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53"/>
  </p:handoutMasterIdLst>
  <p:sldIdLst>
    <p:sldId id="256" r:id="rId3"/>
    <p:sldId id="282" r:id="rId4"/>
    <p:sldId id="284" r:id="rId5"/>
    <p:sldId id="261" r:id="rId6"/>
    <p:sldId id="257" r:id="rId7"/>
    <p:sldId id="258" r:id="rId8"/>
    <p:sldId id="259" r:id="rId9"/>
    <p:sldId id="260" r:id="rId10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85" r:id="rId20"/>
    <p:sldId id="270" r:id="rId21"/>
    <p:sldId id="271" r:id="rId22"/>
    <p:sldId id="272" r:id="rId23"/>
    <p:sldId id="274" r:id="rId24"/>
    <p:sldId id="275" r:id="rId25"/>
    <p:sldId id="273" r:id="rId26"/>
    <p:sldId id="276" r:id="rId27"/>
    <p:sldId id="277" r:id="rId28"/>
    <p:sldId id="278" r:id="rId29"/>
    <p:sldId id="290" r:id="rId30"/>
    <p:sldId id="279" r:id="rId31"/>
    <p:sldId id="280" r:id="rId32"/>
    <p:sldId id="281" r:id="rId33"/>
    <p:sldId id="283" r:id="rId34"/>
    <p:sldId id="286" r:id="rId35"/>
    <p:sldId id="288" r:id="rId36"/>
    <p:sldId id="287" r:id="rId37"/>
    <p:sldId id="289" r:id="rId38"/>
    <p:sldId id="291" r:id="rId39"/>
    <p:sldId id="292" r:id="rId40"/>
    <p:sldId id="319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CUDA</a:t>
            </a:r>
            <a:r>
              <a:rPr lang="zh-CN" altLang="en-US"/>
              <a:t>开启的</a:t>
            </a:r>
            <a:r>
              <a:rPr lang="en-US" altLang="zh-CN"/>
              <a:t>GPU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三重尖括号里的数字代表什么意思？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刚刚说了</a:t>
            </a:r>
            <a:r>
              <a:rPr lang="en-US" altLang="zh-CN"/>
              <a:t> CUDA </a:t>
            </a:r>
            <a:r>
              <a:rPr lang="zh-CN" altLang="en-US"/>
              <a:t>的核函数调用时需要用</a:t>
            </a:r>
            <a:r>
              <a:rPr lang="en-US" altLang="zh-CN"/>
              <a:t> kernel&lt;&lt;&lt;1, 1&gt;&gt;&gt;() </a:t>
            </a:r>
            <a:r>
              <a:rPr lang="zh-CN" altLang="en-US"/>
              <a:t>这种奇怪的语法，这里面的数字代表什么意思呢？</a:t>
            </a:r>
            <a:endParaRPr lang="zh-CN" altLang="en-US"/>
          </a:p>
          <a:p>
            <a:r>
              <a:rPr lang="zh-CN" altLang="en-US"/>
              <a:t>不妨把</a:t>
            </a:r>
            <a:r>
              <a:rPr lang="en-US" altLang="zh-CN"/>
              <a:t> &lt;&lt;&lt;1, 1&gt;&gt;&gt; </a:t>
            </a:r>
            <a:r>
              <a:rPr lang="zh-CN" altLang="en-US"/>
              <a:t>改成</a:t>
            </a:r>
            <a:r>
              <a:rPr lang="en-US" altLang="zh-CN"/>
              <a:t> &lt;&lt;&lt;1, 3&gt;&gt;&gt; </a:t>
            </a:r>
            <a:r>
              <a:rPr lang="zh-CN" altLang="en-US"/>
              <a:t>试试看。你会看到</a:t>
            </a:r>
            <a:r>
              <a:rPr lang="en-US" altLang="zh-CN"/>
              <a:t> Hello, world! </a:t>
            </a:r>
            <a:r>
              <a:rPr lang="zh-CN" altLang="en-US"/>
              <a:t>打印了三遍！</a:t>
            </a:r>
            <a:endParaRPr lang="zh-CN" altLang="en-US"/>
          </a:p>
          <a:p>
            <a:r>
              <a:rPr lang="zh-CN" altLang="en-US"/>
              <a:t>原来，三重尖括号里的第二个参数决定着启动</a:t>
            </a:r>
            <a:r>
              <a:rPr lang="en-US" altLang="zh-CN"/>
              <a:t> kernel </a:t>
            </a:r>
            <a:r>
              <a:rPr lang="zh-CN" altLang="en-US"/>
              <a:t>时所用</a:t>
            </a:r>
            <a:r>
              <a:rPr lang="en-US" altLang="zh-CN"/>
              <a:t> GPU </a:t>
            </a:r>
            <a:r>
              <a:rPr lang="zh-CN" altLang="en-US"/>
              <a:t>的</a:t>
            </a:r>
            <a:r>
              <a:rPr lang="zh-CN" altLang="en-US" b="1"/>
              <a:t>线程</a:t>
            </a:r>
            <a:r>
              <a:rPr lang="zh-CN" altLang="en-US"/>
              <a:t>数量。</a:t>
            </a:r>
            <a:endParaRPr lang="zh-CN" altLang="en-US"/>
          </a:p>
          <a:p>
            <a:r>
              <a:rPr lang="en-US" altLang="zh-CN"/>
              <a:t>GPU </a:t>
            </a:r>
            <a:r>
              <a:rPr lang="zh-CN" altLang="en-US"/>
              <a:t>是为并行而生的，可以开启很大数量的线程，用于处理大吞吐量的数据。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1620" y="5920105"/>
            <a:ext cx="1381125" cy="704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165" y="2419985"/>
            <a:ext cx="35814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获取线程编号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threadIdx.x </a:t>
            </a:r>
            <a:r>
              <a:rPr lang="zh-CN" altLang="en-US">
                <a:sym typeface="+mn-ea"/>
              </a:rPr>
              <a:t>获取当前线程的编号，我们打印一下试试看。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这是</a:t>
            </a:r>
            <a:r>
              <a:rPr lang="en-US" altLang="zh-CN">
                <a:sym typeface="+mn-ea"/>
              </a:rPr>
              <a:t> CUDA </a:t>
            </a:r>
            <a:r>
              <a:rPr lang="zh-CN" altLang="en-US">
                <a:sym typeface="+mn-ea"/>
              </a:rPr>
              <a:t>中的特殊变量之一，只有在核函数里才可以访问。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可以看到线程编号从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开始计数，打印出了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。这也是我们指定了线程数量为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的缘故。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等等，为什么后面有个</a:t>
            </a:r>
            <a:r>
              <a:rPr lang="en-US" altLang="zh-CN">
                <a:sym typeface="+mn-ea"/>
              </a:rPr>
              <a:t> .x</a:t>
            </a:r>
            <a:r>
              <a:rPr lang="zh-CN" altLang="en-US">
                <a:sym typeface="+mn-ea"/>
              </a:rPr>
              <a:t>？稍后再说明。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4440" y="2429510"/>
            <a:ext cx="4514850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230" y="5858510"/>
            <a:ext cx="9048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获取线程数量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还可以用</a:t>
            </a:r>
            <a:r>
              <a:rPr lang="en-US" altLang="zh-CN"/>
              <a:t> blockDim.x </a:t>
            </a:r>
            <a:r>
              <a:rPr lang="zh-CN" altLang="en-US"/>
              <a:t>获取当前线程数量，也就是我们在尖括号里指定的</a:t>
            </a:r>
            <a:r>
              <a:rPr lang="en-US" altLang="zh-CN"/>
              <a:t> 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可是为什么叫</a:t>
            </a:r>
            <a:r>
              <a:rPr lang="en-US" altLang="zh-CN"/>
              <a:t> blockDim</a:t>
            </a:r>
            <a:r>
              <a:rPr lang="zh-CN" altLang="en-US"/>
              <a:t>？我觉得应该叫</a:t>
            </a:r>
            <a:r>
              <a:rPr lang="en-US" altLang="zh-CN"/>
              <a:t> threadNum </a:t>
            </a:r>
            <a:r>
              <a:rPr lang="zh-CN" altLang="en-US"/>
              <a:t>才比较合理？</a:t>
            </a:r>
            <a:endParaRPr lang="zh-CN" altLang="en-US"/>
          </a:p>
          <a:p>
            <a:r>
              <a:rPr lang="zh-CN" altLang="en-US"/>
              <a:t>小彭老师也这么觉得，可能是历史遗留下来的问题，就不追究了。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757805"/>
            <a:ext cx="5181600" cy="2486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45" y="5643880"/>
            <a:ext cx="14382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线程之上：板块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CUDA </a:t>
            </a:r>
            <a:r>
              <a:rPr lang="zh-CN" altLang="en-US"/>
              <a:t>中还有一个比线程更大的概念，那就是板块（</a:t>
            </a:r>
            <a:r>
              <a:rPr lang="en-US" altLang="zh-CN"/>
              <a:t>block</a:t>
            </a:r>
            <a:r>
              <a:rPr lang="zh-CN" altLang="en-US"/>
              <a:t>），一个板块可以有多个线程组成。这就是为什么刚刚获取线程数量的变量用的是</a:t>
            </a:r>
            <a:r>
              <a:rPr lang="en-US" altLang="zh-CN"/>
              <a:t> blockDim</a:t>
            </a:r>
            <a:r>
              <a:rPr lang="zh-CN" altLang="en-US"/>
              <a:t>，实际上</a:t>
            </a:r>
            <a:r>
              <a:rPr lang="en-US" altLang="zh-CN"/>
              <a:t> blockDim </a:t>
            </a:r>
            <a:r>
              <a:rPr lang="zh-CN" altLang="en-US"/>
              <a:t>的含义是每个板块有多少个线程。</a:t>
            </a:r>
            <a:endParaRPr lang="zh-CN" altLang="en-US"/>
          </a:p>
          <a:p>
            <a:r>
              <a:rPr lang="zh-CN" altLang="en-US"/>
              <a:t>要指定板块的数量，只需调节三重尖括号里第一个参数即可。我们这里调成</a:t>
            </a:r>
            <a:r>
              <a:rPr lang="en-US" altLang="zh-CN"/>
              <a:t> 2</a:t>
            </a:r>
            <a:r>
              <a:rPr lang="zh-CN" altLang="en-US"/>
              <a:t>。总之：</a:t>
            </a:r>
            <a:endParaRPr lang="zh-CN" altLang="en-US"/>
          </a:p>
          <a:p>
            <a:r>
              <a:rPr lang="en-US" altLang="zh-CN"/>
              <a:t>&lt;&lt;&lt;</a:t>
            </a:r>
            <a:r>
              <a:rPr lang="zh-CN" altLang="en-US"/>
              <a:t>板块数量，每个板块中的线程数量</a:t>
            </a:r>
            <a:r>
              <a:rPr lang="en-US" altLang="zh-CN"/>
              <a:t>&gt;&gt;&gt;</a:t>
            </a:r>
            <a:endParaRPr lang="en-US" altLang="zh-CN"/>
          </a:p>
          <a:p>
            <a:r>
              <a:rPr lang="zh-CN" altLang="en-US"/>
              <a:t>可以看到这里我们启动了两个板块，各有</a:t>
            </a:r>
            <a:r>
              <a:rPr lang="en-US" altLang="zh-CN"/>
              <a:t>3</a:t>
            </a:r>
            <a:r>
              <a:rPr lang="zh-CN" altLang="en-US"/>
              <a:t>个线程，都打印了一样的数据。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225" y="5324475"/>
            <a:ext cx="1409700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2752090"/>
            <a:ext cx="5181600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获取板块编号和数量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板块的编号可以用</a:t>
            </a:r>
            <a:r>
              <a:rPr lang="en-US" altLang="zh-CN"/>
              <a:t> blockIdx.x </a:t>
            </a:r>
            <a:r>
              <a:rPr lang="zh-CN" altLang="en-US"/>
              <a:t>获取。</a:t>
            </a:r>
            <a:endParaRPr lang="zh-CN" altLang="en-US"/>
          </a:p>
          <a:p>
            <a:r>
              <a:rPr lang="zh-CN" altLang="en-US"/>
              <a:t>板块的总数可以用</a:t>
            </a:r>
            <a:r>
              <a:rPr lang="en-US" altLang="zh-CN"/>
              <a:t> gridDim.x </a:t>
            </a:r>
            <a:r>
              <a:rPr lang="zh-CN" altLang="en-US"/>
              <a:t>获取。</a:t>
            </a:r>
            <a:endParaRPr lang="zh-CN" altLang="en-US"/>
          </a:p>
          <a:p>
            <a:r>
              <a:rPr lang="zh-CN" altLang="en-US"/>
              <a:t>可以看到这里执行了两个板块，每个板块又有三个线程，总共有</a:t>
            </a:r>
            <a:r>
              <a:rPr lang="en-US" altLang="zh-CN"/>
              <a:t>2*3=6</a:t>
            </a:r>
            <a:r>
              <a:rPr lang="zh-CN" altLang="en-US"/>
              <a:t>个线程。</a:t>
            </a:r>
            <a:endParaRPr lang="zh-CN" altLang="en-US"/>
          </a:p>
          <a:p>
            <a:r>
              <a:rPr lang="zh-CN" altLang="en-US"/>
              <a:t>而且看到这里板块</a:t>
            </a:r>
            <a:r>
              <a:rPr lang="en-US" altLang="zh-CN"/>
              <a:t>1</a:t>
            </a:r>
            <a:r>
              <a:rPr lang="zh-CN" altLang="en-US"/>
              <a:t>在板块</a:t>
            </a:r>
            <a:r>
              <a:rPr lang="en-US" altLang="zh-CN"/>
              <a:t>0</a:t>
            </a:r>
            <a:r>
              <a:rPr lang="zh-CN" altLang="en-US"/>
              <a:t>之前执行了，这是因为板块之间是高度并行的，不保证执行的先后顺序。线程之间也是，</a:t>
            </a:r>
            <a:r>
              <a:rPr lang="zh-CN"/>
              <a:t>这里线程打印顺序没乱，不过是碰巧小于</a:t>
            </a:r>
            <a:r>
              <a:rPr lang="en-US" altLang="zh-CN"/>
              <a:t>32</a:t>
            </a:r>
            <a:r>
              <a:rPr lang="zh-CN"/>
              <a:t>而已。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701925"/>
            <a:ext cx="5181600" cy="2597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5391150"/>
            <a:ext cx="28860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注意不要混淆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当前线程在板块中的编号：</a:t>
            </a:r>
            <a:r>
              <a:rPr lang="en-US" altLang="zh-CN">
                <a:sym typeface="+mn-ea"/>
              </a:rPr>
              <a:t>threadIdx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当前板块中</a:t>
            </a:r>
            <a:r>
              <a:rPr lang="zh-CN" altLang="en-US">
                <a:sym typeface="+mn-ea"/>
              </a:rPr>
              <a:t>的线程数量：</a:t>
            </a:r>
            <a:r>
              <a:rPr lang="en-US" altLang="zh-CN">
                <a:sym typeface="+mn-ea"/>
              </a:rPr>
              <a:t>blockDim</a:t>
            </a:r>
            <a:endParaRPr lang="zh-CN" altLang="en-US"/>
          </a:p>
          <a:p>
            <a:r>
              <a:rPr lang="zh-CN" altLang="en-US">
                <a:sym typeface="+mn-ea"/>
              </a:rPr>
              <a:t>当前</a:t>
            </a:r>
            <a:r>
              <a:rPr lang="zh-CN" altLang="en-US"/>
              <a:t>板块的编号：</a:t>
            </a:r>
            <a:r>
              <a:rPr lang="en-US" altLang="zh-CN"/>
              <a:t>blockIdx</a:t>
            </a:r>
            <a:endParaRPr lang="zh-CN" altLang="en-US"/>
          </a:p>
          <a:p>
            <a:r>
              <a:rPr lang="zh-CN" altLang="en-US"/>
              <a:t>总的板块数量：</a:t>
            </a:r>
            <a:r>
              <a:rPr lang="en-US" altLang="zh-CN"/>
              <a:t>gridDim</a:t>
            </a:r>
            <a:endParaRPr lang="en-US" altLang="zh-CN"/>
          </a:p>
          <a:p>
            <a:r>
              <a:rPr lang="zh-CN" altLang="en-US"/>
              <a:t>线程</a:t>
            </a:r>
            <a:r>
              <a:rPr lang="en-US" altLang="zh-CN"/>
              <a:t>(thread)</a:t>
            </a:r>
            <a:r>
              <a:rPr lang="zh-CN" altLang="en-US"/>
              <a:t>：并行的最小单位</a:t>
            </a:r>
            <a:endParaRPr lang="en-US" altLang="zh-CN"/>
          </a:p>
          <a:p>
            <a:r>
              <a:rPr lang="zh-CN" altLang="en-US"/>
              <a:t>板块</a:t>
            </a:r>
            <a:r>
              <a:rPr lang="en-US" altLang="zh-CN"/>
              <a:t>(block)</a:t>
            </a:r>
            <a:r>
              <a:rPr lang="zh-CN" altLang="en-US"/>
              <a:t>：包含若干个线程</a:t>
            </a:r>
            <a:endParaRPr lang="en-US" altLang="zh-CN"/>
          </a:p>
          <a:p>
            <a:r>
              <a:rPr lang="zh-CN" altLang="en-US"/>
              <a:t>网格</a:t>
            </a:r>
            <a:r>
              <a:rPr lang="en-US" altLang="zh-CN"/>
              <a:t>(grid)</a:t>
            </a:r>
            <a:r>
              <a:rPr lang="zh-CN" altLang="en-US"/>
              <a:t>：指整个任务，包含若干个板块</a:t>
            </a:r>
            <a:endParaRPr lang="zh-CN" altLang="en-US"/>
          </a:p>
          <a:p>
            <a:r>
              <a:rPr lang="zh-CN" altLang="en-US"/>
              <a:t>从属关系：线程＜板块＜网格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701925"/>
            <a:ext cx="5181600" cy="2597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5391150"/>
            <a:ext cx="28860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区分板块和线程有点麻烦？扁平化他们！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你可能觉得纳闷，既然已经有线程可以并行了，为什么还要引入板块的概念？稍后会说明区分板块的重要原因。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如需总的线程数量：</a:t>
            </a:r>
            <a:r>
              <a:rPr lang="en-US" altLang="zh-CN">
                <a:sym typeface="+mn-ea"/>
              </a:rPr>
              <a:t>blockDim * gridDim</a:t>
            </a:r>
            <a:endParaRPr lang="en-US" altLang="zh-CN"/>
          </a:p>
          <a:p>
            <a:r>
              <a:rPr lang="zh-CN" altLang="en-US">
                <a:sym typeface="+mn-ea"/>
              </a:rPr>
              <a:t>如需总的线程编号：</a:t>
            </a:r>
            <a:r>
              <a:rPr lang="en-US" altLang="zh-CN">
                <a:sym typeface="+mn-ea"/>
              </a:rPr>
              <a:t>blockDim * blockIdx + threadIdx</a:t>
            </a:r>
            <a:endParaRPr lang="en-US" altLang="zh-CN">
              <a:sym typeface="+mn-ea"/>
            </a:endParaRPr>
          </a:p>
          <a:p>
            <a:r>
              <a:rPr lang="zh-CN" altLang="en-US"/>
              <a:t>剧透一下：实际上</a:t>
            </a:r>
            <a:r>
              <a:rPr lang="en-US" altLang="zh-CN"/>
              <a:t> GPU </a:t>
            </a:r>
            <a:r>
              <a:rPr lang="zh-CN" altLang="en-US"/>
              <a:t>的板块相当于</a:t>
            </a:r>
            <a:r>
              <a:rPr lang="en-US" altLang="zh-CN"/>
              <a:t> CPU </a:t>
            </a:r>
            <a:r>
              <a:rPr lang="zh-CN" altLang="en-US"/>
              <a:t>的线程，</a:t>
            </a:r>
            <a:r>
              <a:rPr lang="en-US" altLang="zh-CN"/>
              <a:t>GPU </a:t>
            </a:r>
            <a:r>
              <a:rPr lang="zh-CN" altLang="en-US"/>
              <a:t>的线程相当于</a:t>
            </a:r>
            <a:r>
              <a:rPr lang="en-US" altLang="zh-CN"/>
              <a:t> CPU </a:t>
            </a:r>
            <a:r>
              <a:rPr lang="zh-CN" altLang="en-US"/>
              <a:t>的</a:t>
            </a:r>
            <a:r>
              <a:rPr lang="en-US" altLang="zh-CN"/>
              <a:t>SIMD</a:t>
            </a:r>
            <a:r>
              <a:rPr lang="zh-CN" altLang="en-US"/>
              <a:t>，可以这样理解，但不完全等同。</a:t>
            </a:r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765" y="5448300"/>
            <a:ext cx="2476500" cy="14097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2627630"/>
            <a:ext cx="5181600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TODO</a:t>
            </a:r>
            <a:r>
              <a:rPr lang="zh-CN" altLang="en-US"/>
              <a:t>：图片解释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如需总的线程数量：</a:t>
            </a:r>
            <a:r>
              <a:rPr lang="en-US" altLang="zh-CN">
                <a:sym typeface="+mn-ea"/>
              </a:rPr>
              <a:t>blockDim * gridDim</a:t>
            </a:r>
            <a:endParaRPr lang="en-US" altLang="zh-CN"/>
          </a:p>
          <a:p>
            <a:r>
              <a:rPr lang="zh-CN" altLang="en-US">
                <a:sym typeface="+mn-ea"/>
              </a:rPr>
              <a:t>如需总的线程编号：</a:t>
            </a:r>
            <a:r>
              <a:rPr lang="en-US" altLang="zh-CN">
                <a:sym typeface="+mn-ea"/>
              </a:rPr>
              <a:t>blockDim * blockIdx + threadIdx</a:t>
            </a:r>
            <a:endParaRPr lang="en-US" altLang="zh-CN">
              <a:sym typeface="+mn-ea"/>
            </a:endParaRP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章：内存管理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如何从核函数里返回数据？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我们试着把</a:t>
            </a:r>
            <a:r>
              <a:rPr lang="en-US" altLang="zh-CN"/>
              <a:t> kernel </a:t>
            </a:r>
            <a:r>
              <a:rPr lang="zh-CN" altLang="en-US"/>
              <a:t>的返回类型声明为</a:t>
            </a:r>
            <a:r>
              <a:rPr lang="en-US" altLang="zh-CN"/>
              <a:t> int</a:t>
            </a:r>
            <a:r>
              <a:rPr lang="zh-CN" altLang="en-US"/>
              <a:t>，试图从</a:t>
            </a:r>
            <a:r>
              <a:rPr lang="en-US" altLang="zh-CN"/>
              <a:t> GPU </a:t>
            </a:r>
            <a:r>
              <a:rPr lang="zh-CN" altLang="en-US"/>
              <a:t>返回数据到</a:t>
            </a:r>
            <a:r>
              <a:rPr lang="en-US" altLang="zh-CN"/>
              <a:t> CPU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但发现这样做会在编译期出错，为什么？</a:t>
            </a:r>
            <a:endParaRPr lang="zh-CN" altLang="en-US"/>
          </a:p>
          <a:p>
            <a:r>
              <a:rPr lang="zh-CN" altLang="en-US"/>
              <a:t>刚刚说了</a:t>
            </a:r>
            <a:r>
              <a:rPr lang="en-US" altLang="zh-CN"/>
              <a:t> kernel </a:t>
            </a:r>
            <a:r>
              <a:rPr lang="zh-CN" altLang="en-US"/>
              <a:t>的调用是</a:t>
            </a:r>
            <a:r>
              <a:rPr lang="zh-CN" altLang="en-US" b="1"/>
              <a:t>异步</a:t>
            </a:r>
            <a:r>
              <a:rPr lang="zh-CN" altLang="en-US"/>
              <a:t>的，返回的时候，并不会实际让</a:t>
            </a:r>
            <a:r>
              <a:rPr lang="en-US" altLang="zh-CN"/>
              <a:t> GPU </a:t>
            </a:r>
            <a:r>
              <a:rPr lang="zh-CN" altLang="en-US"/>
              <a:t>把核函数执行完毕，必须</a:t>
            </a:r>
            <a:r>
              <a:rPr lang="en-US" altLang="zh-CN"/>
              <a:t> cudaDeviceSynchronize() </a:t>
            </a:r>
            <a:r>
              <a:rPr lang="zh-CN" altLang="en-US"/>
              <a:t>等待他执行完毕（和线程的</a:t>
            </a:r>
            <a:r>
              <a:rPr lang="en-US" altLang="zh-CN"/>
              <a:t> join </a:t>
            </a:r>
            <a:r>
              <a:rPr lang="zh-CN" altLang="en-US"/>
              <a:t>很像）。所以，不可能从</a:t>
            </a:r>
            <a:r>
              <a:rPr lang="en-US" altLang="zh-CN"/>
              <a:t> kernel </a:t>
            </a:r>
            <a:r>
              <a:rPr lang="zh-CN" altLang="en-US"/>
              <a:t>里通过返回值获取</a:t>
            </a:r>
            <a:r>
              <a:rPr lang="en-US" altLang="zh-CN"/>
              <a:t> GPU </a:t>
            </a:r>
            <a:r>
              <a:rPr lang="zh-CN" altLang="en-US"/>
              <a:t>数据，因为</a:t>
            </a:r>
            <a:r>
              <a:rPr lang="en-US" altLang="zh-CN"/>
              <a:t> kernel </a:t>
            </a:r>
            <a:r>
              <a:rPr lang="zh-CN" altLang="en-US"/>
              <a:t>返回时核函数并没有真正在</a:t>
            </a:r>
            <a:r>
              <a:rPr lang="en-US" altLang="zh-CN"/>
              <a:t> GPU </a:t>
            </a:r>
            <a:r>
              <a:rPr lang="zh-CN" altLang="en-US"/>
              <a:t>上执行。所以核函数返回类型必须是</a:t>
            </a:r>
            <a:r>
              <a:rPr lang="en-US" altLang="zh-CN"/>
              <a:t> void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6220" y="2310130"/>
            <a:ext cx="3971925" cy="3381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05" y="0"/>
            <a:ext cx="7719695" cy="1497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http://cs.boisestate.edu/~alark/thrust_intro/presentation.html#slide9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试图解决：通过指针传递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那你可能会想，既然不能返回，那作为指针传入局部变量的引用，不就好了。</a:t>
            </a:r>
            <a:endParaRPr lang="zh-CN" altLang="en-US"/>
          </a:p>
          <a:p>
            <a:r>
              <a:rPr lang="zh-CN" altLang="en-US"/>
              <a:t>这样，在</a:t>
            </a:r>
            <a:r>
              <a:rPr lang="en-US" altLang="zh-CN"/>
              <a:t> cudaDeviceSynchronize() </a:t>
            </a:r>
            <a:r>
              <a:rPr lang="zh-CN" altLang="en-US"/>
              <a:t>以后，应该可以获取数据了吧？</a:t>
            </a:r>
            <a:endParaRPr lang="zh-CN" altLang="en-US"/>
          </a:p>
          <a:p>
            <a:r>
              <a:rPr lang="zh-CN" altLang="en-US"/>
              <a:t>结果令人失望，尽管给</a:t>
            </a:r>
            <a:r>
              <a:rPr lang="en-US" altLang="zh-CN"/>
              <a:t> kernel </a:t>
            </a:r>
            <a:r>
              <a:rPr lang="zh-CN" altLang="en-US"/>
              <a:t>传了指向</a:t>
            </a:r>
            <a:r>
              <a:rPr lang="en-US" altLang="zh-CN"/>
              <a:t> ret </a:t>
            </a:r>
            <a:r>
              <a:rPr lang="zh-CN" altLang="en-US"/>
              <a:t>的指针，但</a:t>
            </a:r>
            <a:r>
              <a:rPr lang="en-US" altLang="zh-CN"/>
              <a:t> ret </a:t>
            </a:r>
            <a:r>
              <a:rPr lang="zh-CN" altLang="en-US"/>
              <a:t>的值并没有被改写成功。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0020" y="2210435"/>
            <a:ext cx="41243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10" y="5998845"/>
            <a:ext cx="43815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分析返回的错误代码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647055" cy="4351655"/>
          </a:xfrm>
        </p:spPr>
        <p:txBody>
          <a:bodyPr>
            <a:normAutofit fontScale="90000" lnSpcReduction="10000"/>
          </a:bodyPr>
          <a:p>
            <a:r>
              <a:rPr lang="en-US" altLang="zh-CN">
                <a:sym typeface="+mn-ea"/>
              </a:rPr>
              <a:t>CUDA </a:t>
            </a:r>
            <a:r>
              <a:rPr lang="zh-CN" altLang="en-US">
                <a:sym typeface="+mn-ea"/>
              </a:rPr>
              <a:t>的函数</a:t>
            </a:r>
            <a:r>
              <a:rPr lang="zh-CN" altLang="en-US">
                <a:sym typeface="+mn-ea"/>
              </a:rPr>
              <a:t>，如</a:t>
            </a:r>
            <a:r>
              <a:rPr lang="en-US" altLang="zh-CN">
                <a:sym typeface="+mn-ea"/>
              </a:rPr>
              <a:t> cudaDeviceSynchronize()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他们出错时，并不会直接终止程序，也不会抛出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的异常，而是返回一个错误代码，告诉你出的具体什么错误，这是出于通用性考虑。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这个错误代码的类型是</a:t>
            </a:r>
            <a:r>
              <a:rPr lang="en-US" altLang="zh-CN">
                <a:sym typeface="+mn-ea"/>
              </a:rPr>
              <a:t> cudaError_t</a:t>
            </a:r>
            <a:r>
              <a:rPr lang="zh-CN" altLang="en-US">
                <a:sym typeface="+mn-ea"/>
              </a:rPr>
              <a:t>，其实就是个</a:t>
            </a:r>
            <a:r>
              <a:rPr lang="en-US" altLang="zh-CN">
                <a:sym typeface="+mn-ea"/>
              </a:rPr>
              <a:t> enum </a:t>
            </a:r>
            <a:r>
              <a:rPr lang="zh-CN" altLang="en-US">
                <a:sym typeface="+mn-ea"/>
              </a:rPr>
              <a:t>类型，相当于</a:t>
            </a:r>
            <a:r>
              <a:rPr lang="en-US" altLang="zh-CN">
                <a:sym typeface="+mn-ea"/>
              </a:rPr>
              <a:t> int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cudaGetErrorName </a:t>
            </a:r>
            <a:r>
              <a:rPr lang="zh-CN" altLang="en-US">
                <a:sym typeface="+mn-ea"/>
              </a:rPr>
              <a:t>获取该</a:t>
            </a:r>
            <a:r>
              <a:rPr lang="en-US" altLang="zh-CN">
                <a:sym typeface="+mn-ea"/>
              </a:rPr>
              <a:t> enum </a:t>
            </a:r>
            <a:r>
              <a:rPr lang="zh-CN" altLang="en-US">
                <a:sym typeface="+mn-ea"/>
              </a:rPr>
              <a:t>的具体名字。这里显示错误号为</a:t>
            </a:r>
            <a:r>
              <a:rPr lang="en-US" altLang="zh-CN">
                <a:sym typeface="+mn-ea"/>
              </a:rPr>
              <a:t> 77</a:t>
            </a:r>
            <a:r>
              <a:rPr lang="zh-CN" altLang="en-US">
                <a:sym typeface="+mn-ea"/>
              </a:rPr>
              <a:t>，具体名字是</a:t>
            </a:r>
            <a:r>
              <a:rPr lang="en-US" altLang="zh-CN">
                <a:sym typeface="+mn-ea"/>
              </a:rPr>
              <a:t> cudaErrorIllegalAddress</a:t>
            </a:r>
            <a:r>
              <a:rPr lang="zh-CN" altLang="en-US">
                <a:sym typeface="+mn-ea"/>
              </a:rPr>
              <a:t>。意思是我们访问了非法的地址，和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上的</a:t>
            </a:r>
            <a:r>
              <a:rPr lang="en-US" altLang="zh-CN">
                <a:sym typeface="+mn-ea"/>
              </a:rPr>
              <a:t> Segmentation Fault </a:t>
            </a:r>
            <a:r>
              <a:rPr lang="zh-CN" altLang="en-US">
                <a:sym typeface="+mn-ea"/>
              </a:rPr>
              <a:t>差不多。</a:t>
            </a:r>
            <a:endParaRPr lang="zh-CN" altLang="en-US">
              <a:sym typeface="+mn-ea"/>
            </a:endParaRPr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77305" y="2279650"/>
            <a:ext cx="5181600" cy="3443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35" y="6027420"/>
            <a:ext cx="36957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封装好了：helper_cuda.h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24525" cy="4351655"/>
          </a:xfrm>
        </p:spPr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其实</a:t>
            </a:r>
            <a:r>
              <a:rPr lang="en-US" altLang="zh-CN">
                <a:sym typeface="+mn-ea"/>
              </a:rPr>
              <a:t> CUDA toolkit </a:t>
            </a:r>
            <a:r>
              <a:rPr lang="zh-CN" altLang="en-US">
                <a:sym typeface="+mn-ea"/>
              </a:rPr>
              <a:t>安装时，会默认附带一系列案例代码，这些案例中提供了一些非常有用的头文件和工具类，比如这个文件：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/opt/cuda/samples/common/inc/helper_cuda.h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把他和</a:t>
            </a:r>
            <a:r>
              <a:rPr lang="en-US" altLang="zh-CN">
                <a:sym typeface="+mn-ea"/>
              </a:rPr>
              <a:t> helper_string.h </a:t>
            </a:r>
            <a:r>
              <a:rPr lang="zh-CN" altLang="en-US">
                <a:sym typeface="+mn-ea"/>
              </a:rPr>
              <a:t>一起拷到头文件目录里，然后改一下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让他包含这个头文件目录。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他定义了</a:t>
            </a:r>
            <a:r>
              <a:rPr lang="en-US" altLang="zh-CN">
                <a:sym typeface="+mn-ea"/>
              </a:rPr>
              <a:t> checkCudaErrors </a:t>
            </a:r>
            <a:r>
              <a:rPr lang="zh-CN" altLang="en-US">
                <a:sym typeface="+mn-ea"/>
              </a:rPr>
              <a:t>这个宏，使用时只需：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checkCudaErrors(cudaDeviceSynchronize())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即可自动帮你检查错误代码并打印在终端，然后退出。还会报告出错所在的行号，函数名等，很方便。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72860" y="2335530"/>
            <a:ext cx="4790440" cy="333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9915"/>
            <a:ext cx="4432300" cy="78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1584325"/>
            <a:ext cx="496252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6614795"/>
            <a:ext cx="12195175" cy="2432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堆上分配试试？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那你可能会想，</a:t>
            </a:r>
            <a:r>
              <a:rPr lang="zh-CN"/>
              <a:t>难道是因为我的</a:t>
            </a:r>
            <a:r>
              <a:rPr lang="en-US" altLang="zh-CN"/>
              <a:t> ret </a:t>
            </a:r>
            <a:r>
              <a:rPr lang="zh-CN" altLang="en-US"/>
              <a:t>创建在栈上，所以</a:t>
            </a:r>
            <a:r>
              <a:rPr lang="en-US" altLang="zh-CN"/>
              <a:t> GPU </a:t>
            </a:r>
            <a:r>
              <a:rPr lang="zh-CN" altLang="en-US"/>
              <a:t>不能访问，才出错的？</a:t>
            </a:r>
            <a:endParaRPr lang="zh-CN" altLang="en-US"/>
          </a:p>
          <a:p>
            <a:r>
              <a:rPr lang="zh-CN" altLang="en-US"/>
              <a:t>于是你试图用</a:t>
            </a:r>
            <a:r>
              <a:rPr lang="en-US" altLang="zh-CN"/>
              <a:t> malloc </a:t>
            </a:r>
            <a:r>
              <a:rPr lang="zh-CN" altLang="en-US"/>
              <a:t>在堆上分配一个</a:t>
            </a:r>
            <a:r>
              <a:rPr lang="en-US" altLang="zh-CN"/>
              <a:t> int </a:t>
            </a:r>
            <a:r>
              <a:rPr lang="zh-CN" altLang="en-US"/>
              <a:t>来给</a:t>
            </a:r>
            <a:r>
              <a:rPr lang="en-US" altLang="zh-CN"/>
              <a:t> GPU </a:t>
            </a:r>
            <a:r>
              <a:rPr lang="zh-CN" altLang="en-US"/>
              <a:t>访问，结果还是</a:t>
            </a:r>
            <a:r>
              <a:rPr lang="zh-CN"/>
              <a:t>失败了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614795"/>
            <a:ext cx="12195175" cy="2432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5195" y="2081530"/>
            <a:ext cx="5133975" cy="38385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818880" y="4729480"/>
            <a:ext cx="200914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原因：</a:t>
            </a:r>
            <a:r>
              <a:rPr lang="en-US" altLang="zh-CN"/>
              <a:t>GPU </a:t>
            </a:r>
            <a:r>
              <a:rPr lang="zh-CN" altLang="en-US"/>
              <a:t>使用独立的显存，不能访问</a:t>
            </a:r>
            <a:r>
              <a:rPr lang="en-US" altLang="zh-CN"/>
              <a:t> CPU </a:t>
            </a:r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原来，</a:t>
            </a:r>
            <a:r>
              <a:rPr lang="en-US" altLang="zh-CN"/>
              <a:t>GPU </a:t>
            </a:r>
            <a:r>
              <a:rPr lang="zh-CN" altLang="en-US"/>
              <a:t>和</a:t>
            </a:r>
            <a:r>
              <a:rPr lang="en-US" altLang="zh-CN"/>
              <a:t> CPU </a:t>
            </a:r>
            <a:r>
              <a:rPr lang="zh-CN" altLang="en-US"/>
              <a:t>各自使用着独立的内存。</a:t>
            </a:r>
            <a:r>
              <a:rPr lang="en-US" altLang="zh-CN"/>
              <a:t>CPU </a:t>
            </a:r>
            <a:r>
              <a:rPr lang="zh-CN" altLang="en-US"/>
              <a:t>的内存称为主机内存</a:t>
            </a:r>
            <a:r>
              <a:rPr lang="en-US" altLang="zh-CN"/>
              <a:t>(host)</a:t>
            </a:r>
            <a:r>
              <a:rPr lang="zh-CN" altLang="en-US"/>
              <a:t>。</a:t>
            </a:r>
            <a:r>
              <a:rPr lang="en-US" altLang="zh-CN"/>
              <a:t>GPU </a:t>
            </a:r>
            <a:r>
              <a:rPr lang="zh-CN" altLang="en-US"/>
              <a:t>使用的内存称为设备内存</a:t>
            </a:r>
            <a:r>
              <a:rPr lang="en-US" altLang="zh-CN"/>
              <a:t>(device)</a:t>
            </a:r>
            <a:r>
              <a:rPr lang="zh-CN" altLang="en-US"/>
              <a:t>，他是显卡上板载的，速度更快</a:t>
            </a:r>
            <a:r>
              <a:rPr lang="zh-CN"/>
              <a:t>，又称显存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而不论栈还是</a:t>
            </a:r>
            <a:r>
              <a:rPr lang="en-US" altLang="zh-CN"/>
              <a:t> malloc </a:t>
            </a:r>
            <a:r>
              <a:rPr lang="zh-CN" altLang="en-US"/>
              <a:t>分配的都是</a:t>
            </a:r>
            <a:r>
              <a:rPr lang="en-US" altLang="zh-CN"/>
              <a:t> CPU </a:t>
            </a:r>
            <a:r>
              <a:rPr lang="zh-CN" altLang="en-US"/>
              <a:t>上的内存，所以自然是无法被</a:t>
            </a:r>
            <a:r>
              <a:rPr lang="en-US" altLang="zh-CN"/>
              <a:t> GPU </a:t>
            </a:r>
            <a:r>
              <a:rPr lang="zh-CN" altLang="en-US"/>
              <a:t>访问到。</a:t>
            </a:r>
            <a:endParaRPr lang="zh-CN" altLang="en-US"/>
          </a:p>
          <a:p>
            <a:r>
              <a:rPr lang="zh-CN" altLang="en-US"/>
              <a:t>因此可以用用</a:t>
            </a:r>
            <a:r>
              <a:rPr lang="en-US" altLang="zh-CN"/>
              <a:t> cudaMalloc </a:t>
            </a:r>
            <a:r>
              <a:rPr lang="zh-CN" altLang="en-US"/>
              <a:t>分配</a:t>
            </a:r>
            <a:r>
              <a:rPr lang="en-US" altLang="zh-CN"/>
              <a:t> GPU </a:t>
            </a:r>
            <a:r>
              <a:rPr lang="zh-CN" altLang="en-US"/>
              <a:t>上的显存，这样就不出错了，结束时</a:t>
            </a:r>
            <a:r>
              <a:rPr lang="en-US" altLang="zh-CN"/>
              <a:t> cudaFree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注意到</a:t>
            </a:r>
            <a:r>
              <a:rPr lang="en-US" altLang="zh-CN"/>
              <a:t> cudaMalloc </a:t>
            </a:r>
            <a:r>
              <a:rPr lang="zh-CN" altLang="en-US"/>
              <a:t>的返回值已经用来表示错误代码，所以返回指针只能通过</a:t>
            </a:r>
            <a:r>
              <a:rPr lang="en-US" altLang="zh-CN"/>
              <a:t> &amp;pret </a:t>
            </a:r>
            <a:r>
              <a:rPr lang="zh-CN" altLang="en-US"/>
              <a:t>二级指针。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201545"/>
            <a:ext cx="5181600" cy="35991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19440" y="4744085"/>
            <a:ext cx="271589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反之亦然，</a:t>
            </a:r>
            <a:r>
              <a:rPr lang="en-US" altLang="zh-CN"/>
              <a:t>CPU </a:t>
            </a:r>
            <a:r>
              <a:rPr lang="zh-CN" altLang="en-US"/>
              <a:t>也不能访问</a:t>
            </a:r>
            <a:r>
              <a:rPr lang="en-US" altLang="zh-CN"/>
              <a:t> GPU </a:t>
            </a:r>
            <a:r>
              <a:rPr lang="zh-CN" altLang="en-US"/>
              <a:t>的内存地址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/>
              <a:t>你可能已经迫不及待想通过</a:t>
            </a:r>
            <a:r>
              <a:rPr lang="en-US" altLang="zh-CN"/>
              <a:t> *pret </a:t>
            </a:r>
            <a:r>
              <a:rPr lang="zh-CN" altLang="en-US"/>
              <a:t>访问其返回值了。但是不行，因为</a:t>
            </a:r>
            <a:r>
              <a:rPr lang="en-US" altLang="zh-CN"/>
              <a:t> GPU </a:t>
            </a:r>
            <a:r>
              <a:rPr lang="zh-CN" altLang="en-US"/>
              <a:t>访问不了</a:t>
            </a:r>
            <a:r>
              <a:rPr lang="en-US" altLang="zh-CN"/>
              <a:t> CPU </a:t>
            </a:r>
            <a:r>
              <a:rPr lang="zh-CN" altLang="en-US"/>
              <a:t>的内存地址，同理，</a:t>
            </a:r>
            <a:r>
              <a:rPr lang="en-US" altLang="zh-CN"/>
              <a:t>CPU </a:t>
            </a:r>
            <a:r>
              <a:rPr lang="zh-CN" altLang="en-US"/>
              <a:t>也访问不了</a:t>
            </a:r>
            <a:r>
              <a:rPr lang="en-US" altLang="zh-CN"/>
              <a:t> GPU </a:t>
            </a:r>
            <a:r>
              <a:rPr lang="zh-CN" altLang="en-US"/>
              <a:t>的内存地址。一访问</a:t>
            </a:r>
            <a:r>
              <a:rPr lang="en-US" altLang="zh-CN"/>
              <a:t> CPU </a:t>
            </a:r>
            <a:r>
              <a:rPr lang="zh-CN" altLang="en-US"/>
              <a:t>就奔溃了。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985" y="6228715"/>
            <a:ext cx="4219575" cy="28448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2089150"/>
            <a:ext cx="5181600" cy="38233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730365" y="5259070"/>
            <a:ext cx="270954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</a:t>
            </a:r>
            <a:r>
              <a:rPr lang="en-US" altLang="zh-CN"/>
              <a:t> GPU/CPU </a:t>
            </a:r>
            <a:r>
              <a:rPr lang="zh-CN" altLang="en-US"/>
              <a:t>地址空间拷贝数据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/>
              <a:t>因此可以用</a:t>
            </a:r>
            <a:r>
              <a:rPr lang="en-US" altLang="zh-CN"/>
              <a:t> cudaMemcpy</a:t>
            </a:r>
            <a:r>
              <a:rPr lang="zh-CN" altLang="en-US"/>
              <a:t>，他能够在</a:t>
            </a:r>
            <a:r>
              <a:rPr lang="en-US" altLang="zh-CN"/>
              <a:t> GPU </a:t>
            </a:r>
            <a:r>
              <a:rPr lang="zh-CN" altLang="en-US"/>
              <a:t>和</a:t>
            </a:r>
            <a:r>
              <a:rPr lang="en-US" altLang="zh-CN"/>
              <a:t> CPU </a:t>
            </a:r>
            <a:r>
              <a:rPr lang="zh-CN" altLang="en-US"/>
              <a:t>内存之间拷贝数据。</a:t>
            </a:r>
            <a:endParaRPr lang="zh-CN" altLang="en-US"/>
          </a:p>
          <a:p>
            <a:r>
              <a:rPr lang="zh-CN" altLang="en-US"/>
              <a:t>这里我们希望把</a:t>
            </a:r>
            <a:r>
              <a:rPr lang="en-US" altLang="zh-CN"/>
              <a:t> GPU </a:t>
            </a:r>
            <a:r>
              <a:rPr lang="zh-CN" altLang="en-US"/>
              <a:t>上的内存数据拷贝到</a:t>
            </a:r>
            <a:r>
              <a:rPr lang="en-US" altLang="zh-CN"/>
              <a:t> CPU </a:t>
            </a:r>
            <a:r>
              <a:rPr lang="zh-CN" altLang="en-US"/>
              <a:t>内存上，也就是从设备内存</a:t>
            </a:r>
            <a:r>
              <a:rPr lang="en-US" altLang="zh-CN"/>
              <a:t>(device)</a:t>
            </a:r>
            <a:r>
              <a:rPr lang="zh-CN" altLang="en-US"/>
              <a:t>到主机内存</a:t>
            </a:r>
            <a:r>
              <a:rPr lang="en-US" altLang="zh-CN"/>
              <a:t>(host)</a:t>
            </a:r>
            <a:r>
              <a:rPr lang="zh-CN" altLang="en-US"/>
              <a:t>，因此第四个参数指定为</a:t>
            </a:r>
            <a:r>
              <a:rPr lang="en-US" altLang="zh-CN"/>
              <a:t> cudaMemcpyDeviceToHost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911985"/>
            <a:ext cx="6362065" cy="3778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106045"/>
            <a:ext cx="10858500" cy="210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6037580"/>
            <a:ext cx="1432560" cy="3251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286365" y="4828540"/>
            <a:ext cx="177482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6985" y="4828540"/>
            <a:ext cx="81089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</a:t>
            </a:r>
            <a:r>
              <a:rPr lang="en-US" altLang="zh-CN"/>
              <a:t> GPU/CPU </a:t>
            </a:r>
            <a:r>
              <a:rPr lang="zh-CN" altLang="en-US"/>
              <a:t>地址空间拷贝数据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/>
              <a:t>注意：</a:t>
            </a:r>
            <a:r>
              <a:rPr lang="en-US" altLang="zh-CN"/>
              <a:t>cudaMemcpy </a:t>
            </a:r>
            <a:r>
              <a:rPr lang="zh-CN" altLang="en-US"/>
              <a:t>会自动进行同步操作，即和</a:t>
            </a:r>
            <a:r>
              <a:rPr lang="en-US" altLang="zh-CN"/>
              <a:t> cudaDeviceSynchronize() </a:t>
            </a:r>
            <a:r>
              <a:rPr lang="zh-CN" altLang="en-US"/>
              <a:t>等价！因此前面的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cudaDeviceSynchronize() </a:t>
            </a:r>
            <a:r>
              <a:rPr lang="zh-CN" altLang="en-US">
                <a:sym typeface="+mn-ea"/>
              </a:rPr>
              <a:t>实际上可以删掉了。</a:t>
            </a:r>
            <a:endParaRPr lang="zh-CN" altLang="en-US"/>
          </a:p>
          <a:p>
            <a:r>
              <a:rPr lang="zh-CN" altLang="en-US"/>
              <a:t>有时候很方便，但也可能影响性能。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：换图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911985"/>
            <a:ext cx="6362065" cy="3778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106045"/>
            <a:ext cx="10858500" cy="210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6037580"/>
            <a:ext cx="1432560" cy="3251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286365" y="4828540"/>
            <a:ext cx="177482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6985" y="4828540"/>
            <a:ext cx="81089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统一内存地址技术（</a:t>
            </a:r>
            <a:r>
              <a:rPr lang="en-US" altLang="zh-CN"/>
              <a:t>Unified Memory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还有一种在比较新的显卡上支持的特性，那就是统一内存</a:t>
            </a:r>
            <a:r>
              <a:rPr lang="en-US" altLang="zh-CN"/>
              <a:t>(managed)</a:t>
            </a:r>
            <a:r>
              <a:rPr lang="zh-CN" altLang="en-US"/>
              <a:t>，只需把</a:t>
            </a:r>
            <a:r>
              <a:rPr lang="en-US" altLang="zh-CN"/>
              <a:t> cudaMalloc </a:t>
            </a:r>
            <a:r>
              <a:rPr lang="zh-CN" altLang="en-US"/>
              <a:t>换成</a:t>
            </a:r>
            <a:r>
              <a:rPr lang="en-US" altLang="zh-CN"/>
              <a:t> cudaMallocManaged </a:t>
            </a:r>
            <a:r>
              <a:rPr lang="zh-CN" altLang="en-US"/>
              <a:t>即可，</a:t>
            </a:r>
            <a:r>
              <a:rPr lang="zh-CN" altLang="en-US">
                <a:sym typeface="+mn-ea"/>
              </a:rPr>
              <a:t>释放时也是通过</a:t>
            </a:r>
            <a:r>
              <a:rPr lang="en-US" altLang="zh-CN">
                <a:sym typeface="+mn-ea"/>
              </a:rPr>
              <a:t> cudaFree</a:t>
            </a:r>
            <a:r>
              <a:rPr lang="zh-CN" altLang="en-US">
                <a:sym typeface="+mn-ea"/>
              </a:rPr>
              <a:t>。</a:t>
            </a:r>
            <a:r>
              <a:rPr lang="zh-CN" altLang="en-US"/>
              <a:t>这样分配出来的地址，不论在</a:t>
            </a:r>
            <a:r>
              <a:rPr lang="en-US" altLang="zh-CN"/>
              <a:t> CPU </a:t>
            </a:r>
            <a:r>
              <a:rPr lang="zh-CN" altLang="en-US"/>
              <a:t>还是</a:t>
            </a:r>
            <a:r>
              <a:rPr lang="en-US" altLang="zh-CN"/>
              <a:t> GPU </a:t>
            </a:r>
            <a:r>
              <a:rPr lang="zh-CN" altLang="en-US"/>
              <a:t>上都是一模一样的，都可以访问。而且拷贝也会自动按需进行（当从</a:t>
            </a:r>
            <a:r>
              <a:rPr lang="en-US" altLang="zh-CN"/>
              <a:t> CPU </a:t>
            </a:r>
            <a:r>
              <a:rPr lang="zh-CN" altLang="en-US"/>
              <a:t>访问时），无需手动调用</a:t>
            </a:r>
            <a:r>
              <a:rPr lang="en-US" altLang="zh-CN"/>
              <a:t> cudaMemcpy</a:t>
            </a:r>
            <a:r>
              <a:rPr lang="zh-CN" altLang="en-US"/>
              <a:t>，大大方便了编程人员，特别是含有指针的一些数据结构。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282825"/>
            <a:ext cx="5181600" cy="34366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937500" y="4560570"/>
            <a:ext cx="148780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注意不要混淆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主机内存</a:t>
            </a:r>
            <a:r>
              <a:rPr lang="en-US" altLang="zh-CN"/>
              <a:t>(host)</a:t>
            </a:r>
            <a:r>
              <a:rPr lang="zh-CN" altLang="en-US"/>
              <a:t>：</a:t>
            </a:r>
            <a:r>
              <a:rPr lang="en-US" altLang="zh-CN"/>
              <a:t>malloc</a:t>
            </a:r>
            <a:r>
              <a:rPr lang="zh-CN" altLang="en-US"/>
              <a:t>、</a:t>
            </a:r>
            <a:r>
              <a:rPr lang="en-US" altLang="zh-CN"/>
              <a:t>free</a:t>
            </a:r>
            <a:endParaRPr lang="zh-CN" altLang="en-US"/>
          </a:p>
          <a:p>
            <a:r>
              <a:rPr lang="zh-CN" altLang="en-US"/>
              <a:t>设备内存</a:t>
            </a:r>
            <a:r>
              <a:rPr lang="en-US" altLang="zh-CN"/>
              <a:t>(device)</a:t>
            </a:r>
            <a:r>
              <a:rPr lang="zh-CN" altLang="en-US"/>
              <a:t>：</a:t>
            </a:r>
            <a:r>
              <a:rPr lang="en-US" altLang="zh-CN"/>
              <a:t>cudaMalloc</a:t>
            </a:r>
            <a:r>
              <a:rPr lang="zh-CN" altLang="en-US"/>
              <a:t>、</a:t>
            </a:r>
            <a:r>
              <a:rPr lang="en-US" altLang="zh-CN"/>
              <a:t>cudaFree</a:t>
            </a:r>
            <a:endParaRPr lang="en-US" altLang="zh-CN"/>
          </a:p>
          <a:p>
            <a:r>
              <a:rPr lang="zh-CN" altLang="en-US">
                <a:sym typeface="+mn-ea"/>
              </a:rPr>
              <a:t>统一内存</a:t>
            </a:r>
            <a:r>
              <a:rPr lang="en-US" altLang="zh-CN">
                <a:sym typeface="+mn-ea"/>
              </a:rPr>
              <a:t>(managed)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cudaMallocManaged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cudaFree</a:t>
            </a:r>
            <a:endParaRPr lang="en-US" altLang="zh-CN">
              <a:sym typeface="+mn-ea"/>
            </a:endParaRPr>
          </a:p>
          <a:p>
            <a:r>
              <a:rPr lang="zh-CN" altLang="en-US"/>
              <a:t>如果我没记错的话，统一内存是从</a:t>
            </a:r>
            <a:r>
              <a:rPr lang="en-US" altLang="zh-CN"/>
              <a:t> Pascal </a:t>
            </a:r>
            <a:r>
              <a:rPr lang="zh-CN" altLang="en-US"/>
              <a:t>架构开始支持的，</a:t>
            </a:r>
            <a:r>
              <a:rPr lang="zh-CN"/>
              <a:t>也就是</a:t>
            </a:r>
            <a:r>
              <a:rPr lang="en-US" altLang="zh-CN"/>
              <a:t> GTX9 </a:t>
            </a:r>
            <a:r>
              <a:rPr lang="zh-CN" altLang="en-US"/>
              <a:t>开头及以上。</a:t>
            </a:r>
            <a:endParaRPr lang="zh-CN" altLang="en-US"/>
          </a:p>
          <a:p>
            <a:r>
              <a:rPr lang="zh-CN" altLang="en-US"/>
              <a:t>虽然方便，但并非完全没有开销，有条件的话还是尽量用</a:t>
            </a:r>
            <a:r>
              <a:rPr lang="zh-CN" altLang="en-US">
                <a:sym typeface="+mn-ea"/>
              </a:rPr>
              <a:t>分离的</a:t>
            </a:r>
            <a:r>
              <a:rPr lang="zh-CN" altLang="en-US"/>
              <a:t>设备内存和主机内存吧。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890" y="3938905"/>
            <a:ext cx="5189220" cy="2919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前置条件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学过</a:t>
            </a:r>
            <a:r>
              <a:rPr lang="en-US" altLang="zh-CN"/>
              <a:t> C/C++ </a:t>
            </a:r>
            <a:r>
              <a:rPr lang="zh-CN" altLang="en-US"/>
              <a:t>语言编程。</a:t>
            </a:r>
            <a:endParaRPr lang="zh-CN" altLang="en-US"/>
          </a:p>
          <a:p>
            <a:r>
              <a:rPr lang="zh-CN" altLang="en-US"/>
              <a:t>会用</a:t>
            </a:r>
            <a:r>
              <a:rPr lang="en-US" altLang="zh-CN"/>
              <a:t> malloc/vector </a:t>
            </a:r>
            <a:r>
              <a:rPr lang="zh-CN" altLang="en-US"/>
              <a:t>分配数组。</a:t>
            </a:r>
            <a:endParaRPr lang="zh-CN" altLang="en-US"/>
          </a:p>
          <a:p>
            <a:r>
              <a:rPr lang="zh-CN" altLang="en-US"/>
              <a:t>有英伟达</a:t>
            </a:r>
            <a:r>
              <a:rPr lang="en-US" altLang="zh-CN"/>
              <a:t> GTX9 </a:t>
            </a:r>
            <a:r>
              <a:rPr lang="zh-CN" altLang="en-US"/>
              <a:t>开头及以上显卡。</a:t>
            </a:r>
            <a:endParaRPr lang="zh-CN" altLang="en-US"/>
          </a:p>
          <a:p>
            <a:r>
              <a:rPr lang="zh-CN" altLang="en-US"/>
              <a:t>安装了</a:t>
            </a:r>
            <a:r>
              <a:rPr lang="en-US" altLang="zh-CN"/>
              <a:t> CUDA 11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会用</a:t>
            </a:r>
            <a:r>
              <a:rPr lang="en-US" altLang="zh-CN"/>
              <a:t> CMake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章：数组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分配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</a:t>
            </a:r>
            <a:r>
              <a:rPr lang="en-US" altLang="zh-CN"/>
              <a:t> malloc </a:t>
            </a:r>
            <a:r>
              <a:rPr lang="zh-CN" altLang="en-US"/>
              <a:t>一样，可以用</a:t>
            </a:r>
            <a:r>
              <a:rPr lang="en-US" altLang="zh-CN"/>
              <a:t> cudaMalloc </a:t>
            </a:r>
            <a:r>
              <a:rPr lang="zh-CN" altLang="en-US"/>
              <a:t>配合</a:t>
            </a:r>
            <a:r>
              <a:rPr lang="en-US" altLang="zh-CN"/>
              <a:t> n * sizeof(int)</a:t>
            </a:r>
            <a:r>
              <a:rPr lang="zh-CN" altLang="en-US"/>
              <a:t>，分配一个大小为</a:t>
            </a:r>
            <a:r>
              <a:rPr lang="en-US" altLang="zh-CN"/>
              <a:t> n </a:t>
            </a:r>
            <a:r>
              <a:rPr lang="zh-CN" altLang="en-US"/>
              <a:t>的整型数组。这样就会有</a:t>
            </a:r>
            <a:r>
              <a:rPr lang="en-US" altLang="zh-CN"/>
              <a:t> n </a:t>
            </a:r>
            <a:r>
              <a:rPr lang="zh-CN" altLang="en-US"/>
              <a:t>个连续的</a:t>
            </a:r>
            <a:r>
              <a:rPr lang="en-US" altLang="zh-CN"/>
              <a:t> int </a:t>
            </a:r>
            <a:r>
              <a:rPr lang="zh-CN" altLang="en-US"/>
              <a:t>数据排列在内存中，而</a:t>
            </a:r>
            <a:r>
              <a:rPr lang="en-US" altLang="zh-CN"/>
              <a:t> arr </a:t>
            </a:r>
            <a:r>
              <a:rPr lang="zh-CN" altLang="en-US"/>
              <a:t>则是指向其起始地址。然后把</a:t>
            </a:r>
            <a:r>
              <a:rPr lang="en-US" altLang="zh-CN"/>
              <a:t> arr </a:t>
            </a:r>
            <a:r>
              <a:rPr lang="zh-CN" altLang="en-US"/>
              <a:t>指针传入</a:t>
            </a:r>
            <a:r>
              <a:rPr lang="en-US" altLang="zh-CN"/>
              <a:t> kernel</a:t>
            </a:r>
            <a:r>
              <a:rPr lang="zh-CN" altLang="en-US"/>
              <a:t>，即可在里面用</a:t>
            </a:r>
            <a:r>
              <a:rPr lang="en-US" altLang="zh-CN"/>
              <a:t> arr[i] </a:t>
            </a:r>
            <a:r>
              <a:rPr lang="zh-CN" altLang="en-US"/>
              <a:t>访问他的第</a:t>
            </a:r>
            <a:r>
              <a:rPr lang="en-US" altLang="zh-CN"/>
              <a:t> i </a:t>
            </a:r>
            <a:r>
              <a:rPr lang="zh-CN" altLang="en-US"/>
              <a:t>个元素。</a:t>
            </a:r>
            <a:endParaRPr lang="zh-CN" altLang="en-US"/>
          </a:p>
          <a:p>
            <a:r>
              <a:rPr lang="zh-CN" altLang="en-US"/>
              <a:t>然后因为我们用的统一内存</a:t>
            </a:r>
            <a:r>
              <a:rPr lang="en-US" altLang="zh-CN"/>
              <a:t>(managed)</a:t>
            </a:r>
            <a:r>
              <a:rPr lang="zh-CN" altLang="en-US"/>
              <a:t>，所以同步以后</a:t>
            </a:r>
            <a:r>
              <a:rPr lang="en-US" altLang="zh-CN"/>
              <a:t> CPU </a:t>
            </a:r>
            <a:r>
              <a:rPr lang="zh-CN" altLang="en-US"/>
              <a:t>也可以直接读取。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78660"/>
            <a:ext cx="5181600" cy="40449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50985" y="4658995"/>
            <a:ext cx="177482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多个线程，并行地给</a:t>
            </a:r>
            <a:r>
              <a:rPr lang="zh-CN" altLang="en-US"/>
              <a:t>数组赋值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刚刚的</a:t>
            </a:r>
            <a:r>
              <a:rPr lang="en-US" altLang="zh-CN"/>
              <a:t> for </a:t>
            </a:r>
            <a:r>
              <a:rPr lang="zh-CN" altLang="en-US"/>
              <a:t>循环是串行的，我们可以把线程数量调为</a:t>
            </a:r>
            <a:r>
              <a:rPr lang="en-US" altLang="zh-CN"/>
              <a:t> n</a:t>
            </a:r>
            <a:r>
              <a:rPr lang="zh-CN" altLang="en-US"/>
              <a:t>，然后用</a:t>
            </a:r>
            <a:r>
              <a:rPr lang="en-US" altLang="zh-CN"/>
              <a:t> threadIdx.x </a:t>
            </a:r>
            <a:r>
              <a:rPr lang="zh-CN" altLang="en-US"/>
              <a:t>作为</a:t>
            </a:r>
            <a:r>
              <a:rPr lang="en-US" altLang="zh-CN"/>
              <a:t> i </a:t>
            </a:r>
            <a:r>
              <a:rPr lang="zh-CN" altLang="en-US"/>
              <a:t>索引。这样就实现了，每个线程负责给</a:t>
            </a:r>
            <a:r>
              <a:rPr lang="zh-CN" altLang="en-US">
                <a:sym typeface="+mn-ea"/>
              </a:rPr>
              <a:t>数组中</a:t>
            </a:r>
            <a:r>
              <a:rPr lang="zh-CN" altLang="en-US"/>
              <a:t>一个元素的赋值。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97075"/>
            <a:ext cx="5181600" cy="40074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632575" y="3275965"/>
            <a:ext cx="149479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小技巧：网格跨步循环（</a:t>
            </a:r>
            <a:r>
              <a:rPr lang="en-US" altLang="zh-CN"/>
              <a:t>g</a:t>
            </a:r>
            <a:r>
              <a:rPr lang="en-US" altLang="zh-CN"/>
              <a:t>rid-stride loop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无论调用者指定了多少个线程（</a:t>
            </a:r>
            <a:r>
              <a:rPr lang="en-US" altLang="zh-CN">
                <a:sym typeface="+mn-ea"/>
              </a:rPr>
              <a:t>blockDim</a:t>
            </a:r>
            <a:r>
              <a:rPr lang="zh-CN" altLang="en-US">
                <a:sym typeface="+mn-ea"/>
              </a:rPr>
              <a:t>），都能自动根据给定的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区间循环，不会越界，也不会漏掉几个元素。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这样一个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循环非常符合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上常见的</a:t>
            </a:r>
            <a:r>
              <a:rPr lang="en-US" altLang="zh-CN">
                <a:sym typeface="+mn-ea"/>
              </a:rPr>
              <a:t> parallel for </a:t>
            </a:r>
            <a:r>
              <a:rPr lang="zh-CN" altLang="en-US">
                <a:sym typeface="+mn-ea"/>
              </a:rPr>
              <a:t>的习惯，又能自动匹配不同的</a:t>
            </a:r>
            <a:r>
              <a:rPr lang="en-US" altLang="zh-CN">
                <a:sym typeface="+mn-ea"/>
              </a:rPr>
              <a:t> blockDim</a:t>
            </a:r>
            <a:r>
              <a:rPr lang="zh-CN" altLang="en-US">
                <a:sym typeface="+mn-ea"/>
              </a:rPr>
              <a:t>，看起来非常方便。</a:t>
            </a:r>
            <a:endParaRPr lang="en-US" altLang="zh-CN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6955" y="1825625"/>
            <a:ext cx="4910455" cy="43516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710045" y="3021965"/>
            <a:ext cx="364680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从线程到板块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核函数内部，用之前说到的</a:t>
            </a:r>
            <a:r>
              <a:rPr lang="en-US" altLang="zh-CN"/>
              <a:t> blockDim.x + blockIdx.x + threadIdx.x </a:t>
            </a:r>
            <a:r>
              <a:rPr lang="zh-CN" altLang="en-US"/>
              <a:t>来获取线程在整个网格中编号。</a:t>
            </a:r>
            <a:endParaRPr lang="zh-CN" altLang="en-US"/>
          </a:p>
          <a:p>
            <a:r>
              <a:rPr lang="zh-CN" altLang="en-US"/>
              <a:t>外部调用者，则是根据不同的</a:t>
            </a:r>
            <a:r>
              <a:rPr lang="en-US" altLang="zh-CN"/>
              <a:t> n </a:t>
            </a:r>
            <a:r>
              <a:rPr lang="zh-CN" altLang="en-US"/>
              <a:t>决定板块的数量（</a:t>
            </a:r>
            <a:r>
              <a:rPr lang="en-US" altLang="zh-CN"/>
              <a:t>gridDim</a:t>
            </a:r>
            <a:r>
              <a:rPr lang="zh-CN" altLang="en-US"/>
              <a:t>），而每个板块具有的线程数量（</a:t>
            </a:r>
            <a:r>
              <a:rPr lang="en-US" altLang="zh-CN"/>
              <a:t>blockDim</a:t>
            </a:r>
            <a:r>
              <a:rPr lang="zh-CN" altLang="en-US"/>
              <a:t>）则是固定的</a:t>
            </a:r>
            <a:r>
              <a:rPr lang="en-US" altLang="zh-CN"/>
              <a:t> 128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因此，我们可以用</a:t>
            </a:r>
            <a:r>
              <a:rPr lang="en-US" altLang="zh-CN"/>
              <a:t> n / 128 </a:t>
            </a:r>
            <a:r>
              <a:rPr lang="zh-CN" altLang="en-US"/>
              <a:t>作为</a:t>
            </a:r>
            <a:r>
              <a:rPr lang="en-US" altLang="zh-CN"/>
              <a:t> gridDim</a:t>
            </a:r>
            <a:r>
              <a:rPr lang="zh-CN" altLang="en-US"/>
              <a:t>，这样总的线程数刚好的</a:t>
            </a:r>
            <a:r>
              <a:rPr lang="en-US" altLang="zh-CN"/>
              <a:t> n</a:t>
            </a:r>
            <a:r>
              <a:rPr lang="zh-CN" altLang="en-US"/>
              <a:t>，实现了每个线程负责处理一个元素。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3635" y="1825625"/>
            <a:ext cx="4697095" cy="435165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65925" y="4229100"/>
            <a:ext cx="2722880" cy="501650"/>
          </a:xfrm>
          <a:prstGeom prst="round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边角料难题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但这样的话，</a:t>
            </a:r>
            <a:r>
              <a:rPr lang="en-US" altLang="zh-CN"/>
              <a:t>n </a:t>
            </a:r>
            <a:r>
              <a:rPr lang="zh-CN" altLang="en-US"/>
              <a:t>只能是的</a:t>
            </a:r>
            <a:r>
              <a:rPr lang="en-US" altLang="zh-CN"/>
              <a:t> 128 </a:t>
            </a:r>
            <a:r>
              <a:rPr lang="zh-CN" altLang="en-US"/>
              <a:t>的整数倍，如果不是就会漏掉最后几个元素。</a:t>
            </a:r>
            <a:endParaRPr lang="zh-CN" altLang="en-US"/>
          </a:p>
          <a:p>
            <a:r>
              <a:rPr lang="zh-CN" altLang="en-US"/>
              <a:t>主要是</a:t>
            </a:r>
            <a:r>
              <a:rPr lang="en-US" altLang="zh-CN"/>
              <a:t> C </a:t>
            </a:r>
            <a:r>
              <a:rPr lang="zh-CN" altLang="en-US"/>
              <a:t>语言的整数除法</a:t>
            </a:r>
            <a:r>
              <a:rPr lang="en-US" altLang="zh-CN"/>
              <a:t> n / nthreads</a:t>
            </a:r>
            <a:r>
              <a:rPr lang="zh-CN" altLang="en-US"/>
              <a:t>，他</a:t>
            </a:r>
            <a:r>
              <a:rPr lang="zh-CN" altLang="en-US"/>
              <a:t>是向下取整的，比如</a:t>
            </a:r>
            <a:r>
              <a:rPr lang="en-US" altLang="zh-CN"/>
              <a:t> 7 / 4 =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n </a:t>
            </a:r>
            <a:r>
              <a:rPr lang="zh-CN" altLang="en-US"/>
              <a:t>为</a:t>
            </a:r>
            <a:r>
              <a:rPr lang="en-US" altLang="zh-CN"/>
              <a:t> 65535</a:t>
            </a:r>
            <a:r>
              <a:rPr lang="zh-CN" altLang="en-US"/>
              <a:t>，那么最后</a:t>
            </a:r>
            <a:r>
              <a:rPr lang="en-US" altLang="zh-CN"/>
              <a:t> 127 </a:t>
            </a:r>
            <a:r>
              <a:rPr lang="zh-CN" altLang="en-US"/>
              <a:t>个元素是没有赋值的。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2895" y="3498215"/>
            <a:ext cx="1729105" cy="33597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5315" y="1678940"/>
            <a:ext cx="4766945" cy="44983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844665" y="3663950"/>
            <a:ext cx="39370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解决边角料难题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解决方法就是：采用向上取整的除法。</a:t>
            </a:r>
            <a:endParaRPr lang="zh-CN"/>
          </a:p>
          <a:p>
            <a:r>
              <a:rPr lang="zh-CN"/>
              <a:t>可是</a:t>
            </a:r>
            <a:r>
              <a:rPr lang="en-US" altLang="zh-CN"/>
              <a:t> C </a:t>
            </a:r>
            <a:r>
              <a:rPr lang="zh-CN" altLang="en-US"/>
              <a:t>语言好像没有向上整除的除法这个运算符？没关系，用这个式子即可：</a:t>
            </a:r>
            <a:endParaRPr lang="zh-CN" altLang="en-US"/>
          </a:p>
          <a:p>
            <a:r>
              <a:rPr lang="en-US" altLang="zh-CN"/>
              <a:t>(n + nthreads - 1) / nthreads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(7 + 3) / 4 = 2</a:t>
            </a:r>
            <a:r>
              <a:rPr lang="zh-CN" altLang="en-US"/>
              <a:t>，</a:t>
            </a:r>
            <a:r>
              <a:rPr lang="en-US" altLang="zh-CN"/>
              <a:t>(8 + 3 / 4) = 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由于向上取整，这样会多出来一些线程，因此要在</a:t>
            </a:r>
            <a:r>
              <a:rPr lang="en-US" altLang="zh-CN"/>
              <a:t> kernel </a:t>
            </a:r>
            <a:r>
              <a:rPr lang="zh-CN" altLang="en-US"/>
              <a:t>内判断当前</a:t>
            </a:r>
            <a:r>
              <a:rPr lang="en-US" altLang="zh-CN"/>
              <a:t> i </a:t>
            </a:r>
            <a:r>
              <a:rPr lang="zh-CN" altLang="en-US"/>
              <a:t>是否超过了</a:t>
            </a:r>
            <a:r>
              <a:rPr lang="en-US" altLang="zh-CN"/>
              <a:t> n</a:t>
            </a:r>
            <a:r>
              <a:rPr lang="zh-CN" altLang="en-US"/>
              <a:t>，如果超过就要提前退出，防止越界。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1565275"/>
            <a:ext cx="4735195" cy="4612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35" y="3536950"/>
            <a:ext cx="1726565" cy="33210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331075" y="4510405"/>
            <a:ext cx="210185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1730" y="1825625"/>
            <a:ext cx="470027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网格跨步循环：应用于线程和板块一起上的情况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网格跨步循环实际上本来是这样，利用扁平化的线程数量和线程编号实现动态大小。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同样，无论调用者指定每个板块多少线程（</a:t>
            </a:r>
            <a:r>
              <a:rPr lang="en-US" altLang="zh-CN">
                <a:sym typeface="+mn-ea"/>
              </a:rPr>
              <a:t>blockDim</a:t>
            </a:r>
            <a:r>
              <a:rPr lang="zh-CN" altLang="en-US">
                <a:sym typeface="+mn-ea"/>
              </a:rPr>
              <a:t>），</a:t>
            </a:r>
            <a:r>
              <a:rPr lang="zh-CN" altLang="en-US">
                <a:sym typeface="+mn-ea"/>
              </a:rPr>
              <a:t>总共多少板块（</a:t>
            </a:r>
            <a:r>
              <a:rPr lang="en-US" altLang="zh-CN">
                <a:sym typeface="+mn-ea"/>
              </a:rPr>
              <a:t>gridDim</a:t>
            </a:r>
            <a:r>
              <a:rPr lang="zh-CN" altLang="en-US">
                <a:sym typeface="+mn-ea"/>
              </a:rPr>
              <a:t>）。</a:t>
            </a:r>
            <a:r>
              <a:rPr lang="zh-CN" altLang="en-US">
                <a:sym typeface="+mn-ea"/>
              </a:rPr>
              <a:t>都能自动根据给定的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区间循环，不会越界，也不会漏掉几个元素。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这样一个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循环非常符合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上常见的</a:t>
            </a:r>
            <a:r>
              <a:rPr lang="en-US" altLang="zh-CN">
                <a:sym typeface="+mn-ea"/>
              </a:rPr>
              <a:t> parallel for </a:t>
            </a:r>
            <a:r>
              <a:rPr lang="zh-CN" altLang="en-US">
                <a:sym typeface="+mn-ea"/>
              </a:rPr>
              <a:t>的习惯，又能自动匹配不同的</a:t>
            </a:r>
            <a:r>
              <a:rPr lang="en-US" altLang="zh-CN">
                <a:sym typeface="+mn-ea"/>
              </a:rPr>
              <a:t> blockDim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gridDim</a:t>
            </a:r>
            <a:r>
              <a:rPr lang="zh-CN" altLang="en-US">
                <a:sym typeface="+mn-ea"/>
              </a:rPr>
              <a:t>，看起来非常方便。</a:t>
            </a:r>
            <a:endParaRPr lang="en-US" altLang="zh-CN"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7350" y="2803525"/>
            <a:ext cx="3688715" cy="339090"/>
          </a:xfrm>
          <a:prstGeom prst="round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3380" y="6489700"/>
            <a:ext cx="11818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本方法出自英伟达官方博客：</a:t>
            </a:r>
            <a:r>
              <a:rPr lang="en-US"/>
              <a:t>https://developer.nvidia.com/blog/cuda-pro-tip-write-flexible-kernels-grid-stride-loops/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</a:t>
            </a:r>
            <a:r>
              <a:rPr lang="en-US"/>
              <a:t>C++</a:t>
            </a:r>
            <a:r>
              <a:rPr lang="zh-CN" altLang="en-US"/>
              <a:t>封装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std::vector </a:t>
            </a:r>
            <a:r>
              <a:rPr lang="zh-CN" altLang="en-US"/>
              <a:t>的秘密：第二模板参数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你知道吗？</a:t>
            </a:r>
            <a:r>
              <a:rPr lang="en-US" altLang="zh-CN"/>
              <a:t>std::vector </a:t>
            </a:r>
            <a:r>
              <a:rPr lang="zh-CN" altLang="en-US"/>
              <a:t>作为模板类，其实有两个模板参数：</a:t>
            </a:r>
            <a:r>
              <a:rPr lang="en-US" altLang="zh-CN"/>
              <a:t>std::vector&lt;T, AllocatorT&gt;</a:t>
            </a:r>
            <a:endParaRPr lang="en-US" altLang="zh-CN"/>
          </a:p>
          <a:p>
            <a:r>
              <a:rPr lang="zh-CN" altLang="en-US"/>
              <a:t>那为什么我们平时只用了</a:t>
            </a:r>
            <a:r>
              <a:rPr lang="en-US" altLang="zh-CN"/>
              <a:t> std::vector&lt;T&gt; </a:t>
            </a:r>
            <a:r>
              <a:rPr lang="zh-CN" altLang="en-US"/>
              <a:t>呢？因为第二个参数默认是</a:t>
            </a:r>
            <a:r>
              <a:rPr lang="en-US" altLang="zh-CN"/>
              <a:t> std::allocator&lt;T&gt;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也就是</a:t>
            </a:r>
            <a:r>
              <a:rPr lang="en-US" altLang="zh-CN"/>
              <a:t> std::vector&lt;T&gt; </a:t>
            </a:r>
            <a:r>
              <a:rPr lang="zh-CN" altLang="en-US"/>
              <a:t>等价于</a:t>
            </a:r>
            <a:r>
              <a:rPr lang="en-US" altLang="zh-CN"/>
              <a:t> std::vector&lt;T, std::allocator&lt;T&gt;&gt;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std::allocator&lt;T&gt; </a:t>
            </a:r>
            <a:r>
              <a:rPr lang="zh-CN" altLang="en-US">
                <a:sym typeface="+mn-ea"/>
              </a:rPr>
              <a:t>的功能是负责分配和释放内存，初始化</a:t>
            </a:r>
            <a:r>
              <a:rPr lang="en-US" altLang="zh-CN">
                <a:sym typeface="+mn-ea"/>
              </a:rPr>
              <a:t> T </a:t>
            </a:r>
            <a:r>
              <a:rPr lang="zh-CN" altLang="en-US">
                <a:sym typeface="+mn-ea"/>
              </a:rPr>
              <a:t>对象等等。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他具有如下几个成员函数：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 *allocate(size_t n)                        // </a:t>
            </a:r>
            <a:r>
              <a:rPr lang="zh-CN" altLang="en-US">
                <a:sym typeface="+mn-ea"/>
              </a:rPr>
              <a:t>分配长度为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，类型为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的数组，返回其起始地址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void deallocate(T *p, size_t n)        // </a:t>
            </a:r>
            <a:r>
              <a:rPr lang="zh-CN" altLang="en-US">
                <a:sym typeface="+mn-ea"/>
              </a:rPr>
              <a:t>释放长度为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，起始地址为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，类型为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的数组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</a:t>
            </a:r>
            <a:r>
              <a:rPr lang="en-US" altLang="zh-CN"/>
              <a:t>Hello, world!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抽象的</a:t>
            </a:r>
            <a:r>
              <a:rPr lang="en-US" altLang="zh-CN"/>
              <a:t> std::allocator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55" y="1825625"/>
            <a:ext cx="6646545" cy="4351655"/>
          </a:xfrm>
        </p:spPr>
        <p:txBody>
          <a:bodyPr>
            <a:normAutofit lnSpcReduction="20000"/>
          </a:bodyPr>
          <a:p>
            <a:r>
              <a:rPr lang="en-US" altLang="zh-CN"/>
              <a:t>std::allocator&lt;T&gt; </a:t>
            </a:r>
            <a:r>
              <a:rPr lang="zh-CN" altLang="en-US"/>
              <a:t>的</a:t>
            </a:r>
            <a:r>
              <a:rPr lang="en-US" altLang="zh-CN"/>
              <a:t> allocate</a:t>
            </a:r>
            <a:r>
              <a:rPr lang="en-US"/>
              <a:t>/</a:t>
            </a:r>
            <a:r>
              <a:rPr lang="en-US" altLang="zh-CN"/>
              <a:t>deallocate </a:t>
            </a:r>
            <a:r>
              <a:rPr lang="zh-CN" altLang="en-US"/>
              <a:t>会调用</a:t>
            </a:r>
            <a:r>
              <a:rPr lang="en-US" altLang="zh-CN"/>
              <a:t> malloc/free </a:t>
            </a:r>
            <a:r>
              <a:rPr lang="zh-CN" altLang="en-US"/>
              <a:t>分配和释放内存空间（即他分配是的</a:t>
            </a:r>
            <a:r>
              <a:rPr lang="en-US" altLang="zh-CN"/>
              <a:t> CPU </a:t>
            </a:r>
            <a:r>
              <a:rPr lang="zh-CN" altLang="en-US"/>
              <a:t>内存）。</a:t>
            </a:r>
            <a:endParaRPr lang="zh-CN" altLang="en-US"/>
          </a:p>
          <a:p>
            <a:r>
              <a:rPr lang="zh-CN" altLang="en-US"/>
              <a:t>我们可以自己定义一个和</a:t>
            </a:r>
            <a:r>
              <a:rPr lang="en-US" altLang="zh-CN"/>
              <a:t> std::allocator&lt;T&gt; </a:t>
            </a:r>
            <a:r>
              <a:rPr lang="zh-CN" altLang="en-US"/>
              <a:t>一样具有</a:t>
            </a:r>
            <a:r>
              <a:rPr lang="en-US" altLang="zh-CN"/>
              <a:t> allocate/deallocate </a:t>
            </a:r>
            <a:r>
              <a:rPr lang="zh-CN" altLang="en-US"/>
              <a:t>成员函数的类，这样就可以“骗过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vector</a:t>
            </a:r>
            <a:r>
              <a:rPr lang="zh-CN" altLang="en-US">
                <a:sym typeface="+mn-ea"/>
              </a:rPr>
              <a:t>，让他不是在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内存中分配，而是</a:t>
            </a:r>
            <a:r>
              <a:rPr lang="zh-CN" altLang="en-US"/>
              <a:t>在</a:t>
            </a:r>
            <a:r>
              <a:rPr lang="en-US" altLang="zh-CN"/>
              <a:t> CUDA </a:t>
            </a:r>
            <a:r>
              <a:rPr lang="zh-CN" altLang="en-US"/>
              <a:t>的统一内存</a:t>
            </a:r>
            <a:r>
              <a:rPr lang="en-US" altLang="zh-CN"/>
              <a:t>(managed)</a:t>
            </a:r>
            <a:r>
              <a:rPr lang="zh-CN" altLang="en-US"/>
              <a:t>上分配。</a:t>
            </a:r>
            <a:endParaRPr lang="zh-CN" altLang="en-US"/>
          </a:p>
          <a:p>
            <a:r>
              <a:rPr lang="zh-CN" altLang="en-US"/>
              <a:t>实际上这种“骗</a:t>
            </a:r>
            <a:r>
              <a:rPr lang="zh-CN" altLang="en-US">
                <a:sym typeface="+mn-ea"/>
              </a:rPr>
              <a:t>”来魔改类内部行为的操作，</a:t>
            </a:r>
            <a:r>
              <a:rPr lang="zh-CN" altLang="en-US"/>
              <a:t>正是现代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concept </a:t>
            </a:r>
            <a:r>
              <a:rPr lang="zh-CN" altLang="en-US"/>
              <a:t>思想所在。因此替换</a:t>
            </a:r>
            <a:r>
              <a:rPr lang="en-US" altLang="zh-CN"/>
              <a:t> allocator </a:t>
            </a:r>
            <a:r>
              <a:rPr lang="zh-CN" altLang="en-US"/>
              <a:t>实际上是标准库允许的，因为他提升了标准库的泛用性。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79920" y="635"/>
            <a:ext cx="5212080" cy="68573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556500" y="5201920"/>
            <a:ext cx="265938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98005" y="3228975"/>
            <a:ext cx="5293995" cy="362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进一步：避免初始化为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55" y="1825625"/>
            <a:ext cx="6646545" cy="4351655"/>
          </a:xfrm>
        </p:spPr>
        <p:txBody>
          <a:bodyPr>
            <a:normAutofit lnSpcReduction="20000"/>
          </a:bodyPr>
          <a:p>
            <a:r>
              <a:rPr lang="en-US" altLang="zh-CN"/>
              <a:t>vector </a:t>
            </a:r>
            <a:r>
              <a:rPr lang="zh-CN" altLang="en-US"/>
              <a:t>在初始化的时候（或是之后</a:t>
            </a:r>
            <a:r>
              <a:rPr lang="en-US" altLang="zh-CN"/>
              <a:t> resize </a:t>
            </a:r>
            <a:r>
              <a:rPr lang="zh-CN" altLang="en-US"/>
              <a:t>的时候）会调用所有元素的无参构造函数，对</a:t>
            </a:r>
            <a:r>
              <a:rPr lang="en-US" altLang="zh-CN"/>
              <a:t> int </a:t>
            </a:r>
            <a:r>
              <a:rPr lang="zh-CN" altLang="en-US"/>
              <a:t>类型来说就是零初始化。然而这个初始化会是在</a:t>
            </a:r>
            <a:r>
              <a:rPr lang="en-US" altLang="zh-CN"/>
              <a:t> CPU </a:t>
            </a:r>
            <a:r>
              <a:rPr lang="zh-CN" altLang="en-US"/>
              <a:t>上做的，因此我们需要禁用他。</a:t>
            </a:r>
            <a:endParaRPr lang="zh-CN" altLang="en-US"/>
          </a:p>
          <a:p>
            <a:r>
              <a:rPr lang="zh-CN" altLang="en-US"/>
              <a:t>可以通过给</a:t>
            </a:r>
            <a:r>
              <a:rPr lang="en-US" altLang="zh-CN"/>
              <a:t> allocator </a:t>
            </a:r>
            <a:r>
              <a:rPr lang="zh-CN" altLang="en-US"/>
              <a:t>添加</a:t>
            </a:r>
            <a:r>
              <a:rPr lang="en-US" altLang="zh-CN"/>
              <a:t> construct </a:t>
            </a:r>
            <a:r>
              <a:rPr lang="zh-CN" altLang="en-US"/>
              <a:t>成员函数，来魔改</a:t>
            </a:r>
            <a:r>
              <a:rPr lang="en-US" altLang="zh-CN"/>
              <a:t> vector </a:t>
            </a:r>
            <a:r>
              <a:rPr lang="zh-CN" altLang="en-US"/>
              <a:t>对元素的构造。默认情况下他可以有任意多个参数，而如果没有参数则说明是无参构造函数。</a:t>
            </a:r>
            <a:endParaRPr lang="zh-CN" altLang="en-US"/>
          </a:p>
          <a:p>
            <a:r>
              <a:rPr lang="zh-CN" altLang="en-US"/>
              <a:t>因此我们只需要判断是不是有参数，然后是不是传统的</a:t>
            </a:r>
            <a:r>
              <a:rPr lang="en-US" altLang="zh-CN"/>
              <a:t> C </a:t>
            </a:r>
            <a:r>
              <a:rPr lang="zh-CN" altLang="en-US"/>
              <a:t>语言类型（</a:t>
            </a:r>
            <a:r>
              <a:rPr lang="en-US" altLang="zh-CN"/>
              <a:t>plain-old-data</a:t>
            </a:r>
            <a:r>
              <a:rPr lang="zh-CN" altLang="en-US"/>
              <a:t>），如果是，则跳过其无参构造，从而避免在</a:t>
            </a:r>
            <a:r>
              <a:rPr lang="en-US" altLang="zh-CN"/>
              <a:t> CPU </a:t>
            </a:r>
            <a:r>
              <a:rPr lang="zh-CN" altLang="en-US"/>
              <a:t>上低效的零初始化。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7195820" y="5752465"/>
            <a:ext cx="4937125" cy="931545"/>
          </a:xfrm>
          <a:prstGeom prst="round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258445"/>
            <a:ext cx="2927985" cy="27165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进一步：核函数</a:t>
            </a:r>
            <a:r>
              <a:rPr lang="zh-CN" altLang="en-US"/>
              <a:t>可以是一个模板函数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刚刚说过</a:t>
            </a:r>
            <a:r>
              <a:rPr lang="en-US" altLang="zh-CN"/>
              <a:t> </a:t>
            </a:r>
            <a:r>
              <a:rPr lang="en-US"/>
              <a:t>CUDA </a:t>
            </a:r>
            <a:r>
              <a:rPr lang="zh-CN" altLang="en-US"/>
              <a:t>的优势在于对</a:t>
            </a:r>
            <a:r>
              <a:rPr lang="en-US" altLang="zh-CN"/>
              <a:t> C++ </a:t>
            </a:r>
            <a:r>
              <a:rPr lang="zh-CN" altLang="en-US"/>
              <a:t>的完全支持。所以</a:t>
            </a:r>
            <a:r>
              <a:rPr lang="en-US" altLang="zh-CN"/>
              <a:t> __global__ </a:t>
            </a:r>
            <a:r>
              <a:rPr lang="zh-CN" altLang="en-US"/>
              <a:t>修饰的核函数自然也是可以为模板函数的。</a:t>
            </a:r>
            <a:endParaRPr lang="zh-CN" altLang="en-US"/>
          </a:p>
          <a:p>
            <a:r>
              <a:rPr lang="zh-CN" altLang="en-US"/>
              <a:t>调用模板时一样可以用自动参数类型推导，如有手动指定的模板参数（单尖括号）请放在三重尖括号的前面。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60440" y="1825625"/>
            <a:ext cx="5023485" cy="43516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60440" y="1825625"/>
            <a:ext cx="2955290" cy="431165"/>
          </a:xfrm>
          <a:prstGeom prst="round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56045" y="4517390"/>
            <a:ext cx="204533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进一步：核函数可以接受函子（</a:t>
            </a:r>
            <a:r>
              <a:rPr lang="en-US" altLang="zh-CN">
                <a:sym typeface="+mn-ea"/>
              </a:rPr>
              <a:t>functor</a:t>
            </a:r>
            <a:r>
              <a:rPr lang="zh-CN" altLang="en-US">
                <a:sym typeface="+mn-ea"/>
              </a:rPr>
              <a:t>），实现函数式编程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不过要注意三点：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这里的</a:t>
            </a:r>
            <a:r>
              <a:rPr lang="en-US" altLang="zh-CN"/>
              <a:t> Func </a:t>
            </a:r>
            <a:r>
              <a:rPr lang="zh-CN" altLang="en-US"/>
              <a:t>不可以是</a:t>
            </a:r>
            <a:r>
              <a:rPr lang="en-US" altLang="zh-CN"/>
              <a:t> Func const &amp;</a:t>
            </a:r>
            <a:r>
              <a:rPr lang="zh-CN" altLang="en-US"/>
              <a:t>，那样会变成一个指向</a:t>
            </a:r>
            <a:r>
              <a:rPr lang="en-US" altLang="zh-CN"/>
              <a:t> CPU </a:t>
            </a:r>
            <a:r>
              <a:rPr lang="zh-CN" altLang="en-US"/>
              <a:t>内存地址的指针，从而出错。所以</a:t>
            </a:r>
            <a:r>
              <a:rPr lang="en-US" altLang="zh-CN"/>
              <a:t> CPU </a:t>
            </a:r>
            <a:r>
              <a:rPr lang="zh-CN" altLang="en-US"/>
              <a:t>向</a:t>
            </a:r>
            <a:r>
              <a:rPr lang="en-US" altLang="zh-CN"/>
              <a:t> GPU </a:t>
            </a:r>
            <a:r>
              <a:rPr lang="zh-CN" altLang="en-US"/>
              <a:t>的传参必须按值传。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做参数的这个函数必须是一个有着</a:t>
            </a:r>
            <a:r>
              <a:rPr lang="zh-CN" altLang="en-US">
                <a:sym typeface="+mn-ea"/>
              </a:rPr>
              <a:t>成员函数</a:t>
            </a:r>
            <a:r>
              <a:rPr lang="en-US" altLang="zh-CN"/>
              <a:t> operator() </a:t>
            </a:r>
            <a:r>
              <a:rPr lang="zh-CN" altLang="en-US"/>
              <a:t>的类型，即</a:t>
            </a:r>
            <a:r>
              <a:rPr lang="en-US" altLang="zh-CN"/>
              <a:t> functor </a:t>
            </a:r>
            <a:r>
              <a:rPr lang="zh-CN" altLang="en-US"/>
              <a:t>类。而不能是独立的函数，否则报错。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这个函数必须标记为</a:t>
            </a:r>
            <a:r>
              <a:rPr lang="en-US" altLang="zh-CN"/>
              <a:t> __device__</a:t>
            </a:r>
            <a:r>
              <a:rPr lang="zh-CN" altLang="en-US"/>
              <a:t>，即</a:t>
            </a:r>
            <a:r>
              <a:rPr lang="en-US" altLang="zh-CN"/>
              <a:t> GPU </a:t>
            </a:r>
            <a:r>
              <a:rPr lang="zh-CN" altLang="en-US"/>
              <a:t>上的函数，否则会变成</a:t>
            </a:r>
            <a:r>
              <a:rPr lang="en-US" altLang="zh-CN"/>
              <a:t> CPU </a:t>
            </a:r>
            <a:r>
              <a:rPr lang="zh-CN" altLang="en-US"/>
              <a:t>上的函数。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135" y="1825625"/>
            <a:ext cx="4569460" cy="43516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66180" y="3282950"/>
            <a:ext cx="3768090" cy="1015365"/>
          </a:xfrm>
          <a:prstGeom prst="round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0" y="4867275"/>
            <a:ext cx="133350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进一步：函子可以是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96110"/>
            <a:ext cx="5181600" cy="4351338"/>
          </a:xfrm>
        </p:spPr>
        <p:txBody>
          <a:bodyPr/>
          <a:p>
            <a:r>
              <a:rPr lang="zh-CN" altLang="en-US"/>
              <a:t>可以直接写</a:t>
            </a:r>
            <a:r>
              <a:rPr lang="en-US" altLang="zh-CN"/>
              <a:t> lambda </a:t>
            </a:r>
            <a:r>
              <a:rPr lang="zh-CN" altLang="en-US"/>
              <a:t>表达式，不过必须在</a:t>
            </a:r>
            <a:r>
              <a:rPr lang="en-US" altLang="zh-CN"/>
              <a:t> [] </a:t>
            </a:r>
            <a:r>
              <a:rPr lang="zh-CN" altLang="en-US"/>
              <a:t>后，</a:t>
            </a:r>
            <a:r>
              <a:rPr lang="en-US" altLang="zh-CN"/>
              <a:t>() </a:t>
            </a:r>
            <a:r>
              <a:rPr lang="zh-CN" altLang="en-US"/>
              <a:t>前，插入</a:t>
            </a:r>
            <a:r>
              <a:rPr lang="en-US" altLang="zh-CN"/>
              <a:t> __device__ </a:t>
            </a:r>
            <a:r>
              <a:rPr lang="zh-CN" altLang="en-US"/>
              <a:t>修饰符。</a:t>
            </a:r>
            <a:endParaRPr lang="zh-CN" altLang="en-US"/>
          </a:p>
          <a:p>
            <a:r>
              <a:rPr lang="zh-CN" altLang="en-US"/>
              <a:t>而且需要开启</a:t>
            </a:r>
            <a:r>
              <a:rPr lang="en-US" altLang="zh-CN"/>
              <a:t> --extended-lambda </a:t>
            </a:r>
            <a:r>
              <a:rPr lang="zh-CN" altLang="en-US"/>
              <a:t>开关。</a:t>
            </a:r>
            <a:endParaRPr lang="zh-CN" altLang="en-US"/>
          </a:p>
          <a:p>
            <a:r>
              <a:rPr lang="zh-CN" altLang="en-US"/>
              <a:t>为了只对</a:t>
            </a:r>
            <a:r>
              <a:rPr lang="en-US" altLang="zh-CN"/>
              <a:t> .cu </a:t>
            </a:r>
            <a:r>
              <a:rPr lang="zh-CN" altLang="en-US"/>
              <a:t>文件开启这个开关，可以用</a:t>
            </a:r>
            <a:r>
              <a:rPr lang="en-US" altLang="zh-CN"/>
              <a:t> CMake </a:t>
            </a:r>
            <a:r>
              <a:rPr lang="zh-CN" altLang="en-US"/>
              <a:t>的生成器表达式，限制</a:t>
            </a:r>
            <a:r>
              <a:rPr lang="en-US" altLang="zh-CN"/>
              <a:t> flag </a:t>
            </a:r>
            <a:r>
              <a:rPr lang="zh-CN" altLang="en-US"/>
              <a:t>只对</a:t>
            </a:r>
            <a:r>
              <a:rPr lang="en-US" altLang="zh-CN"/>
              <a:t> CUDA </a:t>
            </a:r>
            <a:r>
              <a:rPr lang="zh-CN" altLang="en-US"/>
              <a:t>源码生效，这样可以混合其他</a:t>
            </a:r>
            <a:r>
              <a:rPr lang="en-US" altLang="zh-CN"/>
              <a:t> .cpp </a:t>
            </a:r>
            <a:r>
              <a:rPr lang="zh-CN" altLang="en-US"/>
              <a:t>文件也不会发生</a:t>
            </a:r>
            <a:r>
              <a:rPr lang="en-US" altLang="zh-CN"/>
              <a:t> gcc </a:t>
            </a:r>
            <a:r>
              <a:rPr lang="zh-CN" altLang="en-US"/>
              <a:t>报错的情况了。。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5462905"/>
            <a:ext cx="5374005" cy="14376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3215" y="2138045"/>
            <a:ext cx="5181600" cy="39668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687560" y="4658360"/>
            <a:ext cx="198755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1181735"/>
            <a:ext cx="8524875" cy="714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013575" y="1896110"/>
            <a:ext cx="468947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01090" y="6499860"/>
            <a:ext cx="384429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如何捕获外部变量？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如果试图用</a:t>
            </a:r>
            <a:r>
              <a:rPr lang="en-US" altLang="zh-CN"/>
              <a:t> [&amp;] </a:t>
            </a:r>
            <a:r>
              <a:rPr lang="zh-CN" altLang="en-US"/>
              <a:t>捕获变量是会出错的，毕竟这时候捕获到的是堆栈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内存）</a:t>
            </a:r>
            <a:r>
              <a:rPr lang="zh-CN" altLang="en-US"/>
              <a:t>上的变量</a:t>
            </a:r>
            <a:r>
              <a:rPr lang="en-US" altLang="zh-CN"/>
              <a:t> arr </a:t>
            </a:r>
            <a:r>
              <a:rPr lang="zh-CN" altLang="en-US"/>
              <a:t>本身，而不是</a:t>
            </a:r>
            <a:r>
              <a:rPr lang="en-US" altLang="zh-CN"/>
              <a:t> arr </a:t>
            </a:r>
            <a:r>
              <a:rPr lang="zh-CN" altLang="en-US"/>
              <a:t>所指向的内存地址（</a:t>
            </a:r>
            <a:r>
              <a:rPr lang="en-US" altLang="zh-CN"/>
              <a:t>GPU</a:t>
            </a:r>
            <a:r>
              <a:rPr lang="zh-CN" altLang="en-US">
                <a:sym typeface="+mn-ea"/>
              </a:rPr>
              <a:t>内存</a:t>
            </a:r>
            <a:r>
              <a:rPr lang="zh-CN" altLang="en-US"/>
              <a:t>）。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05330"/>
            <a:ext cx="5181600" cy="399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45" y="6370955"/>
            <a:ext cx="8910955" cy="4870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04605" y="4658360"/>
            <a:ext cx="30226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8340"/>
            <a:ext cx="5181600" cy="4084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如何捕获外部变量？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你可能会想，是不是可以用</a:t>
            </a:r>
            <a:r>
              <a:rPr lang="en-US" altLang="zh-CN"/>
              <a:t> [=] </a:t>
            </a:r>
            <a:r>
              <a:rPr lang="zh-CN" altLang="en-US"/>
              <a:t>按值捕获，这样捕获到的就是指针了吧？</a:t>
            </a:r>
            <a:endParaRPr lang="zh-CN" altLang="en-US"/>
          </a:p>
          <a:p>
            <a:r>
              <a:rPr lang="zh-CN" altLang="en-US"/>
              <a:t>错了，不要忘了我们第二课说过，</a:t>
            </a:r>
            <a:r>
              <a:rPr lang="en-US" altLang="zh-CN"/>
              <a:t>vector </a:t>
            </a:r>
            <a:r>
              <a:rPr lang="zh-CN" altLang="en-US"/>
              <a:t>的拷贝是深拷贝（绝大多数</a:t>
            </a:r>
            <a:r>
              <a:rPr lang="en-US" altLang="zh-CN"/>
              <a:t>C++</a:t>
            </a:r>
            <a:r>
              <a:rPr lang="zh-CN" altLang="en-US"/>
              <a:t>类都是深拷贝，除了智能指针和原始指针）。这样只会把</a:t>
            </a:r>
            <a:r>
              <a:rPr lang="en-US" altLang="zh-CN"/>
              <a:t> vector </a:t>
            </a:r>
            <a:r>
              <a:rPr lang="zh-CN" altLang="en-US"/>
              <a:t>整个地拷贝到</a:t>
            </a:r>
            <a:r>
              <a:rPr lang="en-US" altLang="zh-CN"/>
              <a:t> GPU </a:t>
            </a:r>
            <a:r>
              <a:rPr lang="zh-CN" altLang="en-US"/>
              <a:t>上！而不是浅拷贝其起始地址指针。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45" y="6370955"/>
            <a:ext cx="8910955" cy="4870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68105" y="4658360"/>
            <a:ext cx="30226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8340"/>
            <a:ext cx="5181600" cy="4084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如何捕获外部变量？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你可能会想，是不是可以用</a:t>
            </a:r>
            <a:r>
              <a:rPr lang="en-US" altLang="zh-CN"/>
              <a:t> [=] </a:t>
            </a:r>
            <a:r>
              <a:rPr lang="zh-CN" altLang="en-US"/>
              <a:t>按值捕获，这样捕获到的就是指针了吧？</a:t>
            </a:r>
            <a:endParaRPr lang="zh-CN" altLang="en-US"/>
          </a:p>
          <a:p>
            <a:r>
              <a:rPr lang="zh-CN" altLang="en-US"/>
              <a:t>错了，不要忘了我们第二课说过，</a:t>
            </a:r>
            <a:r>
              <a:rPr lang="en-US" altLang="zh-CN"/>
              <a:t>vector </a:t>
            </a:r>
            <a:r>
              <a:rPr lang="zh-CN" altLang="en-US"/>
              <a:t>的拷贝是深拷贝（绝大多数</a:t>
            </a:r>
            <a:r>
              <a:rPr lang="en-US" altLang="zh-CN"/>
              <a:t>C++</a:t>
            </a:r>
            <a:r>
              <a:rPr lang="zh-CN" altLang="en-US"/>
              <a:t>类都是深拷贝，除了智能指针和原始指针）。这样只会把</a:t>
            </a:r>
            <a:r>
              <a:rPr lang="en-US" altLang="zh-CN"/>
              <a:t> vector </a:t>
            </a:r>
            <a:r>
              <a:rPr lang="zh-CN" altLang="en-US"/>
              <a:t>整个地拷贝到</a:t>
            </a:r>
            <a:r>
              <a:rPr lang="en-US" altLang="zh-CN"/>
              <a:t> GPU </a:t>
            </a:r>
            <a:r>
              <a:rPr lang="zh-CN" altLang="en-US"/>
              <a:t>上！而不是浅拷贝其起始地址指针。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68105" y="4658360"/>
            <a:ext cx="30226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6600825"/>
            <a:ext cx="102393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825625"/>
            <a:ext cx="458978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如何捕获外部变量？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正确的做法是先获取</a:t>
            </a:r>
            <a:r>
              <a:rPr lang="en-US" altLang="zh-CN"/>
              <a:t> arr.data() </a:t>
            </a:r>
            <a:r>
              <a:rPr lang="zh-CN" altLang="en-US"/>
              <a:t>的值到</a:t>
            </a:r>
            <a:r>
              <a:rPr lang="en-US" altLang="zh-CN"/>
              <a:t> arr_data </a:t>
            </a:r>
            <a:r>
              <a:rPr lang="zh-CN" altLang="en-US"/>
              <a:t>变量，然后</a:t>
            </a:r>
            <a:r>
              <a:rPr lang="zh-CN"/>
              <a:t>用</a:t>
            </a:r>
            <a:r>
              <a:rPr lang="en-US" altLang="zh-CN"/>
              <a:t> [=] </a:t>
            </a:r>
            <a:r>
              <a:rPr lang="zh-CN" altLang="en-US"/>
              <a:t>按值捕获</a:t>
            </a:r>
            <a:r>
              <a:rPr lang="en-US" altLang="zh-CN"/>
              <a:t> arr_data</a:t>
            </a:r>
            <a:r>
              <a:rPr lang="zh-CN" altLang="en-US"/>
              <a:t>，函数体里面也通过</a:t>
            </a:r>
            <a:r>
              <a:rPr lang="en-US" altLang="zh-CN"/>
              <a:t> arr_data </a:t>
            </a:r>
            <a:r>
              <a:rPr lang="zh-CN" altLang="en-US"/>
              <a:t>来访问</a:t>
            </a:r>
            <a:r>
              <a:rPr lang="en-US" altLang="zh-CN"/>
              <a:t> arr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为什么这样？因为</a:t>
            </a:r>
            <a:r>
              <a:rPr lang="en-US" altLang="zh-CN"/>
              <a:t> data() </a:t>
            </a:r>
            <a:r>
              <a:rPr lang="zh-CN" altLang="en-US"/>
              <a:t>返回一个起始地址的原始指针，而原始指针是浅拷贝的，所以可以拷贝到</a:t>
            </a:r>
            <a:r>
              <a:rPr lang="en-US" altLang="zh-CN"/>
              <a:t> GPU </a:t>
            </a:r>
            <a:r>
              <a:rPr lang="zh-CN" altLang="en-US"/>
              <a:t>上，让他访问。这样和之前作为核函数参数是一样的，不过是作为</a:t>
            </a:r>
            <a:r>
              <a:rPr lang="en-US" altLang="zh-CN"/>
              <a:t> Func </a:t>
            </a:r>
            <a:r>
              <a:rPr lang="zh-CN" altLang="en-US"/>
              <a:t>结构体统一传入了。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26225" y="4178300"/>
            <a:ext cx="215709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29755" y="4559300"/>
            <a:ext cx="128905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749425"/>
            <a:ext cx="6210300" cy="4589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如何捕获外部变量？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或者在</a:t>
            </a:r>
            <a:r>
              <a:rPr lang="en-US" altLang="zh-CN"/>
              <a:t> [] </a:t>
            </a:r>
            <a:r>
              <a:rPr lang="zh-CN" altLang="en-US"/>
              <a:t>里这样直接写自定义捕获的表达式也是可以的，这样就可以用同一变量名。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827770" y="4326890"/>
            <a:ext cx="156464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5" y="2981325"/>
            <a:ext cx="19240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中启用</a:t>
            </a:r>
            <a:r>
              <a:rPr lang="en-US" altLang="zh-CN"/>
              <a:t> CUDA</a:t>
            </a:r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最新版的</a:t>
            </a:r>
            <a:r>
              <a:rPr lang="en-US" altLang="zh-CN"/>
              <a:t> CMake</a:t>
            </a:r>
            <a:r>
              <a:rPr lang="zh-CN" altLang="en-US"/>
              <a:t>，只需在</a:t>
            </a:r>
            <a:r>
              <a:rPr lang="en-US" altLang="zh-CN"/>
              <a:t> LANGUAGES </a:t>
            </a:r>
            <a:r>
              <a:rPr lang="zh-CN" altLang="en-US"/>
              <a:t>后面加上</a:t>
            </a:r>
            <a:r>
              <a:rPr lang="en-US" altLang="zh-CN"/>
              <a:t> CUDA </a:t>
            </a:r>
            <a:r>
              <a:rPr lang="zh-CN" altLang="en-US"/>
              <a:t>即可启用。</a:t>
            </a:r>
            <a:endParaRPr lang="zh-CN" altLang="en-US"/>
          </a:p>
          <a:p>
            <a:r>
              <a:rPr lang="zh-CN" altLang="en-US"/>
              <a:t>然后在</a:t>
            </a:r>
            <a:r>
              <a:rPr lang="en-US" altLang="zh-CN"/>
              <a:t> add_executable </a:t>
            </a:r>
            <a:r>
              <a:rPr lang="zh-CN" altLang="en-US"/>
              <a:t>里直接加你的</a:t>
            </a:r>
            <a:r>
              <a:rPr lang="en-US" altLang="zh-CN"/>
              <a:t> .cu </a:t>
            </a:r>
            <a:r>
              <a:rPr lang="zh-CN" altLang="en-US"/>
              <a:t>文件，和</a:t>
            </a:r>
            <a:r>
              <a:rPr lang="en-US" altLang="zh-CN"/>
              <a:t> .cpp </a:t>
            </a:r>
            <a:r>
              <a:rPr lang="zh-CN" altLang="en-US"/>
              <a:t>一样。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4795" y="3020060"/>
            <a:ext cx="3914775" cy="1962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009505" y="4413885"/>
            <a:ext cx="49085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54110" y="4912995"/>
            <a:ext cx="80645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CUDA </a:t>
            </a:r>
            <a:r>
              <a:rPr lang="zh-CN" altLang="en-US"/>
              <a:t>编译器兼容</a:t>
            </a:r>
            <a:r>
              <a:rPr lang="en-US" altLang="zh-CN"/>
              <a:t> C++17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CUDA </a:t>
            </a:r>
            <a:r>
              <a:rPr lang="zh-CN" altLang="en-US"/>
              <a:t>的语法，基本完全兼容</a:t>
            </a:r>
            <a:r>
              <a:rPr lang="en-US" altLang="zh-CN"/>
              <a:t> C++</a:t>
            </a:r>
            <a:r>
              <a:rPr lang="zh-CN" altLang="en-US"/>
              <a:t>。包括</a:t>
            </a:r>
            <a:r>
              <a:rPr lang="en-US" altLang="zh-CN"/>
              <a:t> C++17 </a:t>
            </a:r>
            <a:r>
              <a:rPr lang="zh-CN" altLang="en-US"/>
              <a:t>新特性，都可以用。甚至可以把任何一个</a:t>
            </a:r>
            <a:r>
              <a:rPr lang="en-US" altLang="zh-CN"/>
              <a:t> C++ </a:t>
            </a:r>
            <a:r>
              <a:rPr lang="zh-CN" altLang="en-US"/>
              <a:t>项目的文件后缀名全部改成</a:t>
            </a:r>
            <a:r>
              <a:rPr lang="en-US" altLang="zh-CN"/>
              <a:t> .cu</a:t>
            </a:r>
            <a:r>
              <a:rPr lang="zh-CN" altLang="en-US"/>
              <a:t>，都能编译出来。</a:t>
            </a:r>
            <a:endParaRPr lang="zh-CN" altLang="en-US"/>
          </a:p>
          <a:p>
            <a:r>
              <a:rPr lang="zh-CN" altLang="en-US"/>
              <a:t>这是</a:t>
            </a:r>
            <a:r>
              <a:rPr lang="en-US" altLang="zh-CN"/>
              <a:t> CUDA </a:t>
            </a:r>
            <a:r>
              <a:rPr lang="zh-CN" altLang="en-US"/>
              <a:t>的一大好处，</a:t>
            </a:r>
            <a:r>
              <a:rPr lang="en-US" altLang="zh-CN"/>
              <a:t>CUDA </a:t>
            </a:r>
            <a:r>
              <a:rPr lang="zh-CN" altLang="en-US"/>
              <a:t>和</a:t>
            </a:r>
            <a:r>
              <a:rPr lang="en-US" altLang="zh-CN"/>
              <a:t> C++ </a:t>
            </a:r>
            <a:r>
              <a:rPr lang="zh-CN" altLang="en-US"/>
              <a:t>的关系就像</a:t>
            </a:r>
            <a:r>
              <a:rPr lang="en-US" altLang="zh-CN"/>
              <a:t> C++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的关系一样，大部分都兼容，因此能很方便地重用</a:t>
            </a:r>
            <a:r>
              <a:rPr lang="en-US" altLang="zh-CN"/>
              <a:t> C++ </a:t>
            </a:r>
            <a:r>
              <a:rPr lang="zh-CN" altLang="en-US"/>
              <a:t>现有的任何代码</a:t>
            </a:r>
            <a:r>
              <a:rPr lang="zh-CN" altLang="en-US">
                <a:sym typeface="+mn-ea"/>
              </a:rPr>
              <a:t>库</a:t>
            </a:r>
            <a:r>
              <a:rPr lang="zh-CN" altLang="en-US"/>
              <a:t>，引用</a:t>
            </a:r>
            <a:r>
              <a:rPr lang="en-US" altLang="zh-CN"/>
              <a:t> C++ </a:t>
            </a:r>
            <a:r>
              <a:rPr lang="zh-CN" altLang="en-US"/>
              <a:t>头文件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en-US" altLang="zh-CN"/>
              <a:t>host </a:t>
            </a:r>
            <a:r>
              <a:rPr lang="zh-CN" altLang="en-US"/>
              <a:t>代码和</a:t>
            </a:r>
            <a:r>
              <a:rPr lang="en-US" altLang="zh-CN"/>
              <a:t> device </a:t>
            </a:r>
            <a:r>
              <a:rPr lang="zh-CN" altLang="en-US"/>
              <a:t>代码写在同一个文件内，这是</a:t>
            </a:r>
            <a:r>
              <a:rPr lang="en-US" altLang="zh-CN"/>
              <a:t> OpenCL </a:t>
            </a:r>
            <a:r>
              <a:rPr lang="zh-CN" altLang="en-US"/>
              <a:t>做不到的。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4820" y="3153410"/>
            <a:ext cx="3514725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89470" y="3629025"/>
            <a:ext cx="1774825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编写一段在</a:t>
            </a:r>
            <a:r>
              <a:rPr lang="en-US" altLang="zh-CN"/>
              <a:t> GPU </a:t>
            </a:r>
            <a:r>
              <a:rPr lang="zh-CN" altLang="en-US"/>
              <a:t>上运行的代码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定义函数</a:t>
            </a:r>
            <a:r>
              <a:rPr lang="en-US" altLang="zh-CN">
                <a:sym typeface="+mn-ea"/>
              </a:rPr>
              <a:t> kernel</a:t>
            </a:r>
            <a:r>
              <a:rPr lang="zh-CN" altLang="en-US">
                <a:sym typeface="+mn-ea"/>
              </a:rPr>
              <a:t>，前面加上</a:t>
            </a:r>
            <a:r>
              <a:rPr lang="en-US" altLang="zh-CN">
                <a:sym typeface="+mn-ea"/>
              </a:rPr>
              <a:t> __global__ </a:t>
            </a:r>
            <a:r>
              <a:rPr lang="zh-CN" altLang="en-US">
                <a:sym typeface="+mn-ea"/>
              </a:rPr>
              <a:t>修饰符，即可让他在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不过调用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时，不能直接</a:t>
            </a:r>
            <a:r>
              <a:rPr lang="en-US" altLang="zh-CN">
                <a:sym typeface="+mn-ea"/>
              </a:rPr>
              <a:t> kernel()</a:t>
            </a:r>
            <a:r>
              <a:rPr lang="zh-CN" altLang="en-US">
                <a:sym typeface="+mn-ea"/>
              </a:rPr>
              <a:t>，而是要用</a:t>
            </a:r>
            <a:r>
              <a:rPr lang="en-US" altLang="zh-CN">
                <a:sym typeface="+mn-ea"/>
              </a:rPr>
              <a:t> kernel&lt;&lt;&lt;1, 1&gt;&gt;&gt;() </a:t>
            </a:r>
            <a:r>
              <a:rPr lang="zh-CN" altLang="en-US">
                <a:sym typeface="+mn-ea"/>
              </a:rPr>
              <a:t>这样的三重尖括号语法。为什么？这里面的两个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有什么用？稍后会说明。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运行以后，就会在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</a:t>
            </a:r>
            <a:r>
              <a:rPr lang="en-US" altLang="zh-CN">
                <a:sym typeface="+mn-ea"/>
              </a:rPr>
              <a:t> printf 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函数在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上执行，称为核函数，用</a:t>
            </a:r>
            <a:r>
              <a:rPr lang="en-US" altLang="zh-CN">
                <a:sym typeface="+mn-ea"/>
              </a:rPr>
              <a:t> __global__ </a:t>
            </a:r>
            <a:r>
              <a:rPr lang="zh-CN" altLang="en-US">
                <a:sym typeface="+mn-ea"/>
              </a:rPr>
              <a:t>修饰的就是核函数。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1165" y="2691130"/>
            <a:ext cx="3581400" cy="2619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63255" y="4850130"/>
            <a:ext cx="107950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05345" y="3665855"/>
            <a:ext cx="107950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没有反应？同步一下！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38190" cy="435165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然而如果直接编译运行刚刚那段代码，是不会打印出</a:t>
            </a:r>
            <a:r>
              <a:rPr lang="en-US" altLang="zh-CN"/>
              <a:t> Hello, world! 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GPU </a:t>
            </a:r>
            <a:r>
              <a:rPr lang="zh-CN" altLang="en-US"/>
              <a:t>和</a:t>
            </a:r>
            <a:r>
              <a:rPr lang="en-US" altLang="zh-CN"/>
              <a:t> CPU </a:t>
            </a:r>
            <a:r>
              <a:rPr lang="zh-CN" altLang="en-US"/>
              <a:t>之间的通信，为了高效，是</a:t>
            </a:r>
            <a:r>
              <a:rPr lang="zh-CN" altLang="en-US" b="1"/>
              <a:t>异步</a:t>
            </a:r>
            <a:r>
              <a:rPr lang="zh-CN" altLang="en-US"/>
              <a:t>的。也就是</a:t>
            </a:r>
            <a:r>
              <a:rPr lang="en-US" altLang="zh-CN"/>
              <a:t> CPU </a:t>
            </a:r>
            <a:r>
              <a:rPr lang="zh-CN" altLang="en-US"/>
              <a:t>调用</a:t>
            </a:r>
            <a:r>
              <a:rPr lang="en-US" altLang="zh-CN"/>
              <a:t> kernel&lt;&lt;&lt;1, 1&gt;&gt;&gt;() </a:t>
            </a:r>
            <a:r>
              <a:rPr lang="zh-CN" altLang="en-US"/>
              <a:t>后，并不会立即在</a:t>
            </a:r>
            <a:r>
              <a:rPr lang="en-US" altLang="zh-CN"/>
              <a:t> GPU </a:t>
            </a:r>
            <a:r>
              <a:rPr lang="zh-CN" altLang="en-US"/>
              <a:t>上执行完毕，再返回。实际上只是把</a:t>
            </a:r>
            <a:r>
              <a:rPr lang="en-US" altLang="zh-CN"/>
              <a:t> kernel </a:t>
            </a:r>
            <a:r>
              <a:rPr lang="zh-CN" altLang="en-US"/>
              <a:t>这个任务推送到</a:t>
            </a:r>
            <a:r>
              <a:rPr lang="en-US" altLang="zh-CN"/>
              <a:t> GPU </a:t>
            </a:r>
            <a:r>
              <a:rPr lang="zh-CN" altLang="en-US"/>
              <a:t>的执行队列上，然后立即返回，并不会等待执行完毕。</a:t>
            </a:r>
            <a:endParaRPr lang="en-US" altLang="zh-CN"/>
          </a:p>
          <a:p>
            <a:r>
              <a:rPr lang="zh-CN" altLang="en-US">
                <a:sym typeface="+mn-ea"/>
              </a:rPr>
              <a:t>因此可以调用</a:t>
            </a:r>
            <a:r>
              <a:rPr lang="en-US" altLang="zh-CN">
                <a:sym typeface="+mn-ea"/>
              </a:rPr>
              <a:t> cudaDeviceSynchronize()</a:t>
            </a:r>
            <a:r>
              <a:rPr lang="zh-CN" altLang="en-US">
                <a:sym typeface="+mn-ea"/>
              </a:rPr>
              <a:t>，让</a:t>
            </a:r>
            <a:r>
              <a:rPr lang="en-US" altLang="zh-CN">
                <a:sym typeface="+mn-ea"/>
              </a:rPr>
              <a:t> CPU </a:t>
            </a:r>
            <a:r>
              <a:rPr lang="zh-CN" altLang="en-US">
                <a:sym typeface="+mn-ea"/>
              </a:rPr>
              <a:t>陷入等待，等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完成队列的所有任务后再返回。从而能够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main </a:t>
            </a:r>
            <a:r>
              <a:rPr lang="zh-CN" altLang="en-US">
                <a:sym typeface="+mn-ea"/>
              </a:rPr>
              <a:t>退出前等到</a:t>
            </a:r>
            <a:r>
              <a:rPr lang="en-US" altLang="zh-CN">
                <a:sym typeface="+mn-ea"/>
              </a:rPr>
              <a:t> kernel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GPU </a:t>
            </a:r>
            <a:r>
              <a:rPr lang="zh-CN" altLang="en-US">
                <a:sym typeface="+mn-ea"/>
              </a:rPr>
              <a:t>上执行完。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1640" y="2448560"/>
            <a:ext cx="3600450" cy="31051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618095" y="5095240"/>
            <a:ext cx="2377440" cy="0"/>
          </a:xfrm>
          <a:prstGeom prst="line">
            <a:avLst/>
          </a:prstGeom>
          <a:ln w="28575" cmpd="sng">
            <a:solidFill>
              <a:srgbClr val="CC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35" y="6052185"/>
            <a:ext cx="138112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章：线程与板块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7890</Words>
  <Application>WPS Presentation</Application>
  <PresentationFormat>宽屏</PresentationFormat>
  <Paragraphs>284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CUDA开启的GPU编程</vt:lpstr>
      <vt:lpstr>PowerPoint 演示文稿</vt:lpstr>
      <vt:lpstr>前置条件</vt:lpstr>
      <vt:lpstr>第0章：Hello, world!</vt:lpstr>
      <vt:lpstr>CMake 中启用 CUDA</vt:lpstr>
      <vt:lpstr>CUDA 编译器兼容 C++17</vt:lpstr>
      <vt:lpstr>编写一段在 GPU 上运行的代码</vt:lpstr>
      <vt:lpstr>没有反应？同步一下！</vt:lpstr>
      <vt:lpstr>第1章：线程与板块</vt:lpstr>
      <vt:lpstr>三重尖括号里的数字代表什么意思？</vt:lpstr>
      <vt:lpstr>获取线程编号</vt:lpstr>
      <vt:lpstr>获取线程数量</vt:lpstr>
      <vt:lpstr>线程之上：板块</vt:lpstr>
      <vt:lpstr>获取板块编号和数量</vt:lpstr>
      <vt:lpstr>注意不要混淆</vt:lpstr>
      <vt:lpstr>区分板块和线程有点麻烦？扁平化他们！</vt:lpstr>
      <vt:lpstr>TODO：图片解释</vt:lpstr>
      <vt:lpstr>第2章：内存管理</vt:lpstr>
      <vt:lpstr>如何从核函数里返回数据？</vt:lpstr>
      <vt:lpstr>试图解决：通过指针传递</vt:lpstr>
      <vt:lpstr>分析返回的错误代码</vt:lpstr>
      <vt:lpstr>封装好了：helper_cuda.h</vt:lpstr>
      <vt:lpstr>堆上分配试试？</vt:lpstr>
      <vt:lpstr>原因：GPU 使用独立的显存，不能访问 CPU 内存</vt:lpstr>
      <vt:lpstr>反之亦然，CPU 也不能访问 GPU 的内存地址</vt:lpstr>
      <vt:lpstr>跨 GPU/CPU 地址空间拷贝数据</vt:lpstr>
      <vt:lpstr>跨 GPU/CPU 地址空间拷贝数据</vt:lpstr>
      <vt:lpstr>统一内存地址技术（Unified Memory）</vt:lpstr>
      <vt:lpstr>注意不要混淆</vt:lpstr>
      <vt:lpstr>第3章：数组</vt:lpstr>
      <vt:lpstr>分配数组</vt:lpstr>
      <vt:lpstr>多个线程，并行地给数组赋值</vt:lpstr>
      <vt:lpstr>小技巧：网格跨步循环（grid-stride loop）</vt:lpstr>
      <vt:lpstr>从线程到板块</vt:lpstr>
      <vt:lpstr>边角料难题</vt:lpstr>
      <vt:lpstr>解决边角料难题</vt:lpstr>
      <vt:lpstr>网格跨步循环：应用于线程和板块一起上的情况</vt:lpstr>
      <vt:lpstr>第4章：C++封装</vt:lpstr>
      <vt:lpstr>PowerPoint 演示文稿</vt:lpstr>
      <vt:lpstr>抽象的 std::allocator 接口</vt:lpstr>
      <vt:lpstr>抽象的 std::allocator 接口</vt:lpstr>
      <vt:lpstr>PowerPoint 演示文稿</vt:lpstr>
      <vt:lpstr>PowerPoint 演示文稿</vt:lpstr>
      <vt:lpstr>PowerPoint 演示文稿</vt:lpstr>
      <vt:lpstr>PowerPoint 演示文稿</vt:lpstr>
      <vt:lpstr>如何捕获外部变量？</vt:lpstr>
      <vt:lpstr>如何捕获外部变量？</vt:lpstr>
      <vt:lpstr>如何捕获外部变量？</vt:lpstr>
      <vt:lpstr>如何捕获外部变量？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158</cp:revision>
  <dcterms:created xsi:type="dcterms:W3CDTF">2022-01-24T06:51:27Z</dcterms:created>
  <dcterms:modified xsi:type="dcterms:W3CDTF">2022-01-24T06:51:27Z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