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267" r:id="rId5"/>
    <p:sldId id="268" r:id="rId6"/>
    <p:sldId id="261" r:id="rId7"/>
    <p:sldId id="266" r:id="rId8"/>
    <p:sldId id="272" r:id="rId9"/>
    <p:sldId id="273" r:id="rId10"/>
    <p:sldId id="276" r:id="rId11"/>
    <p:sldId id="277" r:id="rId12"/>
    <p:sldId id="27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map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小彭老师形象比喻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1800"/>
              <a:t>异常：你的痛觉神经。越界：大出血。</a:t>
            </a:r>
            <a:endParaRPr lang="zh-CN" altLang="en-US" sz="1800"/>
          </a:p>
          <a:p>
            <a:r>
              <a:rPr lang="en-US" altLang="zh-CN" sz="1800"/>
              <a:t>at</a:t>
            </a:r>
            <a:r>
              <a:rPr lang="zh-CN" altLang="en-US" sz="1800"/>
              <a:t>：你睡梦中翻身，屁股压到床上的剪刀，出血了，你惊醒赶紧包扎伤口，又感叹错失美梦。</a:t>
            </a:r>
            <a:endParaRPr lang="zh-CN" altLang="en-US" sz="1800"/>
          </a:p>
          <a:p>
            <a:r>
              <a:rPr lang="en-US" altLang="zh-CN" sz="1800"/>
              <a:t>[]</a:t>
            </a:r>
            <a:r>
              <a:rPr lang="zh-CN" altLang="en-US" sz="1800"/>
              <a:t>：你因贪生怕疼切除了</a:t>
            </a:r>
            <a:r>
              <a:rPr lang="zh-CN" altLang="en-US" sz="1800">
                <a:sym typeface="+mn-ea"/>
              </a:rPr>
              <a:t>痛觉神经，睡梦中翻身，屁股压到床上的剪刀，出血了，但是你根本感觉不到，你的屁股都被剪刀扎的烂慥慥了，你却换个姿势继续做美梦，最终因为失血过多而亡。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那么请问是你一时的美梦重要呢还是生死大事重要呢？来看看系统编程</a:t>
            </a:r>
            <a:r>
              <a:rPr lang="zh-CN" altLang="en-US" sz="1800">
                <a:sym typeface="+mn-ea"/>
              </a:rPr>
              <a:t>界</a:t>
            </a:r>
            <a:r>
              <a:rPr lang="zh-CN" altLang="en-US" sz="1800">
                <a:sym typeface="+mn-ea"/>
              </a:rPr>
              <a:t>两位“开明家长</a:t>
            </a:r>
            <a:r>
              <a:rPr lang="zh-CN" altLang="en-US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的做法：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cpp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：我支持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保留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家中的剪刀，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针头，桌子的锐角。只要你谨慎使用，就不会对你构成生命威胁。我连夜起草《宝宝家规》（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cpp core guidelines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），第一条就规定“不许把尖锐物品丢在床和沙发上”。</a:t>
            </a:r>
            <a:endParaRPr lang="zh-CN" altLang="en-US" sz="180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rust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：我们没有异常系统！因为我们从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“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数学自洽公理完备性”上证明了我们的类型系统绝对安全！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剪刀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针头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这种危险物品，全部要磨钝，剪个指甲只能到有关部门排队申请（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unsafe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），门也不许出，万一碰巧高空抛物呢？不就破坏了我数学公理般的安全性？虽然绝对安全了，但生活也变得毫无意义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cpp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：我对孩子的爱，是经验传授，口头警告。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rust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：我对孩子的爱，是把他捆椅子上防止他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sym typeface="+mn-ea"/>
              </a:rPr>
              <a:t>受伤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800">
                <a:solidFill>
                  <a:schemeClr val="tx2"/>
                </a:solidFill>
                <a:sym typeface="+mn-ea"/>
              </a:rPr>
              <a:t>总之同学们读取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map 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里的值时，往往并不想</a:t>
            </a:r>
            <a:r>
              <a:rPr lang="en-US" altLang="zh-CN" sz="1800">
                <a:solidFill>
                  <a:schemeClr val="tx2"/>
                </a:solidFill>
                <a:sym typeface="+mn-ea"/>
              </a:rPr>
              <a:t> [] 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自动创建一个零元素，那么可以改为调用这个</a:t>
            </a:r>
            <a:r>
              <a:rPr lang="zh-CN" altLang="en-US" sz="1800" b="1">
                <a:solidFill>
                  <a:schemeClr val="tx2"/>
                </a:solidFill>
                <a:sym typeface="+mn-ea"/>
              </a:rPr>
              <a:t>只读的</a:t>
            </a:r>
            <a:r>
              <a:rPr lang="en-US" altLang="zh-CN" sz="1800" b="1">
                <a:solidFill>
                  <a:schemeClr val="tx2"/>
                </a:solidFill>
                <a:sym typeface="+mn-ea"/>
              </a:rPr>
              <a:t> at </a:t>
            </a:r>
            <a:r>
              <a:rPr lang="zh-CN" altLang="en-US" sz="1800" b="1">
                <a:solidFill>
                  <a:schemeClr val="tx2"/>
                </a:solidFill>
                <a:sym typeface="+mn-ea"/>
              </a:rPr>
              <a:t>函数</a:t>
            </a:r>
            <a:r>
              <a:rPr lang="zh-CN" altLang="en-US" sz="1800">
                <a:solidFill>
                  <a:schemeClr val="tx2"/>
                </a:solidFill>
                <a:sym typeface="+mn-ea"/>
              </a:rPr>
              <a:t>，他会在你键不存在的时候抛出异常，方便你快速找出错误。</a:t>
            </a: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知识拓展：</a:t>
            </a:r>
            <a:r>
              <a:rPr lang="en-US" altLang="zh-CN"/>
              <a:t>Python </a:t>
            </a:r>
            <a:r>
              <a:rPr lang="zh-CN" altLang="en-US"/>
              <a:t>中</a:t>
            </a:r>
            <a:r>
              <a:rPr lang="en-US" altLang="zh-CN"/>
              <a:t> [] </a:t>
            </a:r>
            <a:r>
              <a:rPr lang="zh-CN" altLang="en-US"/>
              <a:t>和</a:t>
            </a:r>
            <a:r>
              <a:rPr lang="en-US" altLang="zh-CN"/>
              <a:t> C++ </a:t>
            </a:r>
            <a:r>
              <a:rPr lang="zh-CN" altLang="en-US"/>
              <a:t>的异同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15110"/>
            <a:ext cx="10515600" cy="4718685"/>
          </a:xfrm>
        </p:spPr>
        <p:txBody>
          <a:bodyPr>
            <a:normAutofit/>
          </a:bodyPr>
          <a:p>
            <a:r>
              <a:rPr lang="zh-CN" altLang="en-US" sz="1800">
                <a:sym typeface="+mn-ea"/>
              </a:rPr>
              <a:t>写入要创建元素，而读取则要在元素不存在时出错，确实应该是两个不同的函数。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为什么</a:t>
            </a:r>
            <a:r>
              <a:rPr lang="en-US" altLang="zh-CN" sz="1800">
                <a:sym typeface="+mn-ea"/>
              </a:rPr>
              <a:t> Python </a:t>
            </a:r>
            <a:r>
              <a:rPr lang="zh-CN" altLang="en-US" sz="1800">
                <a:sym typeface="+mn-ea"/>
              </a:rPr>
              <a:t>不用区分读取和写入两个函数？只有统一的</a:t>
            </a:r>
            <a:r>
              <a:rPr lang="en-US" altLang="zh-CN" sz="1800">
                <a:sym typeface="+mn-ea"/>
              </a:rPr>
              <a:t> []</a:t>
            </a:r>
            <a:r>
              <a:rPr lang="zh-CN" altLang="en-US" sz="1800">
                <a:sym typeface="+mn-ea"/>
              </a:rPr>
              <a:t>？</a:t>
            </a:r>
            <a:r>
              <a:rPr lang="zh-CN" altLang="en-US" sz="1800"/>
              <a:t>因为</a:t>
            </a:r>
            <a:r>
              <a:rPr lang="en-US" altLang="zh-CN" sz="1800"/>
              <a:t> Python </a:t>
            </a:r>
            <a:r>
              <a:rPr lang="zh-CN" altLang="en-US" sz="1800"/>
              <a:t>作为老牌胶水语言，为了用户体验做了些特殊处理。他的</a:t>
            </a:r>
            <a:r>
              <a:rPr lang="en-US" altLang="zh-CN" sz="1800"/>
              <a:t> ast </a:t>
            </a:r>
            <a:r>
              <a:rPr lang="zh-CN" altLang="en-US" sz="1800"/>
              <a:t>模块能自动识别</a:t>
            </a:r>
            <a:r>
              <a:rPr lang="en-US" altLang="zh-CN" sz="1800"/>
              <a:t> [] </a:t>
            </a:r>
            <a:r>
              <a:rPr lang="zh-CN" altLang="en-US" sz="1800"/>
              <a:t>位于等号左侧还是右侧，分成两个独立的函数。</a:t>
            </a:r>
            <a:endParaRPr lang="zh-CN" altLang="en-US" sz="1800"/>
          </a:p>
          <a:p>
            <a:r>
              <a:rPr lang="zh-CN" altLang="en-US" sz="1800"/>
              <a:t>如果在左侧，则被他的</a:t>
            </a:r>
            <a:r>
              <a:rPr lang="en-US" altLang="zh-CN" sz="1800"/>
              <a:t> ast </a:t>
            </a:r>
            <a:r>
              <a:rPr lang="zh-CN" altLang="en-US" sz="1800"/>
              <a:t>模块视为</a:t>
            </a:r>
            <a:r>
              <a:rPr lang="zh-CN" altLang="en-US" sz="1800" b="1"/>
              <a:t>写入上下文（</a:t>
            </a:r>
            <a:r>
              <a:rPr lang="en-US" altLang="zh-CN" sz="1800" b="1"/>
              <a:t>store context</a:t>
            </a:r>
            <a:r>
              <a:rPr lang="zh-CN" altLang="en-US" sz="1800" b="1">
                <a:sym typeface="+mn-ea"/>
              </a:rPr>
              <a:t>）</a:t>
            </a:r>
            <a:r>
              <a:rPr lang="zh-CN" altLang="en-US" sz="1800">
                <a:sym typeface="+mn-ea"/>
              </a:rPr>
              <a:t>，</a:t>
            </a:r>
            <a:r>
              <a:rPr lang="zh-CN" altLang="en-US" sz="1800">
                <a:sym typeface="+mn-ea"/>
              </a:rPr>
              <a:t>翻译成</a:t>
            </a:r>
            <a:r>
              <a:rPr lang="en-US" altLang="zh-CN" sz="1800">
                <a:sym typeface="+mn-ea"/>
              </a:rPr>
              <a:t> __setitem__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如果在右侧，则被他的</a:t>
            </a:r>
            <a:r>
              <a:rPr lang="en-US" altLang="zh-CN" sz="1800">
                <a:sym typeface="+mn-ea"/>
              </a:rPr>
              <a:t> ast </a:t>
            </a:r>
            <a:r>
              <a:rPr lang="zh-CN" altLang="en-US" sz="1800">
                <a:sym typeface="+mn-ea"/>
              </a:rPr>
              <a:t>模块视为</a:t>
            </a:r>
            <a:r>
              <a:rPr lang="zh-CN" altLang="en-US" sz="1800" b="1">
                <a:sym typeface="+mn-ea"/>
              </a:rPr>
              <a:t>读取上下文（</a:t>
            </a:r>
            <a:r>
              <a:rPr lang="en-US" altLang="zh-CN" sz="1800" b="1">
                <a:sym typeface="+mn-ea"/>
              </a:rPr>
              <a:t>load context</a:t>
            </a:r>
            <a:r>
              <a:rPr lang="zh-CN" altLang="en-US" sz="1800" b="1">
                <a:sym typeface="+mn-ea"/>
              </a:rPr>
              <a:t>）</a:t>
            </a:r>
            <a:r>
              <a:rPr lang="zh-CN" altLang="en-US" sz="1800">
                <a:sym typeface="+mn-ea"/>
              </a:rPr>
              <a:t>，翻译成</a:t>
            </a:r>
            <a:r>
              <a:rPr lang="en-US" altLang="zh-CN" sz="1800">
                <a:sym typeface="+mn-ea"/>
              </a:rPr>
              <a:t> __getitem__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也就是说</a:t>
            </a:r>
            <a:r>
              <a:rPr lang="en-US" altLang="zh-CN" sz="1800">
                <a:sym typeface="+mn-ea"/>
              </a:rPr>
              <a:t> Python 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 [] </a:t>
            </a:r>
            <a:r>
              <a:rPr lang="zh-CN" altLang="en-US" sz="1800">
                <a:sym typeface="+mn-ea"/>
              </a:rPr>
              <a:t>其实是调用了两个不同的运算符重载：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m[key] = val </a:t>
            </a:r>
            <a:r>
              <a:rPr lang="zh-CN" altLang="en-US" sz="1800">
                <a:sym typeface="+mn-ea"/>
              </a:rPr>
              <a:t>实际上是</a:t>
            </a:r>
            <a:r>
              <a:rPr lang="en-US" altLang="zh-CN" sz="1800">
                <a:sym typeface="+mn-ea"/>
              </a:rPr>
              <a:t> m.__setitem__(key, val)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val = m[key] </a:t>
            </a:r>
            <a:r>
              <a:rPr lang="zh-CN" altLang="en-US" sz="1800">
                <a:sym typeface="+mn-ea"/>
              </a:rPr>
              <a:t>实际上是</a:t>
            </a:r>
            <a:r>
              <a:rPr lang="en-US" altLang="zh-CN" sz="1800">
                <a:sym typeface="+mn-ea"/>
              </a:rPr>
              <a:t> val = m.__getitem__(key)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C++ </a:t>
            </a:r>
            <a:r>
              <a:rPr lang="zh-CN" altLang="en-US"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 [] </a:t>
            </a:r>
            <a:r>
              <a:rPr lang="zh-CN" altLang="en-US" sz="1800">
                <a:sym typeface="+mn-ea"/>
              </a:rPr>
              <a:t>就有所不同，不论读取还是写入都只有一个运算符重载，同一个函数，无法区分读写：</a:t>
            </a:r>
            <a:endParaRPr lang="zh-CN" altLang="en-US" sz="1800">
              <a:sym typeface="+mn-ea"/>
            </a:endParaRPr>
          </a:p>
          <a:p>
            <a:r>
              <a:rPr lang="en-US" altLang="zh-CN" sz="1800">
                <a:sym typeface="+mn-ea"/>
              </a:rPr>
              <a:t>value_type &amp;operator[](key_type key);</a:t>
            </a:r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[] </a:t>
            </a:r>
            <a:r>
              <a:rPr lang="zh-CN" altLang="en-US" sz="1800">
                <a:sym typeface="+mn-ea"/>
              </a:rPr>
              <a:t>被调用的时候根本不知道他外面是想写入还是读取。找不到键值时，为了能兼容写入的情况，</a:t>
            </a:r>
            <a:r>
              <a:rPr lang="en-US" altLang="zh-CN" sz="1800">
                <a:sym typeface="+mn-ea"/>
              </a:rPr>
              <a:t>[] </a:t>
            </a:r>
            <a:r>
              <a:rPr lang="zh-CN" altLang="en-US" sz="1800">
                <a:sym typeface="+mn-ea"/>
              </a:rPr>
              <a:t>只好创建一个零值。</a:t>
            </a:r>
            <a:r>
              <a:rPr lang="zh-CN" altLang="en-US" sz="1800">
                <a:sym typeface="+mn-ea"/>
              </a:rPr>
              <a:t>而有的同学误以为</a:t>
            </a:r>
            <a:r>
              <a:rPr lang="en-US" altLang="zh-CN" sz="1800">
                <a:sym typeface="+mn-ea"/>
              </a:rPr>
              <a:t> [] </a:t>
            </a:r>
            <a:r>
              <a:rPr lang="zh-CN" altLang="en-US" sz="1800">
                <a:sym typeface="+mn-ea"/>
              </a:rPr>
              <a:t>的读取在</a:t>
            </a:r>
            <a:r>
              <a:rPr lang="zh-CN" altLang="en-US" sz="1800">
                <a:sym typeface="+mn-ea"/>
              </a:rPr>
              <a:t>找不到键值时自然会报错提醒他，没想到</a:t>
            </a:r>
            <a:r>
              <a:rPr lang="en-US" altLang="zh-CN" sz="1800">
                <a:sym typeface="+mn-ea"/>
              </a:rPr>
              <a:t> [] </a:t>
            </a:r>
            <a:r>
              <a:rPr lang="zh-CN" altLang="en-US" sz="1800">
                <a:sym typeface="+mn-ea"/>
              </a:rPr>
              <a:t>返回了个零值坑了他。所以他们又另起炉灶，发明了越界时不会自动创建零值，而是能抛出异常的</a:t>
            </a:r>
            <a:r>
              <a:rPr lang="en-US" altLang="zh-CN" sz="1800">
                <a:sym typeface="+mn-ea"/>
              </a:rPr>
              <a:t> at </a:t>
            </a:r>
            <a:r>
              <a:rPr lang="zh-CN" altLang="en-US" sz="1800">
                <a:sym typeface="+mn-ea"/>
              </a:rPr>
              <a:t>函数。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652013429398"/>
          <p:cNvPicPr>
            <a:picLocks noChangeAspect="1"/>
          </p:cNvPicPr>
          <p:nvPr/>
        </p:nvPicPr>
        <p:blipFill>
          <a:blip r:embed="rId1">
            <a:lum bright="60000" contrast="-72000"/>
          </a:blip>
          <a:stretch>
            <a:fillRect/>
          </a:stretch>
        </p:blipFill>
        <p:spPr>
          <a:xfrm>
            <a:off x="-26035" y="-772795"/>
            <a:ext cx="12244070" cy="8404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1. vector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容器初体验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迭代器入门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(BV1qF411T7sd)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你所不知道的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set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容器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迭代器分类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BV1m34y157wb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3. string，string_view，const char * 的爱恨纠葛 (BV1ja411M7Di)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endParaRPr lang="en-US" altLang="zh-CN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b="1">
                <a:solidFill>
                  <a:srgbClr val="0070C0"/>
                </a:solidFill>
              </a:rPr>
              <a:t>4. </a:t>
            </a:r>
            <a:r>
              <a:rPr lang="zh-CN" altLang="en-US" b="1">
                <a:solidFill>
                  <a:srgbClr val="0070C0"/>
                </a:solidFill>
              </a:rPr>
              <a:t>万能的</a:t>
            </a:r>
            <a:r>
              <a:rPr lang="en-US" altLang="zh-CN" b="1">
                <a:solidFill>
                  <a:srgbClr val="0070C0"/>
                </a:solidFill>
              </a:rPr>
              <a:t> map </a:t>
            </a:r>
            <a:r>
              <a:rPr lang="zh-CN" altLang="en-US" b="1">
                <a:solidFill>
                  <a:srgbClr val="0070C0"/>
                </a:solidFill>
              </a:rPr>
              <a:t>容器全家桶及其妙用举例</a:t>
            </a:r>
            <a:r>
              <a:rPr lang="en-US" altLang="zh-CN" b="1">
                <a:solidFill>
                  <a:srgbClr val="0070C0"/>
                </a:solidFill>
              </a:rPr>
              <a:t> (</a:t>
            </a:r>
            <a:r>
              <a:rPr lang="zh-CN" altLang="en-US" b="1">
                <a:solidFill>
                  <a:srgbClr val="0070C0"/>
                </a:solidFill>
              </a:rPr>
              <a:t>本期</a:t>
            </a:r>
            <a:r>
              <a:rPr lang="en-US" altLang="zh-CN" b="1">
                <a:solidFill>
                  <a:srgbClr val="0070C0"/>
                </a:solidFill>
              </a:rPr>
              <a:t>)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函子</a:t>
            </a:r>
            <a:r>
              <a:rPr lang="en-US" altLang="zh-CN">
                <a:sym typeface="+mn-ea"/>
              </a:rPr>
              <a:t> functor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表达式知多少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6. </a:t>
            </a:r>
            <a:r>
              <a:rPr lang="zh-CN" altLang="en-US"/>
              <a:t>通过实战案例来学习</a:t>
            </a:r>
            <a:r>
              <a:rPr lang="en-US" altLang="zh-CN"/>
              <a:t> STL </a:t>
            </a:r>
            <a:r>
              <a:rPr lang="zh-CN" altLang="en-US"/>
              <a:t>算法库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7. C++ </a:t>
            </a:r>
            <a:r>
              <a:rPr lang="zh-CN" altLang="en-US"/>
              <a:t>标准输入输出流</a:t>
            </a:r>
            <a:r>
              <a:rPr lang="en-US" altLang="zh-CN"/>
              <a:t> &amp; </a:t>
            </a:r>
            <a:r>
              <a:rPr lang="zh-CN" altLang="en-US"/>
              <a:t>字符串格式化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8. traits </a:t>
            </a:r>
            <a:r>
              <a:rPr lang="zh-CN" altLang="en-US"/>
              <a:t>技术，用户自定义迭代器与算法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9. allocator</a:t>
            </a:r>
            <a:r>
              <a:rPr lang="zh-CN" altLang="en-US"/>
              <a:t>，</a:t>
            </a:r>
            <a:r>
              <a:rPr lang="zh-CN" altLang="en-US"/>
              <a:t>内存管理与对象生命周期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读取元素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m[key]</a:t>
            </a:r>
            <a:endParaRPr lang="en-US" sz="1800"/>
          </a:p>
          <a:p>
            <a:r>
              <a:rPr lang="zh-CN" altLang="en-US" sz="1800"/>
              <a:t>含义：读取</a:t>
            </a:r>
            <a:r>
              <a:rPr lang="en-US" altLang="zh-CN" sz="1800"/>
              <a:t>m</a:t>
            </a:r>
            <a:r>
              <a:rPr lang="zh-CN" altLang="en-US" sz="1800"/>
              <a:t>中键为</a:t>
            </a:r>
            <a:r>
              <a:rPr lang="en-US" altLang="zh-CN" sz="1800"/>
              <a:t>key</a:t>
            </a:r>
            <a:r>
              <a:rPr lang="zh-CN" sz="1800"/>
              <a:t>的元素的值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sz="1800"/>
              <a:t>如果键</a:t>
            </a:r>
            <a:r>
              <a:rPr lang="en-US" altLang="zh-CN" sz="1800"/>
              <a:t>key</a:t>
            </a:r>
            <a:r>
              <a:rPr lang="zh-CN" altLang="en-US" sz="1800"/>
              <a:t>不存在，则自动写入零</a:t>
            </a:r>
            <a:r>
              <a:rPr lang="en-US" altLang="zh-CN" sz="1800" baseline="30000"/>
              <a:t>*</a:t>
            </a:r>
            <a:r>
              <a:rPr lang="zh-CN" altLang="en-US" sz="1800"/>
              <a:t>，并返回</a:t>
            </a:r>
            <a:r>
              <a:rPr lang="zh-CN" altLang="en-US" sz="1800">
                <a:sym typeface="+mn-ea"/>
              </a:rPr>
              <a:t>零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sz="1800">
                <a:sym typeface="+mn-ea"/>
              </a:rPr>
              <a:t>如果键</a:t>
            </a:r>
            <a:r>
              <a:rPr lang="en-US" altLang="zh-CN" sz="1800">
                <a:sym typeface="+mn-ea"/>
              </a:rPr>
              <a:t>key</a:t>
            </a:r>
            <a:r>
              <a:rPr lang="zh-CN" altLang="en-US" sz="1800">
                <a:sym typeface="+mn-ea"/>
              </a:rPr>
              <a:t>存在，则会返回他对应的值</a:t>
            </a:r>
            <a:r>
              <a:rPr lang="zh-CN" altLang="en-US" sz="1800">
                <a:sym typeface="+mn-ea"/>
              </a:rPr>
              <a:t>（引用）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零</a:t>
            </a:r>
            <a:r>
              <a:rPr lang="en-US" altLang="zh-CN" sz="1800" baseline="30000">
                <a:sym typeface="+mn-ea"/>
              </a:rPr>
              <a:t>*</a:t>
            </a:r>
            <a:r>
              <a:rPr lang="zh-CN" altLang="en-US" sz="1800">
                <a:sym typeface="+mn-ea"/>
              </a:rPr>
              <a:t>：其实是调用</a:t>
            </a:r>
            <a:r>
              <a:rPr lang="zh-CN" altLang="en-US" sz="1800">
                <a:sym typeface="+mn-ea"/>
              </a:rPr>
              <a:t>值类型的</a:t>
            </a:r>
            <a:r>
              <a:rPr lang="zh-CN" altLang="en-US" sz="1800">
                <a:sym typeface="+mn-ea"/>
              </a:rPr>
              <a:t>默认构造函数所得到的值。例如：对</a:t>
            </a:r>
            <a:r>
              <a:rPr lang="en-US" altLang="zh-CN" sz="1800">
                <a:sym typeface="+mn-ea"/>
              </a:rPr>
              <a:t> int </a:t>
            </a:r>
            <a:r>
              <a:rPr lang="zh-CN" altLang="en-US" sz="1800">
                <a:sym typeface="+mn-ea"/>
              </a:rPr>
              <a:t>来说是</a:t>
            </a:r>
            <a:r>
              <a:rPr lang="en-US" altLang="zh-CN" sz="1800">
                <a:sym typeface="+mn-ea"/>
              </a:rPr>
              <a:t> 0</a:t>
            </a:r>
            <a:r>
              <a:rPr lang="zh-CN" altLang="en-US" sz="1800">
                <a:sym typeface="+mn-ea"/>
              </a:rPr>
              <a:t>，对</a:t>
            </a:r>
            <a:r>
              <a:rPr lang="en-US" altLang="zh-CN" sz="1800">
                <a:sym typeface="+mn-ea"/>
              </a:rPr>
              <a:t> float </a:t>
            </a:r>
            <a:r>
              <a:rPr lang="zh-CN" altLang="en-US" sz="1800">
                <a:sym typeface="+mn-ea"/>
              </a:rPr>
              <a:t>来说是</a:t>
            </a:r>
            <a:r>
              <a:rPr lang="en-US" altLang="zh-CN" sz="1800">
                <a:sym typeface="+mn-ea"/>
              </a:rPr>
              <a:t> 0.0f</a:t>
            </a:r>
            <a:r>
              <a:rPr lang="zh-CN" altLang="en-US" sz="1800">
                <a:sym typeface="+mn-ea"/>
              </a:rPr>
              <a:t>，对</a:t>
            </a:r>
            <a:r>
              <a:rPr lang="en-US" altLang="zh-CN" sz="1800">
                <a:sym typeface="+mn-ea"/>
              </a:rPr>
              <a:t> void * </a:t>
            </a:r>
            <a:r>
              <a:rPr lang="zh-CN" altLang="en-US" sz="1800">
                <a:sym typeface="+mn-ea"/>
              </a:rPr>
              <a:t>来说是</a:t>
            </a:r>
            <a:r>
              <a:rPr lang="en-US" altLang="zh-CN" sz="1800">
                <a:sym typeface="+mn-ea"/>
              </a:rPr>
              <a:t> nullptr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string </a:t>
            </a:r>
            <a:r>
              <a:rPr lang="zh-CN" altLang="en-US" sz="1800">
                <a:sym typeface="+mn-ea"/>
              </a:rPr>
              <a:t>来说是</a:t>
            </a:r>
            <a:r>
              <a:rPr lang="en-US" altLang="zh-CN" sz="1800">
                <a:sym typeface="+mn-ea"/>
              </a:rPr>
              <a:t> “”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特点：读取，读不到就自动创建（零初始化）</a:t>
            </a:r>
            <a:endParaRPr lang="en-US" altLang="zh-CN" sz="1800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2625"/>
            <a:ext cx="518160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读取元素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m.at(key)</a:t>
            </a:r>
            <a:endParaRPr lang="en-US" sz="1800"/>
          </a:p>
          <a:p>
            <a:r>
              <a:rPr lang="zh-CN" altLang="en-US" sz="1800"/>
              <a:t>含义：读取</a:t>
            </a:r>
            <a:r>
              <a:rPr lang="en-US" altLang="zh-CN" sz="1800"/>
              <a:t>m</a:t>
            </a:r>
            <a:r>
              <a:rPr lang="zh-CN" altLang="en-US" sz="1800"/>
              <a:t>中键为</a:t>
            </a:r>
            <a:r>
              <a:rPr lang="en-US" altLang="zh-CN" sz="1800"/>
              <a:t>key</a:t>
            </a:r>
            <a:r>
              <a:rPr lang="zh-CN" sz="1800"/>
              <a:t>的元素的值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sz="1800"/>
              <a:t>如果键</a:t>
            </a:r>
            <a:r>
              <a:rPr lang="en-US" altLang="zh-CN" sz="1800"/>
              <a:t>key</a:t>
            </a:r>
            <a:r>
              <a:rPr lang="zh-CN" altLang="en-US" sz="1800"/>
              <a:t>不存在，则抛出</a:t>
            </a:r>
            <a:r>
              <a:rPr lang="en-US" altLang="zh-CN" sz="1800"/>
              <a:t> out_of_range </a:t>
            </a:r>
            <a:r>
              <a:rPr lang="zh-CN" altLang="en-US" sz="1800"/>
              <a:t>异常。</a:t>
            </a:r>
            <a:endParaRPr lang="zh-CN" altLang="en-US" sz="1800"/>
          </a:p>
          <a:p>
            <a:r>
              <a:rPr lang="zh-CN" sz="1800">
                <a:sym typeface="+mn-ea"/>
              </a:rPr>
              <a:t>如果键</a:t>
            </a:r>
            <a:r>
              <a:rPr lang="en-US" altLang="zh-CN" sz="1800">
                <a:sym typeface="+mn-ea"/>
              </a:rPr>
              <a:t>key</a:t>
            </a:r>
            <a:r>
              <a:rPr lang="zh-CN" altLang="en-US" sz="1800">
                <a:sym typeface="+mn-ea"/>
              </a:rPr>
              <a:t>存在，则会返回他对应的值（引用）。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特点：读取，读不到就抛异常</a:t>
            </a:r>
            <a:endParaRPr lang="zh-CN" altLang="en-US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2625"/>
            <a:ext cx="518160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插入元素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m[key] = val</a:t>
            </a:r>
            <a:endParaRPr lang="en-US" sz="1800"/>
          </a:p>
          <a:p>
            <a:r>
              <a:rPr lang="zh-CN" altLang="en-US" sz="1800"/>
              <a:t>含义：往</a:t>
            </a:r>
            <a:r>
              <a:rPr lang="en-US" altLang="zh-CN" sz="1800"/>
              <a:t>m</a:t>
            </a:r>
            <a:r>
              <a:rPr lang="zh-CN" altLang="en-US" sz="1800"/>
              <a:t>中插入键为</a:t>
            </a:r>
            <a:r>
              <a:rPr lang="en-US" altLang="zh-CN" sz="1800"/>
              <a:t>key</a:t>
            </a:r>
            <a:r>
              <a:rPr lang="zh-CN" altLang="en-US" sz="1800"/>
              <a:t>，值为</a:t>
            </a:r>
            <a:r>
              <a:rPr lang="en-US" altLang="zh-CN" sz="1800"/>
              <a:t>val</a:t>
            </a:r>
            <a:r>
              <a:rPr lang="zh-CN" altLang="en-US" sz="1800"/>
              <a:t>的元素。</a:t>
            </a:r>
            <a:endParaRPr lang="zh-CN" altLang="en-US" sz="1800"/>
          </a:p>
          <a:p>
            <a:r>
              <a:rPr lang="zh-CN" altLang="en-US" sz="1800"/>
              <a:t>如果键</a:t>
            </a:r>
            <a:r>
              <a:rPr lang="en-US" altLang="zh-CN" sz="1800"/>
              <a:t>key</a:t>
            </a:r>
            <a:r>
              <a:rPr lang="zh-CN" altLang="en-US" sz="1800"/>
              <a:t>不存在，则会创建一个，并赋值为</a:t>
            </a:r>
            <a:r>
              <a:rPr lang="en-US" altLang="zh-CN" sz="1800"/>
              <a:t>val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如果</a:t>
            </a:r>
            <a:r>
              <a:rPr lang="zh-CN" altLang="en-US" sz="1800">
                <a:sym typeface="+mn-ea"/>
              </a:rPr>
              <a:t>键</a:t>
            </a:r>
            <a:r>
              <a:rPr lang="en-US" altLang="zh-CN" sz="1800"/>
              <a:t>key</a:t>
            </a:r>
            <a:r>
              <a:rPr lang="zh-CN" altLang="en-US" sz="1800"/>
              <a:t>已经存在，则会覆盖他，写入新值</a:t>
            </a:r>
            <a:r>
              <a:rPr lang="en-US" altLang="zh-CN" sz="1800"/>
              <a:t>val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特点：写入，</a:t>
            </a:r>
            <a:r>
              <a:rPr lang="zh-CN" altLang="en-US" sz="1800">
                <a:sym typeface="+mn-ea"/>
              </a:rPr>
              <a:t>没这个键就自动</a:t>
            </a:r>
            <a:r>
              <a:rPr lang="zh-CN" altLang="en-US" sz="1800"/>
              <a:t>创建</a:t>
            </a:r>
            <a:r>
              <a:rPr lang="zh-CN" altLang="en-US" sz="1800">
                <a:sym typeface="+mn-ea"/>
              </a:rPr>
              <a:t>（零初始化）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2625"/>
            <a:ext cx="518160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插入元素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1800"/>
              <a:t>m.at(key) = val</a:t>
            </a:r>
            <a:endParaRPr lang="en-US" sz="1800"/>
          </a:p>
          <a:p>
            <a:r>
              <a:rPr lang="zh-CN" altLang="en-US" sz="1800"/>
              <a:t>含义：往</a:t>
            </a:r>
            <a:r>
              <a:rPr lang="en-US" altLang="zh-CN" sz="1800"/>
              <a:t>m</a:t>
            </a:r>
            <a:r>
              <a:rPr lang="zh-CN" altLang="en-US" sz="1800"/>
              <a:t>中插入键为</a:t>
            </a:r>
            <a:r>
              <a:rPr lang="en-US" altLang="zh-CN" sz="1800"/>
              <a:t>key</a:t>
            </a:r>
            <a:r>
              <a:rPr lang="zh-CN" altLang="en-US" sz="1800"/>
              <a:t>，值为</a:t>
            </a:r>
            <a:r>
              <a:rPr lang="en-US" altLang="zh-CN" sz="1800"/>
              <a:t>val</a:t>
            </a:r>
            <a:r>
              <a:rPr lang="zh-CN" altLang="en-US" sz="1800"/>
              <a:t>的元素。</a:t>
            </a:r>
            <a:endParaRPr lang="zh-CN" altLang="en-US" sz="1800"/>
          </a:p>
          <a:p>
            <a:r>
              <a:rPr lang="zh-CN" altLang="en-US" sz="1800"/>
              <a:t>如果键</a:t>
            </a:r>
            <a:r>
              <a:rPr lang="en-US" altLang="zh-CN" sz="1800"/>
              <a:t>key</a:t>
            </a:r>
            <a:r>
              <a:rPr lang="zh-CN" altLang="en-US" sz="1800"/>
              <a:t>不存在，则</a:t>
            </a:r>
            <a:r>
              <a:rPr lang="zh-CN" altLang="en-US" sz="1800">
                <a:sym typeface="+mn-ea"/>
              </a:rPr>
              <a:t>抛出</a:t>
            </a:r>
            <a:r>
              <a:rPr lang="en-US" altLang="zh-CN" sz="1800">
                <a:sym typeface="+mn-ea"/>
              </a:rPr>
              <a:t> out_of_range </a:t>
            </a:r>
            <a:r>
              <a:rPr lang="zh-CN" altLang="en-US" sz="1800">
                <a:sym typeface="+mn-ea"/>
              </a:rPr>
              <a:t>异常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/>
              <a:t>如果</a:t>
            </a:r>
            <a:r>
              <a:rPr lang="zh-CN" altLang="en-US" sz="1800">
                <a:sym typeface="+mn-ea"/>
              </a:rPr>
              <a:t>键</a:t>
            </a:r>
            <a:r>
              <a:rPr lang="en-US" altLang="zh-CN" sz="1800"/>
              <a:t>key</a:t>
            </a:r>
            <a:r>
              <a:rPr lang="zh-CN" altLang="en-US" sz="1800"/>
              <a:t>已经存在，则会覆盖他，写入新值</a:t>
            </a:r>
            <a:r>
              <a:rPr lang="en-US" altLang="zh-CN" sz="1800"/>
              <a:t>val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特点：写入，没这个键</a:t>
            </a:r>
            <a:r>
              <a:rPr lang="zh-CN" altLang="en-US" sz="1800">
                <a:sym typeface="+mn-ea"/>
              </a:rPr>
              <a:t>就抛异常</a:t>
            </a:r>
            <a:endParaRPr lang="zh-CN" altLang="en-US" sz="1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2625"/>
            <a:ext cx="5181600" cy="4096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/>
              <a:t>Python </a:t>
            </a:r>
            <a:r>
              <a:rPr lang="zh-CN" altLang="en-US"/>
              <a:t>对照表：方便理解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2829"/>
          <a:stretch>
            <a:fillRect/>
          </a:stretch>
        </p:blipFill>
        <p:spPr>
          <a:xfrm>
            <a:off x="7120255" y="2772410"/>
            <a:ext cx="3404235" cy="24574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715" y="2772410"/>
            <a:ext cx="4686300" cy="24574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967865" y="17170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2"/>
                </a:solidFill>
                <a:sym typeface="+mn-ea"/>
              </a:rPr>
              <a:t>小彭老师总结最佳实践：</a:t>
            </a:r>
            <a:endParaRPr lang="en-US">
              <a:solidFill>
                <a:schemeClr val="tx2"/>
              </a:solidFill>
              <a:sym typeface="+mn-ea"/>
            </a:endParaRPr>
          </a:p>
          <a:p>
            <a:r>
              <a:rPr lang="zh-CN" altLang="en-US">
                <a:solidFill>
                  <a:schemeClr val="tx2"/>
                </a:solidFill>
                <a:sym typeface="+mn-ea"/>
              </a:rPr>
              <a:t>写入时，必须用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 </a:t>
            </a:r>
            <a:r>
              <a:rPr lang="en-US">
                <a:solidFill>
                  <a:schemeClr val="tx2"/>
                </a:solidFill>
                <a:sym typeface="+mn-ea"/>
              </a:rPr>
              <a:t>[]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zh-CN" altLang="en-US" b="1">
                <a:solidFill>
                  <a:schemeClr val="tx2"/>
                </a:solidFill>
                <a:sym typeface="+mn-ea"/>
              </a:rPr>
              <a:t>读取时，必须用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2"/>
                </a:solidFill>
                <a:sym typeface="+mn-ea"/>
              </a:rPr>
              <a:t>at</a:t>
            </a:r>
            <a:r>
              <a:rPr lang="zh-CN" altLang="en-US" b="1">
                <a:solidFill>
                  <a:schemeClr val="tx2"/>
                </a:solidFill>
                <a:sym typeface="+mn-ea"/>
              </a:rPr>
              <a:t>。</a:t>
            </a:r>
            <a:endParaRPr lang="zh-CN" altLang="en-US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错误示范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小彭老师说过，读取必须用</a:t>
            </a:r>
            <a:r>
              <a:rPr lang="en-US" altLang="zh-CN"/>
              <a:t> at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而这位同学却用了</a:t>
            </a:r>
            <a:r>
              <a:rPr lang="en-US" altLang="zh-CN"/>
              <a:t> [] </a:t>
            </a:r>
            <a:r>
              <a:rPr lang="zh-CN" altLang="en-US"/>
              <a:t>来读取</a:t>
            </a:r>
            <a:r>
              <a:rPr lang="en-US" altLang="zh-CN"/>
              <a:t> items </a:t>
            </a:r>
            <a:r>
              <a:rPr lang="zh-CN" altLang="en-US"/>
              <a:t>里的值。</a:t>
            </a:r>
            <a:endParaRPr lang="zh-CN" altLang="en-US"/>
          </a:p>
          <a:p>
            <a:r>
              <a:rPr lang="zh-CN" altLang="en-US"/>
              <a:t>乍看之下好像没错，运行结果也是正确的，但这种代码就像被抽空的叠叠乐一样危险重重，稍微有一颗稻草就能压垮骆驼。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957705"/>
            <a:ext cx="5181600" cy="4086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错误示范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25625"/>
            <a:ext cx="5981700" cy="4752975"/>
          </a:xfrm>
        </p:spPr>
        <p:txBody>
          <a:bodyPr>
            <a:normAutofit lnSpcReduction="20000"/>
          </a:bodyPr>
          <a:p>
            <a:r>
              <a:rPr lang="zh-CN"/>
              <a:t>假如我这里不小心手一滑，把</a:t>
            </a:r>
            <a:r>
              <a:rPr lang="en-US" altLang="zh-CN"/>
              <a:t> “hello” </a:t>
            </a:r>
            <a:r>
              <a:rPr lang="zh-CN" altLang="en-US"/>
              <a:t>打错</a:t>
            </a:r>
            <a:r>
              <a:rPr lang="zh-CN" altLang="en-US"/>
              <a:t>成了</a:t>
            </a:r>
            <a:r>
              <a:rPr lang="en-US" altLang="zh-CN"/>
              <a:t> “hell”</a:t>
            </a:r>
            <a:r>
              <a:rPr lang="zh-CN" altLang="en-US"/>
              <a:t>，会发生什么？</a:t>
            </a:r>
            <a:endParaRPr lang="zh-CN" altLang="en-US"/>
          </a:p>
          <a:p>
            <a:r>
              <a:rPr lang="zh-CN" altLang="en-US"/>
              <a:t>那么由于这个键不存在，</a:t>
            </a:r>
            <a:r>
              <a:rPr lang="en-US" altLang="zh-CN"/>
              <a:t>[] </a:t>
            </a:r>
            <a:r>
              <a:rPr lang="zh-CN" altLang="en-US"/>
              <a:t>又不知道你这里是读取，他误以为你要写入。</a:t>
            </a:r>
            <a:endParaRPr lang="zh-CN" altLang="en-US"/>
          </a:p>
          <a:p>
            <a:r>
              <a:rPr lang="zh-CN" altLang="en-US"/>
              <a:t>于是他</a:t>
            </a:r>
            <a:r>
              <a:rPr lang="zh-CN" altLang="en-US" b="1"/>
              <a:t>默默的创建了一</a:t>
            </a:r>
            <a:r>
              <a:rPr lang="en-US" altLang="zh-CN" b="1"/>
              <a:t> “hell” </a:t>
            </a:r>
            <a:r>
              <a:rPr lang="zh-CN" altLang="en-US" b="1"/>
              <a:t>这个键值</a:t>
            </a:r>
            <a:r>
              <a:rPr lang="zh-CN" altLang="en-US"/>
              <a:t>，并把值初始化为</a:t>
            </a:r>
            <a:r>
              <a:rPr lang="en-US" altLang="zh-CN"/>
              <a:t> 0</a:t>
            </a:r>
            <a:r>
              <a:rPr lang="zh-CN" altLang="en-US"/>
              <a:t>，然后返回指向这个值的引用，你解开了引用，得到了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你很困惑，明明刚刚给</a:t>
            </a:r>
            <a:r>
              <a:rPr lang="en-US" altLang="zh-CN"/>
              <a:t> “hello” </a:t>
            </a:r>
            <a:r>
              <a:rPr lang="zh-CN" altLang="en-US">
                <a:sym typeface="+mn-ea"/>
              </a:rPr>
              <a:t>赋</a:t>
            </a:r>
            <a:r>
              <a:rPr lang="zh-CN" altLang="en-US"/>
              <a:t>值的</a:t>
            </a:r>
            <a:r>
              <a:rPr lang="en-US" altLang="zh-CN"/>
              <a:t> 1</a:t>
            </a:r>
            <a:r>
              <a:rPr lang="zh-CN" altLang="en-US"/>
              <a:t>，为何读出来成了</a:t>
            </a:r>
            <a:r>
              <a:rPr lang="en-US" altLang="zh-CN"/>
              <a:t> 0</a:t>
            </a:r>
            <a:r>
              <a:rPr lang="zh-CN" altLang="en-US"/>
              <a:t>，殊不知是自己打错字了。</a:t>
            </a:r>
            <a:endParaRPr lang="zh-CN" altLang="en-US"/>
          </a:p>
          <a:p>
            <a:r>
              <a:rPr lang="zh-CN" altLang="en-US">
                <a:sym typeface="+mn-ea"/>
              </a:rPr>
              <a:t>如果用</a:t>
            </a:r>
            <a:r>
              <a:rPr lang="en-US" altLang="zh-CN">
                <a:sym typeface="+mn-ea"/>
              </a:rPr>
              <a:t> items.at(“hell”) </a:t>
            </a:r>
            <a:r>
              <a:rPr lang="zh-CN" altLang="en-US">
                <a:sym typeface="+mn-ea"/>
              </a:rPr>
              <a:t>会直接报错，反而好排查。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17395"/>
            <a:ext cx="5181600" cy="3966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WPS Presentation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Liberation Sans</vt:lpstr>
      <vt:lpstr>Arial Black</vt:lpstr>
      <vt:lpstr>Microsoft YaHei</vt:lpstr>
      <vt:lpstr>文泉驿微米黑</vt:lpstr>
      <vt:lpstr>Arial Unicode MS</vt:lpstr>
      <vt:lpstr>SimSun</vt:lpstr>
      <vt:lpstr>SimSun</vt:lpstr>
      <vt:lpstr>Office Theme</vt:lpstr>
      <vt:lpstr>map</vt:lpstr>
      <vt:lpstr>课程安排</vt:lpstr>
      <vt:lpstr>读取元素1</vt:lpstr>
      <vt:lpstr>读取元素2</vt:lpstr>
      <vt:lpstr>插入元素1</vt:lpstr>
      <vt:lpstr>插入元素2</vt:lpstr>
      <vt:lpstr>C++ 和 Python 对照表：方便理解</vt:lpstr>
      <vt:lpstr>错误示范</vt:lpstr>
      <vt:lpstr>错误示范</vt:lpstr>
      <vt:lpstr>小彭老师形象比喻</vt:lpstr>
      <vt:lpstr>知识拓展：Python 中 [] 和 C++ 的异同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87</cp:revision>
  <dcterms:created xsi:type="dcterms:W3CDTF">2022-08-06T02:33:34Z</dcterms:created>
  <dcterms:modified xsi:type="dcterms:W3CDTF">2022-08-06T02:33:34Z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