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1" r:id="rId7"/>
    <p:sldId id="262" r:id="rId8"/>
    <p:sldId id="263" r:id="rId10"/>
    <p:sldId id="264" r:id="rId11"/>
    <p:sldId id="265" r:id="rId12"/>
    <p:sldId id="266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耗时（越低越好）</a:t>
            </a:r>
            <a:endParaRPr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乱序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Sheet1!$A$2:$A$3</c:f>
              <c:strCache>
                <c:ptCount val="2"/>
                <c:pt idx="0">
                  <c:v>分支</c:v>
                </c:pt>
                <c:pt idx="1">
                  <c:v>无分支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0.01987</c:v>
                </c:pt>
                <c:pt idx="1">
                  <c:v>0.005418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有序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Sheet1!$A$2:$A$3</c:f>
              <c:strCache>
                <c:ptCount val="2"/>
                <c:pt idx="0">
                  <c:v>分支</c:v>
                </c:pt>
                <c:pt idx="1">
                  <c:v>无分支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0.008048</c:v>
                </c:pt>
                <c:pt idx="1">
                  <c:v>0.005234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2947282"/>
        <c:axId val="200247600"/>
      </c:barChart>
      <c:catAx>
        <c:axId val="82294728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0247600"/>
        <c:crosses val="autoZero"/>
        <c:auto val="1"/>
        <c:lblAlgn val="ctr"/>
        <c:lblOffset val="100"/>
        <c:noMultiLvlLbl val="0"/>
      </c:catAx>
      <c:valAx>
        <c:axId val="200247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2294728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/>
              <a:t>性能优化</a:t>
            </a:r>
            <a:r>
              <a:rPr lang="en-US" altLang="zh-CN"/>
              <a:t> </a:t>
            </a:r>
            <a:r>
              <a:rPr lang="zh-CN"/>
              <a:t>之</a:t>
            </a:r>
            <a:r>
              <a:rPr lang="en-US" altLang="zh-CN"/>
              <a:t> </a:t>
            </a:r>
            <a:r>
              <a:rPr lang="zh-CN"/>
              <a:t>无分支编程</a:t>
            </a:r>
            <a:endParaRPr lang="zh-C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 sz="2400">
                <a:sym typeface="+mn-ea"/>
              </a:rPr>
              <a:t>Branchless Programming</a:t>
            </a:r>
            <a:endParaRPr lang="en-US"/>
          </a:p>
          <a:p>
            <a:r>
              <a:rPr lang="en-US"/>
              <a:t>by </a:t>
            </a:r>
            <a:r>
              <a:rPr lang="zh-CN" altLang="en-US"/>
              <a:t>彭于斌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从汇编看</a:t>
            </a:r>
            <a:r>
              <a:rPr lang="en-US" altLang="zh-CN"/>
              <a:t> if-else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来看一个经典案例（均采用</a:t>
            </a:r>
            <a:r>
              <a:rPr lang="en-US" altLang="zh-CN"/>
              <a:t> gcc -O3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22390" y="1825625"/>
            <a:ext cx="4299585" cy="435165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2350" y="1825625"/>
            <a:ext cx="4431030" cy="43516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485" y="6264275"/>
            <a:ext cx="2524125" cy="390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725" y="6264275"/>
            <a:ext cx="2495550" cy="33337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2558415" y="1457325"/>
            <a:ext cx="1357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分支</a:t>
            </a:r>
            <a:r>
              <a:rPr lang="en-US" altLang="zh-CN"/>
              <a:t> + </a:t>
            </a:r>
            <a:r>
              <a:rPr lang="zh-CN" altLang="en-US"/>
              <a:t>乱序</a:t>
            </a:r>
            <a:endParaRPr lang="zh-CN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7893685" y="1457325"/>
            <a:ext cx="1357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分支</a:t>
            </a:r>
            <a:r>
              <a:rPr lang="en-US" altLang="zh-CN"/>
              <a:t> + </a:t>
            </a:r>
            <a:r>
              <a:rPr lang="zh-CN" altLang="en-US"/>
              <a:t>有</a:t>
            </a:r>
            <a:r>
              <a:rPr lang="zh-CN" altLang="en-US"/>
              <a:t>序</a:t>
            </a:r>
            <a:endParaRPr lang="zh-CN" alt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6779895" y="5090160"/>
            <a:ext cx="210947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利用无分支技术优化后</a:t>
            </a:r>
            <a:r>
              <a:rPr lang="en-US" altLang="zh-CN"/>
              <a:t>……</a:t>
            </a:r>
            <a:endParaRPr lang="en-US" altLang="zh-CN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7700" y="2054225"/>
            <a:ext cx="5181600" cy="389318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1700" y="1976755"/>
            <a:ext cx="5181600" cy="4048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695" y="6170930"/>
            <a:ext cx="2466975" cy="3524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0" y="6170930"/>
            <a:ext cx="2476500" cy="37147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7779385" y="1608455"/>
            <a:ext cx="1586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无分支</a:t>
            </a:r>
            <a:r>
              <a:rPr lang="en-US" altLang="zh-CN"/>
              <a:t> + </a:t>
            </a:r>
            <a:r>
              <a:rPr lang="zh-CN" altLang="en-US"/>
              <a:t>有</a:t>
            </a:r>
            <a:r>
              <a:rPr lang="zh-CN" altLang="en-US"/>
              <a:t>序</a:t>
            </a:r>
            <a:endParaRPr lang="zh-CN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2445385" y="1685925"/>
            <a:ext cx="1586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无分支</a:t>
            </a:r>
            <a:r>
              <a:rPr lang="en-US" altLang="zh-CN"/>
              <a:t> + </a:t>
            </a:r>
            <a:r>
              <a:rPr lang="zh-CN" altLang="en-US"/>
              <a:t>乱</a:t>
            </a:r>
            <a:r>
              <a:rPr lang="zh-CN" altLang="en-US"/>
              <a:t>序</a:t>
            </a:r>
            <a:endParaRPr lang="zh-CN" alt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1276985" y="3326130"/>
            <a:ext cx="449389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6604000" y="3241040"/>
            <a:ext cx="449389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图表比较：</a:t>
            </a:r>
            <a:r>
              <a:rPr lang="zh-CN" altLang="en-US"/>
              <a:t>分支</a:t>
            </a:r>
            <a:r>
              <a:rPr lang="en-US" altLang="zh-CN"/>
              <a:t> vs </a:t>
            </a:r>
            <a:r>
              <a:rPr lang="zh-CN" altLang="en-US"/>
              <a:t>无分支</a:t>
            </a:r>
            <a:endParaRPr lang="zh-CN" altLang="en-US"/>
          </a:p>
        </p:txBody>
      </p:sp>
      <p:graphicFrame>
        <p:nvGraphicFramePr>
          <p:cNvPr id="5" name="Content Placeholder 4"/>
          <p:cNvGraphicFramePr/>
          <p:nvPr>
            <p:ph sz="half" idx="1"/>
          </p:nvPr>
        </p:nvGraphicFramePr>
        <p:xfrm>
          <a:off x="6477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传统的分支方法实现的</a:t>
            </a:r>
            <a:r>
              <a:rPr lang="en-US" altLang="zh-CN"/>
              <a:t> uppercase</a:t>
            </a:r>
            <a:r>
              <a:rPr lang="zh-CN" altLang="en-US"/>
              <a:t>，对于排序过的数据明显比乱序时高效。</a:t>
            </a:r>
            <a:endParaRPr lang="zh-CN" altLang="en-US"/>
          </a:p>
          <a:p>
            <a:r>
              <a:rPr lang="zh-CN" altLang="en-US"/>
              <a:t>无分支的方法对于乱序和有序的数据一样高效，性能吊打了传统的分支方法。</a:t>
            </a:r>
            <a:endParaRPr lang="zh-CN" altLang="en-US"/>
          </a:p>
          <a:p>
            <a:r>
              <a:rPr lang="zh-CN" altLang="en-US">
                <a:sym typeface="+mn-ea"/>
              </a:rPr>
              <a:t>对于传统分支的做法，为什么排序了的更高效？既然</a:t>
            </a:r>
            <a:r>
              <a:rPr lang="zh-CN" altLang="en-US">
                <a:sym typeface="+mn-ea"/>
              </a:rPr>
              <a:t>无分支更高效，我要怎样优化才能让我的程序变成无分支的呢？</a:t>
            </a:r>
            <a:r>
              <a:rPr lang="zh-CN" altLang="en-US">
                <a:sym typeface="+mn-ea"/>
              </a:rPr>
              <a:t>那就来看本期性能优化专题课吧！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为什么需要流水线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为了高效，</a:t>
            </a:r>
            <a:r>
              <a:rPr lang="en-US" altLang="zh-CN">
                <a:sym typeface="+mn-ea"/>
              </a:rPr>
              <a:t>CPU </a:t>
            </a:r>
            <a:r>
              <a:rPr lang="zh-CN" altLang="en-US">
                <a:sym typeface="+mn-ea"/>
              </a:rPr>
              <a:t>的内部其实是一个</a:t>
            </a:r>
            <a:r>
              <a:rPr lang="zh-CN" altLang="en-US" b="1">
                <a:sym typeface="+mn-ea"/>
              </a:rPr>
              <a:t>流水线</a:t>
            </a:r>
            <a:r>
              <a:rPr lang="en-US" altLang="zh-CN" b="1">
                <a:sym typeface="+mn-ea"/>
              </a:rPr>
              <a:t>(pipeline)</a:t>
            </a:r>
            <a:r>
              <a:rPr lang="zh-CN" altLang="en-US">
                <a:sym typeface="+mn-ea"/>
              </a:rPr>
              <a:t>。流水线的目的是能把原本串行的一系列指令并行化。为了理解为什么需要流水线，我们先反过来，假设没有流水线，会有什么坏处。</a:t>
            </a:r>
            <a:endParaRPr lang="zh-CN" altLang="en-US"/>
          </a:p>
          <a:p>
            <a:r>
              <a:rPr lang="zh-CN" altLang="en-US">
                <a:sym typeface="+mn-ea"/>
              </a:rPr>
              <a:t>例如，右边你今天早上的任务清单。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请问你这些任务总共需要多少时间？</a:t>
            </a:r>
            <a:endParaRPr lang="en-US"/>
          </a:p>
        </p:txBody>
      </p:sp>
      <p:graphicFrame>
        <p:nvGraphicFramePr>
          <p:cNvPr id="6" name="Content Placeholder 5"/>
          <p:cNvGraphicFramePr/>
          <p:nvPr>
            <p:ph sz="half" idx="2"/>
          </p:nvPr>
        </p:nvGraphicFramePr>
        <p:xfrm>
          <a:off x="5981700" y="1825625"/>
          <a:ext cx="5181600" cy="2673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725"/>
                <a:gridCol w="1530350"/>
                <a:gridCol w="2295525"/>
              </a:tblGrid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任务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时间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占用资源</a:t>
                      </a:r>
                      <a:endParaRPr lang="zh-CN" altLang="en-US"/>
                    </a:p>
                  </a:txBody>
                  <a:tcPr/>
                </a:tc>
              </a:tr>
              <a:tr h="3733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洗脸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5 </a:t>
                      </a:r>
                      <a:r>
                        <a:rPr lang="zh-CN" altLang="en-US" sz="1800">
                          <a:sym typeface="+mn-ea"/>
                        </a:rPr>
                        <a:t>分钟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眼睛，嘴巴</a:t>
                      </a:r>
                      <a:r>
                        <a:rPr lang="zh-CN" altLang="en-US" sz="1800">
                          <a:sym typeface="+mn-ea"/>
                        </a:rPr>
                        <a:t>，手</a:t>
                      </a:r>
                      <a:endParaRPr 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烧开水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 </a:t>
                      </a:r>
                      <a:r>
                        <a:rPr lang="zh-CN" altLang="en-US" sz="1800">
                          <a:sym typeface="+mn-ea"/>
                        </a:rPr>
                        <a:t>分钟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煤气灶</a:t>
                      </a:r>
                      <a:endParaRPr lang="zh-CN" alt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刷牙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5 </a:t>
                      </a:r>
                      <a:r>
                        <a:rPr lang="zh-CN" altLang="en-US" sz="1800">
                          <a:sym typeface="+mn-ea"/>
                        </a:rPr>
                        <a:t>分钟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嘴巴</a:t>
                      </a:r>
                      <a:r>
                        <a:rPr lang="zh-CN" altLang="en-US" sz="1800">
                          <a:sym typeface="+mn-ea"/>
                        </a:rPr>
                        <a:t>，手</a:t>
                      </a:r>
                      <a:endParaRPr 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看比站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15 </a:t>
                      </a:r>
                      <a:r>
                        <a:rPr lang="zh-CN" altLang="en-US" sz="1800">
                          <a:sym typeface="+mn-ea"/>
                        </a:rPr>
                        <a:t>分钟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眼睛</a:t>
                      </a:r>
                      <a:endParaRPr 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吃饭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30 </a:t>
                      </a:r>
                      <a:r>
                        <a:rPr lang="zh-CN" altLang="en-US"/>
                        <a:t>分钟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嘴巴，手</a:t>
                      </a:r>
                      <a:endParaRPr lang="zh-CN" alt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拉粑粑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 </a:t>
                      </a:r>
                      <a:r>
                        <a:rPr lang="zh-CN" altLang="en-US" sz="1800">
                          <a:sym typeface="+mn-ea"/>
                        </a:rPr>
                        <a:t>分钟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屁股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为什么需要流水线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一些懒得动脑子的同学可能会脱口而出，不就是</a:t>
            </a:r>
            <a:r>
              <a:rPr lang="en-US" altLang="zh-CN"/>
              <a:t> 5 + 10 + 5 + 15 + 30 + 20 = 85 </a:t>
            </a:r>
            <a:r>
              <a:rPr lang="zh-CN" altLang="en-US"/>
              <a:t>分钟嘛！可以，不过这是在你每次只做一件事的情况下，例如你烧开水时就站在旁边干瞪眼，什么也不做，其实完全可以在烧开水的同时洗脸刷牙呀！原始的</a:t>
            </a:r>
            <a:r>
              <a:rPr lang="en-US" altLang="zh-CN"/>
              <a:t> CPU </a:t>
            </a:r>
            <a:r>
              <a:rPr lang="zh-CN" altLang="en-US"/>
              <a:t>也是这样，</a:t>
            </a:r>
            <a:r>
              <a:rPr lang="en-US" altLang="zh-CN"/>
              <a:t>ALU </a:t>
            </a:r>
            <a:r>
              <a:rPr lang="zh-CN" altLang="en-US"/>
              <a:t>在运算的时候指令解码单元就在旁边干瞪眼，要等</a:t>
            </a:r>
            <a:r>
              <a:rPr lang="en-US" altLang="zh-CN"/>
              <a:t> ALU </a:t>
            </a:r>
            <a:r>
              <a:rPr lang="zh-CN" altLang="en-US"/>
              <a:t>跑完写回寄存器来</a:t>
            </a:r>
            <a:r>
              <a:rPr lang="zh-CN" altLang="en-US">
                <a:sym typeface="+mn-ea"/>
              </a:rPr>
              <a:t>指令解码单元</a:t>
            </a:r>
            <a:r>
              <a:rPr lang="zh-CN" altLang="en-US"/>
              <a:t>才开始继续工作，很低效。</a:t>
            </a:r>
            <a:endParaRPr lang="zh-CN" altLang="en-US"/>
          </a:p>
        </p:txBody>
      </p:sp>
      <p:graphicFrame>
        <p:nvGraphicFramePr>
          <p:cNvPr id="6" name="Content Placeholder 5"/>
          <p:cNvGraphicFramePr/>
          <p:nvPr>
            <p:ph sz="half" idx="2"/>
          </p:nvPr>
        </p:nvGraphicFramePr>
        <p:xfrm>
          <a:off x="5981700" y="1825625"/>
          <a:ext cx="5181600" cy="2673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725"/>
                <a:gridCol w="1530350"/>
                <a:gridCol w="2295525"/>
              </a:tblGrid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任务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时间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占用资源</a:t>
                      </a:r>
                      <a:endParaRPr lang="zh-CN" altLang="en-US"/>
                    </a:p>
                  </a:txBody>
                  <a:tcPr/>
                </a:tc>
              </a:tr>
              <a:tr h="3733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洗脸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5 </a:t>
                      </a:r>
                      <a:r>
                        <a:rPr lang="zh-CN" altLang="en-US" sz="1800">
                          <a:sym typeface="+mn-ea"/>
                        </a:rPr>
                        <a:t>分钟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眼睛，嘴巴</a:t>
                      </a:r>
                      <a:r>
                        <a:rPr lang="zh-CN" altLang="en-US" sz="1800">
                          <a:sym typeface="+mn-ea"/>
                        </a:rPr>
                        <a:t>，手</a:t>
                      </a:r>
                      <a:endParaRPr 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烧开水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 </a:t>
                      </a:r>
                      <a:r>
                        <a:rPr lang="zh-CN" altLang="en-US" sz="1800">
                          <a:sym typeface="+mn-ea"/>
                        </a:rPr>
                        <a:t>分钟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煤气灶</a:t>
                      </a:r>
                      <a:endParaRPr lang="zh-CN" alt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刷牙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5 </a:t>
                      </a:r>
                      <a:r>
                        <a:rPr lang="zh-CN" altLang="en-US" sz="1800">
                          <a:sym typeface="+mn-ea"/>
                        </a:rPr>
                        <a:t>分钟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嘴巴</a:t>
                      </a:r>
                      <a:r>
                        <a:rPr lang="zh-CN" altLang="en-US" sz="1800">
                          <a:sym typeface="+mn-ea"/>
                        </a:rPr>
                        <a:t>，手</a:t>
                      </a:r>
                      <a:endParaRPr 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看比站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15 </a:t>
                      </a:r>
                      <a:r>
                        <a:rPr lang="zh-CN" altLang="en-US" sz="1800">
                          <a:sym typeface="+mn-ea"/>
                        </a:rPr>
                        <a:t>分钟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眼睛</a:t>
                      </a:r>
                      <a:endParaRPr 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吃饭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30 </a:t>
                      </a:r>
                      <a:r>
                        <a:rPr lang="zh-CN" altLang="en-US"/>
                        <a:t>分钟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嘴巴，手</a:t>
                      </a:r>
                      <a:endParaRPr lang="zh-CN" alt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拉粑粑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 </a:t>
                      </a:r>
                      <a:r>
                        <a:rPr lang="zh-CN" altLang="en-US" sz="1800">
                          <a:sym typeface="+mn-ea"/>
                        </a:rPr>
                        <a:t>分钟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屁股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5869305" y="5139690"/>
          <a:ext cx="5406390" cy="746760"/>
        </p:xfrm>
        <a:graphic>
          <a:graphicData uri="http://schemas.openxmlformats.org/drawingml/2006/table">
            <a:tbl>
              <a:tblPr bandCol="1">
                <a:tableStyleId>{0505E3EF-67EA-436B-97B2-0124C06EBD24}</a:tableStyleId>
              </a:tblPr>
              <a:tblGrid>
                <a:gridCol w="901065"/>
                <a:gridCol w="901065"/>
                <a:gridCol w="901065"/>
                <a:gridCol w="901065"/>
                <a:gridCol w="901065"/>
                <a:gridCol w="901065"/>
              </a:tblGrid>
              <a:tr h="373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洗脸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烧开水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刷牙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看比站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吃饭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拉粑粑</a:t>
                      </a:r>
                      <a:endParaRPr lang="zh-CN" altLang="en-US" sz="1800"/>
                    </a:p>
                  </a:txBody>
                  <a:tcPr/>
                </a:tc>
              </a:tr>
              <a:tr h="373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5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为什么需要流水线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/>
              <a:t>更高效的办法是，观察每个任务都占用哪些资源，所占用资源不冲突的可以同时进行，节省时间。</a:t>
            </a:r>
            <a:endParaRPr lang="zh-CN"/>
          </a:p>
          <a:p>
            <a:r>
              <a:rPr lang="zh-CN"/>
              <a:t>例如洗脸需要</a:t>
            </a:r>
            <a:r>
              <a:rPr lang="zh-CN" altLang="en-US">
                <a:sym typeface="+mn-ea"/>
              </a:rPr>
              <a:t>眼睛嘴巴手，刷牙需要嘴巴手，那么洗脸和刷牙不能同时进行。但是烧开水只需要占用煤气灶，和洗脸刷牙不冲突，所以可以</a:t>
            </a:r>
            <a:r>
              <a:rPr lang="zh-CN" altLang="en-US">
                <a:sym typeface="+mn-ea"/>
              </a:rPr>
              <a:t>一边烧开水一边洗脸刷牙。</a:t>
            </a:r>
            <a:endParaRPr lang="zh-CN" altLang="en-US">
              <a:sym typeface="+mn-ea"/>
            </a:endParaRPr>
          </a:p>
          <a:p>
            <a:r>
              <a:rPr lang="zh-CN"/>
              <a:t>所以让小彭老师来优化的话，可以只需要</a:t>
            </a:r>
            <a:r>
              <a:rPr lang="en-US" altLang="zh-CN"/>
              <a:t> 5 + 5 + 10 + 20 = 40 </a:t>
            </a:r>
            <a:r>
              <a:rPr lang="zh-CN" altLang="en-US"/>
              <a:t>分钟，比你快一倍多。</a:t>
            </a:r>
            <a:endParaRPr lang="zh-CN" altLang="en-US"/>
          </a:p>
        </p:txBody>
      </p:sp>
      <p:graphicFrame>
        <p:nvGraphicFramePr>
          <p:cNvPr id="6" name="Content Placeholder 5"/>
          <p:cNvGraphicFramePr/>
          <p:nvPr>
            <p:ph sz="half" idx="2"/>
          </p:nvPr>
        </p:nvGraphicFramePr>
        <p:xfrm>
          <a:off x="5981700" y="1825625"/>
          <a:ext cx="5181600" cy="2673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725"/>
                <a:gridCol w="1530350"/>
                <a:gridCol w="2295525"/>
              </a:tblGrid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任务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时间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占用资源</a:t>
                      </a:r>
                      <a:endParaRPr lang="zh-CN" altLang="en-US"/>
                    </a:p>
                  </a:txBody>
                  <a:tcPr/>
                </a:tc>
              </a:tr>
              <a:tr h="3733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洗脸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5 </a:t>
                      </a:r>
                      <a:r>
                        <a:rPr lang="zh-CN" altLang="en-US" sz="1800">
                          <a:sym typeface="+mn-ea"/>
                        </a:rPr>
                        <a:t>分钟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眼睛，嘴巴</a:t>
                      </a:r>
                      <a:r>
                        <a:rPr lang="zh-CN" altLang="en-US" sz="1800">
                          <a:sym typeface="+mn-ea"/>
                        </a:rPr>
                        <a:t>，手</a:t>
                      </a:r>
                      <a:endParaRPr 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烧开水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 </a:t>
                      </a:r>
                      <a:r>
                        <a:rPr lang="zh-CN" altLang="en-US" sz="1800">
                          <a:sym typeface="+mn-ea"/>
                        </a:rPr>
                        <a:t>分钟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煤气灶</a:t>
                      </a:r>
                      <a:endParaRPr lang="zh-CN" alt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刷牙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5 </a:t>
                      </a:r>
                      <a:r>
                        <a:rPr lang="zh-CN" altLang="en-US" sz="1800">
                          <a:sym typeface="+mn-ea"/>
                        </a:rPr>
                        <a:t>分钟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嘴巴</a:t>
                      </a:r>
                      <a:r>
                        <a:rPr lang="zh-CN" altLang="en-US" sz="1800">
                          <a:sym typeface="+mn-ea"/>
                        </a:rPr>
                        <a:t>，手</a:t>
                      </a:r>
                      <a:endParaRPr 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看比站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15 </a:t>
                      </a:r>
                      <a:r>
                        <a:rPr lang="zh-CN" altLang="en-US" sz="1800">
                          <a:sym typeface="+mn-ea"/>
                        </a:rPr>
                        <a:t>分钟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眼睛</a:t>
                      </a:r>
                      <a:endParaRPr 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吃饭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30 </a:t>
                      </a:r>
                      <a:r>
                        <a:rPr lang="zh-CN" altLang="en-US"/>
                        <a:t>分钟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嘴巴，手</a:t>
                      </a:r>
                      <a:endParaRPr lang="zh-CN" alt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拉粑粑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 </a:t>
                      </a:r>
                      <a:r>
                        <a:rPr lang="zh-CN" altLang="en-US" sz="1800">
                          <a:sym typeface="+mn-ea"/>
                        </a:rPr>
                        <a:t>分钟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屁股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6770370" y="5026660"/>
          <a:ext cx="3604260" cy="1493520"/>
        </p:xfrm>
        <a:graphic>
          <a:graphicData uri="http://schemas.openxmlformats.org/drawingml/2006/table">
            <a:tbl>
              <a:tblPr bandCol="1">
                <a:tableStyleId>{0505E3EF-67EA-436B-97B2-0124C06EBD24}</a:tableStyleId>
              </a:tblPr>
              <a:tblGrid>
                <a:gridCol w="901065"/>
                <a:gridCol w="901065"/>
                <a:gridCol w="901065"/>
                <a:gridCol w="901065"/>
              </a:tblGrid>
              <a:tr h="373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洗脸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刷牙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7338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烧开水</a:t>
                      </a:r>
                      <a:endParaRPr lang="zh-CN" altLang="en-US" sz="1800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吃饭</a:t>
                      </a:r>
                      <a:endParaRPr lang="zh-CN" altLang="en-US" sz="1800"/>
                    </a:p>
                  </a:txBody>
                  <a:tcPr/>
                </a:tc>
                <a:tc hMerge="1">
                  <a:tcPr/>
                </a:tc>
              </a:tr>
              <a:tr h="37338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/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看比站</a:t>
                      </a:r>
                      <a:endParaRPr lang="zh-CN" altLang="en-US" sz="1800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拉粑粑</a:t>
                      </a:r>
                      <a:endParaRPr lang="zh-CN" altLang="en-US" sz="1800"/>
                    </a:p>
                  </a:txBody>
                  <a:tcPr/>
                </a:tc>
              </a:tr>
              <a:tr h="373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5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5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条件跳转指令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773930"/>
          </a:xfrm>
        </p:spPr>
        <p:txBody>
          <a:bodyPr>
            <a:normAutofit lnSpcReduction="10000"/>
          </a:bodyPr>
          <a:p>
            <a:r>
              <a:rPr lang="zh-CN" altLang="en-US"/>
              <a:t>让不占用相同资源的任务同时进行，这也是</a:t>
            </a:r>
            <a:r>
              <a:rPr lang="en-US" altLang="zh-CN"/>
              <a:t> CPU </a:t>
            </a:r>
            <a:r>
              <a:rPr lang="zh-CN" altLang="en-US"/>
              <a:t>流水线的初衷。但理想是美好的，现实是骨感的，对于程序来说，指令不只是一个个简单的任务，有时候我们需要做判断，来决定要执行的具体任务</a:t>
            </a:r>
            <a:r>
              <a:rPr lang="zh-CN" altLang="en-US">
                <a:sym typeface="+mn-ea"/>
              </a:rPr>
              <a:t>，这就是分支，在汇编语言中体现为</a:t>
            </a:r>
            <a:r>
              <a:rPr lang="zh-CN" altLang="en-US" b="1">
                <a:sym typeface="+mn-ea"/>
              </a:rPr>
              <a:t>条件跳转指令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例如我们这里给任务清单加一个，如果烧开水时被烫伤，则直接去医院的特殊任务。</a:t>
            </a:r>
            <a:endParaRPr lang="zh-CN" altLang="en-US"/>
          </a:p>
          <a:p>
            <a:r>
              <a:rPr lang="zh-CN" altLang="en-US"/>
              <a:t>特点：一旦触发去医院这个支线，则后面的任务都不用做了，直接跳过。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6" name="Content Placeholder 5"/>
          <p:cNvGraphicFramePr/>
          <p:nvPr>
            <p:ph sz="half" idx="2"/>
          </p:nvPr>
        </p:nvGraphicFramePr>
        <p:xfrm>
          <a:off x="5981700" y="1825625"/>
          <a:ext cx="5181600" cy="3823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725"/>
                <a:gridCol w="1530350"/>
                <a:gridCol w="2295525"/>
              </a:tblGrid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任务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时间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占用资源</a:t>
                      </a:r>
                      <a:endParaRPr lang="zh-CN" altLang="en-US"/>
                    </a:p>
                  </a:txBody>
                  <a:tcPr/>
                </a:tc>
              </a:tr>
              <a:tr h="3733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洗脸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5 </a:t>
                      </a:r>
                      <a:r>
                        <a:rPr lang="zh-CN" altLang="en-US" sz="1800">
                          <a:sym typeface="+mn-ea"/>
                        </a:rPr>
                        <a:t>分钟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眼睛，嘴巴</a:t>
                      </a:r>
                      <a:r>
                        <a:rPr lang="zh-CN" altLang="en-US" sz="1800">
                          <a:sym typeface="+mn-ea"/>
                        </a:rPr>
                        <a:t>，手</a:t>
                      </a:r>
                      <a:endParaRPr 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烧开水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 </a:t>
                      </a:r>
                      <a:r>
                        <a:rPr lang="zh-CN" altLang="en-US" sz="1800">
                          <a:sym typeface="+mn-ea"/>
                        </a:rPr>
                        <a:t>分钟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煤气灶</a:t>
                      </a:r>
                      <a:endParaRPr lang="zh-CN" altLang="en-US"/>
                    </a:p>
                  </a:txBody>
                  <a:tcPr/>
                </a:tc>
              </a:tr>
              <a:tr h="382905"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如果</a:t>
                      </a:r>
                      <a:r>
                        <a:rPr lang="zh-CN" altLang="en-US" sz="1800" b="1">
                          <a:sym typeface="SimSun" charset="0"/>
                        </a:rPr>
                        <a:t>烧开水时被烫伤</a:t>
                      </a:r>
                      <a:r>
                        <a:rPr lang="zh-CN" altLang="en-US" sz="1800">
                          <a:sym typeface="SimSun" charset="0"/>
                        </a:rPr>
                        <a:t>，则跳转到</a:t>
                      </a:r>
                      <a:r>
                        <a:rPr lang="zh-CN" altLang="en-US" sz="1800" b="1">
                          <a:sym typeface="SimSun" charset="0"/>
                        </a:rPr>
                        <a:t>去医院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刷牙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5 </a:t>
                      </a:r>
                      <a:r>
                        <a:rPr lang="zh-CN" altLang="en-US" sz="1800">
                          <a:sym typeface="+mn-ea"/>
                        </a:rPr>
                        <a:t>分钟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嘴巴</a:t>
                      </a:r>
                      <a:r>
                        <a:rPr lang="zh-CN" altLang="en-US" sz="1800">
                          <a:sym typeface="+mn-ea"/>
                        </a:rPr>
                        <a:t>，手</a:t>
                      </a:r>
                      <a:endParaRPr 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看比站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15 </a:t>
                      </a:r>
                      <a:r>
                        <a:rPr lang="zh-CN" altLang="en-US" sz="1800">
                          <a:sym typeface="+mn-ea"/>
                        </a:rPr>
                        <a:t>分钟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眼睛</a:t>
                      </a:r>
                      <a:endParaRPr 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吃饭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30 </a:t>
                      </a:r>
                      <a:r>
                        <a:rPr lang="zh-CN" altLang="en-US"/>
                        <a:t>分钟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嘴巴，手</a:t>
                      </a:r>
                      <a:endParaRPr lang="zh-CN" alt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拉粑粑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 </a:t>
                      </a:r>
                      <a:r>
                        <a:rPr lang="zh-CN" altLang="en-US" sz="1800">
                          <a:sym typeface="+mn-ea"/>
                        </a:rPr>
                        <a:t>分钟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屁股</a:t>
                      </a:r>
                      <a:endParaRPr lang="zh-CN" alt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去医院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10 </a:t>
                      </a:r>
                      <a:r>
                        <a:rPr lang="zh-CN" altLang="en-US"/>
                        <a:t>分钟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全身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无条件跳转指令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773930"/>
          </a:xfrm>
        </p:spPr>
        <p:txBody>
          <a:bodyPr>
            <a:normAutofit lnSpcReduction="20000"/>
          </a:bodyPr>
          <a:p>
            <a:r>
              <a:rPr lang="zh-CN"/>
              <a:t>还有一个小问题，就是执行正常的分支走到</a:t>
            </a:r>
            <a:r>
              <a:rPr lang="zh-CN">
                <a:sym typeface="+mn-ea"/>
              </a:rPr>
              <a:t>“</a:t>
            </a:r>
            <a:r>
              <a:rPr lang="zh-CN"/>
              <a:t>拉粑粑”后，还会去医院。</a:t>
            </a:r>
            <a:endParaRPr lang="zh-CN"/>
          </a:p>
          <a:p>
            <a:r>
              <a:rPr lang="zh-CN"/>
              <a:t>为了在正常分支里不去医院，我们在</a:t>
            </a:r>
            <a:r>
              <a:rPr lang="zh-CN">
                <a:sym typeface="+mn-ea"/>
              </a:rPr>
              <a:t>“</a:t>
            </a:r>
            <a:r>
              <a:rPr lang="zh-CN">
                <a:sym typeface="+mn-ea"/>
              </a:rPr>
              <a:t>拉粑粑”后面加一条</a:t>
            </a:r>
            <a:r>
              <a:rPr lang="zh-CN" b="1">
                <a:sym typeface="+mn-ea"/>
              </a:rPr>
              <a:t>无条件跳转指令</a:t>
            </a:r>
            <a:r>
              <a:rPr lang="zh-CN">
                <a:sym typeface="+mn-ea"/>
              </a:rPr>
              <a:t>，不论条件如何，直接跳转到去医院的下一条指令，也就是程序结束。</a:t>
            </a:r>
            <a:endParaRPr lang="zh-CN">
              <a:sym typeface="+mn-ea"/>
            </a:endParaRPr>
          </a:p>
          <a:p>
            <a:r>
              <a:rPr lang="en-US" altLang="zh-CN" sz="1400"/>
              <a:t>if (!</a:t>
            </a:r>
            <a:r>
              <a:rPr lang="zh-CN" altLang="en-US" sz="1400"/>
              <a:t>烫伤</a:t>
            </a:r>
            <a:r>
              <a:rPr lang="en-US" altLang="zh-CN" sz="1400"/>
              <a:t>) {</a:t>
            </a:r>
            <a:endParaRPr lang="en-US" altLang="zh-CN" sz="1400"/>
          </a:p>
          <a:p>
            <a:r>
              <a:rPr lang="en-US" altLang="zh-CN" sz="1400"/>
              <a:t>  </a:t>
            </a:r>
            <a:r>
              <a:rPr lang="zh-CN" altLang="en-US" sz="1400">
                <a:sym typeface="+mn-ea"/>
              </a:rPr>
              <a:t>刷牙</a:t>
            </a:r>
            <a:r>
              <a:rPr lang="en-US" altLang="zh-CN" sz="1400">
                <a:sym typeface="+mn-ea"/>
              </a:rPr>
              <a:t>; </a:t>
            </a:r>
            <a:r>
              <a:rPr lang="zh-CN" altLang="en-US" sz="1400">
                <a:sym typeface="+mn-ea"/>
              </a:rPr>
              <a:t>看比站</a:t>
            </a:r>
            <a:r>
              <a:rPr lang="en-US" altLang="zh-CN" sz="1400">
                <a:sym typeface="+mn-ea"/>
              </a:rPr>
              <a:t>; </a:t>
            </a:r>
            <a:r>
              <a:rPr lang="zh-CN" altLang="en-US" sz="1400">
                <a:sym typeface="+mn-ea"/>
              </a:rPr>
              <a:t>吃饭</a:t>
            </a:r>
            <a:r>
              <a:rPr lang="en-US" altLang="zh-CN" sz="1400">
                <a:sym typeface="+mn-ea"/>
              </a:rPr>
              <a:t>; </a:t>
            </a:r>
            <a:r>
              <a:rPr lang="zh-CN" altLang="en-US" sz="1400">
                <a:sym typeface="+mn-ea"/>
              </a:rPr>
              <a:t>拉粑粑</a:t>
            </a:r>
            <a:r>
              <a:rPr lang="en-US" altLang="zh-CN" sz="1400">
                <a:sym typeface="+mn-ea"/>
              </a:rPr>
              <a:t>;</a:t>
            </a:r>
            <a:endParaRPr lang="en-US" altLang="zh-CN" sz="1400"/>
          </a:p>
          <a:p>
            <a:r>
              <a:rPr lang="en-US" altLang="zh-CN" sz="1400"/>
              <a:t>} else {</a:t>
            </a:r>
            <a:endParaRPr lang="en-US" altLang="zh-CN" sz="1400"/>
          </a:p>
          <a:p>
            <a:r>
              <a:rPr lang="en-US" altLang="zh-CN" sz="1400"/>
              <a:t>  </a:t>
            </a:r>
            <a:r>
              <a:rPr lang="zh-CN" altLang="en-US" sz="1400"/>
              <a:t>去医院</a:t>
            </a:r>
            <a:r>
              <a:rPr lang="en-US" altLang="zh-CN" sz="1400"/>
              <a:t>;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</p:txBody>
      </p:sp>
      <p:graphicFrame>
        <p:nvGraphicFramePr>
          <p:cNvPr id="6" name="Content Placeholder 5"/>
          <p:cNvGraphicFramePr/>
          <p:nvPr>
            <p:ph sz="half" idx="2"/>
          </p:nvPr>
        </p:nvGraphicFramePr>
        <p:xfrm>
          <a:off x="5981700" y="1825625"/>
          <a:ext cx="5181600" cy="4207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725"/>
                <a:gridCol w="1530350"/>
                <a:gridCol w="2295525"/>
              </a:tblGrid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任务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时间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占用资源</a:t>
                      </a:r>
                      <a:endParaRPr lang="zh-CN" altLang="en-US"/>
                    </a:p>
                  </a:txBody>
                  <a:tcPr/>
                </a:tc>
              </a:tr>
              <a:tr h="3733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洗脸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5 </a:t>
                      </a:r>
                      <a:r>
                        <a:rPr lang="zh-CN" altLang="en-US" sz="1800">
                          <a:sym typeface="+mn-ea"/>
                        </a:rPr>
                        <a:t>分钟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眼睛，嘴巴</a:t>
                      </a:r>
                      <a:r>
                        <a:rPr lang="zh-CN" altLang="en-US" sz="1800">
                          <a:sym typeface="+mn-ea"/>
                        </a:rPr>
                        <a:t>，手</a:t>
                      </a:r>
                      <a:endParaRPr 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烧开水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 </a:t>
                      </a:r>
                      <a:r>
                        <a:rPr lang="zh-CN" altLang="en-US" sz="1800">
                          <a:sym typeface="+mn-ea"/>
                        </a:rPr>
                        <a:t>分钟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煤气灶</a:t>
                      </a:r>
                      <a:endParaRPr lang="zh-CN" altLang="en-US"/>
                    </a:p>
                  </a:txBody>
                  <a:tcPr/>
                </a:tc>
              </a:tr>
              <a:tr h="382905"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如果</a:t>
                      </a:r>
                      <a:r>
                        <a:rPr lang="zh-CN" altLang="en-US" sz="1800" b="1">
                          <a:sym typeface="SimSun" charset="0"/>
                        </a:rPr>
                        <a:t>烧开水时被烫伤</a:t>
                      </a:r>
                      <a:r>
                        <a:rPr lang="zh-CN" altLang="en-US" sz="1800">
                          <a:sym typeface="SimSun" charset="0"/>
                        </a:rPr>
                        <a:t>，则跳转到</a:t>
                      </a:r>
                      <a:r>
                        <a:rPr lang="zh-CN" altLang="en-US" sz="1800" b="1">
                          <a:sym typeface="SimSun" charset="0"/>
                        </a:rPr>
                        <a:t>去医院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刷牙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5 </a:t>
                      </a:r>
                      <a:r>
                        <a:rPr lang="zh-CN" altLang="en-US" sz="1800">
                          <a:sym typeface="+mn-ea"/>
                        </a:rPr>
                        <a:t>分钟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嘴巴</a:t>
                      </a:r>
                      <a:r>
                        <a:rPr lang="zh-CN" altLang="en-US" sz="1800">
                          <a:sym typeface="+mn-ea"/>
                        </a:rPr>
                        <a:t>，手</a:t>
                      </a:r>
                      <a:endParaRPr 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看比站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15 </a:t>
                      </a:r>
                      <a:r>
                        <a:rPr lang="zh-CN" altLang="en-US" sz="1800">
                          <a:sym typeface="+mn-ea"/>
                        </a:rPr>
                        <a:t>分钟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眼睛</a:t>
                      </a:r>
                      <a:endParaRPr 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吃饭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30 </a:t>
                      </a:r>
                      <a:r>
                        <a:rPr lang="zh-CN" altLang="en-US"/>
                        <a:t>分钟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嘴巴，手</a:t>
                      </a:r>
                      <a:endParaRPr lang="zh-CN" alt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拉粑粑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 </a:t>
                      </a:r>
                      <a:r>
                        <a:rPr lang="zh-CN" altLang="en-US" sz="1800">
                          <a:sym typeface="+mn-ea"/>
                        </a:rPr>
                        <a:t>分钟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屁股</a:t>
                      </a:r>
                      <a:endParaRPr lang="zh-CN" altLang="en-US"/>
                    </a:p>
                  </a:txBody>
                  <a:tcPr/>
                </a:tc>
              </a:tr>
              <a:tr h="383540"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（无条件）跳转到</a:t>
                      </a:r>
                      <a:r>
                        <a:rPr lang="zh-CN" altLang="en-US" b="1"/>
                        <a:t>结束</a:t>
                      </a:r>
                      <a:endParaRPr lang="zh-CN" altLang="en-US" b="1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去医院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10 </a:t>
                      </a:r>
                      <a:r>
                        <a:rPr lang="zh-CN" altLang="en-US"/>
                        <a:t>分钟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全身</a:t>
                      </a:r>
                      <a:endParaRPr lang="zh-CN" alt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结束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1674</Words>
  <Application>WPS Presentation</Application>
  <PresentationFormat>宽屏</PresentationFormat>
  <Paragraphs>350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Liberation Sans</vt:lpstr>
      <vt:lpstr>SimSun</vt:lpstr>
      <vt:lpstr>文泉驿微米黑</vt:lpstr>
      <vt:lpstr>SimSun</vt:lpstr>
      <vt:lpstr>Arial Black</vt:lpstr>
      <vt:lpstr>Microsoft YaHei</vt:lpstr>
      <vt:lpstr>Arial Unicode MS</vt:lpstr>
      <vt:lpstr>SimSun</vt:lpstr>
      <vt:lpstr>MathJax_Vector</vt:lpstr>
      <vt:lpstr>Office Theme</vt:lpstr>
      <vt:lpstr>性能优化 之 无分支编程</vt:lpstr>
      <vt:lpstr>来看一个经典案例（均采用 gcc -O3）</vt:lpstr>
      <vt:lpstr>利用无分支技术优化后……</vt:lpstr>
      <vt:lpstr>图表比较：分支 vs 无分支</vt:lpstr>
      <vt:lpstr>为什么需要流水线</vt:lpstr>
      <vt:lpstr>为什么需要流水线</vt:lpstr>
      <vt:lpstr>为什么需要流水线</vt:lpstr>
      <vt:lpstr>条件跳转指令</vt:lpstr>
      <vt:lpstr>条件跳转指令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54</cp:revision>
  <dcterms:created xsi:type="dcterms:W3CDTF">2022-08-16T00:00:31Z</dcterms:created>
  <dcterms:modified xsi:type="dcterms:W3CDTF">2022-08-16T00:00:31Z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