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7"/>
  </p:handoutMasterIdLst>
  <p:sldIdLst>
    <p:sldId id="256" r:id="rId3"/>
    <p:sldId id="257" r:id="rId4"/>
    <p:sldId id="258" r:id="rId6"/>
    <p:sldId id="259" r:id="rId7"/>
    <p:sldId id="298" r:id="rId8"/>
    <p:sldId id="264" r:id="rId9"/>
    <p:sldId id="271" r:id="rId10"/>
    <p:sldId id="267" r:id="rId11"/>
    <p:sldId id="265" r:id="rId12"/>
    <p:sldId id="268" r:id="rId13"/>
    <p:sldId id="269" r:id="rId14"/>
    <p:sldId id="270" r:id="rId15"/>
    <p:sldId id="319" r:id="rId16"/>
    <p:sldId id="272" r:id="rId17"/>
    <p:sldId id="273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95" r:id="rId26"/>
    <p:sldId id="302" r:id="rId27"/>
    <p:sldId id="274" r:id="rId28"/>
    <p:sldId id="275" r:id="rId29"/>
    <p:sldId id="277" r:id="rId30"/>
    <p:sldId id="276" r:id="rId31"/>
    <p:sldId id="278" r:id="rId32"/>
    <p:sldId id="279" r:id="rId33"/>
    <p:sldId id="280" r:id="rId34"/>
    <p:sldId id="299" r:id="rId35"/>
    <p:sldId id="297" r:id="rId36"/>
    <p:sldId id="300" r:id="rId37"/>
    <p:sldId id="303" r:id="rId38"/>
    <p:sldId id="305" r:id="rId39"/>
    <p:sldId id="306" r:id="rId40"/>
    <p:sldId id="307" r:id="rId41"/>
    <p:sldId id="308" r:id="rId42"/>
    <p:sldId id="314" r:id="rId43"/>
    <p:sldId id="309" r:id="rId44"/>
    <p:sldId id="310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20" r:id="rId53"/>
    <p:sldId id="357" r:id="rId54"/>
    <p:sldId id="358" r:id="rId55"/>
    <p:sldId id="359" r:id="rId5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3.png"/><Relationship Id="rId1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8.png"/><Relationship Id="rId1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论编译器自动优化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章：化简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96965" y="3467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结论：如果发现编译器放弃了自动优化，可以用</a:t>
            </a:r>
            <a:r>
              <a:rPr lang="en-US" altLang="zh-CN"/>
              <a:t> constexpr </a:t>
            </a:r>
            <a:r>
              <a:rPr lang="zh-CN" altLang="en-US"/>
              <a:t>函数</a:t>
            </a:r>
            <a:r>
              <a:rPr lang="zh-CN" altLang="en-US" b="1"/>
              <a:t>迫使</a:t>
            </a:r>
            <a:r>
              <a:rPr lang="zh-CN" altLang="en-US"/>
              <a:t>编译器进行常量折叠</a:t>
            </a:r>
            <a:r>
              <a:rPr lang="zh-CN"/>
              <a:t>！</a:t>
            </a:r>
            <a:endParaRPr lang="zh-CN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316980" y="103314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不过，</a:t>
            </a:r>
            <a:r>
              <a:rPr lang="en-US" altLang="zh-CN"/>
              <a:t>constexpr </a:t>
            </a:r>
            <a:r>
              <a:rPr lang="zh-CN" altLang="en-US"/>
              <a:t>函数中无法使用非</a:t>
            </a:r>
            <a:r>
              <a:rPr lang="en-US" altLang="zh-CN"/>
              <a:t> constexpr </a:t>
            </a:r>
            <a:r>
              <a:rPr lang="zh-CN" altLang="en-US"/>
              <a:t>的容器：</a:t>
            </a:r>
            <a:r>
              <a:rPr lang="en-US" altLang="zh-CN"/>
              <a:t>vector, map, set, string </a:t>
            </a:r>
            <a:r>
              <a:rPr lang="zh-CN" altLang="en-US"/>
              <a:t>等</a:t>
            </a:r>
            <a:r>
              <a:rPr lang="en-US" altLang="zh-CN"/>
              <a:t>……</a:t>
            </a:r>
            <a:endParaRPr lang="en-US" altLang="zh-CN" u="sng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1700530"/>
            <a:ext cx="4467860" cy="460121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685" y="2580640"/>
            <a:ext cx="4659630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：强迫编译器在编译期求值（续）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196965" y="1511935"/>
            <a:ext cx="426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发现：会让编译变得很慢，因为这</a:t>
            </a:r>
            <a:r>
              <a:rPr lang="en-US" altLang="zh-CN"/>
              <a:t> 50000 </a:t>
            </a:r>
            <a:r>
              <a:rPr lang="zh-CN" altLang="en-US"/>
              <a:t>次迭代是在编译期进行的。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1825625"/>
            <a:ext cx="47478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924175"/>
            <a:ext cx="4587240" cy="215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章：内联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关键字？不需要！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426845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1434465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409065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70" y="143446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487930" y="3608070"/>
            <a:ext cx="7919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结论：在现代编译器的高强度优化下，</a:t>
            </a:r>
            <a:r>
              <a:rPr lang="zh-CN" altLang="en-US" b="1"/>
              <a:t>加不加</a:t>
            </a:r>
            <a:r>
              <a:rPr lang="en-US" altLang="zh-CN" b="1"/>
              <a:t> </a:t>
            </a:r>
            <a:r>
              <a:rPr lang="en-US" b="1"/>
              <a:t>inline </a:t>
            </a:r>
            <a:r>
              <a:rPr lang="zh-CN" altLang="en-US" b="1"/>
              <a:t>无所谓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只取决于是否在同文件，且函数体够小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zh-CN" altLang="en-US"/>
              <a:t>如果你不确定某修改是否能提升性能，那你最好实际测一下，不要脑内模拟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关键字，号称：可以让一个变量使用寄存器存储，更高效。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不要脑内模拟！你自以为某更改对性能有帮助，然而实际测一下时间有一定可能反而变慢。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章：指针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编译器傻了吗？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2136775"/>
            <a:ext cx="4898390" cy="37293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492250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为什么编译器不优化掉</a:t>
            </a:r>
            <a:r>
              <a:rPr lang="en-US" altLang="zh-CN"/>
              <a:t> *c = *a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指针别名现象（</a:t>
            </a:r>
            <a:r>
              <a:rPr lang="en-US" altLang="zh-CN"/>
              <a:t>pointer aliasing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98310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考虑这种调用方式：</a:t>
            </a:r>
            <a:r>
              <a:rPr lang="en-US" altLang="zh-CN"/>
              <a:t>b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指向同一个变量。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515" y="3068320"/>
            <a:ext cx="4076700" cy="186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0665" y="5318760"/>
            <a:ext cx="197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r>
              <a:rPr lang="zh-CN"/>
              <a:t>相当于</a:t>
            </a:r>
            <a:r>
              <a:rPr lang="zh-CN"/>
              <a:t>：</a:t>
            </a:r>
            <a:endParaRPr lang="zh-CN"/>
          </a:p>
          <a:p>
            <a:r>
              <a:rPr lang="en-US" altLang="zh-CN"/>
              <a:t>b = a;</a:t>
            </a:r>
            <a:endParaRPr lang="en-US" altLang="zh-CN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变成了</a:t>
            </a:r>
            <a:r>
              <a:rPr lang="en-US" altLang="zh-CN" b="1"/>
              <a:t> a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499610" y="5318760"/>
            <a:ext cx="3525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如果优化了：</a:t>
            </a:r>
            <a:endParaRPr lang="zh-CN" altLang="en-US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没有改变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导致优化后结果不一样，这就是编译器放弃优化的原因。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告诉编译器别怕指针别名：</a:t>
            </a:r>
            <a:r>
              <a:rPr lang="en-US" altLang="zh-CN">
                <a:sym typeface="+mn-ea"/>
              </a:rPr>
              <a:t>__restrict 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7580" y="1793240"/>
            <a:ext cx="8052435" cy="1084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85" y="3931285"/>
            <a:ext cx="4848225" cy="2162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93185" y="2967990"/>
            <a:ext cx="494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__restrict </a:t>
            </a:r>
            <a:r>
              <a:rPr lang="zh-CN" altLang="en-US"/>
              <a:t>是一个提示性的关键字，是程序员向编译器保证：这些指针之间不会发生重叠！</a:t>
            </a:r>
            <a:endParaRPr lang="zh-CN" altLang="en-US"/>
          </a:p>
          <a:p>
            <a:r>
              <a:rPr lang="zh-CN" altLang="en-US"/>
              <a:t>从而他可以放心地优化成功：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放弃优化：</a:t>
            </a:r>
            <a:r>
              <a:rPr lang="en-US" altLang="zh-CN"/>
              <a:t>volatile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3195" y="808990"/>
            <a:ext cx="4098290" cy="23990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409065"/>
            <a:ext cx="3261360" cy="146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935095"/>
            <a:ext cx="5038725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" y="4574540"/>
            <a:ext cx="3689985" cy="1143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49325" y="3474720"/>
            <a:ext cx="357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结论：加了</a:t>
            </a:r>
            <a:r>
              <a:rPr lang="en-US" altLang="zh-CN"/>
              <a:t> volatile </a:t>
            </a:r>
            <a:r>
              <a:rPr lang="zh-CN" altLang="en-US"/>
              <a:t>的对象，编译器不会试图优化对他的读写访问。</a:t>
            </a:r>
            <a:endParaRPr lang="zh-CN" altLang="en-US"/>
          </a:p>
          <a:p>
            <a:r>
              <a:rPr lang="zh-CN" altLang="en-US"/>
              <a:t>做性能实验的时候非常有用！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注意一下区别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volatile int *a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int *__restrict a</a:t>
            </a:r>
            <a:endParaRPr lang="zh-CN" altLang="en-US"/>
          </a:p>
          <a:p>
            <a:pPr marL="457200" indent="-457200"/>
            <a:r>
              <a:rPr lang="zh-CN" altLang="en-US"/>
              <a:t>语法上区别：</a:t>
            </a:r>
            <a:r>
              <a:rPr lang="en-US"/>
              <a:t>volatile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前面而</a:t>
            </a:r>
            <a:r>
              <a:rPr lang="en-US" altLang="zh-CN"/>
              <a:t> __restrict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后面。</a:t>
            </a:r>
            <a:endParaRPr lang="zh-CN" altLang="en-US"/>
          </a:p>
          <a:p>
            <a:pPr marL="457200" indent="-457200"/>
            <a:r>
              <a:rPr lang="zh-CN" altLang="en-US"/>
              <a:t>功能上区别：</a:t>
            </a:r>
            <a:r>
              <a:rPr lang="en-US" altLang="zh-CN"/>
              <a:t>volatile </a:t>
            </a:r>
            <a:r>
              <a:rPr lang="zh-CN" altLang="en-US"/>
              <a:t>是禁用优化，</a:t>
            </a:r>
            <a:r>
              <a:rPr lang="en-US" altLang="zh-CN"/>
              <a:t>__restrict </a:t>
            </a:r>
            <a:r>
              <a:rPr lang="zh-CN" altLang="en-US"/>
              <a:t>是帮助优化。</a:t>
            </a:r>
            <a:endParaRPr lang="zh-CN" altLang="en-US"/>
          </a:p>
          <a:p>
            <a:pPr marL="457200" indent="-457200"/>
            <a:r>
              <a:rPr lang="zh-CN" altLang="en-US"/>
              <a:t>是否属于标准上区别：</a:t>
            </a:r>
            <a:endParaRPr lang="zh-CN" altLang="en-US"/>
          </a:p>
          <a:p>
            <a:pPr marL="457200" indent="-457200"/>
            <a:r>
              <a:rPr lang="en-US" altLang="zh-CN"/>
              <a:t>volatile </a:t>
            </a:r>
            <a:r>
              <a:rPr lang="zh-CN" altLang="en-US"/>
              <a:t>和</a:t>
            </a:r>
            <a:r>
              <a:rPr lang="en-US" altLang="zh-CN"/>
              <a:t> const </a:t>
            </a:r>
            <a:r>
              <a:rPr lang="zh-CN" altLang="en-US"/>
              <a:t>一样是</a:t>
            </a:r>
            <a:r>
              <a:rPr lang="en-US" altLang="zh-CN"/>
              <a:t> C++ </a:t>
            </a:r>
            <a:r>
              <a:rPr lang="zh-CN" altLang="en-US"/>
              <a:t>标准的一部分。</a:t>
            </a:r>
            <a:endParaRPr lang="zh-CN" altLang="en-US"/>
          </a:p>
          <a:p>
            <a:pPr marL="457200" indent="-457200"/>
            <a:r>
              <a:rPr lang="en-US" altLang="zh-CN"/>
              <a:t>restrict </a:t>
            </a:r>
            <a:r>
              <a:rPr lang="zh-CN" altLang="en-US"/>
              <a:t>是</a:t>
            </a:r>
            <a:r>
              <a:rPr lang="en-US" altLang="zh-CN"/>
              <a:t> C99 </a:t>
            </a:r>
            <a:r>
              <a:rPr lang="zh-CN" altLang="en-US"/>
              <a:t>标准关键字，但不是</a:t>
            </a:r>
            <a:r>
              <a:rPr lang="en-US" altLang="zh-CN"/>
              <a:t> C++ </a:t>
            </a:r>
            <a:r>
              <a:rPr lang="zh-CN" altLang="en-US"/>
              <a:t>标准的关键字。</a:t>
            </a:r>
            <a:endParaRPr lang="zh-CN" altLang="en-US"/>
          </a:p>
          <a:p>
            <a:pPr marL="457200" indent="-457200"/>
            <a:r>
              <a:rPr lang="zh-CN" altLang="en-US"/>
              <a:t>注：</a:t>
            </a:r>
            <a:r>
              <a:rPr lang="en-US" altLang="zh-CN"/>
              <a:t>__restrict </a:t>
            </a:r>
            <a:r>
              <a:rPr lang="zh-CN" altLang="en-US"/>
              <a:t>其实是编译器的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私货”，好在大多数主流编译器都支持。</a:t>
            </a:r>
            <a:endParaRPr lang="zh-CN" altLang="en-US"/>
          </a:p>
          <a:p>
            <a:pPr marL="457200" indent="-457200"/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所以无耻的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艹标准委员会什么时候肯把他加入标准呢？看看人家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 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语言。</a:t>
            </a:r>
            <a:endParaRPr lang="zh-CN" altLang="en-US" strike="sngStrike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编译器优化：合并写入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70430"/>
            <a:ext cx="5181600" cy="36614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720" y="3100070"/>
            <a:ext cx="4606925" cy="18021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43170" y="1073150"/>
            <a:ext cx="273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将两个</a:t>
            </a:r>
            <a:r>
              <a:rPr lang="en-US" altLang="zh-CN"/>
              <a:t> int32 </a:t>
            </a:r>
            <a:r>
              <a:rPr lang="zh-CN" altLang="en-US"/>
              <a:t>的写入合并为一个</a:t>
            </a:r>
            <a:r>
              <a:rPr lang="en-US" altLang="zh-CN"/>
              <a:t> int64 </a:t>
            </a:r>
            <a:r>
              <a:rPr lang="zh-CN" altLang="en-US"/>
              <a:t>的写入。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合并写入：不能跳跃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115" y="3034665"/>
            <a:ext cx="4890135" cy="19329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710" y="2724150"/>
            <a:ext cx="6054090" cy="2553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84825" y="776605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但如果访问的两个元素地址间有跳跃，就不能合并了。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章：矢量化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1871980"/>
            <a:ext cx="5414645" cy="4258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更宽的合并写入：矢量化指令（</a:t>
            </a:r>
            <a:r>
              <a:rPr lang="en-US" altLang="zh-CN">
                <a:sym typeface="+mn-ea"/>
              </a:rPr>
              <a:t>SIMD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040765" y="1788160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000" y="556895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</a:t>
            </a:r>
            <a:r>
              <a:rPr lang="zh-CN" altLang="en-US"/>
              <a:t>由</a:t>
            </a:r>
            <a:r>
              <a:rPr lang="en-US" altLang="zh-CN"/>
              <a:t> SSE </a:t>
            </a:r>
            <a:r>
              <a:rPr lang="zh-CN" altLang="en-US"/>
              <a:t>引入，是个</a:t>
            </a:r>
            <a:r>
              <a:rPr lang="en-US" altLang="zh-CN"/>
              <a:t> 128 </a:t>
            </a:r>
            <a:r>
              <a:rPr lang="zh-CN" altLang="en-US"/>
              <a:t>位寄存器</a:t>
            </a:r>
            <a:endParaRPr lang="zh-CN" altLang="en-US"/>
          </a:p>
          <a:p>
            <a:r>
              <a:rPr lang="zh-CN" altLang="en-US"/>
              <a:t>他可以一次存储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，或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float</a:t>
            </a:r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3755" y="3280410"/>
            <a:ext cx="593090" cy="1016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81325"/>
            <a:ext cx="3314065" cy="203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指令：</a:t>
            </a:r>
            <a:r>
              <a:rPr lang="zh-CN"/>
              <a:t>敢不敢再宽一点？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2435" y="2477770"/>
            <a:ext cx="3070860" cy="304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695" y="1469390"/>
            <a:ext cx="4499610" cy="5064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722620"/>
            <a:ext cx="434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为什么编译器没有用</a:t>
            </a:r>
            <a:r>
              <a:rPr lang="en-US" altLang="zh-CN"/>
              <a:t> 256 </a:t>
            </a:r>
            <a:r>
              <a:rPr lang="zh-CN" altLang="en-US"/>
              <a:t>位的</a:t>
            </a:r>
            <a:r>
              <a:rPr lang="en-US" altLang="zh-CN"/>
              <a:t> ymm0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因为他不敢保证运行这个程序的电脑支持</a:t>
            </a:r>
            <a:r>
              <a:rPr lang="en-US" altLang="zh-CN"/>
              <a:t> AVX </a:t>
            </a:r>
            <a:r>
              <a:rPr lang="zh-CN" altLang="en-US"/>
              <a:t>指令集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142365" y="1469390"/>
            <a:ext cx="418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en-US" altLang="zh-CN"/>
          </a:p>
          <a:p>
            <a:r>
              <a:rPr lang="zh-CN" altLang="en-US"/>
              <a:t>八个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__m256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让编译器自动检测当前硬件支持的指令集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714375"/>
            <a:ext cx="3611880" cy="30226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559050"/>
            <a:ext cx="2907030" cy="2884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7340" y="1292225"/>
            <a:ext cx="3829050" cy="5419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1845" y="565912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-march=native </a:t>
            </a:r>
            <a:r>
              <a:rPr lang="zh-CN" altLang="en-US"/>
              <a:t>让编译器自动判断当前硬件支持的指令。</a:t>
            </a:r>
            <a:r>
              <a:rPr lang="zh-CN"/>
              <a:t>老师的电脑支持</a:t>
            </a:r>
            <a:r>
              <a:rPr lang="en-US" altLang="zh-CN"/>
              <a:t> AVX </a:t>
            </a:r>
            <a:r>
              <a:rPr lang="zh-CN" altLang="en-US"/>
              <a:t>指令集，所以他用了。不过注意这样编译出的程序可能别人不支持</a:t>
            </a:r>
            <a:r>
              <a:rPr lang="en-US" altLang="zh-CN"/>
              <a:t> AVX </a:t>
            </a:r>
            <a:r>
              <a:rPr lang="zh-CN" altLang="en-US"/>
              <a:t>的电脑上没法运行。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数组清零：自动调用标准库的</a:t>
            </a:r>
            <a:r>
              <a:rPr lang="en-US" altLang="zh-CN"/>
              <a:t> memset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3175635"/>
            <a:ext cx="5001260" cy="165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990" y="1889760"/>
            <a:ext cx="5113020" cy="42227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09675" y="5659120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memcpy </a:t>
            </a:r>
            <a:r>
              <a:rPr lang="zh-CN" altLang="en-US"/>
              <a:t>也是同理！不一定要自己改写成</a:t>
            </a:r>
            <a:r>
              <a:rPr lang="en-US" altLang="zh-CN"/>
              <a:t> memcpy/memset </a:t>
            </a:r>
            <a:r>
              <a:rPr lang="zh-CN" altLang="en-US"/>
              <a:t>的形式，编译器会自动分析你在做</a:t>
            </a:r>
            <a:r>
              <a:rPr lang="zh-CN" altLang="en-US">
                <a:sym typeface="+mn-ea"/>
              </a:rPr>
              <a:t>拷贝还是</a:t>
            </a:r>
            <a:r>
              <a:rPr lang="zh-CN" altLang="en-US"/>
              <a:t>清零，并优化成对标准库这俩的调用。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1024 </a:t>
            </a:r>
            <a:r>
              <a:rPr lang="zh-CN" altLang="en-US"/>
              <a:t>填充：</a:t>
            </a:r>
            <a:r>
              <a:rPr lang="en-US" altLang="zh-CN"/>
              <a:t>SIMD 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715" y="3331845"/>
            <a:ext cx="4686300" cy="1339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0" y="1160780"/>
            <a:ext cx="462153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1024 </a:t>
            </a:r>
            <a:r>
              <a:rPr lang="zh-CN" altLang="en-US">
                <a:sym typeface="+mn-ea"/>
              </a:rPr>
              <a:t>填充：</a:t>
            </a:r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加速（续）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3328670"/>
            <a:ext cx="4706620" cy="134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91155" y="1900555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看不懂？小彭老师解析一下。右边是方便大家理解的伪代码：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5170" y="2825115"/>
            <a:ext cx="5534025" cy="23520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29840" y="560006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一次写入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，一次计算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 </a:t>
            </a:r>
            <a:r>
              <a:rPr lang="zh-CN" altLang="en-US"/>
              <a:t>的加法，从而更加高效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606040" y="6036310"/>
            <a:ext cx="603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但这样有个缺点，那就是数组的大小必须为</a:t>
            </a:r>
            <a:r>
              <a:rPr lang="en-US" altLang="zh-CN"/>
              <a:t> 4 </a:t>
            </a:r>
            <a:r>
              <a:rPr lang="zh-CN" altLang="en-US"/>
              <a:t>的整数倍</a:t>
            </a:r>
            <a:endParaRPr lang="zh-CN" altLang="en-US"/>
          </a:p>
          <a:p>
            <a:r>
              <a:rPr lang="zh-CN" altLang="en-US"/>
              <a:t>否则就会写入不希望写入的地址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</a:t>
            </a:r>
            <a:r>
              <a:rPr lang="en-US" altLang="zh-CN"/>
              <a:t> 4 </a:t>
            </a:r>
            <a:r>
              <a:rPr lang="zh-CN" altLang="en-US"/>
              <a:t>的倍数？边界特判法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3420745"/>
            <a:ext cx="4942205" cy="1507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698625"/>
            <a:ext cx="3338830" cy="4443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35" y="1564005"/>
            <a:ext cx="2580005" cy="4906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9575" y="2061210"/>
            <a:ext cx="5675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看不懂？很简单，假设</a:t>
            </a:r>
            <a:r>
              <a:rPr lang="en-US" altLang="zh-CN"/>
              <a:t> n = 1023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先对前</a:t>
            </a:r>
            <a:r>
              <a:rPr lang="en-US" altLang="zh-CN"/>
              <a:t> 1020 </a:t>
            </a:r>
            <a:r>
              <a:rPr lang="zh-CN" altLang="en-US"/>
              <a:t>个元素用</a:t>
            </a:r>
            <a:r>
              <a:rPr lang="en-US" altLang="zh-CN"/>
              <a:t> SIMD </a:t>
            </a:r>
            <a:r>
              <a:rPr lang="zh-CN" altLang="en-US"/>
              <a:t>指令填入，每次处理</a:t>
            </a:r>
            <a:r>
              <a:rPr lang="en-US" altLang="zh-CN"/>
              <a:t> 4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剩下</a:t>
            </a:r>
            <a:r>
              <a:rPr lang="en-US" altLang="zh-CN"/>
              <a:t> 3 </a:t>
            </a:r>
            <a:r>
              <a:rPr lang="zh-CN" altLang="en-US"/>
              <a:t>个元素用传统的标量方式填入，每次处理</a:t>
            </a:r>
            <a:r>
              <a:rPr lang="en-US" altLang="zh-CN"/>
              <a:t> 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思想：对边界特殊处理，而对大部分数据能够自由优化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96365" y="5457190"/>
            <a:ext cx="379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编译器做优化时会自动处理边界特判。如果你是自己手写</a:t>
            </a:r>
            <a:r>
              <a:rPr lang="en-US" altLang="zh-CN"/>
              <a:t> SIMD </a:t>
            </a:r>
            <a:r>
              <a:rPr lang="zh-CN" altLang="en-US"/>
              <a:t>指令的话就要考虑一下这个。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章：循环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循环中的矢量化：还在伺候指针别名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4683125"/>
            <a:ext cx="5186680" cy="145669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7340" y="0"/>
            <a:ext cx="4264660" cy="68580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10845" y="1584325"/>
            <a:ext cx="7168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我们可怜的编译器啊！他还在担心</a:t>
            </a:r>
            <a:r>
              <a:rPr lang="en-US" altLang="zh-CN"/>
              <a:t> a </a:t>
            </a:r>
            <a:r>
              <a:rPr lang="zh-CN" altLang="en-US"/>
              <a:t>和</a:t>
            </a:r>
            <a:r>
              <a:rPr lang="en-US" altLang="zh-CN"/>
              <a:t> b </a:t>
            </a:r>
            <a:r>
              <a:rPr lang="zh-CN" altLang="en-US"/>
              <a:t>指向的数组是否有重合。</a:t>
            </a:r>
            <a:endParaRPr lang="zh-CN" altLang="en-US"/>
          </a:p>
          <a:p>
            <a:r>
              <a:rPr lang="zh-CN" altLang="en-US"/>
              <a:t>考虑</a:t>
            </a:r>
            <a:r>
              <a:rPr lang="en-US" altLang="zh-CN"/>
              <a:t> func(a, a + 1) </a:t>
            </a:r>
            <a:r>
              <a:rPr lang="zh-CN" altLang="en-US"/>
              <a:t>的情况，那样会产生数据依赖链，没法</a:t>
            </a:r>
            <a:r>
              <a:rPr lang="en-US" altLang="zh-CN"/>
              <a:t> SIMD </a:t>
            </a:r>
            <a:r>
              <a:rPr lang="zh-CN" altLang="en-US"/>
              <a:t>化。</a:t>
            </a:r>
            <a:endParaRPr lang="zh-CN" altLang="en-US"/>
          </a:p>
          <a:p>
            <a:r>
              <a:rPr lang="zh-CN" altLang="en-US"/>
              <a:t>为了优化而不失正确性，他索性生成两份代码：</a:t>
            </a:r>
            <a:endParaRPr lang="zh-CN" altLang="en-US"/>
          </a:p>
          <a:p>
            <a:r>
              <a:rPr lang="zh-CN" altLang="en-US"/>
              <a:t>一份是</a:t>
            </a:r>
            <a:r>
              <a:rPr lang="en-US" altLang="zh-CN"/>
              <a:t> SIMD </a:t>
            </a:r>
            <a:r>
              <a:rPr lang="zh-CN" altLang="en-US"/>
              <a:t>的，一份是传统标量的</a:t>
            </a:r>
            <a:endParaRPr lang="zh-CN" altLang="en-US"/>
          </a:p>
          <a:p>
            <a:r>
              <a:rPr lang="zh-CN" altLang="en-US"/>
              <a:t>他在运行时检测</a:t>
            </a:r>
            <a:r>
              <a:rPr lang="en-US" altLang="zh-CN"/>
              <a:t> a, b </a:t>
            </a:r>
            <a:r>
              <a:rPr lang="zh-CN" altLang="en-US"/>
              <a:t>指针的差是否超过</a:t>
            </a:r>
            <a:r>
              <a:rPr lang="en-US" altLang="zh-CN"/>
              <a:t> 1024 </a:t>
            </a:r>
            <a:r>
              <a:rPr lang="zh-CN" altLang="en-US"/>
              <a:t>来判断是否有重叠现象。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如果没有重叠，则跳转到</a:t>
            </a:r>
            <a:r>
              <a:rPr lang="en-US" altLang="zh-CN"/>
              <a:t> SIMD </a:t>
            </a:r>
            <a:r>
              <a:rPr lang="zh-CN" altLang="en-US"/>
              <a:t>版本高效运行。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如果重叠，则跳转到标量版本低效运行，但至少不会错。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7635875" y="2465070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7635875" y="483806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61480" y="324612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875145" y="5656580"/>
            <a:ext cx="107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标量版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65" y="0"/>
            <a:ext cx="1400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章：汇编语言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循环中的矢量化：解决指针别名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10845" y="1584325"/>
            <a:ext cx="7168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所以，让我们加上</a:t>
            </a:r>
            <a:r>
              <a:rPr lang="en-US" altLang="zh-CN"/>
              <a:t> __restrict </a:t>
            </a:r>
            <a:r>
              <a:rPr lang="zh-CN" altLang="en-US"/>
              <a:t>关键字，打消编译器的顾虑！</a:t>
            </a:r>
            <a:endParaRPr lang="zh-CN" altLang="en-US"/>
          </a:p>
          <a:p>
            <a:r>
              <a:rPr lang="zh-CN" altLang="en-US"/>
              <a:t>这下只需要生成一个</a:t>
            </a:r>
            <a:r>
              <a:rPr lang="en-US" altLang="zh-CN"/>
              <a:t> SIMD </a:t>
            </a:r>
            <a:r>
              <a:rPr lang="zh-CN" altLang="en-US"/>
              <a:t>版本了，没有了运行时判断重叠的焦虑。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9390" y="5012690"/>
            <a:ext cx="6915150" cy="14116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6005" y="1492250"/>
            <a:ext cx="4785995" cy="5365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005" y="0"/>
            <a:ext cx="1400175" cy="1485900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7114540" y="320992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240145" y="399097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循环中的矢量化：强迫矢量化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4375" y="2523490"/>
            <a:ext cx="4893945" cy="1811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4375" y="1737360"/>
            <a:ext cx="482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除了可以用</a:t>
            </a:r>
            <a:r>
              <a:rPr lang="en-US" altLang="zh-CN"/>
              <a:t> __restrict </a:t>
            </a:r>
            <a:r>
              <a:rPr lang="zh-CN" altLang="en-US"/>
              <a:t>让编译器放心做</a:t>
            </a:r>
            <a:r>
              <a:rPr lang="en-US" altLang="zh-CN"/>
              <a:t> SIMD </a:t>
            </a:r>
            <a:r>
              <a:rPr lang="zh-CN" altLang="en-US"/>
              <a:t>优化外，还可以用</a:t>
            </a:r>
            <a:r>
              <a:rPr lang="en-US" altLang="zh-CN"/>
              <a:t> OpenMP </a:t>
            </a:r>
            <a:r>
              <a:rPr lang="zh-CN" altLang="en-US"/>
              <a:t>的这条指令：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4375" y="4547870"/>
            <a:ext cx="4822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来迫使编译器无视指针别名的问题，并启用</a:t>
            </a:r>
            <a:r>
              <a:rPr lang="en-US" altLang="zh-CN"/>
              <a:t> SIMD </a:t>
            </a:r>
            <a:r>
              <a:rPr lang="zh-CN" altLang="en-US"/>
              <a:t>优化。不过你得给编译器打开</a:t>
            </a:r>
            <a:r>
              <a:rPr lang="en-US" altLang="zh-CN"/>
              <a:t> -fopenmp </a:t>
            </a:r>
            <a:r>
              <a:rPr lang="zh-CN" altLang="en-US"/>
              <a:t>这个选项。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5469890"/>
            <a:ext cx="3227070" cy="48069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215" y="258445"/>
            <a:ext cx="5899785" cy="659955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296285"/>
            <a:ext cx="6763385" cy="2079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635"/>
            <a:ext cx="5229225" cy="685736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6671310" y="1983740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62295" y="292798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乘法模式</a:t>
            </a:r>
            <a:endParaRPr lang="zh-CN"/>
          </a:p>
        </p:txBody>
      </p:sp>
      <p:sp>
        <p:nvSpPr>
          <p:cNvPr id="8" name="Left Brace 7"/>
          <p:cNvSpPr/>
          <p:nvPr/>
        </p:nvSpPr>
        <p:spPr>
          <a:xfrm>
            <a:off x="6671310" y="4572635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662295" y="551688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加法模式</a:t>
            </a:r>
            <a:endParaRPr lang="zh-CN"/>
          </a:p>
        </p:txBody>
      </p:sp>
      <p:sp>
        <p:nvSpPr>
          <p:cNvPr id="10" name="Text Box 9"/>
          <p:cNvSpPr txBox="1"/>
          <p:nvPr/>
        </p:nvSpPr>
        <p:spPr>
          <a:xfrm>
            <a:off x="930275" y="1839595"/>
            <a:ext cx="5466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这个案例中，作者的用意很明显，在</a:t>
            </a:r>
            <a:r>
              <a:rPr lang="en-US" altLang="zh-CN"/>
              <a:t> is_mul </a:t>
            </a:r>
            <a:r>
              <a:rPr lang="zh-CN" altLang="en-US"/>
              <a:t>为真时执行</a:t>
            </a:r>
            <a:r>
              <a:rPr lang="en-US" altLang="zh-CN"/>
              <a:t> a *= b</a:t>
            </a:r>
            <a:r>
              <a:rPr lang="zh-CN" altLang="en-US"/>
              <a:t>，否则执行</a:t>
            </a:r>
            <a:r>
              <a:rPr lang="en-US" altLang="zh-CN"/>
              <a:t> a += 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然而有</a:t>
            </a:r>
            <a:r>
              <a:rPr lang="en-US" altLang="zh-CN"/>
              <a:t> if </a:t>
            </a:r>
            <a:r>
              <a:rPr lang="zh-CN" altLang="en-US"/>
              <a:t>分支的循环体是难以</a:t>
            </a:r>
            <a:r>
              <a:rPr lang="en-US" altLang="zh-CN"/>
              <a:t> SIMD </a:t>
            </a:r>
            <a:r>
              <a:rPr lang="zh-CN" altLang="en-US"/>
              <a:t>矢量化的。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ldLvl="0" animBg="1"/>
      <p:bldP spid="9" grpId="0"/>
      <p:bldP spid="8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语句：挪到外面来（续）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0365" y="2061210"/>
            <a:ext cx="6634480" cy="203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4700" y="1379855"/>
            <a:ext cx="1064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编译器看到</a:t>
            </a:r>
            <a:r>
              <a:rPr lang="en-US" altLang="zh-CN"/>
              <a:t> is_mul </a:t>
            </a:r>
            <a:r>
              <a:rPr lang="zh-CN" altLang="en-US"/>
              <a:t>是一个常量，于是把</a:t>
            </a:r>
            <a:r>
              <a:rPr lang="en-US" altLang="zh-CN"/>
              <a:t> if </a:t>
            </a:r>
            <a:r>
              <a:rPr lang="zh-CN" altLang="en-US"/>
              <a:t>分支判断挪到了</a:t>
            </a:r>
            <a:r>
              <a:rPr lang="en-US" altLang="zh-CN"/>
              <a:t> for </a:t>
            </a:r>
            <a:r>
              <a:rPr lang="zh-CN" altLang="en-US"/>
              <a:t>外面来。</a:t>
            </a:r>
            <a:endParaRPr lang="zh-CN" altLang="en-US"/>
          </a:p>
          <a:p>
            <a:r>
              <a:rPr lang="zh-CN" altLang="en-US"/>
              <a:t>相当于生成了两个版本，一个乘法，一个加法。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0365" y="4254500"/>
            <a:ext cx="6634480" cy="24352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58010" y="2790190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58010" y="5058410"/>
            <a:ext cx="93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0095865" y="3505200"/>
            <a:ext cx="177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这样就可以自由地使用</a:t>
            </a:r>
            <a:r>
              <a:rPr lang="en-US" altLang="zh-CN"/>
              <a:t> SIMD </a:t>
            </a:r>
            <a:r>
              <a:rPr lang="zh-CN" altLang="en-US"/>
              <a:t>指令啦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3974</Words>
  <Application>WPS Presentation</Application>
  <PresentationFormat>宽屏</PresentationFormat>
  <Paragraphs>268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论编译器自动优化</vt:lpstr>
      <vt:lpstr>编译器：从C++源码到汇编指令</vt:lpstr>
      <vt:lpstr>启用优化：-O3</vt:lpstr>
      <vt:lpstr>帮助调试：-fverbose-asm</vt:lpstr>
      <vt:lpstr>第0章：汇编语言</vt:lpstr>
      <vt:lpstr>x64 架构下的寄存器模型</vt:lpstr>
      <vt:lpstr>8位，16位，32位，64位版本</vt:lpstr>
      <vt:lpstr>返回值：通过 eax 传出</vt:lpstr>
      <vt:lpstr>前6个参数：分别通过 edi，esi，edx，ecx，r8d，r9d 传入</vt:lpstr>
      <vt:lpstr>开启优化：-O3</vt:lpstr>
      <vt:lpstr>32位乘法运算：imull</vt:lpstr>
      <vt:lpstr>64位乘法运算：imulq</vt:lpstr>
      <vt:lpstr>第1章：化简</vt:lpstr>
      <vt:lpstr>编译器优化：代数化简</vt:lpstr>
      <vt:lpstr>编译器优化：常量折叠</vt:lpstr>
      <vt:lpstr>编译器优化：举个例子</vt:lpstr>
      <vt:lpstr>编译器优化：我毕竟不是万能的</vt:lpstr>
      <vt:lpstr>造成 new/delete 的容器：我是说，内存分配在堆上的容器</vt:lpstr>
      <vt:lpstr>那改用 array 试试？</vt:lpstr>
      <vt:lpstr>那改用手写的 reduce？</vt:lpstr>
      <vt:lpstr>那改小到 10？成功了！</vt:lpstr>
      <vt:lpstr>constexpr：强迫编译器在编译期求值</vt:lpstr>
      <vt:lpstr>constexpr：强迫编译器在编译期求值（续）</vt:lpstr>
      <vt:lpstr>第2章：内联</vt:lpstr>
      <vt:lpstr>调用其他函数：call 指令</vt:lpstr>
      <vt:lpstr>编译器优化：call 变 jmp</vt:lpstr>
      <vt:lpstr>多个函数定义在同一个文件中</vt:lpstr>
      <vt:lpstr>编译器优化：内联化</vt:lpstr>
      <vt:lpstr>局部可见函数：static</vt:lpstr>
      <vt:lpstr>inline 关键字？不需要！</vt:lpstr>
      <vt:lpstr>无内鬼？来点“大厂面试官”笑话</vt:lpstr>
      <vt:lpstr>第3章：指针</vt:lpstr>
      <vt:lpstr>编译器傻了吗？</vt:lpstr>
      <vt:lpstr>指针别名现象（pointer aliasing）</vt:lpstr>
      <vt:lpstr>告诉编译器别怕指针别名：__restrict 关键字</vt:lpstr>
      <vt:lpstr>放弃优化：volatile</vt:lpstr>
      <vt:lpstr>注意一下区别</vt:lpstr>
      <vt:lpstr>编译器优化：合并写入</vt:lpstr>
      <vt:lpstr>合并写入：不能跳跃</vt:lpstr>
      <vt:lpstr>第4章：矢量化</vt:lpstr>
      <vt:lpstr>更宽的合并写入：矢量化指令（SIMD）</vt:lpstr>
      <vt:lpstr>SIMD 指令：敢不敢再宽一点？</vt:lpstr>
      <vt:lpstr>让编译器自动检测当前硬件支持的指令集</vt:lpstr>
      <vt:lpstr>数组清零：自动调用标准库的 memset</vt:lpstr>
      <vt:lpstr>从 0 到 1024 填充：SIMD 加速</vt:lpstr>
      <vt:lpstr>从 0 到 1024 填充：SIMD 加速（续）</vt:lpstr>
      <vt:lpstr>如果不是 4 的倍数？边界特判法</vt:lpstr>
      <vt:lpstr>第5章：循环</vt:lpstr>
      <vt:lpstr>循环中的矢量化：还在伺候指针别名</vt:lpstr>
      <vt:lpstr>循环中的矢量化：还在伺候指针别名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133</cp:revision>
  <dcterms:created xsi:type="dcterms:W3CDTF">2021-12-26T07:29:33Z</dcterms:created>
  <dcterms:modified xsi:type="dcterms:W3CDTF">2021-12-26T07:29:33Z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