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83"/>
  </p:handoutMasterIdLst>
  <p:sldIdLst>
    <p:sldId id="256" r:id="rId3"/>
    <p:sldId id="257" r:id="rId4"/>
    <p:sldId id="258" r:id="rId6"/>
    <p:sldId id="259" r:id="rId7"/>
    <p:sldId id="298" r:id="rId8"/>
    <p:sldId id="264" r:id="rId9"/>
    <p:sldId id="271" r:id="rId10"/>
    <p:sldId id="267" r:id="rId11"/>
    <p:sldId id="265" r:id="rId12"/>
    <p:sldId id="268" r:id="rId13"/>
    <p:sldId id="269" r:id="rId14"/>
    <p:sldId id="270" r:id="rId15"/>
    <p:sldId id="400" r:id="rId16"/>
    <p:sldId id="401" r:id="rId17"/>
    <p:sldId id="402" r:id="rId18"/>
    <p:sldId id="404" r:id="rId19"/>
    <p:sldId id="403" r:id="rId20"/>
    <p:sldId id="319" r:id="rId21"/>
    <p:sldId id="272" r:id="rId22"/>
    <p:sldId id="273" r:id="rId23"/>
    <p:sldId id="281" r:id="rId24"/>
    <p:sldId id="282" r:id="rId25"/>
    <p:sldId id="283" r:id="rId26"/>
    <p:sldId id="284" r:id="rId27"/>
    <p:sldId id="285" r:id="rId28"/>
    <p:sldId id="286" r:id="rId29"/>
    <p:sldId id="294" r:id="rId30"/>
    <p:sldId id="295" r:id="rId31"/>
    <p:sldId id="302" r:id="rId32"/>
    <p:sldId id="274" r:id="rId33"/>
    <p:sldId id="275" r:id="rId34"/>
    <p:sldId id="277" r:id="rId35"/>
    <p:sldId id="276" r:id="rId36"/>
    <p:sldId id="278" r:id="rId37"/>
    <p:sldId id="279" r:id="rId38"/>
    <p:sldId id="280" r:id="rId39"/>
    <p:sldId id="299" r:id="rId40"/>
    <p:sldId id="297" r:id="rId41"/>
    <p:sldId id="300" r:id="rId42"/>
    <p:sldId id="303" r:id="rId43"/>
    <p:sldId id="367" r:id="rId44"/>
    <p:sldId id="305" r:id="rId45"/>
    <p:sldId id="306" r:id="rId46"/>
    <p:sldId id="307" r:id="rId47"/>
    <p:sldId id="308" r:id="rId48"/>
    <p:sldId id="314" r:id="rId49"/>
    <p:sldId id="309" r:id="rId50"/>
    <p:sldId id="310" r:id="rId51"/>
    <p:sldId id="311" r:id="rId52"/>
    <p:sldId id="312" r:id="rId53"/>
    <p:sldId id="313" r:id="rId54"/>
    <p:sldId id="315" r:id="rId55"/>
    <p:sldId id="316" r:id="rId56"/>
    <p:sldId id="370" r:id="rId57"/>
    <p:sldId id="374" r:id="rId58"/>
    <p:sldId id="317" r:id="rId59"/>
    <p:sldId id="318" r:id="rId60"/>
    <p:sldId id="320" r:id="rId61"/>
    <p:sldId id="357" r:id="rId62"/>
    <p:sldId id="373" r:id="rId63"/>
    <p:sldId id="358" r:id="rId64"/>
    <p:sldId id="359" r:id="rId65"/>
    <p:sldId id="368" r:id="rId66"/>
    <p:sldId id="369" r:id="rId67"/>
    <p:sldId id="371" r:id="rId68"/>
    <p:sldId id="372" r:id="rId69"/>
    <p:sldId id="360" r:id="rId70"/>
    <p:sldId id="362" r:id="rId71"/>
    <p:sldId id="363" r:id="rId72"/>
    <p:sldId id="364" r:id="rId73"/>
    <p:sldId id="365" r:id="rId74"/>
    <p:sldId id="366" r:id="rId75"/>
    <p:sldId id="406" r:id="rId76"/>
    <p:sldId id="407" r:id="rId77"/>
    <p:sldId id="408" r:id="rId78"/>
    <p:sldId id="405" r:id="rId79"/>
    <p:sldId id="467" r:id="rId80"/>
    <p:sldId id="409" r:id="rId81"/>
    <p:sldId id="375" r:id="rId8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e" initials="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1"/>
        <p:guide pos="37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7" Type="http://schemas.openxmlformats.org/officeDocument/2006/relationships/commentAuthors" Target="commentAuthors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handoutMaster" Target="handoutMasters/handoutMaster1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2.png"/><Relationship Id="rId2" Type="http://schemas.openxmlformats.org/officeDocument/2006/relationships/image" Target="../media/image17.png"/><Relationship Id="rId1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54.png"/><Relationship Id="rId1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6.png"/><Relationship Id="rId2" Type="http://schemas.openxmlformats.org/officeDocument/2006/relationships/image" Target="../media/image17.png"/><Relationship Id="rId1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1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5.png"/><Relationship Id="rId1" Type="http://schemas.openxmlformats.org/officeDocument/2006/relationships/image" Target="../media/image83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3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5.png"/><Relationship Id="rId1" Type="http://schemas.openxmlformats.org/officeDocument/2006/relationships/image" Target="../media/image10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6.png"/><Relationship Id="rId1" Type="http://schemas.openxmlformats.org/officeDocument/2006/relationships/image" Target="../media/image104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image" Target="../media/image10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1.png"/><Relationship Id="rId1" Type="http://schemas.openxmlformats.org/officeDocument/2006/relationships/image" Target="../media/image11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8.png"/><Relationship Id="rId1" Type="http://schemas.openxmlformats.org/officeDocument/2006/relationships/image" Target="../media/image11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0.png"/><Relationship Id="rId1" Type="http://schemas.openxmlformats.org/officeDocument/2006/relationships/image" Target="../media/image1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4.png"/><Relationship Id="rId1" Type="http://schemas.openxmlformats.org/officeDocument/2006/relationships/image" Target="../media/image12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7.png"/><Relationship Id="rId1" Type="http://schemas.openxmlformats.org/officeDocument/2006/relationships/image" Target="../media/image12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9.png"/><Relationship Id="rId1" Type="http://schemas.openxmlformats.org/officeDocument/2006/relationships/image" Target="../media/image12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1.png"/><Relationship Id="rId1" Type="http://schemas.openxmlformats.org/officeDocument/2006/relationships/image" Target="../media/image13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C/C++</a:t>
            </a:r>
            <a:r>
              <a:rPr lang="zh-CN" altLang="en-US"/>
              <a:t>编译器中的自动优化</a:t>
            </a:r>
            <a:endParaRPr lang="en-US" alt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开启优化：</a:t>
            </a:r>
            <a:r>
              <a:rPr lang="en-US" altLang="zh-CN">
                <a:sym typeface="+mn-ea"/>
              </a:rPr>
              <a:t>-O3</a:t>
            </a:r>
            <a:endParaRPr lang="en-US" altLang="zh-CN">
              <a:sym typeface="+mn-ea"/>
            </a:endParaRPr>
          </a:p>
        </p:txBody>
      </p:sp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00250" y="1975485"/>
            <a:ext cx="7423785" cy="84328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6835" y="3460115"/>
            <a:ext cx="8730615" cy="2310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32</a:t>
            </a:r>
            <a:r>
              <a:rPr lang="zh-CN" altLang="en-US"/>
              <a:t>位乘法运算：</a:t>
            </a:r>
            <a:r>
              <a:rPr lang="en-US" altLang="zh-CN"/>
              <a:t>imull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04240" y="3474085"/>
            <a:ext cx="4667885" cy="10541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0570" y="2522855"/>
            <a:ext cx="5483225" cy="2956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64</a:t>
            </a:r>
            <a:r>
              <a:rPr lang="zh-CN" altLang="en-US"/>
              <a:t>位乘法运算：</a:t>
            </a:r>
            <a:r>
              <a:rPr lang="en-US" altLang="zh-CN"/>
              <a:t>imulq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56910" y="2520315"/>
            <a:ext cx="5630545" cy="296164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7565" y="3643630"/>
            <a:ext cx="48006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整数加法：被优化成</a:t>
            </a:r>
            <a:r>
              <a:rPr lang="en-US" altLang="zh-CN"/>
              <a:t> leal </a:t>
            </a:r>
            <a:r>
              <a:rPr lang="zh-CN" altLang="en-US"/>
              <a:t>了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38850" y="2854325"/>
            <a:ext cx="5066030" cy="22942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1410" y="3436620"/>
            <a:ext cx="4233545" cy="112903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371715" y="2486025"/>
            <a:ext cx="2554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eax = rdi + rsi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整数加常数乘整数：都可以被优化成</a:t>
            </a:r>
            <a:r>
              <a:rPr lang="en-US" altLang="zh-CN"/>
              <a:t> leal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2650" y="3423920"/>
            <a:ext cx="4711065" cy="115443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875915"/>
            <a:ext cx="4953000" cy="225044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094230" y="1798320"/>
            <a:ext cx="31883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因为这种线性变换在地址索引中很常见，所以被做成了单独一个指令。这里尽管不是地址，但同样可以利用</a:t>
            </a:r>
            <a:r>
              <a:rPr lang="en-US" altLang="zh-CN"/>
              <a:t> lea </a:t>
            </a:r>
            <a:r>
              <a:rPr lang="zh-CN" altLang="en-US"/>
              <a:t>指令简化生成的代码大小。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095490" y="2507615"/>
            <a:ext cx="318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eax = rdi + rsi * 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指针访问对象：线性访问地址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81445" y="2500630"/>
            <a:ext cx="4182110" cy="30010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115810" y="1855470"/>
            <a:ext cx="3188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rsi = (int64_t)esi</a:t>
            </a:r>
            <a:endParaRPr lang="en-US"/>
          </a:p>
          <a:p>
            <a:r>
              <a:rPr lang="en-US"/>
              <a:t>eax = *(int *)(rdi + rsi * 4)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978650" y="808990"/>
            <a:ext cx="3188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为什么乘以</a:t>
            </a:r>
            <a:r>
              <a:rPr lang="en-US" altLang="zh-CN"/>
              <a:t> 4</a:t>
            </a:r>
            <a:r>
              <a:rPr lang="zh-CN" altLang="en-US"/>
              <a:t>？因为访问的对象，</a:t>
            </a:r>
            <a:r>
              <a:rPr lang="en-US" altLang="zh-CN"/>
              <a:t>int </a:t>
            </a:r>
            <a:r>
              <a:rPr lang="zh-CN" altLang="en-US"/>
              <a:t>的大小是</a:t>
            </a:r>
            <a:r>
              <a:rPr lang="en-US" altLang="zh-CN"/>
              <a:t> 4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1395" y="3383280"/>
            <a:ext cx="4473575" cy="1235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指针的索引：尽量用</a:t>
            </a:r>
            <a:r>
              <a:rPr lang="en-US" altLang="zh-CN"/>
              <a:t> size_t</a:t>
            </a:r>
            <a:endParaRPr lang="en-US" altLang="zh-CN"/>
          </a:p>
        </p:txBody>
      </p:sp>
      <p:sp>
        <p:nvSpPr>
          <p:cNvPr id="10" name="Text Box 9"/>
          <p:cNvSpPr txBox="1"/>
          <p:nvPr/>
        </p:nvSpPr>
        <p:spPr>
          <a:xfrm>
            <a:off x="7115810" y="2132330"/>
            <a:ext cx="318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eax = *(int *)(rdi + rsi * 4)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56985" y="258445"/>
            <a:ext cx="44303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size_t </a:t>
            </a:r>
            <a:r>
              <a:rPr lang="zh-CN" altLang="en-US"/>
              <a:t>在</a:t>
            </a:r>
            <a:r>
              <a:rPr lang="en-US" altLang="zh-CN"/>
              <a:t> 64 </a:t>
            </a:r>
            <a:r>
              <a:rPr lang="zh-CN" altLang="en-US"/>
              <a:t>位系统上相当于</a:t>
            </a:r>
            <a:r>
              <a:rPr lang="en-US" altLang="zh-CN"/>
              <a:t> uint64_t</a:t>
            </a:r>
            <a:endParaRPr lang="en-US" altLang="zh-CN"/>
          </a:p>
          <a:p>
            <a:r>
              <a:rPr lang="en-US">
                <a:sym typeface="+mn-ea"/>
              </a:rPr>
              <a:t>size_t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位系统上相当于</a:t>
            </a:r>
            <a:r>
              <a:rPr lang="en-US" altLang="zh-CN">
                <a:sym typeface="+mn-ea"/>
              </a:rPr>
              <a:t> uint32_t</a:t>
            </a:r>
            <a:endParaRPr lang="en-US" altLang="zh-CN">
              <a:sym typeface="+mn-ea"/>
            </a:endParaRPr>
          </a:p>
          <a:p>
            <a:r>
              <a:rPr lang="zh-CN" altLang="en-US"/>
              <a:t>从而不需要用</a:t>
            </a:r>
            <a:r>
              <a:rPr lang="en-US" altLang="zh-CN"/>
              <a:t> movslq </a:t>
            </a:r>
            <a:r>
              <a:rPr lang="zh-CN" altLang="en-US"/>
              <a:t>从</a:t>
            </a:r>
            <a:r>
              <a:rPr lang="en-US" altLang="zh-CN"/>
              <a:t> 32 </a:t>
            </a:r>
            <a:r>
              <a:rPr lang="zh-CN" altLang="en-US"/>
              <a:t>位符号扩展到</a:t>
            </a:r>
            <a:r>
              <a:rPr lang="en-US" altLang="zh-CN"/>
              <a:t> 64 </a:t>
            </a:r>
            <a:r>
              <a:rPr lang="zh-CN" altLang="en-US"/>
              <a:t>位，更高效。而且也能处理数组大小超过</a:t>
            </a:r>
            <a:r>
              <a:rPr lang="en-US" altLang="zh-CN"/>
              <a:t> INT_MAX </a:t>
            </a:r>
            <a:r>
              <a:rPr lang="zh-CN" altLang="en-US"/>
              <a:t>的情况，推荐始终</a:t>
            </a:r>
            <a:r>
              <a:rPr lang="zh-CN" altLang="en-US" b="1"/>
              <a:t>用</a:t>
            </a:r>
            <a:r>
              <a:rPr lang="en-US" altLang="zh-CN" b="1"/>
              <a:t> size_t </a:t>
            </a:r>
            <a:r>
              <a:rPr lang="zh-CN" altLang="en-US" b="1"/>
              <a:t>表示数组大小和索引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3890" y="3211195"/>
            <a:ext cx="5188585" cy="157988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29960" y="2524125"/>
            <a:ext cx="5084445" cy="2954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浮点作为参数和返回：</a:t>
            </a:r>
            <a:r>
              <a:rPr lang="en-US" altLang="zh-CN"/>
              <a:t>xmm </a:t>
            </a:r>
            <a:r>
              <a:rPr lang="zh-CN" altLang="en-US"/>
              <a:t>系列寄存器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115810" y="2132330"/>
            <a:ext cx="318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xmm0 = xmm0 + xmm1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15365" y="3488690"/>
            <a:ext cx="4096385" cy="90297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9505" y="2630805"/>
            <a:ext cx="4744720" cy="274066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764020" y="1228090"/>
            <a:ext cx="425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参数分别通过</a:t>
            </a:r>
            <a:r>
              <a:rPr lang="en-US" altLang="zh-CN"/>
              <a:t> xmm0</a:t>
            </a:r>
            <a:r>
              <a:rPr lang="zh-CN" altLang="en-US"/>
              <a:t>，</a:t>
            </a:r>
            <a:r>
              <a:rPr lang="en-US" altLang="zh-CN"/>
              <a:t>xmm1 </a:t>
            </a:r>
            <a:r>
              <a:rPr lang="zh-CN" altLang="en-US"/>
              <a:t>传入。</a:t>
            </a:r>
            <a:endParaRPr lang="zh-CN" altLang="en-US"/>
          </a:p>
          <a:p>
            <a:r>
              <a:rPr lang="zh-CN" altLang="en-US"/>
              <a:t>返回值通过</a:t>
            </a:r>
            <a:r>
              <a:rPr lang="en-US" altLang="zh-CN"/>
              <a:t> xmm0 </a:t>
            </a:r>
            <a:r>
              <a:rPr lang="zh-CN" altLang="en-US"/>
              <a:t>传出。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章：化简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编译器优化：代数化简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14705" y="3027045"/>
            <a:ext cx="4846320" cy="19481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8515" y="2806700"/>
            <a:ext cx="5346700" cy="2388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编译器：从</a:t>
            </a:r>
            <a:r>
              <a:rPr lang="en-US" altLang="zh-CN"/>
              <a:t>C++</a:t>
            </a:r>
            <a:r>
              <a:rPr lang="zh-CN"/>
              <a:t>源码到汇编指令</a:t>
            </a:r>
            <a:endParaRPr 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2015" y="2955290"/>
            <a:ext cx="4712335" cy="20916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0240" y="1390650"/>
            <a:ext cx="3143885" cy="5220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40" y="955675"/>
            <a:ext cx="3238500" cy="2667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458595" y="1649730"/>
            <a:ext cx="2777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lea</a:t>
            </a:r>
            <a:r>
              <a:rPr lang="zh-CN" altLang="en-US"/>
              <a:t>：加载字符串的地址</a:t>
            </a:r>
            <a:endParaRPr lang="zh-CN" altLang="en-US"/>
          </a:p>
          <a:p>
            <a:r>
              <a:rPr lang="en-US" altLang="zh-CN"/>
              <a:t>rdi</a:t>
            </a:r>
            <a:r>
              <a:rPr lang="zh-CN" altLang="en-US"/>
              <a:t>：第一个参数寄存器</a:t>
            </a:r>
            <a:endParaRPr lang="zh-CN" altLang="en-US"/>
          </a:p>
          <a:p>
            <a:r>
              <a:rPr lang="en-US" altLang="zh-CN"/>
              <a:t>eax</a:t>
            </a:r>
            <a:r>
              <a:rPr lang="zh-CN" altLang="en-US"/>
              <a:t>：返回值寄存器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编译器优化：常量折叠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82675" y="2858770"/>
            <a:ext cx="4311015" cy="228473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5225" y="2616200"/>
            <a:ext cx="4653280" cy="27698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编译器优化：举个例子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835" y="2554605"/>
            <a:ext cx="4799330" cy="28930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2125" y="2907665"/>
            <a:ext cx="5492115" cy="21869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编译器优化：我毕竟不是万能的</a:t>
            </a:r>
            <a:endParaRPr lang="en-US" altLang="zh-CN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00760" y="1420495"/>
            <a:ext cx="4670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结论：尽量</a:t>
            </a:r>
            <a:r>
              <a:rPr lang="zh-CN" altLang="en-US" b="1"/>
              <a:t>避免代码复杂化</a:t>
            </a:r>
            <a:r>
              <a:rPr lang="zh-CN" altLang="en-US"/>
              <a:t>，避免使用会造成</a:t>
            </a:r>
            <a:r>
              <a:rPr lang="en-US" altLang="zh-CN"/>
              <a:t> new/delete </a:t>
            </a:r>
            <a:r>
              <a:rPr lang="zh-CN" altLang="en-US"/>
              <a:t>的容器。</a:t>
            </a:r>
            <a:endParaRPr lang="zh-CN" altLang="en-US"/>
          </a:p>
          <a:p>
            <a:r>
              <a:rPr lang="zh-CN" altLang="en-US" u="sng"/>
              <a:t>简单的代码，比什么优化手段都强。</a:t>
            </a:r>
            <a:endParaRPr lang="zh-CN" altLang="en-US" u="sng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2798445"/>
            <a:ext cx="5181600" cy="240538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0125" y="2135505"/>
            <a:ext cx="5965190" cy="3731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造成</a:t>
            </a:r>
            <a:r>
              <a:rPr lang="en-US" altLang="zh-CN">
                <a:sym typeface="+mn-ea"/>
              </a:rPr>
              <a:t> new/delete </a:t>
            </a:r>
            <a:r>
              <a:rPr lang="zh-CN" altLang="en-US">
                <a:sym typeface="+mn-ea"/>
              </a:rPr>
              <a:t>的容器：我是说，内存分配在堆上的容器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存储</a:t>
            </a:r>
            <a:r>
              <a:rPr lang="zh-CN" altLang="en-US"/>
              <a:t>在</a:t>
            </a:r>
            <a:r>
              <a:rPr lang="zh-CN" altLang="en-US" b="1"/>
              <a:t>堆</a:t>
            </a:r>
            <a:r>
              <a:rPr lang="zh-CN" altLang="en-US"/>
              <a:t>上（妨碍优化）：</a:t>
            </a:r>
            <a:endParaRPr lang="zh-CN" altLang="en-US"/>
          </a:p>
          <a:p>
            <a:r>
              <a:rPr lang="en-US" altLang="zh-CN"/>
              <a:t>vector, map, set, string, function, any</a:t>
            </a:r>
            <a:endParaRPr lang="en-US" altLang="zh-CN"/>
          </a:p>
          <a:p>
            <a:r>
              <a:rPr lang="en-US" altLang="zh-CN"/>
              <a:t>unique_ptr, shared_ptr, weak_ptr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存储在</a:t>
            </a:r>
            <a:r>
              <a:rPr lang="zh-CN" altLang="en-US" b="1"/>
              <a:t>栈</a:t>
            </a:r>
            <a:r>
              <a:rPr lang="zh-CN" altLang="en-US"/>
              <a:t>上（利于优化）：</a:t>
            </a:r>
            <a:endParaRPr lang="zh-CN" altLang="en-US"/>
          </a:p>
          <a:p>
            <a:r>
              <a:rPr lang="en-US" altLang="zh-CN"/>
              <a:t>array, bitset, glm::vec, string_view</a:t>
            </a:r>
            <a:endParaRPr lang="en-US" altLang="zh-CN"/>
          </a:p>
          <a:p>
            <a:r>
              <a:rPr lang="en-US" altLang="zh-CN"/>
              <a:t>pair, tuple, optional, variant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422650" y="4016375"/>
            <a:ext cx="4271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存储在栈上无法动态扩充大小，这就是为什么</a:t>
            </a:r>
            <a:r>
              <a:rPr lang="en-US" altLang="zh-CN"/>
              <a:t> vector </a:t>
            </a:r>
            <a:r>
              <a:rPr lang="zh-CN" altLang="en-US"/>
              <a:t>这种数据结构要存在堆上，而固定长度的</a:t>
            </a:r>
            <a:r>
              <a:rPr lang="en-US" altLang="zh-CN"/>
              <a:t> array </a:t>
            </a:r>
            <a:r>
              <a:rPr lang="zh-CN" altLang="en-US"/>
              <a:t>可以存在栈上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15335" y="5308600"/>
            <a:ext cx="4486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那么刚才那个例子改成</a:t>
            </a:r>
            <a:r>
              <a:rPr lang="en-US" altLang="zh-CN"/>
              <a:t> array </a:t>
            </a:r>
            <a:r>
              <a:rPr lang="zh-CN" altLang="en-US"/>
              <a:t>是不是就可以自动优化成功了？你可以自己试试看，想一想，为什么会是这个结果，然后在作业的</a:t>
            </a:r>
            <a:r>
              <a:rPr lang="en-US" altLang="zh-CN"/>
              <a:t> PR </a:t>
            </a:r>
            <a:r>
              <a:rPr lang="zh-CN" altLang="en-US"/>
              <a:t>描述中和老师分享你的思考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那改用</a:t>
            </a:r>
            <a:r>
              <a:rPr lang="en-US" altLang="zh-CN"/>
              <a:t> array </a:t>
            </a:r>
            <a:r>
              <a:rPr lang="zh-CN" altLang="en-US"/>
              <a:t>试试？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9305" y="2381885"/>
            <a:ext cx="5406390" cy="323786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7700" y="2821305"/>
            <a:ext cx="5181600" cy="23590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那改用</a:t>
            </a:r>
            <a:r>
              <a:rPr lang="zh-CN">
                <a:sym typeface="+mn-ea"/>
              </a:rPr>
              <a:t>手写的</a:t>
            </a:r>
            <a:r>
              <a:rPr lang="en-US" altLang="zh-CN">
                <a:sym typeface="+mn-ea"/>
              </a:rPr>
              <a:t> reduce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6295" y="2265680"/>
            <a:ext cx="4803140" cy="347154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0715" y="2561590"/>
            <a:ext cx="5703570" cy="28790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那改小到</a:t>
            </a:r>
            <a:r>
              <a:rPr lang="en-US" altLang="zh-CN">
                <a:sym typeface="+mn-ea"/>
              </a:rPr>
              <a:t> 10</a:t>
            </a:r>
            <a:r>
              <a:rPr lang="zh-CN" altLang="en-US">
                <a:sym typeface="+mn-ea"/>
              </a:rPr>
              <a:t>？成功了！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5730" y="2858770"/>
            <a:ext cx="4172585" cy="228473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2175" y="2186940"/>
            <a:ext cx="4691380" cy="36290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196965" y="939165"/>
            <a:ext cx="4158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</a:t>
            </a:r>
            <a:r>
              <a:rPr lang="zh-CN"/>
              <a:t>代码</a:t>
            </a:r>
            <a:r>
              <a:rPr lang="zh-CN" b="1"/>
              <a:t>过于复杂</a:t>
            </a:r>
            <a:r>
              <a:rPr lang="zh-CN"/>
              <a:t>，涉及的</a:t>
            </a:r>
            <a:r>
              <a:rPr lang="zh-CN" b="1"/>
              <a:t>语句数量过多</a:t>
            </a:r>
            <a:r>
              <a:rPr lang="zh-CN"/>
              <a:t>时，编译器会</a:t>
            </a:r>
            <a:r>
              <a:rPr lang="zh-CN" b="1"/>
              <a:t>放弃优化</a:t>
            </a:r>
            <a:r>
              <a:rPr lang="zh-CN"/>
              <a:t>！</a:t>
            </a:r>
            <a:endParaRPr lang="zh-CN"/>
          </a:p>
          <a:p>
            <a:r>
              <a:rPr lang="zh-CN" altLang="en-US" u="sng"/>
              <a:t>简单的代码，比什么优化手段都强。</a:t>
            </a:r>
            <a:endParaRPr lang="zh-CN" altLang="en-US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constexpr</a:t>
            </a:r>
            <a:r>
              <a:rPr lang="zh-CN" altLang="en-US"/>
              <a:t>：强迫编译器在编译期求值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196965" y="346710"/>
            <a:ext cx="4966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结论：如果发现编译器放弃了自动优化，可以用</a:t>
            </a:r>
            <a:r>
              <a:rPr lang="en-US" altLang="zh-CN"/>
              <a:t> constexpr </a:t>
            </a:r>
            <a:r>
              <a:rPr lang="zh-CN" altLang="en-US"/>
              <a:t>函数</a:t>
            </a:r>
            <a:r>
              <a:rPr lang="zh-CN" altLang="en-US" b="1"/>
              <a:t>迫使</a:t>
            </a:r>
            <a:r>
              <a:rPr lang="zh-CN" altLang="en-US"/>
              <a:t>编译器进行常量折叠</a:t>
            </a:r>
            <a:r>
              <a:rPr lang="zh-CN"/>
              <a:t>！</a:t>
            </a:r>
            <a:endParaRPr lang="zh-CN" alt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6316980" y="1033145"/>
            <a:ext cx="4966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不过，</a:t>
            </a:r>
            <a:r>
              <a:rPr lang="en-US" altLang="zh-CN"/>
              <a:t>constexpr </a:t>
            </a:r>
            <a:r>
              <a:rPr lang="zh-CN" altLang="en-US"/>
              <a:t>函数中无法使用非</a:t>
            </a:r>
            <a:r>
              <a:rPr lang="en-US" altLang="zh-CN"/>
              <a:t> constexpr </a:t>
            </a:r>
            <a:r>
              <a:rPr lang="zh-CN" altLang="en-US"/>
              <a:t>的容器：</a:t>
            </a:r>
            <a:r>
              <a:rPr lang="en-US" altLang="zh-CN"/>
              <a:t>vector, map, set, string </a:t>
            </a:r>
            <a:r>
              <a:rPr lang="zh-CN" altLang="en-US"/>
              <a:t>等</a:t>
            </a:r>
            <a:r>
              <a:rPr lang="en-US" altLang="zh-CN"/>
              <a:t>……</a:t>
            </a:r>
            <a:endParaRPr lang="en-US" altLang="zh-CN" u="sng"/>
          </a:p>
        </p:txBody>
      </p:sp>
      <p:pic>
        <p:nvPicPr>
          <p:cNvPr id="8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4570" y="1700530"/>
            <a:ext cx="4467860" cy="460121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2685" y="2580640"/>
            <a:ext cx="4659630" cy="28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constexpr</a:t>
            </a:r>
            <a:r>
              <a:rPr lang="zh-CN" altLang="en-US"/>
              <a:t>：强迫编译器在编译期求值（续）</a:t>
            </a:r>
            <a:endParaRPr lang="en-US" altLang="zh-CN"/>
          </a:p>
        </p:txBody>
      </p:sp>
      <p:sp>
        <p:nvSpPr>
          <p:cNvPr id="9" name="Text Box 8"/>
          <p:cNvSpPr txBox="1"/>
          <p:nvPr/>
        </p:nvSpPr>
        <p:spPr>
          <a:xfrm>
            <a:off x="6196965" y="1511935"/>
            <a:ext cx="4261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发现：会让编译变得很慢，因为这</a:t>
            </a:r>
            <a:r>
              <a:rPr lang="en-US" altLang="zh-CN"/>
              <a:t> 50000 </a:t>
            </a:r>
            <a:r>
              <a:rPr lang="zh-CN" altLang="en-US"/>
              <a:t>次迭代是在编译期进行的。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64235" y="1825625"/>
            <a:ext cx="4747895" cy="435165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8880" y="2924175"/>
            <a:ext cx="4587240" cy="2153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章：内联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启用优化：</a:t>
            </a:r>
            <a:r>
              <a:rPr lang="en-US" altLang="zh-CN"/>
              <a:t>-O3</a:t>
            </a:r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1539875"/>
            <a:ext cx="3629025" cy="285750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4340" y="1584325"/>
            <a:ext cx="2995295" cy="4973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" y="1273175"/>
            <a:ext cx="3238500" cy="2667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33795" y="1843405"/>
            <a:ext cx="4676775" cy="43148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454775" y="258445"/>
            <a:ext cx="2777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结论：启用优化后编译器会生成更高效更紧凑的汇编指令。</a:t>
            </a:r>
            <a:endParaRPr 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调用其他函数：</a:t>
            </a:r>
            <a:r>
              <a:rPr lang="en-US" altLang="zh-CN">
                <a:sym typeface="+mn-ea"/>
              </a:rPr>
              <a:t>call </a:t>
            </a:r>
            <a:r>
              <a:rPr lang="zh-CN" altLang="en-US">
                <a:sym typeface="+mn-ea"/>
              </a:rPr>
              <a:t>指令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44260" y="2019300"/>
            <a:ext cx="4856480" cy="39636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0240" y="2838450"/>
            <a:ext cx="5175250" cy="2325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</a:t>
            </a:r>
            <a:r>
              <a:rPr lang="en-US" altLang="zh-CN">
                <a:sym typeface="+mn-ea"/>
              </a:rPr>
              <a:t>call </a:t>
            </a:r>
            <a:r>
              <a:rPr lang="zh-CN" altLang="en-US">
                <a:sym typeface="+mn-ea"/>
              </a:rPr>
              <a:t>变</a:t>
            </a:r>
            <a:r>
              <a:rPr lang="en-US" altLang="zh-CN">
                <a:sym typeface="+mn-ea"/>
              </a:rPr>
              <a:t> jmp</a:t>
            </a:r>
            <a:endParaRPr lang="en-US" altLang="zh-CN">
              <a:sym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0240" y="2838450"/>
            <a:ext cx="5175250" cy="2325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9625" y="2825750"/>
            <a:ext cx="5365115" cy="235077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多个函数定义在同一个文件中</a:t>
            </a:r>
            <a:endParaRPr lang="zh-CN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775" y="1090930"/>
            <a:ext cx="4200525" cy="5774055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2360" y="2667000"/>
            <a:ext cx="4272280" cy="266827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382385" y="1090295"/>
            <a:ext cx="4379595" cy="2350770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381750" y="4844415"/>
            <a:ext cx="4380230" cy="201358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82385" y="1090295"/>
            <a:ext cx="4378960" cy="57823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编译器优化：内联化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1090" y="2666365"/>
            <a:ext cx="4274185" cy="266954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810375" y="5937885"/>
            <a:ext cx="3124835" cy="39941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局部可见函数：</a:t>
            </a:r>
            <a:r>
              <a:rPr lang="en-US" altLang="zh-CN">
                <a:sym typeface="+mn-ea"/>
              </a:rPr>
              <a:t>static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01090" y="2666365"/>
            <a:ext cx="4274185" cy="2669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91860" y="2503170"/>
            <a:ext cx="5160010" cy="29959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75480" y="970915"/>
            <a:ext cx="4628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</a:t>
            </a:r>
            <a:r>
              <a:rPr lang="en-US" altLang="zh-CN"/>
              <a:t> static </a:t>
            </a:r>
            <a:r>
              <a:rPr lang="zh-CN" altLang="en-US"/>
              <a:t>声明表示不会暴露</a:t>
            </a:r>
            <a:r>
              <a:rPr lang="en-US" altLang="zh-CN"/>
              <a:t> other </a:t>
            </a:r>
            <a:r>
              <a:rPr lang="zh-CN" altLang="en-US"/>
              <a:t>给其他文件，而且</a:t>
            </a:r>
            <a:r>
              <a:rPr lang="en-US" altLang="zh-CN"/>
              <a:t> func </a:t>
            </a:r>
            <a:r>
              <a:rPr lang="zh-CN" altLang="en-US"/>
              <a:t>也已经内联了</a:t>
            </a:r>
            <a:r>
              <a:rPr lang="en-US" altLang="zh-CN"/>
              <a:t> other</a:t>
            </a:r>
            <a:r>
              <a:rPr lang="zh-CN" altLang="en-US"/>
              <a:t>，所以编译器干脆不定义</a:t>
            </a:r>
            <a:r>
              <a:rPr lang="en-US" altLang="zh-CN"/>
              <a:t> other </a:t>
            </a:r>
            <a:r>
              <a:rPr lang="zh-CN" altLang="en-US"/>
              <a:t>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inline </a:t>
            </a:r>
            <a:r>
              <a:rPr lang="zh-CN" altLang="en-US"/>
              <a:t>关键字？不需要！</a:t>
            </a:r>
            <a:endParaRPr lang="en-US" altLang="zh-C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" y="1426845"/>
            <a:ext cx="2404745" cy="1297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115" y="1434465"/>
            <a:ext cx="3046095" cy="1336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010" y="1409065"/>
            <a:ext cx="2267585" cy="1336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370" y="1434465"/>
            <a:ext cx="2267585" cy="133604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487930" y="3608070"/>
            <a:ext cx="79197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编译的结果完全一致？</a:t>
            </a:r>
            <a:endParaRPr lang="zh-CN" altLang="en-US"/>
          </a:p>
          <a:p>
            <a:r>
              <a:rPr lang="zh-CN" altLang="en-US"/>
              <a:t>结论：在现代编译器的高强度优化下，</a:t>
            </a:r>
            <a:r>
              <a:rPr lang="zh-CN" altLang="en-US" b="1"/>
              <a:t>加不加</a:t>
            </a:r>
            <a:r>
              <a:rPr lang="en-US" altLang="zh-CN" b="1"/>
              <a:t> </a:t>
            </a:r>
            <a:r>
              <a:rPr lang="en-US" b="1"/>
              <a:t>inline </a:t>
            </a:r>
            <a:r>
              <a:rPr lang="zh-CN" altLang="en-US" b="1"/>
              <a:t>无所谓</a:t>
            </a:r>
            <a:endParaRPr lang="zh-CN" altLang="en-US"/>
          </a:p>
          <a:p>
            <a:r>
              <a:rPr lang="zh-CN"/>
              <a:t>编译器不是傻子，他知道哪些函数可以内联：</a:t>
            </a:r>
            <a:r>
              <a:rPr lang="zh-CN" b="1"/>
              <a:t>定义在同一个文件中的函数</a:t>
            </a:r>
            <a:endParaRPr lang="zh-CN"/>
          </a:p>
          <a:p>
            <a:r>
              <a:rPr lang="zh-CN"/>
              <a:t>内联与否和</a:t>
            </a:r>
            <a:r>
              <a:rPr lang="en-US" altLang="zh-CN"/>
              <a:t> inline </a:t>
            </a:r>
            <a:r>
              <a:rPr lang="zh-CN" altLang="en-US"/>
              <a:t>没关系，内联</a:t>
            </a:r>
            <a:r>
              <a:rPr lang="zh-CN">
                <a:sym typeface="+mn-ea"/>
              </a:rPr>
              <a:t>与否</a:t>
            </a:r>
            <a:r>
              <a:rPr lang="zh-CN" altLang="en-US" b="1"/>
              <a:t>只取决于是否在同文件，且函数体够小</a:t>
            </a:r>
            <a:endParaRPr lang="zh-CN" altLang="en-US"/>
          </a:p>
          <a:p>
            <a:r>
              <a:rPr lang="zh-CN" altLang="en-US"/>
              <a:t>要性能的，定义在同一个文件即可，没必要</a:t>
            </a:r>
            <a:r>
              <a:rPr lang="en-US" altLang="zh-CN"/>
              <a:t> inline </a:t>
            </a:r>
            <a:r>
              <a:rPr lang="zh-CN" altLang="en-US"/>
              <a:t>不</a:t>
            </a:r>
            <a:r>
              <a:rPr lang="en-US" altLang="zh-CN"/>
              <a:t> inline 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而加</a:t>
            </a:r>
            <a:r>
              <a:rPr lang="en-US" altLang="zh-CN"/>
              <a:t> static</a:t>
            </a:r>
            <a:r>
              <a:rPr lang="zh-CN" altLang="en-US"/>
              <a:t>，纯粹是为了避免污染全局符号表，并不是要性能</a:t>
            </a:r>
            <a:endParaRPr lang="zh-CN" altLang="en-US"/>
          </a:p>
          <a:p>
            <a:r>
              <a:rPr lang="zh-CN" altLang="en-US"/>
              <a:t>如果你不确定某修改是否能提升性能，那你最好实际测一下，不要脑内模拟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无内鬼？来点</a:t>
            </a:r>
            <a:r>
              <a:rPr lang="zh-CN" altLang="en-US">
                <a:sym typeface="+mn-ea"/>
              </a:rPr>
              <a:t>“</a:t>
            </a:r>
            <a:r>
              <a:rPr lang="zh-CN" altLang="en-US">
                <a:sym typeface="+mn-ea"/>
              </a:rPr>
              <a:t>大厂面试官”笑话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同样沦为笑柄的还有</a:t>
            </a:r>
            <a:r>
              <a:rPr lang="en-US" altLang="zh-CN"/>
              <a:t> register </a:t>
            </a:r>
            <a:r>
              <a:rPr lang="zh-CN" altLang="en-US"/>
              <a:t>关键字，号称：可以让一个变量使用寄存器存储，更高效。</a:t>
            </a:r>
            <a:endParaRPr lang="zh-CN" altLang="en-US"/>
          </a:p>
          <a:p>
            <a:r>
              <a:rPr lang="zh-CN" altLang="en-US"/>
              <a:t>能把等差数列求和优化成</a:t>
            </a:r>
            <a:r>
              <a:rPr lang="en-US" altLang="zh-CN"/>
              <a:t> 5050 </a:t>
            </a:r>
            <a:r>
              <a:rPr lang="zh-CN" altLang="en-US"/>
              <a:t>的编译器笑着看着你，说道：还要你提醒吗？</a:t>
            </a:r>
            <a:endParaRPr lang="zh-CN" altLang="en-US"/>
          </a:p>
          <a:p>
            <a:r>
              <a:rPr lang="zh-CN" altLang="en-US"/>
              <a:t>所以，如果某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面试官”试图考考你</a:t>
            </a:r>
            <a:r>
              <a:rPr lang="en-US" altLang="zh-CN"/>
              <a:t> register </a:t>
            </a:r>
            <a:r>
              <a:rPr lang="zh-CN" altLang="en-US"/>
              <a:t>和</a:t>
            </a:r>
            <a:r>
              <a:rPr lang="en-US" altLang="zh-CN"/>
              <a:t> inline </a:t>
            </a:r>
            <a:r>
              <a:rPr lang="zh-CN" altLang="en-US"/>
              <a:t>的所谓“优化技巧</a:t>
            </a:r>
            <a:r>
              <a:rPr lang="zh-CN" altLang="en-US">
                <a:sym typeface="+mn-ea"/>
              </a:rPr>
              <a:t>”</a:t>
            </a:r>
            <a:r>
              <a:rPr lang="zh-CN" altLang="en-US"/>
              <a:t>，你直接把小彭老师这两页</a:t>
            </a:r>
            <a:r>
              <a:rPr lang="en-US" altLang="zh-CN"/>
              <a:t> ppt</a:t>
            </a:r>
            <a:r>
              <a:rPr lang="zh-CN" altLang="en-US"/>
              <a:t>，</a:t>
            </a:r>
            <a:r>
              <a:rPr lang="zh-CN" altLang="en-US"/>
              <a:t>贴到他脸上即可。</a:t>
            </a:r>
            <a:endParaRPr lang="zh-CN" altLang="en-US"/>
          </a:p>
          <a:p>
            <a:r>
              <a:rPr lang="zh-CN" altLang="en-US"/>
              <a:t>明明实验一下就知道的事，还在照着上世纪谭某强教材念。古有纸上谈兵，今有脑内编程。</a:t>
            </a:r>
            <a:endParaRPr lang="zh-CN" altLang="en-US"/>
          </a:p>
          <a:p>
            <a:r>
              <a:rPr lang="zh-CN" altLang="en-US"/>
              <a:t>计算机编程又不是量子物理广义相对论，我们每个人都有电脑，做一下实验很容易，可总有所谓的“老师”就不肯动动手敲几行命令（写</a:t>
            </a:r>
            <a:r>
              <a:rPr lang="en-US" altLang="zh-CN"/>
              <a:t>doc</a:t>
            </a:r>
            <a:r>
              <a:rPr lang="zh-CN" altLang="en-US"/>
              <a:t>文件倒挺勤的），在那里传播虚假知识。</a:t>
            </a:r>
            <a:endParaRPr lang="zh-CN" altLang="en-US"/>
          </a:p>
          <a:p>
            <a:r>
              <a:rPr lang="zh-CN" altLang="en-US"/>
              <a:t>在线做编译器实验推荐这个网站：</a:t>
            </a:r>
            <a:r>
              <a:rPr lang="en-US" altLang="zh-CN"/>
              <a:t>https://godbolt.org/</a:t>
            </a:r>
            <a:endParaRPr lang="en-US" altLang="zh-CN"/>
          </a:p>
          <a:p>
            <a:r>
              <a:rPr lang="zh-CN" altLang="en-US"/>
              <a:t>可以实时看源代码编译的结果，还能选不同的编译器版本和</a:t>
            </a:r>
            <a:r>
              <a:rPr lang="en-US" altLang="zh-CN"/>
              <a:t> flag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不要脑内模拟！你自以为某更改对性能有帮助，然而实际测一下时间有一定可能反而变慢。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章：指针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编译器傻了吗？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1345" y="3430270"/>
            <a:ext cx="5273675" cy="114173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3305" y="2136775"/>
            <a:ext cx="4898390" cy="372935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3064510" y="1492250"/>
            <a:ext cx="568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为什么编译器不优化掉</a:t>
            </a:r>
            <a:r>
              <a:rPr lang="en-US" altLang="zh-CN"/>
              <a:t> *c = *a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指针别名现象（</a:t>
            </a:r>
            <a:r>
              <a:rPr lang="en-US" altLang="zh-CN"/>
              <a:t>pointer aliasing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1345" y="3430270"/>
            <a:ext cx="5273675" cy="114173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3064510" y="1983105"/>
            <a:ext cx="568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考虑这种调用方式：</a:t>
            </a:r>
            <a:r>
              <a:rPr lang="en-US" altLang="zh-CN"/>
              <a:t>b </a:t>
            </a:r>
            <a:r>
              <a:rPr lang="zh-CN" altLang="en-US"/>
              <a:t>和</a:t>
            </a:r>
            <a:r>
              <a:rPr lang="en-US" altLang="zh-CN"/>
              <a:t> c </a:t>
            </a:r>
            <a:r>
              <a:rPr lang="zh-CN" altLang="en-US"/>
              <a:t>指向同一个变量。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3515" y="3068320"/>
            <a:ext cx="4076700" cy="1865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10665" y="5318760"/>
            <a:ext cx="1972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优化前</a:t>
            </a:r>
            <a:r>
              <a:rPr lang="zh-CN"/>
              <a:t>相当于</a:t>
            </a:r>
            <a:r>
              <a:rPr lang="zh-CN"/>
              <a:t>：</a:t>
            </a:r>
            <a:endParaRPr lang="zh-CN"/>
          </a:p>
          <a:p>
            <a:r>
              <a:rPr lang="en-US" altLang="zh-CN"/>
              <a:t>b = a;</a:t>
            </a:r>
            <a:endParaRPr lang="en-US" altLang="zh-CN"/>
          </a:p>
          <a:p>
            <a:r>
              <a:rPr lang="en-US" altLang="zh-CN"/>
              <a:t>b = b;</a:t>
            </a:r>
            <a:endParaRPr lang="en-US" altLang="zh-CN"/>
          </a:p>
          <a:p>
            <a:r>
              <a:rPr lang="zh-CN" altLang="en-US" b="1"/>
              <a:t>最后</a:t>
            </a:r>
            <a:r>
              <a:rPr lang="en-US" altLang="zh-CN" b="1"/>
              <a:t> b </a:t>
            </a:r>
            <a:r>
              <a:rPr lang="zh-CN" altLang="en-US" b="1"/>
              <a:t>变成了</a:t>
            </a:r>
            <a:r>
              <a:rPr lang="en-US" altLang="zh-CN" b="1"/>
              <a:t> a</a:t>
            </a:r>
            <a:r>
              <a:rPr lang="zh-CN" altLang="en-US" b="1"/>
              <a:t>。</a:t>
            </a:r>
            <a:endParaRPr lang="zh-C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4499610" y="5318760"/>
            <a:ext cx="3525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如果优化了：</a:t>
            </a:r>
            <a:endParaRPr lang="zh-CN" altLang="en-US"/>
          </a:p>
          <a:p>
            <a:r>
              <a:rPr lang="en-US" altLang="zh-CN"/>
              <a:t>b = b;</a:t>
            </a:r>
            <a:endParaRPr lang="en-US" altLang="zh-CN"/>
          </a:p>
          <a:p>
            <a:r>
              <a:rPr lang="zh-CN" altLang="en-US" b="1"/>
              <a:t>最后</a:t>
            </a:r>
            <a:r>
              <a:rPr lang="en-US" altLang="zh-CN" b="1"/>
              <a:t> b </a:t>
            </a:r>
            <a:r>
              <a:rPr lang="zh-CN" altLang="en-US" b="1"/>
              <a:t>没有改变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导致优化后结果不一样，这就是编译器放弃优化的原因。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帮助调试：</a:t>
            </a:r>
            <a:r>
              <a:rPr lang="en-US" altLang="zh-CN"/>
              <a:t>-fverbose-asm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57010" y="1408430"/>
            <a:ext cx="4029710" cy="5035550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6405" y="1473835"/>
            <a:ext cx="3044190" cy="5055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141730"/>
            <a:ext cx="3238500" cy="2667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120130" y="219710"/>
            <a:ext cx="4358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结论：加了</a:t>
            </a:r>
            <a:r>
              <a:rPr lang="en-US" altLang="zh-CN"/>
              <a:t> -fverbose-asm </a:t>
            </a:r>
            <a:r>
              <a:rPr lang="zh-CN" altLang="en-US"/>
              <a:t>这个</a:t>
            </a:r>
            <a:r>
              <a:rPr lang="en-US" altLang="zh-CN"/>
              <a:t> flag </a:t>
            </a:r>
            <a:r>
              <a:rPr lang="zh-CN"/>
              <a:t>后编译器生成的汇编指令中会夹杂注释，方便我们分析每行汇编对应源码中哪些行。</a:t>
            </a:r>
            <a:endParaRPr lang="zh-C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290" y="1165225"/>
            <a:ext cx="4629150" cy="2190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告诉编译器别怕指针别名：</a:t>
            </a:r>
            <a:r>
              <a:rPr lang="en-US" altLang="zh-CN">
                <a:sym typeface="+mn-ea"/>
              </a:rPr>
              <a:t>__restrict </a:t>
            </a:r>
            <a:r>
              <a:rPr lang="zh-CN" altLang="en-US">
                <a:sym typeface="+mn-ea"/>
              </a:rPr>
              <a:t>关键字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27580" y="1793240"/>
            <a:ext cx="8052435" cy="10845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3185" y="3931285"/>
            <a:ext cx="4848225" cy="21621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893185" y="2967990"/>
            <a:ext cx="49460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__restrict </a:t>
            </a:r>
            <a:r>
              <a:rPr lang="zh-CN" altLang="en-US"/>
              <a:t>是一个提示性的关键字，是程序员向编译器保证：这些指针之间不会发生重叠！</a:t>
            </a:r>
            <a:endParaRPr lang="zh-CN" altLang="en-US"/>
          </a:p>
          <a:p>
            <a:r>
              <a:rPr lang="zh-CN" altLang="en-US"/>
              <a:t>从而他可以放心地优化成功：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__restrict </a:t>
            </a:r>
            <a:r>
              <a:rPr lang="zh-CN" altLang="en-US"/>
              <a:t>关键字：只需加在非</a:t>
            </a:r>
            <a:r>
              <a:rPr lang="en-US" altLang="zh-CN"/>
              <a:t> const </a:t>
            </a:r>
            <a:r>
              <a:rPr lang="zh-CN" altLang="en-US"/>
              <a:t>的即可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24710" y="1584325"/>
            <a:ext cx="7414260" cy="10858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03550" y="3940175"/>
            <a:ext cx="5805170" cy="25336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540760" y="2670175"/>
            <a:ext cx="49460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实际上，</a:t>
            </a:r>
            <a:r>
              <a:rPr lang="en-US" altLang="zh-CN"/>
              <a:t>__restrict </a:t>
            </a:r>
            <a:r>
              <a:rPr lang="zh-CN" altLang="en-US"/>
              <a:t>只需要加在所有具有写入访问的指针（这里是</a:t>
            </a:r>
            <a:r>
              <a:rPr lang="en-US" altLang="zh-CN"/>
              <a:t> c</a:t>
            </a:r>
            <a:r>
              <a:rPr lang="zh-CN" altLang="en-US"/>
              <a:t>）上，就可以优化成功。</a:t>
            </a:r>
            <a:endParaRPr lang="zh-CN" altLang="en-US"/>
          </a:p>
          <a:p>
            <a:r>
              <a:rPr lang="zh-CN" altLang="en-US"/>
              <a:t>而我们可以用</a:t>
            </a:r>
            <a:r>
              <a:rPr lang="en-US" altLang="zh-CN"/>
              <a:t> const </a:t>
            </a:r>
            <a:r>
              <a:rPr lang="zh-CN" altLang="en-US"/>
              <a:t>禁止写入访问。</a:t>
            </a:r>
            <a:endParaRPr lang="zh-CN" altLang="en-US"/>
          </a:p>
          <a:p>
            <a:r>
              <a:rPr lang="zh-CN" altLang="en-US"/>
              <a:t>结论：</a:t>
            </a:r>
            <a:r>
              <a:rPr lang="zh-CN" altLang="en-US" b="1"/>
              <a:t>所有非</a:t>
            </a:r>
            <a:r>
              <a:rPr lang="en-US" altLang="zh-CN" b="1"/>
              <a:t> const </a:t>
            </a:r>
            <a:r>
              <a:rPr lang="zh-CN" altLang="en-US" b="1"/>
              <a:t>的指针都声明</a:t>
            </a:r>
            <a:r>
              <a:rPr lang="en-US" altLang="zh-CN" b="1"/>
              <a:t> __restrict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禁止优化：</a:t>
            </a:r>
            <a:r>
              <a:rPr lang="en-US" altLang="zh-CN"/>
              <a:t>volatile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13195" y="808990"/>
            <a:ext cx="4098290" cy="23990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8300" y="1409065"/>
            <a:ext cx="3261360" cy="1464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295" y="3935095"/>
            <a:ext cx="5038725" cy="2400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49325" y="3474720"/>
            <a:ext cx="3576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结论：加了</a:t>
            </a:r>
            <a:r>
              <a:rPr lang="en-US" altLang="zh-CN"/>
              <a:t> volatile </a:t>
            </a:r>
            <a:r>
              <a:rPr lang="zh-CN" altLang="en-US"/>
              <a:t>的对象，编译器</a:t>
            </a:r>
            <a:r>
              <a:rPr lang="zh-CN" altLang="en-US" b="1"/>
              <a:t>会放弃优化</a:t>
            </a:r>
            <a:r>
              <a:rPr lang="zh-CN" altLang="en-US"/>
              <a:t>对他的</a:t>
            </a:r>
            <a:r>
              <a:rPr lang="zh-CN" altLang="en-US" b="1"/>
              <a:t>读写操作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做性能实验的时候非常有用。</a:t>
            </a:r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75" y="4745990"/>
            <a:ext cx="4229100" cy="1205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注意一下区别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en-US"/>
              <a:t>volatile int *a </a:t>
            </a:r>
            <a:r>
              <a:rPr lang="zh-CN" altLang="en-US"/>
              <a:t>或</a:t>
            </a:r>
            <a:r>
              <a:rPr lang="en-US" altLang="zh-CN"/>
              <a:t> int volatile *a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int *__restrict a</a:t>
            </a:r>
            <a:endParaRPr lang="zh-CN" altLang="en-US"/>
          </a:p>
          <a:p>
            <a:pPr marL="457200" indent="-457200"/>
            <a:r>
              <a:rPr lang="zh-CN" altLang="en-US"/>
              <a:t>语法上区别：</a:t>
            </a:r>
            <a:r>
              <a:rPr lang="en-US"/>
              <a:t>volatile </a:t>
            </a:r>
            <a:r>
              <a:rPr lang="zh-CN" altLang="en-US"/>
              <a:t>在</a:t>
            </a:r>
            <a:r>
              <a:rPr lang="en-US" altLang="zh-CN"/>
              <a:t> * </a:t>
            </a:r>
            <a:r>
              <a:rPr lang="zh-CN" altLang="en-US"/>
              <a:t>前面而</a:t>
            </a:r>
            <a:r>
              <a:rPr lang="en-US" altLang="zh-CN"/>
              <a:t> __restrict </a:t>
            </a:r>
            <a:r>
              <a:rPr lang="zh-CN" altLang="en-US"/>
              <a:t>在</a:t>
            </a:r>
            <a:r>
              <a:rPr lang="en-US" altLang="zh-CN"/>
              <a:t> * </a:t>
            </a:r>
            <a:r>
              <a:rPr lang="zh-CN" altLang="en-US"/>
              <a:t>后面。</a:t>
            </a:r>
            <a:endParaRPr lang="zh-CN" altLang="en-US"/>
          </a:p>
          <a:p>
            <a:pPr marL="457200" indent="-457200"/>
            <a:r>
              <a:rPr lang="zh-CN" altLang="en-US"/>
              <a:t>功能上区别：</a:t>
            </a:r>
            <a:r>
              <a:rPr lang="en-US" altLang="zh-CN"/>
              <a:t>volatile </a:t>
            </a:r>
            <a:r>
              <a:rPr lang="zh-CN" altLang="en-US"/>
              <a:t>是禁用优化，</a:t>
            </a:r>
            <a:r>
              <a:rPr lang="en-US" altLang="zh-CN"/>
              <a:t>__restrict </a:t>
            </a:r>
            <a:r>
              <a:rPr lang="zh-CN" altLang="en-US"/>
              <a:t>是帮助优化。</a:t>
            </a:r>
            <a:endParaRPr lang="zh-CN" altLang="en-US"/>
          </a:p>
          <a:p>
            <a:pPr marL="457200" indent="-457200"/>
            <a:r>
              <a:rPr lang="zh-CN" altLang="en-US"/>
              <a:t>是否属于标准上区别：</a:t>
            </a:r>
            <a:endParaRPr lang="zh-CN" altLang="en-US"/>
          </a:p>
          <a:p>
            <a:pPr marL="457200" indent="-457200"/>
            <a:r>
              <a:rPr lang="en-US" altLang="zh-CN"/>
              <a:t>volatile </a:t>
            </a:r>
            <a:r>
              <a:rPr lang="zh-CN" altLang="en-US"/>
              <a:t>和</a:t>
            </a:r>
            <a:r>
              <a:rPr lang="en-US" altLang="zh-CN"/>
              <a:t> const </a:t>
            </a:r>
            <a:r>
              <a:rPr lang="zh-CN" altLang="en-US"/>
              <a:t>一样是</a:t>
            </a:r>
            <a:r>
              <a:rPr lang="en-US" altLang="zh-CN"/>
              <a:t> C++ </a:t>
            </a:r>
            <a:r>
              <a:rPr lang="zh-CN" altLang="en-US"/>
              <a:t>标准的一部分。</a:t>
            </a:r>
            <a:endParaRPr lang="zh-CN" altLang="en-US"/>
          </a:p>
          <a:p>
            <a:pPr marL="457200" indent="-457200"/>
            <a:r>
              <a:rPr lang="en-US" altLang="zh-CN"/>
              <a:t>restrict </a:t>
            </a:r>
            <a:r>
              <a:rPr lang="zh-CN" altLang="en-US"/>
              <a:t>是</a:t>
            </a:r>
            <a:r>
              <a:rPr lang="en-US" altLang="zh-CN"/>
              <a:t> C99 </a:t>
            </a:r>
            <a:r>
              <a:rPr lang="zh-CN" altLang="en-US"/>
              <a:t>标准关键字，但不是</a:t>
            </a:r>
            <a:r>
              <a:rPr lang="en-US" altLang="zh-CN"/>
              <a:t> C++ </a:t>
            </a:r>
            <a:r>
              <a:rPr lang="zh-CN" altLang="en-US"/>
              <a:t>标准的关键字。</a:t>
            </a:r>
            <a:endParaRPr lang="zh-CN" altLang="en-US"/>
          </a:p>
          <a:p>
            <a:pPr marL="457200" indent="-457200"/>
            <a:r>
              <a:rPr lang="en-US" altLang="zh-CN"/>
              <a:t>__restrict </a:t>
            </a:r>
            <a:r>
              <a:rPr lang="zh-CN" altLang="en-US"/>
              <a:t>其实是编译器的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私货”，好在大多数主流编译器都支持。</a:t>
            </a:r>
            <a:endParaRPr lang="zh-CN" altLang="en-US"/>
          </a:p>
          <a:p>
            <a:pPr marL="457200" indent="-457200"/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所以无耻的</a:t>
            </a:r>
            <a:r>
              <a:rPr lang="en-US" altLang="zh-CN" strike="sngStrike">
                <a:solidFill>
                  <a:schemeClr val="bg1">
                    <a:lumMod val="65000"/>
                  </a:schemeClr>
                </a:solidFill>
                <a:uFillTx/>
              </a:rPr>
              <a:t> C</a:t>
            </a:r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艹标准委员会什么时候肯把他加入标准呢？看看人家</a:t>
            </a:r>
            <a:r>
              <a:rPr lang="en-US" altLang="zh-CN" strike="sngStrike">
                <a:solidFill>
                  <a:schemeClr val="bg1">
                    <a:lumMod val="65000"/>
                  </a:schemeClr>
                </a:solidFill>
                <a:uFillTx/>
              </a:rPr>
              <a:t> C </a:t>
            </a:r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语言。</a:t>
            </a:r>
            <a:endParaRPr lang="zh-CN" altLang="en-US" strike="sngStrike">
              <a:solidFill>
                <a:schemeClr val="bg1">
                  <a:lumMod val="65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编译器优化：合并写入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170430"/>
            <a:ext cx="5181600" cy="366141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4720" y="3100070"/>
            <a:ext cx="4606925" cy="180213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043170" y="1073150"/>
            <a:ext cx="2738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将两个</a:t>
            </a:r>
            <a:r>
              <a:rPr lang="en-US" altLang="zh-CN"/>
              <a:t> int32 </a:t>
            </a:r>
            <a:r>
              <a:rPr lang="zh-CN" altLang="en-US"/>
              <a:t>的写入合并为一个</a:t>
            </a:r>
            <a:r>
              <a:rPr lang="en-US" altLang="zh-CN"/>
              <a:t> int64 </a:t>
            </a:r>
            <a:r>
              <a:rPr lang="zh-CN" altLang="en-US"/>
              <a:t>的写入。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合并写入：不能跳跃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93115" y="3034665"/>
            <a:ext cx="4890135" cy="193294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4710" y="2724150"/>
            <a:ext cx="6054090" cy="25539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584825" y="776605"/>
            <a:ext cx="2738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但如果访问的两个元素地址间有跳跃，就不能合并了。</a:t>
            </a:r>
            <a:endParaRPr 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章：矢量化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5495" y="1871980"/>
            <a:ext cx="5414645" cy="42583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更宽的合并写入：矢量化指令（</a:t>
            </a:r>
            <a:r>
              <a:rPr lang="en-US" altLang="zh-CN">
                <a:sym typeface="+mn-ea"/>
              </a:rPr>
              <a:t>SIMD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2" name="Text Box 11"/>
          <p:cNvSpPr txBox="1"/>
          <p:nvPr/>
        </p:nvSpPr>
        <p:spPr>
          <a:xfrm>
            <a:off x="1040765" y="1788160"/>
            <a:ext cx="4189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</a:t>
            </a:r>
            <a:r>
              <a:rPr lang="en-US" altLang="zh-CN"/>
              <a:t> int32 </a:t>
            </a:r>
            <a:r>
              <a:rPr lang="zh-CN" altLang="en-US"/>
              <a:t>可以合并为</a:t>
            </a:r>
            <a:r>
              <a:rPr lang="zh-CN" altLang="en-US"/>
              <a:t>一个</a:t>
            </a:r>
            <a:r>
              <a:rPr lang="en-US" altLang="zh-CN"/>
              <a:t> int64</a:t>
            </a:r>
            <a:endParaRPr lang="en-US" altLang="zh-CN"/>
          </a:p>
          <a:p>
            <a:r>
              <a:rPr lang="zh-CN" altLang="en-US"/>
              <a:t>四个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/>
              <a:t>一个</a:t>
            </a:r>
            <a:r>
              <a:rPr lang="en-US" altLang="zh-CN"/>
              <a:t> __m128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89000" y="5568950"/>
            <a:ext cx="4341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xmm0 </a:t>
            </a:r>
            <a:r>
              <a:rPr lang="zh-CN" altLang="en-US"/>
              <a:t>由</a:t>
            </a:r>
            <a:r>
              <a:rPr lang="en-US" altLang="zh-CN"/>
              <a:t> SSE </a:t>
            </a:r>
            <a:r>
              <a:rPr lang="zh-CN" altLang="en-US"/>
              <a:t>引入，是个</a:t>
            </a:r>
            <a:r>
              <a:rPr lang="en-US" altLang="zh-CN"/>
              <a:t> 128 </a:t>
            </a:r>
            <a:r>
              <a:rPr lang="zh-CN" altLang="en-US"/>
              <a:t>位寄存器</a:t>
            </a:r>
            <a:endParaRPr lang="zh-CN" altLang="en-US"/>
          </a:p>
          <a:p>
            <a:r>
              <a:rPr lang="zh-CN" altLang="en-US"/>
              <a:t>他可以一次存储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</a:t>
            </a:r>
            <a:r>
              <a:rPr lang="zh-CN" altLang="en-US"/>
              <a:t>，或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float</a:t>
            </a:r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183755" y="3280410"/>
            <a:ext cx="593090" cy="10160"/>
          </a:xfrm>
          <a:prstGeom prst="lin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150" y="2981325"/>
            <a:ext cx="3314065" cy="2039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SIMD </a:t>
            </a:r>
            <a:r>
              <a:rPr lang="zh-CN" altLang="en-US">
                <a:sym typeface="+mn-ea"/>
              </a:rPr>
              <a:t>指令：</a:t>
            </a:r>
            <a:r>
              <a:rPr lang="zh-CN"/>
              <a:t>敢不敢再宽一点？</a:t>
            </a:r>
            <a:endParaRPr 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02435" y="2477770"/>
            <a:ext cx="3070860" cy="30467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2695" y="1469390"/>
            <a:ext cx="4499610" cy="50641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66800" y="5722620"/>
            <a:ext cx="4341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为什么编译器没有用</a:t>
            </a:r>
            <a:r>
              <a:rPr lang="en-US" altLang="zh-CN"/>
              <a:t> 256 </a:t>
            </a:r>
            <a:r>
              <a:rPr lang="zh-CN" altLang="en-US"/>
              <a:t>位的</a:t>
            </a:r>
            <a:r>
              <a:rPr lang="en-US" altLang="zh-CN"/>
              <a:t> ymm0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因为他不敢保证运行这个程序的电脑支持</a:t>
            </a:r>
            <a:r>
              <a:rPr lang="en-US" altLang="zh-CN"/>
              <a:t> AVX </a:t>
            </a:r>
            <a:r>
              <a:rPr lang="zh-CN" altLang="en-US"/>
              <a:t>指令集</a:t>
            </a:r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12" name="Text Box 11"/>
          <p:cNvSpPr txBox="1"/>
          <p:nvPr/>
        </p:nvSpPr>
        <p:spPr>
          <a:xfrm>
            <a:off x="1142365" y="1469390"/>
            <a:ext cx="4189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</a:t>
            </a:r>
            <a:r>
              <a:rPr lang="en-US" altLang="zh-CN"/>
              <a:t> int32 </a:t>
            </a:r>
            <a:r>
              <a:rPr lang="zh-CN" altLang="en-US"/>
              <a:t>可以合并为</a:t>
            </a:r>
            <a:r>
              <a:rPr lang="zh-CN" altLang="en-US"/>
              <a:t>一个</a:t>
            </a:r>
            <a:r>
              <a:rPr lang="en-US" altLang="zh-CN"/>
              <a:t> int64</a:t>
            </a:r>
            <a:endParaRPr lang="en-US" altLang="zh-CN"/>
          </a:p>
          <a:p>
            <a:r>
              <a:rPr lang="zh-CN" altLang="en-US"/>
              <a:t>四个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/>
              <a:t>一个</a:t>
            </a:r>
            <a:r>
              <a:rPr lang="en-US" altLang="zh-CN"/>
              <a:t> __m128</a:t>
            </a:r>
            <a:endParaRPr lang="en-US" altLang="zh-CN"/>
          </a:p>
          <a:p>
            <a:r>
              <a:rPr lang="zh-CN" altLang="en-US"/>
              <a:t>八个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 __m256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让编译器自动检测当前硬件支持的指令集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2085" y="714375"/>
            <a:ext cx="3611880" cy="30226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4350" y="2559050"/>
            <a:ext cx="2907030" cy="28841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7340" y="1292225"/>
            <a:ext cx="3829050" cy="541909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91845" y="5659120"/>
            <a:ext cx="48926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-march=native </a:t>
            </a:r>
            <a:r>
              <a:rPr lang="zh-CN" altLang="en-US"/>
              <a:t>让编译器自动判断当前硬件支持的指令。</a:t>
            </a:r>
            <a:r>
              <a:rPr lang="zh-CN"/>
              <a:t>老师的电脑支持</a:t>
            </a:r>
            <a:r>
              <a:rPr lang="en-US" altLang="zh-CN"/>
              <a:t> AVX </a:t>
            </a:r>
            <a:r>
              <a:rPr lang="zh-CN" altLang="en-US"/>
              <a:t>指令集，所以他用了。不过注意这样编译出的程序可能别人不支持</a:t>
            </a:r>
            <a:r>
              <a:rPr lang="en-US" altLang="zh-CN"/>
              <a:t> AVX </a:t>
            </a:r>
            <a:r>
              <a:rPr lang="zh-CN" altLang="en-US"/>
              <a:t>的电脑上没法运行。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章：汇编语言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数组清零：自动调用标准库的</a:t>
            </a:r>
            <a:r>
              <a:rPr lang="en-US" altLang="zh-CN"/>
              <a:t> memset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7870" y="3175635"/>
            <a:ext cx="5001260" cy="16510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5990" y="1889760"/>
            <a:ext cx="5113020" cy="42227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209675" y="5659120"/>
            <a:ext cx="4341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memcpy </a:t>
            </a:r>
            <a:r>
              <a:rPr lang="zh-CN" altLang="en-US"/>
              <a:t>也是同理！不一定要自己改写成</a:t>
            </a:r>
            <a:r>
              <a:rPr lang="en-US" altLang="zh-CN"/>
              <a:t> memcpy/memset </a:t>
            </a:r>
            <a:r>
              <a:rPr lang="zh-CN" altLang="en-US"/>
              <a:t>的形式，编译器会自动分析你在做</a:t>
            </a:r>
            <a:r>
              <a:rPr lang="zh-CN" altLang="en-US">
                <a:sym typeface="+mn-ea"/>
              </a:rPr>
              <a:t>拷贝还是</a:t>
            </a:r>
            <a:r>
              <a:rPr lang="zh-CN" altLang="en-US"/>
              <a:t>清零，并优化成对标准库这俩的调用。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1024 </a:t>
            </a:r>
            <a:r>
              <a:rPr lang="zh-CN" altLang="en-US"/>
              <a:t>填充：</a:t>
            </a:r>
            <a:r>
              <a:rPr lang="en-US" altLang="zh-CN"/>
              <a:t>SIMD </a:t>
            </a:r>
            <a:r>
              <a:rPr lang="zh-CN" altLang="en-US"/>
              <a:t>加速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94715" y="3331845"/>
            <a:ext cx="4686300" cy="13392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1100" y="1160780"/>
            <a:ext cx="4621530" cy="568198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1024 </a:t>
            </a:r>
            <a:r>
              <a:rPr lang="zh-CN" altLang="en-US">
                <a:sym typeface="+mn-ea"/>
              </a:rPr>
              <a:t>填充：</a:t>
            </a:r>
            <a:r>
              <a:rPr lang="en-US" altLang="zh-CN">
                <a:sym typeface="+mn-ea"/>
              </a:rPr>
              <a:t>SIMD </a:t>
            </a:r>
            <a:r>
              <a:rPr lang="zh-CN" altLang="en-US">
                <a:sym typeface="+mn-ea"/>
              </a:rPr>
              <a:t>加速（续）</a:t>
            </a:r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4555" y="3328670"/>
            <a:ext cx="4706620" cy="13449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891155" y="1900555"/>
            <a:ext cx="667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看不懂？小彭老师解析一下。右边是方便大家理解的伪代码：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5170" y="2825115"/>
            <a:ext cx="5534025" cy="235204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529840" y="5600065"/>
            <a:ext cx="649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一次写入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</a:t>
            </a:r>
            <a:r>
              <a:rPr lang="zh-CN" altLang="en-US"/>
              <a:t>，一次计算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 </a:t>
            </a:r>
            <a:r>
              <a:rPr lang="zh-CN" altLang="en-US"/>
              <a:t>的加法，从而更加高效</a:t>
            </a:r>
            <a:endParaRPr lang="zh-C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2606040" y="6036310"/>
            <a:ext cx="6033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但这样有个缺点，那就是数组的大小必须为</a:t>
            </a:r>
            <a:r>
              <a:rPr lang="en-US" altLang="zh-CN"/>
              <a:t> 4 </a:t>
            </a:r>
            <a:r>
              <a:rPr lang="zh-CN" altLang="en-US"/>
              <a:t>的整数倍</a:t>
            </a:r>
            <a:endParaRPr lang="zh-CN" altLang="en-US"/>
          </a:p>
          <a:p>
            <a:r>
              <a:rPr lang="zh-CN" altLang="en-US"/>
              <a:t>否则就会写入不希望写入的地址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如果不是</a:t>
            </a:r>
            <a:r>
              <a:rPr lang="en-US" altLang="zh-CN"/>
              <a:t> 4 </a:t>
            </a:r>
            <a:r>
              <a:rPr lang="zh-CN" altLang="en-US"/>
              <a:t>的倍数？边界特判法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3420745"/>
            <a:ext cx="4942205" cy="15074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5205" y="1698625"/>
            <a:ext cx="3338830" cy="4443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035" y="1564005"/>
            <a:ext cx="2580005" cy="49060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09575" y="2061210"/>
            <a:ext cx="56756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看不懂？很简单，假设</a:t>
            </a:r>
            <a:r>
              <a:rPr lang="en-US" altLang="zh-CN"/>
              <a:t> n = 1023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先对前</a:t>
            </a:r>
            <a:r>
              <a:rPr lang="en-US" altLang="zh-CN"/>
              <a:t> 1020 </a:t>
            </a:r>
            <a:r>
              <a:rPr lang="zh-CN" altLang="en-US"/>
              <a:t>个元素用</a:t>
            </a:r>
            <a:r>
              <a:rPr lang="en-US" altLang="zh-CN"/>
              <a:t> SIMD </a:t>
            </a:r>
            <a:r>
              <a:rPr lang="zh-CN" altLang="en-US"/>
              <a:t>指令填入，每次处理</a:t>
            </a:r>
            <a:r>
              <a:rPr lang="en-US" altLang="zh-CN"/>
              <a:t> 4 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剩下</a:t>
            </a:r>
            <a:r>
              <a:rPr lang="en-US" altLang="zh-CN"/>
              <a:t> 3 </a:t>
            </a:r>
            <a:r>
              <a:rPr lang="zh-CN" altLang="en-US"/>
              <a:t>个元素用传统的标量方式填入，每次处理</a:t>
            </a:r>
            <a:r>
              <a:rPr lang="en-US" altLang="zh-CN"/>
              <a:t> 1 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思想：对边界特殊处理，而对大部分数据能够自由优化</a:t>
            </a:r>
            <a:endParaRPr lang="zh-C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396365" y="5457190"/>
            <a:ext cx="3791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编译器做优化时会自动处理边界特判。如果你是自己手写</a:t>
            </a:r>
            <a:r>
              <a:rPr lang="en-US" altLang="zh-CN"/>
              <a:t> SIMD </a:t>
            </a:r>
            <a:r>
              <a:rPr lang="zh-CN" altLang="en-US"/>
              <a:t>指令的话就要考虑一下这个。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 </a:t>
            </a:r>
            <a:r>
              <a:rPr lang="zh-CN" altLang="en-US"/>
              <a:t>总是</a:t>
            </a:r>
            <a:r>
              <a:rPr lang="en-US" altLang="zh-CN"/>
              <a:t> 4 </a:t>
            </a:r>
            <a:r>
              <a:rPr lang="zh-CN" altLang="en-US"/>
              <a:t>的倍数？避免边界特判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24560" y="2561590"/>
            <a:ext cx="4750435" cy="17360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2345" y="635"/>
            <a:ext cx="4859655" cy="685736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47700" y="1758950"/>
            <a:ext cx="567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如果你能保证</a:t>
            </a:r>
            <a:r>
              <a:rPr lang="en-US" altLang="zh-CN"/>
              <a:t> n </a:t>
            </a:r>
            <a:r>
              <a:rPr lang="zh-CN" altLang="en-US"/>
              <a:t>总是</a:t>
            </a:r>
            <a:r>
              <a:rPr lang="en-US" altLang="zh-CN"/>
              <a:t> 4 </a:t>
            </a:r>
            <a:r>
              <a:rPr lang="zh-CN" altLang="en-US"/>
              <a:t>的倍数，也可以这样写：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462280" y="5156200"/>
            <a:ext cx="611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编译器会发现</a:t>
            </a:r>
            <a:r>
              <a:rPr lang="en-US" altLang="zh-CN"/>
              <a:t> n % 4 = 0</a:t>
            </a:r>
            <a:r>
              <a:rPr lang="zh-CN"/>
              <a:t>，从而不会生成边界特判的分支。</a:t>
            </a:r>
            <a:endParaRPr 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假定指针是</a:t>
            </a:r>
            <a:r>
              <a:rPr lang="en-US" altLang="zh-CN"/>
              <a:t> 16 </a:t>
            </a:r>
            <a:r>
              <a:rPr lang="zh-CN" altLang="en-US"/>
              <a:t>字节对齐的：</a:t>
            </a:r>
            <a:r>
              <a:rPr lang="en-US"/>
              <a:t>assume_aligned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8380" y="2328545"/>
            <a:ext cx="5584190" cy="167132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38135" y="0"/>
            <a:ext cx="4253865" cy="6858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38480" y="1892300"/>
            <a:ext cx="7044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如果能保证指针</a:t>
            </a:r>
            <a:r>
              <a:rPr lang="en-US" altLang="zh-CN"/>
              <a:t> a </a:t>
            </a:r>
            <a:r>
              <a:rPr lang="zh-CN" altLang="en-US"/>
              <a:t>总是对齐到</a:t>
            </a:r>
            <a:r>
              <a:rPr lang="en-US" altLang="zh-CN"/>
              <a:t> </a:t>
            </a:r>
            <a:r>
              <a:rPr lang="en-US"/>
              <a:t>16 </a:t>
            </a:r>
            <a:r>
              <a:rPr lang="zh-CN" altLang="en-US"/>
              <a:t>字节，在</a:t>
            </a:r>
            <a:r>
              <a:rPr lang="en-US" altLang="zh-CN"/>
              <a:t> GCC </a:t>
            </a:r>
            <a:r>
              <a:rPr lang="zh-CN" altLang="en-US"/>
              <a:t>编译器中这样写：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37845" y="4210685"/>
            <a:ext cx="7044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但这样不通用，因此</a:t>
            </a:r>
            <a:r>
              <a:rPr lang="en-US" altLang="zh-CN"/>
              <a:t> C++20 </a:t>
            </a:r>
            <a:r>
              <a:rPr lang="zh-CN" altLang="en-US"/>
              <a:t>引入了标准化的</a:t>
            </a:r>
            <a:r>
              <a:rPr lang="en-US" altLang="zh-CN"/>
              <a:t> std::assume_aligned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620" y="4578985"/>
            <a:ext cx="4029075" cy="22383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939790" y="4578985"/>
            <a:ext cx="18732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movups</a:t>
            </a:r>
            <a:endParaRPr lang="en-US"/>
          </a:p>
          <a:p>
            <a:r>
              <a:rPr lang="zh-CN" altLang="en-US"/>
              <a:t>变成了</a:t>
            </a:r>
            <a:endParaRPr lang="zh-CN" altLang="en-US"/>
          </a:p>
          <a:p>
            <a:r>
              <a:rPr lang="en-US" altLang="zh-CN"/>
              <a:t>movaps</a:t>
            </a:r>
            <a:endParaRPr lang="en-US" altLang="zh-CN"/>
          </a:p>
          <a:p>
            <a:r>
              <a:rPr lang="zh-CN" altLang="en-US"/>
              <a:t>对齐的读写可能带来微乎其微的性能提升</a:t>
            </a:r>
            <a:r>
              <a:rPr lang="en-US" altLang="zh-CN"/>
              <a:t>……</a:t>
            </a:r>
            <a:endParaRPr lang="en-US" altLang="zh-CN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623175" y="5344795"/>
            <a:ext cx="704850" cy="255270"/>
          </a:xfrm>
          <a:prstGeom prst="straightConnector1">
            <a:avLst/>
          </a:prstGeom>
          <a:ln w="412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章：循环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循环中的矢量化：还在伺候指针别名</a:t>
            </a:r>
            <a:endParaRPr lang="zh-CN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4683125"/>
            <a:ext cx="5186680" cy="145669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27340" y="0"/>
            <a:ext cx="4264660" cy="68580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10845" y="1584325"/>
            <a:ext cx="71685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我们可怜的编译器啊！他还在担心</a:t>
            </a:r>
            <a:r>
              <a:rPr lang="en-US" altLang="zh-CN"/>
              <a:t> a </a:t>
            </a:r>
            <a:r>
              <a:rPr lang="zh-CN" altLang="en-US"/>
              <a:t>和</a:t>
            </a:r>
            <a:r>
              <a:rPr lang="en-US" altLang="zh-CN"/>
              <a:t> b </a:t>
            </a:r>
            <a:r>
              <a:rPr lang="zh-CN" altLang="en-US"/>
              <a:t>指向的数组是否有重合。</a:t>
            </a:r>
            <a:endParaRPr lang="zh-CN" altLang="en-US"/>
          </a:p>
          <a:p>
            <a:r>
              <a:rPr lang="zh-CN" altLang="en-US"/>
              <a:t>考虑</a:t>
            </a:r>
            <a:r>
              <a:rPr lang="en-US" altLang="zh-CN"/>
              <a:t> func(a, a + 1) </a:t>
            </a:r>
            <a:r>
              <a:rPr lang="zh-CN" altLang="en-US"/>
              <a:t>的情况，那样会产生数据依赖链，没法</a:t>
            </a:r>
            <a:r>
              <a:rPr lang="en-US" altLang="zh-CN"/>
              <a:t> SIMD </a:t>
            </a:r>
            <a:r>
              <a:rPr lang="zh-CN" altLang="en-US"/>
              <a:t>化。</a:t>
            </a:r>
            <a:endParaRPr lang="zh-CN" altLang="en-US"/>
          </a:p>
          <a:p>
            <a:r>
              <a:rPr lang="zh-CN" altLang="en-US"/>
              <a:t>为了优化而不失正确性，他索性生成两份代码：</a:t>
            </a:r>
            <a:endParaRPr lang="zh-CN" altLang="en-US"/>
          </a:p>
          <a:p>
            <a:r>
              <a:rPr lang="zh-CN" altLang="en-US"/>
              <a:t>一份是</a:t>
            </a:r>
            <a:r>
              <a:rPr lang="en-US" altLang="zh-CN"/>
              <a:t> SIMD </a:t>
            </a:r>
            <a:r>
              <a:rPr lang="zh-CN" altLang="en-US"/>
              <a:t>的，一份是传统标量的</a:t>
            </a:r>
            <a:endParaRPr lang="zh-CN" altLang="en-US"/>
          </a:p>
          <a:p>
            <a:r>
              <a:rPr lang="zh-CN" altLang="en-US"/>
              <a:t>他在运行时检测</a:t>
            </a:r>
            <a:r>
              <a:rPr lang="en-US" altLang="zh-CN"/>
              <a:t> a, b </a:t>
            </a:r>
            <a:r>
              <a:rPr lang="zh-CN" altLang="en-US"/>
              <a:t>指针的差是否超过</a:t>
            </a:r>
            <a:r>
              <a:rPr lang="en-US" altLang="zh-CN"/>
              <a:t> 1024 </a:t>
            </a:r>
            <a:r>
              <a:rPr lang="zh-CN" altLang="en-US"/>
              <a:t>来判断是否有重叠现象。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如果没有重叠，则跳转到</a:t>
            </a:r>
            <a:r>
              <a:rPr lang="en-US" altLang="zh-CN"/>
              <a:t> SIMD </a:t>
            </a:r>
            <a:r>
              <a:rPr lang="zh-CN" altLang="en-US"/>
              <a:t>版本高效运行。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如果重叠，则跳转到标量版本低效运行，但至少不会错。</a:t>
            </a:r>
            <a:endParaRPr lang="zh-CN" altLang="en-US"/>
          </a:p>
        </p:txBody>
      </p:sp>
      <p:sp>
        <p:nvSpPr>
          <p:cNvPr id="14" name="Left Brace 13"/>
          <p:cNvSpPr/>
          <p:nvPr/>
        </p:nvSpPr>
        <p:spPr>
          <a:xfrm>
            <a:off x="7635875" y="2465070"/>
            <a:ext cx="291465" cy="1492250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Left Brace 1"/>
          <p:cNvSpPr/>
          <p:nvPr/>
        </p:nvSpPr>
        <p:spPr>
          <a:xfrm>
            <a:off x="7635875" y="4838065"/>
            <a:ext cx="291465" cy="1492250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761480" y="3246120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SIMD </a:t>
            </a:r>
            <a:r>
              <a:rPr lang="zh-CN" altLang="en-US"/>
              <a:t>版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875145" y="5656580"/>
            <a:ext cx="107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标量版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165" y="0"/>
            <a:ext cx="1400175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  <p:bldP spid="2" grpId="0" animBg="1"/>
      <p:bldP spid="5" grpId="0"/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循环中的矢量化：解决指针别名</a:t>
            </a:r>
            <a:endParaRPr lang="zh-C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410845" y="1584325"/>
            <a:ext cx="7168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所以，让我们加上</a:t>
            </a:r>
            <a:r>
              <a:rPr lang="en-US" altLang="zh-CN"/>
              <a:t> __restrict </a:t>
            </a:r>
            <a:r>
              <a:rPr lang="zh-CN" altLang="en-US"/>
              <a:t>关键字，打消编译器的顾虑！</a:t>
            </a:r>
            <a:endParaRPr lang="zh-CN" altLang="en-US"/>
          </a:p>
          <a:p>
            <a:r>
              <a:rPr lang="zh-CN" altLang="en-US"/>
              <a:t>这下只需要生成一个</a:t>
            </a:r>
            <a:r>
              <a:rPr lang="en-US" altLang="zh-CN"/>
              <a:t> SIMD </a:t>
            </a:r>
            <a:r>
              <a:rPr lang="zh-CN" altLang="en-US"/>
              <a:t>版本了，没有了运行时判断重叠的焦虑。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9390" y="5012690"/>
            <a:ext cx="6915150" cy="141160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06005" y="1492250"/>
            <a:ext cx="4785995" cy="5365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005" y="0"/>
            <a:ext cx="1400175" cy="1485900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>
            <a:off x="7114540" y="3209925"/>
            <a:ext cx="291465" cy="1492250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240145" y="3990975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SIMD </a:t>
            </a:r>
            <a:r>
              <a:rPr lang="zh-CN" altLang="en-US"/>
              <a:t>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循环中的矢量化：</a:t>
            </a:r>
            <a:r>
              <a:rPr lang="en-US" altLang="zh-CN">
                <a:sym typeface="+mn-ea"/>
              </a:rPr>
              <a:t>OpenMP </a:t>
            </a:r>
            <a:r>
              <a:rPr lang="zh-CN" altLang="en-US">
                <a:sym typeface="+mn-ea"/>
              </a:rPr>
              <a:t>强制矢量化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14375" y="2523490"/>
            <a:ext cx="4893945" cy="18110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14375" y="1737360"/>
            <a:ext cx="482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除了可以用</a:t>
            </a:r>
            <a:r>
              <a:rPr lang="en-US" altLang="zh-CN"/>
              <a:t> __restrict </a:t>
            </a:r>
            <a:r>
              <a:rPr lang="zh-CN" altLang="en-US"/>
              <a:t>让编译器放心做</a:t>
            </a:r>
            <a:r>
              <a:rPr lang="en-US" altLang="zh-CN"/>
              <a:t> SIMD </a:t>
            </a:r>
            <a:r>
              <a:rPr lang="zh-CN" altLang="en-US"/>
              <a:t>优化外，还可以用</a:t>
            </a:r>
            <a:r>
              <a:rPr lang="en-US" altLang="zh-CN"/>
              <a:t> OpenMP </a:t>
            </a:r>
            <a:r>
              <a:rPr lang="zh-CN" altLang="en-US"/>
              <a:t>的这条指令：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14375" y="4547870"/>
            <a:ext cx="4822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来迫使编译器无视指针别名的问题，并启用</a:t>
            </a:r>
            <a:r>
              <a:rPr lang="en-US" altLang="zh-CN"/>
              <a:t> SIMD </a:t>
            </a:r>
            <a:r>
              <a:rPr lang="zh-CN" altLang="en-US"/>
              <a:t>优化。不过你得给编译器打开</a:t>
            </a:r>
            <a:r>
              <a:rPr lang="en-US" altLang="zh-CN"/>
              <a:t> -fopenmp </a:t>
            </a:r>
            <a:r>
              <a:rPr lang="zh-CN" altLang="en-US"/>
              <a:t>这个选项。</a:t>
            </a:r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5469890"/>
            <a:ext cx="3227070" cy="48069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2215" y="258445"/>
            <a:ext cx="5899785" cy="6599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x64 </a:t>
            </a:r>
            <a:r>
              <a:rPr lang="zh-CN" altLang="en-US"/>
              <a:t>架构下的寄存器模型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925" y="1825625"/>
            <a:ext cx="7675880" cy="435165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094230" y="2237740"/>
            <a:ext cx="1328420" cy="394525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循环中的矢量化：编译器提示忽略指针别名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880" y="1825625"/>
            <a:ext cx="5716270" cy="4351655"/>
          </a:xfrm>
        </p:spPr>
        <p:txBody>
          <a:bodyPr/>
          <a:p>
            <a:r>
              <a:rPr lang="zh-CN" altLang="en-US">
                <a:sym typeface="+mn-ea"/>
              </a:rPr>
              <a:t>除了可以用</a:t>
            </a:r>
            <a:r>
              <a:rPr lang="en-US" altLang="zh-CN">
                <a:sym typeface="+mn-ea"/>
              </a:rPr>
              <a:t> __restrict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#pragma omp simd </a:t>
            </a:r>
            <a:r>
              <a:rPr lang="zh-CN" altLang="en-US">
                <a:sym typeface="+mn-ea"/>
              </a:rPr>
              <a:t>外，对于</a:t>
            </a:r>
            <a:r>
              <a:rPr lang="en-US" altLang="zh-CN">
                <a:sym typeface="+mn-ea"/>
              </a:rPr>
              <a:t> GCC </a:t>
            </a:r>
            <a:r>
              <a:rPr lang="zh-CN" altLang="en-US">
                <a:sym typeface="+mn-ea"/>
              </a:rPr>
              <a:t>编译器还可以用：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#pragma GCC ivdep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表示忽视下方</a:t>
            </a:r>
            <a:r>
              <a:rPr lang="en-US" altLang="zh-CN">
                <a:sym typeface="+mn-ea"/>
              </a:rPr>
              <a:t> for </a:t>
            </a:r>
            <a:r>
              <a:rPr lang="zh-CN" altLang="en-US">
                <a:sym typeface="+mn-ea"/>
              </a:rPr>
              <a:t>循环内可能的指针别名现象。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不同的编译器这个</a:t>
            </a:r>
            <a:r>
              <a:rPr lang="en-US" altLang="zh-CN">
                <a:sym typeface="+mn-ea"/>
              </a:rPr>
              <a:t> pragma </a:t>
            </a:r>
            <a:r>
              <a:rPr lang="zh-CN" altLang="en-US">
                <a:sym typeface="+mn-ea"/>
              </a:rPr>
              <a:t>指令不同，这里只是拿</a:t>
            </a:r>
            <a:r>
              <a:rPr lang="en-US" altLang="zh-CN">
                <a:sym typeface="+mn-ea"/>
              </a:rPr>
              <a:t> GCC </a:t>
            </a:r>
            <a:r>
              <a:rPr lang="zh-CN" altLang="en-US">
                <a:sym typeface="+mn-ea"/>
              </a:rPr>
              <a:t>举例，其他编译器请自行查找资料。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26785" y="2991485"/>
            <a:ext cx="576516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循环中的</a:t>
            </a:r>
            <a:r>
              <a:rPr lang="en-US" altLang="zh-CN">
                <a:sym typeface="+mn-ea"/>
              </a:rPr>
              <a:t> if </a:t>
            </a:r>
            <a:r>
              <a:rPr lang="zh-CN" altLang="en-US">
                <a:sym typeface="+mn-ea"/>
              </a:rPr>
              <a:t>语句：挪到外面来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3296285"/>
            <a:ext cx="6763385" cy="20796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2775" y="635"/>
            <a:ext cx="5229225" cy="6857365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>
            <a:off x="6671310" y="1983740"/>
            <a:ext cx="291465" cy="1942465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662295" y="2927985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乘法模式</a:t>
            </a:r>
            <a:endParaRPr lang="zh-CN"/>
          </a:p>
        </p:txBody>
      </p:sp>
      <p:sp>
        <p:nvSpPr>
          <p:cNvPr id="8" name="Left Brace 7"/>
          <p:cNvSpPr/>
          <p:nvPr/>
        </p:nvSpPr>
        <p:spPr>
          <a:xfrm>
            <a:off x="6671310" y="4572635"/>
            <a:ext cx="291465" cy="1942465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662295" y="5516880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加法模式</a:t>
            </a:r>
            <a:endParaRPr lang="zh-CN"/>
          </a:p>
        </p:txBody>
      </p:sp>
      <p:sp>
        <p:nvSpPr>
          <p:cNvPr id="10" name="Text Box 9"/>
          <p:cNvSpPr txBox="1"/>
          <p:nvPr/>
        </p:nvSpPr>
        <p:spPr>
          <a:xfrm>
            <a:off x="930275" y="1839595"/>
            <a:ext cx="5466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这个案例中，作者的用意很明显，在</a:t>
            </a:r>
            <a:r>
              <a:rPr lang="en-US" altLang="zh-CN"/>
              <a:t> is_mul </a:t>
            </a:r>
            <a:r>
              <a:rPr lang="zh-CN" altLang="en-US"/>
              <a:t>为真时执行</a:t>
            </a:r>
            <a:r>
              <a:rPr lang="en-US" altLang="zh-CN"/>
              <a:t> a *= b</a:t>
            </a:r>
            <a:r>
              <a:rPr lang="zh-CN" altLang="en-US"/>
              <a:t>，否则执行</a:t>
            </a:r>
            <a:r>
              <a:rPr lang="en-US" altLang="zh-CN"/>
              <a:t> a += b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然而</a:t>
            </a:r>
            <a:r>
              <a:rPr lang="zh-CN" altLang="en-US" b="1"/>
              <a:t>有</a:t>
            </a:r>
            <a:r>
              <a:rPr lang="en-US" altLang="zh-CN" b="1"/>
              <a:t> if </a:t>
            </a:r>
            <a:r>
              <a:rPr lang="zh-CN" altLang="en-US" b="1"/>
              <a:t>分支的循环体是难以</a:t>
            </a:r>
            <a:r>
              <a:rPr lang="en-US" altLang="zh-CN" b="1"/>
              <a:t> SIMD </a:t>
            </a:r>
            <a:r>
              <a:rPr lang="zh-CN" altLang="en-US" b="1"/>
              <a:t>矢量化的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ldLvl="0" animBg="1"/>
      <p:bldP spid="9" grpId="0"/>
      <p:bldP spid="8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循环中的</a:t>
            </a:r>
            <a:r>
              <a:rPr lang="en-US" altLang="zh-CN">
                <a:sym typeface="+mn-ea"/>
              </a:rPr>
              <a:t> if </a:t>
            </a:r>
            <a:r>
              <a:rPr lang="zh-CN" altLang="en-US">
                <a:sym typeface="+mn-ea"/>
              </a:rPr>
              <a:t>语句：挪到外面来（续）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20365" y="2061210"/>
            <a:ext cx="6634480" cy="20396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74700" y="1379855"/>
            <a:ext cx="10641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编译器看到</a:t>
            </a:r>
            <a:r>
              <a:rPr lang="en-US" altLang="zh-CN"/>
              <a:t> is_mul </a:t>
            </a:r>
            <a:r>
              <a:rPr lang="zh-CN" altLang="en-US"/>
              <a:t>是一个常量，于是把</a:t>
            </a:r>
            <a:r>
              <a:rPr lang="en-US" altLang="zh-CN"/>
              <a:t> if </a:t>
            </a:r>
            <a:r>
              <a:rPr lang="zh-CN" altLang="en-US"/>
              <a:t>分支判断挪到了</a:t>
            </a:r>
            <a:r>
              <a:rPr lang="en-US" altLang="zh-CN"/>
              <a:t> for </a:t>
            </a:r>
            <a:r>
              <a:rPr lang="zh-CN" altLang="en-US"/>
              <a:t>外面来。</a:t>
            </a:r>
            <a:endParaRPr lang="zh-CN" altLang="en-US"/>
          </a:p>
          <a:p>
            <a:r>
              <a:rPr lang="zh-CN" altLang="en-US"/>
              <a:t>相当于生成了两个版本，一个乘法，一个加法。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20365" y="4254500"/>
            <a:ext cx="6634480" cy="24352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858010" y="2790190"/>
            <a:ext cx="970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优化前：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858010" y="5058410"/>
            <a:ext cx="930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优化后：</a:t>
            </a:r>
            <a:endParaRPr lang="zh-C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0095865" y="3505200"/>
            <a:ext cx="177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这样就可以自由地使用</a:t>
            </a:r>
            <a:r>
              <a:rPr lang="en-US" altLang="zh-CN"/>
              <a:t> SIMD </a:t>
            </a:r>
            <a:r>
              <a:rPr lang="zh-CN" altLang="en-US"/>
              <a:t>指令啦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循环中的不变量：挪到外面来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80440" y="1532890"/>
            <a:ext cx="4015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dt * dt </a:t>
            </a:r>
            <a:r>
              <a:rPr lang="zh-CN" altLang="en-US"/>
              <a:t>和当前</a:t>
            </a:r>
            <a:r>
              <a:rPr lang="en-US" altLang="zh-CN"/>
              <a:t> i </a:t>
            </a:r>
            <a:r>
              <a:rPr lang="zh-CN" altLang="en-US"/>
              <a:t>无关，因此可以移到循环体外，提前计算，避免重复计算。</a:t>
            </a:r>
            <a:endParaRPr lang="zh-CN" altLang="en-US"/>
          </a:p>
        </p:txBody>
      </p:sp>
      <p:sp>
        <p:nvSpPr>
          <p:cNvPr id="14" name="Left Brace 13"/>
          <p:cNvSpPr/>
          <p:nvPr/>
        </p:nvSpPr>
        <p:spPr>
          <a:xfrm>
            <a:off x="6729730" y="2188210"/>
            <a:ext cx="291465" cy="768985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150485" y="2239010"/>
            <a:ext cx="185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提前算好</a:t>
            </a:r>
            <a:r>
              <a:rPr lang="en-US" altLang="zh-CN"/>
              <a:t> dt * dt</a:t>
            </a:r>
            <a:endParaRPr lang="en-US" altLang="zh-CN"/>
          </a:p>
        </p:txBody>
      </p:sp>
      <p:sp>
        <p:nvSpPr>
          <p:cNvPr id="10" name="Text Box 9"/>
          <p:cNvSpPr txBox="1"/>
          <p:nvPr/>
        </p:nvSpPr>
        <p:spPr>
          <a:xfrm>
            <a:off x="132080" y="3079750"/>
            <a:ext cx="1502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优化前：</a:t>
            </a:r>
            <a:endParaRPr lang="zh-C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32080" y="5147310"/>
            <a:ext cx="1614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优化后：</a:t>
            </a:r>
            <a:endParaRPr lang="zh-CN" altLang="en-US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3448050"/>
            <a:ext cx="6939280" cy="1152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95" y="5515610"/>
            <a:ext cx="6950075" cy="1342390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21195" y="1489075"/>
            <a:ext cx="5170805" cy="536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挪到外面来：优化失败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90600" y="2128520"/>
            <a:ext cx="4950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然而只要去掉</a:t>
            </a:r>
            <a:r>
              <a:rPr lang="en-US" altLang="zh-CN"/>
              <a:t> (dt * dt) </a:t>
            </a:r>
            <a:r>
              <a:rPr lang="zh-CN" altLang="en-US"/>
              <a:t>的括号就会优化失败：</a:t>
            </a:r>
            <a:endParaRPr lang="zh-CN" altLang="en-US"/>
          </a:p>
          <a:p>
            <a:r>
              <a:rPr lang="zh-CN" altLang="en-US"/>
              <a:t>因为乘法是左结合的，就相当于</a:t>
            </a:r>
            <a:r>
              <a:rPr lang="en-US" altLang="zh-CN"/>
              <a:t> (b[i] * dt) * dt</a:t>
            </a:r>
            <a:endParaRPr lang="en-US" altLang="zh-CN"/>
          </a:p>
          <a:p>
            <a:r>
              <a:rPr lang="zh-CN" altLang="en-US"/>
              <a:t>编译器识别不到不变量，从而优化失败。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29005" y="5518785"/>
            <a:ext cx="4935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因此，要么帮编译器打上括号帮助他识别，要么手动提取不变量到循环体外。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3665855"/>
            <a:ext cx="6685915" cy="124714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5925" y="381635"/>
            <a:ext cx="5426075" cy="647636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208020" y="4353560"/>
            <a:ext cx="776605" cy="0"/>
          </a:xfrm>
          <a:prstGeom prst="lin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为什么需要循环展开</a:t>
            </a:r>
            <a:endParaRPr lang="en-US" altLang="zh-CN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64630" y="2151380"/>
            <a:ext cx="5181600" cy="369951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6405" y="3343275"/>
            <a:ext cx="4908550" cy="131572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446405" y="1957070"/>
            <a:ext cx="5916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每次执行循环体</a:t>
            </a:r>
            <a:r>
              <a:rPr lang="en-US" altLang="zh-CN"/>
              <a:t> a[i] = 1</a:t>
            </a:r>
            <a:r>
              <a:rPr lang="zh-CN" altLang="en-US"/>
              <a:t>后，都要进行一次判断</a:t>
            </a:r>
            <a:r>
              <a:rPr lang="en-US" altLang="zh-CN"/>
              <a:t> i &lt; 1024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导致一部分时间花在判断是否结束循环，而不是循环体里。</a:t>
            </a:r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编译器指令：循环展开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12890" y="2042795"/>
            <a:ext cx="5298440" cy="41719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4815" y="2975610"/>
            <a:ext cx="4248150" cy="14573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73735" y="1819275"/>
            <a:ext cx="3750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</a:t>
            </a:r>
            <a:r>
              <a:rPr lang="en-US" altLang="zh-CN"/>
              <a:t> GCC </a:t>
            </a:r>
            <a:r>
              <a:rPr lang="zh-CN" altLang="en-US"/>
              <a:t>编译器，可以用</a:t>
            </a:r>
            <a:endParaRPr lang="zh-CN" altLang="en-US"/>
          </a:p>
          <a:p>
            <a:r>
              <a:rPr lang="en-US" altLang="zh-CN"/>
              <a:t>#pragma GCC unroll 4</a:t>
            </a:r>
            <a:endParaRPr lang="en-US" altLang="zh-CN"/>
          </a:p>
          <a:p>
            <a:r>
              <a:rPr lang="zh-CN" altLang="en-US"/>
              <a:t>表示把循环体展开为</a:t>
            </a:r>
            <a:r>
              <a:rPr lang="en-US" altLang="zh-CN"/>
              <a:t>4</a:t>
            </a:r>
            <a:r>
              <a:rPr lang="zh-CN" altLang="en-US"/>
              <a:t>个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" y="5010150"/>
            <a:ext cx="4457700" cy="18478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3555" y="4641850"/>
            <a:ext cx="242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相当于：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479665" y="510540"/>
            <a:ext cx="3683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</a:t>
            </a:r>
            <a:r>
              <a:rPr lang="zh-CN" altLang="en-US" b="1"/>
              <a:t>小的循环体</a:t>
            </a:r>
            <a:r>
              <a:rPr lang="zh-CN" altLang="en-US"/>
              <a:t>进行</a:t>
            </a:r>
            <a:r>
              <a:rPr lang="en-US" altLang="zh-CN"/>
              <a:t> unroll </a:t>
            </a:r>
            <a:r>
              <a:rPr lang="zh-CN" altLang="en-US"/>
              <a:t>可能是划算的，但最好不要</a:t>
            </a:r>
            <a:r>
              <a:rPr lang="en-US" altLang="zh-CN"/>
              <a:t> unroll </a:t>
            </a:r>
            <a:r>
              <a:rPr lang="zh-CN" altLang="en-US"/>
              <a:t>大的循环体，否则会造成指令缓存的压力反而变慢！</a:t>
            </a:r>
            <a:endParaRPr lang="zh-CN" altLang="en-US"/>
          </a:p>
        </p:txBody>
      </p:sp>
      <p:sp>
        <p:nvSpPr>
          <p:cNvPr id="14" name="Left Brace 13"/>
          <p:cNvSpPr/>
          <p:nvPr/>
        </p:nvSpPr>
        <p:spPr>
          <a:xfrm>
            <a:off x="6321425" y="4109720"/>
            <a:ext cx="291465" cy="1075055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123180" y="4273550"/>
            <a:ext cx="140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重复了四次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章：结构体</a:t>
            </a:r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两个</a:t>
            </a:r>
            <a:r>
              <a:rPr lang="en-US" altLang="zh-CN"/>
              <a:t> float</a:t>
            </a:r>
            <a:r>
              <a:rPr lang="zh-CN" altLang="en-US"/>
              <a:t>：对齐到</a:t>
            </a:r>
            <a:r>
              <a:rPr lang="en-US" altLang="zh-CN"/>
              <a:t> 8 </a:t>
            </a:r>
            <a:r>
              <a:rPr lang="zh-CN" altLang="en-US"/>
              <a:t>字节</a:t>
            </a:r>
            <a:endParaRPr lang="zh-CN" altLang="en-US"/>
          </a:p>
        </p:txBody>
      </p:sp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65505" y="2379345"/>
            <a:ext cx="4745990" cy="3243580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2720" y="-5080"/>
            <a:ext cx="5669280" cy="686308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1623695" y="1499870"/>
            <a:ext cx="2524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成功</a:t>
            </a:r>
            <a:r>
              <a:rPr lang="en-US" altLang="zh-CN"/>
              <a:t> SIMD </a:t>
            </a:r>
            <a:r>
              <a:rPr lang="zh-CN" altLang="en-US"/>
              <a:t>矢量化！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三个</a:t>
            </a:r>
            <a:r>
              <a:rPr lang="en-US" altLang="zh-CN"/>
              <a:t> float</a:t>
            </a:r>
            <a:r>
              <a:rPr lang="zh-CN" altLang="en-US"/>
              <a:t>：对齐到</a:t>
            </a:r>
            <a:r>
              <a:rPr lang="en-US" altLang="zh-CN"/>
              <a:t> 12 </a:t>
            </a:r>
            <a:r>
              <a:rPr lang="zh-CN" altLang="en-US"/>
              <a:t>字节</a:t>
            </a:r>
            <a:endParaRPr lang="zh-CN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1623695" y="1499870"/>
            <a:ext cx="385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矢量化失败，生成了标量的低效代码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48170" y="1382395"/>
            <a:ext cx="5243830" cy="547560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5195" y="2278380"/>
            <a:ext cx="5250180" cy="38131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282700" y="6212840"/>
            <a:ext cx="4803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往</a:t>
            </a:r>
            <a:r>
              <a:rPr lang="en-US" altLang="zh-CN"/>
              <a:t> struct </a:t>
            </a:r>
            <a:r>
              <a:rPr lang="zh-CN" altLang="en-US"/>
              <a:t>里添加了个根本没有用到的</a:t>
            </a:r>
            <a:r>
              <a:rPr lang="en-US" altLang="zh-CN"/>
              <a:t> z</a:t>
            </a:r>
            <a:r>
              <a:rPr lang="zh-CN" altLang="en-US"/>
              <a:t>，却直接导致了优化失败！这是为什么？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</a:t>
            </a:r>
            <a:r>
              <a:rPr lang="zh-CN" altLang="en-US"/>
              <a:t>位，</a:t>
            </a:r>
            <a:r>
              <a:rPr lang="en-US" altLang="zh-CN"/>
              <a:t>16</a:t>
            </a:r>
            <a:r>
              <a:rPr lang="zh-CN" altLang="en-US"/>
              <a:t>位，</a:t>
            </a:r>
            <a:r>
              <a:rPr lang="en-US" altLang="zh-CN"/>
              <a:t>32</a:t>
            </a:r>
            <a:r>
              <a:rPr lang="zh-CN" altLang="en-US"/>
              <a:t>位，</a:t>
            </a:r>
            <a:r>
              <a:rPr lang="en-US" altLang="zh-CN"/>
              <a:t>64</a:t>
            </a:r>
            <a:r>
              <a:rPr lang="zh-CN" altLang="en-US"/>
              <a:t>位版本</a:t>
            </a:r>
            <a:endParaRPr lang="zh-CN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al, ax, eax, rax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99160" y="3406775"/>
            <a:ext cx="5038725" cy="199072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/>
              <a:t>r15b, r15w, r15d, r15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06210" y="3954780"/>
            <a:ext cx="451485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添加一个辅助对齐的变量：对齐到</a:t>
            </a:r>
            <a:r>
              <a:rPr lang="en-US" altLang="zh-CN"/>
              <a:t> 16 </a:t>
            </a:r>
            <a:r>
              <a:rPr lang="zh-CN" altLang="en-US"/>
              <a:t>字节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5660" y="2065020"/>
            <a:ext cx="4804410" cy="387223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81645" y="635"/>
            <a:ext cx="4110355" cy="68573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930400" y="1256665"/>
            <a:ext cx="5335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追加</a:t>
            </a:r>
            <a:r>
              <a:rPr lang="zh-CN" altLang="en-US"/>
              <a:t>了一个没有用的</a:t>
            </a:r>
            <a:r>
              <a:rPr lang="en-US" altLang="zh-CN"/>
              <a:t> 4 </a:t>
            </a:r>
            <a:r>
              <a:rPr lang="zh-CN" altLang="en-US"/>
              <a:t>字节变量，整个结构体变成</a:t>
            </a:r>
            <a:r>
              <a:rPr lang="en-US" altLang="zh-CN"/>
              <a:t> 16 </a:t>
            </a:r>
            <a:r>
              <a:rPr lang="zh-CN" altLang="en-US"/>
              <a:t>字节大小，矢量化反而成功了？？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057275" y="6049645"/>
            <a:ext cx="637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结论：计算机喜欢</a:t>
            </a:r>
            <a:r>
              <a:rPr lang="en-US" altLang="zh-CN"/>
              <a:t> 2 </a:t>
            </a:r>
            <a:r>
              <a:rPr lang="zh-CN" altLang="en-US"/>
              <a:t>的整数幂，</a:t>
            </a:r>
            <a:r>
              <a:rPr lang="en-US" altLang="zh-CN"/>
              <a:t>2, 4, 8, 16, 32, 64, 128...</a:t>
            </a:r>
            <a:endParaRPr lang="en-US" altLang="zh-CN"/>
          </a:p>
          <a:p>
            <a:r>
              <a:rPr lang="zh-CN" altLang="en-US"/>
              <a:t>结构体</a:t>
            </a:r>
            <a:r>
              <a:rPr lang="zh-CN" altLang="en-US" b="1"/>
              <a:t>大小若不是</a:t>
            </a:r>
            <a:r>
              <a:rPr lang="en-US" altLang="zh-CN" b="1"/>
              <a:t> 2 </a:t>
            </a:r>
            <a:r>
              <a:rPr lang="zh-CN" altLang="en-US" b="1"/>
              <a:t>的整数幂</a:t>
            </a:r>
            <a:r>
              <a:rPr lang="zh-CN" altLang="en-US"/>
              <a:t>，往往会</a:t>
            </a:r>
            <a:r>
              <a:rPr lang="zh-CN" altLang="en-US" b="1"/>
              <a:t>导致</a:t>
            </a:r>
            <a:r>
              <a:rPr lang="en-US" altLang="zh-CN" b="1"/>
              <a:t> SIMD </a:t>
            </a:r>
            <a:r>
              <a:rPr lang="zh-CN" altLang="en-US" b="1"/>
              <a:t>优化失败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C++11 </a:t>
            </a:r>
            <a:r>
              <a:rPr lang="zh-CN" altLang="en-US"/>
              <a:t>新语法：</a:t>
            </a:r>
            <a:r>
              <a:rPr lang="en-US" altLang="zh-CN"/>
              <a:t>alignas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81785" y="2161540"/>
            <a:ext cx="4784090" cy="351726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33055" y="-635"/>
            <a:ext cx="4258945" cy="68586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44245" y="1348105"/>
            <a:ext cx="6682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 struct </a:t>
            </a:r>
            <a:r>
              <a:rPr lang="zh-CN" altLang="en-US"/>
              <a:t>后加上</a:t>
            </a:r>
            <a:r>
              <a:rPr lang="en-US" altLang="zh-CN"/>
              <a:t> alignas(</a:t>
            </a:r>
            <a:r>
              <a:rPr lang="zh-CN" altLang="en-US"/>
              <a:t>要对齐到的字节数</a:t>
            </a:r>
            <a:r>
              <a:rPr lang="en-US" altLang="zh-CN"/>
              <a:t>) </a:t>
            </a:r>
            <a:r>
              <a:rPr lang="zh-CN" altLang="en-US"/>
              <a:t>即可实现同样效果，就不需要手动写</a:t>
            </a:r>
            <a:r>
              <a:rPr lang="en-US" altLang="zh-CN"/>
              <a:t> padding </a:t>
            </a:r>
            <a:r>
              <a:rPr lang="zh-CN" altLang="en-US"/>
              <a:t>变量了。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318770" y="5659120"/>
            <a:ext cx="7614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那是不是所有结构体打上</a:t>
            </a:r>
            <a:r>
              <a:rPr lang="en-US" altLang="zh-CN"/>
              <a:t> alignas(16) </a:t>
            </a:r>
            <a:r>
              <a:rPr lang="zh-CN" altLang="en-US"/>
              <a:t>我的程序就会变快？</a:t>
            </a:r>
            <a:endParaRPr lang="zh-CN" altLang="en-US"/>
          </a:p>
          <a:p>
            <a:r>
              <a:rPr lang="zh-CN" altLang="en-US"/>
              <a:t>错了，</a:t>
            </a:r>
            <a:r>
              <a:rPr lang="zh-CN" altLang="en-US" b="1"/>
              <a:t>有可能不仅不变快，反而还变慢</a:t>
            </a:r>
            <a:r>
              <a:rPr lang="zh-CN" altLang="en-US"/>
              <a:t>！</a:t>
            </a:r>
            <a:r>
              <a:rPr lang="en-US" altLang="zh-CN"/>
              <a:t>SIMD </a:t>
            </a:r>
            <a:r>
              <a:rPr lang="zh-CN" altLang="en-US"/>
              <a:t>和缓存行对齐只是性能优化的一个点，又不是全部。还要考虑结构体变大会导致内存带宽的占用，对缓存的占用等一系列连锁反应，总之，要根据实际情况选择优化方案。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结构体的内存布局：</a:t>
            </a:r>
            <a:r>
              <a:rPr lang="en-US" altLang="zh-CN"/>
              <a:t>AOS </a:t>
            </a:r>
            <a:r>
              <a:rPr lang="zh-CN" altLang="en-US"/>
              <a:t>与</a:t>
            </a:r>
            <a:r>
              <a:rPr lang="en-US" altLang="zh-CN"/>
              <a:t> SOA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2585" y="1825625"/>
            <a:ext cx="6130290" cy="4351655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AOS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Array of Struct</a:t>
            </a:r>
            <a:r>
              <a:rPr lang="zh-CN" altLang="en-US">
                <a:sym typeface="+mn-ea"/>
              </a:rPr>
              <a:t>）单个对象的属性紧挨着存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xyzxyzxyzxyz</a:t>
            </a:r>
            <a:endParaRPr lang="zh-CN" altLang="en-US">
              <a:sym typeface="+mn-ea"/>
            </a:endParaRPr>
          </a:p>
          <a:p>
            <a:r>
              <a:rPr lang="en-US" altLang="zh-CN"/>
              <a:t>SOA</a:t>
            </a:r>
            <a:r>
              <a:rPr lang="zh-CN" altLang="en-US"/>
              <a:t>（</a:t>
            </a:r>
            <a:r>
              <a:rPr lang="en-US" altLang="zh-CN"/>
              <a:t>Struct of Array</a:t>
            </a:r>
            <a:r>
              <a:rPr lang="zh-CN" altLang="en-US"/>
              <a:t>）属性分离存储在多个数组</a:t>
            </a:r>
            <a:endParaRPr lang="zh-CN" altLang="en-US"/>
          </a:p>
          <a:p>
            <a:r>
              <a:rPr lang="en-US" altLang="zh-CN"/>
              <a:t>xxxxyyyyzzzz</a:t>
            </a:r>
            <a:endParaRPr lang="en-US" altLang="zh-CN"/>
          </a:p>
          <a:p>
            <a:r>
              <a:rPr lang="en-US" altLang="zh-CN"/>
              <a:t>AOS </a:t>
            </a:r>
            <a:r>
              <a:rPr lang="zh-CN" altLang="en-US"/>
              <a:t>必须对齐到</a:t>
            </a:r>
            <a:r>
              <a:rPr lang="en-US" altLang="zh-CN"/>
              <a:t> 2 </a:t>
            </a:r>
            <a:r>
              <a:rPr lang="zh-CN" altLang="en-US"/>
              <a:t>的幂才高效，</a:t>
            </a:r>
            <a:r>
              <a:rPr lang="en-US" altLang="zh-CN"/>
              <a:t>SOA </a:t>
            </a:r>
            <a:r>
              <a:rPr lang="zh-CN" altLang="en-US"/>
              <a:t>就不需要。</a:t>
            </a:r>
            <a:endParaRPr lang="zh-CN" altLang="en-US"/>
          </a:p>
          <a:p>
            <a:r>
              <a:rPr lang="en-US" altLang="zh-CN"/>
              <a:t>AOS </a:t>
            </a:r>
            <a:r>
              <a:rPr lang="zh-CN" altLang="en-US"/>
              <a:t>符合直觉，不一定要存储在数组这种线性结构，而</a:t>
            </a:r>
            <a:r>
              <a:rPr lang="en-US" altLang="zh-CN"/>
              <a:t> SOA </a:t>
            </a:r>
            <a:r>
              <a:rPr lang="zh-CN" altLang="en-US"/>
              <a:t>可能无法保证多个数组大小一致。</a:t>
            </a:r>
            <a:endParaRPr lang="zh-CN" altLang="en-US"/>
          </a:p>
          <a:p>
            <a:r>
              <a:rPr lang="en-US" altLang="zh-CN"/>
              <a:t>SOA </a:t>
            </a:r>
            <a:r>
              <a:rPr lang="zh-CN" altLang="en-US"/>
              <a:t>不符合直觉，但通常是更高效的！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23050" y="2066925"/>
            <a:ext cx="5165090" cy="386842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AOS</a:t>
            </a:r>
            <a:r>
              <a:rPr lang="zh-CN" altLang="en-US"/>
              <a:t>：</a:t>
            </a:r>
            <a:r>
              <a:rPr lang="zh-CN"/>
              <a:t>紧凑存储多个属性</a:t>
            </a:r>
            <a:endParaRPr 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5840" y="2307590"/>
            <a:ext cx="4465320" cy="33870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7235" y="1447800"/>
            <a:ext cx="5509895" cy="51079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814185" y="972185"/>
            <a:ext cx="351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SIMD </a:t>
            </a:r>
            <a:r>
              <a:rPr lang="zh-CN" altLang="en-US"/>
              <a:t>矢量化失败！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SOA</a:t>
            </a:r>
            <a:r>
              <a:rPr lang="zh-CN" altLang="en-US"/>
              <a:t>：</a:t>
            </a:r>
            <a:r>
              <a:rPr lang="zh-CN"/>
              <a:t>分离存储多个属性</a:t>
            </a:r>
            <a:endParaRPr 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73455" y="2298700"/>
            <a:ext cx="4530090" cy="340550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2545" y="1830705"/>
            <a:ext cx="4359910" cy="434022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814820" y="1360805"/>
            <a:ext cx="351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SIMD </a:t>
            </a:r>
            <a:r>
              <a:rPr lang="zh-CN" altLang="en-US"/>
              <a:t>矢量化成功！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AOSOA</a:t>
            </a:r>
            <a:r>
              <a:rPr lang="zh-CN" altLang="en-US"/>
              <a:t>：中间方案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85495" y="2098675"/>
            <a:ext cx="4906010" cy="380428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7285" y="1825625"/>
            <a:ext cx="4709160" cy="435165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722110" y="1360170"/>
            <a:ext cx="351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SIMD </a:t>
            </a:r>
            <a:r>
              <a:rPr lang="zh-CN" altLang="en-US"/>
              <a:t>矢量化成功！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290320" y="1299210"/>
            <a:ext cx="3962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 </a:t>
            </a:r>
            <a:r>
              <a:rPr lang="zh-CN" altLang="en-US"/>
              <a:t>个对象一组打包成</a:t>
            </a:r>
            <a:r>
              <a:rPr lang="en-US" altLang="zh-CN"/>
              <a:t> SOA</a:t>
            </a:r>
            <a:r>
              <a:rPr lang="zh-CN" altLang="en-US"/>
              <a:t>，再用一个</a:t>
            </a:r>
            <a:r>
              <a:rPr lang="en-US" altLang="zh-CN"/>
              <a:t> n / 4 </a:t>
            </a:r>
            <a:r>
              <a:rPr lang="zh-CN" altLang="en-US"/>
              <a:t>大小的数组存储为</a:t>
            </a:r>
            <a:r>
              <a:rPr lang="en-US" altLang="zh-CN"/>
              <a:t> AOS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585210" y="193040"/>
            <a:ext cx="38220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优点：</a:t>
            </a:r>
            <a:r>
              <a:rPr lang="en-US" altLang="zh-CN">
                <a:sym typeface="+mn-ea"/>
              </a:rPr>
              <a:t>SOA </a:t>
            </a:r>
            <a:r>
              <a:rPr lang="zh-CN" altLang="en-US">
                <a:sym typeface="+mn-ea"/>
              </a:rPr>
              <a:t>便于</a:t>
            </a:r>
            <a:r>
              <a:rPr lang="en-US" altLang="zh-CN">
                <a:sym typeface="+mn-ea"/>
              </a:rPr>
              <a:t> SIMD </a:t>
            </a:r>
            <a:r>
              <a:rPr lang="zh-CN" altLang="en-US">
                <a:sym typeface="+mn-ea"/>
              </a:rPr>
              <a:t>优化；</a:t>
            </a:r>
            <a:r>
              <a:rPr lang="en-US" altLang="zh-CN">
                <a:sym typeface="+mn-ea"/>
              </a:rPr>
              <a:t>AOS </a:t>
            </a:r>
            <a:r>
              <a:rPr lang="zh-CN" altLang="en-US">
                <a:sym typeface="+mn-ea"/>
              </a:rPr>
              <a:t>便于存储在传统容器；</a:t>
            </a:r>
            <a:r>
              <a:rPr lang="en-US" altLang="zh-CN">
                <a:sym typeface="+mn-ea"/>
              </a:rPr>
              <a:t>AOSOA </a:t>
            </a:r>
            <a:r>
              <a:rPr lang="zh-CN" altLang="en-US">
                <a:sym typeface="+mn-ea"/>
              </a:rPr>
              <a:t>两者得兼！是王鑫磊的最爱。</a:t>
            </a:r>
            <a:endParaRPr lang="en-US" altLang="zh-CN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593330" y="193040"/>
            <a:ext cx="4415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缺点：需要两层</a:t>
            </a:r>
            <a:r>
              <a:rPr lang="en-US" altLang="zh-CN">
                <a:sym typeface="+mn-ea"/>
              </a:rPr>
              <a:t> for </a:t>
            </a:r>
            <a:r>
              <a:rPr lang="zh-CN" altLang="en-US">
                <a:sym typeface="+mn-ea"/>
              </a:rPr>
              <a:t>循环，不利于随机访问；需要数组大小是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的整数倍，不过可以用边界特判法解决。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章：</a:t>
            </a:r>
            <a:r>
              <a:rPr lang="en-US" altLang="zh-CN"/>
              <a:t>STL</a:t>
            </a:r>
            <a:r>
              <a:rPr lang="zh-CN" altLang="en-US"/>
              <a:t>容器</a:t>
            </a:r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章：</a:t>
            </a:r>
            <a:r>
              <a:rPr lang="zh-CN"/>
              <a:t>实战演练</a:t>
            </a:r>
            <a:endParaRPr lang="zh-CN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zh-CN" altLang="en-US"/>
              <a:t>用</a:t>
            </a:r>
            <a:r>
              <a:rPr lang="en-US" altLang="zh-CN"/>
              <a:t> size_t </a:t>
            </a:r>
            <a:r>
              <a:rPr lang="zh-CN" altLang="en-US"/>
              <a:t>作为索引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函数尽量写在同一个文件内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避免在</a:t>
            </a:r>
            <a:r>
              <a:rPr lang="en-US" altLang="zh-CN"/>
              <a:t> for </a:t>
            </a:r>
            <a:r>
              <a:rPr lang="zh-CN" altLang="en-US"/>
              <a:t>循环内调用外部函数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非</a:t>
            </a:r>
            <a:r>
              <a:rPr lang="en-US" altLang="zh-CN"/>
              <a:t> const </a:t>
            </a:r>
            <a:r>
              <a:rPr lang="zh-CN" altLang="en-US"/>
              <a:t>指针加上</a:t>
            </a:r>
            <a:r>
              <a:rPr lang="en-US" altLang="zh-CN"/>
              <a:t> __restrict </a:t>
            </a:r>
            <a:r>
              <a:rPr lang="zh-CN" altLang="en-US"/>
              <a:t>修饰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尽量用</a:t>
            </a:r>
            <a:r>
              <a:rPr lang="en-US" altLang="zh-CN"/>
              <a:t> SOA </a:t>
            </a:r>
            <a:r>
              <a:rPr lang="zh-CN" altLang="en-US"/>
              <a:t>而不是</a:t>
            </a:r>
            <a:r>
              <a:rPr lang="en-US" altLang="zh-CN"/>
              <a:t> AOS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en-US" altLang="zh-CN"/>
              <a:t>struct </a:t>
            </a:r>
            <a:r>
              <a:rPr lang="zh-CN" altLang="en-US"/>
              <a:t>对齐到</a:t>
            </a:r>
            <a:r>
              <a:rPr lang="en-US" altLang="zh-CN"/>
              <a:t> 16 </a:t>
            </a:r>
            <a:r>
              <a:rPr lang="zh-CN" altLang="en-US"/>
              <a:t>或</a:t>
            </a:r>
            <a:r>
              <a:rPr lang="en-US" altLang="zh-CN"/>
              <a:t> 64 </a:t>
            </a:r>
            <a:r>
              <a:rPr lang="zh-CN" altLang="en-US"/>
              <a:t>字节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写简单的代码，不要复杂化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/>
              <a:t>存在堆上</a:t>
            </a:r>
            <a:r>
              <a:rPr lang="zh-CN" altLang="en-US"/>
              <a:t>的</a:t>
            </a:r>
            <a:r>
              <a:rPr lang="en-US" altLang="zh-CN"/>
              <a:t> STL </a:t>
            </a:r>
            <a:r>
              <a:rPr lang="zh-CN" altLang="en-US"/>
              <a:t>容器不利于优化</a:t>
            </a:r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__restrict</a:t>
            </a:r>
            <a:r>
              <a:rPr lang="zh-CN" altLang="en-US"/>
              <a:t>：能否用于</a:t>
            </a:r>
            <a:r>
              <a:rPr lang="en-US" altLang="zh-CN"/>
              <a:t> std::vector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SOA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Struct of Array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这个案例最好的内存布局应该是</a:t>
            </a:r>
            <a:r>
              <a:rPr lang="en-US" altLang="zh-CN">
                <a:sym typeface="+mn-ea"/>
              </a:rPr>
              <a:t> SOA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en-US" altLang="zh-CN">
                <a:sym typeface="+mn-ea"/>
              </a:rPr>
              <a:t>TODO</a:t>
            </a:r>
            <a:r>
              <a:rPr lang="zh-CN" altLang="en-US">
                <a:sym typeface="+mn-ea"/>
              </a:rPr>
              <a:t>：嵌套循环</a:t>
            </a:r>
            <a:endParaRPr lang="zh-CN" altLang="en-US"/>
          </a:p>
          <a:p>
            <a:r>
              <a:rPr lang="en-US" altLang="zh-CN">
                <a:sym typeface="+mn-ea"/>
              </a:rPr>
              <a:t>TODO</a:t>
            </a:r>
            <a:r>
              <a:rPr lang="zh-CN" altLang="en-US">
                <a:sym typeface="+mn-ea"/>
              </a:rPr>
              <a:t>：循环</a:t>
            </a:r>
            <a:r>
              <a:rPr lang="en-US" altLang="zh-CN">
                <a:sym typeface="+mn-ea"/>
              </a:rPr>
              <a:t>fusion/separation</a:t>
            </a:r>
            <a:endParaRPr lang="en-US" altLang="zh-CN"/>
          </a:p>
          <a:p>
            <a:r>
              <a:rPr lang="en-US" altLang="zh-CN">
                <a:sym typeface="+mn-ea"/>
              </a:rPr>
              <a:t>TODO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restrict</a:t>
            </a:r>
            <a:r>
              <a:rPr lang="zh-CN" altLang="en-US">
                <a:sym typeface="+mn-ea"/>
              </a:rPr>
              <a:t>用于</a:t>
            </a:r>
            <a:r>
              <a:rPr lang="en-US" altLang="zh-CN">
                <a:sym typeface="+mn-ea"/>
              </a:rPr>
              <a:t>STL</a:t>
            </a:r>
            <a:r>
              <a:rPr lang="zh-CN" altLang="en-US">
                <a:sym typeface="+mn-ea"/>
              </a:rPr>
              <a:t>容器</a:t>
            </a:r>
            <a:endParaRPr lang="zh-CN" altLang="en-US"/>
          </a:p>
          <a:p>
            <a:r>
              <a:rPr lang="en-US" altLang="zh-CN">
                <a:sym typeface="+mn-ea"/>
              </a:rPr>
              <a:t>TODO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-ffast-math</a:t>
            </a:r>
            <a:endParaRPr lang="en-US" altLang="zh-CN">
              <a:sym typeface="+mn-ea"/>
            </a:endParaRPr>
          </a:p>
          <a:p>
            <a:r>
              <a:rPr lang="en-US"/>
              <a:t>TODO</a:t>
            </a:r>
            <a:r>
              <a:rPr lang="zh-CN" altLang="en-US"/>
              <a:t>：寄存器压力</a:t>
            </a:r>
            <a:endParaRPr lang="zh-CN" altLang="en-US"/>
          </a:p>
          <a:p>
            <a:r>
              <a:rPr lang="en-US" altLang="zh-CN"/>
              <a:t>TODO</a:t>
            </a:r>
            <a:r>
              <a:rPr lang="zh-CN" altLang="en-US"/>
              <a:t>：</a:t>
            </a:r>
            <a:r>
              <a:rPr lang="en-US" altLang="zh-CN"/>
              <a:t>for </a:t>
            </a:r>
            <a:r>
              <a:rPr lang="zh-CN" altLang="en-US"/>
              <a:t>对</a:t>
            </a:r>
            <a:r>
              <a:rPr lang="en-US" altLang="zh-CN"/>
              <a:t> iterator </a:t>
            </a:r>
            <a:r>
              <a:rPr lang="zh-CN" altLang="en-US"/>
              <a:t>依赖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返回值：通过</a:t>
            </a:r>
            <a:r>
              <a:rPr lang="en-US" altLang="zh-CN"/>
              <a:t> eax </a:t>
            </a:r>
            <a:r>
              <a:rPr lang="zh-CN" altLang="en-US"/>
              <a:t>传出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70075" y="3444875"/>
            <a:ext cx="2736850" cy="11125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3030" y="2691130"/>
            <a:ext cx="4217670" cy="2620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个参数</a:t>
            </a:r>
            <a:r>
              <a:rPr lang="zh-CN" altLang="en-US"/>
              <a:t>：分别通过</a:t>
            </a:r>
            <a:r>
              <a:rPr lang="en-US" altLang="zh-CN"/>
              <a:t> edi</a:t>
            </a:r>
            <a:r>
              <a:rPr lang="zh-CN" altLang="en-US"/>
              <a:t>，</a:t>
            </a:r>
            <a:r>
              <a:rPr lang="en-US" altLang="zh-CN"/>
              <a:t>esi</a:t>
            </a:r>
            <a:r>
              <a:rPr lang="zh-CN" altLang="en-US"/>
              <a:t>，</a:t>
            </a:r>
            <a:r>
              <a:rPr lang="en-US" altLang="zh-CN"/>
              <a:t>edx</a:t>
            </a:r>
            <a:r>
              <a:rPr lang="zh-CN" altLang="en-US"/>
              <a:t>，</a:t>
            </a:r>
            <a:r>
              <a:rPr lang="en-US" altLang="zh-CN"/>
              <a:t>ecx</a:t>
            </a:r>
            <a:r>
              <a:rPr lang="zh-CN" altLang="en-US"/>
              <a:t>，</a:t>
            </a:r>
            <a:r>
              <a:rPr lang="en-US" altLang="zh-CN"/>
              <a:t>r8d</a:t>
            </a:r>
            <a:r>
              <a:rPr lang="zh-CN" altLang="en-US"/>
              <a:t>，</a:t>
            </a:r>
            <a:r>
              <a:rPr lang="en-US" altLang="zh-CN"/>
              <a:t>r9d </a:t>
            </a:r>
            <a:r>
              <a:rPr lang="zh-CN" altLang="en-US"/>
              <a:t>传入</a:t>
            </a:r>
            <a:endParaRPr lang="zh-CN" altLang="en-US"/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73170" y="2593975"/>
            <a:ext cx="4645660" cy="397891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03195" y="1584325"/>
            <a:ext cx="6534785" cy="742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6552</Words>
  <Application>WPS Presentation</Application>
  <PresentationFormat>宽屏</PresentationFormat>
  <Paragraphs>446</Paragraphs>
  <Slides>79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91" baseType="lpstr">
      <vt:lpstr>Arial</vt:lpstr>
      <vt:lpstr>SimSun</vt:lpstr>
      <vt:lpstr>Wingdings</vt:lpstr>
      <vt:lpstr>Liberation Sans</vt:lpstr>
      <vt:lpstr>Arial Black</vt:lpstr>
      <vt:lpstr>SimSun</vt:lpstr>
      <vt:lpstr>文泉驿微米黑</vt:lpstr>
      <vt:lpstr>Microsoft YaHei</vt:lpstr>
      <vt:lpstr>Arial Unicode MS</vt:lpstr>
      <vt:lpstr>SimSun</vt:lpstr>
      <vt:lpstr>MathJax_Vector</vt:lpstr>
      <vt:lpstr>Office Theme</vt:lpstr>
      <vt:lpstr>C/C++编译器中的自动优化</vt:lpstr>
      <vt:lpstr>编译器：从C++源码到汇编指令</vt:lpstr>
      <vt:lpstr>启用优化：-O3</vt:lpstr>
      <vt:lpstr>帮助调试：-fverbose-asm</vt:lpstr>
      <vt:lpstr>第0章：汇编语言</vt:lpstr>
      <vt:lpstr>x64 架构下的寄存器模型</vt:lpstr>
      <vt:lpstr>8位，16位，32位，64位版本</vt:lpstr>
      <vt:lpstr>返回值：通过 eax 传出</vt:lpstr>
      <vt:lpstr>前6个参数：分别通过 edi，esi，edx，ecx，r8d，r9d 传入</vt:lpstr>
      <vt:lpstr>开启优化：-O3</vt:lpstr>
      <vt:lpstr>32位乘法运算：imull</vt:lpstr>
      <vt:lpstr>64位乘法运算：imulq</vt:lpstr>
      <vt:lpstr>整数加法：被优化成 leal 了</vt:lpstr>
      <vt:lpstr>整数加常数乘整数：都可以被优化成 leal</vt:lpstr>
      <vt:lpstr>指针访问对象：线性访问地址</vt:lpstr>
      <vt:lpstr>指针的索引：尽量用 size_t</vt:lpstr>
      <vt:lpstr>浮点作为参数和返回：xmm 系列寄存器</vt:lpstr>
      <vt:lpstr>第1章：化简</vt:lpstr>
      <vt:lpstr>编译器优化：代数化简</vt:lpstr>
      <vt:lpstr>编译器优化：常量折叠</vt:lpstr>
      <vt:lpstr>编译器优化：举个例子</vt:lpstr>
      <vt:lpstr>编译器优化：我毕竟不是万能的</vt:lpstr>
      <vt:lpstr>造成 new/delete 的容器：我是说，内存分配在堆上的容器</vt:lpstr>
      <vt:lpstr>那改用 array 试试？</vt:lpstr>
      <vt:lpstr>那改用手写的 reduce？</vt:lpstr>
      <vt:lpstr>那改小到 10？成功了！</vt:lpstr>
      <vt:lpstr>constexpr：强迫编译器在编译期求值</vt:lpstr>
      <vt:lpstr>constexpr：强迫编译器在编译期求值（续）</vt:lpstr>
      <vt:lpstr>第2章：内联</vt:lpstr>
      <vt:lpstr>调用其他函数：call 指令</vt:lpstr>
      <vt:lpstr>编译器优化：call 变 jmp</vt:lpstr>
      <vt:lpstr>多个函数定义在同一个文件中</vt:lpstr>
      <vt:lpstr>编译器优化：内联化</vt:lpstr>
      <vt:lpstr>局部可见函数：static</vt:lpstr>
      <vt:lpstr>inline 关键字？不需要！</vt:lpstr>
      <vt:lpstr>无内鬼？来点“大厂面试官”笑话</vt:lpstr>
      <vt:lpstr>第3章：指针</vt:lpstr>
      <vt:lpstr>编译器傻了吗？</vt:lpstr>
      <vt:lpstr>指针别名现象（pointer aliasing）</vt:lpstr>
      <vt:lpstr>告诉编译器别怕指针别名：__restrict 关键字</vt:lpstr>
      <vt:lpstr>__restrict 关键字：只需加在非 const 的即可</vt:lpstr>
      <vt:lpstr>禁止优化：volatile</vt:lpstr>
      <vt:lpstr>注意一下区别</vt:lpstr>
      <vt:lpstr>编译器优化：合并写入</vt:lpstr>
      <vt:lpstr>合并写入：不能跳跃</vt:lpstr>
      <vt:lpstr>第4章：矢量化</vt:lpstr>
      <vt:lpstr>更宽的合并写入：矢量化指令（SIMD）</vt:lpstr>
      <vt:lpstr>SIMD 指令：敢不敢再宽一点？</vt:lpstr>
      <vt:lpstr>让编译器自动检测当前硬件支持的指令集</vt:lpstr>
      <vt:lpstr>数组清零：自动调用标准库的 memset</vt:lpstr>
      <vt:lpstr>从 0 到 1024 填充：SIMD 加速</vt:lpstr>
      <vt:lpstr>从 0 到 1024 填充：SIMD 加速（续）</vt:lpstr>
      <vt:lpstr>如果不是 4 的倍数？边界特判法</vt:lpstr>
      <vt:lpstr>n 总是 4 的倍数？避免边界特判</vt:lpstr>
      <vt:lpstr>假定指针是 16 字节对齐的：assume_aligned</vt:lpstr>
      <vt:lpstr>第5章：循环</vt:lpstr>
      <vt:lpstr>循环中的矢量化：还在伺候指针别名</vt:lpstr>
      <vt:lpstr>循环中的矢量化：解决指针别名</vt:lpstr>
      <vt:lpstr>循环中的矢量化：OpenMP 强制矢量化</vt:lpstr>
      <vt:lpstr>循环中的矢量化：编译器提示忽略指针别名</vt:lpstr>
      <vt:lpstr>循环中的 if 语句：挪到外面来</vt:lpstr>
      <vt:lpstr>循环中的 if 语句：挪到外面来（续）</vt:lpstr>
      <vt:lpstr>循环中的不变量：挪到外面来</vt:lpstr>
      <vt:lpstr>挪到外面来：优化失败</vt:lpstr>
      <vt:lpstr>为什么需要循环展开</vt:lpstr>
      <vt:lpstr>编译器指令：循环展开</vt:lpstr>
      <vt:lpstr>第6章：结构体</vt:lpstr>
      <vt:lpstr>两个 float：对齐到 8 字节</vt:lpstr>
      <vt:lpstr>三个 float：对齐到 12 字节</vt:lpstr>
      <vt:lpstr>添加一个辅助对齐的变量：对齐到 16 字节</vt:lpstr>
      <vt:lpstr>C++11 新语法：alignas</vt:lpstr>
      <vt:lpstr>结构体的内存布局：AOS 与 SOA</vt:lpstr>
      <vt:lpstr>AOS：紧凑存储多个属性</vt:lpstr>
      <vt:lpstr>SOA：分离存储多个属性</vt:lpstr>
      <vt:lpstr>AOSOA：中间方案</vt:lpstr>
      <vt:lpstr>第7章：STL容器</vt:lpstr>
      <vt:lpstr>第7章：STL容器</vt:lpstr>
      <vt:lpstr>PowerPoint 演示文稿</vt:lpstr>
      <vt:lpstr>__restrict：能否用于 std::vector？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238</cp:revision>
  <dcterms:created xsi:type="dcterms:W3CDTF">2021-12-29T01:28:16Z</dcterms:created>
  <dcterms:modified xsi:type="dcterms:W3CDTF">2021-12-29T01:28:16Z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