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256" r:id="rId3"/>
    <p:sldId id="466" r:id="rId4"/>
    <p:sldId id="467" r:id="rId5"/>
    <p:sldId id="270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3" r:id="rId14"/>
    <p:sldId id="265" r:id="rId15"/>
    <p:sldId id="266" r:id="rId16"/>
    <p:sldId id="267" r:id="rId17"/>
    <p:sldId id="269" r:id="rId18"/>
    <p:sldId id="268" r:id="rId19"/>
    <p:sldId id="297" r:id="rId20"/>
    <p:sldId id="460" r:id="rId21"/>
    <p:sldId id="461" r:id="rId22"/>
    <p:sldId id="462" r:id="rId23"/>
    <p:sldId id="463" r:id="rId24"/>
    <p:sldId id="310" r:id="rId25"/>
    <p:sldId id="311" r:id="rId26"/>
    <p:sldId id="312" r:id="rId27"/>
    <p:sldId id="313" r:id="rId28"/>
    <p:sldId id="314" r:id="rId29"/>
    <p:sldId id="317" r:id="rId30"/>
    <p:sldId id="315" r:id="rId31"/>
    <p:sldId id="322" r:id="rId32"/>
    <p:sldId id="323" r:id="rId33"/>
    <p:sldId id="325" r:id="rId34"/>
    <p:sldId id="327" r:id="rId35"/>
    <p:sldId id="330" r:id="rId36"/>
    <p:sldId id="331" r:id="rId37"/>
    <p:sldId id="332" r:id="rId38"/>
    <p:sldId id="400" r:id="rId39"/>
    <p:sldId id="399" r:id="rId40"/>
    <p:sldId id="401" r:id="rId41"/>
    <p:sldId id="402" r:id="rId42"/>
    <p:sldId id="403" r:id="rId43"/>
    <p:sldId id="321" r:id="rId44"/>
    <p:sldId id="430" r:id="rId45"/>
    <p:sldId id="431" r:id="rId46"/>
    <p:sldId id="433" r:id="rId47"/>
    <p:sldId id="432" r:id="rId48"/>
    <p:sldId id="434" r:id="rId49"/>
    <p:sldId id="436" r:id="rId50"/>
    <p:sldId id="435" r:id="rId51"/>
    <p:sldId id="438" r:id="rId52"/>
    <p:sldId id="439" r:id="rId53"/>
    <p:sldId id="440" r:id="rId54"/>
    <p:sldId id="441" r:id="rId55"/>
    <p:sldId id="437" r:id="rId56"/>
    <p:sldId id="442" r:id="rId57"/>
    <p:sldId id="443" r:id="rId58"/>
    <p:sldId id="444" r:id="rId59"/>
    <p:sldId id="445" r:id="rId60"/>
    <p:sldId id="419" r:id="rId61"/>
    <p:sldId id="420" r:id="rId62"/>
    <p:sldId id="421" r:id="rId63"/>
    <p:sldId id="422" r:id="rId64"/>
    <p:sldId id="423" r:id="rId65"/>
    <p:sldId id="424" r:id="rId66"/>
    <p:sldId id="425" r:id="rId67"/>
    <p:sldId id="426" r:id="rId68"/>
    <p:sldId id="427" r:id="rId69"/>
    <p:sldId id="428" r:id="rId70"/>
    <p:sldId id="429" r:id="rId71"/>
    <p:sldId id="449" r:id="rId72"/>
    <p:sldId id="481" r:id="rId73"/>
    <p:sldId id="483" r:id="rId74"/>
    <p:sldId id="482" r:id="rId75"/>
    <p:sldId id="485" r:id="rId76"/>
    <p:sldId id="464" r:id="rId77"/>
    <p:sldId id="484" r:id="rId78"/>
    <p:sldId id="486" r:id="rId79"/>
    <p:sldId id="487" r:id="rId80"/>
    <p:sldId id="489" r:id="rId81"/>
    <p:sldId id="491" r:id="rId82"/>
    <p:sldId id="490" r:id="rId83"/>
    <p:sldId id="488" r:id="rId84"/>
    <p:sldId id="492" r:id="rId85"/>
    <p:sldId id="468" r:id="rId86"/>
    <p:sldId id="469" r:id="rId87"/>
    <p:sldId id="470" r:id="rId88"/>
    <p:sldId id="471" r:id="rId89"/>
    <p:sldId id="472" r:id="rId90"/>
    <p:sldId id="473" r:id="rId91"/>
    <p:sldId id="474" r:id="rId92"/>
    <p:sldId id="475" r:id="rId93"/>
    <p:sldId id="476" r:id="rId94"/>
    <p:sldId id="477" r:id="rId95"/>
    <p:sldId id="478" r:id="rId96"/>
    <p:sldId id="479" r:id="rId97"/>
    <p:sldId id="480" r:id="rId98"/>
    <p:sldId id="318" r:id="rId99"/>
    <p:sldId id="446" r:id="rId100"/>
    <p:sldId id="333" r:id="rId101"/>
    <p:sldId id="465" r:id="rId10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7" Type="http://schemas.openxmlformats.org/officeDocument/2006/relationships/tableStyles" Target="tableStyles.xml"/><Relationship Id="rId106" Type="http://schemas.openxmlformats.org/officeDocument/2006/relationships/viewProps" Target="viewProps.xml"/><Relationship Id="rId105" Type="http://schemas.openxmlformats.org/officeDocument/2006/relationships/presProps" Target="presProps.xml"/><Relationship Id="rId104" Type="http://schemas.openxmlformats.org/officeDocument/2006/relationships/handoutMaster" Target="handoutMasters/handoutMaster1.xml"/><Relationship Id="rId103" Type="http://schemas.openxmlformats.org/officeDocument/2006/relationships/notesMaster" Target="notesMasters/notesMaster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png"/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1" Type="http://schemas.openxmlformats.org/officeDocument/2006/relationships/image" Target="../media/image8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1" Type="http://schemas.openxmlformats.org/officeDocument/2006/relationships/image" Target="../media/image9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2.png"/><Relationship Id="rId1" Type="http://schemas.openxmlformats.org/officeDocument/2006/relationships/image" Target="../media/image101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5.png"/><Relationship Id="rId1" Type="http://schemas.openxmlformats.org/officeDocument/2006/relationships/image" Target="../media/image10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1" Type="http://schemas.openxmlformats.org/officeDocument/2006/relationships/image" Target="../media/image106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image" Target="../media/image108.png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image" Target="../media/image11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1" Type="http://schemas.openxmlformats.org/officeDocument/2006/relationships/image" Target="../media/image11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1" Type="http://schemas.openxmlformats.org/officeDocument/2006/relationships/image" Target="../media/image11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7.png"/><Relationship Id="rId1" Type="http://schemas.openxmlformats.org/officeDocument/2006/relationships/image" Target="../media/image1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9.png"/><Relationship Id="rId1" Type="http://schemas.openxmlformats.org/officeDocument/2006/relationships/image" Target="../media/image11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1.png"/><Relationship Id="rId1" Type="http://schemas.openxmlformats.org/officeDocument/2006/relationships/image" Target="../media/image12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2.png"/><Relationship Id="rId1" Type="http://schemas.openxmlformats.org/officeDocument/2006/relationships/image" Target="../media/image12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4.png"/><Relationship Id="rId1" Type="http://schemas.openxmlformats.org/officeDocument/2006/relationships/image" Target="../media/image12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6.png"/><Relationship Id="rId1" Type="http://schemas.openxmlformats.org/officeDocument/2006/relationships/image" Target="../media/image125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8.png"/><Relationship Id="rId1" Type="http://schemas.openxmlformats.org/officeDocument/2006/relationships/image" Target="../media/image127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9.png"/><Relationship Id="rId1" Type="http://schemas.openxmlformats.org/officeDocument/2006/relationships/image" Target="../media/image128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现代</a:t>
            </a:r>
            <a:r>
              <a:rPr lang="en-US" altLang="zh-CN"/>
              <a:t> </a:t>
            </a:r>
            <a:r>
              <a:rPr lang="en-US"/>
              <a:t>CMake </a:t>
            </a:r>
            <a:r>
              <a:rPr lang="zh-CN" altLang="en-US"/>
              <a:t>进阶指南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使用变量来存储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8865" y="3511550"/>
            <a:ext cx="4572635" cy="97917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章：配置头文件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建议把头文件也加上，这样在</a:t>
            </a:r>
            <a:r>
              <a:rPr lang="en-US" altLang="zh-CN"/>
              <a:t> VS </a:t>
            </a:r>
            <a:r>
              <a:rPr lang="zh-CN" altLang="en-US"/>
              <a:t>里可以出现在“</a:t>
            </a:r>
            <a:r>
              <a:rPr lang="en-US" altLang="zh-CN"/>
              <a:t>Header</a:t>
            </a:r>
            <a:r>
              <a:rPr lang="en-US" altLang="zh-CN"/>
              <a:t> Files</a:t>
            </a:r>
            <a:r>
              <a:rPr lang="zh-CN" altLang="en-US"/>
              <a:t>”一栏</a:t>
            </a:r>
            <a:endParaRPr lang="en-US" altLang="zh-CN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03295" y="3497580"/>
            <a:ext cx="4803775" cy="10071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 GLOB </a:t>
            </a:r>
            <a:r>
              <a:rPr lang="zh-CN" altLang="en-US"/>
              <a:t>自动查找当前目录下指定扩展名的文件，实现批量添加源文件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62045" y="3502660"/>
            <a:ext cx="4485640" cy="996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启用</a:t>
            </a:r>
            <a:r>
              <a:rPr lang="en-US" altLang="zh-CN"/>
              <a:t> CONFIGURE_DEPENDS </a:t>
            </a:r>
            <a:r>
              <a:rPr lang="zh-CN" altLang="en-US"/>
              <a:t>选项，当添加新文件时，自动更新变量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7385" y="3491865"/>
            <a:ext cx="5396230" cy="10185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如果源码放在子文件夹里怎么办？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7520" y="1803400"/>
            <a:ext cx="2924175" cy="14573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1695" y="4172585"/>
            <a:ext cx="2711450" cy="1928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4390390"/>
            <a:ext cx="2503170" cy="14224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338320" y="5111115"/>
            <a:ext cx="2660015" cy="21590"/>
          </a:xfrm>
          <a:prstGeom prst="straightConnector1">
            <a:avLst/>
          </a:prstGeom>
          <a:ln w="4445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必须把路径名和后缀名的排列组合全部写出来吗？感觉好麻烦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6290" y="3502025"/>
            <a:ext cx="7678420" cy="997585"/>
          </a:xfrm>
          <a:prstGeom prst="rect">
            <a:avLst/>
          </a:prstGeom>
        </p:spPr>
      </p:pic>
      <p:cxnSp>
        <p:nvCxnSpPr>
          <p:cNvPr id="2" name="Straight Connector 1"/>
          <p:cNvCxnSpPr/>
          <p:nvPr/>
        </p:nvCxnSpPr>
        <p:spPr>
          <a:xfrm>
            <a:off x="6355715" y="4210685"/>
            <a:ext cx="3300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大可不必！用</a:t>
            </a:r>
            <a:r>
              <a:rPr lang="en-US" altLang="zh-CN">
                <a:sym typeface="+mn-ea"/>
              </a:rPr>
              <a:t> </a:t>
            </a:r>
            <a:r>
              <a:rPr lang="en-US" altLang="zh-CN"/>
              <a:t>aux_source_directory</a:t>
            </a:r>
            <a:r>
              <a:rPr lang="zh-CN" altLang="en-US"/>
              <a:t>，自动搜集需要的文件后缀名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3145" y="3383280"/>
            <a:ext cx="4663440" cy="12357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进一步：</a:t>
            </a:r>
            <a:r>
              <a:rPr lang="en-US" altLang="zh-CN"/>
              <a:t>GLOB_RECURSE </a:t>
            </a:r>
            <a:r>
              <a:rPr lang="zh-CN" altLang="en-US"/>
              <a:t>了解一下！能自动包含所有子文件夹下的文件</a:t>
            </a:r>
            <a:endParaRPr lang="en-US" altLang="zh-CN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2420" y="3510280"/>
            <a:ext cx="6105525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729595" cy="1325880"/>
          </a:xfrm>
        </p:spPr>
        <p:txBody>
          <a:bodyPr/>
          <a:p>
            <a:r>
              <a:rPr lang="en-US" altLang="zh-CN"/>
              <a:t>GLOB_RECURSE </a:t>
            </a:r>
            <a:r>
              <a:rPr lang="zh-CN" altLang="en-US"/>
              <a:t>的问题：会把</a:t>
            </a:r>
            <a:r>
              <a:rPr lang="en-US" altLang="zh-CN"/>
              <a:t> build </a:t>
            </a:r>
            <a:r>
              <a:rPr lang="zh-CN" altLang="en-US"/>
              <a:t>目录里生成的临时</a:t>
            </a:r>
            <a:r>
              <a:rPr lang="en-US" altLang="zh-CN"/>
              <a:t> .cpp </a:t>
            </a:r>
            <a:r>
              <a:rPr lang="zh-CN" altLang="en-US"/>
              <a:t>文件也加进来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95" y="3326130"/>
            <a:ext cx="12169140" cy="15843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76350" y="1767840"/>
            <a:ext cx="7593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解决方案：要么把源码统一放到</a:t>
            </a:r>
            <a:r>
              <a:rPr lang="en-US" altLang="zh-CN"/>
              <a:t> src </a:t>
            </a:r>
            <a:r>
              <a:rPr lang="zh-CN" altLang="en-US"/>
              <a:t>目录下，要么要求使用者不要把</a:t>
            </a:r>
            <a:r>
              <a:rPr lang="en-US" altLang="zh-CN"/>
              <a:t> build </a:t>
            </a:r>
            <a:r>
              <a:rPr lang="zh-CN" altLang="en-US"/>
              <a:t>放到和源码同一个目录里，我个人的建议是</a:t>
            </a:r>
            <a:r>
              <a:rPr lang="zh-CN" altLang="en-US">
                <a:sym typeface="+mn-ea"/>
              </a:rPr>
              <a:t>把源码放到</a:t>
            </a:r>
            <a:r>
              <a:rPr lang="en-US" altLang="zh-CN">
                <a:sym typeface="+mn-ea"/>
              </a:rPr>
              <a:t> src </a:t>
            </a:r>
            <a:r>
              <a:rPr lang="zh-CN" altLang="en-US">
                <a:sym typeface="+mn-ea"/>
              </a:rPr>
              <a:t>目录下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章：项目配置变量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为什么要学习现代</a:t>
            </a:r>
            <a:r>
              <a:rPr lang="en-US" altLang="zh-CN"/>
              <a:t> CMake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37895" y="2233930"/>
            <a:ext cx="4600575" cy="35337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小技巧：设定一个变量的默认值</a:t>
            </a:r>
            <a:endParaRPr lang="zh-CN"/>
          </a:p>
        </p:txBody>
      </p:sp>
      <p:sp>
        <p:nvSpPr>
          <p:cNvPr id="5" name="Text Box 4"/>
          <p:cNvSpPr txBox="1"/>
          <p:nvPr/>
        </p:nvSpPr>
        <p:spPr>
          <a:xfrm>
            <a:off x="2174875" y="1510030"/>
            <a:ext cx="746188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ym typeface="+mn-ea"/>
              </a:rPr>
              <a:t>如何让</a:t>
            </a:r>
            <a:r>
              <a:rPr lang="en-US" altLang="zh-CN">
                <a:sym typeface="+mn-ea"/>
              </a:rPr>
              <a:t> CMAKE_BUILD_TYPE </a:t>
            </a:r>
            <a:r>
              <a:rPr lang="zh-CN" altLang="en-US">
                <a:sym typeface="+mn-ea"/>
              </a:rPr>
              <a:t>在用户没有指定的时候为</a:t>
            </a:r>
            <a:r>
              <a:rPr lang="en-US" altLang="zh-CN">
                <a:sym typeface="+mn-ea"/>
              </a:rPr>
              <a:t> Release</a:t>
            </a:r>
            <a:r>
              <a:rPr lang="zh-CN" altLang="en-US">
                <a:sym typeface="+mn-ea"/>
              </a:rPr>
              <a:t>，指定的时候保持用户指定的值不变呢。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就是说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默认情况下</a:t>
            </a:r>
            <a:r>
              <a:rPr lang="en-US" altLang="zh-CN">
                <a:sym typeface="+mn-ea"/>
              </a:rPr>
              <a:t> CMAKE_BUILD_TYPE </a:t>
            </a:r>
            <a:r>
              <a:rPr lang="zh-CN" altLang="en-US">
                <a:sym typeface="+mn-ea"/>
              </a:rPr>
              <a:t>是一个空字符串。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因此这里通过</a:t>
            </a:r>
            <a:r>
              <a:rPr lang="en-US" altLang="zh-CN">
                <a:sym typeface="+mn-ea"/>
              </a:rPr>
              <a:t> if (NOT CMAKE_BUILD_TYPE) </a:t>
            </a:r>
            <a:r>
              <a:rPr lang="zh-CN" altLang="en-US">
                <a:sym typeface="+mn-ea"/>
              </a:rPr>
              <a:t>判断是否为空，如果空则自动设为</a:t>
            </a:r>
            <a:r>
              <a:rPr lang="en-US" altLang="zh-CN">
                <a:sym typeface="+mn-ea"/>
              </a:rPr>
              <a:t> Release </a:t>
            </a:r>
            <a:r>
              <a:rPr lang="zh-CN" altLang="en-US">
                <a:sym typeface="+mn-ea"/>
              </a:rPr>
              <a:t>模式。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大多数</a:t>
            </a:r>
            <a:r>
              <a:rPr lang="en-US" altLang="zh-CN">
                <a:sym typeface="+mn-ea"/>
              </a:rPr>
              <a:t> CMakeLists.txt </a:t>
            </a:r>
            <a:r>
              <a:rPr lang="zh-CN" altLang="en-US">
                <a:sym typeface="+mn-ea"/>
              </a:rPr>
              <a:t>的开头都会有这样三行，为的是让默认的构建类型为发布模式（高度优化）而不是默认的调试模式（不会优化）。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我们稍后会详细捋一遍类似于</a:t>
            </a:r>
            <a:r>
              <a:rPr lang="en-US" altLang="zh-CN">
                <a:sym typeface="+mn-ea"/>
              </a:rPr>
              <a:t> CMAKE_BUILD_TYPE </a:t>
            </a:r>
            <a:r>
              <a:rPr lang="zh-CN" altLang="en-US">
                <a:sym typeface="+mn-ea"/>
              </a:rPr>
              <a:t>这样的东西。绝大多数</a:t>
            </a:r>
            <a:r>
              <a:rPr lang="en-US" altLang="zh-CN">
                <a:sym typeface="+mn-ea"/>
              </a:rPr>
              <a:t> CMakeLists.txt </a:t>
            </a:r>
            <a:r>
              <a:rPr lang="zh-CN" altLang="en-US">
                <a:sym typeface="+mn-ea"/>
              </a:rPr>
              <a:t>开头都会有的部分，可以说是“标准模板”了。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72815" y="4184650"/>
            <a:ext cx="4866005" cy="12255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一个标准的</a:t>
            </a:r>
            <a:r>
              <a:rPr lang="en-US" altLang="zh-CN"/>
              <a:t> CMakeLists.txt </a:t>
            </a:r>
            <a:r>
              <a:rPr lang="zh-CN" altLang="en-US"/>
              <a:t>模板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43075" y="1362710"/>
            <a:ext cx="8324850" cy="54952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章：链接库文件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main.cpp </a:t>
            </a:r>
            <a:r>
              <a:rPr lang="zh-CN" altLang="en-US"/>
              <a:t>调用</a:t>
            </a:r>
            <a:r>
              <a:rPr lang="en-US" altLang="zh-CN"/>
              <a:t> mylib.cpp </a:t>
            </a:r>
            <a:r>
              <a:rPr lang="zh-CN" altLang="en-US"/>
              <a:t>里的</a:t>
            </a:r>
            <a:r>
              <a:rPr lang="en-US" altLang="zh-CN"/>
              <a:t> say_hello </a:t>
            </a:r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8770" y="2194560"/>
            <a:ext cx="6093460" cy="628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0" y="2954020"/>
            <a:ext cx="4820920" cy="1661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4745990"/>
            <a:ext cx="4751070" cy="19646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改进：</a:t>
            </a:r>
            <a:r>
              <a:rPr lang="en-US" altLang="zh-CN">
                <a:sym typeface="+mn-ea"/>
              </a:rPr>
              <a:t>mylib </a:t>
            </a:r>
            <a:r>
              <a:rPr lang="zh-CN" altLang="en-US">
                <a:sym typeface="+mn-ea"/>
              </a:rPr>
              <a:t>作为一个静态</a:t>
            </a:r>
            <a:r>
              <a:rPr lang="zh-CN" altLang="en-US">
                <a:sym typeface="+mn-ea"/>
              </a:rPr>
              <a:t>库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3545" y="1779905"/>
            <a:ext cx="5883910" cy="18059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45" y="3982085"/>
            <a:ext cx="8169910" cy="25336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7112000" y="6223635"/>
            <a:ext cx="114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195" y="3937635"/>
            <a:ext cx="9198610" cy="253936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改进：</a:t>
            </a:r>
            <a:r>
              <a:rPr lang="en-US" altLang="zh-CN"/>
              <a:t>mylib </a:t>
            </a:r>
            <a:r>
              <a:rPr lang="zh-CN" altLang="en-US"/>
              <a:t>作为一个动态库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7214235" y="6356350"/>
            <a:ext cx="133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070" y="1857375"/>
            <a:ext cx="5610225" cy="17741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070" y="4026535"/>
            <a:ext cx="8404225" cy="245237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改进：</a:t>
            </a:r>
            <a:r>
              <a:rPr lang="en-US" altLang="zh-CN"/>
              <a:t>mylib </a:t>
            </a:r>
            <a:r>
              <a:rPr lang="zh-CN" altLang="en-US"/>
              <a:t>作为一个对象库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082915" y="6417945"/>
            <a:ext cx="63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0" y="0"/>
            <a:ext cx="8507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https://www.scivision.dev/cmake-object-libraries/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610" y="1962785"/>
            <a:ext cx="5351780" cy="168529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431290" y="1358900"/>
            <a:ext cx="946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对象库类似于静态库，但不生成</a:t>
            </a:r>
            <a:r>
              <a:rPr lang="en-US" altLang="zh-CN">
                <a:sym typeface="+mn-ea"/>
              </a:rPr>
              <a:t> .a </a:t>
            </a:r>
            <a:r>
              <a:rPr lang="zh-CN" altLang="en-US">
                <a:sym typeface="+mn-ea"/>
              </a:rPr>
              <a:t>文件，只由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记住该库生成了哪些对象文件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5750" y="2883535"/>
            <a:ext cx="8700770" cy="27051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改进：</a:t>
            </a:r>
            <a:r>
              <a:rPr lang="en-US" altLang="zh-CN"/>
              <a:t>mylib </a:t>
            </a:r>
            <a:r>
              <a:rPr lang="zh-CN" altLang="en-US"/>
              <a:t>作为一个对象库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488430" y="5017770"/>
            <a:ext cx="132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0" y="0"/>
            <a:ext cx="8507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https://www.scivision.dev/cmake-object-libraries/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431290" y="1358900"/>
            <a:ext cx="9461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对象库类似于静态库，但不生成</a:t>
            </a:r>
            <a:r>
              <a:rPr lang="en-US" altLang="zh-CN">
                <a:sym typeface="+mn-ea"/>
              </a:rPr>
              <a:t> .a </a:t>
            </a:r>
            <a:r>
              <a:rPr lang="zh-CN" altLang="en-US">
                <a:sym typeface="+mn-ea"/>
              </a:rPr>
              <a:t>文件，只由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记住该库生成了哪些对象文件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对象库是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自创的，绕开了编译器和操作系统的各种繁琐规则，保证了跨平台统一性。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在自己的项目中，</a:t>
            </a:r>
            <a:r>
              <a:rPr lang="zh-CN" altLang="en-US">
                <a:sym typeface="+mn-ea"/>
              </a:rPr>
              <a:t>我推荐全部用对象库</a:t>
            </a:r>
            <a:r>
              <a:rPr lang="en-US" altLang="zh-CN">
                <a:sym typeface="+mn-ea"/>
              </a:rPr>
              <a:t>(OBJECT)</a:t>
            </a:r>
            <a:r>
              <a:rPr lang="zh-CN" altLang="en-US">
                <a:sym typeface="+mn-ea"/>
              </a:rPr>
              <a:t>替代静态库</a:t>
            </a:r>
            <a:r>
              <a:rPr lang="en-US" altLang="zh-CN">
                <a:sym typeface="+mn-ea"/>
              </a:rPr>
              <a:t>(STATIC)</a:t>
            </a:r>
            <a:r>
              <a:rPr lang="zh-CN" altLang="en-US">
                <a:sym typeface="+mn-ea"/>
              </a:rPr>
              <a:t>避免跨平台的麻烦。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对象库仅仅作为组织代码的方式，而实际生成的可执行文件只有一个，减轻了部署的困难。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0340" y="2781935"/>
            <a:ext cx="6370955" cy="11506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静态库的麻烦：</a:t>
            </a:r>
            <a:r>
              <a:rPr lang="en-US" altLang="zh-CN"/>
              <a:t>GCC </a:t>
            </a:r>
            <a:r>
              <a:rPr lang="zh-CN" altLang="en-US"/>
              <a:t>编译器自作聪明，会自动剔除没有引用符号的那些对象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95" y="4224020"/>
            <a:ext cx="3533775" cy="14954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568950" y="3851275"/>
            <a:ext cx="3392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510" y="6199505"/>
            <a:ext cx="1744980" cy="30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385" y="1945005"/>
            <a:ext cx="4761230" cy="556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为什么要学习现代</a:t>
            </a:r>
            <a:r>
              <a:rPr lang="en-US" altLang="zh-CN"/>
              <a:t> CMake</a:t>
            </a:r>
            <a:r>
              <a:rPr lang="zh-CN" altLang="en-US"/>
              <a:t>？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27300" y="4853940"/>
            <a:ext cx="7032625" cy="20142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52500" y="5676900"/>
            <a:ext cx="1574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现代</a:t>
            </a:r>
            <a:r>
              <a:rPr lang="en-US" altLang="zh-CN"/>
              <a:t> CMake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952500" y="2734310"/>
            <a:ext cx="1574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古代</a:t>
            </a:r>
            <a:r>
              <a:rPr lang="en-US" altLang="zh-CN"/>
              <a:t> CMake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15" name="Content Placeholder 1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27300" y="1103630"/>
            <a:ext cx="6868160" cy="36302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0340" y="2781935"/>
            <a:ext cx="6370955" cy="11506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对象库可以绕开编译器的不统一：保证不会自动剔除没</a:t>
            </a:r>
            <a:r>
              <a:rPr lang="zh-CN" altLang="en-US">
                <a:sym typeface="+mn-ea"/>
              </a:rPr>
              <a:t>引用</a:t>
            </a:r>
            <a:r>
              <a:rPr lang="zh-CN" altLang="en-US"/>
              <a:t>到的对象文件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95" y="4224020"/>
            <a:ext cx="3533775" cy="14954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568950" y="3851275"/>
            <a:ext cx="3392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680" y="6035040"/>
            <a:ext cx="1819275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450" y="1976755"/>
            <a:ext cx="4786630" cy="59563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0340" y="2781935"/>
            <a:ext cx="6370955" cy="11506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虽然动态库也可以避免剔除没引用的对象文件，但引入了运行时链接的麻烦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95" y="4224020"/>
            <a:ext cx="3533775" cy="14954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568950" y="3851275"/>
            <a:ext cx="3392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680" y="6035040"/>
            <a:ext cx="1819275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080" y="1954530"/>
            <a:ext cx="4652645" cy="55753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add_library </a:t>
            </a:r>
            <a:r>
              <a:rPr lang="zh-CN" altLang="en-US"/>
              <a:t>无参数时，是静态库还是动态库</a:t>
            </a:r>
            <a:r>
              <a:rPr lang="en-US" altLang="zh-CN"/>
              <a:t>?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04970" y="3500755"/>
            <a:ext cx="3400425" cy="10001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140585" y="1584325"/>
            <a:ext cx="79108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ym typeface="+mn-ea"/>
              </a:rPr>
              <a:t>会根据</a:t>
            </a:r>
            <a:r>
              <a:rPr lang="en-US" altLang="zh-CN">
                <a:sym typeface="+mn-ea"/>
              </a:rPr>
              <a:t> BUILD_SHARED_LIBS </a:t>
            </a:r>
            <a:r>
              <a:rPr lang="zh-CN" altLang="en-US">
                <a:sym typeface="+mn-ea"/>
              </a:rPr>
              <a:t>这个变量的值决定是动态库还是静态库。</a:t>
            </a:r>
            <a:endParaRPr lang="zh-CN" alt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ON </a:t>
            </a:r>
            <a:r>
              <a:rPr lang="zh-CN" altLang="en-US">
                <a:sym typeface="+mn-ea"/>
              </a:rPr>
              <a:t>则相当于</a:t>
            </a:r>
            <a:r>
              <a:rPr lang="en-US" altLang="zh-CN">
                <a:sym typeface="+mn-ea"/>
              </a:rPr>
              <a:t> SHARED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OFF </a:t>
            </a:r>
            <a:r>
              <a:rPr lang="zh-CN" altLang="en-US">
                <a:sym typeface="+mn-ea"/>
              </a:rPr>
              <a:t>则相当于</a:t>
            </a:r>
            <a:r>
              <a:rPr lang="en-US" altLang="zh-CN">
                <a:sym typeface="+mn-ea"/>
              </a:rPr>
              <a:t> STATIC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如果未指定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BUILD_SHARED_LIBS </a:t>
            </a:r>
            <a:r>
              <a:rPr lang="zh-CN" altLang="en-US">
                <a:sym typeface="+mn-ea"/>
              </a:rPr>
              <a:t>变量</a:t>
            </a:r>
            <a:r>
              <a:rPr lang="zh-CN" altLang="en-US">
                <a:sym typeface="+mn-ea"/>
              </a:rPr>
              <a:t>，则默认为</a:t>
            </a:r>
            <a:r>
              <a:rPr lang="en-US" altLang="zh-CN">
                <a:sym typeface="+mn-ea"/>
              </a:rPr>
              <a:t> STATIC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因此，如果发现一个项目里的</a:t>
            </a:r>
            <a:r>
              <a:rPr lang="en-US" altLang="zh-CN">
                <a:sym typeface="+mn-ea"/>
              </a:rPr>
              <a:t> add_library </a:t>
            </a:r>
            <a:r>
              <a:rPr lang="zh-CN" altLang="en-US">
                <a:sym typeface="+mn-ea"/>
              </a:rPr>
              <a:t>都是无参数的，意味着你可以用：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cmake -B build -DBUILD_SHARED_LIBS:BOOL=ON</a:t>
            </a:r>
            <a:endParaRPr lang="en-US" altLang="zh-CN"/>
          </a:p>
          <a:p>
            <a:pPr algn="l"/>
            <a:r>
              <a:rPr lang="zh-CN" altLang="en-US">
                <a:sym typeface="+mn-ea"/>
              </a:rPr>
              <a:t>来让他全部生成为动态库。稍后会详解命令行传递变量的规则。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680" y="6035040"/>
            <a:ext cx="181927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小技巧：设定一个变量的默认值</a:t>
            </a:r>
            <a:endParaRPr lang="zh-CN"/>
          </a:p>
        </p:txBody>
      </p:sp>
      <p:sp>
        <p:nvSpPr>
          <p:cNvPr id="5" name="Text Box 4"/>
          <p:cNvSpPr txBox="1"/>
          <p:nvPr/>
        </p:nvSpPr>
        <p:spPr>
          <a:xfrm>
            <a:off x="2140585" y="1584325"/>
            <a:ext cx="79108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>
                <a:sym typeface="+mn-ea"/>
              </a:rPr>
              <a:t>要让</a:t>
            </a:r>
            <a:r>
              <a:rPr lang="en-US" altLang="zh-CN">
                <a:sym typeface="+mn-ea"/>
              </a:rPr>
              <a:t> BUILD_SHARED_LIBS </a:t>
            </a:r>
            <a:r>
              <a:rPr lang="zh-CN" altLang="en-US">
                <a:sym typeface="+mn-ea"/>
              </a:rPr>
              <a:t>默认为</a:t>
            </a:r>
            <a:r>
              <a:rPr lang="en-US" altLang="zh-CN">
                <a:sym typeface="+mn-ea"/>
              </a:rPr>
              <a:t> ON</a:t>
            </a:r>
            <a:r>
              <a:rPr lang="zh-CN" altLang="en-US">
                <a:sym typeface="+mn-ea"/>
              </a:rPr>
              <a:t>，可以用下图这个方法：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如果该变量没有定义，则设为</a:t>
            </a:r>
            <a:r>
              <a:rPr lang="en-US" altLang="zh-CN">
                <a:sym typeface="+mn-ea"/>
              </a:rPr>
              <a:t> ON</a:t>
            </a:r>
            <a:r>
              <a:rPr lang="zh-CN" altLang="en-US">
                <a:sym typeface="+mn-ea"/>
              </a:rPr>
              <a:t>，否则保持用户指定的值不变。</a:t>
            </a:r>
            <a:endParaRPr lang="zh-CN">
              <a:sym typeface="+mn-ea"/>
            </a:endParaRPr>
          </a:p>
          <a:p>
            <a:pPr algn="l"/>
            <a:r>
              <a:rPr lang="zh-CN">
                <a:sym typeface="+mn-ea"/>
              </a:rPr>
              <a:t>这样当用户没有指定</a:t>
            </a:r>
            <a:r>
              <a:rPr lang="en-US" altLang="zh-CN">
                <a:sym typeface="+mn-ea"/>
              </a:rPr>
              <a:t> BUILD_SHARED_LIBS </a:t>
            </a:r>
            <a:r>
              <a:rPr lang="zh-CN" altLang="en-US">
                <a:sym typeface="+mn-ea"/>
              </a:rPr>
              <a:t>这个变量</a:t>
            </a:r>
            <a:r>
              <a:rPr lang="zh-CN">
                <a:sym typeface="+mn-ea"/>
              </a:rPr>
              <a:t>时，会默认变成</a:t>
            </a:r>
            <a:r>
              <a:rPr lang="en-US" altLang="zh-CN">
                <a:sym typeface="+mn-ea"/>
              </a:rPr>
              <a:t> ON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也就是说除非用户指定了</a:t>
            </a:r>
            <a:r>
              <a:rPr lang="en-US" altLang="zh-CN">
                <a:sym typeface="+mn-ea"/>
              </a:rPr>
              <a:t> -DBUILD_SHARED_LIBS:BOOL=OFF </a:t>
            </a:r>
            <a:r>
              <a:rPr lang="zh-CN" altLang="en-US">
                <a:sym typeface="+mn-ea"/>
              </a:rPr>
              <a:t>才会生成静态库，否则默认是生成动态库。</a:t>
            </a:r>
            <a:endParaRPr lang="zh-CN" altLang="en-US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6680" y="6035040"/>
            <a:ext cx="1819275" cy="4286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8850" y="3705860"/>
            <a:ext cx="4814570" cy="118364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常见坑点：动态库无法链接静态库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90265" y="3020060"/>
            <a:ext cx="5029200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解决：让静态库编译时也生成位置无关的</a:t>
            </a:r>
            <a:r>
              <a:rPr lang="zh-CN" altLang="en-US">
                <a:sym typeface="+mn-ea"/>
              </a:rPr>
              <a:t>代码</a:t>
            </a:r>
            <a:r>
              <a:rPr lang="en-US" altLang="zh-CN"/>
              <a:t>(PIC)</a:t>
            </a:r>
            <a:r>
              <a:rPr lang="zh-CN" altLang="en-US"/>
              <a:t>，这样才能装在动态库里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85820" y="2776855"/>
            <a:ext cx="5038725" cy="244792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820160" y="3280410"/>
            <a:ext cx="4108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5195" y="2910205"/>
            <a:ext cx="7419975" cy="2181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也可以只针对一个库，只对他启用</a:t>
            </a:r>
            <a:r>
              <a:rPr lang="zh-CN" altLang="en-US">
                <a:sym typeface="+mn-ea"/>
              </a:rPr>
              <a:t>位置无关的</a:t>
            </a:r>
            <a:r>
              <a:rPr lang="zh-CN" altLang="en-US">
                <a:sym typeface="+mn-ea"/>
              </a:rPr>
              <a:t>代码</a:t>
            </a:r>
            <a:r>
              <a:rPr lang="en-US" altLang="zh-CN">
                <a:sym typeface="+mn-ea"/>
              </a:rPr>
              <a:t>(</a:t>
            </a:r>
            <a:r>
              <a:rPr lang="en-US" altLang="zh-CN"/>
              <a:t>PIC)</a:t>
            </a:r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2584450" y="3648075"/>
            <a:ext cx="7082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章：对象的属性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除了</a:t>
            </a:r>
            <a:r>
              <a:rPr lang="en-US" altLang="zh-CN"/>
              <a:t> POSITION_INDEPENDENT_CODE </a:t>
            </a:r>
            <a:r>
              <a:rPr lang="zh-CN"/>
              <a:t>还有哪些这样的属性？</a:t>
            </a:r>
            <a:endParaRPr 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2801620"/>
            <a:ext cx="12191365" cy="19272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另一种方式：</a:t>
            </a:r>
            <a:r>
              <a:rPr lang="en-US" altLang="zh-CN"/>
              <a:t>set_target_properties </a:t>
            </a:r>
            <a:r>
              <a:rPr lang="zh-CN" altLang="en-US"/>
              <a:t>批量设置多个属性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5770" y="2647315"/>
            <a:ext cx="10920095" cy="2707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0</a:t>
            </a:r>
            <a:r>
              <a:rPr lang="zh-CN" altLang="en-US"/>
              <a:t>章：添加源文件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另一种方式：通过全局的</a:t>
            </a:r>
            <a:r>
              <a:rPr lang="zh-CN" altLang="en-US"/>
              <a:t>变量，让之后创建的所有对象都享有同样的属性</a:t>
            </a:r>
            <a:endParaRPr lang="en-US" altLang="zh-CN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1325" y="2950845"/>
            <a:ext cx="10928350" cy="21005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43810" y="2033905"/>
            <a:ext cx="7623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相当于改变了各个属性的初始默认值。</a:t>
            </a:r>
            <a:endParaRPr lang="zh-CN" altLang="en-US"/>
          </a:p>
          <a:p>
            <a:r>
              <a:rPr lang="zh-CN" altLang="en-US"/>
              <a:t>要注意此时</a:t>
            </a:r>
            <a:r>
              <a:rPr lang="en-US" altLang="zh-CN"/>
              <a:t> set(CMAKE_xxx) </a:t>
            </a:r>
            <a:r>
              <a:rPr lang="zh-CN" altLang="en-US"/>
              <a:t>必须在</a:t>
            </a:r>
            <a:r>
              <a:rPr lang="en-US" altLang="zh-CN"/>
              <a:t> add_executable </a:t>
            </a:r>
            <a:r>
              <a:rPr lang="zh-CN" altLang="en-US"/>
              <a:t>之前才有效。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如果你从百度学的</a:t>
            </a:r>
            <a:r>
              <a:rPr lang="en-US" altLang="zh-CN"/>
              <a:t> CMake</a:t>
            </a:r>
            <a:r>
              <a:rPr lang="zh-CN" altLang="en-US"/>
              <a:t>，你可能会犯如下的错误</a:t>
            </a:r>
            <a:endParaRPr lang="zh-C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981835" y="1348740"/>
            <a:ext cx="79711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对于</a:t>
            </a:r>
            <a:r>
              <a:rPr lang="en-US" altLang="zh-CN"/>
              <a:t> CXX_STANDARD </a:t>
            </a:r>
            <a:r>
              <a:rPr lang="zh-CN" altLang="en-US"/>
              <a:t>这种</a:t>
            </a:r>
            <a:r>
              <a:rPr lang="en-US" altLang="zh-CN"/>
              <a:t> CMake </a:t>
            </a:r>
            <a:r>
              <a:rPr lang="zh-CN" altLang="en-US"/>
              <a:t>本就提供了变量来设置的东西，就</a:t>
            </a:r>
            <a:r>
              <a:rPr lang="zh-CN"/>
              <a:t>不要自己去设置</a:t>
            </a:r>
            <a:r>
              <a:rPr lang="en-US" altLang="zh-CN"/>
              <a:t> -std=c++17 </a:t>
            </a:r>
            <a:r>
              <a:rPr lang="zh-CN"/>
              <a:t>选项</a:t>
            </a:r>
            <a:r>
              <a:rPr lang="zh-CN" altLang="en-US"/>
              <a:t>，会和</a:t>
            </a:r>
            <a:r>
              <a:rPr lang="en-US" altLang="zh-CN"/>
              <a:t> CMake </a:t>
            </a:r>
            <a:r>
              <a:rPr lang="zh-CN" altLang="en-US"/>
              <a:t>自己设置好的冲突，导致出错。</a:t>
            </a:r>
            <a:endParaRPr lang="zh-CN" altLang="en-US"/>
          </a:p>
          <a:p>
            <a:r>
              <a:rPr lang="zh-CN" altLang="en-US"/>
              <a:t>请始终用</a:t>
            </a:r>
            <a:r>
              <a:rPr lang="en-US" altLang="zh-CN"/>
              <a:t> CXX_STANDARD </a:t>
            </a:r>
            <a:r>
              <a:rPr lang="zh-CN" altLang="en-US"/>
              <a:t>或是全局变量</a:t>
            </a:r>
            <a:r>
              <a:rPr lang="en-US" altLang="zh-CN"/>
              <a:t> CMAKE_CXX_STANDARD </a:t>
            </a:r>
            <a:r>
              <a:rPr lang="zh-CN" altLang="en-US"/>
              <a:t>来设置</a:t>
            </a:r>
            <a:r>
              <a:rPr lang="en-US" altLang="zh-CN"/>
              <a:t> -std=c++17 </a:t>
            </a:r>
            <a:r>
              <a:rPr lang="zh-CN" altLang="en-US"/>
              <a:t>这个</a:t>
            </a:r>
            <a:r>
              <a:rPr lang="en-US" altLang="zh-CN"/>
              <a:t> flag</a:t>
            </a:r>
            <a:r>
              <a:rPr lang="zh-CN" altLang="en-US"/>
              <a:t>，</a:t>
            </a:r>
            <a:r>
              <a:rPr lang="en-US" altLang="zh-CN"/>
              <a:t>CMake </a:t>
            </a:r>
            <a:r>
              <a:rPr lang="zh-CN" altLang="en-US"/>
              <a:t>会在配置阶段检测编译器是否支持</a:t>
            </a:r>
            <a:r>
              <a:rPr lang="en-US" altLang="zh-CN"/>
              <a:t> C++17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CUDA </a:t>
            </a:r>
            <a:r>
              <a:rPr lang="zh-CN" altLang="en-US"/>
              <a:t>的</a:t>
            </a:r>
            <a:r>
              <a:rPr lang="en-US" altLang="zh-CN"/>
              <a:t> -arch=sm_75 </a:t>
            </a:r>
            <a:r>
              <a:rPr lang="zh-CN" altLang="en-US"/>
              <a:t>也是同理，请使用</a:t>
            </a:r>
            <a:r>
              <a:rPr lang="en-US" altLang="zh-CN"/>
              <a:t> CUDA_ARCHITECTURES </a:t>
            </a:r>
            <a:r>
              <a:rPr lang="zh-CN" altLang="en-US"/>
              <a:t>属性。</a:t>
            </a:r>
            <a:endParaRPr lang="zh-CN" altLang="en-US"/>
          </a:p>
          <a:p>
            <a:r>
              <a:rPr lang="zh-CN" altLang="en-US"/>
              <a:t>再说了</a:t>
            </a:r>
            <a:r>
              <a:rPr lang="en-US" altLang="zh-CN"/>
              <a:t> -std=c++17 </a:t>
            </a:r>
            <a:r>
              <a:rPr lang="zh-CN" altLang="en-US"/>
              <a:t>只是</a:t>
            </a:r>
            <a:r>
              <a:rPr lang="en-US" altLang="zh-CN"/>
              <a:t> GCC </a:t>
            </a:r>
            <a:r>
              <a:rPr lang="zh-CN" altLang="en-US"/>
              <a:t>编译器的选项，无法跨平台用于</a:t>
            </a:r>
            <a:r>
              <a:rPr lang="en-US" altLang="zh-CN"/>
              <a:t> MSVC </a:t>
            </a:r>
            <a:r>
              <a:rPr lang="zh-CN" altLang="en-US"/>
              <a:t>编译器。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19020" y="3321685"/>
            <a:ext cx="7172325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章：链接第三方库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案例：需要使用</a:t>
            </a:r>
            <a:r>
              <a:rPr lang="en-US" altLang="zh-CN"/>
              <a:t> tbb </a:t>
            </a:r>
            <a:r>
              <a:rPr lang="zh-CN" altLang="en-US"/>
              <a:t>这个库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7395" y="1877060"/>
            <a:ext cx="5236845" cy="85979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800" y="3180715"/>
            <a:ext cx="5359400" cy="21310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705" y="3515360"/>
            <a:ext cx="1379855" cy="146177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直接链接</a:t>
            </a:r>
            <a:r>
              <a:rPr lang="en-US" altLang="zh-CN"/>
              <a:t> tbb </a:t>
            </a:r>
            <a:r>
              <a:rPr lang="zh-CN"/>
              <a:t>的缺点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7400" y="3369310"/>
            <a:ext cx="7696200" cy="12636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008505" y="1584325"/>
            <a:ext cx="8001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如果这样直接指定</a:t>
            </a:r>
            <a:r>
              <a:rPr lang="en-US" altLang="zh-CN"/>
              <a:t> tbb</a:t>
            </a:r>
            <a:r>
              <a:rPr lang="zh-CN" altLang="en-US"/>
              <a:t>，</a:t>
            </a:r>
            <a:r>
              <a:rPr lang="en-US" altLang="zh-CN"/>
              <a:t>CMake </a:t>
            </a:r>
            <a:r>
              <a:rPr lang="zh-CN" altLang="en-US"/>
              <a:t>会让链接器在系统的库目录里查找</a:t>
            </a:r>
            <a:r>
              <a:rPr lang="en-US" altLang="zh-CN"/>
              <a:t> tbb</a:t>
            </a:r>
            <a:r>
              <a:rPr lang="zh-CN" altLang="en-US"/>
              <a:t>，他会找到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/usr/lib/libtbb.so </a:t>
            </a:r>
            <a:r>
              <a:rPr lang="zh-CN" altLang="en-US">
                <a:sym typeface="+mn-ea"/>
              </a:rPr>
              <a:t>这个系统自带的，但这对于没有一个固定库安装位置的</a:t>
            </a:r>
            <a:r>
              <a:rPr lang="en-US" altLang="zh-CN">
                <a:sym typeface="+mn-ea"/>
              </a:rPr>
              <a:t> Windows </a:t>
            </a:r>
            <a:r>
              <a:rPr lang="zh-CN" altLang="en-US">
                <a:sym typeface="+mn-ea"/>
              </a:rPr>
              <a:t>系统并不适用。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此外，他还要求</a:t>
            </a:r>
            <a:r>
              <a:rPr lang="en-US" altLang="zh-CN">
                <a:sym typeface="+mn-ea"/>
              </a:rPr>
              <a:t> tbb </a:t>
            </a:r>
            <a:r>
              <a:rPr lang="zh-CN" altLang="en-US">
                <a:sym typeface="+mn-ea"/>
              </a:rPr>
              <a:t>的头文件就在</a:t>
            </a:r>
            <a:r>
              <a:rPr lang="en-US" altLang="zh-CN">
                <a:sym typeface="+mn-ea"/>
              </a:rPr>
              <a:t> /usr/include </a:t>
            </a:r>
            <a:r>
              <a:rPr lang="zh-CN" altLang="en-US">
                <a:sym typeface="+mn-ea"/>
              </a:rPr>
              <a:t>这个系统默认的头文件目录，这样才能</a:t>
            </a:r>
            <a:r>
              <a:rPr lang="en-US" altLang="zh-CN">
                <a:sym typeface="+mn-ea"/>
              </a:rPr>
              <a:t> #include &lt;tbb/parallel_for.h&gt; </a:t>
            </a:r>
            <a:r>
              <a:rPr lang="zh-CN" altLang="en-US">
                <a:sym typeface="+mn-ea"/>
              </a:rPr>
              <a:t>不出错，如果</a:t>
            </a:r>
            <a:r>
              <a:rPr lang="en-US" altLang="zh-CN">
                <a:sym typeface="+mn-ea"/>
              </a:rPr>
              <a:t> tbb </a:t>
            </a:r>
            <a:r>
              <a:rPr lang="zh-CN" altLang="en-US">
                <a:sym typeface="+mn-ea"/>
              </a:rPr>
              <a:t>的头文件在其他地方就需要再加一个</a:t>
            </a:r>
            <a:r>
              <a:rPr lang="en-US" altLang="zh-CN">
                <a:sym typeface="+mn-ea"/>
              </a:rPr>
              <a:t> target_include_directories </a:t>
            </a:r>
            <a:r>
              <a:rPr lang="zh-CN" altLang="en-US">
                <a:sym typeface="+mn-ea"/>
              </a:rPr>
              <a:t>设置额外的头文件查找目录。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也可以直接写出全部路径，就是太硬核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3879850"/>
            <a:ext cx="12172315" cy="10699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407285" y="1492885"/>
            <a:ext cx="73780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也可以直接写出全部路径，这样也可以让没有默认系统路径的</a:t>
            </a:r>
            <a:r>
              <a:rPr lang="en-US" altLang="zh-CN"/>
              <a:t> Windows </a:t>
            </a:r>
            <a:r>
              <a:rPr lang="zh-CN"/>
              <a:t>找到安装在奇怪位置的</a:t>
            </a:r>
            <a:r>
              <a:rPr lang="en-US" altLang="zh-CN"/>
              <a:t> tbb……</a:t>
            </a:r>
            <a:r>
              <a:rPr lang="zh-CN" altLang="en-US"/>
              <a:t>不过这样根本不跨平台，你这样改了别人如果装在不同地方就出错了。</a:t>
            </a:r>
            <a:endParaRPr lang="zh-CN" altLang="en-US"/>
          </a:p>
          <a:p>
            <a:r>
              <a:rPr lang="zh-CN" altLang="en-US">
                <a:sym typeface="+mn-ea"/>
              </a:rPr>
              <a:t>顺便一提，</a:t>
            </a:r>
            <a:r>
              <a:rPr lang="en-US" altLang="zh-CN">
                <a:sym typeface="+mn-ea"/>
              </a:rPr>
              <a:t>CMake </a:t>
            </a:r>
            <a:r>
              <a:rPr lang="zh-CN" altLang="en-US">
                <a:sym typeface="+mn-ea"/>
              </a:rPr>
              <a:t>的路径分割符始终是</a:t>
            </a:r>
            <a:r>
              <a:rPr lang="en-US" altLang="zh-CN">
                <a:sym typeface="+mn-ea"/>
              </a:rPr>
              <a:t> /</a:t>
            </a:r>
            <a:r>
              <a:rPr lang="zh-CN" altLang="en-US">
                <a:sym typeface="+mn-ea"/>
              </a:rPr>
              <a:t>。即使在</a:t>
            </a:r>
            <a:r>
              <a:rPr lang="en-US" altLang="zh-CN">
                <a:sym typeface="+mn-ea"/>
              </a:rPr>
              <a:t> Windows </a:t>
            </a:r>
            <a:r>
              <a:rPr lang="zh-CN" altLang="en-US">
                <a:sym typeface="+mn-ea"/>
              </a:rPr>
              <a:t>上，也要把所有的</a:t>
            </a:r>
            <a:r>
              <a:rPr lang="en-US" altLang="zh-CN">
                <a:sym typeface="+mn-ea"/>
              </a:rPr>
              <a:t> \ </a:t>
            </a:r>
            <a:r>
              <a:rPr lang="zh-CN" altLang="en-US">
                <a:sym typeface="+mn-ea"/>
              </a:rPr>
              <a:t>改成</a:t>
            </a:r>
            <a:r>
              <a:rPr lang="en-US" altLang="zh-CN">
                <a:sym typeface="+mn-ea"/>
              </a:rPr>
              <a:t> /</a:t>
            </a:r>
            <a:r>
              <a:rPr lang="zh-CN" altLang="en-US">
                <a:sym typeface="+mn-ea"/>
              </a:rPr>
              <a:t>，这是出于跨平台的考虑。请放心，</a:t>
            </a:r>
            <a:r>
              <a:rPr lang="en-US" altLang="zh-CN">
                <a:sym typeface="+mn-ea"/>
              </a:rPr>
              <a:t>CMake </a:t>
            </a:r>
            <a:r>
              <a:rPr lang="zh-CN" altLang="en-US">
                <a:sym typeface="+mn-ea"/>
              </a:rPr>
              <a:t>会自动在调用</a:t>
            </a:r>
            <a:r>
              <a:rPr lang="en-US" altLang="zh-CN">
                <a:sym typeface="+mn-ea"/>
              </a:rPr>
              <a:t> MSVC </a:t>
            </a:r>
            <a:r>
              <a:rPr lang="zh-CN" altLang="en-US">
                <a:sym typeface="+mn-ea"/>
              </a:rPr>
              <a:t>的时候转换成</a:t>
            </a:r>
            <a:r>
              <a:rPr lang="en-US" altLang="zh-CN">
                <a:sym typeface="+mn-ea"/>
              </a:rPr>
              <a:t> \</a:t>
            </a:r>
            <a:r>
              <a:rPr lang="zh-CN" altLang="en-US">
                <a:sym typeface="+mn-ea"/>
              </a:rPr>
              <a:t>，你可以放心的用</a:t>
            </a:r>
            <a:r>
              <a:rPr lang="en-US" altLang="zh-CN">
                <a:sym typeface="+mn-ea"/>
              </a:rPr>
              <a:t> ${x}/bin </a:t>
            </a:r>
            <a:r>
              <a:rPr lang="zh-CN" altLang="en-US">
                <a:sym typeface="+mn-ea"/>
              </a:rPr>
              <a:t>来实现和</a:t>
            </a:r>
            <a:r>
              <a:rPr lang="en-US" altLang="zh-CN">
                <a:sym typeface="+mn-ea"/>
              </a:rPr>
              <a:t> Python 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 os.path.join(x, ‘bin’) </a:t>
            </a:r>
            <a:r>
              <a:rPr lang="zh-CN" altLang="en-US">
                <a:sym typeface="+mn-ea"/>
              </a:rPr>
              <a:t>一样的效果。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465705" y="5421630"/>
            <a:ext cx="71647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毕竟大多数操作系统都是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Unix-like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嘛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……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就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Windows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喜欢搞特殊。</a:t>
            </a:r>
            <a:endParaRPr lang="zh-CN" altLang="en-US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cd /d C:\\Program\ Files\ \(x86\)\\Microsoft\ Visual\ Studio\\2019\\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怎么路径里动不动夹杂几个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转移符、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空格、特殊符号？这谁顶得住啊。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高情商：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Windows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是最适合练习你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C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语言转移符使用水平的地方。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更通用的方式：</a:t>
            </a:r>
            <a:r>
              <a:rPr lang="en-US" altLang="zh-CN"/>
              <a:t>find_package</a:t>
            </a:r>
            <a:endParaRPr lang="en-US" altLang="zh-CN"/>
          </a:p>
        </p:txBody>
      </p:sp>
      <p:sp>
        <p:nvSpPr>
          <p:cNvPr id="5" name="Text Box 4"/>
          <p:cNvSpPr txBox="1"/>
          <p:nvPr/>
        </p:nvSpPr>
        <p:spPr>
          <a:xfrm>
            <a:off x="1121410" y="1892935"/>
            <a:ext cx="9568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更好的做法是用</a:t>
            </a:r>
            <a:r>
              <a:rPr lang="en-US" altLang="zh-CN"/>
              <a:t> CMake </a:t>
            </a:r>
            <a:r>
              <a:rPr lang="zh-CN" altLang="en-US"/>
              <a:t>的</a:t>
            </a:r>
            <a:r>
              <a:rPr lang="en-US" altLang="zh-CN"/>
              <a:t> find_package </a:t>
            </a:r>
            <a:r>
              <a:rPr lang="zh-CN" altLang="en-US"/>
              <a:t>命令。</a:t>
            </a:r>
            <a:endParaRPr lang="zh-CN" altLang="en-US"/>
          </a:p>
          <a:p>
            <a:r>
              <a:rPr lang="en-US" altLang="zh-CN">
                <a:sym typeface="+mn-ea"/>
              </a:rPr>
              <a:t>find_package(TBB REQUIRED) </a:t>
            </a:r>
            <a:r>
              <a:rPr lang="zh-CN" altLang="en-US">
                <a:sym typeface="+mn-ea"/>
              </a:rPr>
              <a:t>会查找</a:t>
            </a:r>
            <a:r>
              <a:rPr lang="en-US" altLang="zh-CN">
                <a:sym typeface="+mn-ea"/>
              </a:rPr>
              <a:t> /usr/lib/cmake/TBB/TBBConfig.cmake </a:t>
            </a:r>
            <a:r>
              <a:rPr lang="zh-CN" altLang="en-US">
                <a:sym typeface="+mn-ea"/>
              </a:rPr>
              <a:t>这个配置文件，并根据里面的配置信息创建</a:t>
            </a:r>
            <a:r>
              <a:rPr lang="en-US" altLang="zh-CN">
                <a:sym typeface="+mn-ea"/>
              </a:rPr>
              <a:t> TBB::tbb </a:t>
            </a:r>
            <a:r>
              <a:rPr lang="zh-CN" altLang="en-US">
                <a:sym typeface="+mn-ea"/>
              </a:rPr>
              <a:t>这个伪对象（他实际指向真正的</a:t>
            </a:r>
            <a:r>
              <a:rPr lang="en-US" altLang="zh-CN">
                <a:sym typeface="+mn-ea"/>
              </a:rPr>
              <a:t> tbb </a:t>
            </a:r>
            <a:r>
              <a:rPr lang="zh-CN" altLang="en-US">
                <a:sym typeface="+mn-ea"/>
              </a:rPr>
              <a:t>库文件路径</a:t>
            </a:r>
            <a:r>
              <a:rPr lang="en-US" altLang="zh-CN">
                <a:sym typeface="+mn-ea"/>
              </a:rPr>
              <a:t> /usr/lib/libtbb.so</a:t>
            </a:r>
            <a:r>
              <a:rPr lang="zh-CN" altLang="en-US">
                <a:sym typeface="+mn-ea"/>
              </a:rPr>
              <a:t>），之后通过</a:t>
            </a:r>
            <a:r>
              <a:rPr lang="en-US" altLang="zh-CN">
                <a:sym typeface="+mn-ea"/>
              </a:rPr>
              <a:t> target_link_libraries </a:t>
            </a:r>
            <a:r>
              <a:rPr lang="zh-CN" altLang="en-US">
                <a:sym typeface="+mn-ea"/>
              </a:rPr>
              <a:t>链接</a:t>
            </a:r>
            <a:r>
              <a:rPr lang="en-US" altLang="zh-CN">
                <a:sym typeface="+mn-ea"/>
              </a:rPr>
              <a:t> TBB::tbb </a:t>
            </a:r>
            <a:r>
              <a:rPr lang="zh-CN" altLang="en-US">
                <a:sym typeface="+mn-ea"/>
              </a:rPr>
              <a:t>就可以正常工作了。</a:t>
            </a:r>
            <a:endParaRPr lang="zh-CN" alt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59050" y="3177540"/>
            <a:ext cx="6691630" cy="16471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82930" y="5027930"/>
            <a:ext cx="104724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TBB::tbb </a:t>
            </a:r>
            <a:r>
              <a:rPr lang="zh-CN" altLang="en-US"/>
              <a:t>是一个伪对象</a:t>
            </a:r>
            <a:r>
              <a:rPr lang="en-US" altLang="zh-CN"/>
              <a:t>(imported)</a:t>
            </a:r>
            <a:r>
              <a:rPr lang="zh-CN" altLang="en-US"/>
              <a:t>，除了他会指向</a:t>
            </a:r>
            <a:r>
              <a:rPr lang="en-US" altLang="zh-CN"/>
              <a:t> /usr/lib/libtbb.so </a:t>
            </a:r>
            <a:r>
              <a:rPr lang="zh-CN" altLang="en-US"/>
              <a:t>之外，</a:t>
            </a:r>
            <a:r>
              <a:rPr lang="en-US" altLang="zh-CN"/>
              <a:t>TBBConfig.cmake </a:t>
            </a:r>
            <a:r>
              <a:rPr lang="zh-CN" altLang="en-US"/>
              <a:t>还会给</a:t>
            </a:r>
            <a:r>
              <a:rPr lang="en-US" altLang="zh-CN"/>
              <a:t> TBB::tbb </a:t>
            </a:r>
            <a:r>
              <a:rPr lang="zh-CN" altLang="en-US"/>
              <a:t>添加一些</a:t>
            </a:r>
            <a:r>
              <a:rPr lang="en-US" altLang="zh-CN"/>
              <a:t> PUBLIC </a:t>
            </a:r>
            <a:r>
              <a:rPr lang="zh-CN" altLang="en-US"/>
              <a:t>属性，用于让链接了他的对象带上一些</a:t>
            </a:r>
            <a:r>
              <a:rPr lang="en-US" altLang="zh-CN"/>
              <a:t> flag </a:t>
            </a:r>
            <a:r>
              <a:rPr lang="zh-CN" altLang="en-US"/>
              <a:t>之类的。此外加入</a:t>
            </a:r>
            <a:r>
              <a:rPr lang="en-US" altLang="zh-CN"/>
              <a:t> TBB::tbb </a:t>
            </a:r>
            <a:r>
              <a:rPr lang="zh-CN" altLang="en-US"/>
              <a:t>依赖了另一个库</a:t>
            </a:r>
            <a:r>
              <a:rPr lang="en-US" altLang="zh-CN"/>
              <a:t> Blosc::blosc</a:t>
            </a:r>
            <a:r>
              <a:rPr lang="zh-CN" altLang="en-US"/>
              <a:t>，那么这个库也会作为</a:t>
            </a:r>
            <a:r>
              <a:rPr lang="en-US" altLang="zh-CN"/>
              <a:t> PUBLIC </a:t>
            </a:r>
            <a:r>
              <a:rPr lang="zh-CN" altLang="en-US"/>
              <a:t>链接上，无需调用者手动添加。</a:t>
            </a:r>
            <a:endParaRPr lang="zh-CN" altLang="en-US"/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比如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spdlog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的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spdlog-config.cmake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就会定义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SPDLOG_NOT_HEADER_ONLY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这个宏为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PUBLIC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。从而实现直接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#include &lt;spdlog/spdlog.h&gt;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时候是纯头文件，而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find_package(spdlog REQUIRED)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时却变成预编译链接库的版本。（嗯，其实不是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PUBLIC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而是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INTERFACE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，因为伪对象没有实体）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和</a:t>
            </a:r>
            <a:r>
              <a:rPr lang="en-US" altLang="zh-CN"/>
              <a:t> find_package(TBB CONFIG REQUIRED) </a:t>
            </a:r>
            <a:r>
              <a:rPr lang="zh-CN" altLang="en-US"/>
              <a:t>有什么区别？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121410" y="1892935"/>
            <a:ext cx="9568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其实更好的是通过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find_package(TBB CONFIG REQUIRED)</a:t>
            </a:r>
            <a:r>
              <a:rPr lang="zh-CN" altLang="en-US">
                <a:sym typeface="+mn-ea"/>
              </a:rPr>
              <a:t>，添加了一个</a:t>
            </a:r>
            <a:r>
              <a:rPr lang="en-US" altLang="zh-CN">
                <a:sym typeface="+mn-ea"/>
              </a:rPr>
              <a:t> CONFIG </a:t>
            </a:r>
            <a:r>
              <a:rPr lang="zh-CN" altLang="en-US">
                <a:sym typeface="+mn-ea"/>
              </a:rPr>
              <a:t>选项。这样他会优先查找</a:t>
            </a:r>
            <a:r>
              <a:rPr lang="en-US" altLang="zh-CN">
                <a:sym typeface="+mn-ea"/>
              </a:rPr>
              <a:t> TBBConfig.cmake</a:t>
            </a:r>
            <a:r>
              <a:rPr lang="zh-CN" altLang="en-US">
                <a:sym typeface="+mn-ea"/>
              </a:rPr>
              <a:t>（系统自带的）而不是</a:t>
            </a:r>
            <a:r>
              <a:rPr lang="en-US" altLang="zh-CN">
                <a:sym typeface="+mn-ea"/>
              </a:rPr>
              <a:t> FindTBB.cmake</a:t>
            </a:r>
            <a:r>
              <a:rPr lang="zh-CN" altLang="en-US">
                <a:sym typeface="+mn-ea"/>
              </a:rPr>
              <a:t>（项目作者常把他塞在</a:t>
            </a:r>
            <a:r>
              <a:rPr lang="en-US" altLang="zh-CN">
                <a:sym typeface="+mn-ea"/>
              </a:rPr>
              <a:t> cmake/ </a:t>
            </a:r>
            <a:r>
              <a:rPr lang="zh-CN" altLang="en-US">
                <a:sym typeface="+mn-ea"/>
              </a:rPr>
              <a:t>目录里并添加到</a:t>
            </a:r>
            <a:r>
              <a:rPr lang="en-US" altLang="zh-CN">
                <a:sym typeface="+mn-ea"/>
              </a:rPr>
              <a:t> CMAKE_MODULE_PATH</a:t>
            </a:r>
            <a:r>
              <a:rPr lang="zh-CN" altLang="en-US">
                <a:sym typeface="+mn-ea"/>
              </a:rPr>
              <a:t>）。这样能保证寻找包的这个</a:t>
            </a:r>
            <a:r>
              <a:rPr lang="en-US" altLang="zh-CN">
                <a:sym typeface="+mn-ea"/>
              </a:rPr>
              <a:t> .cmake </a:t>
            </a:r>
            <a:r>
              <a:rPr lang="zh-CN" altLang="en-US">
                <a:sym typeface="+mn-ea"/>
              </a:rPr>
              <a:t>脚本是和系统自带的</a:t>
            </a:r>
            <a:r>
              <a:rPr lang="en-US" altLang="zh-CN">
                <a:sym typeface="+mn-ea"/>
              </a:rPr>
              <a:t> tbb </a:t>
            </a:r>
            <a:r>
              <a:rPr lang="zh-CN" altLang="en-US">
                <a:sym typeface="+mn-ea"/>
              </a:rPr>
              <a:t>版本是适配的，而不是项目作者当年下载的那个版本的</a:t>
            </a:r>
            <a:r>
              <a:rPr lang="en-US" altLang="zh-CN">
                <a:sym typeface="+mn-ea"/>
              </a:rPr>
              <a:t> .cmake </a:t>
            </a:r>
            <a:r>
              <a:rPr lang="zh-CN" altLang="en-US">
                <a:sym typeface="+mn-ea"/>
              </a:rPr>
              <a:t>脚本。</a:t>
            </a:r>
            <a:endParaRPr lang="en-US" altLang="zh-CN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14295" y="3206750"/>
            <a:ext cx="6581775" cy="15887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378585" y="5232400"/>
            <a:ext cx="90347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当然，如果你坚持要用</a:t>
            </a:r>
            <a:r>
              <a:rPr lang="en-US" altLang="zh-CN"/>
              <a:t> find_package(TBB REQUIRED) </a:t>
            </a:r>
            <a:r>
              <a:rPr lang="zh-CN" altLang="en-US"/>
              <a:t>也是可以的。</a:t>
            </a:r>
            <a:endParaRPr lang="zh-CN" altLang="en-US"/>
          </a:p>
          <a:p>
            <a:pPr algn="l"/>
            <a:r>
              <a:rPr lang="zh-CN" altLang="en-US"/>
              <a:t>没有</a:t>
            </a:r>
            <a:r>
              <a:rPr lang="en-US" altLang="zh-CN"/>
              <a:t> CONFIG </a:t>
            </a:r>
            <a:r>
              <a:rPr lang="zh-CN" altLang="en-US"/>
              <a:t>选项：先找</a:t>
            </a:r>
            <a:r>
              <a:rPr lang="en-US" altLang="zh-CN"/>
              <a:t> FindTBB.cmake</a:t>
            </a:r>
            <a:r>
              <a:rPr lang="zh-CN" altLang="en-US"/>
              <a:t>，再找</a:t>
            </a:r>
            <a:r>
              <a:rPr lang="en-US" altLang="zh-CN"/>
              <a:t> TBBConfig.cmake</a:t>
            </a:r>
            <a:r>
              <a:rPr lang="zh-CN" altLang="en-US"/>
              <a:t>，找不到则报错</a:t>
            </a:r>
            <a:endParaRPr lang="en-US" altLang="zh-CN"/>
          </a:p>
          <a:p>
            <a:pPr algn="l"/>
            <a:r>
              <a:rPr lang="zh-CN" altLang="en-US">
                <a:sym typeface="+mn-ea"/>
              </a:rPr>
              <a:t>有</a:t>
            </a:r>
            <a:r>
              <a:rPr lang="en-US" altLang="zh-CN">
                <a:sym typeface="+mn-ea"/>
              </a:rPr>
              <a:t> CONFIG </a:t>
            </a:r>
            <a:r>
              <a:rPr lang="zh-CN" altLang="en-US">
                <a:sym typeface="+mn-ea"/>
              </a:rPr>
              <a:t>选项：只会找</a:t>
            </a:r>
            <a:r>
              <a:rPr lang="en-US" altLang="zh-CN">
                <a:sym typeface="+mn-ea"/>
              </a:rPr>
              <a:t> TBBConfig.cmake</a:t>
            </a:r>
            <a:r>
              <a:rPr lang="zh-CN" altLang="en-US">
                <a:sym typeface="+mn-ea"/>
              </a:rPr>
              <a:t>，找不到则报错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/>
              <a:t>此外，一些老年项目（例如</a:t>
            </a:r>
            <a:r>
              <a:rPr lang="en-US" altLang="zh-CN"/>
              <a:t> OpenVDB</a:t>
            </a:r>
            <a:r>
              <a:rPr lang="zh-CN" altLang="en-US"/>
              <a:t>）只提供</a:t>
            </a:r>
            <a:r>
              <a:rPr lang="en-US" altLang="zh-CN"/>
              <a:t> Find </a:t>
            </a:r>
            <a:r>
              <a:rPr lang="zh-CN" altLang="en-US"/>
              <a:t>而没有</a:t>
            </a:r>
            <a:r>
              <a:rPr lang="en-US" altLang="zh-CN"/>
              <a:t> Config </a:t>
            </a:r>
            <a:r>
              <a:rPr lang="zh-CN" altLang="en-US"/>
              <a:t>文件，这时候就必须</a:t>
            </a:r>
            <a:endParaRPr lang="zh-CN" altLang="en-US"/>
          </a:p>
          <a:p>
            <a:pPr algn="l"/>
            <a:r>
              <a:rPr lang="zh-CN" altLang="en-US"/>
              <a:t>用</a:t>
            </a:r>
            <a:r>
              <a:rPr lang="en-US" altLang="zh-CN"/>
              <a:t> find_package(OpenVDB REQUIRED) </a:t>
            </a:r>
            <a:r>
              <a:rPr lang="zh-CN" altLang="en-US"/>
              <a:t>而不能带</a:t>
            </a:r>
            <a:r>
              <a:rPr lang="en-US" altLang="zh-CN"/>
              <a:t> CONFIG </a:t>
            </a:r>
            <a:r>
              <a:rPr lang="zh-CN" altLang="en-US"/>
              <a:t>选项。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/usr/lib/cmake/TBB/TBBConfig.cmake </a:t>
            </a:r>
            <a:r>
              <a:rPr lang="zh-CN" altLang="en-US"/>
              <a:t>长啥样？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26105" y="2407920"/>
            <a:ext cx="5558790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616200" y="1209040"/>
            <a:ext cx="65792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不论是</a:t>
            </a:r>
            <a:r>
              <a:rPr lang="en-US" altLang="zh-CN"/>
              <a:t> TBBConfig.cmake </a:t>
            </a:r>
            <a:r>
              <a:rPr lang="zh-CN" altLang="en-US"/>
              <a:t>还是</a:t>
            </a:r>
            <a:r>
              <a:rPr lang="en-US" altLang="zh-CN"/>
              <a:t> FindTBB.cmake</a:t>
            </a:r>
            <a:r>
              <a:rPr lang="zh-CN" altLang="en-US"/>
              <a:t>，这个文件通常</a:t>
            </a:r>
            <a:endParaRPr lang="zh-CN" altLang="en-US"/>
          </a:p>
          <a:p>
            <a:r>
              <a:rPr lang="zh-CN" altLang="en-US"/>
              <a:t>由库的作者提供，在</a:t>
            </a:r>
            <a:r>
              <a:rPr lang="en-US" altLang="zh-CN"/>
              <a:t> Linux </a:t>
            </a:r>
            <a:r>
              <a:rPr lang="zh-CN" altLang="en-US"/>
              <a:t>的包管理器安装</a:t>
            </a:r>
            <a:r>
              <a:rPr lang="en-US" altLang="zh-CN"/>
              <a:t> tbb </a:t>
            </a:r>
            <a:r>
              <a:rPr lang="zh-CN" altLang="en-US"/>
              <a:t>后也会自动安装</a:t>
            </a:r>
            <a:endParaRPr lang="zh-CN" altLang="en-US"/>
          </a:p>
          <a:p>
            <a:r>
              <a:rPr lang="zh-CN" altLang="en-US"/>
              <a:t>这个文件。少部分对</a:t>
            </a:r>
            <a:r>
              <a:rPr lang="en-US" altLang="zh-CN"/>
              <a:t> CMake </a:t>
            </a:r>
            <a:r>
              <a:rPr lang="zh-CN" altLang="en-US"/>
              <a:t>不友好的第三方库，需要自己写</a:t>
            </a:r>
            <a:endParaRPr lang="zh-CN" altLang="en-US"/>
          </a:p>
          <a:p>
            <a:r>
              <a:rPr lang="en-US" altLang="zh-CN"/>
              <a:t>FindXXX.cmake </a:t>
            </a:r>
            <a:r>
              <a:rPr lang="zh-CN" altLang="en-US"/>
              <a:t>才能使用。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老年项目案例：</a:t>
            </a:r>
            <a:r>
              <a:rPr lang="en-US" altLang="zh-CN"/>
              <a:t>OpenVDB</a:t>
            </a:r>
            <a:r>
              <a:rPr lang="zh-CN" altLang="en-US"/>
              <a:t>（反面教材）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3345180"/>
            <a:ext cx="12192635" cy="13188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374140" y="2105025"/>
            <a:ext cx="9063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一些老年项目作者喜欢在项目里自己塞几个</a:t>
            </a:r>
            <a:r>
              <a:rPr lang="en-US" altLang="zh-CN">
                <a:sym typeface="+mn-ea"/>
              </a:rPr>
              <a:t> FindXXX.cmake</a:t>
            </a:r>
            <a:r>
              <a:rPr lang="zh-CN" altLang="en-US">
                <a:sym typeface="+mn-ea"/>
              </a:rPr>
              <a:t>，然而版本可能和系统里的不一样，比如用</a:t>
            </a:r>
            <a:r>
              <a:rPr lang="en-US" altLang="zh-CN">
                <a:sym typeface="+mn-ea"/>
              </a:rPr>
              <a:t> 3.0 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 finder </a:t>
            </a:r>
            <a:r>
              <a:rPr lang="zh-CN" altLang="en-US">
                <a:sym typeface="+mn-ea"/>
              </a:rPr>
              <a:t>去找</a:t>
            </a:r>
            <a:r>
              <a:rPr lang="en-US" altLang="zh-CN">
                <a:sym typeface="+mn-ea"/>
              </a:rPr>
              <a:t> 2.0 </a:t>
            </a:r>
            <a:r>
              <a:rPr lang="zh-CN" altLang="en-US">
                <a:sym typeface="+mn-ea"/>
              </a:rPr>
              <a:t>的包，容易出现一些奇奇怪怪的错误。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不建议大家这样用自己创建一个</a:t>
            </a:r>
            <a:r>
              <a:rPr lang="en-US" altLang="zh-CN">
                <a:sym typeface="+mn-ea"/>
              </a:rPr>
              <a:t> cmake/ </a:t>
            </a:r>
            <a:r>
              <a:rPr lang="zh-CN" altLang="en-US">
                <a:sym typeface="+mn-ea"/>
              </a:rPr>
              <a:t>目录来存用到的所有库的</a:t>
            </a:r>
            <a:r>
              <a:rPr lang="en-US" altLang="zh-CN">
                <a:sym typeface="+mn-ea"/>
              </a:rPr>
              <a:t> finder</a:t>
            </a:r>
            <a:r>
              <a:rPr lang="zh-CN" altLang="en-US">
                <a:sym typeface="+mn-ea"/>
              </a:rPr>
              <a:t>，尽量用系统自带的，可以保证用的是系统自带库的那个配置。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一个</a:t>
            </a:r>
            <a:r>
              <a:rPr lang="en-US" altLang="zh-CN"/>
              <a:t> .cpp </a:t>
            </a:r>
            <a:r>
              <a:rPr lang="zh-CN" altLang="en-US"/>
              <a:t>源文件用于测试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98240" y="3083560"/>
            <a:ext cx="4413885" cy="18351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find_package(Qt5 REQUIRED) </a:t>
            </a:r>
            <a:r>
              <a:rPr lang="zh-CN" altLang="en-US"/>
              <a:t>出错了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9245" y="2506345"/>
            <a:ext cx="8653780" cy="84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36000" contrast="78000"/>
          </a:blip>
          <a:stretch>
            <a:fillRect/>
          </a:stretch>
        </p:blipFill>
        <p:spPr>
          <a:xfrm>
            <a:off x="2291080" y="4059555"/>
            <a:ext cx="7610475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原因：</a:t>
            </a:r>
            <a:r>
              <a:rPr lang="en-US" altLang="zh-CN"/>
              <a:t>Qt5 </a:t>
            </a:r>
            <a:r>
              <a:rPr lang="zh-CN" altLang="en-US"/>
              <a:t>具有多个组件，</a:t>
            </a:r>
            <a:r>
              <a:rPr lang="zh-CN"/>
              <a:t>必须指定你需要哪些组件</a:t>
            </a:r>
            <a:endParaRPr lang="zh-CN"/>
          </a:p>
        </p:txBody>
      </p:sp>
      <p:pic>
        <p:nvPicPr>
          <p:cNvPr id="8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6360" y="3558540"/>
            <a:ext cx="9098280" cy="8851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3340"/>
            <a:ext cx="12158345" cy="72009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102360" y="2432050"/>
            <a:ext cx="9606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find_package </a:t>
            </a:r>
            <a:r>
              <a:rPr lang="zh-CN" altLang="en-US"/>
              <a:t>生成的伪对象</a:t>
            </a:r>
            <a:r>
              <a:rPr lang="en-US" altLang="zh-CN"/>
              <a:t>(imported target)</a:t>
            </a:r>
            <a:r>
              <a:rPr lang="zh-CN" altLang="en-US"/>
              <a:t>都按照“包名</a:t>
            </a:r>
            <a:r>
              <a:rPr lang="en-US" altLang="zh-CN"/>
              <a:t>::</a:t>
            </a:r>
            <a:r>
              <a:rPr lang="zh-CN" altLang="en-US"/>
              <a:t>组件名</a:t>
            </a:r>
            <a:r>
              <a:rPr lang="zh-CN" altLang="en-US">
                <a:sym typeface="+mn-ea"/>
              </a:rPr>
              <a:t>”的格式命名。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/>
              <a:t>你可以在</a:t>
            </a:r>
            <a:r>
              <a:rPr lang="en-US" altLang="zh-CN"/>
              <a:t> find_package </a:t>
            </a:r>
            <a:r>
              <a:rPr lang="zh-CN" altLang="en-US"/>
              <a:t>中通过</a:t>
            </a:r>
            <a:r>
              <a:rPr lang="en-US" altLang="zh-CN"/>
              <a:t> COMPONENTS </a:t>
            </a:r>
            <a:r>
              <a:rPr lang="zh-CN" altLang="en-US"/>
              <a:t>选项，后面跟随一个列表表示需要用的组件。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测试一下能否找到</a:t>
            </a:r>
            <a:r>
              <a:rPr lang="en-US" altLang="zh-CN"/>
              <a:t> Qt </a:t>
            </a:r>
            <a:r>
              <a:rPr lang="zh-CN" altLang="en-US"/>
              <a:t>的头文件并编译通过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80790" y="2938780"/>
            <a:ext cx="4248150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770" y="5570220"/>
            <a:ext cx="2029460" cy="33845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常见问题：小彭老师，</a:t>
            </a:r>
            <a:r>
              <a:rPr lang="en-US"/>
              <a:t>Windows</a:t>
            </a:r>
            <a:r>
              <a:rPr lang="en-US" altLang="zh-CN"/>
              <a:t> </a:t>
            </a:r>
            <a:r>
              <a:rPr lang="zh-CN" altLang="en-US"/>
              <a:t>上</a:t>
            </a:r>
            <a:r>
              <a:rPr lang="zh-CN"/>
              <a:t>找不到</a:t>
            </a:r>
            <a:r>
              <a:rPr lang="en-US" altLang="zh-CN"/>
              <a:t> Qt5 </a:t>
            </a:r>
            <a:r>
              <a:rPr lang="zh-CN" altLang="en-US"/>
              <a:t>包怎么办？我明明安装了！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lum bright="30000" contrast="66000"/>
          </a:blip>
          <a:stretch>
            <a:fillRect/>
          </a:stretch>
        </p:blipFill>
        <p:spPr>
          <a:xfrm>
            <a:off x="1909445" y="2810510"/>
            <a:ext cx="7991475" cy="23812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534160" y="1788160"/>
            <a:ext cx="912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你是</a:t>
            </a:r>
            <a:r>
              <a:rPr lang="en-US" altLang="zh-CN"/>
              <a:t> Windows </a:t>
            </a:r>
            <a:r>
              <a:rPr lang="zh-CN" altLang="en-US"/>
              <a:t>系统，可能你安装了</a:t>
            </a:r>
            <a:r>
              <a:rPr lang="en-US" altLang="zh-CN"/>
              <a:t> Qt5</a:t>
            </a:r>
            <a:r>
              <a:rPr lang="zh-CN" altLang="en-US"/>
              <a:t>，但是因为</a:t>
            </a:r>
            <a:r>
              <a:rPr lang="en-US" altLang="zh-CN"/>
              <a:t> Windows </a:t>
            </a:r>
            <a:r>
              <a:rPr lang="zh-CN" altLang="en-US"/>
              <a:t>系统的安装路径非常混乱，</a:t>
            </a:r>
            <a:endParaRPr lang="zh-CN" altLang="en-US"/>
          </a:p>
          <a:p>
            <a:r>
              <a:rPr lang="zh-CN" altLang="en-US"/>
              <a:t>没有固定的</a:t>
            </a:r>
            <a:r>
              <a:rPr lang="en-US" altLang="zh-CN"/>
              <a:t> /usr/lib </a:t>
            </a:r>
            <a:r>
              <a:rPr lang="zh-CN" altLang="en-US"/>
              <a:t>之类的默认路径可以搜索，所以出错了。</a:t>
            </a:r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常见问题：小彭老师，</a:t>
            </a:r>
            <a:r>
              <a:rPr lang="en-US"/>
              <a:t>Windows</a:t>
            </a:r>
            <a:r>
              <a:rPr lang="en-US" altLang="zh-CN"/>
              <a:t> </a:t>
            </a:r>
            <a:r>
              <a:rPr lang="zh-CN" altLang="en-US"/>
              <a:t>上</a:t>
            </a:r>
            <a:r>
              <a:rPr lang="zh-CN"/>
              <a:t>找不到</a:t>
            </a:r>
            <a:r>
              <a:rPr lang="en-US" altLang="zh-CN"/>
              <a:t> Qt5 </a:t>
            </a:r>
            <a:r>
              <a:rPr lang="zh-CN" altLang="en-US"/>
              <a:t>包怎么办？我明明安装了！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假设你的</a:t>
            </a:r>
            <a:r>
              <a:rPr lang="en-US" altLang="zh-CN"/>
              <a:t> Qt5 </a:t>
            </a:r>
            <a:r>
              <a:rPr lang="zh-CN" altLang="en-US"/>
              <a:t>安装在</a:t>
            </a:r>
            <a:r>
              <a:rPr lang="en-US" altLang="zh-CN"/>
              <a:t> C:\Qt\Qt5.14.2</a:t>
            </a:r>
            <a:r>
              <a:rPr lang="zh-CN" altLang="en-US"/>
              <a:t>，则你去找找这个目录：</a:t>
            </a:r>
            <a:endParaRPr lang="zh-CN" altLang="en-US"/>
          </a:p>
          <a:p>
            <a:r>
              <a:rPr lang="en-US" altLang="zh-CN"/>
              <a:t>C:\Qt\Qt5.14.2\msvc2019_64\lib\cmake\</a:t>
            </a:r>
            <a:endParaRPr lang="en-US" altLang="zh-CN"/>
          </a:p>
          <a:p>
            <a:r>
              <a:rPr lang="zh-CN" altLang="en-US"/>
              <a:t>你会看到他里面有个</a:t>
            </a:r>
            <a:r>
              <a:rPr lang="en-US" altLang="zh-CN"/>
              <a:t> Qt5Config.cmake </a:t>
            </a:r>
            <a:r>
              <a:rPr lang="zh-CN" altLang="en-US"/>
              <a:t>对吧。现在，有四种方法让</a:t>
            </a:r>
            <a:r>
              <a:rPr lang="en-US" altLang="zh-CN"/>
              <a:t> CMake </a:t>
            </a:r>
            <a:r>
              <a:rPr lang="zh-CN" altLang="en-US"/>
              <a:t>找得到他。</a:t>
            </a:r>
            <a:endParaRPr lang="zh-CN" altLang="en-US"/>
          </a:p>
          <a:p>
            <a:r>
              <a:rPr lang="zh-CN" altLang="en-US"/>
              <a:t>第一种是设置</a:t>
            </a:r>
            <a:r>
              <a:rPr lang="en-US" altLang="zh-CN"/>
              <a:t> CMAKE_MODULE_PATH </a:t>
            </a:r>
            <a:r>
              <a:rPr lang="zh-CN" altLang="en-US"/>
              <a:t>变量，添加一下包含</a:t>
            </a:r>
            <a:r>
              <a:rPr lang="en-US" altLang="zh-CN"/>
              <a:t> Qt5Config.cmake </a:t>
            </a:r>
            <a:r>
              <a:rPr lang="zh-CN" altLang="en-US"/>
              <a:t>这个文件的目录路径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C:\Qt\Qt5.14.2\msvc2019_64\lib\cmake</a:t>
            </a:r>
            <a:r>
              <a:rPr lang="zh-CN" altLang="en-US">
                <a:sym typeface="+mn-ea"/>
              </a:rPr>
              <a:t>，当然刚刚说了尽管你是</a:t>
            </a:r>
            <a:r>
              <a:rPr lang="en-US" altLang="zh-CN">
                <a:sym typeface="+mn-ea"/>
              </a:rPr>
              <a:t> Windows </a:t>
            </a:r>
            <a:r>
              <a:rPr lang="zh-CN" altLang="en-US">
                <a:sym typeface="+mn-ea"/>
              </a:rPr>
              <a:t>还是要把</a:t>
            </a:r>
            <a:r>
              <a:rPr lang="en-US" altLang="zh-CN">
                <a:sym typeface="+mn-ea"/>
              </a:rPr>
              <a:t> \ </a:t>
            </a:r>
            <a:r>
              <a:rPr lang="zh-CN" altLang="en-US">
                <a:sym typeface="+mn-ea"/>
              </a:rPr>
              <a:t>全部换成</a:t>
            </a:r>
            <a:r>
              <a:rPr lang="en-US" altLang="zh-CN">
                <a:sym typeface="+mn-ea"/>
              </a:rPr>
              <a:t> /</a:t>
            </a:r>
            <a:r>
              <a:rPr lang="zh-CN" altLang="en-US">
                <a:sym typeface="+mn-ea"/>
              </a:rPr>
              <a:t>，因为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是“亲</a:t>
            </a:r>
            <a:r>
              <a:rPr lang="en-US" altLang="zh-CN">
                <a:sym typeface="+mn-ea"/>
              </a:rPr>
              <a:t> Unix</a:t>
            </a:r>
            <a:r>
              <a:rPr lang="zh-CN" altLang="en-US">
                <a:sym typeface="+mn-ea"/>
              </a:rPr>
              <a:t>”</a:t>
            </a:r>
            <a:r>
              <a:rPr lang="zh-CN" altLang="en-US">
                <a:sym typeface="+mn-ea"/>
              </a:rPr>
              <a:t>的构建系统。</a:t>
            </a:r>
            <a:endParaRPr lang="zh-CN" altLang="en-US">
              <a:sym typeface="+mn-ea"/>
            </a:endParaRPr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是的，学个编程跟隔壁史地政一样，有地缘因素在里边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……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180" y="4556760"/>
            <a:ext cx="10074275" cy="124079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更好的方法：设置</a:t>
            </a:r>
            <a:r>
              <a:rPr lang="en-US" altLang="zh-CN"/>
              <a:t> &lt;</a:t>
            </a:r>
            <a:r>
              <a:rPr lang="zh-CN" altLang="en-US"/>
              <a:t>包名</a:t>
            </a:r>
            <a:r>
              <a:rPr lang="en-US" altLang="zh-CN"/>
              <a:t>&gt;_DIR </a:t>
            </a:r>
            <a:r>
              <a:rPr lang="zh-CN" altLang="en-US"/>
              <a:t>变量指向</a:t>
            </a:r>
            <a:r>
              <a:rPr lang="en-US" altLang="zh-CN"/>
              <a:t> &lt;</a:t>
            </a:r>
            <a:r>
              <a:rPr lang="zh-CN" altLang="en-US">
                <a:sym typeface="+mn-ea"/>
              </a:rPr>
              <a:t>包名</a:t>
            </a:r>
            <a:r>
              <a:rPr lang="en-US" altLang="zh-CN"/>
              <a:t>&gt;Config.cmake </a:t>
            </a:r>
            <a:r>
              <a:rPr lang="zh-CN" altLang="en-US"/>
              <a:t>所在位置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第二种是设置</a:t>
            </a:r>
            <a:r>
              <a:rPr lang="en-US" altLang="zh-CN"/>
              <a:t> Qt5_DIR </a:t>
            </a:r>
            <a:r>
              <a:rPr lang="zh-CN" altLang="en-US"/>
              <a:t>这个变量为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C:\Qt\Qt5.14.2\msvc2019_64\lib\cmake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这样只有</a:t>
            </a:r>
            <a:r>
              <a:rPr lang="en-US" altLang="zh-CN">
                <a:sym typeface="+mn-ea"/>
              </a:rPr>
              <a:t> Qt5 </a:t>
            </a:r>
            <a:r>
              <a:rPr lang="zh-CN" altLang="en-US">
                <a:sym typeface="+mn-ea"/>
              </a:rPr>
              <a:t>这个包会去这个目录里搜索</a:t>
            </a:r>
            <a:r>
              <a:rPr lang="en-US" altLang="zh-CN">
                <a:sym typeface="+mn-ea"/>
              </a:rPr>
              <a:t> Qt5Config.cmake</a:t>
            </a:r>
            <a:r>
              <a:rPr lang="zh-CN" altLang="en-US">
                <a:sym typeface="+mn-ea"/>
              </a:rPr>
              <a:t>，更有针对性。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第三种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推荐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，直接在命令行通过</a:t>
            </a:r>
            <a:r>
              <a:rPr lang="en-US" altLang="zh-CN">
                <a:sym typeface="+mn-ea"/>
              </a:rPr>
              <a:t> -DQt5_DIR=”xxx” </a:t>
            </a:r>
            <a:r>
              <a:rPr lang="zh-CN" altLang="en-US">
                <a:sym typeface="+mn-ea"/>
              </a:rPr>
              <a:t>指定，这样不用修改</a:t>
            </a:r>
            <a:r>
              <a:rPr lang="en-US" altLang="zh-CN">
                <a:sym typeface="+mn-ea"/>
              </a:rPr>
              <a:t> CMakeLists.txt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第四种，还可以通过设置环境变量</a:t>
            </a:r>
            <a:r>
              <a:rPr lang="en-US" altLang="zh-CN">
                <a:sym typeface="+mn-ea"/>
              </a:rPr>
              <a:t> Qt5_DIR </a:t>
            </a:r>
            <a:r>
              <a:rPr lang="zh-CN" altLang="en-US">
                <a:sym typeface="+mn-ea"/>
              </a:rPr>
              <a:t>也是可以的，就是对</a:t>
            </a:r>
            <a:r>
              <a:rPr lang="en-US" altLang="zh-CN">
                <a:sym typeface="+mn-ea"/>
              </a:rPr>
              <a:t> Windows </a:t>
            </a:r>
            <a:r>
              <a:rPr lang="zh-CN" altLang="en-US">
                <a:sym typeface="+mn-ea"/>
              </a:rPr>
              <a:t>用户</a:t>
            </a:r>
            <a:r>
              <a:rPr lang="zh-CN" altLang="en-US">
                <a:sym typeface="+mn-ea"/>
              </a:rPr>
              <a:t>比较困难。</a:t>
            </a:r>
            <a:endParaRPr lang="zh-CN" altLang="en-US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0" y="2729865"/>
            <a:ext cx="8890000" cy="1440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85" y="4563745"/>
            <a:ext cx="9525635" cy="4076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80" y="5404485"/>
            <a:ext cx="6482080" cy="69088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不指定</a:t>
            </a:r>
            <a:r>
              <a:rPr lang="en-US" altLang="zh-CN"/>
              <a:t> REQUIRED</a:t>
            </a:r>
            <a:r>
              <a:rPr lang="zh-CN" altLang="en-US"/>
              <a:t>，找不到时不报错，只会设置</a:t>
            </a:r>
            <a:r>
              <a:rPr lang="en-US" altLang="zh-CN"/>
              <a:t> TBB_FOUND </a:t>
            </a:r>
            <a:r>
              <a:rPr lang="zh-CN" altLang="en-US"/>
              <a:t>为</a:t>
            </a:r>
            <a:r>
              <a:rPr lang="en-US" altLang="zh-CN"/>
              <a:t> FALSE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94940" y="1445895"/>
            <a:ext cx="6801485" cy="2369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945" y="4032250"/>
            <a:ext cx="6468745" cy="4699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607820" y="4864735"/>
            <a:ext cx="95554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如果没有</a:t>
            </a:r>
            <a:r>
              <a:rPr lang="en-US" altLang="zh-CN"/>
              <a:t> REQUIRED </a:t>
            </a:r>
            <a:r>
              <a:rPr lang="zh-CN" altLang="en-US"/>
              <a:t>选项，找不到时将不会报错。</a:t>
            </a:r>
            <a:endParaRPr lang="zh-CN" altLang="en-US"/>
          </a:p>
          <a:p>
            <a:r>
              <a:rPr lang="zh-CN" altLang="en-US"/>
              <a:t>这样可以用于添加一些可选的依赖，如果没有也不要紧的那种，这时我们可以抛出一个警告。</a:t>
            </a:r>
            <a:endParaRPr lang="zh-CN" altLang="en-US"/>
          </a:p>
          <a:p>
            <a:r>
              <a:rPr lang="zh-CN" altLang="en-US"/>
              <a:t>找到了会把</a:t>
            </a:r>
            <a:r>
              <a:rPr lang="en-US" altLang="zh-CN"/>
              <a:t> TBB_FOUND </a:t>
            </a:r>
            <a:r>
              <a:rPr lang="zh-CN" altLang="en-US"/>
              <a:t>设为</a:t>
            </a:r>
            <a:r>
              <a:rPr lang="en-US" altLang="zh-CN"/>
              <a:t> TRUE</a:t>
            </a:r>
            <a:r>
              <a:rPr lang="zh-CN" altLang="en-US"/>
              <a:t>，</a:t>
            </a:r>
            <a:r>
              <a:rPr lang="en-US" altLang="zh-CN"/>
              <a:t>TBB_DIR </a:t>
            </a:r>
            <a:r>
              <a:rPr lang="zh-CN" altLang="en-US"/>
              <a:t>设为</a:t>
            </a:r>
            <a:r>
              <a:rPr lang="en-US" altLang="zh-CN"/>
              <a:t> TBBConfig.cmake </a:t>
            </a:r>
            <a:r>
              <a:rPr lang="zh-CN" altLang="en-US"/>
              <a:t>所在路径。</a:t>
            </a:r>
            <a:endParaRPr lang="zh-CN" altLang="en-US"/>
          </a:p>
          <a:p>
            <a:r>
              <a:rPr lang="zh-CN" altLang="en-US"/>
              <a:t>找不到会把</a:t>
            </a:r>
            <a:r>
              <a:rPr lang="en-US" altLang="zh-CN"/>
              <a:t> TBB_FOUND </a:t>
            </a:r>
            <a:r>
              <a:rPr lang="zh-CN" altLang="en-US"/>
              <a:t>设为</a:t>
            </a:r>
            <a:r>
              <a:rPr lang="en-US" altLang="zh-CN"/>
              <a:t> FALSE</a:t>
            </a:r>
            <a:r>
              <a:rPr lang="zh-CN" altLang="en-US"/>
              <a:t>，</a:t>
            </a:r>
            <a:r>
              <a:rPr lang="en-US" altLang="zh-CN"/>
              <a:t>TBB_DIR </a:t>
            </a:r>
            <a:r>
              <a:rPr lang="zh-CN" altLang="en-US"/>
              <a:t>为空。</a:t>
            </a:r>
            <a:endParaRPr lang="zh-CN" altLang="en-US"/>
          </a:p>
          <a:p>
            <a:r>
              <a:rPr lang="zh-CN" altLang="en-US"/>
              <a:t>这里我们在找到</a:t>
            </a:r>
            <a:r>
              <a:rPr lang="en-US" altLang="zh-CN"/>
              <a:t> TBB </a:t>
            </a:r>
            <a:r>
              <a:rPr lang="zh-CN" altLang="en-US"/>
              <a:t>时定义</a:t>
            </a:r>
            <a:r>
              <a:rPr lang="en-US" altLang="zh-CN"/>
              <a:t> WITH_TBB </a:t>
            </a:r>
            <a:r>
              <a:rPr lang="zh-CN" altLang="en-US"/>
              <a:t>宏，稍后</a:t>
            </a:r>
            <a:r>
              <a:rPr lang="en-US" altLang="zh-CN"/>
              <a:t> .cpp </a:t>
            </a:r>
            <a:r>
              <a:rPr lang="zh-CN" altLang="en-US"/>
              <a:t>里就可以根据这个判断。</a:t>
            </a:r>
            <a:endParaRPr lang="zh-CN" altLang="en-US"/>
          </a:p>
          <a:p>
            <a:r>
              <a:rPr lang="zh-CN" altLang="en-US"/>
              <a:t>如果找不到</a:t>
            </a:r>
            <a:r>
              <a:rPr lang="en-US" altLang="zh-CN"/>
              <a:t> TBB </a:t>
            </a:r>
            <a:r>
              <a:rPr lang="zh-CN" altLang="en-US"/>
              <a:t>可以</a:t>
            </a:r>
            <a:r>
              <a:rPr lang="en-US" altLang="zh-CN"/>
              <a:t> fallback </a:t>
            </a:r>
            <a:r>
              <a:rPr lang="zh-CN" altLang="en-US"/>
              <a:t>到保守的实现。</a:t>
            </a:r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230370" y="1727200"/>
            <a:ext cx="60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这样在</a:t>
            </a:r>
            <a:r>
              <a:rPr lang="en-US" altLang="zh-CN"/>
              <a:t> .cpp </a:t>
            </a:r>
            <a:r>
              <a:rPr lang="zh-CN" altLang="en-US"/>
              <a:t>里可以判断</a:t>
            </a:r>
            <a:r>
              <a:rPr lang="en-US" altLang="zh-CN"/>
              <a:t> WITH_TBB </a:t>
            </a:r>
            <a:r>
              <a:rPr lang="zh-CN" altLang="en-US"/>
              <a:t>宏，找不到</a:t>
            </a:r>
            <a:r>
              <a:rPr lang="en-US" altLang="zh-CN"/>
              <a:t> TBB </a:t>
            </a:r>
            <a:r>
              <a:rPr lang="zh-CN" altLang="en-US"/>
              <a:t>时退化到串行</a:t>
            </a:r>
            <a:r>
              <a:rPr lang="en-US" altLang="zh-CN"/>
              <a:t> for </a:t>
            </a:r>
            <a:r>
              <a:rPr lang="zh-CN" altLang="en-US"/>
              <a:t>循环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51885" y="1825625"/>
            <a:ext cx="45059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也可以用</a:t>
            </a:r>
            <a:r>
              <a:rPr lang="en-US" altLang="zh-CN"/>
              <a:t> TARGET </a:t>
            </a:r>
            <a:r>
              <a:rPr lang="zh-CN" altLang="en-US"/>
              <a:t>判断是否存在</a:t>
            </a:r>
            <a:r>
              <a:rPr lang="en-US" altLang="zh-CN"/>
              <a:t> TBB::tbb </a:t>
            </a:r>
            <a:r>
              <a:rPr lang="zh-CN" altLang="en-US"/>
              <a:t>这个伪对象，实现同样效果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7410" y="1995805"/>
            <a:ext cx="7536180" cy="257937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717165" y="2625725"/>
            <a:ext cx="2125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3514090" y="5027930"/>
            <a:ext cx="5532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也可以复合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if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的各种判断语句，例如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NOT TARGET TBB::tbb AND TARGET Eigen3::eigen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表示找得到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TBB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但是找不到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Eigen3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的情况。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章：输出与变量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 </a:t>
            </a:r>
            <a:r>
              <a:rPr lang="zh-CN" altLang="en-US"/>
              <a:t>中</a:t>
            </a:r>
            <a:r>
              <a:rPr lang="zh-CN"/>
              <a:t>添加一个可执行文件作为构建目标</a:t>
            </a:r>
            <a:endParaRPr lang="zh-CN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12160" y="3639820"/>
            <a:ext cx="5185410" cy="72263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在运行</a:t>
            </a:r>
            <a:r>
              <a:rPr lang="en-US" altLang="zh-CN"/>
              <a:t> cmake -B build </a:t>
            </a:r>
            <a:r>
              <a:rPr lang="zh-CN" altLang="en-US"/>
              <a:t>时，打印字符串（用于调试）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4550" y="2724785"/>
            <a:ext cx="7581900" cy="3819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120" y="2136140"/>
            <a:ext cx="2251710" cy="337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20" y="1337945"/>
            <a:ext cx="2962275" cy="54292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114550" y="5804535"/>
            <a:ext cx="1420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message(STATUS “...”) </a:t>
            </a:r>
            <a:r>
              <a:rPr lang="zh-CN" altLang="en-US"/>
              <a:t>表示信息类型是状态信息，有</a:t>
            </a:r>
            <a:r>
              <a:rPr lang="en-US" altLang="zh-CN"/>
              <a:t> -- </a:t>
            </a:r>
            <a:r>
              <a:rPr lang="zh-CN" altLang="en-US"/>
              <a:t>前缀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1705" y="2755900"/>
            <a:ext cx="7591425" cy="3838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935" y="1553845"/>
            <a:ext cx="4765675" cy="57912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211705" y="5866130"/>
            <a:ext cx="1670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message(WARNING “...”) </a:t>
            </a:r>
            <a:r>
              <a:rPr lang="zh-CN" altLang="en-US"/>
              <a:t>表示是警告信息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8400" y="2506345"/>
            <a:ext cx="6934200" cy="435165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640965" y="5814695"/>
            <a:ext cx="2232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440" y="1310640"/>
            <a:ext cx="5494655" cy="863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2685" y="2506345"/>
            <a:ext cx="6946265" cy="43516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message(AUTHOR_WARNING “...”) </a:t>
            </a:r>
            <a:r>
              <a:rPr lang="zh-CN" altLang="en-US"/>
              <a:t>表示是仅仅给项目作者看的警告信息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640965" y="5814695"/>
            <a:ext cx="2232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5" y="1430655"/>
            <a:ext cx="6473825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4720" y="2469515"/>
            <a:ext cx="7620000" cy="41052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AUTHOR_WARNING </a:t>
            </a:r>
            <a:r>
              <a:rPr lang="zh-CN" altLang="en-US"/>
              <a:t>的不同之处：可以通过</a:t>
            </a:r>
            <a:r>
              <a:rPr lang="en-US" altLang="zh-CN"/>
              <a:t> -Wno-dev </a:t>
            </a:r>
            <a:r>
              <a:rPr lang="zh-CN" altLang="en-US"/>
              <a:t>关闭</a:t>
            </a:r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5" y="1430655"/>
            <a:ext cx="6473825" cy="7874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374380" y="2728595"/>
            <a:ext cx="934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0740" y="2506345"/>
            <a:ext cx="7589520" cy="43516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message(FATAL_ERROR “...”) </a:t>
            </a:r>
            <a:r>
              <a:rPr lang="zh-CN" altLang="en-US"/>
              <a:t>表示是错误信息，会终止</a:t>
            </a:r>
            <a:r>
              <a:rPr lang="en-US" altLang="zh-CN"/>
              <a:t> CMake </a:t>
            </a:r>
            <a:r>
              <a:rPr lang="zh-CN" altLang="en-US"/>
              <a:t>的运行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93620" y="5957570"/>
            <a:ext cx="260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80" y="1274445"/>
            <a:ext cx="6216650" cy="112141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3620" y="2506345"/>
            <a:ext cx="7190740" cy="43516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message(SEND_ERROR “...”) </a:t>
            </a:r>
            <a:r>
              <a:rPr lang="zh-CN" altLang="en-US"/>
              <a:t>表示是错误信息，但之后的语句仍继续执行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93620" y="6457950"/>
            <a:ext cx="1670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55" y="1330960"/>
            <a:ext cx="5343525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 </a:t>
            </a:r>
            <a:r>
              <a:rPr lang="zh-CN" altLang="en-US"/>
              <a:t>可以用于打印变量</a:t>
            </a:r>
            <a:endParaRPr lang="zh-CN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0075" y="5709920"/>
            <a:ext cx="2991485" cy="97663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315" y="3435985"/>
            <a:ext cx="5245735" cy="11303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如果</a:t>
            </a:r>
            <a:r>
              <a:rPr lang="en-US" altLang="zh-CN"/>
              <a:t> set </a:t>
            </a:r>
            <a:r>
              <a:rPr lang="zh-CN" altLang="en-US"/>
              <a:t>没加引号会怎样？会变成分号分割的列表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1080" y="5897245"/>
            <a:ext cx="2693670" cy="84836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340" y="3452495"/>
            <a:ext cx="5100320" cy="109791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172585" y="1991995"/>
            <a:ext cx="4010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set(myvar hello world)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其实等价于：</a:t>
            </a:r>
            <a:endParaRPr lang="zh-CN" altLang="en-US"/>
          </a:p>
          <a:p>
            <a:r>
              <a:rPr lang="en-US" altLang="zh-CN">
                <a:sym typeface="+mn-ea"/>
              </a:rPr>
              <a:t>set(myvar “hello;world”)</a:t>
            </a:r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如果</a:t>
            </a:r>
            <a:r>
              <a:rPr lang="en-US" altLang="zh-CN"/>
              <a:t> message </a:t>
            </a:r>
            <a:r>
              <a:rPr lang="zh-CN" altLang="en-US"/>
              <a:t>没加引号会怎样？会把列表里的字符串当成他的关键字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3630" y="5408930"/>
            <a:ext cx="4524375" cy="119062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2185" y="3491230"/>
            <a:ext cx="4785995" cy="101981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951355" y="2176780"/>
            <a:ext cx="8432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结论：除非确实需要列表，建议始终在你不确定的地方加上引号，例如：</a:t>
            </a:r>
            <a:endParaRPr lang="zh-CN" altLang="en-US"/>
          </a:p>
          <a:p>
            <a:r>
              <a:rPr lang="en-US" altLang="zh-CN"/>
              <a:t>set(sources “main.cpp” “mylib.cpp” “C:/Program Files/a.cpp”)</a:t>
            </a:r>
            <a:endParaRPr lang="en-US" altLang="zh-CN"/>
          </a:p>
          <a:p>
            <a:r>
              <a:rPr lang="en-US" altLang="zh-CN"/>
              <a:t>message(“${sources}”)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另一种方式：</a:t>
            </a:r>
            <a:r>
              <a:rPr lang="zh-CN" altLang="en-US"/>
              <a:t>先创建目标，稍后再添加源文件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81655" y="3542030"/>
            <a:ext cx="5647055" cy="91821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章：变量与缓存</a:t>
            </a:r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重复执行</a:t>
            </a:r>
            <a:r>
              <a:rPr lang="en-US" altLang="zh-CN"/>
              <a:t> cmake -B build </a:t>
            </a:r>
            <a:r>
              <a:rPr lang="zh-CN" altLang="en-US"/>
              <a:t>会有什么区别？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6095" y="2210435"/>
            <a:ext cx="8258175" cy="35814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073910" y="1288415"/>
            <a:ext cx="76631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可以看到第二次的输出少了很多，这是因为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第一遍需要检测编译器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C++ </a:t>
            </a:r>
            <a:r>
              <a:rPr lang="zh-CN" altLang="en-US">
                <a:sym typeface="+mn-ea"/>
              </a:rPr>
              <a:t>特性等比较耗时，检测完会把结果存储到</a:t>
            </a:r>
            <a:r>
              <a:rPr lang="zh-CN" altLang="en-US" b="1">
                <a:sym typeface="+mn-ea"/>
              </a:rPr>
              <a:t>缓存</a:t>
            </a:r>
            <a:r>
              <a:rPr lang="zh-CN" altLang="en-US">
                <a:sym typeface="+mn-ea"/>
              </a:rPr>
              <a:t>中，这样第二遍运行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cmake -B build </a:t>
            </a:r>
            <a:r>
              <a:rPr lang="zh-CN" altLang="en-US">
                <a:sym typeface="+mn-ea"/>
              </a:rPr>
              <a:t>时就可以直接用缓存的值，就不需要再检测一遍了。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如何清除缓存？删</a:t>
            </a:r>
            <a:r>
              <a:rPr lang="en-US" altLang="zh-CN"/>
              <a:t> build </a:t>
            </a:r>
            <a:r>
              <a:rPr lang="zh-CN" altLang="en-US"/>
              <a:t>大法了解一下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834390" y="1159510"/>
            <a:ext cx="98564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然而有时候外部的情况有所更新，这时候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里缓存的却是旧的值，会导致一系列问题。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这时我们需要清除缓存，最简单的办法就是删除</a:t>
            </a:r>
            <a:r>
              <a:rPr lang="en-US" altLang="zh-CN">
                <a:sym typeface="+mn-ea"/>
              </a:rPr>
              <a:t> build </a:t>
            </a:r>
            <a:r>
              <a:rPr lang="zh-CN" altLang="en-US">
                <a:sym typeface="+mn-ea"/>
              </a:rPr>
              <a:t>文件夹，然后重新运行</a:t>
            </a:r>
            <a:r>
              <a:rPr lang="en-US" altLang="zh-CN">
                <a:sym typeface="+mn-ea"/>
              </a:rPr>
              <a:t> cmake -B build</a:t>
            </a:r>
            <a:r>
              <a:rPr lang="zh-CN" altLang="en-US">
                <a:sym typeface="+mn-ea"/>
              </a:rPr>
              <a:t>。缓存是很多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出错的根源，因此如果出现诡异的错误，可以试试看删</a:t>
            </a:r>
            <a:r>
              <a:rPr lang="en-US" altLang="zh-CN">
                <a:sym typeface="+mn-ea"/>
              </a:rPr>
              <a:t> build </a:t>
            </a:r>
            <a:r>
              <a:rPr lang="zh-CN" altLang="en-US">
                <a:sym typeface="+mn-ea"/>
              </a:rPr>
              <a:t>全部重新构建。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经典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笑话：“</a:t>
            </a:r>
            <a:r>
              <a:rPr lang="en-US" altLang="zh-CN">
                <a:sym typeface="+mn-ea"/>
              </a:rPr>
              <a:t>99%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cmake</a:t>
            </a:r>
            <a:r>
              <a:rPr lang="zh-CN" altLang="en-US">
                <a:sym typeface="+mn-ea"/>
              </a:rPr>
              <a:t>错误可以用删</a:t>
            </a:r>
            <a:r>
              <a:rPr lang="en-US" altLang="zh-CN">
                <a:sym typeface="+mn-ea"/>
              </a:rPr>
              <a:t>build</a:t>
            </a:r>
            <a:r>
              <a:rPr lang="zh-CN" altLang="en-US">
                <a:sym typeface="+mn-ea"/>
              </a:rPr>
              <a:t>解决”“</a:t>
            </a:r>
            <a:r>
              <a:rPr lang="zh-CN">
                <a:sym typeface="+mn-ea"/>
              </a:rPr>
              <a:t>删</a:t>
            </a:r>
            <a:r>
              <a:rPr lang="en-US" altLang="zh-CN">
                <a:sym typeface="+mn-ea"/>
              </a:rPr>
              <a:t> build </a:t>
            </a:r>
            <a:r>
              <a:rPr lang="zh-CN" altLang="en-US">
                <a:sym typeface="+mn-ea"/>
              </a:rPr>
              <a:t>大法好</a:t>
            </a:r>
            <a:r>
              <a:rPr lang="zh-CN" altLang="en-US">
                <a:sym typeface="+mn-ea"/>
              </a:rPr>
              <a:t>”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1650" y="2449830"/>
            <a:ext cx="8267700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清除缓存，其实只需删除</a:t>
            </a:r>
            <a:r>
              <a:rPr lang="en-US" altLang="zh-CN"/>
              <a:t> build/CMakeCache.txt </a:t>
            </a:r>
            <a:r>
              <a:rPr lang="zh-CN" altLang="en-US"/>
              <a:t>就可以了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236345" y="1635760"/>
            <a:ext cx="97205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删</a:t>
            </a:r>
            <a:r>
              <a:rPr lang="en-US" altLang="zh-CN">
                <a:sym typeface="+mn-ea"/>
              </a:rPr>
              <a:t> build </a:t>
            </a:r>
            <a:r>
              <a:rPr lang="zh-CN" altLang="en-US">
                <a:sym typeface="+mn-ea"/>
              </a:rPr>
              <a:t>虽然彻底，也会导致编译的中间结果（</a:t>
            </a:r>
            <a:r>
              <a:rPr lang="en-US" altLang="zh-CN">
                <a:sym typeface="+mn-ea"/>
              </a:rPr>
              <a:t>.o</a:t>
            </a:r>
            <a:r>
              <a:rPr lang="zh-CN" altLang="en-US">
                <a:sym typeface="+mn-ea"/>
              </a:rPr>
              <a:t>文件）都没了，重新编译要花费很长时间。</a:t>
            </a:r>
            <a:endParaRPr lang="zh-CN" altLang="en-US">
              <a:sym typeface="+mn-ea"/>
            </a:endParaRPr>
          </a:p>
          <a:p>
            <a:pPr algn="l"/>
            <a:r>
              <a:rPr lang="zh-CN">
                <a:sym typeface="+mn-ea"/>
              </a:rPr>
              <a:t>如果只想清除缓存，不想从头重新编译，可以只删除</a:t>
            </a:r>
            <a:r>
              <a:rPr lang="en-US" altLang="zh-CN">
                <a:sym typeface="+mn-ea"/>
              </a:rPr>
              <a:t> build/CMakeCache.txt </a:t>
            </a:r>
            <a:r>
              <a:rPr lang="zh-CN" altLang="en-US">
                <a:sym typeface="+mn-ea"/>
              </a:rPr>
              <a:t>这个文件。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这文件里面装的就是缓存的变量，删了他就可以让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强制重新检测一遍所有库和编译器。</a:t>
            </a:r>
            <a:endParaRPr lang="zh-CN" alt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2125" y="2588260"/>
            <a:ext cx="8286750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build/CMakeCache.txt </a:t>
            </a:r>
            <a:r>
              <a:rPr lang="zh-CN" altLang="en-US"/>
              <a:t>的内容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8515" y="1343025"/>
            <a:ext cx="7633970" cy="5316855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find_package </a:t>
            </a:r>
            <a:r>
              <a:rPr lang="zh-CN" altLang="en-US"/>
              <a:t>就用到了缓存机制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40890" y="2320290"/>
            <a:ext cx="7729220" cy="44037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869440" y="1401445"/>
            <a:ext cx="8298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变量缓存的意义在于能够把</a:t>
            </a:r>
            <a:r>
              <a:rPr lang="en-US" altLang="zh-CN"/>
              <a:t> find_package </a:t>
            </a:r>
            <a:r>
              <a:rPr lang="zh-CN" altLang="en-US"/>
              <a:t>找到的库文件位置等信息，储存起来。</a:t>
            </a:r>
            <a:endParaRPr lang="zh-CN" altLang="en-US"/>
          </a:p>
          <a:p>
            <a:r>
              <a:rPr lang="zh-CN" altLang="en-US"/>
              <a:t>这样下次执行</a:t>
            </a:r>
            <a:r>
              <a:rPr lang="en-US" altLang="zh-CN"/>
              <a:t> find_package </a:t>
            </a:r>
            <a:r>
              <a:rPr lang="zh-CN" altLang="en-US"/>
              <a:t>时，就会利用上次缓存的变量，直接返回。</a:t>
            </a:r>
            <a:endParaRPr lang="zh-CN" altLang="en-US"/>
          </a:p>
          <a:p>
            <a:r>
              <a:rPr lang="zh-CN" altLang="en-US"/>
              <a:t>避免重复执行</a:t>
            </a:r>
            <a:r>
              <a:rPr lang="en-US" altLang="zh-CN"/>
              <a:t> cmake -B </a:t>
            </a:r>
            <a:r>
              <a:rPr lang="zh-CN" altLang="en-US"/>
              <a:t>时速度变慢的问题。</a:t>
            </a:r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设置缓存变量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5780" y="3043555"/>
            <a:ext cx="8220075" cy="3876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220" y="2009775"/>
            <a:ext cx="7529830" cy="6096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799080" y="1379855"/>
            <a:ext cx="565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语法是：</a:t>
            </a:r>
            <a:r>
              <a:rPr lang="en-US" altLang="zh-CN"/>
              <a:t>set(</a:t>
            </a:r>
            <a:r>
              <a:rPr lang="zh-CN" altLang="en-US"/>
              <a:t>变量名</a:t>
            </a:r>
            <a:r>
              <a:rPr lang="en-US" altLang="zh-CN"/>
              <a:t> “</a:t>
            </a:r>
            <a:r>
              <a:rPr lang="zh-CN" altLang="en-US"/>
              <a:t>变量值</a:t>
            </a:r>
            <a:r>
              <a:rPr lang="en-US" altLang="zh-CN"/>
              <a:t>” CACHE </a:t>
            </a:r>
            <a:r>
              <a:rPr lang="zh-CN" altLang="en-US"/>
              <a:t>变量类型</a:t>
            </a:r>
            <a:r>
              <a:rPr lang="en-US" altLang="zh-CN"/>
              <a:t> “</a:t>
            </a:r>
            <a:r>
              <a:rPr lang="zh-CN" altLang="en-US"/>
              <a:t>注释</a:t>
            </a:r>
            <a:r>
              <a:rPr lang="en-US" altLang="zh-CN"/>
              <a:t>”)</a:t>
            </a:r>
            <a:endParaRPr lang="en-US" altLang="zh-CN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缓存的</a:t>
            </a:r>
            <a:r>
              <a:rPr lang="en-US" altLang="zh-CN"/>
              <a:t> myvar </a:t>
            </a:r>
            <a:r>
              <a:rPr lang="zh-CN" altLang="en-US"/>
              <a:t>会出现在</a:t>
            </a:r>
            <a:r>
              <a:rPr lang="en-US" altLang="zh-CN"/>
              <a:t> </a:t>
            </a:r>
            <a:r>
              <a:rPr lang="en-US"/>
              <a:t>build/CMakeCache.txt </a:t>
            </a:r>
            <a:r>
              <a:rPr lang="zh-CN" altLang="en-US"/>
              <a:t>里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7810" y="2466340"/>
            <a:ext cx="8755380" cy="306959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常见问题：我修改了</a:t>
            </a:r>
            <a:r>
              <a:rPr lang="en-US" altLang="zh-CN"/>
              <a:t> CMakeLists.txt </a:t>
            </a:r>
            <a:r>
              <a:rPr lang="zh-CN" altLang="en-US"/>
              <a:t>里</a:t>
            </a:r>
            <a:r>
              <a:rPr lang="en-US" altLang="zh-CN"/>
              <a:t> set </a:t>
            </a:r>
            <a:r>
              <a:rPr lang="zh-CN" altLang="en-US"/>
              <a:t>的值，却没有更新？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8005" y="3638550"/>
            <a:ext cx="8174355" cy="7251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73530" y="2309495"/>
            <a:ext cx="8437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为了更新缓存变量，有的同学偷懒直接修改</a:t>
            </a:r>
            <a:r>
              <a:rPr lang="en-US" altLang="zh-CN">
                <a:sym typeface="+mn-ea"/>
              </a:rPr>
              <a:t> CMakeLists.txt </a:t>
            </a:r>
            <a:r>
              <a:rPr lang="zh-CN" altLang="en-US">
                <a:sym typeface="+mn-ea"/>
              </a:rPr>
              <a:t>里的值，这是没用的。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因为</a:t>
            </a:r>
            <a:r>
              <a:rPr lang="en-US" altLang="zh-CN">
                <a:sym typeface="+mn-ea"/>
              </a:rPr>
              <a:t> set(... CACHE ...) </a:t>
            </a:r>
            <a:r>
              <a:rPr lang="zh-CN" altLang="en-US">
                <a:sym typeface="+mn-ea"/>
              </a:rPr>
              <a:t>在缓存变量已经存在时，不会更新缓存的值！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CMakeLists.txt </a:t>
            </a:r>
            <a:r>
              <a:rPr lang="zh-CN" altLang="en-US">
                <a:sym typeface="+mn-ea"/>
              </a:rPr>
              <a:t>里</a:t>
            </a:r>
            <a:r>
              <a:rPr lang="en-US" altLang="zh-CN">
                <a:sym typeface="+mn-ea"/>
              </a:rPr>
              <a:t> set </a:t>
            </a:r>
            <a:r>
              <a:rPr lang="zh-CN" altLang="en-US">
                <a:sym typeface="+mn-ea"/>
              </a:rPr>
              <a:t>的被认为是“默认值”因此不会在第二次</a:t>
            </a:r>
            <a:r>
              <a:rPr lang="en-US" altLang="zh-CN">
                <a:sym typeface="+mn-ea"/>
              </a:rPr>
              <a:t> set </a:t>
            </a:r>
            <a:r>
              <a:rPr lang="zh-CN" altLang="en-US">
                <a:sym typeface="+mn-ea"/>
              </a:rPr>
              <a:t>的时候更新。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5" y="4816475"/>
            <a:ext cx="9293225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缓存变量到底该如何更新？标准解法：通过命令行</a:t>
            </a:r>
            <a:r>
              <a:rPr lang="en-US" altLang="zh-CN"/>
              <a:t> -D </a:t>
            </a:r>
            <a:r>
              <a:rPr lang="zh-CN" altLang="en-US"/>
              <a:t>参数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573530" y="2309495"/>
            <a:ext cx="8101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更新缓存变量的正确方法，是通过命令行参数：</a:t>
            </a:r>
            <a:r>
              <a:rPr lang="en-US" altLang="zh-CN">
                <a:sym typeface="+mn-ea"/>
              </a:rPr>
              <a:t>cmake -B build -Dmyvar=world</a:t>
            </a:r>
            <a:endParaRPr lang="en-US" altLang="zh-CN">
              <a:sym typeface="+mn-ea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8320" y="3244850"/>
            <a:ext cx="10754360" cy="19837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如果有多个源文件呢？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47165" y="3286760"/>
            <a:ext cx="3581400" cy="142875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4130" y="3777615"/>
            <a:ext cx="4410075" cy="1666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0" y="2176145"/>
            <a:ext cx="3400425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命令行</a:t>
            </a:r>
            <a:r>
              <a:rPr lang="en-US" altLang="zh-CN"/>
              <a:t> </a:t>
            </a:r>
            <a:r>
              <a:rPr lang="en-US"/>
              <a:t>-D </a:t>
            </a:r>
            <a:r>
              <a:rPr lang="zh-CN" altLang="en-US"/>
              <a:t>参数太硬核了，有没有图形化的缓存编辑器？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1843405"/>
            <a:ext cx="5984240" cy="441769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4095" y="1843405"/>
            <a:ext cx="5886450" cy="4351655"/>
          </a:xfrm>
        </p:spPr>
        <p:txBody>
          <a:bodyPr/>
          <a:p>
            <a:r>
              <a:rPr lang="zh-CN" altLang="en-US"/>
              <a:t>在</a:t>
            </a:r>
            <a:r>
              <a:rPr lang="en-US" altLang="zh-CN"/>
              <a:t> Linux </a:t>
            </a:r>
            <a:r>
              <a:rPr lang="zh-CN" altLang="en-US"/>
              <a:t>中，可以运行</a:t>
            </a:r>
            <a:r>
              <a:rPr lang="en-US" altLang="zh-CN"/>
              <a:t> ccmake -B build </a:t>
            </a:r>
            <a:r>
              <a:rPr lang="zh-CN" altLang="en-US"/>
              <a:t>来启动基于终端的</a:t>
            </a:r>
            <a:r>
              <a:rPr lang="zh-CN" altLang="en-US">
                <a:sym typeface="+mn-ea"/>
              </a:rPr>
              <a:t>可视化</a:t>
            </a:r>
            <a:r>
              <a:rPr lang="zh-CN" altLang="en-US"/>
              <a:t>缓存编辑菜单。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 Windows </a:t>
            </a:r>
            <a:r>
              <a:rPr lang="zh-CN" altLang="en-US"/>
              <a:t>则可以</a:t>
            </a:r>
            <a:r>
              <a:rPr lang="en-US" altLang="zh-CN"/>
              <a:t> cmake-gui -B build </a:t>
            </a:r>
            <a:r>
              <a:rPr lang="zh-CN" altLang="en-US"/>
              <a:t>来启动图形界面编辑各个缓存选项。</a:t>
            </a:r>
            <a:endParaRPr lang="zh-CN" altLang="en-US"/>
          </a:p>
          <a:p>
            <a:r>
              <a:rPr lang="zh-CN" altLang="en-US"/>
              <a:t>当然，直接用编辑器打开</a:t>
            </a:r>
            <a:r>
              <a:rPr lang="en-US" altLang="zh-CN"/>
              <a:t> build/CMakeCache.txt </a:t>
            </a:r>
            <a:r>
              <a:rPr lang="zh-CN" altLang="en-US"/>
              <a:t>修改后保存也是可以的。</a:t>
            </a:r>
            <a:endParaRPr lang="zh-CN" altLang="en-US"/>
          </a:p>
          <a:p>
            <a:r>
              <a:rPr lang="en-US" altLang="zh-CN"/>
              <a:t>CMakeCache.txt </a:t>
            </a:r>
            <a:r>
              <a:rPr lang="zh-CN" altLang="en-US"/>
              <a:t>用文本存储数据，就是可供用户手动编辑，或是被第三方软件打开并解析的。</a:t>
            </a:r>
            <a:endParaRPr lang="zh-CN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缓存变量到底该如何更新？</a:t>
            </a:r>
            <a:r>
              <a:rPr lang="zh-CN"/>
              <a:t>暴力解决：删</a:t>
            </a:r>
            <a:r>
              <a:rPr lang="en-US" altLang="zh-CN"/>
              <a:t> build </a:t>
            </a:r>
            <a:r>
              <a:rPr lang="zh-CN" altLang="en-US"/>
              <a:t>大法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6920" y="2802255"/>
            <a:ext cx="8174355" cy="7251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927860" y="1916430"/>
            <a:ext cx="8336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用万能的“删</a:t>
            </a:r>
            <a:r>
              <a:rPr lang="en-US" altLang="zh-CN">
                <a:sym typeface="+mn-ea"/>
              </a:rPr>
              <a:t> build </a:t>
            </a:r>
            <a:r>
              <a:rPr lang="zh-CN" altLang="en-US">
                <a:sym typeface="+mn-ea"/>
              </a:rPr>
              <a:t>大法</a:t>
            </a:r>
            <a:r>
              <a:rPr lang="zh-CN">
                <a:sym typeface="+mn-ea"/>
              </a:rPr>
              <a:t>”当然是可以的。这样重新执行的时候缓存变量不存在，</a:t>
            </a:r>
            <a:endParaRPr lang="zh-CN">
              <a:sym typeface="+mn-ea"/>
            </a:endParaRPr>
          </a:p>
          <a:p>
            <a:pPr algn="l"/>
            <a:r>
              <a:rPr lang="zh-CN">
                <a:sym typeface="+mn-ea"/>
              </a:rPr>
              <a:t>从而</a:t>
            </a:r>
            <a:r>
              <a:rPr lang="en-US" altLang="zh-CN">
                <a:sym typeface="+mn-ea"/>
              </a:rPr>
              <a:t> set </a:t>
            </a:r>
            <a:r>
              <a:rPr lang="zh-CN" altLang="en-US">
                <a:sym typeface="+mn-ea"/>
              </a:rPr>
              <a:t>会重新设置缓存的值为</a:t>
            </a:r>
            <a:r>
              <a:rPr lang="en-US" altLang="zh-CN">
                <a:sym typeface="+mn-ea"/>
              </a:rPr>
              <a:t> world</a:t>
            </a:r>
            <a:r>
              <a:rPr lang="zh-CN" altLang="en-US">
                <a:sym typeface="+mn-ea"/>
              </a:rPr>
              <a:t>。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建议初学者每次修改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CMakeLists.txt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时，</a:t>
            </a:r>
            <a:endParaRPr lang="zh-CN" altLang="en-US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都删一下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build/CMakeCache.txt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方便调试。</a:t>
            </a:r>
            <a:endParaRPr lang="zh-CN" altLang="en-US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3705225"/>
            <a:ext cx="8210550" cy="315277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也可以通过指定</a:t>
            </a:r>
            <a:r>
              <a:rPr lang="en-US" altLang="zh-CN">
                <a:sym typeface="+mn-ea"/>
              </a:rPr>
              <a:t> FORCE </a:t>
            </a:r>
            <a:r>
              <a:rPr lang="zh-CN" altLang="en-US">
                <a:sym typeface="+mn-ea"/>
              </a:rPr>
              <a:t>来强制</a:t>
            </a:r>
            <a:r>
              <a:rPr lang="en-US" altLang="zh-CN">
                <a:sym typeface="+mn-ea"/>
              </a:rPr>
              <a:t> set </a:t>
            </a:r>
            <a:r>
              <a:rPr lang="zh-CN" altLang="en-US">
                <a:sym typeface="+mn-ea"/>
              </a:rPr>
              <a:t>更新缓存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9190" y="3601720"/>
            <a:ext cx="9912985" cy="17805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35" y="2528570"/>
            <a:ext cx="10006965" cy="7708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928495" y="1696720"/>
            <a:ext cx="8336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set </a:t>
            </a:r>
            <a:r>
              <a:rPr lang="zh-CN" altLang="en-US"/>
              <a:t>可以在后面加一个</a:t>
            </a:r>
            <a:r>
              <a:rPr lang="en-US" altLang="zh-CN"/>
              <a:t> FORCE </a:t>
            </a:r>
            <a:r>
              <a:rPr lang="zh-CN" altLang="en-US"/>
              <a:t>选项，表示不论缓存是否存在，都强制更新缓存。</a:t>
            </a:r>
            <a:endParaRPr lang="zh-CN" altLang="en-US"/>
          </a:p>
          <a:p>
            <a:r>
              <a:rPr lang="zh-CN" altLang="en-US"/>
              <a:t>不过这样会导致没办法用</a:t>
            </a:r>
            <a:r>
              <a:rPr lang="en-US" altLang="zh-CN"/>
              <a:t> -Dmyvar=othervalue </a:t>
            </a:r>
            <a:r>
              <a:rPr lang="zh-CN" altLang="en-US"/>
              <a:t>来更新缓存变量。</a:t>
            </a:r>
            <a:endParaRPr lang="zh-CN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缓存变量除了</a:t>
            </a:r>
            <a:r>
              <a:rPr lang="en-US" altLang="zh-CN"/>
              <a:t> STRING </a:t>
            </a:r>
            <a:r>
              <a:rPr lang="zh-CN" altLang="en-US"/>
              <a:t>还有哪些类型？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STRING </a:t>
            </a:r>
            <a:r>
              <a:rPr lang="zh-CN" altLang="en-US"/>
              <a:t>字符串，例如</a:t>
            </a:r>
            <a:r>
              <a:rPr lang="en-US" altLang="zh-CN"/>
              <a:t> “hello, world”</a:t>
            </a:r>
            <a:endParaRPr lang="zh-CN" altLang="en-US"/>
          </a:p>
          <a:p>
            <a:r>
              <a:rPr lang="en-US" altLang="zh-CN"/>
              <a:t>FILEPATH </a:t>
            </a:r>
            <a:r>
              <a:rPr lang="zh-CN" altLang="en-US"/>
              <a:t>文件路径，例如</a:t>
            </a:r>
            <a:r>
              <a:rPr lang="en-US" altLang="zh-CN"/>
              <a:t> “C:/vcpkg/scripts/buildsystems/vcpkg.cmake”</a:t>
            </a:r>
            <a:endParaRPr lang="zh-CN" altLang="en-US"/>
          </a:p>
          <a:p>
            <a:r>
              <a:rPr lang="en-US" altLang="zh-CN"/>
              <a:t>PATH </a:t>
            </a:r>
            <a:r>
              <a:rPr lang="zh-CN" altLang="en-US"/>
              <a:t>目录路径，例如</a:t>
            </a:r>
            <a:r>
              <a:rPr lang="en-US" altLang="zh-CN"/>
              <a:t> “C:/Qt/Qt5.14.2/msvc2019_64/lib/cmake/”</a:t>
            </a:r>
            <a:endParaRPr lang="en-US" altLang="zh-CN"/>
          </a:p>
          <a:p>
            <a:r>
              <a:rPr lang="en-US" altLang="zh-CN"/>
              <a:t>BOOL </a:t>
            </a:r>
            <a:r>
              <a:rPr lang="zh-CN" altLang="en-US"/>
              <a:t>布尔值，可以是</a:t>
            </a:r>
            <a:r>
              <a:rPr lang="en-US" altLang="zh-CN"/>
              <a:t> ON </a:t>
            </a:r>
            <a:r>
              <a:rPr lang="zh-CN" altLang="en-US"/>
              <a:t>或</a:t>
            </a:r>
            <a:r>
              <a:rPr lang="en-US" altLang="zh-CN"/>
              <a:t> OFF</a:t>
            </a:r>
            <a:r>
              <a:rPr lang="zh-CN" altLang="en-US"/>
              <a:t>。</a:t>
            </a:r>
            <a:r>
              <a:rPr lang="en-US" altLang="zh-CN"/>
              <a:t>TRUE </a:t>
            </a:r>
            <a:r>
              <a:rPr lang="zh-CN" altLang="en-US"/>
              <a:t>和</a:t>
            </a:r>
            <a:r>
              <a:rPr lang="en-US" altLang="zh-CN"/>
              <a:t> ON </a:t>
            </a:r>
            <a:r>
              <a:rPr lang="zh-CN" altLang="en-US"/>
              <a:t>等价，</a:t>
            </a:r>
            <a:r>
              <a:rPr lang="en-US" altLang="zh-CN"/>
              <a:t>FALSE </a:t>
            </a:r>
            <a:r>
              <a:rPr lang="zh-CN" altLang="en-US"/>
              <a:t>和</a:t>
            </a:r>
            <a:r>
              <a:rPr lang="en-US" altLang="zh-CN"/>
              <a:t> OFF </a:t>
            </a:r>
            <a:r>
              <a:rPr lang="zh-CN" altLang="en-US"/>
              <a:t>等价。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4723765" y="5062855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https://www.cnblogs.com/Braveliu/p/15614013.html</a:t>
            </a:r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章：判断不同平台</a:t>
            </a:r>
            <a:endParaRPr lang="zh-CN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在</a:t>
            </a:r>
            <a:r>
              <a:rPr lang="en-US" altLang="zh-CN"/>
              <a:t> CMake </a:t>
            </a:r>
            <a:r>
              <a:rPr lang="zh-CN" altLang="en-US"/>
              <a:t>中给</a:t>
            </a:r>
            <a:r>
              <a:rPr lang="en-US" altLang="zh-CN"/>
              <a:t> .cpp </a:t>
            </a:r>
            <a:r>
              <a:rPr lang="zh-CN"/>
              <a:t>定义一个宏</a:t>
            </a:r>
            <a:endParaRPr lang="zh-C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6155" y="6078855"/>
            <a:ext cx="2981325" cy="238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1689100"/>
            <a:ext cx="6076950" cy="245745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2775" y="4483100"/>
            <a:ext cx="588645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根据不同的操作系统，把宏定义成不同的值</a:t>
            </a:r>
            <a:endParaRPr lang="zh-CN"/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3150" y="4338320"/>
            <a:ext cx="7124700" cy="1838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428750"/>
            <a:ext cx="4657725" cy="2466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030" y="6366510"/>
            <a:ext cx="2314575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 </a:t>
            </a:r>
            <a:r>
              <a:rPr lang="zh-CN" altLang="en-US"/>
              <a:t>还提供了</a:t>
            </a:r>
            <a:r>
              <a:rPr lang="zh-CN"/>
              <a:t>一些简写变量：</a:t>
            </a:r>
            <a:r>
              <a:rPr lang="en-US" altLang="zh-CN"/>
              <a:t>WIN32, APPLE, UNIX, ANDROID, IOS </a:t>
            </a:r>
            <a:r>
              <a:rPr lang="zh-CN" altLang="en-US"/>
              <a:t>等</a:t>
            </a:r>
            <a:endParaRPr lang="zh-CN" altLang="en-US"/>
          </a:p>
        </p:txBody>
      </p:sp>
      <p:pic>
        <p:nvPicPr>
          <p:cNvPr id="9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9970" y="3077210"/>
            <a:ext cx="7210425" cy="1847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030" y="6366510"/>
            <a:ext cx="2314575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使用生成器表达式，简化成一条指令</a:t>
            </a:r>
            <a:endParaRPr lang="zh-CN"/>
          </a:p>
        </p:txBody>
      </p:sp>
      <p:pic>
        <p:nvPicPr>
          <p:cNvPr id="8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8450" y="3287395"/>
            <a:ext cx="6132830" cy="142748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0" y="0"/>
            <a:ext cx="12023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https://cmake.org/cmake/help/latest/manual/cmake-generator-expressions.7.html#genex:PLATFORM_ID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030" y="6366510"/>
            <a:ext cx="2314575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生成器表达式：如需多个平台可以用逗号分割</a:t>
            </a:r>
            <a:endParaRPr lang="zh-CN"/>
          </a:p>
        </p:txBody>
      </p:sp>
      <p:sp>
        <p:nvSpPr>
          <p:cNvPr id="9" name="Text Box 8"/>
          <p:cNvSpPr txBox="1"/>
          <p:nvPr/>
        </p:nvSpPr>
        <p:spPr>
          <a:xfrm>
            <a:off x="0" y="0"/>
            <a:ext cx="12023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https://cmake.org/cmake/help/latest/manual/cmake-generator-expressions.7.html#genex:PLATFORM_ID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6670" y="6443980"/>
            <a:ext cx="1809750" cy="26670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760" y="3413125"/>
            <a:ext cx="7014845" cy="1176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逐个添加即可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71520" y="3620135"/>
            <a:ext cx="526732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判断当前用的是哪一款</a:t>
            </a:r>
            <a:r>
              <a:rPr lang="en-US" altLang="zh-CN"/>
              <a:t> C++ </a:t>
            </a:r>
            <a:r>
              <a:rPr lang="zh-CN"/>
              <a:t>编译器</a:t>
            </a:r>
            <a:endParaRPr lang="zh-CN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8290" y="2877185"/>
            <a:ext cx="6153150" cy="2247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485" y="6249035"/>
            <a:ext cx="1383030" cy="3073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-68580" y="0"/>
            <a:ext cx="122612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https://cmake.org/cmake/help/latest/variable/CMAKE_LANG_COMPILER_ID.html#variable:CMAKE_%3CLANG%3E_COMPILER_ID</a:t>
            </a:r>
            <a:endParaRPr lang="en-US" sz="16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也可以用生成器表达式判断编译器</a:t>
            </a:r>
            <a:endParaRPr lang="zh-CN"/>
          </a:p>
        </p:txBody>
      </p:sp>
      <p:sp>
        <p:nvSpPr>
          <p:cNvPr id="6" name="Text Box 5"/>
          <p:cNvSpPr txBox="1"/>
          <p:nvPr/>
        </p:nvSpPr>
        <p:spPr>
          <a:xfrm>
            <a:off x="-68580" y="0"/>
            <a:ext cx="122612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https://cmake.org/cmake/help/latest/variable/CMAKE_LANG_COMPILER_ID.html#variable:CMAKE_%3CLANG%3E_COMPILER_ID</a:t>
            </a:r>
            <a:endParaRPr lang="en-US" sz="160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4130" y="3461385"/>
            <a:ext cx="6682105" cy="1079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6296025"/>
            <a:ext cx="2313940" cy="29591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生成器表达式也可以做复杂的逻辑判断</a:t>
            </a:r>
            <a:endParaRPr 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2180" y="6275070"/>
            <a:ext cx="2639695" cy="33782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235" y="3614420"/>
            <a:ext cx="10590530" cy="77343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CMake </a:t>
            </a:r>
            <a:r>
              <a:rPr lang="zh-CN" altLang="en-US"/>
              <a:t>还提供了一些简写</a:t>
            </a:r>
            <a:r>
              <a:rPr lang="zh-CN">
                <a:sym typeface="+mn-ea"/>
              </a:rPr>
              <a:t>变量</a:t>
            </a:r>
            <a:r>
              <a:rPr lang="zh-CN" altLang="en-US"/>
              <a:t>：</a:t>
            </a:r>
            <a:r>
              <a:rPr lang="en-US" altLang="zh-CN"/>
              <a:t>MSVC, CMAKE_COMPILER_IS_GNUCC</a:t>
            </a:r>
            <a:endParaRPr lang="en-US" altLang="zh-CN"/>
          </a:p>
        </p:txBody>
      </p:sp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8070" y="3134360"/>
            <a:ext cx="7134225" cy="1733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040" y="6252210"/>
            <a:ext cx="1776730" cy="30099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CMAKE_CXX_COMPILER_ID </a:t>
            </a:r>
            <a:r>
              <a:rPr lang="zh-CN" altLang="en-US"/>
              <a:t>直接作为字符串变量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6610" y="6350635"/>
            <a:ext cx="2938145" cy="28829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5" y="4031615"/>
            <a:ext cx="12072620" cy="389255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从命令行参数指定编译器</a:t>
            </a:r>
            <a:endParaRPr lang="zh-C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865" y="2000250"/>
            <a:ext cx="9653270" cy="52832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660" y="3425825"/>
            <a:ext cx="9123680" cy="237617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也可以通过环境变量</a:t>
            </a:r>
            <a:r>
              <a:rPr lang="en-US" altLang="zh-CN"/>
              <a:t> CXX </a:t>
            </a:r>
            <a:r>
              <a:rPr lang="zh-CN" altLang="en-US"/>
              <a:t>指定</a:t>
            </a:r>
            <a:endParaRPr lang="zh-CN" altLang="en-US"/>
          </a:p>
        </p:txBody>
      </p:sp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3660" y="3425825"/>
            <a:ext cx="9123680" cy="23761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35" y="1925320"/>
            <a:ext cx="6933565" cy="67691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章：函数与控制流</a:t>
            </a:r>
            <a:endParaRPr lang="en-US" altLang="zh-CN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章：库的传播规则</a:t>
            </a:r>
            <a:endParaRPr lang="zh-CN" alt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章：命令行小技巧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9050</Words>
  <Application>WPS Presentation</Application>
  <PresentationFormat>宽屏</PresentationFormat>
  <Paragraphs>370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13" baseType="lpstr">
      <vt:lpstr>Arial</vt:lpstr>
      <vt:lpstr>SimSun</vt:lpstr>
      <vt:lpstr>Wingdings</vt:lpstr>
      <vt:lpstr>Liberation Sans</vt:lpstr>
      <vt:lpstr>SimSun</vt:lpstr>
      <vt:lpstr>文泉驿微米黑</vt:lpstr>
      <vt:lpstr>Arial Black</vt:lpstr>
      <vt:lpstr>Microsoft YaHei</vt:lpstr>
      <vt:lpstr>Arial Unicode MS</vt:lpstr>
      <vt:lpstr>MathJax_Vector</vt:lpstr>
      <vt:lpstr>SimSun</vt:lpstr>
      <vt:lpstr>DroidSansMono Nerd Font</vt:lpstr>
      <vt:lpstr>Office Theme</vt:lpstr>
      <vt:lpstr>现代CMake进阶教程</vt:lpstr>
      <vt:lpstr>PowerPoint 演示文稿</vt:lpstr>
      <vt:lpstr>为什么要学习现代 CMake？</vt:lpstr>
      <vt:lpstr>第0章：添加源文件</vt:lpstr>
      <vt:lpstr>一个 .cpp 源文件用于测试</vt:lpstr>
      <vt:lpstr>CMake 中添加一个可执行文件作为构建目标</vt:lpstr>
      <vt:lpstr>另一种方式：先创建目标，稍后再添加源文件</vt:lpstr>
      <vt:lpstr>如果有多个源文件呢？</vt:lpstr>
      <vt:lpstr>逐个添加即可</vt:lpstr>
      <vt:lpstr>使用变量来存储</vt:lpstr>
      <vt:lpstr>建议把头文件也加上，这样在 VS 里可以出现在“Header Files”一栏</vt:lpstr>
      <vt:lpstr>使用 GLOB 自动查找当前目录下指定扩展名的文件，实现批量添加源文件</vt:lpstr>
      <vt:lpstr>启用 CONFIGURE_DEPENDS 选项，当添加新文件时，自动更新变量</vt:lpstr>
      <vt:lpstr>如果源码放在子文件夹里怎么办？</vt:lpstr>
      <vt:lpstr>必须把路径名和后缀名的排列组合全部写出来吗？感觉好麻烦</vt:lpstr>
      <vt:lpstr>大可不必！用 aux_source_directory，自动搜集需要的文件后缀名</vt:lpstr>
      <vt:lpstr>进一步：GLOB_RECURSE 了解一下！能自动包含所有子文件夹下的文件</vt:lpstr>
      <vt:lpstr>GLOB_RECURSE 的问题：会把 build 目录里生成的临时 .cpp 文件也加进来</vt:lpstr>
      <vt:lpstr>第1章：项目配置变量</vt:lpstr>
      <vt:lpstr>PowerPoint 演示文稿</vt:lpstr>
      <vt:lpstr>小技巧：设定一个变量的默认值</vt:lpstr>
      <vt:lpstr>一个标准的 CMakeLists.txt 模板</vt:lpstr>
      <vt:lpstr>第4章：链接库文件</vt:lpstr>
      <vt:lpstr>main.cpp 调用 mylib.cpp 里的 say_hello 函数</vt:lpstr>
      <vt:lpstr>改进：mylib 作为一个静态库</vt:lpstr>
      <vt:lpstr>改进：mylib 作为一个动态库</vt:lpstr>
      <vt:lpstr>改进：mylib 作为一个对象库</vt:lpstr>
      <vt:lpstr>改进：mylib 作为一个对象库</vt:lpstr>
      <vt:lpstr>静态库的麻烦：GCC 编译器自作聪明，会自动剔除没有引用符号的那些对象</vt:lpstr>
      <vt:lpstr>对象库可以绕开编译器的不统一：保证不会自动剔除没引用到的对象文件</vt:lpstr>
      <vt:lpstr>虽然动态库也可以避免剔除没引用的对象文件，但引入了运行时链接的麻烦</vt:lpstr>
      <vt:lpstr>add_library 无参数时，是静态库还是动态库?</vt:lpstr>
      <vt:lpstr>小技巧：设定一个变量的默认值</vt:lpstr>
      <vt:lpstr>常见坑点：动态库无法链接静态库</vt:lpstr>
      <vt:lpstr>解决：让静态库编译时也生成位置无关的代码(PIC)，这样才能装在动态库里</vt:lpstr>
      <vt:lpstr>也可以只针对一个库，只对他启用位置无关的代码(PIC)</vt:lpstr>
      <vt:lpstr>第5章：库的传播规则</vt:lpstr>
      <vt:lpstr>也可以只针对一个库，只对他启用位置无关的代码(PIC)</vt:lpstr>
      <vt:lpstr>除了 POSITION_INDEPENDENT_CODE 还有哪些这样的属性？</vt:lpstr>
      <vt:lpstr>另一种方式：set_target_properties 批量设置多个属性</vt:lpstr>
      <vt:lpstr>另一种方式：通过全局的变量，让之后创建的所有对象都享有同样的属性</vt:lpstr>
      <vt:lpstr>第6章：系统自带库</vt:lpstr>
      <vt:lpstr>PowerPoint 演示文稿</vt:lpstr>
      <vt:lpstr>案例：需要使用 tbb 这个库</vt:lpstr>
      <vt:lpstr>PowerPoint 演示文稿</vt:lpstr>
      <vt:lpstr>直接链接 tbb 的缺点</vt:lpstr>
      <vt:lpstr>更通用的方式：find_package</vt:lpstr>
      <vt:lpstr>PowerPoint 演示文稿</vt:lpstr>
      <vt:lpstr>PowerPoint 演示文稿</vt:lpstr>
      <vt:lpstr>常见问题：小彭老师，我的 CMake 找不到 Qt5 包！</vt:lpstr>
      <vt:lpstr>find_package(Qt5 REQUIRED) 出错了</vt:lpstr>
      <vt:lpstr>PowerPoint 演示文稿</vt:lpstr>
      <vt:lpstr>常见问题：小彭老师，Windows 上找不到 Qt5 包怎么办？我明明安装了！</vt:lpstr>
      <vt:lpstr>PowerPoint 演示文稿</vt:lpstr>
      <vt:lpstr>常见问题：小彭老师，Windows 上找不到 Qt5 包怎么办？我明明安装了！</vt:lpstr>
      <vt:lpstr>PowerPoint 演示文稿</vt:lpstr>
      <vt:lpstr>不指定 REQUIRED，找不到时不报错，只会设置 TBB_FOUND 为 FALSE</vt:lpstr>
      <vt:lpstr>PowerPoint 演示文稿</vt:lpstr>
      <vt:lpstr>第3章：输出与变量</vt:lpstr>
      <vt:lpstr>在运行 cmake -B build 时，打印字符串（用于调试）</vt:lpstr>
      <vt:lpstr>message(STATUS “...”) 表示信息类型是状态信息，有 -- 前缀</vt:lpstr>
      <vt:lpstr>message(WARNING “...”) 表示是警告信息</vt:lpstr>
      <vt:lpstr>message(AUTHOR_WARNING “...”) 表示是仅仅给项目作者看的警告信息</vt:lpstr>
      <vt:lpstr>AUTHOR_WARNING 的不同之处：可以通过 -Wno-dev 关闭</vt:lpstr>
      <vt:lpstr>message(FATAL_ERROR “...”) 表示是错误信息，会终止 CMake 的运行</vt:lpstr>
      <vt:lpstr>message(SEND_ERROR “...”) 表示是错误信息，但之后的语句仍继续执行</vt:lpstr>
      <vt:lpstr>message 可以用于打印变量</vt:lpstr>
      <vt:lpstr>如果 set 没加引号会怎样？会变成分号分割的列表</vt:lpstr>
      <vt:lpstr>如果 message 没加引号会怎样？会把列表里的字符串当成他的关键字</vt:lpstr>
      <vt:lpstr>第8章：变量与缓存</vt:lpstr>
      <vt:lpstr>PowerPoint 演示文稿</vt:lpstr>
      <vt:lpstr>如何清除缓存？</vt:lpstr>
      <vt:lpstr>重复执行 cmake -B build 会有什么区别？</vt:lpstr>
      <vt:lpstr>CMake 缓存机制</vt:lpstr>
      <vt:lpstr>CMake 缓存机制</vt:lpstr>
      <vt:lpstr>PowerPoint 演示文稿</vt:lpstr>
      <vt:lpstr>PowerPoint 演示文稿</vt:lpstr>
      <vt:lpstr>PowerPoint 演示文稿</vt:lpstr>
      <vt:lpstr>常见问题：我修改了 CMakeLists.txt 里 set 的值，却没有效果？</vt:lpstr>
      <vt:lpstr>PowerPoint 演示文稿</vt:lpstr>
      <vt:lpstr>常见问题：我修改了 CMakeLists.txt 里 set 的值，却没有效果？</vt:lpstr>
      <vt:lpstr>PowerPoint 演示文稿</vt:lpstr>
      <vt:lpstr>PowerPoint 演示文稿</vt:lpstr>
      <vt:lpstr>第2章：判断不同平台</vt:lpstr>
      <vt:lpstr>在 CMake 中给 .cpp 定义一个宏</vt:lpstr>
      <vt:lpstr>根据不同的操作系统，把宏定义成不同的值</vt:lpstr>
      <vt:lpstr>CMake 还提供了一些简写变量：WIN32, APPLE, UNIX, ANDROID, IOS 等</vt:lpstr>
      <vt:lpstr>使用生成器表达式，简化成一条指令</vt:lpstr>
      <vt:lpstr>生成器表达式：如需多个平台可以用逗号分割</vt:lpstr>
      <vt:lpstr>判断当前用的是哪一款 C++ 编译器</vt:lpstr>
      <vt:lpstr>也可以用生成器表达式判断编译器</vt:lpstr>
      <vt:lpstr>生成器表达式也可以做复杂的逻辑判断</vt:lpstr>
      <vt:lpstr>CMake 还提供了一些简写变量：MSVC, CMAKE_COMPILER_IS_GNUCC</vt:lpstr>
      <vt:lpstr>CMAKE_CXX_COMPILER_ID 直接作为字符串变量</vt:lpstr>
      <vt:lpstr>从命令行参数指定编译器</vt:lpstr>
      <vt:lpstr>也可以通过环境变量 CXX 指定</vt:lpstr>
      <vt:lpstr>第9章：函数与控制流</vt:lpstr>
      <vt:lpstr>第7章：库的传播规则</vt:lpstr>
      <vt:lpstr>第10章：命令行小技巧</vt:lpstr>
      <vt:lpstr>第9章：函数与控制流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447</cp:revision>
  <dcterms:created xsi:type="dcterms:W3CDTF">2022-02-27T16:06:02Z</dcterms:created>
  <dcterms:modified xsi:type="dcterms:W3CDTF">2022-02-27T16:06:02Z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