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132"/>
  </p:handoutMasterIdLst>
  <p:sldIdLst>
    <p:sldId id="256" r:id="rId3"/>
    <p:sldId id="374" r:id="rId4"/>
    <p:sldId id="277" r:id="rId5"/>
    <p:sldId id="278" r:id="rId6"/>
    <p:sldId id="280" r:id="rId7"/>
    <p:sldId id="283" r:id="rId8"/>
    <p:sldId id="361" r:id="rId9"/>
    <p:sldId id="368" r:id="rId10"/>
    <p:sldId id="284" r:id="rId11"/>
    <p:sldId id="281" r:id="rId12"/>
    <p:sldId id="282" r:id="rId13"/>
    <p:sldId id="287" r:id="rId14"/>
    <p:sldId id="285" r:id="rId15"/>
    <p:sldId id="257" r:id="rId16"/>
    <p:sldId id="264" r:id="rId17"/>
    <p:sldId id="258" r:id="rId18"/>
    <p:sldId id="261" r:id="rId19"/>
    <p:sldId id="279" r:id="rId21"/>
    <p:sldId id="271" r:id="rId22"/>
    <p:sldId id="496" r:id="rId23"/>
    <p:sldId id="260" r:id="rId24"/>
    <p:sldId id="262" r:id="rId25"/>
    <p:sldId id="259" r:id="rId26"/>
    <p:sldId id="270" r:id="rId27"/>
    <p:sldId id="300" r:id="rId28"/>
    <p:sldId id="276" r:id="rId29"/>
    <p:sldId id="370" r:id="rId30"/>
    <p:sldId id="483" r:id="rId31"/>
    <p:sldId id="484" r:id="rId32"/>
    <p:sldId id="497" r:id="rId33"/>
    <p:sldId id="498" r:id="rId34"/>
    <p:sldId id="499" r:id="rId35"/>
    <p:sldId id="500" r:id="rId36"/>
    <p:sldId id="359" r:id="rId37"/>
    <p:sldId id="494" r:id="rId38"/>
    <p:sldId id="495" r:id="rId39"/>
    <p:sldId id="360" r:id="rId40"/>
    <p:sldId id="485" r:id="rId41"/>
    <p:sldId id="486" r:id="rId42"/>
    <p:sldId id="487" r:id="rId43"/>
    <p:sldId id="488" r:id="rId44"/>
    <p:sldId id="489" r:id="rId45"/>
    <p:sldId id="490" r:id="rId46"/>
    <p:sldId id="491" r:id="rId47"/>
    <p:sldId id="493" r:id="rId48"/>
    <p:sldId id="492" r:id="rId49"/>
    <p:sldId id="303" r:id="rId50"/>
    <p:sldId id="307" r:id="rId51"/>
    <p:sldId id="308" r:id="rId52"/>
    <p:sldId id="309" r:id="rId53"/>
    <p:sldId id="310" r:id="rId54"/>
    <p:sldId id="313" r:id="rId55"/>
    <p:sldId id="314" r:id="rId56"/>
    <p:sldId id="316" r:id="rId57"/>
    <p:sldId id="315" r:id="rId58"/>
    <p:sldId id="317" r:id="rId59"/>
    <p:sldId id="319" r:id="rId60"/>
    <p:sldId id="320" r:id="rId61"/>
    <p:sldId id="321" r:id="rId62"/>
    <p:sldId id="325" r:id="rId63"/>
    <p:sldId id="464" r:id="rId64"/>
    <p:sldId id="465" r:id="rId65"/>
    <p:sldId id="467" r:id="rId66"/>
    <p:sldId id="468" r:id="rId67"/>
    <p:sldId id="469" r:id="rId68"/>
    <p:sldId id="470" r:id="rId69"/>
    <p:sldId id="466" r:id="rId70"/>
    <p:sldId id="323" r:id="rId71"/>
    <p:sldId id="322" r:id="rId72"/>
    <p:sldId id="326" r:id="rId73"/>
    <p:sldId id="327" r:id="rId74"/>
    <p:sldId id="328" r:id="rId75"/>
    <p:sldId id="329" r:id="rId76"/>
    <p:sldId id="330" r:id="rId77"/>
    <p:sldId id="331" r:id="rId78"/>
    <p:sldId id="332" r:id="rId79"/>
    <p:sldId id="333" r:id="rId80"/>
    <p:sldId id="334" r:id="rId81"/>
    <p:sldId id="336" r:id="rId82"/>
    <p:sldId id="471" r:id="rId83"/>
    <p:sldId id="472" r:id="rId84"/>
    <p:sldId id="473" r:id="rId85"/>
    <p:sldId id="474" r:id="rId86"/>
    <p:sldId id="335" r:id="rId87"/>
    <p:sldId id="341" r:id="rId88"/>
    <p:sldId id="342" r:id="rId89"/>
    <p:sldId id="343" r:id="rId90"/>
    <p:sldId id="344" r:id="rId91"/>
    <p:sldId id="346" r:id="rId92"/>
    <p:sldId id="347" r:id="rId93"/>
    <p:sldId id="349" r:id="rId94"/>
    <p:sldId id="339" r:id="rId95"/>
    <p:sldId id="351" r:id="rId96"/>
    <p:sldId id="352" r:id="rId97"/>
    <p:sldId id="353" r:id="rId98"/>
    <p:sldId id="354" r:id="rId99"/>
    <p:sldId id="355" r:id="rId100"/>
    <p:sldId id="356" r:id="rId101"/>
    <p:sldId id="382" r:id="rId102"/>
    <p:sldId id="364" r:id="rId103"/>
    <p:sldId id="365" r:id="rId104"/>
    <p:sldId id="367" r:id="rId105"/>
    <p:sldId id="366" r:id="rId106"/>
    <p:sldId id="377" r:id="rId107"/>
    <p:sldId id="378" r:id="rId108"/>
    <p:sldId id="379" r:id="rId109"/>
    <p:sldId id="383" r:id="rId110"/>
    <p:sldId id="384" r:id="rId111"/>
    <p:sldId id="385" r:id="rId112"/>
    <p:sldId id="371" r:id="rId113"/>
    <p:sldId id="375" r:id="rId114"/>
    <p:sldId id="373" r:id="rId115"/>
    <p:sldId id="376" r:id="rId116"/>
    <p:sldId id="372" r:id="rId117"/>
    <p:sldId id="380" r:id="rId118"/>
    <p:sldId id="386" r:id="rId119"/>
    <p:sldId id="387" r:id="rId120"/>
    <p:sldId id="389" r:id="rId121"/>
    <p:sldId id="462" r:id="rId122"/>
    <p:sldId id="463" r:id="rId123"/>
    <p:sldId id="475" r:id="rId124"/>
    <p:sldId id="476" r:id="rId125"/>
    <p:sldId id="477" r:id="rId126"/>
    <p:sldId id="478" r:id="rId127"/>
    <p:sldId id="479" r:id="rId128"/>
    <p:sldId id="480" r:id="rId129"/>
    <p:sldId id="481" r:id="rId130"/>
    <p:sldId id="482" r:id="rId13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768"/>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5" Type="http://schemas.openxmlformats.org/officeDocument/2006/relationships/tableStyles" Target="tableStyles.xml"/><Relationship Id="rId134" Type="http://schemas.openxmlformats.org/officeDocument/2006/relationships/viewProps" Target="viewProps.xml"/><Relationship Id="rId133" Type="http://schemas.openxmlformats.org/officeDocument/2006/relationships/presProps" Target="presProps.xml"/><Relationship Id="rId132" Type="http://schemas.openxmlformats.org/officeDocument/2006/relationships/handoutMaster" Target="handoutMasters/handoutMaster1.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5.png"/></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6.png"/></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7.png"/></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8.png"/></Relationships>
</file>

<file path=ppt/slides/_rels/slide10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0.png"/><Relationship Id="rId1" Type="http://schemas.openxmlformats.org/officeDocument/2006/relationships/image" Target="../media/image99.png"/></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2.png"/></Relationships>
</file>

<file path=ppt/slides/_rels/slide1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4.png"/><Relationship Id="rId1" Type="http://schemas.openxmlformats.org/officeDocument/2006/relationships/image" Target="../media/image103.png"/></Relationships>
</file>

<file path=ppt/slides/_rels/slide1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5.png"/><Relationship Id="rId1" Type="http://schemas.openxmlformats.org/officeDocument/2006/relationships/image" Target="../media/image104.png"/></Relationships>
</file>

<file path=ppt/slides/_rels/slide1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7.png"/><Relationship Id="rId1" Type="http://schemas.openxmlformats.org/officeDocument/2006/relationships/image" Target="../media/image106.png"/></Relationships>
</file>

<file path=ppt/slides/_rels/slide1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8.png"/><Relationship Id="rId1" Type="http://schemas.openxmlformats.org/officeDocument/2006/relationships/image" Target="../media/image107.png"/></Relationships>
</file>

<file path=ppt/slides/_rels/slide1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9.png"/><Relationship Id="rId1" Type="http://schemas.openxmlformats.org/officeDocument/2006/relationships/image" Target="../media/image107.png"/></Relationships>
</file>

<file path=ppt/slides/_rels/slide117.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4.xml"/><Relationship Id="rId2" Type="http://schemas.openxmlformats.org/officeDocument/2006/relationships/image" Target="../media/image110.png"/><Relationship Id="rId1" Type="http://schemas.openxmlformats.org/officeDocument/2006/relationships/image" Target="../media/image107.png"/></Relationships>
</file>

<file path=ppt/slides/_rels/slide1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2.png"/><Relationship Id="rId1" Type="http://schemas.openxmlformats.org/officeDocument/2006/relationships/image" Target="../media/image111.png"/></Relationships>
</file>

<file path=ppt/slides/_rels/slide1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3.png"/><Relationship Id="rId1" Type="http://schemas.openxmlformats.org/officeDocument/2006/relationships/image" Target="../media/image1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5.png"/><Relationship Id="rId1" Type="http://schemas.openxmlformats.org/officeDocument/2006/relationships/image" Target="../media/image114.png"/></Relationships>
</file>

<file path=ppt/slides/_rels/slide1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7.png"/><Relationship Id="rId1" Type="http://schemas.openxmlformats.org/officeDocument/2006/relationships/image" Target="../media/image116.png"/></Relationships>
</file>

<file path=ppt/slides/_rels/slide1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9.png"/><Relationship Id="rId1" Type="http://schemas.openxmlformats.org/officeDocument/2006/relationships/image" Target="../media/image118.png"/></Relationships>
</file>

<file path=ppt/slides/_rels/slide1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0.png"/><Relationship Id="rId1" Type="http://schemas.openxmlformats.org/officeDocument/2006/relationships/image" Target="../media/image119.png"/></Relationships>
</file>

<file path=ppt/slides/_rels/slide1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2.png"/><Relationship Id="rId1" Type="http://schemas.openxmlformats.org/officeDocument/2006/relationships/image" Target="../media/image121.png"/></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3.png"/></Relationships>
</file>

<file path=ppt/slides/_rels/slide12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4.png"/><Relationship Id="rId1" Type="http://schemas.openxmlformats.org/officeDocument/2006/relationships/image" Target="../media/image123.png"/></Relationships>
</file>

<file path=ppt/slides/_rels/slide12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6.png"/><Relationship Id="rId1" Type="http://schemas.openxmlformats.org/officeDocument/2006/relationships/image" Target="../media/image125.png"/></Relationships>
</file>

<file path=ppt/slides/_rels/slide12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4.png"/><Relationship Id="rId1" Type="http://schemas.openxmlformats.org/officeDocument/2006/relationships/image" Target="../media/image1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9.png"/><Relationship Id="rId1"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1.png"/><Relationship Id="rId1" Type="http://schemas.openxmlformats.org/officeDocument/2006/relationships/image" Target="../media/image20.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1.png"/><Relationship Id="rId1"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4.png"/><Relationship Id="rId1" Type="http://schemas.openxmlformats.org/officeDocument/2006/relationships/image" Target="../media/image23.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4.png"/><Relationship Id="rId1" Type="http://schemas.openxmlformats.org/officeDocument/2006/relationships/image" Target="../media/image23.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6.png"/><Relationship Id="rId1" Type="http://schemas.openxmlformats.org/officeDocument/2006/relationships/image" Target="../media/image25.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7.png"/><Relationship Id="rId1" Type="http://schemas.openxmlformats.org/officeDocument/2006/relationships/image" Target="../media/image26.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8.png"/><Relationship Id="rId1" Type="http://schemas.openxmlformats.org/officeDocument/2006/relationships/image" Target="../media/image26.png"/></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4.xml"/><Relationship Id="rId2" Type="http://schemas.openxmlformats.org/officeDocument/2006/relationships/image" Target="../media/image29.png"/><Relationship Id="rId1" Type="http://schemas.openxmlformats.org/officeDocument/2006/relationships/image" Target="../media/image2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5.png"/><Relationship Id="rId1" Type="http://schemas.openxmlformats.org/officeDocument/2006/relationships/image" Target="../media/image34.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7.png"/><Relationship Id="rId1" Type="http://schemas.openxmlformats.org/officeDocument/2006/relationships/image" Target="../media/image36.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0.png"/><Relationship Id="rId1" Type="http://schemas.openxmlformats.org/officeDocument/2006/relationships/image" Target="../media/image3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4.png"/><Relationship Id="rId1" Type="http://schemas.openxmlformats.org/officeDocument/2006/relationships/image" Target="../media/image4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6.png"/><Relationship Id="rId1" Type="http://schemas.openxmlformats.org/officeDocument/2006/relationships/image" Target="../media/image45.png"/></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6.png"/><Relationship Id="rId1" Type="http://schemas.openxmlformats.org/officeDocument/2006/relationships/image" Target="../media/image47.png"/></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9.png"/><Relationship Id="rId1" Type="http://schemas.openxmlformats.org/officeDocument/2006/relationships/image" Target="../media/image48.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0.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1.png"/></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3.png"/><Relationship Id="rId1" Type="http://schemas.openxmlformats.org/officeDocument/2006/relationships/image" Target="../media/image52.png"/></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5.png"/><Relationship Id="rId1" Type="http://schemas.openxmlformats.org/officeDocument/2006/relationships/image" Target="../media/image54.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9.png"/><Relationship Id="rId1" Type="http://schemas.openxmlformats.org/officeDocument/2006/relationships/image" Target="../media/image58.png"/></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9.png"/><Relationship Id="rId1" Type="http://schemas.openxmlformats.org/officeDocument/2006/relationships/image" Target="../media/image60.png"/></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9.png"/><Relationship Id="rId1" Type="http://schemas.openxmlformats.org/officeDocument/2006/relationships/image" Target="../media/image61.png"/></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3.png"/><Relationship Id="rId1" Type="http://schemas.openxmlformats.org/officeDocument/2006/relationships/image" Target="../media/image62.png"/></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5.png"/><Relationship Id="rId1" Type="http://schemas.openxmlformats.org/officeDocument/2006/relationships/image" Target="../media/image64.png"/></Relationships>
</file>

<file path=ppt/slides/_rels/slide7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7.png"/><Relationship Id="rId2" Type="http://schemas.openxmlformats.org/officeDocument/2006/relationships/image" Target="../media/image57.png"/><Relationship Id="rId1" Type="http://schemas.openxmlformats.org/officeDocument/2006/relationships/image" Target="../media/image66.png"/></Relationships>
</file>

<file path=ppt/slides/_rels/slide7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image" Target="../media/image57.png"/></Relationships>
</file>

<file path=ppt/slides/_rels/slide7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9.png"/><Relationship Id="rId2" Type="http://schemas.openxmlformats.org/officeDocument/2006/relationships/image" Target="../media/image67.png"/><Relationship Id="rId1" Type="http://schemas.openxmlformats.org/officeDocument/2006/relationships/image" Target="../media/image57.png"/></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0.png"/><Relationship Id="rId1" Type="http://schemas.openxmlformats.org/officeDocument/2006/relationships/image" Target="../media/image67.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2.png"/><Relationship Id="rId1" Type="http://schemas.openxmlformats.org/officeDocument/2006/relationships/image" Target="../media/image71.png"/></Relationships>
</file>

<file path=ppt/slides/_rels/slide81.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4.xml"/><Relationship Id="rId2" Type="http://schemas.openxmlformats.org/officeDocument/2006/relationships/image" Target="../media/image74.png"/><Relationship Id="rId1" Type="http://schemas.openxmlformats.org/officeDocument/2006/relationships/image" Target="../media/image73.png"/></Relationships>
</file>

<file path=ppt/slides/_rels/slide82.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4.xml"/><Relationship Id="rId2" Type="http://schemas.openxmlformats.org/officeDocument/2006/relationships/image" Target="../media/image76.png"/><Relationship Id="rId1" Type="http://schemas.openxmlformats.org/officeDocument/2006/relationships/image" Target="../media/image75.png"/></Relationships>
</file>

<file path=ppt/slides/_rels/slide83.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4.xml"/><Relationship Id="rId2" Type="http://schemas.openxmlformats.org/officeDocument/2006/relationships/image" Target="../media/image78.png"/><Relationship Id="rId1" Type="http://schemas.openxmlformats.org/officeDocument/2006/relationships/image" Target="../media/image77.png"/></Relationships>
</file>

<file path=ppt/slides/_rels/slide8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80.png"/><Relationship Id="rId2" Type="http://schemas.openxmlformats.org/officeDocument/2006/relationships/image" Target="../media/image57.png"/><Relationship Id="rId1" Type="http://schemas.openxmlformats.org/officeDocument/2006/relationships/image" Target="../media/image79.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1.png"/></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3.png"/><Relationship Id="rId1" Type="http://schemas.openxmlformats.org/officeDocument/2006/relationships/image" Target="../media/image82.pn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4.png"/></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6.png"/><Relationship Id="rId1" Type="http://schemas.openxmlformats.org/officeDocument/2006/relationships/image" Target="../media/image8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7.png"/><Relationship Id="rId1" Type="http://schemas.openxmlformats.org/officeDocument/2006/relationships/image" Target="../media/image86.png"/></Relationships>
</file>

<file path=ppt/slides/_rels/slide9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8.png"/><Relationship Id="rId1" Type="http://schemas.openxmlformats.org/officeDocument/2006/relationships/image" Target="../media/image86.png"/></Relationships>
</file>

<file path=ppt/slides/_rels/slide9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0.png"/><Relationship Id="rId1" Type="http://schemas.openxmlformats.org/officeDocument/2006/relationships/image" Target="../media/image89.png"/></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0.png"/><Relationship Id="rId1" Type="http://schemas.openxmlformats.org/officeDocument/2006/relationships/image" Target="../media/image89.png"/></Relationships>
</file>

<file path=ppt/slides/_rels/slide9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6.png"/><Relationship Id="rId1" Type="http://schemas.openxmlformats.org/officeDocument/2006/relationships/image" Target="../media/image91.png"/></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2.png"/><Relationship Id="rId1" Type="http://schemas.openxmlformats.org/officeDocument/2006/relationships/image" Target="../media/image86.png"/></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3.png"/></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4.png"/></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4.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523240" y="1322705"/>
            <a:ext cx="11145520" cy="2186940"/>
          </a:xfrm>
        </p:spPr>
        <p:txBody>
          <a:bodyPr>
            <a:normAutofit/>
          </a:bodyPr>
          <a:p>
            <a:r>
              <a:rPr lang="zh-CN" altLang="en-US"/>
              <a:t>从计算机组成原理看</a:t>
            </a:r>
            <a:r>
              <a:rPr lang="en-US" altLang="zh-CN"/>
              <a:t> C </a:t>
            </a:r>
            <a:r>
              <a:rPr lang="zh-CN" altLang="en-US"/>
              <a:t>语言指针</a:t>
            </a:r>
            <a:endParaRPr lang="zh-CN" altLang="en-US"/>
          </a:p>
        </p:txBody>
      </p:sp>
      <p:sp>
        <p:nvSpPr>
          <p:cNvPr id="3" name="Subtitle 2"/>
          <p:cNvSpPr>
            <a:spLocks noGrp="1"/>
          </p:cNvSpPr>
          <p:nvPr>
            <p:ph type="subTitle" idx="1"/>
          </p:nvPr>
        </p:nvSpPr>
        <p:spPr/>
        <p:txBody>
          <a:bodyPr/>
          <a:p>
            <a:r>
              <a:rPr lang="en-US">
                <a:sym typeface="+mn-ea"/>
              </a:rPr>
              <a:t>by </a:t>
            </a:r>
            <a:r>
              <a:rPr lang="zh-CN" altLang="en-US">
                <a:sym typeface="+mn-ea"/>
              </a:rPr>
              <a:t>彭于斌（</a:t>
            </a:r>
            <a:r>
              <a:rPr lang="en-US" altLang="zh-CN">
                <a:sym typeface="+mn-ea"/>
              </a:rPr>
              <a:t>@archibate</a:t>
            </a:r>
            <a:r>
              <a:rPr lang="zh-CN" altLang="en-US">
                <a:sym typeface="+mn-ea"/>
              </a:rPr>
              <a:t>）</a:t>
            </a:r>
            <a:endParaRPr lang="zh-CN" altLang="en-US"/>
          </a:p>
          <a:p>
            <a:r>
              <a:rPr lang="zh-CN" altLang="en-US">
                <a:sym typeface="+mn-ea"/>
              </a:rPr>
              <a:t>往期录播：https://www.bilibili.com/video/BV1fa411r7zp</a:t>
            </a:r>
            <a:endParaRPr lang="zh-CN" altLang="en-US"/>
          </a:p>
          <a:p>
            <a:r>
              <a:rPr lang="zh-CN" altLang="en-US">
                <a:sym typeface="+mn-ea"/>
              </a:rPr>
              <a:t>课程</a:t>
            </a:r>
            <a:r>
              <a:rPr lang="en-US" altLang="zh-CN">
                <a:sym typeface="+mn-ea"/>
              </a:rPr>
              <a:t>PPT</a:t>
            </a:r>
            <a:r>
              <a:rPr lang="zh-CN" altLang="en-US">
                <a:sym typeface="+mn-ea"/>
              </a:rPr>
              <a:t>和代码：https://github.com/parallel101/course</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字还被用于表示内存地址</a:t>
            </a:r>
            <a:endParaRPr lang="zh-CN" altLang="en-US"/>
          </a:p>
        </p:txBody>
      </p:sp>
      <p:sp>
        <p:nvSpPr>
          <p:cNvPr id="3" name="Content Placeholder 2"/>
          <p:cNvSpPr>
            <a:spLocks noGrp="1"/>
          </p:cNvSpPr>
          <p:nvPr>
            <p:ph idx="1"/>
          </p:nvPr>
        </p:nvSpPr>
        <p:spPr/>
        <p:txBody>
          <a:bodyPr/>
          <a:p>
            <a:r>
              <a:rPr lang="zh-CN" altLang="en-US">
                <a:sym typeface="+mn-ea"/>
              </a:rPr>
              <a:t>字的长度除了决定一次处理的整数大小之外，还决定了能访问的内存地址的范围。</a:t>
            </a:r>
            <a:endParaRPr lang="zh-CN" altLang="en-US">
              <a:sym typeface="+mn-ea"/>
            </a:endParaRPr>
          </a:p>
          <a:p>
            <a:r>
              <a:rPr lang="zh-CN" altLang="en-US"/>
              <a:t>这是因为内存是一维排列的，假如内存容量是</a:t>
            </a:r>
            <a:r>
              <a:rPr lang="en-US" altLang="zh-CN"/>
              <a:t> 65536 </a:t>
            </a:r>
            <a:r>
              <a:rPr lang="zh-CN" altLang="en-US"/>
              <a:t>字节，那所谓的内存地址实际上就是一个从</a:t>
            </a:r>
            <a:r>
              <a:rPr lang="en-US" altLang="zh-CN"/>
              <a:t> 0 </a:t>
            </a:r>
            <a:r>
              <a:rPr lang="zh-CN" altLang="en-US"/>
              <a:t>到</a:t>
            </a:r>
            <a:r>
              <a:rPr lang="en-US" altLang="zh-CN"/>
              <a:t> 65535 </a:t>
            </a:r>
            <a:r>
              <a:rPr lang="zh-CN" altLang="en-US"/>
              <a:t>范围的整数，也就是两个字节组成的字。</a:t>
            </a:r>
            <a:endParaRPr lang="zh-CN" altLang="en-US"/>
          </a:p>
          <a:p>
            <a:r>
              <a:rPr lang="zh-CN" altLang="en-US"/>
              <a:t>处理器去读写内存的时候靠的是寄存器提供的地址，因此寄存器的大小（也就是字的大小）决定了他能读写的内存大小，例如：</a:t>
            </a:r>
            <a:endParaRPr lang="zh-CN" altLang="en-US"/>
          </a:p>
          <a:p>
            <a:r>
              <a:rPr lang="zh-CN" altLang="en-US"/>
              <a:t>由于</a:t>
            </a:r>
            <a:r>
              <a:rPr lang="en-US" altLang="zh-CN"/>
              <a:t> </a:t>
            </a:r>
            <a:r>
              <a:rPr lang="en-US" altLang="zh-CN">
                <a:sym typeface="+mn-ea"/>
              </a:rPr>
              <a:t>16 </a:t>
            </a:r>
            <a:r>
              <a:rPr lang="zh-CN" altLang="en-US">
                <a:sym typeface="+mn-ea"/>
              </a:rPr>
              <a:t>位计算机的</a:t>
            </a:r>
            <a:r>
              <a:rPr lang="zh-CN" altLang="en-US"/>
              <a:t>寄存器只能存储</a:t>
            </a:r>
            <a:r>
              <a:rPr lang="en-US" altLang="zh-CN"/>
              <a:t> 16 </a:t>
            </a:r>
            <a:r>
              <a:rPr lang="zh-CN" altLang="en-US"/>
              <a:t>位，他只能访问</a:t>
            </a:r>
            <a:r>
              <a:rPr lang="en-US" altLang="zh-CN"/>
              <a:t> 65536 </a:t>
            </a:r>
            <a:r>
              <a:rPr lang="zh-CN" altLang="en-US"/>
              <a:t>字节（</a:t>
            </a:r>
            <a:r>
              <a:rPr lang="en-US" altLang="zh-CN"/>
              <a:t>64 KB</a:t>
            </a:r>
            <a:r>
              <a:rPr lang="zh-CN" altLang="en-US"/>
              <a:t>）的内存。</a:t>
            </a:r>
            <a:endParaRPr lang="zh-CN" altLang="en-US"/>
          </a:p>
          <a:p>
            <a:r>
              <a:rPr lang="zh-CN" altLang="en-US">
                <a:sym typeface="+mn-ea"/>
              </a:rPr>
              <a:t>由于</a:t>
            </a:r>
            <a:r>
              <a:rPr lang="en-US" altLang="zh-CN">
                <a:sym typeface="+mn-ea"/>
              </a:rPr>
              <a:t> 32 </a:t>
            </a:r>
            <a:r>
              <a:rPr lang="zh-CN" altLang="en-US">
                <a:sym typeface="+mn-ea"/>
              </a:rPr>
              <a:t>位计算机的</a:t>
            </a:r>
            <a:r>
              <a:rPr lang="zh-CN" altLang="en-US">
                <a:sym typeface="+mn-ea"/>
              </a:rPr>
              <a:t>寄存器只能存储</a:t>
            </a:r>
            <a:r>
              <a:rPr lang="en-US" altLang="zh-CN">
                <a:sym typeface="+mn-ea"/>
              </a:rPr>
              <a:t> 32 </a:t>
            </a:r>
            <a:r>
              <a:rPr lang="zh-CN" altLang="en-US">
                <a:sym typeface="+mn-ea"/>
              </a:rPr>
              <a:t>位，他只能访问</a:t>
            </a:r>
            <a:r>
              <a:rPr lang="en-US" altLang="zh-CN">
                <a:sym typeface="+mn-ea"/>
              </a:rPr>
              <a:t> 4 GB </a:t>
            </a:r>
            <a:r>
              <a:rPr lang="zh-CN" altLang="en-US">
                <a:sym typeface="+mn-ea"/>
              </a:rPr>
              <a:t>的内存。</a:t>
            </a:r>
            <a:endParaRPr lang="zh-CN" altLang="en-US">
              <a:sym typeface="+mn-ea"/>
            </a:endParaRPr>
          </a:p>
          <a:p>
            <a:r>
              <a:rPr lang="zh-CN" altLang="en-US">
                <a:sym typeface="+mn-ea"/>
              </a:rPr>
              <a:t>由于</a:t>
            </a:r>
            <a:r>
              <a:rPr lang="en-US" altLang="zh-CN">
                <a:sym typeface="+mn-ea"/>
              </a:rPr>
              <a:t> 64 </a:t>
            </a:r>
            <a:r>
              <a:rPr lang="zh-CN" altLang="en-US">
                <a:sym typeface="+mn-ea"/>
              </a:rPr>
              <a:t>位计算机的寄存器能存储</a:t>
            </a:r>
            <a:r>
              <a:rPr lang="en-US" altLang="zh-CN">
                <a:sym typeface="+mn-ea"/>
              </a:rPr>
              <a:t> 64 </a:t>
            </a:r>
            <a:r>
              <a:rPr lang="zh-CN" altLang="en-US">
                <a:sym typeface="+mn-ea"/>
              </a:rPr>
              <a:t>位，他理论上能访问</a:t>
            </a:r>
            <a:r>
              <a:rPr lang="en-US" altLang="zh-CN">
                <a:sym typeface="+mn-ea"/>
              </a:rPr>
              <a:t> </a:t>
            </a:r>
            <a:r>
              <a:rPr lang="zh-CN" altLang="en-US">
                <a:sym typeface="+mn-ea"/>
              </a:rPr>
              <a:t>16777216</a:t>
            </a:r>
            <a:r>
              <a:rPr lang="en-US" altLang="zh-CN">
                <a:sym typeface="+mn-ea"/>
              </a:rPr>
              <a:t> T</a:t>
            </a:r>
            <a:r>
              <a:rPr lang="en-US" altLang="zh-CN">
                <a:sym typeface="+mn-ea"/>
              </a:rPr>
              <a:t>B </a:t>
            </a:r>
            <a:r>
              <a:rPr lang="zh-CN" altLang="en-US">
                <a:sym typeface="+mn-ea"/>
              </a:rPr>
              <a:t>的内存！</a:t>
            </a:r>
            <a:endParaRPr lang="zh-CN" altLang="en-US">
              <a:sym typeface="+mn-ea"/>
            </a:endParaRPr>
          </a:p>
          <a:p>
            <a:endParaRPr lang="zh-CN" altLang="en-US">
              <a:sym typeface="+mn-ea"/>
            </a:endParaRPr>
          </a:p>
          <a:p>
            <a:r>
              <a:rPr lang="zh-CN" altLang="en-US">
                <a:sym typeface="+mn-ea"/>
              </a:rPr>
              <a:t>因此，如果你的电脑内存超过了</a:t>
            </a:r>
            <a:r>
              <a:rPr lang="en-US" altLang="zh-CN">
                <a:sym typeface="+mn-ea"/>
              </a:rPr>
              <a:t> 4 GB</a:t>
            </a:r>
            <a:r>
              <a:rPr lang="zh-CN" altLang="en-US">
                <a:sym typeface="+mn-ea"/>
              </a:rPr>
              <a:t>，那肯定是</a:t>
            </a:r>
            <a:r>
              <a:rPr lang="en-US" altLang="zh-CN">
                <a:sym typeface="+mn-ea"/>
              </a:rPr>
              <a:t> 32 </a:t>
            </a:r>
            <a:r>
              <a:rPr lang="zh-CN" altLang="en-US">
                <a:sym typeface="+mn-ea"/>
              </a:rPr>
              <a:t>位电脑不用说了。</a:t>
            </a:r>
            <a:endParaRPr lang="zh-CN" altLang="en-US">
              <a:sym typeface="+mn-ea"/>
            </a:endParaRPr>
          </a:p>
          <a:p>
            <a:r>
              <a:rPr lang="zh-CN" altLang="en-US">
                <a:sym typeface="+mn-ea"/>
              </a:rPr>
              <a:t>而</a:t>
            </a:r>
            <a:r>
              <a:rPr lang="en-US" altLang="zh-CN">
                <a:sym typeface="+mn-ea"/>
              </a:rPr>
              <a:t> 64 </a:t>
            </a:r>
            <a:r>
              <a:rPr lang="zh-CN" altLang="en-US">
                <a:sym typeface="+mn-ea"/>
              </a:rPr>
              <a:t>位计算机理论上能访问如此大量的内存，虽然目前看来是用不到。</a:t>
            </a:r>
            <a:endParaRPr lang="zh-CN" altLang="en-US">
              <a:sym typeface="+mn-ea"/>
            </a:endParaRPr>
          </a:p>
          <a:p>
            <a:endParaRPr lang="zh-CN" alt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ltLang="en-US"/>
              <a:t>函数需要输入或输出数组？分类讨论</a:t>
            </a:r>
            <a:endParaRPr lang="zh-CN" altLang="en-US"/>
          </a:p>
        </p:txBody>
      </p:sp>
      <p:sp>
        <p:nvSpPr>
          <p:cNvPr id="4" name="Content Placeholder 3"/>
          <p:cNvSpPr>
            <a:spLocks noGrp="1"/>
          </p:cNvSpPr>
          <p:nvPr>
            <p:ph idx="1"/>
          </p:nvPr>
        </p:nvSpPr>
        <p:spPr/>
        <p:txBody>
          <a:bodyPr/>
          <a:p>
            <a:r>
              <a:rPr lang="zh-CN" altLang="en-US"/>
              <a:t>第一种情况，函数只是读取这个数组，不修改数组：</a:t>
            </a:r>
            <a:endParaRPr lang="zh-CN" altLang="en-US"/>
          </a:p>
          <a:p>
            <a:r>
              <a:rPr lang="en-US" altLang="zh-CN"/>
              <a:t>void func(const T* data, size_t size);</a:t>
            </a:r>
            <a:endParaRPr lang="en-US" altLang="zh-CN"/>
          </a:p>
          <a:p>
            <a:r>
              <a:rPr lang="zh-CN" altLang="en-US"/>
              <a:t>例子：在一个</a:t>
            </a:r>
            <a:r>
              <a:rPr lang="en-US" altLang="zh-CN"/>
              <a:t> char </a:t>
            </a:r>
            <a:r>
              <a:rPr lang="zh-CN" altLang="en-US"/>
              <a:t>数组中查找特定元素的</a:t>
            </a:r>
            <a:r>
              <a:rPr lang="en-US" altLang="zh-CN"/>
              <a:t> memchr </a:t>
            </a:r>
            <a:r>
              <a:rPr lang="zh-CN" altLang="en-US"/>
              <a:t>函数。</a:t>
            </a:r>
            <a:endParaRPr lang="zh-CN" alt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ltLang="en-US"/>
              <a:t>函数需要输入或输出数组？分类讨论</a:t>
            </a:r>
            <a:endParaRPr lang="zh-CN" altLang="en-US"/>
          </a:p>
        </p:txBody>
      </p:sp>
      <p:sp>
        <p:nvSpPr>
          <p:cNvPr id="4" name="Content Placeholder 3"/>
          <p:cNvSpPr>
            <a:spLocks noGrp="1"/>
          </p:cNvSpPr>
          <p:nvPr>
            <p:ph idx="1"/>
          </p:nvPr>
        </p:nvSpPr>
        <p:spPr/>
        <p:txBody>
          <a:bodyPr/>
          <a:p>
            <a:r>
              <a:rPr lang="zh-CN" altLang="en-US"/>
              <a:t>第二种情况，函数只是修改了这个数组，长度是不变的：</a:t>
            </a:r>
            <a:endParaRPr lang="zh-CN" altLang="en-US"/>
          </a:p>
          <a:p>
            <a:r>
              <a:rPr lang="en-US" altLang="zh-CN"/>
              <a:t>void func(T* data, size_t size);</a:t>
            </a:r>
            <a:endParaRPr lang="en-US" altLang="zh-CN"/>
          </a:p>
          <a:p>
            <a:r>
              <a:rPr lang="zh-CN" altLang="en-US">
                <a:sym typeface="+mn-ea"/>
              </a:rPr>
              <a:t>例子：把一个</a:t>
            </a:r>
            <a:r>
              <a:rPr lang="en-US" altLang="zh-CN">
                <a:sym typeface="+mn-ea"/>
              </a:rPr>
              <a:t> char </a:t>
            </a:r>
            <a:r>
              <a:rPr lang="zh-CN" altLang="en-US">
                <a:sym typeface="+mn-ea"/>
              </a:rPr>
              <a:t>数组中所有元素填充特定值的</a:t>
            </a:r>
            <a:r>
              <a:rPr lang="en-US" altLang="zh-CN">
                <a:sym typeface="+mn-ea"/>
              </a:rPr>
              <a:t> memset </a:t>
            </a:r>
            <a:r>
              <a:rPr lang="zh-CN" altLang="en-US">
                <a:sym typeface="+mn-ea"/>
              </a:rPr>
              <a:t>函数。</a:t>
            </a:r>
            <a:endParaRPr lang="en-US" altLang="zh-CN"/>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ltLang="en-US"/>
              <a:t>函数需要输入或输出数组？分类讨论</a:t>
            </a:r>
            <a:endParaRPr lang="zh-CN" altLang="en-US"/>
          </a:p>
        </p:txBody>
      </p:sp>
      <p:sp>
        <p:nvSpPr>
          <p:cNvPr id="4" name="Content Placeholder 3"/>
          <p:cNvSpPr>
            <a:spLocks noGrp="1"/>
          </p:cNvSpPr>
          <p:nvPr>
            <p:ph idx="1"/>
          </p:nvPr>
        </p:nvSpPr>
        <p:spPr/>
        <p:txBody>
          <a:bodyPr/>
          <a:p>
            <a:r>
              <a:rPr lang="zh-CN" altLang="en-US"/>
              <a:t>第三种情况，函数创建了这个数组，长度是可变的：</a:t>
            </a:r>
            <a:endParaRPr lang="zh-CN" altLang="en-US"/>
          </a:p>
          <a:p>
            <a:r>
              <a:rPr lang="en-US" altLang="zh-CN"/>
              <a:t>T* func(size_t* psize);</a:t>
            </a:r>
            <a:endParaRPr lang="en-US" altLang="zh-CN"/>
          </a:p>
          <a:p>
            <a:r>
              <a:rPr lang="zh-CN" altLang="en-US"/>
              <a:t>这里我们是在</a:t>
            </a:r>
            <a:r>
              <a:rPr lang="en-US" altLang="zh-CN"/>
              <a:t> func </a:t>
            </a:r>
            <a:r>
              <a:rPr lang="zh-CN" altLang="en-US"/>
              <a:t>内部调用了</a:t>
            </a:r>
            <a:r>
              <a:rPr lang="en-US" altLang="zh-CN"/>
              <a:t> malloc</a:t>
            </a:r>
            <a:r>
              <a:rPr lang="zh-CN" altLang="en-US"/>
              <a:t>，当然我们需要告诉调用者去</a:t>
            </a:r>
            <a:r>
              <a:rPr lang="en-US" altLang="zh-CN"/>
              <a:t> free </a:t>
            </a:r>
            <a:r>
              <a:rPr lang="zh-CN" altLang="en-US"/>
              <a:t>我们返回的指针。</a:t>
            </a:r>
            <a:endParaRPr lang="zh-CN" altLang="en-US"/>
          </a:p>
          <a:p>
            <a:r>
              <a:rPr lang="en-US" altLang="zh-CN"/>
              <a:t>size_t* n </a:t>
            </a:r>
            <a:r>
              <a:rPr lang="zh-CN" altLang="en-US"/>
              <a:t>用于额外返回数组的大小，如果不需要也可以不加。</a:t>
            </a:r>
            <a:endParaRPr lang="en-US" altLang="zh-CN"/>
          </a:p>
          <a:p>
            <a:r>
              <a:rPr lang="zh-CN" altLang="en-US">
                <a:sym typeface="+mn-ea"/>
              </a:rPr>
              <a:t>例子：读取图像像素值作为数组的</a:t>
            </a:r>
            <a:r>
              <a:rPr lang="en-US" altLang="zh-CN">
                <a:sym typeface="+mn-ea"/>
              </a:rPr>
              <a:t> stbi_load </a:t>
            </a:r>
            <a:r>
              <a:rPr lang="zh-CN" altLang="en-US">
                <a:sym typeface="+mn-ea"/>
              </a:rPr>
              <a:t>函数（稍后要</a:t>
            </a:r>
            <a:r>
              <a:rPr lang="en-US" altLang="zh-CN">
                <a:sym typeface="+mn-ea"/>
              </a:rPr>
              <a:t> stbi_free </a:t>
            </a:r>
            <a:r>
              <a:rPr lang="zh-CN" altLang="en-US">
                <a:sym typeface="+mn-ea"/>
              </a:rPr>
              <a:t>释放他返回的指针）。</a:t>
            </a:r>
            <a:endParaRPr lang="en-US" altLang="zh-CN"/>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ltLang="en-US"/>
              <a:t>函数需要输入或输出数组？分类讨论</a:t>
            </a:r>
            <a:endParaRPr lang="zh-CN" altLang="en-US"/>
          </a:p>
        </p:txBody>
      </p:sp>
      <p:sp>
        <p:nvSpPr>
          <p:cNvPr id="4" name="Content Placeholder 3"/>
          <p:cNvSpPr>
            <a:spLocks noGrp="1"/>
          </p:cNvSpPr>
          <p:nvPr>
            <p:ph idx="1"/>
          </p:nvPr>
        </p:nvSpPr>
        <p:spPr/>
        <p:txBody>
          <a:bodyPr/>
          <a:p>
            <a:r>
              <a:rPr lang="zh-CN" altLang="en-US"/>
              <a:t>第三种情况有一个更好的解决方案，那就是分成两个函数：</a:t>
            </a:r>
            <a:endParaRPr lang="zh-CN" altLang="en-US"/>
          </a:p>
          <a:p>
            <a:r>
              <a:rPr lang="en-US" altLang="zh-CN"/>
              <a:t>size_t func_calc_size();</a:t>
            </a:r>
            <a:endParaRPr lang="en-US" altLang="zh-CN"/>
          </a:p>
          <a:p>
            <a:r>
              <a:rPr lang="en-US" altLang="zh-CN"/>
              <a:t>void func(T* data);</a:t>
            </a:r>
            <a:endParaRPr lang="en-US" altLang="zh-CN"/>
          </a:p>
          <a:p>
            <a:r>
              <a:rPr lang="zh-CN" altLang="en-US"/>
              <a:t>第一个函数预先计算出大小，第二个函数才实际把值写入到数组。</a:t>
            </a:r>
            <a:endParaRPr lang="zh-CN" altLang="en-US"/>
          </a:p>
          <a:p>
            <a:r>
              <a:rPr lang="zh-CN" altLang="en-US"/>
              <a:t>也可以把他们融合成一个函数方便管理：</a:t>
            </a:r>
            <a:endParaRPr lang="zh-CN" altLang="en-US"/>
          </a:p>
          <a:p>
            <a:r>
              <a:rPr lang="en-US" altLang="zh-CN"/>
              <a:t>size_t func(T* data);</a:t>
            </a:r>
            <a:endParaRPr lang="en-US" altLang="zh-CN"/>
          </a:p>
          <a:p>
            <a:r>
              <a:rPr lang="zh-CN" altLang="en-US"/>
              <a:t>第一遍先调用</a:t>
            </a:r>
            <a:r>
              <a:rPr lang="en-US" altLang="zh-CN"/>
              <a:t> func(NULL) </a:t>
            </a:r>
            <a:r>
              <a:rPr lang="zh-CN" altLang="en-US"/>
              <a:t>获取长度。然后用</a:t>
            </a:r>
            <a:r>
              <a:rPr lang="en-US" altLang="zh-CN"/>
              <a:t> malloc </a:t>
            </a:r>
            <a:r>
              <a:rPr lang="zh-CN" altLang="en-US"/>
              <a:t>分配相应长度的内存，然后第二遍实际把数据写入到你分配的数组。这样就不需要让</a:t>
            </a:r>
            <a:r>
              <a:rPr lang="en-US" altLang="zh-CN"/>
              <a:t> func </a:t>
            </a:r>
            <a:r>
              <a:rPr lang="zh-CN" altLang="en-US"/>
              <a:t>负责</a:t>
            </a:r>
            <a:r>
              <a:rPr lang="en-US" altLang="zh-CN"/>
              <a:t> malloc</a:t>
            </a:r>
            <a:r>
              <a:rPr lang="zh-CN" altLang="en-US"/>
              <a:t>，对调用者自由度更高。</a:t>
            </a:r>
            <a:endParaRPr lang="en-US" altLang="zh-CN"/>
          </a:p>
          <a:p>
            <a:r>
              <a:rPr lang="zh-CN" altLang="en-US"/>
              <a:t>例子：clGetPlatformIDs，</a:t>
            </a:r>
            <a:r>
              <a:rPr lang="en-US" altLang="zh-CN"/>
              <a:t>glGetProgramInfo </a:t>
            </a:r>
            <a:r>
              <a:rPr lang="zh-CN" altLang="en-US"/>
              <a:t>等专业</a:t>
            </a:r>
            <a:r>
              <a:rPr lang="en-US" altLang="zh-CN"/>
              <a:t> API </a:t>
            </a:r>
            <a:r>
              <a:rPr lang="zh-CN" altLang="en-US"/>
              <a:t>函数</a:t>
            </a:r>
            <a:r>
              <a:rPr lang="zh-CN" altLang="en-US" strike="sngStrike">
                <a:solidFill>
                  <a:schemeClr val="tx1">
                    <a:lumMod val="75000"/>
                    <a:lumOff val="25000"/>
                  </a:schemeClr>
                </a:solidFill>
                <a:uFillTx/>
              </a:rPr>
              <a:t>刻在</a:t>
            </a:r>
            <a:r>
              <a:rPr lang="en-US" altLang="zh-CN" strike="sngStrike">
                <a:solidFill>
                  <a:schemeClr val="tx1">
                    <a:lumMod val="75000"/>
                    <a:lumOff val="25000"/>
                  </a:schemeClr>
                </a:solidFill>
                <a:uFillTx/>
              </a:rPr>
              <a:t> DNA </a:t>
            </a:r>
            <a:r>
              <a:rPr lang="zh-CN" altLang="en-US" strike="sngStrike">
                <a:solidFill>
                  <a:schemeClr val="tx1">
                    <a:lumMod val="75000"/>
                    <a:lumOff val="25000"/>
                  </a:schemeClr>
                </a:solidFill>
                <a:uFillTx/>
              </a:rPr>
              <a:t>里的调用方法</a:t>
            </a:r>
            <a:r>
              <a:rPr lang="zh-CN" altLang="en-US"/>
              <a:t>。</a:t>
            </a:r>
            <a:endParaRPr lang="zh-CN" alt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错误典型：返回栈上数组的地址</a:t>
            </a:r>
            <a:endParaRPr lang="zh-CN" altLang="en-US"/>
          </a:p>
        </p:txBody>
      </p:sp>
      <p:sp>
        <p:nvSpPr>
          <p:cNvPr id="4" name="Content Placeholder 3"/>
          <p:cNvSpPr>
            <a:spLocks noGrp="1"/>
          </p:cNvSpPr>
          <p:nvPr>
            <p:ph sz="half" idx="1"/>
          </p:nvPr>
        </p:nvSpPr>
        <p:spPr/>
        <p:txBody>
          <a:bodyPr/>
          <a:p>
            <a:r>
              <a:rPr lang="zh-CN" altLang="en-US"/>
              <a:t>看右边这个例子，这是我在一份看起来很专业的</a:t>
            </a:r>
            <a:r>
              <a:rPr lang="en-US" altLang="zh-CN"/>
              <a:t> CFD </a:t>
            </a:r>
            <a:r>
              <a:rPr lang="zh-CN" altLang="en-US"/>
              <a:t>代码里看到的，真的泵不住了。</a:t>
            </a:r>
            <a:endParaRPr lang="zh-CN" altLang="en-US"/>
          </a:p>
          <a:p>
            <a:r>
              <a:rPr lang="en-US" altLang="zh-CN"/>
              <a:t>int a[1024] </a:t>
            </a:r>
            <a:r>
              <a:rPr lang="zh-CN" altLang="en-US"/>
              <a:t>是一个定长数组，是在栈上分配的。而栈变量的特点是，函数</a:t>
            </a:r>
            <a:r>
              <a:rPr lang="en-US" altLang="zh-CN"/>
              <a:t> return </a:t>
            </a:r>
            <a:r>
              <a:rPr lang="zh-CN" altLang="en-US"/>
              <a:t>后就会释放掉，这时返回的指针就是指向一片已经释放内存的指针，是野指针，外面访问就会出错，如果没有出错还可能会访问到被其他变量覆盖的数据。</a:t>
            </a:r>
            <a:endParaRPr lang="zh-CN" altLang="en-US"/>
          </a:p>
        </p:txBody>
      </p:sp>
      <p:pic>
        <p:nvPicPr>
          <p:cNvPr id="6" name="Content Placeholder 5"/>
          <p:cNvPicPr>
            <a:picLocks noChangeAspect="1"/>
          </p:cNvPicPr>
          <p:nvPr>
            <p:ph sz="half" idx="2"/>
          </p:nvPr>
        </p:nvPicPr>
        <p:blipFill>
          <a:blip r:embed="rId1"/>
          <a:stretch>
            <a:fillRect/>
          </a:stretch>
        </p:blipFill>
        <p:spPr>
          <a:xfrm>
            <a:off x="6287770" y="1691005"/>
            <a:ext cx="4568190" cy="4619625"/>
          </a:xfrm>
          <a:prstGeom prst="rect">
            <a:avLst/>
          </a:prstGeo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解决：使用</a:t>
            </a:r>
            <a:r>
              <a:rPr lang="en-US" altLang="zh-CN"/>
              <a:t> malloc </a:t>
            </a:r>
            <a:r>
              <a:rPr lang="zh-CN" altLang="en-US"/>
              <a:t>或者</a:t>
            </a:r>
            <a:r>
              <a:rPr lang="en-US" altLang="zh-CN"/>
              <a:t> new </a:t>
            </a:r>
            <a:r>
              <a:rPr lang="zh-CN" altLang="en-US"/>
              <a:t>在堆上分配数组</a:t>
            </a:r>
            <a:endParaRPr lang="zh-CN" altLang="en-US"/>
          </a:p>
        </p:txBody>
      </p:sp>
      <p:sp>
        <p:nvSpPr>
          <p:cNvPr id="4" name="Content Placeholder 3"/>
          <p:cNvSpPr>
            <a:spLocks noGrp="1"/>
          </p:cNvSpPr>
          <p:nvPr>
            <p:ph sz="half" idx="1"/>
          </p:nvPr>
        </p:nvSpPr>
        <p:spPr/>
        <p:txBody>
          <a:bodyPr/>
          <a:p>
            <a:r>
              <a:rPr lang="zh-CN" altLang="en-US">
                <a:sym typeface="+mn-ea"/>
              </a:rPr>
              <a:t>可以改用</a:t>
            </a:r>
            <a:r>
              <a:rPr lang="en-US" altLang="zh-CN">
                <a:sym typeface="+mn-ea"/>
              </a:rPr>
              <a:t> malloc </a:t>
            </a:r>
            <a:r>
              <a:rPr lang="zh-CN" altLang="en-US">
                <a:sym typeface="+mn-ea"/>
              </a:rPr>
              <a:t>或者</a:t>
            </a:r>
            <a:r>
              <a:rPr lang="en-US" altLang="zh-CN">
                <a:sym typeface="+mn-ea"/>
              </a:rPr>
              <a:t> new </a:t>
            </a:r>
            <a:r>
              <a:rPr lang="zh-CN" altLang="en-US">
                <a:sym typeface="+mn-ea"/>
              </a:rPr>
              <a:t>在堆上分配内存，堆上内存是持久的，只要你不手动</a:t>
            </a:r>
            <a:r>
              <a:rPr lang="en-US" altLang="zh-CN">
                <a:sym typeface="+mn-ea"/>
              </a:rPr>
              <a:t> free </a:t>
            </a:r>
            <a:r>
              <a:rPr lang="zh-CN" altLang="en-US">
                <a:sym typeface="+mn-ea"/>
              </a:rPr>
              <a:t>他就一直在那里。</a:t>
            </a:r>
            <a:endParaRPr lang="zh-CN" altLang="en-US">
              <a:sym typeface="+mn-ea"/>
            </a:endParaRPr>
          </a:p>
          <a:p>
            <a:r>
              <a:rPr lang="zh-CN" altLang="en-US">
                <a:sym typeface="+mn-ea"/>
              </a:rPr>
              <a:t>这样函数退出时不会释放数组，调用者就可以访问到正确的数据了。</a:t>
            </a:r>
            <a:endParaRPr lang="zh-CN" altLang="en-US">
              <a:sym typeface="+mn-ea"/>
            </a:endParaRPr>
          </a:p>
          <a:p>
            <a:r>
              <a:rPr lang="zh-CN" altLang="en-US"/>
              <a:t>当然这样需要调用者在退出时手动调用一下</a:t>
            </a:r>
            <a:r>
              <a:rPr lang="en-US" altLang="zh-CN"/>
              <a:t> free(a)</a:t>
            </a:r>
            <a:r>
              <a:rPr lang="zh-CN" altLang="en-US"/>
              <a:t>，因为堆内存不会自动释放。</a:t>
            </a:r>
            <a:endParaRPr lang="zh-CN" altLang="en-US"/>
          </a:p>
        </p:txBody>
      </p:sp>
      <p:pic>
        <p:nvPicPr>
          <p:cNvPr id="5" name="Content Placeholder 4"/>
          <p:cNvPicPr>
            <a:picLocks noChangeAspect="1"/>
          </p:cNvPicPr>
          <p:nvPr>
            <p:ph sz="half" idx="2"/>
          </p:nvPr>
        </p:nvPicPr>
        <p:blipFill>
          <a:blip r:embed="rId1"/>
          <a:stretch>
            <a:fillRect/>
          </a:stretch>
        </p:blipFill>
        <p:spPr>
          <a:xfrm>
            <a:off x="5812790" y="1704340"/>
            <a:ext cx="5519420" cy="4594225"/>
          </a:xfrm>
          <a:prstGeom prst="rect">
            <a:avLst/>
          </a:prstGeom>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t>太复杂了？没关系，用</a:t>
            </a:r>
            <a:r>
              <a:rPr lang="en-US" altLang="zh-CN"/>
              <a:t> C++ </a:t>
            </a:r>
            <a:r>
              <a:rPr lang="zh-CN" altLang="en-US"/>
              <a:t>的容器库</a:t>
            </a:r>
            <a:endParaRPr lang="zh-CN" altLang="en-US"/>
          </a:p>
        </p:txBody>
      </p:sp>
      <p:sp>
        <p:nvSpPr>
          <p:cNvPr id="4" name="Content Placeholder 3"/>
          <p:cNvSpPr>
            <a:spLocks noGrp="1"/>
          </p:cNvSpPr>
          <p:nvPr>
            <p:ph sz="half" idx="1"/>
          </p:nvPr>
        </p:nvSpPr>
        <p:spPr>
          <a:xfrm>
            <a:off x="647700" y="1266190"/>
            <a:ext cx="5181600" cy="5471160"/>
          </a:xfrm>
        </p:spPr>
        <p:txBody>
          <a:bodyPr>
            <a:normAutofit lnSpcReduction="10000"/>
          </a:bodyPr>
          <a:p>
            <a:r>
              <a:rPr lang="zh-CN">
                <a:sym typeface="+mn-ea"/>
              </a:rPr>
              <a:t>如果你觉得这样自己管理内存太麻烦了，那是正常的。对于不精通</a:t>
            </a:r>
            <a:r>
              <a:rPr lang="en-US" altLang="zh-CN">
                <a:sym typeface="+mn-ea"/>
              </a:rPr>
              <a:t> C </a:t>
            </a:r>
            <a:r>
              <a:rPr lang="zh-CN" altLang="en-US">
                <a:sym typeface="+mn-ea"/>
              </a:rPr>
              <a:t>语言的</a:t>
            </a:r>
            <a:r>
              <a:rPr lang="zh-CN">
                <a:sym typeface="+mn-ea"/>
              </a:rPr>
              <a:t>小白程序员来说，很容易就忘记释放内存了。</a:t>
            </a:r>
            <a:endParaRPr lang="zh-CN">
              <a:sym typeface="+mn-ea"/>
            </a:endParaRPr>
          </a:p>
          <a:p>
            <a:r>
              <a:rPr lang="zh-CN"/>
              <a:t>因此</a:t>
            </a:r>
            <a:r>
              <a:rPr lang="en-US" altLang="zh-CN"/>
              <a:t> C++ </a:t>
            </a:r>
            <a:r>
              <a:rPr lang="zh-CN" altLang="en-US"/>
              <a:t>提供了符合</a:t>
            </a:r>
            <a:r>
              <a:rPr lang="en-US" altLang="zh-CN"/>
              <a:t> RAII </a:t>
            </a:r>
            <a:r>
              <a:rPr lang="zh-CN" altLang="en-US"/>
              <a:t>思想的</a:t>
            </a:r>
            <a:r>
              <a:rPr lang="en-US" altLang="zh-CN"/>
              <a:t> vector </a:t>
            </a:r>
            <a:r>
              <a:rPr lang="zh-CN" altLang="en-US"/>
              <a:t>容器，他会在自己解构时自动释放内存。</a:t>
            </a:r>
            <a:endParaRPr lang="zh-CN" altLang="en-US"/>
          </a:p>
          <a:p>
            <a:r>
              <a:rPr lang="zh-CN" altLang="en-US">
                <a:sym typeface="+mn-ea"/>
              </a:rPr>
              <a:t>小白程序员只需要保证自己总是在用</a:t>
            </a:r>
            <a:r>
              <a:rPr lang="en-US" altLang="zh-CN">
                <a:sym typeface="+mn-ea"/>
              </a:rPr>
              <a:t> </a:t>
            </a:r>
            <a:r>
              <a:rPr lang="en-US" altLang="zh-CN"/>
              <a:t>C++ </a:t>
            </a:r>
            <a:r>
              <a:rPr lang="zh-CN" altLang="en-US"/>
              <a:t>封装好的容器而不是</a:t>
            </a:r>
            <a:r>
              <a:rPr lang="en-US" altLang="zh-CN"/>
              <a:t> C </a:t>
            </a:r>
            <a:r>
              <a:rPr lang="zh-CN" altLang="en-US"/>
              <a:t>语言指针，就可以基本保证没有内存泄露。但是封装的太好了也有效率问题，因此追求极致性能时还是会直接操作原始的</a:t>
            </a:r>
            <a:r>
              <a:rPr lang="en-US" altLang="zh-CN"/>
              <a:t> C </a:t>
            </a:r>
            <a:r>
              <a:rPr lang="zh-CN" altLang="en-US"/>
              <a:t>语言指针。此外如果不理解容器的底层原理也很容易犯错，因此我们还是要好好学习</a:t>
            </a:r>
            <a:r>
              <a:rPr lang="en-US" altLang="zh-CN"/>
              <a:t> C </a:t>
            </a:r>
            <a:r>
              <a:rPr lang="zh-CN" altLang="en-US"/>
              <a:t>语言思想的。</a:t>
            </a:r>
            <a:endParaRPr lang="zh-CN" altLang="en-US"/>
          </a:p>
        </p:txBody>
      </p:sp>
      <p:pic>
        <p:nvPicPr>
          <p:cNvPr id="6" name="Content Placeholder 5"/>
          <p:cNvPicPr>
            <a:picLocks noChangeAspect="1"/>
          </p:cNvPicPr>
          <p:nvPr>
            <p:ph sz="half" idx="2"/>
          </p:nvPr>
        </p:nvPicPr>
        <p:blipFill>
          <a:blip r:embed="rId1"/>
          <a:stretch>
            <a:fillRect/>
          </a:stretch>
        </p:blipFill>
        <p:spPr>
          <a:xfrm>
            <a:off x="6141085" y="1548765"/>
            <a:ext cx="4861560" cy="4905375"/>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 </a:t>
            </a:r>
            <a:r>
              <a:rPr lang="zh-CN" altLang="en-US"/>
              <a:t>语言特性：</a:t>
            </a:r>
            <a:r>
              <a:rPr lang="zh-CN" altLang="en-US">
                <a:sym typeface="+mn-ea"/>
              </a:rPr>
              <a:t>函数</a:t>
            </a:r>
            <a:r>
              <a:rPr lang="zh-CN" altLang="en-US"/>
              <a:t>声明为</a:t>
            </a:r>
            <a:r>
              <a:rPr lang="en-US" altLang="zh-CN"/>
              <a:t> T [] </a:t>
            </a:r>
            <a:r>
              <a:rPr lang="zh-CN" altLang="en-US"/>
              <a:t>类型的参数，实际上是</a:t>
            </a:r>
            <a:r>
              <a:rPr lang="en-US" altLang="zh-CN"/>
              <a:t> T * </a:t>
            </a:r>
            <a:r>
              <a:rPr lang="zh-CN" altLang="en-US"/>
              <a:t>类型</a:t>
            </a:r>
            <a:endParaRPr lang="zh-CN" altLang="en-US"/>
          </a:p>
        </p:txBody>
      </p:sp>
      <p:sp>
        <p:nvSpPr>
          <p:cNvPr id="3" name="Content Placeholder 2"/>
          <p:cNvSpPr>
            <a:spLocks noGrp="1"/>
          </p:cNvSpPr>
          <p:nvPr>
            <p:ph sz="half" idx="1"/>
          </p:nvPr>
        </p:nvSpPr>
        <p:spPr/>
        <p:txBody>
          <a:bodyPr>
            <a:normAutofit lnSpcReduction="10000"/>
          </a:bodyPr>
          <a:p>
            <a:r>
              <a:rPr lang="zh-CN" altLang="en-US">
                <a:sym typeface="+mn-ea"/>
              </a:rPr>
              <a:t>如果函数参数类型形如</a:t>
            </a:r>
            <a:endParaRPr lang="zh-CN" altLang="en-US">
              <a:sym typeface="+mn-ea"/>
            </a:endParaRPr>
          </a:p>
          <a:p>
            <a:r>
              <a:rPr lang="en-US" altLang="zh-CN">
                <a:sym typeface="+mn-ea"/>
              </a:rPr>
              <a:t>func(int arr[])</a:t>
            </a:r>
            <a:endParaRPr lang="en-US" altLang="zh-CN">
              <a:sym typeface="+mn-ea"/>
            </a:endParaRPr>
          </a:p>
          <a:p>
            <a:r>
              <a:rPr lang="en-US" altLang="zh-CN">
                <a:sym typeface="+mn-ea"/>
              </a:rPr>
              <a:t>func(int arr[6])</a:t>
            </a:r>
            <a:endParaRPr lang="en-US" altLang="zh-CN">
              <a:sym typeface="+mn-ea"/>
            </a:endParaRPr>
          </a:p>
          <a:p>
            <a:r>
              <a:rPr lang="zh-CN" altLang="en-US">
                <a:sym typeface="+mn-ea"/>
              </a:rPr>
              <a:t>那么他其实就等价于：</a:t>
            </a:r>
            <a:endParaRPr lang="zh-CN" altLang="en-US">
              <a:sym typeface="+mn-ea"/>
            </a:endParaRPr>
          </a:p>
          <a:p>
            <a:r>
              <a:rPr lang="en-US" altLang="zh-CN">
                <a:sym typeface="+mn-ea"/>
              </a:rPr>
              <a:t>func(int* arr)</a:t>
            </a:r>
            <a:endParaRPr lang="en-US" altLang="zh-CN">
              <a:sym typeface="+mn-ea"/>
            </a:endParaRPr>
          </a:p>
          <a:p>
            <a:r>
              <a:rPr lang="zh-CN" altLang="en-US">
                <a:sym typeface="+mn-ea"/>
              </a:rPr>
              <a:t>也就是说，给函数参数传入一个数组，实际上等同于传入他的首地址指针，本质上属于按引用传递。</a:t>
            </a:r>
            <a:endParaRPr lang="zh-CN" altLang="en-US">
              <a:sym typeface="+mn-ea"/>
            </a:endParaRPr>
          </a:p>
        </p:txBody>
      </p:sp>
      <p:pic>
        <p:nvPicPr>
          <p:cNvPr id="5" name="Content Placeholder 4"/>
          <p:cNvPicPr>
            <a:picLocks noChangeAspect="1"/>
          </p:cNvPicPr>
          <p:nvPr>
            <p:ph sz="half" idx="2"/>
          </p:nvPr>
        </p:nvPicPr>
        <p:blipFill>
          <a:blip r:embed="rId1"/>
          <a:stretch>
            <a:fillRect/>
          </a:stretch>
        </p:blipFill>
        <p:spPr>
          <a:xfrm>
            <a:off x="5981700" y="2079625"/>
            <a:ext cx="5181600" cy="3843020"/>
          </a:xfrm>
          <a:prstGeom prst="rect">
            <a:avLst/>
          </a:prstGeom>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 </a:t>
            </a:r>
            <a:r>
              <a:rPr lang="zh-CN" altLang="en-US"/>
              <a:t>语言特性：函数声明为</a:t>
            </a:r>
            <a:r>
              <a:rPr lang="en-US" altLang="zh-CN"/>
              <a:t> T [] </a:t>
            </a:r>
            <a:r>
              <a:rPr lang="zh-CN" altLang="en-US"/>
              <a:t>类型的参数，实际上是</a:t>
            </a:r>
            <a:r>
              <a:rPr lang="en-US" altLang="zh-CN"/>
              <a:t> T * </a:t>
            </a:r>
            <a:r>
              <a:rPr lang="zh-CN" altLang="en-US"/>
              <a:t>类型</a:t>
            </a:r>
            <a:endParaRPr lang="zh-CN" altLang="en-US"/>
          </a:p>
        </p:txBody>
      </p:sp>
      <p:sp>
        <p:nvSpPr>
          <p:cNvPr id="3" name="Content Placeholder 2"/>
          <p:cNvSpPr>
            <a:spLocks noGrp="1"/>
          </p:cNvSpPr>
          <p:nvPr>
            <p:ph sz="half" idx="1"/>
          </p:nvPr>
        </p:nvSpPr>
        <p:spPr/>
        <p:txBody>
          <a:bodyPr>
            <a:normAutofit lnSpcReduction="10000"/>
          </a:bodyPr>
          <a:p>
            <a:r>
              <a:rPr lang="zh-CN">
                <a:sym typeface="+mn-ea"/>
              </a:rPr>
              <a:t>你可能在网上看过</a:t>
            </a:r>
            <a:r>
              <a:rPr lang="en-US" altLang="zh-CN">
                <a:sym typeface="+mn-ea"/>
              </a:rPr>
              <a:t> sizeof(a) / sizeof(a[0]) </a:t>
            </a:r>
            <a:r>
              <a:rPr lang="zh-CN" altLang="en-US">
                <a:sym typeface="+mn-ea"/>
              </a:rPr>
              <a:t>来获取数组长度的“炫酷技巧”，然而那只适用于局部静态数组。不适合动态数组和函数参数中的数组，因为他们都是个首地址指针，也就是指针类型，你</a:t>
            </a:r>
            <a:r>
              <a:rPr lang="en-US" altLang="zh-CN">
                <a:sym typeface="+mn-ea"/>
              </a:rPr>
              <a:t> sizeof(a) </a:t>
            </a:r>
            <a:r>
              <a:rPr lang="zh-CN" altLang="en-US">
                <a:sym typeface="+mn-ea"/>
              </a:rPr>
              <a:t>获取到的是指针的大小，始终是</a:t>
            </a:r>
            <a:r>
              <a:rPr lang="en-US" altLang="zh-CN">
                <a:sym typeface="+mn-ea"/>
              </a:rPr>
              <a:t> 8 </a:t>
            </a:r>
            <a:r>
              <a:rPr lang="zh-CN" altLang="en-US">
                <a:sym typeface="+mn-ea"/>
              </a:rPr>
              <a:t>字节，根本不会随着数组的实际长度而变化。</a:t>
            </a:r>
            <a:endParaRPr lang="zh-CN" altLang="en-US">
              <a:sym typeface="+mn-ea"/>
            </a:endParaRPr>
          </a:p>
          <a:p>
            <a:r>
              <a:rPr lang="zh-CN" altLang="en-US">
                <a:sym typeface="+mn-ea"/>
              </a:rPr>
              <a:t>对于动态数组请你手动传入数组长度作为参数，对于</a:t>
            </a:r>
            <a:r>
              <a:rPr lang="en-US" altLang="zh-CN">
                <a:sym typeface="+mn-ea"/>
              </a:rPr>
              <a:t> vector </a:t>
            </a:r>
            <a:r>
              <a:rPr lang="zh-CN" altLang="en-US">
                <a:sym typeface="+mn-ea"/>
              </a:rPr>
              <a:t>请用</a:t>
            </a:r>
            <a:r>
              <a:rPr lang="en-US" altLang="zh-CN">
                <a:sym typeface="+mn-ea"/>
              </a:rPr>
              <a:t> size() </a:t>
            </a:r>
            <a:r>
              <a:rPr lang="zh-CN" altLang="en-US">
                <a:sym typeface="+mn-ea"/>
              </a:rPr>
              <a:t>成员函数。</a:t>
            </a:r>
            <a:endParaRPr lang="zh-CN" altLang="en-US">
              <a:sym typeface="+mn-ea"/>
            </a:endParaRPr>
          </a:p>
        </p:txBody>
      </p:sp>
      <p:pic>
        <p:nvPicPr>
          <p:cNvPr id="14" name="Content Placeholder 13"/>
          <p:cNvPicPr>
            <a:picLocks noChangeAspect="1"/>
          </p:cNvPicPr>
          <p:nvPr>
            <p:ph sz="half" idx="2"/>
          </p:nvPr>
        </p:nvPicPr>
        <p:blipFill>
          <a:blip r:embed="rId1"/>
          <a:stretch>
            <a:fillRect/>
          </a:stretch>
        </p:blipFill>
        <p:spPr>
          <a:xfrm>
            <a:off x="5829300" y="2342515"/>
            <a:ext cx="6051550" cy="3317875"/>
          </a:xfrm>
          <a:prstGeom prst="rect">
            <a:avLst/>
          </a:prstGeom>
        </p:spPr>
      </p:pic>
      <p:pic>
        <p:nvPicPr>
          <p:cNvPr id="15" name="Picture 14"/>
          <p:cNvPicPr>
            <a:picLocks noChangeAspect="1"/>
          </p:cNvPicPr>
          <p:nvPr/>
        </p:nvPicPr>
        <p:blipFill>
          <a:blip r:embed="rId2"/>
          <a:stretch>
            <a:fillRect/>
          </a:stretch>
        </p:blipFill>
        <p:spPr>
          <a:xfrm>
            <a:off x="7127240" y="5883910"/>
            <a:ext cx="379095" cy="844550"/>
          </a:xfrm>
          <a:prstGeom prst="rect">
            <a:avLst/>
          </a:prstGeom>
        </p:spPr>
      </p:pic>
      <p:sp>
        <p:nvSpPr>
          <p:cNvPr id="16" name="Text Box 15"/>
          <p:cNvSpPr txBox="1"/>
          <p:nvPr/>
        </p:nvSpPr>
        <p:spPr>
          <a:xfrm>
            <a:off x="5829300" y="1741805"/>
            <a:ext cx="5897880" cy="368300"/>
          </a:xfrm>
          <a:prstGeom prst="rect">
            <a:avLst/>
          </a:prstGeom>
          <a:noFill/>
        </p:spPr>
        <p:txBody>
          <a:bodyPr wrap="none" rtlCol="0">
            <a:spAutoFit/>
          </a:bodyPr>
          <a:p>
            <a:r>
              <a:rPr lang="zh-CN" altLang="en-US">
                <a:solidFill>
                  <a:schemeClr val="bg1">
                    <a:lumMod val="65000"/>
                  </a:schemeClr>
                </a:solidFill>
              </a:rPr>
              <a:t>对于这种自作聪明生搬硬套行为，我的评价是：邯郸学步</a:t>
            </a:r>
            <a:endParaRPr lang="zh-CN" altLang="en-US">
              <a:solidFill>
                <a:schemeClr val="bg1">
                  <a:lumMod val="65000"/>
                </a:schemeClr>
              </a:solidFill>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如何回避这一讨厌的</a:t>
            </a:r>
            <a:r>
              <a:rPr lang="en-US" altLang="zh-CN"/>
              <a:t> C </a:t>
            </a:r>
            <a:r>
              <a:rPr lang="zh-CN" altLang="en-US"/>
              <a:t>语言特性？我的建议</a:t>
            </a:r>
            <a:endParaRPr lang="zh-CN" altLang="en-US"/>
          </a:p>
        </p:txBody>
      </p:sp>
      <p:sp>
        <p:nvSpPr>
          <p:cNvPr id="3" name="Content Placeholder 2"/>
          <p:cNvSpPr>
            <a:spLocks noGrp="1"/>
          </p:cNvSpPr>
          <p:nvPr>
            <p:ph sz="half" idx="1"/>
          </p:nvPr>
        </p:nvSpPr>
        <p:spPr/>
        <p:txBody>
          <a:bodyPr>
            <a:normAutofit lnSpcReduction="10000"/>
          </a:bodyPr>
          <a:p>
            <a:r>
              <a:rPr lang="zh-CN" altLang="en-US"/>
              <a:t>既然你用</a:t>
            </a:r>
            <a:r>
              <a:rPr lang="en-US" altLang="zh-CN"/>
              <a:t> int [] </a:t>
            </a:r>
            <a:r>
              <a:rPr lang="zh-CN" altLang="en-US"/>
              <a:t>做参数类型也会被</a:t>
            </a:r>
            <a:r>
              <a:rPr lang="en-US" altLang="zh-CN"/>
              <a:t> C </a:t>
            </a:r>
            <a:r>
              <a:rPr lang="zh-CN" altLang="en-US"/>
              <a:t>语言自动替换成</a:t>
            </a:r>
            <a:r>
              <a:rPr lang="en-US" altLang="zh-CN"/>
              <a:t> int *</a:t>
            </a:r>
            <a:r>
              <a:rPr lang="zh-CN" altLang="en-US"/>
              <a:t>，我的建议是永远不要写</a:t>
            </a:r>
            <a:r>
              <a:rPr lang="en-US" altLang="zh-CN"/>
              <a:t> func(int arr[])</a:t>
            </a:r>
            <a:r>
              <a:rPr lang="zh-CN" altLang="en-US"/>
              <a:t>，而是写</a:t>
            </a:r>
            <a:r>
              <a:rPr lang="en-US" altLang="zh-CN"/>
              <a:t> func(int* arr)</a:t>
            </a:r>
            <a:r>
              <a:rPr lang="zh-CN" altLang="en-US"/>
              <a:t>，索性摆明了这就是个指针，避免混淆。</a:t>
            </a:r>
            <a:endParaRPr lang="zh-CN" altLang="en-US"/>
          </a:p>
          <a:p>
            <a:r>
              <a:rPr lang="zh-CN" altLang="en-US"/>
              <a:t>如果你真需要传入一个数组而不是数组的首地址指针，用</a:t>
            </a:r>
            <a:r>
              <a:rPr lang="en-US" altLang="zh-CN"/>
              <a:t> C++ </a:t>
            </a:r>
            <a:r>
              <a:rPr lang="zh-CN" altLang="en-US"/>
              <a:t>的</a:t>
            </a:r>
            <a:r>
              <a:rPr lang="en-US" altLang="zh-CN"/>
              <a:t> std::array&lt;int, 6&gt;</a:t>
            </a:r>
            <a:r>
              <a:rPr lang="zh-CN" altLang="en-US"/>
              <a:t>。</a:t>
            </a:r>
            <a:endParaRPr lang="zh-CN" altLang="en-US"/>
          </a:p>
          <a:p>
            <a:r>
              <a:rPr lang="zh-CN" altLang="en-US"/>
              <a:t>这是按值传递的，里面的修改不会变化外面的值，符号小白程序员的思维，避免</a:t>
            </a:r>
            <a:r>
              <a:rPr lang="en-US" altLang="zh-CN"/>
              <a:t> C </a:t>
            </a:r>
            <a:r>
              <a:rPr lang="zh-CN" altLang="en-US"/>
              <a:t>语言指针和数组的那些难以理解的坑。</a:t>
            </a:r>
            <a:endParaRPr lang="zh-CN" altLang="en-US"/>
          </a:p>
        </p:txBody>
      </p:sp>
      <p:pic>
        <p:nvPicPr>
          <p:cNvPr id="5" name="Content Placeholder 4"/>
          <p:cNvPicPr>
            <a:picLocks noChangeAspect="1"/>
          </p:cNvPicPr>
          <p:nvPr>
            <p:ph sz="half" idx="2"/>
          </p:nvPr>
        </p:nvPicPr>
        <p:blipFill>
          <a:blip r:embed="rId1"/>
          <a:stretch>
            <a:fillRect/>
          </a:stretch>
        </p:blipFill>
        <p:spPr>
          <a:xfrm>
            <a:off x="5967095" y="2226945"/>
            <a:ext cx="5337810" cy="35496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知识拓展</a:t>
            </a:r>
            <a:endParaRPr lang="zh-CN" altLang="en-US"/>
          </a:p>
        </p:txBody>
      </p:sp>
      <p:sp>
        <p:nvSpPr>
          <p:cNvPr id="3" name="Content Placeholder 2"/>
          <p:cNvSpPr>
            <a:spLocks noGrp="1"/>
          </p:cNvSpPr>
          <p:nvPr>
            <p:ph idx="1"/>
          </p:nvPr>
        </p:nvSpPr>
        <p:spPr/>
        <p:txBody>
          <a:bodyPr/>
          <a:p>
            <a:r>
              <a:rPr lang="zh-CN" altLang="en-US"/>
              <a:t>虽然</a:t>
            </a:r>
            <a:r>
              <a:rPr lang="en-US" altLang="zh-CN"/>
              <a:t> </a:t>
            </a:r>
            <a:r>
              <a:rPr lang="en-US" altLang="zh-CN">
                <a:sym typeface="+mn-ea"/>
              </a:rPr>
              <a:t>64 </a:t>
            </a:r>
            <a:r>
              <a:rPr lang="zh-CN" altLang="en-US">
                <a:sym typeface="+mn-ea"/>
              </a:rPr>
              <a:t>位计算机的寄存器能处理</a:t>
            </a:r>
            <a:r>
              <a:rPr lang="en-US" altLang="zh-CN">
                <a:sym typeface="+mn-ea"/>
              </a:rPr>
              <a:t> 64 </a:t>
            </a:r>
            <a:r>
              <a:rPr lang="zh-CN" altLang="en-US">
                <a:sym typeface="+mn-ea"/>
              </a:rPr>
              <a:t>位的整数，</a:t>
            </a:r>
            <a:r>
              <a:rPr lang="zh-CN" altLang="en-US"/>
              <a:t>实际上的内存地址并没有</a:t>
            </a:r>
            <a:r>
              <a:rPr lang="en-US" altLang="zh-CN"/>
              <a:t> 64 </a:t>
            </a:r>
            <a:r>
              <a:rPr lang="zh-CN" altLang="en-US"/>
              <a:t>位。</a:t>
            </a:r>
            <a:endParaRPr lang="zh-CN" altLang="en-US"/>
          </a:p>
          <a:p>
            <a:r>
              <a:rPr lang="zh-CN" altLang="en-US"/>
              <a:t>实际上地址的高</a:t>
            </a:r>
            <a:r>
              <a:rPr lang="en-US" altLang="zh-CN"/>
              <a:t> 16 </a:t>
            </a:r>
            <a:r>
              <a:rPr lang="zh-CN" altLang="en-US"/>
              <a:t>位始终和第</a:t>
            </a:r>
            <a:r>
              <a:rPr lang="en-US" altLang="zh-CN"/>
              <a:t> 48 </a:t>
            </a:r>
            <a:r>
              <a:rPr lang="zh-CN" altLang="en-US"/>
              <a:t>位一致（符号扩展），也就是虚拟地址空间只有</a:t>
            </a:r>
            <a:r>
              <a:rPr lang="en-US" altLang="zh-CN"/>
              <a:t> 48 </a:t>
            </a:r>
            <a:r>
              <a:rPr lang="zh-CN" altLang="en-US"/>
              <a:t>位。</a:t>
            </a:r>
            <a:endParaRPr lang="zh-CN" altLang="en-US"/>
          </a:p>
          <a:p>
            <a:r>
              <a:rPr lang="zh-CN" altLang="en-US"/>
              <a:t>而经过</a:t>
            </a:r>
            <a:r>
              <a:rPr lang="en-US" altLang="zh-CN"/>
              <a:t> MMU </a:t>
            </a:r>
            <a:r>
              <a:rPr lang="zh-CN" altLang="en-US"/>
              <a:t>映射后实际给内存的地址只有</a:t>
            </a:r>
            <a:r>
              <a:rPr lang="en-US" altLang="zh-CN"/>
              <a:t> 39 </a:t>
            </a:r>
            <a:r>
              <a:rPr lang="zh-CN" altLang="en-US"/>
              <a:t>位，因此如今的</a:t>
            </a:r>
            <a:r>
              <a:rPr lang="en-US" altLang="zh-CN"/>
              <a:t> x64 </a:t>
            </a:r>
            <a:r>
              <a:rPr lang="zh-CN" altLang="en-US"/>
              <a:t>架构实际上只能访问</a:t>
            </a:r>
            <a:r>
              <a:rPr lang="en-US" altLang="zh-CN"/>
              <a:t> 512GB </a:t>
            </a:r>
            <a:r>
              <a:rPr lang="zh-CN" altLang="en-US"/>
              <a:t>内存，如果插了超过这个大小的内存条他也不会认出来。</a:t>
            </a:r>
            <a:endParaRPr lang="zh-CN" altLang="en-US"/>
          </a:p>
          <a:p>
            <a:endParaRPr lang="en-US" altLang="zh-CN"/>
          </a:p>
          <a:p>
            <a:r>
              <a:rPr lang="zh-CN" altLang="en-US"/>
              <a:t>此外，</a:t>
            </a:r>
            <a:r>
              <a:rPr lang="en-US" altLang="zh-CN"/>
              <a:t>16 </a:t>
            </a:r>
            <a:r>
              <a:rPr lang="zh-CN" altLang="en-US"/>
              <a:t>位计算机实际上能通过额外的段寄存器访问到</a:t>
            </a:r>
            <a:r>
              <a:rPr lang="en-US" altLang="zh-CN"/>
              <a:t> 20 </a:t>
            </a:r>
            <a:r>
              <a:rPr lang="zh-CN" altLang="en-US"/>
              <a:t>位的内存地址（</a:t>
            </a:r>
            <a:r>
              <a:rPr lang="en-US" altLang="zh-CN"/>
              <a:t>1MB</a:t>
            </a:r>
            <a:r>
              <a:rPr lang="zh-CN" altLang="en-US"/>
              <a:t>）。</a:t>
            </a:r>
            <a:endParaRPr lang="zh-CN" altLang="en-US"/>
          </a:p>
          <a:p>
            <a:r>
              <a:rPr lang="en-US" altLang="zh-CN"/>
              <a:t>32 </a:t>
            </a:r>
            <a:r>
              <a:rPr lang="zh-CN" altLang="en-US"/>
              <a:t>位计算机还能通过</a:t>
            </a:r>
            <a:r>
              <a:rPr lang="en-US" altLang="zh-CN"/>
              <a:t> PAE </a:t>
            </a:r>
            <a:r>
              <a:rPr lang="zh-CN" altLang="en-US"/>
              <a:t>技术（物理地址扩展）访问到</a:t>
            </a:r>
            <a:r>
              <a:rPr lang="en-US" altLang="zh-CN"/>
              <a:t> 36 </a:t>
            </a:r>
            <a:r>
              <a:rPr lang="zh-CN" altLang="en-US"/>
              <a:t>位的内存地址（</a:t>
            </a:r>
            <a:r>
              <a:rPr lang="en-US" altLang="zh-CN"/>
              <a:t>64GB</a:t>
            </a:r>
            <a:r>
              <a:rPr lang="zh-CN" altLang="en-US"/>
              <a:t>）。</a:t>
            </a:r>
            <a:endParaRPr lang="zh-CN" altLang="en-US"/>
          </a:p>
          <a:p>
            <a:r>
              <a:rPr lang="en-US" altLang="zh-CN"/>
              <a:t>64 </a:t>
            </a:r>
            <a:r>
              <a:rPr lang="zh-CN" altLang="en-US"/>
              <a:t>位计算机反而是因为</a:t>
            </a:r>
            <a:r>
              <a:rPr lang="en-US" altLang="zh-CN"/>
              <a:t> </a:t>
            </a:r>
            <a:r>
              <a:rPr lang="zh-CN" altLang="en-US">
                <a:sym typeface="+mn-ea"/>
              </a:rPr>
              <a:t>16777216</a:t>
            </a:r>
            <a:r>
              <a:rPr lang="en-US" altLang="zh-CN">
                <a:sym typeface="+mn-ea"/>
              </a:rPr>
              <a:t> TB </a:t>
            </a:r>
            <a:r>
              <a:rPr lang="zh-CN" altLang="en-US"/>
              <a:t>太大，内存地址被阉割到了</a:t>
            </a:r>
            <a:r>
              <a:rPr lang="en-US" altLang="zh-CN"/>
              <a:t> 39 </a:t>
            </a:r>
            <a:r>
              <a:rPr lang="zh-CN" altLang="en-US"/>
              <a:t>位（</a:t>
            </a:r>
            <a:r>
              <a:rPr lang="en-US" altLang="zh-CN"/>
              <a:t>512GB</a:t>
            </a:r>
            <a:r>
              <a:rPr lang="zh-CN" altLang="en-US"/>
              <a:t>）。</a:t>
            </a:r>
            <a:endParaRPr lang="zh-CN" altLang="en-US"/>
          </a:p>
          <a:p>
            <a:endParaRPr lang="en-US" altLang="zh-CN"/>
          </a:p>
          <a:p>
            <a:r>
              <a:rPr lang="en-US" altLang="zh-CN">
                <a:solidFill>
                  <a:schemeClr val="bg1">
                    <a:lumMod val="75000"/>
                  </a:schemeClr>
                </a:solidFill>
              </a:rPr>
              <a:t>64 </a:t>
            </a:r>
            <a:r>
              <a:rPr lang="zh-CN" altLang="en-US">
                <a:solidFill>
                  <a:schemeClr val="bg1">
                    <a:lumMod val="75000"/>
                  </a:schemeClr>
                </a:solidFill>
              </a:rPr>
              <a:t>位计算机：小丑竟是我自己</a:t>
            </a:r>
            <a:endParaRPr lang="zh-CN" altLang="en-US">
              <a:solidFill>
                <a:schemeClr val="bg1">
                  <a:lumMod val="75000"/>
                </a:schemeClr>
              </a:solidFil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zh-CN" altLang="en-US">
                <a:sym typeface="+mn-ea"/>
              </a:rPr>
              <a:t>字符串的本质究竟是什么？</a:t>
            </a:r>
            <a:endParaRPr lang="zh-CN" alt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ASCII </a:t>
            </a:r>
            <a:r>
              <a:rPr lang="zh-CN" altLang="en-US"/>
              <a:t>字符对照表：把字符对应到</a:t>
            </a:r>
            <a:r>
              <a:rPr lang="en-US" altLang="zh-CN"/>
              <a:t> 0~127 </a:t>
            </a:r>
            <a:r>
              <a:rPr lang="zh-CN" altLang="en-US"/>
              <a:t>的整数，方便用计算机存储</a:t>
            </a:r>
            <a:endParaRPr lang="zh-CN" altLang="en-US"/>
          </a:p>
        </p:txBody>
      </p:sp>
      <p:pic>
        <p:nvPicPr>
          <p:cNvPr id="7" name="Content Placeholder 6"/>
          <p:cNvPicPr>
            <a:picLocks noChangeAspect="1"/>
          </p:cNvPicPr>
          <p:nvPr>
            <p:ph sz="half" idx="1"/>
          </p:nvPr>
        </p:nvPicPr>
        <p:blipFill>
          <a:blip r:embed="rId1"/>
          <a:stretch>
            <a:fillRect/>
          </a:stretch>
        </p:blipFill>
        <p:spPr>
          <a:xfrm>
            <a:off x="647700" y="2135505"/>
            <a:ext cx="5181600" cy="3730625"/>
          </a:xfrm>
          <a:prstGeom prst="rect">
            <a:avLst/>
          </a:prstGeom>
        </p:spPr>
      </p:pic>
      <p:sp>
        <p:nvSpPr>
          <p:cNvPr id="8" name="Content Placeholder 7"/>
          <p:cNvSpPr>
            <a:spLocks noGrp="1"/>
          </p:cNvSpPr>
          <p:nvPr>
            <p:ph sz="half" idx="2"/>
          </p:nvPr>
        </p:nvSpPr>
        <p:spPr/>
        <p:txBody>
          <a:bodyPr/>
          <a:p>
            <a:r>
              <a:rPr lang="zh-CN" altLang="en-US"/>
              <a:t>为了让计算机也能够处理字符，英文使用者发明了</a:t>
            </a:r>
            <a:r>
              <a:rPr lang="en-US" altLang="zh-CN"/>
              <a:t> ASCII </a:t>
            </a:r>
            <a:r>
              <a:rPr lang="zh-CN" altLang="en-US"/>
              <a:t>对照表，他们把英文字符和一些标点符号逐个对应到一个</a:t>
            </a:r>
            <a:r>
              <a:rPr lang="en-US" altLang="zh-CN"/>
              <a:t> 0~127 </a:t>
            </a:r>
            <a:r>
              <a:rPr lang="zh-CN" altLang="en-US"/>
              <a:t>的整数，这也正好是</a:t>
            </a:r>
            <a:r>
              <a:rPr lang="en-US" altLang="zh-CN"/>
              <a:t> char </a:t>
            </a:r>
            <a:r>
              <a:rPr lang="zh-CN" altLang="en-US"/>
              <a:t>类型在正数部分的表示范围。这就是为什么</a:t>
            </a:r>
            <a:r>
              <a:rPr lang="en-US" altLang="zh-CN"/>
              <a:t> char </a:t>
            </a:r>
            <a:r>
              <a:rPr lang="zh-CN" altLang="en-US"/>
              <a:t>类型实际上就是个</a:t>
            </a:r>
            <a:r>
              <a:rPr lang="en-US" altLang="zh-CN"/>
              <a:t> 8 </a:t>
            </a:r>
            <a:r>
              <a:rPr lang="zh-CN" altLang="en-US"/>
              <a:t>位有符号整数，却可以表示字符。</a:t>
            </a:r>
            <a:endParaRPr lang="zh-CN" altLang="en-US"/>
          </a:p>
          <a:p>
            <a:r>
              <a:rPr lang="zh-CN" altLang="en-US" sz="1800">
                <a:solidFill>
                  <a:schemeClr val="bg1">
                    <a:lumMod val="65000"/>
                  </a:schemeClr>
                </a:solidFill>
              </a:rPr>
              <a:t>那么</a:t>
            </a:r>
            <a:r>
              <a:rPr lang="en-US" altLang="zh-CN" sz="1800">
                <a:solidFill>
                  <a:schemeClr val="bg1">
                    <a:lumMod val="65000"/>
                  </a:schemeClr>
                </a:solidFill>
              </a:rPr>
              <a:t> -128~-1 </a:t>
            </a:r>
            <a:r>
              <a:rPr lang="zh-CN" altLang="en-US" sz="1800">
                <a:solidFill>
                  <a:schemeClr val="bg1">
                    <a:lumMod val="65000"/>
                  </a:schemeClr>
                </a:solidFill>
              </a:rPr>
              <a:t>的范围都用来做什么了呢？好问题，他们其实被用来表示汉字和其他字符了，而且是两个</a:t>
            </a:r>
            <a:r>
              <a:rPr lang="en-US" altLang="zh-CN" sz="1800">
                <a:solidFill>
                  <a:schemeClr val="bg1">
                    <a:lumMod val="65000"/>
                  </a:schemeClr>
                </a:solidFill>
              </a:rPr>
              <a:t> char </a:t>
            </a:r>
            <a:r>
              <a:rPr lang="zh-CN" altLang="en-US" sz="1800">
                <a:solidFill>
                  <a:schemeClr val="bg1">
                    <a:lumMod val="65000"/>
                  </a:schemeClr>
                </a:solidFill>
              </a:rPr>
              <a:t>一组的方式，我们择日再讨论。</a:t>
            </a:r>
            <a:endParaRPr lang="zh-CN" altLang="en-US" sz="1800">
              <a:solidFill>
                <a:schemeClr val="bg1">
                  <a:lumMod val="65000"/>
                </a:schemeClr>
              </a:solidFill>
            </a:endParaRPr>
          </a:p>
        </p:txBody>
      </p:sp>
      <p:sp>
        <p:nvSpPr>
          <p:cNvPr id="9" name="Text Box 8"/>
          <p:cNvSpPr txBox="1"/>
          <p:nvPr/>
        </p:nvSpPr>
        <p:spPr>
          <a:xfrm>
            <a:off x="4222115" y="6177280"/>
            <a:ext cx="3747770" cy="368300"/>
          </a:xfrm>
          <a:prstGeom prst="rect">
            <a:avLst/>
          </a:prstGeom>
          <a:noFill/>
        </p:spPr>
        <p:txBody>
          <a:bodyPr wrap="square" rtlCol="0" anchor="t">
            <a:spAutoFit/>
          </a:bodyPr>
          <a:p>
            <a:r>
              <a:rPr lang="en-US"/>
              <a:t>https://en.wikipedia.org/wiki/ASCII</a:t>
            </a:r>
            <a:endParaRPr 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ltLang="en-US"/>
              <a:t>字符常量其实就是对应的</a:t>
            </a:r>
            <a:r>
              <a:rPr lang="en-US" altLang="zh-CN"/>
              <a:t> ASCII </a:t>
            </a:r>
            <a:r>
              <a:rPr lang="zh-CN" altLang="en-US"/>
              <a:t>码</a:t>
            </a:r>
            <a:endParaRPr lang="zh-CN" altLang="en-US"/>
          </a:p>
        </p:txBody>
      </p:sp>
      <p:sp>
        <p:nvSpPr>
          <p:cNvPr id="4" name="Content Placeholder 3"/>
          <p:cNvSpPr>
            <a:spLocks noGrp="1"/>
          </p:cNvSpPr>
          <p:nvPr>
            <p:ph sz="half" idx="1"/>
          </p:nvPr>
        </p:nvSpPr>
        <p:spPr/>
        <p:txBody>
          <a:bodyPr/>
          <a:p>
            <a:r>
              <a:rPr lang="zh-CN" altLang="en-US"/>
              <a:t>我们知道</a:t>
            </a:r>
            <a:r>
              <a:rPr lang="en-US" altLang="zh-CN"/>
              <a:t> C </a:t>
            </a:r>
            <a:r>
              <a:rPr lang="zh-CN" altLang="en-US"/>
              <a:t>语言中的字符常量形如：</a:t>
            </a:r>
            <a:r>
              <a:rPr lang="en-US"/>
              <a:t>‘a’ </a:t>
            </a:r>
            <a:r>
              <a:rPr lang="zh-CN" altLang="en-US"/>
              <a:t>表示一个英文字符</a:t>
            </a:r>
            <a:r>
              <a:rPr lang="en-US" altLang="zh-CN"/>
              <a:t> a</a:t>
            </a:r>
            <a:r>
              <a:rPr lang="zh-CN" altLang="en-US"/>
              <a:t>。实际上</a:t>
            </a:r>
            <a:r>
              <a:rPr lang="en-US" altLang="zh-CN"/>
              <a:t> ‘a’ </a:t>
            </a:r>
            <a:r>
              <a:rPr lang="zh-CN" altLang="en-US"/>
              <a:t>等价于他的</a:t>
            </a:r>
            <a:r>
              <a:rPr lang="en-US" altLang="zh-CN"/>
              <a:t> ASCII </a:t>
            </a:r>
            <a:r>
              <a:rPr lang="zh-CN" altLang="en-US"/>
              <a:t>码</a:t>
            </a:r>
            <a:r>
              <a:rPr lang="en-US" altLang="zh-CN"/>
              <a:t> 97</a:t>
            </a:r>
            <a:r>
              <a:rPr lang="zh-CN" altLang="en-US"/>
              <a:t>。</a:t>
            </a:r>
            <a:endParaRPr lang="zh-CN" altLang="en-US"/>
          </a:p>
          <a:p>
            <a:r>
              <a:rPr lang="zh-CN" altLang="en-US"/>
              <a:t>不信的话，你可以作为</a:t>
            </a:r>
            <a:r>
              <a:rPr lang="en-US" altLang="zh-CN"/>
              <a:t> %d </a:t>
            </a:r>
            <a:r>
              <a:rPr lang="zh-CN" altLang="en-US"/>
              <a:t>打印和</a:t>
            </a:r>
            <a:r>
              <a:rPr lang="en-US" altLang="zh-CN"/>
              <a:t> %c </a:t>
            </a:r>
            <a:r>
              <a:rPr lang="zh-CN" altLang="en-US"/>
              <a:t>打印看看，可见</a:t>
            </a:r>
            <a:r>
              <a:rPr lang="en-US" altLang="zh-CN"/>
              <a:t> char </a:t>
            </a:r>
            <a:r>
              <a:rPr lang="zh-CN" altLang="en-US"/>
              <a:t>的确有双重身份，一方面是字符，一方面又是数字。</a:t>
            </a:r>
            <a:endParaRPr lang="zh-CN" altLang="en-US"/>
          </a:p>
        </p:txBody>
      </p:sp>
      <p:pic>
        <p:nvPicPr>
          <p:cNvPr id="2" name="Content Placeholder 1"/>
          <p:cNvPicPr>
            <a:picLocks noChangeAspect="1"/>
          </p:cNvPicPr>
          <p:nvPr>
            <p:ph sz="half" idx="2"/>
          </p:nvPr>
        </p:nvPicPr>
        <p:blipFill>
          <a:blip r:embed="rId1"/>
          <a:stretch>
            <a:fillRect/>
          </a:stretch>
        </p:blipFill>
        <p:spPr>
          <a:xfrm>
            <a:off x="6073140" y="2524125"/>
            <a:ext cx="4998085" cy="2954020"/>
          </a:xfrm>
          <a:prstGeom prst="rect">
            <a:avLst/>
          </a:prstGeom>
        </p:spPr>
      </p:pic>
      <p:pic>
        <p:nvPicPr>
          <p:cNvPr id="6" name="Picture 5"/>
          <p:cNvPicPr>
            <a:picLocks noChangeAspect="1"/>
          </p:cNvPicPr>
          <p:nvPr/>
        </p:nvPicPr>
        <p:blipFill>
          <a:blip r:embed="rId2"/>
          <a:stretch>
            <a:fillRect/>
          </a:stretch>
        </p:blipFill>
        <p:spPr>
          <a:xfrm>
            <a:off x="1464310" y="5478145"/>
            <a:ext cx="2025650" cy="801370"/>
          </a:xfrm>
          <a:prstGeom prst="rect">
            <a:avLst/>
          </a:prstGeo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ltLang="en-US"/>
              <a:t>字符常量其实就是对应的</a:t>
            </a:r>
            <a:r>
              <a:rPr lang="en-US" altLang="zh-CN"/>
              <a:t> ASCII </a:t>
            </a:r>
            <a:r>
              <a:rPr lang="zh-CN" altLang="en-US"/>
              <a:t>码</a:t>
            </a:r>
            <a:endParaRPr lang="zh-CN" altLang="en-US"/>
          </a:p>
        </p:txBody>
      </p:sp>
      <p:sp>
        <p:nvSpPr>
          <p:cNvPr id="4" name="Content Placeholder 3"/>
          <p:cNvSpPr>
            <a:spLocks noGrp="1"/>
          </p:cNvSpPr>
          <p:nvPr>
            <p:ph sz="half" idx="1"/>
          </p:nvPr>
        </p:nvSpPr>
        <p:spPr/>
        <p:txBody>
          <a:bodyPr/>
          <a:p>
            <a:r>
              <a:rPr lang="zh-CN" altLang="en-US"/>
              <a:t>我们知道</a:t>
            </a:r>
            <a:r>
              <a:rPr lang="en-US" altLang="zh-CN"/>
              <a:t> C </a:t>
            </a:r>
            <a:r>
              <a:rPr lang="zh-CN" altLang="en-US"/>
              <a:t>语言中的字符常量形如：</a:t>
            </a:r>
            <a:r>
              <a:rPr lang="en-US"/>
              <a:t>‘a’ </a:t>
            </a:r>
            <a:r>
              <a:rPr lang="zh-CN" altLang="en-US"/>
              <a:t>表示一个英文字符</a:t>
            </a:r>
            <a:r>
              <a:rPr lang="en-US" altLang="zh-CN"/>
              <a:t> a</a:t>
            </a:r>
            <a:r>
              <a:rPr lang="zh-CN" altLang="en-US"/>
              <a:t>。实际上</a:t>
            </a:r>
            <a:r>
              <a:rPr lang="en-US" altLang="zh-CN"/>
              <a:t> ‘a’ </a:t>
            </a:r>
            <a:r>
              <a:rPr lang="zh-CN" altLang="en-US"/>
              <a:t>等价于他的</a:t>
            </a:r>
            <a:r>
              <a:rPr lang="en-US" altLang="zh-CN"/>
              <a:t> ASCII </a:t>
            </a:r>
            <a:r>
              <a:rPr lang="zh-CN" altLang="en-US"/>
              <a:t>码</a:t>
            </a:r>
            <a:r>
              <a:rPr lang="en-US" altLang="zh-CN"/>
              <a:t> 97</a:t>
            </a:r>
            <a:r>
              <a:rPr lang="zh-CN" altLang="en-US"/>
              <a:t>。</a:t>
            </a:r>
            <a:endParaRPr lang="zh-CN" altLang="en-US"/>
          </a:p>
          <a:p>
            <a:r>
              <a:rPr lang="zh-CN" altLang="en-US"/>
              <a:t>作为实验，我们可以把</a:t>
            </a:r>
            <a:r>
              <a:rPr lang="en-US" altLang="zh-CN"/>
              <a:t> char </a:t>
            </a:r>
            <a:r>
              <a:rPr lang="zh-CN" altLang="en-US"/>
              <a:t>设为</a:t>
            </a:r>
            <a:r>
              <a:rPr lang="en-US" altLang="zh-CN"/>
              <a:t> 97 </a:t>
            </a:r>
            <a:r>
              <a:rPr lang="zh-CN" altLang="en-US"/>
              <a:t>看看，会发现结果没有任何不同。</a:t>
            </a:r>
            <a:endParaRPr lang="zh-CN" altLang="en-US"/>
          </a:p>
          <a:p>
            <a:r>
              <a:rPr lang="zh-CN" altLang="en-US"/>
              <a:t>这说明</a:t>
            </a:r>
            <a:r>
              <a:rPr lang="en-US" altLang="zh-CN"/>
              <a:t> ‘a’ </a:t>
            </a:r>
            <a:r>
              <a:rPr lang="zh-CN" altLang="en-US"/>
              <a:t>只是一个方便程序员理解的写法，实际上等价于直接写他的</a:t>
            </a:r>
            <a:r>
              <a:rPr lang="en-US" altLang="zh-CN"/>
              <a:t> ASCII </a:t>
            </a:r>
            <a:r>
              <a:rPr lang="zh-CN" altLang="en-US"/>
              <a:t>码。</a:t>
            </a:r>
            <a:endParaRPr lang="zh-CN" altLang="en-US"/>
          </a:p>
        </p:txBody>
      </p:sp>
      <p:pic>
        <p:nvPicPr>
          <p:cNvPr id="6" name="Picture 5"/>
          <p:cNvPicPr>
            <a:picLocks noChangeAspect="1"/>
          </p:cNvPicPr>
          <p:nvPr/>
        </p:nvPicPr>
        <p:blipFill>
          <a:blip r:embed="rId1"/>
          <a:stretch>
            <a:fillRect/>
          </a:stretch>
        </p:blipFill>
        <p:spPr>
          <a:xfrm>
            <a:off x="1464310" y="5478145"/>
            <a:ext cx="2025650" cy="801370"/>
          </a:xfrm>
          <a:prstGeom prst="rect">
            <a:avLst/>
          </a:prstGeom>
        </p:spPr>
      </p:pic>
      <p:pic>
        <p:nvPicPr>
          <p:cNvPr id="8" name="Content Placeholder 7"/>
          <p:cNvPicPr>
            <a:picLocks noChangeAspect="1"/>
          </p:cNvPicPr>
          <p:nvPr>
            <p:ph sz="half" idx="2"/>
          </p:nvPr>
        </p:nvPicPr>
        <p:blipFill>
          <a:blip r:embed="rId2"/>
          <a:stretch>
            <a:fillRect/>
          </a:stretch>
        </p:blipFill>
        <p:spPr>
          <a:xfrm>
            <a:off x="6060440" y="2522220"/>
            <a:ext cx="5024120" cy="2957830"/>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ltLang="en-US"/>
              <a:t>字符组成的数组</a:t>
            </a:r>
            <a:endParaRPr lang="zh-CN" altLang="en-US"/>
          </a:p>
        </p:txBody>
      </p:sp>
      <p:sp>
        <p:nvSpPr>
          <p:cNvPr id="4" name="Content Placeholder 3"/>
          <p:cNvSpPr>
            <a:spLocks noGrp="1"/>
          </p:cNvSpPr>
          <p:nvPr>
            <p:ph sz="half" idx="1"/>
          </p:nvPr>
        </p:nvSpPr>
        <p:spPr/>
        <p:txBody>
          <a:bodyPr/>
          <a:p>
            <a:r>
              <a:rPr lang="zh-CN" altLang="en-US">
                <a:sym typeface="+mn-ea"/>
              </a:rPr>
              <a:t>字符组成的数组，就是字符串</a:t>
            </a:r>
            <a:endParaRPr lang="zh-CN" altLang="en-US">
              <a:sym typeface="+mn-ea"/>
            </a:endParaRPr>
          </a:p>
          <a:p>
            <a:r>
              <a:rPr lang="zh-CN" altLang="en-US">
                <a:sym typeface="+mn-ea"/>
              </a:rPr>
              <a:t>这里我们在栈上创建了一个长度为</a:t>
            </a:r>
            <a:r>
              <a:rPr lang="en-US" altLang="zh-CN">
                <a:sym typeface="+mn-ea"/>
              </a:rPr>
              <a:t> 5 </a:t>
            </a:r>
            <a:r>
              <a:rPr lang="zh-CN" altLang="en-US">
                <a:sym typeface="+mn-ea"/>
              </a:rPr>
              <a:t>的字符串，并用</a:t>
            </a:r>
            <a:r>
              <a:rPr lang="en-US" altLang="zh-CN">
                <a:sym typeface="+mn-ea"/>
              </a:rPr>
              <a:t> %5s </a:t>
            </a:r>
            <a:r>
              <a:rPr lang="zh-CN" altLang="en-US">
                <a:sym typeface="+mn-ea"/>
              </a:rPr>
              <a:t>打印。</a:t>
            </a:r>
            <a:endParaRPr lang="zh-CN" altLang="en-US">
              <a:sym typeface="+mn-ea"/>
            </a:endParaRPr>
          </a:p>
          <a:p>
            <a:r>
              <a:rPr lang="zh-CN" altLang="en-US">
                <a:sym typeface="+mn-ea"/>
              </a:rPr>
              <a:t>之所以</a:t>
            </a:r>
            <a:r>
              <a:rPr lang="en-US" altLang="zh-CN">
                <a:sym typeface="+mn-ea"/>
              </a:rPr>
              <a:t> %5s </a:t>
            </a:r>
            <a:r>
              <a:rPr lang="zh-CN" altLang="en-US">
                <a:sym typeface="+mn-ea"/>
              </a:rPr>
              <a:t>是因为</a:t>
            </a:r>
            <a:r>
              <a:rPr lang="en-US" altLang="zh-CN">
                <a:sym typeface="+mn-ea"/>
              </a:rPr>
              <a:t> str </a:t>
            </a:r>
            <a:r>
              <a:rPr lang="zh-CN" altLang="en-US">
                <a:sym typeface="+mn-ea"/>
              </a:rPr>
              <a:t>作为参数时会自动转换成</a:t>
            </a:r>
            <a:r>
              <a:rPr lang="en-US" altLang="zh-CN">
                <a:sym typeface="+mn-ea"/>
              </a:rPr>
              <a:t> char* </a:t>
            </a:r>
            <a:r>
              <a:rPr lang="zh-CN" altLang="en-US">
                <a:sym typeface="+mn-ea"/>
              </a:rPr>
              <a:t>也就是首地址指针，</a:t>
            </a:r>
            <a:r>
              <a:rPr lang="en-US" altLang="zh-CN">
                <a:sym typeface="+mn-ea"/>
              </a:rPr>
              <a:t>printf </a:t>
            </a:r>
            <a:r>
              <a:rPr lang="zh-CN" altLang="en-US">
                <a:sym typeface="+mn-ea"/>
              </a:rPr>
              <a:t>无法知道字符串的长度，所以要在格式里写明。</a:t>
            </a:r>
            <a:endParaRPr lang="zh-CN" altLang="en-US"/>
          </a:p>
          <a:p>
            <a:endParaRPr lang="en-US"/>
          </a:p>
        </p:txBody>
      </p:sp>
      <p:pic>
        <p:nvPicPr>
          <p:cNvPr id="6" name="Content Placeholder 5"/>
          <p:cNvPicPr>
            <a:picLocks noChangeAspect="1"/>
          </p:cNvPicPr>
          <p:nvPr>
            <p:ph sz="half" idx="2"/>
          </p:nvPr>
        </p:nvPicPr>
        <p:blipFill>
          <a:blip r:embed="rId1"/>
          <a:stretch>
            <a:fillRect/>
          </a:stretch>
        </p:blipFill>
        <p:spPr>
          <a:xfrm>
            <a:off x="5981700" y="2959100"/>
            <a:ext cx="5181600" cy="2083435"/>
          </a:xfrm>
          <a:prstGeom prst="rect">
            <a:avLst/>
          </a:prstGeom>
        </p:spPr>
      </p:pic>
      <p:pic>
        <p:nvPicPr>
          <p:cNvPr id="7" name="Picture 6"/>
          <p:cNvPicPr>
            <a:picLocks noChangeAspect="1"/>
          </p:cNvPicPr>
          <p:nvPr/>
        </p:nvPicPr>
        <p:blipFill>
          <a:blip r:embed="rId2"/>
          <a:stretch>
            <a:fillRect/>
          </a:stretch>
        </p:blipFill>
        <p:spPr>
          <a:xfrm>
            <a:off x="7893050" y="5738495"/>
            <a:ext cx="1031240" cy="506730"/>
          </a:xfrm>
          <a:prstGeom prst="rect">
            <a:avLst/>
          </a:prstGeom>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ltLang="en-US"/>
              <a:t>字符组成的数组</a:t>
            </a:r>
            <a:endParaRPr lang="zh-CN" altLang="en-US"/>
          </a:p>
        </p:txBody>
      </p:sp>
      <p:sp>
        <p:nvSpPr>
          <p:cNvPr id="4" name="Content Placeholder 3"/>
          <p:cNvSpPr>
            <a:spLocks noGrp="1"/>
          </p:cNvSpPr>
          <p:nvPr>
            <p:ph sz="half" idx="1"/>
          </p:nvPr>
        </p:nvSpPr>
        <p:spPr/>
        <p:txBody>
          <a:bodyPr/>
          <a:p>
            <a:r>
              <a:rPr lang="en-US" altLang="zh-CN">
                <a:sym typeface="+mn-ea"/>
              </a:rPr>
              <a:t>%5s </a:t>
            </a:r>
            <a:r>
              <a:rPr lang="zh-CN" altLang="en-US">
                <a:sym typeface="+mn-ea"/>
              </a:rPr>
              <a:t>这样</a:t>
            </a:r>
            <a:r>
              <a:rPr lang="zh-CN">
                <a:sym typeface="+mn-ea"/>
              </a:rPr>
              <a:t>只能是编译期常量，可以用</a:t>
            </a:r>
            <a:r>
              <a:rPr lang="en-US" altLang="zh-CN">
                <a:sym typeface="+mn-ea"/>
              </a:rPr>
              <a:t> %*s </a:t>
            </a:r>
            <a:r>
              <a:rPr lang="zh-CN" altLang="en-US">
                <a:sym typeface="+mn-ea"/>
              </a:rPr>
              <a:t>来从参数额外提供一个运行时变量。</a:t>
            </a:r>
            <a:endParaRPr lang="zh-CN" altLang="en-US"/>
          </a:p>
          <a:p>
            <a:endParaRPr lang="en-US"/>
          </a:p>
        </p:txBody>
      </p:sp>
      <p:pic>
        <p:nvPicPr>
          <p:cNvPr id="7" name="Picture 6"/>
          <p:cNvPicPr>
            <a:picLocks noChangeAspect="1"/>
          </p:cNvPicPr>
          <p:nvPr/>
        </p:nvPicPr>
        <p:blipFill>
          <a:blip r:embed="rId1"/>
          <a:stretch>
            <a:fillRect/>
          </a:stretch>
        </p:blipFill>
        <p:spPr>
          <a:xfrm>
            <a:off x="7893050" y="5738495"/>
            <a:ext cx="1031240" cy="506730"/>
          </a:xfrm>
          <a:prstGeom prst="rect">
            <a:avLst/>
          </a:prstGeom>
        </p:spPr>
      </p:pic>
      <p:pic>
        <p:nvPicPr>
          <p:cNvPr id="9" name="Content Placeholder 8"/>
          <p:cNvPicPr>
            <a:picLocks noChangeAspect="1"/>
          </p:cNvPicPr>
          <p:nvPr>
            <p:ph sz="half" idx="2"/>
          </p:nvPr>
        </p:nvPicPr>
        <p:blipFill>
          <a:blip r:embed="rId2"/>
          <a:stretch>
            <a:fillRect/>
          </a:stretch>
        </p:blipFill>
        <p:spPr>
          <a:xfrm>
            <a:off x="5741670" y="2703830"/>
            <a:ext cx="5661660" cy="2594610"/>
          </a:xfrm>
          <a:prstGeom prst="rect">
            <a:avLst/>
          </a:prstGeom>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ltLang="en-US"/>
              <a:t>字符组成的数组</a:t>
            </a:r>
            <a:endParaRPr lang="zh-CN" altLang="en-US"/>
          </a:p>
        </p:txBody>
      </p:sp>
      <p:sp>
        <p:nvSpPr>
          <p:cNvPr id="4" name="Content Placeholder 3"/>
          <p:cNvSpPr>
            <a:spLocks noGrp="1"/>
          </p:cNvSpPr>
          <p:nvPr>
            <p:ph sz="half" idx="1"/>
          </p:nvPr>
        </p:nvSpPr>
        <p:spPr>
          <a:xfrm>
            <a:off x="456565" y="1825625"/>
            <a:ext cx="5181600" cy="4351338"/>
          </a:xfrm>
        </p:spPr>
        <p:txBody>
          <a:bodyPr>
            <a:normAutofit lnSpcReduction="20000"/>
          </a:bodyPr>
          <a:p>
            <a:r>
              <a:rPr lang="zh-CN" altLang="en-US">
                <a:sym typeface="+mn-ea"/>
              </a:rPr>
              <a:t>如果不指定字符串长度，直接</a:t>
            </a:r>
            <a:r>
              <a:rPr lang="en-US" altLang="zh-CN">
                <a:sym typeface="+mn-ea"/>
              </a:rPr>
              <a:t> %s </a:t>
            </a:r>
            <a:r>
              <a:rPr lang="zh-CN" altLang="en-US">
                <a:sym typeface="+mn-ea"/>
              </a:rPr>
              <a:t>呢？</a:t>
            </a:r>
            <a:endParaRPr lang="zh-CN" altLang="en-US">
              <a:sym typeface="+mn-ea"/>
            </a:endParaRPr>
          </a:p>
          <a:p>
            <a:r>
              <a:rPr lang="zh-CN" altLang="en-US">
                <a:sym typeface="+mn-ea"/>
              </a:rPr>
              <a:t>直接使用</a:t>
            </a:r>
            <a:r>
              <a:rPr lang="en-US" altLang="zh-CN">
                <a:sym typeface="+mn-ea"/>
              </a:rPr>
              <a:t> %s </a:t>
            </a:r>
            <a:r>
              <a:rPr lang="zh-CN" altLang="en-US">
                <a:sym typeface="+mn-ea"/>
              </a:rPr>
              <a:t>会不断的读取字符串，直到遇到为</a:t>
            </a:r>
            <a:r>
              <a:rPr lang="en-US" altLang="zh-CN">
                <a:sym typeface="+mn-ea"/>
              </a:rPr>
              <a:t> 0 </a:t>
            </a:r>
            <a:r>
              <a:rPr lang="zh-CN" altLang="en-US">
                <a:sym typeface="+mn-ea"/>
              </a:rPr>
              <a:t>的</a:t>
            </a:r>
            <a:r>
              <a:rPr lang="en-US" altLang="zh-CN">
                <a:sym typeface="+mn-ea"/>
              </a:rPr>
              <a:t> char </a:t>
            </a:r>
            <a:r>
              <a:rPr lang="zh-CN" altLang="en-US">
                <a:sym typeface="+mn-ea"/>
              </a:rPr>
              <a:t>为止。</a:t>
            </a:r>
            <a:endParaRPr lang="zh-CN" altLang="en-US">
              <a:sym typeface="+mn-ea"/>
            </a:endParaRPr>
          </a:p>
          <a:p>
            <a:r>
              <a:rPr lang="zh-CN" altLang="en-US">
                <a:sym typeface="+mn-ea"/>
              </a:rPr>
              <a:t>在</a:t>
            </a:r>
            <a:r>
              <a:rPr lang="en-US" altLang="zh-CN">
                <a:sym typeface="+mn-ea"/>
              </a:rPr>
              <a:t> Linux </a:t>
            </a:r>
            <a:r>
              <a:rPr lang="zh-CN" altLang="en-US">
                <a:sym typeface="+mn-ea"/>
              </a:rPr>
              <a:t>系统上居然还是能正常运行！这是因为</a:t>
            </a:r>
            <a:r>
              <a:rPr lang="en-US" altLang="zh-CN">
                <a:sym typeface="+mn-ea"/>
              </a:rPr>
              <a:t> Linux </a:t>
            </a:r>
            <a:r>
              <a:rPr lang="zh-CN" altLang="en-US">
                <a:sym typeface="+mn-ea"/>
              </a:rPr>
              <a:t>默认用</a:t>
            </a:r>
            <a:r>
              <a:rPr lang="en-US" altLang="zh-CN">
                <a:sym typeface="+mn-ea"/>
              </a:rPr>
              <a:t> 0 </a:t>
            </a:r>
            <a:r>
              <a:rPr lang="zh-CN" altLang="en-US">
                <a:sym typeface="+mn-ea"/>
              </a:rPr>
              <a:t>填充了栈，</a:t>
            </a:r>
            <a:r>
              <a:rPr lang="en-US" altLang="zh-CN">
                <a:sym typeface="+mn-ea"/>
              </a:rPr>
              <a:t>%s </a:t>
            </a:r>
            <a:r>
              <a:rPr lang="zh-CN" altLang="en-US">
                <a:sym typeface="+mn-ea"/>
              </a:rPr>
              <a:t>读完</a:t>
            </a:r>
            <a:r>
              <a:rPr lang="en-US" altLang="zh-CN">
                <a:sym typeface="+mn-ea"/>
              </a:rPr>
              <a:t> Hello </a:t>
            </a:r>
            <a:r>
              <a:rPr lang="zh-CN" altLang="en-US">
                <a:sym typeface="+mn-ea"/>
              </a:rPr>
              <a:t>之后正好碰到了默认填充的</a:t>
            </a:r>
            <a:r>
              <a:rPr lang="en-US" altLang="zh-CN">
                <a:sym typeface="+mn-ea"/>
              </a:rPr>
              <a:t> 0 </a:t>
            </a:r>
            <a:r>
              <a:rPr lang="zh-CN" altLang="en-US">
                <a:sym typeface="+mn-ea"/>
              </a:rPr>
              <a:t>所以没出错，但也有可能会出错。而</a:t>
            </a:r>
            <a:r>
              <a:rPr lang="en-US" altLang="zh-CN">
                <a:sym typeface="+mn-ea"/>
              </a:rPr>
              <a:t> Windows </a:t>
            </a:r>
            <a:r>
              <a:rPr lang="zh-CN" altLang="en-US">
                <a:sym typeface="+mn-ea"/>
              </a:rPr>
              <a:t>上就会出现“</a:t>
            </a:r>
            <a:r>
              <a:rPr lang="en-US" altLang="zh-CN">
                <a:sym typeface="+mn-ea"/>
              </a:rPr>
              <a:t>Hello</a:t>
            </a:r>
            <a:r>
              <a:rPr lang="zh-CN" altLang="en-US">
                <a:sym typeface="+mn-ea"/>
              </a:rPr>
              <a:t>烫</a:t>
            </a:r>
            <a:r>
              <a:rPr lang="zh-CN" altLang="en-US">
                <a:sym typeface="+mn-ea"/>
              </a:rPr>
              <a:t>烫烫屯屯屯</a:t>
            </a:r>
            <a:r>
              <a:rPr lang="zh-CN" altLang="en-US">
                <a:sym typeface="+mn-ea"/>
              </a:rPr>
              <a:t>”之类的，因为</a:t>
            </a:r>
            <a:r>
              <a:rPr lang="en-US" altLang="zh-CN">
                <a:sym typeface="+mn-ea"/>
              </a:rPr>
              <a:t> Windows </a:t>
            </a:r>
            <a:r>
              <a:rPr lang="zh-CN" altLang="en-US">
                <a:sym typeface="+mn-ea"/>
              </a:rPr>
              <a:t>默认用</a:t>
            </a:r>
            <a:r>
              <a:rPr lang="en-US" altLang="zh-CN">
                <a:sym typeface="+mn-ea"/>
              </a:rPr>
              <a:t> 0xcc </a:t>
            </a:r>
            <a:r>
              <a:rPr lang="zh-CN" altLang="en-US">
                <a:sym typeface="+mn-ea"/>
              </a:rPr>
              <a:t>填充栈，而</a:t>
            </a:r>
            <a:r>
              <a:rPr lang="en-US" altLang="zh-CN">
                <a:sym typeface="+mn-ea"/>
              </a:rPr>
              <a:t> 0xcc </a:t>
            </a:r>
            <a:r>
              <a:rPr lang="zh-CN" altLang="en-US">
                <a:sym typeface="+mn-ea"/>
              </a:rPr>
              <a:t>正好属于汉字区的“</a:t>
            </a:r>
            <a:r>
              <a:rPr lang="zh-CN" altLang="en-US">
                <a:sym typeface="+mn-ea"/>
              </a:rPr>
              <a:t>屯”。</a:t>
            </a:r>
            <a:endParaRPr lang="zh-CN" altLang="en-US">
              <a:sym typeface="+mn-ea"/>
            </a:endParaRPr>
          </a:p>
        </p:txBody>
      </p:sp>
      <p:pic>
        <p:nvPicPr>
          <p:cNvPr id="7" name="Picture 6"/>
          <p:cNvPicPr>
            <a:picLocks noChangeAspect="1"/>
          </p:cNvPicPr>
          <p:nvPr/>
        </p:nvPicPr>
        <p:blipFill>
          <a:blip r:embed="rId1"/>
          <a:stretch>
            <a:fillRect/>
          </a:stretch>
        </p:blipFill>
        <p:spPr>
          <a:xfrm>
            <a:off x="7893050" y="5738495"/>
            <a:ext cx="1031240" cy="506730"/>
          </a:xfrm>
          <a:prstGeom prst="rect">
            <a:avLst/>
          </a:prstGeom>
        </p:spPr>
      </p:pic>
      <p:pic>
        <p:nvPicPr>
          <p:cNvPr id="5" name="Content Placeholder 4"/>
          <p:cNvPicPr>
            <a:picLocks noChangeAspect="1"/>
          </p:cNvPicPr>
          <p:nvPr>
            <p:ph sz="half" idx="2"/>
          </p:nvPr>
        </p:nvPicPr>
        <p:blipFill>
          <a:blip r:embed="rId2"/>
          <a:stretch>
            <a:fillRect/>
          </a:stretch>
        </p:blipFill>
        <p:spPr>
          <a:xfrm>
            <a:off x="5556885" y="2778760"/>
            <a:ext cx="6031230" cy="2444750"/>
          </a:xfrm>
          <a:prstGeom prst="rect">
            <a:avLst/>
          </a:prstGeom>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ltLang="zh-CN"/>
              <a:t>C </a:t>
            </a:r>
            <a:r>
              <a:rPr lang="zh-CN" altLang="en-US"/>
              <a:t>语言特色：字符串以</a:t>
            </a:r>
            <a:r>
              <a:rPr lang="en-US" altLang="zh-CN"/>
              <a:t> 0 </a:t>
            </a:r>
            <a:r>
              <a:rPr lang="zh-CN" altLang="en-US"/>
              <a:t>结尾</a:t>
            </a:r>
            <a:endParaRPr lang="zh-CN" altLang="en-US"/>
          </a:p>
        </p:txBody>
      </p:sp>
      <p:sp>
        <p:nvSpPr>
          <p:cNvPr id="4" name="Content Placeholder 3"/>
          <p:cNvSpPr>
            <a:spLocks noGrp="1"/>
          </p:cNvSpPr>
          <p:nvPr>
            <p:ph sz="half" idx="1"/>
          </p:nvPr>
        </p:nvSpPr>
        <p:spPr>
          <a:xfrm>
            <a:off x="266065" y="1476375"/>
            <a:ext cx="5562600" cy="5050790"/>
          </a:xfrm>
        </p:spPr>
        <p:txBody>
          <a:bodyPr>
            <a:normAutofit lnSpcReduction="20000"/>
          </a:bodyPr>
          <a:p>
            <a:r>
              <a:rPr lang="zh-CN" altLang="en-US">
                <a:sym typeface="+mn-ea"/>
              </a:rPr>
              <a:t>为了安全起见，我们最好还是给</a:t>
            </a:r>
            <a:r>
              <a:rPr lang="en-US" altLang="zh-CN">
                <a:sym typeface="+mn-ea"/>
              </a:rPr>
              <a:t> char </a:t>
            </a:r>
            <a:r>
              <a:rPr lang="zh-CN" altLang="en-US">
                <a:sym typeface="+mn-ea"/>
              </a:rPr>
              <a:t>数组的最后加个</a:t>
            </a:r>
            <a:r>
              <a:rPr lang="en-US" altLang="zh-CN">
                <a:sym typeface="+mn-ea"/>
              </a:rPr>
              <a:t> 0</a:t>
            </a:r>
            <a:r>
              <a:rPr lang="zh-CN" altLang="en-US">
                <a:sym typeface="+mn-ea"/>
              </a:rPr>
              <a:t>，告诉</a:t>
            </a:r>
            <a:r>
              <a:rPr lang="en-US" altLang="zh-CN">
                <a:sym typeface="+mn-ea"/>
              </a:rPr>
              <a:t> printf </a:t>
            </a:r>
            <a:r>
              <a:rPr lang="zh-CN" altLang="en-US">
                <a:sym typeface="+mn-ea"/>
              </a:rPr>
              <a:t>到这字符串就结束了。</a:t>
            </a:r>
            <a:endParaRPr lang="zh-CN" altLang="en-US">
              <a:sym typeface="+mn-ea"/>
            </a:endParaRPr>
          </a:p>
          <a:p>
            <a:r>
              <a:rPr lang="zh-CN" altLang="en-US">
                <a:sym typeface="+mn-ea"/>
              </a:rPr>
              <a:t>刚才说过不定长数组，需要一个首地址指针＋数组长度才能确定下来（胖指针）。</a:t>
            </a:r>
            <a:endParaRPr lang="zh-CN" altLang="en-US">
              <a:sym typeface="+mn-ea"/>
            </a:endParaRPr>
          </a:p>
          <a:p>
            <a:r>
              <a:rPr lang="en-US" altLang="zh-CN">
                <a:sym typeface="+mn-ea"/>
              </a:rPr>
              <a:t>func(const char* str, size_t len);</a:t>
            </a:r>
            <a:endParaRPr lang="zh-CN" altLang="en-US">
              <a:sym typeface="+mn-ea"/>
            </a:endParaRPr>
          </a:p>
          <a:p>
            <a:r>
              <a:rPr lang="zh-CN" altLang="en-US">
                <a:sym typeface="+mn-ea"/>
              </a:rPr>
              <a:t>而</a:t>
            </a:r>
            <a:r>
              <a:rPr lang="en-US" altLang="zh-CN">
                <a:sym typeface="+mn-ea"/>
              </a:rPr>
              <a:t> C </a:t>
            </a:r>
            <a:r>
              <a:rPr lang="zh-CN" altLang="en-US">
                <a:sym typeface="+mn-ea"/>
              </a:rPr>
              <a:t>语言采用</a:t>
            </a:r>
            <a:r>
              <a:rPr lang="en-US" altLang="zh-CN">
                <a:sym typeface="+mn-ea"/>
              </a:rPr>
              <a:t> 0 </a:t>
            </a:r>
            <a:r>
              <a:rPr lang="zh-CN" altLang="en-US">
                <a:sym typeface="+mn-ea"/>
              </a:rPr>
              <a:t>作为字符串的结尾，使得你不需要额外记录一个数组长度，只要读到</a:t>
            </a:r>
            <a:r>
              <a:rPr lang="en-US" altLang="zh-CN">
                <a:sym typeface="+mn-ea"/>
              </a:rPr>
              <a:t> 0 </a:t>
            </a:r>
            <a:r>
              <a:rPr lang="zh-CN" altLang="en-US">
                <a:sym typeface="+mn-ea"/>
              </a:rPr>
              <a:t>就认为字符串结束了。</a:t>
            </a:r>
            <a:endParaRPr lang="zh-CN" altLang="en-US">
              <a:sym typeface="+mn-ea"/>
            </a:endParaRPr>
          </a:p>
          <a:p>
            <a:r>
              <a:rPr lang="en-US" altLang="zh-CN">
                <a:sym typeface="+mn-ea"/>
              </a:rPr>
              <a:t>func(const char* str);</a:t>
            </a:r>
            <a:endParaRPr lang="en-US" altLang="zh-CN">
              <a:sym typeface="+mn-ea"/>
            </a:endParaRPr>
          </a:p>
          <a:p>
            <a:r>
              <a:rPr lang="zh-CN" altLang="en-US">
                <a:sym typeface="+mn-ea"/>
              </a:rPr>
              <a:t>这样只需要一个指针，似乎就方便了很多。</a:t>
            </a:r>
            <a:endParaRPr lang="zh-CN" altLang="en-US">
              <a:sym typeface="+mn-ea"/>
            </a:endParaRPr>
          </a:p>
        </p:txBody>
      </p:sp>
      <p:pic>
        <p:nvPicPr>
          <p:cNvPr id="7" name="Picture 6"/>
          <p:cNvPicPr>
            <a:picLocks noChangeAspect="1"/>
          </p:cNvPicPr>
          <p:nvPr/>
        </p:nvPicPr>
        <p:blipFill>
          <a:blip r:embed="rId1"/>
          <a:stretch>
            <a:fillRect/>
          </a:stretch>
        </p:blipFill>
        <p:spPr>
          <a:xfrm>
            <a:off x="7893050" y="5738495"/>
            <a:ext cx="1031240" cy="506730"/>
          </a:xfrm>
          <a:prstGeom prst="rect">
            <a:avLst/>
          </a:prstGeom>
        </p:spPr>
      </p:pic>
      <p:pic>
        <p:nvPicPr>
          <p:cNvPr id="6" name="Content Placeholder 5"/>
          <p:cNvPicPr>
            <a:picLocks noChangeAspect="1"/>
          </p:cNvPicPr>
          <p:nvPr>
            <p:ph sz="half" idx="2"/>
          </p:nvPr>
        </p:nvPicPr>
        <p:blipFill>
          <a:blip r:embed="rId2"/>
          <a:stretch>
            <a:fillRect/>
          </a:stretch>
        </p:blipFill>
        <p:spPr>
          <a:xfrm>
            <a:off x="5828665" y="2867025"/>
            <a:ext cx="5986780" cy="2270125"/>
          </a:xfrm>
          <a:prstGeom prst="rect">
            <a:avLst/>
          </a:prstGeom>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C </a:t>
            </a:r>
            <a:r>
              <a:rPr lang="zh-CN" altLang="en-US">
                <a:sym typeface="+mn-ea"/>
              </a:rPr>
              <a:t>语言特色：字符串以</a:t>
            </a:r>
            <a:r>
              <a:rPr lang="en-US" altLang="zh-CN">
                <a:sym typeface="+mn-ea"/>
              </a:rPr>
              <a:t> 0 </a:t>
            </a:r>
            <a:r>
              <a:rPr lang="zh-CN" altLang="en-US">
                <a:sym typeface="+mn-ea"/>
              </a:rPr>
              <a:t>结尾</a:t>
            </a:r>
            <a:endParaRPr lang="en-US"/>
          </a:p>
        </p:txBody>
      </p:sp>
      <p:sp>
        <p:nvSpPr>
          <p:cNvPr id="3" name="Content Placeholder 2"/>
          <p:cNvSpPr>
            <a:spLocks noGrp="1"/>
          </p:cNvSpPr>
          <p:nvPr>
            <p:ph sz="half" idx="1"/>
          </p:nvPr>
        </p:nvSpPr>
        <p:spPr>
          <a:xfrm>
            <a:off x="576580" y="1825625"/>
            <a:ext cx="5181600" cy="4351338"/>
          </a:xfrm>
        </p:spPr>
        <p:txBody>
          <a:bodyPr>
            <a:normAutofit lnSpcReduction="10000"/>
          </a:bodyPr>
          <a:p>
            <a:r>
              <a:rPr lang="zh-CN" altLang="en-US"/>
              <a:t>这就是为什么</a:t>
            </a:r>
            <a:r>
              <a:rPr lang="en-US" altLang="zh-CN"/>
              <a:t> strcpy(dst, src) </a:t>
            </a:r>
            <a:r>
              <a:rPr lang="zh-CN" altLang="en-US"/>
              <a:t>只需要两个指针做参数，而</a:t>
            </a:r>
            <a:r>
              <a:rPr lang="en-US" altLang="zh-CN"/>
              <a:t> memcpy(dst, src, n) </a:t>
            </a:r>
            <a:r>
              <a:rPr lang="zh-CN" altLang="en-US"/>
              <a:t>额外</a:t>
            </a:r>
            <a:r>
              <a:rPr lang="zh-CN" altLang="en-US"/>
              <a:t>需要一个长度做参数。因为</a:t>
            </a:r>
            <a:r>
              <a:rPr lang="en-US" altLang="zh-CN"/>
              <a:t> strcpy </a:t>
            </a:r>
            <a:r>
              <a:rPr lang="zh-CN" altLang="en-US"/>
              <a:t>针对的是以</a:t>
            </a:r>
            <a:r>
              <a:rPr lang="en-US" altLang="zh-CN"/>
              <a:t> 0 </a:t>
            </a:r>
            <a:r>
              <a:rPr lang="zh-CN" altLang="en-US"/>
              <a:t>结尾的字符数组（</a:t>
            </a:r>
            <a:r>
              <a:rPr lang="en-US" altLang="zh-CN">
                <a:sym typeface="+mn-ea"/>
              </a:rPr>
              <a:t>C </a:t>
            </a:r>
            <a:r>
              <a:rPr lang="zh-CN" altLang="en-US">
                <a:sym typeface="+mn-ea"/>
              </a:rPr>
              <a:t>语言特色</a:t>
            </a:r>
            <a:r>
              <a:rPr lang="zh-CN" altLang="en-US"/>
              <a:t>），而</a:t>
            </a:r>
            <a:r>
              <a:rPr lang="en-US" altLang="zh-CN"/>
              <a:t> memcpy </a:t>
            </a:r>
            <a:r>
              <a:rPr lang="zh-CN" altLang="en-US"/>
              <a:t>需要面对的是任意类型的数组。</a:t>
            </a:r>
            <a:endParaRPr lang="zh-CN" altLang="en-US"/>
          </a:p>
          <a:p>
            <a:r>
              <a:rPr lang="en-US" altLang="zh-CN"/>
              <a:t>strlen(s) </a:t>
            </a:r>
            <a:r>
              <a:rPr lang="zh-CN" altLang="en-US"/>
              <a:t>的本质无非是从指针</a:t>
            </a:r>
            <a:r>
              <a:rPr lang="en-US" altLang="zh-CN"/>
              <a:t> s </a:t>
            </a:r>
            <a:r>
              <a:rPr lang="zh-CN" altLang="en-US"/>
              <a:t>开始，第几个元素是</a:t>
            </a:r>
            <a:r>
              <a:rPr lang="en-US" altLang="zh-CN"/>
              <a:t> 0</a:t>
            </a:r>
            <a:r>
              <a:rPr lang="zh-CN" altLang="en-US"/>
              <a:t>，也就是字符串的长度了。</a:t>
            </a:r>
            <a:endParaRPr lang="zh-CN" altLang="en-US"/>
          </a:p>
          <a:p>
            <a:r>
              <a:rPr lang="zh-CN" altLang="en-US"/>
              <a:t>而字符串实际占据的内存比</a:t>
            </a:r>
            <a:r>
              <a:rPr lang="en-US" altLang="zh-CN"/>
              <a:t> strlen </a:t>
            </a:r>
            <a:r>
              <a:rPr lang="zh-CN" altLang="en-US"/>
              <a:t>的长度多</a:t>
            </a:r>
            <a:r>
              <a:rPr lang="en-US" altLang="zh-CN"/>
              <a:t> 1 </a:t>
            </a:r>
            <a:r>
              <a:rPr lang="zh-CN" altLang="en-US"/>
              <a:t>字节，因为要保存那个标记终点的</a:t>
            </a:r>
            <a:r>
              <a:rPr lang="en-US" altLang="zh-CN"/>
              <a:t> 0</a:t>
            </a:r>
            <a:r>
              <a:rPr lang="zh-CN" altLang="en-US"/>
              <a:t>。</a:t>
            </a:r>
            <a:endParaRPr lang="zh-CN" altLang="en-US"/>
          </a:p>
        </p:txBody>
      </p:sp>
      <p:pic>
        <p:nvPicPr>
          <p:cNvPr id="5" name="Picture 4"/>
          <p:cNvPicPr>
            <a:picLocks noChangeAspect="1"/>
          </p:cNvPicPr>
          <p:nvPr/>
        </p:nvPicPr>
        <p:blipFill>
          <a:blip r:embed="rId1"/>
          <a:stretch>
            <a:fillRect/>
          </a:stretch>
        </p:blipFill>
        <p:spPr>
          <a:xfrm>
            <a:off x="7566660" y="5938520"/>
            <a:ext cx="2117090" cy="689610"/>
          </a:xfrm>
          <a:prstGeom prst="rect">
            <a:avLst/>
          </a:prstGeom>
        </p:spPr>
      </p:pic>
      <p:pic>
        <p:nvPicPr>
          <p:cNvPr id="6" name="Content Placeholder 5"/>
          <p:cNvPicPr>
            <a:picLocks noChangeAspect="1"/>
          </p:cNvPicPr>
          <p:nvPr>
            <p:ph sz="half" idx="2"/>
          </p:nvPr>
        </p:nvPicPr>
        <p:blipFill>
          <a:blip r:embed="rId2"/>
          <a:stretch>
            <a:fillRect/>
          </a:stretch>
        </p:blipFill>
        <p:spPr>
          <a:xfrm>
            <a:off x="5706110" y="2640965"/>
            <a:ext cx="5838190" cy="2720340"/>
          </a:xfrm>
          <a:prstGeom prst="rect">
            <a:avLst/>
          </a:prstGeom>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sym typeface="+mn-ea"/>
              </a:rPr>
              <a:t>双引号的字符串常量，就是</a:t>
            </a:r>
            <a:r>
              <a:rPr lang="en-US" altLang="zh-CN">
                <a:sym typeface="+mn-ea"/>
              </a:rPr>
              <a:t> 0 </a:t>
            </a:r>
            <a:r>
              <a:rPr lang="zh-CN" altLang="en-US">
                <a:sym typeface="+mn-ea"/>
              </a:rPr>
              <a:t>结尾字符数组</a:t>
            </a:r>
            <a:r>
              <a:rPr lang="zh-CN">
                <a:sym typeface="+mn-ea"/>
              </a:rPr>
              <a:t>的简写</a:t>
            </a:r>
            <a:endParaRPr lang="zh-CN"/>
          </a:p>
        </p:txBody>
      </p:sp>
      <p:sp>
        <p:nvSpPr>
          <p:cNvPr id="3" name="Content Placeholder 2"/>
          <p:cNvSpPr>
            <a:spLocks noGrp="1"/>
          </p:cNvSpPr>
          <p:nvPr>
            <p:ph sz="half" idx="1"/>
          </p:nvPr>
        </p:nvSpPr>
        <p:spPr>
          <a:xfrm>
            <a:off x="576580" y="1825625"/>
            <a:ext cx="5181600" cy="4351338"/>
          </a:xfrm>
        </p:spPr>
        <p:txBody>
          <a:bodyPr>
            <a:normAutofit lnSpcReduction="10000"/>
          </a:bodyPr>
          <a:p>
            <a:r>
              <a:rPr lang="zh-CN" altLang="en-US"/>
              <a:t>实际上</a:t>
            </a:r>
            <a:r>
              <a:rPr lang="en-US" altLang="zh-CN"/>
              <a:t> C </a:t>
            </a:r>
            <a:r>
              <a:rPr lang="zh-CN" altLang="en-US"/>
              <a:t>语言中形如</a:t>
            </a:r>
            <a:r>
              <a:rPr lang="en-US" altLang="zh-CN"/>
              <a:t> “Hello” </a:t>
            </a:r>
            <a:r>
              <a:rPr lang="zh-CN" altLang="en-US"/>
              <a:t>这样的字符串，相当于字符数组</a:t>
            </a:r>
            <a:r>
              <a:rPr lang="en-US" altLang="zh-CN"/>
              <a:t> {‘H’, ‘e’, ‘l’, ‘l’, ‘o’, 0}</a:t>
            </a:r>
            <a:r>
              <a:rPr lang="zh-CN" altLang="en-US"/>
              <a:t>，其中</a:t>
            </a:r>
            <a:r>
              <a:rPr lang="en-US" altLang="zh-CN"/>
              <a:t> 0 </a:t>
            </a:r>
            <a:r>
              <a:rPr lang="zh-CN" altLang="en-US"/>
              <a:t>是编译器自动加上的结束符。</a:t>
            </a:r>
            <a:endParaRPr lang="zh-CN" altLang="en-US"/>
          </a:p>
          <a:p>
            <a:r>
              <a:rPr lang="zh-CN" altLang="en-US"/>
              <a:t>我们可以实验一下，不指定</a:t>
            </a:r>
            <a:r>
              <a:rPr lang="en-US" altLang="zh-CN"/>
              <a:t> [] </a:t>
            </a:r>
            <a:r>
              <a:rPr lang="zh-CN" altLang="en-US"/>
              <a:t>里的长度，可以看到</a:t>
            </a:r>
            <a:r>
              <a:rPr lang="en-US" altLang="zh-CN"/>
              <a:t> sizeof(str) </a:t>
            </a:r>
            <a:r>
              <a:rPr lang="zh-CN" altLang="en-US"/>
              <a:t>是</a:t>
            </a:r>
            <a:r>
              <a:rPr lang="en-US" altLang="zh-CN"/>
              <a:t> 6</a:t>
            </a:r>
            <a:r>
              <a:rPr lang="zh-CN" altLang="en-US"/>
              <a:t>，说明编译器的确加上了额外的</a:t>
            </a:r>
            <a:r>
              <a:rPr lang="en-US" altLang="zh-CN"/>
              <a:t> 0 </a:t>
            </a:r>
            <a:r>
              <a:rPr lang="zh-CN" altLang="en-US"/>
              <a:t>结束符。</a:t>
            </a:r>
            <a:endParaRPr lang="zh-CN" altLang="en-US"/>
          </a:p>
        </p:txBody>
      </p:sp>
      <p:pic>
        <p:nvPicPr>
          <p:cNvPr id="5" name="Picture 4"/>
          <p:cNvPicPr>
            <a:picLocks noChangeAspect="1"/>
          </p:cNvPicPr>
          <p:nvPr/>
        </p:nvPicPr>
        <p:blipFill>
          <a:blip r:embed="rId1"/>
          <a:stretch>
            <a:fillRect/>
          </a:stretch>
        </p:blipFill>
        <p:spPr>
          <a:xfrm>
            <a:off x="7566660" y="5938520"/>
            <a:ext cx="2117090" cy="689610"/>
          </a:xfrm>
          <a:prstGeom prst="rect">
            <a:avLst/>
          </a:prstGeom>
        </p:spPr>
      </p:pic>
      <p:pic>
        <p:nvPicPr>
          <p:cNvPr id="7" name="Content Placeholder 6"/>
          <p:cNvPicPr>
            <a:picLocks noChangeAspect="1"/>
          </p:cNvPicPr>
          <p:nvPr>
            <p:ph sz="half" idx="2"/>
          </p:nvPr>
        </p:nvPicPr>
        <p:blipFill>
          <a:blip r:embed="rId2"/>
          <a:stretch>
            <a:fillRect/>
          </a:stretch>
        </p:blipFill>
        <p:spPr>
          <a:xfrm>
            <a:off x="5767070" y="2701290"/>
            <a:ext cx="5610860" cy="26003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lscpu </a:t>
            </a:r>
            <a:r>
              <a:rPr lang="zh-CN" altLang="en-US"/>
              <a:t>命令查看处理器相关信息</a:t>
            </a:r>
            <a:endParaRPr lang="zh-CN" altLang="en-US"/>
          </a:p>
        </p:txBody>
      </p:sp>
      <p:pic>
        <p:nvPicPr>
          <p:cNvPr id="6" name="Content Placeholder 5"/>
          <p:cNvPicPr>
            <a:picLocks noChangeAspect="1"/>
          </p:cNvPicPr>
          <p:nvPr>
            <p:ph idx="1"/>
          </p:nvPr>
        </p:nvPicPr>
        <p:blipFill>
          <a:blip r:embed="rId1"/>
          <a:stretch>
            <a:fillRect/>
          </a:stretch>
        </p:blipFill>
        <p:spPr>
          <a:xfrm>
            <a:off x="2030095" y="1734185"/>
            <a:ext cx="7749540" cy="4533265"/>
          </a:xfrm>
          <a:prstGeom prst="rect">
            <a:avLst/>
          </a:prstGeom>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sym typeface="+mn-ea"/>
              </a:rPr>
              <a:t>双引号的字符串常量，就是</a:t>
            </a:r>
            <a:r>
              <a:rPr lang="en-US" altLang="zh-CN">
                <a:sym typeface="+mn-ea"/>
              </a:rPr>
              <a:t> 0 </a:t>
            </a:r>
            <a:r>
              <a:rPr lang="zh-CN" altLang="en-US">
                <a:sym typeface="+mn-ea"/>
              </a:rPr>
              <a:t>结尾字符数组</a:t>
            </a:r>
            <a:r>
              <a:rPr lang="zh-CN">
                <a:sym typeface="+mn-ea"/>
              </a:rPr>
              <a:t>的简写</a:t>
            </a:r>
            <a:endParaRPr lang="zh-CN"/>
          </a:p>
        </p:txBody>
      </p:sp>
      <p:sp>
        <p:nvSpPr>
          <p:cNvPr id="3" name="Content Placeholder 2"/>
          <p:cNvSpPr>
            <a:spLocks noGrp="1"/>
          </p:cNvSpPr>
          <p:nvPr>
            <p:ph sz="half" idx="1"/>
          </p:nvPr>
        </p:nvSpPr>
        <p:spPr>
          <a:xfrm>
            <a:off x="576580" y="1825625"/>
            <a:ext cx="5181600" cy="4351338"/>
          </a:xfrm>
        </p:spPr>
        <p:txBody>
          <a:bodyPr>
            <a:normAutofit lnSpcReduction="10000"/>
          </a:bodyPr>
          <a:p>
            <a:r>
              <a:rPr lang="zh-CN"/>
              <a:t>不需要手动加上</a:t>
            </a:r>
            <a:r>
              <a:rPr lang="en-US" altLang="zh-CN"/>
              <a:t> 0 </a:t>
            </a:r>
            <a:r>
              <a:rPr lang="zh-CN" altLang="en-US"/>
              <a:t>结束符，加了没有区别，因为</a:t>
            </a:r>
            <a:r>
              <a:rPr lang="en-US" altLang="zh-CN"/>
              <a:t> strlen </a:t>
            </a:r>
            <a:r>
              <a:rPr lang="zh-CN" altLang="en-US"/>
              <a:t>会误以为那个就是结束的地方。</a:t>
            </a:r>
            <a:endParaRPr lang="zh-CN" altLang="en-US"/>
          </a:p>
        </p:txBody>
      </p:sp>
      <p:pic>
        <p:nvPicPr>
          <p:cNvPr id="4" name="Picture 3"/>
          <p:cNvPicPr>
            <a:picLocks noChangeAspect="1"/>
          </p:cNvPicPr>
          <p:nvPr/>
        </p:nvPicPr>
        <p:blipFill>
          <a:blip r:embed="rId1"/>
          <a:stretch>
            <a:fillRect/>
          </a:stretch>
        </p:blipFill>
        <p:spPr>
          <a:xfrm>
            <a:off x="7360920" y="5971540"/>
            <a:ext cx="2423160" cy="623570"/>
          </a:xfrm>
          <a:prstGeom prst="rect">
            <a:avLst/>
          </a:prstGeom>
        </p:spPr>
      </p:pic>
      <p:pic>
        <p:nvPicPr>
          <p:cNvPr id="8" name="Content Placeholder 7"/>
          <p:cNvPicPr>
            <a:picLocks noChangeAspect="1"/>
          </p:cNvPicPr>
          <p:nvPr>
            <p:ph sz="half" idx="2"/>
          </p:nvPr>
        </p:nvPicPr>
        <p:blipFill>
          <a:blip r:embed="rId2"/>
          <a:stretch>
            <a:fillRect/>
          </a:stretch>
        </p:blipFill>
        <p:spPr>
          <a:xfrm>
            <a:off x="5767070" y="2705100"/>
            <a:ext cx="5610860" cy="2591435"/>
          </a:xfrm>
          <a:prstGeom prst="rect">
            <a:avLst/>
          </a:prstGeom>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sym typeface="+mn-ea"/>
              </a:rPr>
              <a:t>常见错误：</a:t>
            </a:r>
            <a:r>
              <a:rPr lang="en-US" altLang="zh-CN">
                <a:sym typeface="+mn-ea"/>
              </a:rPr>
              <a:t>scanf </a:t>
            </a:r>
            <a:r>
              <a:rPr lang="zh-CN" altLang="en-US">
                <a:sym typeface="+mn-ea"/>
              </a:rPr>
              <a:t>不指定缓冲区大小</a:t>
            </a:r>
            <a:endParaRPr lang="zh-CN" altLang="en-US">
              <a:sym typeface="+mn-ea"/>
            </a:endParaRPr>
          </a:p>
        </p:txBody>
      </p:sp>
      <p:sp>
        <p:nvSpPr>
          <p:cNvPr id="3" name="Content Placeholder 2"/>
          <p:cNvSpPr>
            <a:spLocks noGrp="1"/>
          </p:cNvSpPr>
          <p:nvPr>
            <p:ph sz="half" idx="1"/>
          </p:nvPr>
        </p:nvSpPr>
        <p:spPr>
          <a:xfrm>
            <a:off x="576580" y="1825625"/>
            <a:ext cx="5181600" cy="4351338"/>
          </a:xfrm>
        </p:spPr>
        <p:txBody>
          <a:bodyPr>
            <a:normAutofit lnSpcReduction="10000"/>
          </a:bodyPr>
          <a:p>
            <a:r>
              <a:rPr lang="zh-CN" altLang="en-US"/>
              <a:t>很多谭浩强教材上会直接写</a:t>
            </a:r>
            <a:endParaRPr lang="zh-CN" altLang="en-US"/>
          </a:p>
          <a:p>
            <a:r>
              <a:rPr lang="en-US" altLang="zh-CN"/>
              <a:t>char str[10]; scanf(“%s”, str);</a:t>
            </a:r>
            <a:endParaRPr lang="en-US" altLang="zh-CN"/>
          </a:p>
          <a:p>
            <a:r>
              <a:rPr lang="zh-CN" altLang="en-US"/>
              <a:t>这是非常危险的，如果用户输入了超过</a:t>
            </a:r>
            <a:r>
              <a:rPr lang="en-US" altLang="zh-CN"/>
              <a:t> 10 </a:t>
            </a:r>
            <a:r>
              <a:rPr lang="zh-CN" altLang="en-US"/>
              <a:t>的字符串，那么多出来的部分就会产生数组越界，导致程序奔溃。</a:t>
            </a:r>
            <a:endParaRPr lang="zh-CN" altLang="en-US"/>
          </a:p>
        </p:txBody>
      </p:sp>
      <p:pic>
        <p:nvPicPr>
          <p:cNvPr id="7" name="Picture 6"/>
          <p:cNvPicPr>
            <a:picLocks noChangeAspect="1"/>
          </p:cNvPicPr>
          <p:nvPr/>
        </p:nvPicPr>
        <p:blipFill>
          <a:blip r:embed="rId1"/>
          <a:stretch>
            <a:fillRect/>
          </a:stretch>
        </p:blipFill>
        <p:spPr>
          <a:xfrm>
            <a:off x="578485" y="4792980"/>
            <a:ext cx="5178425" cy="1074420"/>
          </a:xfrm>
          <a:prstGeom prst="rect">
            <a:avLst/>
          </a:prstGeom>
        </p:spPr>
      </p:pic>
      <p:pic>
        <p:nvPicPr>
          <p:cNvPr id="10" name="Content Placeholder 9"/>
          <p:cNvPicPr>
            <a:picLocks noChangeAspect="1"/>
          </p:cNvPicPr>
          <p:nvPr>
            <p:ph sz="half" idx="2"/>
          </p:nvPr>
        </p:nvPicPr>
        <p:blipFill>
          <a:blip r:embed="rId2"/>
          <a:stretch>
            <a:fillRect/>
          </a:stretch>
        </p:blipFill>
        <p:spPr>
          <a:xfrm>
            <a:off x="6012815" y="2085340"/>
            <a:ext cx="5118100" cy="3832225"/>
          </a:xfrm>
          <a:prstGeom prst="rect">
            <a:avLst/>
          </a:prstGeom>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sym typeface="+mn-ea"/>
              </a:rPr>
              <a:t>常见错误：</a:t>
            </a:r>
            <a:r>
              <a:rPr lang="en-US" altLang="zh-CN">
                <a:sym typeface="+mn-ea"/>
              </a:rPr>
              <a:t>scanf</a:t>
            </a:r>
            <a:r>
              <a:rPr lang="en-US" altLang="zh-CN">
                <a:sym typeface="+mn-ea"/>
              </a:rPr>
              <a:t> </a:t>
            </a:r>
            <a:r>
              <a:rPr lang="zh-CN" altLang="en-US">
                <a:sym typeface="+mn-ea"/>
              </a:rPr>
              <a:t>不指定缓冲区大小</a:t>
            </a:r>
            <a:endParaRPr lang="en-US" altLang="zh-CN">
              <a:sym typeface="+mn-ea"/>
            </a:endParaRPr>
          </a:p>
        </p:txBody>
      </p:sp>
      <p:sp>
        <p:nvSpPr>
          <p:cNvPr id="3" name="Content Placeholder 2"/>
          <p:cNvSpPr>
            <a:spLocks noGrp="1"/>
          </p:cNvSpPr>
          <p:nvPr>
            <p:ph sz="half" idx="1"/>
          </p:nvPr>
        </p:nvSpPr>
        <p:spPr>
          <a:xfrm>
            <a:off x="576580" y="1825625"/>
            <a:ext cx="5181600" cy="4351338"/>
          </a:xfrm>
        </p:spPr>
        <p:txBody>
          <a:bodyPr>
            <a:normAutofit lnSpcReduction="10000"/>
          </a:bodyPr>
          <a:p>
            <a:r>
              <a:rPr lang="zh-CN"/>
              <a:t>最好是用</a:t>
            </a:r>
            <a:r>
              <a:rPr lang="en-US" altLang="zh-CN"/>
              <a:t> “%10s” </a:t>
            </a:r>
            <a:r>
              <a:rPr lang="zh-CN" altLang="en-US"/>
              <a:t>来指定缓冲区大小，这样就算用户输入了超过</a:t>
            </a:r>
            <a:r>
              <a:rPr lang="en-US" altLang="zh-CN"/>
              <a:t> 10 </a:t>
            </a:r>
            <a:r>
              <a:rPr lang="zh-CN" altLang="en-US"/>
              <a:t>个字符，</a:t>
            </a:r>
            <a:r>
              <a:rPr lang="en-US" altLang="zh-CN"/>
              <a:t>scanf </a:t>
            </a:r>
            <a:r>
              <a:rPr lang="zh-CN" altLang="en-US"/>
              <a:t>也会自动截断，至少不会出错了。</a:t>
            </a:r>
            <a:endParaRPr lang="zh-CN" altLang="en-US"/>
          </a:p>
        </p:txBody>
      </p:sp>
      <p:pic>
        <p:nvPicPr>
          <p:cNvPr id="6" name="Content Placeholder 5"/>
          <p:cNvPicPr>
            <a:picLocks noChangeAspect="1"/>
          </p:cNvPicPr>
          <p:nvPr>
            <p:ph sz="half" idx="2"/>
          </p:nvPr>
        </p:nvPicPr>
        <p:blipFill>
          <a:blip r:embed="rId1"/>
          <a:stretch>
            <a:fillRect/>
          </a:stretch>
        </p:blipFill>
        <p:spPr>
          <a:xfrm>
            <a:off x="6088380" y="2104390"/>
            <a:ext cx="4968240" cy="3793490"/>
          </a:xfrm>
          <a:prstGeom prst="rect">
            <a:avLst/>
          </a:prstGeom>
        </p:spPr>
      </p:pic>
      <p:pic>
        <p:nvPicPr>
          <p:cNvPr id="8" name="Picture 7"/>
          <p:cNvPicPr>
            <a:picLocks noChangeAspect="1"/>
          </p:cNvPicPr>
          <p:nvPr/>
        </p:nvPicPr>
        <p:blipFill>
          <a:blip r:embed="rId2"/>
          <a:stretch>
            <a:fillRect/>
          </a:stretch>
        </p:blipFill>
        <p:spPr>
          <a:xfrm>
            <a:off x="2082165" y="5062220"/>
            <a:ext cx="2170430" cy="957580"/>
          </a:xfrm>
          <a:prstGeom prst="rect">
            <a:avLst/>
          </a:prstGeom>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sym typeface="+mn-ea"/>
              </a:rPr>
              <a:t>常见错误：</a:t>
            </a:r>
            <a:r>
              <a:rPr lang="en-US" altLang="zh-CN">
                <a:sym typeface="+mn-ea"/>
              </a:rPr>
              <a:t>scanf</a:t>
            </a:r>
            <a:r>
              <a:rPr lang="en-US" altLang="zh-CN">
                <a:sym typeface="+mn-ea"/>
              </a:rPr>
              <a:t> </a:t>
            </a:r>
            <a:r>
              <a:rPr lang="zh-CN" altLang="en-US">
                <a:sym typeface="+mn-ea"/>
              </a:rPr>
              <a:t>不指定缓冲区大小</a:t>
            </a:r>
            <a:endParaRPr lang="en-US" altLang="zh-CN">
              <a:sym typeface="+mn-ea"/>
            </a:endParaRPr>
          </a:p>
        </p:txBody>
      </p:sp>
      <p:sp>
        <p:nvSpPr>
          <p:cNvPr id="3" name="Content Placeholder 2"/>
          <p:cNvSpPr>
            <a:spLocks noGrp="1"/>
          </p:cNvSpPr>
          <p:nvPr>
            <p:ph sz="half" idx="1"/>
          </p:nvPr>
        </p:nvSpPr>
        <p:spPr>
          <a:xfrm>
            <a:off x="576580" y="1825625"/>
            <a:ext cx="5181600" cy="4351338"/>
          </a:xfrm>
        </p:spPr>
        <p:txBody>
          <a:bodyPr>
            <a:normAutofit lnSpcReduction="10000"/>
          </a:bodyPr>
          <a:p>
            <a:r>
              <a:rPr lang="zh-CN"/>
              <a:t>等等，</a:t>
            </a:r>
            <a:r>
              <a:rPr lang="en-US" altLang="zh-CN">
                <a:sym typeface="+mn-ea"/>
              </a:rPr>
              <a:t>“</a:t>
            </a:r>
            <a:r>
              <a:rPr lang="en-US" altLang="zh-CN"/>
              <a:t>%10s” </a:t>
            </a:r>
            <a:r>
              <a:rPr lang="zh-CN"/>
              <a:t>真的没有错了吗？</a:t>
            </a:r>
            <a:endParaRPr lang="zh-CN"/>
          </a:p>
          <a:p>
            <a:r>
              <a:rPr lang="zh-CN"/>
              <a:t>想想看老师刚刚说的，</a:t>
            </a:r>
            <a:r>
              <a:rPr lang="en-US" altLang="zh-CN"/>
              <a:t>C </a:t>
            </a:r>
            <a:r>
              <a:rPr lang="zh-CN" altLang="en-US"/>
              <a:t>语言以</a:t>
            </a:r>
            <a:r>
              <a:rPr lang="en-US" altLang="zh-CN"/>
              <a:t> 0 </a:t>
            </a:r>
            <a:r>
              <a:rPr lang="zh-CN" altLang="en-US"/>
              <a:t>来标记</a:t>
            </a:r>
            <a:r>
              <a:rPr lang="zh-CN"/>
              <a:t>字符串的结尾，因此一个长度为</a:t>
            </a:r>
            <a:r>
              <a:rPr lang="en-US" altLang="zh-CN"/>
              <a:t> 10 </a:t>
            </a:r>
            <a:r>
              <a:rPr lang="zh-CN" altLang="en-US"/>
              <a:t>的字符串实际上需要长度为</a:t>
            </a:r>
            <a:r>
              <a:rPr lang="en-US" altLang="zh-CN"/>
              <a:t> 11 </a:t>
            </a:r>
            <a:r>
              <a:rPr lang="zh-CN" altLang="en-US"/>
              <a:t>的字符数组！</a:t>
            </a:r>
            <a:endParaRPr lang="zh-CN" altLang="en-US"/>
          </a:p>
          <a:p>
            <a:r>
              <a:rPr lang="zh-CN" altLang="en-US"/>
              <a:t>所以要把</a:t>
            </a:r>
            <a:r>
              <a:rPr lang="en-US" altLang="zh-CN"/>
              <a:t> str </a:t>
            </a:r>
            <a:r>
              <a:rPr lang="zh-CN" altLang="en-US"/>
              <a:t>声明为长度</a:t>
            </a:r>
            <a:r>
              <a:rPr lang="en-US" altLang="zh-CN"/>
              <a:t> 11 </a:t>
            </a:r>
            <a:r>
              <a:rPr lang="zh-CN" altLang="en-US"/>
              <a:t>的数组才行。</a:t>
            </a:r>
            <a:endParaRPr lang="zh-CN" altLang="en-US"/>
          </a:p>
        </p:txBody>
      </p:sp>
      <p:pic>
        <p:nvPicPr>
          <p:cNvPr id="8" name="Picture 7"/>
          <p:cNvPicPr>
            <a:picLocks noChangeAspect="1"/>
          </p:cNvPicPr>
          <p:nvPr/>
        </p:nvPicPr>
        <p:blipFill>
          <a:blip r:embed="rId1"/>
          <a:stretch>
            <a:fillRect/>
          </a:stretch>
        </p:blipFill>
        <p:spPr>
          <a:xfrm>
            <a:off x="2082165" y="5062220"/>
            <a:ext cx="2170430" cy="957580"/>
          </a:xfrm>
          <a:prstGeom prst="rect">
            <a:avLst/>
          </a:prstGeom>
        </p:spPr>
      </p:pic>
      <p:pic>
        <p:nvPicPr>
          <p:cNvPr id="5" name="Content Placeholder 4"/>
          <p:cNvPicPr>
            <a:picLocks noChangeAspect="1"/>
          </p:cNvPicPr>
          <p:nvPr>
            <p:ph sz="half" idx="2"/>
          </p:nvPr>
        </p:nvPicPr>
        <p:blipFill>
          <a:blip r:embed="rId2"/>
          <a:stretch>
            <a:fillRect/>
          </a:stretch>
        </p:blipFill>
        <p:spPr>
          <a:xfrm>
            <a:off x="6245860" y="2230120"/>
            <a:ext cx="4652010" cy="3542030"/>
          </a:xfrm>
          <a:prstGeom prst="rect">
            <a:avLst/>
          </a:prstGeom>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 </a:t>
            </a:r>
            <a:r>
              <a:rPr lang="zh-CN" altLang="en-US">
                <a:sym typeface="+mn-ea"/>
              </a:rPr>
              <a:t>的</a:t>
            </a:r>
            <a:r>
              <a:rPr lang="en-US" altLang="zh-CN">
                <a:sym typeface="+mn-ea"/>
              </a:rPr>
              <a:t> string </a:t>
            </a:r>
            <a:r>
              <a:rPr lang="zh-CN" altLang="en-US">
                <a:sym typeface="+mn-ea"/>
              </a:rPr>
              <a:t>容器</a:t>
            </a:r>
            <a:endParaRPr lang="zh-CN" altLang="en-US">
              <a:sym typeface="+mn-ea"/>
            </a:endParaRPr>
          </a:p>
        </p:txBody>
      </p:sp>
      <p:sp>
        <p:nvSpPr>
          <p:cNvPr id="3" name="Content Placeholder 2"/>
          <p:cNvSpPr>
            <a:spLocks noGrp="1"/>
          </p:cNvSpPr>
          <p:nvPr>
            <p:ph sz="half" idx="1"/>
          </p:nvPr>
        </p:nvSpPr>
        <p:spPr>
          <a:xfrm>
            <a:off x="576580" y="1825625"/>
            <a:ext cx="5181600" cy="4351338"/>
          </a:xfrm>
        </p:spPr>
        <p:txBody>
          <a:bodyPr>
            <a:normAutofit lnSpcReduction="10000"/>
          </a:bodyPr>
          <a:p>
            <a:r>
              <a:rPr lang="zh-CN"/>
              <a:t>如果你搞不懂</a:t>
            </a:r>
            <a:r>
              <a:rPr lang="en-US" altLang="zh-CN"/>
              <a:t> C </a:t>
            </a:r>
            <a:r>
              <a:rPr lang="zh-CN" altLang="en-US"/>
              <a:t>语言硬核的</a:t>
            </a:r>
            <a:r>
              <a:rPr lang="en-US" altLang="zh-CN"/>
              <a:t> 0 </a:t>
            </a:r>
            <a:r>
              <a:rPr lang="zh-CN" altLang="en-US"/>
              <a:t>结尾字符串，但还是害怕会发生内存越界的错误。</a:t>
            </a:r>
            <a:endParaRPr lang="zh-CN" altLang="en-US"/>
          </a:p>
          <a:p>
            <a:r>
              <a:rPr lang="zh-CN" altLang="en-US"/>
              <a:t>可以用</a:t>
            </a:r>
            <a:r>
              <a:rPr lang="en-US" altLang="zh-CN"/>
              <a:t> C++ </a:t>
            </a:r>
            <a:r>
              <a:rPr lang="zh-CN" altLang="en-US"/>
              <a:t>封装好的</a:t>
            </a:r>
            <a:r>
              <a:rPr lang="en-US" altLang="zh-CN"/>
              <a:t> string </a:t>
            </a:r>
            <a:r>
              <a:rPr lang="zh-CN" altLang="en-US"/>
              <a:t>容器和</a:t>
            </a:r>
            <a:r>
              <a:rPr lang="en-US" altLang="zh-CN"/>
              <a:t> cin </a:t>
            </a:r>
            <a:r>
              <a:rPr lang="zh-CN" altLang="en-US"/>
              <a:t>标准输入流。</a:t>
            </a:r>
            <a:r>
              <a:rPr lang="en-US" altLang="zh-CN"/>
              <a:t>cin </a:t>
            </a:r>
            <a:r>
              <a:rPr lang="zh-CN" altLang="en-US"/>
              <a:t>支持泛型，</a:t>
            </a:r>
            <a:r>
              <a:rPr lang="en-US" altLang="zh-CN"/>
              <a:t>string </a:t>
            </a:r>
            <a:r>
              <a:rPr lang="zh-CN" altLang="en-US"/>
              <a:t>支持自动扩容，符合</a:t>
            </a:r>
            <a:r>
              <a:rPr lang="en-US" altLang="zh-CN"/>
              <a:t> RAII </a:t>
            </a:r>
            <a:r>
              <a:rPr lang="zh-CN" altLang="en-US"/>
              <a:t>思想，可以避免小白程序员犯错。</a:t>
            </a:r>
            <a:endParaRPr lang="zh-CN" altLang="en-US"/>
          </a:p>
        </p:txBody>
      </p:sp>
      <p:pic>
        <p:nvPicPr>
          <p:cNvPr id="6" name="Content Placeholder 5"/>
          <p:cNvPicPr>
            <a:picLocks noChangeAspect="1"/>
          </p:cNvPicPr>
          <p:nvPr>
            <p:ph sz="half" idx="2"/>
          </p:nvPr>
        </p:nvPicPr>
        <p:blipFill>
          <a:blip r:embed="rId1"/>
          <a:stretch>
            <a:fillRect/>
          </a:stretch>
        </p:blipFill>
        <p:spPr>
          <a:xfrm>
            <a:off x="6043930" y="2386965"/>
            <a:ext cx="5057140" cy="3228975"/>
          </a:xfrm>
          <a:prstGeom prst="rect">
            <a:avLst/>
          </a:prstGeom>
        </p:spPr>
      </p:pic>
      <p:pic>
        <p:nvPicPr>
          <p:cNvPr id="7" name="Picture 6"/>
          <p:cNvPicPr>
            <a:picLocks noChangeAspect="1"/>
          </p:cNvPicPr>
          <p:nvPr/>
        </p:nvPicPr>
        <p:blipFill>
          <a:blip r:embed="rId2"/>
          <a:stretch>
            <a:fillRect/>
          </a:stretch>
        </p:blipFill>
        <p:spPr>
          <a:xfrm>
            <a:off x="2073910" y="5283835"/>
            <a:ext cx="2188210" cy="889635"/>
          </a:xfrm>
          <a:prstGeom prst="rect">
            <a:avLst/>
          </a:prstGeom>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常见错误：以为是值比较，其实是指针比较</a:t>
            </a:r>
            <a:endParaRPr lang="zh-CN" altLang="en-US"/>
          </a:p>
        </p:txBody>
      </p:sp>
      <p:sp>
        <p:nvSpPr>
          <p:cNvPr id="3" name="Content Placeholder 2"/>
          <p:cNvSpPr>
            <a:spLocks noGrp="1"/>
          </p:cNvSpPr>
          <p:nvPr>
            <p:ph sz="half" idx="1"/>
          </p:nvPr>
        </p:nvSpPr>
        <p:spPr/>
        <p:txBody>
          <a:bodyPr/>
          <a:p>
            <a:r>
              <a:rPr lang="zh-CN" altLang="en-US"/>
              <a:t>要记住：指针的</a:t>
            </a:r>
            <a:r>
              <a:rPr lang="en-US" altLang="zh-CN"/>
              <a:t> == </a:t>
            </a:r>
            <a:r>
              <a:rPr lang="zh-CN" altLang="en-US"/>
              <a:t>运算比较的是地址是否相等，而字符串的本质是字符数组</a:t>
            </a:r>
            <a:r>
              <a:rPr lang="en-US" altLang="zh-CN"/>
              <a:t> char*</a:t>
            </a:r>
            <a:r>
              <a:rPr lang="zh-CN" altLang="en-US"/>
              <a:t>，所以用</a:t>
            </a:r>
            <a:r>
              <a:rPr lang="en-US" altLang="zh-CN"/>
              <a:t> == </a:t>
            </a:r>
            <a:r>
              <a:rPr lang="zh-CN" altLang="en-US"/>
              <a:t>比较是没有用的。</a:t>
            </a:r>
            <a:endParaRPr lang="zh-CN" altLang="en-US"/>
          </a:p>
          <a:p>
            <a:r>
              <a:rPr lang="zh-CN" altLang="en-US"/>
              <a:t>猜猜看，右边这段代码会打印出什么？</a:t>
            </a:r>
            <a:endParaRPr lang="en-US" altLang="zh-CN"/>
          </a:p>
        </p:txBody>
      </p:sp>
      <p:pic>
        <p:nvPicPr>
          <p:cNvPr id="5" name="Content Placeholder 4"/>
          <p:cNvPicPr>
            <a:picLocks noChangeAspect="1"/>
          </p:cNvPicPr>
          <p:nvPr>
            <p:ph sz="half" idx="2"/>
          </p:nvPr>
        </p:nvPicPr>
        <p:blipFill>
          <a:blip r:embed="rId1"/>
          <a:stretch>
            <a:fillRect/>
          </a:stretch>
        </p:blipFill>
        <p:spPr>
          <a:xfrm>
            <a:off x="6152515" y="2562860"/>
            <a:ext cx="4838700" cy="2876550"/>
          </a:xfrm>
          <a:prstGeom prst="rect">
            <a:avLst/>
          </a:prstGeom>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常见错误：以为是值比较，其实是指针比较</a:t>
            </a:r>
            <a:endParaRPr lang="zh-CN" altLang="en-US"/>
          </a:p>
        </p:txBody>
      </p:sp>
      <p:sp>
        <p:nvSpPr>
          <p:cNvPr id="3" name="Content Placeholder 2"/>
          <p:cNvSpPr>
            <a:spLocks noGrp="1"/>
          </p:cNvSpPr>
          <p:nvPr>
            <p:ph sz="half" idx="1"/>
          </p:nvPr>
        </p:nvSpPr>
        <p:spPr/>
        <p:txBody>
          <a:bodyPr/>
          <a:p>
            <a:r>
              <a:rPr lang="zh-CN" altLang="en-US"/>
              <a:t>猜猜看，右边这段代码会打印出什么？</a:t>
            </a:r>
            <a:endParaRPr lang="zh-CN" altLang="en-US"/>
          </a:p>
          <a:p>
            <a:r>
              <a:rPr lang="zh-CN" altLang="en-US"/>
              <a:t>会打印出</a:t>
            </a:r>
            <a:r>
              <a:rPr lang="en-US" altLang="zh-CN"/>
              <a:t> 1</a:t>
            </a:r>
            <a:r>
              <a:rPr lang="zh-CN" altLang="en-US"/>
              <a:t>，也就是</a:t>
            </a:r>
            <a:r>
              <a:rPr lang="en-US" altLang="zh-CN"/>
              <a:t> str1 == str2</a:t>
            </a:r>
            <a:r>
              <a:rPr lang="zh-CN" altLang="en-US"/>
              <a:t>。</a:t>
            </a:r>
            <a:endParaRPr lang="zh-CN" altLang="en-US"/>
          </a:p>
          <a:p>
            <a:r>
              <a:rPr lang="zh-CN" altLang="en-US"/>
              <a:t>不对呀，小彭老师不是说字符串是</a:t>
            </a:r>
            <a:r>
              <a:rPr lang="en-US" altLang="zh-CN"/>
              <a:t> char*</a:t>
            </a:r>
            <a:r>
              <a:rPr lang="zh-CN" altLang="en-US"/>
              <a:t>，</a:t>
            </a:r>
            <a:r>
              <a:rPr lang="en-US" altLang="zh-CN"/>
              <a:t>== </a:t>
            </a:r>
            <a:r>
              <a:rPr lang="zh-CN" altLang="en-US"/>
              <a:t>比较的是指针地址，没有用吗？</a:t>
            </a:r>
            <a:endParaRPr lang="zh-CN" altLang="en-US"/>
          </a:p>
          <a:p>
            <a:r>
              <a:rPr lang="zh-CN" altLang="en-US"/>
              <a:t>这其实是一个巧合，由于编译器会把相同的字符串自动放在同样的位置以便节省存储空间，所以两个字符串指针刚好指向了同样的地址。</a:t>
            </a:r>
            <a:endParaRPr lang="zh-CN" altLang="en-US"/>
          </a:p>
          <a:p>
            <a:endParaRPr lang="zh-CN" altLang="en-US"/>
          </a:p>
        </p:txBody>
      </p:sp>
      <p:pic>
        <p:nvPicPr>
          <p:cNvPr id="5" name="Content Placeholder 4"/>
          <p:cNvPicPr>
            <a:picLocks noChangeAspect="1"/>
          </p:cNvPicPr>
          <p:nvPr>
            <p:ph sz="half" idx="2"/>
          </p:nvPr>
        </p:nvPicPr>
        <p:blipFill>
          <a:blip r:embed="rId1"/>
          <a:stretch>
            <a:fillRect/>
          </a:stretch>
        </p:blipFill>
        <p:spPr>
          <a:xfrm>
            <a:off x="6152515" y="2562860"/>
            <a:ext cx="4838700" cy="2876550"/>
          </a:xfrm>
          <a:prstGeom prst="rect">
            <a:avLst/>
          </a:prstGeom>
        </p:spPr>
      </p:pic>
      <p:pic>
        <p:nvPicPr>
          <p:cNvPr id="4" name="Picture 3"/>
          <p:cNvPicPr>
            <a:picLocks noChangeAspect="1"/>
          </p:cNvPicPr>
          <p:nvPr/>
        </p:nvPicPr>
        <p:blipFill>
          <a:blip r:embed="rId2"/>
          <a:stretch>
            <a:fillRect/>
          </a:stretch>
        </p:blipFill>
        <p:spPr>
          <a:xfrm>
            <a:off x="3245485" y="5744845"/>
            <a:ext cx="570230" cy="805180"/>
          </a:xfrm>
          <a:prstGeom prst="rect">
            <a:avLst/>
          </a:prstGeom>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常见错误：以为是值比较，其实是指针比较</a:t>
            </a:r>
            <a:endParaRPr lang="zh-CN" altLang="en-US"/>
          </a:p>
        </p:txBody>
      </p:sp>
      <p:sp>
        <p:nvSpPr>
          <p:cNvPr id="3" name="Content Placeholder 2"/>
          <p:cNvSpPr>
            <a:spLocks noGrp="1"/>
          </p:cNvSpPr>
          <p:nvPr>
            <p:ph sz="half" idx="1"/>
          </p:nvPr>
        </p:nvSpPr>
        <p:spPr/>
        <p:txBody>
          <a:bodyPr/>
          <a:p>
            <a:r>
              <a:rPr lang="zh-CN"/>
              <a:t>但是你不能依赖这种巧合，如果两个字符串是在栈上分配的数组，那么首地址就不一样，从而始终会返回</a:t>
            </a:r>
            <a:r>
              <a:rPr lang="en-US" altLang="zh-CN"/>
              <a:t> false </a:t>
            </a:r>
            <a:r>
              <a:rPr lang="zh-CN" altLang="en-US"/>
              <a:t>了。</a:t>
            </a:r>
            <a:endParaRPr lang="zh-CN" altLang="en-US"/>
          </a:p>
          <a:p>
            <a:r>
              <a:rPr lang="zh-CN" altLang="en-US"/>
              <a:t>刚才编译器分配的空间实际上是</a:t>
            </a:r>
            <a:r>
              <a:rPr lang="zh-CN"/>
              <a:t>在全局空间，</a:t>
            </a:r>
            <a:r>
              <a:rPr lang="zh-CN" altLang="en-US"/>
              <a:t>和可执行文件放在一块（相当于全局变量）。现在这样是在栈空间，不一样了。</a:t>
            </a:r>
            <a:endParaRPr lang="zh-CN" altLang="en-US"/>
          </a:p>
        </p:txBody>
      </p:sp>
      <p:pic>
        <p:nvPicPr>
          <p:cNvPr id="7" name="Content Placeholder 6"/>
          <p:cNvPicPr>
            <a:picLocks noChangeAspect="1"/>
          </p:cNvPicPr>
          <p:nvPr>
            <p:ph sz="half" idx="2"/>
          </p:nvPr>
        </p:nvPicPr>
        <p:blipFill>
          <a:blip r:embed="rId1"/>
          <a:stretch>
            <a:fillRect/>
          </a:stretch>
        </p:blipFill>
        <p:spPr>
          <a:xfrm>
            <a:off x="6181090" y="2383790"/>
            <a:ext cx="4781550" cy="3234690"/>
          </a:xfrm>
          <a:prstGeom prst="rect">
            <a:avLst/>
          </a:prstGeom>
        </p:spPr>
      </p:pic>
      <p:pic>
        <p:nvPicPr>
          <p:cNvPr id="8" name="Picture 7"/>
          <p:cNvPicPr>
            <a:picLocks noChangeAspect="1"/>
          </p:cNvPicPr>
          <p:nvPr/>
        </p:nvPicPr>
        <p:blipFill>
          <a:blip r:embed="rId2"/>
          <a:stretch>
            <a:fillRect/>
          </a:stretch>
        </p:blipFill>
        <p:spPr>
          <a:xfrm>
            <a:off x="3128010" y="5813425"/>
            <a:ext cx="445770" cy="797560"/>
          </a:xfrm>
          <a:prstGeom prst="rect">
            <a:avLst/>
          </a:prstGeom>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常见错误：以为是值比较，其实是指针比较</a:t>
            </a:r>
            <a:endParaRPr lang="zh-CN" altLang="en-US"/>
          </a:p>
        </p:txBody>
      </p:sp>
      <p:sp>
        <p:nvSpPr>
          <p:cNvPr id="3" name="Content Placeholder 2"/>
          <p:cNvSpPr>
            <a:spLocks noGrp="1"/>
          </p:cNvSpPr>
          <p:nvPr>
            <p:ph sz="half" idx="1"/>
          </p:nvPr>
        </p:nvSpPr>
        <p:spPr/>
        <p:txBody>
          <a:bodyPr/>
          <a:p>
            <a:r>
              <a:rPr lang="zh-CN"/>
              <a:t>正确的做法是用</a:t>
            </a:r>
            <a:r>
              <a:rPr lang="en-US" altLang="zh-CN"/>
              <a:t> strcmp</a:t>
            </a:r>
            <a:r>
              <a:rPr lang="zh-CN" altLang="en-US"/>
              <a:t>，他会在字符串相等时返回</a:t>
            </a:r>
            <a:r>
              <a:rPr lang="en-US" altLang="zh-CN"/>
              <a:t> 0</a:t>
            </a:r>
            <a:r>
              <a:rPr lang="zh-CN" altLang="en-US"/>
              <a:t>，不相等时返回非</a:t>
            </a:r>
            <a:r>
              <a:rPr lang="en-US" altLang="zh-CN"/>
              <a:t> 0</a:t>
            </a:r>
            <a:r>
              <a:rPr lang="zh-CN" altLang="en-US"/>
              <a:t>。因为我们要的是反过来，所以加个感叹号表示逻辑否。也就是说</a:t>
            </a:r>
            <a:r>
              <a:rPr lang="en-US" altLang="zh-CN"/>
              <a:t> !strcmp(str1, str2) </a:t>
            </a:r>
            <a:r>
              <a:rPr lang="zh-CN" altLang="en-US"/>
              <a:t>才是比较字符串值的正确做法。</a:t>
            </a:r>
            <a:endParaRPr lang="zh-CN" altLang="en-US"/>
          </a:p>
          <a:p>
            <a:r>
              <a:rPr lang="zh-CN" altLang="en-US"/>
              <a:t>当然，如果你用</a:t>
            </a:r>
            <a:r>
              <a:rPr lang="en-US" altLang="zh-CN"/>
              <a:t> C++ </a:t>
            </a:r>
            <a:r>
              <a:rPr lang="zh-CN" altLang="en-US"/>
              <a:t>的</a:t>
            </a:r>
            <a:r>
              <a:rPr lang="en-US" altLang="zh-CN"/>
              <a:t> string </a:t>
            </a:r>
            <a:r>
              <a:rPr lang="zh-CN" altLang="en-US"/>
              <a:t>容器就没这个问题，完全可以用</a:t>
            </a:r>
            <a:r>
              <a:rPr lang="en-US" altLang="zh-CN"/>
              <a:t> == </a:t>
            </a:r>
            <a:r>
              <a:rPr lang="zh-CN" altLang="en-US"/>
              <a:t>来判断字符串的值，这是因为</a:t>
            </a:r>
            <a:r>
              <a:rPr lang="en-US" altLang="zh-CN"/>
              <a:t> C++ </a:t>
            </a:r>
            <a:r>
              <a:rPr lang="zh-CN" altLang="en-US"/>
              <a:t>有“运算符重载”功能。</a:t>
            </a:r>
            <a:endParaRPr lang="zh-CN" altLang="en-US"/>
          </a:p>
        </p:txBody>
      </p:sp>
      <p:pic>
        <p:nvPicPr>
          <p:cNvPr id="5" name="Content Placeholder 4"/>
          <p:cNvPicPr>
            <a:picLocks noChangeAspect="1"/>
          </p:cNvPicPr>
          <p:nvPr>
            <p:ph sz="half" idx="2"/>
          </p:nvPr>
        </p:nvPicPr>
        <p:blipFill>
          <a:blip r:embed="rId1"/>
          <a:stretch>
            <a:fillRect/>
          </a:stretch>
        </p:blipFill>
        <p:spPr>
          <a:xfrm>
            <a:off x="6148705" y="2487295"/>
            <a:ext cx="4847590" cy="3028315"/>
          </a:xfrm>
          <a:prstGeom prst="rect">
            <a:avLst/>
          </a:prstGeom>
        </p:spPr>
      </p:pic>
      <p:pic>
        <p:nvPicPr>
          <p:cNvPr id="6" name="Picture 5"/>
          <p:cNvPicPr>
            <a:picLocks noChangeAspect="1"/>
          </p:cNvPicPr>
          <p:nvPr/>
        </p:nvPicPr>
        <p:blipFill>
          <a:blip r:embed="rId2"/>
          <a:stretch>
            <a:fillRect/>
          </a:stretch>
        </p:blipFill>
        <p:spPr>
          <a:xfrm>
            <a:off x="3245485" y="5744845"/>
            <a:ext cx="570230" cy="8051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C </a:t>
            </a:r>
            <a:r>
              <a:rPr lang="zh-CN" altLang="en-US"/>
              <a:t>语言中的整数类型</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t>C </a:t>
            </a:r>
            <a:r>
              <a:rPr lang="zh-CN" altLang="en-US"/>
              <a:t>语言的基础</a:t>
            </a:r>
            <a:r>
              <a:rPr lang="zh-CN"/>
              <a:t>整数类型</a:t>
            </a:r>
            <a:endParaRPr lang="zh-CN"/>
          </a:p>
        </p:txBody>
      </p:sp>
      <p:graphicFrame>
        <p:nvGraphicFramePr>
          <p:cNvPr id="6" name="Content Placeholder 5"/>
          <p:cNvGraphicFramePr/>
          <p:nvPr>
            <p:ph idx="1"/>
          </p:nvPr>
        </p:nvGraphicFramePr>
        <p:xfrm>
          <a:off x="647700" y="1825625"/>
          <a:ext cx="10515600" cy="2286000"/>
        </p:xfrm>
        <a:graphic>
          <a:graphicData uri="http://schemas.openxmlformats.org/drawingml/2006/table">
            <a:tbl>
              <a:tblPr firstRow="1" bandRow="1">
                <a:tableStyleId>{5C22544A-7EE6-4342-B048-85BDC9FD1C3A}</a:tableStyleId>
              </a:tblPr>
              <a:tblGrid>
                <a:gridCol w="2103120"/>
                <a:gridCol w="2103120"/>
                <a:gridCol w="2103120"/>
                <a:gridCol w="2103120"/>
                <a:gridCol w="2103120"/>
              </a:tblGrid>
              <a:tr h="381000">
                <a:tc>
                  <a:txBody>
                    <a:bodyPr/>
                    <a:p>
                      <a:pPr>
                        <a:buNone/>
                      </a:pPr>
                      <a:r>
                        <a:rPr lang="zh-CN" altLang="en-US"/>
                        <a:t>类型</a:t>
                      </a:r>
                      <a:endParaRPr lang="zh-CN" altLang="en-US"/>
                    </a:p>
                  </a:txBody>
                  <a:tcPr/>
                </a:tc>
                <a:tc>
                  <a:txBody>
                    <a:bodyPr/>
                    <a:p>
                      <a:pPr>
                        <a:buNone/>
                      </a:pPr>
                      <a:r>
                        <a:rPr lang="en-US" altLang="zh-CN"/>
                        <a:t>Unix 32</a:t>
                      </a:r>
                      <a:r>
                        <a:rPr lang="zh-CN" altLang="en-US"/>
                        <a:t>位</a:t>
                      </a:r>
                      <a:endParaRPr lang="zh-CN" altLang="en-US"/>
                    </a:p>
                  </a:txBody>
                  <a:tcPr/>
                </a:tc>
                <a:tc>
                  <a:txBody>
                    <a:bodyPr/>
                    <a:p>
                      <a:pPr>
                        <a:buNone/>
                      </a:pPr>
                      <a:r>
                        <a:rPr lang="en-US"/>
                        <a:t>Unix 64</a:t>
                      </a:r>
                      <a:r>
                        <a:rPr lang="zh-CN" altLang="en-US"/>
                        <a:t>位</a:t>
                      </a:r>
                      <a:endParaRPr lang="zh-CN" altLang="en-US"/>
                    </a:p>
                  </a:txBody>
                  <a:tcPr/>
                </a:tc>
                <a:tc>
                  <a:txBody>
                    <a:bodyPr/>
                    <a:p>
                      <a:pPr>
                        <a:buNone/>
                      </a:pPr>
                      <a:r>
                        <a:rPr lang="en-US"/>
                        <a:t>Windows 32</a:t>
                      </a:r>
                      <a:r>
                        <a:rPr lang="zh-CN" altLang="en-US"/>
                        <a:t>位</a:t>
                      </a:r>
                      <a:endParaRPr lang="zh-CN" altLang="en-US"/>
                    </a:p>
                  </a:txBody>
                  <a:tcPr/>
                </a:tc>
                <a:tc>
                  <a:txBody>
                    <a:bodyPr/>
                    <a:p>
                      <a:pPr>
                        <a:buNone/>
                      </a:pPr>
                      <a:r>
                        <a:rPr lang="en-US"/>
                        <a:t>Windows 64</a:t>
                      </a:r>
                      <a:r>
                        <a:rPr lang="zh-CN" altLang="en-US"/>
                        <a:t>位</a:t>
                      </a:r>
                      <a:endParaRPr lang="zh-CN" altLang="en-US"/>
                    </a:p>
                  </a:txBody>
                  <a:tcPr/>
                </a:tc>
              </a:tr>
              <a:tr h="381000">
                <a:tc>
                  <a:txBody>
                    <a:bodyPr/>
                    <a:p>
                      <a:pPr>
                        <a:buNone/>
                      </a:pPr>
                      <a:r>
                        <a:rPr lang="en-US"/>
                        <a:t>char</a:t>
                      </a:r>
                      <a:endParaRPr lang="en-US"/>
                    </a:p>
                  </a:txBody>
                  <a:tcPr/>
                </a:tc>
                <a:tc>
                  <a:txBody>
                    <a:bodyPr/>
                    <a:p>
                      <a:pPr>
                        <a:buNone/>
                      </a:pPr>
                      <a:r>
                        <a:rPr lang="en-US"/>
                        <a:t>8 </a:t>
                      </a:r>
                      <a:r>
                        <a:rPr lang="zh-CN" altLang="en-US"/>
                        <a:t>位</a:t>
                      </a:r>
                      <a:endParaRPr lang="zh-CN" altLang="en-US"/>
                    </a:p>
                  </a:txBody>
                  <a:tcPr/>
                </a:tc>
                <a:tc>
                  <a:txBody>
                    <a:bodyPr/>
                    <a:p>
                      <a:pPr>
                        <a:buNone/>
                      </a:pPr>
                      <a:r>
                        <a:rPr lang="en-US" sz="1800">
                          <a:sym typeface="+mn-ea"/>
                        </a:rPr>
                        <a:t>8 </a:t>
                      </a:r>
                      <a:r>
                        <a:rPr lang="zh-CN" altLang="en-US" sz="1800">
                          <a:sym typeface="+mn-ea"/>
                        </a:rPr>
                        <a:t>位</a:t>
                      </a:r>
                      <a:endParaRPr lang="en-US"/>
                    </a:p>
                  </a:txBody>
                  <a:tcPr/>
                </a:tc>
                <a:tc>
                  <a:txBody>
                    <a:bodyPr/>
                    <a:p>
                      <a:pPr>
                        <a:buNone/>
                      </a:pPr>
                      <a:r>
                        <a:rPr lang="en-US" sz="1800">
                          <a:sym typeface="+mn-ea"/>
                        </a:rPr>
                        <a:t>8 </a:t>
                      </a:r>
                      <a:r>
                        <a:rPr lang="zh-CN" altLang="en-US" sz="1800">
                          <a:sym typeface="+mn-ea"/>
                        </a:rPr>
                        <a:t>位</a:t>
                      </a:r>
                      <a:endParaRPr lang="en-US"/>
                    </a:p>
                  </a:txBody>
                  <a:tcPr/>
                </a:tc>
                <a:tc>
                  <a:txBody>
                    <a:bodyPr/>
                    <a:p>
                      <a:pPr>
                        <a:buNone/>
                      </a:pPr>
                      <a:r>
                        <a:rPr lang="en-US" sz="1800">
                          <a:sym typeface="+mn-ea"/>
                        </a:rPr>
                        <a:t>8 </a:t>
                      </a:r>
                      <a:r>
                        <a:rPr lang="zh-CN" altLang="en-US" sz="1800">
                          <a:sym typeface="+mn-ea"/>
                        </a:rPr>
                        <a:t>位</a:t>
                      </a:r>
                      <a:endParaRPr lang="en-US"/>
                    </a:p>
                  </a:txBody>
                  <a:tcPr/>
                </a:tc>
              </a:tr>
              <a:tr h="381000">
                <a:tc>
                  <a:txBody>
                    <a:bodyPr/>
                    <a:p>
                      <a:pPr>
                        <a:buNone/>
                      </a:pPr>
                      <a:r>
                        <a:rPr lang="en-US"/>
                        <a:t>short</a:t>
                      </a:r>
                      <a:endParaRPr lang="en-US"/>
                    </a:p>
                  </a:txBody>
                  <a:tcPr/>
                </a:tc>
                <a:tc>
                  <a:txBody>
                    <a:bodyPr/>
                    <a:p>
                      <a:pPr>
                        <a:buNone/>
                      </a:pPr>
                      <a:r>
                        <a:rPr lang="en-US"/>
                        <a:t>16 </a:t>
                      </a:r>
                      <a:r>
                        <a:rPr lang="zh-CN" altLang="en-US" sz="1800">
                          <a:sym typeface="+mn-ea"/>
                        </a:rPr>
                        <a:t>位</a:t>
                      </a:r>
                      <a:endParaRPr lang="en-US"/>
                    </a:p>
                  </a:txBody>
                  <a:tcPr/>
                </a:tc>
                <a:tc>
                  <a:txBody>
                    <a:bodyPr/>
                    <a:p>
                      <a:pPr>
                        <a:buNone/>
                      </a:pPr>
                      <a:r>
                        <a:rPr lang="en-US" sz="1800">
                          <a:sym typeface="+mn-ea"/>
                        </a:rPr>
                        <a:t>16 </a:t>
                      </a:r>
                      <a:r>
                        <a:rPr lang="zh-CN" altLang="en-US" sz="1800">
                          <a:sym typeface="+mn-ea"/>
                        </a:rPr>
                        <a:t>位</a:t>
                      </a:r>
                      <a:endParaRPr lang="en-US"/>
                    </a:p>
                  </a:txBody>
                  <a:tcPr/>
                </a:tc>
                <a:tc>
                  <a:txBody>
                    <a:bodyPr/>
                    <a:p>
                      <a:pPr>
                        <a:buNone/>
                      </a:pPr>
                      <a:r>
                        <a:rPr lang="en-US" sz="1800">
                          <a:sym typeface="+mn-ea"/>
                        </a:rPr>
                        <a:t>16 </a:t>
                      </a:r>
                      <a:r>
                        <a:rPr lang="zh-CN" altLang="en-US" sz="1800">
                          <a:sym typeface="+mn-ea"/>
                        </a:rPr>
                        <a:t>位</a:t>
                      </a:r>
                      <a:endParaRPr lang="en-US"/>
                    </a:p>
                  </a:txBody>
                  <a:tcPr/>
                </a:tc>
                <a:tc>
                  <a:txBody>
                    <a:bodyPr/>
                    <a:p>
                      <a:pPr>
                        <a:buNone/>
                      </a:pPr>
                      <a:r>
                        <a:rPr lang="en-US" sz="1800">
                          <a:sym typeface="+mn-ea"/>
                        </a:rPr>
                        <a:t>16 </a:t>
                      </a:r>
                      <a:r>
                        <a:rPr lang="zh-CN" altLang="en-US" sz="1800">
                          <a:sym typeface="+mn-ea"/>
                        </a:rPr>
                        <a:t>位</a:t>
                      </a:r>
                      <a:endParaRPr lang="en-US"/>
                    </a:p>
                  </a:txBody>
                  <a:tcPr/>
                </a:tc>
              </a:tr>
              <a:tr h="381000">
                <a:tc>
                  <a:txBody>
                    <a:bodyPr/>
                    <a:p>
                      <a:pPr>
                        <a:buNone/>
                      </a:pPr>
                      <a:r>
                        <a:rPr lang="en-US"/>
                        <a:t>int</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ym typeface="+mn-ea"/>
                        </a:rPr>
                        <a:t>32 </a:t>
                      </a:r>
                      <a:r>
                        <a:rPr lang="zh-CN" altLang="en-US" sz="1800">
                          <a:sym typeface="+mn-ea"/>
                        </a:rPr>
                        <a:t>位</a:t>
                      </a:r>
                      <a:endParaRPr lang="en-US"/>
                    </a:p>
                  </a:txBody>
                  <a:tcPr/>
                </a:tc>
              </a:tr>
              <a:tr h="381000">
                <a:tc>
                  <a:txBody>
                    <a:bodyPr/>
                    <a:p>
                      <a:pPr>
                        <a:buNone/>
                      </a:pPr>
                      <a:r>
                        <a:rPr lang="en-US"/>
                        <a:t>long</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ym typeface="+mn-ea"/>
                        </a:rPr>
                        <a:t>64 </a:t>
                      </a:r>
                      <a:r>
                        <a:rPr lang="zh-CN" altLang="en-US" sz="1800">
                          <a:sym typeface="+mn-ea"/>
                        </a:rPr>
                        <a:t>位</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ym typeface="+mn-ea"/>
                        </a:rPr>
                        <a:t>32 </a:t>
                      </a:r>
                      <a:r>
                        <a:rPr lang="zh-CN" altLang="en-US" sz="1800">
                          <a:sym typeface="+mn-ea"/>
                        </a:rPr>
                        <a:t>位</a:t>
                      </a:r>
                      <a:endParaRPr lang="en-US"/>
                    </a:p>
                  </a:txBody>
                  <a:tcPr/>
                </a:tc>
              </a:tr>
              <a:tr h="381000">
                <a:tc>
                  <a:txBody>
                    <a:bodyPr/>
                    <a:p>
                      <a:pPr>
                        <a:buNone/>
                      </a:pPr>
                      <a:r>
                        <a:rPr lang="en-US"/>
                        <a:t>long long</a:t>
                      </a:r>
                      <a:endParaRPr lang="en-US"/>
                    </a:p>
                  </a:txBody>
                  <a:tcPr/>
                </a:tc>
                <a:tc>
                  <a:txBody>
                    <a:bodyPr/>
                    <a:p>
                      <a:pPr>
                        <a:buNone/>
                      </a:pPr>
                      <a:r>
                        <a:rPr lang="en-US"/>
                        <a:t>64 </a:t>
                      </a:r>
                      <a:r>
                        <a:rPr lang="zh-CN" altLang="en-US" sz="1800">
                          <a:sym typeface="+mn-ea"/>
                        </a:rPr>
                        <a:t>位</a:t>
                      </a:r>
                      <a:endParaRPr lang="en-US"/>
                    </a:p>
                  </a:txBody>
                  <a:tcPr/>
                </a:tc>
                <a:tc>
                  <a:txBody>
                    <a:bodyPr/>
                    <a:p>
                      <a:pPr>
                        <a:buNone/>
                      </a:pPr>
                      <a:r>
                        <a:rPr lang="en-US" sz="1800">
                          <a:sym typeface="+mn-ea"/>
                        </a:rPr>
                        <a:t>64 </a:t>
                      </a:r>
                      <a:r>
                        <a:rPr lang="zh-CN" altLang="en-US" sz="1800">
                          <a:sym typeface="+mn-ea"/>
                        </a:rPr>
                        <a:t>位</a:t>
                      </a:r>
                      <a:endParaRPr lang="en-US"/>
                    </a:p>
                  </a:txBody>
                  <a:tcPr/>
                </a:tc>
                <a:tc>
                  <a:txBody>
                    <a:bodyPr/>
                    <a:p>
                      <a:pPr>
                        <a:buNone/>
                      </a:pPr>
                      <a:r>
                        <a:rPr lang="en-US" sz="1800">
                          <a:sym typeface="+mn-ea"/>
                        </a:rPr>
                        <a:t>64 </a:t>
                      </a:r>
                      <a:r>
                        <a:rPr lang="zh-CN" altLang="en-US" sz="1800">
                          <a:sym typeface="+mn-ea"/>
                        </a:rPr>
                        <a:t>位</a:t>
                      </a:r>
                      <a:endParaRPr lang="en-US"/>
                    </a:p>
                  </a:txBody>
                  <a:tcPr/>
                </a:tc>
                <a:tc>
                  <a:txBody>
                    <a:bodyPr/>
                    <a:p>
                      <a:pPr>
                        <a:buNone/>
                      </a:pPr>
                      <a:r>
                        <a:rPr lang="en-US" sz="1800">
                          <a:sym typeface="+mn-ea"/>
                        </a:rPr>
                        <a:t>64 </a:t>
                      </a:r>
                      <a:r>
                        <a:rPr lang="zh-CN" altLang="en-US" sz="1800">
                          <a:sym typeface="+mn-ea"/>
                        </a:rPr>
                        <a:t>位</a:t>
                      </a:r>
                      <a:endParaRPr lang="en-US"/>
                    </a:p>
                  </a:txBody>
                  <a:tcPr/>
                </a:tc>
              </a:tr>
            </a:tbl>
          </a:graphicData>
        </a:graphic>
      </p:graphicFrame>
      <p:sp>
        <p:nvSpPr>
          <p:cNvPr id="7" name="Text Box 6"/>
          <p:cNvSpPr txBox="1"/>
          <p:nvPr/>
        </p:nvSpPr>
        <p:spPr>
          <a:xfrm>
            <a:off x="2378710" y="4726305"/>
            <a:ext cx="7434580" cy="1476375"/>
          </a:xfrm>
          <a:prstGeom prst="rect">
            <a:avLst/>
          </a:prstGeom>
          <a:noFill/>
        </p:spPr>
        <p:txBody>
          <a:bodyPr wrap="none" rtlCol="0">
            <a:spAutoFit/>
          </a:bodyPr>
          <a:p>
            <a:pPr algn="l"/>
            <a:r>
              <a:rPr lang="en-US"/>
              <a:t>char </a:t>
            </a:r>
            <a:r>
              <a:rPr lang="zh-CN" altLang="en-US"/>
              <a:t>又称字符类型，可以表示一个字符，因而得名。</a:t>
            </a:r>
            <a:endParaRPr lang="zh-CN" altLang="en-US"/>
          </a:p>
          <a:p>
            <a:pPr algn="l"/>
            <a:r>
              <a:rPr lang="en-US" altLang="zh-CN"/>
              <a:t>short </a:t>
            </a:r>
            <a:r>
              <a:rPr lang="zh-CN" altLang="en-US"/>
              <a:t>是短整数类型，大小为</a:t>
            </a:r>
            <a:r>
              <a:rPr lang="en-US" altLang="zh-CN"/>
              <a:t> 16 </a:t>
            </a:r>
            <a:r>
              <a:rPr lang="zh-CN" altLang="en-US"/>
              <a:t>位或者说</a:t>
            </a:r>
            <a:r>
              <a:rPr lang="en-US" altLang="zh-CN"/>
              <a:t> 2 </a:t>
            </a:r>
            <a:r>
              <a:rPr lang="zh-CN" altLang="en-US"/>
              <a:t>字节。</a:t>
            </a:r>
            <a:endParaRPr lang="zh-CN" altLang="en-US"/>
          </a:p>
          <a:p>
            <a:pPr algn="l"/>
            <a:r>
              <a:rPr lang="en-US" altLang="zh-CN">
                <a:sym typeface="+mn-ea"/>
              </a:rPr>
              <a:t>int </a:t>
            </a:r>
            <a:r>
              <a:rPr lang="zh-CN" altLang="en-US">
                <a:sym typeface="+mn-ea"/>
              </a:rPr>
              <a:t>是整数类型，大小为</a:t>
            </a:r>
            <a:r>
              <a:rPr lang="en-US" altLang="zh-CN">
                <a:sym typeface="+mn-ea"/>
              </a:rPr>
              <a:t> 32 </a:t>
            </a:r>
            <a:r>
              <a:rPr lang="zh-CN" altLang="en-US">
                <a:sym typeface="+mn-ea"/>
              </a:rPr>
              <a:t>位或者说</a:t>
            </a:r>
            <a:r>
              <a:rPr lang="en-US" altLang="zh-CN">
                <a:sym typeface="+mn-ea"/>
              </a:rPr>
              <a:t> 4 </a:t>
            </a:r>
            <a:r>
              <a:rPr lang="zh-CN" altLang="en-US">
                <a:sym typeface="+mn-ea"/>
              </a:rPr>
              <a:t>字节。</a:t>
            </a:r>
            <a:endParaRPr lang="zh-CN" altLang="en-US">
              <a:sym typeface="+mn-ea"/>
            </a:endParaRPr>
          </a:p>
          <a:p>
            <a:pPr algn="l"/>
            <a:r>
              <a:rPr lang="en-US" altLang="zh-CN">
                <a:sym typeface="+mn-ea"/>
              </a:rPr>
              <a:t>long long </a:t>
            </a:r>
            <a:r>
              <a:rPr lang="zh-CN" altLang="en-US">
                <a:sym typeface="+mn-ea"/>
              </a:rPr>
              <a:t>是超长整数类型，大小为</a:t>
            </a:r>
            <a:r>
              <a:rPr lang="en-US" altLang="zh-CN">
                <a:sym typeface="+mn-ea"/>
              </a:rPr>
              <a:t> 64 </a:t>
            </a:r>
            <a:r>
              <a:rPr lang="zh-CN" altLang="en-US">
                <a:sym typeface="+mn-ea"/>
              </a:rPr>
              <a:t>位或者说</a:t>
            </a:r>
            <a:r>
              <a:rPr lang="en-US" altLang="zh-CN">
                <a:sym typeface="+mn-ea"/>
              </a:rPr>
              <a:t> 8 </a:t>
            </a:r>
            <a:r>
              <a:rPr lang="zh-CN" altLang="en-US">
                <a:sym typeface="+mn-ea"/>
              </a:rPr>
              <a:t>字节。</a:t>
            </a:r>
            <a:endParaRPr lang="zh-CN" altLang="en-US">
              <a:sym typeface="+mn-ea"/>
            </a:endParaRPr>
          </a:p>
          <a:p>
            <a:pPr algn="l"/>
            <a:r>
              <a:rPr lang="en-US" altLang="zh-CN">
                <a:sym typeface="+mn-ea"/>
              </a:rPr>
              <a:t>long </a:t>
            </a:r>
            <a:r>
              <a:rPr lang="zh-CN">
                <a:sym typeface="+mn-ea"/>
              </a:rPr>
              <a:t>比较特殊，在</a:t>
            </a:r>
            <a:r>
              <a:rPr lang="en-US" altLang="zh-CN">
                <a:sym typeface="+mn-ea"/>
              </a:rPr>
              <a:t> Unix </a:t>
            </a:r>
            <a:r>
              <a:rPr lang="zh-CN" altLang="en-US">
                <a:sym typeface="+mn-ea"/>
              </a:rPr>
              <a:t>上随系统位数变化，</a:t>
            </a:r>
            <a:r>
              <a:rPr lang="en-US" altLang="zh-CN">
                <a:sym typeface="+mn-ea"/>
              </a:rPr>
              <a:t>Windows </a:t>
            </a:r>
            <a:r>
              <a:rPr lang="zh-CN" altLang="en-US">
                <a:sym typeface="+mn-ea"/>
              </a:rPr>
              <a:t>上始终是</a:t>
            </a:r>
            <a:r>
              <a:rPr lang="en-US" altLang="zh-CN">
                <a:sym typeface="+mn-ea"/>
              </a:rPr>
              <a:t> 32 </a:t>
            </a:r>
            <a:r>
              <a:rPr lang="zh-CN" altLang="en-US">
                <a:sym typeface="+mn-ea"/>
              </a:rPr>
              <a:t>位。</a:t>
            </a:r>
            <a:endParaRPr lang="zh-CN" altLang="en-US">
              <a:sym typeface="+mn-ea"/>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t>C </a:t>
            </a:r>
            <a:r>
              <a:rPr lang="zh-CN" altLang="en-US"/>
              <a:t>语言的基础</a:t>
            </a:r>
            <a:r>
              <a:rPr lang="zh-CN"/>
              <a:t>整数类型</a:t>
            </a:r>
            <a:endParaRPr lang="zh-CN"/>
          </a:p>
        </p:txBody>
      </p:sp>
      <p:graphicFrame>
        <p:nvGraphicFramePr>
          <p:cNvPr id="6" name="Content Placeholder 5"/>
          <p:cNvGraphicFramePr/>
          <p:nvPr>
            <p:ph idx="1"/>
          </p:nvPr>
        </p:nvGraphicFramePr>
        <p:xfrm>
          <a:off x="647700" y="1825625"/>
          <a:ext cx="10515600" cy="2286000"/>
        </p:xfrm>
        <a:graphic>
          <a:graphicData uri="http://schemas.openxmlformats.org/drawingml/2006/table">
            <a:tbl>
              <a:tblPr firstRow="1" bandRow="1">
                <a:tableStyleId>{5C22544A-7EE6-4342-B048-85BDC9FD1C3A}</a:tableStyleId>
              </a:tblPr>
              <a:tblGrid>
                <a:gridCol w="2103120"/>
                <a:gridCol w="2103120"/>
                <a:gridCol w="2103120"/>
                <a:gridCol w="2103120"/>
                <a:gridCol w="2103120"/>
              </a:tblGrid>
              <a:tr h="381000">
                <a:tc>
                  <a:txBody>
                    <a:bodyPr/>
                    <a:p>
                      <a:pPr>
                        <a:buNone/>
                      </a:pPr>
                      <a:r>
                        <a:rPr lang="zh-CN" altLang="en-US"/>
                        <a:t>类型</a:t>
                      </a:r>
                      <a:endParaRPr lang="zh-CN" altLang="en-US"/>
                    </a:p>
                  </a:txBody>
                  <a:tcPr/>
                </a:tc>
                <a:tc>
                  <a:txBody>
                    <a:bodyPr/>
                    <a:p>
                      <a:pPr>
                        <a:buNone/>
                      </a:pPr>
                      <a:r>
                        <a:rPr lang="en-US" altLang="zh-CN"/>
                        <a:t>Unix 32</a:t>
                      </a:r>
                      <a:r>
                        <a:rPr lang="zh-CN" altLang="en-US"/>
                        <a:t>位</a:t>
                      </a:r>
                      <a:endParaRPr lang="zh-CN" altLang="en-US"/>
                    </a:p>
                  </a:txBody>
                  <a:tcPr/>
                </a:tc>
                <a:tc>
                  <a:txBody>
                    <a:bodyPr/>
                    <a:p>
                      <a:pPr>
                        <a:buNone/>
                      </a:pPr>
                      <a:r>
                        <a:rPr lang="en-US"/>
                        <a:t>Unix 64</a:t>
                      </a:r>
                      <a:r>
                        <a:rPr lang="zh-CN" altLang="en-US"/>
                        <a:t>位</a:t>
                      </a:r>
                      <a:endParaRPr lang="zh-CN" altLang="en-US"/>
                    </a:p>
                  </a:txBody>
                  <a:tcPr/>
                </a:tc>
                <a:tc>
                  <a:txBody>
                    <a:bodyPr/>
                    <a:p>
                      <a:pPr>
                        <a:buNone/>
                      </a:pPr>
                      <a:r>
                        <a:rPr lang="en-US"/>
                        <a:t>Windows 32</a:t>
                      </a:r>
                      <a:r>
                        <a:rPr lang="zh-CN" altLang="en-US"/>
                        <a:t>位</a:t>
                      </a:r>
                      <a:endParaRPr lang="zh-CN" altLang="en-US"/>
                    </a:p>
                  </a:txBody>
                  <a:tcPr/>
                </a:tc>
                <a:tc>
                  <a:txBody>
                    <a:bodyPr/>
                    <a:p>
                      <a:pPr>
                        <a:buNone/>
                      </a:pPr>
                      <a:r>
                        <a:rPr lang="en-US"/>
                        <a:t>Windows 64</a:t>
                      </a:r>
                      <a:r>
                        <a:rPr lang="zh-CN" altLang="en-US"/>
                        <a:t>位</a:t>
                      </a:r>
                      <a:endParaRPr lang="zh-CN" altLang="en-US"/>
                    </a:p>
                  </a:txBody>
                  <a:tcPr/>
                </a:tc>
              </a:tr>
              <a:tr h="381000">
                <a:tc>
                  <a:txBody>
                    <a:bodyPr/>
                    <a:p>
                      <a:pPr>
                        <a:buNone/>
                      </a:pPr>
                      <a:r>
                        <a:rPr lang="en-US"/>
                        <a:t>char</a:t>
                      </a:r>
                      <a:endParaRPr lang="en-US"/>
                    </a:p>
                  </a:txBody>
                  <a:tcPr/>
                </a:tc>
                <a:tc>
                  <a:txBody>
                    <a:bodyPr/>
                    <a:p>
                      <a:pPr>
                        <a:buNone/>
                      </a:pPr>
                      <a:r>
                        <a:rPr lang="en-US"/>
                        <a:t>8 </a:t>
                      </a:r>
                      <a:r>
                        <a:rPr lang="zh-CN" altLang="en-US"/>
                        <a:t>位</a:t>
                      </a:r>
                      <a:endParaRPr lang="zh-CN" altLang="en-US"/>
                    </a:p>
                  </a:txBody>
                  <a:tcPr/>
                </a:tc>
                <a:tc>
                  <a:txBody>
                    <a:bodyPr/>
                    <a:p>
                      <a:pPr>
                        <a:buNone/>
                      </a:pPr>
                      <a:r>
                        <a:rPr lang="en-US" sz="1800">
                          <a:sym typeface="+mn-ea"/>
                        </a:rPr>
                        <a:t>8 </a:t>
                      </a:r>
                      <a:r>
                        <a:rPr lang="zh-CN" altLang="en-US" sz="1800">
                          <a:sym typeface="+mn-ea"/>
                        </a:rPr>
                        <a:t>位</a:t>
                      </a:r>
                      <a:endParaRPr lang="en-US"/>
                    </a:p>
                  </a:txBody>
                  <a:tcPr/>
                </a:tc>
                <a:tc>
                  <a:txBody>
                    <a:bodyPr/>
                    <a:p>
                      <a:pPr>
                        <a:buNone/>
                      </a:pPr>
                      <a:r>
                        <a:rPr lang="en-US" sz="1800">
                          <a:sym typeface="+mn-ea"/>
                        </a:rPr>
                        <a:t>8 </a:t>
                      </a:r>
                      <a:r>
                        <a:rPr lang="zh-CN" altLang="en-US" sz="1800">
                          <a:sym typeface="+mn-ea"/>
                        </a:rPr>
                        <a:t>位</a:t>
                      </a:r>
                      <a:endParaRPr lang="en-US"/>
                    </a:p>
                  </a:txBody>
                  <a:tcPr/>
                </a:tc>
                <a:tc>
                  <a:txBody>
                    <a:bodyPr/>
                    <a:p>
                      <a:pPr>
                        <a:buNone/>
                      </a:pPr>
                      <a:r>
                        <a:rPr lang="en-US" sz="1800">
                          <a:sym typeface="+mn-ea"/>
                        </a:rPr>
                        <a:t>8 </a:t>
                      </a:r>
                      <a:r>
                        <a:rPr lang="zh-CN" altLang="en-US" sz="1800">
                          <a:sym typeface="+mn-ea"/>
                        </a:rPr>
                        <a:t>位</a:t>
                      </a:r>
                      <a:endParaRPr lang="en-US"/>
                    </a:p>
                  </a:txBody>
                  <a:tcPr/>
                </a:tc>
              </a:tr>
              <a:tr h="381000">
                <a:tc>
                  <a:txBody>
                    <a:bodyPr/>
                    <a:p>
                      <a:pPr>
                        <a:buNone/>
                      </a:pPr>
                      <a:r>
                        <a:rPr lang="en-US"/>
                        <a:t>short</a:t>
                      </a:r>
                      <a:endParaRPr lang="en-US"/>
                    </a:p>
                  </a:txBody>
                  <a:tcPr/>
                </a:tc>
                <a:tc>
                  <a:txBody>
                    <a:bodyPr/>
                    <a:p>
                      <a:pPr>
                        <a:buNone/>
                      </a:pPr>
                      <a:r>
                        <a:rPr lang="en-US"/>
                        <a:t>16 </a:t>
                      </a:r>
                      <a:r>
                        <a:rPr lang="zh-CN" altLang="en-US" sz="1800">
                          <a:sym typeface="+mn-ea"/>
                        </a:rPr>
                        <a:t>位</a:t>
                      </a:r>
                      <a:endParaRPr lang="en-US"/>
                    </a:p>
                  </a:txBody>
                  <a:tcPr/>
                </a:tc>
                <a:tc>
                  <a:txBody>
                    <a:bodyPr/>
                    <a:p>
                      <a:pPr>
                        <a:buNone/>
                      </a:pPr>
                      <a:r>
                        <a:rPr lang="en-US" sz="1800">
                          <a:sym typeface="+mn-ea"/>
                        </a:rPr>
                        <a:t>16 </a:t>
                      </a:r>
                      <a:r>
                        <a:rPr lang="zh-CN" altLang="en-US" sz="1800">
                          <a:sym typeface="+mn-ea"/>
                        </a:rPr>
                        <a:t>位</a:t>
                      </a:r>
                      <a:endParaRPr lang="en-US"/>
                    </a:p>
                  </a:txBody>
                  <a:tcPr/>
                </a:tc>
                <a:tc>
                  <a:txBody>
                    <a:bodyPr/>
                    <a:p>
                      <a:pPr>
                        <a:buNone/>
                      </a:pPr>
                      <a:r>
                        <a:rPr lang="en-US" sz="1800">
                          <a:sym typeface="+mn-ea"/>
                        </a:rPr>
                        <a:t>16 </a:t>
                      </a:r>
                      <a:r>
                        <a:rPr lang="zh-CN" altLang="en-US" sz="1800">
                          <a:sym typeface="+mn-ea"/>
                        </a:rPr>
                        <a:t>位</a:t>
                      </a:r>
                      <a:endParaRPr lang="en-US"/>
                    </a:p>
                  </a:txBody>
                  <a:tcPr/>
                </a:tc>
                <a:tc>
                  <a:txBody>
                    <a:bodyPr/>
                    <a:p>
                      <a:pPr>
                        <a:buNone/>
                      </a:pPr>
                      <a:r>
                        <a:rPr lang="en-US" sz="1800">
                          <a:sym typeface="+mn-ea"/>
                        </a:rPr>
                        <a:t>16 </a:t>
                      </a:r>
                      <a:r>
                        <a:rPr lang="zh-CN" altLang="en-US" sz="1800">
                          <a:sym typeface="+mn-ea"/>
                        </a:rPr>
                        <a:t>位</a:t>
                      </a:r>
                      <a:endParaRPr lang="en-US"/>
                    </a:p>
                  </a:txBody>
                  <a:tcPr/>
                </a:tc>
              </a:tr>
              <a:tr h="381000">
                <a:tc>
                  <a:txBody>
                    <a:bodyPr/>
                    <a:p>
                      <a:pPr>
                        <a:buNone/>
                      </a:pPr>
                      <a:r>
                        <a:rPr lang="en-US"/>
                        <a:t>int</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ym typeface="+mn-ea"/>
                        </a:rPr>
                        <a:t>32 </a:t>
                      </a:r>
                      <a:r>
                        <a:rPr lang="zh-CN" altLang="en-US" sz="1800">
                          <a:sym typeface="+mn-ea"/>
                        </a:rPr>
                        <a:t>位</a:t>
                      </a:r>
                      <a:endParaRPr lang="en-US"/>
                    </a:p>
                  </a:txBody>
                  <a:tcPr/>
                </a:tc>
              </a:tr>
              <a:tr h="381000">
                <a:tc>
                  <a:txBody>
                    <a:bodyPr/>
                    <a:p>
                      <a:pPr>
                        <a:buNone/>
                      </a:pPr>
                      <a:r>
                        <a:rPr lang="en-US"/>
                        <a:t>long</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ym typeface="+mn-ea"/>
                        </a:rPr>
                        <a:t>64 </a:t>
                      </a:r>
                      <a:r>
                        <a:rPr lang="zh-CN" altLang="en-US" sz="1800">
                          <a:sym typeface="+mn-ea"/>
                        </a:rPr>
                        <a:t>位</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ym typeface="+mn-ea"/>
                        </a:rPr>
                        <a:t>32 </a:t>
                      </a:r>
                      <a:r>
                        <a:rPr lang="zh-CN" altLang="en-US" sz="1800">
                          <a:sym typeface="+mn-ea"/>
                        </a:rPr>
                        <a:t>位</a:t>
                      </a:r>
                      <a:endParaRPr lang="en-US"/>
                    </a:p>
                  </a:txBody>
                  <a:tcPr/>
                </a:tc>
              </a:tr>
              <a:tr h="381000">
                <a:tc>
                  <a:txBody>
                    <a:bodyPr/>
                    <a:p>
                      <a:pPr>
                        <a:buNone/>
                      </a:pPr>
                      <a:r>
                        <a:rPr lang="en-US"/>
                        <a:t>long long</a:t>
                      </a:r>
                      <a:endParaRPr lang="en-US"/>
                    </a:p>
                  </a:txBody>
                  <a:tcPr/>
                </a:tc>
                <a:tc>
                  <a:txBody>
                    <a:bodyPr/>
                    <a:p>
                      <a:pPr>
                        <a:buNone/>
                      </a:pPr>
                      <a:r>
                        <a:rPr lang="en-US"/>
                        <a:t>64 </a:t>
                      </a:r>
                      <a:r>
                        <a:rPr lang="zh-CN" altLang="en-US" sz="1800">
                          <a:sym typeface="+mn-ea"/>
                        </a:rPr>
                        <a:t>位</a:t>
                      </a:r>
                      <a:endParaRPr lang="en-US"/>
                    </a:p>
                  </a:txBody>
                  <a:tcPr/>
                </a:tc>
                <a:tc>
                  <a:txBody>
                    <a:bodyPr/>
                    <a:p>
                      <a:pPr>
                        <a:buNone/>
                      </a:pPr>
                      <a:r>
                        <a:rPr lang="en-US" sz="1800">
                          <a:sym typeface="+mn-ea"/>
                        </a:rPr>
                        <a:t>64 </a:t>
                      </a:r>
                      <a:r>
                        <a:rPr lang="zh-CN" altLang="en-US" sz="1800">
                          <a:sym typeface="+mn-ea"/>
                        </a:rPr>
                        <a:t>位</a:t>
                      </a:r>
                      <a:endParaRPr lang="en-US"/>
                    </a:p>
                  </a:txBody>
                  <a:tcPr/>
                </a:tc>
                <a:tc>
                  <a:txBody>
                    <a:bodyPr/>
                    <a:p>
                      <a:pPr>
                        <a:buNone/>
                      </a:pPr>
                      <a:r>
                        <a:rPr lang="en-US" sz="1800">
                          <a:sym typeface="+mn-ea"/>
                        </a:rPr>
                        <a:t>64 </a:t>
                      </a:r>
                      <a:r>
                        <a:rPr lang="zh-CN" altLang="en-US" sz="1800">
                          <a:sym typeface="+mn-ea"/>
                        </a:rPr>
                        <a:t>位</a:t>
                      </a:r>
                      <a:endParaRPr lang="en-US"/>
                    </a:p>
                  </a:txBody>
                  <a:tcPr/>
                </a:tc>
                <a:tc>
                  <a:txBody>
                    <a:bodyPr/>
                    <a:p>
                      <a:pPr>
                        <a:buNone/>
                      </a:pPr>
                      <a:r>
                        <a:rPr lang="en-US" sz="1800">
                          <a:sym typeface="+mn-ea"/>
                        </a:rPr>
                        <a:t>64 </a:t>
                      </a:r>
                      <a:r>
                        <a:rPr lang="zh-CN" altLang="en-US" sz="1800">
                          <a:sym typeface="+mn-ea"/>
                        </a:rPr>
                        <a:t>位</a:t>
                      </a:r>
                      <a:endParaRPr lang="en-US"/>
                    </a:p>
                  </a:txBody>
                  <a:tcPr/>
                </a:tc>
              </a:tr>
            </a:tbl>
          </a:graphicData>
        </a:graphic>
      </p:graphicFrame>
      <p:sp>
        <p:nvSpPr>
          <p:cNvPr id="7" name="Text Box 6"/>
          <p:cNvSpPr txBox="1"/>
          <p:nvPr/>
        </p:nvSpPr>
        <p:spPr>
          <a:xfrm>
            <a:off x="3832860" y="4746625"/>
            <a:ext cx="4526280" cy="1198880"/>
          </a:xfrm>
          <a:prstGeom prst="rect">
            <a:avLst/>
          </a:prstGeom>
          <a:noFill/>
        </p:spPr>
        <p:txBody>
          <a:bodyPr wrap="none" rtlCol="0">
            <a:spAutoFit/>
          </a:bodyPr>
          <a:p>
            <a:r>
              <a:rPr lang="zh-CN" altLang="en-US"/>
              <a:t>此外，有的教材会采用不同的写法，比如：</a:t>
            </a:r>
            <a:endParaRPr lang="zh-CN" altLang="en-US"/>
          </a:p>
          <a:p>
            <a:r>
              <a:rPr lang="en-US" altLang="zh-CN"/>
              <a:t>short int </a:t>
            </a:r>
            <a:r>
              <a:rPr lang="zh-CN" altLang="en-US"/>
              <a:t>和</a:t>
            </a:r>
            <a:r>
              <a:rPr lang="en-US" altLang="zh-CN"/>
              <a:t> short </a:t>
            </a:r>
            <a:r>
              <a:rPr lang="zh-CN" altLang="en-US"/>
              <a:t>等价</a:t>
            </a:r>
            <a:endParaRPr lang="zh-CN" altLang="en-US"/>
          </a:p>
          <a:p>
            <a:r>
              <a:rPr lang="en-US" altLang="zh-CN"/>
              <a:t>long int </a:t>
            </a:r>
            <a:r>
              <a:rPr lang="zh-CN" altLang="en-US"/>
              <a:t>和</a:t>
            </a:r>
            <a:r>
              <a:rPr lang="en-US" altLang="zh-CN"/>
              <a:t> long </a:t>
            </a:r>
            <a:r>
              <a:rPr lang="zh-CN" altLang="en-US"/>
              <a:t>等价</a:t>
            </a:r>
            <a:endParaRPr lang="zh-CN" altLang="en-US"/>
          </a:p>
          <a:p>
            <a:r>
              <a:rPr lang="en-US" altLang="zh-CN"/>
              <a:t>long long int </a:t>
            </a:r>
            <a:r>
              <a:rPr lang="zh-CN" altLang="en-US"/>
              <a:t>和</a:t>
            </a:r>
            <a:r>
              <a:rPr lang="en-US" altLang="zh-CN"/>
              <a:t> long long </a:t>
            </a:r>
            <a:r>
              <a:rPr lang="zh-CN" altLang="en-US"/>
              <a:t>等价</a:t>
            </a:r>
            <a:endParaRPr lang="zh-CN" alt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C </a:t>
            </a:r>
            <a:r>
              <a:rPr lang="zh-CN" altLang="en-US">
                <a:sym typeface="+mn-ea"/>
              </a:rPr>
              <a:t>语言的基础</a:t>
            </a:r>
            <a:r>
              <a:rPr lang="zh-CN">
                <a:sym typeface="+mn-ea"/>
              </a:rPr>
              <a:t>整数类型</a:t>
            </a:r>
            <a:endParaRPr lang="en-US" altLang="zh-CN"/>
          </a:p>
        </p:txBody>
      </p:sp>
      <p:graphicFrame>
        <p:nvGraphicFramePr>
          <p:cNvPr id="6" name="Content Placeholder 5"/>
          <p:cNvGraphicFramePr/>
          <p:nvPr>
            <p:ph idx="1"/>
          </p:nvPr>
        </p:nvGraphicFramePr>
        <p:xfrm>
          <a:off x="647700" y="1825625"/>
          <a:ext cx="10515600" cy="2286000"/>
        </p:xfrm>
        <a:graphic>
          <a:graphicData uri="http://schemas.openxmlformats.org/drawingml/2006/table">
            <a:tbl>
              <a:tblPr firstRow="1" bandRow="1">
                <a:tableStyleId>{5C22544A-7EE6-4342-B048-85BDC9FD1C3A}</a:tableStyleId>
              </a:tblPr>
              <a:tblGrid>
                <a:gridCol w="2103120"/>
                <a:gridCol w="2103120"/>
                <a:gridCol w="2103120"/>
                <a:gridCol w="2103120"/>
                <a:gridCol w="2103120"/>
              </a:tblGrid>
              <a:tr h="381000">
                <a:tc>
                  <a:txBody>
                    <a:bodyPr/>
                    <a:p>
                      <a:pPr>
                        <a:buNone/>
                      </a:pPr>
                      <a:r>
                        <a:rPr lang="zh-CN" altLang="en-US"/>
                        <a:t>类型</a:t>
                      </a:r>
                      <a:endParaRPr lang="zh-CN" altLang="en-US"/>
                    </a:p>
                  </a:txBody>
                  <a:tcPr/>
                </a:tc>
                <a:tc>
                  <a:txBody>
                    <a:bodyPr/>
                    <a:p>
                      <a:pPr>
                        <a:buNone/>
                      </a:pPr>
                      <a:r>
                        <a:rPr lang="en-US" altLang="zh-CN"/>
                        <a:t>Unix 32</a:t>
                      </a:r>
                      <a:r>
                        <a:rPr lang="zh-CN" altLang="en-US"/>
                        <a:t>位</a:t>
                      </a:r>
                      <a:endParaRPr lang="zh-CN" altLang="en-US"/>
                    </a:p>
                  </a:txBody>
                  <a:tcPr/>
                </a:tc>
                <a:tc>
                  <a:txBody>
                    <a:bodyPr/>
                    <a:p>
                      <a:pPr>
                        <a:buNone/>
                      </a:pPr>
                      <a:r>
                        <a:rPr lang="en-US"/>
                        <a:t>Unix 64</a:t>
                      </a:r>
                      <a:r>
                        <a:rPr lang="zh-CN" altLang="en-US"/>
                        <a:t>位</a:t>
                      </a:r>
                      <a:endParaRPr lang="zh-CN" altLang="en-US"/>
                    </a:p>
                  </a:txBody>
                  <a:tcPr/>
                </a:tc>
                <a:tc>
                  <a:txBody>
                    <a:bodyPr/>
                    <a:p>
                      <a:pPr>
                        <a:buNone/>
                      </a:pPr>
                      <a:r>
                        <a:rPr lang="en-US"/>
                        <a:t>Windows 32</a:t>
                      </a:r>
                      <a:r>
                        <a:rPr lang="zh-CN" altLang="en-US"/>
                        <a:t>位</a:t>
                      </a:r>
                      <a:endParaRPr lang="zh-CN" altLang="en-US"/>
                    </a:p>
                  </a:txBody>
                  <a:tcPr/>
                </a:tc>
                <a:tc>
                  <a:txBody>
                    <a:bodyPr/>
                    <a:p>
                      <a:pPr>
                        <a:buNone/>
                      </a:pPr>
                      <a:r>
                        <a:rPr lang="en-US"/>
                        <a:t>Windows 64</a:t>
                      </a:r>
                      <a:r>
                        <a:rPr lang="zh-CN" altLang="en-US"/>
                        <a:t>位</a:t>
                      </a:r>
                      <a:endParaRPr lang="zh-CN" altLang="en-US"/>
                    </a:p>
                  </a:txBody>
                  <a:tcPr/>
                </a:tc>
              </a:tr>
              <a:tr h="381000">
                <a:tc>
                  <a:txBody>
                    <a:bodyPr/>
                    <a:p>
                      <a:pPr>
                        <a:buNone/>
                      </a:pPr>
                      <a:r>
                        <a:rPr lang="en-US"/>
                        <a:t>char</a:t>
                      </a:r>
                      <a:endParaRPr lang="en-US"/>
                    </a:p>
                  </a:txBody>
                  <a:tcPr/>
                </a:tc>
                <a:tc>
                  <a:txBody>
                    <a:bodyPr/>
                    <a:p>
                      <a:pPr>
                        <a:buNone/>
                      </a:pPr>
                      <a:r>
                        <a:rPr lang="en-US"/>
                        <a:t>8 </a:t>
                      </a:r>
                      <a:r>
                        <a:rPr lang="zh-CN" altLang="en-US"/>
                        <a:t>位</a:t>
                      </a:r>
                      <a:endParaRPr lang="zh-CN" altLang="en-US"/>
                    </a:p>
                  </a:txBody>
                  <a:tcPr/>
                </a:tc>
                <a:tc>
                  <a:txBody>
                    <a:bodyPr/>
                    <a:p>
                      <a:pPr>
                        <a:buNone/>
                      </a:pPr>
                      <a:r>
                        <a:rPr lang="en-US" sz="1800">
                          <a:sym typeface="+mn-ea"/>
                        </a:rPr>
                        <a:t>8 </a:t>
                      </a:r>
                      <a:r>
                        <a:rPr lang="zh-CN" altLang="en-US" sz="1800">
                          <a:sym typeface="+mn-ea"/>
                        </a:rPr>
                        <a:t>位</a:t>
                      </a:r>
                      <a:endParaRPr lang="en-US"/>
                    </a:p>
                  </a:txBody>
                  <a:tcPr/>
                </a:tc>
                <a:tc>
                  <a:txBody>
                    <a:bodyPr/>
                    <a:p>
                      <a:pPr>
                        <a:buNone/>
                      </a:pPr>
                      <a:r>
                        <a:rPr lang="en-US" sz="1800">
                          <a:sym typeface="+mn-ea"/>
                        </a:rPr>
                        <a:t>8 </a:t>
                      </a:r>
                      <a:r>
                        <a:rPr lang="zh-CN" altLang="en-US" sz="1800">
                          <a:sym typeface="+mn-ea"/>
                        </a:rPr>
                        <a:t>位</a:t>
                      </a:r>
                      <a:endParaRPr lang="en-US"/>
                    </a:p>
                  </a:txBody>
                  <a:tcPr/>
                </a:tc>
                <a:tc>
                  <a:txBody>
                    <a:bodyPr/>
                    <a:p>
                      <a:pPr>
                        <a:buNone/>
                      </a:pPr>
                      <a:r>
                        <a:rPr lang="en-US" sz="1800">
                          <a:sym typeface="+mn-ea"/>
                        </a:rPr>
                        <a:t>8 </a:t>
                      </a:r>
                      <a:r>
                        <a:rPr lang="zh-CN" altLang="en-US" sz="1800">
                          <a:sym typeface="+mn-ea"/>
                        </a:rPr>
                        <a:t>位</a:t>
                      </a:r>
                      <a:endParaRPr lang="en-US"/>
                    </a:p>
                  </a:txBody>
                  <a:tcPr/>
                </a:tc>
              </a:tr>
              <a:tr h="381000">
                <a:tc>
                  <a:txBody>
                    <a:bodyPr/>
                    <a:p>
                      <a:pPr>
                        <a:buNone/>
                      </a:pPr>
                      <a:r>
                        <a:rPr lang="en-US"/>
                        <a:t>short</a:t>
                      </a:r>
                      <a:endParaRPr lang="en-US"/>
                    </a:p>
                  </a:txBody>
                  <a:tcPr/>
                </a:tc>
                <a:tc>
                  <a:txBody>
                    <a:bodyPr/>
                    <a:p>
                      <a:pPr>
                        <a:buNone/>
                      </a:pPr>
                      <a:r>
                        <a:rPr lang="en-US"/>
                        <a:t>16 </a:t>
                      </a:r>
                      <a:r>
                        <a:rPr lang="zh-CN" altLang="en-US" sz="1800">
                          <a:sym typeface="+mn-ea"/>
                        </a:rPr>
                        <a:t>位</a:t>
                      </a:r>
                      <a:endParaRPr lang="en-US"/>
                    </a:p>
                  </a:txBody>
                  <a:tcPr/>
                </a:tc>
                <a:tc>
                  <a:txBody>
                    <a:bodyPr/>
                    <a:p>
                      <a:pPr>
                        <a:buNone/>
                      </a:pPr>
                      <a:r>
                        <a:rPr lang="en-US" sz="1800">
                          <a:sym typeface="+mn-ea"/>
                        </a:rPr>
                        <a:t>16 </a:t>
                      </a:r>
                      <a:r>
                        <a:rPr lang="zh-CN" altLang="en-US" sz="1800">
                          <a:sym typeface="+mn-ea"/>
                        </a:rPr>
                        <a:t>位</a:t>
                      </a:r>
                      <a:endParaRPr lang="en-US"/>
                    </a:p>
                  </a:txBody>
                  <a:tcPr/>
                </a:tc>
                <a:tc>
                  <a:txBody>
                    <a:bodyPr/>
                    <a:p>
                      <a:pPr>
                        <a:buNone/>
                      </a:pPr>
                      <a:r>
                        <a:rPr lang="en-US" sz="1800">
                          <a:sym typeface="+mn-ea"/>
                        </a:rPr>
                        <a:t>16 </a:t>
                      </a:r>
                      <a:r>
                        <a:rPr lang="zh-CN" altLang="en-US" sz="1800">
                          <a:sym typeface="+mn-ea"/>
                        </a:rPr>
                        <a:t>位</a:t>
                      </a:r>
                      <a:endParaRPr lang="en-US"/>
                    </a:p>
                  </a:txBody>
                  <a:tcPr/>
                </a:tc>
                <a:tc>
                  <a:txBody>
                    <a:bodyPr/>
                    <a:p>
                      <a:pPr>
                        <a:buNone/>
                      </a:pPr>
                      <a:r>
                        <a:rPr lang="en-US" sz="1800">
                          <a:sym typeface="+mn-ea"/>
                        </a:rPr>
                        <a:t>16 </a:t>
                      </a:r>
                      <a:r>
                        <a:rPr lang="zh-CN" altLang="en-US" sz="1800">
                          <a:sym typeface="+mn-ea"/>
                        </a:rPr>
                        <a:t>位</a:t>
                      </a:r>
                      <a:endParaRPr lang="en-US"/>
                    </a:p>
                  </a:txBody>
                  <a:tcPr/>
                </a:tc>
              </a:tr>
              <a:tr h="381000">
                <a:tc>
                  <a:txBody>
                    <a:bodyPr/>
                    <a:p>
                      <a:pPr>
                        <a:buNone/>
                      </a:pPr>
                      <a:r>
                        <a:rPr lang="en-US"/>
                        <a:t>int</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ym typeface="+mn-ea"/>
                        </a:rPr>
                        <a:t>32 </a:t>
                      </a:r>
                      <a:r>
                        <a:rPr lang="zh-CN" altLang="en-US" sz="1800">
                          <a:sym typeface="+mn-ea"/>
                        </a:rPr>
                        <a:t>位</a:t>
                      </a:r>
                      <a:endParaRPr lang="en-US"/>
                    </a:p>
                  </a:txBody>
                  <a:tcPr/>
                </a:tc>
              </a:tr>
              <a:tr h="381000">
                <a:tc>
                  <a:txBody>
                    <a:bodyPr/>
                    <a:p>
                      <a:pPr>
                        <a:buNone/>
                      </a:pPr>
                      <a:r>
                        <a:rPr lang="en-US"/>
                        <a:t>long</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olidFill>
                            <a:srgbClr val="FF0000"/>
                          </a:solidFill>
                          <a:sym typeface="+mn-ea"/>
                        </a:rPr>
                        <a:t>64 </a:t>
                      </a:r>
                      <a:r>
                        <a:rPr lang="zh-CN" altLang="en-US" sz="1800">
                          <a:solidFill>
                            <a:srgbClr val="FF0000"/>
                          </a:solidFill>
                          <a:sym typeface="+mn-ea"/>
                        </a:rPr>
                        <a:t>位</a:t>
                      </a:r>
                      <a:endParaRPr lang="zh-CN" altLang="en-US" sz="1800">
                        <a:solidFill>
                          <a:srgbClr val="FF0000"/>
                        </a:solidFill>
                        <a:sym typeface="+mn-ea"/>
                      </a:endParaRPr>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olidFill>
                            <a:srgbClr val="FF0000"/>
                          </a:solidFill>
                          <a:sym typeface="+mn-ea"/>
                        </a:rPr>
                        <a:t>32 </a:t>
                      </a:r>
                      <a:r>
                        <a:rPr lang="zh-CN" altLang="en-US" sz="1800">
                          <a:solidFill>
                            <a:srgbClr val="FF0000"/>
                          </a:solidFill>
                          <a:sym typeface="+mn-ea"/>
                        </a:rPr>
                        <a:t>位</a:t>
                      </a:r>
                      <a:endParaRPr lang="zh-CN" altLang="en-US" sz="1800">
                        <a:solidFill>
                          <a:srgbClr val="FF0000"/>
                        </a:solidFill>
                        <a:sym typeface="+mn-ea"/>
                      </a:endParaRPr>
                    </a:p>
                  </a:txBody>
                  <a:tcPr/>
                </a:tc>
              </a:tr>
              <a:tr h="381000">
                <a:tc>
                  <a:txBody>
                    <a:bodyPr/>
                    <a:p>
                      <a:pPr>
                        <a:buNone/>
                      </a:pPr>
                      <a:r>
                        <a:rPr lang="en-US"/>
                        <a:t>long long</a:t>
                      </a:r>
                      <a:endParaRPr lang="en-US"/>
                    </a:p>
                  </a:txBody>
                  <a:tcPr/>
                </a:tc>
                <a:tc>
                  <a:txBody>
                    <a:bodyPr/>
                    <a:p>
                      <a:pPr>
                        <a:buNone/>
                      </a:pPr>
                      <a:r>
                        <a:rPr lang="en-US"/>
                        <a:t>64 </a:t>
                      </a:r>
                      <a:r>
                        <a:rPr lang="zh-CN" altLang="en-US" sz="1800">
                          <a:sym typeface="+mn-ea"/>
                        </a:rPr>
                        <a:t>位</a:t>
                      </a:r>
                      <a:endParaRPr lang="en-US"/>
                    </a:p>
                  </a:txBody>
                  <a:tcPr/>
                </a:tc>
                <a:tc>
                  <a:txBody>
                    <a:bodyPr/>
                    <a:p>
                      <a:pPr>
                        <a:buNone/>
                      </a:pPr>
                      <a:r>
                        <a:rPr lang="en-US" sz="1800">
                          <a:sym typeface="+mn-ea"/>
                        </a:rPr>
                        <a:t>64 </a:t>
                      </a:r>
                      <a:r>
                        <a:rPr lang="zh-CN" altLang="en-US" sz="1800">
                          <a:sym typeface="+mn-ea"/>
                        </a:rPr>
                        <a:t>位</a:t>
                      </a:r>
                      <a:endParaRPr lang="en-US"/>
                    </a:p>
                  </a:txBody>
                  <a:tcPr/>
                </a:tc>
                <a:tc>
                  <a:txBody>
                    <a:bodyPr/>
                    <a:p>
                      <a:pPr>
                        <a:buNone/>
                      </a:pPr>
                      <a:r>
                        <a:rPr lang="en-US" sz="1800">
                          <a:sym typeface="+mn-ea"/>
                        </a:rPr>
                        <a:t>64 </a:t>
                      </a:r>
                      <a:r>
                        <a:rPr lang="zh-CN" altLang="en-US" sz="1800">
                          <a:sym typeface="+mn-ea"/>
                        </a:rPr>
                        <a:t>位</a:t>
                      </a:r>
                      <a:endParaRPr lang="en-US"/>
                    </a:p>
                  </a:txBody>
                  <a:tcPr/>
                </a:tc>
                <a:tc>
                  <a:txBody>
                    <a:bodyPr/>
                    <a:p>
                      <a:pPr>
                        <a:buNone/>
                      </a:pPr>
                      <a:r>
                        <a:rPr lang="en-US" sz="1800">
                          <a:sym typeface="+mn-ea"/>
                        </a:rPr>
                        <a:t>64 </a:t>
                      </a:r>
                      <a:r>
                        <a:rPr lang="zh-CN" altLang="en-US" sz="1800">
                          <a:sym typeface="+mn-ea"/>
                        </a:rPr>
                        <a:t>位</a:t>
                      </a:r>
                      <a:endParaRPr lang="en-US"/>
                    </a:p>
                  </a:txBody>
                  <a:tcPr/>
                </a:tc>
              </a:tr>
            </a:tbl>
          </a:graphicData>
        </a:graphic>
      </p:graphicFrame>
      <p:sp>
        <p:nvSpPr>
          <p:cNvPr id="3" name="Text Box 2"/>
          <p:cNvSpPr txBox="1"/>
          <p:nvPr/>
        </p:nvSpPr>
        <p:spPr>
          <a:xfrm>
            <a:off x="1223010" y="4685030"/>
            <a:ext cx="9364980" cy="1476375"/>
          </a:xfrm>
          <a:prstGeom prst="rect">
            <a:avLst/>
          </a:prstGeom>
          <a:noFill/>
        </p:spPr>
        <p:txBody>
          <a:bodyPr wrap="none" rtlCol="0">
            <a:spAutoFit/>
          </a:bodyPr>
          <a:p>
            <a:r>
              <a:rPr lang="zh-CN" altLang="en-US"/>
              <a:t>注意到</a:t>
            </a:r>
            <a:r>
              <a:rPr lang="en-US" altLang="zh-CN"/>
              <a:t> Unix </a:t>
            </a:r>
            <a:r>
              <a:rPr lang="zh-CN" altLang="en-US"/>
              <a:t>和</a:t>
            </a:r>
            <a:r>
              <a:rPr lang="en-US" altLang="zh-CN"/>
              <a:t> Windows </a:t>
            </a:r>
            <a:r>
              <a:rPr lang="zh-CN" altLang="en-US"/>
              <a:t>关于</a:t>
            </a:r>
            <a:r>
              <a:rPr lang="en-US" altLang="zh-CN"/>
              <a:t> long </a:t>
            </a:r>
            <a:r>
              <a:rPr lang="zh-CN" altLang="en-US"/>
              <a:t>的定义有分歧：</a:t>
            </a:r>
            <a:endParaRPr lang="zh-CN" altLang="en-US"/>
          </a:p>
          <a:p>
            <a:r>
              <a:rPr lang="en-US" altLang="zh-CN"/>
              <a:t>Unix </a:t>
            </a:r>
            <a:r>
              <a:rPr lang="zh-CN" altLang="en-US"/>
              <a:t>认为</a:t>
            </a:r>
            <a:r>
              <a:rPr lang="en-US" altLang="zh-CN"/>
              <a:t> long </a:t>
            </a:r>
            <a:r>
              <a:rPr lang="zh-CN" altLang="en-US"/>
              <a:t>的大小应该和系统架构位数一样，</a:t>
            </a:r>
            <a:r>
              <a:rPr lang="en-US" altLang="zh-CN"/>
              <a:t>32</a:t>
            </a:r>
            <a:r>
              <a:rPr lang="zh-CN" altLang="en-US"/>
              <a:t>位系统上就</a:t>
            </a:r>
            <a:r>
              <a:rPr lang="en-US" altLang="zh-CN"/>
              <a:t>32</a:t>
            </a:r>
            <a:r>
              <a:rPr lang="zh-CN" altLang="en-US"/>
              <a:t>位，</a:t>
            </a:r>
            <a:r>
              <a:rPr lang="en-US" altLang="zh-CN"/>
              <a:t>64</a:t>
            </a:r>
            <a:r>
              <a:rPr lang="zh-CN" altLang="en-US"/>
              <a:t>位系统上就</a:t>
            </a:r>
            <a:r>
              <a:rPr lang="en-US" altLang="zh-CN"/>
              <a:t>64</a:t>
            </a:r>
            <a:r>
              <a:rPr lang="zh-CN" altLang="en-US"/>
              <a:t>位。</a:t>
            </a:r>
            <a:endParaRPr lang="zh-CN" altLang="en-US"/>
          </a:p>
          <a:p>
            <a:r>
              <a:rPr lang="en-US" altLang="zh-CN"/>
              <a:t>Windows </a:t>
            </a:r>
            <a:r>
              <a:rPr lang="zh-CN" altLang="en-US"/>
              <a:t>认为</a:t>
            </a:r>
            <a:r>
              <a:rPr lang="en-US" altLang="zh-CN"/>
              <a:t> long </a:t>
            </a:r>
            <a:r>
              <a:rPr lang="zh-CN" altLang="en-US"/>
              <a:t>不论</a:t>
            </a:r>
            <a:r>
              <a:rPr lang="en-US" altLang="zh-CN"/>
              <a:t>32</a:t>
            </a:r>
            <a:r>
              <a:rPr lang="zh-CN" altLang="en-US"/>
              <a:t>位系统还是</a:t>
            </a:r>
            <a:r>
              <a:rPr lang="en-US" altLang="zh-CN"/>
              <a:t>64</a:t>
            </a:r>
            <a:r>
              <a:rPr lang="zh-CN" altLang="en-US"/>
              <a:t>位系统都一样应该为</a:t>
            </a:r>
            <a:r>
              <a:rPr lang="en-US" altLang="zh-CN"/>
              <a:t>32</a:t>
            </a:r>
            <a:r>
              <a:rPr lang="zh-CN" altLang="en-US"/>
              <a:t>位，认为这样安全。</a:t>
            </a:r>
            <a:endParaRPr lang="zh-CN" altLang="en-US"/>
          </a:p>
          <a:p>
            <a:r>
              <a:rPr lang="zh-CN" altLang="en-US"/>
              <a:t>因此我们在编写</a:t>
            </a:r>
            <a:r>
              <a:rPr lang="en-US" altLang="zh-CN"/>
              <a:t> C </a:t>
            </a:r>
            <a:r>
              <a:rPr lang="zh-CN" altLang="en-US"/>
              <a:t>语言程序时，应该避免使用</a:t>
            </a:r>
            <a:r>
              <a:rPr lang="en-US" altLang="zh-CN"/>
              <a:t> long </a:t>
            </a:r>
            <a:r>
              <a:rPr lang="zh-CN" altLang="en-US"/>
              <a:t>类型，他会导致你的程序难以跨平台。</a:t>
            </a:r>
            <a:endParaRPr lang="zh-CN" altLang="en-US"/>
          </a:p>
          <a:p>
            <a:r>
              <a:rPr lang="zh-CN" altLang="en-US"/>
              <a:t>除了</a:t>
            </a:r>
            <a:r>
              <a:rPr lang="en-US" altLang="zh-CN"/>
              <a:t> long </a:t>
            </a:r>
            <a:r>
              <a:rPr lang="zh-CN" altLang="en-US"/>
              <a:t>之外的其他类型则没有区别，可以放心使用。</a:t>
            </a:r>
            <a:endParaRPr lang="zh-CN" alt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无符号整数：</a:t>
            </a:r>
            <a:r>
              <a:rPr lang="en-US" altLang="zh-CN"/>
              <a:t>unsigned </a:t>
            </a:r>
            <a:r>
              <a:rPr lang="zh-CN" altLang="en-US"/>
              <a:t>修饰</a:t>
            </a:r>
            <a:endParaRPr lang="zh-CN" altLang="en-US"/>
          </a:p>
        </p:txBody>
      </p:sp>
      <p:graphicFrame>
        <p:nvGraphicFramePr>
          <p:cNvPr id="4" name="Content Placeholder 3"/>
          <p:cNvGraphicFramePr/>
          <p:nvPr>
            <p:ph idx="1"/>
          </p:nvPr>
        </p:nvGraphicFramePr>
        <p:xfrm>
          <a:off x="647700" y="1825625"/>
          <a:ext cx="10515600" cy="2286000"/>
        </p:xfrm>
        <a:graphic>
          <a:graphicData uri="http://schemas.openxmlformats.org/drawingml/2006/table">
            <a:tbl>
              <a:tblPr firstRow="1" bandRow="1">
                <a:tableStyleId>{5C22544A-7EE6-4342-B048-85BDC9FD1C3A}</a:tableStyleId>
              </a:tblPr>
              <a:tblGrid>
                <a:gridCol w="5257800"/>
                <a:gridCol w="5257800"/>
              </a:tblGrid>
              <a:tr h="381000">
                <a:tc>
                  <a:txBody>
                    <a:bodyPr/>
                    <a:p>
                      <a:pPr>
                        <a:buNone/>
                      </a:pPr>
                      <a:r>
                        <a:rPr lang="zh-CN" altLang="en-US"/>
                        <a:t>有符号版本</a:t>
                      </a:r>
                      <a:endParaRPr lang="zh-CN" altLang="en-US"/>
                    </a:p>
                  </a:txBody>
                  <a:tcPr/>
                </a:tc>
                <a:tc>
                  <a:txBody>
                    <a:bodyPr/>
                    <a:p>
                      <a:pPr>
                        <a:buNone/>
                      </a:pPr>
                      <a:r>
                        <a:rPr lang="zh-CN" altLang="en-US"/>
                        <a:t>无符号版本</a:t>
                      </a:r>
                      <a:endParaRPr lang="zh-CN" altLang="en-US"/>
                    </a:p>
                  </a:txBody>
                  <a:tcPr/>
                </a:tc>
              </a:tr>
              <a:tr h="381000">
                <a:tc>
                  <a:txBody>
                    <a:bodyPr/>
                    <a:p>
                      <a:pPr>
                        <a:buNone/>
                      </a:pPr>
                      <a:r>
                        <a:rPr lang="en-US"/>
                        <a:t>char</a:t>
                      </a:r>
                      <a:endParaRPr lang="en-US"/>
                    </a:p>
                  </a:txBody>
                  <a:tcPr/>
                </a:tc>
                <a:tc>
                  <a:txBody>
                    <a:bodyPr/>
                    <a:p>
                      <a:pPr>
                        <a:buNone/>
                      </a:pPr>
                      <a:r>
                        <a:rPr lang="en-US"/>
                        <a:t>unsigned char</a:t>
                      </a:r>
                      <a:endParaRPr lang="en-US"/>
                    </a:p>
                  </a:txBody>
                  <a:tcPr/>
                </a:tc>
              </a:tr>
              <a:tr h="381000">
                <a:tc>
                  <a:txBody>
                    <a:bodyPr/>
                    <a:p>
                      <a:pPr>
                        <a:buNone/>
                      </a:pPr>
                      <a:r>
                        <a:rPr lang="en-US"/>
                        <a:t>short</a:t>
                      </a:r>
                      <a:endParaRPr lang="en-US"/>
                    </a:p>
                  </a:txBody>
                  <a:tcPr/>
                </a:tc>
                <a:tc>
                  <a:txBody>
                    <a:bodyPr/>
                    <a:p>
                      <a:pPr>
                        <a:buNone/>
                      </a:pPr>
                      <a:r>
                        <a:rPr lang="en-US"/>
                        <a:t>unsigned short</a:t>
                      </a:r>
                      <a:endParaRPr lang="en-US"/>
                    </a:p>
                  </a:txBody>
                  <a:tcPr/>
                </a:tc>
              </a:tr>
              <a:tr h="381000">
                <a:tc>
                  <a:txBody>
                    <a:bodyPr/>
                    <a:p>
                      <a:pPr>
                        <a:buNone/>
                      </a:pPr>
                      <a:r>
                        <a:rPr lang="en-US"/>
                        <a:t>int</a:t>
                      </a:r>
                      <a:endParaRPr lang="en-US"/>
                    </a:p>
                  </a:txBody>
                  <a:tcPr/>
                </a:tc>
                <a:tc>
                  <a:txBody>
                    <a:bodyPr/>
                    <a:p>
                      <a:pPr>
                        <a:buNone/>
                      </a:pPr>
                      <a:r>
                        <a:rPr lang="en-US"/>
                        <a:t>unsigned int</a:t>
                      </a:r>
                      <a:endParaRPr lang="en-US"/>
                    </a:p>
                  </a:txBody>
                  <a:tcPr/>
                </a:tc>
              </a:tr>
              <a:tr h="381000">
                <a:tc>
                  <a:txBody>
                    <a:bodyPr/>
                    <a:p>
                      <a:pPr>
                        <a:buNone/>
                      </a:pPr>
                      <a:r>
                        <a:rPr lang="en-US"/>
                        <a:t>long</a:t>
                      </a:r>
                      <a:endParaRPr lang="en-US"/>
                    </a:p>
                  </a:txBody>
                  <a:tcPr/>
                </a:tc>
                <a:tc>
                  <a:txBody>
                    <a:bodyPr/>
                    <a:p>
                      <a:pPr>
                        <a:buNone/>
                      </a:pPr>
                      <a:r>
                        <a:rPr lang="en-US"/>
                        <a:t>unsigned long</a:t>
                      </a:r>
                      <a:endParaRPr lang="en-US"/>
                    </a:p>
                  </a:txBody>
                  <a:tcPr/>
                </a:tc>
              </a:tr>
              <a:tr h="381000">
                <a:tc>
                  <a:txBody>
                    <a:bodyPr/>
                    <a:p>
                      <a:pPr>
                        <a:buNone/>
                      </a:pPr>
                      <a:r>
                        <a:rPr lang="en-US"/>
                        <a:t>long long</a:t>
                      </a:r>
                      <a:endParaRPr lang="en-US"/>
                    </a:p>
                  </a:txBody>
                  <a:tcPr/>
                </a:tc>
                <a:tc>
                  <a:txBody>
                    <a:bodyPr/>
                    <a:p>
                      <a:pPr>
                        <a:buNone/>
                      </a:pPr>
                      <a:r>
                        <a:rPr lang="en-US"/>
                        <a:t>unsigned long long</a:t>
                      </a:r>
                      <a:endParaRPr lang="en-US"/>
                    </a:p>
                  </a:txBody>
                  <a:tcPr/>
                </a:tc>
              </a:tr>
            </a:tbl>
          </a:graphicData>
        </a:graphic>
      </p:graphicFrame>
      <p:sp>
        <p:nvSpPr>
          <p:cNvPr id="5" name="Text Box 4"/>
          <p:cNvSpPr txBox="1"/>
          <p:nvPr/>
        </p:nvSpPr>
        <p:spPr>
          <a:xfrm>
            <a:off x="2586990" y="4552950"/>
            <a:ext cx="6812280" cy="1753235"/>
          </a:xfrm>
          <a:prstGeom prst="rect">
            <a:avLst/>
          </a:prstGeom>
          <a:noFill/>
        </p:spPr>
        <p:txBody>
          <a:bodyPr wrap="none" rtlCol="0">
            <a:spAutoFit/>
          </a:bodyPr>
          <a:p>
            <a:pPr algn="l"/>
            <a:r>
              <a:rPr lang="zh-CN" altLang="en-US"/>
              <a:t>无符号版本的类型不能</a:t>
            </a:r>
            <a:r>
              <a:rPr lang="zh-CN"/>
              <a:t>表示</a:t>
            </a:r>
            <a:r>
              <a:rPr lang="zh-CN" altLang="en-US"/>
              <a:t>负数，但是他在正数的表达范围更大。</a:t>
            </a:r>
            <a:endParaRPr lang="zh-CN" altLang="en-US"/>
          </a:p>
          <a:p>
            <a:pPr algn="l"/>
            <a:r>
              <a:rPr lang="zh-CN" altLang="en-US"/>
              <a:t>此外，有的教材采用不同的写法，比如：</a:t>
            </a:r>
            <a:endParaRPr lang="zh-CN" altLang="en-US"/>
          </a:p>
          <a:p>
            <a:pPr algn="l"/>
            <a:r>
              <a:rPr lang="en-US" altLang="zh-CN"/>
              <a:t>unsigned </a:t>
            </a:r>
            <a:r>
              <a:rPr lang="zh-CN" altLang="en-US"/>
              <a:t>和</a:t>
            </a:r>
            <a:r>
              <a:rPr lang="en-US" altLang="zh-CN"/>
              <a:t> unsigned int </a:t>
            </a:r>
            <a:r>
              <a:rPr lang="zh-CN" altLang="en-US"/>
              <a:t>等价</a:t>
            </a:r>
            <a:endParaRPr lang="zh-CN" altLang="en-US"/>
          </a:p>
          <a:p>
            <a:pPr algn="l"/>
            <a:r>
              <a:rPr lang="en-US" altLang="zh-CN">
                <a:sym typeface="+mn-ea"/>
              </a:rPr>
              <a:t>unsigned </a:t>
            </a:r>
            <a:r>
              <a:rPr lang="en-US" altLang="zh-CN">
                <a:sym typeface="+mn-ea"/>
              </a:rPr>
              <a:t>short int </a:t>
            </a:r>
            <a:r>
              <a:rPr lang="zh-CN" altLang="en-US">
                <a:sym typeface="+mn-ea"/>
              </a:rPr>
              <a:t>和</a:t>
            </a:r>
            <a:r>
              <a:rPr lang="en-US" altLang="zh-CN">
                <a:sym typeface="+mn-ea"/>
              </a:rPr>
              <a:t> </a:t>
            </a:r>
            <a:r>
              <a:rPr lang="en-US" altLang="zh-CN">
                <a:sym typeface="+mn-ea"/>
              </a:rPr>
              <a:t>unsigned </a:t>
            </a:r>
            <a:r>
              <a:rPr lang="en-US" altLang="zh-CN">
                <a:sym typeface="+mn-ea"/>
              </a:rPr>
              <a:t>short </a:t>
            </a:r>
            <a:r>
              <a:rPr lang="zh-CN" altLang="en-US">
                <a:sym typeface="+mn-ea"/>
              </a:rPr>
              <a:t>等价</a:t>
            </a:r>
            <a:endParaRPr lang="zh-CN" altLang="en-US"/>
          </a:p>
          <a:p>
            <a:pPr algn="l"/>
            <a:r>
              <a:rPr lang="en-US" altLang="zh-CN">
                <a:sym typeface="+mn-ea"/>
              </a:rPr>
              <a:t>unsigned </a:t>
            </a:r>
            <a:r>
              <a:rPr lang="en-US" altLang="zh-CN">
                <a:sym typeface="+mn-ea"/>
              </a:rPr>
              <a:t>long int </a:t>
            </a:r>
            <a:r>
              <a:rPr lang="zh-CN" altLang="en-US">
                <a:sym typeface="+mn-ea"/>
              </a:rPr>
              <a:t>和</a:t>
            </a:r>
            <a:r>
              <a:rPr lang="en-US" altLang="zh-CN">
                <a:sym typeface="+mn-ea"/>
              </a:rPr>
              <a:t> </a:t>
            </a:r>
            <a:r>
              <a:rPr lang="en-US" altLang="zh-CN">
                <a:sym typeface="+mn-ea"/>
              </a:rPr>
              <a:t>unsigned </a:t>
            </a:r>
            <a:r>
              <a:rPr lang="en-US" altLang="zh-CN">
                <a:sym typeface="+mn-ea"/>
              </a:rPr>
              <a:t>long </a:t>
            </a:r>
            <a:r>
              <a:rPr lang="zh-CN" altLang="en-US">
                <a:sym typeface="+mn-ea"/>
              </a:rPr>
              <a:t>等价</a:t>
            </a:r>
            <a:endParaRPr lang="zh-CN" altLang="en-US"/>
          </a:p>
          <a:p>
            <a:pPr algn="l"/>
            <a:r>
              <a:rPr lang="en-US" altLang="zh-CN">
                <a:sym typeface="+mn-ea"/>
              </a:rPr>
              <a:t>unsigned long long int </a:t>
            </a:r>
            <a:r>
              <a:rPr lang="zh-CN" altLang="en-US">
                <a:sym typeface="+mn-ea"/>
              </a:rPr>
              <a:t>和</a:t>
            </a:r>
            <a:r>
              <a:rPr lang="en-US" altLang="zh-CN">
                <a:sym typeface="+mn-ea"/>
              </a:rPr>
              <a:t> </a:t>
            </a:r>
            <a:r>
              <a:rPr lang="en-US" altLang="zh-CN">
                <a:sym typeface="+mn-ea"/>
              </a:rPr>
              <a:t>unsigned </a:t>
            </a:r>
            <a:r>
              <a:rPr lang="en-US" altLang="zh-CN">
                <a:sym typeface="+mn-ea"/>
              </a:rPr>
              <a:t>long long </a:t>
            </a:r>
            <a:r>
              <a:rPr lang="zh-CN" altLang="en-US">
                <a:sym typeface="+mn-ea"/>
              </a:rPr>
              <a:t>等价</a:t>
            </a:r>
            <a:endParaRPr lang="zh-CN" alt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有符号整数：</a:t>
            </a:r>
            <a:r>
              <a:rPr lang="en-US" altLang="zh-CN"/>
              <a:t>signed </a:t>
            </a:r>
            <a:r>
              <a:rPr lang="zh-CN" altLang="en-US"/>
              <a:t>修饰</a:t>
            </a:r>
            <a:endParaRPr lang="zh-CN" altLang="en-US"/>
          </a:p>
        </p:txBody>
      </p:sp>
      <p:graphicFrame>
        <p:nvGraphicFramePr>
          <p:cNvPr id="4" name="Content Placeholder 3"/>
          <p:cNvGraphicFramePr/>
          <p:nvPr>
            <p:ph idx="1"/>
          </p:nvPr>
        </p:nvGraphicFramePr>
        <p:xfrm>
          <a:off x="647700" y="1825625"/>
          <a:ext cx="10515600" cy="2286000"/>
        </p:xfrm>
        <a:graphic>
          <a:graphicData uri="http://schemas.openxmlformats.org/drawingml/2006/table">
            <a:tbl>
              <a:tblPr firstRow="1" bandRow="1">
                <a:tableStyleId>{5C22544A-7EE6-4342-B048-85BDC9FD1C3A}</a:tableStyleId>
              </a:tblPr>
              <a:tblGrid>
                <a:gridCol w="5257800"/>
                <a:gridCol w="5257800"/>
              </a:tblGrid>
              <a:tr h="381000">
                <a:tc>
                  <a:txBody>
                    <a:bodyPr/>
                    <a:p>
                      <a:pPr>
                        <a:buNone/>
                      </a:pPr>
                      <a:r>
                        <a:rPr lang="zh-CN" altLang="en-US"/>
                        <a:t>有符号版本</a:t>
                      </a:r>
                      <a:endParaRPr lang="zh-CN" altLang="en-US"/>
                    </a:p>
                  </a:txBody>
                  <a:tcPr/>
                </a:tc>
                <a:tc>
                  <a:txBody>
                    <a:bodyPr/>
                    <a:p>
                      <a:pPr>
                        <a:buNone/>
                      </a:pPr>
                      <a:r>
                        <a:rPr lang="zh-CN" altLang="en-US"/>
                        <a:t>无符号版本</a:t>
                      </a:r>
                      <a:endParaRPr lang="zh-CN" altLang="en-US"/>
                    </a:p>
                  </a:txBody>
                  <a:tcPr/>
                </a:tc>
              </a:tr>
              <a:tr h="381000">
                <a:tc>
                  <a:txBody>
                    <a:bodyPr/>
                    <a:p>
                      <a:pPr>
                        <a:buNone/>
                      </a:pPr>
                      <a:r>
                        <a:rPr lang="en-US"/>
                        <a:t>signed char</a:t>
                      </a:r>
                      <a:endParaRPr lang="en-US"/>
                    </a:p>
                  </a:txBody>
                  <a:tcPr/>
                </a:tc>
                <a:tc>
                  <a:txBody>
                    <a:bodyPr/>
                    <a:p>
                      <a:pPr>
                        <a:buNone/>
                      </a:pPr>
                      <a:r>
                        <a:rPr lang="en-US"/>
                        <a:t>unsigned char</a:t>
                      </a:r>
                      <a:endParaRPr lang="en-US"/>
                    </a:p>
                  </a:txBody>
                  <a:tcPr/>
                </a:tc>
              </a:tr>
              <a:tr h="381000">
                <a:tc>
                  <a:txBody>
                    <a:bodyPr/>
                    <a:p>
                      <a:pPr>
                        <a:buNone/>
                      </a:pPr>
                      <a:r>
                        <a:rPr lang="en-US" sz="1800">
                          <a:sym typeface="+mn-ea"/>
                        </a:rPr>
                        <a:t>signed </a:t>
                      </a:r>
                      <a:r>
                        <a:rPr lang="en-US"/>
                        <a:t>short</a:t>
                      </a:r>
                      <a:endParaRPr lang="en-US"/>
                    </a:p>
                  </a:txBody>
                  <a:tcPr/>
                </a:tc>
                <a:tc>
                  <a:txBody>
                    <a:bodyPr/>
                    <a:p>
                      <a:pPr>
                        <a:buNone/>
                      </a:pPr>
                      <a:r>
                        <a:rPr lang="en-US"/>
                        <a:t>unsigned short</a:t>
                      </a:r>
                      <a:endParaRPr lang="en-US"/>
                    </a:p>
                  </a:txBody>
                  <a:tcPr/>
                </a:tc>
              </a:tr>
              <a:tr h="381000">
                <a:tc>
                  <a:txBody>
                    <a:bodyPr/>
                    <a:p>
                      <a:pPr>
                        <a:buNone/>
                      </a:pPr>
                      <a:r>
                        <a:rPr lang="en-US" sz="1800">
                          <a:sym typeface="+mn-ea"/>
                        </a:rPr>
                        <a:t>signed </a:t>
                      </a:r>
                      <a:r>
                        <a:rPr lang="en-US"/>
                        <a:t>int</a:t>
                      </a:r>
                      <a:endParaRPr lang="en-US"/>
                    </a:p>
                  </a:txBody>
                  <a:tcPr/>
                </a:tc>
                <a:tc>
                  <a:txBody>
                    <a:bodyPr/>
                    <a:p>
                      <a:pPr>
                        <a:buNone/>
                      </a:pPr>
                      <a:r>
                        <a:rPr lang="en-US"/>
                        <a:t>unsigned int</a:t>
                      </a:r>
                      <a:endParaRPr lang="en-US"/>
                    </a:p>
                  </a:txBody>
                  <a:tcPr/>
                </a:tc>
              </a:tr>
              <a:tr h="381000">
                <a:tc>
                  <a:txBody>
                    <a:bodyPr/>
                    <a:p>
                      <a:pPr>
                        <a:buNone/>
                      </a:pPr>
                      <a:r>
                        <a:rPr lang="en-US" sz="1800">
                          <a:sym typeface="+mn-ea"/>
                        </a:rPr>
                        <a:t>signed </a:t>
                      </a:r>
                      <a:r>
                        <a:rPr lang="en-US"/>
                        <a:t>long</a:t>
                      </a:r>
                      <a:endParaRPr lang="en-US"/>
                    </a:p>
                  </a:txBody>
                  <a:tcPr/>
                </a:tc>
                <a:tc>
                  <a:txBody>
                    <a:bodyPr/>
                    <a:p>
                      <a:pPr>
                        <a:buNone/>
                      </a:pPr>
                      <a:r>
                        <a:rPr lang="en-US"/>
                        <a:t>unsigned long</a:t>
                      </a:r>
                      <a:endParaRPr lang="en-US"/>
                    </a:p>
                  </a:txBody>
                  <a:tcPr/>
                </a:tc>
              </a:tr>
              <a:tr h="381000">
                <a:tc>
                  <a:txBody>
                    <a:bodyPr/>
                    <a:p>
                      <a:pPr>
                        <a:buNone/>
                      </a:pPr>
                      <a:r>
                        <a:rPr lang="en-US" sz="1800">
                          <a:sym typeface="+mn-ea"/>
                        </a:rPr>
                        <a:t>signed </a:t>
                      </a:r>
                      <a:r>
                        <a:rPr lang="en-US"/>
                        <a:t>long long</a:t>
                      </a:r>
                      <a:endParaRPr lang="en-US"/>
                    </a:p>
                  </a:txBody>
                  <a:tcPr/>
                </a:tc>
                <a:tc>
                  <a:txBody>
                    <a:bodyPr/>
                    <a:p>
                      <a:pPr>
                        <a:buNone/>
                      </a:pPr>
                      <a:r>
                        <a:rPr lang="en-US"/>
                        <a:t>unsigned long long</a:t>
                      </a:r>
                      <a:endParaRPr lang="en-US"/>
                    </a:p>
                  </a:txBody>
                  <a:tcPr/>
                </a:tc>
              </a:tr>
            </a:tbl>
          </a:graphicData>
        </a:graphic>
      </p:graphicFrame>
      <p:sp>
        <p:nvSpPr>
          <p:cNvPr id="5" name="Text Box 4"/>
          <p:cNvSpPr txBox="1"/>
          <p:nvPr/>
        </p:nvSpPr>
        <p:spPr>
          <a:xfrm>
            <a:off x="772160" y="4757420"/>
            <a:ext cx="10647680" cy="368300"/>
          </a:xfrm>
          <a:prstGeom prst="rect">
            <a:avLst/>
          </a:prstGeom>
          <a:noFill/>
        </p:spPr>
        <p:txBody>
          <a:bodyPr wrap="none" rtlCol="0">
            <a:spAutoFit/>
          </a:bodyPr>
          <a:p>
            <a:pPr algn="l"/>
            <a:r>
              <a:rPr lang="zh-CN" altLang="en-US"/>
              <a:t>其实</a:t>
            </a:r>
            <a:r>
              <a:rPr lang="en-US" altLang="zh-CN"/>
              <a:t> C </a:t>
            </a:r>
            <a:r>
              <a:rPr lang="zh-CN" altLang="en-US"/>
              <a:t>语言也有</a:t>
            </a:r>
            <a:r>
              <a:rPr lang="en-US" altLang="zh-CN"/>
              <a:t> signed </a:t>
            </a:r>
            <a:r>
              <a:rPr lang="zh-CN" altLang="en-US"/>
              <a:t>修饰符，但是因为不加默认就是</a:t>
            </a:r>
            <a:r>
              <a:rPr lang="en-US" altLang="zh-CN"/>
              <a:t> signed </a:t>
            </a:r>
            <a:r>
              <a:rPr lang="zh-CN" altLang="en-US"/>
              <a:t>的，所以其实没有使用</a:t>
            </a:r>
            <a:r>
              <a:rPr lang="en-US" altLang="zh-CN"/>
              <a:t> signed </a:t>
            </a:r>
            <a:r>
              <a:rPr lang="zh-CN" altLang="en-US"/>
              <a:t>的必要。</a:t>
            </a:r>
            <a:endParaRPr lang="zh-CN" alt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t>字面常量：通过修饰符来确定</a:t>
            </a:r>
            <a:endParaRPr lang="zh-CN"/>
          </a:p>
        </p:txBody>
      </p:sp>
      <p:sp>
        <p:nvSpPr>
          <p:cNvPr id="3" name="Content Placeholder 2"/>
          <p:cNvSpPr>
            <a:spLocks noGrp="1"/>
          </p:cNvSpPr>
          <p:nvPr>
            <p:ph idx="1"/>
          </p:nvPr>
        </p:nvSpPr>
        <p:spPr/>
        <p:txBody>
          <a:bodyPr/>
          <a:p>
            <a:r>
              <a:rPr lang="zh-CN" altLang="en-US"/>
              <a:t>在数字后面追加</a:t>
            </a:r>
            <a:r>
              <a:rPr lang="en-US" altLang="zh-CN"/>
              <a:t> U </a:t>
            </a:r>
            <a:r>
              <a:rPr lang="zh-CN" altLang="en-US"/>
              <a:t>和</a:t>
            </a:r>
            <a:r>
              <a:rPr lang="en-US" altLang="zh-CN"/>
              <a:t> L </a:t>
            </a:r>
            <a:r>
              <a:rPr lang="zh-CN" altLang="en-US"/>
              <a:t>可以表示不同类型的字面常量，例如：</a:t>
            </a:r>
            <a:endParaRPr lang="en-US" altLang="zh-CN"/>
          </a:p>
          <a:p>
            <a:r>
              <a:rPr lang="en-US" altLang="zh-CN"/>
              <a:t>32 </a:t>
            </a:r>
            <a:r>
              <a:rPr lang="zh-CN" altLang="en-US"/>
              <a:t>是</a:t>
            </a:r>
            <a:r>
              <a:rPr lang="en-US" altLang="zh-CN"/>
              <a:t> int </a:t>
            </a:r>
            <a:r>
              <a:rPr lang="zh-CN" altLang="en-US"/>
              <a:t>类型</a:t>
            </a:r>
            <a:endParaRPr lang="zh-CN" altLang="en-US"/>
          </a:p>
          <a:p>
            <a:r>
              <a:rPr lang="en-US" altLang="zh-CN"/>
              <a:t>32L </a:t>
            </a:r>
            <a:r>
              <a:rPr lang="zh-CN" altLang="en-US"/>
              <a:t>是</a:t>
            </a:r>
            <a:r>
              <a:rPr lang="en-US" altLang="zh-CN"/>
              <a:t> long </a:t>
            </a:r>
            <a:r>
              <a:rPr lang="zh-CN" altLang="en-US"/>
              <a:t>类型</a:t>
            </a:r>
            <a:endParaRPr lang="zh-CN" altLang="en-US"/>
          </a:p>
          <a:p>
            <a:r>
              <a:rPr lang="en-US" altLang="zh-CN">
                <a:sym typeface="+mn-ea"/>
              </a:rPr>
              <a:t>32LL </a:t>
            </a:r>
            <a:r>
              <a:rPr lang="zh-CN" altLang="en-US">
                <a:sym typeface="+mn-ea"/>
              </a:rPr>
              <a:t>是</a:t>
            </a:r>
            <a:r>
              <a:rPr lang="en-US" altLang="zh-CN">
                <a:sym typeface="+mn-ea"/>
              </a:rPr>
              <a:t> long long </a:t>
            </a:r>
            <a:r>
              <a:rPr lang="zh-CN" altLang="en-US">
                <a:sym typeface="+mn-ea"/>
              </a:rPr>
              <a:t>类型</a:t>
            </a:r>
            <a:endParaRPr lang="zh-CN" altLang="en-US">
              <a:sym typeface="+mn-ea"/>
            </a:endParaRPr>
          </a:p>
          <a:p>
            <a:r>
              <a:rPr lang="en-US" altLang="zh-CN">
                <a:sym typeface="+mn-ea"/>
              </a:rPr>
              <a:t>32U </a:t>
            </a:r>
            <a:r>
              <a:rPr lang="zh-CN" altLang="en-US">
                <a:sym typeface="+mn-ea"/>
              </a:rPr>
              <a:t>是</a:t>
            </a:r>
            <a:r>
              <a:rPr lang="en-US" altLang="zh-CN">
                <a:sym typeface="+mn-ea"/>
              </a:rPr>
              <a:t> </a:t>
            </a:r>
            <a:r>
              <a:rPr lang="en-US" altLang="zh-CN">
                <a:sym typeface="+mn-ea"/>
              </a:rPr>
              <a:t>unsigned </a:t>
            </a:r>
            <a:r>
              <a:rPr lang="en-US" altLang="zh-CN">
                <a:sym typeface="+mn-ea"/>
              </a:rPr>
              <a:t>int </a:t>
            </a:r>
            <a:r>
              <a:rPr lang="zh-CN" altLang="en-US">
                <a:sym typeface="+mn-ea"/>
              </a:rPr>
              <a:t>类型</a:t>
            </a:r>
            <a:endParaRPr lang="zh-CN" altLang="en-US"/>
          </a:p>
          <a:p>
            <a:r>
              <a:rPr lang="en-US" altLang="zh-CN">
                <a:sym typeface="+mn-ea"/>
              </a:rPr>
              <a:t>32UL </a:t>
            </a:r>
            <a:r>
              <a:rPr lang="zh-CN" altLang="en-US">
                <a:sym typeface="+mn-ea"/>
              </a:rPr>
              <a:t>是</a:t>
            </a:r>
            <a:r>
              <a:rPr lang="en-US" altLang="zh-CN">
                <a:sym typeface="+mn-ea"/>
              </a:rPr>
              <a:t> </a:t>
            </a:r>
            <a:r>
              <a:rPr lang="en-US" altLang="zh-CN">
                <a:sym typeface="+mn-ea"/>
              </a:rPr>
              <a:t>unsigned </a:t>
            </a:r>
            <a:r>
              <a:rPr lang="en-US" altLang="zh-CN">
                <a:sym typeface="+mn-ea"/>
              </a:rPr>
              <a:t>long </a:t>
            </a:r>
            <a:r>
              <a:rPr lang="zh-CN" altLang="en-US">
                <a:sym typeface="+mn-ea"/>
              </a:rPr>
              <a:t>类型</a:t>
            </a:r>
            <a:endParaRPr lang="zh-CN" altLang="en-US"/>
          </a:p>
          <a:p>
            <a:r>
              <a:rPr lang="en-US" altLang="zh-CN">
                <a:sym typeface="+mn-ea"/>
              </a:rPr>
              <a:t>32ULL </a:t>
            </a:r>
            <a:r>
              <a:rPr lang="zh-CN" altLang="en-US">
                <a:sym typeface="+mn-ea"/>
              </a:rPr>
              <a:t>是</a:t>
            </a:r>
            <a:r>
              <a:rPr lang="en-US" altLang="zh-CN">
                <a:sym typeface="+mn-ea"/>
              </a:rPr>
              <a:t> unsigned long long </a:t>
            </a:r>
            <a:r>
              <a:rPr lang="zh-CN" altLang="en-US">
                <a:sym typeface="+mn-ea"/>
              </a:rPr>
              <a:t>类型</a:t>
            </a:r>
            <a:endParaRPr lang="zh-CN" altLang="en-US">
              <a:sym typeface="+mn-ea"/>
            </a:endParaRPr>
          </a:p>
          <a:p>
            <a:r>
              <a:rPr lang="zh-CN" altLang="en-US"/>
              <a:t>小写也是可以的：</a:t>
            </a:r>
            <a:endParaRPr lang="zh-CN" altLang="en-US"/>
          </a:p>
          <a:p>
            <a:r>
              <a:rPr lang="en-US" altLang="zh-CN">
                <a:sym typeface="+mn-ea"/>
              </a:rPr>
              <a:t>32ull </a:t>
            </a:r>
            <a:r>
              <a:rPr lang="zh-CN" altLang="en-US">
                <a:sym typeface="+mn-ea"/>
              </a:rPr>
              <a:t>也是</a:t>
            </a:r>
            <a:r>
              <a:rPr lang="en-US" altLang="zh-CN">
                <a:sym typeface="+mn-ea"/>
              </a:rPr>
              <a:t> unsigned long long </a:t>
            </a:r>
            <a:r>
              <a:rPr lang="zh-CN" altLang="en-US">
                <a:sym typeface="+mn-ea"/>
              </a:rPr>
              <a:t>类型</a:t>
            </a:r>
            <a:endParaRPr lang="zh-CN" alt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请问下面这三段代码有什么错误？</a:t>
            </a:r>
            <a:endParaRPr lang="en-US"/>
          </a:p>
        </p:txBody>
      </p:sp>
      <p:sp>
        <p:nvSpPr>
          <p:cNvPr id="3" name="Content Placeholder 2"/>
          <p:cNvSpPr>
            <a:spLocks noGrp="1"/>
          </p:cNvSpPr>
          <p:nvPr>
            <p:ph idx="1"/>
          </p:nvPr>
        </p:nvSpPr>
        <p:spPr/>
        <p:txBody>
          <a:bodyPr/>
          <a:p>
            <a:r>
              <a:rPr lang="en-US"/>
              <a:t>float x = -3.14;</a:t>
            </a:r>
            <a:endParaRPr lang="en-US"/>
          </a:p>
          <a:p>
            <a:r>
              <a:rPr lang="en-US"/>
              <a:t>printf(“%f\n”, abs(x));</a:t>
            </a:r>
            <a:endParaRPr lang="en-US"/>
          </a:p>
          <a:p>
            <a:endParaRPr lang="en-US"/>
          </a:p>
          <a:p>
            <a:r>
              <a:rPr lang="en-US"/>
              <a:t>char str[10];</a:t>
            </a:r>
            <a:endParaRPr lang="en-US"/>
          </a:p>
          <a:p>
            <a:r>
              <a:rPr lang="en-US"/>
              <a:t>scanf(“%10s”, str);</a:t>
            </a:r>
            <a:endParaRPr lang="en-US"/>
          </a:p>
          <a:p>
            <a:endParaRPr lang="en-US"/>
          </a:p>
          <a:p>
            <a:r>
              <a:rPr lang="en-US"/>
              <a:t>int size = 1000;</a:t>
            </a:r>
            <a:endParaRPr lang="en-US"/>
          </a:p>
          <a:p>
            <a:r>
              <a:rPr lang="en-US"/>
              <a:t>int *arr = (int *)malloc(size);</a:t>
            </a:r>
            <a:endParaRPr lang="en-US"/>
          </a:p>
          <a:p>
            <a:endParaRPr lang="en-US"/>
          </a:p>
          <a:p>
            <a:r>
              <a:rPr lang="zh-CN" altLang="en-US"/>
              <a:t>如果你没看出来（哪怕是其中一个），那就要好好上小彭老师的课哦！</a:t>
            </a:r>
            <a:endParaRPr lang="zh-CN" altLang="en-US"/>
          </a:p>
        </p:txBody>
      </p:sp>
      <p:pic>
        <p:nvPicPr>
          <p:cNvPr id="4" name="Picture 3"/>
          <p:cNvPicPr>
            <a:picLocks noChangeAspect="1"/>
          </p:cNvPicPr>
          <p:nvPr/>
        </p:nvPicPr>
        <p:blipFill>
          <a:blip r:embed="rId1"/>
          <a:stretch>
            <a:fillRect/>
          </a:stretch>
        </p:blipFill>
        <p:spPr>
          <a:xfrm>
            <a:off x="6471920" y="1712595"/>
            <a:ext cx="4691380" cy="343281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字面常量的特殊规则：如果</a:t>
            </a:r>
            <a:r>
              <a:rPr lang="en-US" altLang="zh-CN"/>
              <a:t> int </a:t>
            </a:r>
            <a:r>
              <a:rPr lang="zh-CN" altLang="en-US"/>
              <a:t>表示不下，则自动选择较大的类型</a:t>
            </a:r>
            <a:endParaRPr lang="zh-CN" altLang="en-US"/>
          </a:p>
        </p:txBody>
      </p:sp>
      <p:pic>
        <p:nvPicPr>
          <p:cNvPr id="4" name="Content Placeholder 3"/>
          <p:cNvPicPr>
            <a:picLocks noChangeAspect="1"/>
          </p:cNvPicPr>
          <p:nvPr>
            <p:ph idx="1"/>
          </p:nvPr>
        </p:nvPicPr>
        <p:blipFill>
          <a:blip r:embed="rId1"/>
          <a:stretch>
            <a:fillRect/>
          </a:stretch>
        </p:blipFill>
        <p:spPr>
          <a:xfrm>
            <a:off x="647700" y="2616835"/>
            <a:ext cx="10515600" cy="27686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标准化的类型：</a:t>
            </a:r>
            <a:r>
              <a:rPr lang="en-US" altLang="zh-CN">
                <a:sym typeface="+mn-ea"/>
              </a:rPr>
              <a:t>stdint.h</a:t>
            </a:r>
            <a:endParaRPr lang="en-US"/>
          </a:p>
        </p:txBody>
      </p:sp>
      <p:sp>
        <p:nvSpPr>
          <p:cNvPr id="3" name="Content Placeholder 2"/>
          <p:cNvSpPr>
            <a:spLocks noGrp="1"/>
          </p:cNvSpPr>
          <p:nvPr>
            <p:ph idx="1"/>
          </p:nvPr>
        </p:nvSpPr>
        <p:spPr/>
        <p:txBody>
          <a:bodyPr/>
          <a:p>
            <a:r>
              <a:rPr lang="zh-CN" altLang="en-US"/>
              <a:t>而实际上，尽管主流操作系统上</a:t>
            </a:r>
            <a:r>
              <a:rPr lang="en-US" altLang="zh-CN"/>
              <a:t> int </a:t>
            </a:r>
            <a:r>
              <a:rPr lang="zh-CN" altLang="en-US"/>
              <a:t>都是</a:t>
            </a:r>
            <a:r>
              <a:rPr lang="en-US" altLang="zh-CN">
                <a:sym typeface="+mn-ea"/>
              </a:rPr>
              <a:t>32</a:t>
            </a:r>
            <a:r>
              <a:rPr lang="zh-CN" altLang="en-US">
                <a:sym typeface="+mn-ea"/>
              </a:rPr>
              <a:t>位的，</a:t>
            </a:r>
            <a:r>
              <a:rPr lang="en-US" altLang="zh-CN">
                <a:sym typeface="+mn-ea"/>
              </a:rPr>
              <a:t>C</a:t>
            </a:r>
            <a:r>
              <a:rPr lang="zh-CN" altLang="en-US"/>
              <a:t>语言标准并没有规定</a:t>
            </a:r>
            <a:r>
              <a:rPr lang="en-US" altLang="zh-CN"/>
              <a:t> int </a:t>
            </a:r>
            <a:r>
              <a:rPr lang="zh-CN" altLang="en-US"/>
              <a:t>就是</a:t>
            </a:r>
            <a:r>
              <a:rPr lang="en-US" altLang="zh-CN"/>
              <a:t>32</a:t>
            </a:r>
            <a:r>
              <a:rPr lang="zh-CN" altLang="en-US"/>
              <a:t>位的。</a:t>
            </a:r>
            <a:endParaRPr lang="zh-CN" altLang="en-US"/>
          </a:p>
          <a:p>
            <a:r>
              <a:rPr lang="en-US" altLang="zh-CN"/>
              <a:t>int </a:t>
            </a:r>
            <a:r>
              <a:rPr lang="zh-CN" altLang="en-US"/>
              <a:t>甚至可以是</a:t>
            </a:r>
            <a:r>
              <a:rPr lang="en-US" altLang="zh-CN"/>
              <a:t>16</a:t>
            </a:r>
            <a:r>
              <a:rPr lang="zh-CN" altLang="en-US"/>
              <a:t>位的！只不过主流操作系统一致认为是</a:t>
            </a:r>
            <a:r>
              <a:rPr lang="en-US" altLang="zh-CN"/>
              <a:t>32</a:t>
            </a:r>
            <a:r>
              <a:rPr lang="zh-CN" altLang="en-US"/>
              <a:t>位的而已，并不是标准所保证的。</a:t>
            </a:r>
            <a:endParaRPr lang="zh-CN" altLang="en-US"/>
          </a:p>
          <a:p>
            <a:r>
              <a:rPr lang="zh-CN" altLang="en-US"/>
              <a:t>为了解决不同操作系统上对类型定义混乱的问题，</a:t>
            </a:r>
            <a:r>
              <a:rPr lang="en-US" altLang="zh-CN"/>
              <a:t>C</a:t>
            </a:r>
            <a:r>
              <a:rPr lang="zh-CN" altLang="en-US"/>
              <a:t>语言标准引入了</a:t>
            </a:r>
            <a:r>
              <a:rPr lang="en-US" altLang="zh-CN"/>
              <a:t> stdint.h </a:t>
            </a:r>
            <a:r>
              <a:rPr lang="zh-CN" altLang="en-US"/>
              <a:t>这个头文件。</a:t>
            </a:r>
            <a:endParaRPr lang="zh-CN" altLang="en-US"/>
          </a:p>
          <a:p>
            <a:r>
              <a:rPr lang="zh-CN" altLang="en-US"/>
              <a:t>他里面包含一系列类型别名</a:t>
            </a:r>
            <a:r>
              <a:rPr lang="en-US" altLang="zh-CN"/>
              <a:t>(typedef)</a:t>
            </a:r>
            <a:r>
              <a:rPr lang="zh-CN" altLang="en-US"/>
              <a:t>，这些别名保证不论是什么操作系统什么架构，都是固定的大小，例如：</a:t>
            </a:r>
            <a:endParaRPr lang="zh-CN" altLang="en-US"/>
          </a:p>
          <a:p>
            <a:r>
              <a:rPr lang="en-US" altLang="zh-CN"/>
              <a:t>typedef char int8_t;</a:t>
            </a:r>
            <a:endParaRPr lang="en-US" altLang="zh-CN"/>
          </a:p>
          <a:p>
            <a:r>
              <a:rPr lang="en-US" altLang="zh-CN">
                <a:sym typeface="+mn-ea"/>
              </a:rPr>
              <a:t>typedef short int16_t;</a:t>
            </a:r>
            <a:endParaRPr lang="en-US" altLang="zh-CN">
              <a:sym typeface="+mn-ea"/>
            </a:endParaRPr>
          </a:p>
          <a:p>
            <a:r>
              <a:rPr lang="en-US" altLang="zh-CN">
                <a:sym typeface="+mn-ea"/>
              </a:rPr>
              <a:t>typedef int int32_t;</a:t>
            </a:r>
            <a:endParaRPr lang="en-US" altLang="zh-CN">
              <a:sym typeface="+mn-ea"/>
            </a:endParaRPr>
          </a:p>
          <a:p>
            <a:r>
              <a:rPr lang="en-US" altLang="zh-CN">
                <a:sym typeface="+mn-ea"/>
              </a:rPr>
              <a:t>typedef long long int64_t;</a:t>
            </a:r>
            <a:endParaRPr lang="en-US" altLang="zh-CN">
              <a:sym typeface="+mn-ea"/>
            </a:endParaRPr>
          </a:p>
          <a:p>
            <a:r>
              <a:rPr lang="zh-CN" altLang="en-US"/>
              <a:t>这样不论操作系统对类型的定义如何混乱，这些标准化的类型都是确定的大小。</a:t>
            </a:r>
            <a:endParaRPr lang="zh-CN" altLang="en-US"/>
          </a:p>
          <a:p>
            <a:r>
              <a:rPr lang="zh-CN" altLang="en-US"/>
              <a:t>这就避免了跨平台的麻烦，而且直接他们在类型名字中直接写明了类型的大小，更直观。</a:t>
            </a:r>
            <a:endParaRPr lang="zh-CN" alt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标准化的类型：</a:t>
            </a:r>
            <a:r>
              <a:rPr lang="en-US" altLang="zh-CN">
                <a:sym typeface="+mn-ea"/>
              </a:rPr>
              <a:t>stdint.h</a:t>
            </a:r>
            <a:endParaRPr lang="en-US"/>
          </a:p>
        </p:txBody>
      </p:sp>
      <p:sp>
        <p:nvSpPr>
          <p:cNvPr id="3" name="Content Placeholder 2"/>
          <p:cNvSpPr>
            <a:spLocks noGrp="1"/>
          </p:cNvSpPr>
          <p:nvPr>
            <p:ph idx="1"/>
          </p:nvPr>
        </p:nvSpPr>
        <p:spPr/>
        <p:txBody>
          <a:bodyPr/>
          <a:p>
            <a:r>
              <a:rPr lang="zh-CN"/>
              <a:t>除了有符号的</a:t>
            </a:r>
            <a:r>
              <a:rPr lang="en-US" altLang="zh-CN"/>
              <a:t> int32_t </a:t>
            </a:r>
            <a:r>
              <a:rPr lang="zh-CN" altLang="en-US"/>
              <a:t>系列外，也提供了无符号</a:t>
            </a:r>
            <a:r>
              <a:rPr lang="en-US" altLang="zh-CN"/>
              <a:t> uint32_t </a:t>
            </a:r>
            <a:r>
              <a:rPr lang="zh-CN" altLang="en-US"/>
              <a:t>系列</a:t>
            </a:r>
            <a:r>
              <a:rPr lang="zh-CN" altLang="en-US"/>
              <a:t>：</a:t>
            </a:r>
            <a:endParaRPr lang="zh-CN" altLang="en-US"/>
          </a:p>
          <a:p>
            <a:r>
              <a:rPr lang="en-US" altLang="zh-CN">
                <a:sym typeface="+mn-ea"/>
              </a:rPr>
              <a:t>typedef</a:t>
            </a:r>
            <a:r>
              <a:rPr lang="en-US" altLang="zh-CN">
                <a:sym typeface="+mn-ea"/>
              </a:rPr>
              <a:t> unsigned</a:t>
            </a:r>
            <a:r>
              <a:rPr lang="en-US" altLang="zh-CN">
                <a:sym typeface="+mn-ea"/>
              </a:rPr>
              <a:t> char uint8_t;</a:t>
            </a:r>
            <a:endParaRPr lang="en-US" altLang="zh-CN"/>
          </a:p>
          <a:p>
            <a:r>
              <a:rPr lang="en-US" altLang="zh-CN">
                <a:sym typeface="+mn-ea"/>
              </a:rPr>
              <a:t>typedef</a:t>
            </a:r>
            <a:r>
              <a:rPr lang="en-US" altLang="zh-CN">
                <a:sym typeface="+mn-ea"/>
              </a:rPr>
              <a:t> unsigned short uint16_t;</a:t>
            </a:r>
            <a:endParaRPr lang="en-US" altLang="zh-CN">
              <a:sym typeface="+mn-ea"/>
            </a:endParaRPr>
          </a:p>
          <a:p>
            <a:r>
              <a:rPr lang="en-US" altLang="zh-CN">
                <a:sym typeface="+mn-ea"/>
              </a:rPr>
              <a:t>typedef</a:t>
            </a:r>
            <a:r>
              <a:rPr lang="en-US" altLang="zh-CN">
                <a:sym typeface="+mn-ea"/>
              </a:rPr>
              <a:t> unsigned int uint32_t;</a:t>
            </a:r>
            <a:endParaRPr lang="en-US" altLang="zh-CN">
              <a:sym typeface="+mn-ea"/>
            </a:endParaRPr>
          </a:p>
          <a:p>
            <a:r>
              <a:rPr lang="en-US" altLang="zh-CN">
                <a:sym typeface="+mn-ea"/>
              </a:rPr>
              <a:t>typedef unsigned long</a:t>
            </a:r>
            <a:r>
              <a:rPr lang="en-US" altLang="zh-CN">
                <a:sym typeface="+mn-ea"/>
              </a:rPr>
              <a:t> long uint64_t;</a:t>
            </a:r>
            <a:endParaRPr lang="en-US" altLang="zh-CN"/>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标准化的类型：</a:t>
            </a:r>
            <a:r>
              <a:rPr lang="en-US" altLang="zh-CN"/>
              <a:t>stdint.h</a:t>
            </a:r>
            <a:endParaRPr lang="en-US" altLang="zh-CN"/>
          </a:p>
        </p:txBody>
      </p:sp>
      <p:graphicFrame>
        <p:nvGraphicFramePr>
          <p:cNvPr id="4" name="Content Placeholder 3"/>
          <p:cNvGraphicFramePr/>
          <p:nvPr>
            <p:ph idx="1"/>
          </p:nvPr>
        </p:nvGraphicFramePr>
        <p:xfrm>
          <a:off x="647700" y="1825625"/>
          <a:ext cx="10515600" cy="3429000"/>
        </p:xfrm>
        <a:graphic>
          <a:graphicData uri="http://schemas.openxmlformats.org/drawingml/2006/table">
            <a:tbl>
              <a:tblPr firstRow="1" bandRow="1">
                <a:tableStyleId>{5C22544A-7EE6-4342-B048-85BDC9FD1C3A}</a:tableStyleId>
              </a:tblPr>
              <a:tblGrid>
                <a:gridCol w="3505200"/>
                <a:gridCol w="3505200"/>
                <a:gridCol w="3505200"/>
              </a:tblGrid>
              <a:tr h="381000">
                <a:tc>
                  <a:txBody>
                    <a:bodyPr/>
                    <a:p>
                      <a:pPr>
                        <a:buNone/>
                      </a:pPr>
                      <a:r>
                        <a:rPr lang="zh-CN" altLang="en-US"/>
                        <a:t>类型</a:t>
                      </a:r>
                      <a:endParaRPr lang="zh-CN" altLang="en-US"/>
                    </a:p>
                  </a:txBody>
                  <a:tcPr/>
                </a:tc>
                <a:tc>
                  <a:txBody>
                    <a:bodyPr/>
                    <a:p>
                      <a:pPr>
                        <a:buNone/>
                      </a:pPr>
                      <a:r>
                        <a:rPr lang="zh-CN" altLang="en-US"/>
                        <a:t>大小</a:t>
                      </a:r>
                      <a:endParaRPr lang="zh-CN" altLang="en-US"/>
                    </a:p>
                  </a:txBody>
                  <a:tcPr/>
                </a:tc>
                <a:tc>
                  <a:txBody>
                    <a:bodyPr/>
                    <a:p>
                      <a:pPr>
                        <a:buNone/>
                      </a:pPr>
                      <a:r>
                        <a:rPr lang="zh-CN" altLang="en-US"/>
                        <a:t>是否有符号</a:t>
                      </a:r>
                      <a:endParaRPr lang="zh-CN" altLang="en-US"/>
                    </a:p>
                  </a:txBody>
                  <a:tcPr/>
                </a:tc>
              </a:tr>
              <a:tr h="381000">
                <a:tc>
                  <a:txBody>
                    <a:bodyPr/>
                    <a:p>
                      <a:pPr>
                        <a:buNone/>
                      </a:pPr>
                      <a:r>
                        <a:rPr lang="en-US"/>
                        <a:t>int8_t</a:t>
                      </a:r>
                      <a:endParaRPr lang="en-US"/>
                    </a:p>
                  </a:txBody>
                  <a:tcPr/>
                </a:tc>
                <a:tc>
                  <a:txBody>
                    <a:bodyPr/>
                    <a:p>
                      <a:pPr>
                        <a:buNone/>
                      </a:pPr>
                      <a:r>
                        <a:rPr lang="en-US"/>
                        <a:t>8 </a:t>
                      </a:r>
                      <a:r>
                        <a:rPr lang="zh-CN" altLang="en-US"/>
                        <a:t>位</a:t>
                      </a:r>
                      <a:endParaRPr lang="zh-CN" altLang="en-US"/>
                    </a:p>
                  </a:txBody>
                  <a:tcPr/>
                </a:tc>
                <a:tc>
                  <a:txBody>
                    <a:bodyPr/>
                    <a:p>
                      <a:pPr>
                        <a:buNone/>
                      </a:pPr>
                      <a:r>
                        <a:rPr lang="zh-CN" altLang="en-US"/>
                        <a:t>有</a:t>
                      </a:r>
                      <a:endParaRPr lang="zh-CN" altLang="en-US"/>
                    </a:p>
                  </a:txBody>
                  <a:tcPr/>
                </a:tc>
              </a:tr>
              <a:tr h="381000">
                <a:tc>
                  <a:txBody>
                    <a:bodyPr/>
                    <a:p>
                      <a:pPr>
                        <a:buNone/>
                      </a:pPr>
                      <a:r>
                        <a:rPr lang="en-US"/>
                        <a:t>int16_t</a:t>
                      </a:r>
                      <a:endParaRPr lang="en-US"/>
                    </a:p>
                  </a:txBody>
                  <a:tcPr/>
                </a:tc>
                <a:tc>
                  <a:txBody>
                    <a:bodyPr/>
                    <a:p>
                      <a:pPr>
                        <a:buNone/>
                      </a:pPr>
                      <a:r>
                        <a:rPr lang="en-US" sz="1800">
                          <a:sym typeface="+mn-ea"/>
                        </a:rPr>
                        <a:t>16 </a:t>
                      </a:r>
                      <a:r>
                        <a:rPr lang="zh-CN" altLang="en-US" sz="1800">
                          <a:sym typeface="+mn-ea"/>
                        </a:rPr>
                        <a:t>位</a:t>
                      </a:r>
                      <a:endParaRPr lang="en-US"/>
                    </a:p>
                  </a:txBody>
                  <a:tcPr/>
                </a:tc>
                <a:tc>
                  <a:txBody>
                    <a:bodyPr/>
                    <a:p>
                      <a:pPr>
                        <a:buNone/>
                      </a:pPr>
                      <a:r>
                        <a:rPr lang="zh-CN" altLang="en-US" sz="1800">
                          <a:sym typeface="+mn-ea"/>
                        </a:rPr>
                        <a:t>有</a:t>
                      </a:r>
                      <a:endParaRPr lang="en-US"/>
                    </a:p>
                  </a:txBody>
                  <a:tcPr/>
                </a:tc>
              </a:tr>
              <a:tr h="381000">
                <a:tc>
                  <a:txBody>
                    <a:bodyPr/>
                    <a:p>
                      <a:pPr>
                        <a:buNone/>
                      </a:pPr>
                      <a:r>
                        <a:rPr lang="en-US" sz="1800">
                          <a:sym typeface="+mn-ea"/>
                        </a:rPr>
                        <a:t>int32_t</a:t>
                      </a:r>
                      <a:endParaRPr lang="en-US"/>
                    </a:p>
                  </a:txBody>
                  <a:tcPr/>
                </a:tc>
                <a:tc>
                  <a:txBody>
                    <a:bodyPr/>
                    <a:p>
                      <a:pPr>
                        <a:buNone/>
                      </a:pPr>
                      <a:r>
                        <a:rPr lang="en-US"/>
                        <a:t>32 </a:t>
                      </a:r>
                      <a:r>
                        <a:rPr lang="zh-CN" altLang="en-US"/>
                        <a:t>位</a:t>
                      </a:r>
                      <a:endParaRPr lang="zh-CN" altLang="en-US"/>
                    </a:p>
                  </a:txBody>
                  <a:tcPr/>
                </a:tc>
                <a:tc>
                  <a:txBody>
                    <a:bodyPr/>
                    <a:p>
                      <a:pPr>
                        <a:buNone/>
                      </a:pPr>
                      <a:r>
                        <a:rPr lang="zh-CN" altLang="en-US" sz="1800">
                          <a:sym typeface="+mn-ea"/>
                        </a:rPr>
                        <a:t>有</a:t>
                      </a:r>
                      <a:endParaRPr lang="zh-CN" altLang="en-US"/>
                    </a:p>
                  </a:txBody>
                  <a:tcPr/>
                </a:tc>
              </a:tr>
              <a:tr h="381000">
                <a:tc>
                  <a:txBody>
                    <a:bodyPr/>
                    <a:p>
                      <a:pPr>
                        <a:buNone/>
                      </a:pPr>
                      <a:r>
                        <a:rPr lang="en-US" sz="1800">
                          <a:sym typeface="+mn-ea"/>
                        </a:rPr>
                        <a:t>int64_t</a:t>
                      </a:r>
                      <a:endParaRPr lang="en-US"/>
                    </a:p>
                  </a:txBody>
                  <a:tcPr/>
                </a:tc>
                <a:tc>
                  <a:txBody>
                    <a:bodyPr/>
                    <a:p>
                      <a:pPr>
                        <a:buNone/>
                      </a:pPr>
                      <a:r>
                        <a:rPr lang="en-US" sz="1800">
                          <a:sym typeface="+mn-ea"/>
                        </a:rPr>
                        <a:t>64 </a:t>
                      </a:r>
                      <a:r>
                        <a:rPr lang="zh-CN" altLang="en-US" sz="1800">
                          <a:sym typeface="+mn-ea"/>
                        </a:rPr>
                        <a:t>位</a:t>
                      </a:r>
                      <a:endParaRPr lang="zh-CN" altLang="en-US" sz="1800">
                        <a:sym typeface="+mn-ea"/>
                      </a:endParaRPr>
                    </a:p>
                  </a:txBody>
                  <a:tcPr/>
                </a:tc>
                <a:tc>
                  <a:txBody>
                    <a:bodyPr/>
                    <a:p>
                      <a:pPr>
                        <a:buNone/>
                      </a:pPr>
                      <a:r>
                        <a:rPr lang="zh-CN" altLang="en-US" sz="1800">
                          <a:sym typeface="+mn-ea"/>
                        </a:rPr>
                        <a:t>有</a:t>
                      </a:r>
                      <a:endParaRPr lang="zh-CN" altLang="en-US" sz="1800">
                        <a:sym typeface="+mn-ea"/>
                      </a:endParaRPr>
                    </a:p>
                  </a:txBody>
                  <a:tcPr/>
                </a:tc>
              </a:tr>
              <a:tr h="381000">
                <a:tc>
                  <a:txBody>
                    <a:bodyPr/>
                    <a:p>
                      <a:pPr>
                        <a:buNone/>
                      </a:pPr>
                      <a:r>
                        <a:rPr lang="en-US"/>
                        <a:t>uint8_t</a:t>
                      </a:r>
                      <a:endParaRPr lang="en-US"/>
                    </a:p>
                  </a:txBody>
                  <a:tcPr/>
                </a:tc>
                <a:tc>
                  <a:txBody>
                    <a:bodyPr/>
                    <a:p>
                      <a:pPr>
                        <a:buNone/>
                      </a:pPr>
                      <a:r>
                        <a:rPr lang="en-US"/>
                        <a:t>8 </a:t>
                      </a:r>
                      <a:r>
                        <a:rPr lang="zh-CN" altLang="en-US"/>
                        <a:t>位</a:t>
                      </a:r>
                      <a:endParaRPr lang="zh-CN" altLang="en-US"/>
                    </a:p>
                  </a:txBody>
                  <a:tcPr/>
                </a:tc>
                <a:tc>
                  <a:txBody>
                    <a:bodyPr/>
                    <a:p>
                      <a:pPr>
                        <a:buNone/>
                      </a:pPr>
                      <a:r>
                        <a:rPr lang="zh-CN" altLang="en-US"/>
                        <a:t>无</a:t>
                      </a:r>
                      <a:endParaRPr lang="zh-CN" altLang="en-US"/>
                    </a:p>
                  </a:txBody>
                  <a:tcPr/>
                </a:tc>
              </a:tr>
              <a:tr h="381000">
                <a:tc>
                  <a:txBody>
                    <a:bodyPr/>
                    <a:p>
                      <a:pPr>
                        <a:buNone/>
                      </a:pPr>
                      <a:r>
                        <a:rPr lang="en-US"/>
                        <a:t>uint16_t</a:t>
                      </a:r>
                      <a:endParaRPr lang="en-US"/>
                    </a:p>
                  </a:txBody>
                  <a:tcPr/>
                </a:tc>
                <a:tc>
                  <a:txBody>
                    <a:bodyPr/>
                    <a:p>
                      <a:pPr>
                        <a:buNone/>
                      </a:pPr>
                      <a:r>
                        <a:rPr lang="en-US" sz="1800">
                          <a:sym typeface="+mn-ea"/>
                        </a:rPr>
                        <a:t>16 </a:t>
                      </a:r>
                      <a:r>
                        <a:rPr lang="zh-CN" altLang="en-US" sz="1800">
                          <a:sym typeface="+mn-ea"/>
                        </a:rPr>
                        <a:t>位</a:t>
                      </a:r>
                      <a:endParaRPr lang="en-US"/>
                    </a:p>
                  </a:txBody>
                  <a:tcPr/>
                </a:tc>
                <a:tc>
                  <a:txBody>
                    <a:bodyPr/>
                    <a:p>
                      <a:pPr>
                        <a:buNone/>
                      </a:pPr>
                      <a:r>
                        <a:rPr lang="zh-CN" altLang="en-US" sz="1800">
                          <a:sym typeface="+mn-ea"/>
                        </a:rPr>
                        <a:t>无</a:t>
                      </a:r>
                      <a:endParaRPr lang="en-US"/>
                    </a:p>
                  </a:txBody>
                  <a:tcPr/>
                </a:tc>
              </a:tr>
              <a:tr h="381000">
                <a:tc>
                  <a:txBody>
                    <a:bodyPr/>
                    <a:p>
                      <a:pPr>
                        <a:buNone/>
                      </a:pPr>
                      <a:r>
                        <a:rPr lang="en-US" sz="1800">
                          <a:sym typeface="+mn-ea"/>
                        </a:rPr>
                        <a:t>uint32_t</a:t>
                      </a:r>
                      <a:endParaRPr lang="en-US"/>
                    </a:p>
                  </a:txBody>
                  <a:tcPr/>
                </a:tc>
                <a:tc>
                  <a:txBody>
                    <a:bodyPr/>
                    <a:p>
                      <a:pPr>
                        <a:buNone/>
                      </a:pPr>
                      <a:r>
                        <a:rPr lang="en-US"/>
                        <a:t>32 </a:t>
                      </a:r>
                      <a:r>
                        <a:rPr lang="zh-CN" altLang="en-US"/>
                        <a:t>位</a:t>
                      </a:r>
                      <a:endParaRPr lang="zh-CN" altLang="en-US"/>
                    </a:p>
                  </a:txBody>
                  <a:tcPr/>
                </a:tc>
                <a:tc>
                  <a:txBody>
                    <a:bodyPr/>
                    <a:p>
                      <a:pPr>
                        <a:buNone/>
                      </a:pPr>
                      <a:r>
                        <a:rPr lang="zh-CN" altLang="en-US" sz="1800">
                          <a:sym typeface="+mn-ea"/>
                        </a:rPr>
                        <a:t>无</a:t>
                      </a:r>
                      <a:endParaRPr lang="zh-CN" altLang="en-US"/>
                    </a:p>
                  </a:txBody>
                  <a:tcPr/>
                </a:tc>
              </a:tr>
              <a:tr h="381000">
                <a:tc>
                  <a:txBody>
                    <a:bodyPr/>
                    <a:p>
                      <a:pPr>
                        <a:buNone/>
                      </a:pPr>
                      <a:r>
                        <a:rPr lang="en-US" sz="1800">
                          <a:sym typeface="+mn-ea"/>
                        </a:rPr>
                        <a:t>uint64_t</a:t>
                      </a:r>
                      <a:endParaRPr lang="en-US"/>
                    </a:p>
                  </a:txBody>
                  <a:tcPr/>
                </a:tc>
                <a:tc>
                  <a:txBody>
                    <a:bodyPr/>
                    <a:p>
                      <a:pPr>
                        <a:buNone/>
                      </a:pPr>
                      <a:r>
                        <a:rPr lang="en-US" sz="1800">
                          <a:sym typeface="+mn-ea"/>
                        </a:rPr>
                        <a:t>64 </a:t>
                      </a:r>
                      <a:r>
                        <a:rPr lang="zh-CN" altLang="en-US" sz="1800">
                          <a:sym typeface="+mn-ea"/>
                        </a:rPr>
                        <a:t>位</a:t>
                      </a:r>
                      <a:endParaRPr lang="zh-CN" altLang="en-US" sz="1800">
                        <a:sym typeface="+mn-ea"/>
                      </a:endParaRPr>
                    </a:p>
                  </a:txBody>
                  <a:tcPr/>
                </a:tc>
                <a:tc>
                  <a:txBody>
                    <a:bodyPr/>
                    <a:p>
                      <a:pPr>
                        <a:buNone/>
                      </a:pPr>
                      <a:r>
                        <a:rPr lang="zh-CN" altLang="en-US" sz="1800">
                          <a:sym typeface="+mn-ea"/>
                        </a:rPr>
                        <a:t>无</a:t>
                      </a:r>
                      <a:endParaRPr lang="zh-CN" altLang="en-US" sz="1800">
                        <a:sym typeface="+mn-ea"/>
                      </a:endParaRPr>
                    </a:p>
                  </a:txBody>
                  <a:tcPr/>
                </a:tc>
              </a:tr>
            </a:tbl>
          </a:graphicData>
        </a:graphic>
      </p:graphicFrame>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intptr_t </a:t>
            </a:r>
            <a:r>
              <a:rPr lang="zh-CN" altLang="en-US"/>
              <a:t>和</a:t>
            </a:r>
            <a:r>
              <a:rPr lang="en-US" altLang="zh-CN"/>
              <a:t> uintptr_t</a:t>
            </a:r>
            <a:r>
              <a:rPr lang="zh-CN" altLang="en-US"/>
              <a:t>：自动随系统位数决定大小</a:t>
            </a:r>
            <a:endParaRPr lang="zh-CN" altLang="en-US"/>
          </a:p>
        </p:txBody>
      </p:sp>
      <p:sp>
        <p:nvSpPr>
          <p:cNvPr id="3" name="Content Placeholder 2"/>
          <p:cNvSpPr>
            <a:spLocks noGrp="1"/>
          </p:cNvSpPr>
          <p:nvPr>
            <p:ph idx="1"/>
          </p:nvPr>
        </p:nvSpPr>
        <p:spPr>
          <a:xfrm>
            <a:off x="647700" y="1825625"/>
            <a:ext cx="10904220" cy="4351655"/>
          </a:xfrm>
        </p:spPr>
        <p:txBody>
          <a:bodyPr/>
          <a:p>
            <a:r>
              <a:rPr lang="zh-CN" altLang="en-US">
                <a:sym typeface="+mn-ea"/>
              </a:rPr>
              <a:t>刚刚说过，计算机的位数决定了内存地址的大小。</a:t>
            </a:r>
            <a:endParaRPr lang="zh-CN" altLang="en-US"/>
          </a:p>
          <a:p>
            <a:r>
              <a:rPr lang="zh-CN" altLang="en-US">
                <a:sym typeface="+mn-ea"/>
              </a:rPr>
              <a:t>而指针的本质就是内存地址，所以指针的大小在</a:t>
            </a:r>
            <a:r>
              <a:rPr lang="en-US" altLang="zh-CN">
                <a:sym typeface="+mn-ea"/>
              </a:rPr>
              <a:t> 32 </a:t>
            </a:r>
            <a:r>
              <a:rPr lang="zh-CN" altLang="en-US">
                <a:sym typeface="+mn-ea"/>
              </a:rPr>
              <a:t>位系统上就</a:t>
            </a:r>
            <a:r>
              <a:rPr lang="en-US" altLang="zh-CN">
                <a:sym typeface="+mn-ea"/>
              </a:rPr>
              <a:t> 32 </a:t>
            </a:r>
            <a:r>
              <a:rPr lang="zh-CN" altLang="en-US">
                <a:sym typeface="+mn-ea"/>
              </a:rPr>
              <a:t>位，</a:t>
            </a:r>
            <a:r>
              <a:rPr lang="en-US" altLang="zh-CN">
                <a:sym typeface="+mn-ea"/>
              </a:rPr>
              <a:t>64 </a:t>
            </a:r>
            <a:r>
              <a:rPr lang="zh-CN" altLang="en-US">
                <a:sym typeface="+mn-ea"/>
              </a:rPr>
              <a:t>位系统上就</a:t>
            </a:r>
            <a:r>
              <a:rPr lang="en-US" altLang="zh-CN">
                <a:sym typeface="+mn-ea"/>
              </a:rPr>
              <a:t> 64 </a:t>
            </a:r>
            <a:r>
              <a:rPr lang="zh-CN" altLang="en-US">
                <a:sym typeface="+mn-ea"/>
              </a:rPr>
              <a:t>位。</a:t>
            </a:r>
            <a:endParaRPr lang="zh-CN" altLang="en-US">
              <a:sym typeface="+mn-ea"/>
            </a:endParaRPr>
          </a:p>
          <a:p>
            <a:r>
              <a:rPr lang="zh-CN" altLang="en-US">
                <a:sym typeface="+mn-ea"/>
              </a:rPr>
              <a:t>稍后我们再来详细讲解一下指针，</a:t>
            </a:r>
            <a:r>
              <a:rPr lang="zh-CN" altLang="en-US"/>
              <a:t>有时候我们需要把指针的地址值存在整型变量里。</a:t>
            </a:r>
            <a:endParaRPr lang="zh-CN" altLang="en-US"/>
          </a:p>
          <a:p>
            <a:r>
              <a:rPr lang="zh-CN" altLang="en-US"/>
              <a:t>而</a:t>
            </a:r>
            <a:r>
              <a:rPr lang="en-US" altLang="zh-CN"/>
              <a:t> 32 </a:t>
            </a:r>
            <a:r>
              <a:rPr lang="zh-CN" altLang="en-US"/>
              <a:t>位平台上的指针是</a:t>
            </a:r>
            <a:r>
              <a:rPr lang="en-US" altLang="zh-CN"/>
              <a:t> 32 </a:t>
            </a:r>
            <a:r>
              <a:rPr lang="zh-CN" altLang="en-US"/>
              <a:t>位，</a:t>
            </a:r>
            <a:r>
              <a:rPr lang="en-US" altLang="zh-CN"/>
              <a:t>64 </a:t>
            </a:r>
            <a:r>
              <a:rPr lang="zh-CN" altLang="en-US"/>
              <a:t>位平台上的指针是</a:t>
            </a:r>
            <a:r>
              <a:rPr lang="en-US" altLang="zh-CN"/>
              <a:t> 64 </a:t>
            </a:r>
            <a:r>
              <a:rPr lang="zh-CN" altLang="en-US"/>
              <a:t>位。</a:t>
            </a:r>
            <a:endParaRPr lang="zh-CN" altLang="en-US"/>
          </a:p>
          <a:p>
            <a:r>
              <a:rPr lang="zh-CN" altLang="en-US"/>
              <a:t>所以是不是需要根据当前平台来判断要使用哪一种代码了？</a:t>
            </a:r>
            <a:endParaRPr lang="zh-CN" altLang="en-US"/>
          </a:p>
          <a:p>
            <a:r>
              <a:rPr lang="zh-CN" altLang="en-US"/>
              <a:t>不需要，可以用自动随系统位数变化的</a:t>
            </a:r>
            <a:r>
              <a:rPr lang="en-US" altLang="zh-CN"/>
              <a:t> intptr_t </a:t>
            </a:r>
            <a:r>
              <a:rPr lang="zh-CN" altLang="en-US"/>
              <a:t>和</a:t>
            </a:r>
            <a:r>
              <a:rPr lang="en-US" altLang="zh-CN"/>
              <a:t> uintptr_t</a:t>
            </a:r>
            <a:r>
              <a:rPr lang="zh-CN" altLang="en-US"/>
              <a:t>！</a:t>
            </a:r>
            <a:endParaRPr lang="en-US" altLang="zh-CN"/>
          </a:p>
          <a:p>
            <a:r>
              <a:rPr lang="en-US" altLang="zh-CN"/>
              <a:t>intptr_t </a:t>
            </a:r>
            <a:r>
              <a:rPr lang="zh-CN" altLang="en-US"/>
              <a:t>在</a:t>
            </a:r>
            <a:r>
              <a:rPr lang="en-US" altLang="zh-CN"/>
              <a:t> 32 </a:t>
            </a:r>
            <a:r>
              <a:rPr lang="zh-CN" altLang="en-US"/>
              <a:t>位平台上等价于</a:t>
            </a:r>
            <a:r>
              <a:rPr lang="en-US" altLang="zh-CN"/>
              <a:t> int32_t</a:t>
            </a:r>
            <a:r>
              <a:rPr lang="zh-CN" altLang="en-US"/>
              <a:t>；</a:t>
            </a:r>
            <a:r>
              <a:rPr lang="zh-CN" altLang="en-US">
                <a:sym typeface="+mn-ea"/>
              </a:rPr>
              <a:t>在</a:t>
            </a:r>
            <a:r>
              <a:rPr lang="en-US" altLang="zh-CN">
                <a:sym typeface="+mn-ea"/>
              </a:rPr>
              <a:t> 64 </a:t>
            </a:r>
            <a:r>
              <a:rPr lang="zh-CN" altLang="en-US">
                <a:sym typeface="+mn-ea"/>
              </a:rPr>
              <a:t>位平台上等价于</a:t>
            </a:r>
            <a:r>
              <a:rPr lang="en-US" altLang="zh-CN">
                <a:sym typeface="+mn-ea"/>
              </a:rPr>
              <a:t> int64_t</a:t>
            </a:r>
            <a:endParaRPr lang="en-US" altLang="zh-CN">
              <a:sym typeface="+mn-ea"/>
            </a:endParaRPr>
          </a:p>
          <a:p>
            <a:r>
              <a:rPr lang="en-US" altLang="zh-CN">
                <a:sym typeface="+mn-ea"/>
              </a:rPr>
              <a:t>uintptr_t </a:t>
            </a:r>
            <a:r>
              <a:rPr lang="zh-CN" altLang="en-US">
                <a:sym typeface="+mn-ea"/>
              </a:rPr>
              <a:t>在</a:t>
            </a:r>
            <a:r>
              <a:rPr lang="en-US" altLang="zh-CN">
                <a:sym typeface="+mn-ea"/>
              </a:rPr>
              <a:t> 32 </a:t>
            </a:r>
            <a:r>
              <a:rPr lang="zh-CN" altLang="en-US">
                <a:sym typeface="+mn-ea"/>
              </a:rPr>
              <a:t>位平台上等价于</a:t>
            </a:r>
            <a:r>
              <a:rPr lang="en-US" altLang="zh-CN">
                <a:sym typeface="+mn-ea"/>
              </a:rPr>
              <a:t> uint32_t</a:t>
            </a:r>
            <a:r>
              <a:rPr lang="zh-CN" altLang="en-US">
                <a:sym typeface="+mn-ea"/>
              </a:rPr>
              <a:t>；</a:t>
            </a:r>
            <a:r>
              <a:rPr lang="zh-CN" altLang="en-US">
                <a:sym typeface="+mn-ea"/>
              </a:rPr>
              <a:t>在</a:t>
            </a:r>
            <a:r>
              <a:rPr lang="en-US" altLang="zh-CN">
                <a:sym typeface="+mn-ea"/>
              </a:rPr>
              <a:t> 64 </a:t>
            </a:r>
            <a:r>
              <a:rPr lang="zh-CN" altLang="en-US">
                <a:sym typeface="+mn-ea"/>
              </a:rPr>
              <a:t>位平台上等价于</a:t>
            </a:r>
            <a:r>
              <a:rPr lang="en-US" altLang="zh-CN">
                <a:sym typeface="+mn-ea"/>
              </a:rPr>
              <a:t> uint64_t</a:t>
            </a:r>
            <a:endParaRPr lang="en-US" altLang="zh-CN">
              <a:sym typeface="+mn-ea"/>
            </a:endParaRPr>
          </a:p>
          <a:p>
            <a:r>
              <a:rPr lang="zh-CN" altLang="en-US"/>
              <a:t>也就是说：</a:t>
            </a:r>
            <a:r>
              <a:rPr lang="en-US" altLang="zh-CN"/>
              <a:t>sizeof(intptr_t) = sizeof(void *) = sizeof(uintptr_t)</a:t>
            </a:r>
            <a:endParaRPr lang="en-US" altLang="zh-CN"/>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size_t</a:t>
            </a:r>
            <a:r>
              <a:rPr lang="zh-CN" altLang="en-US"/>
              <a:t>：表示大小的整数类型，其实等价于</a:t>
            </a:r>
            <a:r>
              <a:rPr lang="en-US" altLang="zh-CN"/>
              <a:t> uintptr_t</a:t>
            </a:r>
            <a:endParaRPr lang="en-US" altLang="zh-CN"/>
          </a:p>
        </p:txBody>
      </p:sp>
      <p:sp>
        <p:nvSpPr>
          <p:cNvPr id="3" name="Content Placeholder 2"/>
          <p:cNvSpPr>
            <a:spLocks noGrp="1"/>
          </p:cNvSpPr>
          <p:nvPr>
            <p:ph idx="1"/>
          </p:nvPr>
        </p:nvSpPr>
        <p:spPr/>
        <p:txBody>
          <a:bodyPr/>
          <a:p>
            <a:r>
              <a:rPr lang="zh-CN" altLang="en-US"/>
              <a:t>除了指针需要随系统位数变化之外，数组的长度也是需要随系统位数变化的。</a:t>
            </a:r>
            <a:endParaRPr lang="zh-CN" altLang="en-US"/>
          </a:p>
          <a:p>
            <a:r>
              <a:rPr lang="zh-CN" altLang="en-US"/>
              <a:t>如果</a:t>
            </a:r>
            <a:r>
              <a:rPr lang="en-US" altLang="zh-CN"/>
              <a:t> 64 </a:t>
            </a:r>
            <a:r>
              <a:rPr lang="zh-CN" altLang="en-US"/>
              <a:t>位系统上</a:t>
            </a:r>
            <a:r>
              <a:rPr lang="en-US" altLang="zh-CN"/>
              <a:t> size_t </a:t>
            </a:r>
            <a:r>
              <a:rPr lang="zh-CN" altLang="en-US"/>
              <a:t>还是</a:t>
            </a:r>
            <a:r>
              <a:rPr lang="en-US" altLang="zh-CN"/>
              <a:t> uint32_t</a:t>
            </a:r>
            <a:r>
              <a:rPr lang="zh-CN" altLang="en-US"/>
              <a:t>，那就无法表示超过</a:t>
            </a:r>
            <a:r>
              <a:rPr lang="en-US" altLang="zh-CN"/>
              <a:t> 4GB </a:t>
            </a:r>
            <a:r>
              <a:rPr lang="zh-CN" altLang="en-US"/>
              <a:t>大小的数组了。</a:t>
            </a:r>
            <a:endParaRPr lang="zh-CN" altLang="en-US"/>
          </a:p>
          <a:p>
            <a:r>
              <a:rPr lang="zh-CN" altLang="en-US" sz="1800">
                <a:solidFill>
                  <a:schemeClr val="bg1">
                    <a:lumMod val="65000"/>
                  </a:schemeClr>
                </a:solidFill>
              </a:rPr>
              <a:t>今日乳</a:t>
            </a:r>
            <a:r>
              <a:rPr lang="en-US" altLang="zh-CN" sz="1800">
                <a:solidFill>
                  <a:schemeClr val="bg1">
                    <a:lumMod val="65000"/>
                  </a:schemeClr>
                </a:solidFill>
              </a:rPr>
              <a:t>ja</a:t>
            </a:r>
            <a:r>
              <a:rPr lang="zh-CN" altLang="en-US" sz="1800">
                <a:solidFill>
                  <a:schemeClr val="bg1">
                    <a:lumMod val="65000"/>
                  </a:schemeClr>
                </a:solidFill>
              </a:rPr>
              <a:t>笑话：</a:t>
            </a:r>
            <a:r>
              <a:rPr lang="en-US" altLang="zh-CN" sz="1800">
                <a:solidFill>
                  <a:schemeClr val="bg1">
                    <a:lumMod val="65000"/>
                  </a:schemeClr>
                </a:solidFill>
              </a:rPr>
              <a:t>java</a:t>
            </a:r>
            <a:r>
              <a:rPr lang="zh-CN" altLang="en-US" sz="1800">
                <a:solidFill>
                  <a:schemeClr val="bg1">
                    <a:lumMod val="65000"/>
                  </a:schemeClr>
                </a:solidFill>
              </a:rPr>
              <a:t>的字符串常量不能超过</a:t>
            </a:r>
            <a:r>
              <a:rPr lang="en-US" altLang="zh-CN" sz="1800">
                <a:solidFill>
                  <a:schemeClr val="bg1">
                    <a:lumMod val="65000"/>
                  </a:schemeClr>
                </a:solidFill>
              </a:rPr>
              <a:t> 65535 </a:t>
            </a:r>
            <a:r>
              <a:rPr lang="zh-CN" altLang="en-US" sz="1800">
                <a:solidFill>
                  <a:schemeClr val="bg1">
                    <a:lumMod val="65000"/>
                  </a:schemeClr>
                </a:solidFill>
              </a:rPr>
              <a:t>个字符，因为他们是用</a:t>
            </a:r>
            <a:r>
              <a:rPr lang="en-US" altLang="zh-CN" sz="1800">
                <a:solidFill>
                  <a:schemeClr val="bg1">
                    <a:lumMod val="65000"/>
                  </a:schemeClr>
                </a:solidFill>
              </a:rPr>
              <a:t> uint16_t </a:t>
            </a:r>
            <a:r>
              <a:rPr lang="zh-CN" altLang="en-US" sz="1800">
                <a:solidFill>
                  <a:schemeClr val="bg1">
                    <a:lumMod val="65000"/>
                  </a:schemeClr>
                </a:solidFill>
              </a:rPr>
              <a:t>表示字符串长度。</a:t>
            </a:r>
            <a:endParaRPr lang="zh-CN" altLang="en-US" sz="1800">
              <a:solidFill>
                <a:schemeClr val="bg1">
                  <a:lumMod val="65000"/>
                </a:schemeClr>
              </a:solidFill>
            </a:endParaRPr>
          </a:p>
          <a:p>
            <a:r>
              <a:rPr lang="zh-CN" altLang="en-US"/>
              <a:t>因此对于表示</a:t>
            </a:r>
            <a:r>
              <a:rPr lang="en-US" altLang="zh-CN"/>
              <a:t>”</a:t>
            </a:r>
            <a:r>
              <a:rPr lang="zh-CN" altLang="en-US"/>
              <a:t>长度</a:t>
            </a:r>
            <a:r>
              <a:rPr lang="en-US" altLang="zh-CN"/>
              <a:t>”</a:t>
            </a:r>
            <a:r>
              <a:rPr lang="zh-CN" altLang="en-US"/>
              <a:t>、</a:t>
            </a:r>
            <a:r>
              <a:rPr lang="en-US" altLang="zh-CN">
                <a:sym typeface="+mn-ea"/>
              </a:rPr>
              <a:t>”</a:t>
            </a:r>
            <a:r>
              <a:rPr lang="zh-CN" altLang="en-US"/>
              <a:t>大小</a:t>
            </a:r>
            <a:r>
              <a:rPr lang="en-US" altLang="zh-CN">
                <a:sym typeface="+mn-ea"/>
              </a:rPr>
              <a:t>”</a:t>
            </a:r>
            <a:r>
              <a:rPr lang="zh-CN" altLang="en-US"/>
              <a:t>的用途，可以用</a:t>
            </a:r>
            <a:r>
              <a:rPr lang="en-US" altLang="zh-CN"/>
              <a:t> size_t </a:t>
            </a:r>
            <a:r>
              <a:rPr lang="zh-CN" altLang="en-US"/>
              <a:t>这个直观的名字，他和</a:t>
            </a:r>
            <a:r>
              <a:rPr lang="en-US" altLang="zh-CN"/>
              <a:t> uintptr_t </a:t>
            </a:r>
            <a:r>
              <a:rPr lang="zh-CN" altLang="en-US"/>
              <a:t>等价。</a:t>
            </a:r>
            <a:endParaRPr lang="zh-CN" altLang="en-US"/>
          </a:p>
          <a:p>
            <a:r>
              <a:rPr lang="en-US" altLang="zh-CN"/>
              <a:t>size_t </a:t>
            </a:r>
            <a:r>
              <a:rPr lang="zh-CN" altLang="en-US"/>
              <a:t>是标准库大量使用的用于表示大小的类型，例如</a:t>
            </a:r>
            <a:r>
              <a:rPr lang="en-US" altLang="zh-CN"/>
              <a:t> vector::size() </a:t>
            </a:r>
            <a:r>
              <a:rPr lang="zh-CN" altLang="en-US"/>
              <a:t>返回类型就是</a:t>
            </a:r>
            <a:r>
              <a:rPr lang="en-US" altLang="zh-CN"/>
              <a:t> size_t</a:t>
            </a:r>
            <a:r>
              <a:rPr lang="zh-CN" altLang="en-US"/>
              <a:t>。</a:t>
            </a:r>
            <a:endParaRPr lang="zh-CN" altLang="en-US"/>
          </a:p>
          <a:p>
            <a:r>
              <a:rPr lang="zh-CN" altLang="en-US"/>
              <a:t>在主流操作系统上，</a:t>
            </a:r>
            <a:r>
              <a:rPr lang="en-US" altLang="zh-CN"/>
              <a:t>size_t </a:t>
            </a:r>
            <a:r>
              <a:rPr lang="zh-CN" altLang="en-US"/>
              <a:t>和</a:t>
            </a:r>
            <a:r>
              <a:rPr lang="en-US" altLang="zh-CN"/>
              <a:t> uintptr_t </a:t>
            </a:r>
            <a:r>
              <a:rPr lang="zh-CN" altLang="en-US"/>
              <a:t>完全等价，虽然标准并没有强制要求这一点。</a:t>
            </a:r>
            <a:endParaRPr lang="zh-CN" altLang="en-US"/>
          </a:p>
          <a:p>
            <a:r>
              <a:rPr lang="zh-CN" altLang="en-US" sz="1800">
                <a:solidFill>
                  <a:schemeClr val="bg1">
                    <a:lumMod val="65000"/>
                  </a:schemeClr>
                </a:solidFill>
              </a:rPr>
              <a:t>此外还有有符号的</a:t>
            </a:r>
            <a:r>
              <a:rPr lang="en-US" altLang="zh-CN" sz="1800">
                <a:solidFill>
                  <a:schemeClr val="bg1">
                    <a:lumMod val="65000"/>
                  </a:schemeClr>
                </a:solidFill>
              </a:rPr>
              <a:t> ssize_t </a:t>
            </a:r>
            <a:r>
              <a:rPr lang="zh-CN" altLang="en-US" sz="1800">
                <a:solidFill>
                  <a:schemeClr val="bg1">
                    <a:lumMod val="65000"/>
                  </a:schemeClr>
                </a:solidFill>
              </a:rPr>
              <a:t>和</a:t>
            </a:r>
            <a:r>
              <a:rPr lang="en-US" altLang="zh-CN" sz="1800">
                <a:solidFill>
                  <a:schemeClr val="bg1">
                    <a:lumMod val="65000"/>
                  </a:schemeClr>
                </a:solidFill>
              </a:rPr>
              <a:t> intptr_t </a:t>
            </a:r>
            <a:r>
              <a:rPr lang="zh-CN" altLang="en-US" sz="1800">
                <a:solidFill>
                  <a:schemeClr val="bg1">
                    <a:lumMod val="65000"/>
                  </a:schemeClr>
                </a:solidFill>
              </a:rPr>
              <a:t>等价，不过他是</a:t>
            </a:r>
            <a:r>
              <a:rPr lang="en-US" altLang="zh-CN" sz="1800">
                <a:solidFill>
                  <a:schemeClr val="bg1">
                    <a:lumMod val="65000"/>
                  </a:schemeClr>
                </a:solidFill>
              </a:rPr>
              <a:t> Unix/Linux </a:t>
            </a:r>
            <a:r>
              <a:rPr lang="zh-CN" altLang="en-US" sz="1800">
                <a:solidFill>
                  <a:schemeClr val="bg1">
                    <a:lumMod val="65000"/>
                  </a:schemeClr>
                </a:solidFill>
              </a:rPr>
              <a:t>系统特有的，</a:t>
            </a:r>
            <a:r>
              <a:rPr lang="en-US" altLang="zh-CN" sz="1800">
                <a:solidFill>
                  <a:schemeClr val="bg1">
                    <a:lumMod val="65000"/>
                  </a:schemeClr>
                </a:solidFill>
              </a:rPr>
              <a:t>Windows </a:t>
            </a:r>
            <a:r>
              <a:rPr lang="zh-CN" altLang="en-US" sz="1800">
                <a:solidFill>
                  <a:schemeClr val="bg1">
                    <a:lumMod val="65000"/>
                  </a:schemeClr>
                </a:solidFill>
              </a:rPr>
              <a:t>上不存在，因此请勿使用</a:t>
            </a:r>
            <a:r>
              <a:rPr lang="en-US" altLang="zh-CN" sz="1800">
                <a:solidFill>
                  <a:schemeClr val="bg1">
                    <a:lumMod val="65000"/>
                  </a:schemeClr>
                </a:solidFill>
              </a:rPr>
              <a:t> ssize_t</a:t>
            </a:r>
            <a:r>
              <a:rPr lang="zh-CN" altLang="en-US" sz="1800">
                <a:solidFill>
                  <a:schemeClr val="bg1">
                    <a:lumMod val="65000"/>
                  </a:schemeClr>
                </a:solidFill>
              </a:rPr>
              <a:t>，可以用</a:t>
            </a:r>
            <a:r>
              <a:rPr lang="en-US" altLang="zh-CN" sz="1800">
                <a:solidFill>
                  <a:schemeClr val="bg1">
                    <a:lumMod val="65000"/>
                  </a:schemeClr>
                </a:solidFill>
              </a:rPr>
              <a:t> intptr_t </a:t>
            </a:r>
            <a:r>
              <a:rPr lang="zh-CN" altLang="en-US" sz="1800">
                <a:solidFill>
                  <a:schemeClr val="bg1">
                    <a:lumMod val="65000"/>
                  </a:schemeClr>
                </a:solidFill>
              </a:rPr>
              <a:t>代替。</a:t>
            </a:r>
            <a:endParaRPr lang="zh-CN" altLang="en-US" sz="1800">
              <a:solidFill>
                <a:schemeClr val="bg1">
                  <a:lumMod val="65000"/>
                </a:schemeClr>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实验：各种标准化类型的大小</a:t>
            </a:r>
            <a:endParaRPr lang="zh-CN" altLang="en-US"/>
          </a:p>
        </p:txBody>
      </p:sp>
      <p:sp>
        <p:nvSpPr>
          <p:cNvPr id="3" name="Content Placeholder 2"/>
          <p:cNvSpPr>
            <a:spLocks noGrp="1"/>
          </p:cNvSpPr>
          <p:nvPr>
            <p:ph idx="1"/>
          </p:nvPr>
        </p:nvSpPr>
        <p:spPr/>
        <p:txBody>
          <a:bodyPr/>
          <a:p>
            <a:r>
              <a:rPr lang="zh-CN" altLang="en-US"/>
              <a:t>我们可以通过</a:t>
            </a:r>
            <a:r>
              <a:rPr lang="en-US" altLang="zh-CN"/>
              <a:t> sizeof(T) </a:t>
            </a:r>
            <a:r>
              <a:rPr lang="zh-CN" altLang="en-US"/>
              <a:t>获取</a:t>
            </a:r>
            <a:r>
              <a:rPr lang="en-US" altLang="zh-CN"/>
              <a:t> T </a:t>
            </a:r>
            <a:r>
              <a:rPr lang="zh-CN" altLang="en-US"/>
              <a:t>类型的字节数。</a:t>
            </a:r>
            <a:endParaRPr lang="zh-CN" altLang="en-US"/>
          </a:p>
        </p:txBody>
      </p:sp>
      <p:pic>
        <p:nvPicPr>
          <p:cNvPr id="5" name="Picture 4"/>
          <p:cNvPicPr>
            <a:picLocks noChangeAspect="1"/>
          </p:cNvPicPr>
          <p:nvPr/>
        </p:nvPicPr>
        <p:blipFill>
          <a:blip r:embed="rId1"/>
          <a:stretch>
            <a:fillRect/>
          </a:stretch>
        </p:blipFill>
        <p:spPr>
          <a:xfrm>
            <a:off x="9169400" y="3060065"/>
            <a:ext cx="1476375" cy="2638425"/>
          </a:xfrm>
          <a:prstGeom prst="rect">
            <a:avLst/>
          </a:prstGeom>
        </p:spPr>
      </p:pic>
      <p:pic>
        <p:nvPicPr>
          <p:cNvPr id="6" name="Picture 5"/>
          <p:cNvPicPr>
            <a:picLocks noChangeAspect="1"/>
          </p:cNvPicPr>
          <p:nvPr/>
        </p:nvPicPr>
        <p:blipFill>
          <a:blip r:embed="rId2"/>
          <a:stretch>
            <a:fillRect/>
          </a:stretch>
        </p:blipFill>
        <p:spPr>
          <a:xfrm>
            <a:off x="2013585" y="2217420"/>
            <a:ext cx="6038850" cy="43243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实验：不同大小之间的整数互转</a:t>
            </a:r>
            <a:endParaRPr lang="zh-CN" altLang="en-US"/>
          </a:p>
        </p:txBody>
      </p:sp>
      <p:sp>
        <p:nvSpPr>
          <p:cNvPr id="4" name="Content Placeholder 3"/>
          <p:cNvSpPr>
            <a:spLocks noGrp="1"/>
          </p:cNvSpPr>
          <p:nvPr>
            <p:ph sz="half" idx="1"/>
          </p:nvPr>
        </p:nvSpPr>
        <p:spPr>
          <a:xfrm>
            <a:off x="157480" y="1825625"/>
            <a:ext cx="6407150" cy="4351655"/>
          </a:xfrm>
        </p:spPr>
        <p:txBody>
          <a:bodyPr/>
          <a:p>
            <a:r>
              <a:rPr lang="en-US"/>
              <a:t>C </a:t>
            </a:r>
            <a:r>
              <a:rPr lang="zh-CN" altLang="en-US"/>
              <a:t>语言可以用</a:t>
            </a:r>
            <a:r>
              <a:rPr lang="en-US" altLang="zh-CN"/>
              <a:t> (short)x </a:t>
            </a:r>
            <a:r>
              <a:rPr lang="zh-CN" altLang="en-US"/>
              <a:t>的形式来强制把任意类型的</a:t>
            </a:r>
            <a:r>
              <a:rPr lang="en-US" altLang="zh-CN"/>
              <a:t> x </a:t>
            </a:r>
            <a:r>
              <a:rPr lang="zh-CN" altLang="en-US"/>
              <a:t>转换为</a:t>
            </a:r>
            <a:r>
              <a:rPr lang="en-US" altLang="zh-CN"/>
              <a:t> short </a:t>
            </a:r>
            <a:r>
              <a:rPr lang="zh-CN" altLang="en-US"/>
              <a:t>类型。</a:t>
            </a:r>
            <a:endParaRPr lang="zh-CN" altLang="en-US"/>
          </a:p>
          <a:p>
            <a:r>
              <a:rPr lang="zh-CN" altLang="en-US"/>
              <a:t>如果源类型比目的类型小，那么会根据目的类型是有符号还是无符号的，自动扩展他的符号位。</a:t>
            </a:r>
            <a:endParaRPr lang="zh-CN" altLang="en-US"/>
          </a:p>
          <a:p>
            <a:r>
              <a:rPr lang="zh-CN" altLang="en-US"/>
              <a:t>例如</a:t>
            </a:r>
            <a:r>
              <a:rPr lang="en-US" altLang="zh-CN"/>
              <a:t> char </a:t>
            </a:r>
            <a:r>
              <a:rPr lang="zh-CN" altLang="en-US"/>
              <a:t>类型的</a:t>
            </a:r>
            <a:r>
              <a:rPr lang="en-US" altLang="zh-CN"/>
              <a:t> -128 </a:t>
            </a:r>
            <a:r>
              <a:rPr lang="zh-CN" altLang="en-US"/>
              <a:t>是</a:t>
            </a:r>
            <a:r>
              <a:rPr lang="en-US" altLang="zh-CN"/>
              <a:t> 10000000</a:t>
            </a:r>
            <a:endParaRPr lang="en-US" altLang="zh-CN"/>
          </a:p>
          <a:p>
            <a:r>
              <a:rPr lang="zh-CN" altLang="en-US"/>
              <a:t>强制转换为</a:t>
            </a:r>
            <a:r>
              <a:rPr lang="en-US" altLang="zh-CN"/>
              <a:t> short </a:t>
            </a:r>
            <a:r>
              <a:rPr lang="zh-CN" altLang="en-US"/>
              <a:t>后是</a:t>
            </a:r>
            <a:r>
              <a:rPr lang="en-US" altLang="zh-CN"/>
              <a:t> 11111111 10000000</a:t>
            </a:r>
            <a:endParaRPr lang="en-US" altLang="zh-CN"/>
          </a:p>
          <a:p>
            <a:r>
              <a:rPr lang="zh-CN" altLang="en-US"/>
              <a:t>可见符号位被完全填充到了</a:t>
            </a:r>
            <a:r>
              <a:rPr lang="en-US" altLang="zh-CN"/>
              <a:t> short </a:t>
            </a:r>
            <a:r>
              <a:rPr lang="zh-CN" altLang="en-US"/>
              <a:t>的前一个字节，这是为了转换后的</a:t>
            </a:r>
            <a:r>
              <a:rPr lang="en-US" altLang="zh-CN"/>
              <a:t> short</a:t>
            </a:r>
            <a:r>
              <a:rPr lang="zh-CN" altLang="en-US"/>
              <a:t>，根据补码的规则仍是</a:t>
            </a:r>
            <a:r>
              <a:rPr lang="en-US" altLang="zh-CN"/>
              <a:t> -128</a:t>
            </a:r>
            <a:r>
              <a:rPr lang="zh-CN" altLang="en-US"/>
              <a:t>。</a:t>
            </a:r>
            <a:endParaRPr lang="zh-CN" altLang="en-US"/>
          </a:p>
        </p:txBody>
      </p:sp>
      <p:pic>
        <p:nvPicPr>
          <p:cNvPr id="10" name="Content Placeholder 9"/>
          <p:cNvPicPr>
            <a:picLocks noChangeAspect="1"/>
          </p:cNvPicPr>
          <p:nvPr>
            <p:ph sz="half" idx="2"/>
          </p:nvPr>
        </p:nvPicPr>
        <p:blipFill>
          <a:blip r:embed="rId1"/>
          <a:stretch>
            <a:fillRect/>
          </a:stretch>
        </p:blipFill>
        <p:spPr>
          <a:xfrm>
            <a:off x="6758940" y="2617470"/>
            <a:ext cx="3627120" cy="2767965"/>
          </a:xfrm>
          <a:prstGeom prst="rect">
            <a:avLst/>
          </a:prstGeom>
        </p:spPr>
      </p:pic>
      <p:pic>
        <p:nvPicPr>
          <p:cNvPr id="11" name="Picture 10"/>
          <p:cNvPicPr>
            <a:picLocks noChangeAspect="1"/>
          </p:cNvPicPr>
          <p:nvPr/>
        </p:nvPicPr>
        <p:blipFill>
          <a:blip r:embed="rId2"/>
          <a:stretch>
            <a:fillRect/>
          </a:stretch>
        </p:blipFill>
        <p:spPr>
          <a:xfrm>
            <a:off x="8047990" y="5836285"/>
            <a:ext cx="777240" cy="49974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实验：不同大小之间的整数互转</a:t>
            </a:r>
            <a:endParaRPr lang="zh-CN" altLang="en-US"/>
          </a:p>
        </p:txBody>
      </p:sp>
      <p:sp>
        <p:nvSpPr>
          <p:cNvPr id="4" name="Content Placeholder 3"/>
          <p:cNvSpPr>
            <a:spLocks noGrp="1"/>
          </p:cNvSpPr>
          <p:nvPr>
            <p:ph sz="half" idx="1"/>
          </p:nvPr>
        </p:nvSpPr>
        <p:spPr>
          <a:xfrm>
            <a:off x="157480" y="1825625"/>
            <a:ext cx="6407150" cy="4351655"/>
          </a:xfrm>
        </p:spPr>
        <p:txBody>
          <a:bodyPr/>
          <a:p>
            <a:r>
              <a:rPr lang="zh-CN" altLang="en-US"/>
              <a:t>例如</a:t>
            </a:r>
            <a:r>
              <a:rPr lang="en-US" altLang="zh-CN"/>
              <a:t> char </a:t>
            </a:r>
            <a:r>
              <a:rPr lang="zh-CN" altLang="en-US"/>
              <a:t>类型的</a:t>
            </a:r>
            <a:r>
              <a:rPr lang="en-US" altLang="zh-CN"/>
              <a:t> 127 </a:t>
            </a:r>
            <a:r>
              <a:rPr lang="zh-CN" altLang="en-US"/>
              <a:t>是</a:t>
            </a:r>
            <a:r>
              <a:rPr lang="en-US" altLang="zh-CN"/>
              <a:t> 011111111</a:t>
            </a:r>
            <a:endParaRPr lang="en-US" altLang="zh-CN"/>
          </a:p>
          <a:p>
            <a:r>
              <a:rPr lang="zh-CN" altLang="en-US"/>
              <a:t>强制转换为</a:t>
            </a:r>
            <a:r>
              <a:rPr lang="en-US" altLang="zh-CN"/>
              <a:t> short </a:t>
            </a:r>
            <a:r>
              <a:rPr lang="zh-CN" altLang="en-US"/>
              <a:t>后是</a:t>
            </a:r>
            <a:r>
              <a:rPr lang="en-US" altLang="zh-CN"/>
              <a:t> 00000000 </a:t>
            </a:r>
            <a:r>
              <a:rPr lang="en-US" altLang="zh-CN">
                <a:sym typeface="+mn-ea"/>
              </a:rPr>
              <a:t>011111111</a:t>
            </a:r>
            <a:endParaRPr lang="en-US" altLang="zh-CN"/>
          </a:p>
          <a:p>
            <a:r>
              <a:rPr lang="zh-CN" altLang="en-US"/>
              <a:t>可见符号位还是被完全填充到了</a:t>
            </a:r>
            <a:r>
              <a:rPr lang="en-US" altLang="zh-CN"/>
              <a:t> short </a:t>
            </a:r>
            <a:r>
              <a:rPr lang="zh-CN" altLang="en-US"/>
              <a:t>的前一个字节，这次因为符号位是</a:t>
            </a:r>
            <a:r>
              <a:rPr lang="en-US" altLang="zh-CN"/>
              <a:t> 0</a:t>
            </a:r>
            <a:r>
              <a:rPr lang="zh-CN" altLang="en-US"/>
              <a:t>，所以</a:t>
            </a:r>
            <a:r>
              <a:rPr lang="en-US" altLang="zh-CN"/>
              <a:t> short </a:t>
            </a:r>
            <a:r>
              <a:rPr lang="zh-CN" altLang="en-US"/>
              <a:t>的高位也全部填满了</a:t>
            </a:r>
            <a:r>
              <a:rPr lang="en-US" altLang="zh-CN"/>
              <a:t> 0</a:t>
            </a:r>
            <a:r>
              <a:rPr lang="zh-CN" altLang="en-US"/>
              <a:t>，对值没有影响，根据补码的规则仍是</a:t>
            </a:r>
            <a:r>
              <a:rPr lang="en-US" altLang="zh-CN"/>
              <a:t> 127</a:t>
            </a:r>
            <a:r>
              <a:rPr lang="zh-CN" altLang="en-US"/>
              <a:t>。</a:t>
            </a:r>
            <a:endParaRPr lang="zh-CN" altLang="en-US"/>
          </a:p>
        </p:txBody>
      </p:sp>
      <p:pic>
        <p:nvPicPr>
          <p:cNvPr id="6" name="Picture 5"/>
          <p:cNvPicPr>
            <a:picLocks noChangeAspect="1"/>
          </p:cNvPicPr>
          <p:nvPr/>
        </p:nvPicPr>
        <p:blipFill>
          <a:blip r:embed="rId1"/>
          <a:stretch>
            <a:fillRect/>
          </a:stretch>
        </p:blipFill>
        <p:spPr>
          <a:xfrm>
            <a:off x="8430895" y="5908040"/>
            <a:ext cx="664210" cy="498475"/>
          </a:xfrm>
          <a:prstGeom prst="rect">
            <a:avLst/>
          </a:prstGeom>
        </p:spPr>
      </p:pic>
      <p:pic>
        <p:nvPicPr>
          <p:cNvPr id="11" name="Content Placeholder 10"/>
          <p:cNvPicPr>
            <a:picLocks noChangeAspect="1"/>
          </p:cNvPicPr>
          <p:nvPr>
            <p:ph sz="half" idx="2"/>
          </p:nvPr>
        </p:nvPicPr>
        <p:blipFill>
          <a:blip r:embed="rId2"/>
          <a:stretch>
            <a:fillRect/>
          </a:stretch>
        </p:blipFill>
        <p:spPr>
          <a:xfrm>
            <a:off x="6537325" y="2625090"/>
            <a:ext cx="4069080" cy="275209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实验：不同大小之间的整数互转</a:t>
            </a:r>
            <a:endParaRPr lang="zh-CN" altLang="en-US"/>
          </a:p>
        </p:txBody>
      </p:sp>
      <p:sp>
        <p:nvSpPr>
          <p:cNvPr id="4" name="Content Placeholder 3"/>
          <p:cNvSpPr>
            <a:spLocks noGrp="1"/>
          </p:cNvSpPr>
          <p:nvPr>
            <p:ph sz="half" idx="1"/>
          </p:nvPr>
        </p:nvSpPr>
        <p:spPr>
          <a:xfrm>
            <a:off x="157480" y="1825625"/>
            <a:ext cx="6407150" cy="4351655"/>
          </a:xfrm>
        </p:spPr>
        <p:txBody>
          <a:bodyPr/>
          <a:p>
            <a:r>
              <a:rPr lang="zh-CN" altLang="en-US">
                <a:sym typeface="+mn-ea"/>
              </a:rPr>
              <a:t>例如</a:t>
            </a:r>
            <a:r>
              <a:rPr lang="en-US" altLang="zh-CN">
                <a:sym typeface="+mn-ea"/>
              </a:rPr>
              <a:t> char </a:t>
            </a:r>
            <a:r>
              <a:rPr lang="zh-CN" altLang="en-US">
                <a:sym typeface="+mn-ea"/>
              </a:rPr>
              <a:t>类型的</a:t>
            </a:r>
            <a:r>
              <a:rPr lang="en-US" altLang="zh-CN">
                <a:sym typeface="+mn-ea"/>
              </a:rPr>
              <a:t> -128 </a:t>
            </a:r>
            <a:r>
              <a:rPr lang="zh-CN" altLang="en-US">
                <a:sym typeface="+mn-ea"/>
              </a:rPr>
              <a:t>是</a:t>
            </a:r>
            <a:r>
              <a:rPr lang="en-US" altLang="zh-CN">
                <a:sym typeface="+mn-ea"/>
              </a:rPr>
              <a:t> 10000000</a:t>
            </a:r>
            <a:endParaRPr lang="en-US" altLang="zh-CN"/>
          </a:p>
          <a:p>
            <a:r>
              <a:rPr lang="zh-CN" altLang="en-US">
                <a:sym typeface="+mn-ea"/>
              </a:rPr>
              <a:t>强制转换为</a:t>
            </a:r>
            <a:r>
              <a:rPr lang="en-US" altLang="zh-CN">
                <a:sym typeface="+mn-ea"/>
              </a:rPr>
              <a:t> short </a:t>
            </a:r>
            <a:r>
              <a:rPr lang="zh-CN" altLang="en-US">
                <a:sym typeface="+mn-ea"/>
              </a:rPr>
              <a:t>后是</a:t>
            </a:r>
            <a:r>
              <a:rPr lang="en-US" altLang="zh-CN">
                <a:sym typeface="+mn-ea"/>
              </a:rPr>
              <a:t> 00000000 </a:t>
            </a:r>
            <a:r>
              <a:rPr lang="en-US" altLang="zh-CN">
                <a:sym typeface="+mn-ea"/>
              </a:rPr>
              <a:t>10000000</a:t>
            </a:r>
            <a:endParaRPr lang="en-US" altLang="zh-CN"/>
          </a:p>
          <a:p>
            <a:r>
              <a:rPr lang="zh-CN" altLang="en-US">
                <a:sym typeface="+mn-ea"/>
              </a:rPr>
              <a:t>可见</a:t>
            </a:r>
            <a:r>
              <a:rPr lang="en-US" altLang="zh-CN">
                <a:sym typeface="+mn-ea"/>
              </a:rPr>
              <a:t> short </a:t>
            </a:r>
            <a:r>
              <a:rPr lang="zh-CN" altLang="en-US">
                <a:sym typeface="+mn-ea"/>
              </a:rPr>
              <a:t>的前一个字节被填满了</a:t>
            </a:r>
            <a:r>
              <a:rPr lang="en-US" altLang="zh-CN">
                <a:sym typeface="+mn-ea"/>
              </a:rPr>
              <a:t> 0</a:t>
            </a:r>
            <a:r>
              <a:rPr lang="zh-CN" altLang="en-US">
                <a:sym typeface="+mn-ea"/>
              </a:rPr>
              <a:t>，根据补码的规则</a:t>
            </a:r>
            <a:r>
              <a:rPr lang="zh-CN">
                <a:sym typeface="+mn-ea"/>
              </a:rPr>
              <a:t>他是一个正数</a:t>
            </a:r>
            <a:r>
              <a:rPr lang="en-US" altLang="zh-CN">
                <a:sym typeface="+mn-ea"/>
              </a:rPr>
              <a:t> 128</a:t>
            </a:r>
            <a:r>
              <a:rPr lang="zh-CN" altLang="en-US">
                <a:sym typeface="+mn-ea"/>
              </a:rPr>
              <a:t>。</a:t>
            </a:r>
            <a:endParaRPr lang="zh-CN" altLang="en-US"/>
          </a:p>
          <a:p>
            <a:pPr marL="0" indent="0">
              <a:buNone/>
            </a:pPr>
            <a:endParaRPr lang="zh-CN" altLang="en-US"/>
          </a:p>
        </p:txBody>
      </p:sp>
      <p:pic>
        <p:nvPicPr>
          <p:cNvPr id="5" name="Content Placeholder 4"/>
          <p:cNvPicPr>
            <a:picLocks noChangeAspect="1"/>
          </p:cNvPicPr>
          <p:nvPr>
            <p:ph sz="half" idx="2"/>
          </p:nvPr>
        </p:nvPicPr>
        <p:blipFill>
          <a:blip r:embed="rId1"/>
          <a:stretch>
            <a:fillRect/>
          </a:stretch>
        </p:blipFill>
        <p:spPr>
          <a:xfrm>
            <a:off x="7024370" y="2800985"/>
            <a:ext cx="3095625" cy="2400300"/>
          </a:xfrm>
          <a:prstGeom prst="rect">
            <a:avLst/>
          </a:prstGeom>
        </p:spPr>
      </p:pic>
      <p:pic>
        <p:nvPicPr>
          <p:cNvPr id="7" name="Picture 6"/>
          <p:cNvPicPr>
            <a:picLocks noChangeAspect="1"/>
          </p:cNvPicPr>
          <p:nvPr/>
        </p:nvPicPr>
        <p:blipFill>
          <a:blip r:embed="rId2"/>
          <a:stretch>
            <a:fillRect/>
          </a:stretch>
        </p:blipFill>
        <p:spPr>
          <a:xfrm>
            <a:off x="8171815" y="5668645"/>
            <a:ext cx="957580" cy="774700"/>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字节（</a:t>
            </a:r>
            <a:r>
              <a:rPr lang="en-US" altLang="zh-CN"/>
              <a:t>byte</a:t>
            </a:r>
            <a:r>
              <a:rPr lang="zh-CN" altLang="en-US"/>
              <a:t>）</a:t>
            </a:r>
            <a:r>
              <a:rPr lang="en-US" altLang="zh-CN"/>
              <a:t> </a:t>
            </a:r>
            <a:r>
              <a:rPr lang="zh-CN" altLang="en-US"/>
              <a:t>和位（</a:t>
            </a:r>
            <a:r>
              <a:rPr lang="en-US" altLang="zh-CN"/>
              <a:t>bit</a:t>
            </a:r>
            <a:r>
              <a:rPr lang="zh-CN" altLang="en-US"/>
              <a:t>）有什么区别</a:t>
            </a:r>
            <a:endParaRPr lang="zh-CN" altLang="en-US"/>
          </a:p>
        </p:txBody>
      </p:sp>
      <p:sp>
        <p:nvSpPr>
          <p:cNvPr id="3" name="Content Placeholder 2"/>
          <p:cNvSpPr>
            <a:spLocks noGrp="1"/>
          </p:cNvSpPr>
          <p:nvPr>
            <p:ph idx="1"/>
          </p:nvPr>
        </p:nvSpPr>
        <p:spPr>
          <a:xfrm>
            <a:off x="647700" y="1825625"/>
            <a:ext cx="11057255" cy="4351655"/>
          </a:xfrm>
        </p:spPr>
        <p:txBody>
          <a:bodyPr/>
          <a:p>
            <a:r>
              <a:rPr lang="zh-CN" altLang="en-US"/>
              <a:t>众所周知，计算机是二进制的，存储的实际上是一个个</a:t>
            </a:r>
            <a:r>
              <a:rPr lang="en-US" altLang="zh-CN"/>
              <a:t> 0 </a:t>
            </a:r>
            <a:r>
              <a:rPr lang="zh-CN" altLang="en-US"/>
              <a:t>和</a:t>
            </a:r>
            <a:r>
              <a:rPr lang="en-US" altLang="zh-CN"/>
              <a:t> 1</a:t>
            </a:r>
            <a:r>
              <a:rPr lang="zh-CN" altLang="en-US"/>
              <a:t>。</a:t>
            </a:r>
            <a:endParaRPr lang="zh-CN" altLang="en-US"/>
          </a:p>
          <a:p>
            <a:r>
              <a:rPr lang="zh-CN" altLang="en-US"/>
              <a:t>每个存储</a:t>
            </a:r>
            <a:r>
              <a:rPr lang="en-US" altLang="zh-CN"/>
              <a:t> 0 </a:t>
            </a:r>
            <a:r>
              <a:rPr lang="zh-CN" altLang="en-US"/>
              <a:t>或</a:t>
            </a:r>
            <a:r>
              <a:rPr lang="en-US" altLang="zh-CN"/>
              <a:t> 1 </a:t>
            </a:r>
            <a:r>
              <a:rPr lang="zh-CN" altLang="en-US"/>
              <a:t>的空间称为一个位（</a:t>
            </a:r>
            <a:r>
              <a:rPr lang="en-US" altLang="zh-CN"/>
              <a:t>bit</a:t>
            </a:r>
            <a:r>
              <a:rPr lang="zh-CN" altLang="en-US"/>
              <a:t>），一位可以存储</a:t>
            </a:r>
            <a:r>
              <a:rPr lang="en-US" altLang="zh-CN"/>
              <a:t> 0 </a:t>
            </a:r>
            <a:r>
              <a:rPr lang="zh-CN" altLang="en-US"/>
              <a:t>或</a:t>
            </a:r>
            <a:r>
              <a:rPr lang="en-US" altLang="zh-CN"/>
              <a:t> 1 </a:t>
            </a:r>
            <a:r>
              <a:rPr lang="zh-CN" altLang="en-US"/>
              <a:t>两个可能的值。</a:t>
            </a:r>
            <a:endParaRPr lang="zh-CN" altLang="en-US"/>
          </a:p>
          <a:p>
            <a:r>
              <a:rPr lang="zh-CN" altLang="en-US"/>
              <a:t>现在的计算机都会把</a:t>
            </a:r>
            <a:r>
              <a:rPr lang="en-US" altLang="zh-CN"/>
              <a:t> 8 </a:t>
            </a:r>
            <a:r>
              <a:rPr lang="zh-CN" altLang="en-US"/>
              <a:t>个位打包成一个字节（</a:t>
            </a:r>
            <a:r>
              <a:rPr lang="en-US" altLang="zh-CN"/>
              <a:t>byte</a:t>
            </a:r>
            <a:r>
              <a:rPr lang="zh-CN" altLang="en-US"/>
              <a:t>），也就是说：</a:t>
            </a:r>
            <a:r>
              <a:rPr lang="en-US" b="1">
                <a:sym typeface="+mn-ea"/>
              </a:rPr>
              <a:t>1</a:t>
            </a:r>
            <a:r>
              <a:rPr lang="zh-CN" altLang="en-US" b="1">
                <a:sym typeface="+mn-ea"/>
              </a:rPr>
              <a:t>字节</a:t>
            </a:r>
            <a:r>
              <a:rPr lang="en-US" altLang="zh-CN" b="1">
                <a:sym typeface="+mn-ea"/>
              </a:rPr>
              <a:t> = 8</a:t>
            </a:r>
            <a:r>
              <a:rPr lang="zh-CN" altLang="en-US" b="1">
                <a:sym typeface="+mn-ea"/>
              </a:rPr>
              <a:t>位</a:t>
            </a:r>
            <a:r>
              <a:rPr lang="zh-CN" altLang="en-US">
                <a:sym typeface="+mn-ea"/>
              </a:rPr>
              <a:t>。</a:t>
            </a:r>
            <a:endParaRPr lang="zh-CN" altLang="en-US"/>
          </a:p>
          <a:p>
            <a:r>
              <a:rPr lang="zh-CN" altLang="en-US"/>
              <a:t>一字节可以表示</a:t>
            </a:r>
            <a:r>
              <a:rPr lang="en-US" altLang="zh-CN"/>
              <a:t> 0 </a:t>
            </a:r>
            <a:r>
              <a:rPr lang="zh-CN" altLang="en-US"/>
              <a:t>到</a:t>
            </a:r>
            <a:r>
              <a:rPr lang="en-US" altLang="zh-CN"/>
              <a:t> 255 </a:t>
            </a:r>
            <a:r>
              <a:rPr lang="zh-CN" altLang="en-US"/>
              <a:t>区间中所有的值，表示方式如下：</a:t>
            </a:r>
            <a:endParaRPr lang="zh-CN" altLang="en-US"/>
          </a:p>
          <a:p>
            <a:r>
              <a:rPr lang="en-US" altLang="zh-CN"/>
              <a:t>00000000 </a:t>
            </a:r>
            <a:r>
              <a:rPr lang="zh-CN" altLang="en-US"/>
              <a:t>表示</a:t>
            </a:r>
            <a:r>
              <a:rPr lang="en-US" altLang="zh-CN"/>
              <a:t> 0	</a:t>
            </a:r>
            <a:r>
              <a:rPr lang="en-US" altLang="zh-CN">
                <a:sym typeface="+mn-ea"/>
              </a:rPr>
              <a:t>00000001 </a:t>
            </a:r>
            <a:r>
              <a:rPr lang="zh-CN" altLang="en-US">
                <a:sym typeface="+mn-ea"/>
              </a:rPr>
              <a:t>表示</a:t>
            </a:r>
            <a:r>
              <a:rPr lang="en-US" altLang="zh-CN">
                <a:sym typeface="+mn-ea"/>
              </a:rPr>
              <a:t> 1	</a:t>
            </a:r>
            <a:r>
              <a:rPr lang="en-US" altLang="zh-CN">
                <a:sym typeface="+mn-ea"/>
              </a:rPr>
              <a:t>00000010 </a:t>
            </a:r>
            <a:r>
              <a:rPr lang="zh-CN" altLang="en-US">
                <a:sym typeface="+mn-ea"/>
              </a:rPr>
              <a:t>表示</a:t>
            </a:r>
            <a:r>
              <a:rPr lang="en-US" altLang="zh-CN">
                <a:sym typeface="+mn-ea"/>
              </a:rPr>
              <a:t> 2	00000011 </a:t>
            </a:r>
            <a:r>
              <a:rPr lang="zh-CN" altLang="en-US">
                <a:sym typeface="+mn-ea"/>
              </a:rPr>
              <a:t>表示</a:t>
            </a:r>
            <a:r>
              <a:rPr lang="en-US" altLang="zh-CN">
                <a:sym typeface="+mn-ea"/>
              </a:rPr>
              <a:t> 3</a:t>
            </a:r>
            <a:endParaRPr lang="en-US" altLang="zh-CN">
              <a:sym typeface="+mn-ea"/>
            </a:endParaRPr>
          </a:p>
          <a:p>
            <a:r>
              <a:rPr lang="en-US" altLang="zh-CN">
                <a:sym typeface="+mn-ea"/>
              </a:rPr>
              <a:t>00000100 </a:t>
            </a:r>
            <a:r>
              <a:rPr lang="zh-CN" altLang="en-US">
                <a:sym typeface="+mn-ea"/>
              </a:rPr>
              <a:t>表示</a:t>
            </a:r>
            <a:r>
              <a:rPr lang="en-US" altLang="zh-CN">
                <a:sym typeface="+mn-ea"/>
              </a:rPr>
              <a:t> 4	00000101 </a:t>
            </a:r>
            <a:r>
              <a:rPr lang="zh-CN" altLang="en-US">
                <a:sym typeface="+mn-ea"/>
              </a:rPr>
              <a:t>表示</a:t>
            </a:r>
            <a:r>
              <a:rPr lang="en-US" altLang="zh-CN">
                <a:sym typeface="+mn-ea"/>
              </a:rPr>
              <a:t> 5	00000110 </a:t>
            </a:r>
            <a:r>
              <a:rPr lang="zh-CN" altLang="en-US">
                <a:sym typeface="+mn-ea"/>
              </a:rPr>
              <a:t>表示</a:t>
            </a:r>
            <a:r>
              <a:rPr lang="en-US" altLang="zh-CN">
                <a:sym typeface="+mn-ea"/>
              </a:rPr>
              <a:t> 6	00000111 </a:t>
            </a:r>
            <a:r>
              <a:rPr lang="zh-CN" altLang="en-US">
                <a:sym typeface="+mn-ea"/>
              </a:rPr>
              <a:t>表示</a:t>
            </a:r>
            <a:r>
              <a:rPr lang="en-US" altLang="zh-CN">
                <a:sym typeface="+mn-ea"/>
              </a:rPr>
              <a:t> 7</a:t>
            </a:r>
            <a:endParaRPr lang="en-US" altLang="zh-CN">
              <a:sym typeface="+mn-ea"/>
            </a:endParaRPr>
          </a:p>
          <a:p>
            <a:r>
              <a:rPr lang="en-US" altLang="zh-CN">
                <a:sym typeface="+mn-ea"/>
              </a:rPr>
              <a:t>......</a:t>
            </a:r>
            <a:endParaRPr lang="en-US" altLang="zh-CN">
              <a:sym typeface="+mn-ea"/>
            </a:endParaRPr>
          </a:p>
          <a:p>
            <a:r>
              <a:rPr lang="en-US" altLang="zh-CN">
                <a:sym typeface="+mn-ea"/>
              </a:rPr>
              <a:t>11111100 </a:t>
            </a:r>
            <a:r>
              <a:rPr lang="zh-CN" altLang="en-US">
                <a:sym typeface="+mn-ea"/>
              </a:rPr>
              <a:t>表示</a:t>
            </a:r>
            <a:r>
              <a:rPr lang="en-US" altLang="zh-CN">
                <a:sym typeface="+mn-ea"/>
              </a:rPr>
              <a:t> 252	11111101 </a:t>
            </a:r>
            <a:r>
              <a:rPr lang="zh-CN" altLang="en-US">
                <a:sym typeface="+mn-ea"/>
              </a:rPr>
              <a:t>表示</a:t>
            </a:r>
            <a:r>
              <a:rPr lang="en-US" altLang="zh-CN">
                <a:sym typeface="+mn-ea"/>
              </a:rPr>
              <a:t> 253	11111110 </a:t>
            </a:r>
            <a:r>
              <a:rPr lang="zh-CN" altLang="en-US">
                <a:sym typeface="+mn-ea"/>
              </a:rPr>
              <a:t>表示</a:t>
            </a:r>
            <a:r>
              <a:rPr lang="en-US" altLang="zh-CN">
                <a:sym typeface="+mn-ea"/>
              </a:rPr>
              <a:t> 254	11111111 </a:t>
            </a:r>
            <a:r>
              <a:rPr lang="zh-CN" altLang="en-US">
                <a:sym typeface="+mn-ea"/>
              </a:rPr>
              <a:t>表示</a:t>
            </a:r>
            <a:r>
              <a:rPr lang="en-US" altLang="zh-CN">
                <a:sym typeface="+mn-ea"/>
              </a:rPr>
              <a:t> 255</a:t>
            </a:r>
            <a:endParaRPr lang="en-US" altLang="zh-CN">
              <a:sym typeface="+mn-ea"/>
            </a:endParaRPr>
          </a:p>
          <a:p>
            <a:endParaRPr lang="en-US" altLang="zh-CN">
              <a:sym typeface="+mn-ea"/>
            </a:endParaRPr>
          </a:p>
          <a:p>
            <a:r>
              <a:rPr lang="zh-CN" altLang="en-US">
                <a:sym typeface="+mn-ea"/>
              </a:rPr>
              <a:t>字节实际上就是</a:t>
            </a:r>
            <a:r>
              <a:rPr lang="en-US" altLang="zh-CN">
                <a:sym typeface="+mn-ea"/>
              </a:rPr>
              <a:t> C </a:t>
            </a:r>
            <a:r>
              <a:rPr lang="zh-CN" altLang="en-US">
                <a:sym typeface="+mn-ea"/>
              </a:rPr>
              <a:t>语言中的</a:t>
            </a:r>
            <a:r>
              <a:rPr lang="en-US" altLang="zh-CN">
                <a:sym typeface="+mn-ea"/>
              </a:rPr>
              <a:t> unsigned char </a:t>
            </a:r>
            <a:r>
              <a:rPr lang="zh-CN" altLang="en-US">
                <a:sym typeface="+mn-ea"/>
              </a:rPr>
              <a:t>类型。</a:t>
            </a:r>
            <a:endParaRPr lang="en-US"/>
          </a:p>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实验：自动类型提升（</a:t>
            </a:r>
            <a:r>
              <a:rPr lang="en-US" altLang="zh-CN"/>
              <a:t>type promotion</a:t>
            </a:r>
            <a:r>
              <a:rPr lang="zh-CN" altLang="en-US"/>
              <a:t>）</a:t>
            </a:r>
            <a:endParaRPr lang="zh-CN" altLang="en-US"/>
          </a:p>
        </p:txBody>
      </p:sp>
      <p:sp>
        <p:nvSpPr>
          <p:cNvPr id="4" name="Content Placeholder 3"/>
          <p:cNvSpPr>
            <a:spLocks noGrp="1"/>
          </p:cNvSpPr>
          <p:nvPr>
            <p:ph idx="1"/>
          </p:nvPr>
        </p:nvSpPr>
        <p:spPr/>
        <p:txBody>
          <a:bodyPr/>
          <a:p>
            <a:r>
              <a:rPr lang="zh-CN" altLang="en-US">
                <a:sym typeface="+mn-ea"/>
              </a:rPr>
              <a:t>一个较小类型的</a:t>
            </a:r>
            <a:r>
              <a:rPr lang="en-US" altLang="zh-CN">
                <a:sym typeface="+mn-ea"/>
              </a:rPr>
              <a:t> short </a:t>
            </a:r>
            <a:r>
              <a:rPr lang="zh-CN" altLang="en-US">
                <a:sym typeface="+mn-ea"/>
              </a:rPr>
              <a:t>和较大类型的</a:t>
            </a:r>
            <a:r>
              <a:rPr lang="en-US" altLang="zh-CN">
                <a:sym typeface="+mn-ea"/>
              </a:rPr>
              <a:t> int </a:t>
            </a:r>
            <a:r>
              <a:rPr lang="zh-CN" altLang="en-US">
                <a:sym typeface="+mn-ea"/>
              </a:rPr>
              <a:t>相加会得到什么类型？会得到</a:t>
            </a:r>
            <a:r>
              <a:rPr lang="en-US" altLang="zh-CN">
                <a:sym typeface="+mn-ea"/>
              </a:rPr>
              <a:t> int </a:t>
            </a:r>
            <a:r>
              <a:rPr lang="zh-CN" altLang="en-US">
                <a:sym typeface="+mn-ea"/>
              </a:rPr>
              <a:t>类型。</a:t>
            </a:r>
            <a:endParaRPr lang="zh-CN" altLang="en-US">
              <a:sym typeface="+mn-ea"/>
            </a:endParaRPr>
          </a:p>
          <a:p>
            <a:r>
              <a:rPr lang="zh-CN" altLang="en-US">
                <a:sym typeface="+mn-ea"/>
              </a:rPr>
              <a:t>结论：</a:t>
            </a:r>
            <a:r>
              <a:rPr lang="zh-CN" altLang="en-US" b="1">
                <a:sym typeface="+mn-ea"/>
              </a:rPr>
              <a:t>小类型</a:t>
            </a:r>
            <a:r>
              <a:rPr lang="zh-CN" altLang="en-US">
                <a:sym typeface="+mn-ea"/>
              </a:rPr>
              <a:t>和</a:t>
            </a:r>
            <a:r>
              <a:rPr lang="zh-CN" altLang="en-US" b="1">
                <a:sym typeface="+mn-ea"/>
              </a:rPr>
              <a:t>大类型</a:t>
            </a:r>
            <a:r>
              <a:rPr lang="zh-CN" altLang="en-US">
                <a:sym typeface="+mn-ea"/>
              </a:rPr>
              <a:t>做数学运算（</a:t>
            </a:r>
            <a:r>
              <a:rPr lang="en-US" altLang="zh-CN">
                <a:sym typeface="+mn-ea"/>
              </a:rPr>
              <a:t>+-*/%</a:t>
            </a:r>
            <a:r>
              <a:rPr lang="zh-CN" altLang="en-US">
                <a:sym typeface="+mn-ea"/>
              </a:rPr>
              <a:t>）会得到两个类型中的</a:t>
            </a:r>
            <a:r>
              <a:rPr lang="zh-CN" altLang="en-US" b="1">
                <a:sym typeface="+mn-ea"/>
              </a:rPr>
              <a:t>大类型</a:t>
            </a:r>
            <a:r>
              <a:rPr lang="zh-CN" altLang="en-US">
                <a:sym typeface="+mn-ea"/>
              </a:rPr>
              <a:t>。</a:t>
            </a:r>
            <a:endParaRPr lang="zh-CN" altLang="en-US"/>
          </a:p>
          <a:p>
            <a:pPr marL="0" indent="0">
              <a:buNone/>
            </a:pPr>
            <a:endParaRPr lang="zh-CN" altLang="en-US"/>
          </a:p>
        </p:txBody>
      </p:sp>
      <p:pic>
        <p:nvPicPr>
          <p:cNvPr id="8" name="Content Placeholder 7"/>
          <p:cNvPicPr>
            <a:picLocks noChangeAspect="1"/>
          </p:cNvPicPr>
          <p:nvPr>
            <p:ph sz="half" idx="4294967295"/>
          </p:nvPr>
        </p:nvPicPr>
        <p:blipFill>
          <a:blip r:embed="rId1"/>
          <a:stretch>
            <a:fillRect/>
          </a:stretch>
        </p:blipFill>
        <p:spPr>
          <a:xfrm>
            <a:off x="1109345" y="3128645"/>
            <a:ext cx="9832340" cy="2072640"/>
          </a:xfrm>
          <a:prstGeom prst="rect">
            <a:avLst/>
          </a:prstGeom>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实验：自动类型提升（</a:t>
            </a:r>
            <a:r>
              <a:rPr lang="en-US" altLang="zh-CN"/>
              <a:t>type promotion</a:t>
            </a:r>
            <a:r>
              <a:rPr lang="zh-CN" altLang="en-US"/>
              <a:t>）</a:t>
            </a:r>
            <a:endParaRPr lang="zh-CN" altLang="en-US"/>
          </a:p>
        </p:txBody>
      </p:sp>
      <p:sp>
        <p:nvSpPr>
          <p:cNvPr id="4" name="Content Placeholder 3"/>
          <p:cNvSpPr>
            <a:spLocks noGrp="1"/>
          </p:cNvSpPr>
          <p:nvPr>
            <p:ph idx="1"/>
          </p:nvPr>
        </p:nvSpPr>
        <p:spPr/>
        <p:txBody>
          <a:bodyPr/>
          <a:p>
            <a:r>
              <a:rPr lang="zh-CN" altLang="en-US">
                <a:sym typeface="+mn-ea"/>
              </a:rPr>
              <a:t>对</a:t>
            </a:r>
            <a:r>
              <a:rPr lang="en-US" altLang="zh-CN">
                <a:sym typeface="+mn-ea"/>
              </a:rPr>
              <a:t> unsigned </a:t>
            </a:r>
            <a:r>
              <a:rPr lang="zh-CN" altLang="en-US">
                <a:sym typeface="+mn-ea"/>
              </a:rPr>
              <a:t>类型也是同理的。</a:t>
            </a:r>
            <a:endParaRPr lang="zh-CN" altLang="en-US">
              <a:sym typeface="+mn-ea"/>
            </a:endParaRPr>
          </a:p>
          <a:p>
            <a:r>
              <a:rPr lang="en-US" altLang="zh-CN">
                <a:sym typeface="+mn-ea"/>
              </a:rPr>
              <a:t>unsigned int + unsigned short = unsigned int</a:t>
            </a:r>
            <a:endParaRPr lang="en-US" altLang="zh-CN">
              <a:sym typeface="+mn-ea"/>
            </a:endParaRPr>
          </a:p>
        </p:txBody>
      </p:sp>
      <p:pic>
        <p:nvPicPr>
          <p:cNvPr id="3" name="Picture 2"/>
          <p:cNvPicPr>
            <a:picLocks noChangeAspect="1"/>
          </p:cNvPicPr>
          <p:nvPr/>
        </p:nvPicPr>
        <p:blipFill>
          <a:blip r:embed="rId1"/>
          <a:stretch>
            <a:fillRect/>
          </a:stretch>
        </p:blipFill>
        <p:spPr>
          <a:xfrm>
            <a:off x="676275" y="3355340"/>
            <a:ext cx="10458450" cy="1720215"/>
          </a:xfrm>
          <a:prstGeom prst="rect">
            <a:avLst/>
          </a:prstGeom>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实验：自动类型提升（</a:t>
            </a:r>
            <a:r>
              <a:rPr lang="en-US" altLang="zh-CN"/>
              <a:t>type promotion</a:t>
            </a:r>
            <a:r>
              <a:rPr lang="zh-CN" altLang="en-US"/>
              <a:t>）</a:t>
            </a:r>
            <a:endParaRPr lang="zh-CN" altLang="en-US"/>
          </a:p>
        </p:txBody>
      </p:sp>
      <p:sp>
        <p:nvSpPr>
          <p:cNvPr id="4" name="Content Placeholder 3"/>
          <p:cNvSpPr>
            <a:spLocks noGrp="1"/>
          </p:cNvSpPr>
          <p:nvPr>
            <p:ph idx="1"/>
          </p:nvPr>
        </p:nvSpPr>
        <p:spPr/>
        <p:txBody>
          <a:bodyPr/>
          <a:p>
            <a:r>
              <a:rPr lang="zh-CN">
                <a:sym typeface="+mn-ea"/>
              </a:rPr>
              <a:t>如果两边有一边是</a:t>
            </a:r>
            <a:r>
              <a:rPr lang="en-US" altLang="zh-CN">
                <a:sym typeface="+mn-ea"/>
              </a:rPr>
              <a:t> unsigned </a:t>
            </a:r>
            <a:r>
              <a:rPr lang="zh-CN" altLang="en-US">
                <a:sym typeface="+mn-ea"/>
              </a:rPr>
              <a:t>的但是大小不等，则还是选择较大类型。</a:t>
            </a:r>
            <a:endParaRPr lang="zh-CN" altLang="en-US">
              <a:sym typeface="+mn-ea"/>
            </a:endParaRPr>
          </a:p>
          <a:p>
            <a:r>
              <a:rPr lang="en-US" altLang="zh-CN">
                <a:sym typeface="+mn-ea"/>
              </a:rPr>
              <a:t>unsigned short + int = int</a:t>
            </a:r>
            <a:endParaRPr lang="en-US" altLang="zh-CN">
              <a:sym typeface="+mn-ea"/>
            </a:endParaRPr>
          </a:p>
        </p:txBody>
      </p:sp>
      <p:pic>
        <p:nvPicPr>
          <p:cNvPr id="5" name="Picture 4"/>
          <p:cNvPicPr>
            <a:picLocks noChangeAspect="1"/>
          </p:cNvPicPr>
          <p:nvPr/>
        </p:nvPicPr>
        <p:blipFill>
          <a:blip r:embed="rId1"/>
          <a:stretch>
            <a:fillRect/>
          </a:stretch>
        </p:blipFill>
        <p:spPr>
          <a:xfrm>
            <a:off x="504825" y="3206115"/>
            <a:ext cx="11182350" cy="2162175"/>
          </a:xfrm>
          <a:prstGeom prst="rect">
            <a:avLst/>
          </a:prstGeom>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实验：自动类型提升（</a:t>
            </a:r>
            <a:r>
              <a:rPr lang="en-US" altLang="zh-CN"/>
              <a:t>type promotion</a:t>
            </a:r>
            <a:r>
              <a:rPr lang="zh-CN" altLang="en-US"/>
              <a:t>）</a:t>
            </a:r>
            <a:endParaRPr lang="zh-CN" altLang="en-US"/>
          </a:p>
        </p:txBody>
      </p:sp>
      <p:sp>
        <p:nvSpPr>
          <p:cNvPr id="4" name="Content Placeholder 3"/>
          <p:cNvSpPr>
            <a:spLocks noGrp="1"/>
          </p:cNvSpPr>
          <p:nvPr>
            <p:ph idx="1"/>
          </p:nvPr>
        </p:nvSpPr>
        <p:spPr/>
        <p:txBody>
          <a:bodyPr/>
          <a:p>
            <a:r>
              <a:rPr lang="zh-CN">
                <a:sym typeface="+mn-ea"/>
              </a:rPr>
              <a:t>如果两边有一边是</a:t>
            </a:r>
            <a:r>
              <a:rPr lang="en-US" altLang="zh-CN">
                <a:sym typeface="+mn-ea"/>
              </a:rPr>
              <a:t> unsigned </a:t>
            </a:r>
            <a:r>
              <a:rPr lang="zh-CN" altLang="en-US">
                <a:sym typeface="+mn-ea"/>
              </a:rPr>
              <a:t>的但是大小相等，则结果是</a:t>
            </a:r>
            <a:r>
              <a:rPr lang="en-US" altLang="zh-CN">
                <a:sym typeface="+mn-ea"/>
              </a:rPr>
              <a:t> unsigned </a:t>
            </a:r>
            <a:r>
              <a:rPr lang="zh-CN" altLang="en-US">
                <a:sym typeface="+mn-ea"/>
              </a:rPr>
              <a:t>的。</a:t>
            </a:r>
            <a:endParaRPr lang="zh-CN" altLang="en-US">
              <a:sym typeface="+mn-ea"/>
            </a:endParaRPr>
          </a:p>
          <a:p>
            <a:r>
              <a:rPr lang="en-US" altLang="zh-CN">
                <a:sym typeface="+mn-ea"/>
              </a:rPr>
              <a:t>unsigned int + int = unsigned int</a:t>
            </a:r>
            <a:endParaRPr lang="en-US" altLang="zh-CN">
              <a:sym typeface="+mn-ea"/>
            </a:endParaRPr>
          </a:p>
          <a:p>
            <a:r>
              <a:rPr lang="zh-CN" altLang="en-US">
                <a:sym typeface="+mn-ea"/>
              </a:rPr>
              <a:t>只有两边都是有符号的</a:t>
            </a:r>
            <a:r>
              <a:rPr lang="en-US" altLang="zh-CN">
                <a:sym typeface="+mn-ea"/>
              </a:rPr>
              <a:t> int </a:t>
            </a:r>
            <a:r>
              <a:rPr lang="zh-CN" altLang="en-US">
                <a:sym typeface="+mn-ea"/>
              </a:rPr>
              <a:t>时，结果才是有符号的</a:t>
            </a:r>
            <a:r>
              <a:rPr lang="en-US" altLang="zh-CN">
                <a:sym typeface="+mn-ea"/>
              </a:rPr>
              <a:t> int</a:t>
            </a:r>
            <a:r>
              <a:rPr lang="zh-CN" altLang="en-US">
                <a:sym typeface="+mn-ea"/>
              </a:rPr>
              <a:t>。</a:t>
            </a:r>
            <a:endParaRPr lang="zh-CN" altLang="en-US">
              <a:sym typeface="+mn-ea"/>
            </a:endParaRPr>
          </a:p>
        </p:txBody>
      </p:sp>
      <p:pic>
        <p:nvPicPr>
          <p:cNvPr id="3" name="Picture 2"/>
          <p:cNvPicPr>
            <a:picLocks noChangeAspect="1"/>
          </p:cNvPicPr>
          <p:nvPr/>
        </p:nvPicPr>
        <p:blipFill>
          <a:blip r:embed="rId1"/>
          <a:stretch>
            <a:fillRect/>
          </a:stretch>
        </p:blipFill>
        <p:spPr>
          <a:xfrm>
            <a:off x="166370" y="3122930"/>
            <a:ext cx="11858625" cy="2124075"/>
          </a:xfrm>
          <a:prstGeom prst="rect">
            <a:avLst/>
          </a:prstGeom>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zh-CN" altLang="en-US"/>
              <a:t>浮点与标准库数学函数</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Content Placeholder 6"/>
          <p:cNvPicPr>
            <a:picLocks noChangeAspect="1"/>
          </p:cNvPicPr>
          <p:nvPr>
            <p:ph sz="half" idx="2"/>
          </p:nvPr>
        </p:nvPicPr>
        <p:blipFill>
          <a:blip r:embed="rId1"/>
          <a:stretch>
            <a:fillRect/>
          </a:stretch>
        </p:blipFill>
        <p:spPr>
          <a:xfrm>
            <a:off x="5695950" y="2210435"/>
            <a:ext cx="6283960" cy="3582035"/>
          </a:xfrm>
          <a:prstGeom prst="rect">
            <a:avLst/>
          </a:prstGeom>
        </p:spPr>
      </p:pic>
      <p:sp>
        <p:nvSpPr>
          <p:cNvPr id="3" name="Title 2"/>
          <p:cNvSpPr>
            <a:spLocks noGrp="1"/>
          </p:cNvSpPr>
          <p:nvPr>
            <p:ph type="title"/>
          </p:nvPr>
        </p:nvSpPr>
        <p:spPr/>
        <p:txBody>
          <a:bodyPr/>
          <a:p>
            <a:r>
              <a:rPr lang="zh-CN" altLang="en-US"/>
              <a:t>浮点数的二进制表示</a:t>
            </a:r>
            <a:endParaRPr lang="zh-CN" altLang="en-US"/>
          </a:p>
        </p:txBody>
      </p:sp>
      <p:sp>
        <p:nvSpPr>
          <p:cNvPr id="4" name="Content Placeholder 3"/>
          <p:cNvSpPr>
            <a:spLocks noGrp="1"/>
          </p:cNvSpPr>
          <p:nvPr>
            <p:ph sz="half" idx="1"/>
          </p:nvPr>
        </p:nvSpPr>
        <p:spPr/>
        <p:txBody>
          <a:bodyPr/>
          <a:p>
            <a:r>
              <a:rPr lang="en-US"/>
              <a:t>float </a:t>
            </a:r>
            <a:r>
              <a:rPr lang="zh-CN" altLang="en-US"/>
              <a:t>由</a:t>
            </a:r>
            <a:r>
              <a:rPr lang="en-US" altLang="zh-CN"/>
              <a:t> 4 </a:t>
            </a:r>
            <a:r>
              <a:rPr lang="zh-CN" altLang="en-US"/>
              <a:t>个字节组成，也就是</a:t>
            </a:r>
            <a:r>
              <a:rPr lang="en-US" altLang="zh-CN"/>
              <a:t> 32 </a:t>
            </a:r>
            <a:r>
              <a:rPr lang="zh-CN" altLang="en-US"/>
              <a:t>个位。</a:t>
            </a:r>
            <a:endParaRPr lang="zh-CN" altLang="en-US"/>
          </a:p>
          <a:p>
            <a:r>
              <a:rPr lang="zh-CN" altLang="en-US"/>
              <a:t>最高位是符号位，接着的</a:t>
            </a:r>
            <a:r>
              <a:rPr lang="en-US" altLang="zh-CN"/>
              <a:t> 8 </a:t>
            </a:r>
            <a:r>
              <a:rPr lang="zh-CN" altLang="en-US"/>
              <a:t>位是指数位</a:t>
            </a:r>
            <a:r>
              <a:rPr lang="en-US" altLang="zh-CN"/>
              <a:t>(e)</a:t>
            </a:r>
            <a:r>
              <a:rPr lang="zh-CN" altLang="en-US"/>
              <a:t>。</a:t>
            </a:r>
            <a:endParaRPr lang="zh-CN" altLang="en-US"/>
          </a:p>
          <a:p>
            <a:r>
              <a:rPr lang="zh-CN" altLang="en-US"/>
              <a:t>剩下的</a:t>
            </a:r>
            <a:r>
              <a:rPr lang="en-US" altLang="zh-CN"/>
              <a:t> 23 </a:t>
            </a:r>
            <a:r>
              <a:rPr lang="zh-CN" altLang="en-US"/>
              <a:t>位是底数位</a:t>
            </a:r>
            <a:r>
              <a:rPr lang="en-US" altLang="zh-CN"/>
              <a:t>(m)</a:t>
            </a:r>
            <a:r>
              <a:rPr lang="zh-CN" altLang="en-US"/>
              <a:t>。</a:t>
            </a:r>
            <a:endParaRPr lang="zh-CN" altLang="en-US"/>
          </a:p>
          <a:p>
            <a:r>
              <a:rPr lang="zh-CN" altLang="en-US"/>
              <a:t>值得注意的是指数位</a:t>
            </a:r>
            <a:r>
              <a:rPr lang="en-US" altLang="zh-CN"/>
              <a:t>(e)</a:t>
            </a:r>
            <a:r>
              <a:rPr lang="zh-CN" altLang="en-US"/>
              <a:t>是用反码表示的。</a:t>
            </a:r>
            <a:endParaRPr lang="zh-CN" altLang="en-US"/>
          </a:p>
          <a:p>
            <a:r>
              <a:rPr lang="zh-CN" altLang="en-US"/>
              <a:t>浮点数实际表示的值是</a:t>
            </a:r>
            <a:endParaRPr lang="zh-CN" altLang="en-US"/>
          </a:p>
          <a:p>
            <a:r>
              <a:rPr lang="zh-CN" altLang="en-US"/>
              <a:t>±</a:t>
            </a:r>
            <a:r>
              <a:rPr lang="en-US" altLang="zh-CN"/>
              <a:t> 1.mmmmmmm 2^e</a:t>
            </a:r>
            <a:endParaRPr lang="en-US" altLang="zh-CN"/>
          </a:p>
          <a:p>
            <a:r>
              <a:rPr lang="zh-CN" altLang="en-US"/>
              <a:t>类似于人类的科学计数法，不过是二进制。</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著名的“快速浮点平方根算法”</a:t>
            </a:r>
            <a:endParaRPr lang="en-US" altLang="zh-CN"/>
          </a:p>
        </p:txBody>
      </p:sp>
      <p:sp>
        <p:nvSpPr>
          <p:cNvPr id="3" name="Content Placeholder 2"/>
          <p:cNvSpPr>
            <a:spLocks noGrp="1"/>
          </p:cNvSpPr>
          <p:nvPr>
            <p:ph sz="half" idx="1"/>
          </p:nvPr>
        </p:nvSpPr>
        <p:spPr/>
        <p:txBody>
          <a:bodyPr/>
          <a:p>
            <a:r>
              <a:rPr lang="zh-CN" altLang="en-US">
                <a:sym typeface="+mn-ea"/>
              </a:rPr>
              <a:t>这个算法是99年被人从一个游戏源码中扒出来的，作者号称是游戏界的大神卡马克，但是追根溯源，貌似这个算法存在的还要更久远，原始作者已不可考，暂且称为卡马克算法。</a:t>
            </a:r>
            <a:endParaRPr lang="zh-CN" altLang="en-US">
              <a:sym typeface="+mn-ea"/>
            </a:endParaRPr>
          </a:p>
          <a:p>
            <a:r>
              <a:rPr lang="zh-CN" altLang="en-US">
                <a:sym typeface="+mn-ea"/>
              </a:rPr>
              <a:t>实际上就是把指数位除以了</a:t>
            </a:r>
            <a:r>
              <a:rPr lang="en-US" altLang="zh-CN">
                <a:sym typeface="+mn-ea"/>
              </a:rPr>
              <a:t> 2</a:t>
            </a:r>
            <a:r>
              <a:rPr lang="zh-CN" altLang="en-US">
                <a:sym typeface="+mn-ea"/>
              </a:rPr>
              <a:t>，作为牛顿迭代的初始猜测值而已。看他的</a:t>
            </a:r>
            <a:r>
              <a:rPr lang="en-US" altLang="zh-CN">
                <a:sym typeface="+mn-ea"/>
              </a:rPr>
              <a:t> i &gt;&gt; 1 </a:t>
            </a:r>
            <a:r>
              <a:rPr lang="zh-CN" altLang="en-US">
                <a:sym typeface="+mn-ea"/>
              </a:rPr>
              <a:t>这里，就是把指数和底数都移动了</a:t>
            </a:r>
            <a:r>
              <a:rPr lang="en-US" altLang="zh-CN">
                <a:sym typeface="+mn-ea"/>
              </a:rPr>
              <a:t> 1</a:t>
            </a:r>
            <a:r>
              <a:rPr lang="zh-CN" altLang="en-US">
                <a:sym typeface="+mn-ea"/>
              </a:rPr>
              <a:t>（因为符号始终是无符号，底数影响不大）。</a:t>
            </a:r>
            <a:endParaRPr lang="en-US" altLang="zh-CN"/>
          </a:p>
          <a:p>
            <a:endParaRPr lang="en-US"/>
          </a:p>
        </p:txBody>
      </p:sp>
      <p:pic>
        <p:nvPicPr>
          <p:cNvPr id="7" name="Content Placeholder 6"/>
          <p:cNvPicPr>
            <a:picLocks noChangeAspect="1"/>
          </p:cNvPicPr>
          <p:nvPr>
            <p:ph sz="half" idx="2"/>
          </p:nvPr>
        </p:nvPicPr>
        <p:blipFill>
          <a:blip r:embed="rId1"/>
          <a:stretch>
            <a:fillRect/>
          </a:stretch>
        </p:blipFill>
        <p:spPr>
          <a:xfrm>
            <a:off x="6005195" y="2072005"/>
            <a:ext cx="5133975" cy="385762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abs </a:t>
            </a:r>
            <a:r>
              <a:rPr lang="zh-CN" altLang="en-US"/>
              <a:t>函数：取出绝对值</a:t>
            </a:r>
            <a:endParaRPr lang="zh-CN" altLang="en-US"/>
          </a:p>
        </p:txBody>
      </p:sp>
      <p:sp>
        <p:nvSpPr>
          <p:cNvPr id="6" name="Content Placeholder 5"/>
          <p:cNvSpPr>
            <a:spLocks noGrp="1"/>
          </p:cNvSpPr>
          <p:nvPr>
            <p:ph sz="half" idx="1"/>
          </p:nvPr>
        </p:nvSpPr>
        <p:spPr>
          <a:xfrm>
            <a:off x="402590" y="1825625"/>
            <a:ext cx="5671820" cy="4351655"/>
          </a:xfrm>
        </p:spPr>
        <p:txBody>
          <a:bodyPr/>
          <a:p>
            <a:r>
              <a:rPr lang="zh-CN" altLang="en-US"/>
              <a:t>可以用</a:t>
            </a:r>
            <a:r>
              <a:rPr lang="en-US" altLang="zh-CN"/>
              <a:t> abs </a:t>
            </a:r>
            <a:r>
              <a:rPr lang="zh-CN" altLang="en-US"/>
              <a:t>这个函数</a:t>
            </a:r>
            <a:r>
              <a:rPr lang="zh-CN" altLang="en-US">
                <a:sym typeface="+mn-ea"/>
              </a:rPr>
              <a:t>取出一个整数的绝对值。</a:t>
            </a:r>
            <a:endParaRPr lang="zh-CN" altLang="en-US"/>
          </a:p>
        </p:txBody>
      </p:sp>
      <p:pic>
        <p:nvPicPr>
          <p:cNvPr id="2" name="Content Placeholder 1"/>
          <p:cNvPicPr>
            <a:picLocks noChangeAspect="1"/>
          </p:cNvPicPr>
          <p:nvPr>
            <p:ph sz="half" idx="2"/>
          </p:nvPr>
        </p:nvPicPr>
        <p:blipFill>
          <a:blip r:embed="rId1"/>
          <a:stretch>
            <a:fillRect/>
          </a:stretch>
        </p:blipFill>
        <p:spPr>
          <a:xfrm>
            <a:off x="6623685" y="2791460"/>
            <a:ext cx="3896360" cy="2419350"/>
          </a:xfrm>
          <a:prstGeom prst="rect">
            <a:avLst/>
          </a:prstGeom>
        </p:spPr>
      </p:pic>
      <p:pic>
        <p:nvPicPr>
          <p:cNvPr id="3" name="Picture 2"/>
          <p:cNvPicPr>
            <a:picLocks noChangeAspect="1"/>
          </p:cNvPicPr>
          <p:nvPr/>
        </p:nvPicPr>
        <p:blipFill>
          <a:blip r:embed="rId2"/>
          <a:stretch>
            <a:fillRect/>
          </a:stretch>
        </p:blipFill>
        <p:spPr>
          <a:xfrm>
            <a:off x="4851400" y="4840605"/>
            <a:ext cx="383540" cy="73279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abs </a:t>
            </a:r>
            <a:r>
              <a:rPr lang="zh-CN" altLang="en-US"/>
              <a:t>函数：取出绝对值</a:t>
            </a:r>
            <a:endParaRPr lang="zh-CN" altLang="en-US"/>
          </a:p>
        </p:txBody>
      </p:sp>
      <p:sp>
        <p:nvSpPr>
          <p:cNvPr id="6" name="Content Placeholder 5"/>
          <p:cNvSpPr>
            <a:spLocks noGrp="1"/>
          </p:cNvSpPr>
          <p:nvPr>
            <p:ph sz="half" idx="1"/>
          </p:nvPr>
        </p:nvSpPr>
        <p:spPr>
          <a:xfrm>
            <a:off x="402590" y="1825625"/>
            <a:ext cx="5671820" cy="4351655"/>
          </a:xfrm>
        </p:spPr>
        <p:txBody>
          <a:bodyPr/>
          <a:p>
            <a:r>
              <a:rPr lang="zh-CN"/>
              <a:t>如果用来获取</a:t>
            </a:r>
            <a:r>
              <a:rPr lang="en-US" altLang="zh-CN"/>
              <a:t> float </a:t>
            </a:r>
            <a:r>
              <a:rPr lang="zh-CN" altLang="en-US"/>
              <a:t>类型的绝对值呢？</a:t>
            </a:r>
            <a:endParaRPr lang="zh-CN" altLang="en-US"/>
          </a:p>
          <a:p>
            <a:r>
              <a:rPr lang="zh-CN" altLang="en-US"/>
              <a:t>编译通过了，但是结果却不对！</a:t>
            </a:r>
            <a:endParaRPr lang="zh-CN" altLang="en-US"/>
          </a:p>
          <a:p>
            <a:r>
              <a:rPr lang="zh-CN" altLang="en-US"/>
              <a:t>你会发现</a:t>
            </a:r>
            <a:r>
              <a:rPr lang="en-US" altLang="zh-CN"/>
              <a:t> x </a:t>
            </a:r>
            <a:r>
              <a:rPr lang="zh-CN" altLang="en-US"/>
              <a:t>无论如何变化，都是</a:t>
            </a:r>
            <a:r>
              <a:rPr lang="en-US" altLang="zh-CN"/>
              <a:t> 0.0</a:t>
            </a:r>
            <a:r>
              <a:rPr lang="zh-CN" altLang="en-US"/>
              <a:t>。</a:t>
            </a:r>
            <a:endParaRPr lang="zh-CN" altLang="en-US"/>
          </a:p>
          <a:p>
            <a:r>
              <a:rPr lang="zh-CN" altLang="en-US"/>
              <a:t>这其实是两个</a:t>
            </a:r>
            <a:r>
              <a:rPr lang="en-US" altLang="zh-CN"/>
              <a:t> bug </a:t>
            </a:r>
            <a:r>
              <a:rPr lang="zh-CN" altLang="en-US"/>
              <a:t>共同作用的结果。</a:t>
            </a:r>
            <a:endParaRPr lang="zh-CN" altLang="en-US"/>
          </a:p>
        </p:txBody>
      </p:sp>
      <p:pic>
        <p:nvPicPr>
          <p:cNvPr id="7" name="Content Placeholder 6"/>
          <p:cNvPicPr>
            <a:picLocks noChangeAspect="1"/>
          </p:cNvPicPr>
          <p:nvPr>
            <p:ph sz="half" idx="2"/>
          </p:nvPr>
        </p:nvPicPr>
        <p:blipFill>
          <a:blip r:embed="rId1"/>
          <a:stretch>
            <a:fillRect/>
          </a:stretch>
        </p:blipFill>
        <p:spPr>
          <a:xfrm>
            <a:off x="6317615" y="2587625"/>
            <a:ext cx="4508500" cy="2827020"/>
          </a:xfrm>
          <a:prstGeom prst="rect">
            <a:avLst/>
          </a:prstGeom>
        </p:spPr>
      </p:pic>
      <p:pic>
        <p:nvPicPr>
          <p:cNvPr id="8" name="Picture 7"/>
          <p:cNvPicPr>
            <a:picLocks noChangeAspect="1"/>
          </p:cNvPicPr>
          <p:nvPr/>
        </p:nvPicPr>
        <p:blipFill>
          <a:blip r:embed="rId2"/>
          <a:stretch>
            <a:fillRect/>
          </a:stretch>
        </p:blipFill>
        <p:spPr>
          <a:xfrm>
            <a:off x="3677920" y="5006340"/>
            <a:ext cx="1790065" cy="59055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printf </a:t>
            </a:r>
            <a:r>
              <a:rPr lang="zh-CN" altLang="en-US"/>
              <a:t>的错误：不会编译时检测参数类型是否正确</a:t>
            </a:r>
            <a:endParaRPr lang="zh-CN" altLang="en-US"/>
          </a:p>
        </p:txBody>
      </p:sp>
      <p:sp>
        <p:nvSpPr>
          <p:cNvPr id="6" name="Content Placeholder 5"/>
          <p:cNvSpPr>
            <a:spLocks noGrp="1"/>
          </p:cNvSpPr>
          <p:nvPr>
            <p:ph sz="half" idx="1"/>
          </p:nvPr>
        </p:nvSpPr>
        <p:spPr>
          <a:xfrm>
            <a:off x="402590" y="1631950"/>
            <a:ext cx="5671820" cy="4739640"/>
          </a:xfrm>
        </p:spPr>
        <p:txBody>
          <a:bodyPr>
            <a:normAutofit lnSpcReduction="10000"/>
          </a:bodyPr>
          <a:p>
            <a:r>
              <a:rPr lang="zh-CN"/>
              <a:t>第一个</a:t>
            </a:r>
            <a:r>
              <a:rPr lang="en-US" altLang="zh-CN"/>
              <a:t> bug </a:t>
            </a:r>
            <a:r>
              <a:rPr lang="zh-CN" altLang="en-US"/>
              <a:t>是，</a:t>
            </a:r>
            <a:r>
              <a:rPr lang="en-US" altLang="zh-CN"/>
              <a:t>printf </a:t>
            </a:r>
            <a:r>
              <a:rPr lang="zh-CN" altLang="en-US"/>
              <a:t>其实不知道他的参数是什么类型，他只看到你字符串里写的</a:t>
            </a:r>
            <a:r>
              <a:rPr lang="en-US" altLang="zh-CN"/>
              <a:t> “%f”</a:t>
            </a:r>
            <a:r>
              <a:rPr lang="zh-CN" altLang="en-US"/>
              <a:t>，会误以为输入的是</a:t>
            </a:r>
            <a:r>
              <a:rPr lang="en-US" altLang="zh-CN"/>
              <a:t> float </a:t>
            </a:r>
            <a:r>
              <a:rPr lang="zh-CN" altLang="en-US"/>
              <a:t>参数。</a:t>
            </a:r>
            <a:endParaRPr lang="zh-CN" altLang="en-US"/>
          </a:p>
          <a:p>
            <a:r>
              <a:rPr lang="zh-CN" altLang="en-US"/>
              <a:t>如果你输入的是</a:t>
            </a:r>
            <a:r>
              <a:rPr lang="en-US" altLang="zh-CN"/>
              <a:t> 3 </a:t>
            </a:r>
            <a:r>
              <a:rPr lang="zh-CN" altLang="en-US"/>
              <a:t>这样的</a:t>
            </a:r>
            <a:r>
              <a:rPr lang="en-US" altLang="zh-CN"/>
              <a:t> int </a:t>
            </a:r>
            <a:r>
              <a:rPr lang="zh-CN" altLang="en-US"/>
              <a:t>类型常量，</a:t>
            </a:r>
            <a:r>
              <a:rPr lang="en-US" altLang="zh-CN"/>
              <a:t>C </a:t>
            </a:r>
            <a:r>
              <a:rPr lang="zh-CN" altLang="en-US"/>
              <a:t>语言不会帮你检测到他和</a:t>
            </a:r>
            <a:r>
              <a:rPr lang="en-US" altLang="zh-CN"/>
              <a:t> “%f” </a:t>
            </a:r>
            <a:r>
              <a:rPr lang="zh-CN" altLang="en-US"/>
              <a:t>其实是不匹配的，而是直接把</a:t>
            </a:r>
            <a:r>
              <a:rPr lang="en-US" altLang="zh-CN"/>
              <a:t> int </a:t>
            </a:r>
            <a:r>
              <a:rPr lang="zh-CN" altLang="en-US"/>
              <a:t>类型的</a:t>
            </a:r>
            <a:r>
              <a:rPr lang="en-US" altLang="zh-CN"/>
              <a:t> 4 </a:t>
            </a:r>
            <a:r>
              <a:rPr lang="zh-CN" altLang="en-US"/>
              <a:t>个字节推到栈上作为</a:t>
            </a:r>
            <a:r>
              <a:rPr lang="en-US" altLang="zh-CN"/>
              <a:t> printf </a:t>
            </a:r>
            <a:r>
              <a:rPr lang="zh-CN" altLang="en-US"/>
              <a:t>的参数，而</a:t>
            </a:r>
            <a:r>
              <a:rPr lang="en-US" altLang="zh-CN"/>
              <a:t> printf </a:t>
            </a:r>
            <a:r>
              <a:rPr lang="zh-CN" altLang="en-US"/>
              <a:t>却会把这</a:t>
            </a:r>
            <a:r>
              <a:rPr lang="en-US" altLang="zh-CN"/>
              <a:t> 4 </a:t>
            </a:r>
            <a:r>
              <a:rPr lang="zh-CN" altLang="en-US"/>
              <a:t>个字节作为浮点来处理。由于浮点的指数位处于高位，但整数是</a:t>
            </a:r>
            <a:r>
              <a:rPr lang="en-US" altLang="zh-CN"/>
              <a:t> 3</a:t>
            </a:r>
            <a:r>
              <a:rPr lang="zh-CN" altLang="en-US"/>
              <a:t>，导致高位全是</a:t>
            </a:r>
            <a:r>
              <a:rPr lang="en-US" altLang="zh-CN"/>
              <a:t> 0</a:t>
            </a:r>
            <a:r>
              <a:rPr lang="zh-CN" altLang="en-US"/>
              <a:t>，所以</a:t>
            </a:r>
            <a:r>
              <a:rPr lang="en-US" altLang="zh-CN"/>
              <a:t> printf </a:t>
            </a:r>
            <a:r>
              <a:rPr lang="zh-CN" altLang="en-US"/>
              <a:t>误读出来的</a:t>
            </a:r>
            <a:r>
              <a:rPr lang="en-US" altLang="zh-CN"/>
              <a:t> float </a:t>
            </a:r>
            <a:r>
              <a:rPr lang="zh-CN" altLang="en-US"/>
              <a:t>会是一个很小的数</a:t>
            </a:r>
            <a:r>
              <a:rPr lang="en-US" altLang="zh-CN"/>
              <a:t> </a:t>
            </a:r>
            <a:r>
              <a:rPr lang="zh-CN" altLang="en-US"/>
              <a:t>（</a:t>
            </a:r>
            <a:r>
              <a:rPr lang="en-US" altLang="zh-CN"/>
              <a:t>2^-8 </a:t>
            </a:r>
            <a:r>
              <a:rPr lang="zh-CN" altLang="en-US"/>
              <a:t>左右）。</a:t>
            </a:r>
            <a:endParaRPr lang="zh-CN" altLang="en-US"/>
          </a:p>
        </p:txBody>
      </p:sp>
      <p:pic>
        <p:nvPicPr>
          <p:cNvPr id="10" name="Content Placeholder 9"/>
          <p:cNvPicPr>
            <a:picLocks noChangeAspect="1"/>
          </p:cNvPicPr>
          <p:nvPr>
            <p:ph sz="half" idx="2"/>
          </p:nvPr>
        </p:nvPicPr>
        <p:blipFill>
          <a:blip r:embed="rId1"/>
          <a:stretch>
            <a:fillRect/>
          </a:stretch>
        </p:blipFill>
        <p:spPr>
          <a:xfrm>
            <a:off x="6407785" y="2611120"/>
            <a:ext cx="4329430" cy="2780030"/>
          </a:xfrm>
          <a:prstGeom prst="rect">
            <a:avLst/>
          </a:prstGeom>
        </p:spPr>
      </p:pic>
      <p:pic>
        <p:nvPicPr>
          <p:cNvPr id="11" name="Picture 10"/>
          <p:cNvPicPr>
            <a:picLocks noChangeAspect="1"/>
          </p:cNvPicPr>
          <p:nvPr/>
        </p:nvPicPr>
        <p:blipFill>
          <a:blip r:embed="rId2"/>
          <a:stretch>
            <a:fillRect/>
          </a:stretch>
        </p:blipFill>
        <p:spPr>
          <a:xfrm>
            <a:off x="3637280" y="6130290"/>
            <a:ext cx="1790065" cy="5905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表示更大范围的整数：字（</a:t>
            </a:r>
            <a:r>
              <a:rPr lang="en-US" altLang="zh-CN"/>
              <a:t>word</a:t>
            </a:r>
            <a:r>
              <a:rPr lang="zh-CN" altLang="en-US"/>
              <a:t>）</a:t>
            </a:r>
            <a:endParaRPr lang="zh-CN" altLang="en-US"/>
          </a:p>
        </p:txBody>
      </p:sp>
      <p:sp>
        <p:nvSpPr>
          <p:cNvPr id="3" name="Content Placeholder 2"/>
          <p:cNvSpPr>
            <a:spLocks noGrp="1"/>
          </p:cNvSpPr>
          <p:nvPr>
            <p:ph idx="1"/>
          </p:nvPr>
        </p:nvSpPr>
        <p:spPr>
          <a:xfrm>
            <a:off x="647700" y="1583690"/>
            <a:ext cx="10515600" cy="4868545"/>
          </a:xfrm>
        </p:spPr>
        <p:txBody>
          <a:bodyPr/>
          <a:p>
            <a:r>
              <a:rPr lang="zh-CN"/>
              <a:t>但是单单一个字节表示的范围还是太有限了，只能表示</a:t>
            </a:r>
            <a:r>
              <a:rPr lang="en-US" altLang="zh-CN"/>
              <a:t> 0 </a:t>
            </a:r>
            <a:r>
              <a:rPr lang="zh-CN" altLang="en-US"/>
              <a:t>到</a:t>
            </a:r>
            <a:r>
              <a:rPr lang="en-US" altLang="zh-CN"/>
              <a:t> 255 </a:t>
            </a:r>
            <a:r>
              <a:rPr lang="zh-CN" altLang="en-US"/>
              <a:t>的值。</a:t>
            </a:r>
            <a:endParaRPr lang="zh-CN" altLang="en-US"/>
          </a:p>
          <a:p>
            <a:r>
              <a:rPr lang="zh-CN" altLang="en-US"/>
              <a:t>如何扩大表示范围？简单，用两个字节合在一起即可，例如：</a:t>
            </a:r>
            <a:endParaRPr lang="zh-CN" altLang="en-US"/>
          </a:p>
          <a:p>
            <a:r>
              <a:rPr lang="en-US" altLang="zh-CN">
                <a:sym typeface="+mn-ea"/>
              </a:rPr>
              <a:t>00000000-00000000 </a:t>
            </a:r>
            <a:r>
              <a:rPr lang="zh-CN" altLang="en-US">
                <a:sym typeface="+mn-ea"/>
              </a:rPr>
              <a:t>表示</a:t>
            </a:r>
            <a:r>
              <a:rPr lang="en-US" altLang="zh-CN">
                <a:sym typeface="+mn-ea"/>
              </a:rPr>
              <a:t> 0		00000000-</a:t>
            </a:r>
            <a:r>
              <a:rPr lang="en-US" altLang="zh-CN">
                <a:sym typeface="+mn-ea"/>
              </a:rPr>
              <a:t>00000001 </a:t>
            </a:r>
            <a:r>
              <a:rPr lang="zh-CN" altLang="en-US">
                <a:sym typeface="+mn-ea"/>
              </a:rPr>
              <a:t>表示</a:t>
            </a:r>
            <a:r>
              <a:rPr lang="en-US" altLang="zh-CN">
                <a:sym typeface="+mn-ea"/>
              </a:rPr>
              <a:t> 1</a:t>
            </a:r>
            <a:endParaRPr lang="en-US" altLang="zh-CN">
              <a:sym typeface="+mn-ea"/>
            </a:endParaRPr>
          </a:p>
          <a:p>
            <a:r>
              <a:rPr lang="en-US" altLang="zh-CN">
                <a:sym typeface="+mn-ea"/>
              </a:rPr>
              <a:t>00000000-00000010 </a:t>
            </a:r>
            <a:r>
              <a:rPr lang="zh-CN" altLang="en-US">
                <a:sym typeface="+mn-ea"/>
              </a:rPr>
              <a:t>表示</a:t>
            </a:r>
            <a:r>
              <a:rPr lang="en-US" altLang="zh-CN">
                <a:sym typeface="+mn-ea"/>
              </a:rPr>
              <a:t> 2		00000000-00000011 </a:t>
            </a:r>
            <a:r>
              <a:rPr lang="zh-CN" altLang="en-US">
                <a:sym typeface="+mn-ea"/>
              </a:rPr>
              <a:t>表示</a:t>
            </a:r>
            <a:r>
              <a:rPr lang="en-US" altLang="zh-CN">
                <a:sym typeface="+mn-ea"/>
              </a:rPr>
              <a:t> 3</a:t>
            </a:r>
            <a:endParaRPr lang="en-US" altLang="zh-CN">
              <a:sym typeface="+mn-ea"/>
            </a:endParaRPr>
          </a:p>
          <a:p>
            <a:r>
              <a:rPr lang="en-US" altLang="zh-CN"/>
              <a:t>....</a:t>
            </a:r>
            <a:endParaRPr lang="en-US" altLang="zh-CN"/>
          </a:p>
          <a:p>
            <a:r>
              <a:rPr lang="en-US" altLang="zh-CN">
                <a:sym typeface="+mn-ea"/>
              </a:rPr>
              <a:t>00000000-111111110 </a:t>
            </a:r>
            <a:r>
              <a:rPr lang="zh-CN" altLang="en-US">
                <a:sym typeface="+mn-ea"/>
              </a:rPr>
              <a:t>表示</a:t>
            </a:r>
            <a:r>
              <a:rPr lang="en-US" altLang="zh-CN">
                <a:sym typeface="+mn-ea"/>
              </a:rPr>
              <a:t> 254		00000000-111111111 </a:t>
            </a:r>
            <a:r>
              <a:rPr lang="zh-CN" altLang="en-US">
                <a:sym typeface="+mn-ea"/>
              </a:rPr>
              <a:t>表示</a:t>
            </a:r>
            <a:r>
              <a:rPr lang="en-US" altLang="zh-CN">
                <a:sym typeface="+mn-ea"/>
              </a:rPr>
              <a:t> 255</a:t>
            </a:r>
            <a:endParaRPr lang="en-US" altLang="zh-CN">
              <a:sym typeface="+mn-ea"/>
            </a:endParaRPr>
          </a:p>
          <a:p>
            <a:r>
              <a:rPr lang="en-US" altLang="zh-CN">
                <a:sym typeface="+mn-ea"/>
              </a:rPr>
              <a:t>0000000</a:t>
            </a:r>
            <a:r>
              <a:rPr lang="en-US" altLang="zh-CN">
                <a:solidFill>
                  <a:srgbClr val="FF0000"/>
                </a:solidFill>
                <a:sym typeface="+mn-ea"/>
              </a:rPr>
              <a:t>1</a:t>
            </a:r>
            <a:r>
              <a:rPr lang="en-US" altLang="zh-CN">
                <a:sym typeface="+mn-ea"/>
              </a:rPr>
              <a:t>-00000000 </a:t>
            </a:r>
            <a:r>
              <a:rPr lang="zh-CN" altLang="en-US">
                <a:sym typeface="+mn-ea"/>
              </a:rPr>
              <a:t>表示</a:t>
            </a:r>
            <a:r>
              <a:rPr lang="en-US" altLang="zh-CN">
                <a:sym typeface="+mn-ea"/>
              </a:rPr>
              <a:t> 256		0000000</a:t>
            </a:r>
            <a:r>
              <a:rPr lang="en-US" altLang="zh-CN">
                <a:solidFill>
                  <a:srgbClr val="FF0000"/>
                </a:solidFill>
                <a:sym typeface="+mn-ea"/>
              </a:rPr>
              <a:t>1</a:t>
            </a:r>
            <a:r>
              <a:rPr lang="en-US" altLang="zh-CN">
                <a:sym typeface="+mn-ea"/>
              </a:rPr>
              <a:t>-00000001 </a:t>
            </a:r>
            <a:r>
              <a:rPr lang="zh-CN" altLang="en-US">
                <a:sym typeface="+mn-ea"/>
              </a:rPr>
              <a:t>表示</a:t>
            </a:r>
            <a:r>
              <a:rPr lang="en-US" altLang="zh-CN">
                <a:sym typeface="+mn-ea"/>
              </a:rPr>
              <a:t> 257</a:t>
            </a:r>
            <a:endParaRPr lang="en-US" altLang="zh-CN">
              <a:sym typeface="+mn-ea"/>
            </a:endParaRPr>
          </a:p>
          <a:p>
            <a:r>
              <a:rPr lang="en-US" altLang="zh-CN">
                <a:sym typeface="+mn-ea"/>
              </a:rPr>
              <a:t>0000000</a:t>
            </a:r>
            <a:r>
              <a:rPr lang="en-US" altLang="zh-CN">
                <a:solidFill>
                  <a:srgbClr val="FF0000"/>
                </a:solidFill>
                <a:sym typeface="+mn-ea"/>
              </a:rPr>
              <a:t>1</a:t>
            </a:r>
            <a:r>
              <a:rPr lang="en-US" altLang="zh-CN">
                <a:sym typeface="+mn-ea"/>
              </a:rPr>
              <a:t>-00000010 </a:t>
            </a:r>
            <a:r>
              <a:rPr lang="zh-CN" altLang="en-US">
                <a:sym typeface="+mn-ea"/>
              </a:rPr>
              <a:t>表示</a:t>
            </a:r>
            <a:r>
              <a:rPr lang="en-US" altLang="zh-CN">
                <a:sym typeface="+mn-ea"/>
              </a:rPr>
              <a:t> 258		0000000</a:t>
            </a:r>
            <a:r>
              <a:rPr lang="en-US" altLang="zh-CN">
                <a:solidFill>
                  <a:srgbClr val="FF0000"/>
                </a:solidFill>
                <a:sym typeface="+mn-ea"/>
              </a:rPr>
              <a:t>1</a:t>
            </a:r>
            <a:r>
              <a:rPr lang="en-US" altLang="zh-CN">
                <a:sym typeface="+mn-ea"/>
              </a:rPr>
              <a:t>-00000011 </a:t>
            </a:r>
            <a:r>
              <a:rPr lang="zh-CN" altLang="en-US">
                <a:sym typeface="+mn-ea"/>
              </a:rPr>
              <a:t>表示</a:t>
            </a:r>
            <a:r>
              <a:rPr lang="en-US" altLang="zh-CN">
                <a:sym typeface="+mn-ea"/>
              </a:rPr>
              <a:t> 259</a:t>
            </a:r>
            <a:endParaRPr lang="en-US" altLang="zh-CN">
              <a:sym typeface="+mn-ea"/>
            </a:endParaRPr>
          </a:p>
          <a:p>
            <a:r>
              <a:rPr lang="en-US" altLang="zh-CN">
                <a:sym typeface="+mn-ea"/>
              </a:rPr>
              <a:t>...</a:t>
            </a:r>
            <a:endParaRPr lang="en-US" altLang="zh-CN">
              <a:sym typeface="+mn-ea"/>
            </a:endParaRPr>
          </a:p>
          <a:p>
            <a:r>
              <a:rPr lang="en-US" altLang="zh-CN">
                <a:sym typeface="+mn-ea"/>
              </a:rPr>
              <a:t>11111111-11111110 </a:t>
            </a:r>
            <a:r>
              <a:rPr lang="zh-CN" altLang="en-US">
                <a:sym typeface="+mn-ea"/>
              </a:rPr>
              <a:t>表示</a:t>
            </a:r>
            <a:r>
              <a:rPr lang="en-US" altLang="zh-CN">
                <a:sym typeface="+mn-ea"/>
              </a:rPr>
              <a:t> 65534	11111111-11111111 </a:t>
            </a:r>
            <a:r>
              <a:rPr lang="zh-CN" altLang="en-US">
                <a:sym typeface="+mn-ea"/>
              </a:rPr>
              <a:t>表示</a:t>
            </a:r>
            <a:r>
              <a:rPr lang="en-US" altLang="zh-CN">
                <a:sym typeface="+mn-ea"/>
              </a:rPr>
              <a:t> 65535</a:t>
            </a:r>
            <a:endParaRPr lang="en-US" altLang="zh-CN"/>
          </a:p>
          <a:p>
            <a:endParaRPr lang="en-US" altLang="zh-CN"/>
          </a:p>
          <a:p>
            <a:r>
              <a:rPr lang="zh-CN" altLang="en-US"/>
              <a:t>这就是两个字节合成了一个字（</a:t>
            </a:r>
            <a:r>
              <a:rPr lang="en-US" altLang="zh-CN"/>
              <a:t>word</a:t>
            </a:r>
            <a:r>
              <a:rPr lang="zh-CN" altLang="en-US"/>
              <a:t>），实际上</a:t>
            </a:r>
            <a:r>
              <a:rPr lang="zh-CN"/>
              <a:t>就是</a:t>
            </a:r>
            <a:r>
              <a:rPr lang="en-US" altLang="zh-CN"/>
              <a:t> C </a:t>
            </a:r>
            <a:r>
              <a:rPr lang="zh-CN" altLang="en-US"/>
              <a:t>语言里的</a:t>
            </a:r>
            <a:r>
              <a:rPr lang="en-US" altLang="zh-CN"/>
              <a:t> unsigned short </a:t>
            </a:r>
            <a:r>
              <a:rPr lang="zh-CN" altLang="en-US"/>
              <a:t>类型。</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abs </a:t>
            </a:r>
            <a:r>
              <a:rPr lang="zh-CN" altLang="en-US"/>
              <a:t>函数：取出绝对值</a:t>
            </a:r>
            <a:endParaRPr lang="zh-CN" altLang="en-US"/>
          </a:p>
        </p:txBody>
      </p:sp>
      <p:sp>
        <p:nvSpPr>
          <p:cNvPr id="6" name="Content Placeholder 5"/>
          <p:cNvSpPr>
            <a:spLocks noGrp="1"/>
          </p:cNvSpPr>
          <p:nvPr>
            <p:ph sz="half" idx="1"/>
          </p:nvPr>
        </p:nvSpPr>
        <p:spPr>
          <a:xfrm>
            <a:off x="402590" y="1825625"/>
            <a:ext cx="5671820" cy="4351655"/>
          </a:xfrm>
        </p:spPr>
        <p:txBody>
          <a:bodyPr/>
          <a:p>
            <a:r>
              <a:rPr lang="zh-CN" altLang="en-US"/>
              <a:t>而刚刚的例子中我们的</a:t>
            </a:r>
            <a:r>
              <a:rPr lang="en-US" altLang="zh-CN"/>
              <a:t> abs </a:t>
            </a:r>
            <a:r>
              <a:rPr lang="zh-CN" altLang="en-US"/>
              <a:t>返回类型其实始终是</a:t>
            </a:r>
            <a:r>
              <a:rPr lang="en-US" altLang="zh-CN"/>
              <a:t> int</a:t>
            </a:r>
            <a:r>
              <a:rPr lang="zh-CN" altLang="en-US"/>
              <a:t>，被送到</a:t>
            </a:r>
            <a:r>
              <a:rPr lang="en-US" altLang="zh-CN"/>
              <a:t> printf </a:t>
            </a:r>
            <a:r>
              <a:rPr lang="zh-CN" altLang="en-US"/>
              <a:t>里却以</a:t>
            </a:r>
            <a:r>
              <a:rPr lang="en-US" altLang="zh-CN"/>
              <a:t> “%f” </a:t>
            </a:r>
            <a:r>
              <a:rPr lang="zh-CN" altLang="en-US"/>
              <a:t>的方式去读出，所以出错了。</a:t>
            </a:r>
            <a:endParaRPr lang="zh-CN" altLang="en-US"/>
          </a:p>
          <a:p>
            <a:r>
              <a:rPr lang="zh-CN" altLang="en-US"/>
              <a:t>因此我们先把</a:t>
            </a:r>
            <a:r>
              <a:rPr lang="en-US" altLang="zh-CN"/>
              <a:t> abs </a:t>
            </a:r>
            <a:r>
              <a:rPr lang="zh-CN" altLang="en-US"/>
              <a:t>的返回值写入到一个</a:t>
            </a:r>
            <a:r>
              <a:rPr lang="en-US" altLang="zh-CN"/>
              <a:t> float </a:t>
            </a:r>
            <a:r>
              <a:rPr lang="zh-CN" altLang="en-US"/>
              <a:t>类型变量里试试看，果然有了变化。</a:t>
            </a:r>
            <a:endParaRPr lang="zh-CN" altLang="en-US"/>
          </a:p>
          <a:p>
            <a:r>
              <a:rPr lang="zh-CN" altLang="en-US"/>
              <a:t>但还是不对，按理说</a:t>
            </a:r>
            <a:r>
              <a:rPr lang="en-US" altLang="zh-CN"/>
              <a:t> abs(-3.14) </a:t>
            </a:r>
            <a:r>
              <a:rPr lang="zh-CN" altLang="en-US"/>
              <a:t>应该是</a:t>
            </a:r>
            <a:r>
              <a:rPr lang="en-US" altLang="zh-CN"/>
              <a:t> 3.14 </a:t>
            </a:r>
            <a:r>
              <a:rPr lang="zh-CN" altLang="en-US"/>
              <a:t>的，怎么会变成</a:t>
            </a:r>
            <a:r>
              <a:rPr lang="en-US" altLang="zh-CN"/>
              <a:t> 3.00 </a:t>
            </a:r>
            <a:r>
              <a:rPr lang="zh-CN" altLang="en-US"/>
              <a:t>呢？</a:t>
            </a:r>
            <a:endParaRPr lang="zh-CN" altLang="en-US"/>
          </a:p>
        </p:txBody>
      </p:sp>
      <p:pic>
        <p:nvPicPr>
          <p:cNvPr id="4" name="Picture 3"/>
          <p:cNvPicPr>
            <a:picLocks noChangeAspect="1"/>
          </p:cNvPicPr>
          <p:nvPr/>
        </p:nvPicPr>
        <p:blipFill>
          <a:blip r:embed="rId1"/>
          <a:stretch>
            <a:fillRect/>
          </a:stretch>
        </p:blipFill>
        <p:spPr>
          <a:xfrm>
            <a:off x="4155440" y="5416550"/>
            <a:ext cx="1469390" cy="439420"/>
          </a:xfrm>
          <a:prstGeom prst="rect">
            <a:avLst/>
          </a:prstGeom>
        </p:spPr>
      </p:pic>
      <p:pic>
        <p:nvPicPr>
          <p:cNvPr id="3" name="Content Placeholder 2"/>
          <p:cNvPicPr>
            <a:picLocks noChangeAspect="1"/>
          </p:cNvPicPr>
          <p:nvPr>
            <p:ph sz="half" idx="2"/>
          </p:nvPr>
        </p:nvPicPr>
        <p:blipFill>
          <a:blip r:embed="rId2"/>
          <a:stretch>
            <a:fillRect/>
          </a:stretch>
        </p:blipFill>
        <p:spPr>
          <a:xfrm>
            <a:off x="6401435" y="2271395"/>
            <a:ext cx="4340860" cy="345884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abs </a:t>
            </a:r>
            <a:r>
              <a:rPr lang="zh-CN" altLang="en-US"/>
              <a:t>函数：取出整数的绝对值</a:t>
            </a:r>
            <a:endParaRPr lang="zh-CN" altLang="en-US"/>
          </a:p>
        </p:txBody>
      </p:sp>
      <p:sp>
        <p:nvSpPr>
          <p:cNvPr id="6" name="Content Placeholder 5"/>
          <p:cNvSpPr>
            <a:spLocks noGrp="1"/>
          </p:cNvSpPr>
          <p:nvPr>
            <p:ph sz="half" idx="1"/>
          </p:nvPr>
        </p:nvSpPr>
        <p:spPr>
          <a:xfrm>
            <a:off x="402590" y="1825625"/>
            <a:ext cx="5671820" cy="4351655"/>
          </a:xfrm>
        </p:spPr>
        <p:txBody>
          <a:bodyPr/>
          <a:p>
            <a:r>
              <a:rPr lang="zh-CN"/>
              <a:t>这就是第二个</a:t>
            </a:r>
            <a:r>
              <a:rPr lang="en-US" altLang="zh-CN"/>
              <a:t> bug </a:t>
            </a:r>
            <a:r>
              <a:rPr lang="zh-CN" altLang="en-US"/>
              <a:t>了，</a:t>
            </a:r>
            <a:r>
              <a:rPr lang="en-US" altLang="zh-CN"/>
              <a:t>C </a:t>
            </a:r>
            <a:r>
              <a:rPr lang="zh-CN" altLang="en-US"/>
              <a:t>语言的函数没有重载，他的</a:t>
            </a:r>
            <a:r>
              <a:rPr lang="en-US" altLang="zh-CN"/>
              <a:t> abs </a:t>
            </a:r>
            <a:r>
              <a:rPr lang="zh-CN" altLang="en-US"/>
              <a:t>只是一个</a:t>
            </a:r>
            <a:r>
              <a:rPr lang="en-US" altLang="zh-CN"/>
              <a:t> int </a:t>
            </a:r>
            <a:r>
              <a:rPr lang="zh-CN" altLang="en-US"/>
              <a:t>类型的函数：</a:t>
            </a:r>
            <a:endParaRPr lang="zh-CN" altLang="en-US"/>
          </a:p>
          <a:p>
            <a:r>
              <a:rPr lang="en-US" altLang="zh-CN"/>
              <a:t>int abs(int x);</a:t>
            </a:r>
            <a:endParaRPr lang="en-US" altLang="zh-CN"/>
          </a:p>
          <a:p>
            <a:r>
              <a:rPr lang="zh-CN" altLang="en-US"/>
              <a:t>因此在输入给他一个浮点类型的</a:t>
            </a:r>
            <a:r>
              <a:rPr lang="en-US" altLang="zh-CN"/>
              <a:t> x </a:t>
            </a:r>
            <a:r>
              <a:rPr lang="zh-CN" altLang="en-US"/>
              <a:t>时，相当于</a:t>
            </a:r>
            <a:endParaRPr lang="zh-CN" altLang="en-US"/>
          </a:p>
          <a:p>
            <a:r>
              <a:rPr lang="en-US" altLang="zh-CN"/>
              <a:t>x = (float)abs((int)x)</a:t>
            </a:r>
            <a:endParaRPr lang="en-US" altLang="zh-CN"/>
          </a:p>
          <a:p>
            <a:r>
              <a:rPr lang="zh-CN" altLang="en-US"/>
              <a:t>所以被</a:t>
            </a:r>
            <a:r>
              <a:rPr lang="en-US" altLang="zh-CN"/>
              <a:t> x </a:t>
            </a:r>
            <a:r>
              <a:rPr lang="zh-CN" altLang="en-US"/>
              <a:t>被隐式转换（不会产生错误）成了</a:t>
            </a:r>
            <a:r>
              <a:rPr lang="en-US" altLang="zh-CN"/>
              <a:t> int </a:t>
            </a:r>
            <a:r>
              <a:rPr lang="zh-CN" altLang="en-US"/>
              <a:t>之后才调用</a:t>
            </a:r>
            <a:r>
              <a:rPr lang="en-US" altLang="zh-CN"/>
              <a:t> abs</a:t>
            </a:r>
            <a:r>
              <a:rPr lang="zh-CN" altLang="en-US"/>
              <a:t>，相当于调用了</a:t>
            </a:r>
            <a:r>
              <a:rPr lang="en-US" altLang="zh-CN"/>
              <a:t> x = abs(-3)</a:t>
            </a:r>
            <a:r>
              <a:rPr lang="zh-CN" altLang="en-US"/>
              <a:t>。</a:t>
            </a:r>
            <a:endParaRPr lang="zh-CN" altLang="en-US"/>
          </a:p>
        </p:txBody>
      </p:sp>
      <p:pic>
        <p:nvPicPr>
          <p:cNvPr id="4" name="Picture 3"/>
          <p:cNvPicPr>
            <a:picLocks noChangeAspect="1"/>
          </p:cNvPicPr>
          <p:nvPr/>
        </p:nvPicPr>
        <p:blipFill>
          <a:blip r:embed="rId1"/>
          <a:stretch>
            <a:fillRect/>
          </a:stretch>
        </p:blipFill>
        <p:spPr>
          <a:xfrm>
            <a:off x="4288155" y="5906770"/>
            <a:ext cx="1469390" cy="439420"/>
          </a:xfrm>
          <a:prstGeom prst="rect">
            <a:avLst/>
          </a:prstGeom>
        </p:spPr>
      </p:pic>
      <p:pic>
        <p:nvPicPr>
          <p:cNvPr id="3" name="Content Placeholder 2"/>
          <p:cNvPicPr>
            <a:picLocks noChangeAspect="1"/>
          </p:cNvPicPr>
          <p:nvPr>
            <p:ph sz="half" idx="2"/>
          </p:nvPr>
        </p:nvPicPr>
        <p:blipFill>
          <a:blip r:embed="rId2"/>
          <a:stretch>
            <a:fillRect/>
          </a:stretch>
        </p:blipFill>
        <p:spPr>
          <a:xfrm>
            <a:off x="6401435" y="2271395"/>
            <a:ext cx="4340860" cy="345884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fabs </a:t>
            </a:r>
            <a:r>
              <a:rPr lang="zh-CN" altLang="en-US"/>
              <a:t>函数：取出浮点的绝对值</a:t>
            </a:r>
            <a:endParaRPr lang="zh-CN" altLang="en-US"/>
          </a:p>
        </p:txBody>
      </p:sp>
      <p:sp>
        <p:nvSpPr>
          <p:cNvPr id="6" name="Content Placeholder 5"/>
          <p:cNvSpPr>
            <a:spLocks noGrp="1"/>
          </p:cNvSpPr>
          <p:nvPr>
            <p:ph sz="half" idx="1"/>
          </p:nvPr>
        </p:nvSpPr>
        <p:spPr>
          <a:xfrm>
            <a:off x="402590" y="1825625"/>
            <a:ext cx="5671820" cy="4351655"/>
          </a:xfrm>
        </p:spPr>
        <p:txBody>
          <a:bodyPr/>
          <a:p>
            <a:r>
              <a:rPr lang="en-US" altLang="zh-CN"/>
              <a:t>abs </a:t>
            </a:r>
            <a:r>
              <a:rPr lang="zh-CN" altLang="en-US"/>
              <a:t>是整数的绝对值函数，而这里我们其实是需要浮点的绝对值函数，他叫做</a:t>
            </a:r>
            <a:r>
              <a:rPr lang="en-US" altLang="zh-CN"/>
              <a:t> fabs</a:t>
            </a:r>
            <a:r>
              <a:rPr lang="zh-CN" altLang="en-US"/>
              <a:t>：</a:t>
            </a:r>
            <a:endParaRPr lang="zh-CN" altLang="en-US"/>
          </a:p>
          <a:p>
            <a:r>
              <a:rPr lang="en-US" altLang="zh-CN"/>
              <a:t>double fabs(double x);</a:t>
            </a:r>
            <a:endParaRPr lang="en-US" altLang="zh-CN"/>
          </a:p>
          <a:p>
            <a:r>
              <a:rPr lang="en-US" altLang="zh-CN"/>
              <a:t>float </a:t>
            </a:r>
            <a:r>
              <a:rPr lang="zh-CN" altLang="en-US"/>
              <a:t>会被自动转换成</a:t>
            </a:r>
            <a:r>
              <a:rPr lang="en-US" altLang="zh-CN"/>
              <a:t> double</a:t>
            </a:r>
            <a:r>
              <a:rPr lang="zh-CN" altLang="en-US"/>
              <a:t>，是“以小转大”没有问题。所以现在答案是正确的，因为</a:t>
            </a:r>
            <a:r>
              <a:rPr lang="en-US" altLang="zh-CN"/>
              <a:t> float </a:t>
            </a:r>
            <a:r>
              <a:rPr lang="zh-CN" altLang="en-US"/>
              <a:t>到</a:t>
            </a:r>
            <a:r>
              <a:rPr lang="en-US" altLang="zh-CN"/>
              <a:t> double </a:t>
            </a:r>
            <a:r>
              <a:rPr lang="zh-CN" altLang="en-US"/>
              <a:t>不会损失精度，</a:t>
            </a:r>
            <a:r>
              <a:rPr lang="en-US" altLang="zh-CN"/>
              <a:t>float </a:t>
            </a:r>
            <a:r>
              <a:rPr lang="zh-CN" altLang="en-US"/>
              <a:t>到</a:t>
            </a:r>
            <a:r>
              <a:rPr lang="en-US" altLang="zh-CN"/>
              <a:t> int </a:t>
            </a:r>
            <a:r>
              <a:rPr lang="zh-CN" altLang="en-US"/>
              <a:t>就会。</a:t>
            </a:r>
            <a:endParaRPr lang="zh-CN" altLang="en-US"/>
          </a:p>
        </p:txBody>
      </p:sp>
      <p:pic>
        <p:nvPicPr>
          <p:cNvPr id="7" name="Content Placeholder 6"/>
          <p:cNvPicPr>
            <a:picLocks noChangeAspect="1"/>
          </p:cNvPicPr>
          <p:nvPr>
            <p:ph sz="half" idx="2"/>
          </p:nvPr>
        </p:nvPicPr>
        <p:blipFill>
          <a:blip r:embed="rId1"/>
          <a:stretch>
            <a:fillRect/>
          </a:stretch>
        </p:blipFill>
        <p:spPr>
          <a:xfrm>
            <a:off x="6774815" y="2598420"/>
            <a:ext cx="3594100" cy="2805430"/>
          </a:xfrm>
          <a:prstGeom prst="rect">
            <a:avLst/>
          </a:prstGeom>
        </p:spPr>
      </p:pic>
      <p:pic>
        <p:nvPicPr>
          <p:cNvPr id="8" name="Picture 7"/>
          <p:cNvPicPr>
            <a:picLocks noChangeAspect="1"/>
          </p:cNvPicPr>
          <p:nvPr/>
        </p:nvPicPr>
        <p:blipFill>
          <a:blip r:embed="rId2"/>
          <a:stretch>
            <a:fillRect/>
          </a:stretch>
        </p:blipFill>
        <p:spPr>
          <a:xfrm>
            <a:off x="4341495" y="5933440"/>
            <a:ext cx="1239520" cy="46799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fabsf </a:t>
            </a:r>
            <a:r>
              <a:rPr lang="zh-CN" altLang="en-US"/>
              <a:t>函数：取出</a:t>
            </a:r>
            <a:r>
              <a:rPr lang="en-US" altLang="zh-CN"/>
              <a:t> float </a:t>
            </a:r>
            <a:r>
              <a:rPr lang="zh-CN" altLang="en-US"/>
              <a:t>的绝对值</a:t>
            </a:r>
            <a:endParaRPr lang="zh-CN" altLang="en-US"/>
          </a:p>
        </p:txBody>
      </p:sp>
      <p:sp>
        <p:nvSpPr>
          <p:cNvPr id="6" name="Content Placeholder 5"/>
          <p:cNvSpPr>
            <a:spLocks noGrp="1"/>
          </p:cNvSpPr>
          <p:nvPr>
            <p:ph sz="half" idx="1"/>
          </p:nvPr>
        </p:nvSpPr>
        <p:spPr>
          <a:xfrm>
            <a:off x="402590" y="1825625"/>
            <a:ext cx="5671820" cy="4351655"/>
          </a:xfrm>
        </p:spPr>
        <p:txBody>
          <a:bodyPr/>
          <a:p>
            <a:r>
              <a:rPr lang="zh-CN"/>
              <a:t>更好的做法是用</a:t>
            </a:r>
            <a:r>
              <a:rPr lang="en-US" altLang="zh-CN"/>
              <a:t> float </a:t>
            </a:r>
            <a:r>
              <a:rPr lang="zh-CN" altLang="en-US"/>
              <a:t>专属的函数：</a:t>
            </a:r>
            <a:endParaRPr lang="zh-CN" altLang="en-US"/>
          </a:p>
          <a:p>
            <a:r>
              <a:rPr lang="en-US" altLang="zh-CN"/>
              <a:t>float fabsf(float x);</a:t>
            </a:r>
            <a:endParaRPr lang="en-US" altLang="zh-CN"/>
          </a:p>
          <a:p>
            <a:r>
              <a:rPr lang="zh-CN"/>
              <a:t>这样就没有转换成</a:t>
            </a:r>
            <a:r>
              <a:rPr lang="en-US" altLang="zh-CN"/>
              <a:t> double </a:t>
            </a:r>
            <a:r>
              <a:rPr lang="zh-CN" altLang="en-US"/>
              <a:t>的开销了。</a:t>
            </a:r>
            <a:endParaRPr lang="zh-CN" altLang="en-US"/>
          </a:p>
          <a:p>
            <a:r>
              <a:rPr lang="zh-CN" altLang="en-US"/>
              <a:t>此外，</a:t>
            </a:r>
            <a:r>
              <a:rPr lang="en-US" altLang="zh-CN"/>
              <a:t>3.14 </a:t>
            </a:r>
            <a:r>
              <a:rPr lang="zh-CN" altLang="en-US"/>
              <a:t>也最好改成</a:t>
            </a:r>
            <a:r>
              <a:rPr lang="en-US" altLang="zh-CN"/>
              <a:t> 3.14f</a:t>
            </a:r>
            <a:r>
              <a:rPr lang="zh-CN" altLang="en-US"/>
              <a:t>。因为</a:t>
            </a:r>
            <a:r>
              <a:rPr lang="en-US" altLang="zh-CN"/>
              <a:t> 3.14 </a:t>
            </a:r>
            <a:r>
              <a:rPr lang="zh-CN" altLang="en-US"/>
              <a:t>是</a:t>
            </a:r>
            <a:r>
              <a:rPr lang="en-US" altLang="zh-CN"/>
              <a:t> double </a:t>
            </a:r>
            <a:r>
              <a:rPr lang="zh-CN" altLang="en-US"/>
              <a:t>类型的常量，</a:t>
            </a:r>
            <a:r>
              <a:rPr lang="en-US" altLang="zh-CN"/>
              <a:t>3.14f </a:t>
            </a:r>
            <a:r>
              <a:rPr lang="zh-CN" altLang="en-US"/>
              <a:t>才是</a:t>
            </a:r>
            <a:r>
              <a:rPr lang="en-US" altLang="zh-CN"/>
              <a:t> float </a:t>
            </a:r>
            <a:r>
              <a:rPr lang="zh-CN" altLang="en-US"/>
              <a:t>类型的常量。</a:t>
            </a:r>
            <a:endParaRPr lang="zh-CN" altLang="en-US"/>
          </a:p>
        </p:txBody>
      </p:sp>
      <p:pic>
        <p:nvPicPr>
          <p:cNvPr id="8" name="Picture 7"/>
          <p:cNvPicPr>
            <a:picLocks noChangeAspect="1"/>
          </p:cNvPicPr>
          <p:nvPr/>
        </p:nvPicPr>
        <p:blipFill>
          <a:blip r:embed="rId1"/>
          <a:stretch>
            <a:fillRect/>
          </a:stretch>
        </p:blipFill>
        <p:spPr>
          <a:xfrm>
            <a:off x="4341495" y="5933440"/>
            <a:ext cx="1239520" cy="467995"/>
          </a:xfrm>
          <a:prstGeom prst="rect">
            <a:avLst/>
          </a:prstGeom>
        </p:spPr>
      </p:pic>
      <p:pic>
        <p:nvPicPr>
          <p:cNvPr id="3" name="Content Placeholder 2"/>
          <p:cNvPicPr>
            <a:picLocks noChangeAspect="1"/>
          </p:cNvPicPr>
          <p:nvPr>
            <p:ph sz="half" idx="2"/>
          </p:nvPr>
        </p:nvPicPr>
        <p:blipFill>
          <a:blip r:embed="rId2"/>
          <a:stretch>
            <a:fillRect/>
          </a:stretch>
        </p:blipFill>
        <p:spPr>
          <a:xfrm>
            <a:off x="6833870" y="2651760"/>
            <a:ext cx="3475990" cy="269875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std::abs </a:t>
            </a:r>
            <a:r>
              <a:rPr lang="zh-CN" altLang="en-US"/>
              <a:t>函数：自动根据参数类型判断要使用的重载</a:t>
            </a:r>
            <a:endParaRPr lang="zh-CN" altLang="en-US"/>
          </a:p>
        </p:txBody>
      </p:sp>
      <p:sp>
        <p:nvSpPr>
          <p:cNvPr id="6" name="Content Placeholder 5"/>
          <p:cNvSpPr>
            <a:spLocks noGrp="1"/>
          </p:cNvSpPr>
          <p:nvPr>
            <p:ph sz="half" idx="1"/>
          </p:nvPr>
        </p:nvSpPr>
        <p:spPr>
          <a:xfrm>
            <a:off x="402590" y="1825625"/>
            <a:ext cx="5671820" cy="4351655"/>
          </a:xfrm>
        </p:spPr>
        <p:txBody>
          <a:bodyPr/>
          <a:p>
            <a:r>
              <a:rPr lang="zh-CN"/>
              <a:t>在</a:t>
            </a:r>
            <a:r>
              <a:rPr lang="en-US" altLang="zh-CN"/>
              <a:t> C++ </a:t>
            </a:r>
            <a:r>
              <a:rPr lang="zh-CN" altLang="en-US"/>
              <a:t>中可以用</a:t>
            </a:r>
            <a:r>
              <a:rPr lang="en-US" altLang="zh-CN"/>
              <a:t> std::abs </a:t>
            </a:r>
            <a:r>
              <a:rPr lang="zh-CN" altLang="en-US"/>
              <a:t>替代</a:t>
            </a:r>
            <a:r>
              <a:rPr lang="en-US" altLang="zh-CN"/>
              <a:t> abs</a:t>
            </a:r>
            <a:r>
              <a:rPr lang="zh-CN" altLang="en-US"/>
              <a:t>，这个在</a:t>
            </a:r>
            <a:r>
              <a:rPr lang="en-US" altLang="zh-CN"/>
              <a:t> std </a:t>
            </a:r>
            <a:r>
              <a:rPr lang="zh-CN" altLang="en-US"/>
              <a:t>命名空间中的版本是带有多种重载的。</a:t>
            </a:r>
            <a:endParaRPr lang="zh-CN" altLang="en-US"/>
          </a:p>
          <a:p>
            <a:r>
              <a:rPr lang="zh-CN" altLang="en-US"/>
              <a:t>建议别用全局的任何函数（</a:t>
            </a:r>
            <a:r>
              <a:rPr lang="en-US" altLang="zh-CN"/>
              <a:t>C </a:t>
            </a:r>
            <a:r>
              <a:rPr lang="zh-CN" altLang="en-US"/>
              <a:t>语言原始的），始终带上</a:t>
            </a:r>
            <a:r>
              <a:rPr lang="en-US" altLang="zh-CN"/>
              <a:t> std:: </a:t>
            </a:r>
            <a:r>
              <a:rPr lang="zh-CN" altLang="en-US"/>
              <a:t>前缀（</a:t>
            </a:r>
            <a:r>
              <a:rPr lang="en-US" altLang="zh-CN"/>
              <a:t>C++ </a:t>
            </a:r>
            <a:r>
              <a:rPr lang="zh-CN" altLang="en-US"/>
              <a:t>改良后的）。</a:t>
            </a:r>
            <a:endParaRPr lang="zh-CN" altLang="en-US"/>
          </a:p>
          <a:p>
            <a:r>
              <a:rPr lang="en-US" altLang="zh-CN"/>
              <a:t>C++ </a:t>
            </a:r>
            <a:r>
              <a:rPr lang="zh-CN" altLang="en-US"/>
              <a:t>甚至还有</a:t>
            </a:r>
            <a:r>
              <a:rPr lang="en-US" altLang="zh-CN"/>
              <a:t> std::printf</a:t>
            </a:r>
            <a:r>
              <a:rPr lang="zh-CN" altLang="en-US"/>
              <a:t>，</a:t>
            </a:r>
            <a:r>
              <a:rPr lang="en-US" altLang="zh-CN"/>
              <a:t>std::memcpy</a:t>
            </a:r>
            <a:r>
              <a:rPr lang="zh-CN" altLang="en-US"/>
              <a:t>，</a:t>
            </a:r>
            <a:r>
              <a:rPr lang="en-US" altLang="zh-CN"/>
              <a:t>std::size_t </a:t>
            </a:r>
            <a:r>
              <a:rPr lang="zh-CN" altLang="en-US"/>
              <a:t>虽然这些其实没有任何区别</a:t>
            </a:r>
            <a:r>
              <a:rPr lang="en-US" altLang="zh-CN"/>
              <a:t>……</a:t>
            </a:r>
            <a:endParaRPr lang="en-US" altLang="zh-CN"/>
          </a:p>
        </p:txBody>
      </p:sp>
      <p:pic>
        <p:nvPicPr>
          <p:cNvPr id="8" name="Picture 7"/>
          <p:cNvPicPr>
            <a:picLocks noChangeAspect="1"/>
          </p:cNvPicPr>
          <p:nvPr/>
        </p:nvPicPr>
        <p:blipFill>
          <a:blip r:embed="rId1"/>
          <a:stretch>
            <a:fillRect/>
          </a:stretch>
        </p:blipFill>
        <p:spPr>
          <a:xfrm>
            <a:off x="4341495" y="5933440"/>
            <a:ext cx="1239520" cy="467995"/>
          </a:xfrm>
          <a:prstGeom prst="rect">
            <a:avLst/>
          </a:prstGeom>
        </p:spPr>
      </p:pic>
      <p:pic>
        <p:nvPicPr>
          <p:cNvPr id="4" name="Content Placeholder 3"/>
          <p:cNvPicPr>
            <a:picLocks noChangeAspect="1"/>
          </p:cNvPicPr>
          <p:nvPr>
            <p:ph sz="half" idx="2"/>
          </p:nvPr>
        </p:nvPicPr>
        <p:blipFill>
          <a:blip r:embed="rId2"/>
          <a:stretch>
            <a:fillRect/>
          </a:stretch>
        </p:blipFill>
        <p:spPr>
          <a:xfrm>
            <a:off x="6659880" y="2489200"/>
            <a:ext cx="3823970" cy="302323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using namespace std </a:t>
            </a:r>
            <a:r>
              <a:rPr lang="zh-CN" altLang="en-US"/>
              <a:t>大法的确也可以</a:t>
            </a:r>
            <a:endParaRPr lang="zh-CN" altLang="en-US"/>
          </a:p>
        </p:txBody>
      </p:sp>
      <p:sp>
        <p:nvSpPr>
          <p:cNvPr id="6" name="Content Placeholder 5"/>
          <p:cNvSpPr>
            <a:spLocks noGrp="1"/>
          </p:cNvSpPr>
          <p:nvPr>
            <p:ph sz="half" idx="1"/>
          </p:nvPr>
        </p:nvSpPr>
        <p:spPr>
          <a:xfrm>
            <a:off x="229235" y="1825625"/>
            <a:ext cx="6018530" cy="4351655"/>
          </a:xfrm>
        </p:spPr>
        <p:txBody>
          <a:bodyPr/>
          <a:p>
            <a:r>
              <a:rPr lang="zh-CN"/>
              <a:t>顺便一提，用了</a:t>
            </a:r>
            <a:r>
              <a:rPr lang="en-US" altLang="zh-CN"/>
              <a:t> using namespace std </a:t>
            </a:r>
            <a:r>
              <a:rPr lang="zh-CN" altLang="en-US"/>
              <a:t>以后全局的</a:t>
            </a:r>
            <a:r>
              <a:rPr lang="en-US" altLang="zh-CN"/>
              <a:t> abs </a:t>
            </a:r>
            <a:r>
              <a:rPr lang="zh-CN" altLang="en-US"/>
              <a:t>就有重载了，可以不加</a:t>
            </a:r>
            <a:r>
              <a:rPr lang="en-US" altLang="zh-CN"/>
              <a:t> std:: </a:t>
            </a:r>
            <a:r>
              <a:rPr lang="zh-CN" altLang="en-US"/>
              <a:t>前缀。</a:t>
            </a:r>
            <a:endParaRPr lang="zh-CN" altLang="en-US"/>
          </a:p>
          <a:p>
            <a:r>
              <a:rPr lang="zh-CN" altLang="en-US"/>
              <a:t>但是我个人很不推荐</a:t>
            </a:r>
            <a:r>
              <a:rPr lang="en-US" altLang="zh-CN"/>
              <a:t> </a:t>
            </a:r>
            <a:r>
              <a:rPr lang="en-US" altLang="zh-CN">
                <a:sym typeface="+mn-ea"/>
              </a:rPr>
              <a:t>using namespace std </a:t>
            </a:r>
            <a:r>
              <a:rPr lang="zh-CN" altLang="en-US">
                <a:sym typeface="+mn-ea"/>
              </a:rPr>
              <a:t>因为：</a:t>
            </a:r>
            <a:endParaRPr lang="zh-CN" altLang="en-US">
              <a:sym typeface="+mn-ea"/>
            </a:endParaRPr>
          </a:p>
          <a:p>
            <a:r>
              <a:rPr lang="en-US" altLang="zh-CN" sz="1600">
                <a:sym typeface="+mn-ea"/>
              </a:rPr>
              <a:t>std::ws</a:t>
            </a:r>
            <a:r>
              <a:rPr lang="zh-CN" altLang="en-US" sz="1600">
                <a:sym typeface="+mn-ea"/>
              </a:rPr>
              <a:t>，</a:t>
            </a:r>
            <a:r>
              <a:rPr lang="en-US" altLang="zh-CN" sz="1600">
                <a:sym typeface="+mn-ea"/>
              </a:rPr>
              <a:t>std::tm</a:t>
            </a:r>
            <a:r>
              <a:rPr lang="zh-CN" altLang="en-US" sz="1600">
                <a:sym typeface="+mn-ea"/>
              </a:rPr>
              <a:t>，</a:t>
            </a:r>
            <a:r>
              <a:rPr lang="en-US" altLang="zh-CN" sz="1600">
                <a:sym typeface="+mn-ea"/>
              </a:rPr>
              <a:t>std::exa</a:t>
            </a:r>
            <a:r>
              <a:rPr lang="zh-CN" altLang="en-US" sz="1600">
                <a:sym typeface="+mn-ea"/>
              </a:rPr>
              <a:t>，</a:t>
            </a:r>
            <a:r>
              <a:rPr lang="en-US" altLang="zh-CN" sz="1600">
                <a:sym typeface="+mn-ea"/>
              </a:rPr>
              <a:t>std::size</a:t>
            </a:r>
            <a:r>
              <a:rPr lang="zh-CN" altLang="en-US" sz="1600">
                <a:sym typeface="+mn-ea"/>
              </a:rPr>
              <a:t>，</a:t>
            </a:r>
            <a:r>
              <a:rPr lang="en-US" altLang="zh-CN" sz="1600">
                <a:sym typeface="+mn-ea"/>
              </a:rPr>
              <a:t>std::data</a:t>
            </a:r>
            <a:r>
              <a:rPr lang="zh-CN" altLang="en-US" sz="1600">
                <a:sym typeface="+mn-ea"/>
              </a:rPr>
              <a:t>，</a:t>
            </a:r>
            <a:r>
              <a:rPr lang="en-US" altLang="zh-CN" sz="1600">
                <a:sym typeface="+mn-ea"/>
              </a:rPr>
              <a:t>std::next</a:t>
            </a:r>
            <a:endParaRPr lang="en-US" altLang="zh-CN" sz="1800">
              <a:sym typeface="+mn-ea"/>
            </a:endParaRPr>
          </a:p>
          <a:p>
            <a:r>
              <a:rPr lang="zh-CN" altLang="en-US">
                <a:sym typeface="+mn-ea"/>
              </a:rPr>
              <a:t>懂我意思吧？你永远猜不到他们玄学名字能多短。</a:t>
            </a:r>
            <a:endParaRPr lang="zh-CN" altLang="en-US">
              <a:sym typeface="+mn-ea"/>
            </a:endParaRPr>
          </a:p>
          <a:p>
            <a:r>
              <a:rPr lang="zh-CN" altLang="en-US">
                <a:sym typeface="+mn-ea"/>
              </a:rPr>
              <a:t>一不小心就和你现有的函数撞名了，你根本搞不清。</a:t>
            </a:r>
            <a:endParaRPr lang="zh-CN" altLang="en-US">
              <a:sym typeface="+mn-ea"/>
            </a:endParaRPr>
          </a:p>
        </p:txBody>
      </p:sp>
      <p:pic>
        <p:nvPicPr>
          <p:cNvPr id="8" name="Picture 7"/>
          <p:cNvPicPr>
            <a:picLocks noChangeAspect="1"/>
          </p:cNvPicPr>
          <p:nvPr/>
        </p:nvPicPr>
        <p:blipFill>
          <a:blip r:embed="rId1"/>
          <a:stretch>
            <a:fillRect/>
          </a:stretch>
        </p:blipFill>
        <p:spPr>
          <a:xfrm>
            <a:off x="4341495" y="5933440"/>
            <a:ext cx="1239520" cy="467995"/>
          </a:xfrm>
          <a:prstGeom prst="rect">
            <a:avLst/>
          </a:prstGeom>
        </p:spPr>
      </p:pic>
      <p:pic>
        <p:nvPicPr>
          <p:cNvPr id="3" name="Content Placeholder 2"/>
          <p:cNvPicPr>
            <a:picLocks noChangeAspect="1"/>
          </p:cNvPicPr>
          <p:nvPr>
            <p:ph sz="half" idx="2"/>
          </p:nvPr>
        </p:nvPicPr>
        <p:blipFill>
          <a:blip r:embed="rId2"/>
          <a:stretch>
            <a:fillRect/>
          </a:stretch>
        </p:blipFill>
        <p:spPr>
          <a:xfrm>
            <a:off x="6638925" y="2207895"/>
            <a:ext cx="3865880" cy="358648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常用函数名称一览表</a:t>
            </a:r>
            <a:endParaRPr lang="zh-CN" altLang="en-US"/>
          </a:p>
        </p:txBody>
      </p:sp>
      <p:graphicFrame>
        <p:nvGraphicFramePr>
          <p:cNvPr id="8" name="Content Placeholder 7"/>
          <p:cNvGraphicFramePr/>
          <p:nvPr>
            <p:ph idx="1"/>
          </p:nvPr>
        </p:nvGraphicFramePr>
        <p:xfrm>
          <a:off x="647700" y="1844675"/>
          <a:ext cx="10389870" cy="3017520"/>
        </p:xfrm>
        <a:graphic>
          <a:graphicData uri="http://schemas.openxmlformats.org/drawingml/2006/table">
            <a:tbl>
              <a:tblPr firstRow="1" bandRow="1">
                <a:tableStyleId>{5C22544A-7EE6-4342-B048-85BDC9FD1C3A}</a:tableStyleId>
              </a:tblPr>
              <a:tblGrid>
                <a:gridCol w="1731645"/>
                <a:gridCol w="1731645"/>
                <a:gridCol w="1731645"/>
                <a:gridCol w="1731645"/>
                <a:gridCol w="1731645"/>
                <a:gridCol w="1731645"/>
              </a:tblGrid>
              <a:tr h="377190">
                <a:tc>
                  <a:txBody>
                    <a:bodyPr/>
                    <a:p>
                      <a:pPr>
                        <a:buNone/>
                      </a:pPr>
                      <a:r>
                        <a:rPr lang="en-US"/>
                        <a:t>int</a:t>
                      </a:r>
                      <a:endParaRPr lang="en-US"/>
                    </a:p>
                  </a:txBody>
                  <a:tcPr/>
                </a:tc>
                <a:tc>
                  <a:txBody>
                    <a:bodyPr/>
                    <a:p>
                      <a:pPr>
                        <a:buNone/>
                      </a:pPr>
                      <a:r>
                        <a:rPr lang="en-US"/>
                        <a:t>long</a:t>
                      </a:r>
                      <a:endParaRPr lang="en-US"/>
                    </a:p>
                  </a:txBody>
                  <a:tcPr/>
                </a:tc>
                <a:tc>
                  <a:txBody>
                    <a:bodyPr/>
                    <a:p>
                      <a:pPr>
                        <a:buNone/>
                      </a:pPr>
                      <a:r>
                        <a:rPr lang="en-US"/>
                        <a:t>long long</a:t>
                      </a:r>
                      <a:endParaRPr lang="en-US"/>
                    </a:p>
                  </a:txBody>
                  <a:tcPr/>
                </a:tc>
                <a:tc>
                  <a:txBody>
                    <a:bodyPr/>
                    <a:p>
                      <a:pPr>
                        <a:buNone/>
                      </a:pPr>
                      <a:r>
                        <a:rPr lang="en-US"/>
                        <a:t>float</a:t>
                      </a:r>
                      <a:endParaRPr lang="en-US"/>
                    </a:p>
                  </a:txBody>
                  <a:tcPr/>
                </a:tc>
                <a:tc>
                  <a:txBody>
                    <a:bodyPr/>
                    <a:p>
                      <a:pPr>
                        <a:buNone/>
                      </a:pPr>
                      <a:r>
                        <a:rPr lang="en-US"/>
                        <a:t>double</a:t>
                      </a:r>
                      <a:endParaRPr lang="en-US"/>
                    </a:p>
                  </a:txBody>
                  <a:tcPr/>
                </a:tc>
                <a:tc>
                  <a:txBody>
                    <a:bodyPr/>
                    <a:p>
                      <a:pPr>
                        <a:buNone/>
                      </a:pPr>
                      <a:r>
                        <a:rPr lang="en-US"/>
                        <a:t>C++ </a:t>
                      </a:r>
                      <a:r>
                        <a:rPr lang="zh-CN" altLang="en-US"/>
                        <a:t>重载版</a:t>
                      </a:r>
                      <a:endParaRPr lang="zh-CN" altLang="en-US"/>
                    </a:p>
                  </a:txBody>
                  <a:tcPr/>
                </a:tc>
              </a:tr>
              <a:tr h="377190">
                <a:tc>
                  <a:txBody>
                    <a:bodyPr/>
                    <a:p>
                      <a:pPr>
                        <a:buNone/>
                      </a:pPr>
                      <a:r>
                        <a:rPr lang="en-US"/>
                        <a:t>abs</a:t>
                      </a:r>
                      <a:endParaRPr lang="en-US"/>
                    </a:p>
                  </a:txBody>
                  <a:tcPr/>
                </a:tc>
                <a:tc>
                  <a:txBody>
                    <a:bodyPr/>
                    <a:p>
                      <a:pPr>
                        <a:buNone/>
                      </a:pPr>
                      <a:r>
                        <a:rPr lang="en-US"/>
                        <a:t>labs</a:t>
                      </a:r>
                      <a:endParaRPr lang="en-US"/>
                    </a:p>
                  </a:txBody>
                  <a:tcPr/>
                </a:tc>
                <a:tc>
                  <a:txBody>
                    <a:bodyPr/>
                    <a:p>
                      <a:pPr>
                        <a:buNone/>
                      </a:pPr>
                      <a:r>
                        <a:rPr lang="en-US"/>
                        <a:t>llabs</a:t>
                      </a:r>
                      <a:endParaRPr lang="en-US"/>
                    </a:p>
                  </a:txBody>
                  <a:tcPr/>
                </a:tc>
                <a:tc>
                  <a:txBody>
                    <a:bodyPr/>
                    <a:p>
                      <a:pPr>
                        <a:buNone/>
                      </a:pPr>
                      <a:r>
                        <a:rPr lang="en-US"/>
                        <a:t>fabsf</a:t>
                      </a:r>
                      <a:endParaRPr lang="en-US"/>
                    </a:p>
                  </a:txBody>
                  <a:tcPr/>
                </a:tc>
                <a:tc>
                  <a:txBody>
                    <a:bodyPr/>
                    <a:p>
                      <a:pPr>
                        <a:buNone/>
                      </a:pPr>
                      <a:r>
                        <a:rPr lang="en-US"/>
                        <a:t>fabs</a:t>
                      </a:r>
                      <a:endParaRPr lang="en-US"/>
                    </a:p>
                  </a:txBody>
                  <a:tcPr/>
                </a:tc>
                <a:tc>
                  <a:txBody>
                    <a:bodyPr/>
                    <a:p>
                      <a:pPr>
                        <a:buNone/>
                      </a:pPr>
                      <a:r>
                        <a:rPr lang="en-US"/>
                        <a:t>std::abs</a:t>
                      </a:r>
                      <a:endParaRPr lang="en-US"/>
                    </a:p>
                  </a:txBody>
                  <a:tcPr/>
                </a:tc>
              </a:tr>
              <a:tr h="377190">
                <a:tc>
                  <a:txBody>
                    <a:bodyPr/>
                    <a:p>
                      <a:pPr>
                        <a:buNone/>
                      </a:pPr>
                      <a:r>
                        <a:rPr lang="en-US"/>
                        <a:t>-</a:t>
                      </a:r>
                      <a:endParaRPr lang="en-US"/>
                    </a:p>
                  </a:txBody>
                  <a:tcPr/>
                </a:tc>
                <a:tc>
                  <a:txBody>
                    <a:bodyPr/>
                    <a:p>
                      <a:pPr>
                        <a:buNone/>
                      </a:pPr>
                      <a:r>
                        <a:rPr lang="en-US"/>
                        <a:t>-</a:t>
                      </a:r>
                      <a:endParaRPr lang="en-US"/>
                    </a:p>
                  </a:txBody>
                  <a:tcPr/>
                </a:tc>
                <a:tc>
                  <a:txBody>
                    <a:bodyPr/>
                    <a:p>
                      <a:pPr>
                        <a:buNone/>
                      </a:pPr>
                      <a:r>
                        <a:rPr lang="en-US"/>
                        <a:t>-</a:t>
                      </a:r>
                      <a:endParaRPr lang="en-US"/>
                    </a:p>
                  </a:txBody>
                  <a:tcPr/>
                </a:tc>
                <a:tc>
                  <a:txBody>
                    <a:bodyPr/>
                    <a:p>
                      <a:pPr>
                        <a:buNone/>
                      </a:pPr>
                      <a:r>
                        <a:rPr lang="en-US"/>
                        <a:t>fmaxf</a:t>
                      </a:r>
                      <a:endParaRPr lang="en-US"/>
                    </a:p>
                  </a:txBody>
                  <a:tcPr/>
                </a:tc>
                <a:tc>
                  <a:txBody>
                    <a:bodyPr/>
                    <a:p>
                      <a:pPr>
                        <a:buNone/>
                      </a:pPr>
                      <a:r>
                        <a:rPr lang="en-US"/>
                        <a:t>fmax</a:t>
                      </a:r>
                      <a:endParaRPr lang="en-US"/>
                    </a:p>
                  </a:txBody>
                  <a:tcPr/>
                </a:tc>
                <a:tc>
                  <a:txBody>
                    <a:bodyPr/>
                    <a:p>
                      <a:pPr>
                        <a:buNone/>
                      </a:pPr>
                      <a:r>
                        <a:rPr lang="en-US"/>
                        <a:t>std::max</a:t>
                      </a:r>
                      <a:endParaRPr lang="en-US"/>
                    </a:p>
                  </a:txBody>
                  <a:tcPr/>
                </a:tc>
              </a:tr>
              <a:tr h="377190">
                <a:tc>
                  <a:txBody>
                    <a:bodyPr/>
                    <a:p>
                      <a:pPr>
                        <a:buNone/>
                      </a:pPr>
                      <a:r>
                        <a:rPr lang="en-US"/>
                        <a:t>-</a:t>
                      </a:r>
                      <a:endParaRPr lang="en-US"/>
                    </a:p>
                  </a:txBody>
                  <a:tcPr/>
                </a:tc>
                <a:tc>
                  <a:txBody>
                    <a:bodyPr/>
                    <a:p>
                      <a:pPr>
                        <a:buNone/>
                      </a:pPr>
                      <a:r>
                        <a:rPr lang="en-US"/>
                        <a:t>-</a:t>
                      </a:r>
                      <a:endParaRPr lang="en-US"/>
                    </a:p>
                  </a:txBody>
                  <a:tcPr/>
                </a:tc>
                <a:tc>
                  <a:txBody>
                    <a:bodyPr/>
                    <a:p>
                      <a:pPr>
                        <a:buNone/>
                      </a:pPr>
                      <a:r>
                        <a:rPr lang="en-US"/>
                        <a:t>-</a:t>
                      </a:r>
                      <a:endParaRPr lang="en-US"/>
                    </a:p>
                  </a:txBody>
                  <a:tcPr/>
                </a:tc>
                <a:tc>
                  <a:txBody>
                    <a:bodyPr/>
                    <a:p>
                      <a:pPr>
                        <a:buNone/>
                      </a:pPr>
                      <a:r>
                        <a:rPr lang="en-US"/>
                        <a:t>fminf</a:t>
                      </a:r>
                      <a:endParaRPr lang="en-US"/>
                    </a:p>
                  </a:txBody>
                  <a:tcPr/>
                </a:tc>
                <a:tc>
                  <a:txBody>
                    <a:bodyPr/>
                    <a:p>
                      <a:pPr>
                        <a:buNone/>
                      </a:pPr>
                      <a:r>
                        <a:rPr lang="en-US"/>
                        <a:t>fmin</a:t>
                      </a:r>
                      <a:endParaRPr lang="en-US"/>
                    </a:p>
                  </a:txBody>
                  <a:tcPr/>
                </a:tc>
                <a:tc>
                  <a:txBody>
                    <a:bodyPr/>
                    <a:p>
                      <a:pPr>
                        <a:buNone/>
                      </a:pPr>
                      <a:r>
                        <a:rPr lang="en-US"/>
                        <a:t>std::min</a:t>
                      </a:r>
                      <a:endParaRPr lang="en-US"/>
                    </a:p>
                  </a:txBody>
                  <a:tcPr/>
                </a:tc>
              </a:tr>
              <a:tr h="377190">
                <a:tc>
                  <a:txBody>
                    <a:bodyPr/>
                    <a:p>
                      <a:pPr>
                        <a:buNone/>
                      </a:pPr>
                      <a:r>
                        <a:rPr lang="en-US"/>
                        <a:t>%</a:t>
                      </a:r>
                      <a:endParaRPr lang="en-US"/>
                    </a:p>
                  </a:txBody>
                  <a:tcPr/>
                </a:tc>
                <a:tc>
                  <a:txBody>
                    <a:bodyPr/>
                    <a:p>
                      <a:pPr>
                        <a:buNone/>
                      </a:pPr>
                      <a:r>
                        <a:rPr lang="en-US"/>
                        <a:t>%</a:t>
                      </a:r>
                      <a:endParaRPr lang="en-US"/>
                    </a:p>
                  </a:txBody>
                  <a:tcPr/>
                </a:tc>
                <a:tc>
                  <a:txBody>
                    <a:bodyPr/>
                    <a:p>
                      <a:pPr>
                        <a:buNone/>
                      </a:pPr>
                      <a:r>
                        <a:rPr lang="en-US"/>
                        <a:t>%</a:t>
                      </a:r>
                      <a:endParaRPr lang="en-US"/>
                    </a:p>
                  </a:txBody>
                  <a:tcPr/>
                </a:tc>
                <a:tc>
                  <a:txBody>
                    <a:bodyPr/>
                    <a:p>
                      <a:pPr>
                        <a:buNone/>
                      </a:pPr>
                      <a:r>
                        <a:rPr lang="en-US"/>
                        <a:t>fmodf</a:t>
                      </a:r>
                      <a:endParaRPr lang="en-US"/>
                    </a:p>
                  </a:txBody>
                  <a:tcPr/>
                </a:tc>
                <a:tc>
                  <a:txBody>
                    <a:bodyPr/>
                    <a:p>
                      <a:pPr>
                        <a:buNone/>
                      </a:pPr>
                      <a:r>
                        <a:rPr lang="en-US"/>
                        <a:t>fmod</a:t>
                      </a:r>
                      <a:endParaRPr lang="en-US"/>
                    </a:p>
                  </a:txBody>
                  <a:tcPr/>
                </a:tc>
                <a:tc>
                  <a:txBody>
                    <a:bodyPr/>
                    <a:p>
                      <a:pPr>
                        <a:buNone/>
                      </a:pPr>
                      <a:r>
                        <a:rPr lang="en-US"/>
                        <a:t>std::fmod</a:t>
                      </a:r>
                      <a:endParaRPr lang="en-US"/>
                    </a:p>
                  </a:txBody>
                  <a:tcPr/>
                </a:tc>
              </a:tr>
              <a:tr h="377190">
                <a:tc>
                  <a:txBody>
                    <a:bodyPr/>
                    <a:p>
                      <a:pPr>
                        <a:buNone/>
                      </a:pPr>
                      <a:r>
                        <a:rPr lang="en-US"/>
                        <a:t>-</a:t>
                      </a:r>
                      <a:endParaRPr lang="en-US"/>
                    </a:p>
                  </a:txBody>
                  <a:tcPr/>
                </a:tc>
                <a:tc>
                  <a:txBody>
                    <a:bodyPr/>
                    <a:p>
                      <a:pPr>
                        <a:buNone/>
                      </a:pPr>
                      <a:r>
                        <a:rPr lang="en-US"/>
                        <a:t>-</a:t>
                      </a:r>
                      <a:endParaRPr lang="en-US"/>
                    </a:p>
                  </a:txBody>
                  <a:tcPr/>
                </a:tc>
                <a:tc>
                  <a:txBody>
                    <a:bodyPr/>
                    <a:p>
                      <a:pPr>
                        <a:buNone/>
                      </a:pPr>
                      <a:r>
                        <a:rPr lang="en-US"/>
                        <a:t>-</a:t>
                      </a:r>
                      <a:endParaRPr lang="en-US"/>
                    </a:p>
                  </a:txBody>
                  <a:tcPr/>
                </a:tc>
                <a:tc>
                  <a:txBody>
                    <a:bodyPr/>
                    <a:p>
                      <a:pPr>
                        <a:buNone/>
                      </a:pPr>
                      <a:r>
                        <a:rPr lang="en-US"/>
                        <a:t>powf</a:t>
                      </a:r>
                      <a:endParaRPr lang="en-US"/>
                    </a:p>
                  </a:txBody>
                  <a:tcPr/>
                </a:tc>
                <a:tc>
                  <a:txBody>
                    <a:bodyPr/>
                    <a:p>
                      <a:pPr>
                        <a:buNone/>
                      </a:pPr>
                      <a:r>
                        <a:rPr lang="en-US"/>
                        <a:t>pow</a:t>
                      </a:r>
                      <a:endParaRPr lang="en-US"/>
                    </a:p>
                  </a:txBody>
                  <a:tcPr/>
                </a:tc>
                <a:tc>
                  <a:txBody>
                    <a:bodyPr/>
                    <a:p>
                      <a:pPr>
                        <a:buNone/>
                      </a:pPr>
                      <a:r>
                        <a:rPr lang="en-US"/>
                        <a:t>std::pow</a:t>
                      </a:r>
                      <a:endParaRPr lang="en-US"/>
                    </a:p>
                  </a:txBody>
                  <a:tcPr/>
                </a:tc>
              </a:tr>
              <a:tr h="377190">
                <a:tc>
                  <a:txBody>
                    <a:bodyPr/>
                    <a:p>
                      <a:pPr>
                        <a:buNone/>
                      </a:pPr>
                      <a:r>
                        <a:rPr lang="en-US"/>
                        <a:t>-</a:t>
                      </a:r>
                      <a:endParaRPr lang="en-US"/>
                    </a:p>
                  </a:txBody>
                  <a:tcPr/>
                </a:tc>
                <a:tc>
                  <a:txBody>
                    <a:bodyPr/>
                    <a:p>
                      <a:pPr>
                        <a:buNone/>
                      </a:pPr>
                      <a:r>
                        <a:rPr lang="en-US"/>
                        <a:t>-</a:t>
                      </a:r>
                      <a:endParaRPr lang="en-US"/>
                    </a:p>
                  </a:txBody>
                  <a:tcPr/>
                </a:tc>
                <a:tc>
                  <a:txBody>
                    <a:bodyPr/>
                    <a:p>
                      <a:pPr>
                        <a:buNone/>
                      </a:pPr>
                      <a:r>
                        <a:rPr lang="en-US"/>
                        <a:t>-</a:t>
                      </a:r>
                      <a:endParaRPr lang="en-US"/>
                    </a:p>
                  </a:txBody>
                  <a:tcPr/>
                </a:tc>
                <a:tc>
                  <a:txBody>
                    <a:bodyPr/>
                    <a:p>
                      <a:pPr>
                        <a:buNone/>
                      </a:pPr>
                      <a:r>
                        <a:rPr lang="en-US"/>
                        <a:t>sqrtf</a:t>
                      </a:r>
                      <a:endParaRPr lang="en-US"/>
                    </a:p>
                  </a:txBody>
                  <a:tcPr/>
                </a:tc>
                <a:tc>
                  <a:txBody>
                    <a:bodyPr/>
                    <a:p>
                      <a:pPr>
                        <a:buNone/>
                      </a:pPr>
                      <a:r>
                        <a:rPr lang="en-US"/>
                        <a:t>sqrt</a:t>
                      </a:r>
                      <a:endParaRPr lang="en-US"/>
                    </a:p>
                  </a:txBody>
                  <a:tcPr/>
                </a:tc>
                <a:tc>
                  <a:txBody>
                    <a:bodyPr/>
                    <a:p>
                      <a:pPr>
                        <a:buNone/>
                      </a:pPr>
                      <a:r>
                        <a:rPr lang="en-US"/>
                        <a:t>std::sqrt</a:t>
                      </a:r>
                      <a:endParaRPr lang="en-US"/>
                    </a:p>
                  </a:txBody>
                  <a:tcPr/>
                </a:tc>
              </a:tr>
              <a:tr h="377190">
                <a:tc>
                  <a:txBody>
                    <a:bodyPr/>
                    <a:p>
                      <a:pPr>
                        <a:buNone/>
                      </a:pPr>
                      <a:r>
                        <a:rPr lang="en-US"/>
                        <a:t>-</a:t>
                      </a:r>
                      <a:endParaRPr lang="en-US"/>
                    </a:p>
                  </a:txBody>
                  <a:tcPr/>
                </a:tc>
                <a:tc>
                  <a:txBody>
                    <a:bodyPr/>
                    <a:p>
                      <a:pPr>
                        <a:buNone/>
                      </a:pPr>
                      <a:r>
                        <a:rPr lang="en-US"/>
                        <a:t>-</a:t>
                      </a:r>
                      <a:endParaRPr lang="en-US"/>
                    </a:p>
                  </a:txBody>
                  <a:tcPr/>
                </a:tc>
                <a:tc>
                  <a:txBody>
                    <a:bodyPr/>
                    <a:p>
                      <a:pPr>
                        <a:buNone/>
                      </a:pPr>
                      <a:r>
                        <a:rPr lang="en-US"/>
                        <a:t>-</a:t>
                      </a:r>
                      <a:endParaRPr lang="en-US"/>
                    </a:p>
                  </a:txBody>
                  <a:tcPr/>
                </a:tc>
                <a:tc>
                  <a:txBody>
                    <a:bodyPr/>
                    <a:p>
                      <a:pPr>
                        <a:buNone/>
                      </a:pPr>
                      <a:r>
                        <a:rPr lang="en-US"/>
                        <a:t>sinf</a:t>
                      </a:r>
                      <a:endParaRPr lang="en-US"/>
                    </a:p>
                  </a:txBody>
                  <a:tcPr/>
                </a:tc>
                <a:tc>
                  <a:txBody>
                    <a:bodyPr/>
                    <a:p>
                      <a:pPr>
                        <a:buNone/>
                      </a:pPr>
                      <a:r>
                        <a:rPr lang="en-US"/>
                        <a:t>sin</a:t>
                      </a:r>
                      <a:endParaRPr lang="en-US"/>
                    </a:p>
                  </a:txBody>
                  <a:tcPr/>
                </a:tc>
                <a:tc>
                  <a:txBody>
                    <a:bodyPr/>
                    <a:p>
                      <a:pPr>
                        <a:buNone/>
                      </a:pPr>
                      <a:r>
                        <a:rPr lang="en-US"/>
                        <a:t>std::sin</a:t>
                      </a:r>
                      <a:endParaRPr lang="en-US"/>
                    </a:p>
                  </a:txBody>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zh-CN" altLang="en-US">
                <a:sym typeface="+mn-ea"/>
              </a:rPr>
              <a:t>指针的本质</a:t>
            </a:r>
            <a:r>
              <a:rPr lang="zh-CN" altLang="en-US"/>
              <a:t>究竟是什么？</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理解内存地址的概念</a:t>
            </a:r>
            <a:endParaRPr lang="zh-CN" altLang="en-US"/>
          </a:p>
        </p:txBody>
      </p:sp>
      <p:pic>
        <p:nvPicPr>
          <p:cNvPr id="6" name="Content Placeholder 5"/>
          <p:cNvPicPr>
            <a:picLocks noChangeAspect="1"/>
          </p:cNvPicPr>
          <p:nvPr>
            <p:ph idx="1"/>
          </p:nvPr>
        </p:nvPicPr>
        <p:blipFill>
          <a:blip r:embed="rId1"/>
          <a:stretch>
            <a:fillRect/>
          </a:stretch>
        </p:blipFill>
        <p:spPr>
          <a:xfrm>
            <a:off x="1557020" y="3004185"/>
            <a:ext cx="10515600" cy="1951355"/>
          </a:xfrm>
          <a:prstGeom prst="rect">
            <a:avLst/>
          </a:prstGeom>
        </p:spPr>
      </p:pic>
      <p:sp>
        <p:nvSpPr>
          <p:cNvPr id="7" name="Text Box 6"/>
          <p:cNvSpPr txBox="1"/>
          <p:nvPr/>
        </p:nvSpPr>
        <p:spPr>
          <a:xfrm>
            <a:off x="459740" y="4194175"/>
            <a:ext cx="1097280" cy="645160"/>
          </a:xfrm>
          <a:prstGeom prst="rect">
            <a:avLst/>
          </a:prstGeom>
          <a:noFill/>
        </p:spPr>
        <p:txBody>
          <a:bodyPr wrap="none" rtlCol="0">
            <a:spAutoFit/>
          </a:bodyPr>
          <a:p>
            <a:r>
              <a:rPr lang="zh-CN" altLang="en-US" sz="3600">
                <a:solidFill>
                  <a:schemeClr val="accent1"/>
                </a:solidFill>
              </a:rPr>
              <a:t>地址</a:t>
            </a:r>
            <a:endParaRPr lang="zh-CN" altLang="en-US" sz="3600">
              <a:solidFill>
                <a:schemeClr val="accent1"/>
              </a:solidFill>
            </a:endParaRPr>
          </a:p>
        </p:txBody>
      </p:sp>
      <p:sp>
        <p:nvSpPr>
          <p:cNvPr id="8" name="Text Box 7"/>
          <p:cNvSpPr txBox="1"/>
          <p:nvPr/>
        </p:nvSpPr>
        <p:spPr>
          <a:xfrm>
            <a:off x="459740" y="3408680"/>
            <a:ext cx="1097280" cy="645160"/>
          </a:xfrm>
          <a:prstGeom prst="rect">
            <a:avLst/>
          </a:prstGeom>
          <a:noFill/>
        </p:spPr>
        <p:txBody>
          <a:bodyPr wrap="none" rtlCol="0">
            <a:spAutoFit/>
          </a:bodyPr>
          <a:p>
            <a:r>
              <a:rPr lang="zh-CN" altLang="en-US" sz="3600">
                <a:solidFill>
                  <a:schemeClr val="accent2"/>
                </a:solidFill>
              </a:rPr>
              <a:t>字节</a:t>
            </a:r>
            <a:endParaRPr lang="zh-CN" altLang="en-US" sz="3600">
              <a:solidFill>
                <a:schemeClr val="accent2"/>
              </a:solidFill>
            </a:endParaRPr>
          </a:p>
        </p:txBody>
      </p:sp>
      <p:sp>
        <p:nvSpPr>
          <p:cNvPr id="9" name="Text Box 8"/>
          <p:cNvSpPr txBox="1"/>
          <p:nvPr/>
        </p:nvSpPr>
        <p:spPr>
          <a:xfrm>
            <a:off x="1976120" y="1833245"/>
            <a:ext cx="9187180" cy="922020"/>
          </a:xfrm>
          <a:prstGeom prst="rect">
            <a:avLst/>
          </a:prstGeom>
          <a:noFill/>
        </p:spPr>
        <p:txBody>
          <a:bodyPr wrap="none" rtlCol="0">
            <a:spAutoFit/>
          </a:bodyPr>
          <a:p>
            <a:r>
              <a:rPr lang="zh-CN" altLang="en-US"/>
              <a:t>内存就像一条长长的街道，街边有一间间小房子，每个房子里都住着一个字节。</a:t>
            </a:r>
            <a:endParaRPr lang="zh-CN" altLang="en-US"/>
          </a:p>
          <a:p>
            <a:r>
              <a:rPr lang="zh-CN" altLang="en-US"/>
              <a:t>而内存地址就是房子的门牌号，</a:t>
            </a:r>
            <a:r>
              <a:rPr lang="en-US" altLang="zh-CN"/>
              <a:t>CPU </a:t>
            </a:r>
            <a:r>
              <a:rPr lang="zh-CN" altLang="en-US"/>
              <a:t>就是通过门牌号，来读取或修改指定房子里的字节。</a:t>
            </a:r>
            <a:endParaRPr lang="zh-CN" altLang="en-US"/>
          </a:p>
          <a:p>
            <a:r>
              <a:rPr lang="zh-CN" altLang="en-US"/>
              <a:t>而内存的容量实际上就是街道的长度，比如</a:t>
            </a:r>
            <a:r>
              <a:rPr lang="en-US" altLang="zh-CN"/>
              <a:t> 1MB </a:t>
            </a:r>
            <a:r>
              <a:rPr lang="zh-CN" altLang="en-US"/>
              <a:t>就表示总共有</a:t>
            </a:r>
            <a:r>
              <a:rPr lang="en-US" altLang="zh-CN"/>
              <a:t> 1048576 </a:t>
            </a:r>
            <a:r>
              <a:rPr lang="zh-CN" altLang="en-US"/>
              <a:t>个房子。</a:t>
            </a:r>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变量在内存中的存储方式（大端字节序）</a:t>
            </a:r>
            <a:endParaRPr lang="en-US" altLang="zh-CN"/>
          </a:p>
        </p:txBody>
      </p:sp>
      <p:pic>
        <p:nvPicPr>
          <p:cNvPr id="4" name="Content Placeholder 3"/>
          <p:cNvPicPr>
            <a:picLocks noChangeAspect="1"/>
          </p:cNvPicPr>
          <p:nvPr>
            <p:ph idx="1"/>
          </p:nvPr>
        </p:nvPicPr>
        <p:blipFill>
          <a:blip r:embed="rId1"/>
          <a:stretch>
            <a:fillRect/>
          </a:stretch>
        </p:blipFill>
        <p:spPr>
          <a:xfrm>
            <a:off x="1625600" y="2396490"/>
            <a:ext cx="10515600" cy="2677795"/>
          </a:xfrm>
          <a:prstGeom prst="rect">
            <a:avLst/>
          </a:prstGeom>
        </p:spPr>
      </p:pic>
      <p:sp>
        <p:nvSpPr>
          <p:cNvPr id="7" name="Text Box 6"/>
          <p:cNvSpPr txBox="1"/>
          <p:nvPr/>
        </p:nvSpPr>
        <p:spPr>
          <a:xfrm>
            <a:off x="459740" y="4194175"/>
            <a:ext cx="1097280" cy="645160"/>
          </a:xfrm>
          <a:prstGeom prst="rect">
            <a:avLst/>
          </a:prstGeom>
          <a:noFill/>
        </p:spPr>
        <p:txBody>
          <a:bodyPr wrap="none" rtlCol="0">
            <a:spAutoFit/>
          </a:bodyPr>
          <a:p>
            <a:r>
              <a:rPr lang="zh-CN" altLang="en-US" sz="3600">
                <a:solidFill>
                  <a:schemeClr val="accent1"/>
                </a:solidFill>
              </a:rPr>
              <a:t>地址</a:t>
            </a:r>
            <a:endParaRPr lang="zh-CN" altLang="en-US" sz="3600">
              <a:solidFill>
                <a:schemeClr val="accent1"/>
              </a:solidFill>
            </a:endParaRPr>
          </a:p>
        </p:txBody>
      </p:sp>
      <p:sp>
        <p:nvSpPr>
          <p:cNvPr id="8" name="Text Box 7"/>
          <p:cNvSpPr txBox="1"/>
          <p:nvPr/>
        </p:nvSpPr>
        <p:spPr>
          <a:xfrm>
            <a:off x="459740" y="3408680"/>
            <a:ext cx="1097280" cy="645160"/>
          </a:xfrm>
          <a:prstGeom prst="rect">
            <a:avLst/>
          </a:prstGeom>
          <a:noFill/>
        </p:spPr>
        <p:txBody>
          <a:bodyPr wrap="none" rtlCol="0">
            <a:spAutoFit/>
          </a:bodyPr>
          <a:p>
            <a:r>
              <a:rPr lang="zh-CN" altLang="en-US" sz="3600">
                <a:solidFill>
                  <a:schemeClr val="accent2"/>
                </a:solidFill>
              </a:rPr>
              <a:t>字节</a:t>
            </a:r>
            <a:endParaRPr lang="zh-CN" altLang="en-US" sz="3600">
              <a:solidFill>
                <a:schemeClr val="accent2"/>
              </a:solidFill>
            </a:endParaRPr>
          </a:p>
        </p:txBody>
      </p:sp>
      <p:sp>
        <p:nvSpPr>
          <p:cNvPr id="5" name="Text Box 4"/>
          <p:cNvSpPr txBox="1"/>
          <p:nvPr/>
        </p:nvSpPr>
        <p:spPr>
          <a:xfrm>
            <a:off x="2717800" y="1369695"/>
            <a:ext cx="7409180" cy="1198880"/>
          </a:xfrm>
          <a:prstGeom prst="rect">
            <a:avLst/>
          </a:prstGeom>
          <a:noFill/>
        </p:spPr>
        <p:txBody>
          <a:bodyPr wrap="none" rtlCol="0">
            <a:spAutoFit/>
          </a:bodyPr>
          <a:p>
            <a:pPr algn="l"/>
            <a:r>
              <a:rPr lang="zh-CN" altLang="en-US"/>
              <a:t>刚刚说过一个</a:t>
            </a:r>
            <a:r>
              <a:rPr lang="en-US" altLang="zh-CN"/>
              <a:t> int </a:t>
            </a:r>
            <a:r>
              <a:rPr lang="zh-CN" altLang="en-US"/>
              <a:t>由四个字节组成，因此一个</a:t>
            </a:r>
            <a:r>
              <a:rPr lang="en-US" altLang="zh-CN"/>
              <a:t> int </a:t>
            </a:r>
            <a:r>
              <a:rPr lang="zh-CN" altLang="en-US"/>
              <a:t>类型要占据四栋房子。</a:t>
            </a:r>
            <a:endParaRPr lang="zh-CN" altLang="en-US"/>
          </a:p>
          <a:p>
            <a:pPr algn="l"/>
            <a:r>
              <a:rPr lang="zh-CN" altLang="en-US"/>
              <a:t>而对于</a:t>
            </a:r>
            <a:r>
              <a:rPr lang="en-US" altLang="zh-CN"/>
              <a:t> int </a:t>
            </a:r>
            <a:r>
              <a:rPr lang="zh-CN" altLang="en-US"/>
              <a:t>类型的四个字节要按照什么顺序放入四栋房子，有两种方式。</a:t>
            </a:r>
            <a:endParaRPr lang="zh-CN" altLang="en-US"/>
          </a:p>
          <a:p>
            <a:pPr algn="l"/>
            <a:r>
              <a:rPr lang="zh-CN" altLang="en-US"/>
              <a:t>其中大端字节序（</a:t>
            </a:r>
            <a:r>
              <a:rPr lang="en-US" altLang="zh-CN"/>
              <a:t>big-endian</a:t>
            </a:r>
            <a:r>
              <a:rPr lang="zh-CN" altLang="en-US"/>
              <a:t>）就是先从高地址开始存</a:t>
            </a:r>
            <a:r>
              <a:rPr lang="zh-CN" altLang="en-US">
                <a:sym typeface="+mn-ea"/>
              </a:rPr>
              <a:t>字节</a:t>
            </a:r>
            <a:r>
              <a:rPr lang="zh-CN" altLang="en-US"/>
              <a:t>的方式。</a:t>
            </a:r>
            <a:endParaRPr lang="zh-CN" altLang="en-US"/>
          </a:p>
          <a:p>
            <a:pPr algn="l"/>
            <a:r>
              <a:rPr lang="zh-CN" altLang="en-US"/>
              <a:t>比如假设</a:t>
            </a:r>
            <a:r>
              <a:rPr lang="en-US" altLang="zh-CN"/>
              <a:t> x=1 </a:t>
            </a:r>
            <a:r>
              <a:rPr lang="zh-CN" altLang="en-US"/>
              <a:t>的话，那么大端字节序的存储方式是：</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不同位数的计算机，字（</a:t>
            </a:r>
            <a:r>
              <a:rPr lang="en-US" altLang="zh-CN"/>
              <a:t>word</a:t>
            </a:r>
            <a:r>
              <a:rPr lang="zh-CN" altLang="en-US"/>
              <a:t>）的大小也不一样</a:t>
            </a:r>
            <a:endParaRPr lang="zh-CN" altLang="en-US"/>
          </a:p>
        </p:txBody>
      </p:sp>
      <p:sp>
        <p:nvSpPr>
          <p:cNvPr id="3" name="Content Placeholder 2"/>
          <p:cNvSpPr>
            <a:spLocks noGrp="1"/>
          </p:cNvSpPr>
          <p:nvPr>
            <p:ph idx="1"/>
          </p:nvPr>
        </p:nvSpPr>
        <p:spPr/>
        <p:txBody>
          <a:bodyPr/>
          <a:p>
            <a:r>
              <a:rPr lang="zh-CN" altLang="en-US"/>
              <a:t>刚刚说把</a:t>
            </a:r>
            <a:r>
              <a:rPr lang="en-US" altLang="zh-CN"/>
              <a:t> 2 </a:t>
            </a:r>
            <a:r>
              <a:rPr lang="zh-CN" altLang="en-US"/>
              <a:t>个字节（</a:t>
            </a:r>
            <a:r>
              <a:rPr lang="en-US" altLang="zh-CN"/>
              <a:t>byte</a:t>
            </a:r>
            <a:r>
              <a:rPr lang="zh-CN" altLang="en-US"/>
              <a:t>）拼成一个字（</a:t>
            </a:r>
            <a:r>
              <a:rPr lang="en-US" altLang="zh-CN"/>
              <a:t>word</a:t>
            </a:r>
            <a:r>
              <a:rPr lang="zh-CN" altLang="en-US"/>
              <a:t>），实际上是</a:t>
            </a:r>
            <a:r>
              <a:rPr lang="en-US" altLang="zh-CN"/>
              <a:t> 16 </a:t>
            </a:r>
            <a:r>
              <a:rPr lang="zh-CN" altLang="en-US"/>
              <a:t>位计算机的做法。</a:t>
            </a:r>
            <a:endParaRPr lang="zh-CN" altLang="en-US"/>
          </a:p>
          <a:p>
            <a:r>
              <a:rPr lang="en-US" altLang="zh-CN"/>
              <a:t>16 </a:t>
            </a:r>
            <a:r>
              <a:rPr lang="zh-CN" altLang="en-US"/>
              <a:t>位计算机得名就是因为他的字由</a:t>
            </a:r>
            <a:r>
              <a:rPr lang="en-US" altLang="zh-CN"/>
              <a:t> 16 </a:t>
            </a:r>
            <a:r>
              <a:rPr lang="zh-CN" altLang="en-US"/>
              <a:t>个位组成，早期的</a:t>
            </a:r>
            <a:r>
              <a:rPr lang="en-US" altLang="zh-CN"/>
              <a:t> 8086 </a:t>
            </a:r>
            <a:r>
              <a:rPr lang="zh-CN" altLang="en-US"/>
              <a:t>系列</a:t>
            </a:r>
            <a:r>
              <a:rPr lang="en-US" altLang="zh-CN"/>
              <a:t> CPU </a:t>
            </a:r>
            <a:r>
              <a:rPr lang="zh-CN" altLang="en-US"/>
              <a:t>就是</a:t>
            </a:r>
            <a:r>
              <a:rPr lang="en-US" altLang="zh-CN"/>
              <a:t> 16 </a:t>
            </a:r>
            <a:r>
              <a:rPr lang="zh-CN" altLang="en-US"/>
              <a:t>位的。</a:t>
            </a:r>
            <a:endParaRPr lang="zh-CN" altLang="en-US"/>
          </a:p>
          <a:p>
            <a:r>
              <a:rPr lang="zh-CN" altLang="en-US"/>
              <a:t>在</a:t>
            </a:r>
            <a:r>
              <a:rPr lang="en-US" altLang="zh-CN"/>
              <a:t> 32 </a:t>
            </a:r>
            <a:r>
              <a:rPr lang="zh-CN" altLang="en-US"/>
              <a:t>位计算机上会把</a:t>
            </a:r>
            <a:r>
              <a:rPr lang="en-US" altLang="zh-CN"/>
              <a:t> 4 </a:t>
            </a:r>
            <a:r>
              <a:rPr lang="zh-CN" altLang="en-US"/>
              <a:t>个字节拼成一个字，字由</a:t>
            </a:r>
            <a:r>
              <a:rPr lang="en-US" altLang="zh-CN"/>
              <a:t> 32 </a:t>
            </a:r>
            <a:r>
              <a:rPr lang="zh-CN" altLang="en-US"/>
              <a:t>个位组成。</a:t>
            </a:r>
            <a:endParaRPr lang="zh-CN" altLang="en-US"/>
          </a:p>
          <a:p>
            <a:r>
              <a:rPr lang="zh-CN" altLang="en-US">
                <a:sym typeface="+mn-ea"/>
              </a:rPr>
              <a:t>在</a:t>
            </a:r>
            <a:r>
              <a:rPr lang="en-US" altLang="zh-CN">
                <a:sym typeface="+mn-ea"/>
              </a:rPr>
              <a:t> 64 </a:t>
            </a:r>
            <a:r>
              <a:rPr lang="zh-CN" altLang="en-US">
                <a:sym typeface="+mn-ea"/>
              </a:rPr>
              <a:t>位计算机上会把</a:t>
            </a:r>
            <a:r>
              <a:rPr lang="en-US" altLang="zh-CN">
                <a:sym typeface="+mn-ea"/>
              </a:rPr>
              <a:t> 8 </a:t>
            </a:r>
            <a:r>
              <a:rPr lang="zh-CN" altLang="en-US">
                <a:sym typeface="+mn-ea"/>
              </a:rPr>
              <a:t>个字节拼成一个字，字由</a:t>
            </a:r>
            <a:r>
              <a:rPr lang="en-US" altLang="zh-CN">
                <a:sym typeface="+mn-ea"/>
              </a:rPr>
              <a:t> 64 </a:t>
            </a:r>
            <a:r>
              <a:rPr lang="zh-CN" altLang="en-US">
                <a:sym typeface="+mn-ea"/>
              </a:rPr>
              <a:t>个位组成。</a:t>
            </a:r>
            <a:endParaRPr lang="zh-CN" altLang="en-US">
              <a:sym typeface="+mn-ea"/>
            </a:endParaRPr>
          </a:p>
          <a:p>
            <a:r>
              <a:rPr lang="zh-CN" altLang="en-US"/>
              <a:t>如今的计算机大多是</a:t>
            </a:r>
            <a:r>
              <a:rPr lang="en-US" altLang="zh-CN"/>
              <a:t> 64 </a:t>
            </a:r>
            <a:r>
              <a:rPr lang="zh-CN" altLang="en-US"/>
              <a:t>位的，一些很老的网吧和学校的机房里偶尔能看见古董级的</a:t>
            </a:r>
            <a:r>
              <a:rPr lang="en-US" altLang="zh-CN"/>
              <a:t> 32 </a:t>
            </a:r>
            <a:r>
              <a:rPr lang="zh-CN" altLang="en-US"/>
              <a:t>位计算机，</a:t>
            </a:r>
            <a:r>
              <a:rPr lang="en-US" altLang="zh-CN"/>
              <a:t>16 </a:t>
            </a:r>
            <a:r>
              <a:rPr lang="zh-CN" altLang="en-US"/>
              <a:t>位计算机则是几乎只能在博物馆里看到了。</a:t>
            </a:r>
            <a:endParaRPr lang="zh-CN" altLang="en-US"/>
          </a:p>
          <a:p>
            <a:r>
              <a:rPr lang="zh-CN" altLang="en-US"/>
              <a:t>字的长度决定了计算机中寄存器的大小，从而</a:t>
            </a:r>
            <a:r>
              <a:rPr lang="zh-CN" altLang="en-US">
                <a:sym typeface="+mn-ea"/>
              </a:rPr>
              <a:t>决定计算机一次能处理多大的整数</a:t>
            </a:r>
            <a:r>
              <a:rPr lang="zh-CN" altLang="en-US"/>
              <a:t>。</a:t>
            </a:r>
            <a:endParaRPr lang="zh-CN" altLang="en-US"/>
          </a:p>
          <a:p>
            <a:r>
              <a:rPr lang="zh-CN" altLang="en-US"/>
              <a:t>例如</a:t>
            </a:r>
            <a:r>
              <a:rPr lang="en-US" altLang="zh-CN"/>
              <a:t> 32 </a:t>
            </a:r>
            <a:r>
              <a:rPr lang="zh-CN" altLang="en-US"/>
              <a:t>位计算机的寄存器都是</a:t>
            </a:r>
            <a:r>
              <a:rPr lang="en-US" altLang="zh-CN"/>
              <a:t> 32 </a:t>
            </a:r>
            <a:r>
              <a:rPr lang="zh-CN" altLang="en-US"/>
              <a:t>位，因此只能做</a:t>
            </a:r>
            <a:r>
              <a:rPr lang="en-US" altLang="zh-CN"/>
              <a:t> 32 </a:t>
            </a:r>
            <a:r>
              <a:rPr lang="zh-CN" altLang="en-US"/>
              <a:t>位整数的加减乘除，超过</a:t>
            </a:r>
            <a:r>
              <a:rPr lang="en-US" altLang="zh-CN"/>
              <a:t> 32 </a:t>
            </a:r>
            <a:r>
              <a:rPr lang="zh-CN" altLang="en-US"/>
              <a:t>位整数的加减乘除就要用特殊的指令来模拟了。</a:t>
            </a:r>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变量在内存中的存储方式（小端字节序）</a:t>
            </a:r>
            <a:endParaRPr lang="en-US" altLang="zh-CN"/>
          </a:p>
        </p:txBody>
      </p:sp>
      <p:sp>
        <p:nvSpPr>
          <p:cNvPr id="7" name="Text Box 6"/>
          <p:cNvSpPr txBox="1"/>
          <p:nvPr/>
        </p:nvSpPr>
        <p:spPr>
          <a:xfrm>
            <a:off x="459740" y="4194175"/>
            <a:ext cx="1097280" cy="645160"/>
          </a:xfrm>
          <a:prstGeom prst="rect">
            <a:avLst/>
          </a:prstGeom>
          <a:noFill/>
        </p:spPr>
        <p:txBody>
          <a:bodyPr wrap="none" rtlCol="0">
            <a:spAutoFit/>
          </a:bodyPr>
          <a:p>
            <a:r>
              <a:rPr lang="zh-CN" altLang="en-US" sz="3600">
                <a:solidFill>
                  <a:schemeClr val="accent1"/>
                </a:solidFill>
              </a:rPr>
              <a:t>地址</a:t>
            </a:r>
            <a:endParaRPr lang="zh-CN" altLang="en-US" sz="3600">
              <a:solidFill>
                <a:schemeClr val="accent1"/>
              </a:solidFill>
            </a:endParaRPr>
          </a:p>
        </p:txBody>
      </p:sp>
      <p:sp>
        <p:nvSpPr>
          <p:cNvPr id="8" name="Text Box 7"/>
          <p:cNvSpPr txBox="1"/>
          <p:nvPr/>
        </p:nvSpPr>
        <p:spPr>
          <a:xfrm>
            <a:off x="459740" y="3408680"/>
            <a:ext cx="1097280" cy="645160"/>
          </a:xfrm>
          <a:prstGeom prst="rect">
            <a:avLst/>
          </a:prstGeom>
          <a:noFill/>
        </p:spPr>
        <p:txBody>
          <a:bodyPr wrap="none" rtlCol="0">
            <a:spAutoFit/>
          </a:bodyPr>
          <a:p>
            <a:r>
              <a:rPr lang="zh-CN" altLang="en-US" sz="3600">
                <a:solidFill>
                  <a:schemeClr val="accent2"/>
                </a:solidFill>
              </a:rPr>
              <a:t>字节</a:t>
            </a:r>
            <a:endParaRPr lang="zh-CN" altLang="en-US" sz="3600">
              <a:solidFill>
                <a:schemeClr val="accent2"/>
              </a:solidFill>
            </a:endParaRPr>
          </a:p>
        </p:txBody>
      </p:sp>
      <p:pic>
        <p:nvPicPr>
          <p:cNvPr id="6" name="Content Placeholder 5"/>
          <p:cNvPicPr>
            <a:picLocks noChangeAspect="1"/>
          </p:cNvPicPr>
          <p:nvPr>
            <p:ph idx="1"/>
          </p:nvPr>
        </p:nvPicPr>
        <p:blipFill>
          <a:blip r:embed="rId1"/>
          <a:stretch>
            <a:fillRect/>
          </a:stretch>
        </p:blipFill>
        <p:spPr>
          <a:xfrm>
            <a:off x="1567180" y="2662555"/>
            <a:ext cx="10515600" cy="2332990"/>
          </a:xfrm>
          <a:prstGeom prst="rect">
            <a:avLst/>
          </a:prstGeom>
        </p:spPr>
      </p:pic>
      <p:sp>
        <p:nvSpPr>
          <p:cNvPr id="10" name="Text Box 9"/>
          <p:cNvSpPr txBox="1"/>
          <p:nvPr/>
        </p:nvSpPr>
        <p:spPr>
          <a:xfrm>
            <a:off x="2717800" y="1369695"/>
            <a:ext cx="7409180" cy="1198880"/>
          </a:xfrm>
          <a:prstGeom prst="rect">
            <a:avLst/>
          </a:prstGeom>
          <a:noFill/>
        </p:spPr>
        <p:txBody>
          <a:bodyPr wrap="none" rtlCol="0">
            <a:spAutoFit/>
          </a:bodyPr>
          <a:p>
            <a:pPr algn="l"/>
            <a:r>
              <a:rPr lang="zh-CN" altLang="en-US"/>
              <a:t>刚刚说过一个</a:t>
            </a:r>
            <a:r>
              <a:rPr lang="en-US" altLang="zh-CN"/>
              <a:t> int </a:t>
            </a:r>
            <a:r>
              <a:rPr lang="zh-CN" altLang="en-US"/>
              <a:t>由四个字节组成，因此一个</a:t>
            </a:r>
            <a:r>
              <a:rPr lang="en-US" altLang="zh-CN"/>
              <a:t> int </a:t>
            </a:r>
            <a:r>
              <a:rPr lang="zh-CN" altLang="en-US"/>
              <a:t>类型要占据四栋房子。</a:t>
            </a:r>
            <a:endParaRPr lang="zh-CN" altLang="en-US"/>
          </a:p>
          <a:p>
            <a:pPr algn="l"/>
            <a:r>
              <a:rPr lang="zh-CN" altLang="en-US"/>
              <a:t>而对于</a:t>
            </a:r>
            <a:r>
              <a:rPr lang="en-US" altLang="zh-CN"/>
              <a:t> int </a:t>
            </a:r>
            <a:r>
              <a:rPr lang="zh-CN" altLang="en-US"/>
              <a:t>类型的四个字节要按照什么顺序放入四栋房子，有两种方式。</a:t>
            </a:r>
            <a:endParaRPr lang="zh-CN" altLang="en-US"/>
          </a:p>
          <a:p>
            <a:pPr algn="l"/>
            <a:r>
              <a:rPr lang="zh-CN" altLang="en-US"/>
              <a:t>其中小端字节序（</a:t>
            </a:r>
            <a:r>
              <a:rPr lang="en-US" altLang="zh-CN"/>
              <a:t>little-endian</a:t>
            </a:r>
            <a:r>
              <a:rPr lang="zh-CN" altLang="en-US"/>
              <a:t>）</a:t>
            </a:r>
            <a:r>
              <a:rPr lang="zh-CN" altLang="en-US">
                <a:sym typeface="+mn-ea"/>
              </a:rPr>
              <a:t>就是先从低地址开始存字节的方式。</a:t>
            </a:r>
            <a:endParaRPr lang="zh-CN" altLang="en-US"/>
          </a:p>
          <a:p>
            <a:pPr algn="l"/>
            <a:r>
              <a:rPr lang="zh-CN" altLang="en-US"/>
              <a:t>比如假设</a:t>
            </a:r>
            <a:r>
              <a:rPr lang="en-US" altLang="zh-CN"/>
              <a:t> x=1 </a:t>
            </a:r>
            <a:r>
              <a:rPr lang="zh-CN" altLang="en-US"/>
              <a:t>的话，那么大端字节序的存储方式是：</a:t>
            </a:r>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大小端之争</a:t>
            </a:r>
            <a:endParaRPr lang="zh-CN" altLang="en-US"/>
          </a:p>
        </p:txBody>
      </p:sp>
      <p:pic>
        <p:nvPicPr>
          <p:cNvPr id="4" name="Content Placeholder 3"/>
          <p:cNvPicPr>
            <a:picLocks noChangeAspect="1"/>
          </p:cNvPicPr>
          <p:nvPr>
            <p:ph idx="1"/>
          </p:nvPr>
        </p:nvPicPr>
        <p:blipFill>
          <a:blip r:embed="rId1"/>
          <a:stretch>
            <a:fillRect/>
          </a:stretch>
        </p:blipFill>
        <p:spPr>
          <a:xfrm>
            <a:off x="2263140" y="2180590"/>
            <a:ext cx="7283450" cy="3641725"/>
          </a:xfrm>
          <a:prstGeom prst="rect">
            <a:avLst/>
          </a:prstGeom>
        </p:spPr>
      </p:pic>
      <p:sp>
        <p:nvSpPr>
          <p:cNvPr id="5" name="Text Box 4"/>
          <p:cNvSpPr txBox="1"/>
          <p:nvPr/>
        </p:nvSpPr>
        <p:spPr>
          <a:xfrm>
            <a:off x="3423285" y="1118235"/>
            <a:ext cx="5986780" cy="645160"/>
          </a:xfrm>
          <a:prstGeom prst="rect">
            <a:avLst/>
          </a:prstGeom>
          <a:noFill/>
        </p:spPr>
        <p:txBody>
          <a:bodyPr wrap="none" rtlCol="0">
            <a:spAutoFit/>
          </a:bodyPr>
          <a:p>
            <a:pPr algn="l"/>
            <a:r>
              <a:rPr lang="zh-CN" altLang="en-US"/>
              <a:t>我们主流的硬件架构如</a:t>
            </a:r>
            <a:r>
              <a:rPr lang="en-US" altLang="zh-CN"/>
              <a:t> x86</a:t>
            </a:r>
            <a:r>
              <a:rPr lang="zh-CN" altLang="en-US"/>
              <a:t>，</a:t>
            </a:r>
            <a:r>
              <a:rPr lang="en-US" altLang="zh-CN"/>
              <a:t>ARM </a:t>
            </a:r>
            <a:r>
              <a:rPr lang="zh-CN" altLang="en-US"/>
              <a:t>都采用的小端字节序。</a:t>
            </a:r>
            <a:endParaRPr lang="zh-CN" altLang="en-US"/>
          </a:p>
          <a:p>
            <a:pPr algn="l"/>
            <a:r>
              <a:rPr lang="zh-CN" altLang="en-US"/>
              <a:t>非主流的</a:t>
            </a:r>
            <a:r>
              <a:rPr lang="zh-CN" altLang="en-US">
                <a:sym typeface="+mn-ea"/>
              </a:rPr>
              <a:t>硬件</a:t>
            </a:r>
            <a:r>
              <a:rPr lang="zh-CN" altLang="en-US"/>
              <a:t>架构如</a:t>
            </a:r>
            <a:r>
              <a:rPr lang="en-US" altLang="zh-CN"/>
              <a:t> PowerPC</a:t>
            </a:r>
            <a:r>
              <a:rPr lang="zh-CN" altLang="en-US"/>
              <a:t>，</a:t>
            </a:r>
            <a:r>
              <a:rPr lang="en-US" altLang="zh-CN"/>
              <a:t>MIPS </a:t>
            </a:r>
            <a:r>
              <a:rPr lang="zh-CN" altLang="en-US"/>
              <a:t>才用大端字节序。</a:t>
            </a:r>
            <a:endParaRPr lang="zh-CN" altLang="en-US"/>
          </a:p>
        </p:txBody>
      </p:sp>
      <p:sp>
        <p:nvSpPr>
          <p:cNvPr id="6" name="Text Box 5"/>
          <p:cNvSpPr txBox="1"/>
          <p:nvPr/>
        </p:nvSpPr>
        <p:spPr>
          <a:xfrm>
            <a:off x="271145" y="5362575"/>
            <a:ext cx="11473180" cy="922020"/>
          </a:xfrm>
          <a:prstGeom prst="rect">
            <a:avLst/>
          </a:prstGeom>
          <a:noFill/>
        </p:spPr>
        <p:txBody>
          <a:bodyPr wrap="none" rtlCol="0" anchor="t">
            <a:spAutoFit/>
          </a:bodyPr>
          <a:p>
            <a:pPr algn="l"/>
            <a:r>
              <a:rPr lang="zh-CN" altLang="en-US">
                <a:sym typeface="+mn-ea"/>
              </a:rPr>
              <a:t>贴近底层的语言，比如</a:t>
            </a:r>
            <a:r>
              <a:rPr lang="en-US" altLang="zh-CN">
                <a:sym typeface="+mn-ea"/>
              </a:rPr>
              <a:t> C/C++/Fortran </a:t>
            </a:r>
            <a:r>
              <a:rPr lang="zh-CN" altLang="en-US">
                <a:sym typeface="+mn-ea"/>
              </a:rPr>
              <a:t>会采用当前硬件架构的字节序，比如在</a:t>
            </a:r>
            <a:r>
              <a:rPr lang="en-US" altLang="zh-CN">
                <a:sym typeface="+mn-ea"/>
              </a:rPr>
              <a:t> x86 </a:t>
            </a:r>
            <a:r>
              <a:rPr lang="zh-CN" altLang="en-US">
                <a:sym typeface="+mn-ea"/>
              </a:rPr>
              <a:t>上就会变成小端字节序。</a:t>
            </a:r>
            <a:endParaRPr lang="zh-CN" altLang="en-US">
              <a:sym typeface="+mn-ea"/>
            </a:endParaRPr>
          </a:p>
          <a:p>
            <a:pPr algn="l"/>
            <a:r>
              <a:rPr lang="en-US"/>
              <a:t>Java </a:t>
            </a:r>
            <a:r>
              <a:rPr lang="zh-CN" altLang="en-US"/>
              <a:t>这种虚拟机语言会采用大端字节序，因此在小端字节序的硬件上会比较低效，需要额外的字节序转换工作。</a:t>
            </a:r>
            <a:endParaRPr lang="zh-CN" altLang="en-US"/>
          </a:p>
          <a:p>
            <a:pPr algn="l"/>
            <a:r>
              <a:rPr lang="zh-CN" altLang="en-US"/>
              <a:t>为了统一，互联网标准规定，协议包头中传输的数据类型（但凡是多个字节组成的）必须是大端字节序。</a:t>
            </a:r>
            <a:endParaRPr lang="zh-CN" altLang="en-US"/>
          </a:p>
        </p:txBody>
      </p:sp>
      <p:sp>
        <p:nvSpPr>
          <p:cNvPr id="7" name="Text Box 6"/>
          <p:cNvSpPr txBox="1"/>
          <p:nvPr/>
        </p:nvSpPr>
        <p:spPr>
          <a:xfrm>
            <a:off x="271145" y="3378835"/>
            <a:ext cx="3259455" cy="368300"/>
          </a:xfrm>
          <a:prstGeom prst="rect">
            <a:avLst/>
          </a:prstGeom>
          <a:noFill/>
        </p:spPr>
        <p:txBody>
          <a:bodyPr wrap="square" rtlCol="0">
            <a:spAutoFit/>
          </a:bodyPr>
          <a:p>
            <a:r>
              <a:rPr lang="zh-CN" altLang="en-US"/>
              <a:t>假如</a:t>
            </a:r>
            <a:r>
              <a:rPr lang="en-US" altLang="zh-CN"/>
              <a:t>x=0x01234567</a:t>
            </a:r>
            <a:r>
              <a:rPr lang="zh-CN" altLang="en-US"/>
              <a:t>，则：</a:t>
            </a: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ltLang="zh-CN"/>
              <a:t>int </a:t>
            </a:r>
            <a:r>
              <a:rPr lang="zh-CN" altLang="en-US"/>
              <a:t>类型对应的指针类型：</a:t>
            </a:r>
            <a:r>
              <a:rPr lang="en-US" altLang="zh-CN"/>
              <a:t>int*</a:t>
            </a:r>
            <a:endParaRPr lang="en-US" altLang="zh-CN"/>
          </a:p>
        </p:txBody>
      </p:sp>
      <p:sp>
        <p:nvSpPr>
          <p:cNvPr id="6" name="Content Placeholder 5"/>
          <p:cNvSpPr>
            <a:spLocks noGrp="1"/>
          </p:cNvSpPr>
          <p:nvPr>
            <p:ph sz="half" idx="1"/>
          </p:nvPr>
        </p:nvSpPr>
        <p:spPr>
          <a:xfrm>
            <a:off x="208280" y="1825625"/>
            <a:ext cx="6060440" cy="4351655"/>
          </a:xfrm>
        </p:spPr>
        <p:txBody>
          <a:bodyPr/>
          <a:p>
            <a:r>
              <a:rPr lang="zh-CN" altLang="en-US"/>
              <a:t>指针，顾名思义，就是“指向”一个内存中的变量。</a:t>
            </a:r>
            <a:endParaRPr lang="en-US" altLang="zh-CN"/>
          </a:p>
          <a:p>
            <a:r>
              <a:rPr lang="zh-CN" altLang="en-US"/>
              <a:t>语法规定：任何类型</a:t>
            </a:r>
            <a:r>
              <a:rPr lang="en-US" altLang="zh-CN"/>
              <a:t> T </a:t>
            </a:r>
            <a:r>
              <a:rPr lang="zh-CN" altLang="en-US"/>
              <a:t>所对应的指针类型是</a:t>
            </a:r>
            <a:r>
              <a:rPr lang="en-US" altLang="zh-CN"/>
              <a:t> T*</a:t>
            </a:r>
            <a:r>
              <a:rPr lang="zh-CN" altLang="en-US"/>
              <a:t>。</a:t>
            </a:r>
            <a:endParaRPr lang="zh-CN" altLang="en-US"/>
          </a:p>
          <a:p>
            <a:r>
              <a:rPr lang="zh-CN" altLang="en-US"/>
              <a:t>可以通过</a:t>
            </a:r>
            <a:r>
              <a:rPr lang="en-US" altLang="zh-CN"/>
              <a:t> &amp; </a:t>
            </a:r>
            <a:r>
              <a:rPr lang="zh-CN" altLang="en-US"/>
              <a:t>运算符获取一个变量的指针（地址）。</a:t>
            </a:r>
            <a:endParaRPr lang="zh-CN" altLang="en-US"/>
          </a:p>
          <a:p>
            <a:r>
              <a:rPr lang="zh-CN" altLang="en-US"/>
              <a:t>可以通过</a:t>
            </a:r>
            <a:r>
              <a:rPr lang="en-US" altLang="zh-CN"/>
              <a:t> * </a:t>
            </a:r>
            <a:r>
              <a:rPr lang="zh-CN" altLang="en-US"/>
              <a:t>运算符访问指针指向的变量（左值）。</a:t>
            </a:r>
            <a:endParaRPr lang="zh-CN" altLang="en-US"/>
          </a:p>
          <a:p>
            <a:r>
              <a:rPr lang="zh-CN" altLang="en-US"/>
              <a:t>因此指针指向了变量，通过指针的</a:t>
            </a:r>
            <a:r>
              <a:rPr lang="en-US" altLang="zh-CN"/>
              <a:t> * </a:t>
            </a:r>
            <a:r>
              <a:rPr lang="zh-CN" altLang="en-US"/>
              <a:t>运算符写入的值，会造成原变量也改变，这正是指针的用法。</a:t>
            </a:r>
            <a:endParaRPr lang="zh-CN" altLang="en-US"/>
          </a:p>
        </p:txBody>
      </p:sp>
      <p:pic>
        <p:nvPicPr>
          <p:cNvPr id="10" name="Content Placeholder 9"/>
          <p:cNvPicPr>
            <a:picLocks noChangeAspect="1"/>
          </p:cNvPicPr>
          <p:nvPr>
            <p:ph sz="half" idx="2"/>
          </p:nvPr>
        </p:nvPicPr>
        <p:blipFill>
          <a:blip r:embed="rId1"/>
          <a:stretch>
            <a:fillRect/>
          </a:stretch>
        </p:blipFill>
        <p:spPr>
          <a:xfrm>
            <a:off x="6474460" y="2105025"/>
            <a:ext cx="4420870" cy="3792855"/>
          </a:xfrm>
          <a:prstGeom prst="rect">
            <a:avLst/>
          </a:prstGeom>
        </p:spPr>
      </p:pic>
      <p:pic>
        <p:nvPicPr>
          <p:cNvPr id="11" name="Picture 10"/>
          <p:cNvPicPr>
            <a:picLocks noChangeAspect="1"/>
          </p:cNvPicPr>
          <p:nvPr/>
        </p:nvPicPr>
        <p:blipFill>
          <a:blip r:embed="rId2"/>
          <a:stretch>
            <a:fillRect/>
          </a:stretch>
        </p:blipFill>
        <p:spPr>
          <a:xfrm>
            <a:off x="2879090" y="5234940"/>
            <a:ext cx="1814830" cy="146367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ltLang="zh-CN"/>
              <a:t>float </a:t>
            </a:r>
            <a:r>
              <a:rPr lang="zh-CN" altLang="en-US"/>
              <a:t>类型对应的指针类型：</a:t>
            </a:r>
            <a:r>
              <a:rPr lang="en-US" altLang="zh-CN"/>
              <a:t>float</a:t>
            </a:r>
            <a:r>
              <a:rPr lang="en-US" altLang="zh-CN"/>
              <a:t>*</a:t>
            </a:r>
            <a:endParaRPr lang="en-US" altLang="zh-CN"/>
          </a:p>
        </p:txBody>
      </p:sp>
      <p:sp>
        <p:nvSpPr>
          <p:cNvPr id="6" name="Content Placeholder 5"/>
          <p:cNvSpPr>
            <a:spLocks noGrp="1"/>
          </p:cNvSpPr>
          <p:nvPr>
            <p:ph sz="half" idx="1"/>
          </p:nvPr>
        </p:nvSpPr>
        <p:spPr/>
        <p:txBody>
          <a:bodyPr/>
          <a:p>
            <a:r>
              <a:rPr lang="zh-CN"/>
              <a:t>任何类型都有相应的指针类型。</a:t>
            </a:r>
            <a:endParaRPr lang="zh-CN"/>
          </a:p>
          <a:p>
            <a:r>
              <a:rPr lang="en-US" altLang="zh-CN"/>
              <a:t>int </a:t>
            </a:r>
            <a:r>
              <a:rPr lang="zh-CN" altLang="en-US"/>
              <a:t>类型的指针是</a:t>
            </a:r>
            <a:r>
              <a:rPr lang="en-US" altLang="zh-CN"/>
              <a:t> int*</a:t>
            </a:r>
            <a:r>
              <a:rPr lang="zh-CN" altLang="en-US"/>
              <a:t>。</a:t>
            </a:r>
            <a:endParaRPr lang="zh-CN" altLang="en-US"/>
          </a:p>
          <a:p>
            <a:r>
              <a:rPr lang="en-US" altLang="zh-CN"/>
              <a:t>float </a:t>
            </a:r>
            <a:r>
              <a:rPr lang="zh-CN" altLang="en-US"/>
              <a:t>类型的指针是</a:t>
            </a:r>
            <a:r>
              <a:rPr lang="en-US" altLang="zh-CN"/>
              <a:t> float*</a:t>
            </a:r>
            <a:r>
              <a:rPr lang="zh-CN" altLang="en-US"/>
              <a:t>。</a:t>
            </a:r>
            <a:endParaRPr lang="zh-CN" altLang="en-US"/>
          </a:p>
        </p:txBody>
      </p:sp>
      <p:pic>
        <p:nvPicPr>
          <p:cNvPr id="2" name="Picture 1"/>
          <p:cNvPicPr>
            <a:picLocks noChangeAspect="1"/>
          </p:cNvPicPr>
          <p:nvPr/>
        </p:nvPicPr>
        <p:blipFill>
          <a:blip r:embed="rId1"/>
          <a:stretch>
            <a:fillRect/>
          </a:stretch>
        </p:blipFill>
        <p:spPr>
          <a:xfrm>
            <a:off x="2427605" y="5487035"/>
            <a:ext cx="2740025" cy="993140"/>
          </a:xfrm>
          <a:prstGeom prst="rect">
            <a:avLst/>
          </a:prstGeom>
        </p:spPr>
      </p:pic>
      <p:pic>
        <p:nvPicPr>
          <p:cNvPr id="5" name="Content Placeholder 4"/>
          <p:cNvPicPr>
            <a:picLocks noChangeAspect="1"/>
          </p:cNvPicPr>
          <p:nvPr>
            <p:ph sz="half" idx="2"/>
          </p:nvPr>
        </p:nvPicPr>
        <p:blipFill>
          <a:blip r:embed="rId2"/>
          <a:stretch>
            <a:fillRect/>
          </a:stretch>
        </p:blipFill>
        <p:spPr>
          <a:xfrm>
            <a:off x="6253480" y="2008505"/>
            <a:ext cx="4636770" cy="398526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能够指向一个变量的指针究竟是什么？</a:t>
            </a:r>
            <a:endParaRPr lang="zh-CN" altLang="en-US"/>
          </a:p>
        </p:txBody>
      </p:sp>
      <p:pic>
        <p:nvPicPr>
          <p:cNvPr id="4" name="Content Placeholder 3"/>
          <p:cNvPicPr>
            <a:picLocks noChangeAspect="1"/>
          </p:cNvPicPr>
          <p:nvPr>
            <p:ph idx="1"/>
          </p:nvPr>
        </p:nvPicPr>
        <p:blipFill>
          <a:blip r:embed="rId1"/>
          <a:stretch>
            <a:fillRect/>
          </a:stretch>
        </p:blipFill>
        <p:spPr>
          <a:xfrm>
            <a:off x="1577340" y="2527935"/>
            <a:ext cx="10515600" cy="2414905"/>
          </a:xfrm>
          <a:prstGeom prst="rect">
            <a:avLst/>
          </a:prstGeom>
        </p:spPr>
      </p:pic>
      <p:sp>
        <p:nvSpPr>
          <p:cNvPr id="7" name="Text Box 6"/>
          <p:cNvSpPr txBox="1"/>
          <p:nvPr/>
        </p:nvSpPr>
        <p:spPr>
          <a:xfrm>
            <a:off x="459740" y="4194175"/>
            <a:ext cx="1097280" cy="645160"/>
          </a:xfrm>
          <a:prstGeom prst="rect">
            <a:avLst/>
          </a:prstGeom>
          <a:noFill/>
        </p:spPr>
        <p:txBody>
          <a:bodyPr wrap="none" rtlCol="0">
            <a:spAutoFit/>
          </a:bodyPr>
          <a:p>
            <a:r>
              <a:rPr lang="zh-CN" altLang="en-US" sz="3600">
                <a:solidFill>
                  <a:schemeClr val="accent1"/>
                </a:solidFill>
              </a:rPr>
              <a:t>地址</a:t>
            </a:r>
            <a:endParaRPr lang="zh-CN" altLang="en-US" sz="3600">
              <a:solidFill>
                <a:schemeClr val="accent1"/>
              </a:solidFill>
            </a:endParaRPr>
          </a:p>
        </p:txBody>
      </p:sp>
      <p:sp>
        <p:nvSpPr>
          <p:cNvPr id="8" name="Text Box 7"/>
          <p:cNvSpPr txBox="1"/>
          <p:nvPr/>
        </p:nvSpPr>
        <p:spPr>
          <a:xfrm>
            <a:off x="459740" y="3408680"/>
            <a:ext cx="1097280" cy="645160"/>
          </a:xfrm>
          <a:prstGeom prst="rect">
            <a:avLst/>
          </a:prstGeom>
          <a:noFill/>
        </p:spPr>
        <p:txBody>
          <a:bodyPr wrap="none" rtlCol="0">
            <a:spAutoFit/>
          </a:bodyPr>
          <a:p>
            <a:r>
              <a:rPr lang="zh-CN" altLang="en-US" sz="3600">
                <a:solidFill>
                  <a:schemeClr val="accent2"/>
                </a:solidFill>
              </a:rPr>
              <a:t>字节</a:t>
            </a:r>
            <a:endParaRPr lang="zh-CN" altLang="en-US" sz="3600">
              <a:solidFill>
                <a:schemeClr val="accent2"/>
              </a:solidFill>
            </a:endParaRPr>
          </a:p>
        </p:txBody>
      </p:sp>
      <p:sp>
        <p:nvSpPr>
          <p:cNvPr id="5" name="Text Box 4"/>
          <p:cNvSpPr txBox="1"/>
          <p:nvPr/>
        </p:nvSpPr>
        <p:spPr>
          <a:xfrm>
            <a:off x="1824990" y="1496695"/>
            <a:ext cx="9644380" cy="922020"/>
          </a:xfrm>
          <a:prstGeom prst="rect">
            <a:avLst/>
          </a:prstGeom>
          <a:noFill/>
        </p:spPr>
        <p:txBody>
          <a:bodyPr wrap="none" rtlCol="0">
            <a:spAutoFit/>
          </a:bodyPr>
          <a:p>
            <a:r>
              <a:rPr lang="zh-CN" altLang="en-US"/>
              <a:t>指针</a:t>
            </a:r>
            <a:r>
              <a:rPr lang="en-US" altLang="zh-CN"/>
              <a:t> p </a:t>
            </a:r>
            <a:r>
              <a:rPr lang="zh-CN" altLang="en-US"/>
              <a:t>的内容实际上就是一个整数</a:t>
            </a:r>
            <a:r>
              <a:rPr lang="en-US" altLang="zh-CN"/>
              <a:t> 4</a:t>
            </a:r>
            <a:r>
              <a:rPr lang="zh-CN" altLang="en-US"/>
              <a:t>，也就是变量</a:t>
            </a:r>
            <a:r>
              <a:rPr lang="en-US" altLang="zh-CN"/>
              <a:t> x </a:t>
            </a:r>
            <a:r>
              <a:rPr lang="zh-CN" altLang="en-US"/>
              <a:t>中第一个字节的门牌号。</a:t>
            </a:r>
            <a:endParaRPr lang="zh-CN" altLang="en-US"/>
          </a:p>
          <a:p>
            <a:r>
              <a:rPr lang="zh-CN" altLang="en-US"/>
              <a:t>因为</a:t>
            </a:r>
            <a:r>
              <a:rPr lang="en-US" altLang="zh-CN"/>
              <a:t> int </a:t>
            </a:r>
            <a:r>
              <a:rPr lang="zh-CN" altLang="en-US"/>
              <a:t>类型的四个字节都是紧挨着，所以只需要知道第一个字节的地址就行了。</a:t>
            </a:r>
            <a:endParaRPr lang="zh-CN" altLang="en-US"/>
          </a:p>
          <a:p>
            <a:r>
              <a:rPr lang="zh-CN" altLang="en-US"/>
              <a:t>这样等会通过</a:t>
            </a:r>
            <a:r>
              <a:rPr lang="en-US" altLang="zh-CN"/>
              <a:t> * </a:t>
            </a:r>
            <a:r>
              <a:rPr lang="zh-CN" altLang="en-US"/>
              <a:t>运算符访问的时候，就可以访问从门牌号</a:t>
            </a:r>
            <a:r>
              <a:rPr lang="en-US" altLang="zh-CN"/>
              <a:t> 4 </a:t>
            </a:r>
            <a:r>
              <a:rPr lang="zh-CN" altLang="en-US"/>
              <a:t>开始的一连串四个字节组成的</a:t>
            </a:r>
            <a:r>
              <a:rPr lang="en-US" altLang="zh-CN"/>
              <a:t> int</a:t>
            </a:r>
            <a:r>
              <a:rPr lang="zh-CN" altLang="en-US"/>
              <a:t>。</a:t>
            </a:r>
            <a:endParaRPr lang="zh-CN" altLang="en-US"/>
          </a:p>
        </p:txBody>
      </p:sp>
      <p:sp>
        <p:nvSpPr>
          <p:cNvPr id="3" name="Text Box 2"/>
          <p:cNvSpPr txBox="1"/>
          <p:nvPr/>
        </p:nvSpPr>
        <p:spPr>
          <a:xfrm>
            <a:off x="2840355" y="5605145"/>
            <a:ext cx="6075680" cy="645160"/>
          </a:xfrm>
          <a:prstGeom prst="rect">
            <a:avLst/>
          </a:prstGeom>
          <a:noFill/>
        </p:spPr>
        <p:txBody>
          <a:bodyPr wrap="none" rtlCol="0">
            <a:spAutoFit/>
          </a:bodyPr>
          <a:p>
            <a:r>
              <a:rPr lang="zh-CN" altLang="en-US"/>
              <a:t>注意这里的指针</a:t>
            </a:r>
            <a:r>
              <a:rPr lang="en-US" altLang="zh-CN"/>
              <a:t> p </a:t>
            </a:r>
            <a:r>
              <a:rPr lang="zh-CN" altLang="en-US"/>
              <a:t>只有四字节，这是</a:t>
            </a:r>
            <a:r>
              <a:rPr lang="en-US" altLang="zh-CN"/>
              <a:t> 32 </a:t>
            </a:r>
            <a:r>
              <a:rPr lang="zh-CN" altLang="en-US"/>
              <a:t>位系统上的情况。</a:t>
            </a:r>
            <a:endParaRPr lang="zh-CN" altLang="en-US"/>
          </a:p>
          <a:p>
            <a:r>
              <a:rPr lang="zh-CN" altLang="en-US"/>
              <a:t>如果是</a:t>
            </a:r>
            <a:r>
              <a:rPr lang="en-US" altLang="zh-CN"/>
              <a:t> 64 </a:t>
            </a:r>
            <a:r>
              <a:rPr lang="zh-CN" altLang="en-US"/>
              <a:t>位系统，指针</a:t>
            </a:r>
            <a:r>
              <a:rPr lang="en-US" altLang="zh-CN"/>
              <a:t> p </a:t>
            </a:r>
            <a:r>
              <a:rPr lang="zh-CN" altLang="en-US"/>
              <a:t>将会是八字节的。</a:t>
            </a:r>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指针的本质是内存地址</a:t>
            </a:r>
            <a:endParaRPr lang="zh-CN" altLang="en-US"/>
          </a:p>
        </p:txBody>
      </p:sp>
      <p:sp>
        <p:nvSpPr>
          <p:cNvPr id="3" name="Content Placeholder 2"/>
          <p:cNvSpPr>
            <a:spLocks noGrp="1"/>
          </p:cNvSpPr>
          <p:nvPr>
            <p:ph sz="half" idx="1"/>
          </p:nvPr>
        </p:nvSpPr>
        <p:spPr>
          <a:xfrm>
            <a:off x="351790" y="1825625"/>
            <a:ext cx="5477510" cy="4351655"/>
          </a:xfrm>
        </p:spPr>
        <p:txBody>
          <a:bodyPr/>
          <a:p>
            <a:r>
              <a:rPr lang="zh-CN" altLang="en-US"/>
              <a:t>可见，指针无非是一个</a:t>
            </a:r>
            <a:r>
              <a:rPr lang="en-US" altLang="zh-CN"/>
              <a:t> 64 </a:t>
            </a:r>
            <a:r>
              <a:rPr lang="zh-CN" altLang="en-US"/>
              <a:t>位整数，在</a:t>
            </a:r>
            <a:r>
              <a:rPr lang="en-US" altLang="zh-CN"/>
              <a:t> 32 </a:t>
            </a:r>
            <a:r>
              <a:rPr lang="zh-CN" altLang="en-US"/>
              <a:t>位计算机上则是个</a:t>
            </a:r>
            <a:r>
              <a:rPr lang="en-US" altLang="zh-CN"/>
              <a:t> 32 </a:t>
            </a:r>
            <a:r>
              <a:rPr lang="zh-CN" altLang="en-US"/>
              <a:t>位整数。</a:t>
            </a:r>
            <a:endParaRPr lang="zh-CN" altLang="en-US"/>
          </a:p>
          <a:p>
            <a:r>
              <a:rPr lang="zh-CN" altLang="en-US"/>
              <a:t>这个整数表示的是指针所指向变量在内存中的起始地址（第一个字节所在的门牌号）。</a:t>
            </a:r>
            <a:endParaRPr lang="zh-CN" altLang="en-US"/>
          </a:p>
          <a:p>
            <a:r>
              <a:rPr lang="zh-CN" altLang="en-US"/>
              <a:t>我们甚至可以把</a:t>
            </a:r>
            <a:r>
              <a:rPr lang="en-US" altLang="zh-CN"/>
              <a:t> int* </a:t>
            </a:r>
            <a:r>
              <a:rPr lang="zh-CN" altLang="en-US"/>
              <a:t>强制转换成</a:t>
            </a:r>
            <a:r>
              <a:rPr lang="en-US" altLang="zh-CN"/>
              <a:t> unsigned long </a:t>
            </a:r>
            <a:r>
              <a:rPr lang="zh-CN" altLang="en-US"/>
              <a:t>类型，来打印出这个门牌号的整数值：</a:t>
            </a:r>
            <a:endParaRPr lang="zh-CN" altLang="en-US"/>
          </a:p>
        </p:txBody>
      </p:sp>
      <p:pic>
        <p:nvPicPr>
          <p:cNvPr id="7" name="Content Placeholder 6"/>
          <p:cNvPicPr>
            <a:picLocks noChangeAspect="1"/>
          </p:cNvPicPr>
          <p:nvPr>
            <p:ph sz="half" idx="2"/>
          </p:nvPr>
        </p:nvPicPr>
        <p:blipFill>
          <a:blip r:embed="rId1"/>
          <a:stretch>
            <a:fillRect/>
          </a:stretch>
        </p:blipFill>
        <p:spPr>
          <a:xfrm>
            <a:off x="5741670" y="2471420"/>
            <a:ext cx="6275705" cy="3059430"/>
          </a:xfrm>
          <a:prstGeom prst="rect">
            <a:avLst/>
          </a:prstGeom>
        </p:spPr>
      </p:pic>
      <p:pic>
        <p:nvPicPr>
          <p:cNvPr id="8" name="Picture 7"/>
          <p:cNvPicPr>
            <a:picLocks noChangeAspect="1"/>
          </p:cNvPicPr>
          <p:nvPr/>
        </p:nvPicPr>
        <p:blipFill>
          <a:blip r:embed="rId2"/>
          <a:stretch>
            <a:fillRect/>
          </a:stretch>
        </p:blipFill>
        <p:spPr>
          <a:xfrm>
            <a:off x="1553845" y="5457190"/>
            <a:ext cx="2891790" cy="42037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甚至可以有指向指针的指针：二级指针</a:t>
            </a:r>
            <a:endParaRPr lang="zh-CN" altLang="en-US"/>
          </a:p>
        </p:txBody>
      </p:sp>
      <p:sp>
        <p:nvSpPr>
          <p:cNvPr id="3" name="Content Placeholder 2"/>
          <p:cNvSpPr>
            <a:spLocks noGrp="1"/>
          </p:cNvSpPr>
          <p:nvPr>
            <p:ph idx="1"/>
          </p:nvPr>
        </p:nvSpPr>
        <p:spPr/>
        <p:txBody>
          <a:bodyPr/>
          <a:p>
            <a:r>
              <a:rPr lang="zh-CN" altLang="en-US"/>
              <a:t>如果</a:t>
            </a:r>
            <a:r>
              <a:rPr lang="en-US" altLang="zh-CN"/>
              <a:t> int* </a:t>
            </a:r>
            <a:r>
              <a:rPr lang="zh-CN" altLang="en-US"/>
              <a:t>是</a:t>
            </a:r>
            <a:r>
              <a:rPr lang="en-US" altLang="zh-CN"/>
              <a:t> int </a:t>
            </a:r>
            <a:r>
              <a:rPr lang="zh-CN" altLang="en-US"/>
              <a:t>的指针。</a:t>
            </a:r>
            <a:endParaRPr lang="zh-CN" altLang="en-US"/>
          </a:p>
          <a:p>
            <a:r>
              <a:rPr lang="zh-CN" altLang="en-US"/>
              <a:t>那么</a:t>
            </a:r>
            <a:r>
              <a:rPr lang="en-US" altLang="zh-CN"/>
              <a:t> int** </a:t>
            </a:r>
            <a:r>
              <a:rPr lang="zh-CN" altLang="en-US"/>
              <a:t>自然就是</a:t>
            </a:r>
            <a:r>
              <a:rPr lang="en-US" altLang="zh-CN"/>
              <a:t> int* </a:t>
            </a:r>
            <a:r>
              <a:rPr lang="zh-CN" altLang="en-US"/>
              <a:t>的指针。</a:t>
            </a:r>
            <a:endParaRPr lang="zh-CN" altLang="en-US"/>
          </a:p>
          <a:p>
            <a:r>
              <a:rPr lang="zh-CN" altLang="en-US"/>
              <a:t>总之，</a:t>
            </a:r>
            <a:r>
              <a:rPr lang="en-US" altLang="zh-CN"/>
              <a:t>int** </a:t>
            </a:r>
            <a:r>
              <a:rPr lang="zh-CN" altLang="en-US"/>
              <a:t>是一个存储了门牌号的房间所在的门牌号。</a:t>
            </a:r>
            <a:endParaRPr lang="zh-CN" altLang="en-US"/>
          </a:p>
          <a:p>
            <a:r>
              <a:rPr lang="zh-CN" altLang="en-US"/>
              <a:t>同理还有三级指针</a:t>
            </a:r>
            <a:r>
              <a:rPr lang="en-US" altLang="zh-CN"/>
              <a:t> int***</a:t>
            </a:r>
            <a:r>
              <a:rPr lang="zh-CN" altLang="en-US"/>
              <a:t>，四级指针</a:t>
            </a:r>
            <a:r>
              <a:rPr lang="en-US" altLang="zh-CN"/>
              <a:t> int****</a:t>
            </a:r>
            <a:r>
              <a:rPr lang="zh-CN" altLang="en-US"/>
              <a:t>，以此类推。</a:t>
            </a:r>
            <a:endParaRPr lang="zh-CN" altLang="en-US"/>
          </a:p>
          <a:p>
            <a:r>
              <a:rPr lang="en-US" altLang="zh-CN">
                <a:solidFill>
                  <a:schemeClr val="bg1">
                    <a:lumMod val="65000"/>
                  </a:schemeClr>
                </a:solidFill>
              </a:rPr>
              <a:t>C </a:t>
            </a:r>
            <a:r>
              <a:rPr lang="zh-CN" altLang="en-US">
                <a:solidFill>
                  <a:schemeClr val="bg1">
                    <a:lumMod val="65000"/>
                  </a:schemeClr>
                </a:solidFill>
              </a:rPr>
              <a:t>语言有</a:t>
            </a:r>
            <a:r>
              <a:rPr lang="en-US" altLang="zh-CN">
                <a:solidFill>
                  <a:schemeClr val="bg1">
                    <a:lumMod val="65000"/>
                  </a:schemeClr>
                </a:solidFill>
              </a:rPr>
              <a:t> int* </a:t>
            </a:r>
            <a:r>
              <a:rPr lang="zh-CN" altLang="en-US">
                <a:solidFill>
                  <a:schemeClr val="bg1">
                    <a:lumMod val="65000"/>
                  </a:schemeClr>
                </a:solidFill>
              </a:rPr>
              <a:t>这种指针类型，</a:t>
            </a:r>
            <a:r>
              <a:rPr lang="en-US" altLang="zh-CN">
                <a:solidFill>
                  <a:schemeClr val="bg1">
                    <a:lumMod val="65000"/>
                  </a:schemeClr>
                </a:solidFill>
              </a:rPr>
              <a:t>C++ </a:t>
            </a:r>
            <a:r>
              <a:rPr lang="zh-CN" altLang="en-US">
                <a:solidFill>
                  <a:schemeClr val="bg1">
                    <a:lumMod val="65000"/>
                  </a:schemeClr>
                </a:solidFill>
              </a:rPr>
              <a:t>中还新增了</a:t>
            </a:r>
            <a:r>
              <a:rPr lang="en-US" altLang="zh-CN">
                <a:solidFill>
                  <a:schemeClr val="bg1">
                    <a:lumMod val="65000"/>
                  </a:schemeClr>
                </a:solidFill>
              </a:rPr>
              <a:t> int&amp; </a:t>
            </a:r>
            <a:r>
              <a:rPr lang="zh-CN" altLang="en-US">
                <a:solidFill>
                  <a:schemeClr val="bg1">
                    <a:lumMod val="65000"/>
                  </a:schemeClr>
                </a:solidFill>
              </a:rPr>
              <a:t>这种引用类型。引用和指针是一样的，只是包装了一层语法糖，唯二的区别是：他不需要手动写</a:t>
            </a:r>
            <a:r>
              <a:rPr lang="en-US" altLang="zh-CN">
                <a:solidFill>
                  <a:schemeClr val="bg1">
                    <a:lumMod val="65000"/>
                  </a:schemeClr>
                </a:solidFill>
              </a:rPr>
              <a:t> &amp; </a:t>
            </a:r>
            <a:r>
              <a:rPr lang="zh-CN" altLang="en-US">
                <a:solidFill>
                  <a:schemeClr val="bg1">
                    <a:lumMod val="65000"/>
                  </a:schemeClr>
                </a:solidFill>
              </a:rPr>
              <a:t>和</a:t>
            </a:r>
            <a:r>
              <a:rPr lang="en-US" altLang="zh-CN">
                <a:solidFill>
                  <a:schemeClr val="bg1">
                    <a:lumMod val="65000"/>
                  </a:schemeClr>
                </a:solidFill>
              </a:rPr>
              <a:t> * </a:t>
            </a:r>
            <a:r>
              <a:rPr lang="zh-CN" altLang="en-US">
                <a:solidFill>
                  <a:schemeClr val="bg1">
                    <a:lumMod val="65000"/>
                  </a:schemeClr>
                </a:solidFill>
              </a:rPr>
              <a:t>运算符；他的拷贝是导致他指向的值拷贝，而不是对门牌号的拷贝。</a:t>
            </a:r>
            <a:endParaRPr lang="zh-CN" altLang="en-US">
              <a:solidFill>
                <a:schemeClr val="bg1">
                  <a:lumMod val="65000"/>
                </a:schemeClr>
              </a:solidFill>
            </a:endParaRPr>
          </a:p>
          <a:p>
            <a:r>
              <a:rPr lang="zh-CN" altLang="en-US">
                <a:solidFill>
                  <a:schemeClr val="bg1">
                    <a:lumMod val="65000"/>
                  </a:schemeClr>
                </a:solidFill>
              </a:rPr>
              <a:t>但是</a:t>
            </a:r>
            <a:r>
              <a:rPr lang="en-US" altLang="zh-CN">
                <a:solidFill>
                  <a:schemeClr val="bg1">
                    <a:lumMod val="65000"/>
                  </a:schemeClr>
                </a:solidFill>
              </a:rPr>
              <a:t> C++ </a:t>
            </a:r>
            <a:r>
              <a:rPr lang="zh-CN" altLang="en-US">
                <a:solidFill>
                  <a:schemeClr val="bg1">
                    <a:lumMod val="65000"/>
                  </a:schemeClr>
                </a:solidFill>
              </a:rPr>
              <a:t>的</a:t>
            </a:r>
            <a:r>
              <a:rPr lang="en-US" altLang="zh-CN">
                <a:solidFill>
                  <a:schemeClr val="bg1">
                    <a:lumMod val="65000"/>
                  </a:schemeClr>
                </a:solidFill>
              </a:rPr>
              <a:t> int&amp;&amp;</a:t>
            </a:r>
            <a:r>
              <a:rPr lang="zh-CN" altLang="en-US">
                <a:solidFill>
                  <a:schemeClr val="bg1">
                    <a:lumMod val="65000"/>
                  </a:schemeClr>
                </a:solidFill>
              </a:rPr>
              <a:t>并不是二级指针，而是右值引用，之后的课里会讲到。</a:t>
            </a:r>
            <a:endParaRPr lang="zh-CN" altLang="en-US">
              <a:solidFill>
                <a:schemeClr val="bg1">
                  <a:lumMod val="65000"/>
                </a:schemeClr>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实验：你的</a:t>
            </a:r>
            <a:r>
              <a:rPr lang="zh-CN" altLang="en-US">
                <a:sym typeface="+mn-ea"/>
              </a:rPr>
              <a:t>电脑</a:t>
            </a:r>
            <a:r>
              <a:rPr lang="zh-CN" altLang="en-US"/>
              <a:t>是大端还是小端？</a:t>
            </a:r>
            <a:endParaRPr lang="zh-CN" altLang="en-US"/>
          </a:p>
        </p:txBody>
      </p:sp>
      <p:sp>
        <p:nvSpPr>
          <p:cNvPr id="3" name="Content Placeholder 2"/>
          <p:cNvSpPr>
            <a:spLocks noGrp="1"/>
          </p:cNvSpPr>
          <p:nvPr>
            <p:ph idx="1"/>
          </p:nvPr>
        </p:nvSpPr>
        <p:spPr>
          <a:xfrm>
            <a:off x="238760" y="1825625"/>
            <a:ext cx="11333480" cy="4351655"/>
          </a:xfrm>
        </p:spPr>
        <p:txBody>
          <a:bodyPr/>
          <a:p>
            <a:r>
              <a:rPr lang="zh-CN" altLang="en-US"/>
              <a:t>如果说</a:t>
            </a:r>
            <a:r>
              <a:rPr lang="en-US" altLang="zh-CN"/>
              <a:t> p </a:t>
            </a:r>
            <a:r>
              <a:rPr lang="zh-CN" altLang="en-US"/>
              <a:t>是一个指向</a:t>
            </a:r>
            <a:r>
              <a:rPr lang="en-US" altLang="zh-CN"/>
              <a:t> x </a:t>
            </a:r>
            <a:r>
              <a:rPr lang="zh-CN" altLang="en-US"/>
              <a:t>变量的</a:t>
            </a:r>
            <a:r>
              <a:rPr lang="en-US" altLang="zh-CN"/>
              <a:t> int* </a:t>
            </a:r>
            <a:r>
              <a:rPr lang="zh-CN" altLang="en-US"/>
              <a:t>类型指针，然后</a:t>
            </a:r>
            <a:r>
              <a:rPr lang="en-US" altLang="zh-CN"/>
              <a:t> x </a:t>
            </a:r>
            <a:r>
              <a:rPr lang="zh-CN" altLang="en-US"/>
              <a:t>的值是</a:t>
            </a:r>
            <a:r>
              <a:rPr lang="en-US" altLang="zh-CN"/>
              <a:t> 0x12345678</a:t>
            </a:r>
            <a:r>
              <a:rPr lang="zh-CN" altLang="en-US"/>
              <a:t>。</a:t>
            </a:r>
            <a:endParaRPr lang="zh-CN" altLang="en-US"/>
          </a:p>
          <a:p>
            <a:r>
              <a:rPr lang="zh-CN" altLang="en-US"/>
              <a:t>如果把这个指针强制转换成</a:t>
            </a:r>
            <a:r>
              <a:rPr lang="en-US" altLang="zh-CN"/>
              <a:t> char* </a:t>
            </a:r>
            <a:r>
              <a:rPr lang="zh-CN" altLang="en-US"/>
              <a:t>指针，就可以获得</a:t>
            </a:r>
            <a:r>
              <a:rPr lang="en-US" altLang="zh-CN"/>
              <a:t> int </a:t>
            </a:r>
            <a:r>
              <a:rPr lang="zh-CN" altLang="en-US"/>
              <a:t>四个房间中的第一个房间里的字节值了。</a:t>
            </a:r>
            <a:endParaRPr lang="zh-CN" altLang="en-US"/>
          </a:p>
          <a:p>
            <a:r>
              <a:rPr lang="zh-CN" altLang="en-US"/>
              <a:t>在大端序的电脑上，第一个房间放的是</a:t>
            </a:r>
            <a:r>
              <a:rPr lang="en-US" altLang="zh-CN">
                <a:sym typeface="+mn-ea"/>
              </a:rPr>
              <a:t> x </a:t>
            </a:r>
            <a:r>
              <a:rPr lang="zh-CN" altLang="en-US">
                <a:sym typeface="+mn-ea"/>
              </a:rPr>
              <a:t>的</a:t>
            </a:r>
            <a:r>
              <a:rPr lang="zh-CN" altLang="en-US"/>
              <a:t>最高位</a:t>
            </a:r>
            <a:r>
              <a:rPr lang="en-US" altLang="zh-CN"/>
              <a:t> 0x12</a:t>
            </a:r>
            <a:r>
              <a:rPr lang="zh-CN" altLang="en-US"/>
              <a:t>：</a:t>
            </a:r>
            <a:endParaRPr lang="zh-CN" altLang="en-US"/>
          </a:p>
        </p:txBody>
      </p:sp>
      <p:pic>
        <p:nvPicPr>
          <p:cNvPr id="5" name="Picture 4"/>
          <p:cNvPicPr>
            <a:picLocks noChangeAspect="1"/>
          </p:cNvPicPr>
          <p:nvPr/>
        </p:nvPicPr>
        <p:blipFill>
          <a:blip r:embed="rId1"/>
          <a:stretch>
            <a:fillRect/>
          </a:stretch>
        </p:blipFill>
        <p:spPr>
          <a:xfrm>
            <a:off x="98425" y="3118485"/>
            <a:ext cx="11811000" cy="2905125"/>
          </a:xfrm>
          <a:prstGeom prst="rect">
            <a:avLst/>
          </a:prstGeom>
        </p:spPr>
      </p:pic>
      <p:cxnSp>
        <p:nvCxnSpPr>
          <p:cNvPr id="6" name="Straight Arrow Connector 5"/>
          <p:cNvCxnSpPr/>
          <p:nvPr/>
        </p:nvCxnSpPr>
        <p:spPr>
          <a:xfrm>
            <a:off x="6018530" y="3356610"/>
            <a:ext cx="0" cy="561975"/>
          </a:xfrm>
          <a:prstGeom prst="straightConnector1">
            <a:avLst/>
          </a:prstGeom>
          <a:ln w="47625">
            <a:solidFill>
              <a:srgbClr val="CC33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实验：你的</a:t>
            </a:r>
            <a:r>
              <a:rPr lang="zh-CN" altLang="en-US">
                <a:sym typeface="+mn-ea"/>
              </a:rPr>
              <a:t>电脑</a:t>
            </a:r>
            <a:r>
              <a:rPr lang="zh-CN" altLang="en-US"/>
              <a:t>是大端还是小端？</a:t>
            </a:r>
            <a:endParaRPr lang="zh-CN" altLang="en-US"/>
          </a:p>
        </p:txBody>
      </p:sp>
      <p:sp>
        <p:nvSpPr>
          <p:cNvPr id="3" name="Content Placeholder 2"/>
          <p:cNvSpPr>
            <a:spLocks noGrp="1"/>
          </p:cNvSpPr>
          <p:nvPr>
            <p:ph idx="1"/>
          </p:nvPr>
        </p:nvSpPr>
        <p:spPr>
          <a:xfrm>
            <a:off x="238760" y="1825625"/>
            <a:ext cx="11333480" cy="4351655"/>
          </a:xfrm>
        </p:spPr>
        <p:txBody>
          <a:bodyPr/>
          <a:p>
            <a:r>
              <a:rPr lang="zh-CN" altLang="en-US"/>
              <a:t>如果说</a:t>
            </a:r>
            <a:r>
              <a:rPr lang="en-US" altLang="zh-CN"/>
              <a:t> p </a:t>
            </a:r>
            <a:r>
              <a:rPr lang="zh-CN" altLang="en-US"/>
              <a:t>是一个指向</a:t>
            </a:r>
            <a:r>
              <a:rPr lang="en-US" altLang="zh-CN"/>
              <a:t> x </a:t>
            </a:r>
            <a:r>
              <a:rPr lang="zh-CN" altLang="en-US"/>
              <a:t>变量的</a:t>
            </a:r>
            <a:r>
              <a:rPr lang="en-US" altLang="zh-CN"/>
              <a:t> int* </a:t>
            </a:r>
            <a:r>
              <a:rPr lang="zh-CN" altLang="en-US"/>
              <a:t>类型指针，然后</a:t>
            </a:r>
            <a:r>
              <a:rPr lang="en-US" altLang="zh-CN"/>
              <a:t> x </a:t>
            </a:r>
            <a:r>
              <a:rPr lang="zh-CN" altLang="en-US"/>
              <a:t>的值是</a:t>
            </a:r>
            <a:r>
              <a:rPr lang="en-US" altLang="zh-CN"/>
              <a:t> 0x12345678</a:t>
            </a:r>
            <a:r>
              <a:rPr lang="zh-CN" altLang="en-US"/>
              <a:t>。</a:t>
            </a:r>
            <a:endParaRPr lang="zh-CN" altLang="en-US"/>
          </a:p>
          <a:p>
            <a:r>
              <a:rPr lang="zh-CN" altLang="en-US"/>
              <a:t>如果把这个指针强制转换成</a:t>
            </a:r>
            <a:r>
              <a:rPr lang="en-US" altLang="zh-CN"/>
              <a:t> char* </a:t>
            </a:r>
            <a:r>
              <a:rPr lang="zh-CN" altLang="en-US"/>
              <a:t>指针，就可以获得</a:t>
            </a:r>
            <a:r>
              <a:rPr lang="en-US" altLang="zh-CN"/>
              <a:t> int </a:t>
            </a:r>
            <a:r>
              <a:rPr lang="zh-CN" altLang="en-US"/>
              <a:t>四个房间中的第一个房间里的字节值了。</a:t>
            </a:r>
            <a:endParaRPr lang="zh-CN" altLang="en-US"/>
          </a:p>
          <a:p>
            <a:r>
              <a:rPr lang="zh-CN" altLang="en-US"/>
              <a:t>在小端序的电脑上，第一个房间放的是</a:t>
            </a:r>
            <a:r>
              <a:rPr lang="en-US" altLang="zh-CN"/>
              <a:t> x </a:t>
            </a:r>
            <a:r>
              <a:rPr lang="zh-CN" altLang="en-US"/>
              <a:t>的最低位</a:t>
            </a:r>
            <a:r>
              <a:rPr lang="en-US" altLang="zh-CN"/>
              <a:t> 0x78</a:t>
            </a:r>
            <a:r>
              <a:rPr lang="zh-CN" altLang="en-US"/>
              <a:t>：</a:t>
            </a:r>
            <a:endParaRPr lang="zh-CN" altLang="en-US"/>
          </a:p>
        </p:txBody>
      </p:sp>
      <p:pic>
        <p:nvPicPr>
          <p:cNvPr id="6" name="Picture 5"/>
          <p:cNvPicPr>
            <a:picLocks noChangeAspect="1"/>
          </p:cNvPicPr>
          <p:nvPr/>
        </p:nvPicPr>
        <p:blipFill>
          <a:blip r:embed="rId1"/>
          <a:stretch>
            <a:fillRect/>
          </a:stretch>
        </p:blipFill>
        <p:spPr>
          <a:xfrm>
            <a:off x="88265" y="3166110"/>
            <a:ext cx="11849100" cy="2990850"/>
          </a:xfrm>
          <a:prstGeom prst="rect">
            <a:avLst/>
          </a:prstGeom>
        </p:spPr>
      </p:pic>
      <p:cxnSp>
        <p:nvCxnSpPr>
          <p:cNvPr id="7" name="Straight Arrow Connector 6"/>
          <p:cNvCxnSpPr/>
          <p:nvPr/>
        </p:nvCxnSpPr>
        <p:spPr>
          <a:xfrm>
            <a:off x="6018530" y="3356610"/>
            <a:ext cx="0" cy="561975"/>
          </a:xfrm>
          <a:prstGeom prst="straightConnector1">
            <a:avLst/>
          </a:prstGeom>
          <a:ln w="47625">
            <a:solidFill>
              <a:srgbClr val="CC33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实验：你的电脑是大端还是小端？</a:t>
            </a:r>
            <a:endParaRPr lang="zh-CN" altLang="en-US"/>
          </a:p>
        </p:txBody>
      </p:sp>
      <p:sp>
        <p:nvSpPr>
          <p:cNvPr id="3" name="Content Placeholder 2"/>
          <p:cNvSpPr>
            <a:spLocks noGrp="1"/>
          </p:cNvSpPr>
          <p:nvPr>
            <p:ph sz="half" idx="1"/>
          </p:nvPr>
        </p:nvSpPr>
        <p:spPr/>
        <p:txBody>
          <a:bodyPr/>
          <a:p>
            <a:r>
              <a:rPr lang="zh-CN"/>
              <a:t>因此，我们只需做一下这个实验，就能检测出当前电脑的架构是大端还是小端。</a:t>
            </a:r>
            <a:endParaRPr lang="zh-CN"/>
          </a:p>
          <a:p>
            <a:r>
              <a:rPr lang="zh-CN"/>
              <a:t>这里我们用</a:t>
            </a:r>
            <a:r>
              <a:rPr lang="en-US" altLang="zh-CN"/>
              <a:t> (char*)p </a:t>
            </a:r>
            <a:r>
              <a:rPr lang="zh-CN" altLang="en-US"/>
              <a:t>来强制转换指针类型。</a:t>
            </a:r>
            <a:endParaRPr lang="zh-CN"/>
          </a:p>
          <a:p>
            <a:r>
              <a:rPr lang="zh-CN"/>
              <a:t>结果显示第一个房间里的字节是</a:t>
            </a:r>
            <a:r>
              <a:rPr lang="en-US" altLang="zh-CN"/>
              <a:t> 0x78</a:t>
            </a:r>
            <a:r>
              <a:rPr lang="zh-CN" altLang="en-US"/>
              <a:t>。</a:t>
            </a:r>
            <a:endParaRPr lang="zh-CN" altLang="en-US"/>
          </a:p>
          <a:p>
            <a:r>
              <a:rPr lang="zh-CN" altLang="en-US"/>
              <a:t>可见我们的</a:t>
            </a:r>
            <a:r>
              <a:rPr lang="en-US" altLang="zh-CN"/>
              <a:t> x86 </a:t>
            </a:r>
            <a:r>
              <a:rPr lang="zh-CN" altLang="en-US"/>
              <a:t>架构是小端字节序。</a:t>
            </a:r>
            <a:endParaRPr lang="zh-CN" altLang="en-US"/>
          </a:p>
        </p:txBody>
      </p:sp>
      <p:pic>
        <p:nvPicPr>
          <p:cNvPr id="5" name="Content Placeholder 4"/>
          <p:cNvPicPr>
            <a:picLocks noChangeAspect="1"/>
          </p:cNvPicPr>
          <p:nvPr>
            <p:ph sz="half" idx="2"/>
          </p:nvPr>
        </p:nvPicPr>
        <p:blipFill>
          <a:blip r:embed="rId1"/>
          <a:stretch>
            <a:fillRect/>
          </a:stretch>
        </p:blipFill>
        <p:spPr>
          <a:xfrm>
            <a:off x="6222365" y="2062480"/>
            <a:ext cx="4700270" cy="3877310"/>
          </a:xfrm>
          <a:prstGeom prst="rect">
            <a:avLst/>
          </a:prstGeom>
        </p:spPr>
      </p:pic>
      <p:pic>
        <p:nvPicPr>
          <p:cNvPr id="7" name="Picture 6"/>
          <p:cNvPicPr>
            <a:picLocks noChangeAspect="1"/>
          </p:cNvPicPr>
          <p:nvPr/>
        </p:nvPicPr>
        <p:blipFill>
          <a:blip r:embed="rId2"/>
          <a:stretch>
            <a:fillRect/>
          </a:stretch>
        </p:blipFill>
        <p:spPr>
          <a:xfrm>
            <a:off x="2915920" y="4823460"/>
            <a:ext cx="645795" cy="6248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整数的表示范围受位数限制</a:t>
            </a:r>
            <a:endParaRPr lang="zh-CN" altLang="en-US"/>
          </a:p>
        </p:txBody>
      </p:sp>
      <p:sp>
        <p:nvSpPr>
          <p:cNvPr id="3" name="Content Placeholder 2"/>
          <p:cNvSpPr>
            <a:spLocks noGrp="1"/>
          </p:cNvSpPr>
          <p:nvPr>
            <p:ph idx="1"/>
          </p:nvPr>
        </p:nvSpPr>
        <p:spPr/>
        <p:txBody>
          <a:bodyPr/>
          <a:p>
            <a:r>
              <a:rPr lang="en-US" altLang="zh-CN">
                <a:sym typeface="+mn-ea"/>
              </a:rPr>
              <a:t>8 </a:t>
            </a:r>
            <a:r>
              <a:rPr lang="zh-CN" altLang="en-US">
                <a:sym typeface="+mn-ea"/>
              </a:rPr>
              <a:t>位长的整数能表示的范围是</a:t>
            </a:r>
            <a:r>
              <a:rPr lang="en-US" altLang="zh-CN">
                <a:sym typeface="+mn-ea"/>
              </a:rPr>
              <a:t> 0 </a:t>
            </a:r>
            <a:r>
              <a:rPr lang="zh-CN" altLang="en-US">
                <a:sym typeface="+mn-ea"/>
              </a:rPr>
              <a:t>到</a:t>
            </a:r>
            <a:r>
              <a:rPr lang="en-US" altLang="zh-CN">
                <a:sym typeface="+mn-ea"/>
              </a:rPr>
              <a:t> 2^8-1</a:t>
            </a:r>
            <a:r>
              <a:rPr lang="zh-CN" altLang="en-US">
                <a:sym typeface="+mn-ea"/>
              </a:rPr>
              <a:t>，也就是</a:t>
            </a:r>
            <a:r>
              <a:rPr lang="en-US" altLang="zh-CN">
                <a:sym typeface="+mn-ea"/>
              </a:rPr>
              <a:t> 0 </a:t>
            </a:r>
            <a:r>
              <a:rPr lang="zh-CN" altLang="en-US">
                <a:sym typeface="+mn-ea"/>
              </a:rPr>
              <a:t>到</a:t>
            </a:r>
            <a:r>
              <a:rPr lang="en-US" altLang="zh-CN">
                <a:sym typeface="+mn-ea"/>
              </a:rPr>
              <a:t> 255</a:t>
            </a:r>
            <a:r>
              <a:rPr lang="zh-CN" altLang="en-US">
                <a:sym typeface="+mn-ea"/>
              </a:rPr>
              <a:t>。</a:t>
            </a:r>
            <a:endParaRPr lang="zh-CN" altLang="en-US">
              <a:sym typeface="+mn-ea"/>
            </a:endParaRPr>
          </a:p>
          <a:p>
            <a:r>
              <a:rPr lang="en-US" altLang="zh-CN">
                <a:sym typeface="+mn-ea"/>
              </a:rPr>
              <a:t>16 </a:t>
            </a:r>
            <a:r>
              <a:rPr lang="zh-CN" altLang="en-US">
                <a:sym typeface="+mn-ea"/>
              </a:rPr>
              <a:t>位长的</a:t>
            </a:r>
            <a:r>
              <a:rPr lang="zh-CN" altLang="en-US">
                <a:sym typeface="+mn-ea"/>
              </a:rPr>
              <a:t>整数能表示的范围是</a:t>
            </a:r>
            <a:r>
              <a:rPr lang="en-US" altLang="zh-CN">
                <a:sym typeface="+mn-ea"/>
              </a:rPr>
              <a:t> 0 </a:t>
            </a:r>
            <a:r>
              <a:rPr lang="zh-CN" altLang="en-US">
                <a:sym typeface="+mn-ea"/>
              </a:rPr>
              <a:t>到</a:t>
            </a:r>
            <a:r>
              <a:rPr lang="en-US" altLang="zh-CN">
                <a:sym typeface="+mn-ea"/>
              </a:rPr>
              <a:t> 2^16-1</a:t>
            </a:r>
            <a:r>
              <a:rPr lang="zh-CN" altLang="en-US">
                <a:sym typeface="+mn-ea"/>
              </a:rPr>
              <a:t>，也就是</a:t>
            </a:r>
            <a:r>
              <a:rPr lang="en-US" altLang="zh-CN">
                <a:sym typeface="+mn-ea"/>
              </a:rPr>
              <a:t> 0 </a:t>
            </a:r>
            <a:r>
              <a:rPr lang="zh-CN" altLang="en-US">
                <a:sym typeface="+mn-ea"/>
              </a:rPr>
              <a:t>到</a:t>
            </a:r>
            <a:r>
              <a:rPr lang="en-US" altLang="zh-CN">
                <a:sym typeface="+mn-ea"/>
              </a:rPr>
              <a:t> 65535</a:t>
            </a:r>
            <a:r>
              <a:rPr lang="zh-CN" altLang="en-US">
                <a:sym typeface="+mn-ea"/>
              </a:rPr>
              <a:t>。</a:t>
            </a:r>
            <a:endParaRPr lang="zh-CN" altLang="en-US">
              <a:sym typeface="+mn-ea"/>
            </a:endParaRPr>
          </a:p>
          <a:p>
            <a:r>
              <a:rPr lang="en-US" altLang="zh-CN">
                <a:sym typeface="+mn-ea"/>
              </a:rPr>
              <a:t>32 </a:t>
            </a:r>
            <a:r>
              <a:rPr lang="zh-CN" altLang="en-US">
                <a:sym typeface="+mn-ea"/>
              </a:rPr>
              <a:t>位长的整数能表示的范围是</a:t>
            </a:r>
            <a:r>
              <a:rPr lang="en-US" altLang="zh-CN">
                <a:sym typeface="+mn-ea"/>
              </a:rPr>
              <a:t> 0 </a:t>
            </a:r>
            <a:r>
              <a:rPr lang="zh-CN" altLang="en-US">
                <a:sym typeface="+mn-ea"/>
              </a:rPr>
              <a:t>到</a:t>
            </a:r>
            <a:r>
              <a:rPr lang="en-US" altLang="zh-CN">
                <a:sym typeface="+mn-ea"/>
              </a:rPr>
              <a:t> 2^32-1</a:t>
            </a:r>
            <a:r>
              <a:rPr lang="zh-CN" altLang="en-US">
                <a:sym typeface="+mn-ea"/>
              </a:rPr>
              <a:t>，也就是</a:t>
            </a:r>
            <a:r>
              <a:rPr lang="en-US" altLang="zh-CN">
                <a:sym typeface="+mn-ea"/>
              </a:rPr>
              <a:t> 0 </a:t>
            </a:r>
            <a:r>
              <a:rPr lang="zh-CN" altLang="en-US">
                <a:sym typeface="+mn-ea"/>
              </a:rPr>
              <a:t>到</a:t>
            </a:r>
            <a:r>
              <a:rPr lang="en-US" altLang="zh-CN">
                <a:sym typeface="+mn-ea"/>
              </a:rPr>
              <a:t> 4294967295</a:t>
            </a:r>
            <a:r>
              <a:rPr lang="zh-CN" altLang="en-US">
                <a:sym typeface="+mn-ea"/>
              </a:rPr>
              <a:t>。</a:t>
            </a:r>
            <a:endParaRPr lang="zh-CN" altLang="en-US">
              <a:sym typeface="+mn-ea"/>
            </a:endParaRPr>
          </a:p>
          <a:p>
            <a:r>
              <a:rPr lang="en-US" altLang="zh-CN">
                <a:sym typeface="+mn-ea"/>
              </a:rPr>
              <a:t>64 </a:t>
            </a:r>
            <a:r>
              <a:rPr lang="zh-CN" altLang="en-US">
                <a:sym typeface="+mn-ea"/>
              </a:rPr>
              <a:t>位长的整数能表示的范围是</a:t>
            </a:r>
            <a:r>
              <a:rPr lang="en-US" altLang="zh-CN">
                <a:sym typeface="+mn-ea"/>
              </a:rPr>
              <a:t> 0 </a:t>
            </a:r>
            <a:r>
              <a:rPr lang="zh-CN" altLang="en-US">
                <a:sym typeface="+mn-ea"/>
              </a:rPr>
              <a:t>到</a:t>
            </a:r>
            <a:r>
              <a:rPr lang="en-US" altLang="zh-CN">
                <a:sym typeface="+mn-ea"/>
              </a:rPr>
              <a:t> 2^64-1</a:t>
            </a:r>
            <a:r>
              <a:rPr lang="zh-CN" altLang="en-US">
                <a:sym typeface="+mn-ea"/>
              </a:rPr>
              <a:t>，也就是</a:t>
            </a:r>
            <a:r>
              <a:rPr lang="en-US" altLang="zh-CN">
                <a:sym typeface="+mn-ea"/>
              </a:rPr>
              <a:t> 0 </a:t>
            </a:r>
            <a:r>
              <a:rPr lang="zh-CN" altLang="en-US">
                <a:sym typeface="+mn-ea"/>
              </a:rPr>
              <a:t>到</a:t>
            </a:r>
            <a:r>
              <a:rPr lang="en-US" altLang="zh-CN">
                <a:sym typeface="+mn-ea"/>
              </a:rPr>
              <a:t> [</a:t>
            </a:r>
            <a:r>
              <a:rPr lang="zh-CN" altLang="en-US">
                <a:sym typeface="+mn-ea"/>
              </a:rPr>
              <a:t>数据删除</a:t>
            </a:r>
            <a:r>
              <a:rPr lang="en-US" altLang="zh-CN">
                <a:sym typeface="+mn-ea"/>
              </a:rPr>
              <a:t>]</a:t>
            </a:r>
            <a:r>
              <a:rPr lang="zh-CN" altLang="en-US">
                <a:sym typeface="+mn-ea"/>
              </a:rPr>
              <a:t>。</a:t>
            </a:r>
            <a:endParaRPr lang="zh-CN" altLang="en-US">
              <a:sym typeface="+mn-ea"/>
            </a:endParaRPr>
          </a:p>
          <a:p>
            <a:r>
              <a:rPr lang="zh-CN" altLang="en-US"/>
              <a:t>这就是为什么现在的计算机都升级到</a:t>
            </a:r>
            <a:r>
              <a:rPr lang="en-US" altLang="zh-CN"/>
              <a:t> 64 </a:t>
            </a:r>
            <a:r>
              <a:rPr lang="zh-CN" altLang="en-US"/>
              <a:t>位了，因为能表示更大范围的</a:t>
            </a:r>
            <a:r>
              <a:rPr lang="en-US" altLang="zh-CN"/>
              <a:t>[</a:t>
            </a:r>
            <a:r>
              <a:rPr lang="zh-CN" altLang="en-US"/>
              <a:t>数据删除</a:t>
            </a:r>
            <a:r>
              <a:rPr lang="en-US" altLang="zh-CN"/>
              <a:t>]</a:t>
            </a:r>
            <a:r>
              <a:rPr lang="zh-CN" altLang="en-US"/>
              <a:t>嘛。</a:t>
            </a:r>
            <a:endParaRPr lang="en-U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指针的用途举例：用于函数的多个返回值</a:t>
            </a:r>
            <a:endParaRPr lang="zh-CN" altLang="en-US"/>
          </a:p>
        </p:txBody>
      </p:sp>
      <p:sp>
        <p:nvSpPr>
          <p:cNvPr id="3" name="Content Placeholder 2"/>
          <p:cNvSpPr>
            <a:spLocks noGrp="1"/>
          </p:cNvSpPr>
          <p:nvPr>
            <p:ph sz="half" idx="1"/>
          </p:nvPr>
        </p:nvSpPr>
        <p:spPr/>
        <p:txBody>
          <a:bodyPr/>
          <a:p>
            <a:r>
              <a:rPr lang="zh-CN" altLang="en-US"/>
              <a:t>我们知道函数只能有一个返回值，如果需要返回多个变量，可以用指针作为参数。</a:t>
            </a:r>
            <a:endParaRPr lang="zh-CN" altLang="en-US"/>
          </a:p>
          <a:p>
            <a:r>
              <a:rPr lang="zh-CN" altLang="en-US"/>
              <a:t>第一个返回值照常通过</a:t>
            </a:r>
            <a:r>
              <a:rPr lang="en-US" altLang="zh-CN"/>
              <a:t> return </a:t>
            </a:r>
            <a:r>
              <a:rPr lang="zh-CN" altLang="en-US"/>
              <a:t>返回，第二个返回值会写入到调用者提供的指针所指向的变量。</a:t>
            </a:r>
            <a:endParaRPr lang="zh-CN" altLang="en-US"/>
          </a:p>
          <a:p>
            <a:r>
              <a:rPr lang="zh-CN" altLang="en-US"/>
              <a:t>这里，指针的作用就在于，通过获取调用者变量的地址，让被调用函数也能访问到调用者的变量。</a:t>
            </a:r>
            <a:endParaRPr lang="zh-CN" altLang="en-US"/>
          </a:p>
        </p:txBody>
      </p:sp>
      <p:pic>
        <p:nvPicPr>
          <p:cNvPr id="10" name="Content Placeholder 9"/>
          <p:cNvPicPr>
            <a:picLocks noChangeAspect="1"/>
          </p:cNvPicPr>
          <p:nvPr>
            <p:ph sz="half" idx="2"/>
          </p:nvPr>
        </p:nvPicPr>
        <p:blipFill>
          <a:blip r:embed="rId1"/>
          <a:stretch>
            <a:fillRect/>
          </a:stretch>
        </p:blipFill>
        <p:spPr>
          <a:xfrm>
            <a:off x="5828030" y="2225675"/>
            <a:ext cx="5488940" cy="3551555"/>
          </a:xfrm>
          <a:prstGeom prst="rect">
            <a:avLst/>
          </a:prstGeom>
        </p:spPr>
      </p:pic>
      <p:pic>
        <p:nvPicPr>
          <p:cNvPr id="11" name="Picture 10"/>
          <p:cNvPicPr>
            <a:picLocks noChangeAspect="1"/>
          </p:cNvPicPr>
          <p:nvPr/>
        </p:nvPicPr>
        <p:blipFill>
          <a:blip r:embed="rId2"/>
          <a:stretch>
            <a:fillRect/>
          </a:stretch>
        </p:blipFill>
        <p:spPr>
          <a:xfrm>
            <a:off x="5211445" y="6125845"/>
            <a:ext cx="1770380" cy="40767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 </a:t>
            </a:r>
            <a:r>
              <a:rPr lang="zh-CN" altLang="en-US"/>
              <a:t>的引用：无需手动</a:t>
            </a:r>
            <a:r>
              <a:rPr lang="en-US" altLang="zh-CN"/>
              <a:t> &amp; </a:t>
            </a:r>
            <a:r>
              <a:rPr lang="zh-CN" altLang="en-US"/>
              <a:t>和</a:t>
            </a:r>
            <a:r>
              <a:rPr lang="en-US" altLang="zh-CN"/>
              <a:t> *</a:t>
            </a:r>
            <a:endParaRPr lang="en-US" altLang="zh-CN"/>
          </a:p>
        </p:txBody>
      </p:sp>
      <p:sp>
        <p:nvSpPr>
          <p:cNvPr id="3" name="Content Placeholder 2"/>
          <p:cNvSpPr>
            <a:spLocks noGrp="1"/>
          </p:cNvSpPr>
          <p:nvPr>
            <p:ph sz="half" idx="1"/>
          </p:nvPr>
        </p:nvSpPr>
        <p:spPr/>
        <p:txBody>
          <a:bodyPr/>
          <a:p>
            <a:r>
              <a:rPr lang="en-US"/>
              <a:t>C++ </a:t>
            </a:r>
            <a:r>
              <a:rPr lang="zh-CN" altLang="en-US"/>
              <a:t>的引用类型</a:t>
            </a:r>
            <a:r>
              <a:rPr lang="en-US" altLang="zh-CN"/>
              <a:t> int&amp; </a:t>
            </a:r>
            <a:r>
              <a:rPr lang="zh-CN" altLang="en-US"/>
              <a:t>本质无非是</a:t>
            </a:r>
            <a:r>
              <a:rPr lang="en-US" altLang="zh-CN"/>
              <a:t> int* </a:t>
            </a:r>
            <a:r>
              <a:rPr lang="zh-CN" altLang="en-US"/>
              <a:t>指针。</a:t>
            </a:r>
            <a:endParaRPr lang="zh-CN" altLang="en-US"/>
          </a:p>
          <a:p>
            <a:r>
              <a:rPr lang="zh-CN" altLang="en-US"/>
              <a:t>区别在于：</a:t>
            </a:r>
            <a:endParaRPr lang="zh-CN" altLang="en-US"/>
          </a:p>
          <a:p>
            <a:r>
              <a:rPr lang="zh-CN" altLang="en-US"/>
              <a:t>他不需要手动</a:t>
            </a:r>
            <a:r>
              <a:rPr lang="en-US" altLang="zh-CN"/>
              <a:t> &amp; </a:t>
            </a:r>
            <a:r>
              <a:rPr lang="zh-CN" altLang="en-US"/>
              <a:t>来创建。</a:t>
            </a:r>
            <a:endParaRPr lang="zh-CN" altLang="en-US"/>
          </a:p>
          <a:p>
            <a:r>
              <a:rPr lang="zh-CN" altLang="en-US">
                <a:sym typeface="+mn-ea"/>
              </a:rPr>
              <a:t>他不需要手动</a:t>
            </a:r>
            <a:r>
              <a:rPr lang="en-US" altLang="zh-CN">
                <a:sym typeface="+mn-ea"/>
              </a:rPr>
              <a:t> * </a:t>
            </a:r>
            <a:r>
              <a:rPr lang="zh-CN" altLang="en-US">
                <a:sym typeface="+mn-ea"/>
              </a:rPr>
              <a:t>来创建。</a:t>
            </a:r>
            <a:endParaRPr lang="zh-CN" altLang="en-US">
              <a:sym typeface="+mn-ea"/>
            </a:endParaRPr>
          </a:p>
          <a:p>
            <a:r>
              <a:rPr lang="zh-CN" altLang="en-US">
                <a:sym typeface="+mn-ea"/>
              </a:rPr>
              <a:t>他无法重新赋值，指向新的变量。</a:t>
            </a:r>
            <a:endParaRPr lang="zh-CN" altLang="en-US">
              <a:sym typeface="+mn-ea"/>
            </a:endParaRPr>
          </a:p>
          <a:p>
            <a:r>
              <a:rPr lang="zh-CN" altLang="en-US">
                <a:sym typeface="+mn-ea"/>
              </a:rPr>
              <a:t>他无法为空指针。</a:t>
            </a:r>
            <a:endParaRPr lang="zh-CN" altLang="en-US"/>
          </a:p>
          <a:p>
            <a:endParaRPr lang="zh-CN" altLang="en-US"/>
          </a:p>
        </p:txBody>
      </p:sp>
      <p:pic>
        <p:nvPicPr>
          <p:cNvPr id="9" name="Content Placeholder 8"/>
          <p:cNvPicPr>
            <a:picLocks noChangeAspect="1"/>
          </p:cNvPicPr>
          <p:nvPr>
            <p:ph sz="half" idx="2"/>
          </p:nvPr>
        </p:nvPicPr>
        <p:blipFill>
          <a:blip r:embed="rId1"/>
          <a:stretch>
            <a:fillRect/>
          </a:stretch>
        </p:blipFill>
        <p:spPr>
          <a:xfrm>
            <a:off x="5890260" y="2270125"/>
            <a:ext cx="5364480" cy="3462020"/>
          </a:xfrm>
          <a:prstGeom prst="rect">
            <a:avLst/>
          </a:prstGeom>
        </p:spPr>
      </p:pic>
      <p:pic>
        <p:nvPicPr>
          <p:cNvPr id="10" name="Picture 9"/>
          <p:cNvPicPr>
            <a:picLocks noChangeAspect="1"/>
          </p:cNvPicPr>
          <p:nvPr/>
        </p:nvPicPr>
        <p:blipFill>
          <a:blip r:embed="rId2"/>
          <a:stretch>
            <a:fillRect/>
          </a:stretch>
        </p:blipFill>
        <p:spPr>
          <a:xfrm>
            <a:off x="5211445" y="6125845"/>
            <a:ext cx="1770380" cy="40767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 </a:t>
            </a:r>
            <a:r>
              <a:rPr lang="zh-CN" altLang="en-US"/>
              <a:t>语言指针：可以为空指针（</a:t>
            </a:r>
            <a:r>
              <a:rPr lang="en-US" altLang="zh-CN"/>
              <a:t>NULL</a:t>
            </a:r>
            <a:r>
              <a:rPr lang="zh-CN" altLang="en-US"/>
              <a:t>）</a:t>
            </a:r>
            <a:endParaRPr lang="zh-CN" altLang="en-US"/>
          </a:p>
        </p:txBody>
      </p:sp>
      <p:sp>
        <p:nvSpPr>
          <p:cNvPr id="3" name="Content Placeholder 2"/>
          <p:cNvSpPr>
            <a:spLocks noGrp="1"/>
          </p:cNvSpPr>
          <p:nvPr>
            <p:ph sz="half" idx="1"/>
          </p:nvPr>
        </p:nvSpPr>
        <p:spPr>
          <a:xfrm>
            <a:off x="485140" y="1581785"/>
            <a:ext cx="5506720" cy="4839970"/>
          </a:xfrm>
        </p:spPr>
        <p:txBody>
          <a:bodyPr>
            <a:normAutofit lnSpcReduction="10000"/>
          </a:bodyPr>
          <a:p>
            <a:r>
              <a:rPr lang="zh-CN" altLang="en-US"/>
              <a:t>指针可以指向一个变量，也可以什么都不指向，也就是空指针，也就是</a:t>
            </a:r>
            <a:r>
              <a:rPr lang="en-US" altLang="zh-CN"/>
              <a:t> NULL</a:t>
            </a:r>
            <a:r>
              <a:rPr lang="zh-CN" altLang="en-US"/>
              <a:t>。</a:t>
            </a:r>
            <a:endParaRPr lang="zh-CN" altLang="en-US"/>
          </a:p>
          <a:p>
            <a:r>
              <a:rPr lang="zh-CN" altLang="en-US"/>
              <a:t>在右边的例子中，我们用空指针来表示“调用者不需要</a:t>
            </a:r>
            <a:r>
              <a:rPr lang="en-US" altLang="zh-CN"/>
              <a:t> second </a:t>
            </a:r>
            <a:r>
              <a:rPr lang="zh-CN" altLang="en-US"/>
              <a:t>返回”。在</a:t>
            </a:r>
            <a:r>
              <a:rPr lang="en-US" altLang="zh-CN"/>
              <a:t> func </a:t>
            </a:r>
            <a:r>
              <a:rPr lang="zh-CN" altLang="en-US"/>
              <a:t>内还需要通过</a:t>
            </a:r>
            <a:r>
              <a:rPr lang="en-US" altLang="zh-CN"/>
              <a:t> if (psecond) </a:t>
            </a:r>
            <a:r>
              <a:rPr lang="zh-CN" altLang="en-US"/>
              <a:t>来判断是否为空。</a:t>
            </a:r>
            <a:endParaRPr lang="zh-CN" altLang="en-US"/>
          </a:p>
          <a:p>
            <a:r>
              <a:rPr lang="zh-CN" altLang="en-US"/>
              <a:t>用途举例：假如一个参数类</a:t>
            </a:r>
            <a:r>
              <a:rPr lang="en-US" altLang="zh-CN"/>
              <a:t> Params </a:t>
            </a:r>
            <a:r>
              <a:rPr lang="zh-CN" altLang="en-US"/>
              <a:t>非常复杂，然后函数是</a:t>
            </a:r>
            <a:r>
              <a:rPr lang="en-US" altLang="zh-CN"/>
              <a:t> func(Params *pars)</a:t>
            </a:r>
            <a:r>
              <a:rPr lang="zh-CN" altLang="en-US"/>
              <a:t>，这样只要给</a:t>
            </a:r>
            <a:r>
              <a:rPr lang="en-US" altLang="zh-CN"/>
              <a:t> pars </a:t>
            </a:r>
            <a:r>
              <a:rPr lang="zh-CN" altLang="en-US"/>
              <a:t>传一个空指针，就表示“用户不想指定这个参数”的意思。</a:t>
            </a:r>
            <a:r>
              <a:rPr lang="en-US" altLang="zh-CN"/>
              <a:t>C++ </a:t>
            </a:r>
            <a:r>
              <a:rPr lang="zh-CN" altLang="en-US"/>
              <a:t>可以用</a:t>
            </a:r>
            <a:r>
              <a:rPr lang="zh-CN" altLang="en-US">
                <a:sym typeface="+mn-ea"/>
              </a:rPr>
              <a:t>更安全的</a:t>
            </a:r>
            <a:r>
              <a:rPr lang="en-US" altLang="zh-CN">
                <a:sym typeface="+mn-ea"/>
              </a:rPr>
              <a:t> </a:t>
            </a:r>
            <a:r>
              <a:rPr lang="en-US" altLang="zh-CN"/>
              <a:t>func(std::optional&lt;Params&gt; pars) </a:t>
            </a:r>
            <a:r>
              <a:rPr lang="zh-CN" altLang="en-US"/>
              <a:t>来替代。</a:t>
            </a:r>
            <a:endParaRPr lang="zh-CN" altLang="en-US"/>
          </a:p>
          <a:p>
            <a:endParaRPr lang="zh-CN" altLang="en-US"/>
          </a:p>
        </p:txBody>
      </p:sp>
      <p:pic>
        <p:nvPicPr>
          <p:cNvPr id="7" name="Picture 6"/>
          <p:cNvPicPr>
            <a:picLocks noChangeAspect="1"/>
          </p:cNvPicPr>
          <p:nvPr/>
        </p:nvPicPr>
        <p:blipFill>
          <a:blip r:embed="rId1"/>
          <a:stretch>
            <a:fillRect/>
          </a:stretch>
        </p:blipFill>
        <p:spPr>
          <a:xfrm>
            <a:off x="5350510" y="6147435"/>
            <a:ext cx="1285240" cy="572770"/>
          </a:xfrm>
          <a:prstGeom prst="rect">
            <a:avLst/>
          </a:prstGeom>
        </p:spPr>
      </p:pic>
      <p:pic>
        <p:nvPicPr>
          <p:cNvPr id="13" name="Content Placeholder 12"/>
          <p:cNvPicPr>
            <a:picLocks noChangeAspect="1"/>
          </p:cNvPicPr>
          <p:nvPr>
            <p:ph sz="half" idx="2"/>
          </p:nvPr>
        </p:nvPicPr>
        <p:blipFill>
          <a:blip r:embed="rId2"/>
          <a:stretch>
            <a:fillRect/>
          </a:stretch>
        </p:blipFill>
        <p:spPr>
          <a:xfrm>
            <a:off x="6360795" y="2072640"/>
            <a:ext cx="4422140" cy="3856355"/>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NULL </a:t>
            </a:r>
            <a:r>
              <a:rPr lang="zh-CN" altLang="en-US"/>
              <a:t>的定义为什么是这样的？</a:t>
            </a:r>
            <a:endParaRPr lang="zh-CN" altLang="en-US"/>
          </a:p>
        </p:txBody>
      </p:sp>
      <p:sp>
        <p:nvSpPr>
          <p:cNvPr id="3" name="Content Placeholder 2"/>
          <p:cNvSpPr>
            <a:spLocks noGrp="1"/>
          </p:cNvSpPr>
          <p:nvPr>
            <p:ph sz="half" idx="1"/>
          </p:nvPr>
        </p:nvSpPr>
        <p:spPr>
          <a:xfrm>
            <a:off x="647700" y="1428115"/>
            <a:ext cx="5794375" cy="5147310"/>
          </a:xfrm>
        </p:spPr>
        <p:txBody>
          <a:bodyPr>
            <a:normAutofit lnSpcReduction="20000"/>
          </a:bodyPr>
          <a:p>
            <a:r>
              <a:rPr lang="zh-CN" altLang="en-US"/>
              <a:t>如果你看过标准库的头文件内容，会看到</a:t>
            </a:r>
            <a:r>
              <a:rPr lang="en-US" altLang="zh-CN"/>
              <a:t> NULL </a:t>
            </a:r>
            <a:r>
              <a:rPr lang="zh-CN" altLang="en-US"/>
              <a:t>的本质无非是一个宏。那为什么要这样定义呢？</a:t>
            </a:r>
            <a:endParaRPr lang="zh-CN" altLang="en-US"/>
          </a:p>
          <a:p>
            <a:r>
              <a:rPr lang="zh-CN" altLang="en-US"/>
              <a:t>可见他在</a:t>
            </a:r>
            <a:r>
              <a:rPr lang="en-US" altLang="zh-CN"/>
              <a:t> C++ </a:t>
            </a:r>
            <a:r>
              <a:rPr lang="zh-CN" altLang="en-US"/>
              <a:t>中会直接定义为常数</a:t>
            </a:r>
            <a:r>
              <a:rPr lang="en-US" altLang="zh-CN"/>
              <a:t> 0</a:t>
            </a:r>
            <a:r>
              <a:rPr lang="zh-CN" altLang="en-US"/>
              <a:t>，而</a:t>
            </a:r>
            <a:r>
              <a:rPr lang="en-US" altLang="zh-CN"/>
              <a:t> C </a:t>
            </a:r>
            <a:r>
              <a:rPr lang="zh-CN" altLang="en-US"/>
              <a:t>语言中却定义为</a:t>
            </a:r>
            <a:r>
              <a:rPr lang="en-US" altLang="zh-CN"/>
              <a:t> ((void*)0)</a:t>
            </a:r>
            <a:r>
              <a:rPr lang="zh-CN" altLang="en-US"/>
              <a:t>，为什么会区别对待？</a:t>
            </a:r>
            <a:endParaRPr lang="zh-CN" altLang="en-US"/>
          </a:p>
          <a:p>
            <a:r>
              <a:rPr lang="zh-CN" altLang="en-US"/>
              <a:t>这是因为</a:t>
            </a:r>
            <a:r>
              <a:rPr lang="en-US" altLang="zh-CN"/>
              <a:t> C++ </a:t>
            </a:r>
            <a:r>
              <a:rPr lang="zh-CN" altLang="en-US"/>
              <a:t>规定</a:t>
            </a:r>
            <a:r>
              <a:rPr lang="en-US" altLang="zh-CN"/>
              <a:t> 0 </a:t>
            </a:r>
            <a:r>
              <a:rPr lang="zh-CN" altLang="en-US"/>
              <a:t>可以代表空指针，为什么要这样规定？这样不是很容易出错吗？</a:t>
            </a:r>
            <a:endParaRPr lang="zh-CN" altLang="en-US"/>
          </a:p>
          <a:p>
            <a:r>
              <a:rPr lang="zh-CN" altLang="en-US"/>
              <a:t>因为如果用</a:t>
            </a:r>
            <a:r>
              <a:rPr lang="en-US" altLang="zh-CN"/>
              <a:t> (void*)0 </a:t>
            </a:r>
            <a:r>
              <a:rPr lang="zh-CN" altLang="en-US"/>
              <a:t>表示空指针，会让下面这个语句编译出错：</a:t>
            </a:r>
            <a:r>
              <a:rPr lang="en-US" altLang="zh-CN"/>
              <a:t>int* p = (void*)0</a:t>
            </a:r>
            <a:endParaRPr lang="en-US" altLang="zh-CN"/>
          </a:p>
          <a:p>
            <a:r>
              <a:rPr lang="zh-CN" altLang="en-US"/>
              <a:t>因为</a:t>
            </a:r>
            <a:r>
              <a:rPr lang="en-US" altLang="zh-CN"/>
              <a:t> C++ </a:t>
            </a:r>
            <a:r>
              <a:rPr lang="zh-CN" altLang="en-US"/>
              <a:t>的语法比</a:t>
            </a:r>
            <a:r>
              <a:rPr lang="en-US" altLang="zh-CN"/>
              <a:t> C </a:t>
            </a:r>
            <a:r>
              <a:rPr lang="zh-CN" altLang="en-US"/>
              <a:t>语言严格，他不允许</a:t>
            </a:r>
            <a:r>
              <a:rPr lang="en-US" altLang="zh-CN"/>
              <a:t> void </a:t>
            </a:r>
            <a:r>
              <a:rPr lang="zh-CN" altLang="en-US"/>
              <a:t>指针转换成</a:t>
            </a:r>
            <a:r>
              <a:rPr lang="en-US" altLang="zh-CN"/>
              <a:t> int</a:t>
            </a:r>
            <a:r>
              <a:rPr lang="zh-CN" altLang="en-US"/>
              <a:t>，因此老的定义是不能用的，所以才额外规定</a:t>
            </a:r>
            <a:r>
              <a:rPr lang="en-US" altLang="zh-CN"/>
              <a:t> 0 </a:t>
            </a:r>
            <a:r>
              <a:rPr lang="zh-CN" altLang="en-US"/>
              <a:t>才是空指针。</a:t>
            </a:r>
            <a:endParaRPr lang="zh-CN" altLang="en-US"/>
          </a:p>
        </p:txBody>
      </p:sp>
      <p:pic>
        <p:nvPicPr>
          <p:cNvPr id="5" name="Content Placeholder 4"/>
          <p:cNvPicPr>
            <a:picLocks noChangeAspect="1"/>
          </p:cNvPicPr>
          <p:nvPr>
            <p:ph sz="half" idx="2"/>
          </p:nvPr>
        </p:nvPicPr>
        <p:blipFill>
          <a:blip r:embed="rId1"/>
          <a:stretch>
            <a:fillRect/>
          </a:stretch>
        </p:blipFill>
        <p:spPr>
          <a:xfrm>
            <a:off x="6769735" y="3037205"/>
            <a:ext cx="3604260" cy="192786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用</a:t>
            </a:r>
            <a:r>
              <a:rPr lang="en-US" altLang="zh-CN"/>
              <a:t> 0 </a:t>
            </a:r>
            <a:r>
              <a:rPr lang="zh-CN" altLang="en-US"/>
              <a:t>代替</a:t>
            </a:r>
            <a:r>
              <a:rPr lang="en-US" altLang="zh-CN"/>
              <a:t> NULL</a:t>
            </a:r>
            <a:r>
              <a:rPr lang="zh-CN" altLang="en-US"/>
              <a:t>，这样也可以？</a:t>
            </a:r>
            <a:endParaRPr lang="zh-CN" altLang="en-US"/>
          </a:p>
        </p:txBody>
      </p:sp>
      <p:sp>
        <p:nvSpPr>
          <p:cNvPr id="3" name="Content Placeholder 2"/>
          <p:cNvSpPr>
            <a:spLocks noGrp="1"/>
          </p:cNvSpPr>
          <p:nvPr>
            <p:ph sz="half" idx="1"/>
          </p:nvPr>
        </p:nvSpPr>
        <p:spPr/>
        <p:txBody>
          <a:bodyPr>
            <a:normAutofit/>
          </a:bodyPr>
          <a:p>
            <a:r>
              <a:rPr lang="zh-CN">
                <a:sym typeface="+mn-ea"/>
              </a:rPr>
              <a:t>因此</a:t>
            </a:r>
            <a:r>
              <a:rPr lang="en-US" altLang="zh-CN">
                <a:sym typeface="+mn-ea"/>
              </a:rPr>
              <a:t> C++ </a:t>
            </a:r>
            <a:r>
              <a:rPr lang="zh-CN" altLang="en-US">
                <a:sym typeface="+mn-ea"/>
              </a:rPr>
              <a:t>中你可以用</a:t>
            </a:r>
            <a:r>
              <a:rPr lang="en-US" altLang="zh-CN">
                <a:sym typeface="+mn-ea"/>
              </a:rPr>
              <a:t> 0 </a:t>
            </a:r>
            <a:r>
              <a:rPr lang="zh-CN" altLang="en-US">
                <a:sym typeface="+mn-ea"/>
              </a:rPr>
              <a:t>代替</a:t>
            </a:r>
            <a:r>
              <a:rPr lang="en-US" altLang="zh-CN">
                <a:sym typeface="+mn-ea"/>
              </a:rPr>
              <a:t> NULL</a:t>
            </a:r>
            <a:r>
              <a:rPr lang="zh-CN" altLang="en-US">
                <a:sym typeface="+mn-ea"/>
              </a:rPr>
              <a:t>，因为</a:t>
            </a:r>
            <a:r>
              <a:rPr lang="en-US" altLang="zh-CN">
                <a:sym typeface="+mn-ea"/>
              </a:rPr>
              <a:t> C++ </a:t>
            </a:r>
            <a:r>
              <a:rPr lang="zh-CN" altLang="en-US">
                <a:sym typeface="+mn-ea"/>
              </a:rPr>
              <a:t>额外规定了</a:t>
            </a:r>
            <a:r>
              <a:rPr lang="en-US" altLang="zh-CN">
                <a:sym typeface="+mn-ea"/>
              </a:rPr>
              <a:t> 0 </a:t>
            </a:r>
            <a:r>
              <a:rPr lang="zh-CN" altLang="en-US">
                <a:sym typeface="+mn-ea"/>
              </a:rPr>
              <a:t>可以是表示空指针，也可以是数字</a:t>
            </a:r>
            <a:r>
              <a:rPr lang="en-US" altLang="zh-CN">
                <a:sym typeface="+mn-ea"/>
              </a:rPr>
              <a:t> 0</a:t>
            </a:r>
            <a:r>
              <a:rPr lang="zh-CN" altLang="en-US">
                <a:sym typeface="+mn-ea"/>
              </a:rPr>
              <a:t>。</a:t>
            </a:r>
            <a:endParaRPr lang="zh-CN" altLang="en-US">
              <a:sym typeface="+mn-ea"/>
            </a:endParaRPr>
          </a:p>
        </p:txBody>
      </p:sp>
      <p:pic>
        <p:nvPicPr>
          <p:cNvPr id="6" name="Content Placeholder 5"/>
          <p:cNvPicPr>
            <a:picLocks noChangeAspect="1"/>
          </p:cNvPicPr>
          <p:nvPr>
            <p:ph sz="half" idx="2"/>
          </p:nvPr>
        </p:nvPicPr>
        <p:blipFill>
          <a:blip r:embed="rId1"/>
          <a:stretch>
            <a:fillRect/>
          </a:stretch>
        </p:blipFill>
        <p:spPr>
          <a:xfrm>
            <a:off x="6367145" y="2072005"/>
            <a:ext cx="4410710" cy="385826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用</a:t>
            </a:r>
            <a:r>
              <a:rPr lang="en-US" altLang="zh-CN"/>
              <a:t> 0 </a:t>
            </a:r>
            <a:r>
              <a:rPr lang="zh-CN" altLang="en-US"/>
              <a:t>代替</a:t>
            </a:r>
            <a:r>
              <a:rPr lang="en-US" altLang="zh-CN"/>
              <a:t> NULL</a:t>
            </a:r>
            <a:r>
              <a:rPr lang="zh-CN" altLang="en-US"/>
              <a:t>，会产生重载的麻烦</a:t>
            </a:r>
            <a:endParaRPr lang="zh-CN" altLang="en-US"/>
          </a:p>
        </p:txBody>
      </p:sp>
      <p:sp>
        <p:nvSpPr>
          <p:cNvPr id="3" name="Content Placeholder 2"/>
          <p:cNvSpPr>
            <a:spLocks noGrp="1"/>
          </p:cNvSpPr>
          <p:nvPr>
            <p:ph sz="half" idx="1"/>
          </p:nvPr>
        </p:nvSpPr>
        <p:spPr/>
        <p:txBody>
          <a:bodyPr>
            <a:normAutofit/>
          </a:bodyPr>
          <a:p>
            <a:r>
              <a:rPr lang="zh-CN">
                <a:sym typeface="+mn-ea"/>
              </a:rPr>
              <a:t>不过这样问题也非常大，如果正好</a:t>
            </a:r>
            <a:r>
              <a:rPr lang="en-US" altLang="zh-CN">
                <a:sym typeface="+mn-ea"/>
              </a:rPr>
              <a:t> func </a:t>
            </a:r>
            <a:r>
              <a:rPr lang="zh-CN">
                <a:sym typeface="+mn-ea"/>
              </a:rPr>
              <a:t>有两个重载，分别是</a:t>
            </a:r>
            <a:r>
              <a:rPr lang="en-US" altLang="zh-CN">
                <a:sym typeface="+mn-ea"/>
              </a:rPr>
              <a:t> func(int*) </a:t>
            </a:r>
            <a:r>
              <a:rPr lang="zh-CN" altLang="en-US">
                <a:sym typeface="+mn-ea"/>
              </a:rPr>
              <a:t>和</a:t>
            </a:r>
            <a:r>
              <a:rPr lang="en-US" altLang="zh-CN">
                <a:sym typeface="+mn-ea"/>
              </a:rPr>
              <a:t> func(int)</a:t>
            </a:r>
            <a:r>
              <a:rPr lang="zh-CN" altLang="en-US">
                <a:sym typeface="+mn-ea"/>
              </a:rPr>
              <a:t>。</a:t>
            </a:r>
            <a:endParaRPr lang="zh-CN" altLang="en-US">
              <a:sym typeface="+mn-ea"/>
            </a:endParaRPr>
          </a:p>
          <a:p>
            <a:r>
              <a:rPr lang="zh-CN" altLang="en-US">
                <a:sym typeface="+mn-ea"/>
              </a:rPr>
              <a:t>那么</a:t>
            </a:r>
            <a:r>
              <a:rPr lang="en-US" altLang="zh-CN">
                <a:sym typeface="+mn-ea"/>
              </a:rPr>
              <a:t> C++ </a:t>
            </a:r>
            <a:r>
              <a:rPr lang="zh-CN" altLang="en-US">
                <a:sym typeface="+mn-ea"/>
              </a:rPr>
              <a:t>会优先认为</a:t>
            </a:r>
            <a:r>
              <a:rPr lang="en-US" altLang="zh-CN">
                <a:sym typeface="+mn-ea"/>
              </a:rPr>
              <a:t> func(0) </a:t>
            </a:r>
            <a:r>
              <a:rPr lang="zh-CN" altLang="en-US">
                <a:sym typeface="+mn-ea"/>
              </a:rPr>
              <a:t>是数字</a:t>
            </a:r>
            <a:r>
              <a:rPr lang="en-US" altLang="zh-CN">
                <a:sym typeface="+mn-ea"/>
              </a:rPr>
              <a:t> 0</a:t>
            </a:r>
            <a:r>
              <a:rPr lang="zh-CN" altLang="en-US">
                <a:sym typeface="+mn-ea"/>
              </a:rPr>
              <a:t>，而不是空指针。从而会去调用</a:t>
            </a:r>
            <a:r>
              <a:rPr lang="en-US" altLang="zh-CN">
                <a:sym typeface="+mn-ea"/>
              </a:rPr>
              <a:t> func(int) </a:t>
            </a:r>
            <a:r>
              <a:rPr lang="zh-CN" altLang="en-US">
                <a:sym typeface="+mn-ea"/>
              </a:rPr>
              <a:t>的那个重载。</a:t>
            </a:r>
            <a:endParaRPr lang="zh-CN" altLang="en-US">
              <a:sym typeface="+mn-ea"/>
            </a:endParaRPr>
          </a:p>
          <a:p>
            <a:endParaRPr lang="zh-CN" altLang="en-US">
              <a:sym typeface="+mn-ea"/>
            </a:endParaRPr>
          </a:p>
        </p:txBody>
      </p:sp>
      <p:pic>
        <p:nvPicPr>
          <p:cNvPr id="7" name="Picture 6"/>
          <p:cNvPicPr>
            <a:picLocks noChangeAspect="1"/>
          </p:cNvPicPr>
          <p:nvPr/>
        </p:nvPicPr>
        <p:blipFill>
          <a:blip r:embed="rId1"/>
          <a:stretch>
            <a:fillRect/>
          </a:stretch>
        </p:blipFill>
        <p:spPr>
          <a:xfrm>
            <a:off x="2882900" y="5500370"/>
            <a:ext cx="1316355" cy="394970"/>
          </a:xfrm>
          <a:prstGeom prst="rect">
            <a:avLst/>
          </a:prstGeom>
        </p:spPr>
      </p:pic>
      <p:pic>
        <p:nvPicPr>
          <p:cNvPr id="9" name="Content Placeholder 8"/>
          <p:cNvPicPr>
            <a:picLocks noChangeAspect="1"/>
          </p:cNvPicPr>
          <p:nvPr>
            <p:ph sz="half" idx="2"/>
          </p:nvPr>
        </p:nvPicPr>
        <p:blipFill>
          <a:blip r:embed="rId2"/>
          <a:stretch>
            <a:fillRect/>
          </a:stretch>
        </p:blipFill>
        <p:spPr>
          <a:xfrm>
            <a:off x="6240145" y="1471930"/>
            <a:ext cx="4663440" cy="5059680"/>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现代</a:t>
            </a:r>
            <a:r>
              <a:rPr lang="en-US" altLang="zh-CN"/>
              <a:t> C++ </a:t>
            </a:r>
            <a:r>
              <a:rPr lang="zh-CN"/>
              <a:t>推荐用</a:t>
            </a:r>
            <a:r>
              <a:rPr lang="en-US" altLang="zh-CN"/>
              <a:t> nullptr </a:t>
            </a:r>
            <a:r>
              <a:rPr lang="zh-CN" altLang="en-US"/>
              <a:t>表示空指针</a:t>
            </a:r>
            <a:endParaRPr lang="zh-CN" altLang="en-US"/>
          </a:p>
        </p:txBody>
      </p:sp>
      <p:sp>
        <p:nvSpPr>
          <p:cNvPr id="3" name="Content Placeholder 2"/>
          <p:cNvSpPr>
            <a:spLocks noGrp="1"/>
          </p:cNvSpPr>
          <p:nvPr>
            <p:ph sz="half" idx="1"/>
          </p:nvPr>
        </p:nvSpPr>
        <p:spPr/>
        <p:txBody>
          <a:bodyPr>
            <a:normAutofit/>
          </a:bodyPr>
          <a:p>
            <a:r>
              <a:rPr lang="zh-CN">
                <a:sym typeface="+mn-ea"/>
              </a:rPr>
              <a:t>好在</a:t>
            </a:r>
            <a:r>
              <a:rPr lang="en-US" altLang="zh-CN">
                <a:sym typeface="+mn-ea"/>
              </a:rPr>
              <a:t> C++11 </a:t>
            </a:r>
            <a:r>
              <a:rPr lang="zh-CN" altLang="en-US">
                <a:sym typeface="+mn-ea"/>
              </a:rPr>
              <a:t>引入了</a:t>
            </a:r>
            <a:r>
              <a:rPr lang="en-US" altLang="zh-CN">
                <a:sym typeface="+mn-ea"/>
              </a:rPr>
              <a:t> nullptr </a:t>
            </a:r>
            <a:r>
              <a:rPr lang="zh-CN" altLang="en-US">
                <a:sym typeface="+mn-ea"/>
              </a:rPr>
              <a:t>关键字，空指针第一次有了语法级别的支持。</a:t>
            </a:r>
            <a:r>
              <a:rPr lang="en-US" altLang="zh-CN">
                <a:sym typeface="+mn-ea"/>
              </a:rPr>
              <a:t>nullptr </a:t>
            </a:r>
            <a:r>
              <a:rPr lang="zh-CN" altLang="en-US">
                <a:sym typeface="+mn-ea"/>
              </a:rPr>
              <a:t>的类型是</a:t>
            </a:r>
            <a:r>
              <a:rPr lang="en-US" altLang="zh-CN">
                <a:sym typeface="+mn-ea"/>
              </a:rPr>
              <a:t> std::nullptr_t</a:t>
            </a:r>
            <a:r>
              <a:rPr lang="zh-CN" altLang="en-US">
                <a:sym typeface="+mn-ea"/>
              </a:rPr>
              <a:t>，他可以隐式转换为任意类型的指针。</a:t>
            </a:r>
            <a:endParaRPr lang="zh-CN" altLang="en-US">
              <a:sym typeface="+mn-ea"/>
            </a:endParaRPr>
          </a:p>
          <a:p>
            <a:r>
              <a:rPr lang="zh-CN" altLang="en-US">
                <a:sym typeface="+mn-ea"/>
              </a:rPr>
              <a:t>这样总算可以区分</a:t>
            </a:r>
            <a:r>
              <a:rPr lang="en-US" altLang="zh-CN">
                <a:sym typeface="+mn-ea"/>
              </a:rPr>
              <a:t> func(int*) </a:t>
            </a:r>
            <a:r>
              <a:rPr lang="zh-CN" altLang="en-US">
                <a:sym typeface="+mn-ea"/>
              </a:rPr>
              <a:t>和</a:t>
            </a:r>
            <a:r>
              <a:rPr lang="en-US" altLang="zh-CN">
                <a:sym typeface="+mn-ea"/>
              </a:rPr>
              <a:t> func(int) </a:t>
            </a:r>
            <a:r>
              <a:rPr lang="zh-CN" altLang="en-US">
                <a:sym typeface="+mn-ea"/>
              </a:rPr>
              <a:t>的重载了。</a:t>
            </a:r>
            <a:endParaRPr lang="zh-CN" altLang="en-US">
              <a:sym typeface="+mn-ea"/>
            </a:endParaRPr>
          </a:p>
          <a:p>
            <a:r>
              <a:rPr lang="zh-CN" altLang="en-US">
                <a:sym typeface="+mn-ea"/>
              </a:rPr>
              <a:t>在现代</a:t>
            </a:r>
            <a:r>
              <a:rPr lang="en-US" altLang="zh-CN">
                <a:sym typeface="+mn-ea"/>
              </a:rPr>
              <a:t> C++ </a:t>
            </a:r>
            <a:r>
              <a:rPr lang="zh-CN" altLang="en-US">
                <a:sym typeface="+mn-ea"/>
              </a:rPr>
              <a:t>中，建议始终用</a:t>
            </a:r>
            <a:r>
              <a:rPr lang="en-US" altLang="zh-CN">
                <a:sym typeface="+mn-ea"/>
              </a:rPr>
              <a:t> nullptr</a:t>
            </a:r>
            <a:r>
              <a:rPr lang="zh-CN" altLang="en-US">
                <a:sym typeface="+mn-ea"/>
              </a:rPr>
              <a:t>，不要再用</a:t>
            </a:r>
            <a:r>
              <a:rPr lang="en-US" altLang="zh-CN">
                <a:sym typeface="+mn-ea"/>
              </a:rPr>
              <a:t> NULL </a:t>
            </a:r>
            <a:r>
              <a:rPr lang="zh-CN" altLang="en-US">
                <a:sym typeface="+mn-ea"/>
              </a:rPr>
              <a:t>和</a:t>
            </a:r>
            <a:r>
              <a:rPr lang="en-US" altLang="zh-CN">
                <a:sym typeface="+mn-ea"/>
              </a:rPr>
              <a:t> 0 </a:t>
            </a:r>
            <a:r>
              <a:rPr lang="zh-CN" altLang="en-US">
                <a:sym typeface="+mn-ea"/>
              </a:rPr>
              <a:t>表示空指针了，不安全。</a:t>
            </a:r>
            <a:endParaRPr lang="zh-CN" altLang="en-US">
              <a:sym typeface="+mn-ea"/>
            </a:endParaRPr>
          </a:p>
        </p:txBody>
      </p:sp>
      <p:pic>
        <p:nvPicPr>
          <p:cNvPr id="5" name="Content Placeholder 4"/>
          <p:cNvPicPr>
            <a:picLocks noChangeAspect="1"/>
          </p:cNvPicPr>
          <p:nvPr>
            <p:ph sz="half" idx="2"/>
          </p:nvPr>
        </p:nvPicPr>
        <p:blipFill>
          <a:blip r:embed="rId1"/>
          <a:stretch>
            <a:fillRect/>
          </a:stretch>
        </p:blipFill>
        <p:spPr>
          <a:xfrm>
            <a:off x="6252845" y="1495425"/>
            <a:ext cx="4639310" cy="5012055"/>
          </a:xfrm>
          <a:prstGeom prst="rect">
            <a:avLst/>
          </a:prstGeom>
        </p:spPr>
      </p:pic>
      <p:pic>
        <p:nvPicPr>
          <p:cNvPr id="6" name="Picture 5"/>
          <p:cNvPicPr>
            <a:picLocks noChangeAspect="1"/>
          </p:cNvPicPr>
          <p:nvPr/>
        </p:nvPicPr>
        <p:blipFill>
          <a:blip r:embed="rId2"/>
          <a:stretch>
            <a:fillRect/>
          </a:stretch>
        </p:blipFill>
        <p:spPr>
          <a:xfrm>
            <a:off x="3054350" y="6034405"/>
            <a:ext cx="1096010" cy="40513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zh-CN" altLang="en-US"/>
              <a:t>来看看</a:t>
            </a:r>
            <a:r>
              <a:rPr lang="en-US" altLang="zh-CN"/>
              <a:t> GLIBC </a:t>
            </a:r>
            <a:r>
              <a:rPr lang="zh-CN" altLang="en-US"/>
              <a:t>的源码</a:t>
            </a:r>
            <a:endParaRPr lang="zh-CN" altLang="en-US"/>
          </a:p>
        </p:txBody>
      </p:sp>
      <p:pic>
        <p:nvPicPr>
          <p:cNvPr id="5" name="Content Placeholder 4"/>
          <p:cNvPicPr>
            <a:picLocks noChangeAspect="1"/>
          </p:cNvPicPr>
          <p:nvPr>
            <p:ph idx="1"/>
          </p:nvPr>
        </p:nvPicPr>
        <p:blipFill>
          <a:blip r:embed="rId1"/>
          <a:stretch>
            <a:fillRect/>
          </a:stretch>
        </p:blipFill>
        <p:spPr>
          <a:xfrm>
            <a:off x="2575560" y="1825625"/>
            <a:ext cx="6658610" cy="4351655"/>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zh-CN" altLang="en-US">
                <a:sym typeface="+mn-ea"/>
              </a:rPr>
              <a:t>数组的本质</a:t>
            </a:r>
            <a:r>
              <a:rPr lang="zh-CN" altLang="en-US"/>
              <a:t>究竟是什么？</a:t>
            </a:r>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数组就是一堆在内存中紧密排列在一起的数</a:t>
            </a:r>
            <a:endParaRPr lang="zh-CN" altLang="en-US"/>
          </a:p>
        </p:txBody>
      </p:sp>
      <p:sp>
        <p:nvSpPr>
          <p:cNvPr id="5" name="Content Placeholder 4"/>
          <p:cNvSpPr>
            <a:spLocks noGrp="1"/>
          </p:cNvSpPr>
          <p:nvPr>
            <p:ph idx="1"/>
          </p:nvPr>
        </p:nvSpPr>
        <p:spPr/>
        <p:txBody>
          <a:bodyPr/>
          <a:p>
            <a:r>
              <a:rPr lang="zh-CN" altLang="en-US"/>
              <a:t>例如一个由</a:t>
            </a:r>
            <a:r>
              <a:rPr lang="en-US" altLang="zh-CN"/>
              <a:t> 4 </a:t>
            </a:r>
            <a:r>
              <a:rPr lang="zh-CN" altLang="en-US"/>
              <a:t>个字节组成的</a:t>
            </a:r>
            <a:r>
              <a:rPr lang="en-US" altLang="zh-CN"/>
              <a:t> char </a:t>
            </a:r>
            <a:r>
              <a:rPr lang="zh-CN" altLang="en-US"/>
              <a:t>数组，在内存中就是：</a:t>
            </a:r>
            <a:endParaRPr lang="zh-CN" altLang="en-US"/>
          </a:p>
        </p:txBody>
      </p:sp>
      <p:pic>
        <p:nvPicPr>
          <p:cNvPr id="6" name="Picture 5"/>
          <p:cNvPicPr>
            <a:picLocks noChangeAspect="1"/>
          </p:cNvPicPr>
          <p:nvPr/>
        </p:nvPicPr>
        <p:blipFill>
          <a:blip r:embed="rId1"/>
          <a:stretch>
            <a:fillRect/>
          </a:stretch>
        </p:blipFill>
        <p:spPr>
          <a:xfrm>
            <a:off x="190500" y="2667635"/>
            <a:ext cx="11811000" cy="2667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有符号整数</a:t>
            </a:r>
            <a:r>
              <a:rPr lang="en-US" altLang="zh-CN"/>
              <a:t>vs</a:t>
            </a:r>
            <a:r>
              <a:rPr lang="zh-CN" altLang="en-US"/>
              <a:t>无符号整数</a:t>
            </a:r>
            <a:endParaRPr lang="zh-CN" altLang="en-US"/>
          </a:p>
        </p:txBody>
      </p:sp>
      <p:sp>
        <p:nvSpPr>
          <p:cNvPr id="3" name="Content Placeholder 2"/>
          <p:cNvSpPr>
            <a:spLocks noGrp="1"/>
          </p:cNvSpPr>
          <p:nvPr>
            <p:ph idx="1"/>
          </p:nvPr>
        </p:nvSpPr>
        <p:spPr/>
        <p:txBody>
          <a:bodyPr/>
          <a:p>
            <a:r>
              <a:rPr lang="zh-CN" altLang="en-US"/>
              <a:t>有时候我们是需要表示负数的。而刚刚那种二进制的做法，只能表示正数和零。</a:t>
            </a:r>
            <a:endParaRPr lang="zh-CN" altLang="en-US"/>
          </a:p>
          <a:p>
            <a:r>
              <a:rPr lang="zh-CN" altLang="en-US"/>
              <a:t>怎么办？可能有的同学会想，不妨这样来设计：让二进制的最高位表示符号位。</a:t>
            </a:r>
            <a:endParaRPr lang="zh-CN" altLang="en-US"/>
          </a:p>
          <a:p>
            <a:r>
              <a:rPr lang="zh-CN" altLang="en-US"/>
              <a:t>比如</a:t>
            </a:r>
            <a:r>
              <a:rPr lang="en-US" altLang="zh-CN"/>
              <a:t> 00000011 </a:t>
            </a:r>
            <a:r>
              <a:rPr lang="zh-CN" altLang="en-US"/>
              <a:t>表示</a:t>
            </a:r>
            <a:r>
              <a:rPr lang="en-US" altLang="zh-CN"/>
              <a:t> 3</a:t>
            </a:r>
            <a:r>
              <a:rPr lang="zh-CN" altLang="en-US"/>
              <a:t>，</a:t>
            </a:r>
            <a:r>
              <a:rPr lang="en-US" altLang="zh-CN"/>
              <a:t>10000011 </a:t>
            </a:r>
            <a:r>
              <a:rPr lang="zh-CN" altLang="en-US"/>
              <a:t>表示</a:t>
            </a:r>
            <a:r>
              <a:rPr lang="en-US" altLang="zh-CN"/>
              <a:t> -3</a:t>
            </a:r>
            <a:r>
              <a:rPr lang="zh-CN" altLang="en-US"/>
              <a:t>，这样不就区分开来了吗？这叫做</a:t>
            </a:r>
            <a:r>
              <a:rPr lang="zh-CN" altLang="en-US" b="1"/>
              <a:t>原码表示法</a:t>
            </a:r>
            <a:r>
              <a:rPr lang="zh-CN" altLang="en-US"/>
              <a:t>。</a:t>
            </a:r>
            <a:endParaRPr lang="zh-CN" altLang="en-US"/>
          </a:p>
          <a:p>
            <a:r>
              <a:rPr lang="zh-CN" altLang="en-US"/>
              <a:t>的确可以，这种表示方式牺牲了一位作为符号位，剩下</a:t>
            </a:r>
            <a:r>
              <a:rPr lang="en-US" altLang="zh-CN"/>
              <a:t> 7 </a:t>
            </a:r>
            <a:r>
              <a:rPr lang="zh-CN" altLang="en-US"/>
              <a:t>位继续表示值。</a:t>
            </a:r>
            <a:endParaRPr lang="zh-CN" altLang="en-US"/>
          </a:p>
          <a:p>
            <a:r>
              <a:rPr lang="zh-CN" altLang="en-US"/>
              <a:t>这样的设计下无符号可以表示</a:t>
            </a:r>
            <a:r>
              <a:rPr lang="en-US" altLang="zh-CN"/>
              <a:t> 0 </a:t>
            </a:r>
            <a:r>
              <a:rPr lang="zh-CN" altLang="en-US"/>
              <a:t>到</a:t>
            </a:r>
            <a:r>
              <a:rPr lang="en-US" altLang="zh-CN"/>
              <a:t> 255</a:t>
            </a:r>
            <a:r>
              <a:rPr lang="zh-CN" altLang="en-US"/>
              <a:t>，而有符号可以表示</a:t>
            </a:r>
            <a:r>
              <a:rPr lang="en-US" altLang="zh-CN"/>
              <a:t> -127 </a:t>
            </a:r>
            <a:r>
              <a:rPr lang="zh-CN" altLang="en-US"/>
              <a:t>到</a:t>
            </a:r>
            <a:r>
              <a:rPr lang="en-US" altLang="zh-CN"/>
              <a:t> 127</a:t>
            </a:r>
            <a:r>
              <a:rPr lang="zh-CN" altLang="en-US"/>
              <a:t>。</a:t>
            </a:r>
            <a:endParaRPr lang="zh-CN" altLang="en-US"/>
          </a:p>
          <a:p>
            <a:r>
              <a:rPr lang="zh-CN" altLang="en-US"/>
              <a:t>但是有一个问题，那</a:t>
            </a:r>
            <a:r>
              <a:rPr lang="en-US" altLang="zh-CN"/>
              <a:t> 00000000 </a:t>
            </a:r>
            <a:r>
              <a:rPr lang="zh-CN" altLang="en-US"/>
              <a:t>就表示</a:t>
            </a:r>
            <a:r>
              <a:rPr lang="en-US" altLang="zh-CN"/>
              <a:t> 0</a:t>
            </a:r>
            <a:r>
              <a:rPr lang="zh-CN" altLang="en-US"/>
              <a:t>，</a:t>
            </a:r>
            <a:r>
              <a:rPr lang="en-US" altLang="zh-CN"/>
              <a:t>10000000 </a:t>
            </a:r>
            <a:r>
              <a:rPr lang="zh-CN" altLang="en-US"/>
              <a:t>就表示</a:t>
            </a:r>
            <a:r>
              <a:rPr lang="en-US" altLang="zh-CN"/>
              <a:t> -0</a:t>
            </a:r>
            <a:r>
              <a:rPr lang="zh-CN" altLang="en-US"/>
              <a:t>，而</a:t>
            </a:r>
            <a:r>
              <a:rPr lang="en-US" altLang="zh-CN"/>
              <a:t> 0 </a:t>
            </a:r>
            <a:r>
              <a:rPr lang="zh-CN" altLang="en-US"/>
              <a:t>有没有负号其实无所谓，</a:t>
            </a:r>
            <a:r>
              <a:rPr lang="en-US" altLang="zh-CN"/>
              <a:t>0 </a:t>
            </a:r>
            <a:r>
              <a:rPr lang="zh-CN" altLang="en-US"/>
              <a:t>和</a:t>
            </a:r>
            <a:r>
              <a:rPr lang="en-US" altLang="zh-CN"/>
              <a:t> -0 </a:t>
            </a:r>
            <a:r>
              <a:rPr lang="zh-CN" altLang="en-US"/>
              <a:t>根本是同一个数，却有着不同的表示，这显然不对吧？</a:t>
            </a:r>
            <a:endParaRPr lang="zh-CN" altLang="en-US"/>
          </a:p>
          <a:p>
            <a:r>
              <a:rPr lang="zh-CN" altLang="en-US"/>
              <a:t>因此，可以如</a:t>
            </a:r>
            <a:r>
              <a:rPr lang="en-US" altLang="zh-CN"/>
              <a:t> 10000000 </a:t>
            </a:r>
            <a:r>
              <a:rPr lang="zh-CN" altLang="en-US"/>
              <a:t>实际上表示</a:t>
            </a:r>
            <a:r>
              <a:rPr lang="en-US" altLang="zh-CN"/>
              <a:t> -1</a:t>
            </a:r>
            <a:r>
              <a:rPr lang="zh-CN" altLang="en-US"/>
              <a:t>，</a:t>
            </a:r>
            <a:r>
              <a:rPr lang="en-US" altLang="zh-CN"/>
              <a:t>11111111 </a:t>
            </a:r>
            <a:r>
              <a:rPr lang="zh-CN" altLang="en-US"/>
              <a:t>则表示</a:t>
            </a:r>
            <a:r>
              <a:rPr lang="en-US" altLang="zh-CN"/>
              <a:t> -128</a:t>
            </a:r>
            <a:r>
              <a:rPr lang="zh-CN" altLang="en-US"/>
              <a:t>，让负数部分整体“平移”一位，这样就不会出现</a:t>
            </a:r>
            <a:r>
              <a:rPr lang="en-US" altLang="zh-CN"/>
              <a:t> -0 </a:t>
            </a:r>
            <a:r>
              <a:rPr lang="zh-CN" altLang="en-US"/>
              <a:t>这种奇怪的东西了，而且表示范围也扩大了一位，虽然是扩大在负数部分。</a:t>
            </a:r>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实验：</a:t>
            </a:r>
            <a:r>
              <a:rPr lang="en-US" altLang="zh-CN"/>
              <a:t>char </a:t>
            </a:r>
            <a:r>
              <a:rPr lang="zh-CN" altLang="en-US"/>
              <a:t>类型数组</a:t>
            </a:r>
            <a:endParaRPr lang="zh-CN" altLang="en-US"/>
          </a:p>
        </p:txBody>
      </p:sp>
      <p:pic>
        <p:nvPicPr>
          <p:cNvPr id="8" name="Content Placeholder 7"/>
          <p:cNvPicPr>
            <a:picLocks noChangeAspect="1"/>
          </p:cNvPicPr>
          <p:nvPr>
            <p:ph sz="half" idx="2"/>
          </p:nvPr>
        </p:nvPicPr>
        <p:blipFill>
          <a:blip r:embed="rId1"/>
          <a:stretch>
            <a:fillRect/>
          </a:stretch>
        </p:blipFill>
        <p:spPr>
          <a:xfrm>
            <a:off x="6123940" y="2152650"/>
            <a:ext cx="4895850" cy="3696335"/>
          </a:xfrm>
          <a:prstGeom prst="rect">
            <a:avLst/>
          </a:prstGeom>
        </p:spPr>
      </p:pic>
      <p:pic>
        <p:nvPicPr>
          <p:cNvPr id="12" name="Picture 11"/>
          <p:cNvPicPr>
            <a:picLocks noChangeAspect="1"/>
          </p:cNvPicPr>
          <p:nvPr/>
        </p:nvPicPr>
        <p:blipFill>
          <a:blip r:embed="rId2"/>
          <a:stretch>
            <a:fillRect/>
          </a:stretch>
        </p:blipFill>
        <p:spPr>
          <a:xfrm>
            <a:off x="11381105" y="2651760"/>
            <a:ext cx="529590" cy="1818005"/>
          </a:xfrm>
          <a:prstGeom prst="rect">
            <a:avLst/>
          </a:prstGeom>
        </p:spPr>
      </p:pic>
      <p:sp>
        <p:nvSpPr>
          <p:cNvPr id="13" name="Content Placeholder 12"/>
          <p:cNvSpPr/>
          <p:nvPr>
            <p:ph sz="half" idx="1"/>
          </p:nvPr>
        </p:nvSpPr>
        <p:spPr/>
        <p:txBody>
          <a:bodyPr>
            <a:normAutofit lnSpcReduction="10000"/>
          </a:bodyPr>
          <a:p>
            <a:r>
              <a:rPr lang="zh-CN" altLang="en-US">
                <a:sym typeface="+mn-ea"/>
              </a:rPr>
              <a:t>可以通过</a:t>
            </a:r>
            <a:r>
              <a:rPr lang="en-US" altLang="zh-CN">
                <a:sym typeface="+mn-ea"/>
              </a:rPr>
              <a:t> char a[4] = {...} </a:t>
            </a:r>
            <a:r>
              <a:rPr lang="zh-CN" altLang="en-US">
                <a:sym typeface="+mn-ea"/>
              </a:rPr>
              <a:t>来创建一个数组。</a:t>
            </a:r>
            <a:endParaRPr lang="zh-CN" altLang="en-US"/>
          </a:p>
          <a:p>
            <a:r>
              <a:rPr lang="zh-CN" altLang="en-US">
                <a:sym typeface="+mn-ea"/>
              </a:rPr>
              <a:t>数组</a:t>
            </a:r>
            <a:r>
              <a:rPr lang="en-US" altLang="zh-CN">
                <a:sym typeface="+mn-ea"/>
              </a:rPr>
              <a:t> a </a:t>
            </a:r>
            <a:r>
              <a:rPr lang="zh-CN" altLang="en-US">
                <a:sym typeface="+mn-ea"/>
              </a:rPr>
              <a:t>可以通过</a:t>
            </a:r>
            <a:r>
              <a:rPr lang="en-US" altLang="zh-CN">
                <a:sym typeface="+mn-ea"/>
              </a:rPr>
              <a:t> a[i] </a:t>
            </a:r>
            <a:r>
              <a:rPr lang="zh-CN" altLang="en-US">
                <a:sym typeface="+mn-ea"/>
              </a:rPr>
              <a:t>访问第</a:t>
            </a:r>
            <a:r>
              <a:rPr lang="en-US" altLang="zh-CN">
                <a:sym typeface="+mn-ea"/>
              </a:rPr>
              <a:t> i </a:t>
            </a:r>
            <a:r>
              <a:rPr lang="zh-CN" altLang="en-US">
                <a:sym typeface="+mn-ea"/>
              </a:rPr>
              <a:t>个元素。</a:t>
            </a:r>
            <a:endParaRPr lang="zh-CN" altLang="en-US">
              <a:sym typeface="+mn-ea"/>
            </a:endParaRPr>
          </a:p>
          <a:p>
            <a:r>
              <a:rPr lang="en-US" altLang="zh-CN">
                <a:sym typeface="+mn-ea"/>
              </a:rPr>
              <a:t>a </a:t>
            </a:r>
            <a:r>
              <a:rPr lang="zh-CN" altLang="en-US">
                <a:sym typeface="+mn-ea"/>
              </a:rPr>
              <a:t>数组有</a:t>
            </a:r>
            <a:r>
              <a:rPr lang="en-US" altLang="zh-CN">
                <a:sym typeface="+mn-ea"/>
              </a:rPr>
              <a:t> 4 </a:t>
            </a:r>
            <a:r>
              <a:rPr lang="zh-CN" altLang="en-US">
                <a:sym typeface="+mn-ea"/>
              </a:rPr>
              <a:t>个数组成，每个数称为元素。</a:t>
            </a:r>
            <a:endParaRPr lang="zh-CN" altLang="en-US"/>
          </a:p>
          <a:p>
            <a:r>
              <a:rPr lang="zh-CN" altLang="en-US">
                <a:sym typeface="+mn-ea"/>
              </a:rPr>
              <a:t>这里的</a:t>
            </a:r>
            <a:r>
              <a:rPr lang="en-US" altLang="zh-CN">
                <a:sym typeface="+mn-ea"/>
              </a:rPr>
              <a:t> i </a:t>
            </a:r>
            <a:r>
              <a:rPr lang="zh-CN" altLang="en-US">
                <a:sym typeface="+mn-ea"/>
              </a:rPr>
              <a:t>俗称</a:t>
            </a:r>
            <a:r>
              <a:rPr lang="zh-CN" altLang="en-US" b="1">
                <a:sym typeface="+mn-ea"/>
              </a:rPr>
              <a:t>下标</a:t>
            </a:r>
            <a:r>
              <a:rPr lang="zh-CN" altLang="en-US">
                <a:sym typeface="+mn-ea"/>
              </a:rPr>
              <a:t>，表示第几个元素。</a:t>
            </a:r>
            <a:endParaRPr lang="zh-CN" altLang="en-US"/>
          </a:p>
          <a:p>
            <a:r>
              <a:rPr lang="zh-CN" altLang="en-US">
                <a:sym typeface="+mn-ea"/>
              </a:rPr>
              <a:t>要注意数组的下标是从</a:t>
            </a:r>
            <a:r>
              <a:rPr lang="en-US" altLang="zh-CN">
                <a:sym typeface="+mn-ea"/>
              </a:rPr>
              <a:t> 0 </a:t>
            </a:r>
            <a:r>
              <a:rPr lang="zh-CN" altLang="en-US">
                <a:sym typeface="+mn-ea"/>
              </a:rPr>
              <a:t>开始数起的！</a:t>
            </a:r>
            <a:endParaRPr lang="zh-CN" altLang="en-US"/>
          </a:p>
          <a:p>
            <a:r>
              <a:rPr lang="zh-CN" altLang="en-US">
                <a:sym typeface="+mn-ea"/>
              </a:rPr>
              <a:t>虽然从</a:t>
            </a:r>
            <a:r>
              <a:rPr lang="en-US" altLang="zh-CN">
                <a:sym typeface="+mn-ea"/>
              </a:rPr>
              <a:t> 1 </a:t>
            </a:r>
            <a:r>
              <a:rPr lang="zh-CN" altLang="en-US">
                <a:sym typeface="+mn-ea"/>
              </a:rPr>
              <a:t>开始数数符合人类的习惯，但是从</a:t>
            </a:r>
            <a:r>
              <a:rPr lang="en-US" altLang="zh-CN">
                <a:sym typeface="+mn-ea"/>
              </a:rPr>
              <a:t> 0 </a:t>
            </a:r>
            <a:r>
              <a:rPr lang="zh-CN" altLang="en-US">
                <a:sym typeface="+mn-ea"/>
              </a:rPr>
              <a:t>开始数数符合计算机和程序员的习惯。</a:t>
            </a:r>
            <a:endParaRPr lang="zh-CN" altLang="en-US">
              <a:sym typeface="+mn-ea"/>
            </a:endParaRPr>
          </a:p>
          <a:p>
            <a:r>
              <a:rPr lang="zh-CN" altLang="en-US"/>
              <a:t>一个大小为</a:t>
            </a:r>
            <a:r>
              <a:rPr lang="en-US" altLang="zh-CN"/>
              <a:t> n </a:t>
            </a:r>
            <a:r>
              <a:rPr lang="zh-CN" altLang="en-US"/>
              <a:t>的数组，下标从</a:t>
            </a:r>
            <a:r>
              <a:rPr lang="en-US" altLang="zh-CN"/>
              <a:t> 0 </a:t>
            </a:r>
            <a:r>
              <a:rPr lang="zh-CN" altLang="en-US"/>
              <a:t>到</a:t>
            </a:r>
            <a:r>
              <a:rPr lang="en-US" altLang="zh-CN"/>
              <a:t> n-1</a:t>
            </a:r>
            <a:r>
              <a:rPr lang="zh-CN" altLang="en-US"/>
              <a:t>。</a:t>
            </a:r>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实验：</a:t>
            </a:r>
            <a:r>
              <a:rPr lang="en-US" altLang="zh-CN"/>
              <a:t>char </a:t>
            </a:r>
            <a:r>
              <a:rPr lang="zh-CN" altLang="en-US"/>
              <a:t>类型数组</a:t>
            </a:r>
            <a:endParaRPr lang="zh-CN" altLang="en-US"/>
          </a:p>
        </p:txBody>
      </p:sp>
      <p:sp>
        <p:nvSpPr>
          <p:cNvPr id="6" name="Content Placeholder 5"/>
          <p:cNvSpPr>
            <a:spLocks noGrp="1"/>
          </p:cNvSpPr>
          <p:nvPr>
            <p:ph sz="half" idx="1"/>
          </p:nvPr>
        </p:nvSpPr>
        <p:spPr/>
        <p:txBody>
          <a:bodyPr/>
          <a:p>
            <a:r>
              <a:rPr lang="zh-CN"/>
              <a:t>当后面有</a:t>
            </a:r>
            <a:r>
              <a:rPr lang="en-US" altLang="zh-CN"/>
              <a:t> {} </a:t>
            </a:r>
            <a:r>
              <a:rPr lang="zh-CN" altLang="en-US"/>
              <a:t>初始化时，</a:t>
            </a:r>
            <a:r>
              <a:rPr lang="en-US" altLang="zh-CN"/>
              <a:t>[] </a:t>
            </a:r>
            <a:r>
              <a:rPr lang="zh-CN" altLang="en-US"/>
              <a:t>里的</a:t>
            </a:r>
            <a:r>
              <a:rPr lang="en-US" altLang="zh-CN"/>
              <a:t> 4 </a:t>
            </a:r>
            <a:r>
              <a:rPr lang="zh-CN" altLang="en-US"/>
              <a:t>可以省略。</a:t>
            </a:r>
            <a:endParaRPr lang="zh-CN" altLang="en-US"/>
          </a:p>
          <a:p>
            <a:r>
              <a:rPr lang="zh-CN" altLang="en-US"/>
              <a:t>这时，编译器会自动推断出数组的大小。</a:t>
            </a:r>
            <a:endParaRPr lang="zh-CN" altLang="en-US"/>
          </a:p>
        </p:txBody>
      </p:sp>
      <p:pic>
        <p:nvPicPr>
          <p:cNvPr id="3" name="Content Placeholder 2"/>
          <p:cNvPicPr>
            <a:picLocks noChangeAspect="1"/>
          </p:cNvPicPr>
          <p:nvPr>
            <p:ph sz="half" idx="2"/>
          </p:nvPr>
        </p:nvPicPr>
        <p:blipFill>
          <a:blip r:embed="rId1"/>
          <a:stretch>
            <a:fillRect/>
          </a:stretch>
        </p:blipFill>
        <p:spPr>
          <a:xfrm>
            <a:off x="6196965" y="2140585"/>
            <a:ext cx="4751070" cy="3721735"/>
          </a:xfrm>
          <a:prstGeom prst="rect">
            <a:avLst/>
          </a:prstGeom>
        </p:spPr>
      </p:pic>
      <p:pic>
        <p:nvPicPr>
          <p:cNvPr id="12" name="Picture 11"/>
          <p:cNvPicPr>
            <a:picLocks noChangeAspect="1"/>
          </p:cNvPicPr>
          <p:nvPr/>
        </p:nvPicPr>
        <p:blipFill>
          <a:blip r:embed="rId2"/>
          <a:stretch>
            <a:fillRect/>
          </a:stretch>
        </p:blipFill>
        <p:spPr>
          <a:xfrm>
            <a:off x="11381105" y="2651760"/>
            <a:ext cx="529590" cy="1818005"/>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实验：</a:t>
            </a:r>
            <a:r>
              <a:rPr lang="en-US" altLang="zh-CN"/>
              <a:t>char </a:t>
            </a:r>
            <a:r>
              <a:rPr lang="zh-CN" altLang="en-US"/>
              <a:t>类型数组</a:t>
            </a:r>
            <a:endParaRPr lang="zh-CN" altLang="en-US"/>
          </a:p>
        </p:txBody>
      </p:sp>
      <p:sp>
        <p:nvSpPr>
          <p:cNvPr id="6" name="Content Placeholder 5"/>
          <p:cNvSpPr>
            <a:spLocks noGrp="1"/>
          </p:cNvSpPr>
          <p:nvPr>
            <p:ph sz="half" idx="1"/>
          </p:nvPr>
        </p:nvSpPr>
        <p:spPr/>
        <p:txBody>
          <a:bodyPr/>
          <a:p>
            <a:r>
              <a:rPr lang="zh-CN"/>
              <a:t>如果没有初始化，而是稍后再赋值的话，那么</a:t>
            </a:r>
            <a:r>
              <a:rPr lang="en-US" altLang="zh-CN"/>
              <a:t> [] </a:t>
            </a:r>
            <a:r>
              <a:rPr lang="zh-CN" altLang="en-US"/>
              <a:t>里的</a:t>
            </a:r>
            <a:r>
              <a:rPr lang="en-US" altLang="zh-CN"/>
              <a:t> 4 </a:t>
            </a:r>
            <a:r>
              <a:rPr lang="zh-CN" altLang="en-US"/>
              <a:t>就不可省略。</a:t>
            </a:r>
            <a:endParaRPr lang="zh-CN" altLang="en-US"/>
          </a:p>
        </p:txBody>
      </p:sp>
      <p:pic>
        <p:nvPicPr>
          <p:cNvPr id="4" name="Content Placeholder 3"/>
          <p:cNvPicPr>
            <a:picLocks noChangeAspect="1"/>
          </p:cNvPicPr>
          <p:nvPr>
            <p:ph sz="half" idx="2"/>
          </p:nvPr>
        </p:nvPicPr>
        <p:blipFill>
          <a:blip r:embed="rId1"/>
          <a:stretch>
            <a:fillRect/>
          </a:stretch>
        </p:blipFill>
        <p:spPr>
          <a:xfrm>
            <a:off x="6445250" y="1564640"/>
            <a:ext cx="4253230" cy="4872990"/>
          </a:xfrm>
          <a:prstGeom prst="rect">
            <a:avLst/>
          </a:prstGeom>
        </p:spPr>
      </p:pic>
      <p:pic>
        <p:nvPicPr>
          <p:cNvPr id="12" name="Picture 11"/>
          <p:cNvPicPr>
            <a:picLocks noChangeAspect="1"/>
          </p:cNvPicPr>
          <p:nvPr/>
        </p:nvPicPr>
        <p:blipFill>
          <a:blip r:embed="rId2"/>
          <a:stretch>
            <a:fillRect/>
          </a:stretch>
        </p:blipFill>
        <p:spPr>
          <a:xfrm>
            <a:off x="11381105" y="2651760"/>
            <a:ext cx="529590" cy="1818005"/>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指向数组其中一个元素的指针</a:t>
            </a:r>
            <a:endParaRPr lang="zh-CN" altLang="en-US"/>
          </a:p>
        </p:txBody>
      </p:sp>
      <p:sp>
        <p:nvSpPr>
          <p:cNvPr id="6" name="Content Placeholder 5"/>
          <p:cNvSpPr>
            <a:spLocks noGrp="1"/>
          </p:cNvSpPr>
          <p:nvPr>
            <p:ph sz="half" idx="1"/>
          </p:nvPr>
        </p:nvSpPr>
        <p:spPr>
          <a:xfrm>
            <a:off x="433070" y="1825625"/>
            <a:ext cx="5610860" cy="4351655"/>
          </a:xfrm>
        </p:spPr>
        <p:txBody>
          <a:bodyPr/>
          <a:p>
            <a:r>
              <a:rPr lang="zh-CN"/>
              <a:t>我们说过，变量的地址（也就是指针）可以通过</a:t>
            </a:r>
            <a:r>
              <a:rPr lang="en-US" altLang="zh-CN"/>
              <a:t> &amp; </a:t>
            </a:r>
            <a:r>
              <a:rPr lang="zh-CN" altLang="en-US"/>
              <a:t>获取，例如</a:t>
            </a:r>
            <a:r>
              <a:rPr lang="en-US" altLang="zh-CN"/>
              <a:t> &amp;x </a:t>
            </a:r>
            <a:r>
              <a:rPr lang="zh-CN" altLang="en-US"/>
              <a:t>表示变量</a:t>
            </a:r>
            <a:r>
              <a:rPr lang="en-US" altLang="zh-CN"/>
              <a:t> x </a:t>
            </a:r>
            <a:r>
              <a:rPr lang="zh-CN" altLang="en-US"/>
              <a:t>的指针。</a:t>
            </a:r>
            <a:endParaRPr lang="zh-CN" altLang="en-US"/>
          </a:p>
          <a:p>
            <a:r>
              <a:rPr lang="zh-CN" altLang="en-US"/>
              <a:t>因为数组的每个元素都是一个变量，</a:t>
            </a:r>
            <a:r>
              <a:rPr lang="en-US" altLang="zh-CN"/>
              <a:t>&amp;a[0] </a:t>
            </a:r>
            <a:r>
              <a:rPr lang="zh-CN" altLang="en-US"/>
              <a:t>表示数组</a:t>
            </a:r>
            <a:r>
              <a:rPr lang="en-US" altLang="zh-CN"/>
              <a:t> a </a:t>
            </a:r>
            <a:r>
              <a:rPr lang="zh-CN" altLang="en-US"/>
              <a:t>第</a:t>
            </a:r>
            <a:r>
              <a:rPr lang="en-US" altLang="zh-CN"/>
              <a:t> 0 </a:t>
            </a:r>
            <a:r>
              <a:rPr lang="zh-CN" altLang="en-US"/>
              <a:t>个元素的地址。</a:t>
            </a:r>
            <a:endParaRPr lang="zh-CN" altLang="en-US"/>
          </a:p>
        </p:txBody>
      </p:sp>
      <p:pic>
        <p:nvPicPr>
          <p:cNvPr id="3" name="Content Placeholder 2"/>
          <p:cNvPicPr>
            <a:picLocks noChangeAspect="1"/>
          </p:cNvPicPr>
          <p:nvPr>
            <p:ph sz="half" idx="2"/>
          </p:nvPr>
        </p:nvPicPr>
        <p:blipFill>
          <a:blip r:embed="rId1"/>
          <a:stretch>
            <a:fillRect/>
          </a:stretch>
        </p:blipFill>
        <p:spPr>
          <a:xfrm>
            <a:off x="6287770" y="2553335"/>
            <a:ext cx="4568190" cy="2895600"/>
          </a:xfrm>
          <a:prstGeom prst="rect">
            <a:avLst/>
          </a:prstGeom>
        </p:spPr>
      </p:pic>
      <p:pic>
        <p:nvPicPr>
          <p:cNvPr id="7" name="Picture 6"/>
          <p:cNvPicPr>
            <a:picLocks noChangeAspect="1"/>
          </p:cNvPicPr>
          <p:nvPr/>
        </p:nvPicPr>
        <p:blipFill>
          <a:blip r:embed="rId2"/>
          <a:stretch>
            <a:fillRect/>
          </a:stretch>
        </p:blipFill>
        <p:spPr>
          <a:xfrm>
            <a:off x="11163300" y="3432810"/>
            <a:ext cx="392430" cy="606425"/>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指向数组其中一个元素的指针</a:t>
            </a:r>
            <a:endParaRPr lang="zh-CN" altLang="en-US"/>
          </a:p>
        </p:txBody>
      </p:sp>
      <p:sp>
        <p:nvSpPr>
          <p:cNvPr id="6" name="Content Placeholder 5"/>
          <p:cNvSpPr>
            <a:spLocks noGrp="1"/>
          </p:cNvSpPr>
          <p:nvPr>
            <p:ph sz="half" idx="1"/>
          </p:nvPr>
        </p:nvSpPr>
        <p:spPr>
          <a:xfrm>
            <a:off x="433070" y="1825625"/>
            <a:ext cx="5610860" cy="4351655"/>
          </a:xfrm>
        </p:spPr>
        <p:txBody>
          <a:bodyPr/>
          <a:p>
            <a:r>
              <a:rPr lang="zh-CN"/>
              <a:t>同理，</a:t>
            </a:r>
            <a:r>
              <a:rPr lang="en-US" altLang="zh-CN"/>
              <a:t>&amp;a[1] </a:t>
            </a:r>
            <a:r>
              <a:rPr lang="zh-CN" altLang="en-US"/>
              <a:t>就是第</a:t>
            </a:r>
            <a:r>
              <a:rPr lang="en-US" altLang="zh-CN"/>
              <a:t> 1 </a:t>
            </a:r>
            <a:r>
              <a:rPr lang="zh-CN" altLang="en-US"/>
              <a:t>个元素（按照人类的思维是第二个元素）的地址。</a:t>
            </a:r>
            <a:endParaRPr lang="zh-CN" altLang="en-US"/>
          </a:p>
        </p:txBody>
      </p:sp>
      <p:pic>
        <p:nvPicPr>
          <p:cNvPr id="2" name="Picture 1"/>
          <p:cNvPicPr>
            <a:picLocks noChangeAspect="1"/>
          </p:cNvPicPr>
          <p:nvPr/>
        </p:nvPicPr>
        <p:blipFill>
          <a:blip r:embed="rId1"/>
          <a:stretch>
            <a:fillRect/>
          </a:stretch>
        </p:blipFill>
        <p:spPr>
          <a:xfrm>
            <a:off x="11163300" y="3257550"/>
            <a:ext cx="388620" cy="731520"/>
          </a:xfrm>
          <a:prstGeom prst="rect">
            <a:avLst/>
          </a:prstGeom>
        </p:spPr>
      </p:pic>
      <p:pic>
        <p:nvPicPr>
          <p:cNvPr id="8" name="Content Placeholder 7"/>
          <p:cNvPicPr>
            <a:picLocks noChangeAspect="1"/>
          </p:cNvPicPr>
          <p:nvPr>
            <p:ph sz="half" idx="2"/>
          </p:nvPr>
        </p:nvPicPr>
        <p:blipFill>
          <a:blip r:embed="rId2"/>
          <a:stretch>
            <a:fillRect/>
          </a:stretch>
        </p:blipFill>
        <p:spPr>
          <a:xfrm>
            <a:off x="6196330" y="2466340"/>
            <a:ext cx="4752975" cy="307086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修改指针指向的地址，使其加</a:t>
            </a:r>
            <a:r>
              <a:rPr lang="en-US" altLang="zh-CN"/>
              <a:t> 1</a:t>
            </a:r>
            <a:r>
              <a:rPr lang="zh-CN" altLang="en-US"/>
              <a:t>，会怎么样？</a:t>
            </a:r>
            <a:endParaRPr lang="zh-CN" altLang="en-US"/>
          </a:p>
        </p:txBody>
      </p:sp>
      <p:sp>
        <p:nvSpPr>
          <p:cNvPr id="6" name="Content Placeholder 5"/>
          <p:cNvSpPr>
            <a:spLocks noGrp="1"/>
          </p:cNvSpPr>
          <p:nvPr>
            <p:ph sz="half" idx="1"/>
          </p:nvPr>
        </p:nvSpPr>
        <p:spPr>
          <a:xfrm>
            <a:off x="433070" y="1825625"/>
            <a:ext cx="5610860" cy="4351655"/>
          </a:xfrm>
        </p:spPr>
        <p:txBody>
          <a:bodyPr/>
          <a:p>
            <a:r>
              <a:rPr lang="zh-CN"/>
              <a:t>刚才说过，数组中元素在内存中是连续排列的。</a:t>
            </a:r>
            <a:endParaRPr lang="zh-CN"/>
          </a:p>
          <a:p>
            <a:r>
              <a:rPr lang="zh-CN"/>
              <a:t>因此，第</a:t>
            </a:r>
            <a:r>
              <a:rPr lang="en-US" altLang="zh-CN"/>
              <a:t> 0 </a:t>
            </a:r>
            <a:r>
              <a:rPr lang="zh-CN" altLang="en-US"/>
              <a:t>个元素的地址加</a:t>
            </a:r>
            <a:r>
              <a:rPr lang="en-US" altLang="zh-CN"/>
              <a:t> 1</a:t>
            </a:r>
            <a:r>
              <a:rPr lang="zh-CN" altLang="en-US"/>
              <a:t>，就可以得到第</a:t>
            </a:r>
            <a:r>
              <a:rPr lang="en-US" altLang="zh-CN"/>
              <a:t> 1 </a:t>
            </a:r>
            <a:r>
              <a:rPr lang="zh-CN" altLang="en-US"/>
              <a:t>个元素的地址！</a:t>
            </a:r>
            <a:endParaRPr lang="zh-CN"/>
          </a:p>
          <a:p>
            <a:endParaRPr lang="zh-CN"/>
          </a:p>
        </p:txBody>
      </p:sp>
      <p:pic>
        <p:nvPicPr>
          <p:cNvPr id="4" name="Content Placeholder 3"/>
          <p:cNvPicPr>
            <a:picLocks noChangeAspect="1"/>
          </p:cNvPicPr>
          <p:nvPr>
            <p:ph sz="half" idx="2"/>
          </p:nvPr>
        </p:nvPicPr>
        <p:blipFill>
          <a:blip r:embed="rId1"/>
          <a:stretch>
            <a:fillRect/>
          </a:stretch>
        </p:blipFill>
        <p:spPr>
          <a:xfrm>
            <a:off x="6357620" y="2465070"/>
            <a:ext cx="4428490" cy="3072765"/>
          </a:xfrm>
          <a:prstGeom prst="rect">
            <a:avLst/>
          </a:prstGeom>
        </p:spPr>
      </p:pic>
      <p:pic>
        <p:nvPicPr>
          <p:cNvPr id="7" name="Picture 6"/>
          <p:cNvPicPr>
            <a:picLocks noChangeAspect="1"/>
          </p:cNvPicPr>
          <p:nvPr/>
        </p:nvPicPr>
        <p:blipFill>
          <a:blip r:embed="rId2"/>
          <a:stretch>
            <a:fillRect/>
          </a:stretch>
        </p:blipFill>
        <p:spPr>
          <a:xfrm>
            <a:off x="270510" y="4509770"/>
            <a:ext cx="5773420" cy="1304290"/>
          </a:xfrm>
          <a:prstGeom prst="rect">
            <a:avLst/>
          </a:prstGeom>
        </p:spPr>
      </p:pic>
      <p:cxnSp>
        <p:nvCxnSpPr>
          <p:cNvPr id="9" name="Straight Arrow Connector 8"/>
          <p:cNvCxnSpPr/>
          <p:nvPr/>
        </p:nvCxnSpPr>
        <p:spPr>
          <a:xfrm>
            <a:off x="3157220" y="3947795"/>
            <a:ext cx="0" cy="561975"/>
          </a:xfrm>
          <a:prstGeom prst="straightConnector1">
            <a:avLst/>
          </a:prstGeom>
          <a:ln w="47625">
            <a:solidFill>
              <a:srgbClr val="CC3300"/>
            </a:solidFill>
            <a:tailEnd type="arrow"/>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stretch>
            <a:fillRect/>
          </a:stretch>
        </p:blipFill>
        <p:spPr>
          <a:xfrm>
            <a:off x="11050905" y="3434715"/>
            <a:ext cx="377190" cy="7308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5.20833e-05 -9.25984e-05 L 0.0511458 -9.25984e-05 " pathEditMode="fixed" rAng="0" ptsTypes="">
                                      <p:cBhvr>
                                        <p:cTn id="6" dur="500" fill="hold"/>
                                        <p:tgtEl>
                                          <p:spTgt spid="9"/>
                                        </p:tgtEl>
                                        <p:attrNameLst>
                                          <p:attrName>ppt_x</p:attrName>
                                          <p:attrName>ppt_y</p:attrName>
                                        </p:attrNameLst>
                                      </p:cBhvr>
                                      <p:rCtr x="2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修改指针指向的地址，使其加</a:t>
            </a:r>
            <a:r>
              <a:rPr lang="en-US" altLang="zh-CN"/>
              <a:t> 1</a:t>
            </a:r>
            <a:r>
              <a:rPr lang="zh-CN" altLang="en-US"/>
              <a:t>，会怎么样？</a:t>
            </a:r>
            <a:endParaRPr lang="zh-CN" altLang="en-US"/>
          </a:p>
        </p:txBody>
      </p:sp>
      <p:sp>
        <p:nvSpPr>
          <p:cNvPr id="6" name="Content Placeholder 5"/>
          <p:cNvSpPr>
            <a:spLocks noGrp="1"/>
          </p:cNvSpPr>
          <p:nvPr>
            <p:ph sz="half" idx="1"/>
          </p:nvPr>
        </p:nvSpPr>
        <p:spPr>
          <a:xfrm>
            <a:off x="433070" y="1825625"/>
            <a:ext cx="5610860" cy="4351655"/>
          </a:xfrm>
        </p:spPr>
        <p:txBody>
          <a:bodyPr/>
          <a:p>
            <a:r>
              <a:rPr lang="zh-CN"/>
              <a:t>同理，如果改成</a:t>
            </a:r>
            <a:r>
              <a:rPr lang="en-US" altLang="zh-CN"/>
              <a:t> p + 2 </a:t>
            </a:r>
            <a:r>
              <a:rPr lang="zh-CN" altLang="en-US"/>
              <a:t>那就是指向</a:t>
            </a:r>
            <a:r>
              <a:rPr lang="en-US" altLang="zh-CN"/>
              <a:t> a[2] </a:t>
            </a:r>
            <a:r>
              <a:rPr lang="zh-CN" altLang="en-US"/>
              <a:t>了。</a:t>
            </a:r>
            <a:endParaRPr lang="zh-CN" altLang="en-US"/>
          </a:p>
        </p:txBody>
      </p:sp>
      <p:pic>
        <p:nvPicPr>
          <p:cNvPr id="7" name="Picture 6"/>
          <p:cNvPicPr>
            <a:picLocks noChangeAspect="1"/>
          </p:cNvPicPr>
          <p:nvPr/>
        </p:nvPicPr>
        <p:blipFill>
          <a:blip r:embed="rId1"/>
          <a:stretch>
            <a:fillRect/>
          </a:stretch>
        </p:blipFill>
        <p:spPr>
          <a:xfrm>
            <a:off x="270510" y="4509770"/>
            <a:ext cx="5773420" cy="1304290"/>
          </a:xfrm>
          <a:prstGeom prst="rect">
            <a:avLst/>
          </a:prstGeom>
        </p:spPr>
      </p:pic>
      <p:cxnSp>
        <p:nvCxnSpPr>
          <p:cNvPr id="9" name="Straight Arrow Connector 8"/>
          <p:cNvCxnSpPr/>
          <p:nvPr/>
        </p:nvCxnSpPr>
        <p:spPr>
          <a:xfrm>
            <a:off x="3780790" y="3947795"/>
            <a:ext cx="0" cy="561975"/>
          </a:xfrm>
          <a:prstGeom prst="straightConnector1">
            <a:avLst/>
          </a:prstGeom>
          <a:ln w="47625">
            <a:solidFill>
              <a:srgbClr val="CC3300"/>
            </a:solidFill>
            <a:tailEnd type="arrow"/>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a:stretch>
            <a:fillRect/>
          </a:stretch>
        </p:blipFill>
        <p:spPr>
          <a:xfrm>
            <a:off x="11050905" y="3434715"/>
            <a:ext cx="377190" cy="730885"/>
          </a:xfrm>
          <a:prstGeom prst="rect">
            <a:avLst/>
          </a:prstGeom>
        </p:spPr>
      </p:pic>
      <p:pic>
        <p:nvPicPr>
          <p:cNvPr id="13" name="Content Placeholder 12"/>
          <p:cNvPicPr>
            <a:picLocks noChangeAspect="1"/>
          </p:cNvPicPr>
          <p:nvPr>
            <p:ph sz="half" idx="2"/>
          </p:nvPr>
        </p:nvPicPr>
        <p:blipFill>
          <a:blip r:embed="rId3"/>
          <a:stretch>
            <a:fillRect/>
          </a:stretch>
        </p:blipFill>
        <p:spPr>
          <a:xfrm>
            <a:off x="6264275" y="2405380"/>
            <a:ext cx="4616450" cy="31908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5.21285e-05 -9.25984e-05 L 0.0511458 -9.25984e-05 " pathEditMode="fixed" rAng="0" ptsTypes="">
                                      <p:cBhvr>
                                        <p:cTn id="6" dur="500" fill="hold"/>
                                        <p:tgtEl>
                                          <p:spTgt spid="9"/>
                                        </p:tgtEl>
                                        <p:attrNameLst>
                                          <p:attrName>ppt_x</p:attrName>
                                          <p:attrName>ppt_y</p:attrName>
                                        </p:attrNameLst>
                                      </p:cBhvr>
                                      <p:rCtr x="2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修改指针指向的地址，使其加</a:t>
            </a:r>
            <a:r>
              <a:rPr lang="en-US" altLang="zh-CN"/>
              <a:t> 1</a:t>
            </a:r>
            <a:r>
              <a:rPr lang="zh-CN" altLang="en-US"/>
              <a:t>，会怎么样？</a:t>
            </a:r>
            <a:endParaRPr lang="zh-CN" altLang="en-US"/>
          </a:p>
        </p:txBody>
      </p:sp>
      <p:sp>
        <p:nvSpPr>
          <p:cNvPr id="6" name="Content Placeholder 5"/>
          <p:cNvSpPr>
            <a:spLocks noGrp="1"/>
          </p:cNvSpPr>
          <p:nvPr>
            <p:ph sz="half" idx="1"/>
          </p:nvPr>
        </p:nvSpPr>
        <p:spPr>
          <a:xfrm>
            <a:off x="433070" y="1825625"/>
            <a:ext cx="5610860" cy="4351655"/>
          </a:xfrm>
        </p:spPr>
        <p:txBody>
          <a:bodyPr/>
          <a:p>
            <a:r>
              <a:rPr lang="zh-CN"/>
              <a:t>此外，</a:t>
            </a:r>
            <a:r>
              <a:rPr lang="en-US" altLang="zh-CN"/>
              <a:t>&amp;a[0] </a:t>
            </a:r>
            <a:r>
              <a:rPr lang="zh-CN" altLang="en-US"/>
              <a:t>还可以简写为</a:t>
            </a:r>
            <a:r>
              <a:rPr lang="en-US" altLang="zh-CN"/>
              <a:t> a</a:t>
            </a:r>
            <a:r>
              <a:rPr lang="zh-CN" altLang="en-US"/>
              <a:t>。</a:t>
            </a:r>
            <a:endParaRPr lang="zh-CN" altLang="en-US"/>
          </a:p>
          <a:p>
            <a:r>
              <a:rPr lang="zh-CN" altLang="en-US"/>
              <a:t>这是因为</a:t>
            </a:r>
            <a:r>
              <a:rPr lang="en-US" altLang="zh-CN"/>
              <a:t> char [] </a:t>
            </a:r>
            <a:r>
              <a:rPr lang="zh-CN" altLang="en-US"/>
              <a:t>可以自动转换成</a:t>
            </a:r>
            <a:r>
              <a:rPr lang="en-US" altLang="zh-CN"/>
              <a:t> char* </a:t>
            </a:r>
            <a:r>
              <a:rPr lang="zh-CN" altLang="en-US"/>
              <a:t>指针，指向的是数组中第</a:t>
            </a:r>
            <a:r>
              <a:rPr lang="en-US" altLang="zh-CN"/>
              <a:t> 0 </a:t>
            </a:r>
            <a:r>
              <a:rPr lang="zh-CN" altLang="en-US"/>
              <a:t>个元素的地址，俗称</a:t>
            </a:r>
            <a:r>
              <a:rPr lang="zh-CN" altLang="en-US" b="1"/>
              <a:t>数组的</a:t>
            </a:r>
            <a:r>
              <a:rPr lang="zh-CN" altLang="en-US" b="1">
                <a:sym typeface="+mn-ea"/>
              </a:rPr>
              <a:t>首地址</a:t>
            </a:r>
            <a:r>
              <a:rPr lang="zh-CN" altLang="en-US"/>
              <a:t>。</a:t>
            </a:r>
            <a:endParaRPr lang="zh-CN" altLang="en-US"/>
          </a:p>
        </p:txBody>
      </p:sp>
      <p:pic>
        <p:nvPicPr>
          <p:cNvPr id="7" name="Picture 6"/>
          <p:cNvPicPr>
            <a:picLocks noChangeAspect="1"/>
          </p:cNvPicPr>
          <p:nvPr/>
        </p:nvPicPr>
        <p:blipFill>
          <a:blip r:embed="rId1"/>
          <a:stretch>
            <a:fillRect/>
          </a:stretch>
        </p:blipFill>
        <p:spPr>
          <a:xfrm>
            <a:off x="270510" y="4509770"/>
            <a:ext cx="5773420" cy="1304290"/>
          </a:xfrm>
          <a:prstGeom prst="rect">
            <a:avLst/>
          </a:prstGeom>
        </p:spPr>
      </p:pic>
      <p:cxnSp>
        <p:nvCxnSpPr>
          <p:cNvPr id="9" name="Straight Arrow Connector 8"/>
          <p:cNvCxnSpPr/>
          <p:nvPr/>
        </p:nvCxnSpPr>
        <p:spPr>
          <a:xfrm>
            <a:off x="4404360" y="3947795"/>
            <a:ext cx="0" cy="561975"/>
          </a:xfrm>
          <a:prstGeom prst="straightConnector1">
            <a:avLst/>
          </a:prstGeom>
          <a:ln w="47625">
            <a:solidFill>
              <a:srgbClr val="CC3300"/>
            </a:solidFill>
            <a:tailEnd type="arrow"/>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a:stretch>
            <a:fillRect/>
          </a:stretch>
        </p:blipFill>
        <p:spPr>
          <a:xfrm>
            <a:off x="11050905" y="3434715"/>
            <a:ext cx="377190" cy="730885"/>
          </a:xfrm>
          <a:prstGeom prst="rect">
            <a:avLst/>
          </a:prstGeom>
        </p:spPr>
      </p:pic>
      <p:pic>
        <p:nvPicPr>
          <p:cNvPr id="3" name="Content Placeholder 2"/>
          <p:cNvPicPr>
            <a:picLocks noChangeAspect="1"/>
          </p:cNvPicPr>
          <p:nvPr>
            <p:ph sz="half" idx="2"/>
          </p:nvPr>
        </p:nvPicPr>
        <p:blipFill>
          <a:blip r:embed="rId3"/>
          <a:stretch>
            <a:fillRect/>
          </a:stretch>
        </p:blipFill>
        <p:spPr>
          <a:xfrm>
            <a:off x="6305550" y="2409190"/>
            <a:ext cx="4532630" cy="3184525"/>
          </a:xfrm>
          <a:prstGeom prst="rect">
            <a:avLst/>
          </a:prstGeom>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修改指针指向的地址，使其加</a:t>
            </a:r>
            <a:r>
              <a:rPr lang="en-US" altLang="zh-CN"/>
              <a:t> 1</a:t>
            </a:r>
            <a:r>
              <a:rPr lang="zh-CN" altLang="en-US"/>
              <a:t>，会怎么样？</a:t>
            </a:r>
            <a:endParaRPr lang="zh-CN" altLang="en-US"/>
          </a:p>
        </p:txBody>
      </p:sp>
      <p:sp>
        <p:nvSpPr>
          <p:cNvPr id="6" name="Content Placeholder 5"/>
          <p:cNvSpPr>
            <a:spLocks noGrp="1"/>
          </p:cNvSpPr>
          <p:nvPr>
            <p:ph sz="half" idx="1"/>
          </p:nvPr>
        </p:nvSpPr>
        <p:spPr>
          <a:xfrm>
            <a:off x="433070" y="1825625"/>
            <a:ext cx="5610860" cy="4351655"/>
          </a:xfrm>
        </p:spPr>
        <p:txBody>
          <a:bodyPr/>
          <a:p>
            <a:r>
              <a:rPr lang="zh-CN"/>
              <a:t>同理，还可以直接写</a:t>
            </a:r>
            <a:r>
              <a:rPr lang="en-US" altLang="zh-CN"/>
              <a:t> *(a + 2) </a:t>
            </a:r>
            <a:r>
              <a:rPr lang="zh-CN" altLang="en-US"/>
              <a:t>来访问</a:t>
            </a:r>
            <a:r>
              <a:rPr lang="en-US" altLang="zh-CN"/>
              <a:t> a </a:t>
            </a:r>
            <a:r>
              <a:rPr lang="zh-CN" altLang="en-US"/>
              <a:t>的第</a:t>
            </a:r>
            <a:r>
              <a:rPr lang="en-US" altLang="zh-CN"/>
              <a:t> 2 </a:t>
            </a:r>
            <a:r>
              <a:rPr lang="zh-CN" altLang="en-US"/>
              <a:t>个元素。实际上</a:t>
            </a:r>
            <a:r>
              <a:rPr lang="en-US" altLang="zh-CN"/>
              <a:t> a[2] </a:t>
            </a:r>
            <a:r>
              <a:rPr lang="zh-CN" altLang="en-US"/>
              <a:t>就是</a:t>
            </a:r>
            <a:r>
              <a:rPr lang="en-US" altLang="zh-CN"/>
              <a:t> *(a + 2) </a:t>
            </a:r>
            <a:r>
              <a:rPr lang="zh-CN" altLang="en-US"/>
              <a:t>的简写而已。</a:t>
            </a:r>
            <a:endParaRPr lang="zh-CN" altLang="en-US"/>
          </a:p>
          <a:p>
            <a:r>
              <a:rPr lang="zh-CN" altLang="en-US">
                <a:solidFill>
                  <a:schemeClr val="bg1">
                    <a:lumMod val="65000"/>
                  </a:schemeClr>
                </a:solidFill>
                <a:sym typeface="+mn-ea"/>
              </a:rPr>
              <a:t>这也解释了为什么</a:t>
            </a:r>
            <a:r>
              <a:rPr lang="en-US" altLang="zh-CN">
                <a:solidFill>
                  <a:schemeClr val="bg1">
                    <a:lumMod val="65000"/>
                  </a:schemeClr>
                </a:solidFill>
                <a:sym typeface="+mn-ea"/>
              </a:rPr>
              <a:t> C </a:t>
            </a:r>
            <a:r>
              <a:rPr lang="zh-CN" altLang="en-US">
                <a:solidFill>
                  <a:schemeClr val="bg1">
                    <a:lumMod val="65000"/>
                  </a:schemeClr>
                </a:solidFill>
                <a:sym typeface="+mn-ea"/>
              </a:rPr>
              <a:t>语言要从</a:t>
            </a:r>
            <a:r>
              <a:rPr lang="en-US" altLang="zh-CN">
                <a:solidFill>
                  <a:schemeClr val="bg1">
                    <a:lumMod val="65000"/>
                  </a:schemeClr>
                </a:solidFill>
                <a:sym typeface="+mn-ea"/>
              </a:rPr>
              <a:t> 0 </a:t>
            </a:r>
            <a:r>
              <a:rPr lang="zh-CN" altLang="en-US">
                <a:solidFill>
                  <a:schemeClr val="bg1">
                    <a:lumMod val="65000"/>
                  </a:schemeClr>
                </a:solidFill>
                <a:sym typeface="+mn-ea"/>
              </a:rPr>
              <a:t>开始数数，因为</a:t>
            </a:r>
            <a:r>
              <a:rPr lang="en-US" altLang="zh-CN">
                <a:solidFill>
                  <a:schemeClr val="bg1">
                    <a:lumMod val="65000"/>
                  </a:schemeClr>
                </a:solidFill>
                <a:effectLst>
                  <a:outerShdw blurRad="38100" dist="38100" dir="2700000" algn="tl">
                    <a:srgbClr val="000000">
                      <a:alpha val="43137"/>
                    </a:srgbClr>
                  </a:outerShdw>
                </a:effectLst>
                <a:sym typeface="+mn-ea"/>
              </a:rPr>
              <a:t> a[0] </a:t>
            </a:r>
            <a:r>
              <a:rPr lang="zh-CN" altLang="en-US">
                <a:solidFill>
                  <a:schemeClr val="bg1">
                    <a:lumMod val="65000"/>
                  </a:schemeClr>
                </a:solidFill>
                <a:effectLst>
                  <a:outerShdw blurRad="38100" dist="38100" dir="2700000" algn="tl">
                    <a:srgbClr val="000000">
                      <a:alpha val="43137"/>
                    </a:srgbClr>
                  </a:outerShdw>
                </a:effectLst>
                <a:sym typeface="+mn-ea"/>
              </a:rPr>
              <a:t>就是</a:t>
            </a:r>
            <a:r>
              <a:rPr lang="en-US" altLang="zh-CN">
                <a:solidFill>
                  <a:schemeClr val="bg1">
                    <a:lumMod val="65000"/>
                  </a:schemeClr>
                </a:solidFill>
                <a:effectLst>
                  <a:outerShdw blurRad="38100" dist="38100" dir="2700000" algn="tl">
                    <a:srgbClr val="000000">
                      <a:alpha val="43137"/>
                    </a:srgbClr>
                  </a:outerShdw>
                </a:effectLst>
                <a:sym typeface="+mn-ea"/>
              </a:rPr>
              <a:t> *(a + 0)</a:t>
            </a:r>
            <a:r>
              <a:rPr lang="zh-CN" altLang="en-US">
                <a:solidFill>
                  <a:schemeClr val="bg1">
                    <a:lumMod val="65000"/>
                  </a:schemeClr>
                </a:solidFill>
                <a:effectLst>
                  <a:outerShdw blurRad="38100" dist="38100" dir="2700000" algn="tl">
                    <a:srgbClr val="000000">
                      <a:alpha val="43137"/>
                    </a:srgbClr>
                  </a:outerShdw>
                </a:effectLst>
                <a:sym typeface="+mn-ea"/>
              </a:rPr>
              <a:t>，首地址加</a:t>
            </a:r>
            <a:r>
              <a:rPr lang="en-US" altLang="zh-CN">
                <a:solidFill>
                  <a:schemeClr val="bg1">
                    <a:lumMod val="65000"/>
                  </a:schemeClr>
                </a:solidFill>
                <a:effectLst>
                  <a:outerShdw blurRad="38100" dist="38100" dir="2700000" algn="tl">
                    <a:srgbClr val="000000">
                      <a:alpha val="43137"/>
                    </a:srgbClr>
                  </a:outerShdw>
                </a:effectLst>
                <a:sym typeface="+mn-ea"/>
              </a:rPr>
              <a:t> 0</a:t>
            </a:r>
            <a:r>
              <a:rPr lang="zh-CN" altLang="en-US">
                <a:solidFill>
                  <a:schemeClr val="bg1">
                    <a:lumMod val="65000"/>
                  </a:schemeClr>
                </a:solidFill>
                <a:effectLst>
                  <a:outerShdw blurRad="38100" dist="38100" dir="2700000" algn="tl">
                    <a:srgbClr val="000000">
                      <a:alpha val="43137"/>
                    </a:srgbClr>
                  </a:outerShdw>
                </a:effectLst>
                <a:sym typeface="+mn-ea"/>
              </a:rPr>
              <a:t>，也就是首地址本身没有变，所以会访问到首个元素</a:t>
            </a:r>
            <a:r>
              <a:rPr lang="zh-CN" altLang="en-US">
                <a:solidFill>
                  <a:schemeClr val="bg1">
                    <a:lumMod val="65000"/>
                  </a:schemeClr>
                </a:solidFill>
                <a:sym typeface="+mn-ea"/>
              </a:rPr>
              <a:t>。</a:t>
            </a:r>
            <a:endParaRPr lang="zh-CN">
              <a:solidFill>
                <a:schemeClr val="bg1">
                  <a:lumMod val="65000"/>
                </a:schemeClr>
              </a:solidFill>
            </a:endParaRPr>
          </a:p>
          <a:p>
            <a:r>
              <a:rPr lang="zh-CN">
                <a:solidFill>
                  <a:schemeClr val="bg1">
                    <a:lumMod val="65000"/>
                  </a:schemeClr>
                </a:solidFill>
              </a:rPr>
              <a:t>顺便一提，还可以这样写：</a:t>
            </a:r>
            <a:r>
              <a:rPr lang="en-US" altLang="zh-CN" b="1">
                <a:solidFill>
                  <a:schemeClr val="bg1">
                    <a:lumMod val="65000"/>
                  </a:schemeClr>
                </a:solidFill>
              </a:rPr>
              <a:t>2[p]</a:t>
            </a:r>
            <a:r>
              <a:rPr lang="zh-CN" altLang="en-US">
                <a:solidFill>
                  <a:schemeClr val="bg1">
                    <a:lumMod val="65000"/>
                  </a:schemeClr>
                </a:solidFill>
              </a:rPr>
              <a:t>，这和</a:t>
            </a:r>
            <a:r>
              <a:rPr lang="en-US" altLang="zh-CN">
                <a:solidFill>
                  <a:schemeClr val="bg1">
                    <a:lumMod val="65000"/>
                  </a:schemeClr>
                </a:solidFill>
              </a:rPr>
              <a:t> </a:t>
            </a:r>
            <a:r>
              <a:rPr lang="en-US" altLang="zh-CN" b="1">
                <a:solidFill>
                  <a:schemeClr val="bg1">
                    <a:lumMod val="65000"/>
                  </a:schemeClr>
                </a:solidFill>
              </a:rPr>
              <a:t>p[2]</a:t>
            </a:r>
            <a:r>
              <a:rPr lang="en-US" altLang="zh-CN">
                <a:solidFill>
                  <a:schemeClr val="bg1">
                    <a:lumMod val="65000"/>
                  </a:schemeClr>
                </a:solidFill>
              </a:rPr>
              <a:t> </a:t>
            </a:r>
            <a:r>
              <a:rPr lang="zh-CN" altLang="en-US">
                <a:solidFill>
                  <a:schemeClr val="bg1">
                    <a:lumMod val="65000"/>
                  </a:schemeClr>
                </a:solidFill>
              </a:rPr>
              <a:t>等价，因为</a:t>
            </a:r>
            <a:r>
              <a:rPr lang="en-US" altLang="zh-CN">
                <a:solidFill>
                  <a:schemeClr val="bg1">
                    <a:lumMod val="65000"/>
                  </a:schemeClr>
                </a:solidFill>
              </a:rPr>
              <a:t> x[y] </a:t>
            </a:r>
            <a:r>
              <a:rPr lang="zh-CN" altLang="en-US">
                <a:solidFill>
                  <a:schemeClr val="bg1">
                    <a:lumMod val="65000"/>
                  </a:schemeClr>
                </a:solidFill>
              </a:rPr>
              <a:t>无非是</a:t>
            </a:r>
            <a:r>
              <a:rPr lang="en-US" altLang="zh-CN">
                <a:solidFill>
                  <a:schemeClr val="bg1">
                    <a:lumMod val="65000"/>
                  </a:schemeClr>
                </a:solidFill>
              </a:rPr>
              <a:t> *(x + y)</a:t>
            </a:r>
            <a:r>
              <a:rPr lang="zh-CN" altLang="en-US">
                <a:solidFill>
                  <a:schemeClr val="bg1">
                    <a:lumMod val="65000"/>
                  </a:schemeClr>
                </a:solidFill>
              </a:rPr>
              <a:t>，正反都一样。</a:t>
            </a:r>
            <a:endParaRPr lang="zh-CN" altLang="en-US">
              <a:solidFill>
                <a:schemeClr val="bg1">
                  <a:lumMod val="65000"/>
                </a:schemeClr>
              </a:solidFill>
            </a:endParaRPr>
          </a:p>
        </p:txBody>
      </p:sp>
      <p:pic>
        <p:nvPicPr>
          <p:cNvPr id="11" name="Picture 10"/>
          <p:cNvPicPr>
            <a:picLocks noChangeAspect="1"/>
          </p:cNvPicPr>
          <p:nvPr/>
        </p:nvPicPr>
        <p:blipFill>
          <a:blip r:embed="rId1"/>
          <a:stretch>
            <a:fillRect/>
          </a:stretch>
        </p:blipFill>
        <p:spPr>
          <a:xfrm>
            <a:off x="11050905" y="3434715"/>
            <a:ext cx="377190" cy="730885"/>
          </a:xfrm>
          <a:prstGeom prst="rect">
            <a:avLst/>
          </a:prstGeom>
        </p:spPr>
      </p:pic>
      <p:pic>
        <p:nvPicPr>
          <p:cNvPr id="4" name="Content Placeholder 3"/>
          <p:cNvPicPr>
            <a:picLocks noChangeAspect="1"/>
          </p:cNvPicPr>
          <p:nvPr>
            <p:ph sz="half" idx="2"/>
          </p:nvPr>
        </p:nvPicPr>
        <p:blipFill>
          <a:blip r:embed="rId2"/>
          <a:stretch>
            <a:fillRect/>
          </a:stretch>
        </p:blipFill>
        <p:spPr>
          <a:xfrm>
            <a:off x="6421120" y="2773680"/>
            <a:ext cx="4301490" cy="2454910"/>
          </a:xfrm>
          <a:prstGeom prst="rect">
            <a:avLst/>
          </a:prstGeom>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t>思想：定长数组可以由首地址指针唯一确定</a:t>
            </a:r>
            <a:endParaRPr lang="zh-CN"/>
          </a:p>
        </p:txBody>
      </p:sp>
      <p:sp>
        <p:nvSpPr>
          <p:cNvPr id="6" name="Content Placeholder 5"/>
          <p:cNvSpPr>
            <a:spLocks noGrp="1"/>
          </p:cNvSpPr>
          <p:nvPr>
            <p:ph idx="1"/>
          </p:nvPr>
        </p:nvSpPr>
        <p:spPr/>
        <p:txBody>
          <a:bodyPr/>
          <a:p>
            <a:r>
              <a:rPr lang="zh-CN" altLang="en-US">
                <a:sym typeface="+mn-ea"/>
              </a:rPr>
              <a:t>阿基米德说，给我一个支点，我可以撬动整个地球。</a:t>
            </a:r>
            <a:endParaRPr lang="zh-CN" altLang="en-US">
              <a:sym typeface="+mn-ea"/>
            </a:endParaRPr>
          </a:p>
          <a:p>
            <a:r>
              <a:rPr lang="zh-CN" altLang="en-US">
                <a:sym typeface="+mn-ea"/>
              </a:rPr>
              <a:t>小彭老师说，给我一个首地址，我可以访问整个数组。</a:t>
            </a:r>
            <a:endParaRPr lang="zh-CN" altLang="en-US">
              <a:sym typeface="+mn-ea"/>
            </a:endParaRPr>
          </a:p>
          <a:p>
            <a:r>
              <a:rPr lang="zh-CN" altLang="en-US">
                <a:sym typeface="+mn-ea"/>
              </a:rPr>
              <a:t>只要知道了首地址，就可以确定整个数组。这是因为数组的元素都是连续存储的，只要把首地址加上</a:t>
            </a:r>
            <a:r>
              <a:rPr lang="en-US" altLang="zh-CN">
                <a:sym typeface="+mn-ea"/>
              </a:rPr>
              <a:t> n</a:t>
            </a:r>
            <a:r>
              <a:rPr lang="zh-CN" altLang="en-US">
                <a:sym typeface="+mn-ea"/>
              </a:rPr>
              <a:t>，就可以得到第</a:t>
            </a:r>
            <a:r>
              <a:rPr lang="en-US" altLang="zh-CN">
                <a:sym typeface="+mn-ea"/>
              </a:rPr>
              <a:t> n </a:t>
            </a:r>
            <a:r>
              <a:rPr lang="zh-CN" altLang="en-US">
                <a:sym typeface="+mn-ea"/>
              </a:rPr>
              <a:t>个元素的地址。从而任意一个元素的地址都可以随意访问。</a:t>
            </a:r>
            <a:endParaRPr lang="zh-CN" altLang="en-US">
              <a:sym typeface="+mn-ea"/>
            </a:endParaRPr>
          </a:p>
          <a:p>
            <a:r>
              <a:rPr lang="zh-CN" altLang="en-US"/>
              <a:t>因此对于定长数组，只需要一个指针就可以了，稍后讨论变长数组的情况。</a:t>
            </a:r>
            <a:endParaRPr lang="zh-CN" altLang="en-US"/>
          </a:p>
        </p:txBody>
      </p:sp>
      <p:pic>
        <p:nvPicPr>
          <p:cNvPr id="4" name="Picture 3"/>
          <p:cNvPicPr>
            <a:picLocks noChangeAspect="1"/>
          </p:cNvPicPr>
          <p:nvPr/>
        </p:nvPicPr>
        <p:blipFill>
          <a:blip r:embed="rId1"/>
          <a:stretch>
            <a:fillRect/>
          </a:stretch>
        </p:blipFill>
        <p:spPr>
          <a:xfrm>
            <a:off x="2434590" y="4827270"/>
            <a:ext cx="6942455" cy="1568450"/>
          </a:xfrm>
          <a:prstGeom prst="rect">
            <a:avLst/>
          </a:prstGeom>
        </p:spPr>
      </p:pic>
      <p:cxnSp>
        <p:nvCxnSpPr>
          <p:cNvPr id="10" name="Straight Arrow Connector 9"/>
          <p:cNvCxnSpPr/>
          <p:nvPr/>
        </p:nvCxnSpPr>
        <p:spPr>
          <a:xfrm>
            <a:off x="5906135" y="4244975"/>
            <a:ext cx="0" cy="561975"/>
          </a:xfrm>
          <a:prstGeom prst="straightConnector1">
            <a:avLst/>
          </a:prstGeom>
          <a:ln w="47625">
            <a:solidFill>
              <a:srgbClr val="CC33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666230" y="4244975"/>
            <a:ext cx="0" cy="561975"/>
          </a:xfrm>
          <a:prstGeom prst="straightConnector1">
            <a:avLst/>
          </a:prstGeom>
          <a:ln w="47625">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426960" y="4244975"/>
            <a:ext cx="0" cy="561975"/>
          </a:xfrm>
          <a:prstGeom prst="straightConnector1">
            <a:avLst/>
          </a:prstGeom>
          <a:ln w="47625">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213725" y="4244975"/>
            <a:ext cx="0" cy="561975"/>
          </a:xfrm>
          <a:prstGeom prst="straightConnector1">
            <a:avLst/>
          </a:prstGeom>
          <a:ln w="47625">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有符号整数</a:t>
            </a:r>
            <a:r>
              <a:rPr lang="en-US" altLang="zh-CN"/>
              <a:t>vs</a:t>
            </a:r>
            <a:r>
              <a:rPr lang="zh-CN" altLang="en-US"/>
              <a:t>无符号整数</a:t>
            </a:r>
            <a:endParaRPr lang="zh-CN" altLang="en-US"/>
          </a:p>
        </p:txBody>
      </p:sp>
      <p:sp>
        <p:nvSpPr>
          <p:cNvPr id="3" name="Content Placeholder 2"/>
          <p:cNvSpPr>
            <a:spLocks noGrp="1"/>
          </p:cNvSpPr>
          <p:nvPr>
            <p:ph idx="1"/>
          </p:nvPr>
        </p:nvSpPr>
        <p:spPr/>
        <p:txBody>
          <a:bodyPr/>
          <a:p>
            <a:r>
              <a:rPr lang="zh-CN" altLang="en-US">
                <a:sym typeface="+mn-ea"/>
              </a:rPr>
              <a:t>刚刚说的让</a:t>
            </a:r>
            <a:r>
              <a:rPr lang="en-US" altLang="zh-CN">
                <a:sym typeface="+mn-ea"/>
              </a:rPr>
              <a:t> 10000000 </a:t>
            </a:r>
            <a:r>
              <a:rPr lang="zh-CN" altLang="en-US">
                <a:sym typeface="+mn-ea"/>
              </a:rPr>
              <a:t>表示</a:t>
            </a:r>
            <a:r>
              <a:rPr lang="en-US" altLang="zh-CN">
                <a:sym typeface="+mn-ea"/>
              </a:rPr>
              <a:t> -1</a:t>
            </a:r>
            <a:r>
              <a:rPr lang="zh-CN" altLang="en-US">
                <a:sym typeface="+mn-ea"/>
              </a:rPr>
              <a:t>，</a:t>
            </a:r>
            <a:r>
              <a:rPr lang="en-US" altLang="zh-CN">
                <a:sym typeface="+mn-ea"/>
              </a:rPr>
              <a:t>11111111 </a:t>
            </a:r>
            <a:r>
              <a:rPr lang="zh-CN" altLang="en-US">
                <a:sym typeface="+mn-ea"/>
              </a:rPr>
              <a:t>表示</a:t>
            </a:r>
            <a:r>
              <a:rPr lang="en-US" altLang="zh-CN">
                <a:sym typeface="+mn-ea"/>
              </a:rPr>
              <a:t> -128 </a:t>
            </a:r>
            <a:r>
              <a:rPr lang="zh-CN" altLang="en-US">
                <a:sym typeface="+mn-ea"/>
              </a:rPr>
              <a:t>的方法就叫做</a:t>
            </a:r>
            <a:r>
              <a:rPr lang="zh-CN" altLang="en-US" b="1">
                <a:sym typeface="+mn-ea"/>
              </a:rPr>
              <a:t>反码表示法</a:t>
            </a:r>
            <a:r>
              <a:rPr lang="zh-CN" altLang="en-US">
                <a:sym typeface="+mn-ea"/>
              </a:rPr>
              <a:t>。</a:t>
            </a:r>
            <a:endParaRPr lang="zh-CN" altLang="en-US"/>
          </a:p>
          <a:p>
            <a:r>
              <a:rPr lang="zh-CN" altLang="en-US"/>
              <a:t>但是这样还有一个问题，那就是硬件电路上，需要完全重新设计，对符号位做一些特殊判断，才能支持有符号整数的加减法，因此如今的计算机都采用了一种更聪明的表示法：</a:t>
            </a:r>
            <a:endParaRPr lang="zh-CN" altLang="en-US"/>
          </a:p>
          <a:p>
            <a:r>
              <a:rPr lang="zh-CN" altLang="en-US">
                <a:sym typeface="+mn-ea"/>
              </a:rPr>
              <a:t>他们让</a:t>
            </a:r>
            <a:r>
              <a:rPr lang="en-US" altLang="zh-CN">
                <a:sym typeface="+mn-ea"/>
              </a:rPr>
              <a:t> 11111111 </a:t>
            </a:r>
            <a:r>
              <a:rPr lang="zh-CN" altLang="en-US">
                <a:sym typeface="+mn-ea"/>
              </a:rPr>
              <a:t>表示</a:t>
            </a:r>
            <a:r>
              <a:rPr lang="en-US" altLang="zh-CN">
                <a:sym typeface="+mn-ea"/>
              </a:rPr>
              <a:t> -1</a:t>
            </a:r>
            <a:r>
              <a:rPr lang="zh-CN" altLang="en-US">
                <a:sym typeface="+mn-ea"/>
              </a:rPr>
              <a:t>，</a:t>
            </a:r>
            <a:r>
              <a:rPr lang="en-US" altLang="zh-CN">
                <a:sym typeface="+mn-ea"/>
              </a:rPr>
              <a:t>10000000 </a:t>
            </a:r>
            <a:r>
              <a:rPr lang="zh-CN" altLang="en-US">
                <a:sym typeface="+mn-ea"/>
              </a:rPr>
              <a:t>表示</a:t>
            </a:r>
            <a:r>
              <a:rPr lang="en-US" altLang="zh-CN">
                <a:sym typeface="+mn-ea"/>
              </a:rPr>
              <a:t> -128</a:t>
            </a:r>
            <a:r>
              <a:rPr lang="zh-CN" altLang="en-US">
                <a:sym typeface="+mn-ea"/>
              </a:rPr>
              <a:t>，也就是大名鼎鼎的</a:t>
            </a:r>
            <a:r>
              <a:rPr lang="zh-CN" altLang="en-US" b="1">
                <a:sym typeface="+mn-ea"/>
              </a:rPr>
              <a:t>补码表示法</a:t>
            </a:r>
            <a:r>
              <a:rPr lang="zh-CN" altLang="en-US">
                <a:sym typeface="+mn-ea"/>
              </a:rPr>
              <a:t>。</a:t>
            </a:r>
            <a:endParaRPr lang="zh-CN" altLang="en-US">
              <a:sym typeface="+mn-ea"/>
            </a:endParaRPr>
          </a:p>
          <a:p>
            <a:r>
              <a:rPr lang="zh-CN" altLang="en-US"/>
              <a:t>这样做的目的是，利用加法器的“溢出”机制，例如</a:t>
            </a:r>
            <a:r>
              <a:rPr lang="en-US" altLang="zh-CN"/>
              <a:t> -1 + 2 = 1</a:t>
            </a:r>
            <a:r>
              <a:rPr lang="zh-CN" altLang="en-US"/>
              <a:t>，在计算机看来就是：</a:t>
            </a:r>
            <a:endParaRPr lang="zh-CN" altLang="en-US"/>
          </a:p>
          <a:p>
            <a:r>
              <a:rPr lang="en-US" altLang="zh-CN"/>
              <a:t>11111111 + 00000010 = </a:t>
            </a:r>
            <a:r>
              <a:rPr lang="en-US" altLang="zh-CN">
                <a:solidFill>
                  <a:schemeClr val="bg1">
                    <a:lumMod val="65000"/>
                  </a:schemeClr>
                </a:solidFill>
              </a:rPr>
              <a:t>1</a:t>
            </a:r>
            <a:r>
              <a:rPr lang="en-US" altLang="zh-CN"/>
              <a:t>00000001</a:t>
            </a:r>
            <a:endParaRPr lang="en-US" altLang="zh-CN"/>
          </a:p>
          <a:p>
            <a:r>
              <a:rPr lang="zh-CN" altLang="en-US"/>
              <a:t>正好和普通的二进制加法一样，只需要丢弃最前面的那一位进位就可以了。</a:t>
            </a:r>
            <a:endParaRPr lang="zh-CN" altLang="en-US"/>
          </a:p>
          <a:p>
            <a:r>
              <a:rPr lang="zh-CN" altLang="en-US"/>
              <a:t>这样就重用了现有的无符号加法器，从而节省了宝贵的电路板空间。</a:t>
            </a:r>
            <a:endParaRPr lang="zh-CN" altLang="en-US"/>
          </a:p>
          <a:p>
            <a:r>
              <a:rPr lang="zh-CN" altLang="en-US"/>
              <a:t>补码和反码一样，让</a:t>
            </a:r>
            <a:r>
              <a:rPr lang="zh-CN" altLang="en-US">
                <a:sym typeface="+mn-ea"/>
              </a:rPr>
              <a:t>有符号整数可以表示</a:t>
            </a:r>
            <a:r>
              <a:rPr lang="en-US" altLang="zh-CN">
                <a:sym typeface="+mn-ea"/>
              </a:rPr>
              <a:t> -128 </a:t>
            </a:r>
            <a:r>
              <a:rPr lang="zh-CN" altLang="en-US">
                <a:sym typeface="+mn-ea"/>
              </a:rPr>
              <a:t>到</a:t>
            </a:r>
            <a:r>
              <a:rPr lang="en-US" altLang="zh-CN">
                <a:sym typeface="+mn-ea"/>
              </a:rPr>
              <a:t> 127</a:t>
            </a:r>
            <a:r>
              <a:rPr lang="zh-CN" altLang="en-US">
                <a:sym typeface="+mn-ea"/>
              </a:rPr>
              <a:t>。</a:t>
            </a:r>
            <a:endParaRPr lang="zh-CN" altLang="en-US">
              <a:sym typeface="+mn-ea"/>
            </a:endParaRPr>
          </a:p>
          <a:p>
            <a:r>
              <a:rPr lang="zh-CN" altLang="en-US">
                <a:sym typeface="+mn-ea"/>
              </a:rPr>
              <a:t>其中负数的范围反而比正数大是因为要回避</a:t>
            </a:r>
            <a:r>
              <a:rPr lang="en-US" altLang="zh-CN">
                <a:sym typeface="+mn-ea"/>
              </a:rPr>
              <a:t> -0</a:t>
            </a:r>
            <a:r>
              <a:rPr lang="zh-CN" altLang="en-US">
                <a:sym typeface="+mn-ea"/>
              </a:rPr>
              <a:t>。</a:t>
            </a:r>
            <a:endParaRPr lang="zh-CN" altLang="en-US">
              <a:sym typeface="+mn-ea"/>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如果是多个字节组成的类型，例如</a:t>
            </a:r>
            <a:r>
              <a:rPr lang="en-US" altLang="zh-CN"/>
              <a:t> int </a:t>
            </a:r>
            <a:r>
              <a:rPr lang="zh-CN" altLang="en-US"/>
              <a:t>的指针呢？</a:t>
            </a:r>
            <a:endParaRPr lang="zh-CN" altLang="en-US"/>
          </a:p>
        </p:txBody>
      </p:sp>
      <p:sp>
        <p:nvSpPr>
          <p:cNvPr id="6" name="Content Placeholder 5"/>
          <p:cNvSpPr>
            <a:spLocks noGrp="1"/>
          </p:cNvSpPr>
          <p:nvPr>
            <p:ph sz="half" idx="1"/>
          </p:nvPr>
        </p:nvSpPr>
        <p:spPr>
          <a:xfrm>
            <a:off x="127000" y="1825625"/>
            <a:ext cx="6356985" cy="4351655"/>
          </a:xfrm>
        </p:spPr>
        <p:txBody>
          <a:bodyPr/>
          <a:p>
            <a:r>
              <a:rPr lang="zh-CN"/>
              <a:t>同样的实验，如果我们改成</a:t>
            </a:r>
            <a:r>
              <a:rPr lang="en-US" altLang="zh-CN"/>
              <a:t> int </a:t>
            </a:r>
            <a:r>
              <a:rPr lang="zh-CN" altLang="en-US"/>
              <a:t>类型的数组和指针，是不是会有什么区别？</a:t>
            </a:r>
            <a:endParaRPr lang="zh-CN" altLang="en-US"/>
          </a:p>
          <a:p>
            <a:r>
              <a:rPr lang="zh-CN" altLang="en-US"/>
              <a:t>好像完全没有区别？还是正常访问到了第</a:t>
            </a:r>
            <a:r>
              <a:rPr lang="en-US" altLang="zh-CN"/>
              <a:t> 1 </a:t>
            </a:r>
            <a:r>
              <a:rPr lang="zh-CN" altLang="en-US"/>
              <a:t>个元素？</a:t>
            </a:r>
            <a:endParaRPr lang="zh-CN" altLang="en-US"/>
          </a:p>
          <a:p>
            <a:r>
              <a:rPr lang="zh-CN" altLang="en-US"/>
              <a:t>不对啊，按理说指针加</a:t>
            </a:r>
            <a:r>
              <a:rPr lang="en-US" altLang="zh-CN"/>
              <a:t> 1</a:t>
            </a:r>
            <a:r>
              <a:rPr lang="zh-CN" altLang="en-US"/>
              <a:t>，是指向下一个字节，对于</a:t>
            </a:r>
            <a:r>
              <a:rPr lang="en-US" altLang="zh-CN"/>
              <a:t> char </a:t>
            </a:r>
            <a:r>
              <a:rPr lang="zh-CN" altLang="en-US"/>
              <a:t>而我们的</a:t>
            </a:r>
            <a:r>
              <a:rPr lang="en-US" altLang="zh-CN"/>
              <a:t> int </a:t>
            </a:r>
            <a:r>
              <a:rPr lang="zh-CN" altLang="en-US"/>
              <a:t>有四个字节，指向下一个字节怎么会正常读出下一个元素的值呢？</a:t>
            </a:r>
            <a:endParaRPr lang="zh-CN" altLang="en-US"/>
          </a:p>
        </p:txBody>
      </p:sp>
      <p:pic>
        <p:nvPicPr>
          <p:cNvPr id="13" name="Content Placeholder 12"/>
          <p:cNvPicPr>
            <a:picLocks noChangeAspect="1"/>
          </p:cNvPicPr>
          <p:nvPr>
            <p:ph sz="half" idx="2"/>
          </p:nvPr>
        </p:nvPicPr>
        <p:blipFill>
          <a:blip r:embed="rId1"/>
          <a:stretch>
            <a:fillRect/>
          </a:stretch>
        </p:blipFill>
        <p:spPr>
          <a:xfrm>
            <a:off x="6483985" y="2477135"/>
            <a:ext cx="4175760" cy="3048000"/>
          </a:xfrm>
          <a:prstGeom prst="rect">
            <a:avLst/>
          </a:prstGeom>
        </p:spPr>
      </p:pic>
      <p:pic>
        <p:nvPicPr>
          <p:cNvPr id="14" name="Picture 13"/>
          <p:cNvPicPr>
            <a:picLocks noChangeAspect="1"/>
          </p:cNvPicPr>
          <p:nvPr/>
        </p:nvPicPr>
        <p:blipFill>
          <a:blip r:embed="rId2"/>
          <a:stretch>
            <a:fillRect/>
          </a:stretch>
        </p:blipFill>
        <p:spPr>
          <a:xfrm>
            <a:off x="11075670" y="3287395"/>
            <a:ext cx="567690" cy="1081405"/>
          </a:xfrm>
          <a:prstGeom prst="rect">
            <a:avLst/>
          </a:prstGeom>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t>指针加法的特殊性：加</a:t>
            </a:r>
            <a:r>
              <a:rPr lang="en-US" altLang="zh-CN"/>
              <a:t> n </a:t>
            </a:r>
            <a:r>
              <a:rPr lang="zh-CN" altLang="en-US"/>
              <a:t>实际上是加了</a:t>
            </a:r>
            <a:r>
              <a:rPr lang="en-US" altLang="zh-CN"/>
              <a:t> n*sizeof(T)</a:t>
            </a:r>
            <a:endParaRPr lang="en-US" altLang="zh-CN"/>
          </a:p>
        </p:txBody>
      </p:sp>
      <p:sp>
        <p:nvSpPr>
          <p:cNvPr id="6" name="Content Placeholder 5"/>
          <p:cNvSpPr>
            <a:spLocks noGrp="1"/>
          </p:cNvSpPr>
          <p:nvPr>
            <p:ph sz="half" idx="1"/>
          </p:nvPr>
        </p:nvSpPr>
        <p:spPr>
          <a:xfrm>
            <a:off x="127000" y="1825625"/>
            <a:ext cx="6652895" cy="4351655"/>
          </a:xfrm>
        </p:spPr>
        <p:txBody>
          <a:bodyPr/>
          <a:p>
            <a:r>
              <a:rPr lang="zh-CN"/>
              <a:t>我们赶紧打印一下指针指向的地址确认一下状况。</a:t>
            </a:r>
            <a:endParaRPr lang="zh-CN"/>
          </a:p>
          <a:p>
            <a:r>
              <a:rPr lang="zh-CN"/>
              <a:t>可以清楚的看到，经过</a:t>
            </a:r>
            <a:r>
              <a:rPr lang="en-US" altLang="zh-CN"/>
              <a:t> p = p + 1 </a:t>
            </a:r>
            <a:r>
              <a:rPr lang="zh-CN" altLang="en-US"/>
              <a:t>之后，</a:t>
            </a:r>
            <a:r>
              <a:rPr lang="zh-CN"/>
              <a:t>指针指向的地址实际上是增加了</a:t>
            </a:r>
            <a:r>
              <a:rPr lang="en-US" altLang="zh-CN"/>
              <a:t> 4</a:t>
            </a:r>
            <a:r>
              <a:rPr lang="zh-CN" altLang="en-US"/>
              <a:t>！原来</a:t>
            </a:r>
            <a:r>
              <a:rPr lang="en-US" altLang="zh-CN"/>
              <a:t> C </a:t>
            </a:r>
            <a:r>
              <a:rPr lang="zh-CN" altLang="en-US"/>
              <a:t>语言很聪明，知道我们指针的类型是</a:t>
            </a:r>
            <a:r>
              <a:rPr lang="en-US" altLang="zh-CN"/>
              <a:t> int*</a:t>
            </a:r>
            <a:r>
              <a:rPr lang="zh-CN" altLang="en-US"/>
              <a:t>，因此在给</a:t>
            </a:r>
            <a:r>
              <a:rPr lang="en-US" altLang="zh-CN"/>
              <a:t> p + 1 </a:t>
            </a:r>
            <a:r>
              <a:rPr lang="zh-CN" altLang="en-US"/>
              <a:t>的时候，他不是把地址（字节为单位）加</a:t>
            </a:r>
            <a:r>
              <a:rPr lang="en-US" altLang="zh-CN"/>
              <a:t> 1</a:t>
            </a:r>
            <a:r>
              <a:rPr lang="zh-CN" altLang="en-US"/>
              <a:t>，而是加上了</a:t>
            </a:r>
            <a:r>
              <a:rPr lang="en-US" altLang="zh-CN"/>
              <a:t> int </a:t>
            </a:r>
            <a:r>
              <a:rPr lang="zh-CN" altLang="en-US"/>
              <a:t>类型的大小</a:t>
            </a:r>
            <a:r>
              <a:rPr lang="en-US" altLang="zh-CN"/>
              <a:t> 4 </a:t>
            </a:r>
            <a:r>
              <a:rPr lang="zh-CN" altLang="en-US"/>
              <a:t>字节，这样加</a:t>
            </a:r>
            <a:r>
              <a:rPr lang="en-US" altLang="zh-CN"/>
              <a:t> 1 </a:t>
            </a:r>
            <a:r>
              <a:rPr lang="zh-CN" altLang="en-US"/>
              <a:t>实际上是会指向数组下一个元素！</a:t>
            </a:r>
            <a:endParaRPr lang="zh-CN" altLang="en-US"/>
          </a:p>
          <a:p>
            <a:r>
              <a:rPr lang="zh-CN" altLang="en-US"/>
              <a:t>结论：给类型</a:t>
            </a:r>
            <a:r>
              <a:rPr lang="en-US" altLang="zh-CN"/>
              <a:t> T </a:t>
            </a:r>
            <a:r>
              <a:rPr lang="zh-CN" altLang="en-US"/>
              <a:t>的指针加</a:t>
            </a:r>
            <a:r>
              <a:rPr lang="en-US" altLang="zh-CN"/>
              <a:t> 1</a:t>
            </a:r>
            <a:r>
              <a:rPr lang="zh-CN" altLang="en-US"/>
              <a:t>，实际上是加了</a:t>
            </a:r>
            <a:r>
              <a:rPr lang="en-US" altLang="zh-CN"/>
              <a:t> sizeof(T)</a:t>
            </a:r>
            <a:r>
              <a:rPr lang="zh-CN" altLang="en-US"/>
              <a:t>。</a:t>
            </a:r>
            <a:endParaRPr lang="zh-CN" altLang="en-US"/>
          </a:p>
        </p:txBody>
      </p:sp>
      <p:pic>
        <p:nvPicPr>
          <p:cNvPr id="2" name="Picture 1"/>
          <p:cNvPicPr>
            <a:picLocks noChangeAspect="1"/>
          </p:cNvPicPr>
          <p:nvPr/>
        </p:nvPicPr>
        <p:blipFill>
          <a:blip r:embed="rId1"/>
          <a:stretch>
            <a:fillRect/>
          </a:stretch>
        </p:blipFill>
        <p:spPr>
          <a:xfrm>
            <a:off x="2005330" y="5794375"/>
            <a:ext cx="3276600" cy="1111250"/>
          </a:xfrm>
          <a:prstGeom prst="rect">
            <a:avLst/>
          </a:prstGeom>
        </p:spPr>
      </p:pic>
      <p:pic>
        <p:nvPicPr>
          <p:cNvPr id="4" name="Content Placeholder 3"/>
          <p:cNvPicPr>
            <a:picLocks noChangeAspect="1"/>
          </p:cNvPicPr>
          <p:nvPr>
            <p:ph sz="half" idx="2"/>
          </p:nvPr>
        </p:nvPicPr>
        <p:blipFill>
          <a:blip r:embed="rId2"/>
          <a:stretch>
            <a:fillRect/>
          </a:stretch>
        </p:blipFill>
        <p:spPr>
          <a:xfrm>
            <a:off x="7000240" y="2208530"/>
            <a:ext cx="4163060" cy="3585845"/>
          </a:xfrm>
          <a:prstGeom prst="rect">
            <a:avLst/>
          </a:prstGeom>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sym typeface="+mn-ea"/>
              </a:rPr>
              <a:t>指针加法的特殊性：加</a:t>
            </a:r>
            <a:r>
              <a:rPr lang="en-US" altLang="zh-CN">
                <a:sym typeface="+mn-ea"/>
              </a:rPr>
              <a:t> n </a:t>
            </a:r>
            <a:r>
              <a:rPr lang="zh-CN" altLang="en-US">
                <a:sym typeface="+mn-ea"/>
              </a:rPr>
              <a:t>实际上是加了</a:t>
            </a:r>
            <a:r>
              <a:rPr lang="en-US" altLang="zh-CN">
                <a:sym typeface="+mn-ea"/>
              </a:rPr>
              <a:t> n*sizeof(T)</a:t>
            </a:r>
            <a:endParaRPr lang="zh-CN" altLang="en-US"/>
          </a:p>
        </p:txBody>
      </p:sp>
      <p:sp>
        <p:nvSpPr>
          <p:cNvPr id="6" name="Content Placeholder 5"/>
          <p:cNvSpPr>
            <a:spLocks noGrp="1"/>
          </p:cNvSpPr>
          <p:nvPr>
            <p:ph sz="half" idx="1"/>
          </p:nvPr>
        </p:nvSpPr>
        <p:spPr>
          <a:xfrm>
            <a:off x="525145" y="2040255"/>
            <a:ext cx="5857240" cy="3923030"/>
          </a:xfrm>
        </p:spPr>
        <p:txBody>
          <a:bodyPr/>
          <a:p>
            <a:r>
              <a:rPr lang="zh-CN"/>
              <a:t>而如果是</a:t>
            </a:r>
            <a:r>
              <a:rPr lang="en-US" altLang="zh-CN"/>
              <a:t> char* </a:t>
            </a:r>
            <a:r>
              <a:rPr lang="zh-CN" altLang="en-US"/>
              <a:t>指针那么自然加</a:t>
            </a:r>
            <a:r>
              <a:rPr lang="en-US" altLang="zh-CN"/>
              <a:t> 1 </a:t>
            </a:r>
            <a:r>
              <a:rPr lang="zh-CN" altLang="en-US"/>
              <a:t>还是加</a:t>
            </a:r>
            <a:r>
              <a:rPr lang="en-US" altLang="zh-CN"/>
              <a:t> 1 </a:t>
            </a:r>
            <a:r>
              <a:rPr lang="zh-CN" altLang="en-US"/>
              <a:t>了，因为</a:t>
            </a:r>
            <a:r>
              <a:rPr lang="en-US" altLang="zh-CN"/>
              <a:t> char </a:t>
            </a:r>
            <a:r>
              <a:rPr lang="zh-CN" altLang="en-US"/>
              <a:t>本来就只占据一字节。</a:t>
            </a:r>
            <a:endParaRPr lang="zh-CN" altLang="en-US"/>
          </a:p>
          <a:p>
            <a:endParaRPr lang="en-US" altLang="zh-CN"/>
          </a:p>
        </p:txBody>
      </p:sp>
      <p:pic>
        <p:nvPicPr>
          <p:cNvPr id="7" name="Content Placeholder 6"/>
          <p:cNvPicPr>
            <a:picLocks noChangeAspect="1"/>
          </p:cNvPicPr>
          <p:nvPr>
            <p:ph sz="half" idx="2"/>
          </p:nvPr>
        </p:nvPicPr>
        <p:blipFill>
          <a:blip r:embed="rId1"/>
          <a:stretch>
            <a:fillRect/>
          </a:stretch>
        </p:blipFill>
        <p:spPr>
          <a:xfrm>
            <a:off x="6968490" y="2272665"/>
            <a:ext cx="4194810" cy="3457575"/>
          </a:xfrm>
          <a:prstGeom prst="rect">
            <a:avLst/>
          </a:prstGeom>
        </p:spPr>
      </p:pic>
      <p:pic>
        <p:nvPicPr>
          <p:cNvPr id="10" name="Picture 9"/>
          <p:cNvPicPr>
            <a:picLocks noChangeAspect="1"/>
          </p:cNvPicPr>
          <p:nvPr/>
        </p:nvPicPr>
        <p:blipFill>
          <a:blip r:embed="rId2"/>
          <a:stretch>
            <a:fillRect/>
          </a:stretch>
        </p:blipFill>
        <p:spPr>
          <a:xfrm>
            <a:off x="2007235" y="5226050"/>
            <a:ext cx="2891790" cy="1106805"/>
          </a:xfrm>
          <a:prstGeom prst="rect">
            <a:avLst/>
          </a:prstGeom>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sym typeface="+mn-ea"/>
              </a:rPr>
              <a:t>指针加法的特殊性：加</a:t>
            </a:r>
            <a:r>
              <a:rPr lang="en-US" altLang="zh-CN">
                <a:sym typeface="+mn-ea"/>
              </a:rPr>
              <a:t> n </a:t>
            </a:r>
            <a:r>
              <a:rPr lang="zh-CN" altLang="en-US">
                <a:sym typeface="+mn-ea"/>
              </a:rPr>
              <a:t>实际上是加了</a:t>
            </a:r>
            <a:r>
              <a:rPr lang="en-US" altLang="zh-CN">
                <a:sym typeface="+mn-ea"/>
              </a:rPr>
              <a:t> n*sizeof(T)</a:t>
            </a:r>
            <a:endParaRPr lang="zh-CN" altLang="en-US"/>
          </a:p>
        </p:txBody>
      </p:sp>
      <p:sp>
        <p:nvSpPr>
          <p:cNvPr id="6" name="Content Placeholder 5"/>
          <p:cNvSpPr>
            <a:spLocks noGrp="1"/>
          </p:cNvSpPr>
          <p:nvPr>
            <p:ph sz="half" idx="1"/>
          </p:nvPr>
        </p:nvSpPr>
        <p:spPr>
          <a:xfrm>
            <a:off x="382905" y="1968500"/>
            <a:ext cx="6141720" cy="4066540"/>
          </a:xfrm>
        </p:spPr>
        <p:txBody>
          <a:bodyPr/>
          <a:p>
            <a:r>
              <a:rPr lang="zh-CN" altLang="en-US"/>
              <a:t>因此如果你的确需要让</a:t>
            </a:r>
            <a:r>
              <a:rPr lang="en-US" altLang="zh-CN"/>
              <a:t> int* </a:t>
            </a:r>
            <a:r>
              <a:rPr lang="zh-CN" altLang="en-US"/>
              <a:t>指针的“地址”加</a:t>
            </a:r>
            <a:r>
              <a:rPr lang="en-US" altLang="zh-CN"/>
              <a:t> 1</a:t>
            </a:r>
            <a:r>
              <a:rPr lang="zh-CN" altLang="en-US"/>
              <a:t>，而不是指向下一个元素的话，就可以先强制转换成</a:t>
            </a:r>
            <a:r>
              <a:rPr lang="en-US" altLang="zh-CN"/>
              <a:t> char* </a:t>
            </a:r>
            <a:r>
              <a:rPr lang="zh-CN" altLang="en-US"/>
              <a:t>再加</a:t>
            </a:r>
            <a:r>
              <a:rPr lang="en-US" altLang="zh-CN"/>
              <a:t> 1</a:t>
            </a:r>
            <a:r>
              <a:rPr lang="zh-CN" altLang="en-US"/>
              <a:t>，加完了再转换回</a:t>
            </a:r>
            <a:r>
              <a:rPr lang="en-US" altLang="zh-CN"/>
              <a:t> int</a:t>
            </a:r>
            <a:r>
              <a:rPr lang="zh-CN" altLang="en-US"/>
              <a:t>，</a:t>
            </a:r>
            <a:r>
              <a:rPr lang="zh-CN"/>
              <a:t>像右边这样。</a:t>
            </a:r>
            <a:endParaRPr lang="zh-CN"/>
          </a:p>
          <a:p>
            <a:r>
              <a:rPr lang="zh-CN"/>
              <a:t>这样在小端电脑上就会得到</a:t>
            </a:r>
            <a:r>
              <a:rPr lang="en-US" altLang="zh-CN"/>
              <a:t> 0x2000000 </a:t>
            </a:r>
            <a:r>
              <a:rPr lang="zh-CN" altLang="en-US"/>
              <a:t>也就是十进制的</a:t>
            </a:r>
            <a:r>
              <a:rPr lang="en-US" altLang="zh-CN"/>
              <a:t> 33554432 </a:t>
            </a:r>
            <a:r>
              <a:rPr lang="zh-CN" altLang="en-US"/>
              <a:t>了。</a:t>
            </a:r>
            <a:endParaRPr lang="zh-CN" altLang="en-US"/>
          </a:p>
        </p:txBody>
      </p:sp>
      <p:pic>
        <p:nvPicPr>
          <p:cNvPr id="3" name="Content Placeholder 2"/>
          <p:cNvPicPr>
            <a:picLocks noChangeAspect="1"/>
          </p:cNvPicPr>
          <p:nvPr>
            <p:ph sz="half" idx="2"/>
          </p:nvPr>
        </p:nvPicPr>
        <p:blipFill>
          <a:blip r:embed="rId1"/>
          <a:stretch>
            <a:fillRect/>
          </a:stretch>
        </p:blipFill>
        <p:spPr>
          <a:xfrm>
            <a:off x="7004685" y="2174240"/>
            <a:ext cx="4291330" cy="3654425"/>
          </a:xfrm>
          <a:prstGeom prst="rect">
            <a:avLst/>
          </a:prstGeom>
        </p:spPr>
      </p:pic>
      <p:pic>
        <p:nvPicPr>
          <p:cNvPr id="4" name="Picture 3"/>
          <p:cNvPicPr>
            <a:picLocks noChangeAspect="1"/>
          </p:cNvPicPr>
          <p:nvPr/>
        </p:nvPicPr>
        <p:blipFill>
          <a:blip r:embed="rId2"/>
          <a:stretch>
            <a:fillRect/>
          </a:stretch>
        </p:blipFill>
        <p:spPr>
          <a:xfrm>
            <a:off x="2125980" y="5337175"/>
            <a:ext cx="2656205" cy="946150"/>
          </a:xfrm>
          <a:prstGeom prst="rect">
            <a:avLst/>
          </a:prstGeom>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实验：把</a:t>
            </a:r>
            <a:r>
              <a:rPr lang="en-US" altLang="zh-CN"/>
              <a:t> char </a:t>
            </a:r>
            <a:r>
              <a:rPr lang="zh-CN" altLang="en-US"/>
              <a:t>数组的首地址，强制转换为</a:t>
            </a:r>
            <a:r>
              <a:rPr lang="en-US" altLang="zh-CN"/>
              <a:t> int </a:t>
            </a:r>
            <a:r>
              <a:rPr lang="zh-CN" altLang="en-US"/>
              <a:t>指针来访问会怎样？</a:t>
            </a:r>
            <a:endParaRPr lang="zh-CN" altLang="en-US"/>
          </a:p>
        </p:txBody>
      </p:sp>
      <p:sp>
        <p:nvSpPr>
          <p:cNvPr id="3" name="Content Placeholder 2"/>
          <p:cNvSpPr>
            <a:spLocks noGrp="1"/>
          </p:cNvSpPr>
          <p:nvPr>
            <p:ph sz="half" idx="1"/>
          </p:nvPr>
        </p:nvSpPr>
        <p:spPr/>
        <p:txBody>
          <a:bodyPr/>
          <a:p>
            <a:r>
              <a:rPr lang="zh-CN" altLang="en-US"/>
              <a:t>大端</a:t>
            </a:r>
            <a:r>
              <a:rPr lang="zh-CN" altLang="en-US">
                <a:sym typeface="+mn-ea"/>
              </a:rPr>
              <a:t>序的电脑</a:t>
            </a:r>
            <a:r>
              <a:rPr lang="zh-CN" altLang="en-US"/>
              <a:t>会得到</a:t>
            </a:r>
            <a:r>
              <a:rPr lang="en-US" altLang="zh-CN"/>
              <a:t> 0x01020304</a:t>
            </a:r>
            <a:r>
              <a:rPr lang="zh-CN" altLang="en-US"/>
              <a:t>。</a:t>
            </a:r>
            <a:endParaRPr lang="en-US" altLang="zh-CN"/>
          </a:p>
          <a:p>
            <a:r>
              <a:rPr lang="zh-CN" altLang="en-US">
                <a:sym typeface="+mn-ea"/>
              </a:rPr>
              <a:t>小端序的电脑会得到</a:t>
            </a:r>
            <a:r>
              <a:rPr lang="en-US" altLang="zh-CN">
                <a:sym typeface="+mn-ea"/>
              </a:rPr>
              <a:t> 0x04030201</a:t>
            </a:r>
            <a:r>
              <a:rPr lang="zh-CN" altLang="en-US">
                <a:sym typeface="+mn-ea"/>
              </a:rPr>
              <a:t>。</a:t>
            </a:r>
            <a:endParaRPr lang="zh-CN" altLang="en-US">
              <a:sym typeface="+mn-ea"/>
            </a:endParaRPr>
          </a:p>
        </p:txBody>
      </p:sp>
      <p:pic>
        <p:nvPicPr>
          <p:cNvPr id="6" name="Content Placeholder 5"/>
          <p:cNvPicPr>
            <a:picLocks noChangeAspect="1"/>
          </p:cNvPicPr>
          <p:nvPr>
            <p:ph sz="half" idx="2"/>
          </p:nvPr>
        </p:nvPicPr>
        <p:blipFill>
          <a:blip r:embed="rId1"/>
          <a:stretch>
            <a:fillRect/>
          </a:stretch>
        </p:blipFill>
        <p:spPr>
          <a:xfrm>
            <a:off x="6267450" y="2820035"/>
            <a:ext cx="4610100" cy="2362835"/>
          </a:xfrm>
          <a:prstGeom prst="rect">
            <a:avLst/>
          </a:prstGeom>
        </p:spPr>
      </p:pic>
      <p:pic>
        <p:nvPicPr>
          <p:cNvPr id="7" name="Picture 6"/>
          <p:cNvPicPr>
            <a:picLocks noChangeAspect="1"/>
          </p:cNvPicPr>
          <p:nvPr/>
        </p:nvPicPr>
        <p:blipFill>
          <a:blip r:embed="rId2"/>
          <a:stretch>
            <a:fillRect/>
          </a:stretch>
        </p:blipFill>
        <p:spPr>
          <a:xfrm>
            <a:off x="405765" y="4010660"/>
            <a:ext cx="5665470" cy="1280160"/>
          </a:xfrm>
          <a:prstGeom prst="rect">
            <a:avLst/>
          </a:prstGeom>
        </p:spPr>
      </p:pic>
      <p:pic>
        <p:nvPicPr>
          <p:cNvPr id="10" name="Picture 9"/>
          <p:cNvPicPr>
            <a:picLocks noChangeAspect="1"/>
          </p:cNvPicPr>
          <p:nvPr/>
        </p:nvPicPr>
        <p:blipFill>
          <a:blip r:embed="rId3"/>
          <a:stretch>
            <a:fillRect/>
          </a:stretch>
        </p:blipFill>
        <p:spPr>
          <a:xfrm>
            <a:off x="7666355" y="5520055"/>
            <a:ext cx="1812925" cy="457200"/>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zh-CN" altLang="en-US">
                <a:sym typeface="+mn-ea"/>
              </a:rPr>
              <a:t>动态数组的分配与释放</a:t>
            </a:r>
            <a:endParaRPr lang="zh-CN"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ltLang="en-US"/>
              <a:t>如果不是固定长度为</a:t>
            </a:r>
            <a:r>
              <a:rPr lang="en-US" altLang="zh-CN"/>
              <a:t> 4 </a:t>
            </a:r>
            <a:r>
              <a:rPr lang="zh-CN" altLang="en-US"/>
              <a:t>的数组呢？</a:t>
            </a:r>
            <a:endParaRPr lang="zh-CN" altLang="en-US"/>
          </a:p>
        </p:txBody>
      </p:sp>
      <p:sp>
        <p:nvSpPr>
          <p:cNvPr id="4" name="Content Placeholder 3"/>
          <p:cNvSpPr>
            <a:spLocks noGrp="1"/>
          </p:cNvSpPr>
          <p:nvPr>
            <p:ph sz="half" idx="1"/>
          </p:nvPr>
        </p:nvSpPr>
        <p:spPr>
          <a:xfrm>
            <a:off x="647700" y="1825625"/>
            <a:ext cx="5794375" cy="4351655"/>
          </a:xfrm>
        </p:spPr>
        <p:txBody>
          <a:bodyPr/>
          <a:p>
            <a:r>
              <a:rPr lang="zh-CN" altLang="en-US"/>
              <a:t>刚才的</a:t>
            </a:r>
            <a:r>
              <a:rPr lang="en-US" altLang="zh-CN"/>
              <a:t> char a[4]</a:t>
            </a:r>
            <a:r>
              <a:rPr lang="zh-CN" altLang="en-US"/>
              <a:t>，数组的长度是一个编译期常量。如果不是常量呢？</a:t>
            </a:r>
            <a:endParaRPr lang="zh-CN" altLang="en-US"/>
          </a:p>
          <a:p>
            <a:r>
              <a:rPr lang="zh-CN" altLang="en-US"/>
              <a:t>比如</a:t>
            </a:r>
            <a:r>
              <a:rPr lang="en-US" altLang="zh-CN"/>
              <a:t> char a[n]</a:t>
            </a:r>
            <a:r>
              <a:rPr lang="zh-CN" altLang="en-US"/>
              <a:t>，在</a:t>
            </a:r>
            <a:r>
              <a:rPr lang="en-US" altLang="zh-CN"/>
              <a:t> gcc </a:t>
            </a:r>
            <a:r>
              <a:rPr lang="zh-CN" altLang="en-US"/>
              <a:t>上居然是可以编译通过的，这是因为他调用了</a:t>
            </a:r>
            <a:r>
              <a:rPr lang="en-US" altLang="zh-CN"/>
              <a:t> gcc </a:t>
            </a:r>
            <a:r>
              <a:rPr lang="zh-CN" altLang="en-US"/>
              <a:t>特有的</a:t>
            </a:r>
            <a:r>
              <a:rPr lang="en-US" altLang="zh-CN"/>
              <a:t> alloca(n) </a:t>
            </a:r>
            <a:r>
              <a:rPr lang="zh-CN" altLang="en-US"/>
              <a:t>函数，会在当前函数的栈上分配内存，函数退出时也会自动释放。</a:t>
            </a:r>
            <a:endParaRPr lang="zh-CN" altLang="en-US"/>
          </a:p>
        </p:txBody>
      </p:sp>
      <p:pic>
        <p:nvPicPr>
          <p:cNvPr id="7" name="Content Placeholder 6"/>
          <p:cNvPicPr>
            <a:picLocks noChangeAspect="1"/>
          </p:cNvPicPr>
          <p:nvPr>
            <p:ph sz="half" idx="2"/>
          </p:nvPr>
        </p:nvPicPr>
        <p:blipFill>
          <a:blip r:embed="rId1"/>
          <a:stretch>
            <a:fillRect/>
          </a:stretch>
        </p:blipFill>
        <p:spPr>
          <a:xfrm>
            <a:off x="6779260" y="2392680"/>
            <a:ext cx="3587115" cy="3216910"/>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ltLang="en-US"/>
              <a:t>如果不是固定长度为</a:t>
            </a:r>
            <a:r>
              <a:rPr lang="en-US" altLang="zh-CN"/>
              <a:t> 4 </a:t>
            </a:r>
            <a:r>
              <a:rPr lang="zh-CN" altLang="en-US"/>
              <a:t>的数组呢？</a:t>
            </a:r>
            <a:endParaRPr lang="zh-CN" altLang="en-US"/>
          </a:p>
        </p:txBody>
      </p:sp>
      <p:sp>
        <p:nvSpPr>
          <p:cNvPr id="4" name="Content Placeholder 3"/>
          <p:cNvSpPr>
            <a:spLocks noGrp="1"/>
          </p:cNvSpPr>
          <p:nvPr>
            <p:ph sz="half" idx="1"/>
          </p:nvPr>
        </p:nvSpPr>
        <p:spPr/>
        <p:txBody>
          <a:bodyPr/>
          <a:p>
            <a:r>
              <a:rPr lang="zh-CN"/>
              <a:t>但是</a:t>
            </a:r>
            <a:r>
              <a:rPr lang="en-US" altLang="zh-CN"/>
              <a:t> msvc </a:t>
            </a:r>
            <a:r>
              <a:rPr lang="zh-CN" altLang="en-US"/>
              <a:t>就不行，因为</a:t>
            </a:r>
            <a:r>
              <a:rPr lang="en-US" altLang="zh-CN"/>
              <a:t> alloca </a:t>
            </a:r>
            <a:r>
              <a:rPr lang="zh-CN" altLang="en-US"/>
              <a:t>是</a:t>
            </a:r>
            <a:r>
              <a:rPr lang="en-US" altLang="zh-CN"/>
              <a:t> gcc </a:t>
            </a:r>
            <a:r>
              <a:rPr lang="zh-CN" altLang="en-US"/>
              <a:t>特有的函数，微软比较笨，所以不支持。</a:t>
            </a:r>
            <a:endParaRPr lang="zh-CN" altLang="en-US"/>
          </a:p>
          <a:p>
            <a:r>
              <a:rPr lang="zh-CN" altLang="en-US"/>
              <a:t>因此栈上动态数组不是标准的</a:t>
            </a:r>
            <a:r>
              <a:rPr lang="en-US" altLang="zh-CN"/>
              <a:t> C </a:t>
            </a:r>
            <a:r>
              <a:rPr lang="zh-CN" altLang="en-US"/>
              <a:t>语言特性，是无法跨平台使用的。</a:t>
            </a:r>
            <a:endParaRPr lang="zh-CN" altLang="en-US"/>
          </a:p>
          <a:p>
            <a:r>
              <a:rPr lang="zh-CN" altLang="en-US"/>
              <a:t>所以一般认为栈上的东西都是固定长度的。</a:t>
            </a:r>
            <a:endParaRPr lang="zh-CN" altLang="en-US"/>
          </a:p>
          <a:p>
            <a:r>
              <a:rPr lang="en-US" altLang="zh-CN" sz="1600">
                <a:solidFill>
                  <a:schemeClr val="bg1">
                    <a:lumMod val="75000"/>
                  </a:schemeClr>
                </a:solidFill>
              </a:rPr>
              <a:t>DIDU_KNOW_THAT_MICROPIG_BUYS_GITHUB</a:t>
            </a:r>
            <a:endParaRPr lang="en-US" altLang="zh-CN" sz="1600">
              <a:solidFill>
                <a:schemeClr val="bg1">
                  <a:lumMod val="75000"/>
                </a:schemeClr>
              </a:solidFill>
            </a:endParaRPr>
          </a:p>
        </p:txBody>
      </p:sp>
      <p:pic>
        <p:nvPicPr>
          <p:cNvPr id="5" name="Content Placeholder 4"/>
          <p:cNvPicPr>
            <a:picLocks noChangeAspect="1"/>
          </p:cNvPicPr>
          <p:nvPr>
            <p:ph sz="half" idx="2"/>
          </p:nvPr>
        </p:nvPicPr>
        <p:blipFill>
          <a:blip r:embed="rId1"/>
          <a:stretch>
            <a:fillRect/>
          </a:stretch>
        </p:blipFill>
        <p:spPr>
          <a:xfrm>
            <a:off x="6704965" y="1295400"/>
            <a:ext cx="3919220" cy="2927350"/>
          </a:xfrm>
          <a:prstGeom prst="rect">
            <a:avLst/>
          </a:prstGeom>
        </p:spPr>
      </p:pic>
      <p:pic>
        <p:nvPicPr>
          <p:cNvPr id="6" name="Picture 5"/>
          <p:cNvPicPr>
            <a:picLocks noChangeAspect="1"/>
          </p:cNvPicPr>
          <p:nvPr/>
        </p:nvPicPr>
        <p:blipFill>
          <a:blip r:embed="rId2"/>
          <a:stretch>
            <a:fillRect/>
          </a:stretch>
        </p:blipFill>
        <p:spPr>
          <a:xfrm>
            <a:off x="3450590" y="4951095"/>
            <a:ext cx="8190865" cy="1513840"/>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ltLang="en-US"/>
              <a:t>使用</a:t>
            </a:r>
            <a:r>
              <a:rPr lang="en-US" altLang="zh-CN"/>
              <a:t> </a:t>
            </a:r>
            <a:r>
              <a:rPr lang="en-US"/>
              <a:t>malloc </a:t>
            </a:r>
            <a:r>
              <a:rPr lang="zh-CN" altLang="en-US"/>
              <a:t>函数：在堆上分配内存，实现动态数组</a:t>
            </a:r>
            <a:endParaRPr lang="zh-CN" altLang="en-US"/>
          </a:p>
        </p:txBody>
      </p:sp>
      <p:sp>
        <p:nvSpPr>
          <p:cNvPr id="4" name="Content Placeholder 3"/>
          <p:cNvSpPr>
            <a:spLocks noGrp="1"/>
          </p:cNvSpPr>
          <p:nvPr>
            <p:ph sz="half" idx="1"/>
          </p:nvPr>
        </p:nvSpPr>
        <p:spPr/>
        <p:txBody>
          <a:bodyPr/>
          <a:p>
            <a:r>
              <a:rPr lang="zh-CN"/>
              <a:t>栈上不能动态分配内存，</a:t>
            </a:r>
            <a:r>
              <a:rPr lang="zh-CN">
                <a:sym typeface="+mn-ea"/>
              </a:rPr>
              <a:t>堆上就可以！</a:t>
            </a:r>
            <a:endParaRPr lang="zh-CN">
              <a:sym typeface="+mn-ea"/>
            </a:endParaRPr>
          </a:p>
          <a:p>
            <a:r>
              <a:rPr lang="en-US" altLang="zh-CN">
                <a:sym typeface="+mn-ea"/>
              </a:rPr>
              <a:t>char a[4] </a:t>
            </a:r>
            <a:r>
              <a:rPr lang="zh-CN" altLang="en-US">
                <a:sym typeface="+mn-ea"/>
              </a:rPr>
              <a:t>可以在编译期确定一片栈上的连续内存，大小为</a:t>
            </a:r>
            <a:r>
              <a:rPr lang="en-US" altLang="zh-CN">
                <a:sym typeface="+mn-ea"/>
              </a:rPr>
              <a:t> 4 </a:t>
            </a:r>
            <a:r>
              <a:rPr lang="zh-CN" altLang="en-US">
                <a:sym typeface="+mn-ea"/>
              </a:rPr>
              <a:t>字节，</a:t>
            </a:r>
            <a:r>
              <a:rPr lang="en-US" altLang="zh-CN">
                <a:sym typeface="+mn-ea"/>
              </a:rPr>
              <a:t>4 </a:t>
            </a:r>
            <a:r>
              <a:rPr lang="zh-CN" altLang="en-US">
                <a:sym typeface="+mn-ea"/>
              </a:rPr>
              <a:t>必须是常量。</a:t>
            </a:r>
            <a:endParaRPr lang="zh-CN">
              <a:sym typeface="+mn-ea"/>
            </a:endParaRPr>
          </a:p>
          <a:p>
            <a:r>
              <a:rPr lang="zh-CN"/>
              <a:t>而调用</a:t>
            </a:r>
            <a:r>
              <a:rPr lang="en-US" altLang="zh-CN"/>
              <a:t> stdlib.h </a:t>
            </a:r>
            <a:r>
              <a:rPr lang="zh-CN" altLang="en-US"/>
              <a:t>的</a:t>
            </a:r>
            <a:r>
              <a:rPr lang="en-US" altLang="zh-CN"/>
              <a:t> malloc(n) </a:t>
            </a:r>
            <a:r>
              <a:rPr lang="zh-CN" altLang="en-US"/>
              <a:t>就可以从堆上分配一段</a:t>
            </a:r>
            <a:r>
              <a:rPr lang="en-US" altLang="zh-CN"/>
              <a:t> n </a:t>
            </a:r>
            <a:r>
              <a:rPr lang="zh-CN" altLang="en-US"/>
              <a:t>字节的</a:t>
            </a:r>
            <a:r>
              <a:rPr lang="zh-CN" altLang="en-US">
                <a:sym typeface="+mn-ea"/>
              </a:rPr>
              <a:t>连续</a:t>
            </a:r>
            <a:r>
              <a:rPr lang="zh-CN" altLang="en-US"/>
              <a:t>内存，这里的</a:t>
            </a:r>
            <a:r>
              <a:rPr lang="en-US" altLang="zh-CN"/>
              <a:t> n </a:t>
            </a:r>
            <a:r>
              <a:rPr lang="zh-CN" altLang="en-US"/>
              <a:t>就可以不是常量了。</a:t>
            </a:r>
            <a:endParaRPr lang="zh-CN" altLang="en-US"/>
          </a:p>
          <a:p>
            <a:r>
              <a:rPr lang="zh-CN" altLang="en-US"/>
              <a:t>栈上的内存会在函数退出时自动释放，而堆上的内存不会，需要手动</a:t>
            </a:r>
            <a:r>
              <a:rPr lang="en-US" altLang="zh-CN"/>
              <a:t> free(a) </a:t>
            </a:r>
            <a:r>
              <a:rPr lang="zh-CN" altLang="en-US"/>
              <a:t>释放。</a:t>
            </a:r>
            <a:endParaRPr lang="zh-CN" altLang="en-US"/>
          </a:p>
        </p:txBody>
      </p:sp>
      <p:pic>
        <p:nvPicPr>
          <p:cNvPr id="5" name="Content Placeholder 4"/>
          <p:cNvPicPr>
            <a:picLocks noChangeAspect="1"/>
          </p:cNvPicPr>
          <p:nvPr>
            <p:ph sz="half" idx="2"/>
          </p:nvPr>
        </p:nvPicPr>
        <p:blipFill>
          <a:blip r:embed="rId1"/>
          <a:stretch>
            <a:fillRect/>
          </a:stretch>
        </p:blipFill>
        <p:spPr>
          <a:xfrm>
            <a:off x="6348095" y="2493010"/>
            <a:ext cx="4448810" cy="3016885"/>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t>动态数组作为函数参数？不仅要传首地址，还要传数组长度！</a:t>
            </a:r>
            <a:endParaRPr lang="zh-CN"/>
          </a:p>
        </p:txBody>
      </p:sp>
      <p:sp>
        <p:nvSpPr>
          <p:cNvPr id="4" name="Content Placeholder 3"/>
          <p:cNvSpPr>
            <a:spLocks noGrp="1"/>
          </p:cNvSpPr>
          <p:nvPr>
            <p:ph sz="half" idx="1"/>
          </p:nvPr>
        </p:nvSpPr>
        <p:spPr>
          <a:xfrm>
            <a:off x="647700" y="1825625"/>
            <a:ext cx="5896610" cy="4351655"/>
          </a:xfrm>
        </p:spPr>
        <p:txBody>
          <a:bodyPr/>
          <a:p>
            <a:r>
              <a:rPr lang="zh-CN"/>
              <a:t>刚才说定长数组（长度是编译期常量，在栈上分配的）只需一个起始地址就能确定。</a:t>
            </a:r>
            <a:endParaRPr lang="zh-CN"/>
          </a:p>
          <a:p>
            <a:r>
              <a:rPr lang="zh-CN"/>
              <a:t>而动态长度的数组（通过</a:t>
            </a:r>
            <a:r>
              <a:rPr lang="en-US" altLang="zh-CN"/>
              <a:t> malloc </a:t>
            </a:r>
            <a:r>
              <a:rPr lang="zh-CN" altLang="en-US"/>
              <a:t>在堆上分配的</a:t>
            </a:r>
            <a:r>
              <a:rPr lang="zh-CN"/>
              <a:t>）就需要起始地址和数组长度两个，才能确定下来，也就是</a:t>
            </a:r>
            <a:r>
              <a:rPr lang="en-US" altLang="zh-CN"/>
              <a:t> char * </a:t>
            </a:r>
            <a:r>
              <a:rPr lang="zh-CN" altLang="en-US"/>
              <a:t>和</a:t>
            </a:r>
            <a:r>
              <a:rPr lang="en-US" altLang="zh-CN"/>
              <a:t> int </a:t>
            </a:r>
            <a:r>
              <a:rPr lang="zh-CN" altLang="en-US"/>
              <a:t>两个。</a:t>
            </a:r>
            <a:endParaRPr lang="zh-CN" altLang="en-US"/>
          </a:p>
          <a:p>
            <a:r>
              <a:rPr lang="zh-CN" altLang="en-US"/>
              <a:t>所以要把动态数组的引用传给函数，需要有两个参数，一个指针加一个长度。</a:t>
            </a:r>
            <a:endParaRPr lang="zh-CN" altLang="en-US"/>
          </a:p>
        </p:txBody>
      </p:sp>
      <p:pic>
        <p:nvPicPr>
          <p:cNvPr id="6" name="Content Placeholder 5"/>
          <p:cNvPicPr>
            <a:picLocks noChangeAspect="1"/>
          </p:cNvPicPr>
          <p:nvPr>
            <p:ph sz="half" idx="2"/>
          </p:nvPr>
        </p:nvPicPr>
        <p:blipFill>
          <a:blip r:embed="rId1"/>
          <a:stretch>
            <a:fillRect/>
          </a:stretch>
        </p:blipFill>
        <p:spPr>
          <a:xfrm>
            <a:off x="6944995" y="1133475"/>
            <a:ext cx="3910330" cy="5724525"/>
          </a:xfrm>
          <a:prstGeom prst="rect">
            <a:avLst/>
          </a:prstGeom>
        </p:spPr>
      </p:pic>
      <p:pic>
        <p:nvPicPr>
          <p:cNvPr id="7" name="Picture 6"/>
          <p:cNvPicPr>
            <a:picLocks noChangeAspect="1"/>
          </p:cNvPicPr>
          <p:nvPr/>
        </p:nvPicPr>
        <p:blipFill>
          <a:blip r:embed="rId2"/>
          <a:stretch>
            <a:fillRect/>
          </a:stretch>
        </p:blipFill>
        <p:spPr>
          <a:xfrm>
            <a:off x="0" y="6282055"/>
            <a:ext cx="6395085" cy="5962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字节的单位：</a:t>
            </a:r>
            <a:r>
              <a:rPr lang="en-US"/>
              <a:t>KB</a:t>
            </a:r>
            <a:r>
              <a:rPr lang="zh-CN" altLang="en-US"/>
              <a:t>，</a:t>
            </a:r>
            <a:r>
              <a:rPr lang="en-US" altLang="zh-CN"/>
              <a:t>MB</a:t>
            </a:r>
            <a:r>
              <a:rPr lang="zh-CN" altLang="en-US"/>
              <a:t>，</a:t>
            </a:r>
            <a:r>
              <a:rPr lang="en-US" altLang="zh-CN"/>
              <a:t>GB</a:t>
            </a:r>
            <a:r>
              <a:rPr lang="zh-CN" altLang="en-US"/>
              <a:t>，</a:t>
            </a:r>
            <a:r>
              <a:rPr lang="en-US" altLang="zh-CN"/>
              <a:t>TB</a:t>
            </a:r>
            <a:endParaRPr lang="en-US" altLang="zh-CN"/>
          </a:p>
        </p:txBody>
      </p:sp>
      <p:sp>
        <p:nvSpPr>
          <p:cNvPr id="3" name="Content Placeholder 2"/>
          <p:cNvSpPr>
            <a:spLocks noGrp="1"/>
          </p:cNvSpPr>
          <p:nvPr>
            <p:ph idx="1"/>
          </p:nvPr>
        </p:nvSpPr>
        <p:spPr/>
        <p:txBody>
          <a:bodyPr/>
          <a:p>
            <a:r>
              <a:rPr lang="zh-CN" altLang="en-US"/>
              <a:t>计算机中规定“一千”是</a:t>
            </a:r>
            <a:r>
              <a:rPr lang="en-US" altLang="zh-CN"/>
              <a:t> 1024</a:t>
            </a:r>
            <a:r>
              <a:rPr lang="zh-CN" altLang="en-US"/>
              <a:t>。因此有：</a:t>
            </a:r>
            <a:endParaRPr lang="zh-CN" altLang="en-US"/>
          </a:p>
          <a:p>
            <a:r>
              <a:rPr lang="en-US" altLang="zh-CN"/>
              <a:t>1 KB = 1024 B</a:t>
            </a:r>
            <a:endParaRPr lang="en-US" altLang="zh-CN"/>
          </a:p>
          <a:p>
            <a:r>
              <a:rPr lang="en-US" altLang="zh-CN"/>
              <a:t>1 MB = 1024 KB</a:t>
            </a:r>
            <a:endParaRPr lang="en-US" altLang="zh-CN"/>
          </a:p>
          <a:p>
            <a:r>
              <a:rPr lang="en-US" altLang="zh-CN"/>
              <a:t>1 GB = 1024 MB</a:t>
            </a:r>
            <a:endParaRPr lang="en-US" altLang="zh-CN"/>
          </a:p>
          <a:p>
            <a:r>
              <a:rPr lang="en-US" altLang="zh-CN"/>
              <a:t>1 TB = 1024 GB</a:t>
            </a:r>
            <a:endParaRPr lang="en-US" altLang="zh-CN"/>
          </a:p>
          <a:p>
            <a:endParaRPr lang="en-US" altLang="zh-CN"/>
          </a:p>
          <a:p>
            <a:r>
              <a:rPr lang="zh-CN" altLang="en-US"/>
              <a:t>也有人说</a:t>
            </a:r>
            <a:r>
              <a:rPr lang="en-US" altLang="zh-CN"/>
              <a:t> 1 KiB </a:t>
            </a:r>
            <a:r>
              <a:rPr lang="zh-CN" altLang="en-US"/>
              <a:t>才是</a:t>
            </a:r>
            <a:r>
              <a:rPr lang="en-US" altLang="zh-CN"/>
              <a:t> 1024 B </a:t>
            </a:r>
            <a:r>
              <a:rPr lang="zh-CN" altLang="en-US"/>
              <a:t>的，但是很少有人采用这种写法</a:t>
            </a:r>
            <a:r>
              <a:rPr lang="en-US" altLang="zh-CN"/>
              <a:t>……</a:t>
            </a:r>
            <a:endParaRPr lang="en-US" altLang="zh-CN"/>
          </a:p>
          <a:p>
            <a:r>
              <a:rPr lang="en-US" altLang="zh-CN"/>
              <a:t>在买硬盘和u盘等存储设备的时候，往往会出现容量减少的情况，这是因为生产厂家按照的是1000倍的换算的，而我们的系统中一般都是按照1024倍去计算的。</a:t>
            </a:r>
            <a:endParaRPr lang="en-US" altLang="zh-CN"/>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ltLang="en-US"/>
              <a:t>使用</a:t>
            </a:r>
            <a:r>
              <a:rPr lang="en-US" altLang="zh-CN"/>
              <a:t> const </a:t>
            </a:r>
            <a:r>
              <a:rPr lang="zh-CN" altLang="en-US"/>
              <a:t>修饰指针指向的值</a:t>
            </a:r>
            <a:endParaRPr lang="zh-CN" altLang="en-US"/>
          </a:p>
        </p:txBody>
      </p:sp>
      <p:sp>
        <p:nvSpPr>
          <p:cNvPr id="4" name="Content Placeholder 3"/>
          <p:cNvSpPr>
            <a:spLocks noGrp="1"/>
          </p:cNvSpPr>
          <p:nvPr>
            <p:ph sz="half" idx="1"/>
          </p:nvPr>
        </p:nvSpPr>
        <p:spPr>
          <a:xfrm>
            <a:off x="647700" y="1825625"/>
            <a:ext cx="5896610" cy="4351655"/>
          </a:xfrm>
        </p:spPr>
        <p:txBody>
          <a:bodyPr/>
          <a:p>
            <a:r>
              <a:rPr lang="zh-CN"/>
              <a:t>改进：</a:t>
            </a:r>
            <a:r>
              <a:rPr lang="en-US" altLang="zh-CN"/>
              <a:t>printarr </a:t>
            </a:r>
            <a:r>
              <a:rPr lang="zh-CN" altLang="en-US"/>
              <a:t>没有修改</a:t>
            </a:r>
            <a:r>
              <a:rPr lang="en-US" altLang="zh-CN"/>
              <a:t> a </a:t>
            </a:r>
            <a:r>
              <a:rPr lang="zh-CN" altLang="en-US"/>
              <a:t>数组里的元素，因此是只读的访问，可以改成</a:t>
            </a:r>
            <a:r>
              <a:rPr lang="en-US" altLang="zh-CN"/>
              <a:t> const char* a</a:t>
            </a:r>
            <a:r>
              <a:rPr lang="zh-CN" altLang="en-US"/>
              <a:t>。</a:t>
            </a:r>
            <a:endParaRPr lang="zh-CN" altLang="en-US"/>
          </a:p>
          <a:p>
            <a:r>
              <a:rPr lang="zh-CN" altLang="en-US"/>
              <a:t>标记</a:t>
            </a:r>
            <a:r>
              <a:rPr lang="en-US" altLang="zh-CN"/>
              <a:t> const </a:t>
            </a:r>
            <a:r>
              <a:rPr lang="zh-CN" altLang="en-US"/>
              <a:t>的好处是，让调用者清楚哪些函数有副作用（会修改数组），哪些是只读的。</a:t>
            </a:r>
            <a:endParaRPr lang="zh-CN" altLang="en-US"/>
          </a:p>
          <a:p>
            <a:r>
              <a:rPr lang="en-US" altLang="zh-CN"/>
              <a:t>const char* </a:t>
            </a:r>
            <a:r>
              <a:rPr lang="zh-CN" altLang="en-US"/>
              <a:t>和</a:t>
            </a:r>
            <a:r>
              <a:rPr lang="en-US" altLang="zh-CN"/>
              <a:t> char *const </a:t>
            </a:r>
            <a:r>
              <a:rPr lang="zh-CN" altLang="en-US"/>
              <a:t>有什么区别？我们下次课再带领大家深入探讨。其实第一个修饰的是指针指向的值，第二个修饰的是指针变量本身。</a:t>
            </a:r>
            <a:endParaRPr lang="zh-CN" altLang="en-US"/>
          </a:p>
        </p:txBody>
      </p:sp>
      <p:pic>
        <p:nvPicPr>
          <p:cNvPr id="7" name="Picture 6"/>
          <p:cNvPicPr>
            <a:picLocks noChangeAspect="1"/>
          </p:cNvPicPr>
          <p:nvPr/>
        </p:nvPicPr>
        <p:blipFill>
          <a:blip r:embed="rId1"/>
          <a:stretch>
            <a:fillRect/>
          </a:stretch>
        </p:blipFill>
        <p:spPr>
          <a:xfrm>
            <a:off x="0" y="6282055"/>
            <a:ext cx="6395085" cy="596265"/>
          </a:xfrm>
          <a:prstGeom prst="rect">
            <a:avLst/>
          </a:prstGeom>
        </p:spPr>
      </p:pic>
      <p:pic>
        <p:nvPicPr>
          <p:cNvPr id="5" name="Content Placeholder 4"/>
          <p:cNvPicPr>
            <a:picLocks noChangeAspect="1"/>
          </p:cNvPicPr>
          <p:nvPr>
            <p:ph sz="half" idx="2"/>
          </p:nvPr>
        </p:nvPicPr>
        <p:blipFill>
          <a:blip r:embed="rId2"/>
          <a:stretch>
            <a:fillRect/>
          </a:stretch>
        </p:blipFill>
        <p:spPr>
          <a:xfrm>
            <a:off x="6817995" y="1214120"/>
            <a:ext cx="4417695" cy="5643880"/>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t>使用</a:t>
            </a:r>
            <a:r>
              <a:rPr lang="en-US" altLang="zh-CN"/>
              <a:t> size_t </a:t>
            </a:r>
            <a:r>
              <a:rPr lang="zh-CN" altLang="en-US"/>
              <a:t>表示数组长度</a:t>
            </a:r>
            <a:endParaRPr lang="zh-CN" altLang="en-US"/>
          </a:p>
        </p:txBody>
      </p:sp>
      <p:sp>
        <p:nvSpPr>
          <p:cNvPr id="4" name="Content Placeholder 3"/>
          <p:cNvSpPr>
            <a:spLocks noGrp="1"/>
          </p:cNvSpPr>
          <p:nvPr>
            <p:ph sz="half" idx="1"/>
          </p:nvPr>
        </p:nvSpPr>
        <p:spPr>
          <a:xfrm>
            <a:off x="647700" y="1426845"/>
            <a:ext cx="5896610" cy="4750435"/>
          </a:xfrm>
        </p:spPr>
        <p:txBody>
          <a:bodyPr>
            <a:normAutofit lnSpcReduction="10000"/>
          </a:bodyPr>
          <a:p>
            <a:r>
              <a:rPr lang="zh-CN" altLang="en-US">
                <a:sym typeface="+mn-ea"/>
              </a:rPr>
              <a:t>但是</a:t>
            </a:r>
            <a:r>
              <a:rPr lang="en-US" altLang="zh-CN">
                <a:sym typeface="+mn-ea"/>
              </a:rPr>
              <a:t> int </a:t>
            </a:r>
            <a:r>
              <a:rPr lang="zh-CN" altLang="en-US">
                <a:sym typeface="+mn-ea"/>
              </a:rPr>
              <a:t>的表示范围只有</a:t>
            </a:r>
            <a:r>
              <a:rPr lang="en-US" altLang="zh-CN">
                <a:sym typeface="+mn-ea"/>
              </a:rPr>
              <a:t> -2^31 </a:t>
            </a:r>
            <a:r>
              <a:rPr lang="zh-CN" altLang="en-US">
                <a:sym typeface="+mn-ea"/>
              </a:rPr>
              <a:t>到</a:t>
            </a:r>
            <a:r>
              <a:rPr lang="en-US" altLang="zh-CN">
                <a:sym typeface="+mn-ea"/>
              </a:rPr>
              <a:t> 2^31-1</a:t>
            </a:r>
            <a:r>
              <a:rPr lang="zh-CN" altLang="en-US">
                <a:sym typeface="+mn-ea"/>
              </a:rPr>
              <a:t>，而且因为没有负数长度的数组，实际上只有正数部分用到了，也就是实际只有</a:t>
            </a:r>
            <a:r>
              <a:rPr lang="en-US" altLang="zh-CN">
                <a:sym typeface="+mn-ea"/>
              </a:rPr>
              <a:t> 0 </a:t>
            </a:r>
            <a:r>
              <a:rPr lang="zh-CN" altLang="en-US">
                <a:sym typeface="+mn-ea"/>
              </a:rPr>
              <a:t>到</a:t>
            </a:r>
            <a:r>
              <a:rPr lang="en-US" altLang="zh-CN">
                <a:sym typeface="+mn-ea"/>
              </a:rPr>
              <a:t> 2^31-1 </a:t>
            </a:r>
            <a:r>
              <a:rPr lang="zh-CN" altLang="en-US">
                <a:sym typeface="+mn-ea"/>
              </a:rPr>
              <a:t>的范围。</a:t>
            </a:r>
            <a:endParaRPr lang="zh-CN" altLang="en-US">
              <a:sym typeface="+mn-ea"/>
            </a:endParaRPr>
          </a:p>
          <a:p>
            <a:r>
              <a:rPr lang="zh-CN" altLang="en-US">
                <a:sym typeface="+mn-ea"/>
              </a:rPr>
              <a:t>为发挥</a:t>
            </a:r>
            <a:r>
              <a:rPr lang="en-US" altLang="zh-CN">
                <a:sym typeface="+mn-ea"/>
              </a:rPr>
              <a:t> 64 </a:t>
            </a:r>
            <a:r>
              <a:rPr lang="zh-CN" altLang="en-US">
                <a:sym typeface="+mn-ea"/>
              </a:rPr>
              <a:t>位系统的能力，我们最好用</a:t>
            </a:r>
            <a:r>
              <a:rPr lang="en-US" altLang="zh-CN">
                <a:sym typeface="+mn-ea"/>
              </a:rPr>
              <a:t> uint64_t</a:t>
            </a:r>
            <a:r>
              <a:rPr lang="zh-CN" altLang="en-US">
                <a:sym typeface="+mn-ea"/>
              </a:rPr>
              <a:t>，能表示</a:t>
            </a:r>
            <a:r>
              <a:rPr lang="en-US" altLang="zh-CN">
                <a:sym typeface="+mn-ea"/>
              </a:rPr>
              <a:t> 0 </a:t>
            </a:r>
            <a:r>
              <a:rPr lang="zh-CN" altLang="en-US">
                <a:sym typeface="+mn-ea"/>
              </a:rPr>
              <a:t>到</a:t>
            </a:r>
            <a:r>
              <a:rPr lang="en-US" altLang="zh-CN">
                <a:sym typeface="+mn-ea"/>
              </a:rPr>
              <a:t> 2^64-1 </a:t>
            </a:r>
            <a:r>
              <a:rPr lang="zh-CN" altLang="en-US">
                <a:sym typeface="+mn-ea"/>
              </a:rPr>
              <a:t>的范围，但会无法兼容</a:t>
            </a:r>
            <a:r>
              <a:rPr lang="en-US" altLang="zh-CN">
                <a:sym typeface="+mn-ea"/>
              </a:rPr>
              <a:t> 32 </a:t>
            </a:r>
            <a:r>
              <a:rPr lang="zh-CN" altLang="en-US">
                <a:sym typeface="+mn-ea"/>
              </a:rPr>
              <a:t>位。</a:t>
            </a:r>
            <a:endParaRPr lang="zh-CN" altLang="en-US"/>
          </a:p>
          <a:p>
            <a:r>
              <a:rPr lang="zh-CN" altLang="en-US">
                <a:sym typeface="+mn-ea"/>
              </a:rPr>
              <a:t>可以用无符号且长度自动随位数变化的</a:t>
            </a:r>
            <a:r>
              <a:rPr lang="en-US" altLang="zh-CN">
                <a:sym typeface="+mn-ea"/>
              </a:rPr>
              <a:t> size_t</a:t>
            </a:r>
            <a:r>
              <a:rPr lang="zh-CN" altLang="en-US">
                <a:sym typeface="+mn-ea"/>
              </a:rPr>
              <a:t>，这样在</a:t>
            </a:r>
            <a:r>
              <a:rPr lang="en-US" altLang="zh-CN">
                <a:sym typeface="+mn-ea"/>
              </a:rPr>
              <a:t> 64 </a:t>
            </a:r>
            <a:r>
              <a:rPr lang="zh-CN" altLang="en-US">
                <a:sym typeface="+mn-ea"/>
              </a:rPr>
              <a:t>位系统上最多可以表示</a:t>
            </a:r>
            <a:r>
              <a:rPr lang="en-US" altLang="zh-CN">
                <a:sym typeface="+mn-ea"/>
              </a:rPr>
              <a:t> 2^64-1 </a:t>
            </a:r>
            <a:r>
              <a:rPr lang="zh-CN" altLang="en-US">
                <a:sym typeface="+mn-ea"/>
              </a:rPr>
              <a:t>的长度，</a:t>
            </a:r>
            <a:r>
              <a:rPr lang="en-US" altLang="zh-CN">
                <a:sym typeface="+mn-ea"/>
              </a:rPr>
              <a:t>32 </a:t>
            </a:r>
            <a:r>
              <a:rPr lang="zh-CN" altLang="en-US">
                <a:sym typeface="+mn-ea"/>
              </a:rPr>
              <a:t>位上也可以表示</a:t>
            </a:r>
            <a:r>
              <a:rPr lang="en-US" altLang="zh-CN">
                <a:sym typeface="+mn-ea"/>
              </a:rPr>
              <a:t> 2^32-1 </a:t>
            </a:r>
            <a:r>
              <a:rPr lang="zh-CN" altLang="en-US">
                <a:sym typeface="+mn-ea"/>
              </a:rPr>
              <a:t>的长度。</a:t>
            </a:r>
            <a:endParaRPr lang="zh-CN" altLang="en-US">
              <a:sym typeface="+mn-ea"/>
            </a:endParaRPr>
          </a:p>
          <a:p>
            <a:r>
              <a:rPr lang="zh-CN" altLang="en-US"/>
              <a:t>虽然</a:t>
            </a:r>
            <a:r>
              <a:rPr lang="en-US" altLang="zh-CN"/>
              <a:t> uintptr_t </a:t>
            </a:r>
            <a:r>
              <a:rPr lang="zh-CN" altLang="en-US"/>
              <a:t>也是一样的，但是</a:t>
            </a:r>
            <a:r>
              <a:rPr lang="en-US" altLang="zh-CN"/>
              <a:t> size_t </a:t>
            </a:r>
            <a:r>
              <a:rPr lang="zh-CN" altLang="en-US"/>
              <a:t>比较明确，他就是用来存储“大小（</a:t>
            </a:r>
            <a:r>
              <a:rPr lang="en-US" altLang="zh-CN"/>
              <a:t>size</a:t>
            </a:r>
            <a:r>
              <a:rPr lang="zh-CN" altLang="en-US"/>
              <a:t>）”的类型。</a:t>
            </a:r>
            <a:endParaRPr lang="zh-CN" altLang="en-US"/>
          </a:p>
        </p:txBody>
      </p:sp>
      <p:pic>
        <p:nvPicPr>
          <p:cNvPr id="7" name="Picture 6"/>
          <p:cNvPicPr>
            <a:picLocks noChangeAspect="1"/>
          </p:cNvPicPr>
          <p:nvPr/>
        </p:nvPicPr>
        <p:blipFill>
          <a:blip r:embed="rId1"/>
          <a:stretch>
            <a:fillRect/>
          </a:stretch>
        </p:blipFill>
        <p:spPr>
          <a:xfrm>
            <a:off x="0" y="6282055"/>
            <a:ext cx="6395085" cy="596265"/>
          </a:xfrm>
          <a:prstGeom prst="rect">
            <a:avLst/>
          </a:prstGeom>
        </p:spPr>
      </p:pic>
      <p:pic>
        <p:nvPicPr>
          <p:cNvPr id="6" name="Content Placeholder 5"/>
          <p:cNvPicPr>
            <a:picLocks noChangeAspect="1"/>
          </p:cNvPicPr>
          <p:nvPr>
            <p:ph sz="half" idx="2"/>
          </p:nvPr>
        </p:nvPicPr>
        <p:blipFill>
          <a:blip r:embed="rId2"/>
          <a:stretch>
            <a:fillRect/>
          </a:stretch>
        </p:blipFill>
        <p:spPr>
          <a:xfrm>
            <a:off x="6647180" y="876300"/>
            <a:ext cx="4718050" cy="6002020"/>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如果</a:t>
            </a:r>
            <a:r>
              <a:rPr lang="zh-CN"/>
              <a:t>想要的是</a:t>
            </a:r>
            <a:r>
              <a:rPr lang="en-US" altLang="zh-CN"/>
              <a:t> int </a:t>
            </a:r>
            <a:r>
              <a:rPr lang="zh-CN" altLang="en-US"/>
              <a:t>数组呢？</a:t>
            </a:r>
            <a:endParaRPr lang="zh-CN" altLang="en-US"/>
          </a:p>
        </p:txBody>
      </p:sp>
      <p:sp>
        <p:nvSpPr>
          <p:cNvPr id="5" name="Content Placeholder 4"/>
          <p:cNvSpPr>
            <a:spLocks noGrp="1"/>
          </p:cNvSpPr>
          <p:nvPr>
            <p:ph sz="half" idx="1"/>
          </p:nvPr>
        </p:nvSpPr>
        <p:spPr>
          <a:xfrm>
            <a:off x="647700" y="1700530"/>
            <a:ext cx="6029325" cy="4033520"/>
          </a:xfrm>
        </p:spPr>
        <p:txBody>
          <a:bodyPr/>
          <a:p>
            <a:r>
              <a:rPr lang="zh-CN" altLang="en-US"/>
              <a:t>如果直接把所有的</a:t>
            </a:r>
            <a:r>
              <a:rPr lang="en-US" altLang="zh-CN"/>
              <a:t> char </a:t>
            </a:r>
            <a:r>
              <a:rPr lang="zh-CN" altLang="en-US"/>
              <a:t>改成</a:t>
            </a:r>
            <a:r>
              <a:rPr lang="en-US" altLang="zh-CN"/>
              <a:t> int</a:t>
            </a:r>
            <a:r>
              <a:rPr lang="zh-CN" altLang="en-US"/>
              <a:t>，是不是就能变成</a:t>
            </a:r>
            <a:r>
              <a:rPr lang="en-US" altLang="zh-CN"/>
              <a:t> int </a:t>
            </a:r>
            <a:r>
              <a:rPr lang="zh-CN" altLang="en-US"/>
              <a:t>类型的数组呢？用</a:t>
            </a:r>
            <a:r>
              <a:rPr lang="en-US" altLang="zh-CN"/>
              <a:t> (int*)malloc(n) </a:t>
            </a:r>
            <a:r>
              <a:rPr lang="zh-CN" altLang="en-US"/>
              <a:t>来分配长度为</a:t>
            </a:r>
            <a:r>
              <a:rPr lang="en-US" altLang="zh-CN"/>
              <a:t> n </a:t>
            </a:r>
            <a:r>
              <a:rPr lang="zh-CN" altLang="en-US"/>
              <a:t>的</a:t>
            </a:r>
            <a:r>
              <a:rPr lang="en-US" altLang="zh-CN"/>
              <a:t> int </a:t>
            </a:r>
            <a:r>
              <a:rPr lang="zh-CN" altLang="en-US"/>
              <a:t>类型动态数组，会发现程序奔溃了。</a:t>
            </a:r>
            <a:endParaRPr lang="zh-CN" altLang="en-US"/>
          </a:p>
          <a:p>
            <a:r>
              <a:rPr lang="zh-CN" altLang="en-US"/>
              <a:t>这是因为</a:t>
            </a:r>
            <a:r>
              <a:rPr lang="en-US" altLang="zh-CN"/>
              <a:t> malloc(n) </a:t>
            </a:r>
            <a:r>
              <a:rPr lang="zh-CN" altLang="en-US"/>
              <a:t>的参数</a:t>
            </a:r>
            <a:r>
              <a:rPr lang="en-US" altLang="zh-CN"/>
              <a:t> n</a:t>
            </a:r>
            <a:r>
              <a:rPr lang="zh-CN" altLang="en-US"/>
              <a:t>，是指分配多少字节，而不是分配多少个元素。</a:t>
            </a:r>
            <a:r>
              <a:rPr lang="en-US" altLang="zh-CN"/>
              <a:t>malloc </a:t>
            </a:r>
            <a:r>
              <a:rPr lang="zh-CN" altLang="en-US"/>
              <a:t>并不知道你是什么类型的数组，不知道返回以后等待他的是</a:t>
            </a:r>
            <a:r>
              <a:rPr lang="en-US" altLang="zh-CN"/>
              <a:t> (int*) </a:t>
            </a:r>
            <a:r>
              <a:rPr lang="zh-CN" altLang="en-US"/>
              <a:t>还是</a:t>
            </a:r>
            <a:r>
              <a:rPr lang="en-US" altLang="zh-CN"/>
              <a:t> (char*)</a:t>
            </a:r>
            <a:r>
              <a:rPr lang="zh-CN" altLang="en-US"/>
              <a:t>，他只是分配字节。</a:t>
            </a:r>
            <a:endParaRPr lang="en-US" altLang="zh-CN"/>
          </a:p>
        </p:txBody>
      </p:sp>
      <p:pic>
        <p:nvPicPr>
          <p:cNvPr id="7" name="Picture 6"/>
          <p:cNvPicPr>
            <a:picLocks noChangeAspect="1"/>
          </p:cNvPicPr>
          <p:nvPr/>
        </p:nvPicPr>
        <p:blipFill>
          <a:blip r:embed="rId1"/>
          <a:stretch>
            <a:fillRect/>
          </a:stretch>
        </p:blipFill>
        <p:spPr>
          <a:xfrm>
            <a:off x="0" y="5895975"/>
            <a:ext cx="6924675" cy="962025"/>
          </a:xfrm>
          <a:prstGeom prst="rect">
            <a:avLst/>
          </a:prstGeom>
        </p:spPr>
      </p:pic>
      <p:pic>
        <p:nvPicPr>
          <p:cNvPr id="10" name="Content Placeholder 9"/>
          <p:cNvPicPr>
            <a:picLocks noChangeAspect="1"/>
          </p:cNvPicPr>
          <p:nvPr>
            <p:ph sz="half" idx="2"/>
          </p:nvPr>
        </p:nvPicPr>
        <p:blipFill>
          <a:blip r:embed="rId2"/>
          <a:stretch>
            <a:fillRect/>
          </a:stretch>
        </p:blipFill>
        <p:spPr>
          <a:xfrm>
            <a:off x="7037070" y="702310"/>
            <a:ext cx="4745355" cy="6165850"/>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如果</a:t>
            </a:r>
            <a:r>
              <a:rPr lang="zh-CN"/>
              <a:t>想要的是</a:t>
            </a:r>
            <a:r>
              <a:rPr lang="en-US" altLang="zh-CN"/>
              <a:t> int </a:t>
            </a:r>
            <a:r>
              <a:rPr lang="zh-CN" altLang="en-US"/>
              <a:t>数组呢？</a:t>
            </a:r>
            <a:endParaRPr lang="zh-CN" altLang="en-US"/>
          </a:p>
        </p:txBody>
      </p:sp>
      <p:sp>
        <p:nvSpPr>
          <p:cNvPr id="5" name="Content Placeholder 4"/>
          <p:cNvSpPr>
            <a:spLocks noGrp="1"/>
          </p:cNvSpPr>
          <p:nvPr>
            <p:ph sz="half" idx="1"/>
          </p:nvPr>
        </p:nvSpPr>
        <p:spPr>
          <a:xfrm>
            <a:off x="647700" y="1700530"/>
            <a:ext cx="6029325" cy="4033520"/>
          </a:xfrm>
        </p:spPr>
        <p:txBody>
          <a:bodyPr/>
          <a:p>
            <a:r>
              <a:rPr lang="en-US" altLang="zh-CN"/>
              <a:t>malloc </a:t>
            </a:r>
            <a:r>
              <a:rPr lang="zh-CN" altLang="en-US"/>
              <a:t>只分配的</a:t>
            </a:r>
            <a:r>
              <a:rPr lang="en-US" altLang="zh-CN"/>
              <a:t> n </a:t>
            </a:r>
            <a:r>
              <a:rPr lang="zh-CN" altLang="en-US"/>
              <a:t>字节内存。</a:t>
            </a:r>
            <a:r>
              <a:rPr lang="zh-CN"/>
              <a:t>而</a:t>
            </a:r>
            <a:r>
              <a:rPr lang="en-US" altLang="zh-CN"/>
              <a:t> int </a:t>
            </a:r>
            <a:r>
              <a:rPr lang="zh-CN" altLang="en-US"/>
              <a:t>实际占用了</a:t>
            </a:r>
            <a:r>
              <a:rPr lang="en-US" altLang="zh-CN"/>
              <a:t> 4 </a:t>
            </a:r>
            <a:r>
              <a:rPr lang="zh-CN" altLang="en-US"/>
              <a:t>字节内存，大小为</a:t>
            </a:r>
            <a:r>
              <a:rPr lang="en-US" altLang="zh-CN"/>
              <a:t> n </a:t>
            </a:r>
            <a:r>
              <a:rPr lang="zh-CN" altLang="en-US"/>
              <a:t>的</a:t>
            </a:r>
            <a:r>
              <a:rPr lang="en-US" altLang="zh-CN"/>
              <a:t> int </a:t>
            </a:r>
            <a:r>
              <a:rPr lang="zh-CN" altLang="en-US"/>
              <a:t>类型数组需要</a:t>
            </a:r>
            <a:r>
              <a:rPr lang="en-US" altLang="zh-CN"/>
              <a:t> n*4 </a:t>
            </a:r>
            <a:r>
              <a:rPr lang="zh-CN" altLang="en-US"/>
              <a:t>字节内存。因此接下来的</a:t>
            </a:r>
            <a:r>
              <a:rPr lang="en-US" altLang="zh-CN"/>
              <a:t> for </a:t>
            </a:r>
            <a:r>
              <a:rPr lang="zh-CN" altLang="en-US"/>
              <a:t>循环访问了</a:t>
            </a:r>
            <a:r>
              <a:rPr lang="en-US" altLang="zh-CN"/>
              <a:t> n </a:t>
            </a:r>
            <a:r>
              <a:rPr lang="zh-CN" altLang="en-US"/>
              <a:t>个元素，实际上是访问了</a:t>
            </a:r>
            <a:r>
              <a:rPr lang="en-US" altLang="zh-CN"/>
              <a:t> n*4 </a:t>
            </a:r>
            <a:r>
              <a:rPr lang="zh-CN" altLang="en-US"/>
              <a:t>个字节，会产生访问越界现象，轻则程序直接奔溃，重则被黑客利用来入侵系统。</a:t>
            </a:r>
            <a:endParaRPr lang="zh-CN" altLang="en-US"/>
          </a:p>
          <a:p>
            <a:endParaRPr lang="zh-CN" altLang="en-US"/>
          </a:p>
        </p:txBody>
      </p:sp>
      <p:pic>
        <p:nvPicPr>
          <p:cNvPr id="7" name="Picture 6"/>
          <p:cNvPicPr>
            <a:picLocks noChangeAspect="1"/>
          </p:cNvPicPr>
          <p:nvPr/>
        </p:nvPicPr>
        <p:blipFill>
          <a:blip r:embed="rId1"/>
          <a:stretch>
            <a:fillRect/>
          </a:stretch>
        </p:blipFill>
        <p:spPr>
          <a:xfrm>
            <a:off x="0" y="5895975"/>
            <a:ext cx="6924675" cy="962025"/>
          </a:xfrm>
          <a:prstGeom prst="rect">
            <a:avLst/>
          </a:prstGeom>
        </p:spPr>
      </p:pic>
      <p:pic>
        <p:nvPicPr>
          <p:cNvPr id="10" name="Content Placeholder 9"/>
          <p:cNvPicPr>
            <a:picLocks noChangeAspect="1"/>
          </p:cNvPicPr>
          <p:nvPr>
            <p:ph sz="half" idx="2"/>
          </p:nvPr>
        </p:nvPicPr>
        <p:blipFill>
          <a:blip r:embed="rId2"/>
          <a:stretch>
            <a:fillRect/>
          </a:stretch>
        </p:blipFill>
        <p:spPr>
          <a:xfrm>
            <a:off x="7084060" y="717550"/>
            <a:ext cx="4725670" cy="6140450"/>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如果</a:t>
            </a:r>
            <a:r>
              <a:rPr lang="zh-CN"/>
              <a:t>想要的是</a:t>
            </a:r>
            <a:r>
              <a:rPr lang="en-US" altLang="zh-CN"/>
              <a:t> int </a:t>
            </a:r>
            <a:r>
              <a:rPr lang="zh-CN" altLang="en-US"/>
              <a:t>数组呢？</a:t>
            </a:r>
            <a:endParaRPr lang="zh-CN" altLang="en-US"/>
          </a:p>
        </p:txBody>
      </p:sp>
      <p:sp>
        <p:nvSpPr>
          <p:cNvPr id="5" name="Content Placeholder 4"/>
          <p:cNvSpPr>
            <a:spLocks noGrp="1"/>
          </p:cNvSpPr>
          <p:nvPr>
            <p:ph sz="half" idx="1"/>
          </p:nvPr>
        </p:nvSpPr>
        <p:spPr>
          <a:xfrm>
            <a:off x="647700" y="1700530"/>
            <a:ext cx="6029325" cy="4033520"/>
          </a:xfrm>
        </p:spPr>
        <p:txBody>
          <a:bodyPr/>
          <a:p>
            <a:r>
              <a:rPr lang="zh-CN"/>
              <a:t>解决方法是，使用</a:t>
            </a:r>
            <a:r>
              <a:rPr lang="en-US" altLang="zh-CN"/>
              <a:t> malloc(n * 4) </a:t>
            </a:r>
            <a:r>
              <a:rPr lang="zh-CN" altLang="en-US"/>
              <a:t>来分配</a:t>
            </a:r>
            <a:r>
              <a:rPr lang="en-US" altLang="zh-CN"/>
              <a:t> int </a:t>
            </a:r>
            <a:r>
              <a:rPr lang="zh-CN" altLang="en-US"/>
              <a:t>数组，其中</a:t>
            </a:r>
            <a:r>
              <a:rPr lang="en-US" altLang="zh-CN"/>
              <a:t> 4 </a:t>
            </a:r>
            <a:r>
              <a:rPr lang="zh-CN" altLang="en-US"/>
              <a:t>代表</a:t>
            </a:r>
            <a:r>
              <a:rPr lang="en-US" altLang="zh-CN"/>
              <a:t> int </a:t>
            </a:r>
            <a:r>
              <a:rPr lang="zh-CN" altLang="en-US"/>
              <a:t>类型的大小。</a:t>
            </a:r>
            <a:endParaRPr lang="zh-CN" altLang="en-US"/>
          </a:p>
        </p:txBody>
      </p:sp>
      <p:pic>
        <p:nvPicPr>
          <p:cNvPr id="4" name="Content Placeholder 3"/>
          <p:cNvPicPr>
            <a:picLocks noChangeAspect="1"/>
          </p:cNvPicPr>
          <p:nvPr>
            <p:ph sz="half" idx="2"/>
          </p:nvPr>
        </p:nvPicPr>
        <p:blipFill>
          <a:blip r:embed="rId1"/>
          <a:stretch>
            <a:fillRect/>
          </a:stretch>
        </p:blipFill>
        <p:spPr>
          <a:xfrm>
            <a:off x="7133590" y="677545"/>
            <a:ext cx="4727575" cy="6180455"/>
          </a:xfrm>
          <a:prstGeom prst="rect">
            <a:avLst/>
          </a:prstGeom>
        </p:spPr>
      </p:pic>
      <p:pic>
        <p:nvPicPr>
          <p:cNvPr id="6" name="Picture 5"/>
          <p:cNvPicPr>
            <a:picLocks noChangeAspect="1"/>
          </p:cNvPicPr>
          <p:nvPr/>
        </p:nvPicPr>
        <p:blipFill>
          <a:blip r:embed="rId2"/>
          <a:stretch>
            <a:fillRect/>
          </a:stretch>
        </p:blipFill>
        <p:spPr>
          <a:xfrm>
            <a:off x="0" y="6261735"/>
            <a:ext cx="6395085" cy="596265"/>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如果</a:t>
            </a:r>
            <a:r>
              <a:rPr lang="zh-CN"/>
              <a:t>想要的是</a:t>
            </a:r>
            <a:r>
              <a:rPr lang="en-US" altLang="zh-CN"/>
              <a:t> short </a:t>
            </a:r>
            <a:r>
              <a:rPr lang="zh-CN" altLang="en-US"/>
              <a:t>数组呢？</a:t>
            </a:r>
            <a:endParaRPr lang="zh-CN" altLang="en-US"/>
          </a:p>
        </p:txBody>
      </p:sp>
      <p:sp>
        <p:nvSpPr>
          <p:cNvPr id="5" name="Content Placeholder 4"/>
          <p:cNvSpPr>
            <a:spLocks noGrp="1"/>
          </p:cNvSpPr>
          <p:nvPr>
            <p:ph sz="half" idx="1"/>
          </p:nvPr>
        </p:nvSpPr>
        <p:spPr>
          <a:xfrm>
            <a:off x="647700" y="1700530"/>
            <a:ext cx="6029325" cy="4033520"/>
          </a:xfrm>
        </p:spPr>
        <p:txBody>
          <a:bodyPr/>
          <a:p>
            <a:r>
              <a:rPr lang="zh-CN" altLang="en-US"/>
              <a:t>已知</a:t>
            </a:r>
            <a:r>
              <a:rPr lang="en-US" altLang="zh-CN"/>
              <a:t> short </a:t>
            </a:r>
            <a:r>
              <a:rPr lang="zh-CN" altLang="en-US"/>
              <a:t>的大小是</a:t>
            </a:r>
            <a:r>
              <a:rPr lang="en-US" altLang="zh-CN"/>
              <a:t> 2 </a:t>
            </a:r>
            <a:r>
              <a:rPr lang="zh-CN" altLang="en-US"/>
              <a:t>字节，所以用</a:t>
            </a:r>
            <a:r>
              <a:rPr lang="en-US" altLang="zh-CN"/>
              <a:t> malloc(n * 2)</a:t>
            </a:r>
            <a:r>
              <a:rPr lang="zh-CN" altLang="en-US"/>
              <a:t>。</a:t>
            </a:r>
            <a:endParaRPr lang="zh-CN" altLang="en-US"/>
          </a:p>
          <a:p>
            <a:r>
              <a:rPr lang="zh-CN" altLang="en-US"/>
              <a:t>但是这样需要我们自己去背每个类型的大小，很不方便，有没有办法自动获取某个类型的大小呢？</a:t>
            </a:r>
            <a:endParaRPr lang="zh-CN" altLang="en-US"/>
          </a:p>
        </p:txBody>
      </p:sp>
      <p:pic>
        <p:nvPicPr>
          <p:cNvPr id="6" name="Picture 5"/>
          <p:cNvPicPr>
            <a:picLocks noChangeAspect="1"/>
          </p:cNvPicPr>
          <p:nvPr/>
        </p:nvPicPr>
        <p:blipFill>
          <a:blip r:embed="rId1"/>
          <a:stretch>
            <a:fillRect/>
          </a:stretch>
        </p:blipFill>
        <p:spPr>
          <a:xfrm>
            <a:off x="0" y="6261735"/>
            <a:ext cx="6395085" cy="596265"/>
          </a:xfrm>
          <a:prstGeom prst="rect">
            <a:avLst/>
          </a:prstGeom>
        </p:spPr>
      </p:pic>
      <p:pic>
        <p:nvPicPr>
          <p:cNvPr id="9" name="Content Placeholder 8"/>
          <p:cNvPicPr>
            <a:picLocks noChangeAspect="1"/>
          </p:cNvPicPr>
          <p:nvPr>
            <p:ph sz="half" idx="2"/>
          </p:nvPr>
        </p:nvPicPr>
        <p:blipFill>
          <a:blip r:embed="rId2"/>
          <a:stretch>
            <a:fillRect/>
          </a:stretch>
        </p:blipFill>
        <p:spPr>
          <a:xfrm>
            <a:off x="6871335" y="786130"/>
            <a:ext cx="4832350" cy="6071870"/>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如果</a:t>
            </a:r>
            <a:r>
              <a:rPr lang="zh-CN"/>
              <a:t>想要的是</a:t>
            </a:r>
            <a:r>
              <a:rPr lang="zh-CN" altLang="en-US"/>
              <a:t>任意类型的</a:t>
            </a:r>
            <a:r>
              <a:rPr lang="zh-CN" altLang="en-US"/>
              <a:t>数组呢？</a:t>
            </a:r>
            <a:endParaRPr lang="zh-CN" altLang="en-US"/>
          </a:p>
        </p:txBody>
      </p:sp>
      <p:sp>
        <p:nvSpPr>
          <p:cNvPr id="5" name="Content Placeholder 4"/>
          <p:cNvSpPr>
            <a:spLocks noGrp="1"/>
          </p:cNvSpPr>
          <p:nvPr>
            <p:ph sz="half" idx="1"/>
          </p:nvPr>
        </p:nvSpPr>
        <p:spPr>
          <a:xfrm>
            <a:off x="188595" y="1630045"/>
            <a:ext cx="6488430" cy="4909820"/>
          </a:xfrm>
        </p:spPr>
        <p:txBody>
          <a:bodyPr/>
          <a:p>
            <a:r>
              <a:rPr lang="zh-CN"/>
              <a:t>可以用</a:t>
            </a:r>
            <a:r>
              <a:rPr lang="en-US" altLang="zh-CN"/>
              <a:t> sizeof(T) </a:t>
            </a:r>
            <a:r>
              <a:rPr lang="zh-CN" altLang="en-US"/>
              <a:t>来获取任意类型</a:t>
            </a:r>
            <a:r>
              <a:rPr lang="en-US" altLang="zh-CN"/>
              <a:t> T </a:t>
            </a:r>
            <a:r>
              <a:rPr lang="zh-CN" altLang="en-US"/>
              <a:t>的大小（多少字节）</a:t>
            </a:r>
            <a:endParaRPr lang="zh-CN" altLang="en-US"/>
          </a:p>
          <a:p>
            <a:r>
              <a:rPr lang="en-US" altLang="zh-CN">
                <a:solidFill>
                  <a:schemeClr val="bg1">
                    <a:lumMod val="65000"/>
                  </a:schemeClr>
                </a:solidFill>
              </a:rPr>
              <a:t>sizeof(int) = 4</a:t>
            </a:r>
            <a:r>
              <a:rPr lang="zh-CN" altLang="en-US">
                <a:solidFill>
                  <a:schemeClr val="bg1">
                    <a:lumMod val="65000"/>
                  </a:schemeClr>
                </a:solidFill>
              </a:rPr>
              <a:t>；</a:t>
            </a:r>
            <a:r>
              <a:rPr lang="en-US" altLang="zh-CN">
                <a:solidFill>
                  <a:schemeClr val="bg1">
                    <a:lumMod val="65000"/>
                  </a:schemeClr>
                </a:solidFill>
              </a:rPr>
              <a:t>sizeof(char) = 1</a:t>
            </a:r>
            <a:r>
              <a:rPr lang="zh-CN" altLang="en-US">
                <a:solidFill>
                  <a:schemeClr val="bg1">
                    <a:lumMod val="65000"/>
                  </a:schemeClr>
                </a:solidFill>
              </a:rPr>
              <a:t>；</a:t>
            </a:r>
            <a:r>
              <a:rPr lang="en-US" altLang="zh-CN">
                <a:solidFill>
                  <a:schemeClr val="bg1">
                    <a:lumMod val="65000"/>
                  </a:schemeClr>
                </a:solidFill>
              </a:rPr>
              <a:t>sizeof(short) = 2</a:t>
            </a:r>
            <a:endParaRPr lang="en-US" altLang="zh-CN">
              <a:solidFill>
                <a:schemeClr val="bg1">
                  <a:lumMod val="65000"/>
                </a:schemeClr>
              </a:solidFill>
            </a:endParaRPr>
          </a:p>
          <a:p>
            <a:r>
              <a:rPr lang="en-US" altLang="zh-CN">
                <a:solidFill>
                  <a:schemeClr val="bg1">
                    <a:lumMod val="65000"/>
                  </a:schemeClr>
                </a:solidFill>
              </a:rPr>
              <a:t>sizeof(size_t) = 8</a:t>
            </a:r>
            <a:r>
              <a:rPr lang="zh-CN" altLang="en-US">
                <a:solidFill>
                  <a:schemeClr val="bg1">
                    <a:lumMod val="65000"/>
                  </a:schemeClr>
                </a:solidFill>
              </a:rPr>
              <a:t>（在</a:t>
            </a:r>
            <a:r>
              <a:rPr lang="en-US" altLang="zh-CN">
                <a:solidFill>
                  <a:schemeClr val="bg1">
                    <a:lumMod val="65000"/>
                  </a:schemeClr>
                </a:solidFill>
              </a:rPr>
              <a:t> 64 </a:t>
            </a:r>
            <a:r>
              <a:rPr lang="zh-CN" altLang="en-US">
                <a:solidFill>
                  <a:schemeClr val="bg1">
                    <a:lumMod val="65000"/>
                  </a:schemeClr>
                </a:solidFill>
              </a:rPr>
              <a:t>位系统上）</a:t>
            </a:r>
            <a:endParaRPr lang="zh-CN" altLang="en-US">
              <a:solidFill>
                <a:schemeClr val="bg1">
                  <a:lumMod val="65000"/>
                </a:schemeClr>
              </a:solidFill>
            </a:endParaRPr>
          </a:p>
          <a:p>
            <a:r>
              <a:rPr lang="en-US" altLang="zh-CN">
                <a:solidFill>
                  <a:schemeClr val="bg1">
                    <a:lumMod val="65000"/>
                  </a:schemeClr>
                </a:solidFill>
                <a:sym typeface="+mn-ea"/>
              </a:rPr>
              <a:t>sizeof(size_t) = 4</a:t>
            </a:r>
            <a:r>
              <a:rPr lang="zh-CN" altLang="en-US">
                <a:solidFill>
                  <a:schemeClr val="bg1">
                    <a:lumMod val="65000"/>
                  </a:schemeClr>
                </a:solidFill>
                <a:sym typeface="+mn-ea"/>
              </a:rPr>
              <a:t>（在</a:t>
            </a:r>
            <a:r>
              <a:rPr lang="en-US" altLang="zh-CN">
                <a:solidFill>
                  <a:schemeClr val="bg1">
                    <a:lumMod val="65000"/>
                  </a:schemeClr>
                </a:solidFill>
                <a:sym typeface="+mn-ea"/>
              </a:rPr>
              <a:t> 32 </a:t>
            </a:r>
            <a:r>
              <a:rPr lang="zh-CN" altLang="en-US">
                <a:solidFill>
                  <a:schemeClr val="bg1">
                    <a:lumMod val="65000"/>
                  </a:schemeClr>
                </a:solidFill>
                <a:sym typeface="+mn-ea"/>
              </a:rPr>
              <a:t>位系统上）</a:t>
            </a:r>
            <a:endParaRPr lang="zh-CN" altLang="en-US">
              <a:solidFill>
                <a:schemeClr val="bg1">
                  <a:lumMod val="65000"/>
                </a:schemeClr>
              </a:solidFill>
              <a:sym typeface="+mn-ea"/>
            </a:endParaRPr>
          </a:p>
          <a:p>
            <a:r>
              <a:rPr lang="zh-CN" altLang="en-US"/>
              <a:t>结论：我们以后统一用这个形式：</a:t>
            </a:r>
            <a:endParaRPr lang="zh-CN" altLang="en-US"/>
          </a:p>
          <a:p>
            <a:r>
              <a:rPr lang="en-US" altLang="zh-CN"/>
              <a:t>T *a = (T*)malloc(n * sizeof(T))</a:t>
            </a:r>
            <a:endParaRPr lang="en-US" altLang="zh-CN"/>
          </a:p>
          <a:p>
            <a:r>
              <a:rPr lang="zh-CN" altLang="en-US"/>
              <a:t>就能分配长度为</a:t>
            </a:r>
            <a:r>
              <a:rPr lang="en-US" altLang="zh-CN"/>
              <a:t> n </a:t>
            </a:r>
            <a:r>
              <a:rPr lang="zh-CN" altLang="en-US"/>
              <a:t>的任意类型</a:t>
            </a:r>
            <a:r>
              <a:rPr lang="en-US" altLang="zh-CN"/>
              <a:t> T </a:t>
            </a:r>
            <a:r>
              <a:rPr lang="zh-CN" altLang="en-US"/>
              <a:t>的数组了。</a:t>
            </a:r>
            <a:endParaRPr lang="zh-CN" altLang="en-US"/>
          </a:p>
          <a:p>
            <a:r>
              <a:rPr lang="zh-CN" altLang="en-US"/>
              <a:t>当然别忘了最后通过</a:t>
            </a:r>
            <a:r>
              <a:rPr lang="en-US" altLang="zh-CN"/>
              <a:t> free(a) </a:t>
            </a:r>
            <a:r>
              <a:rPr lang="zh-CN" altLang="en-US"/>
              <a:t>释放。</a:t>
            </a:r>
            <a:endParaRPr lang="zh-CN" altLang="en-US"/>
          </a:p>
        </p:txBody>
      </p:sp>
      <p:pic>
        <p:nvPicPr>
          <p:cNvPr id="6" name="Content Placeholder 5"/>
          <p:cNvPicPr>
            <a:picLocks noChangeAspect="1"/>
          </p:cNvPicPr>
          <p:nvPr>
            <p:ph sz="half" idx="2"/>
          </p:nvPr>
        </p:nvPicPr>
        <p:blipFill>
          <a:blip r:embed="rId1"/>
          <a:stretch>
            <a:fillRect/>
          </a:stretch>
        </p:blipFill>
        <p:spPr>
          <a:xfrm>
            <a:off x="6677025" y="1024890"/>
            <a:ext cx="5419725" cy="5833110"/>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如果</a:t>
            </a:r>
            <a:r>
              <a:rPr lang="zh-CN"/>
              <a:t>想要的是</a:t>
            </a:r>
            <a:r>
              <a:rPr lang="zh-CN" altLang="en-US"/>
              <a:t>任意类型的</a:t>
            </a:r>
            <a:r>
              <a:rPr lang="zh-CN" altLang="en-US"/>
              <a:t>数组呢？</a:t>
            </a:r>
            <a:endParaRPr lang="zh-CN" altLang="en-US"/>
          </a:p>
        </p:txBody>
      </p:sp>
      <p:sp>
        <p:nvSpPr>
          <p:cNvPr id="5" name="Content Placeholder 4"/>
          <p:cNvSpPr>
            <a:spLocks noGrp="1"/>
          </p:cNvSpPr>
          <p:nvPr>
            <p:ph sz="half" idx="1"/>
          </p:nvPr>
        </p:nvSpPr>
        <p:spPr>
          <a:xfrm>
            <a:off x="188595" y="1630045"/>
            <a:ext cx="6488430" cy="4909820"/>
          </a:xfrm>
        </p:spPr>
        <p:txBody>
          <a:bodyPr/>
          <a:p>
            <a:r>
              <a:rPr lang="en-US" altLang="zh-CN"/>
              <a:t>C </a:t>
            </a:r>
            <a:r>
              <a:rPr lang="zh-CN" altLang="en-US"/>
              <a:t>语言中可以用</a:t>
            </a:r>
            <a:r>
              <a:rPr lang="en-US" altLang="zh-CN"/>
              <a:t> malloc </a:t>
            </a:r>
            <a:r>
              <a:rPr lang="zh-CN" altLang="en-US"/>
              <a:t>和</a:t>
            </a:r>
            <a:r>
              <a:rPr lang="en-US" altLang="zh-CN"/>
              <a:t> free </a:t>
            </a:r>
            <a:r>
              <a:rPr lang="zh-CN" altLang="en-US"/>
              <a:t>函数来分配动态数组。</a:t>
            </a:r>
            <a:endParaRPr lang="zh-CN" altLang="en-US"/>
          </a:p>
          <a:p>
            <a:r>
              <a:rPr lang="en-US" altLang="zh-CN"/>
              <a:t>C++ </a:t>
            </a:r>
            <a:r>
              <a:rPr lang="zh-CN" altLang="en-US"/>
              <a:t>则可以用</a:t>
            </a:r>
            <a:r>
              <a:rPr lang="en-US" altLang="zh-CN"/>
              <a:t> new </a:t>
            </a:r>
            <a:r>
              <a:rPr lang="zh-CN" altLang="en-US"/>
              <a:t>和</a:t>
            </a:r>
            <a:r>
              <a:rPr lang="en-US" altLang="zh-CN"/>
              <a:t> delete </a:t>
            </a:r>
            <a:r>
              <a:rPr lang="zh-CN" altLang="en-US"/>
              <a:t>来分配动态数组。</a:t>
            </a:r>
            <a:endParaRPr lang="zh-CN" altLang="en-US"/>
          </a:p>
          <a:p>
            <a:r>
              <a:rPr lang="en-US" altLang="zh-CN"/>
              <a:t>(</a:t>
            </a:r>
            <a:r>
              <a:rPr lang="zh-CN" altLang="en-US"/>
              <a:t>类型</a:t>
            </a:r>
            <a:r>
              <a:rPr lang="en-US" altLang="zh-CN"/>
              <a:t>*)malloc(</a:t>
            </a:r>
            <a:r>
              <a:rPr lang="zh-CN" altLang="en-US">
                <a:sym typeface="+mn-ea"/>
              </a:rPr>
              <a:t>数组长度</a:t>
            </a:r>
            <a:r>
              <a:rPr lang="en-US" altLang="zh-CN">
                <a:sym typeface="+mn-ea"/>
              </a:rPr>
              <a:t> * </a:t>
            </a:r>
            <a:r>
              <a:rPr lang="en-US" altLang="zh-CN"/>
              <a:t>sizeof(</a:t>
            </a:r>
            <a:r>
              <a:rPr lang="zh-CN" altLang="en-US"/>
              <a:t>类型</a:t>
            </a:r>
            <a:r>
              <a:rPr lang="en-US" altLang="zh-CN"/>
              <a:t>))</a:t>
            </a:r>
            <a:endParaRPr lang="zh-CN" altLang="en-US"/>
          </a:p>
          <a:p>
            <a:r>
              <a:rPr lang="en-US" altLang="zh-CN"/>
              <a:t>new </a:t>
            </a:r>
            <a:r>
              <a:rPr lang="zh-CN" altLang="en-US"/>
              <a:t>类型</a:t>
            </a:r>
            <a:r>
              <a:rPr lang="en-US" altLang="zh-CN"/>
              <a:t>[</a:t>
            </a:r>
            <a:r>
              <a:rPr lang="zh-CN" altLang="en-US"/>
              <a:t>数组长度</a:t>
            </a:r>
            <a:r>
              <a:rPr lang="en-US" altLang="zh-CN"/>
              <a:t>]</a:t>
            </a:r>
            <a:endParaRPr lang="en-US" altLang="zh-CN"/>
          </a:p>
          <a:p>
            <a:r>
              <a:rPr lang="zh-CN" altLang="en-US"/>
              <a:t>可见</a:t>
            </a:r>
            <a:r>
              <a:rPr lang="en-US" altLang="zh-CN"/>
              <a:t> C++ </a:t>
            </a:r>
            <a:r>
              <a:rPr lang="zh-CN" altLang="en-US"/>
              <a:t>版本更加简洁了，不需要乘以</a:t>
            </a:r>
            <a:r>
              <a:rPr lang="en-US" altLang="zh-CN"/>
              <a:t> sizeof(</a:t>
            </a:r>
            <a:r>
              <a:rPr lang="zh-CN" altLang="en-US"/>
              <a:t>类型</a:t>
            </a:r>
            <a:r>
              <a:rPr lang="en-US" altLang="zh-CN"/>
              <a:t>)</a:t>
            </a:r>
            <a:r>
              <a:rPr lang="zh-CN" altLang="en-US"/>
              <a:t>。</a:t>
            </a:r>
            <a:endParaRPr lang="zh-CN" altLang="en-US"/>
          </a:p>
          <a:p>
            <a:r>
              <a:rPr lang="zh-CN" altLang="en-US"/>
              <a:t>不过要注意释放的时候必须用</a:t>
            </a:r>
            <a:r>
              <a:rPr lang="en-US" altLang="zh-CN"/>
              <a:t> delete[] </a:t>
            </a:r>
            <a:r>
              <a:rPr lang="zh-CN" altLang="en-US"/>
              <a:t>而不是普通的</a:t>
            </a:r>
            <a:r>
              <a:rPr lang="en-US" altLang="zh-CN"/>
              <a:t> delete</a:t>
            </a:r>
            <a:r>
              <a:rPr lang="zh-CN" altLang="en-US"/>
              <a:t>，这个方括号不能省略！</a:t>
            </a:r>
            <a:endParaRPr lang="zh-CN" altLang="en-US"/>
          </a:p>
        </p:txBody>
      </p:sp>
      <p:pic>
        <p:nvPicPr>
          <p:cNvPr id="4" name="Content Placeholder 3"/>
          <p:cNvPicPr>
            <a:picLocks noChangeAspect="1"/>
          </p:cNvPicPr>
          <p:nvPr>
            <p:ph sz="half" idx="2"/>
          </p:nvPr>
        </p:nvPicPr>
        <p:blipFill>
          <a:blip r:embed="rId1"/>
          <a:stretch>
            <a:fillRect/>
          </a:stretch>
        </p:blipFill>
        <p:spPr>
          <a:xfrm>
            <a:off x="6887210" y="484505"/>
            <a:ext cx="5055870" cy="6373495"/>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如果</a:t>
            </a:r>
            <a:r>
              <a:rPr lang="zh-CN"/>
              <a:t>想要的是</a:t>
            </a:r>
            <a:r>
              <a:rPr lang="zh-CN" altLang="en-US"/>
              <a:t>任意类型的</a:t>
            </a:r>
            <a:r>
              <a:rPr lang="zh-CN" altLang="en-US"/>
              <a:t>数组呢？</a:t>
            </a:r>
            <a:endParaRPr lang="zh-CN" altLang="en-US"/>
          </a:p>
        </p:txBody>
      </p:sp>
      <p:sp>
        <p:nvSpPr>
          <p:cNvPr id="5" name="Content Placeholder 4"/>
          <p:cNvSpPr>
            <a:spLocks noGrp="1"/>
          </p:cNvSpPr>
          <p:nvPr>
            <p:ph sz="half" idx="1"/>
          </p:nvPr>
        </p:nvSpPr>
        <p:spPr>
          <a:xfrm>
            <a:off x="188595" y="1630045"/>
            <a:ext cx="6488430" cy="4909820"/>
          </a:xfrm>
        </p:spPr>
        <p:txBody>
          <a:bodyPr/>
          <a:p>
            <a:r>
              <a:rPr lang="zh-CN" altLang="en-US">
                <a:sym typeface="+mn-ea"/>
              </a:rPr>
              <a:t>规则：</a:t>
            </a:r>
            <a:endParaRPr lang="zh-CN" altLang="en-US"/>
          </a:p>
          <a:p>
            <a:r>
              <a:rPr lang="zh-CN" altLang="en-US">
                <a:sym typeface="+mn-ea"/>
              </a:rPr>
              <a:t>使用</a:t>
            </a:r>
            <a:r>
              <a:rPr lang="en-US" altLang="zh-CN">
                <a:sym typeface="+mn-ea"/>
              </a:rPr>
              <a:t> malloc </a:t>
            </a:r>
            <a:r>
              <a:rPr lang="zh-CN" altLang="en-US">
                <a:sym typeface="+mn-ea"/>
              </a:rPr>
              <a:t>分配的请用</a:t>
            </a:r>
            <a:r>
              <a:rPr lang="en-US" altLang="zh-CN">
                <a:sym typeface="+mn-ea"/>
              </a:rPr>
              <a:t> free </a:t>
            </a:r>
            <a:r>
              <a:rPr lang="zh-CN" altLang="en-US">
                <a:sym typeface="+mn-ea"/>
              </a:rPr>
              <a:t>释放。</a:t>
            </a:r>
            <a:endParaRPr lang="zh-CN" altLang="en-US">
              <a:sym typeface="+mn-ea"/>
            </a:endParaRPr>
          </a:p>
          <a:p>
            <a:r>
              <a:rPr lang="zh-CN" altLang="en-US"/>
              <a:t>使用</a:t>
            </a:r>
            <a:r>
              <a:rPr lang="en-US" altLang="zh-CN"/>
              <a:t> new T[n] </a:t>
            </a:r>
            <a:r>
              <a:rPr lang="zh-CN" altLang="en-US"/>
              <a:t>分配的（动态数组）请用</a:t>
            </a:r>
            <a:r>
              <a:rPr lang="en-US" altLang="zh-CN"/>
              <a:t> delete[] </a:t>
            </a:r>
            <a:r>
              <a:rPr lang="zh-CN" altLang="en-US"/>
              <a:t>释放。</a:t>
            </a:r>
            <a:endParaRPr lang="zh-CN" altLang="en-US"/>
          </a:p>
          <a:p>
            <a:r>
              <a:rPr lang="zh-CN" altLang="en-US"/>
              <a:t>使用</a:t>
            </a:r>
            <a:r>
              <a:rPr lang="en-US" altLang="zh-CN"/>
              <a:t> new T </a:t>
            </a:r>
            <a:r>
              <a:rPr lang="zh-CN" altLang="en-US"/>
              <a:t>分配的（单个元素）请用</a:t>
            </a:r>
            <a:r>
              <a:rPr lang="en-US" altLang="zh-CN"/>
              <a:t> delete </a:t>
            </a:r>
            <a:r>
              <a:rPr lang="zh-CN" altLang="en-US"/>
              <a:t>释放。</a:t>
            </a:r>
            <a:endParaRPr lang="zh-CN" altLang="en-US"/>
          </a:p>
          <a:p>
            <a:r>
              <a:rPr lang="zh-CN" altLang="en-US"/>
              <a:t>不要混用，否则可能会出错，也可能不出错，</a:t>
            </a:r>
            <a:r>
              <a:rPr lang="zh-CN" altLang="en-US">
                <a:solidFill>
                  <a:schemeClr val="bg1">
                    <a:lumMod val="65000"/>
                  </a:schemeClr>
                </a:solidFill>
              </a:rPr>
              <a:t>取决于</a:t>
            </a:r>
            <a:r>
              <a:rPr lang="en-US" altLang="zh-CN">
                <a:solidFill>
                  <a:schemeClr val="bg1">
                    <a:lumMod val="65000"/>
                  </a:schemeClr>
                </a:solidFill>
              </a:rPr>
              <a:t> T </a:t>
            </a:r>
            <a:r>
              <a:rPr lang="zh-CN" altLang="en-US">
                <a:solidFill>
                  <a:schemeClr val="bg1">
                    <a:lumMod val="65000"/>
                  </a:schemeClr>
                </a:solidFill>
              </a:rPr>
              <a:t>是否为</a:t>
            </a:r>
            <a:r>
              <a:rPr lang="en-US" altLang="zh-CN">
                <a:solidFill>
                  <a:schemeClr val="bg1">
                    <a:lumMod val="65000"/>
                  </a:schemeClr>
                </a:solidFill>
              </a:rPr>
              <a:t> POD </a:t>
            </a:r>
            <a:r>
              <a:rPr lang="zh-CN" altLang="en-US">
                <a:solidFill>
                  <a:schemeClr val="bg1">
                    <a:lumMod val="65000"/>
                  </a:schemeClr>
                </a:solidFill>
              </a:rPr>
              <a:t>类型，以及标准库的具体实现</a:t>
            </a:r>
            <a:r>
              <a:rPr lang="zh-CN" altLang="en-US"/>
              <a:t>。</a:t>
            </a:r>
            <a:endParaRPr lang="zh-CN" altLang="en-US"/>
          </a:p>
        </p:txBody>
      </p:sp>
      <p:pic>
        <p:nvPicPr>
          <p:cNvPr id="4" name="Content Placeholder 3"/>
          <p:cNvPicPr>
            <a:picLocks noChangeAspect="1"/>
          </p:cNvPicPr>
          <p:nvPr>
            <p:ph sz="half" idx="2"/>
          </p:nvPr>
        </p:nvPicPr>
        <p:blipFill>
          <a:blip r:embed="rId1"/>
          <a:stretch>
            <a:fillRect/>
          </a:stretch>
        </p:blipFill>
        <p:spPr>
          <a:xfrm>
            <a:off x="6887210" y="484505"/>
            <a:ext cx="5055870" cy="6373495"/>
          </a:xfrm>
          <a:prstGeom prst="rect">
            <a:avLst/>
          </a:prstGeom>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zh-CN" altLang="en-US">
                <a:sym typeface="+mn-ea"/>
              </a:rPr>
              <a:t>数组作为函数参数和返回有哪些坑？</a:t>
            </a:r>
            <a:endParaRPr lang="zh-CN"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21295</Words>
  <Application>WPS Presentation</Application>
  <PresentationFormat>宽屏</PresentationFormat>
  <Paragraphs>1234</Paragraphs>
  <Slides>128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128</vt:i4>
      </vt:variant>
    </vt:vector>
  </HeadingPairs>
  <TitlesOfParts>
    <vt:vector size="141" baseType="lpstr">
      <vt:lpstr>Arial</vt:lpstr>
      <vt:lpstr>SimSun</vt:lpstr>
      <vt:lpstr>Wingdings</vt:lpstr>
      <vt:lpstr>Liberation Sans</vt:lpstr>
      <vt:lpstr>SimSun</vt:lpstr>
      <vt:lpstr>文泉驿微米黑</vt:lpstr>
      <vt:lpstr>Arial Black</vt:lpstr>
      <vt:lpstr>Microsoft YaHei</vt:lpstr>
      <vt:lpstr>Arial Unicode MS</vt:lpstr>
      <vt:lpstr>DroidSansMono Nerd Font</vt:lpstr>
      <vt:lpstr>SimSun</vt:lpstr>
      <vt:lpstr>MathJax_Vector</vt:lpstr>
      <vt:lpstr>Office Theme</vt:lpstr>
      <vt:lpstr>从计算机组成原理看 C++ 数据结构</vt:lpstr>
      <vt:lpstr>请问下面这三段代码有什么错误？</vt:lpstr>
      <vt:lpstr>字节（byte） 和位（bit）有什么区别</vt:lpstr>
      <vt:lpstr>表示更大范围的整数：字（word）</vt:lpstr>
      <vt:lpstr>不同位数的计算机，字（word）的大小也不一样</vt:lpstr>
      <vt:lpstr>整数的表示范围受位数限制</vt:lpstr>
      <vt:lpstr>有符号整数vs无符号整数</vt:lpstr>
      <vt:lpstr>有符号整数vs无符号整数</vt:lpstr>
      <vt:lpstr>字节的单位：KB，MB，GB，TB</vt:lpstr>
      <vt:lpstr>字还被用于表示内存地址</vt:lpstr>
      <vt:lpstr>知识拓展</vt:lpstr>
      <vt:lpstr>lscpu 命令查看处理器相关信息</vt:lpstr>
      <vt:lpstr>C 语言中的整数类型</vt:lpstr>
      <vt:lpstr>C 语言的基础整数类型</vt:lpstr>
      <vt:lpstr>C 语言的基础整数类型</vt:lpstr>
      <vt:lpstr>C 语言的基础整数类型</vt:lpstr>
      <vt:lpstr>无符号整数：unsigned 修饰</vt:lpstr>
      <vt:lpstr>有符号整数：signed 修饰</vt:lpstr>
      <vt:lpstr>字面常量</vt:lpstr>
      <vt:lpstr>PowerPoint 演示文稿</vt:lpstr>
      <vt:lpstr>标准化的类型：stdint.h</vt:lpstr>
      <vt:lpstr>标准化的类型：stdint.h</vt:lpstr>
      <vt:lpstr>标准化的类型：stdint.h</vt:lpstr>
      <vt:lpstr>intptr_t 和 uintptr_t：自动随系统位数决定大小</vt:lpstr>
      <vt:lpstr>size_t：表示大小的整数类型，其实等价于 uintptr_t</vt:lpstr>
      <vt:lpstr>实验：各种标准化类型的大小</vt:lpstr>
      <vt:lpstr>实验：有符号整数以小转大</vt:lpstr>
      <vt:lpstr>实验：不同大小之间的整数互转</vt:lpstr>
      <vt:lpstr>实验：不同大小之间的整数互转</vt:lpstr>
      <vt:lpstr>实验：不同大小之间的整数互转</vt:lpstr>
      <vt:lpstr>实验：自动类型提升（type promotion）</vt:lpstr>
      <vt:lpstr>实验：自动类型提升（type promotion）</vt:lpstr>
      <vt:lpstr>实验：自动类型提升（type promotion）</vt:lpstr>
      <vt:lpstr>标准库数学函数</vt:lpstr>
      <vt:lpstr>PowerPoint 演示文稿</vt:lpstr>
      <vt:lpstr>PowerPoint 演示文稿</vt:lpstr>
      <vt:lpstr>PowerPoint 演示文稿</vt:lpstr>
      <vt:lpstr>abs 函数：取出绝对值</vt:lpstr>
      <vt:lpstr>abs 函数：取出绝对值</vt:lpstr>
      <vt:lpstr>abs 函数：取出绝对值</vt:lpstr>
      <vt:lpstr>abs 函数：取出绝对值</vt:lpstr>
      <vt:lpstr>abs 函数：取出绝对值</vt:lpstr>
      <vt:lpstr>fabs 函数：取出浮点的绝对值</vt:lpstr>
      <vt:lpstr>fabsf 函数：取出 float 的绝对值</vt:lpstr>
      <vt:lpstr>std::abs 函数：自动根据参数类型判断要使用的重载</vt:lpstr>
      <vt:lpstr>PowerPoint 演示文稿</vt:lpstr>
      <vt:lpstr>指针的本质究竟是什么？</vt:lpstr>
      <vt:lpstr>理解内存地址的概念</vt:lpstr>
      <vt:lpstr>变量在内存中的存储方式（大端字节序）</vt:lpstr>
      <vt:lpstr>变量在内存中的存储方式（小端字节序）</vt:lpstr>
      <vt:lpstr>大小端之争</vt:lpstr>
      <vt:lpstr>int 类型对应的指针类型：int*</vt:lpstr>
      <vt:lpstr>float 类型对应的指针类型：float*</vt:lpstr>
      <vt:lpstr>能够指向一个变量的指针究竟是什么？</vt:lpstr>
      <vt:lpstr>指针的本质是内存地址</vt:lpstr>
      <vt:lpstr>甚至可以有指向指针的指针：二级指针</vt:lpstr>
      <vt:lpstr>实验：你的电脑是大端还是小端？</vt:lpstr>
      <vt:lpstr>实验：你的电脑是大端还是小端？</vt:lpstr>
      <vt:lpstr>实验：你的电脑是大端还是小端？</vt:lpstr>
      <vt:lpstr>指针的用途举例：用于返回值</vt:lpstr>
      <vt:lpstr>PowerPoint 演示文稿</vt:lpstr>
      <vt:lpstr>C++ 的引用：无需手动 &amp; 和 *</vt:lpstr>
      <vt:lpstr>PowerPoint 演示文稿</vt:lpstr>
      <vt:lpstr>NULL 的定义为什么是这样的？</vt:lpstr>
      <vt:lpstr>用 0 代替 NULL，这样也可以？</vt:lpstr>
      <vt:lpstr>用 0 代替 NULL，会产生重载的麻烦</vt:lpstr>
      <vt:lpstr>PowerPoint 演示文稿</vt:lpstr>
      <vt:lpstr>数组的本质究竟是什么？</vt:lpstr>
      <vt:lpstr>数组就是一堆在内存中紧密排列在一起的数</vt:lpstr>
      <vt:lpstr>实验：char 类型数组</vt:lpstr>
      <vt:lpstr>实验：char 类型数组</vt:lpstr>
      <vt:lpstr>实验：char 类型数组</vt:lpstr>
      <vt:lpstr>指向数组其中一个元素的指针</vt:lpstr>
      <vt:lpstr>指向数组其中一个元素的指针</vt:lpstr>
      <vt:lpstr>修改指针指向的地址，使其加 1，会怎么样？</vt:lpstr>
      <vt:lpstr>修改指针指向的地址，使其加 1，会怎么样？</vt:lpstr>
      <vt:lpstr>修改指针指向的地址，使其加 1，会怎么样？</vt:lpstr>
      <vt:lpstr>修改指针指向的地址，使其加 1，会怎么样？</vt:lpstr>
      <vt:lpstr>思想：定长数组可以由首地址指针唯一确定</vt:lpstr>
      <vt:lpstr>修改指针指向的地址，使其加 1，会怎么样？</vt:lpstr>
      <vt:lpstr>如果是多个字节组成的类型，例如 int 的指针呢？</vt:lpstr>
      <vt:lpstr>如果是多个字节组成的类型，例如 int 的指针呢？</vt:lpstr>
      <vt:lpstr>指针加法的特殊性：加 n 实际上是加了 n*sizeof(T)</vt:lpstr>
      <vt:lpstr>实验：把 char 数组的首地址，强制转换为 int 指针来访问会怎样？</vt:lpstr>
      <vt:lpstr>动态数组的分配与释放</vt:lpstr>
      <vt:lpstr>如果不是固定长度为 4 的数组呢？</vt:lpstr>
      <vt:lpstr>如果不是固定长度为 4 的数组呢？</vt:lpstr>
      <vt:lpstr>使用 malloc 函数：在堆上分配内存，实现动态数组</vt:lpstr>
      <vt:lpstr>动态数组作为函数参数？不仅要传首地址，还要传数组长度！</vt:lpstr>
      <vt:lpstr>使用 const 修饰指针指向的值</vt:lpstr>
      <vt:lpstr>使用 size_t 表示数组长度</vt:lpstr>
      <vt:lpstr>如果想要的是 int 数组呢？</vt:lpstr>
      <vt:lpstr>如果想要的是 int 数组呢？</vt:lpstr>
      <vt:lpstr>如果想要的是 int 数组呢？</vt:lpstr>
      <vt:lpstr>如果想要的是 short 数组呢？</vt:lpstr>
      <vt:lpstr>如果想要的是任意类型的数组呢？</vt:lpstr>
      <vt:lpstr>如果想要的是任意类型的数组呢？</vt:lpstr>
      <vt:lpstr>如果想要的是任意类型的数组呢？</vt:lpstr>
      <vt:lpstr>数组作为函数参数和返回有哪些坑？</vt:lpstr>
      <vt:lpstr>函数需要输入或输出数组？分类讨论</vt:lpstr>
      <vt:lpstr>函数需要输入或输出数组？分类讨论</vt:lpstr>
      <vt:lpstr>函数需要输入或输出数组？分类讨论</vt:lpstr>
      <vt:lpstr>函数需要输入或输出数组？分类讨论</vt:lpstr>
      <vt:lpstr>错误典型：返回栈上数组的地址</vt:lpstr>
      <vt:lpstr>解决：使用 malloc 或者 new 在堆上分配数组</vt:lpstr>
      <vt:lpstr>太复杂了？没关系，用 C++ 的容器库</vt:lpstr>
      <vt:lpstr>C 语言特性：函数声明为 T [] 类型的参数，实际上是 T * 类型</vt:lpstr>
      <vt:lpstr>C 语言特性：函数声明为 T [] 类型的参数，实际上是 T * 类型</vt:lpstr>
      <vt:lpstr>如何回避这一讨厌的 C 语言特性？我的建议</vt:lpstr>
      <vt:lpstr>字符串的本质究竟是什么？</vt:lpstr>
      <vt:lpstr>ASCII 字符对照表：把字符对应到 0~127 的整数，方便用计算机存储</vt:lpstr>
      <vt:lpstr>字符常量其实就是对应的 ASCII 码</vt:lpstr>
      <vt:lpstr>字符常量其实就是对应的 ASCII 码</vt:lpstr>
      <vt:lpstr>字符组成的数组</vt:lpstr>
      <vt:lpstr>字符组成的数组</vt:lpstr>
      <vt:lpstr>字符组成的数组</vt:lpstr>
      <vt:lpstr>C 语言特色：字符串以 0 结尾</vt:lpstr>
      <vt:lpstr>C 语言特色：字符串以 0 结尾</vt:lpstr>
      <vt:lpstr>C 语言特色：字符串以 0 结尾</vt:lpstr>
      <vt:lpstr>双引号的字符串常量，就是 0 结尾字符数组的简写</vt:lpstr>
      <vt:lpstr>双引号的字符串常量，就是 0 结尾字符数组的简写</vt:lpstr>
      <vt:lpstr>常见错误：scanf</vt:lpstr>
      <vt:lpstr>常见错误：scanf 不指定缓冲区大小</vt:lpstr>
      <vt:lpstr>常见错误：scanf 不指定缓冲区大小</vt:lpstr>
      <vt:lpstr>PowerPoint 演示文稿</vt:lpstr>
      <vt:lpstr>常见错误：以为是值比较，其实是指针比较</vt:lpstr>
      <vt:lpstr>常见错误：以为是值比较，其实是指针比较</vt:lpstr>
      <vt:lpstr>常见错误：以为是值比较，其实是指针比较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bate</dc:creator>
  <cp:lastModifiedBy>bate</cp:lastModifiedBy>
  <cp:revision>323</cp:revision>
  <dcterms:created xsi:type="dcterms:W3CDTF">2022-03-26T05:52:05Z</dcterms:created>
  <dcterms:modified xsi:type="dcterms:W3CDTF">2022-03-26T05:52:05Z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