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5"/>
  </p:handoutMasterIdLst>
  <p:sldIdLst>
    <p:sldId id="256" r:id="rId3"/>
    <p:sldId id="260" r:id="rId4"/>
    <p:sldId id="257" r:id="rId5"/>
    <p:sldId id="258" r:id="rId6"/>
    <p:sldId id="259" r:id="rId7"/>
    <p:sldId id="264" r:id="rId8"/>
    <p:sldId id="265" r:id="rId9"/>
    <p:sldId id="266" r:id="rId10"/>
    <p:sldId id="267" r:id="rId11"/>
    <p:sldId id="268" r:id="rId12"/>
    <p:sldId id="269"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34558823529412"/>
          <c:y val="0.112805532459211"/>
          <c:w val="0.928235294117647"/>
          <c:h val="0.752411557088877"/>
        </c:manualLayout>
      </c:layout>
      <c:lineChart>
        <c:grouping val="standard"/>
        <c:varyColors val="0"/>
        <c:ser>
          <c:idx val="0"/>
          <c:order val="0"/>
          <c:tx>
            <c:strRef>
              <c:f>Sheet1!$B$1</c:f>
              <c:strCache>
                <c:ptCount val="1"/>
                <c:pt idx="0">
                  <c:v>funcA</c:v>
                </c:pt>
              </c:strCache>
            </c:strRef>
          </c:tx>
          <c:spPr>
            <a:ln w="28575" cap="rnd">
              <a:solidFill>
                <a:schemeClr val="accent1"/>
              </a:solidFill>
              <a:round/>
            </a:ln>
            <a:effectLst/>
          </c:spPr>
          <c:marker>
            <c:symbol val="none"/>
          </c:marker>
          <c:dLbls>
            <c:delete val="1"/>
          </c:dLbls>
          <c:cat>
            <c:numRef>
              <c:f>Sheet1!$A$2:$A$7</c:f>
              <c:numCache>
                <c:formatCode>General</c:formatCode>
                <c:ptCount val="6"/>
                <c:pt idx="0">
                  <c:v>1</c:v>
                </c:pt>
                <c:pt idx="1">
                  <c:v>2</c:v>
                </c:pt>
                <c:pt idx="2">
                  <c:v>4</c:v>
                </c:pt>
                <c:pt idx="3">
                  <c:v>6</c:v>
                </c:pt>
                <c:pt idx="4">
                  <c:v>8</c:v>
                </c:pt>
                <c:pt idx="5">
                  <c:v>10</c:v>
                </c:pt>
              </c:numCache>
            </c:numRef>
          </c:cat>
          <c:val>
            <c:numRef>
              <c:f>Sheet1!$B$2:$B$7</c:f>
              <c:numCache>
                <c:formatCode>General</c:formatCode>
                <c:ptCount val="6"/>
                <c:pt idx="0">
                  <c:v>77.3486</c:v>
                </c:pt>
                <c:pt idx="1">
                  <c:v>59.827801</c:v>
                </c:pt>
                <c:pt idx="2">
                  <c:v>62.153549</c:v>
                </c:pt>
                <c:pt idx="3">
                  <c:v>63.981516</c:v>
                </c:pt>
                <c:pt idx="4">
                  <c:v>66.246301</c:v>
                </c:pt>
                <c:pt idx="5">
                  <c:v>64.578832</c:v>
                </c:pt>
              </c:numCache>
            </c:numRef>
          </c:val>
          <c:smooth val="0"/>
        </c:ser>
        <c:ser>
          <c:idx val="1"/>
          <c:order val="1"/>
          <c:tx>
            <c:strRef>
              <c:f>Sheet1!$C$1</c:f>
              <c:strCache>
                <c:ptCount val="1"/>
                <c:pt idx="0">
                  <c:v>funcB</c:v>
                </c:pt>
              </c:strCache>
            </c:strRef>
          </c:tx>
          <c:spPr>
            <a:ln w="28575" cap="rnd">
              <a:solidFill>
                <a:schemeClr val="accent2"/>
              </a:solidFill>
              <a:round/>
            </a:ln>
            <a:effectLst/>
          </c:spPr>
          <c:marker>
            <c:symbol val="none"/>
          </c:marker>
          <c:dLbls>
            <c:delete val="1"/>
          </c:dLbls>
          <c:cat>
            <c:numRef>
              <c:f>Sheet1!$A$2:$A$7</c:f>
              <c:numCache>
                <c:formatCode>General</c:formatCode>
                <c:ptCount val="6"/>
                <c:pt idx="0">
                  <c:v>1</c:v>
                </c:pt>
                <c:pt idx="1">
                  <c:v>2</c:v>
                </c:pt>
                <c:pt idx="2">
                  <c:v>4</c:v>
                </c:pt>
                <c:pt idx="3">
                  <c:v>6</c:v>
                </c:pt>
                <c:pt idx="4">
                  <c:v>8</c:v>
                </c:pt>
                <c:pt idx="5">
                  <c:v>10</c:v>
                </c:pt>
              </c:numCache>
            </c:numRef>
          </c:cat>
          <c:val>
            <c:numRef>
              <c:f>Sheet1!$C$2:$C$7</c:f>
              <c:numCache>
                <c:formatCode>General</c:formatCode>
                <c:ptCount val="6"/>
                <c:pt idx="0">
                  <c:v>172.371957</c:v>
                </c:pt>
                <c:pt idx="1">
                  <c:v>91.080411</c:v>
                </c:pt>
                <c:pt idx="2">
                  <c:v>65.730044</c:v>
                </c:pt>
                <c:pt idx="3">
                  <c:v>66.80997</c:v>
                </c:pt>
                <c:pt idx="4">
                  <c:v>66.94538</c:v>
                </c:pt>
                <c:pt idx="5">
                  <c:v>66.703815</c:v>
                </c:pt>
              </c:numCache>
            </c:numRef>
          </c:val>
          <c:smooth val="0"/>
        </c:ser>
        <c:ser>
          <c:idx val="2"/>
          <c:order val="2"/>
          <c:tx>
            <c:strRef>
              <c:f>Sheet1!$D$1</c:f>
              <c:strCache>
                <c:ptCount val="1"/>
                <c:pt idx="0">
                  <c:v>funcC</c:v>
                </c:pt>
              </c:strCache>
            </c:strRef>
          </c:tx>
          <c:spPr>
            <a:ln w="28575" cap="rnd">
              <a:solidFill>
                <a:schemeClr val="accent3"/>
              </a:solidFill>
              <a:round/>
            </a:ln>
            <a:effectLst/>
          </c:spPr>
          <c:marker>
            <c:symbol val="none"/>
          </c:marker>
          <c:dLbls>
            <c:delete val="1"/>
          </c:dLbls>
          <c:cat>
            <c:numRef>
              <c:f>Sheet1!$A$2:$A$7</c:f>
              <c:numCache>
                <c:formatCode>General</c:formatCode>
                <c:ptCount val="6"/>
                <c:pt idx="0">
                  <c:v>1</c:v>
                </c:pt>
                <c:pt idx="1">
                  <c:v>2</c:v>
                </c:pt>
                <c:pt idx="2">
                  <c:v>4</c:v>
                </c:pt>
                <c:pt idx="3">
                  <c:v>6</c:v>
                </c:pt>
                <c:pt idx="4">
                  <c:v>8</c:v>
                </c:pt>
                <c:pt idx="5">
                  <c:v>10</c:v>
                </c:pt>
              </c:numCache>
            </c:numRef>
          </c:cat>
          <c:val>
            <c:numRef>
              <c:f>Sheet1!$D$2:$D$7</c:f>
              <c:numCache>
                <c:formatCode>General</c:formatCode>
                <c:ptCount val="6"/>
                <c:pt idx="0">
                  <c:v>301.381791</c:v>
                </c:pt>
                <c:pt idx="1">
                  <c:v>156.524384</c:v>
                </c:pt>
                <c:pt idx="2">
                  <c:v>96.393708</c:v>
                </c:pt>
                <c:pt idx="3">
                  <c:v>74.418645</c:v>
                </c:pt>
                <c:pt idx="4">
                  <c:v>89.23627</c:v>
                </c:pt>
                <c:pt idx="5">
                  <c:v>76.420268</c:v>
                </c:pt>
              </c:numCache>
            </c:numRef>
          </c:val>
          <c:smooth val="0"/>
        </c:ser>
        <c:dLbls>
          <c:showLegendKey val="0"/>
          <c:showVal val="0"/>
          <c:showCatName val="0"/>
          <c:showSerName val="0"/>
          <c:showPercent val="0"/>
          <c:showBubbleSize val="0"/>
        </c:dLbls>
        <c:marker val="0"/>
        <c:smooth val="0"/>
        <c:axId val="575005621"/>
        <c:axId val="450045115"/>
      </c:lineChart>
      <c:catAx>
        <c:axId val="57500562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50045115"/>
        <c:crosses val="autoZero"/>
        <c:auto val="1"/>
        <c:lblAlgn val="ctr"/>
        <c:lblOffset val="100"/>
        <c:noMultiLvlLbl val="0"/>
      </c:catAx>
      <c:valAx>
        <c:axId val="4500451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500562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7726680" y="0"/>
            <a:ext cx="4465320" cy="2233295"/>
          </a:xfrm>
          <a:prstGeom prst="rect">
            <a:avLst/>
          </a:prstGeom>
        </p:spPr>
      </p:pic>
      <p:pic>
        <p:nvPicPr>
          <p:cNvPr id="11" name="Picture 10"/>
          <p:cNvPicPr>
            <a:picLocks noChangeAspect="1"/>
          </p:cNvPicPr>
          <p:nvPr/>
        </p:nvPicPr>
        <p:blipFill>
          <a:blip r:embed="rId2"/>
          <a:stretch>
            <a:fillRect/>
          </a:stretch>
        </p:blipFill>
        <p:spPr>
          <a:xfrm>
            <a:off x="3848100" y="4605655"/>
            <a:ext cx="4495800" cy="2199005"/>
          </a:xfrm>
          <a:prstGeom prst="rect">
            <a:avLst/>
          </a:prstGeom>
        </p:spPr>
      </p:pic>
      <p:pic>
        <p:nvPicPr>
          <p:cNvPr id="9" name="Picture 8"/>
          <p:cNvPicPr>
            <a:picLocks noChangeAspect="1"/>
          </p:cNvPicPr>
          <p:nvPr/>
        </p:nvPicPr>
        <p:blipFill>
          <a:blip r:embed="rId3"/>
          <a:stretch>
            <a:fillRect/>
          </a:stretch>
        </p:blipFill>
        <p:spPr>
          <a:xfrm>
            <a:off x="2697480" y="0"/>
            <a:ext cx="3135630" cy="2549525"/>
          </a:xfrm>
          <a:prstGeom prst="rect">
            <a:avLst/>
          </a:prstGeom>
        </p:spPr>
      </p:pic>
      <p:pic>
        <p:nvPicPr>
          <p:cNvPr id="8" name="Picture 7"/>
          <p:cNvPicPr>
            <a:picLocks noChangeAspect="1"/>
          </p:cNvPicPr>
          <p:nvPr/>
        </p:nvPicPr>
        <p:blipFill>
          <a:blip r:embed="rId4"/>
          <a:stretch>
            <a:fillRect/>
          </a:stretch>
        </p:blipFill>
        <p:spPr>
          <a:xfrm>
            <a:off x="8679180" y="4222115"/>
            <a:ext cx="3512820" cy="2635885"/>
          </a:xfrm>
          <a:prstGeom prst="rect">
            <a:avLst/>
          </a:prstGeom>
        </p:spPr>
      </p:pic>
      <p:sp>
        <p:nvSpPr>
          <p:cNvPr id="2" name="Title 1"/>
          <p:cNvSpPr>
            <a:spLocks noGrp="1"/>
          </p:cNvSpPr>
          <p:nvPr>
            <p:ph type="ctrTitle"/>
          </p:nvPr>
        </p:nvSpPr>
        <p:spPr/>
        <p:txBody>
          <a:bodyPr/>
          <a:p>
            <a:r>
              <a:rPr lang="zh-CN" altLang="en-US"/>
              <a:t>深入浅出访存优化</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pic>
        <p:nvPicPr>
          <p:cNvPr id="4" name="Picture 3"/>
          <p:cNvPicPr>
            <a:picLocks noChangeAspect="1"/>
          </p:cNvPicPr>
          <p:nvPr/>
        </p:nvPicPr>
        <p:blipFill>
          <a:blip r:embed="rId5"/>
          <a:stretch>
            <a:fillRect/>
          </a:stretch>
        </p:blipFill>
        <p:spPr>
          <a:xfrm>
            <a:off x="116840" y="4739640"/>
            <a:ext cx="3142615" cy="2118360"/>
          </a:xfrm>
          <a:prstGeom prst="rect">
            <a:avLst/>
          </a:prstGeom>
        </p:spPr>
      </p:pic>
      <p:pic>
        <p:nvPicPr>
          <p:cNvPr id="6" name="Picture 5"/>
          <p:cNvPicPr>
            <a:picLocks noChangeAspect="1"/>
          </p:cNvPicPr>
          <p:nvPr/>
        </p:nvPicPr>
        <p:blipFill>
          <a:blip r:embed="rId6"/>
          <a:stretch>
            <a:fillRect/>
          </a:stretch>
        </p:blipFill>
        <p:spPr>
          <a:xfrm>
            <a:off x="0" y="0"/>
            <a:ext cx="2766695" cy="4232275"/>
          </a:xfrm>
          <a:prstGeom prst="rect">
            <a:avLst/>
          </a:prstGeom>
        </p:spPr>
      </p:pic>
      <p:pic>
        <p:nvPicPr>
          <p:cNvPr id="12" name="Picture 11"/>
          <p:cNvPicPr>
            <a:picLocks noChangeAspect="1"/>
          </p:cNvPicPr>
          <p:nvPr/>
        </p:nvPicPr>
        <p:blipFill>
          <a:blip r:embed="rId7"/>
          <a:stretch>
            <a:fillRect/>
          </a:stretch>
        </p:blipFill>
        <p:spPr>
          <a:xfrm>
            <a:off x="9297670" y="2703830"/>
            <a:ext cx="2894330" cy="1594485"/>
          </a:xfrm>
          <a:prstGeom prst="rect">
            <a:avLst/>
          </a:prstGeom>
        </p:spPr>
      </p:pic>
      <p:pic>
        <p:nvPicPr>
          <p:cNvPr id="15" name="Picture 14"/>
          <p:cNvPicPr>
            <a:picLocks noChangeAspect="1"/>
          </p:cNvPicPr>
          <p:nvPr/>
        </p:nvPicPr>
        <p:blipFill>
          <a:blip r:embed="rId8"/>
          <a:stretch>
            <a:fillRect/>
          </a:stretch>
        </p:blipFill>
        <p:spPr>
          <a:xfrm>
            <a:off x="3100070" y="4669790"/>
            <a:ext cx="1309370" cy="922655"/>
          </a:xfrm>
          <a:prstGeom prst="rect">
            <a:avLst/>
          </a:prstGeom>
        </p:spPr>
      </p:pic>
      <p:pic>
        <p:nvPicPr>
          <p:cNvPr id="14" name="Picture 13"/>
          <p:cNvPicPr>
            <a:picLocks noChangeAspect="1"/>
          </p:cNvPicPr>
          <p:nvPr/>
        </p:nvPicPr>
        <p:blipFill>
          <a:blip r:embed="rId9"/>
          <a:stretch>
            <a:fillRect/>
          </a:stretch>
        </p:blipFill>
        <p:spPr>
          <a:xfrm>
            <a:off x="5791200" y="261620"/>
            <a:ext cx="1877695" cy="1710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多少计算量才算多？</a:t>
            </a:r>
            <a:endParaRPr lang="zh-CN"/>
          </a:p>
        </p:txBody>
      </p:sp>
      <p:sp>
        <p:nvSpPr>
          <p:cNvPr id="7" name="Content Placeholder 6"/>
          <p:cNvSpPr/>
          <p:nvPr>
            <p:ph sz="half" idx="1"/>
          </p:nvPr>
        </p:nvSpPr>
        <p:spPr>
          <a:xfrm>
            <a:off x="647700" y="1825625"/>
            <a:ext cx="6501765" cy="4351655"/>
          </a:xfrm>
        </p:spPr>
        <p:txBody>
          <a:bodyPr/>
          <a:p>
            <a:r>
              <a:rPr lang="zh-CN" altLang="en-US"/>
              <a:t>看右边的</a:t>
            </a:r>
            <a:r>
              <a:rPr lang="en-US" altLang="zh-CN"/>
              <a:t> func</a:t>
            </a:r>
            <a:r>
              <a:rPr lang="zh-CN" altLang="en-US"/>
              <a:t>，够复杂了吧？也只是勉勉强强超过一点内存的延迟了，但在</a:t>
            </a:r>
            <a:r>
              <a:rPr lang="en-US" altLang="zh-CN"/>
              <a:t>6</a:t>
            </a:r>
            <a:r>
              <a:rPr lang="zh-CN" altLang="en-US"/>
              <a:t>个物理核心上并行加速后，还是变成</a:t>
            </a:r>
            <a:r>
              <a:rPr lang="en-US" altLang="zh-CN"/>
              <a:t>mem-bound</a:t>
            </a:r>
            <a:r>
              <a:rPr lang="zh-CN" altLang="en-US"/>
              <a:t>了。加速比：</a:t>
            </a:r>
            <a:r>
              <a:rPr lang="en-US" altLang="zh-CN"/>
              <a:t>1.36 </a:t>
            </a:r>
            <a:r>
              <a:rPr lang="zh-CN" altLang="en-US"/>
              <a:t>倍</a:t>
            </a:r>
            <a:endParaRPr lang="zh-CN" altLang="en-US"/>
          </a:p>
          <a:p>
            <a:r>
              <a:rPr lang="zh-CN" altLang="en-US"/>
              <a:t>达到</a:t>
            </a:r>
            <a:r>
              <a:rPr lang="en-US" altLang="zh-CN"/>
              <a:t> 6 </a:t>
            </a:r>
            <a:r>
              <a:rPr lang="zh-CN" altLang="en-US"/>
              <a:t>倍才算</a:t>
            </a:r>
            <a:r>
              <a:rPr lang="en-US" altLang="zh-CN"/>
              <a:t> 100% </a:t>
            </a:r>
            <a:r>
              <a:rPr lang="zh-CN" altLang="en-US"/>
              <a:t>的</a:t>
            </a:r>
            <a:r>
              <a:rPr lang="en-US" altLang="zh-CN"/>
              <a:t> core-bound</a:t>
            </a:r>
            <a:r>
              <a:rPr lang="zh-CN" altLang="en-US"/>
              <a:t>，理想加速比；达到</a:t>
            </a:r>
            <a:r>
              <a:rPr lang="en-US" altLang="zh-CN"/>
              <a:t> 3 </a:t>
            </a:r>
            <a:r>
              <a:rPr lang="zh-CN" altLang="en-US"/>
              <a:t>倍则可以认为是</a:t>
            </a:r>
            <a:r>
              <a:rPr lang="en-US" altLang="zh-CN"/>
              <a:t> 50% core-bound </a:t>
            </a:r>
            <a:r>
              <a:rPr lang="zh-CN" altLang="en-US"/>
              <a:t>和</a:t>
            </a:r>
            <a:r>
              <a:rPr lang="en-US" altLang="zh-CN"/>
              <a:t> 50% mem-bound</a:t>
            </a:r>
            <a:r>
              <a:rPr lang="zh-CN" altLang="en-US"/>
              <a:t>。</a:t>
            </a:r>
            <a:endParaRPr lang="zh-CN" altLang="en-US"/>
          </a:p>
        </p:txBody>
      </p:sp>
      <p:pic>
        <p:nvPicPr>
          <p:cNvPr id="9" name="Content Placeholder 8"/>
          <p:cNvPicPr>
            <a:picLocks noChangeAspect="1"/>
          </p:cNvPicPr>
          <p:nvPr>
            <p:ph sz="half" idx="2"/>
          </p:nvPr>
        </p:nvPicPr>
        <p:blipFill>
          <a:blip r:embed="rId1"/>
          <a:stretch>
            <a:fillRect/>
          </a:stretch>
        </p:blipFill>
        <p:spPr>
          <a:xfrm>
            <a:off x="7301865" y="1155700"/>
            <a:ext cx="4754880" cy="4351655"/>
          </a:xfrm>
          <a:prstGeom prst="rect">
            <a:avLst/>
          </a:prstGeom>
        </p:spPr>
      </p:pic>
      <p:pic>
        <p:nvPicPr>
          <p:cNvPr id="10" name="Picture 9"/>
          <p:cNvPicPr>
            <a:picLocks noChangeAspect="1"/>
          </p:cNvPicPr>
          <p:nvPr/>
        </p:nvPicPr>
        <p:blipFill>
          <a:blip r:embed="rId2"/>
          <a:stretch>
            <a:fillRect/>
          </a:stretch>
        </p:blipFill>
        <p:spPr>
          <a:xfrm>
            <a:off x="499745" y="5194935"/>
            <a:ext cx="6238875" cy="118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加速曲线</a:t>
            </a:r>
            <a:endParaRPr lang="zh-CN" altLang="en-US"/>
          </a:p>
        </p:txBody>
      </p:sp>
      <p:sp>
        <p:nvSpPr>
          <p:cNvPr id="3" name="Content Placeholder 2"/>
          <p:cNvSpPr>
            <a:spLocks noGrp="1"/>
          </p:cNvSpPr>
          <p:nvPr>
            <p:ph sz="half" idx="1"/>
          </p:nvPr>
        </p:nvSpPr>
        <p:spPr/>
        <p:txBody>
          <a:bodyPr/>
          <a:p>
            <a:r>
              <a:rPr lang="zh-CN" altLang="en-US"/>
              <a:t>是</a:t>
            </a:r>
            <a:endParaRPr lang="zh-CN" altLang="en-US"/>
          </a:p>
        </p:txBody>
      </p:sp>
      <p:graphicFrame>
        <p:nvGraphicFramePr>
          <p:cNvPr id="6" name="Content Placeholder 5"/>
          <p:cNvGraphicFramePr/>
          <p:nvPr>
            <p:ph sz="half" idx="2"/>
          </p:nvPr>
        </p:nvGraphicFramePr>
        <p:xfrm>
          <a:off x="5981700" y="1825625"/>
          <a:ext cx="5181600" cy="4351338"/>
        </p:xfrm>
        <a:graphic>
          <a:graphicData uri="http://schemas.openxmlformats.org/drawingml/2006/chart">
            <c:chart xmlns:c="http://schemas.openxmlformats.org/drawingml/2006/chart" xmlns:r="http://schemas.openxmlformats.org/officeDocument/2006/relationships" r:id="rId1"/>
          </a:graphicData>
        </a:graphic>
      </p:graphicFrame>
      <p:pic>
        <p:nvPicPr>
          <p:cNvPr id="9" name="Picture 8"/>
          <p:cNvPicPr>
            <a:picLocks noChangeAspect="1"/>
          </p:cNvPicPr>
          <p:nvPr/>
        </p:nvPicPr>
        <p:blipFill>
          <a:blip r:embed="rId2"/>
          <a:stretch>
            <a:fillRect/>
          </a:stretch>
        </p:blipFill>
        <p:spPr>
          <a:xfrm>
            <a:off x="2783205" y="800735"/>
            <a:ext cx="2329815" cy="514350"/>
          </a:xfrm>
          <a:prstGeom prst="rect">
            <a:avLst/>
          </a:prstGeom>
        </p:spPr>
      </p:pic>
      <p:pic>
        <p:nvPicPr>
          <p:cNvPr id="11" name="Picture 10"/>
          <p:cNvPicPr>
            <a:picLocks noChangeAspect="1"/>
          </p:cNvPicPr>
          <p:nvPr/>
        </p:nvPicPr>
        <p:blipFill>
          <a:blip r:embed="rId3"/>
          <a:stretch>
            <a:fillRect/>
          </a:stretch>
        </p:blipFill>
        <p:spPr>
          <a:xfrm>
            <a:off x="2783205" y="116205"/>
            <a:ext cx="8164195" cy="499745"/>
          </a:xfrm>
          <a:prstGeom prst="rect">
            <a:avLst/>
          </a:prstGeom>
        </p:spPr>
      </p:pic>
      <p:pic>
        <p:nvPicPr>
          <p:cNvPr id="12" name="Picture 11"/>
          <p:cNvPicPr>
            <a:picLocks noChangeAspect="1"/>
          </p:cNvPicPr>
          <p:nvPr/>
        </p:nvPicPr>
        <p:blipFill>
          <a:blip r:embed="rId4"/>
          <a:stretch>
            <a:fillRect/>
          </a:stretch>
        </p:blipFill>
        <p:spPr>
          <a:xfrm>
            <a:off x="5409565" y="728345"/>
            <a:ext cx="5106035" cy="622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https://lwn.net/Articles/255364/</a:t>
            </a:r>
            <a:endParaRPr lang="en-US"/>
          </a:p>
        </p:txBody>
      </p:sp>
      <p:pic>
        <p:nvPicPr>
          <p:cNvPr id="4" name="Content Placeholder 3"/>
          <p:cNvPicPr>
            <a:picLocks noChangeAspect="1"/>
          </p:cNvPicPr>
          <p:nvPr>
            <p:ph idx="1"/>
          </p:nvPr>
        </p:nvPicPr>
        <p:blipFill>
          <a:blip r:embed="rId1"/>
          <a:stretch>
            <a:fillRect/>
          </a:stretch>
        </p:blipFill>
        <p:spPr>
          <a:xfrm>
            <a:off x="2475865" y="3010535"/>
            <a:ext cx="6858000" cy="1981200"/>
          </a:xfrm>
          <a:prstGeom prst="rect">
            <a:avLst/>
          </a:prstGeom>
        </p:spPr>
      </p:pic>
      <p:sp>
        <p:nvSpPr>
          <p:cNvPr id="5" name="Text Box 4"/>
          <p:cNvSpPr txBox="1"/>
          <p:nvPr/>
        </p:nvSpPr>
        <p:spPr>
          <a:xfrm>
            <a:off x="420370" y="1252220"/>
            <a:ext cx="11771630" cy="7847330"/>
          </a:xfrm>
          <a:prstGeom prst="rect">
            <a:avLst/>
          </a:prstGeom>
          <a:noFill/>
        </p:spPr>
        <p:txBody>
          <a:bodyPr wrap="square" rtlCol="0" anchor="t">
            <a:spAutoFit/>
          </a:bodyPr>
          <a:p>
            <a:endParaRPr lang="en-US"/>
          </a:p>
          <a:p>
            <a:r>
              <a:rPr lang="en-US"/>
              <a:t>The trigger for hardware prefetching is usually a sequence of two or more cache misses in a certain pattern. These cache misses can be to succeeding or preceding cache lines. In old implementations only cache misses to adjacent cache lines are recognized. With contemporary hardware, strides are recognized as well, meaning that skipping a fixed number of cache lines is recognized as a pattern and handled appropriately.</a:t>
            </a:r>
            <a:endParaRPr lang="en-US"/>
          </a:p>
          <a:p>
            <a:endParaRPr lang="en-US"/>
          </a:p>
          <a:p>
            <a:r>
              <a:rPr lang="en-US"/>
              <a:t>It would be bad for performance if every single cache miss triggered a hardware prefetch. Random memory accesses, for instance to global variables, are quite common and the resulting prefetches would mostly waste FSB bandwidth. This is why, to kickstart prefetching, at least two cache misses are needed. Processors today all expect there to be more than one stream of memory accesses. The processor tries to automatically assign each cache miss to such a stream and, if the threshold is reached, start hardware prefetching. CPUs today can keep track of eight to sixteen separate streams for the higher level caches.</a:t>
            </a:r>
            <a:endParaRPr lang="en-US"/>
          </a:p>
          <a:p>
            <a:endParaRPr lang="en-US"/>
          </a:p>
          <a:p>
            <a:r>
              <a:rPr lang="en-US"/>
              <a:t>The units responsible for the pattern recognition are associated with the respective cache. There can be a prefetch unit for the L1d and L1i caches. There is most probably a prefetch unit for the L2 cache and higher. The L2 and higher prefetch unit is shared with all the other cores and hyper-threads using the same cache. The number of eight to sixteen separate streams therefore is quickly reduced.</a:t>
            </a:r>
            <a:endParaRPr lang="en-US"/>
          </a:p>
          <a:p>
            <a:endParaRPr lang="en-US"/>
          </a:p>
          <a:p>
            <a:r>
              <a:rPr lang="en-US"/>
              <a:t>Prefetching has one big weakness: it cannot cross page boundaries. The reason should be obvious when one realizes that the CPUs support demand paging. If the prefetcher were allowed to cross page boundaries, the access might trigger an OS event to make the page available. This by itself can be bad, especially for performance. What is worse is that the prefetcher does not know about the semantics of the program or the OS itself. It might therefore prefetch pages which, in real life, never would be requested. That means the prefetcher would run past the end of the memory region the processor accessed in a recognizable pattern before. This is not only possible, it is very likely. If the processor, as a side effect of a prefetch, triggered a request for such a page the OS might even be completely thrown off its tracks if such a request could never otherwise happen.</a:t>
            </a:r>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https://link.springer.com/chapter/10.1007%2F978-1-4842-4398-5_16</a:t>
            </a:r>
            <a:endParaRPr lang="en-US"/>
          </a:p>
        </p:txBody>
      </p:sp>
      <p:pic>
        <p:nvPicPr>
          <p:cNvPr id="17" name="Content Placeholder 16"/>
          <p:cNvPicPr>
            <a:picLocks noChangeAspect="1"/>
          </p:cNvPicPr>
          <p:nvPr>
            <p:ph idx="1"/>
          </p:nvPr>
        </p:nvPicPr>
        <p:blipFill>
          <a:blip r:embed="rId1"/>
          <a:stretch>
            <a:fillRect/>
          </a:stretch>
        </p:blipFill>
        <p:spPr>
          <a:xfrm>
            <a:off x="2994660" y="1825625"/>
            <a:ext cx="582104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小彭老师经验公式</a:t>
            </a:r>
            <a:endParaRPr lang="zh-CN" altLang="en-US">
              <a:sym typeface="+mn-ea"/>
            </a:endParaRPr>
          </a:p>
        </p:txBody>
      </p:sp>
      <p:sp>
        <p:nvSpPr>
          <p:cNvPr id="3" name="Content Placeholder 2"/>
          <p:cNvSpPr>
            <a:spLocks noGrp="1"/>
          </p:cNvSpPr>
          <p:nvPr>
            <p:ph idx="1"/>
          </p:nvPr>
        </p:nvSpPr>
        <p:spPr>
          <a:xfrm>
            <a:off x="542290" y="1530350"/>
            <a:ext cx="10957560" cy="4899660"/>
          </a:xfrm>
        </p:spPr>
        <p:txBody>
          <a:bodyPr/>
          <a:p>
            <a:r>
              <a:rPr lang="zh-CN" altLang="en-US"/>
              <a:t>对于</a:t>
            </a:r>
            <a:r>
              <a:rPr lang="en-US" altLang="zh-CN"/>
              <a:t>float</a:t>
            </a:r>
            <a:r>
              <a:rPr lang="zh-CN" altLang="en-US"/>
              <a:t>类型而言：</a:t>
            </a:r>
            <a:endParaRPr lang="zh-CN" altLang="en-US"/>
          </a:p>
          <a:p>
            <a:pPr marL="457200" indent="-457200">
              <a:buAutoNum type="arabicPeriod"/>
            </a:pPr>
            <a:r>
              <a:rPr lang="en-US" altLang="zh-CN"/>
              <a:t>1</a:t>
            </a:r>
            <a:r>
              <a:rPr lang="zh-CN" altLang="en-US"/>
              <a:t>次减法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次乘法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次除法</a:t>
            </a:r>
            <a:r>
              <a:rPr lang="en-US" altLang="zh-CN"/>
              <a:t> ≥ 2</a:t>
            </a:r>
            <a:r>
              <a:rPr lang="zh-CN" altLang="en-US"/>
              <a:t>次加法</a:t>
            </a:r>
            <a:endParaRPr lang="zh-CN" altLang="en-US"/>
          </a:p>
          <a:p>
            <a:pPr marL="457200" indent="-457200">
              <a:buAutoNum type="arabicPeriod"/>
            </a:pPr>
            <a:r>
              <a:rPr lang="en-US" altLang="zh-CN" b="1">
                <a:sym typeface="+mn-ea"/>
              </a:rPr>
              <a:t>1</a:t>
            </a:r>
            <a:r>
              <a:rPr lang="zh-CN" altLang="en-US" b="1">
                <a:sym typeface="+mn-ea"/>
              </a:rPr>
              <a:t>次</a:t>
            </a:r>
            <a:r>
              <a:rPr lang="zh-CN" b="1">
                <a:sym typeface="+mn-ea"/>
              </a:rPr>
              <a:t>读写</a:t>
            </a:r>
            <a:r>
              <a:rPr lang="en-US" altLang="zh-CN" b="1">
                <a:sym typeface="+mn-ea"/>
              </a:rPr>
              <a:t> ≈ 32</a:t>
            </a:r>
            <a:r>
              <a:rPr lang="zh-CN" altLang="en-US" b="1">
                <a:sym typeface="+mn-ea"/>
              </a:rPr>
              <a:t>次</a:t>
            </a:r>
            <a:r>
              <a:rPr lang="zh-CN" altLang="en-US" b="1">
                <a:sym typeface="+mn-ea"/>
              </a:rPr>
              <a:t>加法</a:t>
            </a:r>
            <a:r>
              <a:rPr lang="zh-CN" altLang="en-US">
                <a:sym typeface="+mn-ea"/>
              </a:rPr>
              <a:t>（矢量化成功）</a:t>
            </a:r>
            <a:r>
              <a:rPr lang="en-US" altLang="zh-CN">
                <a:sym typeface="+mn-ea"/>
              </a:rPr>
              <a:t>≈ </a:t>
            </a:r>
            <a:r>
              <a:rPr lang="en-US">
                <a:sym typeface="+mn-ea"/>
              </a:rPr>
              <a:t>4</a:t>
            </a:r>
            <a:r>
              <a:rPr lang="zh-CN" altLang="en-US">
                <a:sym typeface="+mn-ea"/>
              </a:rPr>
              <a:t>次加法（矢量化失败）</a:t>
            </a:r>
            <a:endParaRPr lang="zh-CN" altLang="en-US"/>
          </a:p>
          <a:p>
            <a:r>
              <a:rPr lang="zh-CN" altLang="en-US"/>
              <a:t>如果循环体内是</a:t>
            </a:r>
            <a:r>
              <a:rPr lang="en-US" altLang="zh-CN"/>
              <a:t> a[i] = func(a[i])</a:t>
            </a:r>
            <a:r>
              <a:rPr lang="zh-CN" altLang="en-US"/>
              <a:t>，那么</a:t>
            </a:r>
            <a:r>
              <a:rPr lang="en-US" altLang="zh-CN"/>
              <a:t> func </a:t>
            </a:r>
            <a:r>
              <a:rPr lang="zh-CN" altLang="en-US"/>
              <a:t>里要包含</a:t>
            </a:r>
            <a:r>
              <a:rPr lang="en-US" altLang="zh-CN"/>
              <a:t>16</a:t>
            </a:r>
            <a:r>
              <a:rPr lang="zh-CN" altLang="en-US"/>
              <a:t>次加法，才能和内存的延迟相抵消。</a:t>
            </a:r>
            <a:endParaRPr lang="zh-CN" altLang="en-US"/>
          </a:p>
          <a:p>
            <a:r>
              <a:rPr lang="zh-CN" altLang="en-US"/>
              <a:t>如果是</a:t>
            </a:r>
            <a:r>
              <a:rPr lang="en-US" altLang="zh-CN"/>
              <a:t> a[i] = func(a[i], b[i])</a:t>
            </a:r>
            <a:r>
              <a:rPr lang="zh-CN" altLang="en-US"/>
              <a:t>，那就是</a:t>
            </a:r>
            <a:r>
              <a:rPr lang="en-US" altLang="zh-CN"/>
              <a:t>2</a:t>
            </a:r>
            <a:r>
              <a:rPr lang="zh-CN" altLang="en-US"/>
              <a:t>次读</a:t>
            </a:r>
            <a:r>
              <a:rPr lang="en-US" altLang="zh-CN"/>
              <a:t>1</a:t>
            </a:r>
            <a:r>
              <a:rPr lang="zh-CN" altLang="en-US"/>
              <a:t>次写，总共其实是</a:t>
            </a:r>
            <a:r>
              <a:rPr lang="en-US" altLang="zh-CN"/>
              <a:t>2</a:t>
            </a:r>
            <a:r>
              <a:rPr lang="zh-CN" altLang="en-US"/>
              <a:t>次访存，那就要</a:t>
            </a:r>
            <a:r>
              <a:rPr lang="en-US" altLang="zh-CN"/>
              <a:t>32</a:t>
            </a:r>
            <a:r>
              <a:rPr lang="zh-CN" altLang="en-US"/>
              <a:t>次加法。</a:t>
            </a:r>
            <a:endParaRPr lang="zh-CN" altLang="en-US"/>
          </a:p>
          <a:p>
            <a:r>
              <a:rPr lang="zh-CN" altLang="en-US"/>
              <a:t>如果有</a:t>
            </a:r>
            <a:r>
              <a:rPr lang="en-US" altLang="zh-CN"/>
              <a:t>8</a:t>
            </a:r>
            <a:r>
              <a:rPr lang="zh-CN" altLang="en-US"/>
              <a:t>个核心，则需要</a:t>
            </a:r>
            <a:r>
              <a:rPr lang="en-US" altLang="zh-CN"/>
              <a:t>16</a:t>
            </a:r>
            <a:r>
              <a:rPr lang="en-US" altLang="zh-CN"/>
              <a:t>*8=128</a:t>
            </a:r>
            <a:r>
              <a:rPr lang="zh-CN" altLang="en-US"/>
              <a:t>次加法，才能避免</a:t>
            </a:r>
            <a:r>
              <a:rPr lang="zh-CN" altLang="en-US">
                <a:sym typeface="+mn-ea"/>
              </a:rPr>
              <a:t>内存瓶颈</a:t>
            </a:r>
            <a:r>
              <a:rPr lang="zh-CN" altLang="en-US"/>
              <a:t>，否则加速比会达不到</a:t>
            </a:r>
            <a:r>
              <a:rPr lang="en-US" altLang="zh-CN"/>
              <a:t>16</a:t>
            </a:r>
            <a:r>
              <a:rPr lang="zh-CN" altLang="en-US"/>
              <a:t>。</a:t>
            </a:r>
            <a:endParaRPr lang="zh-CN" altLang="en-US"/>
          </a:p>
          <a:p>
            <a:r>
              <a:rPr lang="zh-CN" altLang="en-US"/>
              <a:t>当然，如果你是</a:t>
            </a:r>
            <a:r>
              <a:rPr lang="en-US" altLang="zh-CN"/>
              <a:t>AVX</a:t>
            </a:r>
            <a:r>
              <a:rPr lang="zh-CN" altLang="en-US"/>
              <a:t>，则需要</a:t>
            </a:r>
            <a:r>
              <a:rPr lang="en-US" altLang="zh-CN"/>
              <a:t>32</a:t>
            </a:r>
            <a:r>
              <a:rPr lang="zh-CN" altLang="en-US"/>
              <a:t>次加法，</a:t>
            </a:r>
            <a:r>
              <a:rPr lang="en-US" altLang="zh-CN"/>
              <a:t>AVX512</a:t>
            </a:r>
            <a:r>
              <a:rPr lang="zh-CN" altLang="en-US"/>
              <a:t>，则需要</a:t>
            </a:r>
            <a:r>
              <a:rPr lang="en-US" altLang="zh-CN"/>
              <a:t>64</a:t>
            </a:r>
            <a:r>
              <a:rPr lang="zh-CN" altLang="en-US"/>
              <a:t>次加法！</a:t>
            </a:r>
            <a:endParaRPr lang="zh-CN" altLang="en-US"/>
          </a:p>
          <a:p>
            <a:r>
              <a:rPr lang="zh-CN" altLang="en-US"/>
              <a:t>为什么有人说用了</a:t>
            </a:r>
            <a:r>
              <a:rPr lang="en-US" altLang="zh-CN"/>
              <a:t> SIMD </a:t>
            </a:r>
            <a:r>
              <a:rPr lang="zh-CN" altLang="en-US"/>
              <a:t>发现没效果，可能是因为他的代码</a:t>
            </a:r>
            <a:r>
              <a:rPr lang="zh-CN" altLang="en-US" b="1">
                <a:sym typeface="+mn-ea"/>
              </a:rPr>
              <a:t>内存瓶颈</a:t>
            </a:r>
            <a:r>
              <a:rPr lang="zh-CN" altLang="en-US"/>
              <a:t>了，不是计算瓶颈。</a:t>
            </a:r>
            <a:endParaRPr lang="zh-CN" altLang="en-US"/>
          </a:p>
          <a:p>
            <a:r>
              <a:rPr lang="zh-CN" altLang="en-US"/>
              <a:t>就是说：他的</a:t>
            </a:r>
            <a:r>
              <a:rPr lang="en-US" altLang="zh-CN"/>
              <a:t> func </a:t>
            </a:r>
            <a:r>
              <a:rPr lang="zh-CN" altLang="en-US"/>
              <a:t>里的运算根本没有</a:t>
            </a:r>
            <a:r>
              <a:rPr lang="en-US" altLang="zh-CN"/>
              <a:t>64</a:t>
            </a:r>
            <a:r>
              <a:rPr lang="zh-CN" altLang="en-US"/>
              <a:t>次加法那么多，他的计算非常简单，但是内存读写却实实在在。导致</a:t>
            </a:r>
            <a:r>
              <a:rPr lang="en-US" altLang="zh-CN"/>
              <a:t>CPU</a:t>
            </a:r>
            <a:r>
              <a:rPr lang="zh-CN" altLang="en-US"/>
              <a:t>大部分时间浪费在等内存延迟，这时候你浮点计算得再快也没有用。</a:t>
            </a:r>
            <a:endParaRPr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https://www.intel.com/content/www/us/en/docs/intrinsics-guide/index.html</a:t>
            </a:r>
            <a:endParaRPr lang="en-US"/>
          </a:p>
        </p:txBody>
      </p:sp>
      <p:pic>
        <p:nvPicPr>
          <p:cNvPr id="4" name="Content Placeholder 3"/>
          <p:cNvPicPr>
            <a:picLocks noChangeAspect="1"/>
          </p:cNvPicPr>
          <p:nvPr>
            <p:ph idx="1"/>
          </p:nvPr>
        </p:nvPicPr>
        <p:blipFill>
          <a:blip r:embed="rId1"/>
          <a:stretch>
            <a:fillRect/>
          </a:stretch>
        </p:blipFill>
        <p:spPr>
          <a:xfrm>
            <a:off x="4300220" y="1846580"/>
            <a:ext cx="3451225" cy="4351655"/>
          </a:xfrm>
          <a:prstGeom prst="rect">
            <a:avLst/>
          </a:prstGeom>
        </p:spPr>
      </p:pic>
      <p:pic>
        <p:nvPicPr>
          <p:cNvPr id="5" name="Picture 4"/>
          <p:cNvPicPr>
            <a:picLocks noChangeAspect="1"/>
          </p:cNvPicPr>
          <p:nvPr/>
        </p:nvPicPr>
        <p:blipFill>
          <a:blip r:embed="rId2"/>
          <a:stretch>
            <a:fillRect/>
          </a:stretch>
        </p:blipFill>
        <p:spPr>
          <a:xfrm>
            <a:off x="4420870" y="6249035"/>
            <a:ext cx="3209925" cy="504825"/>
          </a:xfrm>
          <a:prstGeom prst="rect">
            <a:avLst/>
          </a:prstGeom>
        </p:spPr>
      </p:pic>
      <p:sp>
        <p:nvSpPr>
          <p:cNvPr id="6" name="Text Box 5"/>
          <p:cNvSpPr txBox="1"/>
          <p:nvPr/>
        </p:nvSpPr>
        <p:spPr>
          <a:xfrm>
            <a:off x="8684260" y="2287270"/>
            <a:ext cx="2540000" cy="922020"/>
          </a:xfrm>
          <a:prstGeom prst="rect">
            <a:avLst/>
          </a:prstGeom>
          <a:noFill/>
        </p:spPr>
        <p:txBody>
          <a:bodyPr wrap="square" rtlCol="0" anchor="t">
            <a:spAutoFit/>
          </a:bodyPr>
          <a:p>
            <a:r>
              <a:rPr lang="en-US"/>
              <a:t>https://www.youtube.com/channel/UCq7dxy_qYNEBcHqQVCbc20w</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https://fgiesen.wordpress.com/2009/12/13/decoding-morton-codes/</a:t>
            </a:r>
            <a:endParaRPr lang="en-US"/>
          </a:p>
        </p:txBody>
      </p:sp>
      <p:pic>
        <p:nvPicPr>
          <p:cNvPr id="14" name="Content Placeholder 13"/>
          <p:cNvPicPr>
            <a:picLocks noChangeAspect="1"/>
          </p:cNvPicPr>
          <p:nvPr>
            <p:ph idx="1"/>
          </p:nvPr>
        </p:nvPicPr>
        <p:blipFill>
          <a:blip r:embed="rId1"/>
          <a:stretch>
            <a:fillRect/>
          </a:stretch>
        </p:blipFill>
        <p:spPr>
          <a:xfrm>
            <a:off x="3516630" y="1825625"/>
            <a:ext cx="477710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章：内存带宽</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zh-CN"/>
              <a:t>core-bound </a:t>
            </a:r>
            <a:r>
              <a:rPr lang="zh-CN" altLang="en-US"/>
              <a:t>与</a:t>
            </a:r>
            <a:r>
              <a:rPr lang="en-US" altLang="zh-CN"/>
              <a:t> memory-bound</a:t>
            </a:r>
            <a:endParaRPr lang="en-US" altLang="zh-CN"/>
          </a:p>
        </p:txBody>
      </p:sp>
      <p:sp>
        <p:nvSpPr>
          <p:cNvPr id="7" name="Content Placeholder 6"/>
          <p:cNvSpPr/>
          <p:nvPr>
            <p:ph sz="half" idx="1"/>
          </p:nvPr>
        </p:nvSpPr>
        <p:spPr>
          <a:xfrm>
            <a:off x="647700" y="1825625"/>
            <a:ext cx="7630160" cy="4351655"/>
          </a:xfrm>
        </p:spPr>
        <p:txBody>
          <a:bodyPr/>
          <a:p>
            <a:r>
              <a:rPr lang="zh-CN" altLang="en-US"/>
              <a:t>通常来说，并行</a:t>
            </a:r>
            <a:r>
              <a:rPr lang="zh-CN" altLang="en-US" b="1"/>
              <a:t>只能加速计算的部分，不能加速内存读写的部分</a:t>
            </a:r>
            <a:r>
              <a:rPr lang="zh-CN" altLang="en-US"/>
              <a:t>。</a:t>
            </a:r>
            <a:endParaRPr lang="zh-CN" altLang="en-US"/>
          </a:p>
          <a:p>
            <a:r>
              <a:rPr lang="zh-CN" altLang="en-US"/>
              <a:t>因此，对</a:t>
            </a:r>
            <a:r>
              <a:rPr lang="en-US" altLang="zh-CN"/>
              <a:t> fill </a:t>
            </a:r>
            <a:r>
              <a:rPr lang="zh-CN" altLang="en-US"/>
              <a:t>这种没有任何计算量，纯粹只有</a:t>
            </a:r>
            <a:r>
              <a:rPr lang="zh-CN" altLang="en-US">
                <a:sym typeface="+mn-ea"/>
              </a:rPr>
              <a:t>访存</a:t>
            </a:r>
            <a:r>
              <a:rPr lang="zh-CN" altLang="en-US"/>
              <a:t>的</a:t>
            </a:r>
            <a:r>
              <a:rPr lang="zh-CN" altLang="en-US">
                <a:sym typeface="+mn-ea"/>
              </a:rPr>
              <a:t>循环体</a:t>
            </a:r>
            <a:r>
              <a:rPr lang="zh-CN" altLang="en-US"/>
              <a:t>，并行没有加速效果。称为内存瓶颈（</a:t>
            </a:r>
            <a:r>
              <a:rPr lang="en-US" altLang="zh-CN"/>
              <a:t>memory-bound</a:t>
            </a:r>
            <a:r>
              <a:rPr lang="zh-CN" altLang="en-US"/>
              <a:t>）。</a:t>
            </a:r>
            <a:endParaRPr lang="zh-CN" altLang="en-US"/>
          </a:p>
          <a:p>
            <a:r>
              <a:rPr lang="zh-CN" altLang="en-US"/>
              <a:t>而</a:t>
            </a:r>
            <a:r>
              <a:rPr lang="en-US" altLang="zh-CN"/>
              <a:t> sine </a:t>
            </a:r>
            <a:r>
              <a:rPr lang="zh-CN" altLang="en-US"/>
              <a:t>这种</a:t>
            </a:r>
            <a:r>
              <a:rPr lang="zh-CN" altLang="en-US">
                <a:sym typeface="+mn-ea"/>
              </a:rPr>
              <a:t>内部需要泰勒展开来计算，每次迭代</a:t>
            </a:r>
            <a:r>
              <a:rPr lang="zh-CN" altLang="en-US"/>
              <a:t>计算量很大的循环体，并行才有较好的加速效果。称为计算瓶颈（</a:t>
            </a:r>
            <a:r>
              <a:rPr lang="en-US" altLang="zh-CN"/>
              <a:t>core</a:t>
            </a:r>
            <a:r>
              <a:rPr lang="en-US" altLang="zh-CN"/>
              <a:t>-bound</a:t>
            </a:r>
            <a:r>
              <a:rPr lang="zh-CN" altLang="en-US"/>
              <a:t>）。</a:t>
            </a:r>
            <a:endParaRPr lang="zh-CN" altLang="en-US"/>
          </a:p>
        </p:txBody>
      </p:sp>
      <p:pic>
        <p:nvPicPr>
          <p:cNvPr id="9" name="Content Placeholder 3"/>
          <p:cNvPicPr>
            <a:picLocks noChangeAspect="1"/>
          </p:cNvPicPr>
          <p:nvPr>
            <p:ph sz="half" idx="2"/>
          </p:nvPr>
        </p:nvPicPr>
        <p:blipFill>
          <a:blip r:embed="rId1"/>
          <a:stretch>
            <a:fillRect/>
          </a:stretch>
        </p:blipFill>
        <p:spPr>
          <a:xfrm>
            <a:off x="8820150" y="-6985"/>
            <a:ext cx="3371850" cy="6864985"/>
          </a:xfrm>
          <a:prstGeom prst="rect">
            <a:avLst/>
          </a:prstGeom>
        </p:spPr>
      </p:pic>
      <p:pic>
        <p:nvPicPr>
          <p:cNvPr id="11" name="Picture 10"/>
          <p:cNvPicPr>
            <a:picLocks noChangeAspect="1"/>
          </p:cNvPicPr>
          <p:nvPr/>
        </p:nvPicPr>
        <p:blipFill>
          <a:blip r:embed="rId2"/>
          <a:stretch>
            <a:fillRect/>
          </a:stretch>
        </p:blipFill>
        <p:spPr>
          <a:xfrm>
            <a:off x="1685290" y="5027930"/>
            <a:ext cx="6238875" cy="1628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浮点加法的计算量</a:t>
            </a:r>
            <a:endParaRPr lang="zh-CN"/>
          </a:p>
        </p:txBody>
      </p:sp>
      <p:sp>
        <p:nvSpPr>
          <p:cNvPr id="7" name="Content Placeholder 6"/>
          <p:cNvSpPr/>
          <p:nvPr>
            <p:ph sz="half" idx="1"/>
          </p:nvPr>
        </p:nvSpPr>
        <p:spPr>
          <a:xfrm>
            <a:off x="647700" y="1825625"/>
            <a:ext cx="7630160" cy="4351655"/>
          </a:xfrm>
        </p:spPr>
        <p:txBody>
          <a:bodyPr/>
          <a:p>
            <a:r>
              <a:rPr lang="zh-CN"/>
              <a:t>冷知识：并行地给浮点数组每个元素加</a:t>
            </a:r>
            <a:r>
              <a:rPr lang="en-US" altLang="zh-CN"/>
              <a:t> 1 </a:t>
            </a:r>
            <a:r>
              <a:rPr lang="zh-CN" altLang="en-US"/>
              <a:t>反而更慢。</a:t>
            </a:r>
            <a:endParaRPr lang="zh-CN" altLang="en-US"/>
          </a:p>
          <a:p>
            <a:r>
              <a:rPr lang="zh-CN" altLang="en-US"/>
              <a:t>因为一次</a:t>
            </a:r>
            <a:r>
              <a:rPr lang="zh-CN" b="1">
                <a:sym typeface="+mn-ea"/>
              </a:rPr>
              <a:t>浮点</a:t>
            </a:r>
            <a:r>
              <a:rPr lang="zh-CN" altLang="en-US" b="1"/>
              <a:t>加法的计算量</a:t>
            </a:r>
            <a:r>
              <a:rPr lang="zh-CN" altLang="en-US"/>
              <a:t>和</a:t>
            </a:r>
            <a:r>
              <a:rPr lang="zh-CN" altLang="en-US" b="1"/>
              <a:t>访存的超高延迟</a:t>
            </a:r>
            <a:r>
              <a:rPr lang="zh-CN" altLang="en-US"/>
              <a:t>相比实在太少了。</a:t>
            </a:r>
            <a:endParaRPr lang="zh-CN" altLang="en-US"/>
          </a:p>
        </p:txBody>
      </p:sp>
      <p:pic>
        <p:nvPicPr>
          <p:cNvPr id="6" name="Content Placeholder 5"/>
          <p:cNvPicPr>
            <a:picLocks noChangeAspect="1"/>
          </p:cNvPicPr>
          <p:nvPr>
            <p:ph sz="half" idx="2"/>
          </p:nvPr>
        </p:nvPicPr>
        <p:blipFill>
          <a:blip r:embed="rId1"/>
          <a:stretch>
            <a:fillRect/>
          </a:stretch>
        </p:blipFill>
        <p:spPr>
          <a:xfrm>
            <a:off x="8154670" y="1367155"/>
            <a:ext cx="3517265" cy="4351655"/>
          </a:xfrm>
          <a:prstGeom prst="rect">
            <a:avLst/>
          </a:prstGeom>
        </p:spPr>
      </p:pic>
      <p:pic>
        <p:nvPicPr>
          <p:cNvPr id="8" name="Picture 7"/>
          <p:cNvPicPr>
            <a:picLocks noChangeAspect="1"/>
          </p:cNvPicPr>
          <p:nvPr/>
        </p:nvPicPr>
        <p:blipFill>
          <a:blip r:embed="rId2"/>
          <a:stretch>
            <a:fillRect/>
          </a:stretch>
        </p:blipFill>
        <p:spPr>
          <a:xfrm>
            <a:off x="989965" y="5154930"/>
            <a:ext cx="6162675" cy="121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3539</Words>
  <Application>WPS Presentation</Application>
  <PresentationFormat>宽屏</PresentationFormat>
  <Paragraphs>62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Liberation Sans</vt:lpstr>
      <vt:lpstr>SimSun</vt:lpstr>
      <vt:lpstr>文泉驿微米黑</vt:lpstr>
      <vt:lpstr>Arial Black</vt:lpstr>
      <vt:lpstr>Microsoft YaHei</vt:lpstr>
      <vt:lpstr>Arial Unicode MS</vt:lpstr>
      <vt:lpstr>SimSun</vt:lpstr>
      <vt:lpstr>MathJax_Vector</vt:lpstr>
      <vt:lpstr>Office Theme</vt:lpstr>
      <vt:lpstr>深入浅出访存优化</vt:lpstr>
      <vt:lpstr>https://lwn.net/Articles/255364/</vt:lpstr>
      <vt:lpstr>https://link.springer.com/chapter/10.1007%2F978-1-4842-4398-5_16</vt:lpstr>
      <vt:lpstr>小彭老师经验公式</vt:lpstr>
      <vt:lpstr>https://www.intel.com/content/www/us/en/docs/intrinsics-guide/index.html</vt:lpstr>
      <vt:lpstr>https://fgiesen.wordpress.com/2009/12/13/decoding-morton-codes/</vt:lpstr>
      <vt:lpstr>PowerPoint 演示文稿</vt:lpstr>
      <vt:lpstr>PowerPoint 演示文稿</vt:lpstr>
      <vt:lpstr>core-bound 与 memory-bound</vt:lpstr>
      <vt:lpstr>浮点加法的计算量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48</cp:revision>
  <dcterms:created xsi:type="dcterms:W3CDTF">2022-01-15T15:46:30Z</dcterms:created>
  <dcterms:modified xsi:type="dcterms:W3CDTF">2022-01-15T15:46:30Z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