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8"/>
  </p:handoutMasterIdLst>
  <p:sldIdLst>
    <p:sldId id="256" r:id="rId3"/>
    <p:sldId id="267" r:id="rId4"/>
    <p:sldId id="269" r:id="rId5"/>
    <p:sldId id="273" r:id="rId6"/>
    <p:sldId id="272" r:id="rId7"/>
    <p:sldId id="283" r:id="rId8"/>
    <p:sldId id="284" r:id="rId9"/>
    <p:sldId id="285" r:id="rId11"/>
    <p:sldId id="310" r:id="rId12"/>
    <p:sldId id="309" r:id="rId13"/>
    <p:sldId id="282" r:id="rId14"/>
    <p:sldId id="295" r:id="rId15"/>
    <p:sldId id="296" r:id="rId16"/>
    <p:sldId id="297" r:id="rId17"/>
    <p:sldId id="298" r:id="rId18"/>
    <p:sldId id="299" r:id="rId19"/>
    <p:sldId id="280" r:id="rId20"/>
    <p:sldId id="281" r:id="rId21"/>
    <p:sldId id="268" r:id="rId22"/>
    <p:sldId id="262" r:id="rId23"/>
    <p:sldId id="257" r:id="rId24"/>
    <p:sldId id="258" r:id="rId25"/>
    <p:sldId id="259" r:id="rId26"/>
    <p:sldId id="261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c6a535d7ecc90554cb87761dd101fe067f0ead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255" y="-385445"/>
            <a:ext cx="12208510" cy="7628890"/>
          </a:xfrm>
          <a:prstGeom prst="rect">
            <a:avLst/>
          </a:prstGeom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90346" y="1711325"/>
            <a:ext cx="9211733" cy="1082675"/>
          </a:xfrm>
        </p:spPr>
        <p:txBody>
          <a:bodyPr/>
          <a:lstStyle>
            <a:lvl1pPr algn="ctr">
              <a:defRPr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90346" y="3028315"/>
            <a:ext cx="9218083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90270"/>
            <a:ext cx="5715635" cy="573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425" y="890270"/>
            <a:ext cx="5133975" cy="3867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6448425" y="4874260"/>
            <a:ext cx="5133975" cy="174688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标准库系列课程之</a:t>
            </a:r>
            <a:r>
              <a:rPr lang="en-US" altLang="zh-CN"/>
              <a:t> </a:t>
            </a:r>
            <a:r>
              <a:rPr lang="en-US"/>
              <a:t>set </a:t>
            </a:r>
            <a:r>
              <a:rPr lang="zh-CN" altLang="en-US"/>
              <a:t>和</a:t>
            </a:r>
            <a:r>
              <a:rPr lang="en-US" altLang="zh-CN"/>
              <a:t> map </a:t>
            </a:r>
            <a:r>
              <a:rPr lang="zh-CN" altLang="en-US"/>
              <a:t>知多少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/>
              <a:t>by </a:t>
            </a:r>
            <a:r>
              <a:rPr lang="zh-CN" altLang="en-US"/>
              <a:t>小彭老师（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en-US" altLang="zh-CN"/>
          </a:p>
          <a:p>
            <a:pPr algn="ctr"/>
            <a:r>
              <a:rPr lang="zh-CN" altLang="en-US"/>
              <a:t>课件：</a:t>
            </a:r>
            <a:r>
              <a:rPr lang="en-US" altLang="zh-CN"/>
              <a:t>https://github.com/parallel101/course</a:t>
            </a:r>
            <a:endParaRPr lang="en-US" altLang="zh-CN"/>
          </a:p>
          <a:p>
            <a:pPr algn="ctr"/>
            <a:r>
              <a:rPr lang="zh-CN" altLang="en-US"/>
              <a:t>上一期：https://www.bilibili.com/video/BV1qF411T7sd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迭代器系列帮手函数一览</a:t>
            </a:r>
            <a:endParaRPr lang="zh-CN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293110" y="1995805"/>
          <a:ext cx="5486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帮手函数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等价于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std::next(it1,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+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std::prev(it1,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it1 -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std::next(it1)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+ 1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std::prev(it1)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it2 = it1 - 1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std::advance(it1,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it1 +=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std::advance(it1, -n)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it1 -=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 = std::distance(it1, it2)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 = it2 - it1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293110" y="6489700"/>
            <a:ext cx="5605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https://en.cppreference.com/w/cpp/iterator/distance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向</a:t>
            </a:r>
            <a:r>
              <a:rPr lang="en-US" altLang="zh-CN"/>
              <a:t> </a:t>
            </a:r>
            <a:r>
              <a:rPr lang="en-US"/>
              <a:t>set </a:t>
            </a:r>
            <a:r>
              <a:rPr lang="zh-CN" altLang="en-US"/>
              <a:t>中插入元素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930910"/>
            <a:ext cx="5715635" cy="5730875"/>
          </a:xfrm>
        </p:spPr>
        <p:txBody>
          <a:bodyPr/>
          <a:p>
            <a:r>
              <a:rPr lang="zh-CN" altLang="en-US"/>
              <a:t>可以通过调用</a:t>
            </a:r>
            <a:r>
              <a:rPr lang="en-US" altLang="zh-CN"/>
              <a:t> insert </a:t>
            </a:r>
            <a:r>
              <a:rPr lang="zh-CN" altLang="en-US"/>
              <a:t>往</a:t>
            </a:r>
            <a:r>
              <a:rPr lang="en-US" altLang="zh-CN"/>
              <a:t> set </a:t>
            </a:r>
            <a:r>
              <a:rPr lang="zh-CN" altLang="en-US"/>
              <a:t>中添加一个元素。</a:t>
            </a:r>
            <a:endParaRPr lang="zh-CN" altLang="en-US"/>
          </a:p>
          <a:p>
            <a:r>
              <a:rPr lang="zh-CN" altLang="en-US"/>
              <a:t>用户无需关心插入的位置，例如插入元素</a:t>
            </a:r>
            <a:r>
              <a:rPr lang="en-US" altLang="zh-CN"/>
              <a:t> 3 </a:t>
            </a:r>
            <a:r>
              <a:rPr lang="zh-CN" altLang="en-US"/>
              <a:t>时，</a:t>
            </a:r>
            <a:r>
              <a:rPr lang="en-US" altLang="zh-CN"/>
              <a:t>set </a:t>
            </a:r>
            <a:r>
              <a:rPr lang="zh-CN" altLang="en-US"/>
              <a:t>会自动插入到</a:t>
            </a:r>
            <a:r>
              <a:rPr lang="en-US" altLang="zh-CN"/>
              <a:t> 2 </a:t>
            </a:r>
            <a:r>
              <a:rPr lang="zh-CN" altLang="en-US"/>
              <a:t>和</a:t>
            </a:r>
            <a:r>
              <a:rPr lang="en-US" altLang="zh-CN"/>
              <a:t> 4 </a:t>
            </a:r>
            <a:r>
              <a:rPr lang="zh-CN" altLang="en-US"/>
              <a:t>之间，从而使元素总是从小到大排列。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28055" y="2243455"/>
            <a:ext cx="5974080" cy="158877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92900" y="5191760"/>
            <a:ext cx="4644390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向</a:t>
            </a:r>
            <a:r>
              <a:rPr lang="en-US" altLang="zh-CN"/>
              <a:t> </a:t>
            </a:r>
            <a:r>
              <a:rPr lang="en-US"/>
              <a:t>set </a:t>
            </a:r>
            <a:r>
              <a:rPr lang="zh-CN" altLang="en-US"/>
              <a:t>中插入元素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930910"/>
            <a:ext cx="5715635" cy="5730875"/>
          </a:xfrm>
        </p:spPr>
        <p:txBody>
          <a:bodyPr/>
          <a:p>
            <a:r>
              <a:rPr lang="zh-CN"/>
              <a:t>刚刚说过</a:t>
            </a:r>
            <a:r>
              <a:rPr lang="en-US" altLang="zh-CN"/>
              <a:t> set </a:t>
            </a:r>
            <a:r>
              <a:rPr lang="zh-CN" altLang="en-US"/>
              <a:t>具有</a:t>
            </a:r>
            <a:r>
              <a:rPr lang="zh-CN" altLang="en-US" b="1"/>
              <a:t>自动去重</a:t>
            </a:r>
            <a:r>
              <a:rPr lang="zh-CN" altLang="en-US"/>
              <a:t>的功能，</a:t>
            </a:r>
            <a:r>
              <a:rPr lang="zh-CN"/>
              <a:t>如果插入的元素已经在</a:t>
            </a:r>
            <a:r>
              <a:rPr lang="en-US" altLang="zh-CN"/>
              <a:t> set </a:t>
            </a:r>
            <a:r>
              <a:rPr lang="zh-CN" altLang="en-US"/>
              <a:t>中存在，则不会完成插入。</a:t>
            </a:r>
            <a:endParaRPr lang="zh-CN" altLang="en-US"/>
          </a:p>
          <a:p>
            <a:r>
              <a:rPr lang="zh-CN" altLang="en-US"/>
              <a:t>例如往集合</a:t>
            </a:r>
            <a:r>
              <a:rPr lang="en-US" altLang="zh-CN"/>
              <a:t> {1,2,4} </a:t>
            </a:r>
            <a:r>
              <a:rPr lang="zh-CN" altLang="en-US"/>
              <a:t>中插入</a:t>
            </a:r>
            <a:r>
              <a:rPr lang="en-US" altLang="zh-CN"/>
              <a:t> 4 </a:t>
            </a:r>
            <a:r>
              <a:rPr lang="zh-CN" altLang="en-US"/>
              <a:t>则什么也不会发生，因为</a:t>
            </a:r>
            <a:r>
              <a:rPr lang="en-US" altLang="zh-CN"/>
              <a:t> 4 </a:t>
            </a:r>
            <a:r>
              <a:rPr lang="zh-CN" altLang="en-US"/>
              <a:t>已经在集合中了。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9515" y="2337435"/>
            <a:ext cx="5594985" cy="14630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064375" y="5193665"/>
            <a:ext cx="3902075" cy="1107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</a:t>
            </a:r>
            <a:r>
              <a:rPr lang="zh-CN" altLang="en-US"/>
              <a:t>的第二个返回值：表示插入是否成功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930910"/>
            <a:ext cx="5715635" cy="5730875"/>
          </a:xfrm>
        </p:spPr>
        <p:txBody>
          <a:bodyPr/>
          <a:p>
            <a:r>
              <a:rPr lang="en-US"/>
              <a:t>insert </a:t>
            </a:r>
            <a:r>
              <a:rPr lang="zh-CN" altLang="en-US"/>
              <a:t>函数的返回值是一个</a:t>
            </a:r>
            <a:r>
              <a:rPr lang="en-US" altLang="zh-CN"/>
              <a:t> pair </a:t>
            </a:r>
            <a:r>
              <a:rPr lang="zh-CN" altLang="en-US"/>
              <a:t>类型，也就是说他同时返回了两个值。其中</a:t>
            </a:r>
            <a:r>
              <a:rPr lang="zh-CN" altLang="en-US" b="1"/>
              <a:t>第二个返回值是</a:t>
            </a:r>
            <a:r>
              <a:rPr lang="en-US" altLang="zh-CN" b="1"/>
              <a:t> bool </a:t>
            </a:r>
            <a:r>
              <a:rPr lang="zh-CN" altLang="en-US" b="1"/>
              <a:t>类型，指示了插入是否成功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若元素在</a:t>
            </a:r>
            <a:r>
              <a:rPr lang="en-US" altLang="zh-CN"/>
              <a:t> set </a:t>
            </a:r>
            <a:r>
              <a:rPr lang="zh-CN" altLang="en-US"/>
              <a:t>容器中已存有相同的元素，则插入失败，这个</a:t>
            </a:r>
            <a:r>
              <a:rPr lang="en-US" altLang="zh-CN"/>
              <a:t> bool </a:t>
            </a:r>
            <a:r>
              <a:rPr lang="zh-CN" altLang="en-US"/>
              <a:t>值为</a:t>
            </a:r>
            <a:r>
              <a:rPr lang="en-US" altLang="zh-CN"/>
              <a:t> false</a:t>
            </a:r>
            <a:r>
              <a:rPr lang="zh-CN" altLang="en-US"/>
              <a:t>；如果元素在</a:t>
            </a:r>
            <a:r>
              <a:rPr lang="en-US" altLang="zh-CN"/>
              <a:t> set </a:t>
            </a:r>
            <a:r>
              <a:rPr lang="zh-CN" altLang="en-US"/>
              <a:t>中不存在，则插入成功，这个</a:t>
            </a:r>
            <a:r>
              <a:rPr lang="en-US" altLang="zh-CN"/>
              <a:t> bool </a:t>
            </a:r>
            <a:r>
              <a:rPr lang="zh-CN" altLang="en-US"/>
              <a:t>值为</a:t>
            </a:r>
            <a:r>
              <a:rPr lang="en-US" altLang="zh-CN"/>
              <a:t> true</a:t>
            </a:r>
            <a:r>
              <a:rPr lang="zh-CN" altLang="en-US"/>
              <a:t>。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4555" y="2813050"/>
            <a:ext cx="6227445" cy="151320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776210" y="5289550"/>
            <a:ext cx="2477770" cy="915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</a:t>
            </a:r>
            <a:r>
              <a:rPr lang="zh-CN" altLang="en-US"/>
              <a:t>的第一个返回值：指向插入</a:t>
            </a:r>
            <a:r>
              <a:rPr lang="en-US" altLang="zh-CN"/>
              <a:t>/</a:t>
            </a:r>
            <a:r>
              <a:rPr lang="zh-CN" altLang="en-US"/>
              <a:t>现有元素的迭代器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2730" y="773430"/>
            <a:ext cx="5715635" cy="5888355"/>
          </a:xfrm>
        </p:spPr>
        <p:txBody>
          <a:bodyPr/>
          <a:p>
            <a:r>
              <a:rPr lang="zh-CN" altLang="en-US"/>
              <a:t>其中</a:t>
            </a:r>
            <a:r>
              <a:rPr lang="zh-CN" altLang="en-US" b="1"/>
              <a:t>第一个返回值是一个迭代器</a:t>
            </a:r>
            <a:r>
              <a:rPr lang="zh-CN" altLang="en-US"/>
              <a:t>，分两种情况讨论。</a:t>
            </a:r>
            <a:endParaRPr lang="zh-CN" altLang="en-US"/>
          </a:p>
          <a:p>
            <a:r>
              <a:rPr lang="zh-CN"/>
              <a:t>当向 set 容器添加元素成功时，该迭代器指向 set 容器新添加的元素，bool 类型的值为 true；</a:t>
            </a:r>
            <a:endParaRPr lang="zh-CN"/>
          </a:p>
          <a:p>
            <a:r>
              <a:rPr lang="zh-CN"/>
              <a:t>如果添加失败，即证明原 set 容器中已存有相同的元素，此时返回的迭代器就指向容器中相同的此元素，同时 bool 类型的值为 false。</a:t>
            </a:r>
            <a:endParaRPr lang="zh-CN"/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pair&lt;iterator, bool&gt; insert(int val);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764145" y="6489700"/>
            <a:ext cx="4419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http://c.biancheng.net/view/7196.html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2315" y="2231390"/>
            <a:ext cx="6369685" cy="188150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430135" y="4497705"/>
            <a:ext cx="315341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glibc 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en-US"/>
              <a:t>pair </a:t>
            </a:r>
            <a:r>
              <a:rPr lang="zh-CN" altLang="en-US"/>
              <a:t>的定义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3555" y="4276090"/>
            <a:ext cx="8827770" cy="258191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92480" y="1174750"/>
            <a:ext cx="10789920" cy="4953000"/>
          </a:xfrm>
        </p:spPr>
        <p:txBody>
          <a:bodyPr/>
          <a:p>
            <a:r>
              <a:rPr lang="en-US" altLang="zh-CN" sz="2400"/>
              <a:t>pair </a:t>
            </a:r>
            <a:r>
              <a:rPr lang="zh-CN" altLang="en-US" sz="2400"/>
              <a:t>类似于</a:t>
            </a:r>
            <a:r>
              <a:rPr lang="en-US" altLang="zh-CN" sz="2400"/>
              <a:t> python </a:t>
            </a:r>
            <a:r>
              <a:rPr lang="zh-CN" altLang="en-US" sz="2400"/>
              <a:t>里的元组，不过固定只能有两个元素，自从</a:t>
            </a:r>
            <a:r>
              <a:rPr lang="en-US" altLang="zh-CN" sz="2400"/>
              <a:t> C++11 </a:t>
            </a:r>
            <a:r>
              <a:rPr lang="zh-CN" altLang="en-US" sz="2400"/>
              <a:t>引入了能支持任意多元素的</a:t>
            </a:r>
            <a:r>
              <a:rPr lang="en-US" altLang="zh-CN" sz="2400"/>
              <a:t> tuple </a:t>
            </a:r>
            <a:r>
              <a:rPr lang="zh-CN" altLang="en-US" sz="2400"/>
              <a:t>以来，就没</a:t>
            </a:r>
            <a:r>
              <a:rPr lang="en-US" altLang="zh-CN" sz="2400"/>
              <a:t> pair </a:t>
            </a:r>
            <a:r>
              <a:rPr lang="zh-CN" altLang="en-US" sz="2400"/>
              <a:t>什么事了</a:t>
            </a:r>
            <a:r>
              <a:rPr lang="en-US" altLang="zh-CN" sz="2400"/>
              <a:t>……</a:t>
            </a:r>
            <a:r>
              <a:rPr lang="zh-CN" altLang="en-US" sz="2400"/>
              <a:t>但是为了兼容</a:t>
            </a:r>
            <a:r>
              <a:rPr lang="en-US" altLang="zh-CN" sz="2400"/>
              <a:t> pair </a:t>
            </a:r>
            <a:r>
              <a:rPr lang="zh-CN" altLang="en-US" sz="2400"/>
              <a:t>还是继续存在着。</a:t>
            </a:r>
            <a:r>
              <a:rPr lang="en-US" altLang="zh-CN" sz="2400"/>
              <a:t>pair </a:t>
            </a:r>
            <a:r>
              <a:rPr lang="zh-CN" altLang="en-US" sz="2400"/>
              <a:t>是个模板类，根据尖括号里你给定的类型来替换这里的</a:t>
            </a:r>
            <a:r>
              <a:rPr lang="en-US" altLang="zh-CN" sz="2400"/>
              <a:t> _T1 </a:t>
            </a:r>
            <a:r>
              <a:rPr lang="zh-CN" altLang="en-US" sz="2400"/>
              <a:t>和</a:t>
            </a:r>
            <a:r>
              <a:rPr lang="en-US" altLang="zh-CN" sz="2400"/>
              <a:t> _T2</a:t>
            </a:r>
            <a:r>
              <a:rPr lang="zh-CN" altLang="en-US" sz="2400"/>
              <a:t>。例如</a:t>
            </a:r>
            <a:r>
              <a:rPr lang="en-US" altLang="zh-CN" sz="2400"/>
              <a:t> pair&lt;iterator, bool&gt; </a:t>
            </a:r>
            <a:r>
              <a:rPr lang="zh-CN" altLang="en-US" sz="2400"/>
              <a:t>就会变成：</a:t>
            </a:r>
            <a:endParaRPr lang="zh-CN" altLang="en-US"/>
          </a:p>
          <a:p>
            <a:r>
              <a:rPr lang="en-US" altLang="zh-CN" sz="2400">
                <a:solidFill>
                  <a:srgbClr val="0070C0"/>
                </a:solidFill>
              </a:rPr>
              <a:t>struct </a:t>
            </a:r>
            <a:r>
              <a:rPr lang="en-US" altLang="zh-CN" sz="2400">
                <a:solidFill>
                  <a:srgbClr val="00B050"/>
                </a:solidFill>
              </a:rPr>
              <a:t>pair </a:t>
            </a:r>
            <a:r>
              <a:rPr lang="en-US" altLang="zh-CN" sz="2400">
                <a:solidFill>
                  <a:srgbClr val="0070C0"/>
                </a:solidFill>
              </a:rPr>
              <a:t>{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</a:rPr>
              <a:t>  </a:t>
            </a:r>
            <a:r>
              <a:rPr lang="en-US" altLang="zh-CN" sz="2400">
                <a:solidFill>
                  <a:srgbClr val="00B050"/>
                </a:solidFill>
              </a:rPr>
              <a:t>iterator </a:t>
            </a:r>
            <a:r>
              <a:rPr lang="en-US" altLang="zh-CN" sz="2400">
                <a:solidFill>
                  <a:srgbClr val="0070C0"/>
                </a:solidFill>
              </a:rPr>
              <a:t>first;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</a:rPr>
              <a:t>  </a:t>
            </a:r>
            <a:r>
              <a:rPr lang="en-US" altLang="zh-CN" sz="2400">
                <a:solidFill>
                  <a:srgbClr val="00B050"/>
                </a:solidFill>
              </a:rPr>
              <a:t>bool </a:t>
            </a:r>
            <a:r>
              <a:rPr lang="en-US" altLang="zh-CN" sz="2400">
                <a:solidFill>
                  <a:srgbClr val="0070C0"/>
                </a:solidFill>
              </a:rPr>
              <a:t>second;</a:t>
            </a:r>
            <a:endParaRPr lang="en-US" altLang="zh-CN" sz="2400">
              <a:solidFill>
                <a:srgbClr val="0070C0"/>
              </a:solidFill>
            </a:endParaRPr>
          </a:p>
          <a:p>
            <a:r>
              <a:rPr lang="en-US" altLang="zh-CN" sz="2400">
                <a:solidFill>
                  <a:srgbClr val="0070C0"/>
                </a:solidFill>
              </a:rPr>
              <a:t>};</a:t>
            </a:r>
            <a:endParaRPr lang="en-US" altLang="zh-CN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C++17 </a:t>
            </a:r>
            <a:r>
              <a:rPr lang="zh-CN" altLang="en-US"/>
              <a:t>的结构化绑定来拆解</a:t>
            </a:r>
            <a:r>
              <a:rPr lang="en-US" altLang="zh-CN"/>
              <a:t> </a:t>
            </a:r>
            <a:r>
              <a:rPr lang="en-US"/>
              <a:t>pair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C++17 </a:t>
            </a:r>
            <a:r>
              <a:rPr lang="zh-CN" altLang="en-US"/>
              <a:t>提供了结构化绑定</a:t>
            </a:r>
            <a:r>
              <a:rPr lang="en-US" altLang="zh-CN"/>
              <a:t>(structual binding)</a:t>
            </a:r>
            <a:r>
              <a:rPr lang="zh-CN" altLang="en-US"/>
              <a:t>的语法，可以取出一个</a:t>
            </a:r>
            <a:r>
              <a:rPr lang="en-US" altLang="zh-CN"/>
              <a:t> POD </a:t>
            </a:r>
            <a:r>
              <a:rPr lang="zh-CN" altLang="en-US"/>
              <a:t>结构体的所有成员，</a:t>
            </a:r>
            <a:r>
              <a:rPr lang="en-US" altLang="zh-CN"/>
              <a:t>pair </a:t>
            </a:r>
            <a:r>
              <a:rPr lang="zh-CN" altLang="en-US"/>
              <a:t>也不例外。</a:t>
            </a:r>
            <a:endParaRPr lang="zh-CN" altLang="en-US"/>
          </a:p>
          <a:p>
            <a:r>
              <a:rPr lang="en-US" altLang="zh-CN" sz="2800">
                <a:solidFill>
                  <a:srgbClr val="0070C0"/>
                </a:solidFill>
              </a:rPr>
              <a:t>auto [ok, it] = 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b.insert(3)</a:t>
            </a:r>
            <a:r>
              <a:rPr lang="en-US" altLang="zh-CN" sz="2800">
                <a:solidFill>
                  <a:srgbClr val="0070C0"/>
                </a:solidFill>
              </a:rPr>
              <a:t>;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zh-CN" altLang="en-US" sz="2800">
                <a:solidFill>
                  <a:srgbClr val="0070C0"/>
                </a:solidFill>
              </a:rPr>
              <a:t>等价于</a:t>
            </a:r>
            <a:endParaRPr lang="zh-CN" altLang="en-US" sz="2800">
              <a:solidFill>
                <a:srgbClr val="0070C0"/>
              </a:solidFill>
            </a:endParaRPr>
          </a:p>
          <a:p>
            <a:r>
              <a:rPr lang="en-US" altLang="zh-CN" sz="2800">
                <a:solidFill>
                  <a:srgbClr val="0070C0"/>
                </a:solidFill>
              </a:rPr>
              <a:t>auto tmp = b.insert(3);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>
                <a:solidFill>
                  <a:srgbClr val="0070C0"/>
                </a:solidFill>
              </a:rPr>
              <a:t>auto ok = tmp.first;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>
                <a:solidFill>
                  <a:srgbClr val="0070C0"/>
                </a:solidFill>
              </a:rPr>
              <a:t>auto it = tmp.second;</a:t>
            </a:r>
            <a:endParaRPr lang="en-US" altLang="zh-CN" sz="280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2830" y="2233295"/>
            <a:ext cx="6059170" cy="214058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600950" y="4786630"/>
            <a:ext cx="2807970" cy="155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set </a:t>
            </a:r>
            <a:r>
              <a:rPr lang="zh-CN" altLang="en-US"/>
              <a:t>到</a:t>
            </a:r>
            <a:r>
              <a:rPr lang="en-US" altLang="zh-CN"/>
              <a:t> map</a:t>
            </a:r>
            <a:r>
              <a:rPr lang="zh-CN" altLang="en-US"/>
              <a:t>：有什么不同？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不同版本的</a:t>
            </a:r>
            <a:r>
              <a:rPr lang="en-US" altLang="zh-CN"/>
              <a:t> set </a:t>
            </a:r>
            <a:r>
              <a:rPr lang="zh-CN" altLang="en-US"/>
              <a:t>容器比较</a:t>
            </a:r>
            <a:endParaRPr lang="zh-CN" altLang="en-US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609600" y="1174750"/>
          <a:ext cx="1097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/>
                        <a:t>元素可是任意值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维持</a:t>
                      </a:r>
                      <a:r>
                        <a:rPr lang="zh-CN" altLang="en-US"/>
                        <a:t>插入时顺序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O(n)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需要遍历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尾部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O(1)</a:t>
                      </a:r>
                      <a:r>
                        <a:rPr lang="en-US"/>
                        <a:t> </a:t>
                      </a:r>
                      <a:r>
                        <a:rPr lang="zh-CN" altLang="en-US"/>
                        <a:t>头部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 </a:t>
                      </a:r>
                      <a:r>
                        <a:rPr lang="zh-CN" altLang="en-US"/>
                        <a:t>不会有重复元素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 </a:t>
                      </a:r>
                      <a:r>
                        <a:rPr lang="zh-CN" altLang="en-US"/>
                        <a:t>从小到大排序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O(logn)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稳定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重复元素紧挨着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 </a:t>
                      </a:r>
                      <a:r>
                        <a:rPr lang="zh-CN" altLang="en-US" sz="1800">
                          <a:sym typeface="+mn-ea"/>
                        </a:rPr>
                        <a:t>从小到大排序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 </a:t>
                      </a:r>
                      <a:r>
                        <a:rPr lang="zh-CN" altLang="en-US" sz="1800">
                          <a:sym typeface="+mn-ea"/>
                        </a:rPr>
                        <a:t>不会有重复元素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随机打乱顺序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重复元素紧挨着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随机打乱顺序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</a:t>
            </a:r>
            <a:r>
              <a:rPr lang="zh-CN" altLang="en-US"/>
              <a:t>和</a:t>
            </a:r>
            <a:r>
              <a:rPr lang="en-US" altLang="zh-CN"/>
              <a:t> vector 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都是能存储一连串数据的容器，有什么区别呢？</a:t>
            </a:r>
            <a:endParaRPr lang="zh-CN"/>
          </a:p>
          <a:p>
            <a:r>
              <a:rPr lang="zh-CN"/>
              <a:t>区别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会</a:t>
            </a:r>
            <a:r>
              <a:rPr lang="zh-CN" altLang="en-US">
                <a:sym typeface="+mn-ea"/>
              </a:rPr>
              <a:t>自动</a:t>
            </a:r>
            <a:r>
              <a:rPr lang="zh-CN" altLang="en-US"/>
              <a:t>给其中的元素</a:t>
            </a:r>
            <a:r>
              <a:rPr lang="zh-CN" altLang="en-US" b="1"/>
              <a:t>从小到大排序</a:t>
            </a:r>
            <a:r>
              <a:rPr lang="zh-CN" altLang="en-US"/>
              <a:t>，而</a:t>
            </a:r>
            <a:r>
              <a:rPr lang="en-US" altLang="zh-CN"/>
              <a:t>vector</a:t>
            </a:r>
            <a:r>
              <a:rPr lang="zh-CN" altLang="en-US"/>
              <a:t>会保持插入时的顺序。</a:t>
            </a:r>
            <a:endParaRPr lang="zh-CN" altLang="en-US"/>
          </a:p>
          <a:p>
            <a:r>
              <a:rPr lang="zh-CN" altLang="en-US"/>
              <a:t>区别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会把重复的元素去除，只保留一个，即</a:t>
            </a:r>
            <a:r>
              <a:rPr lang="zh-CN" altLang="en-US" b="1"/>
              <a:t>去重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区别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vector</a:t>
            </a:r>
            <a:r>
              <a:rPr lang="zh-CN" altLang="en-US"/>
              <a:t>中的元素在内存中是连续的，可以</a:t>
            </a:r>
            <a:r>
              <a:rPr lang="zh-CN" altLang="en-US" b="1"/>
              <a:t>高效地随机访问</a:t>
            </a:r>
            <a:r>
              <a:rPr lang="zh-CN" altLang="en-US"/>
              <a:t>，</a:t>
            </a:r>
            <a:r>
              <a:rPr lang="en-US" altLang="zh-CN"/>
              <a:t>set</a:t>
            </a:r>
            <a:r>
              <a:rPr lang="zh-CN" altLang="en-US"/>
              <a:t>则不行。</a:t>
            </a:r>
            <a:endParaRPr lang="zh-CN" altLang="en-US"/>
          </a:p>
        </p:txBody>
      </p:sp>
      <p:pic>
        <p:nvPicPr>
          <p:cNvPr id="25" name="Content Placeholder 9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7319645" y="5332730"/>
            <a:ext cx="339090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8425" y="996315"/>
            <a:ext cx="5133975" cy="3653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837565"/>
            <a:ext cx="5896610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/>
              <a:t>copy, copy_n</a:t>
            </a:r>
            <a:endParaRPr lang="en-US"/>
          </a:p>
          <a:p>
            <a:r>
              <a:rPr lang="en-US"/>
              <a:t>copy_if, copy_if_n</a:t>
            </a:r>
            <a:endParaRPr lang="en-US"/>
          </a:p>
          <a:p>
            <a:r>
              <a:rPr lang="en-US"/>
              <a:t>copy_backward</a:t>
            </a:r>
            <a:endParaRPr lang="en-US"/>
          </a:p>
          <a:p>
            <a:r>
              <a:rPr lang="en-US"/>
              <a:t>fill, fill_n</a:t>
            </a:r>
            <a:endParaRPr lang="en-US"/>
          </a:p>
          <a:p>
            <a:r>
              <a:rPr lang="en-US"/>
              <a:t>for_each, for_each_n</a:t>
            </a:r>
            <a:endParaRPr lang="en-US"/>
          </a:p>
          <a:p>
            <a:r>
              <a:rPr lang="en-US"/>
              <a:t>remove, remove_if</a:t>
            </a:r>
            <a:endParaRPr lang="en-US"/>
          </a:p>
          <a:p>
            <a:r>
              <a:rPr lang="en-US"/>
              <a:t>remove_copy, remove_copy_if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includes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rfind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/>
              <a:t>replace, replace_if</a:t>
            </a:r>
            <a:endParaRPr lang="en-US"/>
          </a:p>
          <a:p>
            <a:r>
              <a:rPr lang="en-US"/>
              <a:t>replace_copy, replace_copy_if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find_if, find_if_not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lexicographical_compare</a:t>
            </a:r>
            <a:endParaRPr lang="en-US">
              <a:sym typeface="+mn-ea"/>
            </a:endParaRPr>
          </a:p>
          <a:p>
            <a:r>
              <a:rPr lang="en-US"/>
              <a:t>equal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748655" cy="4351655"/>
          </a:xfrm>
        </p:spPr>
        <p:txBody>
          <a:bodyPr/>
          <a:p>
            <a:r>
              <a:rPr lang="en-US">
                <a:sym typeface="+mn-ea"/>
              </a:rPr>
              <a:t>min, max, minmax, </a:t>
            </a:r>
            <a:r>
              <a:rPr lang="en-US">
                <a:sym typeface="+mn-ea"/>
              </a:rPr>
              <a:t>clamp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min_element, max_element, minmax_element</a:t>
            </a:r>
            <a:endParaRPr lang="en-US">
              <a:sym typeface="+mn-ea"/>
            </a:endParaRPr>
          </a:p>
          <a:p>
            <a:r>
              <a:rPr lang="en-US"/>
              <a:t>any_of, all_of, none_of</a:t>
            </a:r>
            <a:endParaRPr lang="en-US"/>
          </a:p>
          <a:p>
            <a:r>
              <a:rPr lang="en-US"/>
              <a:t>count, count_if</a:t>
            </a:r>
            <a:endParaRPr lang="en-US"/>
          </a:p>
          <a:p>
            <a:r>
              <a:rPr lang="en-US"/>
              <a:t>move, move_backward</a:t>
            </a:r>
            <a:endParaRPr lang="en-US"/>
          </a:p>
          <a:p>
            <a:r>
              <a:rPr lang="en-US"/>
              <a:t>swap_ranges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next_permutation, prev</a:t>
            </a:r>
            <a:r>
              <a:rPr lang="en-US">
                <a:sym typeface="+mn-ea"/>
              </a:rPr>
              <a:t>_permutation</a:t>
            </a:r>
            <a:endParaRPr lang="en-US"/>
          </a:p>
          <a:p>
            <a:r>
              <a:rPr lang="en-US">
                <a:sym typeface="+mn-ea"/>
              </a:rPr>
              <a:t>is_permutation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merge, inplace_merge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set_difference, set_symmetric_difference</a:t>
            </a:r>
            <a:endParaRPr lang="en-US"/>
          </a:p>
          <a:p>
            <a:r>
              <a:rPr lang="en-US">
                <a:sym typeface="+mn-ea"/>
              </a:rPr>
              <a:t>set_union, set_intersection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includes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unique, unique_copy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363210" cy="4351655"/>
          </a:xfrm>
        </p:spPr>
        <p:txBody>
          <a:bodyPr>
            <a:normAutofit lnSpcReduction="20000"/>
          </a:bodyPr>
          <a:p>
            <a:r>
              <a:rPr lang="en-US">
                <a:sym typeface="+mn-ea"/>
              </a:rPr>
              <a:t>transform, transform_n</a:t>
            </a:r>
            <a:endParaRPr lang="en-US"/>
          </a:p>
          <a:p>
            <a:r>
              <a:rPr lang="en-US">
                <a:sym typeface="+mn-ea"/>
              </a:rPr>
              <a:t>generate, generate_n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iota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accumate, </a:t>
            </a:r>
            <a:r>
              <a:rPr lang="en-US">
                <a:sym typeface="+mn-ea"/>
              </a:rPr>
              <a:t>reduce, </a:t>
            </a:r>
            <a:r>
              <a:rPr lang="en-US"/>
              <a:t>transform_reduce</a:t>
            </a:r>
            <a:endParaRPr lang="en-US"/>
          </a:p>
          <a:p>
            <a:r>
              <a:rPr lang="en-US"/>
              <a:t>inner_product</a:t>
            </a:r>
            <a:endParaRPr lang="en-US"/>
          </a:p>
          <a:p>
            <a:r>
              <a:rPr lang="en-US"/>
              <a:t>exclusive_scan, transform_exclusive_scan</a:t>
            </a:r>
            <a:endParaRPr lang="en-US"/>
          </a:p>
          <a:p>
            <a:r>
              <a:rPr lang="en-US"/>
              <a:t>inclusive_scan, transform_inclusive_scan</a:t>
            </a:r>
            <a:endParaRPr lang="en-US"/>
          </a:p>
          <a:p>
            <a:r>
              <a:rPr lang="en-US">
                <a:sym typeface="+mn-ea"/>
              </a:rPr>
              <a:t>partial_sum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binary_search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lower_bound, upper_bound, equal_range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nth_element, partition_point</a:t>
            </a:r>
            <a:endParaRPr lang="en-US"/>
          </a:p>
          <a:p>
            <a:r>
              <a:rPr lang="en-US">
                <a:sym typeface="+mn-ea"/>
              </a:rPr>
              <a:t>partition, stable_partition, partition_copy</a:t>
            </a:r>
            <a:endParaRPr lang="en-US"/>
          </a:p>
          <a:p>
            <a:r>
              <a:rPr lang="en-US">
                <a:sym typeface="+mn-ea"/>
              </a:rPr>
              <a:t>partial_sort, partial_sort_copy</a:t>
            </a:r>
            <a:endParaRPr lang="en-US"/>
          </a:p>
          <a:p>
            <a:r>
              <a:rPr lang="en-US">
                <a:sym typeface="+mn-ea"/>
              </a:rPr>
              <a:t>sort, stable_sort</a:t>
            </a:r>
            <a:endParaRPr lang="en-US">
              <a:sym typeface="+mn-ea"/>
            </a:endParaRPr>
          </a:p>
          <a:p>
            <a:r>
              <a:rPr lang="en-US"/>
              <a:t>is_sorted, is_sorted_until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adjacent_difference</a:t>
            </a:r>
            <a:endParaRPr lang="en-US"/>
          </a:p>
          <a:p>
            <a:r>
              <a:rPr lang="en-US"/>
              <a:t>adjacent_find</a:t>
            </a:r>
            <a:endParaRPr lang="en-US"/>
          </a:p>
          <a:p>
            <a:r>
              <a:rPr lang="en-US">
                <a:sym typeface="+mn-ea"/>
              </a:rPr>
              <a:t>swap_ranges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shuffle, sample</a:t>
            </a:r>
            <a:endParaRPr lang="en-US"/>
          </a:p>
          <a:p>
            <a:r>
              <a:rPr lang="en-US"/>
              <a:t>shift_left, shift_right</a:t>
            </a:r>
            <a:endParaRPr lang="en-US"/>
          </a:p>
          <a:p>
            <a:r>
              <a:rPr lang="en-US"/>
              <a:t>rotate, rotate_copy</a:t>
            </a:r>
            <a:endParaRPr lang="en-US"/>
          </a:p>
          <a:p>
            <a:r>
              <a:rPr lang="en-US"/>
              <a:t>reverse, reverse_copy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>
                <a:sym typeface="+mn-ea"/>
              </a:rPr>
              <a:t>区别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0340" y="890270"/>
            <a:ext cx="6094730" cy="5730875"/>
          </a:xfrm>
        </p:spPr>
        <p:txBody>
          <a:bodyPr/>
          <a:p>
            <a:r>
              <a:rPr lang="zh-CN" altLang="en-US"/>
              <a:t>上节课讲了迭代器：</a:t>
            </a:r>
            <a:r>
              <a:rPr lang="en-US" altLang="zh-CN"/>
              <a:t>vector </a:t>
            </a:r>
            <a:r>
              <a:rPr lang="zh-CN" altLang="en-US"/>
              <a:t>具有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50"/>
                </a:solidFill>
              </a:rPr>
              <a:t>begin()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70C0"/>
                </a:solidFill>
              </a:rPr>
              <a:t>end()</a:t>
            </a:r>
            <a:r>
              <a:rPr lang="en-US" altLang="zh-CN"/>
              <a:t> </a:t>
            </a:r>
            <a:r>
              <a:rPr lang="zh-CN" altLang="en-US"/>
              <a:t>两个成员函数，他们分别返回指向数组</a:t>
            </a:r>
            <a:r>
              <a:rPr lang="zh-CN" altLang="en-US" b="1">
                <a:solidFill>
                  <a:srgbClr val="00B050"/>
                </a:solidFill>
              </a:rPr>
              <a:t>头部元素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0070C0"/>
                </a:solidFill>
              </a:rPr>
              <a:t>尾部再之后一格元素</a:t>
            </a:r>
            <a:r>
              <a:rPr lang="zh-CN" altLang="en-US"/>
              <a:t>的迭代器对象。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作为连续数组，他的迭代器基本等效于指针。</a:t>
            </a:r>
            <a:endParaRPr lang="zh-CN" altLang="en-US"/>
          </a:p>
          <a:p>
            <a:r>
              <a:rPr lang="en-US" altLang="zh-CN"/>
              <a:t>set </a:t>
            </a:r>
            <a:r>
              <a:rPr lang="zh-CN" altLang="en-US"/>
              <a:t>也有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50"/>
                </a:solidFill>
              </a:rPr>
              <a:t>begin()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70C0"/>
                </a:solidFill>
              </a:rPr>
              <a:t>end()</a:t>
            </a:r>
            <a:r>
              <a:rPr lang="en-US" altLang="zh-CN"/>
              <a:t> </a:t>
            </a:r>
            <a:r>
              <a:rPr lang="zh-CN" altLang="en-US"/>
              <a:t>函数，他返回的迭代器对象重载了</a:t>
            </a:r>
            <a:r>
              <a:rPr lang="en-US" altLang="zh-CN"/>
              <a:t> </a:t>
            </a:r>
            <a:r>
              <a:rPr lang="en-US" altLang="zh-CN" b="1"/>
              <a:t>*</a:t>
            </a:r>
            <a:r>
              <a:rPr lang="en-US" altLang="zh-CN"/>
              <a:t> </a:t>
            </a:r>
            <a:r>
              <a:rPr lang="zh-CN" altLang="en-US"/>
              <a:t>来访问指向的地址。</a:t>
            </a:r>
            <a:endParaRPr lang="en-US" altLang="zh-CN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3164205" y="6007100"/>
            <a:ext cx="9027795" cy="8509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5210" y="1551305"/>
            <a:ext cx="606679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迭代器的五大分类</a:t>
            </a:r>
            <a:endParaRPr lang="zh-CN" altLang="en-US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568325" y="1195070"/>
          <a:ext cx="11055350" cy="301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5"/>
                <a:gridCol w="4102735"/>
                <a:gridCol w="2504440"/>
                <a:gridCol w="264160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提供的运算符重载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具有此迭代器的容器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相应的</a:t>
                      </a:r>
                      <a:r>
                        <a:rPr lang="en-US" altLang="zh-CN"/>
                        <a:t> C++20 concept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（可读取）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++</a:t>
                      </a:r>
                      <a:r>
                        <a:rPr lang="zh-CN" altLang="en-US"/>
                        <a:t>（一次性）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istream_iterator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input_iterator</a:t>
                      </a: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输出迭代器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（可写入），</a:t>
                      </a:r>
                      <a:r>
                        <a:rPr lang="en-US" altLang="zh-CN" sz="1800">
                          <a:sym typeface="+mn-ea"/>
                        </a:rPr>
                        <a:t>!=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==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++</a:t>
                      </a:r>
                      <a:r>
                        <a:rPr lang="zh-CN" altLang="en-US" sz="1800">
                          <a:sym typeface="+mn-ea"/>
                        </a:rPr>
                        <a:t>（一次性）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back_insert_iterator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output_iterator</a:t>
                      </a: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前向迭代器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/>
                        <a:t>++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forward_list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forward_iterator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双向迭代器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++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map</a:t>
                      </a:r>
                      <a:r>
                        <a:rPr lang="zh-CN" altLang="en-US"/>
                        <a:t>，</a:t>
                      </a:r>
                      <a:r>
                        <a:rPr lang="en-US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bidirectional_iterator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随机访问迭代器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!=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==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++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--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[]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vector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array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deque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random_access_iterator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迭代器外包装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和他所包装的迭代器保持一致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reverse_iterator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和所包装的迭代器一致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09600" y="6381115"/>
            <a:ext cx="1098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https://en.cppreference.com/w/cpp/iterator/random_access_iterator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6012815"/>
            <a:ext cx="10817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https://www.cplusplus.com/reference/iterator/istream_iterator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07515" y="4557395"/>
            <a:ext cx="9392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包含关系：前向迭代器＞双向迭代器</a:t>
            </a:r>
            <a:r>
              <a:rPr lang="zh-CN" altLang="en-US">
                <a:sym typeface="+mn-ea"/>
              </a:rPr>
              <a:t>＞</a:t>
            </a:r>
            <a:r>
              <a:rPr lang="zh-CN" altLang="en-US"/>
              <a:t>随机访问迭代器</a:t>
            </a:r>
            <a:endParaRPr lang="zh-CN" altLang="en-US"/>
          </a:p>
          <a:p>
            <a:r>
              <a:rPr lang="zh-CN" altLang="en-US"/>
              <a:t>这意味着如果一个</a:t>
            </a:r>
            <a:r>
              <a:rPr lang="en-US" altLang="zh-CN"/>
              <a:t>STL</a:t>
            </a:r>
            <a:r>
              <a:rPr lang="zh-CN" altLang="en-US"/>
              <a:t>模板函数（比如</a:t>
            </a:r>
            <a:r>
              <a:rPr lang="en-US" altLang="zh-CN"/>
              <a:t>std::find</a:t>
            </a:r>
            <a:r>
              <a:rPr lang="zh-CN" altLang="en-US"/>
              <a:t>）要求迭代器是</a:t>
            </a:r>
            <a:r>
              <a:rPr lang="zh-CN" altLang="en-US" b="1"/>
              <a:t>前向迭代器</a:t>
            </a:r>
            <a:r>
              <a:rPr lang="zh-CN" altLang="en-US"/>
              <a:t>即可，那么也可以给他随机访问迭代器，因为</a:t>
            </a:r>
            <a:r>
              <a:rPr lang="zh-CN" altLang="en-US" b="1"/>
              <a:t>前向迭代器</a:t>
            </a:r>
            <a:r>
              <a:rPr lang="zh-CN" altLang="en-US"/>
              <a:t>是</a:t>
            </a:r>
            <a:r>
              <a:rPr lang="zh-CN" altLang="en-US" b="1"/>
              <a:t>随机访问迭代器</a:t>
            </a:r>
            <a:r>
              <a:rPr lang="zh-CN" altLang="en-US"/>
              <a:t>的子集。</a:t>
            </a:r>
            <a:endParaRPr lang="zh-CN" altLang="en-US"/>
          </a:p>
          <a:p>
            <a:r>
              <a:rPr lang="zh-CN" altLang="en-US"/>
              <a:t>例如，</a:t>
            </a:r>
            <a:r>
              <a:rPr lang="en-US" altLang="zh-CN"/>
              <a:t>vector </a:t>
            </a:r>
            <a:r>
              <a:rPr lang="zh-CN" altLang="en-US"/>
              <a:t>和</a:t>
            </a:r>
            <a:r>
              <a:rPr lang="en-US" altLang="zh-CN"/>
              <a:t> list </a:t>
            </a:r>
            <a:r>
              <a:rPr lang="zh-CN" altLang="en-US"/>
              <a:t>都可以调用</a:t>
            </a:r>
            <a:r>
              <a:rPr lang="en-US" altLang="zh-CN"/>
              <a:t> std::find</a:t>
            </a:r>
            <a:r>
              <a:rPr lang="zh-CN" altLang="en-US"/>
              <a:t>（</a:t>
            </a:r>
            <a:r>
              <a:rPr lang="en-US" altLang="zh-CN"/>
              <a:t>set </a:t>
            </a:r>
            <a:r>
              <a:rPr lang="zh-CN" altLang="en-US"/>
              <a:t>则直接提供了</a:t>
            </a:r>
            <a:r>
              <a:rPr lang="en-US" altLang="zh-CN"/>
              <a:t> find </a:t>
            </a:r>
            <a:r>
              <a:rPr lang="zh-CN" altLang="en-US"/>
              <a:t>作为成员函数，稍后讨论）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>
                <a:sym typeface="+mn-ea"/>
              </a:rPr>
              <a:t>区别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5" y="890270"/>
            <a:ext cx="5970270" cy="5730875"/>
          </a:xfrm>
        </p:spPr>
        <p:txBody>
          <a:bodyPr/>
          <a:p>
            <a:r>
              <a:rPr lang="en-US" altLang="zh-CN"/>
              <a:t>set </a:t>
            </a:r>
            <a:r>
              <a:rPr lang="zh-CN" altLang="en-US"/>
              <a:t>的迭代器对象也重载了</a:t>
            </a:r>
            <a:r>
              <a:rPr lang="en-US" altLang="zh-CN"/>
              <a:t> </a:t>
            </a:r>
            <a:r>
              <a:rPr lang="en-US" altLang="zh-CN" b="1"/>
              <a:t>++</a:t>
            </a:r>
            <a:r>
              <a:rPr lang="en-US" altLang="zh-CN"/>
              <a:t> </a:t>
            </a:r>
            <a:r>
              <a:rPr lang="zh-CN" altLang="en-US"/>
              <a:t>为红黑树的遍历。</a:t>
            </a:r>
            <a:endParaRPr lang="zh-CN" altLang="en-US"/>
          </a:p>
          <a:p>
            <a:r>
              <a:rPr lang="en-US" altLang="zh-CN">
                <a:sym typeface="+mn-ea"/>
              </a:rPr>
              <a:t>vector </a:t>
            </a:r>
            <a:r>
              <a:rPr lang="zh-CN" altLang="en-US">
                <a:sym typeface="+mn-ea"/>
              </a:rPr>
              <a:t>提供了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+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+=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的重载，而</a:t>
            </a:r>
            <a:r>
              <a:rPr lang="en-US" altLang="zh-CN"/>
              <a:t> set </a:t>
            </a:r>
            <a:r>
              <a:rPr lang="zh-CN" altLang="en-US"/>
              <a:t>没有。这是因为</a:t>
            </a:r>
            <a:r>
              <a:rPr lang="en-US" altLang="zh-CN"/>
              <a:t> vector </a:t>
            </a:r>
            <a:r>
              <a:rPr lang="zh-CN" altLang="en-US"/>
              <a:t>中的元素在内存中是连续的，可以</a:t>
            </a:r>
            <a:r>
              <a:rPr lang="zh-CN" altLang="en-US" b="1"/>
              <a:t>随机访问</a:t>
            </a:r>
            <a:r>
              <a:rPr lang="zh-CN" altLang="en-US"/>
              <a:t>。而</a:t>
            </a:r>
            <a:r>
              <a:rPr lang="en-US" altLang="zh-CN"/>
              <a:t> set </a:t>
            </a:r>
            <a:r>
              <a:rPr lang="zh-CN" altLang="en-US"/>
              <a:t>是不连续的，所以不能随机访问，只能</a:t>
            </a:r>
            <a:r>
              <a:rPr lang="zh-CN" altLang="en-US" b="1"/>
              <a:t>顺序访问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所以这里调用</a:t>
            </a:r>
            <a:r>
              <a:rPr lang="en-US" altLang="zh-CN"/>
              <a:t> b.begin() + 3</a:t>
            </a:r>
            <a:r>
              <a:rPr lang="zh-CN" altLang="en-US"/>
              <a:t>，就出错了。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01740" y="1975485"/>
            <a:ext cx="5821045" cy="28416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3164205" y="6007100"/>
            <a:ext cx="9027795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多次调用</a:t>
            </a:r>
            <a:r>
              <a:rPr lang="en-US" altLang="zh-CN"/>
              <a:t> ++ </a:t>
            </a:r>
            <a:r>
              <a:rPr lang="zh-CN" altLang="en-US"/>
              <a:t>实现</a:t>
            </a:r>
            <a:r>
              <a:rPr lang="en-US" altLang="zh-CN"/>
              <a:t> + </a:t>
            </a:r>
            <a:r>
              <a:rPr lang="zh-CN" altLang="en-US"/>
              <a:t>同样效果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迭代器没有重载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运算符，因为他不是随机迭代器。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那如果我确实需要让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迭代器向前移动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格怎么办？</a:t>
            </a:r>
            <a:endParaRPr lang="zh-CN" altLang="en-US">
              <a:sym typeface="+mn-ea"/>
            </a:endParaRPr>
          </a:p>
          <a:p>
            <a:r>
              <a:rPr lang="zh-CN" altLang="en-US"/>
              <a:t>可以调用三次</a:t>
            </a:r>
            <a:r>
              <a:rPr lang="en-US" altLang="zh-CN"/>
              <a:t> ++ </a:t>
            </a:r>
            <a:r>
              <a:rPr lang="zh-CN" altLang="en-US"/>
              <a:t>运算，实现和</a:t>
            </a:r>
            <a:r>
              <a:rPr lang="en-US" altLang="zh-CN"/>
              <a:t> + 3 </a:t>
            </a:r>
            <a:r>
              <a:rPr lang="zh-CN" altLang="en-US"/>
              <a:t>同样的效果。</a:t>
            </a:r>
            <a:endParaRPr lang="zh-CN" altLang="en-US"/>
          </a:p>
          <a:p>
            <a:r>
              <a:rPr lang="en-US" altLang="zh-CN">
                <a:sym typeface="+mn-ea"/>
              </a:rPr>
              <a:t>vector </a:t>
            </a:r>
            <a:r>
              <a:rPr lang="zh-CN" altLang="en-US">
                <a:sym typeface="+mn-ea"/>
              </a:rPr>
              <a:t>迭代器的</a:t>
            </a:r>
            <a:r>
              <a:rPr lang="en-US" altLang="zh-CN">
                <a:sym typeface="+mn-ea"/>
              </a:rPr>
              <a:t> + n </a:t>
            </a:r>
            <a:r>
              <a:rPr lang="zh-CN" altLang="en-US">
                <a:sym typeface="+mn-ea"/>
              </a:rPr>
              <a:t>复杂度是</a:t>
            </a:r>
            <a:r>
              <a:rPr lang="en-US" altLang="zh-CN">
                <a:sym typeface="+mn-ea"/>
              </a:rPr>
              <a:t> O(1)</a:t>
            </a:r>
            <a:r>
              <a:rPr lang="zh-CN" altLang="en-US">
                <a:sym typeface="+mn-ea"/>
              </a:rPr>
              <a:t>。而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/>
              <a:t>模拟出来的</a:t>
            </a:r>
            <a:r>
              <a:rPr lang="en-US" altLang="zh-CN"/>
              <a:t> + n </a:t>
            </a:r>
            <a:r>
              <a:rPr lang="zh-CN" altLang="en-US"/>
              <a:t>复杂度为</a:t>
            </a:r>
            <a:r>
              <a:rPr lang="en-US" altLang="zh-CN"/>
              <a:t> O(n)</a:t>
            </a:r>
            <a:r>
              <a:rPr lang="zh-CN" altLang="en-US"/>
              <a:t>。虽然低效，但至少可以用了。</a:t>
            </a:r>
            <a:endParaRPr lang="zh-CN" alt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25235" y="1078230"/>
            <a:ext cx="5380990" cy="349123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019415" y="5332095"/>
            <a:ext cx="1991360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std::next </a:t>
            </a:r>
            <a:r>
              <a:rPr lang="zh-CN" altLang="en-US"/>
              <a:t>等价于</a:t>
            </a:r>
            <a:r>
              <a:rPr lang="en-US" altLang="zh-CN"/>
              <a:t> +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890270"/>
            <a:ext cx="5715635" cy="5812155"/>
          </a:xfrm>
        </p:spPr>
        <p:txBody>
          <a:bodyPr/>
          <a:p>
            <a:r>
              <a:rPr lang="zh-CN" sz="2800">
                <a:sym typeface="+mn-ea"/>
              </a:rPr>
              <a:t>但是这样手写三个</a:t>
            </a:r>
            <a:r>
              <a:rPr lang="en-US" altLang="zh-CN" sz="2800">
                <a:sym typeface="+mn-ea"/>
              </a:rPr>
              <a:t> ++ </a:t>
            </a:r>
            <a:r>
              <a:rPr lang="zh-CN" altLang="en-US" sz="2800">
                <a:sym typeface="+mn-ea"/>
              </a:rPr>
              <a:t>太麻烦了，而且是就地操作，会改变迭代器本身。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因此标准库提供了</a:t>
            </a:r>
            <a:r>
              <a:rPr lang="en-US" altLang="zh-CN" sz="2800">
                <a:sym typeface="+mn-ea"/>
              </a:rPr>
              <a:t> std::next </a:t>
            </a:r>
            <a:r>
              <a:rPr lang="zh-CN" altLang="en-US" sz="2800">
                <a:sym typeface="+mn-ea"/>
              </a:rPr>
              <a:t>函数，他的内部实现相当于这样：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没错，他会</a:t>
            </a:r>
            <a:r>
              <a:rPr lang="zh-CN" altLang="en-US" sz="2800" b="1">
                <a:sym typeface="+mn-ea"/>
              </a:rPr>
              <a:t>自动判断迭代器是否支持</a:t>
            </a:r>
            <a:r>
              <a:rPr lang="en-US" altLang="zh-CN" sz="2800" b="1">
                <a:sym typeface="+mn-ea"/>
              </a:rPr>
              <a:t> + </a:t>
            </a:r>
            <a:r>
              <a:rPr lang="zh-CN" altLang="en-US" sz="2800" b="1">
                <a:sym typeface="+mn-ea"/>
              </a:rPr>
              <a:t>运算</a:t>
            </a:r>
            <a:r>
              <a:rPr lang="zh-CN" altLang="en-US" sz="2800">
                <a:sym typeface="+mn-ea"/>
              </a:rPr>
              <a:t>，如果不支持，会改为比较低效的调用</a:t>
            </a:r>
            <a:r>
              <a:rPr lang="en-US" altLang="zh-CN" sz="2800">
                <a:sym typeface="+mn-ea"/>
              </a:rPr>
              <a:t> n </a:t>
            </a:r>
            <a:r>
              <a:rPr lang="zh-CN" altLang="en-US" sz="2800">
                <a:sym typeface="+mn-ea"/>
              </a:rPr>
              <a:t>次</a:t>
            </a:r>
            <a:r>
              <a:rPr lang="en-US" altLang="zh-CN" sz="2800">
                <a:sym typeface="+mn-ea"/>
              </a:rPr>
              <a:t> ++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8019415" y="5332095"/>
            <a:ext cx="1991360" cy="830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0" y="3182620"/>
            <a:ext cx="3605530" cy="19761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8850" y="1994535"/>
            <a:ext cx="6153150" cy="2402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std::advance </a:t>
            </a:r>
            <a:r>
              <a:rPr lang="zh-CN" altLang="en-US">
                <a:sym typeface="+mn-ea"/>
              </a:rPr>
              <a:t>等价于</a:t>
            </a:r>
            <a:r>
              <a:rPr lang="en-US" altLang="zh-CN"/>
              <a:t> +=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6880" y="931545"/>
            <a:ext cx="6643370" cy="5770880"/>
          </a:xfrm>
        </p:spPr>
        <p:txBody>
          <a:bodyPr/>
          <a:p>
            <a:r>
              <a:rPr lang="en-US" altLang="zh-CN" sz="2800">
                <a:sym typeface="+mn-ea"/>
              </a:rPr>
              <a:t>std::next </a:t>
            </a:r>
            <a:r>
              <a:rPr lang="zh-CN" altLang="en-US" sz="2800">
                <a:sym typeface="+mn-ea"/>
              </a:rPr>
              <a:t>会</a:t>
            </a:r>
            <a:r>
              <a:rPr lang="zh-CN" sz="2800">
                <a:sym typeface="+mn-ea"/>
              </a:rPr>
              <a:t>返回自增后迭代器。</a:t>
            </a:r>
            <a:endParaRPr 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还有</a:t>
            </a:r>
            <a:r>
              <a:rPr lang="en-US" altLang="zh-CN" sz="2800">
                <a:sym typeface="+mn-ea"/>
              </a:rPr>
              <a:t> std::advance </a:t>
            </a:r>
            <a:r>
              <a:rPr lang="zh-CN" altLang="en-US" sz="2800">
                <a:sym typeface="+mn-ea"/>
              </a:rPr>
              <a:t>会就地自增作为引用传入的迭代器，他同样会判断是否支持</a:t>
            </a:r>
            <a:r>
              <a:rPr lang="en-US" altLang="zh-CN" sz="2800">
                <a:sym typeface="+mn-ea"/>
              </a:rPr>
              <a:t> += </a:t>
            </a:r>
            <a:r>
              <a:rPr lang="zh-CN" altLang="en-US" sz="2800">
                <a:sym typeface="+mn-ea"/>
              </a:rPr>
              <a:t>来决定要采用哪一种实现。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区别：</a:t>
            </a:r>
            <a:r>
              <a:rPr lang="en-US" altLang="zh-CN" sz="2800">
                <a:sym typeface="+mn-ea"/>
              </a:rPr>
              <a:t>advance </a:t>
            </a:r>
            <a:r>
              <a:rPr lang="zh-CN" altLang="en-US" sz="2800">
                <a:sym typeface="+mn-ea"/>
              </a:rPr>
              <a:t>就地修改迭代器，没有返回值；</a:t>
            </a:r>
            <a:r>
              <a:rPr lang="en-US" altLang="zh-CN" sz="2800">
                <a:sym typeface="+mn-ea"/>
              </a:rPr>
              <a:t>next </a:t>
            </a:r>
            <a:r>
              <a:rPr lang="zh-CN" altLang="en-US" sz="2800">
                <a:sym typeface="+mn-ea"/>
              </a:rPr>
              <a:t>修改迭代器后返回，不会改变原迭代器。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advance </a:t>
            </a:r>
            <a:r>
              <a:rPr lang="zh-CN" altLang="en-US" sz="2800">
                <a:sym typeface="+mn-ea"/>
              </a:rPr>
              <a:t>相当于</a:t>
            </a:r>
            <a:r>
              <a:rPr lang="en-US" altLang="zh-CN" sz="2800">
                <a:sym typeface="+mn-ea"/>
              </a:rPr>
              <a:t> +=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next </a:t>
            </a:r>
            <a:r>
              <a:rPr lang="zh-CN" altLang="en-US" sz="2800">
                <a:sym typeface="+mn-ea"/>
              </a:rPr>
              <a:t>相当于</a:t>
            </a:r>
            <a:r>
              <a:rPr lang="en-US" altLang="zh-CN" sz="2800">
                <a:sym typeface="+mn-ea"/>
              </a:rPr>
              <a:t> +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8019415" y="5332095"/>
            <a:ext cx="1991360" cy="8305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9670" y="2292985"/>
            <a:ext cx="5744845" cy="2487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70" y="2802890"/>
            <a:ext cx="3768090" cy="2028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next </a:t>
            </a:r>
            <a:r>
              <a:rPr lang="zh-CN" altLang="en-US"/>
              <a:t>和</a:t>
            </a:r>
            <a:r>
              <a:rPr lang="en-US" altLang="zh-CN"/>
              <a:t> advance </a:t>
            </a:r>
            <a:r>
              <a:rPr lang="zh-CN" altLang="en-US"/>
              <a:t>同样支持负数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925" y="1164590"/>
            <a:ext cx="6416675" cy="4953000"/>
          </a:xfrm>
        </p:spPr>
        <p:txBody>
          <a:bodyPr/>
          <a:p>
            <a:r>
              <a:rPr lang="en-US" altLang="zh-CN"/>
              <a:t>next </a:t>
            </a:r>
            <a:r>
              <a:rPr lang="zh-CN" altLang="en-US"/>
              <a:t>的第二个参数</a:t>
            </a:r>
            <a:r>
              <a:rPr lang="en-US" altLang="zh-CN"/>
              <a:t> n </a:t>
            </a:r>
            <a:r>
              <a:rPr lang="zh-CN" altLang="en-US"/>
              <a:t>通常是正数，表示向前走的距离。</a:t>
            </a:r>
            <a:endParaRPr lang="zh-CN" altLang="en-US"/>
          </a:p>
          <a:p>
            <a:r>
              <a:rPr lang="zh-CN" altLang="en-US"/>
              <a:t>如果迭代器类型是</a:t>
            </a:r>
            <a:r>
              <a:rPr lang="zh-CN" altLang="en-US" b="1"/>
              <a:t>双向迭代器</a:t>
            </a:r>
            <a:r>
              <a:rPr lang="zh-CN" altLang="en-US"/>
              <a:t>。</a:t>
            </a:r>
            <a:r>
              <a:rPr lang="en-US"/>
              <a:t>next </a:t>
            </a:r>
            <a:r>
              <a:rPr lang="zh-CN" altLang="en-US"/>
              <a:t>的第二个参数</a:t>
            </a:r>
            <a:r>
              <a:rPr lang="en-US" altLang="zh-CN"/>
              <a:t> n </a:t>
            </a:r>
            <a:r>
              <a:rPr lang="zh-CN" altLang="en-US"/>
              <a:t>还</a:t>
            </a:r>
            <a:r>
              <a:rPr lang="zh-CN" altLang="en-US" b="1"/>
              <a:t>可以是负数</a:t>
            </a:r>
            <a:r>
              <a:rPr lang="zh-CN" altLang="en-US"/>
              <a:t>，这时他会让迭代器往前走一段距离，例如：</a:t>
            </a:r>
            <a:endParaRPr lang="zh-CN" altLang="en-US"/>
          </a:p>
          <a:p>
            <a:r>
              <a:rPr lang="en-US" altLang="zh-CN"/>
              <a:t>std::next(it, -3) </a:t>
            </a:r>
            <a:r>
              <a:rPr lang="zh-CN" altLang="en-US"/>
              <a:t>相当于</a:t>
            </a:r>
            <a:r>
              <a:rPr lang="en-US" altLang="zh-CN"/>
              <a:t> it - 3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/>
              <a:t>还可以用另一个专门的函数</a:t>
            </a:r>
            <a:r>
              <a:rPr lang="en-US" altLang="zh-CN"/>
              <a:t> std::prev(it, 3) </a:t>
            </a:r>
            <a:r>
              <a:rPr lang="zh-CN" altLang="en-US"/>
              <a:t>也相当于</a:t>
            </a:r>
            <a:r>
              <a:rPr lang="en-US" altLang="zh-CN"/>
              <a:t> it - 3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16750" y="418465"/>
            <a:ext cx="5175250" cy="6439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0" y="5917565"/>
            <a:ext cx="4359910" cy="940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4801</Words>
  <Application>WPS Presentation</Application>
  <PresentationFormat>宽屏</PresentationFormat>
  <Paragraphs>351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Liberation Sans</vt:lpstr>
      <vt:lpstr>文泉驿微米黑</vt:lpstr>
      <vt:lpstr>Microsoft YaHei</vt:lpstr>
      <vt:lpstr>Arial Unicode MS</vt:lpstr>
      <vt:lpstr>SimSun</vt:lpstr>
      <vt:lpstr>MathJax_Vector</vt:lpstr>
      <vt:lpstr>Gear Drives</vt:lpstr>
      <vt:lpstr>C++ 标准库系列课程之 set 和 map 知多少</vt:lpstr>
      <vt:lpstr>set 和 vector 的区别</vt:lpstr>
      <vt:lpstr>set 和 vector 迭代器区别</vt:lpstr>
      <vt:lpstr>迭代器的五大分类</vt:lpstr>
      <vt:lpstr>set 和 vector 迭代器区别</vt:lpstr>
      <vt:lpstr>多次调用 ++ 实现 + 同样效果</vt:lpstr>
      <vt:lpstr>std::next 等价于 +</vt:lpstr>
      <vt:lpstr>std::advance 等价于 +=</vt:lpstr>
      <vt:lpstr>PowerPoint 演示文稿</vt:lpstr>
      <vt:lpstr>PowerPoint 演示文稿</vt:lpstr>
      <vt:lpstr>向 set 中插入元素</vt:lpstr>
      <vt:lpstr>向 set 中插入元素</vt:lpstr>
      <vt:lpstr>insert 的第二个返回值：表示插入是否成功</vt:lpstr>
      <vt:lpstr>insert 的第一个返回值：指向插入/现有元素的迭代器</vt:lpstr>
      <vt:lpstr>glibc 中 pair 的定义</vt:lpstr>
      <vt:lpstr>使用 C++17 的结构化绑定来拆解 pair</vt:lpstr>
      <vt:lpstr>从 set 到 map：有什么不同？</vt:lpstr>
      <vt:lpstr>PowerPoint 演示文稿</vt:lpstr>
      <vt:lpstr>不同版本的 set 容器比较</vt:lpstr>
      <vt:lpstr>algorithm</vt:lpstr>
      <vt:lpstr>algorithm</vt:lpstr>
      <vt:lpstr>algorithm</vt:lpstr>
      <vt:lpstr>algorithm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170</cp:revision>
  <dcterms:created xsi:type="dcterms:W3CDTF">2022-05-27T02:07:59Z</dcterms:created>
  <dcterms:modified xsi:type="dcterms:W3CDTF">2022-05-27T02:07:59Z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