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7" r:id="rId15"/>
    <p:sldId id="269" r:id="rId16"/>
    <p:sldId id="268" r:id="rId17"/>
    <p:sldId id="297" r:id="rId18"/>
    <p:sldId id="342" r:id="rId19"/>
    <p:sldId id="343" r:id="rId20"/>
    <p:sldId id="271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8" r:id="rId31"/>
    <p:sldId id="296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7" r:id="rId49"/>
    <p:sldId id="315" r:id="rId50"/>
    <p:sldId id="322" r:id="rId51"/>
    <p:sldId id="323" r:id="rId52"/>
    <p:sldId id="387" r:id="rId53"/>
    <p:sldId id="325" r:id="rId54"/>
    <p:sldId id="327" r:id="rId55"/>
    <p:sldId id="330" r:id="rId56"/>
    <p:sldId id="331" r:id="rId57"/>
    <p:sldId id="332" r:id="rId58"/>
    <p:sldId id="319" r:id="rId59"/>
    <p:sldId id="321" r:id="rId60"/>
    <p:sldId id="324" r:id="rId61"/>
    <p:sldId id="320" r:id="rId62"/>
    <p:sldId id="318" r:id="rId63"/>
    <p:sldId id="333" r:id="rId6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handoutMaster" Target="handoutMasters/handoutMaster1.xml"/><Relationship Id="rId65" Type="http://schemas.openxmlformats.org/officeDocument/2006/relationships/notesMaster" Target="notesMasters/notesMaster1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0.png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6.png"/><Relationship Id="rId3" Type="http://schemas.openxmlformats.org/officeDocument/2006/relationships/image" Target="../media/image75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7.png"/><Relationship Id="rId3" Type="http://schemas.openxmlformats.org/officeDocument/2006/relationships/image" Target="../media/image75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1" Type="http://schemas.openxmlformats.org/officeDocument/2006/relationships/image" Target="../media/image7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1" Type="http://schemas.openxmlformats.org/officeDocument/2006/relationships/image" Target="../media/image7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现代</a:t>
            </a:r>
            <a:r>
              <a:rPr lang="en-US"/>
              <a:t>CMake</a:t>
            </a:r>
            <a:r>
              <a:rPr lang="zh-CN" altLang="en-US"/>
              <a:t>进阶教程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 GLOB </a:t>
            </a:r>
            <a:r>
              <a:rPr lang="zh-CN" altLang="en-US"/>
              <a:t>自动查找当前目录下指定扩展名的文件，实现批量添加源文件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62045" y="3502660"/>
            <a:ext cx="4485640" cy="996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启用</a:t>
            </a:r>
            <a:r>
              <a:rPr lang="en-US" altLang="zh-CN"/>
              <a:t> CONFIGURE_DEPENDS </a:t>
            </a:r>
            <a:r>
              <a:rPr lang="zh-CN" altLang="en-US"/>
              <a:t>选项，当添加新文件时，自动更新变量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07385" y="3491865"/>
            <a:ext cx="5396230" cy="10185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如果源码放在子文件夹里怎么办？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7520" y="1803400"/>
            <a:ext cx="2924175" cy="145732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1695" y="4172585"/>
            <a:ext cx="2711450" cy="1928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4390390"/>
            <a:ext cx="2503170" cy="14224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338320" y="5111115"/>
            <a:ext cx="2660015" cy="21590"/>
          </a:xfrm>
          <a:prstGeom prst="straightConnector1">
            <a:avLst/>
          </a:prstGeom>
          <a:ln w="4445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必须把路径名和后缀名的排列组合全部写出来吗？感觉好麻烦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6290" y="3502025"/>
            <a:ext cx="7678420" cy="997585"/>
          </a:xfrm>
          <a:prstGeom prst="rect">
            <a:avLst/>
          </a:prstGeom>
        </p:spPr>
      </p:pic>
      <p:cxnSp>
        <p:nvCxnSpPr>
          <p:cNvPr id="2" name="Straight Connector 1"/>
          <p:cNvCxnSpPr/>
          <p:nvPr/>
        </p:nvCxnSpPr>
        <p:spPr>
          <a:xfrm>
            <a:off x="6355715" y="4210685"/>
            <a:ext cx="3300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大可不必！用</a:t>
            </a:r>
            <a:r>
              <a:rPr lang="en-US" altLang="zh-CN">
                <a:sym typeface="+mn-ea"/>
              </a:rPr>
              <a:t> </a:t>
            </a:r>
            <a:r>
              <a:rPr lang="en-US" altLang="zh-CN"/>
              <a:t>aux_source_directory</a:t>
            </a:r>
            <a:r>
              <a:rPr lang="zh-CN" altLang="en-US"/>
              <a:t>，自动搜集需要的文件后缀名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3145" y="3383280"/>
            <a:ext cx="4663440" cy="12357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进一步：</a:t>
            </a:r>
            <a:r>
              <a:rPr lang="en-US" altLang="zh-CN"/>
              <a:t>GLOB_RECURSE </a:t>
            </a:r>
            <a:r>
              <a:rPr lang="zh-CN" altLang="en-US"/>
              <a:t>了解一下！能自动包含所有子文件夹下的文件</a:t>
            </a:r>
            <a:endParaRPr lang="en-US" altLang="zh-CN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52420" y="3510280"/>
            <a:ext cx="6105525" cy="9810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729595" cy="1325880"/>
          </a:xfrm>
        </p:spPr>
        <p:txBody>
          <a:bodyPr/>
          <a:p>
            <a:r>
              <a:rPr lang="en-US" altLang="zh-CN"/>
              <a:t>GLOB_RECURSE </a:t>
            </a:r>
            <a:r>
              <a:rPr lang="zh-CN" altLang="en-US"/>
              <a:t>的问题：会把</a:t>
            </a:r>
            <a:r>
              <a:rPr lang="en-US" altLang="zh-CN"/>
              <a:t> build </a:t>
            </a:r>
            <a:r>
              <a:rPr lang="zh-CN" altLang="en-US"/>
              <a:t>目录里生成的临时</a:t>
            </a:r>
            <a:r>
              <a:rPr lang="en-US" altLang="zh-CN"/>
              <a:t> .cpp </a:t>
            </a:r>
            <a:r>
              <a:rPr lang="zh-CN" altLang="en-US"/>
              <a:t>文件也加进来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95" y="3326130"/>
            <a:ext cx="12169140" cy="15843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276350" y="1767840"/>
            <a:ext cx="7593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解决方案：要么把源码放到</a:t>
            </a:r>
            <a:r>
              <a:rPr lang="en-US" altLang="zh-CN"/>
              <a:t> src </a:t>
            </a:r>
            <a:r>
              <a:rPr lang="zh-CN" altLang="en-US"/>
              <a:t>目录下，要么要求使用者不要把</a:t>
            </a:r>
            <a:r>
              <a:rPr lang="en-US" altLang="zh-CN"/>
              <a:t> build </a:t>
            </a:r>
            <a:r>
              <a:rPr lang="zh-CN" altLang="en-US"/>
              <a:t>放到和源码同一个目录里，我的建议是前者。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章：配置变量与属性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小技巧：设定一个变量的默认值</a:t>
            </a:r>
            <a:endParaRPr lang="zh-CN"/>
          </a:p>
        </p:txBody>
      </p:sp>
      <p:sp>
        <p:nvSpPr>
          <p:cNvPr id="5" name="Text Box 4"/>
          <p:cNvSpPr txBox="1"/>
          <p:nvPr/>
        </p:nvSpPr>
        <p:spPr>
          <a:xfrm>
            <a:off x="2174875" y="1326515"/>
            <a:ext cx="746188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sym typeface="+mn-ea"/>
              </a:rPr>
              <a:t>该技巧常常用于让</a:t>
            </a:r>
            <a:r>
              <a:rPr lang="en-US" altLang="zh-CN">
                <a:sym typeface="+mn-ea"/>
              </a:rPr>
              <a:t> CMAKE_BUILD_TYPE </a:t>
            </a:r>
            <a:r>
              <a:rPr lang="zh-CN" altLang="en-US">
                <a:sym typeface="+mn-ea"/>
              </a:rPr>
              <a:t>默认为</a:t>
            </a:r>
            <a:r>
              <a:rPr lang="en-US" altLang="zh-CN">
                <a:sym typeface="+mn-ea"/>
              </a:rPr>
              <a:t> Release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就是说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默认情况下</a:t>
            </a:r>
            <a:r>
              <a:rPr lang="en-US" altLang="zh-CN">
                <a:sym typeface="+mn-ea"/>
              </a:rPr>
              <a:t> CMAKE_BUILD_TYPE </a:t>
            </a:r>
            <a:r>
              <a:rPr lang="zh-CN" altLang="en-US">
                <a:sym typeface="+mn-ea"/>
              </a:rPr>
              <a:t>是一个空字符串。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因此这里通过</a:t>
            </a:r>
            <a:r>
              <a:rPr lang="en-US" altLang="zh-CN">
                <a:sym typeface="+mn-ea"/>
              </a:rPr>
              <a:t> if (NOT CMAKE_BUILD_TYPE) </a:t>
            </a:r>
            <a:r>
              <a:rPr lang="zh-CN" altLang="en-US">
                <a:sym typeface="+mn-ea"/>
              </a:rPr>
              <a:t>判断是否为空，如果空则自动设为</a:t>
            </a:r>
            <a:r>
              <a:rPr lang="en-US" altLang="zh-CN">
                <a:sym typeface="+mn-ea"/>
              </a:rPr>
              <a:t> Release </a:t>
            </a:r>
            <a:r>
              <a:rPr lang="zh-CN" altLang="en-US">
                <a:sym typeface="+mn-ea"/>
              </a:rPr>
              <a:t>模式。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大多数</a:t>
            </a:r>
            <a:r>
              <a:rPr lang="en-US" altLang="zh-CN">
                <a:sym typeface="+mn-ea"/>
              </a:rPr>
              <a:t> CMakeLists.txt </a:t>
            </a:r>
            <a:r>
              <a:rPr lang="zh-CN" altLang="en-US">
                <a:sym typeface="+mn-ea"/>
              </a:rPr>
              <a:t>的开头都会有这样三行，为的是让默认的构建类型为发布模式（高度优化）而不是默认的调试模式（不会优化）。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我们稍后会详细捋一遍类似于</a:t>
            </a:r>
            <a:r>
              <a:rPr lang="en-US" altLang="zh-CN">
                <a:sym typeface="+mn-ea"/>
              </a:rPr>
              <a:t> CMAKE_BUILD_TYPE </a:t>
            </a:r>
            <a:r>
              <a:rPr lang="zh-CN" altLang="en-US">
                <a:sym typeface="+mn-ea"/>
              </a:rPr>
              <a:t>这样的东西。绝大多数</a:t>
            </a:r>
            <a:r>
              <a:rPr lang="en-US" altLang="zh-CN">
                <a:sym typeface="+mn-ea"/>
              </a:rPr>
              <a:t> CMakeLists.txt </a:t>
            </a:r>
            <a:r>
              <a:rPr lang="zh-CN" altLang="en-US">
                <a:sym typeface="+mn-ea"/>
              </a:rPr>
              <a:t>开头都会有的部分，可以说是“标准模板”了。</a:t>
            </a:r>
            <a:endParaRPr lang="zh-CN" altLang="en-US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72815" y="3827145"/>
            <a:ext cx="4866005" cy="12255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章：判断不同平台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0</a:t>
            </a:r>
            <a:r>
              <a:rPr lang="zh-CN" altLang="en-US"/>
              <a:t>章：添加源文件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在</a:t>
            </a:r>
            <a:r>
              <a:rPr lang="en-US" altLang="zh-CN"/>
              <a:t> CMake </a:t>
            </a:r>
            <a:r>
              <a:rPr lang="zh-CN" altLang="en-US"/>
              <a:t>中给</a:t>
            </a:r>
            <a:r>
              <a:rPr lang="en-US" altLang="zh-CN"/>
              <a:t> .cpp </a:t>
            </a:r>
            <a:r>
              <a:rPr lang="zh-CN"/>
              <a:t>定义一个宏</a:t>
            </a:r>
            <a:endParaRPr lang="zh-C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6155" y="6078855"/>
            <a:ext cx="2981325" cy="238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1689100"/>
            <a:ext cx="6076950" cy="245745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52775" y="4483100"/>
            <a:ext cx="588645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根据不同的操作系统，把宏定义成不同的值</a:t>
            </a:r>
            <a:endParaRPr lang="zh-CN"/>
          </a:p>
        </p:txBody>
      </p:sp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3150" y="4338320"/>
            <a:ext cx="7124700" cy="18383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1428750"/>
            <a:ext cx="4657725" cy="24669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030" y="6366510"/>
            <a:ext cx="2314575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CMake </a:t>
            </a:r>
            <a:r>
              <a:rPr lang="zh-CN" altLang="en-US"/>
              <a:t>还提供了</a:t>
            </a:r>
            <a:r>
              <a:rPr lang="zh-CN"/>
              <a:t>一些简写变量：</a:t>
            </a:r>
            <a:r>
              <a:rPr lang="en-US" altLang="zh-CN"/>
              <a:t>WIN32, APPLE, UNIX, ANDROID, IOS </a:t>
            </a:r>
            <a:r>
              <a:rPr lang="zh-CN" altLang="en-US"/>
              <a:t>等</a:t>
            </a:r>
            <a:endParaRPr lang="zh-CN" altLang="en-US"/>
          </a:p>
        </p:txBody>
      </p:sp>
      <p:pic>
        <p:nvPicPr>
          <p:cNvPr id="9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9970" y="3077210"/>
            <a:ext cx="7210425" cy="1847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030" y="6366510"/>
            <a:ext cx="2314575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使用生成器表达式，简化成一条指令</a:t>
            </a:r>
            <a:endParaRPr lang="zh-CN"/>
          </a:p>
        </p:txBody>
      </p:sp>
      <p:pic>
        <p:nvPicPr>
          <p:cNvPr id="8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38450" y="3287395"/>
            <a:ext cx="6132830" cy="142748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0" y="0"/>
            <a:ext cx="120230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https://cmake.org/cmake/help/latest/manual/cmake-generator-expressions.7.html#genex:PLATFORM_ID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030" y="6366510"/>
            <a:ext cx="2314575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生成器表达式：如需多个平台可以用逗号分割</a:t>
            </a:r>
            <a:endParaRPr lang="zh-CN"/>
          </a:p>
        </p:txBody>
      </p:sp>
      <p:sp>
        <p:nvSpPr>
          <p:cNvPr id="9" name="Text Box 8"/>
          <p:cNvSpPr txBox="1"/>
          <p:nvPr/>
        </p:nvSpPr>
        <p:spPr>
          <a:xfrm>
            <a:off x="0" y="0"/>
            <a:ext cx="120230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https://cmake.org/cmake/help/latest/manual/cmake-generator-expressions.7.html#genex:PLATFORM_ID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6670" y="6443980"/>
            <a:ext cx="1809750" cy="26670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760" y="3413125"/>
            <a:ext cx="7014845" cy="11760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判断当前用的是哪一款</a:t>
            </a:r>
            <a:r>
              <a:rPr lang="en-US" altLang="zh-CN"/>
              <a:t> C++ </a:t>
            </a:r>
            <a:r>
              <a:rPr lang="zh-CN"/>
              <a:t>编译器</a:t>
            </a:r>
            <a:endParaRPr lang="zh-CN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28290" y="2877185"/>
            <a:ext cx="6153150" cy="2247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485" y="6249035"/>
            <a:ext cx="1383030" cy="3073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-68580" y="0"/>
            <a:ext cx="122612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https://cmake.org/cmake/help/latest/variable/CMAKE_LANG_COMPILER_ID.html#variable:CMAKE_%3CLANG%3E_COMPILER_ID</a:t>
            </a:r>
            <a:endParaRPr lang="en-US"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也可以用生成器表达式判断编译器</a:t>
            </a:r>
            <a:endParaRPr lang="zh-CN"/>
          </a:p>
        </p:txBody>
      </p:sp>
      <p:sp>
        <p:nvSpPr>
          <p:cNvPr id="6" name="Text Box 5"/>
          <p:cNvSpPr txBox="1"/>
          <p:nvPr/>
        </p:nvSpPr>
        <p:spPr>
          <a:xfrm>
            <a:off x="-68580" y="0"/>
            <a:ext cx="122612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https://cmake.org/cmake/help/latest/variable/CMAKE_LANG_COMPILER_ID.html#variable:CMAKE_%3CLANG%3E_COMPILER_ID</a:t>
            </a:r>
            <a:endParaRPr lang="en-US" sz="1600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64130" y="3461385"/>
            <a:ext cx="6682105" cy="1079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6296025"/>
            <a:ext cx="2313940" cy="29591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生成器表达式也可以做复杂的逻辑判断</a:t>
            </a:r>
            <a:endParaRPr 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2180" y="6275070"/>
            <a:ext cx="2639695" cy="337820"/>
          </a:xfrm>
          <a:prstGeom prst="rect">
            <a:avLst/>
          </a:prstGeom>
        </p:spPr>
      </p:pic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235" y="3614420"/>
            <a:ext cx="10590530" cy="77343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CMake </a:t>
            </a:r>
            <a:r>
              <a:rPr lang="zh-CN" altLang="en-US"/>
              <a:t>还提供了一些简写</a:t>
            </a:r>
            <a:r>
              <a:rPr lang="zh-CN">
                <a:sym typeface="+mn-ea"/>
              </a:rPr>
              <a:t>变量</a:t>
            </a:r>
            <a:r>
              <a:rPr lang="zh-CN" altLang="en-US"/>
              <a:t>：</a:t>
            </a:r>
            <a:r>
              <a:rPr lang="en-US" altLang="zh-CN"/>
              <a:t>MSVC, CMAKE_COMPILER_IS_GNUCC</a:t>
            </a:r>
            <a:endParaRPr lang="en-US" altLang="zh-CN"/>
          </a:p>
        </p:txBody>
      </p:sp>
      <p:pic>
        <p:nvPicPr>
          <p:cNvPr id="13" name="Content Placeholder 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38070" y="3134360"/>
            <a:ext cx="7134225" cy="1733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040" y="6252210"/>
            <a:ext cx="1776730" cy="30099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CMAKE_CXX_COMPILER_ID </a:t>
            </a:r>
            <a:r>
              <a:rPr lang="zh-CN" altLang="en-US"/>
              <a:t>直接作为字符串变量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6610" y="6350635"/>
            <a:ext cx="2938145" cy="28829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55" y="4031615"/>
            <a:ext cx="12072620" cy="3892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一个</a:t>
            </a:r>
            <a:r>
              <a:rPr lang="en-US" altLang="zh-CN"/>
              <a:t> .cpp </a:t>
            </a:r>
            <a:r>
              <a:rPr lang="zh-CN" altLang="en-US"/>
              <a:t>源文件用于测试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98240" y="3083560"/>
            <a:ext cx="4413885" cy="18351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从命令行指定编译器</a:t>
            </a:r>
            <a:endParaRPr lang="zh-C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865" y="2000250"/>
            <a:ext cx="9653270" cy="52832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660" y="3425825"/>
            <a:ext cx="9123680" cy="237617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章：输出与变量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在运行</a:t>
            </a:r>
            <a:r>
              <a:rPr lang="en-US" altLang="zh-CN"/>
              <a:t> cmake -B build </a:t>
            </a:r>
            <a:r>
              <a:rPr lang="zh-CN" altLang="en-US"/>
              <a:t>时，打印字符串（用于调试）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14550" y="2724785"/>
            <a:ext cx="7581900" cy="3819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120" y="2136140"/>
            <a:ext cx="2251710" cy="3378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20" y="1337945"/>
            <a:ext cx="2962275" cy="54292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114550" y="5804535"/>
            <a:ext cx="1420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message(STATUS “...”) </a:t>
            </a:r>
            <a:r>
              <a:rPr lang="zh-CN" altLang="en-US"/>
              <a:t>表示信息类型是状态信息，有</a:t>
            </a:r>
            <a:r>
              <a:rPr lang="en-US" altLang="zh-CN"/>
              <a:t> -- </a:t>
            </a:r>
            <a:r>
              <a:rPr lang="zh-CN" altLang="en-US"/>
              <a:t>前缀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11705" y="2755900"/>
            <a:ext cx="7591425" cy="3838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935" y="1553845"/>
            <a:ext cx="4765675" cy="57912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211705" y="5866130"/>
            <a:ext cx="1670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message(WARNING “...”) </a:t>
            </a:r>
            <a:r>
              <a:rPr lang="zh-CN" altLang="en-US"/>
              <a:t>表示是警告信息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8400" y="2506345"/>
            <a:ext cx="6934200" cy="435165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640965" y="5814695"/>
            <a:ext cx="2232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440" y="1310640"/>
            <a:ext cx="5494655" cy="863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2685" y="2506345"/>
            <a:ext cx="6946265" cy="435165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message(AUTHOR_WARNING “...”) </a:t>
            </a:r>
            <a:r>
              <a:rPr lang="zh-CN" altLang="en-US"/>
              <a:t>表示是仅仅给项目作者看的警告信息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640965" y="5814695"/>
            <a:ext cx="2232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25" y="1430655"/>
            <a:ext cx="6473825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04720" y="2469515"/>
            <a:ext cx="7620000" cy="41052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AUTHOR_WARNING </a:t>
            </a:r>
            <a:r>
              <a:rPr lang="zh-CN" altLang="en-US"/>
              <a:t>的不同之处：可以通过</a:t>
            </a:r>
            <a:r>
              <a:rPr lang="en-US" altLang="zh-CN"/>
              <a:t> -Wno-dev </a:t>
            </a:r>
            <a:r>
              <a:rPr lang="zh-CN" altLang="en-US"/>
              <a:t>关闭</a:t>
            </a:r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25" y="1430655"/>
            <a:ext cx="6473825" cy="7874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8374380" y="2728595"/>
            <a:ext cx="934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10740" y="2506345"/>
            <a:ext cx="7589520" cy="435165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message(FATAL_ERROR “...”) </a:t>
            </a:r>
            <a:r>
              <a:rPr lang="zh-CN" altLang="en-US"/>
              <a:t>表示是错误信息，会终止</a:t>
            </a:r>
            <a:r>
              <a:rPr lang="en-US" altLang="zh-CN"/>
              <a:t> CMake </a:t>
            </a:r>
            <a:r>
              <a:rPr lang="zh-CN" altLang="en-US"/>
              <a:t>的运行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93620" y="5957570"/>
            <a:ext cx="260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80" y="1274445"/>
            <a:ext cx="6216650" cy="112141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3620" y="2506345"/>
            <a:ext cx="7190740" cy="435165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message(SEND_ERROR “...”) </a:t>
            </a:r>
            <a:r>
              <a:rPr lang="zh-CN" altLang="en-US"/>
              <a:t>表示是错误信息，但之后的语句仍继续执行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93620" y="6457950"/>
            <a:ext cx="1670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055" y="1330960"/>
            <a:ext cx="5343525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 </a:t>
            </a:r>
            <a:r>
              <a:rPr lang="zh-CN" altLang="en-US"/>
              <a:t>可以用于打印变量</a:t>
            </a:r>
            <a:endParaRPr lang="zh-CN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0075" y="5709920"/>
            <a:ext cx="2991485" cy="97663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2315" y="3435985"/>
            <a:ext cx="5245735" cy="1130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CMake </a:t>
            </a:r>
            <a:r>
              <a:rPr lang="zh-CN" altLang="en-US"/>
              <a:t>中</a:t>
            </a:r>
            <a:r>
              <a:rPr lang="zh-CN"/>
              <a:t>添加一个可执行文件作为构建目标</a:t>
            </a:r>
            <a:endParaRPr lang="zh-CN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12160" y="3639820"/>
            <a:ext cx="5185410" cy="72263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如果</a:t>
            </a:r>
            <a:r>
              <a:rPr lang="en-US" altLang="zh-CN"/>
              <a:t> set </a:t>
            </a:r>
            <a:r>
              <a:rPr lang="zh-CN" altLang="en-US"/>
              <a:t>没加引号会怎样？会变成分号分割的列表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1080" y="5897245"/>
            <a:ext cx="2693670" cy="84836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5340" y="3452495"/>
            <a:ext cx="5100320" cy="109791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172585" y="1991995"/>
            <a:ext cx="40106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set(myvar hello world)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其实等价于：</a:t>
            </a:r>
            <a:endParaRPr lang="zh-CN" altLang="en-US"/>
          </a:p>
          <a:p>
            <a:r>
              <a:rPr lang="en-US" altLang="zh-CN">
                <a:sym typeface="+mn-ea"/>
              </a:rPr>
              <a:t>set(myvar “hello;world”)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如果</a:t>
            </a:r>
            <a:r>
              <a:rPr lang="en-US" altLang="zh-CN"/>
              <a:t> message </a:t>
            </a:r>
            <a:r>
              <a:rPr lang="zh-CN" altLang="en-US"/>
              <a:t>没加引号会怎样？会把列表里的字符串当成他的关键字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3630" y="5408930"/>
            <a:ext cx="4524375" cy="119062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2185" y="3491230"/>
            <a:ext cx="4785995" cy="101981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951355" y="2176780"/>
            <a:ext cx="8432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结论：除非确实需要列表，建议始终在你不确定的地方加上引号，例如：</a:t>
            </a:r>
            <a:endParaRPr lang="zh-CN" altLang="en-US"/>
          </a:p>
          <a:p>
            <a:r>
              <a:rPr lang="en-US" altLang="zh-CN"/>
              <a:t>set(sources “main.cpp” “mylib.cpp” “C:/Program Files/a.cpp”)</a:t>
            </a:r>
            <a:endParaRPr lang="en-US" altLang="zh-CN"/>
          </a:p>
          <a:p>
            <a:r>
              <a:rPr lang="en-US" altLang="zh-CN"/>
              <a:t>message(“${sources}”)</a:t>
            </a:r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章：链接库文件</a:t>
            </a:r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main.cpp </a:t>
            </a:r>
            <a:r>
              <a:rPr lang="zh-CN" altLang="en-US"/>
              <a:t>调用</a:t>
            </a:r>
            <a:r>
              <a:rPr lang="en-US" altLang="zh-CN"/>
              <a:t> mylib.cpp </a:t>
            </a:r>
            <a:r>
              <a:rPr lang="zh-CN" altLang="en-US"/>
              <a:t>里的</a:t>
            </a:r>
            <a:r>
              <a:rPr lang="en-US" altLang="zh-CN"/>
              <a:t> say_hello </a:t>
            </a:r>
            <a:r>
              <a:rPr lang="zh-CN" altLang="en-US"/>
              <a:t>函数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58770" y="2194560"/>
            <a:ext cx="6093460" cy="628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00" y="2954020"/>
            <a:ext cx="4820920" cy="1661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5" y="4745990"/>
            <a:ext cx="4751070" cy="196469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改进：</a:t>
            </a:r>
            <a:r>
              <a:rPr lang="en-US" altLang="zh-CN">
                <a:sym typeface="+mn-ea"/>
              </a:rPr>
              <a:t>mylib </a:t>
            </a:r>
            <a:r>
              <a:rPr lang="zh-CN" altLang="en-US">
                <a:sym typeface="+mn-ea"/>
              </a:rPr>
              <a:t>作为一个静态</a:t>
            </a:r>
            <a:r>
              <a:rPr lang="zh-CN" altLang="en-US">
                <a:sym typeface="+mn-ea"/>
              </a:rPr>
              <a:t>库</a:t>
            </a:r>
            <a:endParaRPr lang="zh-CN" alt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63545" y="1779905"/>
            <a:ext cx="5883910" cy="18059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545" y="3982085"/>
            <a:ext cx="8169910" cy="253365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7112000" y="6223635"/>
            <a:ext cx="1144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6195" y="3937635"/>
            <a:ext cx="9198610" cy="253936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改进：</a:t>
            </a:r>
            <a:r>
              <a:rPr lang="en-US" altLang="zh-CN"/>
              <a:t>mylib </a:t>
            </a:r>
            <a:r>
              <a:rPr lang="zh-CN" altLang="en-US"/>
              <a:t>作为一个动态库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7214235" y="6356350"/>
            <a:ext cx="133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0070" y="1857375"/>
            <a:ext cx="5610225" cy="177419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070" y="4026535"/>
            <a:ext cx="8404225" cy="245237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改进：</a:t>
            </a:r>
            <a:r>
              <a:rPr lang="en-US" altLang="zh-CN"/>
              <a:t>mylib </a:t>
            </a:r>
            <a:r>
              <a:rPr lang="zh-CN" altLang="en-US"/>
              <a:t>作为一个对象库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082915" y="6417945"/>
            <a:ext cx="63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0" y="0"/>
            <a:ext cx="8507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https://www.scivision.dev/cmake-object-libraries/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9610" y="1962785"/>
            <a:ext cx="5351780" cy="168529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431290" y="1358900"/>
            <a:ext cx="946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对象库类似于静态库，但不生成</a:t>
            </a:r>
            <a:r>
              <a:rPr lang="en-US" altLang="zh-CN">
                <a:sym typeface="+mn-ea"/>
              </a:rPr>
              <a:t> .a </a:t>
            </a:r>
            <a:r>
              <a:rPr lang="zh-CN" altLang="en-US">
                <a:sym typeface="+mn-ea"/>
              </a:rPr>
              <a:t>文件，只由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记住该库生成了哪些对象文件</a:t>
            </a: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5750" y="2883535"/>
            <a:ext cx="8700770" cy="27051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改进：</a:t>
            </a:r>
            <a:r>
              <a:rPr lang="en-US" altLang="zh-CN"/>
              <a:t>mylib </a:t>
            </a:r>
            <a:r>
              <a:rPr lang="zh-CN" altLang="en-US"/>
              <a:t>作为一个对象库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488430" y="5017770"/>
            <a:ext cx="1328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0" y="0"/>
            <a:ext cx="8507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https://www.scivision.dev/cmake-object-libraries/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431290" y="1358900"/>
            <a:ext cx="94615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对象库类似于静态库，但不生成</a:t>
            </a:r>
            <a:r>
              <a:rPr lang="en-US" altLang="zh-CN">
                <a:sym typeface="+mn-ea"/>
              </a:rPr>
              <a:t> .a </a:t>
            </a:r>
            <a:r>
              <a:rPr lang="zh-CN" altLang="en-US">
                <a:sym typeface="+mn-ea"/>
              </a:rPr>
              <a:t>文件，只由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记住该库生成了哪些对象文件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对象库是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自创的，绕开了编译器和操作系统的各种繁琐规则，保证了跨平台统一性。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在自己的项目中，</a:t>
            </a:r>
            <a:r>
              <a:rPr lang="zh-CN" altLang="en-US">
                <a:sym typeface="+mn-ea"/>
              </a:rPr>
              <a:t>我推荐大家多用对象库</a:t>
            </a:r>
            <a:r>
              <a:rPr lang="en-US" altLang="zh-CN">
                <a:sym typeface="+mn-ea"/>
              </a:rPr>
              <a:t>(OBJECT)</a:t>
            </a:r>
            <a:r>
              <a:rPr lang="zh-CN" altLang="en-US">
                <a:sym typeface="+mn-ea"/>
              </a:rPr>
              <a:t>替代静态库</a:t>
            </a:r>
            <a:r>
              <a:rPr lang="en-US" altLang="zh-CN">
                <a:sym typeface="+mn-ea"/>
              </a:rPr>
              <a:t>(STATIC)</a:t>
            </a:r>
            <a:r>
              <a:rPr lang="zh-CN" altLang="en-US">
                <a:sym typeface="+mn-ea"/>
              </a:rPr>
              <a:t>避免跨平台的麻烦。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0340" y="2781935"/>
            <a:ext cx="6370955" cy="115062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静态库的麻烦：</a:t>
            </a:r>
            <a:r>
              <a:rPr lang="en-US" altLang="zh-CN"/>
              <a:t>GCC </a:t>
            </a:r>
            <a:r>
              <a:rPr lang="zh-CN" altLang="en-US"/>
              <a:t>编译器自作聪明，会自动剔除没有引用符号的那些对象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795" y="4224020"/>
            <a:ext cx="3533775" cy="149542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568950" y="3851275"/>
            <a:ext cx="3392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510" y="6199505"/>
            <a:ext cx="1744980" cy="304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385" y="1945005"/>
            <a:ext cx="4761230" cy="55626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0340" y="2781935"/>
            <a:ext cx="6370955" cy="115062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对象库可以绕开编译器的不统一：保证不会自动剔除没</a:t>
            </a:r>
            <a:r>
              <a:rPr lang="zh-CN" altLang="en-US">
                <a:sym typeface="+mn-ea"/>
              </a:rPr>
              <a:t>引用</a:t>
            </a:r>
            <a:r>
              <a:rPr lang="zh-CN" altLang="en-US"/>
              <a:t>到的对象文件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795" y="4224020"/>
            <a:ext cx="3533775" cy="149542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568950" y="3851275"/>
            <a:ext cx="3392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680" y="6035040"/>
            <a:ext cx="1819275" cy="428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450" y="1976755"/>
            <a:ext cx="4786630" cy="5956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另一种方式：</a:t>
            </a:r>
            <a:r>
              <a:rPr lang="zh-CN" altLang="en-US"/>
              <a:t>先创建目标，稍后再添加源文件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81655" y="3542030"/>
            <a:ext cx="5647055" cy="91821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0340" y="2781935"/>
            <a:ext cx="6370955" cy="115062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虽然动态库也可以避免剔除没引用的对象文件，但引入了运行时链接的麻烦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795" y="4224020"/>
            <a:ext cx="3533775" cy="149542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568950" y="3851275"/>
            <a:ext cx="3392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680" y="6035040"/>
            <a:ext cx="1819275" cy="42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080" y="1954530"/>
            <a:ext cx="4652645" cy="55753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对象库也有问题：会导致重复定义</a:t>
            </a:r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8082915" y="6417945"/>
            <a:ext cx="63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29610" y="1962785"/>
            <a:ext cx="5351780" cy="168529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add_library </a:t>
            </a:r>
            <a:r>
              <a:rPr lang="zh-CN" altLang="en-US"/>
              <a:t>无参数时，是静态库还是动态库</a:t>
            </a:r>
            <a:r>
              <a:rPr lang="en-US" altLang="zh-CN"/>
              <a:t>?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04970" y="3500755"/>
            <a:ext cx="3400425" cy="10001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140585" y="1584325"/>
            <a:ext cx="791083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sym typeface="+mn-ea"/>
              </a:rPr>
              <a:t>会根据</a:t>
            </a:r>
            <a:r>
              <a:rPr lang="en-US" altLang="zh-CN">
                <a:sym typeface="+mn-ea"/>
              </a:rPr>
              <a:t> BUILD_SHARED_LIBS </a:t>
            </a:r>
            <a:r>
              <a:rPr lang="zh-CN" altLang="en-US">
                <a:sym typeface="+mn-ea"/>
              </a:rPr>
              <a:t>这个变量的值决定是动态库还是静态库。</a:t>
            </a:r>
            <a:endParaRPr lang="zh-CN" alt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ON </a:t>
            </a:r>
            <a:r>
              <a:rPr lang="zh-CN" altLang="en-US">
                <a:sym typeface="+mn-ea"/>
              </a:rPr>
              <a:t>则相当于</a:t>
            </a:r>
            <a:r>
              <a:rPr lang="en-US" altLang="zh-CN">
                <a:sym typeface="+mn-ea"/>
              </a:rPr>
              <a:t> SHARED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OFF </a:t>
            </a:r>
            <a:r>
              <a:rPr lang="zh-CN" altLang="en-US">
                <a:sym typeface="+mn-ea"/>
              </a:rPr>
              <a:t>则相当于</a:t>
            </a:r>
            <a:r>
              <a:rPr lang="en-US" altLang="zh-CN">
                <a:sym typeface="+mn-ea"/>
              </a:rPr>
              <a:t> STATIC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如果未指定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BUILD_SHARED_LIBS </a:t>
            </a:r>
            <a:r>
              <a:rPr lang="zh-CN" altLang="en-US">
                <a:sym typeface="+mn-ea"/>
              </a:rPr>
              <a:t>变量</a:t>
            </a:r>
            <a:r>
              <a:rPr lang="zh-CN" altLang="en-US">
                <a:sym typeface="+mn-ea"/>
              </a:rPr>
              <a:t>，则默认为</a:t>
            </a:r>
            <a:r>
              <a:rPr lang="en-US" altLang="zh-CN">
                <a:sym typeface="+mn-ea"/>
              </a:rPr>
              <a:t> STATIC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因此，如果发现一个项目里的</a:t>
            </a:r>
            <a:r>
              <a:rPr lang="en-US" altLang="zh-CN">
                <a:sym typeface="+mn-ea"/>
              </a:rPr>
              <a:t> add_library </a:t>
            </a:r>
            <a:r>
              <a:rPr lang="zh-CN" altLang="en-US">
                <a:sym typeface="+mn-ea"/>
              </a:rPr>
              <a:t>都是无参数的，意味着你可以用：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cmake -B build -DBUILD_SHARED_LIBS:BOOL=ON</a:t>
            </a:r>
            <a:endParaRPr lang="en-US" altLang="zh-CN"/>
          </a:p>
          <a:p>
            <a:pPr algn="l"/>
            <a:r>
              <a:rPr lang="zh-CN" altLang="en-US">
                <a:sym typeface="+mn-ea"/>
              </a:rPr>
              <a:t>来让他全部生成为动态库。稍后会详解命令行传递变量的规则。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680" y="6035040"/>
            <a:ext cx="1819275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小技巧：设定一个变量的默认值</a:t>
            </a:r>
            <a:endParaRPr lang="zh-CN"/>
          </a:p>
        </p:txBody>
      </p:sp>
      <p:sp>
        <p:nvSpPr>
          <p:cNvPr id="5" name="Text Box 4"/>
          <p:cNvSpPr txBox="1"/>
          <p:nvPr/>
        </p:nvSpPr>
        <p:spPr>
          <a:xfrm>
            <a:off x="2140585" y="1584325"/>
            <a:ext cx="79108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>
                <a:sym typeface="+mn-ea"/>
              </a:rPr>
              <a:t>要让</a:t>
            </a:r>
            <a:r>
              <a:rPr lang="en-US" altLang="zh-CN">
                <a:sym typeface="+mn-ea"/>
              </a:rPr>
              <a:t> BUILD_SHARED_LIBS </a:t>
            </a:r>
            <a:r>
              <a:rPr lang="zh-CN" altLang="en-US">
                <a:sym typeface="+mn-ea"/>
              </a:rPr>
              <a:t>默认为</a:t>
            </a:r>
            <a:r>
              <a:rPr lang="en-US" altLang="zh-CN">
                <a:sym typeface="+mn-ea"/>
              </a:rPr>
              <a:t> ON</a:t>
            </a:r>
            <a:r>
              <a:rPr lang="zh-CN" altLang="en-US">
                <a:sym typeface="+mn-ea"/>
              </a:rPr>
              <a:t>，可以用下图这个方法：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如果该变量没有定义，则设为</a:t>
            </a:r>
            <a:r>
              <a:rPr lang="en-US" altLang="zh-CN">
                <a:sym typeface="+mn-ea"/>
              </a:rPr>
              <a:t> ON</a:t>
            </a:r>
            <a:r>
              <a:rPr lang="zh-CN" altLang="en-US">
                <a:sym typeface="+mn-ea"/>
              </a:rPr>
              <a:t>，否则保持用户指定的值不变。</a:t>
            </a:r>
            <a:endParaRPr lang="zh-CN">
              <a:sym typeface="+mn-ea"/>
            </a:endParaRPr>
          </a:p>
          <a:p>
            <a:pPr algn="l"/>
            <a:r>
              <a:rPr lang="zh-CN">
                <a:sym typeface="+mn-ea"/>
              </a:rPr>
              <a:t>这样当用户没有指定</a:t>
            </a:r>
            <a:r>
              <a:rPr lang="en-US" altLang="zh-CN">
                <a:sym typeface="+mn-ea"/>
              </a:rPr>
              <a:t> BUILD_SHARED_LIBS </a:t>
            </a:r>
            <a:r>
              <a:rPr lang="zh-CN" altLang="en-US">
                <a:sym typeface="+mn-ea"/>
              </a:rPr>
              <a:t>这个变量</a:t>
            </a:r>
            <a:r>
              <a:rPr lang="zh-CN">
                <a:sym typeface="+mn-ea"/>
              </a:rPr>
              <a:t>时，会默认变成</a:t>
            </a:r>
            <a:r>
              <a:rPr lang="en-US" altLang="zh-CN">
                <a:sym typeface="+mn-ea"/>
              </a:rPr>
              <a:t> ON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也就是说除非用户指定了</a:t>
            </a:r>
            <a:r>
              <a:rPr lang="en-US" altLang="zh-CN">
                <a:sym typeface="+mn-ea"/>
              </a:rPr>
              <a:t> -DBUILD_SHARED_LIBS:BOOL=OFF </a:t>
            </a:r>
            <a:r>
              <a:rPr lang="zh-CN" altLang="en-US">
                <a:sym typeface="+mn-ea"/>
              </a:rPr>
              <a:t>才会生成静态库，否则默认是生成动态库。</a:t>
            </a:r>
            <a:endParaRPr lang="zh-CN" altLang="en-US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6680" y="6035040"/>
            <a:ext cx="1819275" cy="42862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8850" y="3705860"/>
            <a:ext cx="4814570" cy="118364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常见坑点：动态库无法链接静态库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90265" y="3020060"/>
            <a:ext cx="5029200" cy="196215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解决：让静态库编译时也生成位置无关的</a:t>
            </a:r>
            <a:r>
              <a:rPr lang="zh-CN" altLang="en-US">
                <a:sym typeface="+mn-ea"/>
              </a:rPr>
              <a:t>代码</a:t>
            </a:r>
            <a:r>
              <a:rPr lang="en-US" altLang="zh-CN"/>
              <a:t>(PIC)</a:t>
            </a:r>
            <a:r>
              <a:rPr lang="zh-CN" altLang="en-US"/>
              <a:t>，这样才能装在动态库里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85820" y="2776855"/>
            <a:ext cx="5038725" cy="244792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800475" y="3300730"/>
            <a:ext cx="4108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5195" y="2910205"/>
            <a:ext cx="7419975" cy="2181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也可以只针对一个库，只对他启用</a:t>
            </a:r>
            <a:r>
              <a:rPr lang="zh-CN" altLang="en-US">
                <a:sym typeface="+mn-ea"/>
              </a:rPr>
              <a:t>位置无关的</a:t>
            </a:r>
            <a:r>
              <a:rPr lang="zh-CN" altLang="en-US">
                <a:sym typeface="+mn-ea"/>
              </a:rPr>
              <a:t>代码</a:t>
            </a:r>
            <a:r>
              <a:rPr lang="en-US" altLang="zh-CN">
                <a:sym typeface="+mn-ea"/>
              </a:rPr>
              <a:t>(</a:t>
            </a:r>
            <a:r>
              <a:rPr lang="en-US" altLang="zh-CN"/>
              <a:t>PIC)</a:t>
            </a:r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2584450" y="3648075"/>
            <a:ext cx="7082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章：库的传播规则</a:t>
            </a:r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章：系统自带库</a:t>
            </a:r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章：项目构建配置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如果有多个源文件呢？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47165" y="3286760"/>
            <a:ext cx="3581400" cy="142875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4130" y="3777615"/>
            <a:ext cx="4410075" cy="1666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00" y="2176145"/>
            <a:ext cx="3400425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章：变量与缓存</a:t>
            </a:r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章：函数与控制流</a:t>
            </a:r>
            <a:endParaRPr lang="en-US" altLang="zh-CN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章：命令行小技巧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逐个添加即可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71520" y="3620135"/>
            <a:ext cx="5267325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使用变量来存储</a:t>
            </a:r>
            <a:endParaRPr lang="zh-CN" alt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18865" y="3511550"/>
            <a:ext cx="4572635" cy="9791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建议把头文件也加上，这样在</a:t>
            </a:r>
            <a:r>
              <a:rPr lang="en-US" altLang="zh-CN"/>
              <a:t> VS </a:t>
            </a:r>
            <a:r>
              <a:rPr lang="zh-CN" altLang="en-US"/>
              <a:t>里可以出现在“</a:t>
            </a:r>
            <a:r>
              <a:rPr lang="en-US" altLang="zh-CN"/>
              <a:t>Header</a:t>
            </a:r>
            <a:r>
              <a:rPr lang="en-US" altLang="zh-CN"/>
              <a:t> Files</a:t>
            </a:r>
            <a:r>
              <a:rPr lang="zh-CN" altLang="en-US"/>
              <a:t>”一栏</a:t>
            </a:r>
            <a:endParaRPr lang="en-US" altLang="zh-CN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03295" y="3497580"/>
            <a:ext cx="4803775" cy="10071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3029</Words>
  <Application>WPS Presentation</Application>
  <PresentationFormat>宽屏</PresentationFormat>
  <Paragraphs>170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4" baseType="lpstr">
      <vt:lpstr>Arial</vt:lpstr>
      <vt:lpstr>SimSun</vt:lpstr>
      <vt:lpstr>Wingdings</vt:lpstr>
      <vt:lpstr>Liberation Sans</vt:lpstr>
      <vt:lpstr>SimSun</vt:lpstr>
      <vt:lpstr>文泉驿微米黑</vt:lpstr>
      <vt:lpstr>Arial Black</vt:lpstr>
      <vt:lpstr>Microsoft YaHei</vt:lpstr>
      <vt:lpstr>Arial Unicode MS</vt:lpstr>
      <vt:lpstr>SimSun</vt:lpstr>
      <vt:lpstr>MathJax_Vector</vt:lpstr>
      <vt:lpstr>Office Theme</vt:lpstr>
      <vt:lpstr>现代CMake进阶教程</vt:lpstr>
      <vt:lpstr>第0章：添加源文件</vt:lpstr>
      <vt:lpstr>一个 .cpp 源文件用于测试</vt:lpstr>
      <vt:lpstr>CMake 中添加一个可执行文件作为构建目标</vt:lpstr>
      <vt:lpstr>另一种方式：先创建目标，稍后再添加源文件</vt:lpstr>
      <vt:lpstr>如果有多个源文件呢？</vt:lpstr>
      <vt:lpstr>逐个添加即可</vt:lpstr>
      <vt:lpstr>使用变量来存储</vt:lpstr>
      <vt:lpstr>建议把头文件也加上，这样在 VS 里可以出现在“Header Files”一栏</vt:lpstr>
      <vt:lpstr>使用 GLOB 自动查找当前目录下指定扩展名的文件，实现批量添加源文件</vt:lpstr>
      <vt:lpstr>启用 CONFIGURE_DEPENDS 选项，当添加新文件时，自动更新变量</vt:lpstr>
      <vt:lpstr>如果源码放在子文件夹里怎么办？</vt:lpstr>
      <vt:lpstr>必须把路径名和后缀名的排列组合全部写出来吗？感觉好麻烦</vt:lpstr>
      <vt:lpstr>大可不必！用 aux_source_directory，自动搜集需要的文件后缀名</vt:lpstr>
      <vt:lpstr>进一步：GLOB_RECURSE 了解一下！能自动包含所有子文件夹下的文件</vt:lpstr>
      <vt:lpstr>GLOB_RECURSE 的问题：会把 build 目录里生成的临时 .cpp 文件也加进来</vt:lpstr>
      <vt:lpstr>第1章：配置变量与属性</vt:lpstr>
      <vt:lpstr>小技巧：设定一个变量的默认值</vt:lpstr>
      <vt:lpstr>第2章：判断不同平台</vt:lpstr>
      <vt:lpstr>在 CMake 中给 .cpp 定义一个宏</vt:lpstr>
      <vt:lpstr>根据不同的操作系统，把宏定义成不同的值</vt:lpstr>
      <vt:lpstr>CMake 还提供了一些简写变量：WIN32, APPLE, UNIX, ANDROID, IOS 等</vt:lpstr>
      <vt:lpstr>使用生成器表达式，简化成一条指令</vt:lpstr>
      <vt:lpstr>生成器表达式：如需多个平台可以用逗号分割</vt:lpstr>
      <vt:lpstr>判断当前用的是哪一款 C++ 编译器</vt:lpstr>
      <vt:lpstr>也可以用生成器表达式判断编译器</vt:lpstr>
      <vt:lpstr>生成器表达式也可以做复杂的逻辑判断</vt:lpstr>
      <vt:lpstr>CMake 还提供了一些简写变量：MSVC, CMAKE_COMPILER_IS_GNUCC</vt:lpstr>
      <vt:lpstr>CMAKE_CXX_COMPILER_ID 直接作为字符串变量</vt:lpstr>
      <vt:lpstr>从命令行指定编译器</vt:lpstr>
      <vt:lpstr>第3章：输出与变量</vt:lpstr>
      <vt:lpstr>在运行 cmake -B build 时，打印字符串（用于调试）</vt:lpstr>
      <vt:lpstr>message(STATUS “...”) 表示信息类型是状态信息，有 -- 前缀</vt:lpstr>
      <vt:lpstr>message(WARNING “...”) 表示是警告信息</vt:lpstr>
      <vt:lpstr>message(AUTHOR_WARNING “...”) 表示是仅仅给项目作者看的警告信息</vt:lpstr>
      <vt:lpstr>AUTHOR_WARNING 的不同之处：可以通过 -Wno-dev 关闭</vt:lpstr>
      <vt:lpstr>message(FATAL_ERROR “...”) 表示是错误信息，会终止 CMake 的运行</vt:lpstr>
      <vt:lpstr>message(SEND_ERROR “...”) 表示是错误信息，但之后的语句仍继续执行</vt:lpstr>
      <vt:lpstr>message 可以用于打印变量</vt:lpstr>
      <vt:lpstr>如果 set 没加引号会怎样？会变成分号分割的列表</vt:lpstr>
      <vt:lpstr>如果 message 没加引号会怎样？会把列表里的字符串当成他的关键字</vt:lpstr>
      <vt:lpstr>第4章：链接库文件</vt:lpstr>
      <vt:lpstr>main.cpp 调用 mylib.cpp 里的 say_hello 函数</vt:lpstr>
      <vt:lpstr>改进：mylib 作为一个静态库</vt:lpstr>
      <vt:lpstr>改进：mylib 作为一个动态库</vt:lpstr>
      <vt:lpstr>改进：mylib 作为一个对象库</vt:lpstr>
      <vt:lpstr>改进：mylib 作为一个对象库</vt:lpstr>
      <vt:lpstr>静态库的麻烦：GCC 编译器自作聪明，会自动剔除没有引用符号的那些对象</vt:lpstr>
      <vt:lpstr>对象库可以绕开编译器的不统一：保证不会自动剔除没引用到的对象文件</vt:lpstr>
      <vt:lpstr>虽然动态库也可以避免剔除没引用的对象文件，但引入了运行时链接的麻烦</vt:lpstr>
      <vt:lpstr>改进：mylib 作为一个对象库</vt:lpstr>
      <vt:lpstr>add_library 无参数时，是静态库还是动态库?</vt:lpstr>
      <vt:lpstr>小技巧：设定一个变量的默认值</vt:lpstr>
      <vt:lpstr>常见坑点：动态库无法链接静态库</vt:lpstr>
      <vt:lpstr>解决：让静态库编译时也生成位置无关的代码(PIC)，这样才能装在动态库里</vt:lpstr>
      <vt:lpstr>也可以只针对一个库，只对他启用位置无关的代码(PIC)</vt:lpstr>
      <vt:lpstr>第5章：库的传播规则</vt:lpstr>
      <vt:lpstr>第6章：系统自带库</vt:lpstr>
      <vt:lpstr>第7章：项目构建配置</vt:lpstr>
      <vt:lpstr>第8章：变量与缓存</vt:lpstr>
      <vt:lpstr>第9章：函数与控制流</vt:lpstr>
      <vt:lpstr>第10章：命令行小技巧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242</cp:revision>
  <dcterms:created xsi:type="dcterms:W3CDTF">2022-02-24T01:33:44Z</dcterms:created>
  <dcterms:modified xsi:type="dcterms:W3CDTF">2022-02-24T01:33:44Z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