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53"/>
  </p:handoutMasterIdLst>
  <p:sldIdLst>
    <p:sldId id="256" r:id="rId3"/>
    <p:sldId id="257" r:id="rId4"/>
    <p:sldId id="258" r:id="rId6"/>
    <p:sldId id="259" r:id="rId7"/>
    <p:sldId id="298" r:id="rId8"/>
    <p:sldId id="264" r:id="rId9"/>
    <p:sldId id="271" r:id="rId10"/>
    <p:sldId id="267" r:id="rId11"/>
    <p:sldId id="265" r:id="rId12"/>
    <p:sldId id="268" r:id="rId13"/>
    <p:sldId id="269" r:id="rId14"/>
    <p:sldId id="270" r:id="rId15"/>
    <p:sldId id="319" r:id="rId16"/>
    <p:sldId id="272" r:id="rId17"/>
    <p:sldId id="273" r:id="rId18"/>
    <p:sldId id="281" r:id="rId19"/>
    <p:sldId id="282" r:id="rId20"/>
    <p:sldId id="283" r:id="rId21"/>
    <p:sldId id="284" r:id="rId22"/>
    <p:sldId id="285" r:id="rId23"/>
    <p:sldId id="286" r:id="rId24"/>
    <p:sldId id="294" r:id="rId25"/>
    <p:sldId id="295" r:id="rId26"/>
    <p:sldId id="302" r:id="rId27"/>
    <p:sldId id="274" r:id="rId28"/>
    <p:sldId id="275" r:id="rId29"/>
    <p:sldId id="277" r:id="rId30"/>
    <p:sldId id="276" r:id="rId31"/>
    <p:sldId id="278" r:id="rId32"/>
    <p:sldId id="279" r:id="rId33"/>
    <p:sldId id="280" r:id="rId34"/>
    <p:sldId id="299" r:id="rId35"/>
    <p:sldId id="297" r:id="rId36"/>
    <p:sldId id="300" r:id="rId37"/>
    <p:sldId id="303" r:id="rId38"/>
    <p:sldId id="305" r:id="rId39"/>
    <p:sldId id="306" r:id="rId40"/>
    <p:sldId id="307" r:id="rId41"/>
    <p:sldId id="308" r:id="rId42"/>
    <p:sldId id="314" r:id="rId43"/>
    <p:sldId id="309" r:id="rId44"/>
    <p:sldId id="310" r:id="rId45"/>
    <p:sldId id="311" r:id="rId46"/>
    <p:sldId id="312" r:id="rId47"/>
    <p:sldId id="313" r:id="rId48"/>
    <p:sldId id="315" r:id="rId49"/>
    <p:sldId id="316" r:id="rId50"/>
    <p:sldId id="317" r:id="rId51"/>
    <p:sldId id="318" r:id="rId5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e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4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commentAuthors" Target="commentAuthors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2.png"/><Relationship Id="rId2" Type="http://schemas.openxmlformats.org/officeDocument/2006/relationships/image" Target="../media/image17.png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44.png"/><Relationship Id="rId1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6.png"/><Relationship Id="rId2" Type="http://schemas.openxmlformats.org/officeDocument/2006/relationships/image" Target="../media/image17.png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1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3.png"/><Relationship Id="rId1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论编译器自动优化</a:t>
            </a:r>
            <a:endParaRPr lang="en-US" alt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开启优化：</a:t>
            </a:r>
            <a:r>
              <a:rPr lang="en-US" altLang="zh-CN">
                <a:sym typeface="+mn-ea"/>
              </a:rPr>
              <a:t>-O3</a:t>
            </a:r>
            <a:endParaRPr lang="en-US" altLang="zh-CN">
              <a:sym typeface="+mn-ea"/>
            </a:endParaRPr>
          </a:p>
        </p:txBody>
      </p:sp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00250" y="1975485"/>
            <a:ext cx="7423785" cy="84328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6835" y="3460115"/>
            <a:ext cx="8730615" cy="2310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32</a:t>
            </a:r>
            <a:r>
              <a:rPr lang="zh-CN" altLang="en-US"/>
              <a:t>位乘法运算：</a:t>
            </a:r>
            <a:r>
              <a:rPr lang="en-US" altLang="zh-CN"/>
              <a:t>imull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04240" y="3474085"/>
            <a:ext cx="4667885" cy="10541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0570" y="2522855"/>
            <a:ext cx="5483225" cy="2956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64</a:t>
            </a:r>
            <a:r>
              <a:rPr lang="zh-CN" altLang="en-US"/>
              <a:t>位乘法运算：</a:t>
            </a:r>
            <a:r>
              <a:rPr lang="en-US" altLang="zh-CN"/>
              <a:t>imulq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56910" y="2520315"/>
            <a:ext cx="5630545" cy="296164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7565" y="3643630"/>
            <a:ext cx="48006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章：化简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编译器优化：代数化简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4705" y="3027045"/>
            <a:ext cx="4846320" cy="19481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8515" y="2806700"/>
            <a:ext cx="5346700" cy="23888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编译器优化：常量折叠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82675" y="2858770"/>
            <a:ext cx="4311015" cy="228473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5225" y="2616200"/>
            <a:ext cx="4653280" cy="27698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编译器优化：举个例子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835" y="2554605"/>
            <a:ext cx="4799330" cy="28930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2125" y="2907665"/>
            <a:ext cx="5492115" cy="21869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编译器优化：我毕竟不是万能的</a:t>
            </a:r>
            <a:endParaRPr lang="en-US" altLang="zh-CN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00760" y="1420495"/>
            <a:ext cx="4670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结论：尽量</a:t>
            </a:r>
            <a:r>
              <a:rPr lang="zh-CN" altLang="en-US" b="1"/>
              <a:t>避免代码复杂化</a:t>
            </a:r>
            <a:r>
              <a:rPr lang="zh-CN" altLang="en-US"/>
              <a:t>，避免使用会造成</a:t>
            </a:r>
            <a:r>
              <a:rPr lang="en-US" altLang="zh-CN"/>
              <a:t> new/delete </a:t>
            </a:r>
            <a:r>
              <a:rPr lang="zh-CN" altLang="en-US"/>
              <a:t>的容器。</a:t>
            </a:r>
            <a:endParaRPr lang="zh-CN" altLang="en-US"/>
          </a:p>
          <a:p>
            <a:r>
              <a:rPr lang="zh-CN" altLang="en-US" u="sng"/>
              <a:t>简单的代码，比什么优化手段都强。</a:t>
            </a:r>
            <a:endParaRPr lang="zh-CN" altLang="en-US" u="sng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2798445"/>
            <a:ext cx="5181600" cy="240538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0125" y="2135505"/>
            <a:ext cx="5965190" cy="3731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造成</a:t>
            </a:r>
            <a:r>
              <a:rPr lang="en-US" altLang="zh-CN">
                <a:sym typeface="+mn-ea"/>
              </a:rPr>
              <a:t> new/delete </a:t>
            </a:r>
            <a:r>
              <a:rPr lang="zh-CN" altLang="en-US">
                <a:sym typeface="+mn-ea"/>
              </a:rPr>
              <a:t>的容器：我是说，内存分配在堆上的容器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存储</a:t>
            </a:r>
            <a:r>
              <a:rPr lang="zh-CN" altLang="en-US"/>
              <a:t>在</a:t>
            </a:r>
            <a:r>
              <a:rPr lang="zh-CN" altLang="en-US" b="1"/>
              <a:t>堆</a:t>
            </a:r>
            <a:r>
              <a:rPr lang="zh-CN" altLang="en-US"/>
              <a:t>上（妨碍优化）：</a:t>
            </a:r>
            <a:endParaRPr lang="zh-CN" altLang="en-US"/>
          </a:p>
          <a:p>
            <a:r>
              <a:rPr lang="en-US" altLang="zh-CN"/>
              <a:t>vector, map, set, string, function, any</a:t>
            </a:r>
            <a:endParaRPr lang="en-US" altLang="zh-CN"/>
          </a:p>
          <a:p>
            <a:r>
              <a:rPr lang="en-US" altLang="zh-CN"/>
              <a:t>unique_ptr, shared_ptr, weak_ptr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zh-CN" altLang="en-US"/>
              <a:t>存储在</a:t>
            </a:r>
            <a:r>
              <a:rPr lang="zh-CN" altLang="en-US" b="1"/>
              <a:t>栈</a:t>
            </a:r>
            <a:r>
              <a:rPr lang="zh-CN" altLang="en-US"/>
              <a:t>上（利于优化）：</a:t>
            </a:r>
            <a:endParaRPr lang="zh-CN" altLang="en-US"/>
          </a:p>
          <a:p>
            <a:r>
              <a:rPr lang="en-US" altLang="zh-CN"/>
              <a:t>array, bitset, glm::vec, string_view</a:t>
            </a:r>
            <a:endParaRPr lang="en-US" altLang="zh-CN"/>
          </a:p>
          <a:p>
            <a:r>
              <a:rPr lang="en-US" altLang="zh-CN"/>
              <a:t>pair, tuple, optional, variant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3422650" y="4016375"/>
            <a:ext cx="4271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存储在栈上无法动态扩充大小，这就是为什么</a:t>
            </a:r>
            <a:r>
              <a:rPr lang="en-US" altLang="zh-CN"/>
              <a:t> vector </a:t>
            </a:r>
            <a:r>
              <a:rPr lang="zh-CN" altLang="en-US"/>
              <a:t>这种数据结构要存在堆上，而固定长度的</a:t>
            </a:r>
            <a:r>
              <a:rPr lang="en-US" altLang="zh-CN"/>
              <a:t> array </a:t>
            </a:r>
            <a:r>
              <a:rPr lang="zh-CN" altLang="en-US"/>
              <a:t>可以存在栈上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315335" y="5308600"/>
            <a:ext cx="4486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那么刚才那个例子改成</a:t>
            </a:r>
            <a:r>
              <a:rPr lang="en-US" altLang="zh-CN"/>
              <a:t> array </a:t>
            </a:r>
            <a:r>
              <a:rPr lang="zh-CN" altLang="en-US"/>
              <a:t>是不是就可以自动优化成功了？你可以自己试试看，想一想，为什么会是这个结果，然后在作业的</a:t>
            </a:r>
            <a:r>
              <a:rPr lang="en-US" altLang="zh-CN"/>
              <a:t> PR </a:t>
            </a:r>
            <a:r>
              <a:rPr lang="zh-CN" altLang="en-US"/>
              <a:t>描述中和老师分享你的思考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那改用</a:t>
            </a:r>
            <a:r>
              <a:rPr lang="en-US" altLang="zh-CN"/>
              <a:t> array </a:t>
            </a:r>
            <a:r>
              <a:rPr lang="zh-CN" altLang="en-US"/>
              <a:t>试试？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9305" y="2381885"/>
            <a:ext cx="5406390" cy="323786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7700" y="2821305"/>
            <a:ext cx="5181600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编译器：从</a:t>
            </a:r>
            <a:r>
              <a:rPr lang="en-US" altLang="zh-CN"/>
              <a:t>C++</a:t>
            </a:r>
            <a:r>
              <a:rPr lang="zh-CN"/>
              <a:t>源码到汇编指令</a:t>
            </a:r>
            <a:endParaRPr 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2015" y="2955290"/>
            <a:ext cx="4712335" cy="20916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0240" y="1390650"/>
            <a:ext cx="3143885" cy="5220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40" y="955675"/>
            <a:ext cx="3238500" cy="2667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458595" y="1649730"/>
            <a:ext cx="2777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lea</a:t>
            </a:r>
            <a:r>
              <a:rPr lang="zh-CN" altLang="en-US"/>
              <a:t>：加载字符串的地址</a:t>
            </a:r>
            <a:endParaRPr lang="zh-CN" altLang="en-US"/>
          </a:p>
          <a:p>
            <a:r>
              <a:rPr lang="en-US" altLang="zh-CN"/>
              <a:t>rdi</a:t>
            </a:r>
            <a:r>
              <a:rPr lang="zh-CN" altLang="en-US"/>
              <a:t>：第一个参数寄存器</a:t>
            </a:r>
            <a:endParaRPr lang="zh-CN" altLang="en-US"/>
          </a:p>
          <a:p>
            <a:r>
              <a:rPr lang="en-US" altLang="zh-CN"/>
              <a:t>eax</a:t>
            </a:r>
            <a:r>
              <a:rPr lang="zh-CN" altLang="en-US"/>
              <a:t>：返回值寄存器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那改用</a:t>
            </a:r>
            <a:r>
              <a:rPr lang="zh-CN">
                <a:sym typeface="+mn-ea"/>
              </a:rPr>
              <a:t>手写的</a:t>
            </a:r>
            <a:r>
              <a:rPr lang="en-US" altLang="zh-CN">
                <a:sym typeface="+mn-ea"/>
              </a:rPr>
              <a:t> reduce</a:t>
            </a:r>
            <a:r>
              <a:rPr lang="zh-CN" altLang="en-US">
                <a:sym typeface="+mn-ea"/>
              </a:rPr>
              <a:t>？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6295" y="2265680"/>
            <a:ext cx="4803140" cy="347154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0715" y="2561590"/>
            <a:ext cx="5703570" cy="28790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那改小到</a:t>
            </a:r>
            <a:r>
              <a:rPr lang="en-US" altLang="zh-CN">
                <a:sym typeface="+mn-ea"/>
              </a:rPr>
              <a:t> 10</a:t>
            </a:r>
            <a:r>
              <a:rPr lang="zh-CN" altLang="en-US">
                <a:sym typeface="+mn-ea"/>
              </a:rPr>
              <a:t>？成功了！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5730" y="2858770"/>
            <a:ext cx="4172585" cy="228473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2175" y="2186940"/>
            <a:ext cx="4691380" cy="36290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196965" y="939165"/>
            <a:ext cx="4158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</a:t>
            </a:r>
            <a:r>
              <a:rPr lang="zh-CN"/>
              <a:t>代码</a:t>
            </a:r>
            <a:r>
              <a:rPr lang="zh-CN" b="1"/>
              <a:t>过于复杂</a:t>
            </a:r>
            <a:r>
              <a:rPr lang="zh-CN"/>
              <a:t>，涉及的</a:t>
            </a:r>
            <a:r>
              <a:rPr lang="zh-CN" b="1"/>
              <a:t>语句数量过多</a:t>
            </a:r>
            <a:r>
              <a:rPr lang="zh-CN"/>
              <a:t>时，编译器会</a:t>
            </a:r>
            <a:r>
              <a:rPr lang="zh-CN" b="1"/>
              <a:t>放弃优化</a:t>
            </a:r>
            <a:r>
              <a:rPr lang="zh-CN"/>
              <a:t>！</a:t>
            </a:r>
            <a:endParaRPr lang="zh-CN"/>
          </a:p>
          <a:p>
            <a:r>
              <a:rPr lang="zh-CN" altLang="en-US" u="sng"/>
              <a:t>简单的代码，比什么优化手段都强。</a:t>
            </a:r>
            <a:endParaRPr lang="zh-CN" altLang="en-US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constexpr</a:t>
            </a:r>
            <a:r>
              <a:rPr lang="zh-CN" altLang="en-US"/>
              <a:t>：强迫编译器在编译期求值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196965" y="346710"/>
            <a:ext cx="496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结论：如果发现编译器放弃了自动优化，可以用</a:t>
            </a:r>
            <a:r>
              <a:rPr lang="en-US" altLang="zh-CN"/>
              <a:t> constexpr </a:t>
            </a:r>
            <a:r>
              <a:rPr lang="zh-CN" altLang="en-US"/>
              <a:t>函数</a:t>
            </a:r>
            <a:r>
              <a:rPr lang="zh-CN" altLang="en-US" b="1"/>
              <a:t>迫使</a:t>
            </a:r>
            <a:r>
              <a:rPr lang="zh-CN" altLang="en-US"/>
              <a:t>编译器进行常量折叠</a:t>
            </a:r>
            <a:r>
              <a:rPr lang="zh-CN"/>
              <a:t>！</a:t>
            </a:r>
            <a:endParaRPr lang="zh-CN" altLang="en-US" u="sng"/>
          </a:p>
        </p:txBody>
      </p:sp>
      <p:sp>
        <p:nvSpPr>
          <p:cNvPr id="6" name="Text Box 5"/>
          <p:cNvSpPr txBox="1"/>
          <p:nvPr/>
        </p:nvSpPr>
        <p:spPr>
          <a:xfrm>
            <a:off x="6316980" y="1033145"/>
            <a:ext cx="4966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不过，</a:t>
            </a:r>
            <a:r>
              <a:rPr lang="en-US" altLang="zh-CN"/>
              <a:t>constexpr </a:t>
            </a:r>
            <a:r>
              <a:rPr lang="zh-CN" altLang="en-US"/>
              <a:t>函数中无法使用非</a:t>
            </a:r>
            <a:r>
              <a:rPr lang="en-US" altLang="zh-CN"/>
              <a:t> constexpr </a:t>
            </a:r>
            <a:r>
              <a:rPr lang="zh-CN" altLang="en-US"/>
              <a:t>的容器：</a:t>
            </a:r>
            <a:r>
              <a:rPr lang="en-US" altLang="zh-CN"/>
              <a:t>vector, map, set, string </a:t>
            </a:r>
            <a:r>
              <a:rPr lang="zh-CN" altLang="en-US"/>
              <a:t>等</a:t>
            </a:r>
            <a:r>
              <a:rPr lang="en-US" altLang="zh-CN"/>
              <a:t>……</a:t>
            </a:r>
            <a:endParaRPr lang="en-US" altLang="zh-CN" u="sng"/>
          </a:p>
        </p:txBody>
      </p:sp>
      <p:pic>
        <p:nvPicPr>
          <p:cNvPr id="8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04570" y="1700530"/>
            <a:ext cx="4467860" cy="460121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2685" y="2580640"/>
            <a:ext cx="4659630" cy="28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constexpr</a:t>
            </a:r>
            <a:r>
              <a:rPr lang="zh-CN" altLang="en-US"/>
              <a:t>：强迫编译器在编译期求值（续）</a:t>
            </a:r>
            <a:endParaRPr lang="en-US" altLang="zh-CN"/>
          </a:p>
        </p:txBody>
      </p:sp>
      <p:sp>
        <p:nvSpPr>
          <p:cNvPr id="9" name="Text Box 8"/>
          <p:cNvSpPr txBox="1"/>
          <p:nvPr/>
        </p:nvSpPr>
        <p:spPr>
          <a:xfrm>
            <a:off x="6196965" y="1511935"/>
            <a:ext cx="4261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发现：会让编译变得很慢，因为这</a:t>
            </a:r>
            <a:r>
              <a:rPr lang="en-US" altLang="zh-CN"/>
              <a:t> 50000 </a:t>
            </a:r>
            <a:r>
              <a:rPr lang="zh-CN" altLang="en-US"/>
              <a:t>次迭代是在编译期进行的。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64235" y="1825625"/>
            <a:ext cx="4747895" cy="435165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880" y="2924175"/>
            <a:ext cx="4587240" cy="2153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章：内联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调用其他函数：</a:t>
            </a:r>
            <a:r>
              <a:rPr lang="en-US" altLang="zh-CN">
                <a:sym typeface="+mn-ea"/>
              </a:rPr>
              <a:t>call </a:t>
            </a:r>
            <a:r>
              <a:rPr lang="zh-CN" altLang="en-US">
                <a:sym typeface="+mn-ea"/>
              </a:rPr>
              <a:t>指令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44260" y="2019300"/>
            <a:ext cx="4856480" cy="39636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240" y="2838450"/>
            <a:ext cx="5175250" cy="2325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</a:t>
            </a:r>
            <a:r>
              <a:rPr lang="en-US" altLang="zh-CN">
                <a:sym typeface="+mn-ea"/>
              </a:rPr>
              <a:t>call </a:t>
            </a:r>
            <a:r>
              <a:rPr lang="zh-CN" altLang="en-US">
                <a:sym typeface="+mn-ea"/>
              </a:rPr>
              <a:t>变</a:t>
            </a:r>
            <a:r>
              <a:rPr lang="en-US" altLang="zh-CN">
                <a:sym typeface="+mn-ea"/>
              </a:rPr>
              <a:t> jmp</a:t>
            </a:r>
            <a:endParaRPr lang="en-US" altLang="zh-CN">
              <a:sym typeface="+mn-ea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50240" y="2838450"/>
            <a:ext cx="5175250" cy="2325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9625" y="2825750"/>
            <a:ext cx="5365115" cy="23507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多个函数定义在同一个文件中</a:t>
            </a:r>
            <a:endParaRPr lang="zh-CN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4775" y="1090930"/>
            <a:ext cx="4200525" cy="5774055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2360" y="2667000"/>
            <a:ext cx="4272280" cy="266827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382385" y="1090295"/>
            <a:ext cx="4379595" cy="2350770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81750" y="4844415"/>
            <a:ext cx="4380230" cy="201358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Content Placeholder 1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82385" y="1090295"/>
            <a:ext cx="4378960" cy="57823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编译器优化：内联化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1090" y="2666365"/>
            <a:ext cx="4274185" cy="266954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810375" y="5937885"/>
            <a:ext cx="3124835" cy="39941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局部可见函数：</a:t>
            </a:r>
            <a:r>
              <a:rPr lang="en-US" altLang="zh-CN">
                <a:sym typeface="+mn-ea"/>
              </a:rPr>
              <a:t>static</a:t>
            </a:r>
            <a:endParaRPr lang="zh-CN" altLang="en-US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01090" y="2666365"/>
            <a:ext cx="4274185" cy="26695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30" y="0"/>
            <a:ext cx="9818370" cy="3200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1860" y="2503170"/>
            <a:ext cx="5160010" cy="2995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75480" y="970915"/>
            <a:ext cx="4628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</a:t>
            </a:r>
            <a:r>
              <a:rPr lang="en-US" altLang="zh-CN"/>
              <a:t> static </a:t>
            </a:r>
            <a:r>
              <a:rPr lang="zh-CN" altLang="en-US"/>
              <a:t>声明表示不会暴露</a:t>
            </a:r>
            <a:r>
              <a:rPr lang="en-US" altLang="zh-CN"/>
              <a:t> other </a:t>
            </a:r>
            <a:r>
              <a:rPr lang="zh-CN" altLang="en-US"/>
              <a:t>给其他文件，而且</a:t>
            </a:r>
            <a:r>
              <a:rPr lang="en-US" altLang="zh-CN"/>
              <a:t> func </a:t>
            </a:r>
            <a:r>
              <a:rPr lang="zh-CN" altLang="en-US"/>
              <a:t>也已经内联了</a:t>
            </a:r>
            <a:r>
              <a:rPr lang="en-US" altLang="zh-CN"/>
              <a:t> other</a:t>
            </a:r>
            <a:r>
              <a:rPr lang="zh-CN" altLang="en-US"/>
              <a:t>，所以编译器干脆不定义</a:t>
            </a:r>
            <a:r>
              <a:rPr lang="en-US" altLang="zh-CN"/>
              <a:t> other </a:t>
            </a:r>
            <a:r>
              <a:rPr lang="zh-CN" altLang="en-US"/>
              <a:t>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启用优化：</a:t>
            </a:r>
            <a:r>
              <a:rPr lang="en-US" altLang="zh-CN"/>
              <a:t>-O3</a:t>
            </a:r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1539875"/>
            <a:ext cx="3629025" cy="28575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4340" y="1584325"/>
            <a:ext cx="2995295" cy="49739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20" y="1273175"/>
            <a:ext cx="3238500" cy="26670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33795" y="1843405"/>
            <a:ext cx="4676775" cy="43148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454775" y="258445"/>
            <a:ext cx="27774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结论：启用优化后编译器会生成更高效更紧凑的汇编指令。</a:t>
            </a:r>
            <a:endParaRPr 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inline </a:t>
            </a:r>
            <a:r>
              <a:rPr lang="zh-CN" altLang="en-US"/>
              <a:t>关键字？不需要！</a:t>
            </a:r>
            <a:endParaRPr lang="en-US" altLang="zh-C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" y="1426845"/>
            <a:ext cx="2404745" cy="1297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115" y="1434465"/>
            <a:ext cx="3046095" cy="1336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010" y="1409065"/>
            <a:ext cx="2267585" cy="13360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370" y="1434465"/>
            <a:ext cx="2267585" cy="133604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487930" y="3608070"/>
            <a:ext cx="79197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编译的结果完全一致？</a:t>
            </a:r>
            <a:endParaRPr lang="zh-CN" altLang="en-US"/>
          </a:p>
          <a:p>
            <a:r>
              <a:rPr lang="zh-CN" altLang="en-US"/>
              <a:t>结论：在现代编译器的高强度优化下，</a:t>
            </a:r>
            <a:r>
              <a:rPr lang="zh-CN" altLang="en-US" b="1"/>
              <a:t>加不加</a:t>
            </a:r>
            <a:r>
              <a:rPr lang="en-US" altLang="zh-CN" b="1"/>
              <a:t> </a:t>
            </a:r>
            <a:r>
              <a:rPr lang="en-US" b="1"/>
              <a:t>inline </a:t>
            </a:r>
            <a:r>
              <a:rPr lang="zh-CN" altLang="en-US" b="1"/>
              <a:t>无所谓</a:t>
            </a:r>
            <a:endParaRPr lang="zh-CN" altLang="en-US"/>
          </a:p>
          <a:p>
            <a:r>
              <a:rPr lang="zh-CN"/>
              <a:t>编译器不是傻子，他知道哪些函数可以内联：</a:t>
            </a:r>
            <a:r>
              <a:rPr lang="zh-CN" b="1"/>
              <a:t>定义在同一个文件中的函数</a:t>
            </a:r>
            <a:endParaRPr lang="zh-CN"/>
          </a:p>
          <a:p>
            <a:r>
              <a:rPr lang="zh-CN"/>
              <a:t>内联与否和</a:t>
            </a:r>
            <a:r>
              <a:rPr lang="en-US" altLang="zh-CN"/>
              <a:t> inline </a:t>
            </a:r>
            <a:r>
              <a:rPr lang="zh-CN" altLang="en-US"/>
              <a:t>没关系，内联</a:t>
            </a:r>
            <a:r>
              <a:rPr lang="zh-CN">
                <a:sym typeface="+mn-ea"/>
              </a:rPr>
              <a:t>与否</a:t>
            </a:r>
            <a:r>
              <a:rPr lang="zh-CN" altLang="en-US" b="1"/>
              <a:t>只取决于是否在同文件，且函数体够小</a:t>
            </a:r>
            <a:endParaRPr lang="zh-CN" altLang="en-US"/>
          </a:p>
          <a:p>
            <a:r>
              <a:rPr lang="zh-CN" altLang="en-US"/>
              <a:t>要性能的，定义在同一个文件即可，没必要</a:t>
            </a:r>
            <a:r>
              <a:rPr lang="en-US" altLang="zh-CN"/>
              <a:t> inline </a:t>
            </a:r>
            <a:r>
              <a:rPr lang="zh-CN" altLang="en-US"/>
              <a:t>不</a:t>
            </a:r>
            <a:r>
              <a:rPr lang="en-US" altLang="zh-CN"/>
              <a:t> inline 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而加</a:t>
            </a:r>
            <a:r>
              <a:rPr lang="en-US" altLang="zh-CN"/>
              <a:t> static</a:t>
            </a:r>
            <a:r>
              <a:rPr lang="zh-CN" altLang="en-US"/>
              <a:t>，纯粹是为了避免污染全局符号表，并不是要性能</a:t>
            </a:r>
            <a:endParaRPr lang="zh-CN" altLang="en-US"/>
          </a:p>
          <a:p>
            <a:r>
              <a:rPr lang="zh-CN" altLang="en-US"/>
              <a:t>如果你不确定某修改是否能提升性能，那你最好实际测一下，不要脑内模拟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无内鬼？来点</a:t>
            </a:r>
            <a:r>
              <a:rPr lang="zh-CN" altLang="en-US">
                <a:sym typeface="+mn-ea"/>
              </a:rPr>
              <a:t>“</a:t>
            </a:r>
            <a:r>
              <a:rPr lang="zh-CN" altLang="en-US">
                <a:sym typeface="+mn-ea"/>
              </a:rPr>
              <a:t>大厂面试官”笑话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同样沦为笑柄的还有</a:t>
            </a:r>
            <a:r>
              <a:rPr lang="en-US" altLang="zh-CN"/>
              <a:t> register </a:t>
            </a:r>
            <a:r>
              <a:rPr lang="zh-CN" altLang="en-US"/>
              <a:t>关键字，号称：可以让一个变量使用寄存器存储，更高效。</a:t>
            </a:r>
            <a:endParaRPr lang="zh-CN" altLang="en-US"/>
          </a:p>
          <a:p>
            <a:r>
              <a:rPr lang="zh-CN" altLang="en-US"/>
              <a:t>能把等差数列求和优化成</a:t>
            </a:r>
            <a:r>
              <a:rPr lang="en-US" altLang="zh-CN"/>
              <a:t> 5050 </a:t>
            </a:r>
            <a:r>
              <a:rPr lang="zh-CN" altLang="en-US"/>
              <a:t>的编译器笑着看着你，说道：还要你提醒吗？</a:t>
            </a:r>
            <a:endParaRPr lang="zh-CN" altLang="en-US"/>
          </a:p>
          <a:p>
            <a:r>
              <a:rPr lang="zh-CN" altLang="en-US"/>
              <a:t>所以，如果某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面试官”试图考考你</a:t>
            </a:r>
            <a:r>
              <a:rPr lang="en-US" altLang="zh-CN"/>
              <a:t> register </a:t>
            </a:r>
            <a:r>
              <a:rPr lang="zh-CN" altLang="en-US"/>
              <a:t>和</a:t>
            </a:r>
            <a:r>
              <a:rPr lang="en-US" altLang="zh-CN"/>
              <a:t> inline </a:t>
            </a:r>
            <a:r>
              <a:rPr lang="zh-CN" altLang="en-US"/>
              <a:t>的所谓“优化技巧</a:t>
            </a:r>
            <a:r>
              <a:rPr lang="zh-CN" altLang="en-US">
                <a:sym typeface="+mn-ea"/>
              </a:rPr>
              <a:t>”</a:t>
            </a:r>
            <a:r>
              <a:rPr lang="zh-CN" altLang="en-US"/>
              <a:t>，你直接把小彭老师这两页</a:t>
            </a:r>
            <a:r>
              <a:rPr lang="en-US" altLang="zh-CN"/>
              <a:t> ppt</a:t>
            </a:r>
            <a:r>
              <a:rPr lang="zh-CN" altLang="en-US"/>
              <a:t>，</a:t>
            </a:r>
            <a:r>
              <a:rPr lang="zh-CN" altLang="en-US"/>
              <a:t>贴到他脸上即可。</a:t>
            </a:r>
            <a:endParaRPr lang="zh-CN" altLang="en-US"/>
          </a:p>
          <a:p>
            <a:r>
              <a:rPr lang="zh-CN" altLang="en-US"/>
              <a:t>明明实验一下就知道的事，还在照着上世纪谭某强教材念。古有纸上谈兵，今有脑内编程。</a:t>
            </a:r>
            <a:endParaRPr lang="zh-CN" altLang="en-US"/>
          </a:p>
          <a:p>
            <a:r>
              <a:rPr lang="zh-CN" altLang="en-US"/>
              <a:t>计算机编程又不是量子物理广义相对论，我们每个人都有电脑，做一下实验很容易，可总有所谓的“老师”就不肯动动手敲几行命令（写</a:t>
            </a:r>
            <a:r>
              <a:rPr lang="en-US" altLang="zh-CN"/>
              <a:t>doc</a:t>
            </a:r>
            <a:r>
              <a:rPr lang="zh-CN" altLang="en-US"/>
              <a:t>文件倒挺勤的），在那里传播虚假知识。</a:t>
            </a:r>
            <a:endParaRPr lang="zh-CN" altLang="en-US"/>
          </a:p>
          <a:p>
            <a:r>
              <a:rPr lang="zh-CN" altLang="en-US"/>
              <a:t>在线做编译器实验推荐这个网站：</a:t>
            </a:r>
            <a:r>
              <a:rPr lang="en-US" altLang="zh-CN"/>
              <a:t>https://godbolt.org/</a:t>
            </a:r>
            <a:endParaRPr lang="en-US" altLang="zh-CN"/>
          </a:p>
          <a:p>
            <a:r>
              <a:rPr lang="zh-CN" altLang="en-US"/>
              <a:t>可以实时看源代码编译的结果，还能选不同的编译器版本和</a:t>
            </a:r>
            <a:r>
              <a:rPr lang="en-US" altLang="zh-CN"/>
              <a:t> flag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不要脑内模拟！你自以为某更改对性能有帮助，然而实际测一下时间有一定可能反而变慢。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章：指针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编译器傻了吗？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1345" y="3430270"/>
            <a:ext cx="5273675" cy="114173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3305" y="2136775"/>
            <a:ext cx="4898390" cy="372935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064510" y="1492250"/>
            <a:ext cx="568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为什么编译器不优化掉</a:t>
            </a:r>
            <a:r>
              <a:rPr lang="en-US" altLang="zh-CN"/>
              <a:t> *c = *a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指针别名现象（</a:t>
            </a:r>
            <a:r>
              <a:rPr lang="en-US" altLang="zh-CN"/>
              <a:t>pointer aliasing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1345" y="3430270"/>
            <a:ext cx="5273675" cy="114173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064510" y="1983105"/>
            <a:ext cx="568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考虑这种调用方式：</a:t>
            </a:r>
            <a:r>
              <a:rPr lang="en-US" altLang="zh-CN"/>
              <a:t>b </a:t>
            </a:r>
            <a:r>
              <a:rPr lang="zh-CN" altLang="en-US"/>
              <a:t>和</a:t>
            </a:r>
            <a:r>
              <a:rPr lang="en-US" altLang="zh-CN"/>
              <a:t> c </a:t>
            </a:r>
            <a:r>
              <a:rPr lang="zh-CN" altLang="en-US"/>
              <a:t>指向同一个变量。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3515" y="3068320"/>
            <a:ext cx="4076700" cy="18656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10665" y="5318760"/>
            <a:ext cx="1972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优化前</a:t>
            </a:r>
            <a:r>
              <a:rPr lang="zh-CN"/>
              <a:t>相当于</a:t>
            </a:r>
            <a:r>
              <a:rPr lang="zh-CN"/>
              <a:t>：</a:t>
            </a:r>
            <a:endParaRPr lang="zh-CN"/>
          </a:p>
          <a:p>
            <a:r>
              <a:rPr lang="en-US" altLang="zh-CN"/>
              <a:t>b = a;</a:t>
            </a:r>
            <a:endParaRPr lang="en-US" altLang="zh-CN"/>
          </a:p>
          <a:p>
            <a:r>
              <a:rPr lang="en-US" altLang="zh-CN"/>
              <a:t>b = b;</a:t>
            </a:r>
            <a:endParaRPr lang="en-US" altLang="zh-CN"/>
          </a:p>
          <a:p>
            <a:r>
              <a:rPr lang="zh-CN" altLang="en-US" b="1"/>
              <a:t>最后</a:t>
            </a:r>
            <a:r>
              <a:rPr lang="en-US" altLang="zh-CN" b="1"/>
              <a:t> b </a:t>
            </a:r>
            <a:r>
              <a:rPr lang="zh-CN" altLang="en-US" b="1"/>
              <a:t>变成了</a:t>
            </a:r>
            <a:r>
              <a:rPr lang="en-US" altLang="zh-CN" b="1"/>
              <a:t> a</a:t>
            </a:r>
            <a:r>
              <a:rPr lang="zh-CN" altLang="en-US" b="1"/>
              <a:t>。</a:t>
            </a:r>
            <a:endParaRPr lang="zh-C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4499610" y="5318760"/>
            <a:ext cx="3525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如果优化了：</a:t>
            </a:r>
            <a:endParaRPr lang="zh-CN" altLang="en-US"/>
          </a:p>
          <a:p>
            <a:r>
              <a:rPr lang="en-US" altLang="zh-CN"/>
              <a:t>b = b;</a:t>
            </a:r>
            <a:endParaRPr lang="en-US" altLang="zh-CN"/>
          </a:p>
          <a:p>
            <a:r>
              <a:rPr lang="zh-CN" altLang="en-US" b="1"/>
              <a:t>最后</a:t>
            </a:r>
            <a:r>
              <a:rPr lang="en-US" altLang="zh-CN" b="1"/>
              <a:t> b </a:t>
            </a:r>
            <a:r>
              <a:rPr lang="zh-CN" altLang="en-US" b="1"/>
              <a:t>没有改变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导致优化后结果不一样，这就是编译器放弃优化的原因。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告诉编译器别怕指针别名：</a:t>
            </a:r>
            <a:r>
              <a:rPr lang="en-US" altLang="zh-CN">
                <a:sym typeface="+mn-ea"/>
              </a:rPr>
              <a:t>__restrict </a:t>
            </a:r>
            <a:r>
              <a:rPr lang="zh-CN" altLang="en-US">
                <a:sym typeface="+mn-ea"/>
              </a:rPr>
              <a:t>关键字</a:t>
            </a:r>
            <a:endParaRPr lang="zh-CN" altLang="en-US"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27580" y="1793240"/>
            <a:ext cx="8052435" cy="108458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3185" y="3931285"/>
            <a:ext cx="4848225" cy="21621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893185" y="2967990"/>
            <a:ext cx="4946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__restrict </a:t>
            </a:r>
            <a:r>
              <a:rPr lang="zh-CN" altLang="en-US"/>
              <a:t>是一个提示性的关键字，是程序员向编译器保证：这些指针之间不会发生重叠！</a:t>
            </a:r>
            <a:endParaRPr lang="zh-CN" altLang="en-US"/>
          </a:p>
          <a:p>
            <a:r>
              <a:rPr lang="zh-CN" altLang="en-US"/>
              <a:t>从而他可以放心地优化成功：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放弃优化：</a:t>
            </a:r>
            <a:r>
              <a:rPr lang="en-US" altLang="zh-CN"/>
              <a:t>volatile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13195" y="808990"/>
            <a:ext cx="4098290" cy="23990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8300" y="1409065"/>
            <a:ext cx="3261360" cy="1464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295" y="3935095"/>
            <a:ext cx="5038725" cy="240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460" y="4574540"/>
            <a:ext cx="3689985" cy="11430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49325" y="3474720"/>
            <a:ext cx="3576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结论：加了</a:t>
            </a:r>
            <a:r>
              <a:rPr lang="en-US" altLang="zh-CN"/>
              <a:t> volatile </a:t>
            </a:r>
            <a:r>
              <a:rPr lang="zh-CN" altLang="en-US"/>
              <a:t>的对象，编译器不会试图优化对他的读写访问。</a:t>
            </a:r>
            <a:endParaRPr lang="zh-CN" altLang="en-US"/>
          </a:p>
          <a:p>
            <a:r>
              <a:rPr lang="zh-CN" altLang="en-US"/>
              <a:t>做性能实验的时候非常有用！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注意一下区别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en-US"/>
              <a:t>volatile int *a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int *__restrict a</a:t>
            </a:r>
            <a:endParaRPr lang="zh-CN" altLang="en-US"/>
          </a:p>
          <a:p>
            <a:pPr marL="457200" indent="-457200"/>
            <a:r>
              <a:rPr lang="zh-CN" altLang="en-US"/>
              <a:t>语法上区别：</a:t>
            </a:r>
            <a:r>
              <a:rPr lang="en-US"/>
              <a:t>volatile </a:t>
            </a:r>
            <a:r>
              <a:rPr lang="zh-CN" altLang="en-US"/>
              <a:t>在</a:t>
            </a:r>
            <a:r>
              <a:rPr lang="en-US" altLang="zh-CN"/>
              <a:t> * </a:t>
            </a:r>
            <a:r>
              <a:rPr lang="zh-CN" altLang="en-US"/>
              <a:t>前面而</a:t>
            </a:r>
            <a:r>
              <a:rPr lang="en-US" altLang="zh-CN"/>
              <a:t> __restrict </a:t>
            </a:r>
            <a:r>
              <a:rPr lang="zh-CN" altLang="en-US"/>
              <a:t>在</a:t>
            </a:r>
            <a:r>
              <a:rPr lang="en-US" altLang="zh-CN"/>
              <a:t> * </a:t>
            </a:r>
            <a:r>
              <a:rPr lang="zh-CN" altLang="en-US"/>
              <a:t>后面。</a:t>
            </a:r>
            <a:endParaRPr lang="zh-CN" altLang="en-US"/>
          </a:p>
          <a:p>
            <a:pPr marL="457200" indent="-457200"/>
            <a:r>
              <a:rPr lang="zh-CN" altLang="en-US"/>
              <a:t>功能上区别：</a:t>
            </a:r>
            <a:r>
              <a:rPr lang="en-US" altLang="zh-CN"/>
              <a:t>volatile </a:t>
            </a:r>
            <a:r>
              <a:rPr lang="zh-CN" altLang="en-US"/>
              <a:t>是禁用优化，</a:t>
            </a:r>
            <a:r>
              <a:rPr lang="en-US" altLang="zh-CN"/>
              <a:t>__restrict </a:t>
            </a:r>
            <a:r>
              <a:rPr lang="zh-CN" altLang="en-US"/>
              <a:t>是帮助优化。</a:t>
            </a:r>
            <a:endParaRPr lang="zh-CN" altLang="en-US"/>
          </a:p>
          <a:p>
            <a:pPr marL="457200" indent="-457200"/>
            <a:r>
              <a:rPr lang="zh-CN" altLang="en-US"/>
              <a:t>是否属于标准上区别：</a:t>
            </a:r>
            <a:endParaRPr lang="zh-CN" altLang="en-US"/>
          </a:p>
          <a:p>
            <a:pPr marL="457200" indent="-457200"/>
            <a:r>
              <a:rPr lang="en-US" altLang="zh-CN"/>
              <a:t>volatile </a:t>
            </a:r>
            <a:r>
              <a:rPr lang="zh-CN" altLang="en-US"/>
              <a:t>和</a:t>
            </a:r>
            <a:r>
              <a:rPr lang="en-US" altLang="zh-CN"/>
              <a:t> const </a:t>
            </a:r>
            <a:r>
              <a:rPr lang="zh-CN" altLang="en-US"/>
              <a:t>一样是</a:t>
            </a:r>
            <a:r>
              <a:rPr lang="en-US" altLang="zh-CN"/>
              <a:t> C++ </a:t>
            </a:r>
            <a:r>
              <a:rPr lang="zh-CN" altLang="en-US"/>
              <a:t>标准的一部分。</a:t>
            </a:r>
            <a:endParaRPr lang="zh-CN" altLang="en-US"/>
          </a:p>
          <a:p>
            <a:pPr marL="457200" indent="-457200"/>
            <a:r>
              <a:rPr lang="en-US" altLang="zh-CN"/>
              <a:t>restrict </a:t>
            </a:r>
            <a:r>
              <a:rPr lang="zh-CN" altLang="en-US"/>
              <a:t>是</a:t>
            </a:r>
            <a:r>
              <a:rPr lang="en-US" altLang="zh-CN"/>
              <a:t> C99 </a:t>
            </a:r>
            <a:r>
              <a:rPr lang="zh-CN" altLang="en-US"/>
              <a:t>标准关键字，但不是</a:t>
            </a:r>
            <a:r>
              <a:rPr lang="en-US" altLang="zh-CN"/>
              <a:t> C++ </a:t>
            </a:r>
            <a:r>
              <a:rPr lang="zh-CN" altLang="en-US"/>
              <a:t>标准的关键字。</a:t>
            </a:r>
            <a:endParaRPr lang="zh-CN" altLang="en-US"/>
          </a:p>
          <a:p>
            <a:pPr marL="457200" indent="-457200"/>
            <a:r>
              <a:rPr lang="zh-CN" altLang="en-US"/>
              <a:t>注：</a:t>
            </a:r>
            <a:r>
              <a:rPr lang="en-US" altLang="zh-CN"/>
              <a:t>__restrict </a:t>
            </a:r>
            <a:r>
              <a:rPr lang="zh-CN" altLang="en-US"/>
              <a:t>其实是编译器的</a:t>
            </a:r>
            <a:r>
              <a:rPr lang="zh-CN" altLang="en-US">
                <a:sym typeface="+mn-ea"/>
              </a:rPr>
              <a:t>“</a:t>
            </a:r>
            <a:r>
              <a:rPr lang="zh-CN" altLang="en-US"/>
              <a:t>私货”，好在大多数主流编译器都支持。</a:t>
            </a:r>
            <a:endParaRPr lang="zh-CN" altLang="en-US"/>
          </a:p>
          <a:p>
            <a:pPr marL="457200" indent="-457200"/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所以无耻的</a:t>
            </a:r>
            <a:r>
              <a:rPr lang="en-US" altLang="zh-CN" strike="sngStrike">
                <a:solidFill>
                  <a:schemeClr val="bg1">
                    <a:lumMod val="65000"/>
                  </a:schemeClr>
                </a:solidFill>
                <a:uFillTx/>
              </a:rPr>
              <a:t> C</a:t>
            </a:r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艹标准委员会什么时候肯把他加入标准呢？看看人家</a:t>
            </a:r>
            <a:r>
              <a:rPr lang="en-US" altLang="zh-CN" strike="sngStrike">
                <a:solidFill>
                  <a:schemeClr val="bg1">
                    <a:lumMod val="65000"/>
                  </a:schemeClr>
                </a:solidFill>
                <a:uFillTx/>
              </a:rPr>
              <a:t> C </a:t>
            </a:r>
            <a:r>
              <a:rPr lang="zh-CN" altLang="en-US" strike="sngStrike">
                <a:solidFill>
                  <a:schemeClr val="bg1">
                    <a:lumMod val="65000"/>
                  </a:schemeClr>
                </a:solidFill>
                <a:uFillTx/>
              </a:rPr>
              <a:t>语言。</a:t>
            </a:r>
            <a:endParaRPr lang="zh-CN" altLang="en-US" strike="sngStrike">
              <a:solidFill>
                <a:schemeClr val="bg1">
                  <a:lumMod val="65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编译器优化：合并写入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170430"/>
            <a:ext cx="5181600" cy="366141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4720" y="3100070"/>
            <a:ext cx="4606925" cy="180213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043170" y="1073150"/>
            <a:ext cx="2738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将两个</a:t>
            </a:r>
            <a:r>
              <a:rPr lang="en-US" altLang="zh-CN"/>
              <a:t> int32 </a:t>
            </a:r>
            <a:r>
              <a:rPr lang="zh-CN" altLang="en-US"/>
              <a:t>的写入合并为一个</a:t>
            </a:r>
            <a:r>
              <a:rPr lang="en-US" altLang="zh-CN"/>
              <a:t> int64 </a:t>
            </a:r>
            <a:r>
              <a:rPr lang="zh-CN" altLang="en-US"/>
              <a:t>的写入。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合并写入：不能跳跃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93115" y="3034665"/>
            <a:ext cx="4890135" cy="19329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4710" y="2724150"/>
            <a:ext cx="6054090" cy="25539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584825" y="776605"/>
            <a:ext cx="2738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但如果访问的两个元素地址间有跳跃，就不能合并了。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帮助调试：</a:t>
            </a:r>
            <a:r>
              <a:rPr lang="en-US" altLang="zh-CN"/>
              <a:t>-fverbose-asm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57010" y="1408430"/>
            <a:ext cx="4029710" cy="503555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6405" y="1473835"/>
            <a:ext cx="3044190" cy="50552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141730"/>
            <a:ext cx="3238500" cy="2667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120130" y="219710"/>
            <a:ext cx="4358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结论：加了</a:t>
            </a:r>
            <a:r>
              <a:rPr lang="en-US" altLang="zh-CN"/>
              <a:t> -fverbose-asm </a:t>
            </a:r>
            <a:r>
              <a:rPr lang="zh-CN" altLang="en-US"/>
              <a:t>这个</a:t>
            </a:r>
            <a:r>
              <a:rPr lang="en-US" altLang="zh-CN"/>
              <a:t> flag </a:t>
            </a:r>
            <a:r>
              <a:rPr lang="zh-CN"/>
              <a:t>后编译器生成的汇编指令中会夹杂注释，方便我们分析每行汇编对应源码中哪些行。</a:t>
            </a:r>
            <a:endParaRPr 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90" y="1165225"/>
            <a:ext cx="4629150" cy="2190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章：矢量化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65495" y="1871980"/>
            <a:ext cx="5414645" cy="42583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更宽的合并写入：矢量化指令（</a:t>
            </a:r>
            <a:r>
              <a:rPr lang="en-US" altLang="zh-CN">
                <a:sym typeface="+mn-ea"/>
              </a:rPr>
              <a:t>SIMD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12" name="Text Box 11"/>
          <p:cNvSpPr txBox="1"/>
          <p:nvPr/>
        </p:nvSpPr>
        <p:spPr>
          <a:xfrm>
            <a:off x="1040765" y="1788160"/>
            <a:ext cx="4189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 int32 </a:t>
            </a:r>
            <a:r>
              <a:rPr lang="zh-CN" altLang="en-US"/>
              <a:t>可以合并为</a:t>
            </a:r>
            <a:r>
              <a:rPr lang="zh-CN" altLang="en-US"/>
              <a:t>一个</a:t>
            </a:r>
            <a:r>
              <a:rPr lang="en-US" altLang="zh-CN"/>
              <a:t> int64</a:t>
            </a:r>
            <a:endParaRPr lang="en-US" altLang="zh-CN"/>
          </a:p>
          <a:p>
            <a:r>
              <a:rPr lang="zh-CN" altLang="en-US"/>
              <a:t>四个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/>
              <a:t>一个</a:t>
            </a:r>
            <a:r>
              <a:rPr lang="en-US" altLang="zh-CN"/>
              <a:t> __m128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89000" y="5568950"/>
            <a:ext cx="4341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xmm0 </a:t>
            </a:r>
            <a:r>
              <a:rPr lang="zh-CN" altLang="en-US"/>
              <a:t>由</a:t>
            </a:r>
            <a:r>
              <a:rPr lang="en-US" altLang="zh-CN"/>
              <a:t> SSE </a:t>
            </a:r>
            <a:r>
              <a:rPr lang="zh-CN" altLang="en-US"/>
              <a:t>引入，是个</a:t>
            </a:r>
            <a:r>
              <a:rPr lang="en-US" altLang="zh-CN"/>
              <a:t> 128 </a:t>
            </a:r>
            <a:r>
              <a:rPr lang="zh-CN" altLang="en-US"/>
              <a:t>位寄存器</a:t>
            </a:r>
            <a:endParaRPr lang="zh-CN" altLang="en-US"/>
          </a:p>
          <a:p>
            <a:r>
              <a:rPr lang="zh-CN" altLang="en-US"/>
              <a:t>他可以一次存储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</a:t>
            </a:r>
            <a:r>
              <a:rPr lang="zh-CN" altLang="en-US"/>
              <a:t>，或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float</a:t>
            </a:r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183755" y="3280410"/>
            <a:ext cx="593090" cy="10160"/>
          </a:xfrm>
          <a:prstGeom prst="line">
            <a:avLst/>
          </a:prstGeom>
          <a:ln w="28575" cmpd="sng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150" y="2981325"/>
            <a:ext cx="3314065" cy="2039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SIMD </a:t>
            </a:r>
            <a:r>
              <a:rPr lang="zh-CN" altLang="en-US">
                <a:sym typeface="+mn-ea"/>
              </a:rPr>
              <a:t>指令：</a:t>
            </a:r>
            <a:r>
              <a:rPr lang="zh-CN"/>
              <a:t>敢不敢再宽一点？</a:t>
            </a:r>
            <a:endParaRPr 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02435" y="2477770"/>
            <a:ext cx="3070860" cy="304673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2695" y="1469390"/>
            <a:ext cx="4499610" cy="50641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66800" y="5722620"/>
            <a:ext cx="4341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为什么编译器没有用</a:t>
            </a:r>
            <a:r>
              <a:rPr lang="en-US" altLang="zh-CN"/>
              <a:t> 256 </a:t>
            </a:r>
            <a:r>
              <a:rPr lang="zh-CN" altLang="en-US"/>
              <a:t>位的</a:t>
            </a:r>
            <a:r>
              <a:rPr lang="en-US" altLang="zh-CN"/>
              <a:t> ymm0</a:t>
            </a:r>
            <a:r>
              <a:rPr lang="zh-CN" altLang="en-US"/>
              <a:t>？</a:t>
            </a:r>
            <a:endParaRPr lang="zh-CN" altLang="en-US"/>
          </a:p>
          <a:p>
            <a:r>
              <a:rPr lang="zh-CN" altLang="en-US"/>
              <a:t>因为他不敢保证运行这个程序的电脑支持</a:t>
            </a:r>
            <a:r>
              <a:rPr lang="en-US" altLang="zh-CN"/>
              <a:t> AVX </a:t>
            </a:r>
            <a:r>
              <a:rPr lang="zh-CN" altLang="en-US"/>
              <a:t>指令集</a:t>
            </a:r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12" name="Text Box 11"/>
          <p:cNvSpPr txBox="1"/>
          <p:nvPr/>
        </p:nvSpPr>
        <p:spPr>
          <a:xfrm>
            <a:off x="1142365" y="1469390"/>
            <a:ext cx="4189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</a:t>
            </a:r>
            <a:r>
              <a:rPr lang="en-US" altLang="zh-CN"/>
              <a:t> int32 </a:t>
            </a:r>
            <a:r>
              <a:rPr lang="zh-CN" altLang="en-US"/>
              <a:t>可以合并为</a:t>
            </a:r>
            <a:r>
              <a:rPr lang="zh-CN" altLang="en-US"/>
              <a:t>一个</a:t>
            </a:r>
            <a:r>
              <a:rPr lang="en-US" altLang="zh-CN"/>
              <a:t> int64</a:t>
            </a:r>
            <a:endParaRPr lang="en-US" altLang="zh-CN"/>
          </a:p>
          <a:p>
            <a:r>
              <a:rPr lang="zh-CN" altLang="en-US"/>
              <a:t>四个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/>
              <a:t>一个</a:t>
            </a:r>
            <a:r>
              <a:rPr lang="en-US" altLang="zh-CN"/>
              <a:t> __m128</a:t>
            </a:r>
            <a:endParaRPr lang="en-US" altLang="zh-CN"/>
          </a:p>
          <a:p>
            <a:r>
              <a:rPr lang="zh-CN" altLang="en-US"/>
              <a:t>八个</a:t>
            </a:r>
            <a:r>
              <a:rPr lang="en-US" altLang="zh-CN"/>
              <a:t> int32 </a:t>
            </a:r>
            <a:r>
              <a:rPr lang="zh-CN" altLang="en-US">
                <a:sym typeface="+mn-ea"/>
              </a:rPr>
              <a:t>可以合并为</a:t>
            </a:r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 __m256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让编译器自动检测当前硬件支持的指令集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2085" y="714375"/>
            <a:ext cx="3611880" cy="30226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4350" y="2559050"/>
            <a:ext cx="2907030" cy="28841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57340" y="1292225"/>
            <a:ext cx="3829050" cy="541909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91845" y="5659120"/>
            <a:ext cx="48926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-march=native </a:t>
            </a:r>
            <a:r>
              <a:rPr lang="zh-CN" altLang="en-US"/>
              <a:t>让编译器自动判断当前硬件支持的指令。</a:t>
            </a:r>
            <a:r>
              <a:rPr lang="zh-CN"/>
              <a:t>老师的电脑支持</a:t>
            </a:r>
            <a:r>
              <a:rPr lang="en-US" altLang="zh-CN"/>
              <a:t> AVX </a:t>
            </a:r>
            <a:r>
              <a:rPr lang="zh-CN" altLang="en-US"/>
              <a:t>指令集，所以他用了。不过注意这样编译出的程序可能别人不支持</a:t>
            </a:r>
            <a:r>
              <a:rPr lang="en-US" altLang="zh-CN"/>
              <a:t> AVX </a:t>
            </a:r>
            <a:r>
              <a:rPr lang="zh-CN" altLang="en-US"/>
              <a:t>的电脑上没法运行。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数组清零：自动调用标准库的</a:t>
            </a:r>
            <a:r>
              <a:rPr lang="en-US" altLang="zh-CN"/>
              <a:t> memset</a:t>
            </a:r>
            <a:endParaRPr lang="en-US" altLang="zh-CN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37870" y="3175635"/>
            <a:ext cx="5001260" cy="1651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5990" y="1889760"/>
            <a:ext cx="5113020" cy="42227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209675" y="5659120"/>
            <a:ext cx="4341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memcpy </a:t>
            </a:r>
            <a:r>
              <a:rPr lang="zh-CN" altLang="en-US"/>
              <a:t>也是同理！不一定要自己改写成</a:t>
            </a:r>
            <a:r>
              <a:rPr lang="en-US" altLang="zh-CN"/>
              <a:t> memcpy/memset </a:t>
            </a:r>
            <a:r>
              <a:rPr lang="zh-CN" altLang="en-US"/>
              <a:t>的形式，编译器会自动分析你在做</a:t>
            </a:r>
            <a:r>
              <a:rPr lang="zh-CN" altLang="en-US">
                <a:sym typeface="+mn-ea"/>
              </a:rPr>
              <a:t>拷贝还是</a:t>
            </a:r>
            <a:r>
              <a:rPr lang="zh-CN" altLang="en-US"/>
              <a:t>清零，并优化成对标准库这俩的调用。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1024 </a:t>
            </a:r>
            <a:r>
              <a:rPr lang="zh-CN" altLang="en-US"/>
              <a:t>填充：</a:t>
            </a:r>
            <a:r>
              <a:rPr lang="en-US" altLang="zh-CN"/>
              <a:t>SIMD </a:t>
            </a:r>
            <a:r>
              <a:rPr lang="zh-CN" altLang="en-US"/>
              <a:t>加速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94715" y="3331845"/>
            <a:ext cx="4686300" cy="133921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1100" y="1160780"/>
            <a:ext cx="4621530" cy="568198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1024 </a:t>
            </a:r>
            <a:r>
              <a:rPr lang="zh-CN" altLang="en-US">
                <a:sym typeface="+mn-ea"/>
              </a:rPr>
              <a:t>填充：</a:t>
            </a:r>
            <a:r>
              <a:rPr lang="en-US" altLang="zh-CN">
                <a:sym typeface="+mn-ea"/>
              </a:rPr>
              <a:t>SIMD </a:t>
            </a:r>
            <a:r>
              <a:rPr lang="zh-CN" altLang="en-US">
                <a:sym typeface="+mn-ea"/>
              </a:rPr>
              <a:t>加速（续）</a:t>
            </a:r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4555" y="3328670"/>
            <a:ext cx="4706620" cy="134493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891155" y="1900555"/>
            <a:ext cx="667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看不懂？小彭老师解析一下。右边是方便大家理解的伪代码：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5170" y="2825115"/>
            <a:ext cx="5534025" cy="235204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2529840" y="5600065"/>
            <a:ext cx="6499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一次写入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</a:t>
            </a:r>
            <a:r>
              <a:rPr lang="zh-CN" altLang="en-US"/>
              <a:t>，一次计算</a:t>
            </a:r>
            <a:r>
              <a:rPr lang="en-US" altLang="zh-CN"/>
              <a:t> 4 </a:t>
            </a:r>
            <a:r>
              <a:rPr lang="zh-CN" altLang="en-US"/>
              <a:t>个</a:t>
            </a:r>
            <a:r>
              <a:rPr lang="en-US" altLang="zh-CN"/>
              <a:t> int </a:t>
            </a:r>
            <a:r>
              <a:rPr lang="zh-CN" altLang="en-US"/>
              <a:t>的加法，从而更加高效</a:t>
            </a:r>
            <a:endParaRPr lang="zh-C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2606040" y="6036310"/>
            <a:ext cx="6033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但这样有个缺点，那就是数组的大小必须为</a:t>
            </a:r>
            <a:r>
              <a:rPr lang="en-US" altLang="zh-CN"/>
              <a:t> 4 </a:t>
            </a:r>
            <a:r>
              <a:rPr lang="zh-CN" altLang="en-US"/>
              <a:t>的整数倍</a:t>
            </a:r>
            <a:endParaRPr lang="zh-CN" altLang="en-US"/>
          </a:p>
          <a:p>
            <a:r>
              <a:rPr lang="zh-CN" altLang="en-US"/>
              <a:t>否则就会写入不希望写入的地址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如果不是</a:t>
            </a:r>
            <a:r>
              <a:rPr lang="en-US" altLang="zh-CN"/>
              <a:t> 4 </a:t>
            </a:r>
            <a:r>
              <a:rPr lang="zh-CN" altLang="en-US"/>
              <a:t>的倍数？边界特判法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3420745"/>
            <a:ext cx="4942205" cy="15074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5205" y="1698625"/>
            <a:ext cx="3338830" cy="4443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035" y="1564005"/>
            <a:ext cx="2580005" cy="490601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09575" y="2061210"/>
            <a:ext cx="5675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看不懂？很简单，假设</a:t>
            </a:r>
            <a:r>
              <a:rPr lang="en-US" altLang="zh-CN"/>
              <a:t> n = 1023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先对前</a:t>
            </a:r>
            <a:r>
              <a:rPr lang="en-US" altLang="zh-CN"/>
              <a:t> 1020 </a:t>
            </a:r>
            <a:r>
              <a:rPr lang="zh-CN" altLang="en-US"/>
              <a:t>个元素用</a:t>
            </a:r>
            <a:r>
              <a:rPr lang="en-US" altLang="zh-CN"/>
              <a:t> SIMD </a:t>
            </a:r>
            <a:r>
              <a:rPr lang="zh-CN" altLang="en-US"/>
              <a:t>指令填入，每次处理</a:t>
            </a:r>
            <a:r>
              <a:rPr lang="en-US" altLang="zh-CN"/>
              <a:t> 4 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剩下</a:t>
            </a:r>
            <a:r>
              <a:rPr lang="en-US" altLang="zh-CN"/>
              <a:t> 3 </a:t>
            </a:r>
            <a:r>
              <a:rPr lang="zh-CN" altLang="en-US"/>
              <a:t>个元素用传统的标量方式填入，每次处理</a:t>
            </a:r>
            <a:r>
              <a:rPr lang="en-US" altLang="zh-CN"/>
              <a:t> 1 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思想：对边界特殊处理，而对大部分数据能够自由优化</a:t>
            </a:r>
            <a:endParaRPr lang="zh-CN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396365" y="5457190"/>
            <a:ext cx="3791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编译器做优化时会自动处理边界特判。如果你是自己手写</a:t>
            </a:r>
            <a:r>
              <a:rPr lang="en-US" altLang="zh-CN"/>
              <a:t> SIMD </a:t>
            </a:r>
            <a:r>
              <a:rPr lang="zh-CN" altLang="en-US"/>
              <a:t>指令的话就要考虑一下这个。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章：循环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循环中的矢量化：还在伺候指针别名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0</a:t>
            </a:r>
            <a:r>
              <a:rPr lang="zh-CN" altLang="en-US"/>
              <a:t>章：汇编语言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x64 </a:t>
            </a:r>
            <a:r>
              <a:rPr lang="zh-CN" altLang="en-US"/>
              <a:t>架构下的寄存器模型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925" y="1825625"/>
            <a:ext cx="7675880" cy="435165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094230" y="2237740"/>
            <a:ext cx="1328420" cy="394525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</a:t>
            </a:r>
            <a:r>
              <a:rPr lang="zh-CN" altLang="en-US"/>
              <a:t>位，</a:t>
            </a:r>
            <a:r>
              <a:rPr lang="en-US" altLang="zh-CN"/>
              <a:t>16</a:t>
            </a:r>
            <a:r>
              <a:rPr lang="zh-CN" altLang="en-US"/>
              <a:t>位，</a:t>
            </a:r>
            <a:r>
              <a:rPr lang="en-US" altLang="zh-CN"/>
              <a:t>32</a:t>
            </a:r>
            <a:r>
              <a:rPr lang="zh-CN" altLang="en-US"/>
              <a:t>位，</a:t>
            </a:r>
            <a:r>
              <a:rPr lang="en-US" altLang="zh-CN"/>
              <a:t>64</a:t>
            </a:r>
            <a:r>
              <a:rPr lang="zh-CN" altLang="en-US"/>
              <a:t>位版本</a:t>
            </a:r>
            <a:endParaRPr lang="zh-CN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al, ax, eax, rax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99160" y="3406775"/>
            <a:ext cx="5038725" cy="199072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/>
              <a:t>r15b, r15w, r15d, r15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06210" y="3954780"/>
            <a:ext cx="451485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返回值：通过</a:t>
            </a:r>
            <a:r>
              <a:rPr lang="en-US" altLang="zh-CN"/>
              <a:t> eax </a:t>
            </a:r>
            <a:r>
              <a:rPr lang="zh-CN" altLang="en-US"/>
              <a:t>传出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70075" y="3444875"/>
            <a:ext cx="2736850" cy="111252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3030" y="2691130"/>
            <a:ext cx="4217670" cy="2620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0"/>
            <a:ext cx="8511540" cy="315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个参数</a:t>
            </a:r>
            <a:r>
              <a:rPr lang="zh-CN" altLang="en-US"/>
              <a:t>：分别通过</a:t>
            </a:r>
            <a:r>
              <a:rPr lang="en-US" altLang="zh-CN"/>
              <a:t> edi</a:t>
            </a:r>
            <a:r>
              <a:rPr lang="zh-CN" altLang="en-US"/>
              <a:t>，</a:t>
            </a:r>
            <a:r>
              <a:rPr lang="en-US" altLang="zh-CN"/>
              <a:t>esi</a:t>
            </a:r>
            <a:r>
              <a:rPr lang="zh-CN" altLang="en-US"/>
              <a:t>，</a:t>
            </a:r>
            <a:r>
              <a:rPr lang="en-US" altLang="zh-CN"/>
              <a:t>edx</a:t>
            </a:r>
            <a:r>
              <a:rPr lang="zh-CN" altLang="en-US"/>
              <a:t>，</a:t>
            </a:r>
            <a:r>
              <a:rPr lang="en-US" altLang="zh-CN"/>
              <a:t>ecx</a:t>
            </a:r>
            <a:r>
              <a:rPr lang="zh-CN" altLang="en-US"/>
              <a:t>，</a:t>
            </a:r>
            <a:r>
              <a:rPr lang="en-US" altLang="zh-CN"/>
              <a:t>r8d</a:t>
            </a:r>
            <a:r>
              <a:rPr lang="zh-CN" altLang="en-US"/>
              <a:t>，</a:t>
            </a:r>
            <a:r>
              <a:rPr lang="en-US" altLang="zh-CN"/>
              <a:t>r9d </a:t>
            </a:r>
            <a:r>
              <a:rPr lang="zh-CN" altLang="en-US"/>
              <a:t>传入</a:t>
            </a:r>
            <a:endParaRPr lang="zh-CN" altLang="en-US"/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73170" y="2593975"/>
            <a:ext cx="4645660" cy="3978910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03195" y="1584325"/>
            <a:ext cx="6534785" cy="742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3343</Words>
  <Application>WPS Presentation</Application>
  <PresentationFormat>宽屏</PresentationFormat>
  <Paragraphs>223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SimSun</vt:lpstr>
      <vt:lpstr>MathJax_Vector</vt:lpstr>
      <vt:lpstr>Office Theme</vt:lpstr>
      <vt:lpstr>编译器自动优化的重要性</vt:lpstr>
      <vt:lpstr>编译器：从C++源码到汇编指令</vt:lpstr>
      <vt:lpstr>启用优化：-O3</vt:lpstr>
      <vt:lpstr>帮助调试：-fverbose-asm</vt:lpstr>
      <vt:lpstr>恭喜！基本学废了：内联和化简</vt:lpstr>
      <vt:lpstr>x64 架构下的寄存器模型</vt:lpstr>
      <vt:lpstr>8位，16位，32位，64位版本</vt:lpstr>
      <vt:lpstr>返回值：通过 eax 传出</vt:lpstr>
      <vt:lpstr>前6个参数：分别通过 edi，esi，edx，ecx，r8d，r9d 传入</vt:lpstr>
      <vt:lpstr>开启优化：-O3</vt:lpstr>
      <vt:lpstr>32位乘法运算：imull</vt:lpstr>
      <vt:lpstr>64位乘法运算：imulq</vt:lpstr>
      <vt:lpstr>PowerPoint 演示文稿</vt:lpstr>
      <vt:lpstr>编译器优化：代数化简</vt:lpstr>
      <vt:lpstr>编译器优化：常量折叠</vt:lpstr>
      <vt:lpstr>编译器优化：举个例子</vt:lpstr>
      <vt:lpstr>编译器优化：我毕竟不是万能的</vt:lpstr>
      <vt:lpstr>造成 new/delete 的容器：我是说，内存分配在堆上的容器</vt:lpstr>
      <vt:lpstr>那改用 array 试试？</vt:lpstr>
      <vt:lpstr>那改用手写的 reduce？</vt:lpstr>
      <vt:lpstr>那改小到 10？成功了！</vt:lpstr>
      <vt:lpstr>PowerPoint 演示文稿</vt:lpstr>
      <vt:lpstr>constexpr：强迫编译器在编译期求值</vt:lpstr>
      <vt:lpstr>第1章：化简</vt:lpstr>
      <vt:lpstr>调用其他函数：call 指令</vt:lpstr>
      <vt:lpstr>编译器优化：call 变 jmp</vt:lpstr>
      <vt:lpstr>多个函数定义在同一个文件中</vt:lpstr>
      <vt:lpstr>编译器优化：内联化</vt:lpstr>
      <vt:lpstr>局部可见函数：static</vt:lpstr>
      <vt:lpstr>inline 关键字？编译器不是傻子</vt:lpstr>
      <vt:lpstr>无内鬼？来点“大厂面试官”笑话</vt:lpstr>
      <vt:lpstr>第1章：内联与化简</vt:lpstr>
      <vt:lpstr>PowerPoint 演示文稿</vt:lpstr>
      <vt:lpstr>指针别名现象（pointer aliasing）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112</cp:revision>
  <dcterms:created xsi:type="dcterms:W3CDTF">2021-12-26T06:33:32Z</dcterms:created>
  <dcterms:modified xsi:type="dcterms:W3CDTF">2021-12-26T06:33:32Z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