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34"/>
  </p:handoutMasterIdLst>
  <p:sldIdLst>
    <p:sldId id="256" r:id="rId3"/>
    <p:sldId id="259" r:id="rId4"/>
    <p:sldId id="260" r:id="rId5"/>
    <p:sldId id="264" r:id="rId6"/>
    <p:sldId id="272" r:id="rId7"/>
    <p:sldId id="257" r:id="rId8"/>
    <p:sldId id="258" r:id="rId9"/>
    <p:sldId id="261" r:id="rId10"/>
    <p:sldId id="262" r:id="rId11"/>
    <p:sldId id="263" r:id="rId12"/>
    <p:sldId id="273" r:id="rId13"/>
    <p:sldId id="274" r:id="rId14"/>
    <p:sldId id="275" r:id="rId15"/>
    <p:sldId id="276" r:id="rId16"/>
    <p:sldId id="300" r:id="rId17"/>
    <p:sldId id="299" r:id="rId19"/>
    <p:sldId id="301" r:id="rId20"/>
    <p:sldId id="284" r:id="rId21"/>
    <p:sldId id="285" r:id="rId22"/>
    <p:sldId id="287" r:id="rId23"/>
    <p:sldId id="288" r:id="rId24"/>
    <p:sldId id="289" r:id="rId25"/>
    <p:sldId id="290" r:id="rId26"/>
    <p:sldId id="293" r:id="rId27"/>
    <p:sldId id="291" r:id="rId28"/>
    <p:sldId id="286" r:id="rId29"/>
    <p:sldId id="296" r:id="rId30"/>
    <p:sldId id="315" r:id="rId31"/>
    <p:sldId id="294" r:id="rId32"/>
    <p:sldId id="295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x-none" altLang="en-US"/>
              <a:t>CMake </a:t>
            </a:r>
            <a:r>
              <a:rPr lang="zh-CN" altLang="x-none"/>
              <a:t>依赖项配置指南</a:t>
            </a:r>
            <a:endParaRPr lang="zh-CN" altLang="x-non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彭于斌（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举例说明</a:t>
            </a:r>
            <a:r>
              <a:rPr lang="en-US" altLang="zh-CN"/>
              <a:t> </a:t>
            </a:r>
            <a:r>
              <a:rPr lang="x-none" altLang="en-US"/>
              <a:t>find_package </a:t>
            </a:r>
            <a:r>
              <a:rPr lang="zh-CN" altLang="en-US"/>
              <a:t>搜索路径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x-none"/>
              <a:t>还有一点，</a:t>
            </a:r>
            <a:r>
              <a:rPr lang="x-none" altLang="zh-CN"/>
              <a:t>&lt;name&gt; </a:t>
            </a:r>
            <a:r>
              <a:rPr lang="zh-CN" altLang="x-none"/>
              <a:t>可以有</a:t>
            </a:r>
            <a:r>
              <a:rPr lang="zh-CN" altLang="x-none" b="1">
                <a:solidFill>
                  <a:srgbClr val="00B050"/>
                </a:solidFill>
              </a:rPr>
              <a:t>额外后缀</a:t>
            </a:r>
            <a:r>
              <a:rPr lang="zh-CN" altLang="x-none">
                <a:sym typeface="+mn-ea"/>
              </a:rPr>
              <a:t>，</a:t>
            </a:r>
            <a:r>
              <a:rPr lang="zh-CN" altLang="x-none">
                <a:sym typeface="+mn-ea"/>
              </a:rPr>
              <a:t>且不分大小写（无论</a:t>
            </a:r>
            <a:r>
              <a:rPr lang="en-US" altLang="zh-CN">
                <a:sym typeface="+mn-ea"/>
              </a:rPr>
              <a:t> Linux </a:t>
            </a:r>
            <a:r>
              <a:rPr lang="zh-CN" altLang="en-US">
                <a:sym typeface="+mn-ea"/>
              </a:rPr>
              <a:t>还是</a:t>
            </a:r>
            <a:r>
              <a:rPr lang="en-US" altLang="zh-CN">
                <a:sym typeface="+mn-ea"/>
              </a:rPr>
              <a:t> Windows</a:t>
            </a:r>
            <a:r>
              <a:rPr lang="zh-CN" altLang="x-none">
                <a:sym typeface="+mn-ea"/>
              </a:rPr>
              <a:t>）</a:t>
            </a:r>
            <a:r>
              <a:rPr lang="zh-CN" altLang="x-none"/>
              <a:t>，例如：</a:t>
            </a:r>
            <a:endParaRPr lang="x-none" altLang="en-US"/>
          </a:p>
          <a:p>
            <a:r>
              <a:rPr lang="x-none" altLang="en-US" b="1">
                <a:sym typeface="+mn-ea"/>
              </a:rPr>
              <a:t>C:/Program Files/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ym typeface="+mn-ea"/>
              </a:rPr>
              <a:t>Qt5Config.cmake</a:t>
            </a:r>
            <a:endParaRPr lang="x-none" altLang="en-US">
              <a:sym typeface="+mn-ea"/>
            </a:endParaRPr>
          </a:p>
          <a:p>
            <a:r>
              <a:rPr lang="x-none" altLang="en-US" b="1">
                <a:sym typeface="+mn-ea"/>
              </a:rPr>
              <a:t>C:/Program Files/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olidFill>
                  <a:srgbClr val="00B050"/>
                </a:solidFill>
                <a:sym typeface="+mn-ea"/>
              </a:rPr>
              <a:t>.12.1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C:/Program Files/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olidFill>
                  <a:srgbClr val="00B050"/>
                </a:solidFill>
                <a:sym typeface="+mn-ea"/>
              </a:rPr>
              <a:t>dnmd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/Qt5Config.cmake</a:t>
            </a:r>
            <a:endParaRPr lang="x-none" altLang="en-US">
              <a:sym typeface="+mn-ea"/>
            </a:endParaRPr>
          </a:p>
          <a:p>
            <a:r>
              <a:rPr lang="zh-CN" altLang="x-none"/>
              <a:t>同样都是可以被</a:t>
            </a:r>
            <a:r>
              <a:rPr lang="en-US" altLang="zh-CN"/>
              <a:t> </a:t>
            </a:r>
            <a:r>
              <a:rPr lang="x-none" altLang="en-US">
                <a:sym typeface="+mn-ea"/>
              </a:rPr>
              <a:t>find_package(Qt5 REQUIRED) </a:t>
            </a:r>
            <a:r>
              <a:rPr lang="zh-CN" altLang="x-none"/>
              <a:t>搜索到的。</a:t>
            </a:r>
            <a:endParaRPr lang="zh-CN" altLang="x-none"/>
          </a:p>
          <a:p>
            <a:r>
              <a:rPr lang="x-none" altLang="en-US" b="1">
                <a:sym typeface="+mn-ea"/>
              </a:rPr>
              <a:t>/usr</a:t>
            </a:r>
            <a:r>
              <a:rPr lang="x-none" altLang="en-US">
                <a:sym typeface="+mn-ea"/>
              </a:rPr>
              <a:t>/lib/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OpenCV</a:t>
            </a:r>
            <a:r>
              <a:rPr lang="x-none" altLang="en-US">
                <a:sym typeface="+mn-ea"/>
              </a:rPr>
              <a:t>/OpenCVConfig.cmake</a:t>
            </a:r>
            <a:endParaRPr lang="x-none" altLang="en-US">
              <a:sym typeface="+mn-ea"/>
            </a:endParaRPr>
          </a:p>
          <a:p>
            <a:r>
              <a:rPr lang="x-none" altLang="en-US" b="1">
                <a:sym typeface="+mn-ea"/>
              </a:rPr>
              <a:t>/usr</a:t>
            </a:r>
            <a:r>
              <a:rPr lang="x-none" altLang="en-US">
                <a:sym typeface="+mn-ea"/>
              </a:rPr>
              <a:t>/lib/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opencv</a:t>
            </a:r>
            <a:r>
              <a:rPr lang="x-none" altLang="en-US" b="1">
                <a:solidFill>
                  <a:srgbClr val="00B050"/>
                </a:solidFill>
                <a:sym typeface="+mn-ea"/>
              </a:rPr>
              <a:t>4</a:t>
            </a:r>
            <a:r>
              <a:rPr lang="x-none" altLang="en-US">
                <a:sym typeface="+mn-ea"/>
              </a:rPr>
              <a:t>/OpenCVConfig.cmake</a:t>
            </a:r>
            <a:endParaRPr lang="x-none" altLang="en-US">
              <a:sym typeface="+mn-ea"/>
            </a:endParaRPr>
          </a:p>
          <a:p>
            <a:r>
              <a:rPr lang="zh-CN" altLang="x-none">
                <a:sym typeface="+mn-ea"/>
              </a:rPr>
              <a:t>同样都是可以被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find_package(OpenCV REQUIRED) </a:t>
            </a:r>
            <a:r>
              <a:rPr lang="zh-CN" altLang="x-none">
                <a:sym typeface="+mn-ea"/>
              </a:rPr>
              <a:t>搜索到的。</a:t>
            </a:r>
            <a:endParaRPr lang="zh-CN" altLang="x-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我的库不是装在标准路径怎么办？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35785"/>
            <a:ext cx="10515600" cy="4351338"/>
          </a:xfrm>
        </p:spPr>
        <p:txBody>
          <a:bodyPr/>
          <a:p>
            <a:r>
              <a:rPr lang="zh-CN" altLang="en-US"/>
              <a:t>以</a:t>
            </a:r>
            <a:r>
              <a:rPr lang="en-US" altLang="zh-CN"/>
              <a:t> Qt5 </a:t>
            </a:r>
            <a:r>
              <a:rPr lang="zh-CN" altLang="en-US"/>
              <a:t>为例，如果你安装在下列标准路径，</a:t>
            </a:r>
            <a:r>
              <a:rPr lang="en-US" altLang="zh-CN">
                <a:sym typeface="+mn-ea"/>
              </a:rPr>
              <a:t>find</a:t>
            </a:r>
            <a:r>
              <a:rPr lang="x-none" altLang="en-US">
                <a:sym typeface="+mn-ea"/>
              </a:rPr>
              <a:t>_package </a:t>
            </a:r>
            <a:r>
              <a:rPr lang="zh-CN" altLang="x-none">
                <a:sym typeface="+mn-ea"/>
              </a:rPr>
              <a:t>能够自动找到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Windows</a:t>
            </a:r>
            <a:r>
              <a:rPr lang="zh-CN" altLang="en-US"/>
              <a:t>：</a:t>
            </a:r>
            <a:r>
              <a:rPr lang="x-none" altLang="zh-CN">
                <a:solidFill>
                  <a:schemeClr val="accent5">
                    <a:lumMod val="75000"/>
                  </a:schemeClr>
                </a:solidFill>
              </a:rPr>
              <a:t>C:/Program Files/Qt5.12.1</a:t>
            </a:r>
            <a:r>
              <a:rPr lang="x-none" altLang="zh-CN"/>
              <a:t>/lib/cmake/Qt5/Qt5Config.cmake</a:t>
            </a:r>
            <a:r>
              <a:rPr lang="zh-CN" altLang="x-none"/>
              <a:t>。</a:t>
            </a:r>
            <a:endParaRPr lang="zh-CN" altLang="x-none"/>
          </a:p>
          <a:p>
            <a:r>
              <a:rPr lang="en-US" altLang="zh-CN"/>
              <a:t>Linux</a:t>
            </a:r>
            <a:r>
              <a:rPr lang="zh-CN" altLang="en-US"/>
              <a:t>：</a:t>
            </a:r>
            <a:r>
              <a:rPr lang="x-none" altLang="zh-CN">
                <a:solidFill>
                  <a:schemeClr val="accent5">
                    <a:lumMod val="75000"/>
                  </a:schemeClr>
                </a:solidFill>
              </a:rPr>
              <a:t>/usr</a:t>
            </a:r>
            <a:r>
              <a:rPr lang="x-none" altLang="zh-CN">
                <a:sym typeface="+mn-ea"/>
              </a:rPr>
              <a:t>/lib/cmake/Qt5/Qt5Config.cmake</a:t>
            </a:r>
            <a:r>
              <a:rPr lang="zh-CN" altLang="x-none"/>
              <a:t>。</a:t>
            </a:r>
            <a:endParaRPr lang="zh-CN" altLang="x-none"/>
          </a:p>
          <a:p>
            <a:r>
              <a:rPr lang="zh-CN" altLang="x-none"/>
              <a:t>不过有时候你会把库安装到非标准路径，这种</a:t>
            </a:r>
            <a:r>
              <a:rPr lang="en-US" altLang="zh-CN"/>
              <a:t> find</a:t>
            </a:r>
            <a:r>
              <a:rPr lang="x-none" altLang="en-US"/>
              <a:t>_package </a:t>
            </a:r>
            <a:r>
              <a:rPr lang="zh-CN" altLang="x-none"/>
              <a:t>是找不到的。</a:t>
            </a:r>
            <a:endParaRPr lang="zh-CN" altLang="x-none"/>
          </a:p>
          <a:p>
            <a:r>
              <a:rPr lang="zh-CN" altLang="x-none"/>
              <a:t>这时你可以手动指定一个变量告诉他在哪儿，可以是普通</a:t>
            </a:r>
            <a:r>
              <a:rPr lang="zh-CN" altLang="en-US"/>
              <a:t>变量</a:t>
            </a:r>
            <a:r>
              <a:rPr lang="en-US" altLang="zh-CN"/>
              <a:t> </a:t>
            </a:r>
            <a:r>
              <a:rPr lang="x-none" altLang="en-US"/>
              <a:t>${Qt5_DIR}</a:t>
            </a:r>
            <a:r>
              <a:rPr lang="zh-CN" altLang="x-none"/>
              <a:t>，也可以是环境变量</a:t>
            </a:r>
            <a:r>
              <a:rPr lang="en-US" altLang="zh-CN"/>
              <a:t> </a:t>
            </a:r>
            <a:r>
              <a:rPr lang="x-none" altLang="en-US"/>
              <a:t>$ENV{Qt5_DIR</a:t>
            </a:r>
            <a:r>
              <a:rPr lang="en-US" altLang="x-none"/>
              <a:t>}</a:t>
            </a:r>
            <a:r>
              <a:rPr lang="zh-CN" altLang="x-none"/>
              <a:t>，两个</a:t>
            </a:r>
            <a:r>
              <a:rPr lang="zh-CN" altLang="en-US"/>
              <a:t>中只要设置了任何一个</a:t>
            </a:r>
            <a:r>
              <a:rPr lang="en-US" altLang="zh-CN"/>
              <a:t> </a:t>
            </a:r>
            <a:r>
              <a:rPr lang="x-none" altLang="zh-CN"/>
              <a:t>find_package </a:t>
            </a:r>
            <a:r>
              <a:rPr lang="zh-CN" altLang="en-US"/>
              <a:t>都可以识别到。</a:t>
            </a:r>
            <a:endParaRPr lang="zh-CN" altLang="en-US"/>
          </a:p>
          <a:p>
            <a:r>
              <a:rPr lang="zh-CN" altLang="en-US">
                <a:sym typeface="+mn-ea"/>
              </a:rPr>
              <a:t>变量可以通过命令行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-DQt5_DIR=”</a:t>
            </a:r>
            <a:r>
              <a:rPr lang="x-none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C:/Program Files/Qt5.12.1</a:t>
            </a:r>
            <a:r>
              <a:rPr lang="x-none" altLang="zh-CN">
                <a:sym typeface="+mn-ea"/>
              </a:rPr>
              <a:t>/lib/cmake/Qt5” </a:t>
            </a:r>
            <a:r>
              <a:rPr lang="zh-CN" altLang="x-none">
                <a:sym typeface="+mn-ea"/>
              </a:rPr>
              <a:t>设置。</a:t>
            </a:r>
            <a:endParaRPr lang="zh-CN" altLang="x-none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举例，</a:t>
            </a:r>
            <a:r>
              <a:rPr lang="en-US" altLang="zh-CN"/>
              <a:t>Windows </a:t>
            </a:r>
            <a:r>
              <a:rPr lang="zh-CN" altLang="en-US"/>
              <a:t>系统，</a:t>
            </a:r>
            <a:r>
              <a:rPr lang="en-US" altLang="zh-CN"/>
              <a:t>Qt5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35785"/>
            <a:ext cx="10515600" cy="4351338"/>
          </a:xfrm>
        </p:spPr>
        <p:txBody>
          <a:bodyPr/>
          <a:p>
            <a:r>
              <a:rPr lang="zh-CN" altLang="x-none">
                <a:sym typeface="+mn-ea"/>
              </a:rPr>
              <a:t>例如我把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Qt5 </a:t>
            </a:r>
            <a:r>
              <a:rPr lang="zh-CN" altLang="x-none">
                <a:sym typeface="+mn-ea"/>
              </a:rPr>
              <a:t>安装到了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D:/Qt5.12.1</a:t>
            </a:r>
            <a:r>
              <a:rPr lang="zh-CN" altLang="x-none">
                <a:sym typeface="+mn-ea"/>
              </a:rPr>
              <a:t>。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首先找到他里面的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Qt5Config.cmake </a:t>
            </a:r>
            <a:r>
              <a:rPr lang="zh-CN" altLang="x-none">
                <a:sym typeface="+mn-ea"/>
              </a:rPr>
              <a:t>文件所在位置（可以用文件管理器的“搜索”功能）。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假如你找到该文件的位置是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D:/Qt5.12.1/msvc2017/</a:t>
            </a:r>
            <a:r>
              <a:rPr lang="x-none" altLang="zh-CN">
                <a:solidFill>
                  <a:srgbClr val="7030A0"/>
                </a:solidFill>
                <a:sym typeface="+mn-ea"/>
              </a:rPr>
              <a:t>lib/cmake/Qt5/Qt5Config.cmake</a:t>
            </a:r>
            <a:r>
              <a:rPr lang="zh-CN" altLang="x-none">
                <a:sym typeface="+mn-ea"/>
              </a:rPr>
              <a:t>，那么请你设置变量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Qt5_DIR </a:t>
            </a:r>
            <a:r>
              <a:rPr lang="zh-CN" altLang="x-none">
                <a:sym typeface="+mn-ea"/>
              </a:rPr>
              <a:t>为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D:/Qt5.12.1/msvc2017/</a:t>
            </a:r>
            <a:r>
              <a:rPr lang="x-none" altLang="zh-CN">
                <a:solidFill>
                  <a:srgbClr val="7030A0"/>
                </a:solidFill>
                <a:sym typeface="+mn-ea"/>
              </a:rPr>
              <a:t>lib/cmake/Qt5</a:t>
            </a:r>
            <a:r>
              <a:rPr lang="zh-CN" altLang="x-none">
                <a:sym typeface="+mn-ea"/>
              </a:rPr>
              <a:t>。有三种设置方法：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(1) </a:t>
            </a:r>
            <a:r>
              <a:rPr lang="zh-CN" altLang="x-none">
                <a:sym typeface="+mn-ea"/>
              </a:rPr>
              <a:t>单次有效。在</a:t>
            </a:r>
            <a:r>
              <a:rPr lang="en-US" altLang="zh-CN">
                <a:sym typeface="+mn-ea"/>
              </a:rPr>
              <a:t> configure </a:t>
            </a:r>
            <a:r>
              <a:rPr lang="zh-CN" altLang="en-US">
                <a:sym typeface="+mn-ea"/>
              </a:rPr>
              <a:t>阶段</a:t>
            </a:r>
            <a:r>
              <a:rPr lang="zh-CN" altLang="x-none">
                <a:sym typeface="+mn-ea"/>
              </a:rPr>
              <a:t>，可以从命令行设置（注意要加引号）：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cmake -B build -DQt5_DIR=”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D:/Qt5.12.1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/msvc2017/</a:t>
            </a:r>
            <a:r>
              <a:rPr lang="x-none" altLang="zh-CN">
                <a:solidFill>
                  <a:srgbClr val="7030A0"/>
                </a:solidFill>
                <a:sym typeface="+mn-ea"/>
              </a:rPr>
              <a:t>lib/cmake/Qt5</a:t>
            </a:r>
            <a:r>
              <a:rPr lang="x-none" altLang="zh-CN">
                <a:sym typeface="+mn-ea"/>
              </a:rPr>
              <a:t>”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(2) </a:t>
            </a:r>
            <a:r>
              <a:rPr lang="zh-CN" altLang="x-none">
                <a:sym typeface="+mn-ea"/>
              </a:rPr>
              <a:t>全局启用</a:t>
            </a:r>
            <a:r>
              <a:rPr lang="zh-CN" altLang="x-none">
                <a:sym typeface="+mn-ea"/>
              </a:rPr>
              <a:t>。</a:t>
            </a:r>
            <a:r>
              <a:rPr lang="zh-CN">
                <a:sym typeface="+mn-ea"/>
              </a:rPr>
              <a:t>右键“我的电脑”</a:t>
            </a:r>
            <a:r>
              <a:rPr lang="en-US" altLang="zh-CN">
                <a:sym typeface="+mn-ea"/>
              </a:rPr>
              <a:t>-</a:t>
            </a:r>
            <a:r>
              <a:rPr lang="x-none" altLang="en-US">
                <a:sym typeface="+mn-ea"/>
              </a:rPr>
              <a:t>&gt;</a:t>
            </a:r>
            <a:r>
              <a:rPr lang="zh-CN" altLang="x-none">
                <a:sym typeface="+mn-ea"/>
              </a:rPr>
              <a:t>“管理”</a:t>
            </a:r>
            <a:r>
              <a:rPr lang="x-none" altLang="zh-CN">
                <a:sym typeface="+mn-ea"/>
              </a:rPr>
              <a:t>-&gt;</a:t>
            </a:r>
            <a:r>
              <a:rPr lang="zh-CN" altLang="x-none">
                <a:sym typeface="+mn-ea"/>
              </a:rPr>
              <a:t>“高级”添加一个环境变量</a:t>
            </a:r>
            <a:r>
              <a:rPr lang="en-US" altLang="zh-CN" b="1">
                <a:sym typeface="+mn-ea"/>
              </a:rPr>
              <a:t> </a:t>
            </a:r>
            <a:r>
              <a:rPr lang="x-none" altLang="zh-CN">
                <a:sym typeface="+mn-ea"/>
              </a:rPr>
              <a:t>Qt5_DIR</a:t>
            </a:r>
            <a:r>
              <a:rPr lang="en-US" altLang="x-none" b="1">
                <a:sym typeface="+mn-ea"/>
              </a:rPr>
              <a:t> </a:t>
            </a:r>
            <a:r>
              <a:rPr lang="zh-CN" altLang="en-US">
                <a:sym typeface="+mn-ea"/>
              </a:rPr>
              <a:t>值为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D:/Qt5.12.1/msvc2017/</a:t>
            </a:r>
            <a:r>
              <a:rPr lang="x-none" altLang="zh-CN">
                <a:solidFill>
                  <a:srgbClr val="7030A0"/>
                </a:solidFill>
                <a:sym typeface="+mn-ea"/>
              </a:rPr>
              <a:t>lib/cmake/Qt5</a:t>
            </a:r>
            <a:r>
              <a:rPr lang="zh-CN" altLang="x-none">
                <a:sym typeface="+mn-ea"/>
              </a:rPr>
              <a:t>，然后重启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Visual Studio</a:t>
            </a:r>
            <a:r>
              <a:rPr lang="zh-CN" altLang="x-none">
                <a:sym typeface="+mn-ea"/>
              </a:rPr>
              <a:t>。这样以后你每次构建任何项目，</a:t>
            </a:r>
            <a:r>
              <a:rPr lang="x-none" altLang="zh-CN">
                <a:sym typeface="+mn-ea"/>
              </a:rPr>
              <a:t>find_package </a:t>
            </a:r>
            <a:r>
              <a:rPr lang="zh-CN" altLang="x-none">
                <a:sym typeface="+mn-ea"/>
              </a:rPr>
              <a:t>都能自动找到这个路径的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Qt5 </a:t>
            </a:r>
            <a:r>
              <a:rPr lang="zh-CN" altLang="x-none">
                <a:sym typeface="+mn-ea"/>
              </a:rPr>
              <a:t>包了。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(3) </a:t>
            </a:r>
            <a:r>
              <a:rPr lang="zh-CN" altLang="x-none">
                <a:sym typeface="+mn-ea"/>
              </a:rPr>
              <a:t>单项目有效。直接在你自己项目的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CMakeLists.txt </a:t>
            </a:r>
            <a:r>
              <a:rPr lang="zh-CN" altLang="x-none">
                <a:sym typeface="+mn-ea"/>
              </a:rPr>
              <a:t>最开头写一行（注意要加引号）：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set(Qt5_DIR ”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D:/Qt5.12.1/msvc2017/</a:t>
            </a:r>
            <a:r>
              <a:rPr lang="x-none" altLang="zh-CN">
                <a:solidFill>
                  <a:srgbClr val="7030A0"/>
                </a:solidFill>
                <a:sym typeface="+mn-ea"/>
              </a:rPr>
              <a:t>lib/cmake/Qt5</a:t>
            </a:r>
            <a:r>
              <a:rPr lang="x-none" altLang="zh-CN">
                <a:sym typeface="+mn-ea"/>
              </a:rPr>
              <a:t>”)    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# </a:t>
            </a:r>
            <a:r>
              <a:rPr lang="zh-CN" altLang="x-none">
                <a:solidFill>
                  <a:schemeClr val="bg1">
                    <a:lumMod val="50000"/>
                  </a:schemeClr>
                </a:solidFill>
                <a:sym typeface="+mn-ea"/>
              </a:rPr>
              <a:t>一定要加在最前面！</a:t>
            </a:r>
            <a:endParaRPr lang="x-none" altLang="zh-CN">
              <a:sym typeface="+mn-ea"/>
            </a:endParaRPr>
          </a:p>
          <a:p>
            <a:endParaRPr lang="x-none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举例，</a:t>
            </a:r>
            <a:r>
              <a:rPr lang="x-none" altLang="en-US"/>
              <a:t>Linux </a:t>
            </a:r>
            <a:r>
              <a:rPr lang="zh-CN" altLang="en-US"/>
              <a:t>系统，</a:t>
            </a:r>
            <a:r>
              <a:rPr lang="en-US" altLang="zh-CN"/>
              <a:t>Qt5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35785"/>
            <a:ext cx="10515600" cy="4351338"/>
          </a:xfrm>
        </p:spPr>
        <p:txBody>
          <a:bodyPr/>
          <a:p>
            <a:r>
              <a:rPr lang="zh-CN" altLang="x-none">
                <a:sym typeface="+mn-ea"/>
              </a:rPr>
              <a:t>例如我把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Qt5 </a:t>
            </a:r>
            <a:r>
              <a:rPr lang="zh-CN" altLang="x-none">
                <a:sym typeface="+mn-ea"/>
              </a:rPr>
              <a:t>安装到了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/opt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/Qt5.12.1</a:t>
            </a:r>
            <a:r>
              <a:rPr lang="zh-CN" altLang="x-none">
                <a:sym typeface="+mn-ea"/>
              </a:rPr>
              <a:t>。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首先找到他里面的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Qt5Config.cmake </a:t>
            </a:r>
            <a:r>
              <a:rPr lang="zh-CN" altLang="x-none">
                <a:sym typeface="+mn-ea"/>
              </a:rPr>
              <a:t>文件所在位置（可以用文件管理器的“搜索”功能）。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假如你找到该文件的位置是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/opt/Qt5.12.1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/</a:t>
            </a:r>
            <a:r>
              <a:rPr lang="x-none" altLang="zh-CN">
                <a:solidFill>
                  <a:srgbClr val="7030A0"/>
                </a:solidFill>
                <a:sym typeface="+mn-ea"/>
              </a:rPr>
              <a:t>lib/cmake/Qt5/Qt5Config.cmake</a:t>
            </a:r>
            <a:r>
              <a:rPr lang="zh-CN" altLang="x-none">
                <a:sym typeface="+mn-ea"/>
              </a:rPr>
              <a:t>，那么请你设置变量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Qt5_DIR </a:t>
            </a:r>
            <a:r>
              <a:rPr lang="zh-CN" altLang="x-none">
                <a:sym typeface="+mn-ea"/>
              </a:rPr>
              <a:t>为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/opt/Qt5.12.1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/</a:t>
            </a:r>
            <a:r>
              <a:rPr lang="x-none" altLang="zh-CN">
                <a:solidFill>
                  <a:srgbClr val="7030A0"/>
                </a:solidFill>
                <a:sym typeface="+mn-ea"/>
              </a:rPr>
              <a:t>lib/cmake/Qt5</a:t>
            </a:r>
            <a:r>
              <a:rPr lang="zh-CN" altLang="x-none">
                <a:sym typeface="+mn-ea"/>
              </a:rPr>
              <a:t>。有三种设置方法：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(1) </a:t>
            </a:r>
            <a:r>
              <a:rPr lang="zh-CN" altLang="x-none">
                <a:sym typeface="+mn-ea"/>
              </a:rPr>
              <a:t>单次有效。在</a:t>
            </a:r>
            <a:r>
              <a:rPr lang="en-US" altLang="zh-CN">
                <a:sym typeface="+mn-ea"/>
              </a:rPr>
              <a:t> configure </a:t>
            </a:r>
            <a:r>
              <a:rPr lang="zh-CN" altLang="en-US">
                <a:sym typeface="+mn-ea"/>
              </a:rPr>
              <a:t>阶段</a:t>
            </a:r>
            <a:r>
              <a:rPr lang="zh-CN" altLang="x-none">
                <a:sym typeface="+mn-ea"/>
              </a:rPr>
              <a:t>，可以从命令行设置：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cmake -B build -DQt5_DIR=”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/opt/Qt5.12.1/</a:t>
            </a:r>
            <a:r>
              <a:rPr lang="x-none" altLang="zh-CN">
                <a:solidFill>
                  <a:srgbClr val="7030A0"/>
                </a:solidFill>
                <a:sym typeface="+mn-ea"/>
              </a:rPr>
              <a:t>lib/cmake/Qt5</a:t>
            </a:r>
            <a:r>
              <a:rPr lang="x-none" altLang="zh-CN">
                <a:sym typeface="+mn-ea"/>
              </a:rPr>
              <a:t>”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(2) </a:t>
            </a:r>
            <a:r>
              <a:rPr lang="zh-CN" altLang="x-none">
                <a:sym typeface="+mn-ea"/>
              </a:rPr>
              <a:t>全局启用。修改你的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~/.bashrc </a:t>
            </a:r>
            <a:r>
              <a:rPr lang="zh-CN" altLang="x-none">
                <a:sym typeface="+mn-ea"/>
              </a:rPr>
              <a:t>文件添加环境变量：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export Qt5_DIR=”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/opt/Qt5.12.1/</a:t>
            </a:r>
            <a:r>
              <a:rPr lang="x-none" altLang="zh-CN">
                <a:solidFill>
                  <a:srgbClr val="7030A0"/>
                </a:solidFill>
                <a:sym typeface="+mn-ea"/>
              </a:rPr>
              <a:t>lib/cmake/Qt5</a:t>
            </a:r>
            <a:r>
              <a:rPr lang="x-none" altLang="zh-CN">
                <a:sym typeface="+mn-ea"/>
              </a:rPr>
              <a:t>”</a:t>
            </a:r>
            <a:r>
              <a:rPr lang="zh-CN" altLang="x-none">
                <a:sym typeface="+mn-ea"/>
              </a:rPr>
              <a:t>，然后重启终端。这样以后你每次构建任何项目，</a:t>
            </a:r>
            <a:r>
              <a:rPr lang="x-none" altLang="zh-CN">
                <a:sym typeface="+mn-ea"/>
              </a:rPr>
              <a:t>find_package </a:t>
            </a:r>
            <a:r>
              <a:rPr lang="zh-CN" altLang="x-none">
                <a:sym typeface="+mn-ea"/>
              </a:rPr>
              <a:t>都能自动找到这个路径的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Qt5 </a:t>
            </a:r>
            <a:r>
              <a:rPr lang="zh-CN" altLang="x-none">
                <a:sym typeface="+mn-ea"/>
              </a:rPr>
              <a:t>包了。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(3) </a:t>
            </a:r>
            <a:r>
              <a:rPr lang="zh-CN" altLang="x-none">
                <a:sym typeface="+mn-ea"/>
              </a:rPr>
              <a:t>单项目有效。直接在你自己项目的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CMakeLists.txt </a:t>
            </a:r>
            <a:r>
              <a:rPr lang="zh-CN" altLang="x-none">
                <a:sym typeface="+mn-ea"/>
              </a:rPr>
              <a:t>最开头写一行：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set(Qt5_DIR ”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/opt/Qt5.12.1/</a:t>
            </a:r>
            <a:r>
              <a:rPr lang="x-none" altLang="zh-CN">
                <a:solidFill>
                  <a:srgbClr val="7030A0"/>
                </a:solidFill>
                <a:sym typeface="+mn-ea"/>
              </a:rPr>
              <a:t>lib/cmake/Qt5</a:t>
            </a:r>
            <a:r>
              <a:rPr lang="x-none" altLang="zh-CN">
                <a:sym typeface="+mn-ea"/>
              </a:rPr>
              <a:t>”)    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# </a:t>
            </a:r>
            <a:r>
              <a:rPr lang="zh-CN" altLang="x-none">
                <a:solidFill>
                  <a:schemeClr val="bg1">
                    <a:lumMod val="50000"/>
                  </a:schemeClr>
                </a:solidFill>
                <a:sym typeface="+mn-ea"/>
              </a:rPr>
              <a:t>一定要加在最前面！</a:t>
            </a:r>
            <a:endParaRPr lang="x-none" altLang="zh-CN">
              <a:sym typeface="+mn-ea"/>
            </a:endParaRPr>
          </a:p>
          <a:p>
            <a:endParaRPr lang="x-none" altLang="zh-CN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三种方案利弊分析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34185"/>
            <a:ext cx="10515600" cy="4535170"/>
          </a:xfrm>
        </p:spPr>
        <p:txBody>
          <a:bodyPr>
            <a:normAutofit lnSpcReduction="10000"/>
          </a:bodyPr>
          <a:p>
            <a:r>
              <a:rPr lang="zh-CN" altLang="en-US"/>
              <a:t>单次有效（通过命令行</a:t>
            </a:r>
            <a:r>
              <a:rPr lang="zh-CN" altLang="en-US">
                <a:sym typeface="+mn-ea"/>
              </a:rPr>
              <a:t>）最安全，小彭老师高度推荐。</a:t>
            </a:r>
            <a:endParaRPr lang="zh-CN" altLang="en-US">
              <a:sym typeface="+mn-ea"/>
            </a:endParaRPr>
          </a:p>
          <a:p>
            <a:r>
              <a:rPr lang="zh-CN" altLang="en-US"/>
              <a:t>全局有效（添加环境变量）可能影响以后其他项目。比如你</a:t>
            </a:r>
            <a:r>
              <a:rPr lang="en-US" altLang="zh-CN"/>
              <a:t> A </a:t>
            </a:r>
            <a:r>
              <a:rPr lang="zh-CN" altLang="en-US"/>
              <a:t>项目依赖</a:t>
            </a:r>
            <a:r>
              <a:rPr lang="en-US" altLang="zh-CN"/>
              <a:t> </a:t>
            </a:r>
            <a:r>
              <a:rPr lang="x-none" altLang="en-US"/>
              <a:t>Qt5.12.1</a:t>
            </a:r>
            <a:r>
              <a:rPr lang="zh-CN" altLang="x-none"/>
              <a:t>，你设置了环境变量</a:t>
            </a:r>
            <a:r>
              <a:rPr lang="en-US" altLang="zh-CN"/>
              <a:t> </a:t>
            </a:r>
            <a:r>
              <a:rPr lang="x-none" altLang="en-US"/>
              <a:t>Qt5_DIR=/opt/Qt5.12.1</a:t>
            </a:r>
            <a:r>
              <a:rPr lang="zh-CN" altLang="x-none"/>
              <a:t>，后来又搞了个</a:t>
            </a:r>
            <a:r>
              <a:rPr lang="en-US" altLang="zh-CN"/>
              <a:t> B </a:t>
            </a:r>
            <a:r>
              <a:rPr lang="zh-CN" altLang="en-US"/>
              <a:t>项目依赖</a:t>
            </a:r>
            <a:r>
              <a:rPr lang="en-US" altLang="zh-CN"/>
              <a:t> </a:t>
            </a:r>
            <a:r>
              <a:rPr lang="x-none" altLang="en-US"/>
              <a:t>Qt5.10.</a:t>
            </a:r>
            <a:r>
              <a:rPr lang="en-US" altLang="x-none"/>
              <a:t>3</a:t>
            </a:r>
            <a:r>
              <a:rPr lang="zh-CN" altLang="x-none"/>
              <a:t>，但是你忘了你设置过全局的环境变量指向</a:t>
            </a:r>
            <a:r>
              <a:rPr lang="en-US" altLang="zh-CN"/>
              <a:t> </a:t>
            </a:r>
            <a:r>
              <a:rPr lang="x-none" altLang="en-US"/>
              <a:t>5.12.1</a:t>
            </a:r>
            <a:r>
              <a:rPr lang="en-US" altLang="x-none"/>
              <a:t> </a:t>
            </a:r>
            <a:r>
              <a:rPr lang="zh-CN" altLang="en-US"/>
              <a:t>了，导致版本冲突。</a:t>
            </a:r>
            <a:endParaRPr lang="zh-CN" altLang="en-US"/>
          </a:p>
          <a:p>
            <a:r>
              <a:rPr lang="zh-CN" altLang="en-US"/>
              <a:t>单项目有效（写死在</a:t>
            </a:r>
            <a:r>
              <a:rPr lang="en-US" altLang="zh-CN"/>
              <a:t> </a:t>
            </a:r>
            <a:r>
              <a:rPr lang="x-none" altLang="en-US"/>
              <a:t>CMakeLists.txt</a:t>
            </a:r>
            <a:r>
              <a:rPr lang="zh-CN" altLang="en-US"/>
              <a:t>）虽然方便了你，但是你的</a:t>
            </a:r>
            <a:r>
              <a:rPr lang="en-US" altLang="zh-CN"/>
              <a:t> </a:t>
            </a:r>
            <a:r>
              <a:rPr lang="x-none" altLang="en-US"/>
              <a:t>CMakeLists.txt </a:t>
            </a:r>
            <a:r>
              <a:rPr lang="zh-CN" altLang="x-none"/>
              <a:t>拿到别人电脑上（例如你通过</a:t>
            </a:r>
            <a:r>
              <a:rPr lang="en-US" altLang="zh-CN"/>
              <a:t> </a:t>
            </a:r>
            <a:r>
              <a:rPr lang="x-none" altLang="en-US"/>
              <a:t>GitHub </a:t>
            </a:r>
            <a:r>
              <a:rPr lang="zh-CN" altLang="x-none"/>
              <a:t>开源的），可能你</a:t>
            </a:r>
            <a:r>
              <a:rPr lang="x-none" altLang="zh-CN"/>
              <a:t> set(Qt5_DIR D:/Qt5)</a:t>
            </a:r>
            <a:r>
              <a:rPr lang="zh-CN" altLang="x-none"/>
              <a:t>，而人家却需要</a:t>
            </a:r>
            <a:r>
              <a:rPr lang="en-US" altLang="zh-CN"/>
              <a:t> </a:t>
            </a:r>
            <a:r>
              <a:rPr lang="x-none" altLang="en-US"/>
              <a:t>set(Qt5_DIR E:/Qt5)</a:t>
            </a:r>
            <a:r>
              <a:rPr lang="en-US" altLang="x-none"/>
              <a:t> </a:t>
            </a:r>
            <a:r>
              <a:rPr lang="zh-CN" altLang="en-US"/>
              <a:t>呢？就冲突了。所以“单次有效”虽然劳驾您的高抬贵手每次命令行打一下</a:t>
            </a:r>
            <a:r>
              <a:rPr lang="en-US" altLang="zh-CN"/>
              <a:t> </a:t>
            </a:r>
            <a:r>
              <a:rPr lang="x-none" altLang="en-US"/>
              <a:t>-DQt5_DIR=”D:/Qt5”</a:t>
            </a:r>
            <a:r>
              <a:rPr lang="zh-CN" altLang="x-none"/>
              <a:t>，但</a:t>
            </a:r>
            <a:r>
              <a:rPr lang="zh-CN" altLang="x-none">
                <a:sym typeface="+mn-ea"/>
              </a:rPr>
              <a:t>人家也打一下</a:t>
            </a:r>
            <a:r>
              <a:rPr lang="x-none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-DQt5_DIR=”E:/Qt5”</a:t>
            </a:r>
            <a:r>
              <a:rPr lang="zh-CN" altLang="x-none">
                <a:sym typeface="+mn-ea"/>
              </a:rPr>
              <a:t>，就没有冲突，</a:t>
            </a:r>
            <a:r>
              <a:rPr lang="zh-CN" altLang="x-none" b="1">
                <a:sym typeface="+mn-ea"/>
              </a:rPr>
              <a:t>各美其美，美美与共，赋能多元化社会，下沉团队合作发力面</a:t>
            </a:r>
            <a:r>
              <a:rPr lang="zh-CN" altLang="x-none">
                <a:sym typeface="+mn-ea"/>
              </a:rPr>
              <a:t>。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实际上只要你不删</a:t>
            </a:r>
            <a:r>
              <a:rPr lang="en-US" altLang="zh-CN">
                <a:sym typeface="+mn-ea"/>
              </a:rPr>
              <a:t> build</a:t>
            </a:r>
            <a:r>
              <a:rPr lang="zh-CN" altLang="en-US">
                <a:sym typeface="+mn-ea"/>
              </a:rPr>
              <a:t>，不需要每次都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-DQt5_DIR </a:t>
            </a:r>
            <a:r>
              <a:rPr lang="zh-CN" altLang="x-none">
                <a:sym typeface="+mn-ea"/>
              </a:rPr>
              <a:t>一下，</a:t>
            </a:r>
            <a:r>
              <a:rPr lang="en-US" altLang="zh-CN">
                <a:sym typeface="+mn-ea"/>
              </a:rPr>
              <a:t>CMake </a:t>
            </a:r>
            <a:r>
              <a:rPr lang="zh-CN" altLang="en-US">
                <a:sym typeface="+mn-ea"/>
              </a:rPr>
              <a:t>具有“记忆”功能。</a:t>
            </a:r>
            <a:endParaRPr lang="zh-CN" altLang="en-US">
              <a:sym typeface="+mn-ea"/>
            </a:endParaRPr>
          </a:p>
          <a:p>
            <a:r>
              <a:rPr lang="x-none" altLang="zh-CN">
                <a:sym typeface="+mn-ea"/>
              </a:rPr>
              <a:t>cmake -B build -DQt5_DIR=D:/Qt5   # </a:t>
            </a:r>
            <a:r>
              <a:rPr lang="zh-CN" altLang="x-none">
                <a:sym typeface="+mn-ea"/>
              </a:rPr>
              <a:t>只需要第一次指定好，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cmake -B build</a:t>
            </a:r>
            <a:r>
              <a:rPr lang="en-US" altLang="x-none">
                <a:sym typeface="+mn-ea"/>
              </a:rPr>
              <a:t>                                  # </a:t>
            </a:r>
            <a:r>
              <a:rPr lang="zh-CN" altLang="en-US">
                <a:sym typeface="+mn-ea"/>
              </a:rPr>
              <a:t>以后第二次运行可以省略！</a:t>
            </a:r>
            <a:endParaRPr lang="zh-CN" altLang="en-US">
              <a:sym typeface="+mn-ea"/>
            </a:endParaRPr>
          </a:p>
          <a:p>
            <a:r>
              <a:rPr lang="x-none" altLang="zh-CN">
                <a:sym typeface="+mn-ea"/>
              </a:rPr>
              <a:t>rm -rf build                                         # </a:t>
            </a:r>
            <a:r>
              <a:rPr lang="zh-CN" altLang="x-none">
                <a:sym typeface="+mn-ea"/>
              </a:rPr>
              <a:t>只有清理了</a:t>
            </a:r>
            <a:r>
              <a:rPr lang="en-US" altLang="zh-CN">
                <a:sym typeface="+mn-ea"/>
              </a:rPr>
              <a:t> build </a:t>
            </a:r>
            <a:r>
              <a:rPr lang="zh-CN" altLang="en-US">
                <a:sym typeface="+mn-ea"/>
              </a:rPr>
              <a:t>以后，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cmake -B build -DQt5_DIR=D:/Qt5   # </a:t>
            </a:r>
            <a:r>
              <a:rPr lang="zh-CN" altLang="x-none">
                <a:sym typeface="+mn-ea"/>
              </a:rPr>
              <a:t>才需要重新指定。</a:t>
            </a:r>
            <a:endParaRPr lang="zh-CN" altLang="x-none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科普：类似</a:t>
            </a:r>
            <a:r>
              <a:rPr lang="en-US" altLang="zh-CN"/>
              <a:t> Qt </a:t>
            </a:r>
            <a:r>
              <a:rPr lang="zh-CN" altLang="en-US"/>
              <a:t>这种亲</a:t>
            </a:r>
            <a:r>
              <a:rPr lang="en-US" altLang="zh-CN"/>
              <a:t> Unix </a:t>
            </a:r>
            <a:r>
              <a:rPr lang="zh-CN" altLang="en-US"/>
              <a:t>软件，在</a:t>
            </a:r>
            <a:r>
              <a:rPr lang="en-US" altLang="zh-CN"/>
              <a:t> Windows </a:t>
            </a:r>
            <a:r>
              <a:rPr lang="zh-CN" altLang="en-US"/>
              <a:t>下的目录组织格式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4760"/>
            <a:ext cx="10515600" cy="5464175"/>
          </a:xfrm>
        </p:spPr>
        <p:txBody>
          <a:bodyPr>
            <a:normAutofit lnSpcReduction="10000"/>
          </a:bodyPr>
          <a:p>
            <a:r>
              <a:rPr lang="zh-CN" altLang="x-none"/>
              <a:t>例如你安装</a:t>
            </a:r>
            <a:r>
              <a:rPr lang="en-US" altLang="zh-CN"/>
              <a:t> Qt </a:t>
            </a:r>
            <a:r>
              <a:rPr lang="zh-CN" altLang="en-US"/>
              <a:t>时设置安装路径为</a:t>
            </a:r>
            <a:r>
              <a:rPr lang="en-US" altLang="zh-CN"/>
              <a:t> </a:t>
            </a:r>
            <a:r>
              <a:rPr lang="x-none" altLang="en-US"/>
              <a:t>D:/Qt5.12.1</a:t>
            </a:r>
            <a:r>
              <a:rPr lang="zh-CN" altLang="x-none"/>
              <a:t>。</a:t>
            </a:r>
            <a:endParaRPr lang="zh-CN" altLang="x-none"/>
          </a:p>
          <a:p>
            <a:r>
              <a:rPr lang="zh-CN" altLang="x-none"/>
              <a:t>则你会看到他下面有几个子目录：</a:t>
            </a:r>
            <a:endParaRPr lang="zh-CN" altLang="x-none"/>
          </a:p>
          <a:p>
            <a:r>
              <a:rPr lang="x-none" altLang="en-US">
                <a:sym typeface="+mn-ea"/>
              </a:rPr>
              <a:t>D:/Qt5.12.1/msvc2017_64</a:t>
            </a:r>
            <a:r>
              <a:rPr lang="zh-CN" altLang="x-none">
                <a:sym typeface="+mn-ea"/>
              </a:rPr>
              <a:t>（由</a:t>
            </a:r>
            <a:r>
              <a:rPr lang="en-US" altLang="zh-CN">
                <a:sym typeface="+mn-ea"/>
              </a:rPr>
              <a:t>VS2017</a:t>
            </a:r>
            <a:r>
              <a:rPr lang="zh-CN" altLang="en-US">
                <a:sym typeface="+mn-ea"/>
              </a:rPr>
              <a:t>编译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位版本</a:t>
            </a:r>
            <a:r>
              <a:rPr lang="zh-CN" altLang="x-none">
                <a:sym typeface="+mn-ea"/>
              </a:rPr>
              <a:t>）</a:t>
            </a:r>
            <a:endParaRPr lang="zh-CN" altLang="x-none">
              <a:sym typeface="+mn-ea"/>
            </a:endParaRPr>
          </a:p>
          <a:p>
            <a:r>
              <a:rPr lang="x-none" altLang="en-US">
                <a:sym typeface="+mn-ea"/>
              </a:rPr>
              <a:t>D:/Qt5.12.1/mingw_64</a:t>
            </a:r>
            <a:r>
              <a:rPr lang="zh-CN" altLang="x-none">
                <a:sym typeface="+mn-ea"/>
              </a:rPr>
              <a:t>（由</a:t>
            </a:r>
            <a:r>
              <a:rPr lang="x-none" altLang="zh-CN">
                <a:sym typeface="+mn-ea"/>
              </a:rPr>
              <a:t>MinGW</a:t>
            </a:r>
            <a:r>
              <a:rPr lang="zh-CN" altLang="en-US">
                <a:sym typeface="+mn-ea"/>
              </a:rPr>
              <a:t>编译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位版本</a:t>
            </a:r>
            <a:r>
              <a:rPr lang="zh-CN" altLang="x-none">
                <a:sym typeface="+mn-ea"/>
              </a:rPr>
              <a:t>）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这几个目录里又分别包含：</a:t>
            </a:r>
            <a:endParaRPr lang="zh-CN" altLang="x-none">
              <a:sym typeface="+mn-ea"/>
            </a:endParaRPr>
          </a:p>
          <a:p>
            <a:r>
              <a:rPr lang="x-none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D:/Qt5.12.1/msvc2017_64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/</a:t>
            </a:r>
            <a:r>
              <a:rPr lang="x-none" altLang="zh-CN">
                <a:sym typeface="+mn-ea"/>
              </a:rPr>
              <a:t>include/qt/QtCore/</a:t>
            </a:r>
            <a:r>
              <a:rPr lang="x-none" altLang="zh-CN" b="1">
                <a:sym typeface="+mn-ea"/>
              </a:rPr>
              <a:t>qstring.h</a:t>
            </a:r>
            <a:r>
              <a:rPr lang="zh-CN" altLang="x-none">
                <a:sym typeface="+mn-ea"/>
              </a:rPr>
              <a:t>（实际的头文件，对应</a:t>
            </a:r>
            <a:r>
              <a:rPr lang="en-US" altLang="zh-CN">
                <a:sym typeface="+mn-ea"/>
              </a:rPr>
              <a:t> Qt</a:t>
            </a:r>
            <a:r>
              <a:rPr lang="x-none" altLang="en-US">
                <a:sym typeface="+mn-ea"/>
              </a:rPr>
              <a:t>5::Core</a:t>
            </a:r>
            <a:r>
              <a:rPr lang="zh-CN" altLang="x-none">
                <a:sym typeface="+mn-ea"/>
              </a:rPr>
              <a:t>）</a:t>
            </a:r>
            <a:endParaRPr lang="zh-CN" altLang="x-none">
              <a:sym typeface="+mn-ea"/>
            </a:endParaRPr>
          </a:p>
          <a:p>
            <a:r>
              <a:rPr lang="x-none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D:/Qt5.12.1/msvc2017_64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/</a:t>
            </a:r>
            <a:r>
              <a:rPr lang="x-none" altLang="zh-CN">
                <a:sym typeface="+mn-ea"/>
              </a:rPr>
              <a:t>bin</a:t>
            </a:r>
            <a:r>
              <a:rPr lang="x-none" altLang="zh-CN">
                <a:sym typeface="+mn-ea"/>
              </a:rPr>
              <a:t>/</a:t>
            </a:r>
            <a:r>
              <a:rPr lang="x-none" altLang="zh-CN" b="1">
                <a:sym typeface="+mn-ea"/>
              </a:rPr>
              <a:t>Qt5Core.dll</a:t>
            </a:r>
            <a:r>
              <a:rPr lang="zh-CN" altLang="x-none">
                <a:sym typeface="+mn-ea"/>
              </a:rPr>
              <a:t>（实际的动态库文件，对应</a:t>
            </a:r>
            <a:r>
              <a:rPr lang="en-US" altLang="zh-CN">
                <a:sym typeface="+mn-ea"/>
              </a:rPr>
              <a:t> Qt</a:t>
            </a:r>
            <a:r>
              <a:rPr lang="x-none" altLang="en-US">
                <a:sym typeface="+mn-ea"/>
              </a:rPr>
              <a:t>5::Core</a:t>
            </a:r>
            <a:r>
              <a:rPr lang="zh-CN" altLang="x-none">
                <a:sym typeface="+mn-ea"/>
              </a:rPr>
              <a:t>）</a:t>
            </a:r>
            <a:endParaRPr lang="zh-CN" altLang="x-none">
              <a:sym typeface="+mn-ea"/>
            </a:endParaRPr>
          </a:p>
          <a:p>
            <a:r>
              <a:rPr lang="x-none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D:/Qt5.12.1/msvc2017_64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/</a:t>
            </a:r>
            <a:r>
              <a:rPr lang="x-none" altLang="zh-CN">
                <a:sym typeface="+mn-ea"/>
              </a:rPr>
              <a:t>lib</a:t>
            </a:r>
            <a:r>
              <a:rPr lang="x-none" altLang="zh-CN">
                <a:sym typeface="+mn-ea"/>
              </a:rPr>
              <a:t>/</a:t>
            </a:r>
            <a:r>
              <a:rPr lang="x-none" altLang="zh-CN" b="1">
                <a:sym typeface="+mn-ea"/>
              </a:rPr>
              <a:t>Qt5Core.lib</a:t>
            </a:r>
            <a:r>
              <a:rPr lang="zh-CN" altLang="x-none">
                <a:sym typeface="+mn-ea"/>
              </a:rPr>
              <a:t>（实际的静态库文件，对应</a:t>
            </a:r>
            <a:r>
              <a:rPr lang="en-US" altLang="zh-CN">
                <a:sym typeface="+mn-ea"/>
              </a:rPr>
              <a:t> Qt</a:t>
            </a:r>
            <a:r>
              <a:rPr lang="x-none" altLang="en-US">
                <a:sym typeface="+mn-ea"/>
              </a:rPr>
              <a:t>5::Core</a:t>
            </a:r>
            <a:r>
              <a:rPr lang="zh-CN" altLang="x-none">
                <a:sym typeface="+mn-ea"/>
              </a:rPr>
              <a:t>）</a:t>
            </a:r>
            <a:endParaRPr lang="x-none" altLang="zh-CN">
              <a:sym typeface="+mn-ea"/>
            </a:endParaRPr>
          </a:p>
          <a:p>
            <a:r>
              <a:rPr lang="x-none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D:/Qt5.12.1/msvc2017_64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/</a:t>
            </a:r>
            <a:r>
              <a:rPr lang="x-none" altLang="zh-CN">
                <a:sym typeface="+mn-ea"/>
              </a:rPr>
              <a:t>lib/cmake/Qt5/</a:t>
            </a:r>
            <a:r>
              <a:rPr lang="x-none" altLang="zh-CN" b="1">
                <a:sym typeface="+mn-ea"/>
              </a:rPr>
              <a:t>Qt5Config.cmake</a:t>
            </a:r>
            <a:r>
              <a:rPr lang="zh-CN" altLang="x-none">
                <a:sym typeface="+mn-ea"/>
              </a:rPr>
              <a:t>（包配置文件）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可以看到尽管是</a:t>
            </a:r>
            <a:r>
              <a:rPr lang="en-US" altLang="zh-CN">
                <a:sym typeface="+mn-ea"/>
              </a:rPr>
              <a:t> Windows</a:t>
            </a:r>
            <a:r>
              <a:rPr lang="x-none" altLang="en-US">
                <a:sym typeface="+mn-ea"/>
              </a:rPr>
              <a:t> </a:t>
            </a:r>
            <a:r>
              <a:rPr lang="zh-CN" altLang="x-none">
                <a:sym typeface="+mn-ea"/>
              </a:rPr>
              <a:t>版的</a:t>
            </a:r>
            <a:r>
              <a:rPr lang="en-US" altLang="zh-CN">
                <a:sym typeface="+mn-ea"/>
              </a:rPr>
              <a:t> Qt</a:t>
            </a:r>
            <a:r>
              <a:rPr lang="zh-CN" altLang="en-US">
                <a:sym typeface="+mn-ea"/>
              </a:rPr>
              <a:t>，他内部仍然是在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sym typeface="+mn-ea"/>
              </a:rPr>
              <a:t>模仿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 Linux 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sym typeface="+mn-ea"/>
              </a:rPr>
              <a:t>下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sym typeface="+mn-ea"/>
              </a:rPr>
              <a:t> </a:t>
            </a:r>
            <a:r>
              <a:rPr lang="x-none" altLang="en-US">
                <a:solidFill>
                  <a:schemeClr val="accent2">
                    <a:lumMod val="50000"/>
                  </a:schemeClr>
                </a:solidFill>
                <a:sym typeface="+mn-ea"/>
              </a:rPr>
              <a:t>/usr </a:t>
            </a:r>
            <a:r>
              <a:rPr lang="zh-CN" altLang="x-none">
                <a:solidFill>
                  <a:schemeClr val="accent2">
                    <a:lumMod val="50000"/>
                  </a:schemeClr>
                </a:solidFill>
                <a:sym typeface="+mn-ea"/>
              </a:rPr>
              <a:t>的目录组织格式</a:t>
            </a:r>
            <a:r>
              <a:rPr lang="zh-CN" altLang="x-none">
                <a:sym typeface="+mn-ea"/>
              </a:rPr>
              <a:t>。</a:t>
            </a:r>
            <a:endParaRPr lang="zh-CN" altLang="x-none">
              <a:sym typeface="+mn-ea"/>
            </a:endParaRPr>
          </a:p>
          <a:p>
            <a:r>
              <a:rPr lang="zh-CN" altLang="en-US">
                <a:sym typeface="+mn-ea"/>
              </a:rPr>
              <a:t>注意这里的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Qt5Core.dll </a:t>
            </a:r>
            <a:r>
              <a:rPr lang="zh-CN" altLang="x-none">
                <a:sym typeface="+mn-ea"/>
              </a:rPr>
              <a:t>位于</a:t>
            </a:r>
            <a:r>
              <a:rPr lang="en-US" altLang="zh-CN">
                <a:sym typeface="+mn-ea"/>
              </a:rPr>
              <a:t> bin </a:t>
            </a:r>
            <a:r>
              <a:rPr lang="zh-CN" altLang="en-US">
                <a:sym typeface="+mn-ea"/>
              </a:rPr>
              <a:t>目录，而不是</a:t>
            </a:r>
            <a:r>
              <a:rPr lang="en-US" altLang="zh-CN">
                <a:sym typeface="+mn-ea"/>
              </a:rPr>
              <a:t> lib </a:t>
            </a:r>
            <a:r>
              <a:rPr lang="zh-CN" altLang="en-US">
                <a:sym typeface="+mn-ea"/>
              </a:rPr>
              <a:t>目录，这是为什么呢？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要求</a:t>
            </a:r>
            <a:r>
              <a:rPr lang="en-US" altLang="zh-CN">
                <a:sym typeface="+mn-ea"/>
              </a:rPr>
              <a:t> exe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dll </a:t>
            </a:r>
            <a:r>
              <a:rPr lang="zh-CN" altLang="en-US">
                <a:sym typeface="+mn-ea"/>
              </a:rPr>
              <a:t>位于同一目录，否则</a:t>
            </a:r>
            <a:r>
              <a:rPr lang="en-US" altLang="zh-CN">
                <a:sym typeface="+mn-ea"/>
              </a:rPr>
              <a:t> exe </a:t>
            </a:r>
            <a:r>
              <a:rPr lang="zh-CN" altLang="en-US">
                <a:sym typeface="+mn-ea"/>
              </a:rPr>
              <a:t>在运行时就会找不到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dll</a:t>
            </a:r>
            <a:r>
              <a:rPr lang="zh-CN" altLang="x-none">
                <a:sym typeface="+mn-ea"/>
              </a:rPr>
              <a:t>。</a:t>
            </a:r>
            <a:endParaRPr lang="zh-CN" altLang="x-none">
              <a:sym typeface="+mn-ea"/>
            </a:endParaRPr>
          </a:p>
          <a:p>
            <a:r>
              <a:rPr lang="zh-CN" altLang="en-US">
                <a:sym typeface="+mn-ea"/>
              </a:rPr>
              <a:t>为了符合</a:t>
            </a:r>
            <a:r>
              <a:rPr lang="en-US" altLang="zh-CN">
                <a:sym typeface="+mn-ea"/>
              </a:rPr>
              <a:t> Linux </a:t>
            </a:r>
            <a:r>
              <a:rPr lang="zh-CN" altLang="en-US">
                <a:sym typeface="+mn-ea"/>
              </a:rPr>
              <a:t>分离</a:t>
            </a:r>
            <a:r>
              <a:rPr lang="en-US" altLang="zh-CN">
                <a:sym typeface="+mn-ea"/>
              </a:rPr>
              <a:t> bin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lib </a:t>
            </a:r>
            <a:r>
              <a:rPr lang="zh-CN" altLang="en-US">
                <a:sym typeface="+mn-ea"/>
              </a:rPr>
              <a:t>的组织格式，又要伺候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的沙雕同目录规则，我们通常把</a:t>
            </a:r>
            <a:r>
              <a:rPr lang="en-US" altLang="zh-CN">
                <a:sym typeface="+mn-ea"/>
              </a:rPr>
              <a:t> dll </a:t>
            </a:r>
            <a:r>
              <a:rPr lang="zh-CN" altLang="en-US">
                <a:sym typeface="+mn-ea"/>
              </a:rPr>
              <a:t>动态库文件视为“可执行文件”和</a:t>
            </a:r>
            <a:r>
              <a:rPr lang="en-US" altLang="zh-CN">
                <a:sym typeface="+mn-ea"/>
              </a:rPr>
              <a:t> exe </a:t>
            </a:r>
            <a:r>
              <a:rPr lang="zh-CN" altLang="en-US">
                <a:sym typeface="+mn-ea"/>
              </a:rPr>
              <a:t>一起放到</a:t>
            </a:r>
            <a:r>
              <a:rPr lang="en-US" altLang="zh-CN">
                <a:sym typeface="+mn-ea"/>
              </a:rPr>
              <a:t> bin </a:t>
            </a:r>
            <a:r>
              <a:rPr lang="zh-CN" altLang="en-US">
                <a:sym typeface="+mn-ea"/>
              </a:rPr>
              <a:t>目录，而静态库则没有运行时必须同目录的限制，所以可以照常放到</a:t>
            </a:r>
            <a:r>
              <a:rPr lang="en-US" altLang="zh-CN">
                <a:sym typeface="+mn-ea"/>
              </a:rPr>
              <a:t> lib </a:t>
            </a:r>
            <a:r>
              <a:rPr lang="zh-CN" altLang="en-US">
                <a:sym typeface="+mn-ea"/>
              </a:rPr>
              <a:t>目录。</a:t>
            </a:r>
            <a:endParaRPr lang="zh-CN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718800" y="4605020"/>
            <a:ext cx="14020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sym typeface="+mn-ea"/>
              </a:rPr>
              <a:t>（他真的我哭死）</a:t>
            </a:r>
            <a:endParaRPr lang="zh-CN" altLang="en-US" sz="120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科普：类似</a:t>
            </a:r>
            <a:r>
              <a:rPr lang="en-US" altLang="zh-CN"/>
              <a:t> Qt </a:t>
            </a:r>
            <a:r>
              <a:rPr lang="zh-CN" altLang="en-US"/>
              <a:t>这种亲</a:t>
            </a:r>
            <a:r>
              <a:rPr lang="en-US" altLang="zh-CN"/>
              <a:t> Unix </a:t>
            </a:r>
            <a:r>
              <a:rPr lang="zh-CN" altLang="en-US"/>
              <a:t>软件，在</a:t>
            </a:r>
            <a:r>
              <a:rPr lang="en-US" altLang="zh-CN"/>
              <a:t> </a:t>
            </a:r>
            <a:r>
              <a:rPr lang="x-none" altLang="en-US"/>
              <a:t>Linux </a:t>
            </a:r>
            <a:r>
              <a:rPr lang="zh-CN" altLang="en-US"/>
              <a:t>下的目录组织格式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596130"/>
          </a:xfrm>
        </p:spPr>
        <p:txBody>
          <a:bodyPr/>
          <a:p>
            <a:r>
              <a:rPr lang="en-US" altLang="zh-CN">
                <a:sym typeface="+mn-ea"/>
              </a:rPr>
              <a:t>Linux </a:t>
            </a:r>
            <a:r>
              <a:rPr lang="zh-CN" altLang="en-US">
                <a:sym typeface="+mn-ea"/>
              </a:rPr>
              <a:t>用户</a:t>
            </a:r>
            <a:r>
              <a:rPr lang="zh-CN" altLang="x-none">
                <a:sym typeface="+mn-ea"/>
              </a:rPr>
              <a:t>从源码安装</a:t>
            </a:r>
            <a:r>
              <a:rPr lang="en-US" altLang="zh-CN">
                <a:sym typeface="+mn-ea"/>
              </a:rPr>
              <a:t> Qt </a:t>
            </a:r>
            <a:r>
              <a:rPr lang="zh-CN" altLang="en-US">
                <a:sym typeface="+mn-ea"/>
              </a:rPr>
              <a:t>这种库时，会有一个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--prefix </a:t>
            </a:r>
            <a:r>
              <a:rPr lang="zh-CN" altLang="x-none">
                <a:sym typeface="+mn-ea"/>
              </a:rPr>
              <a:t>选项，指定安装的根路径。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默认的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--prefix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/usr</a:t>
            </a:r>
            <a:r>
              <a:rPr lang="zh-CN" altLang="x-none">
                <a:sym typeface="+mn-ea"/>
              </a:rPr>
              <a:t>，这个路径由全部软件共享，</a:t>
            </a:r>
            <a:r>
              <a:rPr lang="en-US" altLang="zh-CN">
                <a:sym typeface="+mn-ea"/>
              </a:rPr>
              <a:t>Qt </a:t>
            </a:r>
            <a:r>
              <a:rPr lang="zh-CN" altLang="en-US">
                <a:sym typeface="+mn-ea"/>
              </a:rPr>
              <a:t>会把他的文件安装到以下目录：</a:t>
            </a:r>
            <a:endParaRPr lang="zh-CN" altLang="x-none">
              <a:sym typeface="+mn-ea"/>
            </a:endParaRPr>
          </a:p>
          <a:p>
            <a:r>
              <a:rPr lang="x-none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/usr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/</a:t>
            </a:r>
            <a:r>
              <a:rPr lang="x-none" altLang="zh-CN">
                <a:sym typeface="+mn-ea"/>
              </a:rPr>
              <a:t>include/qt/QtCore/</a:t>
            </a:r>
            <a:r>
              <a:rPr lang="x-none" altLang="zh-CN" b="1">
                <a:sym typeface="+mn-ea"/>
              </a:rPr>
              <a:t>qstring.h</a:t>
            </a:r>
            <a:r>
              <a:rPr lang="zh-CN" altLang="x-none">
                <a:sym typeface="+mn-ea"/>
              </a:rPr>
              <a:t>（实际的头文件，对应</a:t>
            </a:r>
            <a:r>
              <a:rPr lang="en-US" altLang="zh-CN">
                <a:sym typeface="+mn-ea"/>
              </a:rPr>
              <a:t> Qt</a:t>
            </a:r>
            <a:r>
              <a:rPr lang="x-none" altLang="en-US">
                <a:sym typeface="+mn-ea"/>
              </a:rPr>
              <a:t>5::Core</a:t>
            </a:r>
            <a:r>
              <a:rPr lang="zh-CN" altLang="x-none">
                <a:sym typeface="+mn-ea"/>
              </a:rPr>
              <a:t>）</a:t>
            </a:r>
            <a:endParaRPr lang="zh-CN" altLang="x-none">
              <a:sym typeface="+mn-ea"/>
            </a:endParaRPr>
          </a:p>
          <a:p>
            <a:r>
              <a:rPr lang="x-none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/usr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/</a:t>
            </a:r>
            <a:r>
              <a:rPr lang="x-none" altLang="zh-CN">
                <a:sym typeface="+mn-ea"/>
              </a:rPr>
              <a:t>lib/lib</a:t>
            </a:r>
            <a:r>
              <a:rPr lang="x-none" altLang="zh-CN" b="1">
                <a:sym typeface="+mn-ea"/>
              </a:rPr>
              <a:t>Qt5Core.so</a:t>
            </a:r>
            <a:r>
              <a:rPr lang="zh-CN" altLang="x-none">
                <a:sym typeface="+mn-ea"/>
              </a:rPr>
              <a:t>（实际的动态库文件，对应</a:t>
            </a:r>
            <a:r>
              <a:rPr lang="en-US" altLang="zh-CN">
                <a:sym typeface="+mn-ea"/>
              </a:rPr>
              <a:t> Qt</a:t>
            </a:r>
            <a:r>
              <a:rPr lang="x-none" altLang="en-US">
                <a:sym typeface="+mn-ea"/>
              </a:rPr>
              <a:t>5::Core</a:t>
            </a:r>
            <a:r>
              <a:rPr lang="zh-CN" altLang="x-none">
                <a:sym typeface="+mn-ea"/>
              </a:rPr>
              <a:t>）</a:t>
            </a:r>
            <a:endParaRPr lang="zh-CN" altLang="x-none">
              <a:sym typeface="+mn-ea"/>
            </a:endParaRPr>
          </a:p>
          <a:p>
            <a:r>
              <a:rPr lang="x-none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/usr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/</a:t>
            </a:r>
            <a:r>
              <a:rPr lang="x-none" altLang="zh-CN">
                <a:sym typeface="+mn-ea"/>
              </a:rPr>
              <a:t>lib/lib</a:t>
            </a:r>
            <a:r>
              <a:rPr lang="x-none" altLang="zh-CN" b="1">
                <a:sym typeface="+mn-ea"/>
              </a:rPr>
              <a:t>Qt5Core.a</a:t>
            </a:r>
            <a:r>
              <a:rPr lang="zh-CN" altLang="x-none">
                <a:sym typeface="+mn-ea"/>
              </a:rPr>
              <a:t>（实际的静态库文件，对应</a:t>
            </a:r>
            <a:r>
              <a:rPr lang="en-US" altLang="zh-CN">
                <a:sym typeface="+mn-ea"/>
              </a:rPr>
              <a:t> Qt</a:t>
            </a:r>
            <a:r>
              <a:rPr lang="x-none" altLang="en-US">
                <a:sym typeface="+mn-ea"/>
              </a:rPr>
              <a:t>5::Core</a:t>
            </a:r>
            <a:r>
              <a:rPr lang="zh-CN" altLang="x-none">
                <a:sym typeface="+mn-ea"/>
              </a:rPr>
              <a:t>）</a:t>
            </a:r>
            <a:endParaRPr lang="x-none" altLang="zh-CN">
              <a:sym typeface="+mn-ea"/>
            </a:endParaRPr>
          </a:p>
          <a:p>
            <a:r>
              <a:rPr lang="x-none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/usr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/</a:t>
            </a:r>
            <a:r>
              <a:rPr lang="x-none" altLang="zh-CN">
                <a:sym typeface="+mn-ea"/>
              </a:rPr>
              <a:t>lib/cmake/Qt5/</a:t>
            </a:r>
            <a:r>
              <a:rPr lang="x-none" altLang="zh-CN" b="1">
                <a:sym typeface="+mn-ea"/>
              </a:rPr>
              <a:t>Qt5Config.cmake</a:t>
            </a:r>
            <a:r>
              <a:rPr lang="zh-CN" altLang="x-none">
                <a:sym typeface="+mn-ea"/>
              </a:rPr>
              <a:t>（包配置文件</a:t>
            </a:r>
            <a:r>
              <a:rPr lang="zh-CN">
                <a:sym typeface="+mn-ea"/>
              </a:rPr>
              <a:t>，用于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find_package</a:t>
            </a:r>
            <a:r>
              <a:rPr lang="zh-CN" altLang="x-none">
                <a:sym typeface="+mn-ea"/>
              </a:rPr>
              <a:t>）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假如你指定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--prefix=/usr/local</a:t>
            </a:r>
            <a:r>
              <a:rPr lang="zh-CN" altLang="x-none">
                <a:sym typeface="+mn-ea"/>
              </a:rPr>
              <a:t>，</a:t>
            </a:r>
            <a:r>
              <a:rPr lang="zh-CN" altLang="x-none">
                <a:sym typeface="+mn-ea"/>
              </a:rPr>
              <a:t>这个路径通常是用户自己手动装的软件，</a:t>
            </a:r>
            <a:r>
              <a:rPr lang="zh-CN" altLang="x-none">
                <a:sym typeface="+mn-ea"/>
              </a:rPr>
              <a:t>那么就会变成：</a:t>
            </a:r>
            <a:endParaRPr lang="x-none" altLang="en-US">
              <a:sym typeface="+mn-ea"/>
            </a:endParaRPr>
          </a:p>
          <a:p>
            <a:r>
              <a:rPr lang="x-none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/usr/local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/</a:t>
            </a:r>
            <a:r>
              <a:rPr lang="x-none" altLang="zh-CN">
                <a:sym typeface="+mn-ea"/>
              </a:rPr>
              <a:t>lib/cmake/Qt5/</a:t>
            </a:r>
            <a:r>
              <a:rPr lang="x-none" altLang="zh-CN" b="1">
                <a:sym typeface="+mn-ea"/>
              </a:rPr>
              <a:t>Qt5Config.cmake</a:t>
            </a:r>
            <a:endParaRPr lang="x-none" altLang="zh-CN" b="1">
              <a:sym typeface="+mn-ea"/>
            </a:endParaRPr>
          </a:p>
          <a:p>
            <a:r>
              <a:rPr lang="zh-CN" altLang="x-none">
                <a:sym typeface="+mn-ea"/>
              </a:rPr>
              <a:t>假如你指定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--prefix=/opt/myqtroot</a:t>
            </a:r>
            <a:r>
              <a:rPr lang="zh-CN" altLang="x-none">
                <a:sym typeface="+mn-ea"/>
              </a:rPr>
              <a:t>，那么就会变成：</a:t>
            </a:r>
            <a:endParaRPr lang="x-none" altLang="en-US">
              <a:sym typeface="+mn-ea"/>
            </a:endParaRPr>
          </a:p>
          <a:p>
            <a:r>
              <a:rPr lang="x-none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/opt/myqtroot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/</a:t>
            </a:r>
            <a:r>
              <a:rPr lang="x-none" altLang="zh-CN">
                <a:sym typeface="+mn-ea"/>
              </a:rPr>
              <a:t>lib/cmake/Qt5/</a:t>
            </a:r>
            <a:r>
              <a:rPr lang="x-none" altLang="zh-CN" b="1">
                <a:sym typeface="+mn-ea"/>
              </a:rPr>
              <a:t>Qt5Config.cmake</a:t>
            </a:r>
            <a:endParaRPr lang="x-none" altLang="zh-CN" b="1">
              <a:sym typeface="+mn-ea"/>
            </a:endParaRPr>
          </a:p>
          <a:p>
            <a:r>
              <a:rPr lang="zh-CN" altLang="x-none">
                <a:sym typeface="+mn-ea"/>
              </a:rPr>
              <a:t>伺候这种非常规安装，就需要设置变量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-DQt5_DIR=</a:t>
            </a:r>
            <a:r>
              <a:rPr lang="x-none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/opt/myqtroot</a:t>
            </a:r>
            <a:r>
              <a:rPr lang="x-none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/</a:t>
            </a:r>
            <a:r>
              <a:rPr lang="x-none" altLang="zh-CN">
                <a:sym typeface="+mn-ea"/>
              </a:rPr>
              <a:t>lib/cmake/Qt5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科普：亲</a:t>
            </a:r>
            <a:r>
              <a:rPr lang="en-US" altLang="zh-CN"/>
              <a:t> Unix </a:t>
            </a:r>
            <a:r>
              <a:rPr lang="zh-CN" altLang="en-US"/>
              <a:t>软件从源码安装的通用套路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35" y="1581785"/>
            <a:ext cx="12013565" cy="4839970"/>
          </a:xfrm>
        </p:spPr>
        <p:txBody>
          <a:bodyPr/>
          <a:p>
            <a:r>
              <a:rPr lang="en-US" altLang="x-none"/>
              <a:t>Makefile</a:t>
            </a:r>
            <a:r>
              <a:rPr lang="x-none" altLang="en-US"/>
              <a:t> </a:t>
            </a:r>
            <a:r>
              <a:rPr lang="zh-CN" altLang="en-US"/>
              <a:t>构建系统：</a:t>
            </a:r>
            <a:endParaRPr lang="x-none" altLang="en-US"/>
          </a:p>
          <a:p>
            <a:r>
              <a:rPr lang="x-none" altLang="en-US"/>
              <a:t>./configure --prefix=/usr --with-some-options    # </a:t>
            </a:r>
            <a:r>
              <a:rPr lang="zh-CN" altLang="x-none"/>
              <a:t>生成</a:t>
            </a:r>
            <a:r>
              <a:rPr lang="en-US" altLang="zh-CN"/>
              <a:t> </a:t>
            </a:r>
            <a:r>
              <a:rPr lang="x-none" altLang="en-US"/>
              <a:t>Makefile</a:t>
            </a:r>
            <a:r>
              <a:rPr lang="zh-CN" altLang="x-none"/>
              <a:t>（这个</a:t>
            </a:r>
            <a:r>
              <a:rPr lang="en-US" altLang="zh-CN"/>
              <a:t> configure </a:t>
            </a:r>
            <a:r>
              <a:rPr lang="zh-CN" altLang="en-US"/>
              <a:t>脚本由</a:t>
            </a:r>
            <a:r>
              <a:rPr lang="en-US" altLang="zh-CN"/>
              <a:t> </a:t>
            </a:r>
            <a:r>
              <a:rPr lang="x-none" altLang="en-US"/>
              <a:t>Autoconf </a:t>
            </a:r>
            <a:r>
              <a:rPr lang="zh-CN" altLang="x-none"/>
              <a:t>生成）</a:t>
            </a:r>
            <a:endParaRPr lang="x-none" altLang="en-US"/>
          </a:p>
          <a:p>
            <a:r>
              <a:rPr lang="x-none" altLang="en-US"/>
              <a:t>make -j 8</a:t>
            </a:r>
            <a:r>
              <a:rPr lang="en-US" altLang="x-none"/>
              <a:t>                </a:t>
            </a:r>
            <a:r>
              <a:rPr lang="x-none" altLang="en-US"/>
              <a:t># </a:t>
            </a:r>
            <a:r>
              <a:rPr lang="en-US" altLang="x-none">
                <a:sym typeface="+mn-ea"/>
              </a:rPr>
              <a:t>8 </a:t>
            </a:r>
            <a:r>
              <a:rPr lang="zh-CN" altLang="en-US">
                <a:sym typeface="+mn-ea"/>
              </a:rPr>
              <a:t>核心</a:t>
            </a:r>
            <a:r>
              <a:rPr lang="zh-CN" altLang="x-none"/>
              <a:t>编译，生成</a:t>
            </a:r>
            <a:r>
              <a:rPr lang="x-none" altLang="zh-CN"/>
              <a:t> libtest.so</a:t>
            </a:r>
            <a:endParaRPr lang="x-none" altLang="en-US"/>
          </a:p>
          <a:p>
            <a:r>
              <a:rPr lang="x-none" altLang="en-US"/>
              <a:t>sudo make install   # </a:t>
            </a:r>
            <a:r>
              <a:rPr lang="zh-CN" altLang="x-none"/>
              <a:t>安装，拷贝到</a:t>
            </a:r>
            <a:r>
              <a:rPr lang="x-none" altLang="zh-CN"/>
              <a:t> /usr/lib/libtest.so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CMake </a:t>
            </a:r>
            <a:r>
              <a:rPr lang="zh-CN" altLang="x-none"/>
              <a:t>构建系统：</a:t>
            </a:r>
            <a:endParaRPr lang="zh-CN" altLang="x-none"/>
          </a:p>
          <a:p>
            <a:r>
              <a:rPr lang="x-none" altLang="zh-CN"/>
              <a:t>cmake -B build -DCMAKE_INSTALL_PREFIX=/usr -DWITH_SOME_OPTIONS=ON  # </a:t>
            </a:r>
            <a:r>
              <a:rPr lang="zh-CN" altLang="x-none"/>
              <a:t>生成</a:t>
            </a:r>
            <a:r>
              <a:rPr lang="x-none" altLang="zh-CN"/>
              <a:t> Makefile</a:t>
            </a:r>
            <a:endParaRPr lang="x-none" altLang="zh-CN"/>
          </a:p>
          <a:p>
            <a:r>
              <a:rPr lang="x-none" altLang="zh-CN"/>
              <a:t>cmake --build build --parallel 8                  # </a:t>
            </a:r>
            <a:r>
              <a:rPr lang="en-US" altLang="x-none"/>
              <a:t>8 </a:t>
            </a:r>
            <a:r>
              <a:rPr lang="zh-CN" altLang="en-US"/>
              <a:t>核心</a:t>
            </a:r>
            <a:r>
              <a:rPr lang="zh-CN" altLang="x-none"/>
              <a:t>编译，生成</a:t>
            </a:r>
            <a:r>
              <a:rPr lang="en-US" altLang="zh-CN"/>
              <a:t> </a:t>
            </a:r>
            <a:r>
              <a:rPr lang="x-none" altLang="en-US"/>
              <a:t>libtest.so</a:t>
            </a:r>
            <a:endParaRPr lang="x-none" altLang="zh-CN"/>
          </a:p>
          <a:p>
            <a:r>
              <a:rPr lang="x-none" altLang="zh-CN"/>
              <a:t>sudo cmake --build build --target install</a:t>
            </a:r>
            <a:r>
              <a:rPr lang="en-US" altLang="x-none"/>
              <a:t>    # </a:t>
            </a:r>
            <a:r>
              <a:rPr lang="zh-CN" altLang="x-none">
                <a:sym typeface="+mn-ea"/>
              </a:rPr>
              <a:t>安装，</a:t>
            </a:r>
            <a:r>
              <a:rPr lang="zh-CN" altLang="en-US"/>
              <a:t>拷贝到</a:t>
            </a:r>
            <a:r>
              <a:rPr lang="en-US" altLang="zh-CN"/>
              <a:t> </a:t>
            </a:r>
            <a:r>
              <a:rPr lang="x-none" altLang="en-US"/>
              <a:t>/usr/lib/libtest.so</a:t>
            </a:r>
            <a:endParaRPr lang="x-none" altLang="en-US"/>
          </a:p>
          <a:p>
            <a:endParaRPr lang="x-none" altLang="en-US"/>
          </a:p>
          <a:p>
            <a:r>
              <a:rPr lang="zh-CN" altLang="x-none"/>
              <a:t>注：如果</a:t>
            </a:r>
            <a:r>
              <a:rPr lang="x-none" altLang="zh-CN"/>
              <a:t> </a:t>
            </a:r>
            <a:r>
              <a:rPr lang="x-none" altLang="zh-CN">
                <a:sym typeface="+mn-ea"/>
              </a:rPr>
              <a:t>-DCMAKE_INSTALL_PREFIX=/usr/local </a:t>
            </a:r>
            <a:r>
              <a:rPr lang="zh-CN" altLang="x-none">
                <a:sym typeface="+mn-ea"/>
              </a:rPr>
              <a:t>则会拷贝到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/usr/local/lib/libtest.so</a:t>
            </a:r>
            <a:endParaRPr lang="x-none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如果第三方库发懒，没有提供</a:t>
            </a:r>
            <a:r>
              <a:rPr lang="x-none" altLang="zh-CN">
                <a:sym typeface="+mn-ea"/>
              </a:rPr>
              <a:t> Config </a:t>
            </a:r>
            <a:r>
              <a:rPr lang="zh-CN" altLang="en-US">
                <a:sym typeface="+mn-ea"/>
              </a:rPr>
              <a:t>文件怎么办？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绝大多数常用</a:t>
            </a:r>
            <a:r>
              <a:rPr lang="en-US" altLang="zh-CN"/>
              <a:t> C++ </a:t>
            </a:r>
            <a:r>
              <a:rPr lang="zh-CN" altLang="en-US"/>
              <a:t>库都提供了</a:t>
            </a:r>
            <a:r>
              <a:rPr lang="en-US" altLang="zh-CN"/>
              <a:t> CMake </a:t>
            </a:r>
            <a:r>
              <a:rPr lang="zh-CN" altLang="en-US"/>
              <a:t>支持（即使他们本身不一定是用</a:t>
            </a:r>
            <a:r>
              <a:rPr lang="en-US" altLang="zh-CN"/>
              <a:t> CMake </a:t>
            </a:r>
            <a:r>
              <a:rPr lang="zh-CN" altLang="en-US"/>
              <a:t>构建的）：</a:t>
            </a:r>
            <a:endParaRPr lang="en-US"/>
          </a:p>
          <a:p>
            <a:r>
              <a:rPr lang="en-US"/>
              <a:t>/usr/lib/cmake/Boost-1.80.0/BoostConfig.cmake</a:t>
            </a:r>
            <a:endParaRPr lang="en-US"/>
          </a:p>
          <a:p>
            <a:r>
              <a:rPr lang="en-US"/>
              <a:t>/usr/lib/cmake/opencv4/OpenCVConfig.cmake</a:t>
            </a:r>
            <a:endParaRPr lang="en-US"/>
          </a:p>
          <a:p>
            <a:r>
              <a:rPr lang="en-US"/>
              <a:t>/usr/lib/cmake/Qt5/Qt5Config.cmake</a:t>
            </a:r>
            <a:endParaRPr lang="en-US"/>
          </a:p>
          <a:p>
            <a:r>
              <a:rPr lang="zh-CN" altLang="en-US"/>
              <a:t>这些</a:t>
            </a:r>
            <a:r>
              <a:rPr lang="en-US" altLang="zh-CN"/>
              <a:t> </a:t>
            </a:r>
            <a:r>
              <a:rPr lang="en-US" altLang="zh-CN" b="1"/>
              <a:t>Config </a:t>
            </a:r>
            <a:r>
              <a:rPr lang="zh-CN" altLang="en-US" b="1"/>
              <a:t>文件</a:t>
            </a:r>
            <a:r>
              <a:rPr lang="zh-CN"/>
              <a:t>都是由</a:t>
            </a:r>
            <a:r>
              <a:rPr lang="zh-CN" altLang="en-US" b="1"/>
              <a:t>第三方库负责</a:t>
            </a:r>
            <a:r>
              <a:rPr lang="zh-CN" altLang="en-US"/>
              <a:t>安装到</a:t>
            </a:r>
            <a:r>
              <a:rPr lang="en-US" altLang="zh-CN"/>
              <a:t> </a:t>
            </a:r>
            <a:r>
              <a:rPr lang="x-none" altLang="en-US"/>
              <a:t>/usr/lib/cmake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如果第三方库发懒，没有提供</a:t>
            </a:r>
            <a:r>
              <a:rPr lang="x-none" altLang="zh-CN"/>
              <a:t> Config </a:t>
            </a:r>
            <a:r>
              <a:rPr lang="zh-CN" altLang="en-US"/>
              <a:t>文件怎么办？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但是，也有少数不听话的库，官方不提供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支持，即安装时不自带</a:t>
            </a:r>
            <a:r>
              <a:rPr lang="x-none" altLang="zh-CN">
                <a:sym typeface="+mn-ea"/>
              </a:rPr>
              <a:t> Config </a:t>
            </a:r>
            <a:r>
              <a:rPr lang="zh-CN" altLang="en-US">
                <a:sym typeface="+mn-ea"/>
              </a:rPr>
              <a:t>文件。</a:t>
            </a:r>
            <a:endParaRPr lang="zh-CN" altLang="en-US"/>
          </a:p>
          <a:p>
            <a:r>
              <a:rPr lang="zh-CN" altLang="en-US">
                <a:sym typeface="+mn-ea"/>
              </a:rPr>
              <a:t>恼人的是，这些不听话的库有些竟然是非常热门的库！</a:t>
            </a:r>
            <a:r>
              <a:rPr lang="zh-CN" altLang="en-US">
                <a:sym typeface="+mn-ea"/>
              </a:rPr>
              <a:t>例如</a:t>
            </a:r>
            <a:r>
              <a:rPr lang="en-US" altLang="zh-CN">
                <a:sym typeface="+mn-ea"/>
              </a:rPr>
              <a:t> Python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CUDA</a:t>
            </a:r>
            <a:r>
              <a:rPr lang="zh-CN" altLang="x-none">
                <a:sym typeface="+mn-ea"/>
              </a:rPr>
              <a:t>，</a:t>
            </a:r>
            <a:r>
              <a:rPr lang="en-US" altLang="zh-CN">
                <a:sym typeface="+mn-ea"/>
              </a:rPr>
              <a:t>Jemalloc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为了不影响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用户体验，</a:t>
            </a:r>
            <a:r>
              <a:rPr lang="en-US" altLang="zh-CN">
                <a:sym typeface="+mn-ea"/>
              </a:rPr>
              <a:t>CMake </a:t>
            </a:r>
            <a:r>
              <a:rPr lang="zh-CN" altLang="en-US">
                <a:sym typeface="+mn-ea"/>
              </a:rPr>
              <a:t>发明了</a:t>
            </a:r>
            <a:r>
              <a:rPr lang="x-none" altLang="zh-CN" b="1">
                <a:sym typeface="+mn-ea"/>
              </a:rPr>
              <a:t> Find </a:t>
            </a:r>
            <a:r>
              <a:rPr lang="zh-CN" altLang="en-US" b="1">
                <a:sym typeface="+mn-ea"/>
              </a:rPr>
              <a:t>文件</a:t>
            </a:r>
            <a:r>
              <a:rPr lang="zh-CN" altLang="en-US">
                <a:sym typeface="+mn-ea"/>
              </a:rPr>
              <a:t>（</a:t>
            </a:r>
            <a:r>
              <a:rPr lang="x-none" altLang="zh-CN">
                <a:sym typeface="+mn-ea"/>
              </a:rPr>
              <a:t>FindXXX.cmake</a:t>
            </a:r>
            <a:r>
              <a:rPr lang="zh-CN" altLang="en-US">
                <a:sym typeface="+mn-ea"/>
              </a:rPr>
              <a:t>），你不支持我是吧？我支持你！</a:t>
            </a:r>
            <a:r>
              <a:rPr lang="en-US" altLang="zh-CN">
                <a:sym typeface="+mn-ea"/>
              </a:rPr>
              <a:t>Find </a:t>
            </a:r>
            <a:r>
              <a:rPr lang="zh-CN" altLang="en-US">
                <a:sym typeface="+mn-ea"/>
              </a:rPr>
              <a:t>文件会在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CMake </a:t>
            </a:r>
            <a:r>
              <a:rPr lang="zh-CN" altLang="en-US" b="1">
                <a:sym typeface="+mn-ea"/>
              </a:rPr>
              <a:t>安装时负责</a:t>
            </a:r>
            <a:r>
              <a:rPr lang="zh-CN" altLang="en-US">
                <a:sym typeface="+mn-ea"/>
              </a:rPr>
              <a:t>安装到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/usr/share/cmake/Modules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包搜索文件可以在不知道包具体位置信息的情况下搜索他们（在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/usr/lib</a:t>
            </a:r>
            <a:r>
              <a:rPr lang="en-US" altLang="x-none">
                <a:sym typeface="+mn-ea"/>
              </a:rPr>
              <a:t> </a:t>
            </a:r>
            <a:r>
              <a:rPr lang="zh-CN" altLang="x-none">
                <a:sym typeface="+mn-ea"/>
              </a:rPr>
              <a:t>等</a:t>
            </a:r>
            <a:r>
              <a:rPr lang="zh-CN" altLang="en-US">
                <a:sym typeface="+mn-ea"/>
              </a:rPr>
              <a:t>默认路径搜索）。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这些都是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自带的包搜索文件：</a:t>
            </a:r>
            <a:endParaRPr lang="zh-CN" altLang="en-US">
              <a:sym typeface="+mn-ea"/>
            </a:endParaRPr>
          </a:p>
          <a:p>
            <a:r>
              <a:rPr lang="zh-CN" altLang="en-US"/>
              <a:t>/usr/share/cmake/Modules/FindCUDAToolkit.cmake</a:t>
            </a:r>
            <a:endParaRPr lang="zh-CN" altLang="en-US"/>
          </a:p>
          <a:p>
            <a:r>
              <a:rPr lang="zh-CN" altLang="en-US"/>
              <a:t>/usr/share/cmake/Modules/FindPython</a:t>
            </a:r>
            <a:r>
              <a:rPr lang="x-none" altLang="zh-CN"/>
              <a:t>.cmake</a:t>
            </a:r>
            <a:endParaRPr lang="x-none" altLang="zh-CN"/>
          </a:p>
          <a:p>
            <a:r>
              <a:rPr lang="zh-CN" altLang="en-US"/>
              <a:t>那么如果有个不太热门的第三方库没提供包配置文件，</a:t>
            </a:r>
            <a:r>
              <a:rPr lang="en-US" altLang="zh-CN"/>
              <a:t>CMake </a:t>
            </a:r>
            <a:r>
              <a:rPr lang="zh-CN" altLang="en-US"/>
              <a:t>也没提供包搜索文件，我们该如何找到他？这就需要自己提供包搜索文件了！别担心，你不用自己写，</a:t>
            </a:r>
            <a:r>
              <a:rPr lang="en-US" altLang="zh-CN"/>
              <a:t>GitHub </a:t>
            </a:r>
            <a:r>
              <a:rPr lang="zh-CN" altLang="en-US"/>
              <a:t>上有很多志士仁人已经写过了对应的包搜索文件，你搜一下</a:t>
            </a:r>
            <a:r>
              <a:rPr lang="en-US" altLang="zh-CN"/>
              <a:t> </a:t>
            </a:r>
            <a:r>
              <a:rPr lang="x-none" altLang="en-US"/>
              <a:t>FindXXX.cmake</a:t>
            </a:r>
            <a:r>
              <a:rPr lang="en-US" altLang="x-none"/>
              <a:t> </a:t>
            </a:r>
            <a:r>
              <a:rPr lang="zh-CN" altLang="en-US"/>
              <a:t>就能找到了。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</a:t>
            </a:r>
            <a:r>
              <a:rPr lang="x-none" altLang="en-US"/>
              <a:t>_package </a:t>
            </a:r>
            <a:r>
              <a:rPr lang="zh-CN" altLang="x-none"/>
              <a:t>命令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常用参数列表一览：</a:t>
            </a:r>
            <a:endParaRPr lang="zh-CN"/>
          </a:p>
          <a:p/>
          <a:p>
            <a:r>
              <a:t>find_package(&lt;PackageName&gt; [version] [EXACT] [QUIET] </a:t>
            </a:r>
            <a:r>
              <a:rPr lang="x-none"/>
              <a:t>[CONFIG] </a:t>
            </a:r>
            <a:r>
              <a:t>[MODULE]</a:t>
            </a:r>
          </a:p>
          <a:p>
            <a:r>
              <a:t>             [REQUIRED] [[COMPONENTS] [components...]]</a:t>
            </a:r>
          </a:p>
          <a:p>
            <a:r>
              <a:t>             [OPTIONAL_COMPONENTS components...]</a:t>
            </a:r>
          </a:p>
          <a:p>
            <a:r>
              <a:t>)</a:t>
            </a:r>
            <a:endParaRPr lang="zh-CN"/>
          </a:p>
        </p:txBody>
      </p:sp>
      <p:sp>
        <p:nvSpPr>
          <p:cNvPr id="4" name="Text Box 3"/>
          <p:cNvSpPr txBox="1"/>
          <p:nvPr/>
        </p:nvSpPr>
        <p:spPr>
          <a:xfrm>
            <a:off x="2658745" y="6489700"/>
            <a:ext cx="6996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https://cmake.org/cmake/help/latest/command/find_package.html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x-none"/>
              <a:t>举例：</a:t>
            </a:r>
            <a:r>
              <a:rPr lang="x-none" altLang="en-US"/>
              <a:t>FindJemalloc.cmake</a:t>
            </a:r>
            <a:endParaRPr lang="x-none" altLang="en-US"/>
          </a:p>
        </p:txBody>
      </p:sp>
      <p:pic>
        <p:nvPicPr>
          <p:cNvPr id="9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rcRect b="30793"/>
          <a:stretch>
            <a:fillRect/>
          </a:stretch>
        </p:blipFill>
        <p:spPr>
          <a:xfrm>
            <a:off x="635" y="2069465"/>
            <a:ext cx="12191365" cy="4594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x-none"/>
              <a:t>举例：</a:t>
            </a:r>
            <a:r>
              <a:rPr lang="x-none" altLang="en-US"/>
              <a:t>FindJemalloc.cmake</a:t>
            </a:r>
            <a:endParaRPr lang="x-none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47700" y="1825625"/>
            <a:ext cx="6365240" cy="4351655"/>
          </a:xfrm>
        </p:spPr>
        <p:txBody>
          <a:bodyPr/>
          <a:p>
            <a:r>
              <a:rPr lang="zh-CN" altLang="en-US"/>
              <a:t>虽然</a:t>
            </a:r>
            <a:r>
              <a:rPr lang="x-none" altLang="zh-CN" b="1"/>
              <a:t> Config </a:t>
            </a:r>
            <a:r>
              <a:rPr lang="zh-CN" altLang="en-US" b="1"/>
              <a:t>文件</a:t>
            </a:r>
            <a:r>
              <a:rPr lang="zh-CN" altLang="en-US"/>
              <a:t>通常风格比较统一，都是</a:t>
            </a:r>
            <a:r>
              <a:rPr lang="en-US" altLang="zh-CN"/>
              <a:t> </a:t>
            </a:r>
            <a:r>
              <a:rPr lang="x-none" altLang="en-US">
                <a:solidFill>
                  <a:schemeClr val="accent1">
                    <a:lumMod val="75000"/>
                  </a:schemeClr>
                </a:solidFill>
              </a:rPr>
              <a:t>XXX::xxx</a:t>
            </a:r>
            <a:r>
              <a:rPr lang="en-US" altLang="x-none"/>
              <a:t> </a:t>
            </a:r>
            <a:r>
              <a:rPr lang="zh-CN" altLang="en-US"/>
              <a:t>这种格式。但是不同的</a:t>
            </a:r>
            <a:r>
              <a:rPr lang="x-none" altLang="zh-CN" b="1"/>
              <a:t> Find </a:t>
            </a:r>
            <a:r>
              <a:rPr lang="zh-CN" altLang="en-US" b="1"/>
              <a:t>文件</a:t>
            </a:r>
            <a:r>
              <a:rPr lang="zh-CN" altLang="en-US"/>
              <a:t>，特别是这种网上志士仁人自己编写的文件，风格可能千差万别（没办法，毕竟不是官方的支持嘛），很多都还是古代</a:t>
            </a:r>
            <a:r>
              <a:rPr lang="en-US" altLang="zh-CN"/>
              <a:t> CMake </a:t>
            </a:r>
            <a:r>
              <a:rPr lang="zh-CN" altLang="en-US"/>
              <a:t>的用法，例如</a:t>
            </a:r>
            <a:r>
              <a:rPr lang="en-US" altLang="zh-CN"/>
              <a:t> </a:t>
            </a:r>
            <a:r>
              <a:rPr lang="x-none" altLang="en-US">
                <a:solidFill>
                  <a:schemeClr val="accent1">
                    <a:lumMod val="75000"/>
                  </a:schemeClr>
                </a:solidFill>
              </a:rPr>
              <a:t>${XXX_LIBRARIES}</a:t>
            </a:r>
            <a:r>
              <a:rPr lang="zh-CN" altLang="en-US"/>
              <a:t>。关于具体使用的细节可以打开</a:t>
            </a:r>
            <a:r>
              <a:rPr lang="en-US" altLang="zh-CN"/>
              <a:t> </a:t>
            </a:r>
            <a:r>
              <a:rPr lang="x-none" altLang="en-US"/>
              <a:t>FindXXX.cmake</a:t>
            </a:r>
            <a:r>
              <a:rPr lang="en-US" altLang="x-none"/>
              <a:t> </a:t>
            </a:r>
            <a:r>
              <a:rPr lang="zh-CN" altLang="en-US"/>
              <a:t>文件查看，他里面前半部分是注释，会讲解如何使用。</a:t>
            </a:r>
            <a:endParaRPr lang="zh-CN" altLang="en-US"/>
          </a:p>
          <a:p>
            <a:r>
              <a:rPr lang="zh-CN" altLang="en-US"/>
              <a:t>现在你下载这个文件，放到</a:t>
            </a:r>
            <a:r>
              <a:rPr lang="en-US" altLang="zh-CN"/>
              <a:t> </a:t>
            </a:r>
            <a:r>
              <a:rPr lang="x-none" altLang="zh-CN"/>
              <a:t>cmake/FindXXX.cmake</a:t>
            </a:r>
            <a:r>
              <a:rPr lang="zh-CN" altLang="x-none"/>
              <a:t>。然后在你的</a:t>
            </a:r>
            <a:r>
              <a:rPr lang="en-US" altLang="zh-CN"/>
              <a:t> </a:t>
            </a:r>
            <a:r>
              <a:rPr lang="x-none" altLang="en-US"/>
              <a:t>CMakeLists.txt</a:t>
            </a:r>
            <a:r>
              <a:rPr lang="en-US" altLang="x-none"/>
              <a:t> </a:t>
            </a:r>
            <a:r>
              <a:rPr lang="zh-CN" altLang="en-US"/>
              <a:t>里最上面写一行：</a:t>
            </a:r>
            <a:endParaRPr lang="zh-CN" altLang="en-US"/>
          </a:p>
          <a:p>
            <a:r>
              <a:rPr lang="x-none" altLang="zh-CN"/>
              <a:t>set(CMAKE_MODULE_PATH “</a:t>
            </a:r>
            <a:r>
              <a:rPr lang="x-none" altLang="zh-CN" b="1"/>
              <a:t>${CMAKE_CURRENT_LIST_DIR}/cmake</a:t>
            </a:r>
            <a:r>
              <a:rPr lang="x-none" altLang="zh-CN"/>
              <a:t>;${CMAKE_MODULE_PATH}”)</a:t>
            </a:r>
            <a:endParaRPr lang="x-none" altLang="zh-CN"/>
          </a:p>
          <a:p>
            <a:r>
              <a:rPr lang="zh-CN" altLang="x-none"/>
              <a:t>这样你之后的</a:t>
            </a:r>
            <a:r>
              <a:rPr lang="en-US" altLang="zh-CN"/>
              <a:t> </a:t>
            </a:r>
            <a:r>
              <a:rPr lang="x-none" altLang="en-US"/>
              <a:t>find_package(XXX) </a:t>
            </a:r>
            <a:r>
              <a:rPr lang="zh-CN" altLang="x-none"/>
              <a:t>就会用你下载的这个</a:t>
            </a:r>
            <a:r>
              <a:rPr lang="en-US" altLang="zh-CN"/>
              <a:t> </a:t>
            </a:r>
            <a:r>
              <a:rPr lang="x-none" altLang="en-US"/>
              <a:t>FindXXX.cmake </a:t>
            </a:r>
            <a:r>
              <a:rPr lang="zh-CN" altLang="x-none"/>
              <a:t>去找包了。</a:t>
            </a:r>
            <a:endParaRPr lang="zh-CN" alt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2180" y="-27305"/>
            <a:ext cx="4909820" cy="65170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93775" y="6489700"/>
            <a:ext cx="10204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https://github.com/AcademySoftwareFoundation/openvdb/blob/master/cmake/FindJemalloc.cmake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x-none" altLang="zh-CN"/>
              <a:t> vs </a:t>
            </a:r>
            <a:r>
              <a:rPr lang="zh-CN" altLang="en-US"/>
              <a:t>古代：用法上完全不同！</a:t>
            </a:r>
            <a:endParaRPr lang="zh-CN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en-US"/>
              <a:t>OpenCVConfig.cmake</a:t>
            </a:r>
            <a:r>
              <a:rPr lang="zh-CN" altLang="x-none"/>
              <a:t>（现代）</a:t>
            </a:r>
            <a:endParaRPr lang="zh-CN" altLang="x-non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Find</a:t>
            </a:r>
            <a:r>
              <a:rPr lang="x-none" altLang="en-US"/>
              <a:t>CURL.cmake</a:t>
            </a:r>
            <a:r>
              <a:rPr lang="zh-CN" altLang="x-none"/>
              <a:t>（古代）</a:t>
            </a:r>
            <a:endParaRPr lang="zh-CN" altLang="x-none"/>
          </a:p>
        </p:txBody>
      </p:sp>
      <p:pic>
        <p:nvPicPr>
          <p:cNvPr id="8" name="Content Placeholder 7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172200" y="3426460"/>
            <a:ext cx="5183505" cy="19519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636385" y="5339080"/>
            <a:ext cx="4255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https://zhuanlan.zhihu.com/p/97369704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0105" y="3885565"/>
            <a:ext cx="5157470" cy="103378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668905" y="4919345"/>
            <a:ext cx="1499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沃兹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基谢德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现代和古代的区别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7700" y="1825625"/>
            <a:ext cx="10760075" cy="4351655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不管是</a:t>
            </a:r>
            <a:r>
              <a:rPr lang="en-US" altLang="zh-CN">
                <a:sym typeface="+mn-ea"/>
              </a:rPr>
              <a:t> Find </a:t>
            </a:r>
            <a:r>
              <a:rPr lang="zh-CN" altLang="en-US">
                <a:sym typeface="+mn-ea"/>
              </a:rPr>
              <a:t>类还是</a:t>
            </a:r>
            <a:r>
              <a:rPr lang="en-US" altLang="zh-CN">
                <a:sym typeface="+mn-ea"/>
              </a:rPr>
              <a:t> Config </a:t>
            </a:r>
            <a:r>
              <a:rPr lang="zh-CN" altLang="en-US">
                <a:sym typeface="+mn-ea"/>
              </a:rPr>
              <a:t>类，一定要打开相应的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cmake </a:t>
            </a:r>
            <a:r>
              <a:rPr lang="zh-CN" altLang="x-none">
                <a:sym typeface="+mn-ea"/>
              </a:rPr>
              <a:t>文件看看注释，才能确定他是古代风格还是现代风格。</a:t>
            </a:r>
            <a:endParaRPr lang="zh-CN" altLang="x-none">
              <a:sym typeface="+mn-ea"/>
            </a:endParaRPr>
          </a:p>
          <a:p>
            <a:pPr algn="l"/>
            <a:r>
              <a:rPr lang="zh-CN" altLang="en-US"/>
              <a:t>古代</a:t>
            </a:r>
            <a:r>
              <a:rPr lang="en-US" altLang="zh-CN"/>
              <a:t> CMake </a:t>
            </a:r>
            <a:r>
              <a:rPr lang="zh-CN" altLang="en-US"/>
              <a:t>的命名规范高度不统一，有的是</a:t>
            </a:r>
            <a:r>
              <a:rPr lang="en-US" altLang="zh-CN"/>
              <a:t> </a:t>
            </a:r>
            <a:r>
              <a:rPr lang="x-none" altLang="zh-CN"/>
              <a:t>${</a:t>
            </a:r>
            <a:r>
              <a:rPr lang="en-US" altLang="x-none"/>
              <a:t>XXX</a:t>
            </a:r>
            <a:r>
              <a:rPr lang="x-none" altLang="zh-CN"/>
              <a:t>_LIBRARIES}</a:t>
            </a:r>
            <a:r>
              <a:rPr lang="zh-CN" altLang="x-none"/>
              <a:t>，有的又是</a:t>
            </a:r>
            <a:r>
              <a:rPr lang="en-US" altLang="zh-CN"/>
              <a:t> </a:t>
            </a:r>
            <a:r>
              <a:rPr lang="x-none" altLang="en-US"/>
              <a:t>${XXX_LIBRARY} </a:t>
            </a:r>
            <a:r>
              <a:rPr lang="zh-CN" altLang="x-none"/>
              <a:t>非常沙雕，需要看相应</a:t>
            </a:r>
            <a:r>
              <a:rPr lang="en-US" altLang="zh-CN"/>
              <a:t> cmake </a:t>
            </a:r>
            <a:r>
              <a:rPr lang="zh-CN" altLang="en-US"/>
              <a:t>文件的</a:t>
            </a:r>
            <a:r>
              <a:rPr lang="zh-CN" altLang="x-none"/>
              <a:t>注释，才能确定具体是怎么命名的。</a:t>
            </a:r>
            <a:endParaRPr lang="zh-CN" altLang="x-none"/>
          </a:p>
          <a:p>
            <a:pPr algn="l"/>
            <a:r>
              <a:rPr lang="zh-CN" altLang="x-none"/>
              <a:t>现代</a:t>
            </a:r>
            <a:r>
              <a:rPr lang="en-US" altLang="zh-CN"/>
              <a:t> CMake </a:t>
            </a:r>
            <a:r>
              <a:rPr lang="zh-CN" altLang="x-none"/>
              <a:t>就好多了，统一用</a:t>
            </a:r>
            <a:r>
              <a:rPr lang="en-US" altLang="zh-CN"/>
              <a:t> </a:t>
            </a:r>
            <a:r>
              <a:rPr lang="zh-CN" altLang="en-US" b="1"/>
              <a:t>包名</a:t>
            </a:r>
            <a:r>
              <a:rPr lang="x-none" altLang="zh-CN" b="1"/>
              <a:t>::</a:t>
            </a:r>
            <a:r>
              <a:rPr lang="zh-CN" altLang="x-none" b="1"/>
              <a:t>组件名</a:t>
            </a:r>
            <a:r>
              <a:rPr lang="en-US" altLang="zh-CN"/>
              <a:t> </a:t>
            </a:r>
            <a:r>
              <a:rPr lang="zh-CN" altLang="en-US"/>
              <a:t>的格式。但是具体的组件名，还是要查看</a:t>
            </a:r>
            <a:r>
              <a:rPr lang="en-US" altLang="zh-CN"/>
              <a:t> cmake </a:t>
            </a:r>
            <a:r>
              <a:rPr lang="zh-CN" altLang="en-US"/>
              <a:t>文件中的注释才能确定。例如</a:t>
            </a:r>
            <a:r>
              <a:rPr lang="en-US" altLang="zh-CN"/>
              <a:t> </a:t>
            </a:r>
            <a:r>
              <a:rPr lang="x-none" altLang="zh-CN"/>
              <a:t>CURL::libcurl OpenCV::core Qt5::core TBB::tbb </a:t>
            </a:r>
            <a:r>
              <a:rPr lang="zh-CN" altLang="x-none"/>
              <a:t>等。</a:t>
            </a:r>
            <a:endParaRPr lang="zh-CN" altLang="x-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现代和古代区别的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34185"/>
            <a:ext cx="10515600" cy="4535170"/>
          </a:xfrm>
        </p:spPr>
        <p:txBody>
          <a:bodyPr>
            <a:normAutofit lnSpcReduction="20000"/>
          </a:bodyPr>
          <a:p>
            <a:r>
              <a:rPr lang="zh-CN" altLang="x-none"/>
              <a:t>古代（仅用于伺候很老的库）：</a:t>
            </a:r>
            <a:endParaRPr lang="x-none" altLang="en-US"/>
          </a:p>
          <a:p>
            <a:r>
              <a:rPr lang="x-none" altLang="en-US"/>
              <a:t>find_package(</a:t>
            </a:r>
            <a:r>
              <a:rPr lang="en-US" altLang="x-none"/>
              <a:t>XXX</a:t>
            </a:r>
            <a:r>
              <a:rPr lang="x-none" altLang="en-US"/>
              <a:t>)</a:t>
            </a:r>
            <a:endParaRPr lang="x-none" altLang="en-US"/>
          </a:p>
          <a:p>
            <a:r>
              <a:rPr lang="x-none" altLang="en-US"/>
              <a:t>if (NOT XXX_FOUND)</a:t>
            </a:r>
            <a:endParaRPr lang="x-none" altLang="en-US"/>
          </a:p>
          <a:p>
            <a:r>
              <a:rPr lang="x-none" altLang="en-US"/>
              <a:t>  message(FATAL_ERROR “XXX not found”)</a:t>
            </a:r>
            <a:endParaRPr lang="x-none" altLang="en-US"/>
          </a:p>
          <a:p>
            <a:r>
              <a:rPr lang="x-none" altLang="en-US"/>
              <a:t>endif()</a:t>
            </a:r>
            <a:endParaRPr lang="x-none" altLang="en-US"/>
          </a:p>
          <a:p>
            <a:r>
              <a:rPr lang="x-none" altLang="en-US">
                <a:sym typeface="+mn-ea"/>
              </a:rPr>
              <a:t>target_include_directories(yourapp </a:t>
            </a:r>
            <a:r>
              <a:rPr lang="x-none" altLang="en-US" b="1">
                <a:sym typeface="+mn-ea"/>
              </a:rPr>
              <a:t>${XXX_INCLUDE_DIRS}</a:t>
            </a:r>
            <a:r>
              <a:rPr lang="x-none" altLang="en-US">
                <a:sym typeface="+mn-ea"/>
              </a:rPr>
              <a:t>)</a:t>
            </a:r>
            <a:endParaRPr lang="x-none" altLang="en-US"/>
          </a:p>
          <a:p>
            <a:r>
              <a:rPr lang="x-none" altLang="en-US"/>
              <a:t>target_link_libraries(yourapp </a:t>
            </a:r>
            <a:r>
              <a:rPr lang="x-none" altLang="en-US" b="1"/>
              <a:t>${XXX_LIBRARIES}</a:t>
            </a:r>
            <a:r>
              <a:rPr lang="x-none" altLang="en-US"/>
              <a:t>)</a:t>
            </a:r>
            <a:endParaRPr lang="x-none" altLang="en-US"/>
          </a:p>
          <a:p>
            <a:endParaRPr lang="x-none" altLang="en-US"/>
          </a:p>
          <a:p>
            <a:r>
              <a:rPr lang="zh-CN" altLang="x-none"/>
              <a:t>现代（小彭老师推荐）：</a:t>
            </a:r>
            <a:endParaRPr lang="x-none" altLang="en-US"/>
          </a:p>
          <a:p>
            <a:r>
              <a:rPr lang="x-none" altLang="en-US">
                <a:sym typeface="+mn-ea"/>
              </a:rPr>
              <a:t>find_package(</a:t>
            </a:r>
            <a:r>
              <a:rPr lang="en-US" altLang="x-none">
                <a:sym typeface="+mn-ea"/>
              </a:rPr>
              <a:t>XXX</a:t>
            </a:r>
            <a:r>
              <a:rPr lang="x-none" altLang="en-US">
                <a:sym typeface="+mn-ea"/>
              </a:rPr>
              <a:t> REQUIRED COMPONENTS xxx)</a:t>
            </a:r>
            <a:endParaRPr lang="x-none" altLang="en-US"/>
          </a:p>
          <a:p>
            <a:r>
              <a:rPr lang="x-none" altLang="en-US">
                <a:sym typeface="+mn-ea"/>
              </a:rPr>
              <a:t>target_link_libraries(yourapp </a:t>
            </a:r>
            <a:r>
              <a:rPr lang="x-none" altLang="en-US" b="1">
                <a:sym typeface="+mn-ea"/>
              </a:rPr>
              <a:t>XXX::xxx</a:t>
            </a:r>
            <a:r>
              <a:rPr lang="x-none" altLang="en-US">
                <a:sym typeface="+mn-ea"/>
              </a:rPr>
              <a:t>)</a:t>
            </a:r>
            <a:endParaRPr lang="x-none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大多都能同时兼容现代和古代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90830" y="1825625"/>
            <a:ext cx="5538470" cy="435165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大多现代的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Find/Config </a:t>
            </a:r>
            <a:r>
              <a:rPr lang="zh-CN" altLang="x-none">
                <a:sym typeface="+mn-ea"/>
              </a:rPr>
              <a:t>文件，</a:t>
            </a:r>
            <a:r>
              <a:rPr lang="zh-CN" altLang="en-US">
                <a:sym typeface="+mn-ea"/>
              </a:rPr>
              <a:t>都同时兼容现代和古代的用法。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特别古老的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Find </a:t>
            </a:r>
            <a:r>
              <a:rPr lang="zh-CN" altLang="x-none">
                <a:sym typeface="+mn-ea"/>
              </a:rPr>
              <a:t>文件，则只能用古代的用法。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例如右图是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FindCURL.cmake </a:t>
            </a:r>
            <a:r>
              <a:rPr lang="zh-CN" altLang="x-none">
                <a:sym typeface="+mn-ea"/>
              </a:rPr>
              <a:t>的注释，可以看到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IMPORTED Targets </a:t>
            </a:r>
            <a:r>
              <a:rPr lang="zh-CN" altLang="x-none">
                <a:sym typeface="+mn-ea"/>
              </a:rPr>
              <a:t>章节是在介绍现代的用法，而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Result Variables </a:t>
            </a:r>
            <a:r>
              <a:rPr lang="zh-CN" altLang="x-none">
                <a:sym typeface="+mn-ea"/>
              </a:rPr>
              <a:t>章节</a:t>
            </a:r>
            <a:r>
              <a:rPr lang="zh-CN" altLang="x-none">
                <a:sym typeface="+mn-ea"/>
              </a:rPr>
              <a:t>是</a:t>
            </a:r>
            <a:r>
              <a:rPr lang="zh-CN" altLang="x-none">
                <a:sym typeface="+mn-ea"/>
              </a:rPr>
              <a:t>在介绍古代的用法，</a:t>
            </a:r>
            <a:r>
              <a:rPr lang="zh-CN" altLang="x-none">
                <a:sym typeface="+mn-ea"/>
              </a:rPr>
              <a:t>我们尽量用现代的那种就行。</a:t>
            </a:r>
            <a:endParaRPr lang="zh-CN" alt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55665" y="1948180"/>
            <a:ext cx="6236335" cy="410718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0392410" y="3121660"/>
            <a:ext cx="1348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6010" y="5272405"/>
            <a:ext cx="154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6010" y="5859145"/>
            <a:ext cx="1313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x-none"/>
              <a:t>官方文档：</a:t>
            </a:r>
            <a:r>
              <a:rPr lang="x-none" altLang="zh-CN"/>
              <a:t>find_package </a:t>
            </a:r>
            <a:r>
              <a:rPr lang="zh-CN" altLang="x-none"/>
              <a:t>的</a:t>
            </a:r>
            <a:r>
              <a:rPr lang="zh-CN" altLang="en-US"/>
              <a:t>两种模式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8265" y="1584325"/>
            <a:ext cx="6593840" cy="249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770" y="4190365"/>
            <a:ext cx="6855460" cy="26676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x-none"/>
              <a:t>指定</a:t>
            </a:r>
            <a:r>
              <a:rPr lang="zh-CN"/>
              <a:t>使用哪种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47700" y="1825625"/>
            <a:ext cx="10515600" cy="4596130"/>
          </a:xfrm>
        </p:spPr>
        <p:txBody>
          <a:bodyPr/>
          <a:p>
            <a:r>
              <a:rPr lang="x-none" altLang="en-US">
                <a:solidFill>
                  <a:srgbClr val="0070C0"/>
                </a:solidFill>
              </a:rPr>
              <a:t>find_package(TBB </a:t>
            </a:r>
            <a:r>
              <a:rPr lang="x-none" altLang="en-US" b="1">
                <a:solidFill>
                  <a:srgbClr val="0070C0"/>
                </a:solidFill>
              </a:rPr>
              <a:t>MODULE </a:t>
            </a:r>
            <a:r>
              <a:rPr lang="x-none" altLang="en-US">
                <a:solidFill>
                  <a:srgbClr val="0070C0"/>
                </a:solidFill>
              </a:rPr>
              <a:t>REQUIRED)</a:t>
            </a:r>
            <a:endParaRPr lang="x-none" altLang="en-US">
              <a:solidFill>
                <a:srgbClr val="0070C0"/>
              </a:solidFill>
            </a:endParaRPr>
          </a:p>
          <a:p>
            <a:r>
              <a:rPr lang="zh-CN" altLang="x-none"/>
              <a:t>只会寻找</a:t>
            </a:r>
            <a:r>
              <a:rPr lang="en-US" altLang="zh-CN"/>
              <a:t> </a:t>
            </a:r>
            <a:r>
              <a:rPr lang="x-none" altLang="en-US"/>
              <a:t>FindTBB.cmake</a:t>
            </a:r>
            <a:r>
              <a:rPr lang="zh-CN" altLang="x-none"/>
              <a:t>，搜索路径：</a:t>
            </a:r>
            <a:endParaRPr lang="zh-CN" altLang="x-none"/>
          </a:p>
          <a:p>
            <a:pPr marL="457200" indent="-457200">
              <a:buAutoNum type="arabicPeriod"/>
            </a:pPr>
            <a:r>
              <a:rPr lang="x-none" altLang="zh-CN"/>
              <a:t>${CMAKE_MODULE_PATH}</a:t>
            </a:r>
            <a:r>
              <a:rPr lang="zh-CN" altLang="x-none"/>
              <a:t>（默认为</a:t>
            </a:r>
            <a:r>
              <a:rPr lang="en-US" altLang="zh-CN"/>
              <a:t> </a:t>
            </a:r>
            <a:r>
              <a:rPr lang="x-none" altLang="zh-CN">
                <a:sym typeface="+mn-ea"/>
              </a:rPr>
              <a:t>/usr/share/cmake/Modules</a:t>
            </a:r>
            <a:r>
              <a:rPr lang="zh-CN" altLang="x-none">
                <a:sym typeface="+mn-ea"/>
              </a:rPr>
              <a:t>）</a:t>
            </a:r>
            <a:endParaRPr lang="zh-CN" altLang="x-none">
              <a:sym typeface="+mn-ea"/>
            </a:endParaRPr>
          </a:p>
          <a:p>
            <a:endParaRPr lang="zh-CN" altLang="x-none"/>
          </a:p>
          <a:p>
            <a:r>
              <a:rPr lang="x-none" altLang="en-US">
                <a:solidFill>
                  <a:srgbClr val="0070C0"/>
                </a:solidFill>
                <a:sym typeface="+mn-ea"/>
              </a:rPr>
              <a:t>find_package(TBB </a:t>
            </a:r>
            <a:r>
              <a:rPr lang="en-US" altLang="x-none" b="1">
                <a:solidFill>
                  <a:srgbClr val="0070C0"/>
                </a:solidFill>
                <a:sym typeface="+mn-ea"/>
              </a:rPr>
              <a:t>CONFIG 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REQUIRED)</a:t>
            </a:r>
            <a:endParaRPr lang="x-none" altLang="en-US">
              <a:solidFill>
                <a:srgbClr val="0070C0"/>
              </a:solidFill>
            </a:endParaRPr>
          </a:p>
          <a:p>
            <a:r>
              <a:rPr lang="zh-CN" altLang="x-none">
                <a:sym typeface="+mn-ea"/>
              </a:rPr>
              <a:t>只会寻找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TBBConfig.cmake</a:t>
            </a:r>
            <a:r>
              <a:rPr lang="zh-CN" altLang="x-none">
                <a:sym typeface="+mn-ea"/>
              </a:rPr>
              <a:t>，搜索路径：</a:t>
            </a:r>
            <a:endParaRPr lang="zh-CN" altLang="x-none">
              <a:sym typeface="+mn-ea"/>
            </a:endParaRPr>
          </a:p>
          <a:p>
            <a:pPr marL="457200" indent="-457200">
              <a:buAutoNum type="arabicPeriod"/>
            </a:pPr>
            <a:r>
              <a:rPr lang="x-none" altLang="zh-CN">
                <a:sym typeface="+mn-ea"/>
              </a:rPr>
              <a:t>${CMAKE_PREFIX_PATH}/lib/cmake/TBB</a:t>
            </a:r>
            <a:r>
              <a:rPr lang="zh-CN" altLang="x-none">
                <a:sym typeface="+mn-ea"/>
              </a:rPr>
              <a:t>（默认为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/usr</a:t>
            </a:r>
            <a:r>
              <a:rPr lang="x-none" altLang="zh-CN">
                <a:sym typeface="+mn-ea"/>
              </a:rPr>
              <a:t>/lib/cmake/TBB</a:t>
            </a:r>
            <a:r>
              <a:rPr lang="zh-CN" altLang="x-none">
                <a:sym typeface="+mn-ea"/>
              </a:rPr>
              <a:t>）</a:t>
            </a:r>
            <a:endParaRPr lang="zh-CN" altLang="x-none">
              <a:sym typeface="+mn-ea"/>
            </a:endParaRPr>
          </a:p>
          <a:p>
            <a:pPr marL="457200" indent="-457200">
              <a:buAutoNum type="arabicPeriod"/>
            </a:pPr>
            <a:r>
              <a:rPr lang="x-none" altLang="zh-CN">
                <a:sym typeface="+mn-ea"/>
              </a:rPr>
              <a:t>${TBB_DIR} </a:t>
            </a:r>
            <a:r>
              <a:rPr lang="zh-CN" altLang="x-none">
                <a:sym typeface="+mn-ea"/>
              </a:rPr>
              <a:t>或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$ENV{TBB_DIR}</a:t>
            </a:r>
            <a:endParaRPr lang="x-none" altLang="zh-CN">
              <a:sym typeface="+mn-ea"/>
            </a:endParaRPr>
          </a:p>
          <a:p>
            <a:endParaRPr lang="zh-CN" altLang="x-none"/>
          </a:p>
          <a:p>
            <a:r>
              <a:rPr lang="x-none" altLang="en-US">
                <a:solidFill>
                  <a:srgbClr val="0070C0"/>
                </a:solidFill>
                <a:sym typeface="+mn-ea"/>
              </a:rPr>
              <a:t>find_package(TBB REQUIRED)</a:t>
            </a:r>
            <a:endParaRPr lang="x-none" altLang="en-US">
              <a:solidFill>
                <a:srgbClr val="0070C0"/>
              </a:solidFill>
            </a:endParaRPr>
          </a:p>
          <a:p>
            <a:r>
              <a:rPr lang="zh-CN" altLang="x-none"/>
              <a:t>不指定则两者都会尝试，先尝试</a:t>
            </a:r>
            <a:r>
              <a:rPr lang="en-US" altLang="zh-CN"/>
              <a:t> </a:t>
            </a:r>
            <a:r>
              <a:rPr lang="x-none" altLang="en-US"/>
              <a:t>FindTBB.cmake</a:t>
            </a:r>
            <a:r>
              <a:rPr lang="zh-CN" altLang="x-none"/>
              <a:t>，再尝试</a:t>
            </a:r>
            <a:r>
              <a:rPr lang="en-US" altLang="zh-CN"/>
              <a:t> </a:t>
            </a:r>
            <a:r>
              <a:rPr lang="x-none" altLang="en-US"/>
              <a:t>TBBConfig.cmake</a:t>
            </a:r>
            <a:r>
              <a:rPr lang="zh-CN" altLang="x-none"/>
              <a:t>。</a:t>
            </a:r>
            <a:endParaRPr lang="zh-CN" altLang="x-non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x-none"/>
              <a:t>关于</a:t>
            </a:r>
            <a:r>
              <a:rPr lang="en-US" altLang="zh-CN"/>
              <a:t> </a:t>
            </a:r>
            <a:r>
              <a:rPr lang="x-none" altLang="en-US"/>
              <a:t>vcpkg </a:t>
            </a:r>
            <a:r>
              <a:rPr lang="zh-CN" altLang="x-none"/>
              <a:t>的坑（不用</a:t>
            </a:r>
            <a:r>
              <a:rPr lang="en-US" altLang="zh-CN"/>
              <a:t> vcpkg </a:t>
            </a:r>
            <a:r>
              <a:rPr lang="zh-CN" altLang="en-US"/>
              <a:t>的同学可以跳过这段</a:t>
            </a:r>
            <a:r>
              <a:rPr lang="zh-CN" altLang="x-none"/>
              <a:t>）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刚刚说了有些懒惰第三方库，比如</a:t>
            </a:r>
            <a:r>
              <a:rPr lang="en-US" altLang="zh-CN">
                <a:sym typeface="+mn-ea"/>
              </a:rPr>
              <a:t> Jemalloc</a:t>
            </a:r>
            <a:r>
              <a:rPr lang="zh-CN" altLang="en-US">
                <a:sym typeface="+mn-ea"/>
              </a:rPr>
              <a:t>，他</a:t>
            </a:r>
            <a:r>
              <a:rPr lang="zh-CN" altLang="en-US"/>
              <a:t>不提供</a:t>
            </a:r>
            <a:r>
              <a:rPr lang="en-US" altLang="zh-CN"/>
              <a:t> </a:t>
            </a:r>
            <a:r>
              <a:rPr lang="en-US"/>
              <a:t>Config </a:t>
            </a:r>
            <a:r>
              <a:rPr lang="zh-CN" altLang="en-US"/>
              <a:t>文件，需要我们自己手写（或抄别人开源项目里的）个</a:t>
            </a:r>
            <a:r>
              <a:rPr lang="en-US" altLang="zh-CN"/>
              <a:t> Find </a:t>
            </a:r>
            <a:r>
              <a:rPr lang="zh-CN" altLang="en-US"/>
              <a:t>文件，用起来很不方便。但是</a:t>
            </a:r>
            <a:r>
              <a:rPr lang="en-US" altLang="zh-CN"/>
              <a:t> vcpkg </a:t>
            </a:r>
            <a:r>
              <a:rPr lang="zh-CN" altLang="en-US"/>
              <a:t>会为所有第三方库，即使是懒惰的</a:t>
            </a:r>
            <a:r>
              <a:rPr lang="en-US" altLang="zh-CN"/>
              <a:t> Jemalloc</a:t>
            </a:r>
            <a:r>
              <a:rPr lang="zh-CN" altLang="en-US"/>
              <a:t>，都配备一个</a:t>
            </a:r>
            <a:r>
              <a:rPr lang="en-US" altLang="zh-CN"/>
              <a:t> Config </a:t>
            </a:r>
            <a:r>
              <a:rPr lang="zh-CN" altLang="en-US"/>
              <a:t>文件方便你</a:t>
            </a:r>
            <a:r>
              <a:rPr lang="en-US" altLang="zh-CN"/>
              <a:t> </a:t>
            </a:r>
            <a:r>
              <a:rPr lang="x-none" altLang="en-US"/>
              <a:t>find_package </a:t>
            </a:r>
            <a:r>
              <a:rPr lang="zh-CN" altLang="x-none"/>
              <a:t>导入。所以用</a:t>
            </a:r>
            <a:r>
              <a:rPr lang="en-US" altLang="zh-CN"/>
              <a:t> vcpkg </a:t>
            </a:r>
            <a:r>
              <a:rPr lang="zh-CN" altLang="en-US"/>
              <a:t>时，尽量用</a:t>
            </a:r>
            <a:r>
              <a:rPr lang="en-US" altLang="zh-CN"/>
              <a:t> </a:t>
            </a:r>
            <a:r>
              <a:rPr lang="x-none" altLang="en-US"/>
              <a:t>find_package(XXX </a:t>
            </a:r>
            <a:r>
              <a:rPr lang="x-none" altLang="en-US" b="1"/>
              <a:t>CONFIG</a:t>
            </a:r>
            <a:r>
              <a:rPr lang="x-none" altLang="en-US"/>
              <a:t> REQUIRED)</a:t>
            </a:r>
            <a:r>
              <a:rPr lang="en-US" altLang="x-none"/>
              <a:t> </a:t>
            </a:r>
            <a:r>
              <a:rPr lang="zh-CN" altLang="en-US"/>
              <a:t>避免被</a:t>
            </a:r>
            <a:r>
              <a:rPr lang="en-US" altLang="zh-CN"/>
              <a:t> CMake </a:t>
            </a:r>
            <a:r>
              <a:rPr lang="zh-CN" altLang="en-US"/>
              <a:t>自带的</a:t>
            </a:r>
            <a:r>
              <a:rPr lang="en-US" altLang="zh-CN"/>
              <a:t> Find </a:t>
            </a:r>
            <a:r>
              <a:rPr lang="zh-CN" altLang="en-US"/>
              <a:t>文件误导找到别的地方（而非</a:t>
            </a:r>
            <a:r>
              <a:rPr lang="en-US" altLang="zh-CN"/>
              <a:t> vcpkg </a:t>
            </a:r>
            <a:r>
              <a:rPr lang="zh-CN" altLang="en-US"/>
              <a:t>安装的那个）的库。</a:t>
            </a:r>
            <a:endParaRPr lang="zh-CN" altLang="en-US"/>
          </a:p>
          <a:p>
            <a:r>
              <a:rPr lang="zh-CN" altLang="en-US"/>
              <a:t>另外注意</a:t>
            </a:r>
            <a:r>
              <a:rPr lang="en-US" altLang="zh-CN"/>
              <a:t> vcpkg </a:t>
            </a:r>
            <a:r>
              <a:rPr lang="zh-CN" altLang="en-US"/>
              <a:t>需要的</a:t>
            </a:r>
            <a:r>
              <a:rPr lang="en-US" altLang="zh-CN"/>
              <a:t> </a:t>
            </a:r>
            <a:r>
              <a:rPr lang="x-none" altLang="en-US"/>
              <a:t>CMAKE_TOOLCHAIN_FILE </a:t>
            </a:r>
            <a:r>
              <a:rPr lang="zh-CN" altLang="x-none"/>
              <a:t>必须在</a:t>
            </a:r>
            <a:r>
              <a:rPr lang="en-US" altLang="zh-CN"/>
              <a:t> project </a:t>
            </a:r>
            <a:r>
              <a:rPr lang="zh-CN" altLang="en-US"/>
              <a:t>命令</a:t>
            </a:r>
            <a:r>
              <a:rPr lang="zh-CN" altLang="x-none"/>
              <a:t>前面，并且修改后要删除</a:t>
            </a:r>
            <a:r>
              <a:rPr lang="en-US" altLang="zh-CN"/>
              <a:t> build </a:t>
            </a:r>
            <a:r>
              <a:rPr lang="zh-CN" altLang="en-US"/>
              <a:t>目录重新</a:t>
            </a:r>
            <a:r>
              <a:rPr lang="en-US" altLang="zh-CN"/>
              <a:t> </a:t>
            </a:r>
            <a:r>
              <a:rPr lang="x-none" altLang="en-US"/>
              <a:t>cmake -B build </a:t>
            </a:r>
            <a:r>
              <a:rPr lang="zh-CN" altLang="en-US"/>
              <a:t>一遍才能生效（否则会在旧的环境里找，找不到</a:t>
            </a:r>
            <a:r>
              <a:rPr lang="en-US" altLang="zh-CN"/>
              <a:t> vcpkg </a:t>
            </a:r>
            <a:r>
              <a:rPr lang="zh-CN" altLang="en-US"/>
              <a:t>装的库）</a:t>
            </a:r>
            <a:r>
              <a:rPr lang="zh-CN" altLang="x-none"/>
              <a:t>。</a:t>
            </a:r>
            <a:endParaRPr lang="zh-CN" altLang="x-non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科普：语义版本号（</a:t>
            </a:r>
            <a:r>
              <a:rPr lang="x-none" altLang="zh-CN"/>
              <a:t>semantic versioning</a:t>
            </a:r>
            <a:r>
              <a:rPr lang="zh-CN" altLang="en-US"/>
              <a:t>）系统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678045"/>
          </a:xfrm>
        </p:spPr>
        <p:txBody>
          <a:bodyPr/>
          <a:p>
            <a:r>
              <a:rPr lang="zh-CN" altLang="en-US">
                <a:sym typeface="+mn-ea"/>
              </a:rPr>
              <a:t>软件行业记录版本迭代普遍采用的是一套所谓的</a:t>
            </a:r>
            <a:r>
              <a:rPr lang="zh-CN" altLang="en-US" b="1">
                <a:sym typeface="+mn-ea"/>
              </a:rPr>
              <a:t>语义版本号</a:t>
            </a:r>
            <a:r>
              <a:rPr lang="zh-CN" altLang="en-US">
                <a:sym typeface="+mn-ea"/>
              </a:rPr>
              <a:t>系统，英文简称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semver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通常他的格式是三个用点分隔开来的十进制数字：</a:t>
            </a:r>
            <a:r>
              <a:rPr lang="x-none" altLang="zh-CN">
                <a:sym typeface="+mn-ea"/>
              </a:rPr>
              <a:t>&lt;major&gt;.&lt;minor&gt;.&lt;patch&gt;</a:t>
            </a:r>
            <a:endParaRPr lang="x-none" altLang="zh-CN">
              <a:sym typeface="+mn-ea"/>
            </a:endParaRPr>
          </a:p>
          <a:p>
            <a:r>
              <a:rPr lang="zh-CN" altLang="x-none">
                <a:sym typeface="+mn-ea"/>
              </a:rPr>
              <a:t>例如：</a:t>
            </a:r>
            <a:r>
              <a:rPr lang="x-none" altLang="en-US">
                <a:sym typeface="+mn-ea"/>
              </a:rPr>
              <a:t>1.2.0</a:t>
            </a:r>
            <a:r>
              <a:rPr lang="zh-CN" altLang="x-none">
                <a:sym typeface="+mn-ea"/>
              </a:rPr>
              <a:t>，</a:t>
            </a:r>
            <a:r>
              <a:rPr lang="x-none" altLang="zh-CN">
                <a:sym typeface="+mn-ea"/>
              </a:rPr>
              <a:t>0.6.8</a:t>
            </a:r>
            <a:r>
              <a:rPr lang="zh-CN" altLang="x-none">
                <a:sym typeface="+mn-ea"/>
              </a:rPr>
              <a:t>，</a:t>
            </a:r>
            <a:r>
              <a:rPr lang="x-none" altLang="zh-CN">
                <a:sym typeface="+mn-ea"/>
              </a:rPr>
              <a:t>18.11.0</a:t>
            </a:r>
            <a:endParaRPr lang="x-none" altLang="zh-CN">
              <a:sym typeface="+mn-ea"/>
            </a:endParaRPr>
          </a:p>
          <a:p>
            <a:r>
              <a:rPr lang="en-US" altLang="zh-CN">
                <a:sym typeface="+mn-ea"/>
              </a:rPr>
              <a:t>major </a:t>
            </a:r>
            <a:r>
              <a:rPr lang="zh-CN" altLang="en-US">
                <a:sym typeface="+mn-ea"/>
              </a:rPr>
              <a:t>称为主版本号，出现功能重大变更，以至于和旧</a:t>
            </a:r>
            <a:r>
              <a:rPr lang="en-US" altLang="zh-CN">
                <a:sym typeface="+mn-ea"/>
              </a:rPr>
              <a:t> API </a:t>
            </a:r>
            <a:r>
              <a:rPr lang="zh-CN" altLang="en-US">
                <a:sym typeface="+mn-ea"/>
              </a:rPr>
              <a:t>不兼容的时候会增加该号。</a:t>
            </a:r>
            <a:endParaRPr lang="zh-CN" altLang="en-US">
              <a:sym typeface="+mn-ea"/>
            </a:endParaRPr>
          </a:p>
          <a:p>
            <a:r>
              <a:rPr lang="x-none" altLang="en-US">
                <a:sym typeface="+mn-ea"/>
              </a:rPr>
              <a:t>minor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称为次版本</a:t>
            </a:r>
            <a:r>
              <a:rPr lang="zh-CN" altLang="en-US">
                <a:sym typeface="+mn-ea"/>
              </a:rPr>
              <a:t>号，功能有所变更或</a:t>
            </a:r>
            <a:r>
              <a:rPr lang="zh-CN" altLang="x-none">
                <a:sym typeface="+mn-ea"/>
              </a:rPr>
              <a:t>增加</a:t>
            </a:r>
            <a:r>
              <a:rPr lang="zh-CN" altLang="en-US">
                <a:sym typeface="+mn-ea"/>
              </a:rPr>
              <a:t>，但依然和旧的</a:t>
            </a:r>
            <a:r>
              <a:rPr lang="en-US" altLang="zh-CN">
                <a:sym typeface="+mn-ea"/>
              </a:rPr>
              <a:t> API </a:t>
            </a:r>
            <a:r>
              <a:rPr lang="zh-CN" altLang="en-US">
                <a:sym typeface="+mn-ea"/>
              </a:rPr>
              <a:t>兼容时会增加该号。</a:t>
            </a:r>
            <a:endParaRPr lang="zh-CN" altLang="en-US">
              <a:sym typeface="+mn-ea"/>
            </a:endParaRPr>
          </a:p>
          <a:p>
            <a:r>
              <a:rPr lang="x-none" altLang="zh-CN">
                <a:sym typeface="+mn-ea"/>
              </a:rPr>
              <a:t>patch </a:t>
            </a:r>
            <a:r>
              <a:rPr lang="zh-CN" altLang="x-none">
                <a:sym typeface="+mn-ea"/>
              </a:rPr>
              <a:t>称为补丁版</a:t>
            </a:r>
            <a:r>
              <a:rPr lang="zh-CN" altLang="en-US">
                <a:sym typeface="+mn-ea"/>
              </a:rPr>
              <a:t>号，功能没有改变，只是修复了一些</a:t>
            </a:r>
            <a:r>
              <a:rPr lang="en-US" altLang="zh-CN">
                <a:sym typeface="+mn-ea"/>
              </a:rPr>
              <a:t> bug </a:t>
            </a:r>
            <a:r>
              <a:rPr lang="zh-CN" altLang="en-US">
                <a:sym typeface="+mn-ea"/>
              </a:rPr>
              <a:t>就重新发布时会增加该号。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也有的软件不拘一格（例如我们的</a:t>
            </a:r>
            <a:r>
              <a:rPr lang="en-US" altLang="zh-CN">
                <a:sym typeface="+mn-ea"/>
              </a:rPr>
              <a:t> zeno</a:t>
            </a:r>
            <a:r>
              <a:rPr lang="zh-CN" altLang="en-US">
                <a:sym typeface="+mn-ea"/>
              </a:rPr>
              <a:t>），索性用发布的日期作为版本号的三个数字，例如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2022.11.2</a:t>
            </a:r>
            <a:r>
              <a:rPr lang="zh-CN" altLang="x-none">
                <a:sym typeface="+mn-ea"/>
              </a:rPr>
              <a:t>。不论采用哪种编号方案，都是几个用点分开的数字，并且数字越大越新，且优先比较靠前面的数字。因此为了通用，</a:t>
            </a:r>
            <a:r>
              <a:rPr lang="en-US" altLang="zh-CN">
                <a:sym typeface="+mn-ea"/>
              </a:rPr>
              <a:t>CMake </a:t>
            </a:r>
            <a:r>
              <a:rPr lang="zh-CN" altLang="en-US">
                <a:sym typeface="+mn-ea"/>
              </a:rPr>
              <a:t>支持最多四个点分开的版本号：</a:t>
            </a:r>
            <a:r>
              <a:rPr lang="x-none" altLang="en-US" b="1">
                <a:sym typeface="+mn-ea"/>
              </a:rPr>
              <a:t>&lt;major&gt;.&lt;minor&gt;.&lt;patch&gt;.&lt;tweak&gt;</a:t>
            </a:r>
            <a:r>
              <a:rPr lang="zh-CN" altLang="en-US">
                <a:sym typeface="+mn-ea"/>
              </a:rPr>
              <a:t>。并且如果你写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0.6.8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他会自动帮你把多余的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tweak </a:t>
            </a:r>
            <a:r>
              <a:rPr lang="zh-CN" altLang="x-none">
                <a:sym typeface="+mn-ea"/>
              </a:rPr>
              <a:t>默认为</a:t>
            </a:r>
            <a:r>
              <a:rPr lang="en-US" altLang="zh-CN">
                <a:sym typeface="+mn-ea"/>
              </a:rPr>
              <a:t> 0</a:t>
            </a:r>
            <a:r>
              <a:rPr lang="zh-CN" altLang="en-US">
                <a:sym typeface="+mn-ea"/>
              </a:rPr>
              <a:t>，也就是说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0.6.8 == 0.6.8.0</a:t>
            </a:r>
            <a:r>
              <a:rPr lang="zh-CN" altLang="x-none">
                <a:sym typeface="+mn-ea"/>
              </a:rPr>
              <a:t>，</a:t>
            </a:r>
            <a:r>
              <a:rPr lang="x-none" altLang="zh-CN">
                <a:sym typeface="+mn-ea"/>
              </a:rPr>
              <a:t>1.2 == 1.2.0 == 1.2.0.0</a:t>
            </a:r>
            <a:r>
              <a:rPr lang="zh-CN" altLang="x-none">
                <a:sym typeface="+mn-ea"/>
              </a:rPr>
              <a:t>。</a:t>
            </a:r>
            <a:endParaRPr lang="zh-CN" altLang="x-none">
              <a:sym typeface="+mn-ea"/>
            </a:endParaRPr>
          </a:p>
          <a:p>
            <a:r>
              <a:rPr lang="zh-CN" altLang="en-US"/>
              <a:t>比较版本号时，可以用</a:t>
            </a:r>
            <a:r>
              <a:rPr lang="en-US" altLang="zh-CN"/>
              <a:t> </a:t>
            </a:r>
            <a:r>
              <a:rPr lang="x-none" altLang="en-US"/>
              <a:t>if (${CMAKE_VERSION} </a:t>
            </a:r>
            <a:r>
              <a:rPr lang="x-none" altLang="en-US" b="1"/>
              <a:t>VERSION_LESS</a:t>
            </a:r>
            <a:r>
              <a:rPr lang="x-none" altLang="en-US"/>
              <a:t> 3.1.0) </a:t>
            </a:r>
            <a:r>
              <a:rPr lang="zh-CN" altLang="x-none"/>
              <a:t>判断大小。</a:t>
            </a:r>
            <a:endParaRPr lang="zh-CN" altLang="x-none"/>
          </a:p>
        </p:txBody>
      </p:sp>
      <p:sp>
        <p:nvSpPr>
          <p:cNvPr id="4" name="Text Box 3"/>
          <p:cNvSpPr txBox="1"/>
          <p:nvPr/>
        </p:nvSpPr>
        <p:spPr>
          <a:xfrm>
            <a:off x="3102610" y="6489700"/>
            <a:ext cx="5605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https://cmake.org/cmake/help/latest/command/if.html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</a:t>
            </a:r>
            <a:r>
              <a:rPr lang="x-none" altLang="en-US"/>
              <a:t>_package </a:t>
            </a:r>
            <a:r>
              <a:rPr lang="zh-CN" altLang="x-none"/>
              <a:t>命令用法举例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3545"/>
            <a:ext cx="10708640" cy="4616450"/>
          </a:xfrm>
        </p:spPr>
        <p:txBody>
          <a:bodyPr>
            <a:normAutofit lnSpcReduction="10000"/>
          </a:bodyPr>
          <a:p>
            <a:r>
              <a:rPr lang="en-US"/>
              <a:t>find_package(OpenCV</a:t>
            </a:r>
            <a:r>
              <a:rPr lang="x-none" altLang="en-US"/>
              <a:t>)</a:t>
            </a:r>
            <a:endParaRPr lang="x-none" altLang="en-US"/>
          </a:p>
          <a:p>
            <a:r>
              <a:rPr lang="zh-CN" altLang="en-US"/>
              <a:t>查找名为</a:t>
            </a:r>
            <a:r>
              <a:rPr lang="en-US" altLang="zh-CN"/>
              <a:t> OpenCV </a:t>
            </a:r>
            <a:r>
              <a:rPr lang="zh-CN" altLang="en-US"/>
              <a:t>的包，找不到不报错，事后</a:t>
            </a:r>
            <a:r>
              <a:rPr lang="zh-CN" altLang="x-none">
                <a:sym typeface="+mn-ea"/>
              </a:rPr>
              <a:t>可以</a:t>
            </a:r>
            <a:r>
              <a:rPr lang="zh-CN" altLang="en-US"/>
              <a:t>通过</a:t>
            </a:r>
            <a:r>
              <a:rPr lang="en-US" altLang="zh-CN"/>
              <a:t> </a:t>
            </a:r>
            <a:r>
              <a:rPr lang="x-none" altLang="en-US"/>
              <a:t>${OpenCV_FOUND} </a:t>
            </a:r>
            <a:r>
              <a:rPr lang="zh-CN" altLang="x-none"/>
              <a:t>查询是否找到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>
                <a:sym typeface="+mn-ea"/>
              </a:rPr>
              <a:t>find_package(OpenCV</a:t>
            </a:r>
            <a:r>
              <a:rPr lang="x-none" altLang="en-US">
                <a:sym typeface="+mn-ea"/>
              </a:rPr>
              <a:t> 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QUIET</a:t>
            </a:r>
            <a:r>
              <a:rPr lang="x-none" altLang="en-US">
                <a:sym typeface="+mn-ea"/>
              </a:rPr>
              <a:t>)</a:t>
            </a:r>
            <a:endParaRPr lang="x-none" altLang="en-US">
              <a:sym typeface="+mn-ea"/>
            </a:endParaRPr>
          </a:p>
          <a:p>
            <a:r>
              <a:rPr lang="zh-CN" altLang="en-US">
                <a:sym typeface="+mn-ea"/>
              </a:rPr>
              <a:t>查找名为</a:t>
            </a:r>
            <a:r>
              <a:rPr lang="en-US" altLang="zh-CN">
                <a:sym typeface="+mn-ea"/>
              </a:rPr>
              <a:t> OpenCV </a:t>
            </a:r>
            <a:r>
              <a:rPr lang="zh-CN" altLang="en-US">
                <a:sym typeface="+mn-ea"/>
              </a:rPr>
              <a:t>的包，找不到不报错，也不打印任何信息。</a:t>
            </a:r>
            <a:endParaRPr lang="zh-CN" altLang="en-US"/>
          </a:p>
          <a:p>
            <a:r>
              <a:rPr lang="en-US">
                <a:sym typeface="+mn-ea"/>
              </a:rPr>
              <a:t>find_package(OpenCV</a:t>
            </a:r>
            <a:r>
              <a:rPr lang="x-none" altLang="en-US">
                <a:sym typeface="+mn-ea"/>
              </a:rPr>
              <a:t> </a:t>
            </a:r>
            <a:r>
              <a:rPr lang="x-none" altLang="en-US">
                <a:solidFill>
                  <a:srgbClr val="C00000"/>
                </a:solidFill>
                <a:sym typeface="+mn-ea"/>
              </a:rPr>
              <a:t>REQUIRED</a:t>
            </a:r>
            <a:r>
              <a:rPr lang="x-none" altLang="en-US">
                <a:sym typeface="+mn-ea"/>
              </a:rPr>
              <a:t>)</a:t>
            </a:r>
            <a:r>
              <a:rPr lang="en-US" altLang="x-none">
                <a:sym typeface="+mn-ea"/>
              </a:rPr>
              <a:t>    </a:t>
            </a:r>
            <a:r>
              <a:rPr lang="x-none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# 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最常见用法</a:t>
            </a:r>
            <a:endParaRPr lang="x-none" altLang="en-US">
              <a:sym typeface="+mn-ea"/>
            </a:endParaRPr>
          </a:p>
          <a:p>
            <a:r>
              <a:rPr lang="zh-CN" altLang="en-US">
                <a:sym typeface="+mn-ea"/>
              </a:rPr>
              <a:t>查找名为</a:t>
            </a:r>
            <a:r>
              <a:rPr lang="en-US" altLang="zh-CN">
                <a:sym typeface="+mn-ea"/>
              </a:rPr>
              <a:t> OpenCV </a:t>
            </a:r>
            <a:r>
              <a:rPr lang="zh-CN" altLang="en-US">
                <a:sym typeface="+mn-ea"/>
              </a:rPr>
              <a:t>的包，找不到就</a:t>
            </a:r>
            <a:r>
              <a:rPr lang="zh-CN" altLang="en-US" b="1">
                <a:sym typeface="+mn-ea"/>
              </a:rPr>
              <a:t>报错</a:t>
            </a:r>
            <a:r>
              <a:rPr lang="zh-CN" altLang="en-US">
                <a:sym typeface="+mn-ea"/>
              </a:rPr>
              <a:t>（并终止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进程，不再继续往下执行）。</a:t>
            </a:r>
            <a:endParaRPr lang="zh-CN" altLang="en-US">
              <a:sym typeface="+mn-ea"/>
            </a:endParaRPr>
          </a:p>
          <a:p>
            <a:r>
              <a:rPr lang="en-US">
                <a:sym typeface="+mn-ea"/>
              </a:rPr>
              <a:t>find_package(OpenCV</a:t>
            </a:r>
            <a:r>
              <a:rPr lang="x-none" altLang="en-US">
                <a:sym typeface="+mn-ea"/>
              </a:rPr>
              <a:t> </a:t>
            </a:r>
            <a:r>
              <a:rPr lang="x-none" altLang="en-US">
                <a:solidFill>
                  <a:srgbClr val="C00000"/>
                </a:solidFill>
                <a:sym typeface="+mn-ea"/>
              </a:rPr>
              <a:t>REQUIRED 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COMPONENTS </a:t>
            </a:r>
            <a:r>
              <a:rPr lang="x-none" altLang="en-US">
                <a:sym typeface="+mn-ea"/>
              </a:rPr>
              <a:t>core videoio)</a:t>
            </a:r>
            <a:endParaRPr lang="x-none" altLang="en-US">
              <a:sym typeface="+mn-ea"/>
            </a:endParaRPr>
          </a:p>
          <a:p>
            <a:r>
              <a:rPr lang="zh-CN" altLang="en-US">
                <a:sym typeface="+mn-ea"/>
              </a:rPr>
              <a:t>查找名为</a:t>
            </a:r>
            <a:r>
              <a:rPr lang="en-US" altLang="zh-CN">
                <a:sym typeface="+mn-ea"/>
              </a:rPr>
              <a:t> OpenCV </a:t>
            </a:r>
            <a:r>
              <a:rPr lang="zh-CN" altLang="en-US">
                <a:sym typeface="+mn-ea"/>
              </a:rPr>
              <a:t>的包，找不到就</a:t>
            </a:r>
            <a:r>
              <a:rPr lang="zh-CN" altLang="en-US" b="1">
                <a:sym typeface="+mn-ea"/>
              </a:rPr>
              <a:t>报错</a:t>
            </a:r>
            <a:r>
              <a:rPr lang="zh-CN" altLang="en-US">
                <a:sym typeface="+mn-ea"/>
              </a:rPr>
              <a:t>，且必须具有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OpenCV::core </a:t>
            </a:r>
            <a:r>
              <a:rPr lang="zh-CN" altLang="x-none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OpenCV::videoio </a:t>
            </a:r>
            <a:r>
              <a:rPr lang="zh-CN" altLang="x-none">
                <a:sym typeface="+mn-ea"/>
              </a:rPr>
              <a:t>这两个组件，如果没有这两个组件也会</a:t>
            </a:r>
            <a:r>
              <a:rPr lang="zh-CN" altLang="x-none" b="1">
                <a:sym typeface="+mn-ea"/>
              </a:rPr>
              <a:t>报错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>
                <a:sym typeface="+mn-ea"/>
              </a:rPr>
              <a:t>find_package(OpenCV</a:t>
            </a:r>
            <a:r>
              <a:rPr lang="x-none" altLang="en-US">
                <a:sym typeface="+mn-ea"/>
              </a:rPr>
              <a:t> </a:t>
            </a:r>
            <a:r>
              <a:rPr lang="x-none" altLang="en-US">
                <a:solidFill>
                  <a:srgbClr val="C00000"/>
                </a:solidFill>
                <a:sym typeface="+mn-ea"/>
              </a:rPr>
              <a:t>REQUIRED 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OPTIONAL_COMPONENTS</a:t>
            </a:r>
            <a:r>
              <a:rPr lang="x-none" altLang="en-US">
                <a:sym typeface="+mn-ea"/>
              </a:rPr>
              <a:t> core videoio)</a:t>
            </a:r>
            <a:endParaRPr lang="x-none" altLang="en-US">
              <a:sym typeface="+mn-ea"/>
            </a:endParaRPr>
          </a:p>
          <a:p>
            <a:r>
              <a:rPr lang="zh-CN" altLang="en-US">
                <a:sym typeface="+mn-ea"/>
              </a:rPr>
              <a:t>查找名为</a:t>
            </a:r>
            <a:r>
              <a:rPr lang="en-US" altLang="zh-CN">
                <a:sym typeface="+mn-ea"/>
              </a:rPr>
              <a:t> OpenCV </a:t>
            </a:r>
            <a:r>
              <a:rPr lang="zh-CN" altLang="en-US">
                <a:sym typeface="+mn-ea"/>
              </a:rPr>
              <a:t>的包，找不到就</a:t>
            </a:r>
            <a:r>
              <a:rPr lang="zh-CN" altLang="en-US" b="1">
                <a:sym typeface="+mn-ea"/>
              </a:rPr>
              <a:t>报错</a:t>
            </a:r>
            <a:r>
              <a:rPr lang="zh-CN" altLang="en-US">
                <a:sym typeface="+mn-ea"/>
              </a:rPr>
              <a:t>，可具有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OpenCV::core </a:t>
            </a:r>
            <a:r>
              <a:rPr lang="zh-CN" altLang="x-none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OpenCV::videoio </a:t>
            </a:r>
            <a:r>
              <a:rPr lang="zh-CN" altLang="x-none">
                <a:sym typeface="+mn-ea"/>
              </a:rPr>
              <a:t>这两个组件，没有这两组件不会报错，通过</a:t>
            </a:r>
            <a:r>
              <a:rPr lang="x-none" altLang="zh-CN">
                <a:sym typeface="+mn-ea"/>
              </a:rPr>
              <a:t> ${OpenCV_core_FOUND} </a:t>
            </a:r>
            <a:r>
              <a:rPr lang="zh-CN" altLang="x-none">
                <a:sym typeface="+mn-ea"/>
              </a:rPr>
              <a:t>查询是否找到</a:t>
            </a:r>
            <a:r>
              <a:rPr lang="en-US" altLang="zh-CN">
                <a:sym typeface="+mn-ea"/>
              </a:rPr>
              <a:t> core </a:t>
            </a:r>
            <a:r>
              <a:rPr lang="zh-CN" altLang="en-US">
                <a:sym typeface="+mn-ea"/>
              </a:rPr>
              <a:t>组件。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</a:t>
            </a:r>
            <a:r>
              <a:rPr lang="x-none" altLang="en-US"/>
              <a:t>_package </a:t>
            </a:r>
            <a:r>
              <a:rPr lang="zh-CN" altLang="x-none"/>
              <a:t>命令指定版本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5" y="1704340"/>
            <a:ext cx="10720070" cy="4452620"/>
          </a:xfrm>
        </p:spPr>
        <p:txBody>
          <a:bodyPr>
            <a:normAutofit lnSpcReduction="10000"/>
          </a:bodyPr>
          <a:p>
            <a:r>
              <a:rPr lang="en-US">
                <a:sym typeface="+mn-ea"/>
              </a:rPr>
              <a:t>find_package(OpenCV </a:t>
            </a:r>
            <a:r>
              <a:rPr lang="x-none" altLang="en-US">
                <a:solidFill>
                  <a:srgbClr val="C00000"/>
                </a:solidFill>
                <a:sym typeface="+mn-ea"/>
              </a:rPr>
              <a:t>REQUIRED</a:t>
            </a:r>
            <a:r>
              <a:rPr lang="x-none" altLang="en-US">
                <a:sym typeface="+mn-ea"/>
              </a:rPr>
              <a:t>)</a:t>
            </a:r>
            <a:endParaRPr lang="x-none" altLang="en-US"/>
          </a:p>
          <a:p>
            <a:r>
              <a:rPr lang="zh-CN" altLang="en-US"/>
              <a:t>查找</a:t>
            </a:r>
            <a:r>
              <a:rPr lang="zh-CN" altLang="en-US">
                <a:sym typeface="+mn-ea"/>
              </a:rPr>
              <a:t>名为</a:t>
            </a:r>
            <a:r>
              <a:rPr lang="en-US" altLang="zh-CN"/>
              <a:t> </a:t>
            </a:r>
            <a:r>
              <a:rPr lang="x-none" altLang="en-US"/>
              <a:t>OpenCV </a:t>
            </a:r>
            <a:r>
              <a:rPr lang="zh-CN" altLang="x-none"/>
              <a:t>的包，不限版本，事后可以通过</a:t>
            </a:r>
            <a:r>
              <a:rPr lang="en-US" altLang="zh-CN"/>
              <a:t> </a:t>
            </a:r>
            <a:r>
              <a:rPr lang="x-none" altLang="en-US"/>
              <a:t>${OpenCV_VERSION}</a:t>
            </a:r>
            <a:r>
              <a:rPr lang="en-US" altLang="x-none"/>
              <a:t> </a:t>
            </a:r>
            <a:r>
              <a:rPr lang="zh-CN" altLang="en-US"/>
              <a:t>查询找到的版本</a:t>
            </a:r>
            <a:r>
              <a:rPr lang="zh-CN" altLang="x-none"/>
              <a:t>。</a:t>
            </a:r>
            <a:endParaRPr lang="en-US"/>
          </a:p>
          <a:p>
            <a:r>
              <a:rPr lang="en-US"/>
              <a:t>find_package(OpenCV </a:t>
            </a:r>
            <a:r>
              <a:rPr lang="en-US" b="1">
                <a:solidFill>
                  <a:srgbClr val="002060"/>
                </a:solidFill>
              </a:rPr>
              <a:t>2.</a:t>
            </a:r>
            <a:r>
              <a:rPr lang="x-none" altLang="en-US" b="1">
                <a:solidFill>
                  <a:srgbClr val="002060"/>
                </a:solidFill>
              </a:rPr>
              <a:t>0.1</a:t>
            </a:r>
            <a:r>
              <a:rPr lang="en-US" altLang="x-none"/>
              <a:t> </a:t>
            </a:r>
            <a:r>
              <a:rPr lang="x-none" altLang="en-US">
                <a:solidFill>
                  <a:srgbClr val="C00000"/>
                </a:solidFill>
              </a:rPr>
              <a:t>REQUIRED</a:t>
            </a:r>
            <a:r>
              <a:rPr lang="x-none" altLang="en-US"/>
              <a:t>)</a:t>
            </a:r>
            <a:endParaRPr lang="x-none" altLang="en-US"/>
          </a:p>
          <a:p>
            <a:r>
              <a:rPr lang="zh-CN" altLang="x-none"/>
              <a:t>查找版本在</a:t>
            </a:r>
            <a:r>
              <a:rPr lang="en-US" altLang="zh-CN"/>
              <a:t> </a:t>
            </a:r>
            <a:r>
              <a:rPr lang="x-none" altLang="en-US"/>
              <a:t>2.0.1 </a:t>
            </a:r>
            <a:r>
              <a:rPr lang="zh-CN" altLang="x-none" b="1"/>
              <a:t>以上</a:t>
            </a:r>
            <a:r>
              <a:rPr lang="zh-CN" altLang="x-none"/>
              <a:t>的</a:t>
            </a:r>
            <a:r>
              <a:rPr lang="en-US" altLang="zh-CN"/>
              <a:t> OpenCV </a:t>
            </a:r>
            <a:r>
              <a:rPr lang="zh-CN" altLang="en-US"/>
              <a:t>包（</a:t>
            </a:r>
            <a:r>
              <a:rPr lang="en-US" altLang="zh-CN"/>
              <a:t>version</a:t>
            </a:r>
            <a:r>
              <a:rPr lang="x-none" altLang="en-US"/>
              <a:t> </a:t>
            </a:r>
            <a:r>
              <a:rPr lang="x-none" altLang="zh-CN"/>
              <a:t>&gt;= 2.0.1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>
                <a:sym typeface="+mn-ea"/>
              </a:rPr>
              <a:t>find_package(OpenCV </a:t>
            </a:r>
            <a:r>
              <a:rPr lang="en-US" b="1">
                <a:solidFill>
                  <a:srgbClr val="002060"/>
                </a:solidFill>
                <a:sym typeface="+mn-ea"/>
              </a:rPr>
              <a:t>2.</a:t>
            </a:r>
            <a:r>
              <a:rPr lang="x-none" altLang="en-US" b="1">
                <a:solidFill>
                  <a:srgbClr val="002060"/>
                </a:solidFill>
                <a:sym typeface="+mn-ea"/>
              </a:rPr>
              <a:t>0.1</a:t>
            </a:r>
            <a:r>
              <a:rPr lang="en-US" altLang="x-none">
                <a:sym typeface="+mn-ea"/>
              </a:rPr>
              <a:t> 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EXACT </a:t>
            </a:r>
            <a:r>
              <a:rPr lang="x-none" altLang="en-US">
                <a:solidFill>
                  <a:srgbClr val="C00000"/>
                </a:solidFill>
                <a:sym typeface="+mn-ea"/>
              </a:rPr>
              <a:t>REQUIRED</a:t>
            </a:r>
            <a:r>
              <a:rPr lang="x-none" altLang="en-US">
                <a:sym typeface="+mn-ea"/>
              </a:rPr>
              <a:t>)</a:t>
            </a:r>
            <a:endParaRPr lang="x-none" altLang="en-US"/>
          </a:p>
          <a:p>
            <a:r>
              <a:rPr lang="zh-CN" altLang="x-none">
                <a:sym typeface="+mn-ea"/>
              </a:rPr>
              <a:t>查找版本</a:t>
            </a:r>
            <a:r>
              <a:rPr lang="zh-CN" altLang="x-none" b="1">
                <a:sym typeface="+mn-ea"/>
              </a:rPr>
              <a:t>刚好为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2.0.1 </a:t>
            </a:r>
            <a:r>
              <a:rPr lang="zh-CN" altLang="x-none">
                <a:sym typeface="+mn-ea"/>
              </a:rPr>
              <a:t>的</a:t>
            </a:r>
            <a:r>
              <a:rPr lang="en-US" altLang="zh-CN">
                <a:sym typeface="+mn-ea"/>
              </a:rPr>
              <a:t> OpenCV </a:t>
            </a:r>
            <a:r>
              <a:rPr lang="zh-CN" altLang="en-US">
                <a:sym typeface="+mn-ea"/>
              </a:rPr>
              <a:t>包（</a:t>
            </a:r>
            <a:r>
              <a:rPr lang="x-none" altLang="zh-CN">
                <a:sym typeface="+mn-ea"/>
              </a:rPr>
              <a:t>version == 2.0.1</a:t>
            </a:r>
            <a:r>
              <a:rPr lang="zh-CN" altLang="en-US">
                <a:sym typeface="+mn-ea"/>
              </a:rPr>
              <a:t>）。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如果没写全，则没写的部分默认为</a:t>
            </a:r>
            <a:r>
              <a:rPr lang="en-US" altLang="zh-CN"/>
              <a:t> 0</a:t>
            </a:r>
            <a:r>
              <a:rPr lang="zh-CN" altLang="en-US"/>
              <a:t>。例如下列三者等价：</a:t>
            </a:r>
            <a:endParaRPr lang="zh-CN" altLang="en-US"/>
          </a:p>
          <a:p>
            <a:r>
              <a:rPr lang="en-US">
                <a:sym typeface="+mn-ea"/>
              </a:rPr>
              <a:t>find_package(OpenCV </a:t>
            </a:r>
            <a:r>
              <a:rPr lang="en-US" b="1">
                <a:solidFill>
                  <a:srgbClr val="002060"/>
                </a:solidFill>
                <a:sym typeface="+mn-ea"/>
              </a:rPr>
              <a:t>2</a:t>
            </a:r>
            <a:r>
              <a:rPr lang="en-US" altLang="x-none">
                <a:sym typeface="+mn-ea"/>
              </a:rPr>
              <a:t> </a:t>
            </a:r>
            <a:r>
              <a:rPr lang="x-none" altLang="en-US">
                <a:solidFill>
                  <a:srgbClr val="C00000"/>
                </a:solidFill>
                <a:sym typeface="+mn-ea"/>
              </a:rPr>
              <a:t>REQUIRED</a:t>
            </a:r>
            <a:r>
              <a:rPr lang="x-none" altLang="en-US">
                <a:sym typeface="+mn-ea"/>
              </a:rPr>
              <a:t>)</a:t>
            </a:r>
            <a:endParaRPr lang="x-none" altLang="en-US">
              <a:sym typeface="+mn-ea"/>
            </a:endParaRPr>
          </a:p>
          <a:p>
            <a:r>
              <a:rPr lang="en-US">
                <a:sym typeface="+mn-ea"/>
              </a:rPr>
              <a:t>find_package(OpenCV </a:t>
            </a:r>
            <a:r>
              <a:rPr lang="en-US" b="1">
                <a:solidFill>
                  <a:srgbClr val="002060"/>
                </a:solidFill>
                <a:sym typeface="+mn-ea"/>
              </a:rPr>
              <a:t>2.</a:t>
            </a:r>
            <a:r>
              <a:rPr lang="x-none" altLang="en-US" b="1">
                <a:solidFill>
                  <a:srgbClr val="002060"/>
                </a:solidFill>
                <a:sym typeface="+mn-ea"/>
              </a:rPr>
              <a:t>0</a:t>
            </a:r>
            <a:r>
              <a:rPr lang="en-US" altLang="x-none">
                <a:sym typeface="+mn-ea"/>
              </a:rPr>
              <a:t> </a:t>
            </a:r>
            <a:r>
              <a:rPr lang="x-none" altLang="en-US">
                <a:solidFill>
                  <a:srgbClr val="C00000"/>
                </a:solidFill>
                <a:sym typeface="+mn-ea"/>
              </a:rPr>
              <a:t>REQUIRED</a:t>
            </a:r>
            <a:r>
              <a:rPr lang="x-none" altLang="en-US">
                <a:sym typeface="+mn-ea"/>
              </a:rPr>
              <a:t>)</a:t>
            </a:r>
            <a:endParaRPr lang="x-none" altLang="en-US">
              <a:sym typeface="+mn-ea"/>
            </a:endParaRPr>
          </a:p>
          <a:p>
            <a:r>
              <a:rPr lang="en-US">
                <a:sym typeface="+mn-ea"/>
              </a:rPr>
              <a:t>find_package(OpenCV </a:t>
            </a:r>
            <a:r>
              <a:rPr lang="en-US" b="1">
                <a:solidFill>
                  <a:srgbClr val="002060"/>
                </a:solidFill>
                <a:sym typeface="+mn-ea"/>
              </a:rPr>
              <a:t>2.</a:t>
            </a:r>
            <a:r>
              <a:rPr lang="x-none" altLang="en-US" b="1">
                <a:solidFill>
                  <a:srgbClr val="002060"/>
                </a:solidFill>
                <a:sym typeface="+mn-ea"/>
              </a:rPr>
              <a:t>0.0</a:t>
            </a:r>
            <a:r>
              <a:rPr lang="en-US" altLang="x-none">
                <a:sym typeface="+mn-ea"/>
              </a:rPr>
              <a:t> </a:t>
            </a:r>
            <a:r>
              <a:rPr lang="x-none" altLang="en-US">
                <a:solidFill>
                  <a:srgbClr val="C00000"/>
                </a:solidFill>
                <a:sym typeface="+mn-ea"/>
              </a:rPr>
              <a:t>REQUIRED</a:t>
            </a:r>
            <a:r>
              <a:rPr lang="x-none" altLang="en-US">
                <a:sym typeface="+mn-ea"/>
              </a:rPr>
              <a:t>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906010" y="6489700"/>
            <a:ext cx="199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https://semver.org</a:t>
            </a:r>
            <a:endParaRPr lang="x-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find_package </a:t>
            </a:r>
            <a:r>
              <a:rPr lang="zh-CN" altLang="x-none"/>
              <a:t>说是找“包”，到底是在找什么？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find_package(OpenCV) </a:t>
            </a:r>
            <a:r>
              <a:rPr lang="zh-CN" altLang="x-none"/>
              <a:t>实际上是在找一个名为</a:t>
            </a:r>
            <a:r>
              <a:rPr lang="en-US" altLang="zh-CN"/>
              <a:t> </a:t>
            </a:r>
            <a:r>
              <a:rPr lang="x-none" altLang="en-US" b="1"/>
              <a:t>OpenCVConfig.cmake</a:t>
            </a:r>
            <a:r>
              <a:rPr lang="x-none" altLang="en-US"/>
              <a:t> </a:t>
            </a:r>
            <a:r>
              <a:rPr lang="zh-CN" altLang="x-none"/>
              <a:t>的文件。</a:t>
            </a:r>
            <a:endParaRPr lang="zh-CN" altLang="x-none"/>
          </a:p>
          <a:p>
            <a:r>
              <a:rPr lang="zh-CN" altLang="x-none">
                <a:sym typeface="+mn-ea"/>
              </a:rPr>
              <a:t>注：出于历史兼容性考虑，除了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OpenCVConfig.cmake </a:t>
            </a:r>
            <a:r>
              <a:rPr lang="zh-CN" altLang="x-none">
                <a:sym typeface="+mn-ea"/>
              </a:rPr>
              <a:t>以外</a:t>
            </a:r>
            <a:r>
              <a:rPr lang="en-US" altLang="zh-CN">
                <a:sym typeface="+mn-ea"/>
              </a:rPr>
              <a:t> </a:t>
            </a:r>
            <a:r>
              <a:rPr lang="x-none" altLang="zh-CN" b="1">
                <a:sym typeface="+mn-ea"/>
              </a:rPr>
              <a:t>OpenCV-config.cmake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这个文件名也会被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识别到。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x-none">
                <a:sym typeface="+mn-ea"/>
              </a:rPr>
              <a:t>同理，</a:t>
            </a:r>
            <a:r>
              <a:rPr lang="x-none" altLang="en-US">
                <a:sym typeface="+mn-ea"/>
              </a:rPr>
              <a:t>find_package(Qt5) </a:t>
            </a:r>
            <a:r>
              <a:rPr lang="zh-CN" altLang="x-none">
                <a:sym typeface="+mn-ea"/>
              </a:rPr>
              <a:t>则是会去找名为</a:t>
            </a:r>
            <a:r>
              <a:rPr lang="en-US" altLang="zh-CN">
                <a:sym typeface="+mn-ea"/>
              </a:rPr>
              <a:t> </a:t>
            </a:r>
            <a:r>
              <a:rPr lang="x-none" altLang="en-US" b="1">
                <a:sym typeface="+mn-ea"/>
              </a:rPr>
              <a:t>Qt5Config.cmake</a:t>
            </a:r>
            <a:r>
              <a:rPr lang="x-none" altLang="en-US">
                <a:sym typeface="+mn-ea"/>
              </a:rPr>
              <a:t> </a:t>
            </a:r>
            <a:r>
              <a:rPr lang="zh-CN" altLang="x-none">
                <a:sym typeface="+mn-ea"/>
              </a:rPr>
              <a:t>的文件。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这些形如</a:t>
            </a:r>
            <a:r>
              <a:rPr lang="en-US" altLang="zh-CN">
                <a:sym typeface="+mn-ea"/>
              </a:rPr>
              <a:t> </a:t>
            </a:r>
            <a:r>
              <a:rPr lang="zh-CN" altLang="en-US" b="1">
                <a:sym typeface="+mn-ea"/>
              </a:rPr>
              <a:t>包名</a:t>
            </a:r>
            <a:r>
              <a:rPr lang="en-US" altLang="zh-CN" b="1">
                <a:sym typeface="+mn-ea"/>
              </a:rPr>
              <a:t> + </a:t>
            </a:r>
            <a:r>
              <a:rPr lang="x-none" altLang="en-US" b="1">
                <a:sym typeface="+mn-ea"/>
              </a:rPr>
              <a:t>Config.cmake</a:t>
            </a:r>
            <a:r>
              <a:rPr lang="x-none" altLang="en-US">
                <a:sym typeface="+mn-ea"/>
              </a:rPr>
              <a:t> </a:t>
            </a:r>
            <a:r>
              <a:rPr lang="zh-CN" altLang="x-none">
                <a:sym typeface="+mn-ea"/>
              </a:rPr>
              <a:t>的文件，我称之为</a:t>
            </a:r>
            <a:r>
              <a:rPr lang="zh-CN" altLang="x-none" b="1">
                <a:sym typeface="+mn-ea"/>
              </a:rPr>
              <a:t>包配置文件</a:t>
            </a:r>
            <a:r>
              <a:rPr lang="zh-CN" altLang="x-none">
                <a:sym typeface="+mn-ea"/>
              </a:rPr>
              <a:t>。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Qt5Config.cmake </a:t>
            </a:r>
            <a:r>
              <a:rPr lang="zh-CN" altLang="x-none">
                <a:sym typeface="+mn-ea"/>
              </a:rPr>
              <a:t>是你安装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Qt5 </a:t>
            </a:r>
            <a:r>
              <a:rPr lang="zh-CN" altLang="x-none">
                <a:sym typeface="+mn-ea"/>
              </a:rPr>
              <a:t>时，随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libQt5Core.so </a:t>
            </a:r>
            <a:r>
              <a:rPr lang="zh-CN" altLang="x-none">
                <a:sym typeface="+mn-ea"/>
              </a:rPr>
              <a:t>等实际的库文件，一起装到你的系统中去的。以我的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Arch Linux </a:t>
            </a:r>
            <a:r>
              <a:rPr lang="zh-CN" altLang="x-none">
                <a:sym typeface="+mn-ea"/>
              </a:rPr>
              <a:t>系统</a:t>
            </a:r>
            <a:r>
              <a:rPr lang="zh-CN">
                <a:sym typeface="+mn-ea"/>
              </a:rPr>
              <a:t>为例：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包配置文件位于</a:t>
            </a:r>
            <a:r>
              <a:rPr lang="en-US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/usr/lib/cmake/Qt5/Qt5Config.cmake。</a:t>
            </a:r>
            <a:endParaRPr lang="zh-CN" altLang="x-none">
              <a:sym typeface="+mn-ea"/>
            </a:endParaRPr>
          </a:p>
          <a:p>
            <a:r>
              <a:rPr lang="zh-CN">
                <a:sym typeface="+mn-ea"/>
              </a:rPr>
              <a:t>实际的动态库文件位于</a:t>
            </a:r>
            <a:r>
              <a:rPr lang="en-US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/usr/lib/</a:t>
            </a:r>
            <a:r>
              <a:rPr lang="x-none" altLang="zh-CN">
                <a:sym typeface="+mn-ea"/>
              </a:rPr>
              <a:t>libQt5Core.so</a:t>
            </a:r>
            <a:r>
              <a:rPr lang="zh-CN" altLang="x-none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find_package </a:t>
            </a:r>
            <a:r>
              <a:rPr lang="zh-CN" altLang="x-none">
                <a:sym typeface="+mn-ea"/>
              </a:rPr>
              <a:t>说是找“包</a:t>
            </a:r>
            <a:r>
              <a:rPr lang="x-none" altLang="zh-CN">
                <a:sym typeface="+mn-ea"/>
              </a:rPr>
              <a:t>(package)</a:t>
            </a:r>
            <a:r>
              <a:rPr lang="zh-CN" altLang="x-none">
                <a:sym typeface="+mn-ea"/>
              </a:rPr>
              <a:t>”，到底是在找什么？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>
                <a:sym typeface="+mn-ea"/>
              </a:rPr>
              <a:t>因此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find_package </a:t>
            </a:r>
            <a:r>
              <a:rPr lang="zh-CN" altLang="x-none">
                <a:sym typeface="+mn-ea"/>
              </a:rPr>
              <a:t>并不是直接去找具体的</a:t>
            </a:r>
            <a:r>
              <a:rPr lang="zh-CN" altLang="x-none" b="1">
                <a:sym typeface="+mn-ea"/>
              </a:rPr>
              <a:t>动态库文件</a:t>
            </a:r>
            <a:r>
              <a:rPr lang="zh-CN" altLang="x-none">
                <a:sym typeface="+mn-ea"/>
              </a:rPr>
              <a:t>和</a:t>
            </a:r>
            <a:r>
              <a:rPr lang="zh-CN" altLang="x-none" b="1">
                <a:sym typeface="+mn-ea"/>
              </a:rPr>
              <a:t>头文件</a:t>
            </a:r>
            <a:r>
              <a:rPr lang="zh-CN" altLang="x-none">
                <a:sym typeface="+mn-ea"/>
              </a:rPr>
              <a:t>（例如</a:t>
            </a:r>
            <a:r>
              <a:rPr lang="en-US" altLang="zh-CN">
                <a:sym typeface="+mn-ea"/>
              </a:rPr>
              <a:t>  </a:t>
            </a:r>
            <a:r>
              <a:rPr lang="x-none" altLang="en-US">
                <a:sym typeface="+mn-ea"/>
              </a:rPr>
              <a:t>libQt5Core.so</a:t>
            </a:r>
            <a:r>
              <a:rPr lang="zh-CN" altLang="x-none">
                <a:sym typeface="+mn-ea"/>
              </a:rPr>
              <a:t>）。</a:t>
            </a:r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而是去找</a:t>
            </a:r>
            <a:r>
              <a:rPr lang="zh-CN" b="1">
                <a:sym typeface="+mn-ea"/>
              </a:rPr>
              <a:t>包配置文件</a:t>
            </a:r>
            <a:r>
              <a:rPr lang="zh-CN">
                <a:sym typeface="+mn-ea"/>
              </a:rPr>
              <a:t>（例如</a:t>
            </a:r>
            <a:r>
              <a:rPr lang="x-none" altLang="zh-CN">
                <a:sym typeface="+mn-ea"/>
              </a:rPr>
              <a:t>Qt5Config.cmake</a:t>
            </a:r>
            <a:r>
              <a:rPr lang="zh-CN">
                <a:sym typeface="+mn-ea"/>
              </a:rPr>
              <a:t>），这个配置文件里包含了包的具体信息，包括动态库文件的位置，头文件的目录，链接时需要开启的编译选项等等。而且某些库都具有多个子动态库，例如</a:t>
            </a:r>
            <a:r>
              <a:rPr lang="en-US" altLang="zh-CN">
                <a:sym typeface="+mn-ea"/>
              </a:rPr>
              <a:t> Qt </a:t>
            </a:r>
            <a:r>
              <a:rPr lang="zh-CN" altLang="en-US">
                <a:sym typeface="+mn-ea"/>
              </a:rPr>
              <a:t>就有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libQt5Core.so</a:t>
            </a:r>
            <a:r>
              <a:rPr lang="zh-CN" altLang="x-none">
                <a:sym typeface="+mn-ea"/>
              </a:rPr>
              <a:t>、</a:t>
            </a:r>
            <a:r>
              <a:rPr lang="x-none" altLang="en-US">
                <a:sym typeface="+mn-ea"/>
              </a:rPr>
              <a:t>libQt5Widgets.so</a:t>
            </a:r>
            <a:r>
              <a:rPr lang="zh-CN" altLang="x-none">
                <a:sym typeface="+mn-ea"/>
              </a:rPr>
              <a:t>、</a:t>
            </a:r>
            <a:r>
              <a:rPr lang="x-none" altLang="zh-CN">
                <a:sym typeface="+mn-ea"/>
              </a:rPr>
              <a:t>libQt5Network.so</a:t>
            </a:r>
            <a:r>
              <a:rPr lang="zh-CN">
                <a:sym typeface="+mn-ea"/>
              </a:rPr>
              <a:t>。因此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要求所有第三方库作者统一</a:t>
            </a:r>
            <a:r>
              <a:rPr lang="zh-CN">
                <a:sym typeface="+mn-ea"/>
              </a:rPr>
              <a:t>包装成一个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Qt5Config.cmake </a:t>
            </a:r>
            <a:r>
              <a:rPr lang="zh-CN" altLang="x-none">
                <a:sym typeface="+mn-ea"/>
              </a:rPr>
              <a:t>文件包含所有相关信息（类似于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nodejs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package.json</a:t>
            </a:r>
            <a:r>
              <a:rPr lang="zh-CN" altLang="x-none">
                <a:sym typeface="+mn-ea"/>
              </a:rPr>
              <a:t>），</a:t>
            </a:r>
            <a:r>
              <a:rPr lang="zh-CN">
                <a:sym typeface="+mn-ea"/>
              </a:rPr>
              <a:t>比你单独的一个个去找动态库文件要灵活的多。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包配置文件由第三方库的作者（</a:t>
            </a:r>
            <a:r>
              <a:rPr lang="en-US" altLang="zh-CN">
                <a:sym typeface="+mn-ea"/>
              </a:rPr>
              <a:t>Qt</a:t>
            </a:r>
            <a:r>
              <a:rPr lang="zh-CN" altLang="en-US">
                <a:sym typeface="+mn-ea"/>
              </a:rPr>
              <a:t>的开发团队</a:t>
            </a:r>
            <a:r>
              <a:rPr lang="zh-CN">
                <a:sym typeface="+mn-ea"/>
              </a:rPr>
              <a:t>）提供，在这个库安装时（</a:t>
            </a:r>
            <a:r>
              <a:rPr lang="en-US" altLang="zh-CN">
                <a:sym typeface="+mn-ea"/>
              </a:rPr>
              <a:t>Qt</a:t>
            </a:r>
            <a:r>
              <a:rPr lang="zh-CN" altLang="en-US">
                <a:sym typeface="+mn-ea"/>
              </a:rPr>
              <a:t>的安装程序或</a:t>
            </a:r>
            <a:r>
              <a:rPr lang="en-US" altLang="zh-CN">
                <a:sym typeface="+mn-ea"/>
              </a:rPr>
              <a:t>apt </a:t>
            </a:r>
            <a:r>
              <a:rPr lang="x-none" altLang="en-US">
                <a:sym typeface="+mn-ea"/>
              </a:rPr>
              <a:t>install</a:t>
            </a:r>
            <a:r>
              <a:rPr lang="zh-CN" altLang="x-none">
                <a:sym typeface="+mn-ea"/>
              </a:rPr>
              <a:t>等</a:t>
            </a:r>
            <a:r>
              <a:rPr lang="zh-CN">
                <a:sym typeface="+mn-ea"/>
              </a:rPr>
              <a:t>）会自动放到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/usr/lib/cmake/</a:t>
            </a:r>
            <a:r>
              <a:rPr lang="x-none">
                <a:sym typeface="+mn-ea"/>
              </a:rPr>
              <a:t>XXX</a:t>
            </a:r>
            <a:r>
              <a:rPr lang="x-none" altLang="zh-CN">
                <a:sym typeface="+mn-ea"/>
              </a:rPr>
              <a:t>/</a:t>
            </a:r>
            <a:r>
              <a:rPr lang="x-none">
                <a:sym typeface="+mn-ea"/>
              </a:rPr>
              <a:t>XXX</a:t>
            </a:r>
            <a:r>
              <a:rPr lang="x-none" altLang="zh-CN">
                <a:sym typeface="+mn-ea"/>
              </a:rPr>
              <a:t>Config.cmake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这个路径（其中</a:t>
            </a:r>
            <a:r>
              <a:rPr lang="en-US" altLang="zh-CN">
                <a:sym typeface="+mn-ea"/>
              </a:rPr>
              <a:t>XXX</a:t>
            </a:r>
            <a:r>
              <a:rPr lang="zh-CN" altLang="en-US">
                <a:sym typeface="+mn-ea"/>
              </a:rPr>
              <a:t>是包名），供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用户找到并了解该包的具体信息。</a:t>
            </a:r>
            <a:endParaRPr lang="zh-CN" altLang="en-US">
              <a:sym typeface="+mn-ea"/>
            </a:endParaRPr>
          </a:p>
          <a:p>
            <a:r>
              <a:rPr lang="x-none" altLang="zh-CN">
                <a:sym typeface="+mn-ea"/>
              </a:rPr>
              <a:t>/usr/lib/cmake </a:t>
            </a:r>
            <a:r>
              <a:rPr lang="zh-CN" altLang="x-none">
                <a:sym typeface="+mn-ea"/>
              </a:rPr>
              <a:t>这个位置是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和第三方库作者</a:t>
            </a:r>
            <a:r>
              <a:rPr lang="zh-CN" altLang="x-none" b="1">
                <a:sym typeface="+mn-ea"/>
              </a:rPr>
              <a:t>约定俗成</a:t>
            </a:r>
            <a:r>
              <a:rPr lang="zh-CN" altLang="x-none">
                <a:sym typeface="+mn-ea"/>
              </a:rPr>
              <a:t>的，由第三方库的安装程序负责把包配置文件放到这里。如果第三方库的作者比较懒，没提供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支持（由安装程序提供</a:t>
            </a:r>
            <a:r>
              <a:rPr lang="en-US" altLang="zh-CN">
                <a:sym typeface="+mn-ea"/>
              </a:rPr>
              <a:t>XXX</a:t>
            </a:r>
            <a:r>
              <a:rPr lang="x-none" altLang="en-US">
                <a:sym typeface="+mn-ea"/>
              </a:rPr>
              <a:t>Config.cmake</a:t>
            </a:r>
            <a:r>
              <a:rPr lang="zh-CN" altLang="en-US">
                <a:sym typeface="+mn-ea"/>
              </a:rPr>
              <a:t>），那么得用另外的一套方法（</a:t>
            </a:r>
            <a:r>
              <a:rPr lang="x-none" altLang="zh-CN">
                <a:sym typeface="+mn-ea"/>
              </a:rPr>
              <a:t>FindXXX.cmake</a:t>
            </a:r>
            <a:r>
              <a:rPr lang="zh-CN" altLang="en-US">
                <a:sym typeface="+mn-ea"/>
              </a:rPr>
              <a:t>），稍后细谈</a:t>
            </a:r>
            <a:r>
              <a:rPr lang="zh-CN" altLang="x-none">
                <a:sym typeface="+mn-ea"/>
              </a:rPr>
              <a:t>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Windows </a:t>
            </a:r>
            <a:r>
              <a:rPr lang="zh-CN" altLang="x-none"/>
              <a:t>系统下的搜索路径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&lt;prefix&gt;/</a:t>
            </a:r>
            <a:endParaRPr lang="en-US"/>
          </a:p>
          <a:p>
            <a:r>
              <a:rPr lang="en-US"/>
              <a:t>&lt;prefix&gt;/cmake/</a:t>
            </a:r>
            <a:endParaRPr lang="en-US"/>
          </a:p>
          <a:p>
            <a:r>
              <a:rPr lang="en-US"/>
              <a:t>&lt;prefix&gt;/&lt;name&gt;*/</a:t>
            </a:r>
            <a:endParaRPr lang="en-US"/>
          </a:p>
          <a:p>
            <a:r>
              <a:rPr lang="en-US"/>
              <a:t>&lt;prefix&gt;/&lt;name&gt;*/cmak</a:t>
            </a:r>
            <a:r>
              <a:rPr lang="x-none" altLang="en-US"/>
              <a:t>e</a:t>
            </a:r>
            <a:r>
              <a:rPr lang="en-US"/>
              <a:t>/</a:t>
            </a:r>
            <a:endParaRPr lang="en-US"/>
          </a:p>
          <a:p>
            <a:r>
              <a:rPr lang="en-US"/>
              <a:t>&lt;prefix&gt;/&lt;name&gt;*/(lib/&lt;arch&gt;|lib*|share)/cmake/&lt;name&gt;*/</a:t>
            </a:r>
            <a:endParaRPr lang="en-US"/>
          </a:p>
          <a:p>
            <a:r>
              <a:rPr lang="en-US"/>
              <a:t>&lt;prefix&gt;/&lt;name&gt;*/(lib/&lt;arch&gt;|lib*|share)/&lt;name&gt;*/</a:t>
            </a:r>
            <a:endParaRPr lang="en-US"/>
          </a:p>
          <a:p>
            <a:r>
              <a:rPr lang="en-US"/>
              <a:t>&lt;prefix&gt;/&lt;name&gt;*/(lib/&lt;arch&gt;|lib*|share)/&lt;name&gt;*/</a:t>
            </a:r>
            <a:r>
              <a:rPr lang="x-none" altLang="en-US"/>
              <a:t>cm</a:t>
            </a:r>
            <a:r>
              <a:rPr lang="en-US"/>
              <a:t>ake/</a:t>
            </a:r>
            <a:endParaRPr lang="en-US"/>
          </a:p>
          <a:p>
            <a:endParaRPr lang="en-US"/>
          </a:p>
          <a:p>
            <a:r>
              <a:rPr lang="zh-CN" altLang="x-none">
                <a:sym typeface="+mn-ea"/>
              </a:rPr>
              <a:t>其中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&lt;prefix&gt; </a:t>
            </a:r>
            <a:r>
              <a:rPr lang="zh-CN" altLang="x-none">
                <a:sym typeface="+mn-ea"/>
              </a:rPr>
              <a:t>是变量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${CMAKE_PREFIX_PATH}</a:t>
            </a:r>
            <a:r>
              <a:rPr lang="zh-CN" altLang="x-none">
                <a:sym typeface="+mn-ea"/>
              </a:rPr>
              <a:t>，</a:t>
            </a:r>
            <a:r>
              <a:rPr lang="x-none" altLang="zh-CN">
                <a:sym typeface="+mn-ea"/>
              </a:rPr>
              <a:t>Windows </a:t>
            </a:r>
            <a:r>
              <a:rPr lang="zh-CN" altLang="x-none">
                <a:sym typeface="+mn-ea"/>
              </a:rPr>
              <a:t>平台默认为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C:/Program Files</a:t>
            </a:r>
            <a:r>
              <a:rPr lang="zh-CN" altLang="x-none">
                <a:sym typeface="+mn-ea"/>
              </a:rPr>
              <a:t>。</a:t>
            </a:r>
            <a:endParaRPr lang="zh-CN" altLang="x-none"/>
          </a:p>
          <a:p>
            <a:r>
              <a:rPr lang="x-none" altLang="zh-CN">
                <a:sym typeface="+mn-ea"/>
              </a:rPr>
              <a:t>&lt;</a:t>
            </a:r>
            <a:r>
              <a:rPr lang="en-US" altLang="x-none">
                <a:sym typeface="+mn-ea"/>
              </a:rPr>
              <a:t>name</a:t>
            </a:r>
            <a:r>
              <a:rPr lang="x-none" altLang="en-US">
                <a:sym typeface="+mn-ea"/>
              </a:rPr>
              <a:t>&gt; </a:t>
            </a:r>
            <a:r>
              <a:rPr lang="zh-CN" altLang="x-none">
                <a:sym typeface="+mn-ea"/>
              </a:rPr>
              <a:t>是你在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find_package(&lt;name&gt; REQUIRED) </a:t>
            </a:r>
            <a:r>
              <a:rPr lang="zh-CN" altLang="x-none">
                <a:sym typeface="+mn-ea"/>
              </a:rPr>
              <a:t>命令中指定的包名。</a:t>
            </a:r>
            <a:endParaRPr lang="zh-CN" altLang="x-none">
              <a:sym typeface="+mn-ea"/>
            </a:endParaRPr>
          </a:p>
          <a:p>
            <a:r>
              <a:rPr lang="x-none" altLang="zh-CN"/>
              <a:t>&lt;arch&gt; </a:t>
            </a:r>
            <a:r>
              <a:rPr lang="zh-CN" altLang="x-none"/>
              <a:t>是系统的架构名。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010660" y="6489700"/>
            <a:ext cx="417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https://zhuanlan.zhihu.com/p/60479441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Unix </a:t>
            </a:r>
            <a:r>
              <a:rPr lang="zh-CN" altLang="x-none"/>
              <a:t>类系统下的搜索路径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&lt;prefix&gt;/(lib/&lt;arch&gt;|lib*|share)/cmake/&lt;name&gt;*/</a:t>
            </a:r>
            <a:endParaRPr lang="en-US"/>
          </a:p>
          <a:p>
            <a:r>
              <a:rPr lang="en-US"/>
              <a:t>&lt;prefix&gt;/(lib/&lt;arch&gt;|lib*|share)/&lt;name&gt;*/</a:t>
            </a:r>
            <a:endParaRPr lang="en-US"/>
          </a:p>
          <a:p>
            <a:r>
              <a:rPr lang="en-US"/>
              <a:t>&lt;prefix&gt;/(lib/&lt;arch&gt;|lib*|share)/&lt;name&gt;*/cmake/</a:t>
            </a:r>
            <a:endParaRPr lang="en-US"/>
          </a:p>
          <a:p>
            <a:r>
              <a:rPr lang="en-US"/>
              <a:t>&lt;prefix&gt;/&lt;name&gt;*/(lib/&lt;arch&gt;|lib*|share)/cmake/&lt;name&gt;*/</a:t>
            </a:r>
            <a:endParaRPr lang="en-US"/>
          </a:p>
          <a:p>
            <a:r>
              <a:rPr lang="en-US"/>
              <a:t>&lt;prefix&gt;/&lt;name&gt;*/(lib/&lt;arch&gt;|lib*|share)/&lt;name&gt;*/</a:t>
            </a:r>
            <a:endParaRPr lang="en-US"/>
          </a:p>
          <a:p>
            <a:r>
              <a:rPr lang="en-US"/>
              <a:t>&lt;prefix&gt;/&lt;name&gt;*/(lib/&lt;arch&gt;|lib*|share)/&lt;name&gt;*/cmake/</a:t>
            </a:r>
            <a:endParaRPr lang="en-US"/>
          </a:p>
          <a:p>
            <a:endParaRPr lang="en-US"/>
          </a:p>
          <a:p>
            <a:r>
              <a:rPr lang="zh-CN" altLang="x-none"/>
              <a:t>其中</a:t>
            </a:r>
            <a:r>
              <a:rPr lang="en-US" altLang="zh-CN"/>
              <a:t> </a:t>
            </a:r>
            <a:r>
              <a:rPr lang="x-none" altLang="en-US"/>
              <a:t>&lt;prefix&gt; </a:t>
            </a:r>
            <a:r>
              <a:rPr lang="zh-CN" altLang="x-none"/>
              <a:t>是变量</a:t>
            </a:r>
            <a:r>
              <a:rPr lang="en-US" altLang="zh-CN"/>
              <a:t> </a:t>
            </a:r>
            <a:r>
              <a:rPr lang="x-none" altLang="en-US"/>
              <a:t>${CMAKE_PREFIX_PATH}</a:t>
            </a:r>
            <a:r>
              <a:rPr lang="zh-CN" altLang="x-none"/>
              <a:t>，</a:t>
            </a:r>
            <a:r>
              <a:rPr lang="x-none" altLang="zh-CN"/>
              <a:t>Unix </a:t>
            </a:r>
            <a:r>
              <a:rPr lang="zh-CN" altLang="x-none"/>
              <a:t>平台默认为</a:t>
            </a:r>
            <a:r>
              <a:rPr lang="en-US" altLang="zh-CN"/>
              <a:t> </a:t>
            </a:r>
            <a:r>
              <a:rPr lang="x-none" altLang="en-US"/>
              <a:t>/usr</a:t>
            </a:r>
            <a:r>
              <a:rPr lang="zh-CN" altLang="x-none"/>
              <a:t>。</a:t>
            </a:r>
            <a:endParaRPr lang="zh-CN" altLang="x-none"/>
          </a:p>
          <a:p>
            <a:r>
              <a:rPr lang="x-none" altLang="zh-CN"/>
              <a:t>&lt;</a:t>
            </a:r>
            <a:r>
              <a:rPr lang="en-US" altLang="x-none"/>
              <a:t>name</a:t>
            </a:r>
            <a:r>
              <a:rPr lang="x-none" altLang="en-US"/>
              <a:t>&gt; </a:t>
            </a:r>
            <a:r>
              <a:rPr lang="zh-CN" altLang="x-none"/>
              <a:t>是你在</a:t>
            </a:r>
            <a:r>
              <a:rPr lang="en-US" altLang="zh-CN"/>
              <a:t> </a:t>
            </a:r>
            <a:r>
              <a:rPr lang="x-none" altLang="en-US">
                <a:sym typeface="+mn-ea"/>
              </a:rPr>
              <a:t>find_package(&lt;name&gt; REQUIRED)</a:t>
            </a:r>
            <a:r>
              <a:rPr lang="x-none" altLang="en-US"/>
              <a:t> </a:t>
            </a:r>
            <a:r>
              <a:rPr lang="zh-CN" altLang="x-none"/>
              <a:t>命令中指定的包名。</a:t>
            </a:r>
            <a:endParaRPr lang="zh-CN" altLang="x-none"/>
          </a:p>
          <a:p>
            <a:r>
              <a:rPr lang="x-none" altLang="zh-CN">
                <a:sym typeface="+mn-ea"/>
              </a:rPr>
              <a:t>&lt;arch&gt; </a:t>
            </a:r>
            <a:r>
              <a:rPr lang="zh-CN" altLang="x-none">
                <a:sym typeface="+mn-ea"/>
              </a:rPr>
              <a:t>是系统的架构，例如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x86_64-linux-gnu </a:t>
            </a:r>
            <a:r>
              <a:rPr lang="zh-CN" altLang="x-none">
                <a:sym typeface="+mn-ea"/>
              </a:rPr>
              <a:t>或</a:t>
            </a:r>
            <a:r>
              <a:rPr lang="x-none" altLang="zh-CN">
                <a:sym typeface="+mn-ea"/>
              </a:rPr>
              <a:t> i386-linux-gnu</a:t>
            </a:r>
            <a:r>
              <a:rPr lang="zh-CN" altLang="x-none">
                <a:sym typeface="+mn-ea"/>
              </a:rPr>
              <a:t>。</a:t>
            </a:r>
            <a:endParaRPr lang="zh-CN" altLang="x-none"/>
          </a:p>
          <a:p>
            <a:r>
              <a:rPr lang="zh-CN" altLang="x-none">
                <a:sym typeface="+mn-ea"/>
              </a:rPr>
              <a:t>（用于伺候</a:t>
            </a:r>
            <a:r>
              <a:rPr lang="en-US" altLang="zh-CN">
                <a:sym typeface="+mn-ea"/>
              </a:rPr>
              <a:t> Ubuntu </a:t>
            </a:r>
            <a:r>
              <a:rPr lang="zh-CN" altLang="en-US">
                <a:sym typeface="+mn-ea"/>
              </a:rPr>
              <a:t>喜欢把库文件套娃在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/usr/lib/x86_64-linux-gnu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目录下</a:t>
            </a:r>
            <a:r>
              <a:rPr lang="zh-CN" altLang="x-none">
                <a:sym typeface="+mn-ea"/>
              </a:rPr>
              <a:t>）</a:t>
            </a:r>
            <a:endParaRPr lang="zh-CN" altLang="x-none"/>
          </a:p>
        </p:txBody>
      </p:sp>
      <p:sp>
        <p:nvSpPr>
          <p:cNvPr id="4" name="Text Box 3"/>
          <p:cNvSpPr txBox="1"/>
          <p:nvPr/>
        </p:nvSpPr>
        <p:spPr>
          <a:xfrm>
            <a:off x="4010660" y="6489700"/>
            <a:ext cx="417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https://zhuanlan.zhihu.com/p/60479441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举例说明</a:t>
            </a:r>
            <a:r>
              <a:rPr lang="en-US" altLang="zh-CN"/>
              <a:t> </a:t>
            </a:r>
            <a:r>
              <a:rPr lang="x-none" altLang="en-US"/>
              <a:t>find_package </a:t>
            </a:r>
            <a:r>
              <a:rPr lang="zh-CN" altLang="en-US"/>
              <a:t>搜索路径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x-none"/>
              <a:t>例如你是</a:t>
            </a:r>
            <a:r>
              <a:rPr lang="en-US" altLang="zh-CN"/>
              <a:t> </a:t>
            </a:r>
            <a:r>
              <a:rPr lang="x-none" altLang="en-US"/>
              <a:t>64 </a:t>
            </a:r>
            <a:r>
              <a:rPr lang="zh-CN" altLang="x-none"/>
              <a:t>位的</a:t>
            </a:r>
            <a:r>
              <a:rPr lang="en-US" altLang="zh-CN"/>
              <a:t> Linux </a:t>
            </a:r>
            <a:r>
              <a:rPr lang="zh-CN" altLang="en-US"/>
              <a:t>系统，</a:t>
            </a:r>
            <a:r>
              <a:rPr lang="x-none" altLang="en-US"/>
              <a:t>find_package(Qt5 REQUIRED)</a:t>
            </a:r>
            <a:r>
              <a:rPr lang="en-US" altLang="x-none"/>
              <a:t> </a:t>
            </a:r>
            <a:r>
              <a:rPr lang="zh-CN" altLang="x-none"/>
              <a:t>会依次搜索：</a:t>
            </a:r>
            <a:endParaRPr lang="x-none" altLang="en-US"/>
          </a:p>
          <a:p>
            <a:r>
              <a:rPr lang="x-none" altLang="en-US" b="1"/>
              <a:t>/usr/lib/</a:t>
            </a:r>
            <a:r>
              <a:rPr lang="x-none" altLang="en-US">
                <a:solidFill>
                  <a:srgbClr val="0070C0"/>
                </a:solidFill>
              </a:rPr>
              <a:t>cmake</a:t>
            </a:r>
            <a:r>
              <a:rPr lang="x-none" altLang="en-US"/>
              <a:t>/</a:t>
            </a:r>
            <a:r>
              <a:rPr lang="x-none" altLang="en-US">
                <a:solidFill>
                  <a:srgbClr val="00B050"/>
                </a:solidFill>
              </a:rPr>
              <a:t>Qt5</a:t>
            </a:r>
            <a:r>
              <a:rPr lang="x-none" altLang="en-US"/>
              <a:t>/Qt5Config.cmake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/usr/lib/x86_64-linux-gnu/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/usr/share/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>
              <a:sym typeface="+mn-ea"/>
            </a:endParaRPr>
          </a:p>
          <a:p>
            <a:r>
              <a:rPr lang="x-none" altLang="en-US" b="1">
                <a:sym typeface="+mn-ea"/>
              </a:rPr>
              <a:t>/usr/lib/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>
              <a:sym typeface="+mn-ea"/>
            </a:endParaRPr>
          </a:p>
          <a:p>
            <a:r>
              <a:rPr lang="x-none" altLang="en-US" b="1">
                <a:sym typeface="+mn-ea"/>
              </a:rPr>
              <a:t>/usr/lib/x86_64-linux-gnu/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/usr/share/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>
              <a:sym typeface="+mn-ea"/>
            </a:endParaRPr>
          </a:p>
          <a:p>
            <a:r>
              <a:rPr lang="x-none" altLang="en-US" b="1">
                <a:sym typeface="+mn-ea"/>
              </a:rPr>
              <a:t>/usr/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</a:t>
            </a:r>
            <a:r>
              <a:rPr lang="x-none" altLang="en-US" b="1">
                <a:sym typeface="+mn-ea"/>
              </a:rPr>
              <a:t>lib/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/usr/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/lib/x86_64-linux-gnu/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/usr/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/share/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>
              <a:sym typeface="+mn-ea"/>
            </a:endParaRPr>
          </a:p>
          <a:p>
            <a:r>
              <a:rPr lang="x-none" altLang="en-US" b="1">
                <a:sym typeface="+mn-ea"/>
              </a:rPr>
              <a:t>/usr/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/lib/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>
              <a:sym typeface="+mn-ea"/>
            </a:endParaRPr>
          </a:p>
          <a:p>
            <a:r>
              <a:rPr lang="x-none" altLang="en-US" b="1">
                <a:sym typeface="+mn-ea"/>
              </a:rPr>
              <a:t>/usr/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/lib/x86_64-linux-gnu/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/usr/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/share/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举例说明</a:t>
            </a:r>
            <a:r>
              <a:rPr lang="en-US" altLang="zh-CN"/>
              <a:t> </a:t>
            </a:r>
            <a:r>
              <a:rPr lang="x-none" altLang="en-US"/>
              <a:t>find_package </a:t>
            </a:r>
            <a:r>
              <a:rPr lang="zh-CN" altLang="en-US"/>
              <a:t>搜索路径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x-none">
                <a:sym typeface="+mn-ea"/>
              </a:rPr>
              <a:t>例如</a:t>
            </a:r>
            <a:r>
              <a:rPr lang="zh-CN" altLang="x-none"/>
              <a:t>你是</a:t>
            </a:r>
            <a:r>
              <a:rPr lang="en-US" altLang="zh-CN"/>
              <a:t> </a:t>
            </a:r>
            <a:r>
              <a:rPr lang="x-none" altLang="en-US"/>
              <a:t>64 </a:t>
            </a:r>
            <a:r>
              <a:rPr lang="zh-CN" altLang="x-none"/>
              <a:t>位的</a:t>
            </a:r>
            <a:r>
              <a:rPr lang="en-US" altLang="zh-CN"/>
              <a:t> </a:t>
            </a:r>
            <a:r>
              <a:rPr lang="x-none" altLang="en-US"/>
              <a:t>Windows </a:t>
            </a:r>
            <a:r>
              <a:rPr lang="zh-CN" altLang="en-US"/>
              <a:t>系统，</a:t>
            </a:r>
            <a:r>
              <a:rPr lang="x-none" altLang="en-US"/>
              <a:t>find_package(Qt5 REQUIRED)</a:t>
            </a:r>
            <a:r>
              <a:rPr lang="en-US" altLang="x-none"/>
              <a:t> </a:t>
            </a:r>
            <a:r>
              <a:rPr lang="zh-CN" altLang="x-none"/>
              <a:t>会依次搜索：</a:t>
            </a:r>
            <a:endParaRPr lang="x-none" altLang="en-US"/>
          </a:p>
          <a:p>
            <a:r>
              <a:rPr lang="x-none" altLang="en-US" b="1">
                <a:sym typeface="+mn-ea"/>
              </a:rPr>
              <a:t>C:/Program Files</a:t>
            </a:r>
            <a:r>
              <a:rPr lang="x-none" altLang="en-US" b="1">
                <a:sym typeface="+mn-ea"/>
              </a:rPr>
              <a:t>/</a:t>
            </a:r>
            <a:r>
              <a:rPr lang="x-none" altLang="en-US">
                <a:sym typeface="+mn-ea"/>
              </a:rPr>
              <a:t>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C:/Program Files</a:t>
            </a:r>
            <a:r>
              <a:rPr lang="x-none" altLang="en-US" b="1">
                <a:sym typeface="+mn-ea"/>
              </a:rPr>
              <a:t>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ym typeface="+mn-ea"/>
              </a:rPr>
              <a:t>Qt5Config.cmake</a:t>
            </a:r>
            <a:endParaRPr lang="x-none" altLang="en-US">
              <a:sym typeface="+mn-ea"/>
            </a:endParaRPr>
          </a:p>
          <a:p>
            <a:r>
              <a:rPr lang="x-none" altLang="en-US" b="1">
                <a:sym typeface="+mn-ea"/>
              </a:rPr>
              <a:t>C:/Program Files</a:t>
            </a:r>
            <a:r>
              <a:rPr lang="x-none" altLang="en-US" b="1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>
              <a:sym typeface="+mn-ea"/>
            </a:endParaRPr>
          </a:p>
          <a:p>
            <a:r>
              <a:rPr lang="x-none" altLang="en-US" b="1">
                <a:sym typeface="+mn-ea"/>
              </a:rPr>
              <a:t>C:/Program Files</a:t>
            </a:r>
            <a:r>
              <a:rPr lang="x-none" altLang="en-US" b="1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ym typeface="+mn-ea"/>
              </a:rPr>
              <a:t>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C:/Program Files</a:t>
            </a:r>
            <a:r>
              <a:rPr lang="x-none" altLang="en-US" b="1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</a:t>
            </a:r>
            <a:r>
              <a:rPr lang="x-none" altLang="en-US" b="1">
                <a:sym typeface="+mn-ea"/>
              </a:rPr>
              <a:t>lib/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C:/Program Files</a:t>
            </a:r>
            <a:r>
              <a:rPr lang="x-none" altLang="en-US" b="1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/lib/x86_64-</a:t>
            </a:r>
            <a:r>
              <a:rPr lang="x-none" altLang="en-US" b="1">
                <a:sym typeface="+mn-ea"/>
              </a:rPr>
              <a:t>windows</a:t>
            </a:r>
            <a:r>
              <a:rPr lang="x-none" altLang="en-US" b="1">
                <a:sym typeface="+mn-ea"/>
              </a:rPr>
              <a:t>-gnu/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C:/Program Files</a:t>
            </a:r>
            <a:r>
              <a:rPr lang="x-none" altLang="en-US" b="1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/share/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cmake</a:t>
            </a:r>
            <a:r>
              <a:rPr lang="x-none" altLang="en-US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>
              <a:sym typeface="+mn-ea"/>
            </a:endParaRPr>
          </a:p>
          <a:p>
            <a:r>
              <a:rPr lang="x-none" altLang="en-US" b="1">
                <a:sym typeface="+mn-ea"/>
              </a:rPr>
              <a:t>C:/Program Files</a:t>
            </a:r>
            <a:r>
              <a:rPr lang="x-none" altLang="en-US" b="1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/lib/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>
              <a:sym typeface="+mn-ea"/>
            </a:endParaRPr>
          </a:p>
          <a:p>
            <a:r>
              <a:rPr lang="x-none" altLang="en-US" b="1">
                <a:sym typeface="+mn-ea"/>
              </a:rPr>
              <a:t>C:/Program Files/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/lib/x86_64-</a:t>
            </a:r>
            <a:r>
              <a:rPr lang="x-none" altLang="en-US" b="1">
                <a:sym typeface="+mn-ea"/>
              </a:rPr>
              <a:t>windows</a:t>
            </a:r>
            <a:r>
              <a:rPr lang="x-none" altLang="en-US" b="1">
                <a:sym typeface="+mn-ea"/>
              </a:rPr>
              <a:t>-gnu/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/>
          </a:p>
          <a:p>
            <a:r>
              <a:rPr lang="x-none" altLang="en-US" b="1">
                <a:sym typeface="+mn-ea"/>
              </a:rPr>
              <a:t>C:/Program Files</a:t>
            </a:r>
            <a:r>
              <a:rPr lang="x-none" altLang="en-US" b="1">
                <a:sym typeface="+mn-ea"/>
              </a:rPr>
              <a:t>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 b="1">
                <a:sym typeface="+mn-ea"/>
              </a:rPr>
              <a:t>/share/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Qt5</a:t>
            </a:r>
            <a:r>
              <a:rPr lang="x-none" altLang="en-US">
                <a:sym typeface="+mn-ea"/>
              </a:rPr>
              <a:t>/Qt5Config.cmake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12123</Words>
  <Application>WPS Presentation</Application>
  <PresentationFormat>宽屏</PresentationFormat>
  <Paragraphs>330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Goha-Tibeb Zemen</vt:lpstr>
      <vt:lpstr>DroidSansMono Nerd Font</vt:lpstr>
      <vt:lpstr>Office Theme</vt:lpstr>
      <vt:lpstr>CMake 依赖项配置指南</vt:lpstr>
      <vt:lpstr>find_package 命令</vt:lpstr>
      <vt:lpstr>find_package 命令用法举例</vt:lpstr>
      <vt:lpstr>find_package 说是找“包”，到底是在找什么？</vt:lpstr>
      <vt:lpstr>find_package 说是找“包(package)”，到底是在找什么？</vt:lpstr>
      <vt:lpstr>Windows 系统下的搜索路径</vt:lpstr>
      <vt:lpstr>Unix 类系统下的搜索路径</vt:lpstr>
      <vt:lpstr>举例说明 find_package 搜索路径</vt:lpstr>
      <vt:lpstr>举例说明 find_package 搜索路径</vt:lpstr>
      <vt:lpstr>举例说明 find_package 搜索路径</vt:lpstr>
      <vt:lpstr>我的库不是装在标准路径怎么办？</vt:lpstr>
      <vt:lpstr>举例，Windows 系统，Qt5</vt:lpstr>
      <vt:lpstr>举例，Linux 系统，Qt5</vt:lpstr>
      <vt:lpstr>三种方案利弊分析</vt:lpstr>
      <vt:lpstr>科普：类似 Qt 这种亲 Unix 软件，在 Windows 下的目录组织格式</vt:lpstr>
      <vt:lpstr>科普：类似 Qt 这种亲 Unix 软件，在 Linux 下的目录组织格式</vt:lpstr>
      <vt:lpstr>科普：亲 Unix 软件从源码安装的通用套路</vt:lpstr>
      <vt:lpstr>如果第三方库发懒，没有提供 Config 文件怎么办？</vt:lpstr>
      <vt:lpstr>如果第三方库发懒，没有提供 Config 文件怎么办？</vt:lpstr>
      <vt:lpstr>举例：FindJemalloc.cmake</vt:lpstr>
      <vt:lpstr>举例：FindJemalloc.cmake</vt:lpstr>
      <vt:lpstr>现代 vs 古代：用法上完全不同！</vt:lpstr>
      <vt:lpstr>现代和古代的区别</vt:lpstr>
      <vt:lpstr>现代和古代区别的总结</vt:lpstr>
      <vt:lpstr>大多都能同时兼容现代和古代</vt:lpstr>
      <vt:lpstr>官方文档：find_package 的两种模式</vt:lpstr>
      <vt:lpstr>指定使用哪种模式</vt:lpstr>
      <vt:lpstr>PowerPoint 演示文稿</vt:lpstr>
      <vt:lpstr>语义版本号（semantic versioning）系统</vt:lpstr>
      <vt:lpstr>find_package 命令指定版本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272</cp:revision>
  <dcterms:created xsi:type="dcterms:W3CDTF">2022-11-08T06:16:34Z</dcterms:created>
  <dcterms:modified xsi:type="dcterms:W3CDTF">2022-11-08T06:16:34Z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