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46"/>
  </p:handoutMasterIdLst>
  <p:sldIdLst>
    <p:sldId id="256" r:id="rId3"/>
    <p:sldId id="277" r:id="rId4"/>
    <p:sldId id="278" r:id="rId5"/>
    <p:sldId id="280" r:id="rId6"/>
    <p:sldId id="283" r:id="rId7"/>
    <p:sldId id="284" r:id="rId8"/>
    <p:sldId id="281" r:id="rId9"/>
    <p:sldId id="282" r:id="rId10"/>
    <p:sldId id="287" r:id="rId11"/>
    <p:sldId id="285" r:id="rId12"/>
    <p:sldId id="257" r:id="rId13"/>
    <p:sldId id="264" r:id="rId14"/>
    <p:sldId id="258" r:id="rId15"/>
    <p:sldId id="261" r:id="rId16"/>
    <p:sldId id="279" r:id="rId18"/>
    <p:sldId id="271" r:id="rId19"/>
    <p:sldId id="260" r:id="rId20"/>
    <p:sldId id="262" r:id="rId21"/>
    <p:sldId id="259" r:id="rId22"/>
    <p:sldId id="270" r:id="rId23"/>
    <p:sldId id="300" r:id="rId24"/>
    <p:sldId id="276" r:id="rId25"/>
    <p:sldId id="303" r:id="rId26"/>
    <p:sldId id="307" r:id="rId27"/>
    <p:sldId id="308" r:id="rId28"/>
    <p:sldId id="309" r:id="rId29"/>
    <p:sldId id="310" r:id="rId30"/>
    <p:sldId id="313" r:id="rId31"/>
    <p:sldId id="314" r:id="rId32"/>
    <p:sldId id="316" r:id="rId33"/>
    <p:sldId id="315" r:id="rId34"/>
    <p:sldId id="317" r:id="rId35"/>
    <p:sldId id="319" r:id="rId36"/>
    <p:sldId id="320" r:id="rId37"/>
    <p:sldId id="321" r:id="rId38"/>
    <p:sldId id="325" r:id="rId39"/>
    <p:sldId id="323" r:id="rId40"/>
    <p:sldId id="322" r:id="rId41"/>
    <p:sldId id="326" r:id="rId42"/>
    <p:sldId id="327" r:id="rId43"/>
    <p:sldId id="328" r:id="rId44"/>
    <p:sldId id="329" r:id="rId4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40" y="1322705"/>
            <a:ext cx="11145520" cy="2186940"/>
          </a:xfrm>
        </p:spPr>
        <p:txBody>
          <a:bodyPr>
            <a:normAutofit fontScale="90000"/>
          </a:bodyPr>
          <a:p>
            <a:r>
              <a:rPr lang="zh-CN" altLang="en-US"/>
              <a:t>从计算机组成原理看</a:t>
            </a:r>
            <a:r>
              <a:rPr lang="en-US" altLang="zh-CN"/>
              <a:t> C++ </a:t>
            </a:r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语言中的整数类型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378710" y="4726305"/>
            <a:ext cx="7434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char </a:t>
            </a:r>
            <a:r>
              <a:rPr lang="zh-CN" altLang="en-US"/>
              <a:t>又称字符类型，可以表示一个字符，因而得名。</a:t>
            </a:r>
            <a:endParaRPr lang="zh-CN" altLang="en-US"/>
          </a:p>
          <a:p>
            <a:pPr algn="l"/>
            <a:r>
              <a:rPr lang="en-US" altLang="zh-CN"/>
              <a:t>short </a:t>
            </a:r>
            <a:r>
              <a:rPr lang="zh-CN" altLang="en-US"/>
              <a:t>是短整数类型，大小为</a:t>
            </a:r>
            <a:r>
              <a:rPr lang="en-US" altLang="zh-CN"/>
              <a:t> 16 </a:t>
            </a:r>
            <a:r>
              <a:rPr lang="zh-CN" altLang="en-US"/>
              <a:t>位或者说</a:t>
            </a:r>
            <a:r>
              <a:rPr lang="en-US" altLang="zh-CN"/>
              <a:t> 2 </a:t>
            </a:r>
            <a:r>
              <a:rPr lang="zh-CN" altLang="en-US"/>
              <a:t>字节。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是整数类型，大小为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是超长整数类型，大小为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</a:t>
            </a:r>
            <a:r>
              <a:rPr lang="zh-CN">
                <a:sym typeface="+mn-ea"/>
              </a:rPr>
              <a:t>比较特殊，在</a:t>
            </a:r>
            <a:r>
              <a:rPr lang="en-US" altLang="zh-CN">
                <a:sym typeface="+mn-ea"/>
              </a:rPr>
              <a:t> Unix </a:t>
            </a:r>
            <a:r>
              <a:rPr lang="zh-CN" altLang="en-US">
                <a:sym typeface="+mn-ea"/>
              </a:rPr>
              <a:t>上随系统位数变化，</a:t>
            </a:r>
            <a:r>
              <a:rPr lang="en-US" altLang="zh-CN">
                <a:sym typeface="+mn-ea"/>
              </a:rPr>
              <a:t>Windows </a:t>
            </a:r>
            <a:r>
              <a:rPr lang="zh-CN" altLang="en-US">
                <a:sym typeface="+mn-ea"/>
              </a:rPr>
              <a:t>上始终是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32860" y="4746625"/>
            <a:ext cx="4526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此外，有的教材会采用不同的写法，比如：</a:t>
            </a:r>
            <a:endParaRPr lang="zh-CN" altLang="en-US"/>
          </a:p>
          <a:p>
            <a:r>
              <a:rPr lang="en-US" altLang="zh-CN"/>
              <a:t>short int </a:t>
            </a:r>
            <a:r>
              <a:rPr lang="zh-CN" altLang="en-US"/>
              <a:t>和</a:t>
            </a:r>
            <a:r>
              <a:rPr lang="en-US" altLang="zh-CN"/>
              <a:t> short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int </a:t>
            </a:r>
            <a:r>
              <a:rPr lang="zh-CN" altLang="en-US"/>
              <a:t>和</a:t>
            </a:r>
            <a:r>
              <a:rPr lang="en-US" altLang="zh-CN"/>
              <a:t> long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long int </a:t>
            </a:r>
            <a:r>
              <a:rPr lang="zh-CN" altLang="en-US"/>
              <a:t>和</a:t>
            </a:r>
            <a:r>
              <a:rPr lang="en-US" altLang="zh-CN"/>
              <a:t> long long </a:t>
            </a:r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语言的基础</a:t>
            </a:r>
            <a:r>
              <a:rPr lang="zh-CN">
                <a:sym typeface="+mn-ea"/>
              </a:rPr>
              <a:t>整数类型</a:t>
            </a:r>
            <a:endParaRPr lang="en-US" alt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223010" y="4685030"/>
            <a:ext cx="9364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注意到</a:t>
            </a:r>
            <a:r>
              <a:rPr lang="en-US" altLang="zh-CN"/>
              <a:t> Unix </a:t>
            </a:r>
            <a:r>
              <a:rPr lang="zh-CN" altLang="en-US"/>
              <a:t>和</a:t>
            </a:r>
            <a:r>
              <a:rPr lang="en-US" altLang="zh-CN"/>
              <a:t> Windows </a:t>
            </a:r>
            <a:r>
              <a:rPr lang="zh-CN" altLang="en-US"/>
              <a:t>关于</a:t>
            </a:r>
            <a:r>
              <a:rPr lang="en-US" altLang="zh-CN"/>
              <a:t> long </a:t>
            </a:r>
            <a:r>
              <a:rPr lang="zh-CN" altLang="en-US"/>
              <a:t>的定义有分歧：</a:t>
            </a:r>
            <a:endParaRPr lang="zh-CN" altLang="en-US"/>
          </a:p>
          <a:p>
            <a:r>
              <a:rPr lang="en-US" altLang="zh-CN"/>
              <a:t>Unix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的大小应该和系统架构位数一样，</a:t>
            </a:r>
            <a:r>
              <a:rPr lang="en-US" altLang="zh-CN"/>
              <a:t>32</a:t>
            </a:r>
            <a:r>
              <a:rPr lang="zh-CN" altLang="en-US"/>
              <a:t>位系统上就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位系统上就</a:t>
            </a:r>
            <a:r>
              <a:rPr lang="en-US" altLang="zh-CN"/>
              <a:t>64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en-US" altLang="zh-CN"/>
              <a:t>Windows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不论</a:t>
            </a:r>
            <a:r>
              <a:rPr lang="en-US" altLang="zh-CN"/>
              <a:t>32</a:t>
            </a:r>
            <a:r>
              <a:rPr lang="zh-CN" altLang="en-US"/>
              <a:t>位系统还是</a:t>
            </a:r>
            <a:r>
              <a:rPr lang="en-US" altLang="zh-CN"/>
              <a:t>64</a:t>
            </a:r>
            <a:r>
              <a:rPr lang="zh-CN" altLang="en-US"/>
              <a:t>位系统都一样应该为</a:t>
            </a:r>
            <a:r>
              <a:rPr lang="en-US" altLang="zh-CN"/>
              <a:t>32</a:t>
            </a:r>
            <a:r>
              <a:rPr lang="zh-CN" altLang="en-US"/>
              <a:t>位，认为这样安全。</a:t>
            </a:r>
            <a:endParaRPr lang="zh-CN" altLang="en-US"/>
          </a:p>
          <a:p>
            <a:r>
              <a:rPr lang="zh-CN" altLang="en-US"/>
              <a:t>因此我们在编写</a:t>
            </a:r>
            <a:r>
              <a:rPr lang="en-US" altLang="zh-CN"/>
              <a:t> C </a:t>
            </a:r>
            <a:r>
              <a:rPr lang="zh-CN" altLang="en-US"/>
              <a:t>语言程序时，应该避免使用</a:t>
            </a:r>
            <a:r>
              <a:rPr lang="en-US" altLang="zh-CN"/>
              <a:t> long </a:t>
            </a:r>
            <a:r>
              <a:rPr lang="zh-CN" altLang="en-US"/>
              <a:t>类型，他会导致你的程序难以跨平台。</a:t>
            </a:r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 long </a:t>
            </a:r>
            <a:r>
              <a:rPr lang="zh-CN" altLang="en-US"/>
              <a:t>之外的其他类型则没有区别，可以放心使用。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无符号整数：</a:t>
            </a:r>
            <a:r>
              <a:rPr lang="en-US" altLang="zh-CN"/>
              <a:t>unsigned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586990" y="4552950"/>
            <a:ext cx="681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无符号版本的类型不能</a:t>
            </a:r>
            <a:r>
              <a:rPr lang="zh-CN"/>
              <a:t>表示</a:t>
            </a:r>
            <a:r>
              <a:rPr lang="zh-CN" altLang="en-US"/>
              <a:t>负数，但是他在正数的表达范围更大。</a:t>
            </a:r>
            <a:endParaRPr lang="zh-CN" altLang="en-US"/>
          </a:p>
          <a:p>
            <a:pPr algn="l"/>
            <a:r>
              <a:rPr lang="zh-CN" altLang="en-US"/>
              <a:t>此外，有的教材采用不同的写法，比如：</a:t>
            </a:r>
            <a:endParaRPr lang="zh-CN" altLang="en-US"/>
          </a:p>
          <a:p>
            <a:pPr algn="l"/>
            <a:r>
              <a:rPr lang="en-US" altLang="zh-CN"/>
              <a:t>unsigned </a:t>
            </a:r>
            <a:r>
              <a:rPr lang="zh-CN" altLang="en-US"/>
              <a:t>和</a:t>
            </a:r>
            <a:r>
              <a:rPr lang="en-US" altLang="zh-CN"/>
              <a:t> unsigned int </a:t>
            </a:r>
            <a:r>
              <a:rPr lang="zh-CN" altLang="en-US"/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long 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有符号整数：</a:t>
            </a:r>
            <a:r>
              <a:rPr lang="en-US" altLang="zh-CN"/>
              <a:t>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signed 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772160" y="4757420"/>
            <a:ext cx="1064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其实</a:t>
            </a:r>
            <a:r>
              <a:rPr lang="en-US" altLang="zh-CN"/>
              <a:t> C </a:t>
            </a:r>
            <a:r>
              <a:rPr lang="zh-CN" altLang="en-US"/>
              <a:t>语言也有</a:t>
            </a:r>
            <a:r>
              <a:rPr lang="en-US" altLang="zh-CN"/>
              <a:t> signed </a:t>
            </a:r>
            <a:r>
              <a:rPr lang="zh-CN" altLang="en-US"/>
              <a:t>修饰符，但是因为不加默认就是</a:t>
            </a:r>
            <a:r>
              <a:rPr lang="en-US" altLang="zh-CN"/>
              <a:t> signed </a:t>
            </a:r>
            <a:r>
              <a:rPr lang="zh-CN" altLang="en-US"/>
              <a:t>的，所以其实没有使用</a:t>
            </a:r>
            <a:r>
              <a:rPr lang="en-US" altLang="zh-CN"/>
              <a:t> signed </a:t>
            </a:r>
            <a:r>
              <a:rPr lang="zh-CN" altLang="en-US"/>
              <a:t>的必要。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字面常量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在数字后面追加</a:t>
            </a:r>
            <a:r>
              <a:rPr lang="en-US" altLang="zh-CN"/>
              <a:t> U </a:t>
            </a:r>
            <a:r>
              <a:rPr lang="zh-CN" altLang="en-US"/>
              <a:t>和</a:t>
            </a:r>
            <a:r>
              <a:rPr lang="en-US" altLang="zh-CN"/>
              <a:t> L </a:t>
            </a:r>
            <a:r>
              <a:rPr lang="zh-CN" altLang="en-US"/>
              <a:t>可以表示不同类型的字面常量，例如：</a:t>
            </a:r>
            <a:endParaRPr lang="en-US" altLang="zh-CN"/>
          </a:p>
          <a:p>
            <a:r>
              <a:rPr lang="en-US" altLang="zh-CN"/>
              <a:t>32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32L </a:t>
            </a:r>
            <a:r>
              <a:rPr lang="zh-CN" altLang="en-US"/>
              <a:t>是</a:t>
            </a:r>
            <a:r>
              <a:rPr lang="en-US" altLang="zh-CN"/>
              <a:t> long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32U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zh-CN" altLang="en-US"/>
              <a:t>小写也是可以的：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也是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而实际上，尽管主流操作系统上</a:t>
            </a:r>
            <a:r>
              <a:rPr lang="en-US" altLang="zh-CN"/>
              <a:t> int </a:t>
            </a:r>
            <a:r>
              <a:rPr lang="zh-CN" altLang="en-US"/>
              <a:t>都是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位的，</a:t>
            </a:r>
            <a:r>
              <a:rPr lang="en-US" altLang="zh-CN">
                <a:sym typeface="+mn-ea"/>
              </a:rPr>
              <a:t>C</a:t>
            </a:r>
            <a:r>
              <a:rPr lang="zh-CN" altLang="en-US"/>
              <a:t>语言标准并没有规定</a:t>
            </a:r>
            <a:r>
              <a:rPr lang="en-US" altLang="zh-CN"/>
              <a:t> int </a:t>
            </a:r>
            <a:r>
              <a:rPr lang="zh-CN" altLang="en-US"/>
              <a:t>就是</a:t>
            </a:r>
            <a:r>
              <a:rPr lang="en-US" altLang="zh-CN"/>
              <a:t>32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en-US" altLang="zh-CN"/>
              <a:t>int </a:t>
            </a:r>
            <a:r>
              <a:rPr lang="zh-CN" altLang="en-US"/>
              <a:t>甚至可以是</a:t>
            </a:r>
            <a:r>
              <a:rPr lang="en-US" altLang="zh-CN"/>
              <a:t>16</a:t>
            </a:r>
            <a:r>
              <a:rPr lang="zh-CN" altLang="en-US"/>
              <a:t>位的！只不过主流操作系统一致认为是</a:t>
            </a:r>
            <a:r>
              <a:rPr lang="en-US" altLang="zh-CN"/>
              <a:t>32</a:t>
            </a:r>
            <a:r>
              <a:rPr lang="zh-CN" altLang="en-US"/>
              <a:t>位的而已，并不是标准所保证的。</a:t>
            </a:r>
            <a:endParaRPr lang="zh-CN" altLang="en-US"/>
          </a:p>
          <a:p>
            <a:r>
              <a:rPr lang="zh-CN" altLang="en-US"/>
              <a:t>为了解决不同操作系统上对类型定义混乱的问题，</a:t>
            </a:r>
            <a:r>
              <a:rPr lang="en-US" altLang="zh-CN"/>
              <a:t>C</a:t>
            </a:r>
            <a:r>
              <a:rPr lang="zh-CN" altLang="en-US"/>
              <a:t>语言标准引入了</a:t>
            </a:r>
            <a:r>
              <a:rPr lang="en-US" altLang="zh-CN"/>
              <a:t> stdint.h </a:t>
            </a:r>
            <a:r>
              <a:rPr lang="zh-CN" altLang="en-US"/>
              <a:t>这个头文件。</a:t>
            </a:r>
            <a:endParaRPr lang="zh-CN" altLang="en-US"/>
          </a:p>
          <a:p>
            <a:r>
              <a:rPr lang="zh-CN" altLang="en-US"/>
              <a:t>他里面包含一系列类型别名</a:t>
            </a:r>
            <a:r>
              <a:rPr lang="en-US" altLang="zh-CN"/>
              <a:t>(typedef)</a:t>
            </a:r>
            <a:r>
              <a:rPr lang="zh-CN" altLang="en-US"/>
              <a:t>，这些别名保证不论是什么操作系统什么架构，都是固定的大小，例如：</a:t>
            </a:r>
            <a:endParaRPr lang="zh-CN" altLang="en-US"/>
          </a:p>
          <a:p>
            <a:r>
              <a:rPr lang="en-US" altLang="zh-CN"/>
              <a:t>typedef char 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 short 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int 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long long int64_t;</a:t>
            </a:r>
            <a:endParaRPr lang="en-US" altLang="zh-CN">
              <a:sym typeface="+mn-ea"/>
            </a:endParaRPr>
          </a:p>
          <a:p>
            <a:r>
              <a:rPr lang="zh-CN" altLang="en-US"/>
              <a:t>这样不论操作系统对类型的定义如何混乱，这些标准化的类型都是确定的大小。</a:t>
            </a:r>
            <a:endParaRPr lang="zh-CN" altLang="en-US"/>
          </a:p>
          <a:p>
            <a:r>
              <a:rPr lang="zh-CN" altLang="en-US"/>
              <a:t>这就避免了跨平台的麻烦，而且直接他们在类型名字中直接写明了类型的大小，更直观。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除了有符号的</a:t>
            </a:r>
            <a:r>
              <a:rPr lang="en-US" altLang="zh-CN"/>
              <a:t> int32_t </a:t>
            </a:r>
            <a:r>
              <a:rPr lang="zh-CN" altLang="en-US"/>
              <a:t>系列外，也提供了无符号</a:t>
            </a:r>
            <a:r>
              <a:rPr lang="en-US" altLang="zh-CN"/>
              <a:t> uint32_t </a:t>
            </a:r>
            <a:r>
              <a:rPr lang="zh-CN" altLang="en-US"/>
              <a:t>系列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</a:t>
            </a:r>
            <a:r>
              <a:rPr lang="en-US" altLang="zh-CN">
                <a:sym typeface="+mn-ea"/>
              </a:rPr>
              <a:t> char uint8_t;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short uint16_t;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int uint32_t;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unsigned long</a:t>
            </a:r>
            <a:r>
              <a:rPr lang="en-US" altLang="zh-CN">
                <a:sym typeface="+mn-ea"/>
              </a:rPr>
              <a:t> long uint64_t;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标准化的类型：</a:t>
            </a:r>
            <a:r>
              <a:rPr lang="en-US" altLang="zh-CN"/>
              <a:t>stdint.h</a:t>
            </a:r>
            <a:endParaRPr lang="en-US" altLang="zh-CN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是否有符号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字节（</a:t>
            </a:r>
            <a:r>
              <a:rPr lang="en-US" altLang="zh-CN"/>
              <a:t>byte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和位（</a:t>
            </a:r>
            <a:r>
              <a:rPr lang="en-US" altLang="zh-CN"/>
              <a:t>bit</a:t>
            </a:r>
            <a:r>
              <a:rPr lang="zh-CN" altLang="en-US"/>
              <a:t>）有什么区别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1057255" cy="4351655"/>
          </a:xfrm>
        </p:spPr>
        <p:txBody>
          <a:bodyPr/>
          <a:p>
            <a:r>
              <a:rPr lang="zh-CN" altLang="en-US"/>
              <a:t>众所周知，计算机是二进制的，存储的实际上是一个个</a:t>
            </a:r>
            <a:r>
              <a:rPr lang="en-US" altLang="zh-CN"/>
              <a:t> 0 </a:t>
            </a:r>
            <a:r>
              <a:rPr lang="zh-CN" altLang="en-US"/>
              <a:t>和</a:t>
            </a:r>
            <a:r>
              <a:rPr lang="en-US" altLang="zh-CN"/>
              <a:t>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的空间称为一个位（</a:t>
            </a:r>
            <a:r>
              <a:rPr lang="en-US" altLang="zh-CN"/>
              <a:t>bit</a:t>
            </a:r>
            <a:r>
              <a:rPr lang="zh-CN" altLang="en-US"/>
              <a:t>），一位可以存储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两个可能的值。</a:t>
            </a:r>
            <a:endParaRPr lang="zh-CN" altLang="en-US"/>
          </a:p>
          <a:p>
            <a:r>
              <a:rPr lang="zh-CN" altLang="en-US"/>
              <a:t>现在的计算机都会把</a:t>
            </a:r>
            <a:r>
              <a:rPr lang="en-US" altLang="zh-CN"/>
              <a:t> 8 </a:t>
            </a:r>
            <a:r>
              <a:rPr lang="zh-CN" altLang="en-US"/>
              <a:t>个位打包成一个字节（</a:t>
            </a:r>
            <a:r>
              <a:rPr lang="en-US" altLang="zh-CN"/>
              <a:t>byte</a:t>
            </a:r>
            <a:r>
              <a:rPr lang="zh-CN" altLang="en-US"/>
              <a:t>），也就是说：</a:t>
            </a:r>
            <a:r>
              <a:rPr lang="en-US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字节</a:t>
            </a:r>
            <a:r>
              <a:rPr lang="en-US" altLang="zh-CN" b="1">
                <a:sym typeface="+mn-ea"/>
              </a:rPr>
              <a:t> = 8</a:t>
            </a:r>
            <a:r>
              <a:rPr lang="zh-CN" altLang="en-US" b="1">
                <a:sym typeface="+mn-ea"/>
              </a:rPr>
              <a:t>位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一字节可以表示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区间中所有的值，表示方式如下：</a:t>
            </a:r>
            <a:endParaRPr lang="zh-CN" altLang="en-US"/>
          </a:p>
          <a:p>
            <a:r>
              <a:rPr lang="en-US" altLang="zh-CN"/>
              <a:t>00000000 </a:t>
            </a:r>
            <a:r>
              <a:rPr lang="zh-CN" altLang="en-US"/>
              <a:t>表示</a:t>
            </a:r>
            <a:r>
              <a:rPr lang="en-US" altLang="zh-CN"/>
              <a:t> 0	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	</a:t>
            </a:r>
            <a:r>
              <a:rPr lang="en-US" altLang="zh-CN">
                <a:sym typeface="+mn-ea"/>
              </a:rPr>
              <a:t>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4	00000101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5	00000110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	00000111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252	11111101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253	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字节实际上就是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语言中的</a:t>
            </a:r>
            <a:r>
              <a:rPr lang="en-US" altLang="zh-CN">
                <a:sym typeface="+mn-ea"/>
              </a:rPr>
              <a:t> unsigned char </a:t>
            </a:r>
            <a:r>
              <a:rPr lang="zh-CN" altLang="en-US">
                <a:sym typeface="+mn-ea"/>
              </a:rPr>
              <a:t>类型。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：自动随系统位数决定大小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904220" cy="4351655"/>
          </a:xfrm>
        </p:spPr>
        <p:txBody>
          <a:bodyPr/>
          <a:p>
            <a:r>
              <a:rPr lang="zh-CN" altLang="en-US">
                <a:sym typeface="+mn-ea"/>
              </a:rPr>
              <a:t>刚刚说过，计算机的位数决定了内存地址的大小。</a:t>
            </a:r>
            <a:endParaRPr lang="zh-CN" altLang="en-US"/>
          </a:p>
          <a:p>
            <a:r>
              <a:rPr lang="zh-CN" altLang="en-US">
                <a:sym typeface="+mn-ea"/>
              </a:rPr>
              <a:t>而指针的本质就是内存地址，所以指针的大小在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稍后我们再来详细讲解一下指针，</a:t>
            </a:r>
            <a:r>
              <a:rPr lang="zh-CN" altLang="en-US"/>
              <a:t>有时候我们需要把指针的地址值存在整型变量里。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32 </a:t>
            </a:r>
            <a:r>
              <a:rPr lang="zh-CN" altLang="en-US"/>
              <a:t>位平台上的指针是</a:t>
            </a:r>
            <a:r>
              <a:rPr lang="en-US" altLang="zh-CN"/>
              <a:t> 32 </a:t>
            </a:r>
            <a:r>
              <a:rPr lang="zh-CN" altLang="en-US"/>
              <a:t>位，</a:t>
            </a:r>
            <a:r>
              <a:rPr lang="en-US" altLang="zh-CN"/>
              <a:t>64 </a:t>
            </a:r>
            <a:r>
              <a:rPr lang="zh-CN" altLang="en-US"/>
              <a:t>位平台上的指针是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所以是不是需要根据当前平台来判断要使用哪一种代码了？</a:t>
            </a:r>
            <a:endParaRPr lang="zh-CN" altLang="en-US"/>
          </a:p>
          <a:p>
            <a:r>
              <a:rPr lang="zh-CN" altLang="en-US"/>
              <a:t>不需要，可以用自动随系统位数变化的</a:t>
            </a:r>
            <a:r>
              <a:rPr lang="en-US" altLang="zh-CN"/>
              <a:t> 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！</a:t>
            </a:r>
            <a:endParaRPr lang="en-US" altLang="zh-CN"/>
          </a:p>
          <a:p>
            <a:r>
              <a:rPr lang="en-US" altLang="zh-CN"/>
              <a:t>intptr_t </a:t>
            </a:r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位平台上等价于</a:t>
            </a:r>
            <a:r>
              <a:rPr lang="en-US" altLang="zh-CN"/>
              <a:t> int32_t</a:t>
            </a:r>
            <a:r>
              <a:rPr lang="zh-CN" altLang="en-US"/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int64_t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uintptr_t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uint32_t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uint64_t</a:t>
            </a:r>
            <a:endParaRPr lang="en-US" altLang="zh-CN">
              <a:sym typeface="+mn-ea"/>
            </a:endParaRPr>
          </a:p>
          <a:p>
            <a:r>
              <a:rPr lang="zh-CN" altLang="en-US"/>
              <a:t>也就是说：</a:t>
            </a:r>
            <a:r>
              <a:rPr lang="en-US" altLang="zh-CN"/>
              <a:t>sizeof(intptr_t) = sizeof(void *) = sizeof(uintptr_t)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size_t</a:t>
            </a:r>
            <a:r>
              <a:rPr lang="zh-CN" altLang="en-US"/>
              <a:t>：表示大小的整数类型，其实等价于</a:t>
            </a:r>
            <a:r>
              <a:rPr lang="en-US" altLang="zh-CN"/>
              <a:t> uintptr_t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除了指针需要随系统位数变化之外，数组的长度也是需要随系统位数变化的。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 64 </a:t>
            </a:r>
            <a:r>
              <a:rPr lang="zh-CN" altLang="en-US"/>
              <a:t>位系统上</a:t>
            </a:r>
            <a:r>
              <a:rPr lang="en-US" altLang="zh-CN"/>
              <a:t> size_t </a:t>
            </a:r>
            <a:r>
              <a:rPr lang="zh-CN" altLang="en-US"/>
              <a:t>还是</a:t>
            </a:r>
            <a:r>
              <a:rPr lang="en-US" altLang="zh-CN"/>
              <a:t> uint32_t</a:t>
            </a:r>
            <a:r>
              <a:rPr lang="zh-CN" altLang="en-US"/>
              <a:t>，那就无法表示超过</a:t>
            </a:r>
            <a:r>
              <a:rPr lang="en-US" altLang="zh-CN"/>
              <a:t> 4GB </a:t>
            </a:r>
            <a:r>
              <a:rPr lang="zh-CN" altLang="en-US"/>
              <a:t>大小的数组了。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今日乳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笑话：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的字符串常量不能超过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65535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个字符，因为他们是用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uint16_t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表示字符串长度。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因此对于表示</a:t>
            </a:r>
            <a:r>
              <a:rPr lang="en-US" altLang="zh-CN"/>
              <a:t>”</a:t>
            </a:r>
            <a:r>
              <a:rPr lang="zh-CN" altLang="en-US"/>
              <a:t>长度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大小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的用途，可以用</a:t>
            </a:r>
            <a:r>
              <a:rPr lang="en-US" altLang="zh-CN"/>
              <a:t> size_t </a:t>
            </a:r>
            <a:r>
              <a:rPr lang="zh-CN" altLang="en-US"/>
              <a:t>这个直观的名字，他和</a:t>
            </a:r>
            <a:r>
              <a:rPr lang="en-US" altLang="zh-CN"/>
              <a:t> uintptr_t </a:t>
            </a:r>
            <a:r>
              <a:rPr lang="zh-CN" altLang="en-US"/>
              <a:t>等价。</a:t>
            </a:r>
            <a:endParaRPr lang="zh-CN" altLang="en-US"/>
          </a:p>
          <a:p>
            <a:r>
              <a:rPr lang="en-US" altLang="zh-CN"/>
              <a:t>size_t </a:t>
            </a:r>
            <a:r>
              <a:rPr lang="zh-CN" altLang="en-US"/>
              <a:t>是标准库大量使用的用于表示大小的类型，例如</a:t>
            </a:r>
            <a:r>
              <a:rPr lang="en-US" altLang="zh-CN"/>
              <a:t> vector::size() </a:t>
            </a:r>
            <a:r>
              <a:rPr lang="zh-CN" altLang="en-US"/>
              <a:t>返回类型就是</a:t>
            </a:r>
            <a:r>
              <a:rPr lang="en-US" altLang="zh-CN"/>
              <a:t> size_t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在主流操作系统上，</a:t>
            </a:r>
            <a:r>
              <a:rPr lang="en-US" altLang="zh-CN"/>
              <a:t>size_t </a:t>
            </a:r>
            <a:r>
              <a:rPr lang="zh-CN" altLang="en-US"/>
              <a:t>和</a:t>
            </a:r>
            <a:r>
              <a:rPr lang="en-US" altLang="zh-CN"/>
              <a:t> uintptr_t </a:t>
            </a:r>
            <a:r>
              <a:rPr lang="zh-CN" altLang="en-US"/>
              <a:t>完全等价，虽然标准并没有强制要求这一点。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此外还有有符号的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等价，不过他是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Unix/Linux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系统特有的，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上不存在，因此请勿使用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，可以用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代替。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我们可以通过</a:t>
            </a:r>
            <a:r>
              <a:rPr lang="en-US" altLang="zh-CN"/>
              <a:t> sizeof(T) </a:t>
            </a:r>
            <a:r>
              <a:rPr lang="zh-CN" altLang="en-US"/>
              <a:t>获取</a:t>
            </a:r>
            <a:r>
              <a:rPr lang="en-US" altLang="zh-CN"/>
              <a:t> T </a:t>
            </a:r>
            <a:r>
              <a:rPr lang="zh-CN" altLang="en-US"/>
              <a:t>类型的字节数。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0" y="3060065"/>
            <a:ext cx="1476375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5" y="2217420"/>
            <a:ext cx="60388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指针的本质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理解内存地址的概念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7020" y="3004185"/>
            <a:ext cx="10515600" cy="19513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76120" y="1833245"/>
            <a:ext cx="9187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内存就像一条长长的街道，街边有一间间小房子，每个房子里都住着一个字节。</a:t>
            </a:r>
            <a:endParaRPr lang="zh-CN" altLang="en-US"/>
          </a:p>
          <a:p>
            <a:r>
              <a:rPr lang="zh-CN" altLang="en-US"/>
              <a:t>而内存地址就是房子的门牌号，</a:t>
            </a:r>
            <a:r>
              <a:rPr lang="en-US" altLang="zh-CN"/>
              <a:t>CPU </a:t>
            </a:r>
            <a:r>
              <a:rPr lang="zh-CN" altLang="en-US"/>
              <a:t>就是通过门牌号，来读取或修改指定房子里的字节。</a:t>
            </a:r>
            <a:endParaRPr lang="zh-CN" altLang="en-US"/>
          </a:p>
          <a:p>
            <a:r>
              <a:rPr lang="zh-CN" altLang="en-US"/>
              <a:t>而内存的容量实际上就是街道的长度，比如</a:t>
            </a:r>
            <a:r>
              <a:rPr lang="en-US" altLang="zh-CN"/>
              <a:t> 1MB </a:t>
            </a:r>
            <a:r>
              <a:rPr lang="zh-CN" altLang="en-US"/>
              <a:t>就表示总共有</a:t>
            </a:r>
            <a:r>
              <a:rPr lang="en-US" altLang="zh-CN"/>
              <a:t> 1048576 </a:t>
            </a:r>
            <a:r>
              <a:rPr lang="zh-CN" altLang="en-US"/>
              <a:t>个房子。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变量在内存中的存储方式（大端字节序）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2396490"/>
            <a:ext cx="10515600" cy="26777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其中大端字节序（</a:t>
            </a:r>
            <a:r>
              <a:rPr lang="en-US" altLang="zh-CN"/>
              <a:t>big-endian</a:t>
            </a:r>
            <a:r>
              <a:rPr lang="zh-CN" altLang="en-US"/>
              <a:t>）就是先从高地址开始存</a:t>
            </a:r>
            <a:r>
              <a:rPr lang="zh-CN" altLang="en-US">
                <a:sym typeface="+mn-ea"/>
              </a:rPr>
              <a:t>字节</a:t>
            </a:r>
            <a:r>
              <a:rPr lang="zh-CN" altLang="en-US"/>
              <a:t>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变量在内存中的存储方式（小端字节序）</a:t>
            </a:r>
            <a:endParaRPr lang="en-US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7180" y="2662555"/>
            <a:ext cx="10515600" cy="23329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其中小端字节序（</a:t>
            </a:r>
            <a:r>
              <a:rPr lang="en-US" altLang="zh-CN"/>
              <a:t>little-endian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就是先从低地址开始存字节的方式。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大小端之争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3140" y="2180590"/>
            <a:ext cx="7283450" cy="3641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23285" y="1118235"/>
            <a:ext cx="5986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我们主流的硬件架构如</a:t>
            </a:r>
            <a:r>
              <a:rPr lang="en-US" altLang="zh-CN"/>
              <a:t> x86</a:t>
            </a:r>
            <a:r>
              <a:rPr lang="zh-CN" altLang="en-US"/>
              <a:t>，</a:t>
            </a:r>
            <a:r>
              <a:rPr lang="en-US" altLang="zh-CN"/>
              <a:t>ARM </a:t>
            </a:r>
            <a:r>
              <a:rPr lang="zh-CN" altLang="en-US"/>
              <a:t>都采用的小端字节序。</a:t>
            </a:r>
            <a:endParaRPr lang="zh-CN" altLang="en-US"/>
          </a:p>
          <a:p>
            <a:pPr algn="l"/>
            <a:r>
              <a:rPr lang="zh-CN" altLang="en-US"/>
              <a:t>非主流的</a:t>
            </a:r>
            <a:r>
              <a:rPr lang="zh-CN" altLang="en-US">
                <a:sym typeface="+mn-ea"/>
              </a:rPr>
              <a:t>硬件</a:t>
            </a:r>
            <a:r>
              <a:rPr lang="zh-CN" altLang="en-US"/>
              <a:t>架构如</a:t>
            </a:r>
            <a:r>
              <a:rPr lang="en-US" altLang="zh-CN"/>
              <a:t> PowerPC</a:t>
            </a:r>
            <a:r>
              <a:rPr lang="zh-CN" altLang="en-US"/>
              <a:t>，</a:t>
            </a:r>
            <a:r>
              <a:rPr lang="en-US" altLang="zh-CN"/>
              <a:t>MIPS </a:t>
            </a:r>
            <a:r>
              <a:rPr lang="zh-CN" altLang="en-US"/>
              <a:t>才用大端字节序。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1145" y="5362575"/>
            <a:ext cx="114731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贴近底层的语言，比如</a:t>
            </a:r>
            <a:r>
              <a:rPr lang="en-US" altLang="zh-CN">
                <a:sym typeface="+mn-ea"/>
              </a:rPr>
              <a:t> C/C++/Fortran </a:t>
            </a:r>
            <a:r>
              <a:rPr lang="zh-CN" altLang="en-US">
                <a:sym typeface="+mn-ea"/>
              </a:rPr>
              <a:t>会采用当前硬件架构的字节序，比如在</a:t>
            </a:r>
            <a:r>
              <a:rPr lang="en-US" altLang="zh-CN">
                <a:sym typeface="+mn-ea"/>
              </a:rPr>
              <a:t> x86 </a:t>
            </a:r>
            <a:r>
              <a:rPr lang="zh-CN" altLang="en-US">
                <a:sym typeface="+mn-ea"/>
              </a:rPr>
              <a:t>上就会变成小端字节序。</a:t>
            </a:r>
            <a:endParaRPr lang="zh-CN" altLang="en-US">
              <a:sym typeface="+mn-ea"/>
            </a:endParaRPr>
          </a:p>
          <a:p>
            <a:pPr algn="l"/>
            <a:r>
              <a:rPr lang="en-US"/>
              <a:t>Java </a:t>
            </a:r>
            <a:r>
              <a:rPr lang="zh-CN" altLang="en-US"/>
              <a:t>这种虚拟机语言会采用大端字节序，因此在小端字节序的硬件上会比较低效，需要额外的字节序转换工作。</a:t>
            </a:r>
            <a:endParaRPr lang="zh-CN" altLang="en-US"/>
          </a:p>
          <a:p>
            <a:pPr algn="l"/>
            <a:r>
              <a:rPr lang="zh-CN" altLang="en-US"/>
              <a:t>为了统一，互联网标准规定，协议包头中传输的数据类型（但凡是多个字节组成的）必须是大端字节序。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71145" y="3378835"/>
            <a:ext cx="325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假如</a:t>
            </a:r>
            <a:r>
              <a:rPr lang="en-US" altLang="zh-CN"/>
              <a:t>x=0x01234567</a:t>
            </a:r>
            <a:r>
              <a:rPr lang="zh-CN" altLang="en-US"/>
              <a:t>，则：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 </a:t>
            </a:r>
            <a:r>
              <a:rPr lang="zh-CN" altLang="en-US"/>
              <a:t>类型对应的指针类型：</a:t>
            </a:r>
            <a:r>
              <a:rPr lang="en-US" altLang="zh-CN"/>
              <a:t>int*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08280" y="1825625"/>
            <a:ext cx="6060440" cy="4351655"/>
          </a:xfrm>
        </p:spPr>
        <p:txBody>
          <a:bodyPr/>
          <a:p>
            <a:r>
              <a:rPr lang="zh-CN" altLang="en-US"/>
              <a:t>指针，顾名思义，就是“指向”一个内存中的变量。</a:t>
            </a:r>
            <a:endParaRPr lang="en-US" altLang="zh-CN"/>
          </a:p>
          <a:p>
            <a:r>
              <a:rPr lang="zh-CN" altLang="en-US"/>
              <a:t>语法规定：任何类型</a:t>
            </a:r>
            <a:r>
              <a:rPr lang="en-US" altLang="zh-CN"/>
              <a:t> T </a:t>
            </a:r>
            <a:r>
              <a:rPr lang="zh-CN" altLang="en-US"/>
              <a:t>所对应的指针类型是</a:t>
            </a:r>
            <a:r>
              <a:rPr lang="en-US" altLang="zh-CN"/>
              <a:t> 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&amp; </a:t>
            </a:r>
            <a:r>
              <a:rPr lang="zh-CN" altLang="en-US"/>
              <a:t>运算符获取一个变量的指针（地址）。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* </a:t>
            </a:r>
            <a:r>
              <a:rPr lang="zh-CN" altLang="en-US"/>
              <a:t>运算符访问指针指向的变量（左值）。</a:t>
            </a:r>
            <a:endParaRPr lang="zh-CN" altLang="en-US"/>
          </a:p>
          <a:p>
            <a:r>
              <a:rPr lang="zh-CN" altLang="en-US"/>
              <a:t>因此指针指向了变量，通过指针的</a:t>
            </a:r>
            <a:r>
              <a:rPr lang="en-US" altLang="zh-CN"/>
              <a:t> * </a:t>
            </a:r>
            <a:r>
              <a:rPr lang="zh-CN" altLang="en-US"/>
              <a:t>运算符写入的值，会造成原变量也改变，这正是指针的用法。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4460" y="2105025"/>
            <a:ext cx="4420870" cy="3792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90" y="5234940"/>
            <a:ext cx="1814830" cy="14636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float </a:t>
            </a:r>
            <a:r>
              <a:rPr lang="zh-CN" altLang="en-US"/>
              <a:t>类型对应的指针类型：</a:t>
            </a:r>
            <a:r>
              <a:rPr lang="en-US" altLang="zh-CN"/>
              <a:t>float</a:t>
            </a:r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任何类型都有相应的指针类型。</a:t>
            </a:r>
            <a:endParaRPr lang="zh-CN"/>
          </a:p>
          <a:p>
            <a:r>
              <a:rPr lang="en-US" altLang="zh-CN"/>
              <a:t>int </a:t>
            </a:r>
            <a:r>
              <a:rPr lang="zh-CN" altLang="en-US"/>
              <a:t>类型的指针是</a:t>
            </a:r>
            <a:r>
              <a:rPr lang="en-US" altLang="zh-CN"/>
              <a:t> int*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float </a:t>
            </a:r>
            <a:r>
              <a:rPr lang="zh-CN" altLang="en-US"/>
              <a:t>类型的指针是</a:t>
            </a:r>
            <a:r>
              <a:rPr lang="en-US" altLang="zh-CN"/>
              <a:t> float*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05" y="5487035"/>
            <a:ext cx="2740025" cy="9931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3480" y="2008505"/>
            <a:ext cx="4636770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表示更大范围的整数：字（</a:t>
            </a:r>
            <a:r>
              <a:rPr lang="en-US" altLang="zh-CN"/>
              <a:t>word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868545"/>
          </a:xfrm>
        </p:spPr>
        <p:txBody>
          <a:bodyPr/>
          <a:p>
            <a:r>
              <a:rPr lang="zh-CN"/>
              <a:t>但是单单一个字节表示的范围还是太有限了，只能表示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的值。</a:t>
            </a:r>
            <a:endParaRPr lang="zh-CN" altLang="en-US"/>
          </a:p>
          <a:p>
            <a:r>
              <a:rPr lang="zh-CN" altLang="en-US"/>
              <a:t>如何扩大表示范围？简单，用两个字节合在一起即可，例如：</a:t>
            </a:r>
            <a:endParaRPr lang="zh-CN" altLang="en-US"/>
          </a:p>
          <a:p>
            <a:r>
              <a:rPr lang="en-US" altLang="zh-CN">
                <a:sym typeface="+mn-ea"/>
              </a:rPr>
              <a:t>00000000-00000000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0		00000000-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00000000-00000010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	00000000-00000011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/>
              <a:t>....</a:t>
            </a:r>
            <a:endParaRPr lang="en-US" altLang="zh-CN"/>
          </a:p>
          <a:p>
            <a:r>
              <a:rPr lang="en-US" altLang="zh-CN">
                <a:sym typeface="+mn-ea"/>
              </a:rPr>
              <a:t>00000000-111111110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	00000000-111111111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256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258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259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11111111-11111110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65534	11111111-11111111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这就是两个字节合成了一个字（</a:t>
            </a:r>
            <a:r>
              <a:rPr lang="en-US" altLang="zh-CN"/>
              <a:t>word</a:t>
            </a:r>
            <a:r>
              <a:rPr lang="zh-CN" altLang="en-US"/>
              <a:t>），实际上</a:t>
            </a:r>
            <a:r>
              <a:rPr lang="zh-CN"/>
              <a:t>就是</a:t>
            </a:r>
            <a:r>
              <a:rPr lang="en-US" altLang="zh-CN"/>
              <a:t> C </a:t>
            </a:r>
            <a:r>
              <a:rPr lang="zh-CN" altLang="en-US"/>
              <a:t>语言里的</a:t>
            </a:r>
            <a:r>
              <a:rPr lang="en-US" altLang="zh-CN"/>
              <a:t> unsigned short </a:t>
            </a:r>
            <a:r>
              <a:rPr lang="zh-CN" altLang="en-US"/>
              <a:t>类型。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能够指向一个变量的指针究竟是什么？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7340" y="2527935"/>
            <a:ext cx="10515600" cy="24149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4990" y="1496695"/>
            <a:ext cx="9644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指针</a:t>
            </a:r>
            <a:r>
              <a:rPr lang="en-US" altLang="zh-CN"/>
              <a:t> p </a:t>
            </a:r>
            <a:r>
              <a:rPr lang="zh-CN" altLang="en-US"/>
              <a:t>的内容实际上就是一个整数</a:t>
            </a:r>
            <a:r>
              <a:rPr lang="en-US" altLang="zh-CN"/>
              <a:t> 4</a:t>
            </a:r>
            <a:r>
              <a:rPr lang="zh-CN" altLang="en-US"/>
              <a:t>，也就是变量</a:t>
            </a:r>
            <a:r>
              <a:rPr lang="en-US" altLang="zh-CN"/>
              <a:t> x </a:t>
            </a:r>
            <a:r>
              <a:rPr lang="zh-CN" altLang="en-US"/>
              <a:t>中第一个字节的门牌号。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 int </a:t>
            </a:r>
            <a:r>
              <a:rPr lang="zh-CN" altLang="en-US"/>
              <a:t>类型的四个字节都是紧挨着，所以只需要知道第一个字节的地址就行了。</a:t>
            </a:r>
            <a:endParaRPr lang="zh-CN" altLang="en-US"/>
          </a:p>
          <a:p>
            <a:r>
              <a:rPr lang="zh-CN" altLang="en-US"/>
              <a:t>这样等会通过</a:t>
            </a:r>
            <a:r>
              <a:rPr lang="en-US" altLang="zh-CN"/>
              <a:t> * </a:t>
            </a:r>
            <a:r>
              <a:rPr lang="zh-CN" altLang="en-US"/>
              <a:t>运算符访问的时候，就可以访问从门牌号</a:t>
            </a:r>
            <a:r>
              <a:rPr lang="en-US" altLang="zh-CN"/>
              <a:t> 4 </a:t>
            </a:r>
            <a:r>
              <a:rPr lang="zh-CN" altLang="en-US"/>
              <a:t>开始的一连串四个字节组成的</a:t>
            </a:r>
            <a:r>
              <a:rPr lang="en-US" altLang="zh-CN"/>
              <a:t> int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840355" y="5605145"/>
            <a:ext cx="607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注意这里的指针</a:t>
            </a:r>
            <a:r>
              <a:rPr lang="en-US" altLang="zh-CN"/>
              <a:t> p </a:t>
            </a:r>
            <a:r>
              <a:rPr lang="zh-CN" altLang="en-US"/>
              <a:t>只有四字节，这是</a:t>
            </a:r>
            <a:r>
              <a:rPr lang="en-US" altLang="zh-CN"/>
              <a:t> 32 </a:t>
            </a:r>
            <a:r>
              <a:rPr lang="zh-CN" altLang="en-US"/>
              <a:t>位系统上的情况。</a:t>
            </a:r>
            <a:endParaRPr lang="zh-CN" altLang="en-US"/>
          </a:p>
          <a:p>
            <a:r>
              <a:rPr lang="zh-CN" altLang="en-US"/>
              <a:t>如果是</a:t>
            </a:r>
            <a:r>
              <a:rPr lang="en-US" altLang="zh-CN"/>
              <a:t> 64 </a:t>
            </a:r>
            <a:r>
              <a:rPr lang="zh-CN" altLang="en-US"/>
              <a:t>位系统，指针</a:t>
            </a:r>
            <a:r>
              <a:rPr lang="en-US" altLang="zh-CN"/>
              <a:t> p </a:t>
            </a:r>
            <a:r>
              <a:rPr lang="zh-CN" altLang="en-US"/>
              <a:t>将会是八字节的。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指针的本质是内存地址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790" y="1825625"/>
            <a:ext cx="5477510" cy="4351655"/>
          </a:xfrm>
        </p:spPr>
        <p:txBody>
          <a:bodyPr/>
          <a:p>
            <a:r>
              <a:rPr lang="zh-CN" altLang="en-US"/>
              <a:t>可见，指针无非是一个</a:t>
            </a:r>
            <a:r>
              <a:rPr lang="en-US" altLang="zh-CN"/>
              <a:t> 64 </a:t>
            </a:r>
            <a:r>
              <a:rPr lang="zh-CN" altLang="en-US"/>
              <a:t>位整数，在</a:t>
            </a:r>
            <a:r>
              <a:rPr lang="en-US" altLang="zh-CN"/>
              <a:t> 32 </a:t>
            </a:r>
            <a:r>
              <a:rPr lang="zh-CN" altLang="en-US"/>
              <a:t>位计算机上则是个</a:t>
            </a:r>
            <a:r>
              <a:rPr lang="en-US" altLang="zh-CN"/>
              <a:t> 32 </a:t>
            </a:r>
            <a:r>
              <a:rPr lang="zh-CN" altLang="en-US"/>
              <a:t>位整数。</a:t>
            </a:r>
            <a:endParaRPr lang="zh-CN" altLang="en-US"/>
          </a:p>
          <a:p>
            <a:r>
              <a:rPr lang="zh-CN" altLang="en-US"/>
              <a:t>这个整数表示的是指针所指向变量在内存中的起始地址（第一个字节所在的门牌号）。</a:t>
            </a:r>
            <a:endParaRPr lang="zh-CN" altLang="en-US"/>
          </a:p>
          <a:p>
            <a:r>
              <a:rPr lang="zh-CN" altLang="en-US"/>
              <a:t>我们甚至可以把</a:t>
            </a:r>
            <a:r>
              <a:rPr lang="en-US" altLang="zh-CN"/>
              <a:t> int* </a:t>
            </a:r>
            <a:r>
              <a:rPr lang="zh-CN" altLang="en-US"/>
              <a:t>强制转换成</a:t>
            </a:r>
            <a:r>
              <a:rPr lang="en-US" altLang="zh-CN"/>
              <a:t> unsigned long </a:t>
            </a:r>
            <a:r>
              <a:rPr lang="zh-CN" altLang="en-US"/>
              <a:t>类型，来打印出这个门牌号的整数值：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41670" y="2471420"/>
            <a:ext cx="6275705" cy="3059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5457190"/>
            <a:ext cx="2891790" cy="4203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甚至可以有指向指针的指针：二级指针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en-US" altLang="zh-CN"/>
              <a:t> int*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那么</a:t>
            </a:r>
            <a:r>
              <a:rPr lang="en-US" altLang="zh-CN"/>
              <a:t> int** </a:t>
            </a:r>
            <a:r>
              <a:rPr lang="zh-CN" altLang="en-US"/>
              <a:t>自然就是</a:t>
            </a:r>
            <a:r>
              <a:rPr lang="en-US" altLang="zh-CN"/>
              <a:t> int*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总之，</a:t>
            </a:r>
            <a:r>
              <a:rPr lang="en-US" altLang="zh-CN"/>
              <a:t>int** </a:t>
            </a:r>
            <a:r>
              <a:rPr lang="zh-CN" altLang="en-US"/>
              <a:t>是一个存储了门牌号的房间所在的门牌号。</a:t>
            </a:r>
            <a:endParaRPr lang="zh-CN" altLang="en-US"/>
          </a:p>
          <a:p>
            <a:r>
              <a:rPr lang="zh-CN" altLang="en-US"/>
              <a:t>同理还有三级指针</a:t>
            </a:r>
            <a:r>
              <a:rPr lang="en-US" altLang="zh-CN"/>
              <a:t> int***</a:t>
            </a:r>
            <a:r>
              <a:rPr lang="zh-CN" altLang="en-US"/>
              <a:t>，四级指针</a:t>
            </a:r>
            <a:r>
              <a:rPr lang="en-US" altLang="zh-CN"/>
              <a:t> int****</a:t>
            </a:r>
            <a:r>
              <a:rPr lang="zh-CN" altLang="en-US"/>
              <a:t>，以此类推。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语言有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int*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这种指针类型，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C++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中还新增了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int&amp;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这种引用类型。引用和指针是一样的，只是包装了一层语法糖，唯二的区别是：他不需要手动写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*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运算符；他的拷贝是导致他指向的值拷贝，而不是对门牌号的拷贝。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但是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C++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int&amp;&amp;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并不是二级指针，而是右值引用，之后的课里会讲到。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</a:t>
            </a:r>
            <a:r>
              <a:rPr lang="zh-CN" altLang="en-US">
                <a:sym typeface="+mn-ea"/>
              </a:rPr>
              <a:t>电脑</a:t>
            </a:r>
            <a:r>
              <a:rPr lang="zh-CN" altLang="en-US"/>
              <a:t>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1825625"/>
            <a:ext cx="11333480" cy="4351655"/>
          </a:xfrm>
        </p:spPr>
        <p:txBody>
          <a:bodyPr/>
          <a:p>
            <a:r>
              <a:rPr lang="zh-CN" altLang="en-US"/>
              <a:t>如果说</a:t>
            </a:r>
            <a:r>
              <a:rPr lang="en-US" altLang="zh-CN"/>
              <a:t> p </a:t>
            </a:r>
            <a:r>
              <a:rPr lang="zh-CN" altLang="en-US"/>
              <a:t>是一个指向</a:t>
            </a:r>
            <a:r>
              <a:rPr lang="en-US" altLang="zh-CN"/>
              <a:t> x </a:t>
            </a:r>
            <a:r>
              <a:rPr lang="zh-CN" altLang="en-US"/>
              <a:t>变量的</a:t>
            </a:r>
            <a:r>
              <a:rPr lang="en-US" altLang="zh-CN"/>
              <a:t> int* </a:t>
            </a:r>
            <a:r>
              <a:rPr lang="zh-CN" altLang="en-US"/>
              <a:t>类型指针，然后</a:t>
            </a:r>
            <a:r>
              <a:rPr lang="en-US" altLang="zh-CN"/>
              <a:t> x </a:t>
            </a:r>
            <a:r>
              <a:rPr lang="zh-CN" altLang="en-US"/>
              <a:t>的值是</a:t>
            </a:r>
            <a:r>
              <a:rPr lang="en-US" altLang="zh-CN"/>
              <a:t> 0x12345678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如果把这个指针强制转换成</a:t>
            </a:r>
            <a:r>
              <a:rPr lang="en-US" altLang="zh-CN"/>
              <a:t> char* </a:t>
            </a:r>
            <a:r>
              <a:rPr lang="zh-CN" altLang="en-US"/>
              <a:t>指针，就可以获得</a:t>
            </a:r>
            <a:r>
              <a:rPr lang="en-US" altLang="zh-CN"/>
              <a:t> int </a:t>
            </a:r>
            <a:r>
              <a:rPr lang="zh-CN" altLang="en-US"/>
              <a:t>四个房间中的第一个房间里的字节值了。</a:t>
            </a:r>
            <a:endParaRPr lang="zh-CN" altLang="en-US"/>
          </a:p>
          <a:p>
            <a:r>
              <a:rPr lang="zh-CN" altLang="en-US"/>
              <a:t>在大端序的电脑上，第一个房间放的是</a:t>
            </a:r>
            <a:r>
              <a:rPr lang="en-US" altLang="zh-CN">
                <a:sym typeface="+mn-ea"/>
              </a:rPr>
              <a:t> x 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最高位</a:t>
            </a:r>
            <a:r>
              <a:rPr lang="en-US" altLang="zh-CN"/>
              <a:t> 0x12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3118485"/>
            <a:ext cx="11811000" cy="2905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018530" y="3356610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</a:t>
            </a:r>
            <a:r>
              <a:rPr lang="zh-CN" altLang="en-US">
                <a:sym typeface="+mn-ea"/>
              </a:rPr>
              <a:t>电脑</a:t>
            </a:r>
            <a:r>
              <a:rPr lang="zh-CN" altLang="en-US"/>
              <a:t>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1825625"/>
            <a:ext cx="11333480" cy="4351655"/>
          </a:xfrm>
        </p:spPr>
        <p:txBody>
          <a:bodyPr/>
          <a:p>
            <a:r>
              <a:rPr lang="zh-CN" altLang="en-US"/>
              <a:t>如果说</a:t>
            </a:r>
            <a:r>
              <a:rPr lang="en-US" altLang="zh-CN"/>
              <a:t> p </a:t>
            </a:r>
            <a:r>
              <a:rPr lang="zh-CN" altLang="en-US"/>
              <a:t>是一个指向</a:t>
            </a:r>
            <a:r>
              <a:rPr lang="en-US" altLang="zh-CN"/>
              <a:t> x </a:t>
            </a:r>
            <a:r>
              <a:rPr lang="zh-CN" altLang="en-US"/>
              <a:t>变量的</a:t>
            </a:r>
            <a:r>
              <a:rPr lang="en-US" altLang="zh-CN"/>
              <a:t> int* </a:t>
            </a:r>
            <a:r>
              <a:rPr lang="zh-CN" altLang="en-US"/>
              <a:t>类型指针，然后</a:t>
            </a:r>
            <a:r>
              <a:rPr lang="en-US" altLang="zh-CN"/>
              <a:t> x </a:t>
            </a:r>
            <a:r>
              <a:rPr lang="zh-CN" altLang="en-US"/>
              <a:t>的值是</a:t>
            </a:r>
            <a:r>
              <a:rPr lang="en-US" altLang="zh-CN"/>
              <a:t> 0x12345678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如果把这个指针强制转换成</a:t>
            </a:r>
            <a:r>
              <a:rPr lang="en-US" altLang="zh-CN"/>
              <a:t> char* </a:t>
            </a:r>
            <a:r>
              <a:rPr lang="zh-CN" altLang="en-US"/>
              <a:t>指针，就可以获得</a:t>
            </a:r>
            <a:r>
              <a:rPr lang="en-US" altLang="zh-CN"/>
              <a:t> int </a:t>
            </a:r>
            <a:r>
              <a:rPr lang="zh-CN" altLang="en-US"/>
              <a:t>四个房间中的第一个房间里的字节值了。</a:t>
            </a:r>
            <a:endParaRPr lang="zh-CN" altLang="en-US"/>
          </a:p>
          <a:p>
            <a:r>
              <a:rPr lang="zh-CN" altLang="en-US"/>
              <a:t>在小端序的电脑上，第一个房间放的是</a:t>
            </a:r>
            <a:r>
              <a:rPr lang="en-US" altLang="zh-CN"/>
              <a:t> x </a:t>
            </a:r>
            <a:r>
              <a:rPr lang="zh-CN" altLang="en-US"/>
              <a:t>的最低位</a:t>
            </a:r>
            <a:r>
              <a:rPr lang="en-US" altLang="zh-CN"/>
              <a:t> 0x78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3166110"/>
            <a:ext cx="11849100" cy="29908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018530" y="3356610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实验：你的电脑是大端还是小端？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因此，我们只需做一下这个实验，就能检测出当前电脑的架构是大端还是小端。</a:t>
            </a:r>
            <a:endParaRPr lang="zh-CN"/>
          </a:p>
          <a:p>
            <a:r>
              <a:rPr lang="zh-CN"/>
              <a:t>这里我们用</a:t>
            </a:r>
            <a:r>
              <a:rPr lang="en-US" altLang="zh-CN"/>
              <a:t> (char*)p </a:t>
            </a:r>
            <a:r>
              <a:rPr lang="zh-CN" altLang="en-US"/>
              <a:t>来强制转换指针类型。</a:t>
            </a:r>
            <a:endParaRPr lang="zh-CN"/>
          </a:p>
          <a:p>
            <a:r>
              <a:rPr lang="zh-CN"/>
              <a:t>结果显示第一个房间里的字节是</a:t>
            </a:r>
            <a:r>
              <a:rPr lang="en-US" altLang="zh-CN"/>
              <a:t> 0x78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可见我们的</a:t>
            </a:r>
            <a:r>
              <a:rPr lang="en-US" altLang="zh-CN"/>
              <a:t> x86 </a:t>
            </a:r>
            <a:r>
              <a:rPr lang="zh-CN" altLang="en-US"/>
              <a:t>架构是小端字节序。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2365" y="2062480"/>
            <a:ext cx="4700270" cy="3877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4823460"/>
            <a:ext cx="645795" cy="6248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指针的用途举例：用于返回值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数组的本质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数组就是一堆在内存中紧密排列在一起的数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例如一个由</a:t>
            </a:r>
            <a:r>
              <a:rPr lang="en-US" altLang="zh-CN"/>
              <a:t> 4 </a:t>
            </a:r>
            <a:r>
              <a:rPr lang="zh-CN" altLang="en-US"/>
              <a:t>个字节组成的</a:t>
            </a:r>
            <a:r>
              <a:rPr lang="en-US" altLang="zh-CN"/>
              <a:t> char </a:t>
            </a:r>
            <a:r>
              <a:rPr lang="zh-CN" altLang="en-US"/>
              <a:t>数组，在内存中就是：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667635"/>
            <a:ext cx="11811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3940" y="2152650"/>
            <a:ext cx="4895850" cy="36963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  <p:sp>
        <p:nvSpPr>
          <p:cNvPr id="13" name="Content Placeholder 12"/>
          <p:cNvSpPr/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char a[4] = {...} </a:t>
            </a:r>
            <a:r>
              <a:rPr lang="zh-CN" altLang="en-US">
                <a:sym typeface="+mn-ea"/>
              </a:rPr>
              <a:t>来创建一个数组。</a:t>
            </a:r>
            <a:endParaRPr lang="zh-CN" altLang="en-US"/>
          </a:p>
          <a:p>
            <a:r>
              <a:rPr lang="zh-CN" altLang="en-US">
                <a:sym typeface="+mn-ea"/>
              </a:rPr>
              <a:t>数组</a:t>
            </a:r>
            <a:r>
              <a:rPr lang="en-US" altLang="zh-CN">
                <a:sym typeface="+mn-ea"/>
              </a:rPr>
              <a:t> a </a:t>
            </a:r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a[i] </a:t>
            </a:r>
            <a:r>
              <a:rPr lang="zh-CN" altLang="en-US">
                <a:sym typeface="+mn-ea"/>
              </a:rPr>
              <a:t>访问第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个元素。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 </a:t>
            </a:r>
            <a:r>
              <a:rPr lang="zh-CN" altLang="en-US">
                <a:sym typeface="+mn-ea"/>
              </a:rPr>
              <a:t>数组有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个数组成，每个数称为元素。</a:t>
            </a:r>
            <a:endParaRPr lang="zh-CN" altLang="en-US"/>
          </a:p>
          <a:p>
            <a:r>
              <a:rPr lang="zh-CN" altLang="en-US">
                <a:sym typeface="+mn-ea"/>
              </a:rPr>
              <a:t>这里的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俗称</a:t>
            </a:r>
            <a:r>
              <a:rPr lang="zh-CN" altLang="en-US" b="1">
                <a:sym typeface="+mn-ea"/>
              </a:rPr>
              <a:t>下标</a:t>
            </a:r>
            <a:r>
              <a:rPr lang="zh-CN" altLang="en-US">
                <a:sym typeface="+mn-ea"/>
              </a:rPr>
              <a:t>，表示第几个元素。</a:t>
            </a:r>
            <a:endParaRPr lang="zh-CN" altLang="en-US"/>
          </a:p>
          <a:p>
            <a:r>
              <a:rPr lang="zh-CN" altLang="en-US">
                <a:sym typeface="+mn-ea"/>
              </a:rPr>
              <a:t>要注意数组的下标是从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开始数起的！</a:t>
            </a:r>
            <a:endParaRPr lang="zh-CN" altLang="en-US"/>
          </a:p>
          <a:p>
            <a:r>
              <a:rPr lang="zh-CN" altLang="en-US">
                <a:sym typeface="+mn-ea"/>
              </a:rPr>
              <a:t>虽然从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开始数数符合人类的习惯，但是从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开始数数符合计算机和程序员的习惯。</a:t>
            </a:r>
            <a:endParaRPr lang="zh-CN" altLang="en-US">
              <a:sym typeface="+mn-ea"/>
            </a:endParaRPr>
          </a:p>
          <a:p>
            <a:r>
              <a:rPr lang="zh-CN" altLang="en-US"/>
              <a:t>一个大小为</a:t>
            </a:r>
            <a:r>
              <a:rPr lang="en-US" altLang="zh-CN"/>
              <a:t> n </a:t>
            </a:r>
            <a:r>
              <a:rPr lang="zh-CN" altLang="en-US"/>
              <a:t>的数组，下标从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n-1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不同位数的计算机，字（</a:t>
            </a:r>
            <a:r>
              <a:rPr lang="en-US" altLang="zh-CN"/>
              <a:t>word</a:t>
            </a:r>
            <a:r>
              <a:rPr lang="zh-CN" altLang="en-US"/>
              <a:t>）的大小也不一样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刚刚说把</a:t>
            </a:r>
            <a:r>
              <a:rPr lang="en-US" altLang="zh-CN"/>
              <a:t> 2 </a:t>
            </a:r>
            <a:r>
              <a:rPr lang="zh-CN" altLang="en-US"/>
              <a:t>个字节（</a:t>
            </a:r>
            <a:r>
              <a:rPr lang="en-US" altLang="zh-CN"/>
              <a:t>byte</a:t>
            </a:r>
            <a:r>
              <a:rPr lang="zh-CN" altLang="en-US"/>
              <a:t>）拼成一个字（</a:t>
            </a:r>
            <a:r>
              <a:rPr lang="en-US" altLang="zh-CN"/>
              <a:t>word</a:t>
            </a:r>
            <a:r>
              <a:rPr lang="zh-CN" altLang="en-US"/>
              <a:t>），实际上是</a:t>
            </a:r>
            <a:r>
              <a:rPr lang="en-US" altLang="zh-CN"/>
              <a:t> 16 </a:t>
            </a:r>
            <a:r>
              <a:rPr lang="zh-CN" altLang="en-US"/>
              <a:t>位计算机的做法。</a:t>
            </a:r>
            <a:endParaRPr lang="zh-CN" altLang="en-US"/>
          </a:p>
          <a:p>
            <a:r>
              <a:rPr lang="en-US" altLang="zh-CN"/>
              <a:t>16 </a:t>
            </a:r>
            <a:r>
              <a:rPr lang="zh-CN" altLang="en-US"/>
              <a:t>位计算机得名就是因为他的字由</a:t>
            </a:r>
            <a:r>
              <a:rPr lang="en-US" altLang="zh-CN"/>
              <a:t> 16 </a:t>
            </a:r>
            <a:r>
              <a:rPr lang="zh-CN" altLang="en-US"/>
              <a:t>个位组成，早期的</a:t>
            </a:r>
            <a:r>
              <a:rPr lang="en-US" altLang="zh-CN"/>
              <a:t> 8086 </a:t>
            </a:r>
            <a:r>
              <a:rPr lang="zh-CN" altLang="en-US"/>
              <a:t>系列</a:t>
            </a:r>
            <a:r>
              <a:rPr lang="en-US" altLang="zh-CN"/>
              <a:t> CPU </a:t>
            </a:r>
            <a:r>
              <a:rPr lang="zh-CN" altLang="en-US"/>
              <a:t>就是</a:t>
            </a:r>
            <a:r>
              <a:rPr lang="en-US" altLang="zh-CN"/>
              <a:t> 16 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位计算机上会把</a:t>
            </a:r>
            <a:r>
              <a:rPr lang="en-US" altLang="zh-CN"/>
              <a:t> 4 </a:t>
            </a:r>
            <a:r>
              <a:rPr lang="zh-CN" altLang="en-US"/>
              <a:t>个字节拼成一个字，字由</a:t>
            </a:r>
            <a:r>
              <a:rPr lang="en-US" altLang="zh-CN"/>
              <a:t> 32 </a:t>
            </a:r>
            <a:r>
              <a:rPr lang="zh-CN" altLang="en-US"/>
              <a:t>个位组成。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位计算机上会把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个字节拼成一个字，字由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个位组成。</a:t>
            </a:r>
            <a:endParaRPr lang="zh-CN" altLang="en-US">
              <a:sym typeface="+mn-ea"/>
            </a:endParaRPr>
          </a:p>
          <a:p>
            <a:r>
              <a:rPr lang="zh-CN" altLang="en-US"/>
              <a:t>如今的计算机大多是</a:t>
            </a:r>
            <a:r>
              <a:rPr lang="en-US" altLang="zh-CN"/>
              <a:t> 64 </a:t>
            </a:r>
            <a:r>
              <a:rPr lang="zh-CN" altLang="en-US"/>
              <a:t>位的，一些很老的网吧和学校的机房里偶尔能看见古董级的</a:t>
            </a:r>
            <a:r>
              <a:rPr lang="en-US" altLang="zh-CN"/>
              <a:t> 32 </a:t>
            </a:r>
            <a:r>
              <a:rPr lang="zh-CN" altLang="en-US"/>
              <a:t>位计算机，</a:t>
            </a:r>
            <a:r>
              <a:rPr lang="en-US" altLang="zh-CN"/>
              <a:t>16 </a:t>
            </a:r>
            <a:r>
              <a:rPr lang="zh-CN" altLang="en-US"/>
              <a:t>位计算机则是几乎只能在博物馆里看到了。</a:t>
            </a:r>
            <a:endParaRPr lang="zh-CN" altLang="en-US"/>
          </a:p>
          <a:p>
            <a:r>
              <a:rPr lang="zh-CN" altLang="en-US"/>
              <a:t>字的长度决定了计算机中寄存器的大小，从而</a:t>
            </a:r>
            <a:r>
              <a:rPr lang="zh-CN" altLang="en-US">
                <a:sym typeface="+mn-ea"/>
              </a:rPr>
              <a:t>决定计算机一次能处理多大的整数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32 </a:t>
            </a:r>
            <a:r>
              <a:rPr lang="zh-CN" altLang="en-US"/>
              <a:t>位计算机的寄存器都是</a:t>
            </a:r>
            <a:r>
              <a:rPr lang="en-US" altLang="zh-CN"/>
              <a:t> 32 </a:t>
            </a:r>
            <a:r>
              <a:rPr lang="zh-CN" altLang="en-US"/>
              <a:t>位，因此只能做</a:t>
            </a:r>
            <a:r>
              <a:rPr lang="en-US" altLang="zh-CN"/>
              <a:t> 32 </a:t>
            </a:r>
            <a:r>
              <a:rPr lang="zh-CN" altLang="en-US"/>
              <a:t>位整数的加减乘除，超过</a:t>
            </a:r>
            <a:r>
              <a:rPr lang="en-US" altLang="zh-CN"/>
              <a:t> 32 </a:t>
            </a:r>
            <a:r>
              <a:rPr lang="zh-CN" altLang="en-US"/>
              <a:t>位整数的加减乘除就要用特殊的指令来模拟了。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当后面有</a:t>
            </a:r>
            <a:r>
              <a:rPr lang="en-US" altLang="zh-CN"/>
              <a:t> {} </a:t>
            </a:r>
            <a:r>
              <a:rPr lang="zh-CN" altLang="en-US"/>
              <a:t>初始化时，</a:t>
            </a:r>
            <a:r>
              <a:rPr lang="en-US" altLang="zh-CN"/>
              <a:t>[] </a:t>
            </a:r>
            <a:r>
              <a:rPr lang="zh-CN" altLang="en-US"/>
              <a:t>里的</a:t>
            </a:r>
            <a:r>
              <a:rPr lang="en-US" altLang="zh-CN"/>
              <a:t> 4 </a:t>
            </a:r>
            <a:r>
              <a:rPr lang="zh-CN" altLang="en-US"/>
              <a:t>可以省略。</a:t>
            </a:r>
            <a:endParaRPr lang="zh-CN" altLang="en-US"/>
          </a:p>
          <a:p>
            <a:r>
              <a:rPr lang="zh-CN" altLang="en-US"/>
              <a:t>这时，编译器会自动推断出数组的大小。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6965" y="2140585"/>
            <a:ext cx="4751070" cy="3721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如果没有初始化，而是稍后再赋值的话，那么</a:t>
            </a:r>
            <a:r>
              <a:rPr lang="en-US" altLang="zh-CN"/>
              <a:t> [] </a:t>
            </a:r>
            <a:r>
              <a:rPr lang="zh-CN" altLang="en-US"/>
              <a:t>里的</a:t>
            </a:r>
            <a:r>
              <a:rPr lang="en-US" altLang="zh-CN"/>
              <a:t> 4 </a:t>
            </a:r>
            <a:r>
              <a:rPr lang="zh-CN" altLang="en-US"/>
              <a:t>就不可省略。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5250" y="1564640"/>
            <a:ext cx="4253230" cy="48729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指向数组其中一个元素的指针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我们说过，变量的地址（也就是指针），可以通过</a:t>
            </a:r>
            <a:r>
              <a:rPr lang="en-US" altLang="zh-CN"/>
              <a:t> &amp; </a:t>
            </a:r>
            <a:r>
              <a:rPr lang="zh-CN" altLang="en-US"/>
              <a:t>获取，例如</a:t>
            </a:r>
            <a:r>
              <a:rPr lang="en-US" altLang="zh-CN"/>
              <a:t> &amp;x </a:t>
            </a:r>
            <a:r>
              <a:rPr lang="zh-CN" altLang="en-US"/>
              <a:t>表示变量</a:t>
            </a:r>
            <a:r>
              <a:rPr lang="en-US" altLang="zh-CN"/>
              <a:t> x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因为数组的每个元素都是一个变量，</a:t>
            </a:r>
            <a:r>
              <a:rPr lang="en-US" altLang="zh-CN"/>
              <a:t>&amp;a[0] </a:t>
            </a:r>
            <a:r>
              <a:rPr lang="zh-CN" altLang="en-US"/>
              <a:t>表示数组</a:t>
            </a:r>
            <a:r>
              <a:rPr lang="en-US" altLang="zh-CN"/>
              <a:t> a </a:t>
            </a:r>
            <a:r>
              <a:rPr lang="zh-CN" altLang="en-US"/>
              <a:t>第</a:t>
            </a:r>
            <a:r>
              <a:rPr lang="en-US" altLang="zh-CN"/>
              <a:t> 0 </a:t>
            </a:r>
            <a:r>
              <a:rPr lang="zh-CN" altLang="en-US"/>
              <a:t>个元素的地址。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5250" y="1564640"/>
            <a:ext cx="4253230" cy="48729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整数的表示范围受位数限制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8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2^8-1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255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位长的</a:t>
            </a:r>
            <a:r>
              <a:rPr lang="zh-CN" altLang="en-US">
                <a:sym typeface="+mn-ea"/>
              </a:rPr>
              <a:t>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2^16-1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65535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2^32-1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4294967295</a:t>
            </a:r>
            <a:r>
              <a:rPr lang="zh-CN" altLang="en-US">
                <a:sym typeface="+mn-ea"/>
              </a:rPr>
              <a:t>。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字节的单位：</a:t>
            </a:r>
            <a:r>
              <a:rPr lang="en-US"/>
              <a:t>KB</a:t>
            </a:r>
            <a:r>
              <a:rPr lang="zh-CN" altLang="en-US"/>
              <a:t>，</a:t>
            </a:r>
            <a:r>
              <a:rPr lang="en-US" altLang="zh-CN"/>
              <a:t>MB</a:t>
            </a:r>
            <a:r>
              <a:rPr lang="zh-CN" altLang="en-US"/>
              <a:t>，</a:t>
            </a:r>
            <a:r>
              <a:rPr lang="en-US" altLang="zh-CN"/>
              <a:t>GB</a:t>
            </a:r>
            <a:r>
              <a:rPr lang="zh-CN" altLang="en-US"/>
              <a:t>，</a:t>
            </a:r>
            <a:r>
              <a:rPr lang="en-US" altLang="zh-CN"/>
              <a:t>TB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字还被用于表示内存地址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字的长度除了决定一次处理的整数大小之外，还决定了能访问的内存地址的范围。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这是因为内存是一维排列的，假如内存容量是</a:t>
            </a:r>
            <a:r>
              <a:rPr lang="en-US" altLang="zh-CN"/>
              <a:t> 65536 </a:t>
            </a:r>
            <a:r>
              <a:rPr lang="zh-CN" altLang="en-US"/>
              <a:t>字节，那所谓的内存地址实际上就是一个从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65535 </a:t>
            </a:r>
            <a:r>
              <a:rPr lang="zh-CN" altLang="en-US"/>
              <a:t>范围的整数，也就是两个字节组成的字。</a:t>
            </a:r>
            <a:endParaRPr lang="zh-CN" altLang="en-US"/>
          </a:p>
          <a:p>
            <a:r>
              <a:rPr lang="zh-CN" altLang="en-US"/>
              <a:t>处理器去读写内存的时候靠的是寄存器提供的地址，因此寄存器的大小（也就是字的大小）决定了他能读写的内存大小，例如：</a:t>
            </a:r>
            <a:endParaRPr lang="zh-CN" altLang="en-US"/>
          </a:p>
          <a:p>
            <a:r>
              <a:rPr lang="zh-CN" altLang="en-US"/>
              <a:t>由于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/>
              <a:t>寄存器只能存储</a:t>
            </a:r>
            <a:r>
              <a:rPr lang="en-US" altLang="zh-CN"/>
              <a:t> 16 </a:t>
            </a:r>
            <a:r>
              <a:rPr lang="zh-CN" altLang="en-US"/>
              <a:t>位，他只能访问</a:t>
            </a:r>
            <a:r>
              <a:rPr lang="en-US" altLang="zh-CN"/>
              <a:t> 65536 </a:t>
            </a:r>
            <a:r>
              <a:rPr lang="zh-CN" altLang="en-US"/>
              <a:t>字节（</a:t>
            </a:r>
            <a:r>
              <a:rPr lang="en-US" altLang="zh-CN"/>
              <a:t>64 KB</a:t>
            </a:r>
            <a:r>
              <a:rPr lang="zh-CN" altLang="en-US"/>
              <a:t>）的内存。</a:t>
            </a:r>
            <a:endParaRPr lang="zh-CN" altLang="en-US"/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>
                <a:sym typeface="+mn-ea"/>
              </a:rPr>
              <a:t>寄存器只能存储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位，他只能访问</a:t>
            </a:r>
            <a:r>
              <a:rPr lang="en-US" altLang="zh-CN">
                <a:sym typeface="+mn-ea"/>
              </a:rPr>
              <a:t> 4 GB </a:t>
            </a:r>
            <a:r>
              <a:rPr lang="zh-CN" altLang="en-US">
                <a:sym typeface="+mn-ea"/>
              </a:rPr>
              <a:t>的内存。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位计算机的寄存器能存储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位，他理论上能访问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</a:t>
            </a:r>
            <a:r>
              <a:rPr lang="en-US" altLang="zh-CN">
                <a:sym typeface="+mn-ea"/>
              </a:rPr>
              <a:t>B </a:t>
            </a:r>
            <a:r>
              <a:rPr lang="zh-CN" altLang="en-US">
                <a:sym typeface="+mn-ea"/>
              </a:rPr>
              <a:t>的内存！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因此，如果你的电脑内存超过了</a:t>
            </a:r>
            <a:r>
              <a:rPr lang="en-US" altLang="zh-CN">
                <a:sym typeface="+mn-ea"/>
              </a:rPr>
              <a:t> 4 GB</a:t>
            </a:r>
            <a:r>
              <a:rPr lang="zh-CN" altLang="en-US">
                <a:sym typeface="+mn-ea"/>
              </a:rPr>
              <a:t>，那肯定是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位电脑不用说了。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位计算机理论上能访问如此大量的内存，虽然目前看来是用不到。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知识拓展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虽然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位计算机的寄存器能处理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位的整数，</a:t>
            </a:r>
            <a:r>
              <a:rPr lang="zh-CN" altLang="en-US"/>
              <a:t>实际上的内存地址并没有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实际上地址的高</a:t>
            </a:r>
            <a:r>
              <a:rPr lang="en-US" altLang="zh-CN"/>
              <a:t> 16 </a:t>
            </a:r>
            <a:r>
              <a:rPr lang="zh-CN" altLang="en-US"/>
              <a:t>位始终和第</a:t>
            </a:r>
            <a:r>
              <a:rPr lang="en-US" altLang="zh-CN"/>
              <a:t> 48 </a:t>
            </a:r>
            <a:r>
              <a:rPr lang="zh-CN" altLang="en-US"/>
              <a:t>位一致（符号扩展），也就是虚拟地址空间只有</a:t>
            </a:r>
            <a:r>
              <a:rPr lang="en-US" altLang="zh-CN"/>
              <a:t> 48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而经过</a:t>
            </a:r>
            <a:r>
              <a:rPr lang="en-US" altLang="zh-CN"/>
              <a:t> MMU </a:t>
            </a:r>
            <a:r>
              <a:rPr lang="zh-CN" altLang="en-US"/>
              <a:t>映射后实际给内存的地址只有</a:t>
            </a:r>
            <a:r>
              <a:rPr lang="en-US" altLang="zh-CN"/>
              <a:t> 39 </a:t>
            </a:r>
            <a:r>
              <a:rPr lang="zh-CN" altLang="en-US"/>
              <a:t>位，因此如今的</a:t>
            </a:r>
            <a:r>
              <a:rPr lang="en-US" altLang="zh-CN"/>
              <a:t> x64 </a:t>
            </a:r>
            <a:r>
              <a:rPr lang="zh-CN" altLang="en-US"/>
              <a:t>架构实际上只能访问</a:t>
            </a:r>
            <a:r>
              <a:rPr lang="en-US" altLang="zh-CN"/>
              <a:t> 512GB </a:t>
            </a:r>
            <a:r>
              <a:rPr lang="zh-CN" altLang="en-US"/>
              <a:t>内存，如果插了超过这个大小的内存条他也不会认出来。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16 </a:t>
            </a:r>
            <a:r>
              <a:rPr lang="zh-CN" altLang="en-US"/>
              <a:t>位计算机实际上能通过额外的段寄存器访问到</a:t>
            </a:r>
            <a:r>
              <a:rPr lang="en-US" altLang="zh-CN"/>
              <a:t> 20 </a:t>
            </a:r>
            <a:r>
              <a:rPr lang="zh-CN" altLang="en-US"/>
              <a:t>位的内存地址（</a:t>
            </a:r>
            <a:r>
              <a:rPr lang="en-US" altLang="zh-CN"/>
              <a:t>1MB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32 </a:t>
            </a:r>
            <a:r>
              <a:rPr lang="zh-CN" altLang="en-US"/>
              <a:t>位计算机还能通过</a:t>
            </a:r>
            <a:r>
              <a:rPr lang="en-US" altLang="zh-CN"/>
              <a:t> PAE </a:t>
            </a:r>
            <a:r>
              <a:rPr lang="zh-CN" altLang="en-US"/>
              <a:t>技术（物理地址扩展）访问到</a:t>
            </a:r>
            <a:r>
              <a:rPr lang="en-US" altLang="zh-CN"/>
              <a:t> 36 </a:t>
            </a:r>
            <a:r>
              <a:rPr lang="zh-CN" altLang="en-US"/>
              <a:t>位的内存地址（</a:t>
            </a:r>
            <a:r>
              <a:rPr lang="en-US" altLang="zh-CN"/>
              <a:t>64GB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64 </a:t>
            </a:r>
            <a:r>
              <a:rPr lang="zh-CN" altLang="en-US"/>
              <a:t>位计算机反而是因为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TB </a:t>
            </a:r>
            <a:r>
              <a:rPr lang="zh-CN" altLang="en-US"/>
              <a:t>太大，内存地址被阉割到了</a:t>
            </a:r>
            <a:r>
              <a:rPr lang="en-US" altLang="zh-CN"/>
              <a:t> 39 </a:t>
            </a:r>
            <a:r>
              <a:rPr lang="zh-CN" altLang="en-US"/>
              <a:t>位（</a:t>
            </a:r>
            <a:r>
              <a:rPr lang="en-US" altLang="zh-CN"/>
              <a:t>512GB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64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位计算机：小丑竟是我自己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lscpu </a:t>
            </a:r>
            <a:r>
              <a:rPr lang="zh-CN" altLang="en-US"/>
              <a:t>命令查看处理器相关信息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0095" y="1734185"/>
            <a:ext cx="7749540" cy="4533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7758</Words>
  <Application>WPS Presentation</Application>
  <PresentationFormat>宽屏</PresentationFormat>
  <Paragraphs>604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DroidSansMono Nerd Font</vt:lpstr>
      <vt:lpstr>SimSun</vt:lpstr>
      <vt:lpstr>MathJax_Vector</vt:lpstr>
      <vt:lpstr>Office Theme</vt:lpstr>
      <vt:lpstr>从计算机组成原理看 C++ 数据结构</vt:lpstr>
      <vt:lpstr>字节（byte） 和位（bit）有什么区别</vt:lpstr>
      <vt:lpstr>表示更大范围的整数：字（word）</vt:lpstr>
      <vt:lpstr>不同位数的计算机，字（word）的大小也不一样</vt:lpstr>
      <vt:lpstr>整数的表示范围受位数限制</vt:lpstr>
      <vt:lpstr>字节的单位：KB，MB，GB，TB</vt:lpstr>
      <vt:lpstr>字还被用于表示内存地址</vt:lpstr>
      <vt:lpstr>知识拓展</vt:lpstr>
      <vt:lpstr>lscpu 命令查看处理器相关信息</vt:lpstr>
      <vt:lpstr>C 语言中的整数类型</vt:lpstr>
      <vt:lpstr>C 语言的基础整数类型</vt:lpstr>
      <vt:lpstr>C 语言的基础整数类型</vt:lpstr>
      <vt:lpstr>C 语言的基础整数类型</vt:lpstr>
      <vt:lpstr>无符号整数：unsigned 修饰</vt:lpstr>
      <vt:lpstr>有符号整数：signed 修饰</vt:lpstr>
      <vt:lpstr>字面常量</vt:lpstr>
      <vt:lpstr>标准化的类型：stdint.h</vt:lpstr>
      <vt:lpstr>标准化的类型：stdint.h</vt:lpstr>
      <vt:lpstr>标准化的类型：stdint.h</vt:lpstr>
      <vt:lpstr>intptr_t 和 uintptr_t：自动随系统位数决定大小</vt:lpstr>
      <vt:lpstr>size_t：表示大小的整数类型，其实等价于 uintptr_t</vt:lpstr>
      <vt:lpstr>实验</vt:lpstr>
      <vt:lpstr>指针的本质究竟是什么？</vt:lpstr>
      <vt:lpstr>理解内存地址的概念</vt:lpstr>
      <vt:lpstr>变量在内存中的存储方式（大端字节序）</vt:lpstr>
      <vt:lpstr>变量在内存中的存储方式（小端字节序）</vt:lpstr>
      <vt:lpstr>大小端之争</vt:lpstr>
      <vt:lpstr>int 类型对应的指针类型：int*</vt:lpstr>
      <vt:lpstr>float 类型对应的指针类型：float*</vt:lpstr>
      <vt:lpstr>能够指向一个变量的指针究竟是什么？</vt:lpstr>
      <vt:lpstr>指针的本质是内存地址</vt:lpstr>
      <vt:lpstr>甚至可以有指向指针的指针：二级指针</vt:lpstr>
      <vt:lpstr>实验：你的电脑是大端还是小端？</vt:lpstr>
      <vt:lpstr>实验：你的电脑是大端还是小端？</vt:lpstr>
      <vt:lpstr>实验：你的电脑是大端还是小端？</vt:lpstr>
      <vt:lpstr>PowerPoint 演示文稿</vt:lpstr>
      <vt:lpstr>数组的本质究竟是什么？</vt:lpstr>
      <vt:lpstr>数组就是一堆在内存中紧密排列在一起的数</vt:lpstr>
      <vt:lpstr>PowerPoint 演示文稿</vt:lpstr>
      <vt:lpstr>实验：char 类型数组</vt:lpstr>
      <vt:lpstr>实验：char 类型数组</vt:lpstr>
      <vt:lpstr>实验：char 类型数组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151</cp:revision>
  <dcterms:created xsi:type="dcterms:W3CDTF">2022-03-24T05:14:17Z</dcterms:created>
  <dcterms:modified xsi:type="dcterms:W3CDTF">2022-03-24T05:14:17Z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