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31"/>
  </p:handoutMasterIdLst>
  <p:sldIdLst>
    <p:sldId id="256" r:id="rId3"/>
    <p:sldId id="263" r:id="rId4"/>
    <p:sldId id="258" r:id="rId5"/>
    <p:sldId id="262" r:id="rId6"/>
    <p:sldId id="264" r:id="rId7"/>
    <p:sldId id="266" r:id="rId8"/>
    <p:sldId id="260" r:id="rId9"/>
    <p:sldId id="259" r:id="rId10"/>
    <p:sldId id="271" r:id="rId11"/>
    <p:sldId id="267" r:id="rId12"/>
    <p:sldId id="268" r:id="rId13"/>
    <p:sldId id="269" r:id="rId14"/>
    <p:sldId id="272" r:id="rId15"/>
    <p:sldId id="270" r:id="rId16"/>
    <p:sldId id="273" r:id="rId17"/>
    <p:sldId id="274" r:id="rId18"/>
    <p:sldId id="275" r:id="rId19"/>
    <p:sldId id="276" r:id="rId20"/>
    <p:sldId id="277" r:id="rId21"/>
    <p:sldId id="278" r:id="rId23"/>
    <p:sldId id="279" r:id="rId24"/>
    <p:sldId id="280" r:id="rId25"/>
    <p:sldId id="283" r:id="rId26"/>
    <p:sldId id="281" r:id="rId27"/>
    <p:sldId id="288" r:id="rId28"/>
    <p:sldId id="289" r:id="rId29"/>
    <p:sldId id="287" r:id="rId3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5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5.png"/><Relationship Id="rId1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/>
              <a:t>C++ </a:t>
            </a:r>
            <a:r>
              <a:rPr lang="en-US" altLang="zh-CN"/>
              <a:t>STL </a:t>
            </a:r>
            <a:r>
              <a:rPr lang="zh-CN" altLang="en-US"/>
              <a:t>容器与算法全解析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>
                <a:sym typeface="+mn-ea"/>
              </a:rPr>
              <a:t>by </a:t>
            </a:r>
            <a:r>
              <a:rPr lang="zh-CN" altLang="en-US">
                <a:sym typeface="+mn-ea"/>
              </a:rPr>
              <a:t>彭于斌（</a:t>
            </a:r>
            <a:r>
              <a:rPr lang="en-US" altLang="zh-CN">
                <a:sym typeface="+mn-ea"/>
              </a:rPr>
              <a:t>@archibate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  <a:p>
            <a:r>
              <a:rPr lang="zh-CN" altLang="en-US">
                <a:sym typeface="+mn-ea"/>
              </a:rPr>
              <a:t>往期录播：https://www.bilibili.com/video/BV1fa411r7zp</a:t>
            </a:r>
            <a:endParaRPr lang="zh-CN" altLang="en-US"/>
          </a:p>
          <a:p>
            <a:r>
              <a:rPr lang="zh-CN" altLang="en-US">
                <a:sym typeface="+mn-ea"/>
              </a:rPr>
              <a:t>课程</a:t>
            </a:r>
            <a:r>
              <a:rPr lang="en-US" altLang="zh-CN">
                <a:sym typeface="+mn-ea"/>
              </a:rPr>
              <a:t>PPT</a:t>
            </a:r>
            <a:r>
              <a:rPr lang="zh-CN" altLang="en-US">
                <a:sym typeface="+mn-ea"/>
              </a:rPr>
              <a:t>和代码：https://github.com/parallel101/cours</a:t>
            </a:r>
            <a:r>
              <a:rPr lang="en-US" altLang="zh-CN">
                <a:sym typeface="+mn-ea"/>
              </a:rPr>
              <a:t>e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40030" y="1825625"/>
            <a:ext cx="5996940" cy="4351655"/>
          </a:xfrm>
        </p:spPr>
        <p:txBody>
          <a:bodyPr/>
          <a:p>
            <a:r>
              <a:rPr lang="en-US" altLang="zh-CN"/>
              <a:t>vector </a:t>
            </a:r>
            <a:r>
              <a:rPr lang="zh-CN" altLang="en-US"/>
              <a:t>的功能是长度可变的数组，他里面的数据存储在堆上。</a:t>
            </a:r>
            <a:endParaRPr lang="zh-CN" altLang="en-US"/>
          </a:p>
          <a:p>
            <a:r>
              <a:rPr lang="en-US" altLang="zh-CN"/>
              <a:t>vector </a:t>
            </a:r>
            <a:r>
              <a:rPr lang="zh-CN" altLang="en-US"/>
              <a:t>是一个模板类，第一个模板参数是数组里元素的类型。</a:t>
            </a:r>
            <a:endParaRPr lang="zh-CN" altLang="en-US"/>
          </a:p>
          <a:p>
            <a:r>
              <a:rPr lang="zh-CN" altLang="en-US"/>
              <a:t>例如，声明一个元素是</a:t>
            </a:r>
            <a:r>
              <a:rPr lang="en-US" altLang="zh-CN"/>
              <a:t> int </a:t>
            </a:r>
            <a:r>
              <a:rPr lang="zh-CN" altLang="en-US"/>
              <a:t>类型的动态数组</a:t>
            </a:r>
            <a:r>
              <a:rPr lang="en-US" altLang="zh-CN"/>
              <a:t> a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vector&lt;int&gt; a;</a:t>
            </a:r>
            <a:endParaRPr lang="en-US" altLang="zh-CN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4" name="Content Placeholder 1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87440" y="2474595"/>
            <a:ext cx="4768850" cy="30524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可以在构造时指定初始长度</a:t>
            </a:r>
            <a:r>
              <a:rPr lang="zh-CN"/>
              <a:t>。</a:t>
            </a:r>
            <a:endParaRPr lang="zh-CN"/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explicit vector(size_t n);</a:t>
            </a:r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/>
              <a:t>例如，要创建一个长度为</a:t>
            </a:r>
            <a:r>
              <a:rPr lang="en-US" altLang="zh-CN"/>
              <a:t> 4 </a:t>
            </a:r>
            <a:r>
              <a:rPr lang="zh-CN" altLang="en-US"/>
              <a:t>的</a:t>
            </a:r>
            <a:r>
              <a:rPr lang="en-US" altLang="zh-CN"/>
              <a:t> int </a:t>
            </a:r>
            <a:r>
              <a:rPr lang="zh-CN" altLang="en-US"/>
              <a:t>型数组：</a:t>
            </a:r>
            <a:endParaRPr lang="en-US" altLang="zh-CN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vector&lt;int&gt; a(4);</a:t>
            </a:r>
            <a:endParaRPr lang="en-US" altLang="zh-CN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/>
              <a:t>之后可以通过</a:t>
            </a:r>
            <a:r>
              <a:rPr lang="en-US" altLang="zh-CN"/>
              <a:t> a.size() </a:t>
            </a:r>
            <a:r>
              <a:rPr lang="zh-CN" altLang="en-US"/>
              <a:t>获得数组的长度。</a:t>
            </a:r>
            <a:endParaRPr lang="zh-CN" altLang="en-US"/>
          </a:p>
          <a:p>
            <a:r>
              <a:rPr lang="zh-CN" altLang="en-US"/>
              <a:t>比如右边这段代码会得到</a:t>
            </a:r>
            <a:r>
              <a:rPr lang="en-US" altLang="zh-CN"/>
              <a:t> 4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size_t size() const noexcept;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66460" y="1918970"/>
            <a:ext cx="5273040" cy="30200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055" y="5266055"/>
            <a:ext cx="413385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60350" y="1825625"/>
            <a:ext cx="5568950" cy="4351655"/>
          </a:xfrm>
        </p:spPr>
        <p:txBody>
          <a:bodyPr/>
          <a:p>
            <a:r>
              <a:rPr lang="zh-CN" altLang="en-US"/>
              <a:t>要访问</a:t>
            </a:r>
            <a:r>
              <a:rPr lang="en-US" altLang="zh-CN"/>
              <a:t> vector </a:t>
            </a:r>
            <a:r>
              <a:rPr lang="zh-CN" altLang="en-US"/>
              <a:t>里的元素，只需用</a:t>
            </a:r>
            <a:r>
              <a:rPr lang="en-US" altLang="zh-CN"/>
              <a:t> [] </a:t>
            </a:r>
            <a:r>
              <a:rPr lang="zh-CN" altLang="en-US"/>
              <a:t>运算符：</a:t>
            </a:r>
            <a:endParaRPr lang="zh-CN" altLang="en-US"/>
          </a:p>
          <a:p>
            <a:r>
              <a:rPr lang="zh-CN" altLang="en-US">
                <a:sym typeface="+mn-ea"/>
              </a:rPr>
              <a:t>例如</a:t>
            </a:r>
            <a:r>
              <a:rPr lang="en-US" altLang="zh-CN">
                <a:sym typeface="+mn-ea"/>
              </a:rPr>
              <a:t> a[0] </a:t>
            </a:r>
            <a:r>
              <a:rPr lang="zh-CN" altLang="en-US">
                <a:sym typeface="+mn-ea"/>
              </a:rPr>
              <a:t>访问第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个元素（人类的第一个）</a:t>
            </a:r>
            <a:endParaRPr lang="zh-CN" altLang="en-US"/>
          </a:p>
          <a:p>
            <a:r>
              <a:rPr lang="zh-CN" altLang="en-US"/>
              <a:t>例如</a:t>
            </a:r>
            <a:r>
              <a:rPr lang="en-US" altLang="zh-CN"/>
              <a:t> a[1] </a:t>
            </a:r>
            <a:r>
              <a:rPr lang="zh-CN" altLang="en-US"/>
              <a:t>访问第</a:t>
            </a:r>
            <a:r>
              <a:rPr lang="en-US" altLang="zh-CN"/>
              <a:t> 1 </a:t>
            </a:r>
            <a:r>
              <a:rPr lang="zh-CN" altLang="en-US"/>
              <a:t>个元素（人类的第二个）</a:t>
            </a:r>
            <a:endParaRPr lang="en-US" altLang="zh-CN"/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int &amp;operator[](size_t i) noexcept;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int const &amp;operator[](size_t i) const noexcept;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49695" y="5362575"/>
            <a:ext cx="4095750" cy="1495425"/>
          </a:xfrm>
          <a:prstGeom prst="rect">
            <a:avLst/>
          </a:prstGeom>
        </p:spPr>
      </p:pic>
      <p:pic>
        <p:nvPicPr>
          <p:cNvPr id="14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56275" y="1825625"/>
            <a:ext cx="5651500" cy="33889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60350" y="1825625"/>
            <a:ext cx="5568950" cy="4351655"/>
          </a:xfrm>
        </p:spPr>
        <p:txBody>
          <a:bodyPr/>
          <a:p>
            <a:r>
              <a:rPr lang="zh-CN">
                <a:sym typeface="+mn-ea"/>
              </a:rPr>
              <a:t>值得注意的是，</a:t>
            </a:r>
            <a:r>
              <a:rPr lang="en-US" altLang="zh-CN">
                <a:sym typeface="+mn-ea"/>
              </a:rPr>
              <a:t>[] </a:t>
            </a:r>
            <a:r>
              <a:rPr lang="zh-CN" altLang="en-US">
                <a:sym typeface="+mn-ea"/>
              </a:rPr>
              <a:t>运算符在索引超出数组大小时并不会直接报错，这是为了性能的考虑。</a:t>
            </a:r>
            <a:endParaRPr lang="zh-CN" altLang="en-US"/>
          </a:p>
          <a:p>
            <a:r>
              <a:rPr lang="zh-CN" altLang="en-US">
                <a:sym typeface="+mn-ea"/>
              </a:rPr>
              <a:t>如果你不小心用</a:t>
            </a:r>
            <a:r>
              <a:rPr lang="en-US" altLang="zh-CN">
                <a:sym typeface="+mn-ea"/>
              </a:rPr>
              <a:t> [] </a:t>
            </a:r>
            <a:r>
              <a:rPr lang="zh-CN" altLang="en-US">
                <a:sym typeface="+mn-ea"/>
              </a:rPr>
              <a:t>访问了越界的索引，可能会覆盖掉别的变量导致程序行为异常，或是访问到操作系统未映射的区域导致奔溃。</a:t>
            </a:r>
            <a:endParaRPr lang="zh-CN" altLang="en-US"/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int &amp;operator[](size_t i) noexcept;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int const &amp;operator[](size_t i) const noexcept;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35090" y="5143500"/>
            <a:ext cx="4124325" cy="1714500"/>
          </a:xfrm>
          <a:prstGeom prst="rect">
            <a:avLst/>
          </a:prstGeom>
        </p:spPr>
      </p:pic>
      <p:pic>
        <p:nvPicPr>
          <p:cNvPr id="7" name="Content Placeholder 9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32145" y="1473835"/>
            <a:ext cx="5529580" cy="35096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6665" y="5019040"/>
            <a:ext cx="8395335" cy="18389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2075" y="1458595"/>
            <a:ext cx="5767070" cy="5179060"/>
          </a:xfrm>
        </p:spPr>
        <p:txBody>
          <a:bodyPr>
            <a:normAutofit lnSpcReduction="20000"/>
          </a:bodyPr>
          <a:p>
            <a:r>
              <a:rPr lang="zh-CN" altLang="en-US"/>
              <a:t>为了防止不小心越界，可以用</a:t>
            </a:r>
            <a:r>
              <a:rPr lang="en-US" altLang="zh-CN"/>
              <a:t> a.at(i) </a:t>
            </a:r>
            <a:r>
              <a:rPr lang="zh-CN" altLang="en-US"/>
              <a:t>替代</a:t>
            </a:r>
            <a:r>
              <a:rPr lang="en-US" altLang="zh-CN"/>
              <a:t> a[i]</a:t>
            </a:r>
            <a:r>
              <a:rPr lang="zh-CN" altLang="en-US"/>
              <a:t>，</a:t>
            </a:r>
            <a:r>
              <a:rPr lang="en-US" altLang="zh-CN"/>
              <a:t>at </a:t>
            </a:r>
            <a:r>
              <a:rPr lang="zh-CN" altLang="en-US"/>
              <a:t>函数会检测索引</a:t>
            </a:r>
            <a:r>
              <a:rPr lang="en-US" altLang="zh-CN"/>
              <a:t> i </a:t>
            </a:r>
            <a:r>
              <a:rPr lang="zh-CN" altLang="en-US"/>
              <a:t>是否越界，如果他发现索引</a:t>
            </a:r>
            <a:r>
              <a:rPr lang="en-US" altLang="zh-CN"/>
              <a:t> i &gt;= a.size() </a:t>
            </a:r>
            <a:r>
              <a:rPr lang="zh-CN" altLang="en-US"/>
              <a:t>则会抛出异常</a:t>
            </a:r>
            <a:r>
              <a:rPr lang="en-US" altLang="zh-CN"/>
              <a:t> std::out_of_range </a:t>
            </a:r>
            <a:r>
              <a:rPr lang="zh-CN" altLang="en-US"/>
              <a:t>让程序提前终止（或者被</a:t>
            </a:r>
            <a:r>
              <a:rPr lang="en-US" altLang="zh-CN"/>
              <a:t> try-catch </a:t>
            </a:r>
            <a:r>
              <a:rPr lang="zh-CN" altLang="en-US"/>
              <a:t>捕获），配合任意一款调试器，就可以很快速地定位到出错点。</a:t>
            </a:r>
            <a:endParaRPr lang="zh-CN" altLang="en-US"/>
          </a:p>
          <a:p>
            <a:r>
              <a:rPr lang="zh-CN" altLang="en-US"/>
              <a:t>不过</a:t>
            </a:r>
            <a:r>
              <a:rPr lang="en-US" altLang="zh-CN"/>
              <a:t> at </a:t>
            </a:r>
            <a:r>
              <a:rPr lang="zh-CN" altLang="en-US"/>
              <a:t>需要额外检测下标是否越界，虽然更安全方便调试，但和</a:t>
            </a:r>
            <a:r>
              <a:rPr lang="en-US" altLang="zh-CN">
                <a:sym typeface="+mn-ea"/>
              </a:rPr>
              <a:t> [] </a:t>
            </a:r>
            <a:r>
              <a:rPr lang="zh-CN" altLang="en-US">
                <a:sym typeface="+mn-ea"/>
              </a:rPr>
              <a:t>相比</a:t>
            </a:r>
            <a:r>
              <a:rPr lang="zh-CN" altLang="en-US"/>
              <a:t>有一定性能损失。</a:t>
            </a:r>
            <a:endParaRPr lang="zh-CN" altLang="en-US"/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int &amp;at(size_t i);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int const &amp;at(size_t i) const;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59145" y="1624965"/>
            <a:ext cx="5713095" cy="32334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310" y="1611630"/>
            <a:ext cx="5507990" cy="4780280"/>
          </a:xfrm>
        </p:spPr>
        <p:txBody>
          <a:bodyPr>
            <a:normAutofit lnSpcReduction="20000"/>
          </a:bodyPr>
          <a:p>
            <a:r>
              <a:rPr lang="en-US"/>
              <a:t>[] </a:t>
            </a:r>
            <a:r>
              <a:rPr lang="zh-CN" altLang="en-US"/>
              <a:t>和</a:t>
            </a:r>
            <a:r>
              <a:rPr lang="en-US" altLang="zh-CN"/>
              <a:t> at </a:t>
            </a:r>
            <a:r>
              <a:rPr lang="zh-CN" altLang="en-US"/>
              <a:t>除了可以读取元素，还可以写入。</a:t>
            </a:r>
            <a:endParaRPr lang="zh-CN" altLang="en-US"/>
          </a:p>
          <a:p>
            <a:r>
              <a:rPr lang="zh-CN" altLang="en-US"/>
              <a:t>这是因为他们返回的是元素的引用</a:t>
            </a:r>
            <a:r>
              <a:rPr lang="en-US" altLang="zh-CN"/>
              <a:t> int&amp;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例如给第</a:t>
            </a:r>
            <a:r>
              <a:rPr lang="en-US" altLang="zh-CN"/>
              <a:t> i </a:t>
            </a:r>
            <a:r>
              <a:rPr lang="zh-CN" altLang="en-US"/>
              <a:t>个元素赋值</a:t>
            </a:r>
            <a:r>
              <a:rPr lang="en-US" altLang="zh-CN"/>
              <a:t> val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a[i] = val;</a:t>
            </a:r>
            <a:endParaRPr lang="en-US" altLang="zh-CN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/>
              <a:t>读取第</a:t>
            </a:r>
            <a:r>
              <a:rPr lang="en-US" altLang="zh-CN"/>
              <a:t> i </a:t>
            </a:r>
            <a:r>
              <a:rPr lang="zh-CN" altLang="en-US"/>
              <a:t>个元素并打印：</a:t>
            </a:r>
            <a:endParaRPr lang="en-US" altLang="zh-CN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cout &lt;&lt; a[i] &lt;&lt; endl;</a:t>
            </a:r>
            <a:endParaRPr lang="en-US" altLang="zh-CN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int &amp;operator[](size_t i) noexcept;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int const &amp;operator[](size_t i) const noexcept;</a:t>
            </a:r>
            <a:endParaRPr lang="en-US" altLang="zh-CN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791200" y="769620"/>
            <a:ext cx="5561330" cy="45421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940" y="5419725"/>
            <a:ext cx="4133850" cy="14382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611630"/>
            <a:ext cx="5181600" cy="4780280"/>
          </a:xfrm>
        </p:spPr>
        <p:txBody>
          <a:bodyPr>
            <a:normAutofit lnSpcReduction="20000"/>
          </a:bodyPr>
          <a:p>
            <a:r>
              <a:rPr lang="zh-CN"/>
              <a:t>除了先指定大小再一个个构造之外，还可以直接利用初始化列表（</a:t>
            </a:r>
            <a:r>
              <a:rPr lang="en-US" altLang="zh-CN">
                <a:sym typeface="+mn-ea"/>
              </a:rPr>
              <a:t>C++11 </a:t>
            </a:r>
            <a:r>
              <a:rPr lang="zh-CN" altLang="en-US">
                <a:sym typeface="+mn-ea"/>
              </a:rPr>
              <a:t>新特性</a:t>
            </a:r>
            <a:r>
              <a:rPr lang="zh-CN"/>
              <a:t>）在构造时就初始化其中元素的值。</a:t>
            </a:r>
            <a:endParaRPr lang="zh-CN"/>
          </a:p>
          <a:p>
            <a:r>
              <a:rPr lang="zh-CN"/>
              <a:t>例如创建具有</a:t>
            </a:r>
            <a:r>
              <a:rPr lang="en-US" altLang="zh-CN"/>
              <a:t> 6, 1, 7, 4 </a:t>
            </a:r>
            <a:r>
              <a:rPr lang="zh-CN" altLang="en-US"/>
              <a:t>四个元素的</a:t>
            </a:r>
            <a:r>
              <a:rPr lang="en-US" altLang="zh-CN"/>
              <a:t> vector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vector&lt;int&gt; a = {6, 1, 7, 4};</a:t>
            </a:r>
            <a:endParaRPr lang="en-US" altLang="zh-CN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/>
              <a:t>和刚刚先创建再赋值的方法相比更直观。</a:t>
            </a:r>
            <a:endParaRPr lang="en-US" altLang="zh-CN"/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vector(initializer_list&lt;int&gt; list);</a:t>
            </a:r>
            <a:endParaRPr lang="en-US" altLang="zh-CN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33440" y="1685925"/>
            <a:ext cx="5276850" cy="35001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940" y="5419725"/>
            <a:ext cx="4133850" cy="14382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611630"/>
            <a:ext cx="5181600" cy="4780280"/>
          </a:xfrm>
        </p:spPr>
        <p:txBody>
          <a:bodyPr>
            <a:normAutofit lnSpcReduction="20000"/>
          </a:bodyPr>
          <a:p>
            <a:r>
              <a:rPr lang="zh-CN" altLang="en-US"/>
              <a:t>初始化表达式的等号可以写也可以不写：</a:t>
            </a:r>
            <a:endParaRPr lang="zh-CN" altLang="en-US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vector&lt;int&gt; a = {6, 1, 7, 4};</a:t>
            </a:r>
            <a:endParaRPr lang="en-US" altLang="zh-CN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vector&lt;int&gt; a{6, 1, 7, 4};</a:t>
            </a:r>
            <a:endParaRPr lang="en-US" altLang="zh-CN"/>
          </a:p>
          <a:p>
            <a:r>
              <a:rPr lang="zh-CN" altLang="en-US"/>
              <a:t>都是等价的。</a:t>
            </a:r>
            <a:endParaRPr lang="en-US" altLang="zh-CN"/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vector(initializer_list&lt;int&gt; list);</a:t>
            </a:r>
            <a:endParaRPr lang="en-US" altLang="zh-C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04940" y="5419725"/>
            <a:ext cx="4133850" cy="143827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95975" y="1611630"/>
            <a:ext cx="5351780" cy="35280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1470" y="1459230"/>
            <a:ext cx="5274310" cy="5085080"/>
          </a:xfrm>
        </p:spPr>
        <p:txBody>
          <a:bodyPr>
            <a:normAutofit lnSpcReduction="20000"/>
          </a:bodyPr>
          <a:p>
            <a:r>
              <a:rPr lang="zh-CN" altLang="en-US"/>
              <a:t>注意，这意味着如果用花括号的</a:t>
            </a:r>
            <a:r>
              <a:rPr lang="en-US" altLang="zh-CN"/>
              <a:t> {4} </a:t>
            </a:r>
            <a:r>
              <a:rPr lang="zh-CN" altLang="en-US"/>
              <a:t>初始化：</a:t>
            </a:r>
            <a:endParaRPr lang="zh-CN" altLang="en-US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vector&lt;int&gt; a{4};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zh-CN" altLang="en-US"/>
              <a:t>会得到长度为</a:t>
            </a:r>
            <a:r>
              <a:rPr lang="en-US" altLang="zh-CN"/>
              <a:t> 1 </a:t>
            </a:r>
            <a:r>
              <a:rPr lang="zh-CN" altLang="en-US"/>
              <a:t>只有一个元素</a:t>
            </a:r>
            <a:r>
              <a:rPr lang="en-US" altLang="zh-CN"/>
              <a:t> 4 </a:t>
            </a:r>
            <a:r>
              <a:rPr lang="zh-CN" altLang="en-US"/>
              <a:t>的数组。</a:t>
            </a:r>
            <a:endParaRPr lang="zh-CN" altLang="en-US"/>
          </a:p>
          <a:p>
            <a:r>
              <a:rPr lang="zh-CN" altLang="en-US"/>
              <a:t>如果需要长度为</a:t>
            </a:r>
            <a:r>
              <a:rPr lang="en-US" altLang="zh-CN"/>
              <a:t> 4</a:t>
            </a:r>
            <a:r>
              <a:rPr lang="zh-CN" altLang="en-US"/>
              <a:t>，元素全部为</a:t>
            </a:r>
            <a:r>
              <a:rPr lang="en-US" altLang="zh-CN"/>
              <a:t> 0 </a:t>
            </a:r>
            <a:r>
              <a:rPr lang="zh-CN" altLang="en-US"/>
              <a:t>的数组，必须用圆括号</a:t>
            </a:r>
            <a:r>
              <a:rPr lang="en-US" altLang="zh-CN"/>
              <a:t> () </a:t>
            </a:r>
            <a:r>
              <a:rPr lang="zh-CN" altLang="en-US"/>
              <a:t>而不是花括号</a:t>
            </a:r>
            <a:r>
              <a:rPr lang="en-US" altLang="zh-CN"/>
              <a:t> {}</a:t>
            </a:r>
            <a:r>
              <a:rPr lang="zh-CN" altLang="en-US"/>
              <a:t>，这样才能保证调用他的显式（</a:t>
            </a:r>
            <a:r>
              <a:rPr lang="en-US" altLang="zh-CN"/>
              <a:t>explicit</a:t>
            </a:r>
            <a:r>
              <a:rPr lang="zh-CN" altLang="en-US"/>
              <a:t>）构造函数：</a:t>
            </a:r>
            <a:endParaRPr lang="en-US" altLang="zh-CN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vector&lt;int&gt; a(4);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zh-CN" altLang="en-US">
                <a:sym typeface="+mn-ea"/>
              </a:rPr>
              <a:t>会得到长度为</a:t>
            </a:r>
            <a:r>
              <a:rPr lang="en-US" altLang="zh-CN">
                <a:sym typeface="+mn-ea"/>
              </a:rPr>
              <a:t> 4 </a:t>
            </a:r>
            <a:r>
              <a:rPr lang="zh-CN" altLang="en-US">
                <a:sym typeface="+mn-ea"/>
              </a:rPr>
              <a:t>元素全为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的数组。</a:t>
            </a:r>
            <a:endParaRPr lang="zh-CN" altLang="en-US"/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vector(initializer_list&lt;int&gt; list);</a:t>
            </a:r>
            <a:endParaRPr lang="en-US" altLang="zh-CN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explicit vector(size_t n);</a:t>
            </a:r>
            <a:endParaRPr lang="en-US" altLang="zh-CN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478145" y="2561590"/>
            <a:ext cx="6330950" cy="30429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220" y="5944235"/>
            <a:ext cx="4114800" cy="9239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" y="1500505"/>
            <a:ext cx="5728970" cy="5085080"/>
          </a:xfrm>
        </p:spPr>
        <p:txBody>
          <a:bodyPr>
            <a:normAutofit lnSpcReduction="20000"/>
          </a:bodyPr>
          <a:p>
            <a:r>
              <a:rPr lang="zh-CN">
                <a:sym typeface="+mn-ea"/>
              </a:rPr>
              <a:t>这在对于只能用花括号初始化的类成员来说，就有很大问题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vector&lt;int&gt; a{4};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zh-CN" altLang="en-US"/>
              <a:t>会得到长度为</a:t>
            </a:r>
            <a:r>
              <a:rPr lang="en-US" altLang="zh-CN"/>
              <a:t> 1 </a:t>
            </a:r>
            <a:r>
              <a:rPr lang="zh-CN" altLang="en-US"/>
              <a:t>只有一个元素</a:t>
            </a:r>
            <a:r>
              <a:rPr lang="en-US" altLang="zh-CN"/>
              <a:t> 4 </a:t>
            </a:r>
            <a:r>
              <a:rPr lang="zh-CN" altLang="en-US"/>
              <a:t>的数组。</a:t>
            </a:r>
            <a:endParaRPr lang="zh-CN" altLang="en-US"/>
          </a:p>
          <a:p>
            <a:r>
              <a:rPr lang="zh-CN" altLang="en-US"/>
              <a:t>但还是可以用这种写法强制调用显式构造函数：</a:t>
            </a:r>
            <a:endParaRPr lang="en-US" altLang="zh-CN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vector&lt;int&gt; a = vector&lt;int&gt;(4);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zh-CN" altLang="en-US">
                <a:sym typeface="+mn-ea"/>
              </a:rPr>
              <a:t>会得到长度为</a:t>
            </a:r>
            <a:r>
              <a:rPr lang="en-US" altLang="zh-CN">
                <a:sym typeface="+mn-ea"/>
              </a:rPr>
              <a:t> 4 </a:t>
            </a:r>
            <a:r>
              <a:rPr lang="zh-CN" altLang="en-US">
                <a:sym typeface="+mn-ea"/>
              </a:rPr>
              <a:t>元素全为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的数组。</a:t>
            </a:r>
            <a:endParaRPr lang="zh-CN" altLang="en-US"/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vector(initializer_list&lt;int&gt; list);</a:t>
            </a:r>
            <a:endParaRPr lang="en-US" altLang="zh-CN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explicit vector(size_t n);</a:t>
            </a:r>
            <a:endParaRPr lang="en-US" altLang="zh-CN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12155" y="2209165"/>
            <a:ext cx="5685155" cy="3460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600" y="5819775"/>
            <a:ext cx="4152900" cy="10382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C++ </a:t>
            </a:r>
            <a:r>
              <a:rPr lang="zh-CN"/>
              <a:t>标准库五大件：容器（</a:t>
            </a:r>
            <a:r>
              <a:rPr lang="en-US" altLang="zh-CN"/>
              <a:t>container</a:t>
            </a:r>
            <a:r>
              <a:rPr lang="zh-CN"/>
              <a:t>）</a:t>
            </a:r>
            <a:endParaRPr lang="zh-CN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150" y="2132965"/>
            <a:ext cx="12077065" cy="373634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094230" y="4620895"/>
            <a:ext cx="858520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187575" y="2743835"/>
            <a:ext cx="1000125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" y="1500505"/>
            <a:ext cx="5728970" cy="5085080"/>
          </a:xfrm>
        </p:spPr>
        <p:txBody>
          <a:bodyPr>
            <a:normAutofit lnSpcReduction="20000"/>
          </a:bodyPr>
          <a:p>
            <a:r>
              <a:rPr lang="zh-CN">
                <a:sym typeface="+mn-ea"/>
              </a:rPr>
              <a:t>这在对于只能用花括号初始化的类成员来说，就有很大问题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vector&lt;int&gt; a{4};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zh-CN" altLang="en-US"/>
              <a:t>会得到长度为</a:t>
            </a:r>
            <a:r>
              <a:rPr lang="en-US" altLang="zh-CN"/>
              <a:t> 1 </a:t>
            </a:r>
            <a:r>
              <a:rPr lang="zh-CN" altLang="en-US"/>
              <a:t>只有一个元素</a:t>
            </a:r>
            <a:r>
              <a:rPr lang="en-US" altLang="zh-CN"/>
              <a:t> 4 </a:t>
            </a:r>
            <a:r>
              <a:rPr lang="zh-CN" altLang="en-US"/>
              <a:t>的数组。</a:t>
            </a:r>
            <a:endParaRPr lang="zh-CN" altLang="en-US"/>
          </a:p>
          <a:p>
            <a:r>
              <a:rPr lang="zh-CN" altLang="en-US"/>
              <a:t>但还是可以用这种写法强制调用显式构造函数：</a:t>
            </a:r>
            <a:endParaRPr lang="en-US" altLang="zh-CN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vector&lt;int&gt; a = vector&lt;int&gt;(4);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zh-CN" altLang="en-US">
                <a:sym typeface="+mn-ea"/>
              </a:rPr>
              <a:t>会得到长度为</a:t>
            </a:r>
            <a:r>
              <a:rPr lang="en-US" altLang="zh-CN">
                <a:sym typeface="+mn-ea"/>
              </a:rPr>
              <a:t> 4 </a:t>
            </a:r>
            <a:r>
              <a:rPr lang="zh-CN" altLang="en-US">
                <a:sym typeface="+mn-ea"/>
              </a:rPr>
              <a:t>元素全为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的数组。</a:t>
            </a:r>
            <a:endParaRPr lang="zh-CN" altLang="en-US"/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vector(initializer_list&lt;int&gt; list);</a:t>
            </a:r>
            <a:endParaRPr lang="en-US" altLang="zh-CN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explicit vector(size_t n);</a:t>
            </a:r>
            <a:endParaRPr lang="en-US" altLang="zh-CN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727700" y="2176145"/>
            <a:ext cx="5854700" cy="35280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710" y="5895975"/>
            <a:ext cx="4109720" cy="97218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9100" y="1825625"/>
            <a:ext cx="5181600" cy="4351338"/>
          </a:xfrm>
        </p:spPr>
        <p:txBody>
          <a:bodyPr/>
          <a:p>
            <a:r>
              <a:rPr lang="zh-CN" altLang="en-US"/>
              <a:t>添加一个运算符重载用于打印</a:t>
            </a:r>
            <a:r>
              <a:rPr lang="en-US" altLang="zh-CN"/>
              <a:t> vector </a:t>
            </a:r>
            <a:r>
              <a:rPr lang="zh-CN" altLang="en-US"/>
              <a:t>类型。</a:t>
            </a:r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6690" y="2926715"/>
            <a:ext cx="3106420" cy="280289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97550" y="500380"/>
            <a:ext cx="6121400" cy="585724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774055" cy="4351655"/>
          </a:xfrm>
        </p:spPr>
        <p:txBody>
          <a:bodyPr/>
          <a:p>
            <a:r>
              <a:rPr lang="en-US" altLang="zh-CN"/>
              <a:t>vector </a:t>
            </a:r>
            <a:r>
              <a:rPr lang="zh-CN" altLang="en-US"/>
              <a:t>的这个显式构造函数，默认会把所有元素都初始化为</a:t>
            </a:r>
            <a:r>
              <a:rPr lang="en-US" altLang="zh-CN"/>
              <a:t> 0</a:t>
            </a:r>
            <a:r>
              <a:rPr lang="zh-CN" altLang="en-US"/>
              <a:t>（不必手动去</a:t>
            </a:r>
            <a:r>
              <a:rPr lang="en-US" altLang="zh-CN"/>
              <a:t> memset</a:t>
            </a:r>
            <a:r>
              <a:rPr lang="zh-CN" altLang="en-US"/>
              <a:t>）。</a:t>
            </a:r>
            <a:endParaRPr lang="zh-CN" altLang="en-US"/>
          </a:p>
          <a:p>
            <a:r>
              <a:rPr lang="zh-CN" altLang="en-US"/>
              <a:t>如果是其他自定义类，则会调用元素的默认构造函数（例如：数字类型会初始化为</a:t>
            </a:r>
            <a:r>
              <a:rPr lang="en-US" altLang="zh-CN"/>
              <a:t> 0</a:t>
            </a:r>
            <a:r>
              <a:rPr lang="zh-CN" altLang="en-US"/>
              <a:t>，</a:t>
            </a:r>
            <a:r>
              <a:rPr lang="en-US" altLang="zh-CN"/>
              <a:t>string </a:t>
            </a:r>
            <a:r>
              <a:rPr lang="zh-CN" altLang="en-US"/>
              <a:t>会初始化为空字符串，指针类型会初始化为</a:t>
            </a:r>
            <a:r>
              <a:rPr lang="en-US" altLang="zh-CN"/>
              <a:t> nullptr</a:t>
            </a:r>
            <a:r>
              <a:rPr lang="zh-CN" altLang="en-US"/>
              <a:t>）</a:t>
            </a:r>
            <a:endParaRPr lang="en-US"/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explicit vector(size_t n);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701790" y="2068195"/>
            <a:ext cx="3741420" cy="33756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525" y="5756910"/>
            <a:ext cx="4171950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774055" cy="4351655"/>
          </a:xfrm>
        </p:spPr>
        <p:txBody>
          <a:bodyPr/>
          <a:p>
            <a:r>
              <a:rPr lang="zh-CN" altLang="en-US">
                <a:sym typeface="+mn-ea"/>
              </a:rPr>
              <a:t>这个显式构造函数</a:t>
            </a:r>
            <a:r>
              <a:rPr lang="zh-CN"/>
              <a:t>还可以指定第二个参数，这样就可以用</a:t>
            </a:r>
            <a:r>
              <a:rPr lang="en-US" altLang="zh-CN"/>
              <a:t> 0 </a:t>
            </a:r>
            <a:r>
              <a:rPr lang="zh-CN" altLang="en-US"/>
              <a:t>以外的值初始化整个数组了。</a:t>
            </a:r>
            <a:endParaRPr lang="zh-CN" altLang="en-US"/>
          </a:p>
          <a:p>
            <a:r>
              <a:rPr lang="zh-CN" altLang="en-US"/>
              <a:t>比如要创建</a:t>
            </a:r>
            <a:r>
              <a:rPr lang="en-US" altLang="zh-CN"/>
              <a:t> 4 </a:t>
            </a:r>
            <a:r>
              <a:rPr lang="zh-CN" altLang="en-US"/>
              <a:t>个</a:t>
            </a:r>
            <a:r>
              <a:rPr lang="en-US" altLang="zh-CN"/>
              <a:t> 233 </a:t>
            </a:r>
            <a:r>
              <a:rPr lang="zh-CN" altLang="en-US"/>
              <a:t>组成的数组就可以写：</a:t>
            </a:r>
            <a:endParaRPr lang="zh-CN" altLang="en-US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vector&lt;int&gt; a(4, 233);</a:t>
            </a:r>
            <a:endParaRPr lang="en-US" altLang="zh-CN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/>
              <a:t>等价于</a:t>
            </a:r>
            <a:endParaRPr lang="zh-CN" altLang="en-US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vector&lt;int&gt; a = {233, 233, 233, 233};</a:t>
            </a:r>
            <a:endParaRPr lang="zh-CN"/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explicit vector(size_t n, int const &amp;val);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01130" y="5748020"/>
            <a:ext cx="4143375" cy="69532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50330" y="2238375"/>
            <a:ext cx="4244340" cy="321818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475" y="1825625"/>
            <a:ext cx="5539740" cy="4351655"/>
          </a:xfrm>
        </p:spPr>
        <p:txBody>
          <a:bodyPr>
            <a:normAutofit lnSpcReduction="10000"/>
          </a:bodyPr>
          <a:p>
            <a:r>
              <a:rPr lang="zh-CN" altLang="en-US"/>
              <a:t>除了可以在构造函数中指定数组的大小，还可以之后再通过</a:t>
            </a:r>
            <a:r>
              <a:rPr lang="en-US" altLang="zh-CN"/>
              <a:t> resize </a:t>
            </a:r>
            <a:r>
              <a:rPr lang="zh-CN" altLang="en-US"/>
              <a:t>函数设置大小。</a:t>
            </a:r>
            <a:endParaRPr lang="zh-CN" altLang="en-US"/>
          </a:p>
          <a:p>
            <a:r>
              <a:rPr lang="zh-CN" altLang="en-US"/>
              <a:t>这在无法一开始就指定大小的情况下非常方便。</a:t>
            </a:r>
            <a:endParaRPr lang="zh-CN" altLang="en-US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vector&lt;int&gt; a(4);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zh-CN" altLang="en-US">
                <a:sym typeface="+mn-ea"/>
              </a:rPr>
              <a:t>等价于：</a:t>
            </a:r>
            <a:endParaRPr lang="zh-CN" altLang="en-US">
              <a:sym typeface="+mn-ea"/>
            </a:endParaRPr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vector&lt;int&gt; a;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a.resize(4);</a:t>
            </a:r>
            <a:endParaRPr lang="en-US" altLang="zh-CN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void resize(size_t n);</a:t>
            </a:r>
            <a:endParaRPr lang="en-US" altLang="zh-CN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808470" y="1078230"/>
            <a:ext cx="3526790" cy="38842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3780" y="5354955"/>
            <a:ext cx="4916805" cy="11557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475" y="1825625"/>
            <a:ext cx="5539740" cy="4351655"/>
          </a:xfrm>
        </p:spPr>
        <p:txBody>
          <a:bodyPr>
            <a:normAutofit lnSpcReduction="10000"/>
          </a:bodyPr>
          <a:p>
            <a:r>
              <a:rPr lang="zh-CN"/>
              <a:t>当然，</a:t>
            </a:r>
            <a:r>
              <a:rPr lang="en-US" altLang="zh-CN"/>
              <a:t>resize </a:t>
            </a:r>
            <a:r>
              <a:rPr lang="zh-CN" altLang="en-US"/>
              <a:t>也有一个接受第二参数的重载，他会用这个参数的值填充所有新建的元素。</a:t>
            </a:r>
            <a:endParaRPr lang="zh-CN" altLang="en-US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vector&lt;int&gt; a(4, 233);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zh-CN" altLang="en-US">
                <a:sym typeface="+mn-ea"/>
              </a:rPr>
              <a:t>等价于：</a:t>
            </a:r>
            <a:endParaRPr lang="zh-CN" altLang="en-US">
              <a:sym typeface="+mn-ea"/>
            </a:endParaRPr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vector&lt;int&gt; a;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a.resize(4, 233);</a:t>
            </a:r>
            <a:endParaRPr lang="en-US" altLang="zh-CN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void resize(size_t n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, int const &amp;val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);</a:t>
            </a:r>
            <a:endParaRPr lang="en-US" altLang="zh-CN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9495" y="5314950"/>
            <a:ext cx="4904740" cy="113538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41160" y="1213485"/>
            <a:ext cx="3661410" cy="377571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475" y="1825625"/>
            <a:ext cx="5539740" cy="4351655"/>
          </a:xfrm>
        </p:spPr>
        <p:txBody>
          <a:bodyPr>
            <a:normAutofit lnSpcReduction="10000"/>
          </a:bodyPr>
          <a:p>
            <a:r>
              <a:rPr lang="zh-CN" altLang="en-US">
                <a:sym typeface="+mn-ea"/>
              </a:rPr>
              <a:t>调用</a:t>
            </a:r>
            <a:r>
              <a:rPr lang="en-US" altLang="zh-CN">
                <a:sym typeface="+mn-ea"/>
              </a:rPr>
              <a:t> resize(n) </a:t>
            </a:r>
            <a:r>
              <a:rPr lang="zh-CN" altLang="en-US">
                <a:sym typeface="+mn-ea"/>
              </a:rPr>
              <a:t>的时候，</a:t>
            </a:r>
            <a:r>
              <a:rPr lang="zh-CN"/>
              <a:t>如果数组里面已经有</a:t>
            </a:r>
            <a:r>
              <a:rPr lang="en-US" altLang="zh-CN"/>
              <a:t> m </a:t>
            </a:r>
            <a:r>
              <a:rPr lang="zh-CN" altLang="en-US"/>
              <a:t>个</a:t>
            </a:r>
            <a:r>
              <a:rPr lang="zh-CN"/>
              <a:t>元素，</a:t>
            </a:r>
            <a:r>
              <a:rPr lang="en-US" altLang="zh-CN"/>
              <a:t> </a:t>
            </a:r>
            <a:r>
              <a:rPr lang="zh-CN" altLang="en-US" b="1"/>
              <a:t>只会用</a:t>
            </a:r>
            <a:r>
              <a:rPr lang="en-US" altLang="zh-CN" b="1"/>
              <a:t> 0 </a:t>
            </a:r>
            <a:r>
              <a:rPr lang="zh-CN" altLang="en-US" b="1"/>
              <a:t>填充新增的</a:t>
            </a:r>
            <a:r>
              <a:rPr lang="en-US" altLang="zh-CN" b="1"/>
              <a:t> n - m </a:t>
            </a:r>
            <a:r>
              <a:rPr lang="zh-CN" altLang="en-US" b="1"/>
              <a:t>个元素</a:t>
            </a:r>
            <a:r>
              <a:rPr lang="zh-CN" altLang="en-US"/>
              <a:t>，前</a:t>
            </a:r>
            <a:r>
              <a:rPr lang="en-US" altLang="zh-CN"/>
              <a:t> m </a:t>
            </a:r>
            <a:r>
              <a:rPr lang="zh-CN" altLang="en-US"/>
              <a:t>个元素会保持不变。</a:t>
            </a:r>
            <a:endParaRPr lang="zh-CN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vector&lt;int&gt; a = {1, 2};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a.resize(4);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zh-CN" altLang="en-US">
                <a:sym typeface="+mn-ea"/>
              </a:rPr>
              <a:t>等价于：</a:t>
            </a:r>
            <a:endParaRPr lang="zh-CN" altLang="en-US">
              <a:sym typeface="+mn-ea"/>
            </a:endParaRPr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vector&lt;int&gt; a = {1, 2, 0, 0};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void resize(size_t n);</a:t>
            </a:r>
            <a:endParaRPr lang="en-US" altLang="zh-CN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9840" y="5368925"/>
            <a:ext cx="4464050" cy="98425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79895" y="1853565"/>
            <a:ext cx="3583940" cy="315150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顺便宣传一下小彭老师的插件全家桶：</a:t>
            </a:r>
            <a:r>
              <a:rPr lang="en-US" altLang="zh-CN"/>
              <a:t>github.com/archibate/vimrc</a:t>
            </a:r>
            <a:endParaRPr lang="en-US" altLang="zh-CN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691630" y="1480820"/>
            <a:ext cx="5171440" cy="4893945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8280" y="1584325"/>
            <a:ext cx="6285230" cy="47472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C++ </a:t>
            </a:r>
            <a:r>
              <a:rPr lang="zh-CN"/>
              <a:t>标准库五大件：迭代器（</a:t>
            </a:r>
            <a:r>
              <a:rPr lang="en-US" altLang="zh-CN"/>
              <a:t>iterator</a:t>
            </a:r>
            <a:r>
              <a:rPr lang="zh-CN"/>
              <a:t>）</a:t>
            </a:r>
            <a:endParaRPr lang="zh-CN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150" y="2132965"/>
            <a:ext cx="12077065" cy="373634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873625" y="4926965"/>
            <a:ext cx="669290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317615" y="4926965"/>
            <a:ext cx="502285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197735" y="2743835"/>
            <a:ext cx="1000125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C++ </a:t>
            </a:r>
            <a:r>
              <a:rPr lang="zh-CN"/>
              <a:t>标准库五大件</a:t>
            </a:r>
            <a:r>
              <a:rPr lang="zh-CN">
                <a:sym typeface="+mn-ea"/>
              </a:rPr>
              <a:t>：算法（</a:t>
            </a:r>
            <a:r>
              <a:rPr lang="en-US" altLang="zh-CN">
                <a:sym typeface="+mn-ea"/>
              </a:rPr>
              <a:t>algorithm</a:t>
            </a:r>
            <a:r>
              <a:rPr lang="zh-CN">
                <a:sym typeface="+mn-ea"/>
              </a:rPr>
              <a:t>）</a:t>
            </a:r>
            <a:endParaRPr lang="zh-CN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150" y="2132965"/>
            <a:ext cx="12077065" cy="373634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330575" y="4926965"/>
            <a:ext cx="1123950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2177415" y="3060700"/>
            <a:ext cx="1367790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C++ </a:t>
            </a:r>
            <a:r>
              <a:rPr lang="zh-CN"/>
              <a:t>标准库五大件</a:t>
            </a:r>
            <a:r>
              <a:rPr lang="zh-CN">
                <a:sym typeface="+mn-ea"/>
              </a:rPr>
              <a:t>：仿函数（</a:t>
            </a:r>
            <a:r>
              <a:rPr lang="en-US" altLang="zh-CN">
                <a:sym typeface="+mn-ea"/>
              </a:rPr>
              <a:t>functor</a:t>
            </a:r>
            <a:r>
              <a:rPr lang="zh-CN">
                <a:sym typeface="+mn-ea"/>
              </a:rPr>
              <a:t>）</a:t>
            </a:r>
            <a:endParaRPr lang="zh-CN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150" y="2132965"/>
            <a:ext cx="12077065" cy="373634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9809480" y="4926965"/>
            <a:ext cx="1123950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994650" y="4926965"/>
            <a:ext cx="987425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208530" y="3377565"/>
            <a:ext cx="1449070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C++ </a:t>
            </a:r>
            <a:r>
              <a:rPr lang="zh-CN"/>
              <a:t>标准库五大件</a:t>
            </a:r>
            <a:r>
              <a:rPr lang="zh-CN">
                <a:sym typeface="+mn-ea"/>
              </a:rPr>
              <a:t>：输入输出流（</a:t>
            </a:r>
            <a:r>
              <a:rPr lang="en-US" altLang="zh-CN">
                <a:sym typeface="+mn-ea"/>
              </a:rPr>
              <a:t>stream</a:t>
            </a:r>
            <a:r>
              <a:rPr lang="zh-CN">
                <a:sym typeface="+mn-ea"/>
              </a:rPr>
              <a:t>）</a:t>
            </a:r>
            <a:endParaRPr lang="zh-CN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150" y="2132965"/>
            <a:ext cx="12077065" cy="373634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454150" y="5253990"/>
            <a:ext cx="1222375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3890645" y="5253990"/>
            <a:ext cx="1222375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228850" y="3684270"/>
            <a:ext cx="1153160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侯捷 STL</a:t>
            </a:r>
            <a:r>
              <a:rPr lang="zh-CN" altLang="en-US"/>
              <a:t>：BV1b3411s7pG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90420" y="1229995"/>
            <a:ext cx="7628890" cy="55429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61590" y="1207770"/>
            <a:ext cx="6687820" cy="55873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侯捷 STL</a:t>
            </a:r>
            <a:r>
              <a:rPr lang="zh-CN" altLang="en-US">
                <a:sym typeface="+mn-ea"/>
              </a:rPr>
              <a:t>：BV1b3411s7pG</a:t>
            </a:r>
            <a:endParaRPr 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vector </a:t>
            </a:r>
            <a:r>
              <a:rPr lang="zh-CN" altLang="en-US"/>
              <a:t>容器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3188</Words>
  <Application>WPS Presentation</Application>
  <PresentationFormat>宽屏</PresentationFormat>
  <Paragraphs>170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Arial</vt:lpstr>
      <vt:lpstr>SimSun</vt:lpstr>
      <vt:lpstr>Wingdings</vt:lpstr>
      <vt:lpstr>Liberation Sans</vt:lpstr>
      <vt:lpstr>Arial Black</vt:lpstr>
      <vt:lpstr>SimSun</vt:lpstr>
      <vt:lpstr>文泉驿微米黑</vt:lpstr>
      <vt:lpstr>Microsoft YaHei</vt:lpstr>
      <vt:lpstr>Arial Unicode MS</vt:lpstr>
      <vt:lpstr>MathJax_Vector</vt:lpstr>
      <vt:lpstr>SimSun</vt:lpstr>
      <vt:lpstr>Office Theme</vt:lpstr>
      <vt:lpstr>C++ STL 容器与算法全解析</vt:lpstr>
      <vt:lpstr>C++ 标准库五大件：容器（container）</vt:lpstr>
      <vt:lpstr>C++ 标准库五大件：迭代器（iterator）</vt:lpstr>
      <vt:lpstr>C++ 标准库五大件：算法（algorithm）</vt:lpstr>
      <vt:lpstr>C++ 标准库五大件：仿函数（functor）</vt:lpstr>
      <vt:lpstr>C++ 标准库五大件：输入输出流（stream）</vt:lpstr>
      <vt:lpstr>侯捷 STL：BV1b3411s7pG</vt:lpstr>
      <vt:lpstr>侯捷 STL：BV1b3411s7pG</vt:lpstr>
      <vt:lpstr>vector 容器</vt:lpstr>
      <vt:lpstr>vector 容器</vt:lpstr>
      <vt:lpstr>vector 容器</vt:lpstr>
      <vt:lpstr>vector 容器</vt:lpstr>
      <vt:lpstr>vector 容器</vt:lpstr>
      <vt:lpstr>vector 容器</vt:lpstr>
      <vt:lpstr>vector 容器</vt:lpstr>
      <vt:lpstr>vector 容器</vt:lpstr>
      <vt:lpstr>vector 容器</vt:lpstr>
      <vt:lpstr>vector 容器</vt:lpstr>
      <vt:lpstr>vector 容器</vt:lpstr>
      <vt:lpstr>vector 容器</vt:lpstr>
      <vt:lpstr>vector 容器</vt:lpstr>
      <vt:lpstr>vector 容器</vt:lpstr>
      <vt:lpstr>vector 容器</vt:lpstr>
      <vt:lpstr>vector 容器</vt:lpstr>
      <vt:lpstr>vector 容器</vt:lpstr>
      <vt:lpstr>vector 容器</vt:lpstr>
      <vt:lpstr>顺便宣传一下小彭老师的插件全家桶：github.com/archibate/vimrc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bate</dc:creator>
  <cp:lastModifiedBy>bate</cp:lastModifiedBy>
  <cp:revision>53</cp:revision>
  <dcterms:created xsi:type="dcterms:W3CDTF">2022-04-11T01:29:36Z</dcterms:created>
  <dcterms:modified xsi:type="dcterms:W3CDTF">2022-04-11T01:29:36Z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