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63"/>
  </p:handoutMasterIdLst>
  <p:sldIdLst>
    <p:sldId id="256" r:id="rId3"/>
    <p:sldId id="362" r:id="rId4"/>
    <p:sldId id="273" r:id="rId5"/>
    <p:sldId id="259" r:id="rId6"/>
    <p:sldId id="261" r:id="rId7"/>
    <p:sldId id="260" r:id="rId8"/>
    <p:sldId id="262" r:id="rId9"/>
    <p:sldId id="263" r:id="rId10"/>
    <p:sldId id="265" r:id="rId11"/>
    <p:sldId id="266" r:id="rId12"/>
    <p:sldId id="269" r:id="rId13"/>
    <p:sldId id="270" r:id="rId14"/>
    <p:sldId id="264" r:id="rId15"/>
    <p:sldId id="271" r:id="rId17"/>
    <p:sldId id="277" r:id="rId18"/>
    <p:sldId id="276" r:id="rId19"/>
    <p:sldId id="282" r:id="rId20"/>
    <p:sldId id="283" r:id="rId21"/>
    <p:sldId id="285" r:id="rId22"/>
    <p:sldId id="284" r:id="rId23"/>
    <p:sldId id="363" r:id="rId24"/>
    <p:sldId id="287" r:id="rId25"/>
    <p:sldId id="286" r:id="rId26"/>
    <p:sldId id="289" r:id="rId27"/>
    <p:sldId id="290" r:id="rId28"/>
    <p:sldId id="291" r:id="rId29"/>
    <p:sldId id="292" r:id="rId30"/>
    <p:sldId id="293" r:id="rId31"/>
    <p:sldId id="355" r:id="rId32"/>
    <p:sldId id="356" r:id="rId33"/>
    <p:sldId id="353" r:id="rId34"/>
    <p:sldId id="359" r:id="rId35"/>
    <p:sldId id="357" r:id="rId36"/>
    <p:sldId id="354" r:id="rId37"/>
    <p:sldId id="294" r:id="rId38"/>
    <p:sldId id="342" r:id="rId39"/>
    <p:sldId id="341" r:id="rId40"/>
    <p:sldId id="364" r:id="rId41"/>
    <p:sldId id="365" r:id="rId42"/>
    <p:sldId id="343" r:id="rId43"/>
    <p:sldId id="344" r:id="rId44"/>
    <p:sldId id="345" r:id="rId45"/>
    <p:sldId id="360" r:id="rId46"/>
    <p:sldId id="350" r:id="rId47"/>
    <p:sldId id="366" r:id="rId48"/>
    <p:sldId id="406" r:id="rId49"/>
    <p:sldId id="407" r:id="rId50"/>
    <p:sldId id="408" r:id="rId51"/>
    <p:sldId id="409" r:id="rId52"/>
    <p:sldId id="410" r:id="rId53"/>
    <p:sldId id="416" r:id="rId54"/>
    <p:sldId id="415" r:id="rId55"/>
    <p:sldId id="417" r:id="rId56"/>
    <p:sldId id="419" r:id="rId57"/>
    <p:sldId id="413" r:id="rId58"/>
    <p:sldId id="418" r:id="rId59"/>
    <p:sldId id="414" r:id="rId60"/>
    <p:sldId id="411" r:id="rId61"/>
    <p:sldId id="412" r:id="rId6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4.png"/><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6.png"/><Relationship Id="rId1"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8.png"/><Relationship Id="rId1" Type="http://schemas.openxmlformats.org/officeDocument/2006/relationships/image" Target="../media/image3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2.png"/><Relationship Id="rId1"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4.png"/><Relationship Id="rId1"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6.png"/><Relationship Id="rId1"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8.png"/><Relationship Id="rId1"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0.png"/><Relationship Id="rId1"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2.png"/><Relationship Id="rId1" Type="http://schemas.openxmlformats.org/officeDocument/2006/relationships/image" Target="../media/image51.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4.png"/><Relationship Id="rId1" Type="http://schemas.openxmlformats.org/officeDocument/2006/relationships/image" Target="../media/image53.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6.png"/><Relationship Id="rId1" Type="http://schemas.openxmlformats.org/officeDocument/2006/relationships/image" Target="../media/image5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7.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9.png"/><Relationship Id="rId1" Type="http://schemas.openxmlformats.org/officeDocument/2006/relationships/image" Target="../media/image58.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1.png"/><Relationship Id="rId1" Type="http://schemas.openxmlformats.org/officeDocument/2006/relationships/image" Target="../media/image6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63.png"/><Relationship Id="rId1" Type="http://schemas.openxmlformats.org/officeDocument/2006/relationships/image" Target="../media/image62.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5.png"/><Relationship Id="rId1" Type="http://schemas.openxmlformats.org/officeDocument/2006/relationships/image" Target="../media/image6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7.png"/><Relationship Id="rId1" Type="http://schemas.openxmlformats.org/officeDocument/2006/relationships/image" Target="../media/image6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9.png"/><Relationship Id="rId1" Type="http://schemas.openxmlformats.org/officeDocument/2006/relationships/image" Target="../media/image68.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1.png"/><Relationship Id="rId1" Type="http://schemas.openxmlformats.org/officeDocument/2006/relationships/image" Target="../media/image70.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3.png"/><Relationship Id="rId1" Type="http://schemas.openxmlformats.org/officeDocument/2006/relationships/image" Target="../media/image72.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5.png"/><Relationship Id="rId1" Type="http://schemas.openxmlformats.org/officeDocument/2006/relationships/image" Target="../media/image74.png"/></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image" Target="../media/image7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C++11</a:t>
            </a:r>
            <a:r>
              <a:rPr lang="zh-CN" altLang="en-US"/>
              <a:t>开始的多线程编程</a:t>
            </a:r>
            <a:endParaRPr lang="zh-CN" altLang="en-US"/>
          </a:p>
        </p:txBody>
      </p:sp>
      <p:sp>
        <p:nvSpPr>
          <p:cNvPr id="3" name="Subtitle 2"/>
          <p:cNvSpPr>
            <a:spLocks noGrp="1"/>
          </p:cNvSpPr>
          <p:nvPr>
            <p:ph type="subTitle" idx="1"/>
          </p:nvPr>
        </p:nvSpPr>
        <p:spPr/>
        <p:txBody>
          <a:bodyPr/>
          <a:p>
            <a:r>
              <a:rPr lang="en-US"/>
              <a:t>by </a:t>
            </a:r>
            <a:r>
              <a:rPr lang="zh-CN" altLang="en-US"/>
              <a:t>彭于斌（</a:t>
            </a:r>
            <a:r>
              <a:rPr lang="en-US" altLang="zh-CN"/>
              <a:t>github@archibate</a:t>
            </a:r>
            <a:r>
              <a:rPr lang="zh-CN" altLang="en-US"/>
              <a:t>）</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主线程等待子线程结束：</a:t>
            </a:r>
            <a:r>
              <a:rPr lang="en-US" altLang="zh-CN"/>
              <a:t>t1.join()</a:t>
            </a:r>
            <a:endParaRPr lang="en-US" altLang="zh-CN"/>
          </a:p>
        </p:txBody>
      </p:sp>
      <p:sp>
        <p:nvSpPr>
          <p:cNvPr id="3" name="Content Placeholder 2"/>
          <p:cNvSpPr>
            <a:spLocks noGrp="1"/>
          </p:cNvSpPr>
          <p:nvPr>
            <p:ph sz="half" idx="1"/>
          </p:nvPr>
        </p:nvSpPr>
        <p:spPr/>
        <p:txBody>
          <a:bodyPr/>
          <a:p>
            <a:r>
              <a:rPr lang="zh-CN" altLang="en-US"/>
              <a:t>因此，我们想要让主线程不要急着退出，等子线程也结束了再退出。</a:t>
            </a:r>
            <a:endParaRPr lang="zh-CN" altLang="en-US"/>
          </a:p>
          <a:p>
            <a:r>
              <a:rPr lang="zh-CN" altLang="en-US"/>
              <a:t>可以用</a:t>
            </a:r>
            <a:r>
              <a:rPr lang="en-US" altLang="zh-CN"/>
              <a:t> std::thread </a:t>
            </a:r>
            <a:r>
              <a:rPr lang="zh-CN" altLang="en-US"/>
              <a:t>类的成员函数</a:t>
            </a:r>
            <a:r>
              <a:rPr lang="en-US" altLang="zh-CN"/>
              <a:t> join() </a:t>
            </a:r>
            <a:r>
              <a:rPr lang="zh-CN" altLang="en-US"/>
              <a:t>来等待该进程结束。</a:t>
            </a:r>
            <a:endParaRPr lang="zh-CN" altLang="en-US"/>
          </a:p>
        </p:txBody>
      </p:sp>
      <p:pic>
        <p:nvPicPr>
          <p:cNvPr id="5" name="Content Placeholder 4"/>
          <p:cNvPicPr>
            <a:picLocks noChangeAspect="1"/>
          </p:cNvPicPr>
          <p:nvPr>
            <p:ph sz="half" idx="2"/>
          </p:nvPr>
        </p:nvPicPr>
        <p:blipFill>
          <a:blip r:embed="rId1"/>
          <a:stretch>
            <a:fillRect/>
          </a:stretch>
        </p:blipFill>
        <p:spPr>
          <a:xfrm>
            <a:off x="5981700" y="1931670"/>
            <a:ext cx="5181600" cy="4138295"/>
          </a:xfrm>
          <a:prstGeom prst="rect">
            <a:avLst/>
          </a:prstGeom>
        </p:spPr>
      </p:pic>
      <p:sp>
        <p:nvSpPr>
          <p:cNvPr id="8" name="Rounded Rectangle 7"/>
          <p:cNvSpPr/>
          <p:nvPr/>
        </p:nvSpPr>
        <p:spPr>
          <a:xfrm>
            <a:off x="6582410" y="5432425"/>
            <a:ext cx="838835"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p:cNvPicPr>
            <a:picLocks noChangeAspect="1"/>
          </p:cNvPicPr>
          <p:nvPr/>
        </p:nvPicPr>
        <p:blipFill>
          <a:blip r:embed="rId2"/>
          <a:stretch>
            <a:fillRect/>
          </a:stretch>
        </p:blipFill>
        <p:spPr>
          <a:xfrm>
            <a:off x="895985" y="4056380"/>
            <a:ext cx="4685030" cy="25457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std::thread </a:t>
            </a:r>
            <a:r>
              <a:rPr lang="zh-CN" altLang="en-US"/>
              <a:t>的解构函数会</a:t>
            </a:r>
            <a:r>
              <a:rPr lang="zh-CN"/>
              <a:t>销毁线程</a:t>
            </a:r>
            <a:endParaRPr lang="zh-CN"/>
          </a:p>
        </p:txBody>
      </p:sp>
      <p:sp>
        <p:nvSpPr>
          <p:cNvPr id="3" name="Content Placeholder 2"/>
          <p:cNvSpPr>
            <a:spLocks noGrp="1"/>
          </p:cNvSpPr>
          <p:nvPr>
            <p:ph sz="half" idx="1"/>
          </p:nvPr>
        </p:nvSpPr>
        <p:spPr/>
        <p:txBody>
          <a:bodyPr>
            <a:normAutofit lnSpcReduction="10000"/>
          </a:bodyPr>
          <a:p>
            <a:r>
              <a:rPr lang="zh-CN" altLang="en-US"/>
              <a:t>作为一个</a:t>
            </a:r>
            <a:r>
              <a:rPr lang="en-US" altLang="zh-CN"/>
              <a:t> C++ </a:t>
            </a:r>
            <a:r>
              <a:rPr lang="zh-CN" altLang="en-US"/>
              <a:t>类，</a:t>
            </a:r>
            <a:r>
              <a:rPr lang="en-US" altLang="zh-CN"/>
              <a:t>std::thread </a:t>
            </a:r>
            <a:r>
              <a:rPr lang="zh-CN" altLang="en-US"/>
              <a:t>同样遵循</a:t>
            </a:r>
            <a:r>
              <a:rPr lang="en-US" altLang="zh-CN"/>
              <a:t> RAII </a:t>
            </a:r>
            <a:r>
              <a:rPr lang="zh-CN" altLang="en-US"/>
              <a:t>思想和三五法则：因为管理着资源，他自</a:t>
            </a:r>
            <a:r>
              <a:rPr lang="zh-CN" altLang="en-US">
                <a:sym typeface="+mn-ea"/>
              </a:rPr>
              <a:t>定义了</a:t>
            </a:r>
            <a:r>
              <a:rPr lang="zh-CN" altLang="en-US" b="1">
                <a:sym typeface="+mn-ea"/>
              </a:rPr>
              <a:t>解构函数</a:t>
            </a:r>
            <a:r>
              <a:rPr lang="zh-CN" altLang="en-US">
                <a:sym typeface="+mn-ea"/>
              </a:rPr>
              <a:t>，</a:t>
            </a:r>
            <a:r>
              <a:rPr lang="zh-CN" altLang="en-US"/>
              <a:t>删除了</a:t>
            </a:r>
            <a:r>
              <a:rPr lang="zh-CN" altLang="en-US" b="1"/>
              <a:t>拷贝构造</a:t>
            </a:r>
            <a:r>
              <a:rPr lang="en-US" altLang="zh-CN" b="1">
                <a:sym typeface="+mn-ea"/>
              </a:rPr>
              <a:t>/</a:t>
            </a:r>
            <a:r>
              <a:rPr lang="zh-CN" altLang="en-US" b="1">
                <a:sym typeface="+mn-ea"/>
              </a:rPr>
              <a:t>赋值</a:t>
            </a:r>
            <a:r>
              <a:rPr lang="zh-CN" altLang="en-US" b="1"/>
              <a:t>函数</a:t>
            </a:r>
            <a:r>
              <a:rPr lang="zh-CN" altLang="en-US"/>
              <a:t>，但是提供了</a:t>
            </a:r>
            <a:r>
              <a:rPr lang="zh-CN" altLang="en-US" b="1"/>
              <a:t>移动构造</a:t>
            </a:r>
            <a:r>
              <a:rPr lang="en-US" altLang="zh-CN" b="1"/>
              <a:t>/</a:t>
            </a:r>
            <a:r>
              <a:rPr lang="zh-CN" altLang="en-US" b="1"/>
              <a:t>赋值函数</a:t>
            </a:r>
            <a:r>
              <a:rPr lang="zh-CN" altLang="en-US"/>
              <a:t>。</a:t>
            </a:r>
            <a:endParaRPr lang="zh-CN" altLang="en-US"/>
          </a:p>
          <a:p>
            <a:r>
              <a:rPr lang="zh-CN" altLang="en-US"/>
              <a:t>因此，当</a:t>
            </a:r>
            <a:r>
              <a:rPr lang="en-US" altLang="zh-CN"/>
              <a:t> t1 </a:t>
            </a:r>
            <a:r>
              <a:rPr lang="zh-CN" altLang="en-US"/>
              <a:t>所在的函数退出时，就会调用</a:t>
            </a:r>
            <a:r>
              <a:rPr lang="en-US" altLang="zh-CN"/>
              <a:t> std::thread </a:t>
            </a:r>
            <a:r>
              <a:rPr lang="zh-CN" altLang="en-US"/>
              <a:t>的解构函数，这会销毁</a:t>
            </a:r>
            <a:r>
              <a:rPr lang="en-US" altLang="zh-CN"/>
              <a:t> t1 </a:t>
            </a:r>
            <a:r>
              <a:rPr lang="zh-CN" altLang="en-US"/>
              <a:t>线程。</a:t>
            </a:r>
            <a:endParaRPr lang="zh-CN" altLang="en-US"/>
          </a:p>
          <a:p>
            <a:r>
              <a:rPr lang="zh-CN" altLang="en-US"/>
              <a:t>所以，</a:t>
            </a:r>
            <a:r>
              <a:rPr lang="en-US" altLang="zh-CN"/>
              <a:t>download </a:t>
            </a:r>
            <a:r>
              <a:rPr lang="zh-CN" altLang="en-US"/>
              <a:t>函数才会出师未捷身先死</a:t>
            </a:r>
            <a:r>
              <a:rPr lang="en-US" altLang="zh-CN"/>
              <a:t>——</a:t>
            </a:r>
            <a:r>
              <a:rPr lang="zh-CN" altLang="en-US"/>
              <a:t>还没开始执行他的线程就被销毁了。</a:t>
            </a:r>
            <a:endParaRPr lang="zh-CN" altLang="en-US"/>
          </a:p>
        </p:txBody>
      </p:sp>
      <p:pic>
        <p:nvPicPr>
          <p:cNvPr id="6" name="Picture 5"/>
          <p:cNvPicPr>
            <a:picLocks noChangeAspect="1"/>
          </p:cNvPicPr>
          <p:nvPr/>
        </p:nvPicPr>
        <p:blipFill>
          <a:blip r:embed="rId1"/>
          <a:stretch>
            <a:fillRect/>
          </a:stretch>
        </p:blipFill>
        <p:spPr>
          <a:xfrm>
            <a:off x="647700" y="5657850"/>
            <a:ext cx="5189220" cy="697230"/>
          </a:xfrm>
          <a:prstGeom prst="rect">
            <a:avLst/>
          </a:prstGeom>
        </p:spPr>
      </p:pic>
      <p:pic>
        <p:nvPicPr>
          <p:cNvPr id="7" name="Content Placeholder 6"/>
          <p:cNvPicPr>
            <a:picLocks noChangeAspect="1"/>
          </p:cNvPicPr>
          <p:nvPr>
            <p:ph sz="half" idx="2"/>
          </p:nvPr>
        </p:nvPicPr>
        <p:blipFill>
          <a:blip r:embed="rId2"/>
          <a:stretch>
            <a:fillRect/>
          </a:stretch>
        </p:blipFill>
        <p:spPr>
          <a:xfrm>
            <a:off x="5991225" y="1825625"/>
            <a:ext cx="5161915" cy="4351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解构函数不再销毁线程：</a:t>
            </a:r>
            <a:r>
              <a:rPr lang="en-US" altLang="zh-CN"/>
              <a:t>t1.detach()</a:t>
            </a:r>
            <a:endParaRPr lang="en-US" altLang="zh-CN"/>
          </a:p>
        </p:txBody>
      </p:sp>
      <p:sp>
        <p:nvSpPr>
          <p:cNvPr id="3" name="Content Placeholder 2"/>
          <p:cNvSpPr>
            <a:spLocks noGrp="1"/>
          </p:cNvSpPr>
          <p:nvPr>
            <p:ph sz="half" idx="1"/>
          </p:nvPr>
        </p:nvSpPr>
        <p:spPr/>
        <p:txBody>
          <a:bodyPr/>
          <a:p>
            <a:r>
              <a:rPr lang="zh-CN" altLang="en-US"/>
              <a:t>解决方案：调用</a:t>
            </a:r>
            <a:r>
              <a:rPr lang="zh-CN" altLang="en-US">
                <a:sym typeface="+mn-ea"/>
              </a:rPr>
              <a:t>成员函数</a:t>
            </a:r>
            <a:r>
              <a:rPr lang="en-US" altLang="zh-CN"/>
              <a:t> detach() </a:t>
            </a:r>
            <a:r>
              <a:rPr lang="zh-CN" altLang="en-US"/>
              <a:t>分离该线程</a:t>
            </a:r>
            <a:r>
              <a:rPr lang="en-US" altLang="zh-CN"/>
              <a:t>——</a:t>
            </a:r>
            <a:r>
              <a:rPr lang="zh-CN" altLang="en-US"/>
              <a:t>意味着线程的生命周期</a:t>
            </a:r>
            <a:r>
              <a:rPr lang="zh-CN" altLang="en-US" b="1"/>
              <a:t>不再由当前</a:t>
            </a:r>
            <a:r>
              <a:rPr lang="en-US" altLang="zh-CN" b="1"/>
              <a:t> std::thread </a:t>
            </a:r>
            <a:r>
              <a:rPr lang="zh-CN" altLang="en-US" b="1"/>
              <a:t>对象管理</a:t>
            </a:r>
            <a:r>
              <a:rPr lang="zh-CN" altLang="en-US"/>
              <a:t>，而是</a:t>
            </a:r>
            <a:r>
              <a:rPr lang="zh-CN" altLang="en-US">
                <a:sym typeface="+mn-ea"/>
              </a:rPr>
              <a:t>在线程</a:t>
            </a:r>
            <a:r>
              <a:rPr lang="zh-CN" altLang="en-US"/>
              <a:t>退出以后自动销毁自己。</a:t>
            </a:r>
            <a:endParaRPr lang="zh-CN" altLang="en-US"/>
          </a:p>
          <a:p>
            <a:r>
              <a:rPr lang="zh-CN" altLang="en-US"/>
              <a:t>不过这样还是会在进程退出时候自动退出。</a:t>
            </a:r>
            <a:endParaRPr lang="zh-CN" altLang="en-US"/>
          </a:p>
        </p:txBody>
      </p:sp>
      <p:pic>
        <p:nvPicPr>
          <p:cNvPr id="7" name="Content Placeholder 6"/>
          <p:cNvPicPr>
            <a:picLocks noChangeAspect="1"/>
          </p:cNvPicPr>
          <p:nvPr>
            <p:ph sz="half" idx="2"/>
          </p:nvPr>
        </p:nvPicPr>
        <p:blipFill>
          <a:blip r:embed="rId1"/>
          <a:stretch>
            <a:fillRect/>
          </a:stretch>
        </p:blipFill>
        <p:spPr>
          <a:xfrm>
            <a:off x="6089015" y="1825625"/>
            <a:ext cx="4965700" cy="4351655"/>
          </a:xfrm>
          <a:prstGeom prst="rect">
            <a:avLst/>
          </a:prstGeom>
        </p:spPr>
      </p:pic>
      <p:sp>
        <p:nvSpPr>
          <p:cNvPr id="8" name="Rounded Rectangle 7"/>
          <p:cNvSpPr/>
          <p:nvPr/>
        </p:nvSpPr>
        <p:spPr>
          <a:xfrm>
            <a:off x="6648450" y="4935855"/>
            <a:ext cx="993140"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1"/>
          </p:cNvPicPr>
          <p:nvPr/>
        </p:nvPicPr>
        <p:blipFill>
          <a:blip r:embed="rId2"/>
          <a:stretch>
            <a:fillRect/>
          </a:stretch>
        </p:blipFill>
        <p:spPr>
          <a:xfrm>
            <a:off x="819150" y="4518660"/>
            <a:ext cx="4838700" cy="17297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小彭老师快乐时间</a:t>
            </a:r>
            <a:endParaRPr lang="zh-CN" altLang="en-US"/>
          </a:p>
        </p:txBody>
      </p:sp>
      <p:sp>
        <p:nvSpPr>
          <p:cNvPr id="3" name="Content Placeholder 2"/>
          <p:cNvSpPr>
            <a:spLocks noGrp="1"/>
          </p:cNvSpPr>
          <p:nvPr>
            <p:ph idx="1"/>
          </p:nvPr>
        </p:nvSpPr>
        <p:spPr/>
        <p:txBody>
          <a:bodyPr/>
          <a:p>
            <a:r>
              <a:rPr lang="zh-CN" altLang="en-US">
                <a:sym typeface="+mn-ea"/>
              </a:rPr>
              <a:t>多线程、异步、无阻塞、并发，能提升程序响应速度，对现实世界中的软件工程至关重要。</a:t>
            </a:r>
            <a:endParaRPr lang="zh-CN" altLang="en-US">
              <a:sym typeface="+mn-ea"/>
            </a:endParaRPr>
          </a:p>
          <a:p>
            <a:r>
              <a:rPr lang="zh-CN" altLang="en-US">
                <a:sym typeface="+mn-ea"/>
              </a:rPr>
              <a:t>反面教材：</a:t>
            </a:r>
            <a:r>
              <a:rPr lang="en-US" altLang="zh-CN">
                <a:sym typeface="+mn-ea"/>
              </a:rPr>
              <a:t>blender </a:t>
            </a:r>
            <a:r>
              <a:rPr lang="zh-CN" altLang="en-US">
                <a:sym typeface="+mn-ea"/>
              </a:rPr>
              <a:t>在运行</a:t>
            </a:r>
            <a:r>
              <a:rPr lang="zh-CN" altLang="en-US">
                <a:sym typeface="+mn-ea"/>
              </a:rPr>
              <a:t>物理</a:t>
            </a:r>
            <a:r>
              <a:rPr lang="zh-CN" altLang="en-US">
                <a:sym typeface="+mn-ea"/>
              </a:rPr>
              <a:t>解算的时候，界面会卡住，算完一帧后窗口才能刷新一遍，导致解算过程中基本别想做事，这一定程度上归功于</a:t>
            </a:r>
            <a:r>
              <a:rPr lang="en-US" altLang="zh-CN">
                <a:sym typeface="+mn-ea"/>
              </a:rPr>
              <a:t> opengl </a:t>
            </a:r>
            <a:r>
              <a:rPr lang="zh-CN" altLang="en-US">
                <a:sym typeface="+mn-ea"/>
              </a:rPr>
              <a:t>原始的单线程设计。</a:t>
            </a:r>
            <a:endParaRPr lang="zh-CN" altLang="en-US"/>
          </a:p>
          <a:p>
            <a:r>
              <a:rPr lang="zh-CN" altLang="en-US">
                <a:sym typeface="+mn-ea"/>
              </a:rPr>
              <a:t>正面教材：</a:t>
            </a:r>
            <a:r>
              <a:rPr lang="en-US" altLang="zh-CN">
                <a:sym typeface="+mn-ea"/>
              </a:rPr>
              <a:t>zeno </a:t>
            </a:r>
            <a:r>
              <a:rPr lang="zh-CN" altLang="en-US">
                <a:sym typeface="+mn-ea"/>
              </a:rPr>
              <a:t>可以在解算过程中，随时拖动滑块看前几帧的结果，编辑场景图，修改节点间的连接，为下一次解算做准备，同时当前已经启动的物理解算还能在后台继续正常运行。虽然</a:t>
            </a:r>
            <a:r>
              <a:rPr lang="en-US" altLang="zh-CN">
                <a:sym typeface="+mn-ea"/>
              </a:rPr>
              <a:t> zeno </a:t>
            </a:r>
            <a:r>
              <a:rPr lang="zh-CN" altLang="en-US">
                <a:sym typeface="+mn-ea"/>
              </a:rPr>
              <a:t>也用了</a:t>
            </a:r>
            <a:r>
              <a:rPr lang="en-US" altLang="zh-CN">
                <a:sym typeface="+mn-ea"/>
              </a:rPr>
              <a:t> opengl</a:t>
            </a:r>
            <a:r>
              <a:rPr lang="zh-CN" altLang="en-US">
                <a:sym typeface="+mn-ea"/>
              </a:rPr>
              <a:t>，但他用多进程成功在</a:t>
            </a:r>
            <a:r>
              <a:rPr lang="en-US" altLang="zh-CN">
                <a:sym typeface="+mn-ea"/>
              </a:rPr>
              <a:t> opengl </a:t>
            </a:r>
            <a:r>
              <a:rPr lang="zh-CN" altLang="en-US">
                <a:sym typeface="+mn-ea"/>
              </a:rPr>
              <a:t>的百般</a:t>
            </a:r>
            <a:r>
              <a:rPr lang="zh-CN" altLang="en-US">
                <a:sym typeface="+mn-ea"/>
              </a:rPr>
              <a:t>拖后腿下实现了</a:t>
            </a:r>
            <a:r>
              <a:rPr lang="zh-CN" altLang="en-US">
                <a:sym typeface="+mn-ea"/>
              </a:rPr>
              <a:t>并发</a:t>
            </a:r>
            <a:r>
              <a:rPr lang="zh-CN" altLang="en-US">
                <a:sym typeface="+mn-ea"/>
              </a:rPr>
              <a:t>。</a:t>
            </a:r>
            <a:endParaRPr lang="en-US"/>
          </a:p>
        </p:txBody>
      </p:sp>
      <p:pic>
        <p:nvPicPr>
          <p:cNvPr id="4" name="Picture 3"/>
          <p:cNvPicPr>
            <a:picLocks noChangeAspect="1"/>
          </p:cNvPicPr>
          <p:nvPr/>
        </p:nvPicPr>
        <p:blipFill>
          <a:blip r:embed="rId1"/>
          <a:stretch>
            <a:fillRect/>
          </a:stretch>
        </p:blipFill>
        <p:spPr>
          <a:xfrm>
            <a:off x="3543935" y="3867785"/>
            <a:ext cx="5103495" cy="23863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跨平台的</a:t>
            </a:r>
            <a:r>
              <a:rPr lang="en-US" altLang="zh-CN"/>
              <a:t> sleep</a:t>
            </a:r>
            <a:r>
              <a:rPr lang="zh-CN" altLang="en-US"/>
              <a:t>：</a:t>
            </a:r>
            <a:r>
              <a:rPr lang="en-US" altLang="zh-CN"/>
              <a:t>std::this_thread::sleep_for</a:t>
            </a:r>
            <a:endParaRPr lang="en-US" altLang="zh-CN"/>
          </a:p>
        </p:txBody>
      </p:sp>
      <p:sp>
        <p:nvSpPr>
          <p:cNvPr id="3" name="Content Placeholder 2"/>
          <p:cNvSpPr>
            <a:spLocks noGrp="1"/>
          </p:cNvSpPr>
          <p:nvPr>
            <p:ph sz="half" idx="1"/>
          </p:nvPr>
        </p:nvSpPr>
        <p:spPr/>
        <p:txBody>
          <a:bodyPr/>
          <a:p>
            <a:r>
              <a:rPr lang="zh-CN" altLang="en-US"/>
              <a:t>可以用</a:t>
            </a:r>
            <a:r>
              <a:rPr lang="en-US" altLang="zh-CN"/>
              <a:t> std::this_thread::sleep_for </a:t>
            </a:r>
            <a:r>
              <a:rPr lang="zh-CN" altLang="en-US"/>
              <a:t>替代</a:t>
            </a:r>
            <a:r>
              <a:rPr lang="en-US" altLang="zh-CN"/>
              <a:t> Unix </a:t>
            </a:r>
            <a:r>
              <a:rPr lang="zh-CN" altLang="en-US"/>
              <a:t>类操作系统专有的的</a:t>
            </a:r>
            <a:r>
              <a:rPr lang="en-US" altLang="zh-CN"/>
              <a:t> usleep</a:t>
            </a:r>
            <a:r>
              <a:rPr lang="zh-CN" altLang="en-US"/>
              <a:t>。他可以让当前线程休眠一段时间，然后继续。</a:t>
            </a:r>
            <a:endParaRPr lang="zh-CN" altLang="en-US"/>
          </a:p>
          <a:p>
            <a:r>
              <a:rPr lang="zh-CN" altLang="en-US"/>
              <a:t>而且单位也可以自己指定，比如这里是</a:t>
            </a:r>
            <a:r>
              <a:rPr lang="en-US" altLang="zh-CN"/>
              <a:t> milliseconds </a:t>
            </a:r>
            <a:r>
              <a:rPr lang="zh-CN" altLang="en-US"/>
              <a:t>表示毫秒，也可以换成</a:t>
            </a:r>
            <a:r>
              <a:rPr lang="en-US" altLang="zh-CN"/>
              <a:t> microseconds </a:t>
            </a:r>
            <a:r>
              <a:rPr lang="zh-CN" altLang="en-US"/>
              <a:t>表示微秒，</a:t>
            </a:r>
            <a:r>
              <a:rPr lang="en-US" altLang="zh-CN"/>
              <a:t>seconds </a:t>
            </a:r>
            <a:r>
              <a:rPr lang="zh-CN" altLang="en-US"/>
              <a:t>表示秒。</a:t>
            </a:r>
            <a:endParaRPr lang="zh-CN" altLang="en-US"/>
          </a:p>
          <a:p>
            <a:r>
              <a:rPr lang="zh-CN" altLang="en-US"/>
              <a:t>同理还有</a:t>
            </a:r>
            <a:r>
              <a:rPr lang="en-US" altLang="zh-CN"/>
              <a:t> sleep_until </a:t>
            </a:r>
            <a:r>
              <a:rPr lang="zh-CN" altLang="en-US"/>
              <a:t>其参数是一个时间点。</a:t>
            </a:r>
            <a:endParaRPr lang="zh-CN" altLang="en-US"/>
          </a:p>
          <a:p>
            <a:r>
              <a:rPr lang="en-US" altLang="zh-CN"/>
              <a:t>TODO</a:t>
            </a:r>
            <a:r>
              <a:rPr lang="zh-CN" altLang="en-US"/>
              <a:t>：概念辨析时间点与时间段！</a:t>
            </a:r>
            <a:endParaRPr lang="zh-CN" altLang="en-US"/>
          </a:p>
        </p:txBody>
      </p:sp>
      <p:pic>
        <p:nvPicPr>
          <p:cNvPr id="5" name="Content Placeholder 4"/>
          <p:cNvPicPr>
            <a:picLocks noChangeAspect="1"/>
          </p:cNvPicPr>
          <p:nvPr>
            <p:ph sz="half" idx="2"/>
          </p:nvPr>
        </p:nvPicPr>
        <p:blipFill>
          <a:blip r:embed="rId1"/>
          <a:stretch>
            <a:fillRect/>
          </a:stretch>
        </p:blipFill>
        <p:spPr>
          <a:xfrm>
            <a:off x="5981700" y="2123440"/>
            <a:ext cx="5181600" cy="37547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第</a:t>
            </a:r>
            <a:r>
              <a:rPr lang="en-US" altLang="zh-CN"/>
              <a:t>2</a:t>
            </a:r>
            <a:r>
              <a:rPr lang="zh-CN" altLang="en-US"/>
              <a:t>章：异步</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异步好帮手：</a:t>
            </a:r>
            <a:r>
              <a:rPr lang="en-US" altLang="zh-CN"/>
              <a:t>std::async</a:t>
            </a:r>
            <a:endParaRPr lang="en-US" altLang="zh-CN"/>
          </a:p>
        </p:txBody>
      </p:sp>
      <p:sp>
        <p:nvSpPr>
          <p:cNvPr id="3" name="Content Placeholder 2"/>
          <p:cNvSpPr>
            <a:spLocks noGrp="1"/>
          </p:cNvSpPr>
          <p:nvPr>
            <p:ph sz="half" idx="1"/>
          </p:nvPr>
        </p:nvSpPr>
        <p:spPr/>
        <p:txBody>
          <a:bodyPr/>
          <a:p>
            <a:r>
              <a:rPr lang="en-US"/>
              <a:t>std::async </a:t>
            </a:r>
            <a:r>
              <a:rPr lang="zh-CN" altLang="en-US"/>
              <a:t>接受一个带返回值的</a:t>
            </a:r>
            <a:r>
              <a:rPr lang="en-US" altLang="zh-CN"/>
              <a:t> lambda</a:t>
            </a:r>
            <a:r>
              <a:rPr lang="zh-CN" altLang="en-US"/>
              <a:t>，自身返回一个</a:t>
            </a:r>
            <a:r>
              <a:rPr lang="en-US" altLang="zh-CN"/>
              <a:t> std::future </a:t>
            </a:r>
            <a:r>
              <a:rPr lang="zh-CN" altLang="en-US"/>
              <a:t>对象。</a:t>
            </a:r>
            <a:endParaRPr lang="zh-CN" altLang="en-US"/>
          </a:p>
          <a:p>
            <a:r>
              <a:rPr lang="en-US" altLang="zh-CN"/>
              <a:t>lambda </a:t>
            </a:r>
            <a:r>
              <a:rPr lang="zh-CN" altLang="en-US"/>
              <a:t>的函数体将在</a:t>
            </a:r>
            <a:r>
              <a:rPr lang="zh-CN" altLang="en-US" b="1"/>
              <a:t>另一个线程</a:t>
            </a:r>
            <a:r>
              <a:rPr lang="zh-CN" altLang="en-US"/>
              <a:t>里执行。</a:t>
            </a:r>
            <a:endParaRPr lang="zh-CN" altLang="en-US"/>
          </a:p>
          <a:p>
            <a:r>
              <a:rPr lang="zh-CN" altLang="en-US"/>
              <a:t>接下来你可以在</a:t>
            </a:r>
            <a:r>
              <a:rPr lang="en-US" altLang="zh-CN"/>
              <a:t> main </a:t>
            </a:r>
            <a:r>
              <a:rPr lang="zh-CN" altLang="en-US"/>
              <a:t>里面做一些别的事情，</a:t>
            </a:r>
            <a:r>
              <a:rPr lang="en-US" altLang="zh-CN"/>
              <a:t>download </a:t>
            </a:r>
            <a:r>
              <a:rPr lang="zh-CN" altLang="en-US"/>
              <a:t>会持续在后台悄悄运行。</a:t>
            </a:r>
            <a:endParaRPr lang="zh-CN" altLang="en-US"/>
          </a:p>
          <a:p>
            <a:r>
              <a:rPr lang="zh-CN" altLang="en-US"/>
              <a:t>最后调用</a:t>
            </a:r>
            <a:r>
              <a:rPr lang="en-US" altLang="zh-CN"/>
              <a:t> future </a:t>
            </a:r>
            <a:r>
              <a:rPr lang="zh-CN" altLang="en-US"/>
              <a:t>的</a:t>
            </a:r>
            <a:r>
              <a:rPr lang="en-US" altLang="zh-CN"/>
              <a:t> get() </a:t>
            </a:r>
            <a:r>
              <a:rPr lang="zh-CN" altLang="en-US"/>
              <a:t>方法，如果此时</a:t>
            </a:r>
            <a:r>
              <a:rPr lang="en-US" altLang="zh-CN"/>
              <a:t> download </a:t>
            </a:r>
            <a:r>
              <a:rPr lang="zh-CN" altLang="en-US"/>
              <a:t>还没完成，会</a:t>
            </a:r>
            <a:r>
              <a:rPr lang="zh-CN" altLang="en-US" b="1"/>
              <a:t>等待</a:t>
            </a:r>
            <a:r>
              <a:rPr lang="en-US" altLang="zh-CN"/>
              <a:t> download </a:t>
            </a:r>
            <a:r>
              <a:rPr lang="zh-CN" altLang="en-US"/>
              <a:t>完成，并获取</a:t>
            </a:r>
            <a:r>
              <a:rPr lang="en-US" altLang="zh-CN"/>
              <a:t> download </a:t>
            </a:r>
            <a:r>
              <a:rPr lang="zh-CN" altLang="en-US"/>
              <a:t>的返回值。</a:t>
            </a:r>
            <a:endParaRPr lang="zh-CN" altLang="en-US"/>
          </a:p>
        </p:txBody>
      </p:sp>
      <p:pic>
        <p:nvPicPr>
          <p:cNvPr id="7" name="Content Placeholder 6"/>
          <p:cNvPicPr>
            <a:picLocks noChangeAspect="1"/>
          </p:cNvPicPr>
          <p:nvPr>
            <p:ph sz="half" idx="2"/>
          </p:nvPr>
        </p:nvPicPr>
        <p:blipFill>
          <a:blip r:embed="rId1"/>
          <a:stretch>
            <a:fillRect/>
          </a:stretch>
        </p:blipFill>
        <p:spPr>
          <a:xfrm>
            <a:off x="6379210" y="532765"/>
            <a:ext cx="5181600" cy="3601720"/>
          </a:xfrm>
          <a:prstGeom prst="rect">
            <a:avLst/>
          </a:prstGeom>
        </p:spPr>
      </p:pic>
      <p:pic>
        <p:nvPicPr>
          <p:cNvPr id="8" name="Picture 7"/>
          <p:cNvPicPr>
            <a:picLocks noChangeAspect="1"/>
          </p:cNvPicPr>
          <p:nvPr/>
        </p:nvPicPr>
        <p:blipFill>
          <a:blip r:embed="rId2"/>
          <a:stretch>
            <a:fillRect/>
          </a:stretch>
        </p:blipFill>
        <p:spPr>
          <a:xfrm>
            <a:off x="6539230" y="4256405"/>
            <a:ext cx="4861560" cy="2468880"/>
          </a:xfrm>
          <a:prstGeom prst="rect">
            <a:avLst/>
          </a:prstGeom>
        </p:spPr>
      </p:pic>
      <p:sp>
        <p:nvSpPr>
          <p:cNvPr id="9" name="Rounded Rectangle 8"/>
          <p:cNvSpPr/>
          <p:nvPr/>
        </p:nvSpPr>
        <p:spPr>
          <a:xfrm>
            <a:off x="7631430" y="3631565"/>
            <a:ext cx="817245"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8647430" y="3157220"/>
            <a:ext cx="1169670" cy="13525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显示地等待：</a:t>
            </a:r>
            <a:r>
              <a:rPr lang="en-US" altLang="zh-CN"/>
              <a:t>wait()</a:t>
            </a:r>
            <a:endParaRPr lang="en-US" altLang="zh-CN"/>
          </a:p>
        </p:txBody>
      </p:sp>
      <p:sp>
        <p:nvSpPr>
          <p:cNvPr id="3" name="Content Placeholder 2"/>
          <p:cNvSpPr>
            <a:spLocks noGrp="1"/>
          </p:cNvSpPr>
          <p:nvPr>
            <p:ph sz="half" idx="1"/>
          </p:nvPr>
        </p:nvSpPr>
        <p:spPr/>
        <p:txBody>
          <a:bodyPr/>
          <a:p>
            <a:r>
              <a:rPr lang="zh-CN" altLang="en-US"/>
              <a:t>除了</a:t>
            </a:r>
            <a:r>
              <a:rPr lang="en-US" altLang="zh-CN"/>
              <a:t> get() </a:t>
            </a:r>
            <a:r>
              <a:rPr lang="zh-CN" altLang="en-US"/>
              <a:t>会等待线程执行完毕外，</a:t>
            </a:r>
            <a:r>
              <a:rPr lang="en-US" altLang="zh-CN"/>
              <a:t>wait() </a:t>
            </a:r>
            <a:r>
              <a:rPr lang="zh-CN" altLang="en-US"/>
              <a:t>也可以等待他执行完，但是不会返回其值。</a:t>
            </a:r>
            <a:endParaRPr lang="zh-CN" altLang="en-US"/>
          </a:p>
        </p:txBody>
      </p:sp>
      <p:pic>
        <p:nvPicPr>
          <p:cNvPr id="6" name="Picture 5"/>
          <p:cNvPicPr>
            <a:picLocks noChangeAspect="1"/>
          </p:cNvPicPr>
          <p:nvPr/>
        </p:nvPicPr>
        <p:blipFill>
          <a:blip r:embed="rId1"/>
          <a:stretch>
            <a:fillRect/>
          </a:stretch>
        </p:blipFill>
        <p:spPr>
          <a:xfrm>
            <a:off x="6941185" y="4201160"/>
            <a:ext cx="4522470" cy="2562860"/>
          </a:xfrm>
          <a:prstGeom prst="rect">
            <a:avLst/>
          </a:prstGeom>
        </p:spPr>
      </p:pic>
      <p:pic>
        <p:nvPicPr>
          <p:cNvPr id="7" name="Content Placeholder 6"/>
          <p:cNvPicPr>
            <a:picLocks noChangeAspect="1"/>
          </p:cNvPicPr>
          <p:nvPr>
            <p:ph sz="half" idx="2"/>
          </p:nvPr>
        </p:nvPicPr>
        <p:blipFill>
          <a:blip r:embed="rId2"/>
          <a:stretch>
            <a:fillRect/>
          </a:stretch>
        </p:blipFill>
        <p:spPr>
          <a:xfrm>
            <a:off x="6611620" y="204470"/>
            <a:ext cx="5181600" cy="3940175"/>
          </a:xfrm>
          <a:prstGeom prst="rect">
            <a:avLst/>
          </a:prstGeom>
        </p:spPr>
      </p:pic>
      <p:sp>
        <p:nvSpPr>
          <p:cNvPr id="10" name="Rounded Rectangle 9"/>
          <p:cNvSpPr/>
          <p:nvPr/>
        </p:nvSpPr>
        <p:spPr>
          <a:xfrm>
            <a:off x="7157085" y="3434080"/>
            <a:ext cx="882650" cy="13525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sz="half" idx="2"/>
          </p:nvPr>
        </p:nvPicPr>
        <p:blipFill>
          <a:blip r:embed="rId1"/>
          <a:stretch>
            <a:fillRect/>
          </a:stretch>
        </p:blipFill>
        <p:spPr>
          <a:xfrm>
            <a:off x="5829300" y="832485"/>
            <a:ext cx="6222365" cy="2701925"/>
          </a:xfrm>
          <a:prstGeom prst="rect">
            <a:avLst/>
          </a:prstGeom>
        </p:spPr>
      </p:pic>
      <p:sp>
        <p:nvSpPr>
          <p:cNvPr id="2" name="Title 1"/>
          <p:cNvSpPr>
            <a:spLocks noGrp="1"/>
          </p:cNvSpPr>
          <p:nvPr>
            <p:ph type="title"/>
          </p:nvPr>
        </p:nvSpPr>
        <p:spPr/>
        <p:txBody>
          <a:bodyPr/>
          <a:p>
            <a:r>
              <a:rPr lang="zh-CN" altLang="en-US"/>
              <a:t>等待一段时间：</a:t>
            </a:r>
            <a:r>
              <a:rPr lang="en-US" altLang="zh-CN"/>
              <a:t>wait_for()</a:t>
            </a:r>
            <a:endParaRPr lang="en-US" altLang="zh-CN"/>
          </a:p>
        </p:txBody>
      </p:sp>
      <p:sp>
        <p:nvSpPr>
          <p:cNvPr id="3" name="Content Placeholder 2"/>
          <p:cNvSpPr>
            <a:spLocks noGrp="1"/>
          </p:cNvSpPr>
          <p:nvPr>
            <p:ph sz="half" idx="1"/>
          </p:nvPr>
        </p:nvSpPr>
        <p:spPr/>
        <p:txBody>
          <a:bodyPr>
            <a:normAutofit lnSpcReduction="20000"/>
          </a:bodyPr>
          <a:p>
            <a:r>
              <a:rPr lang="zh-CN" altLang="en-US"/>
              <a:t>只要线程没有执行完，</a:t>
            </a:r>
            <a:r>
              <a:rPr lang="en-US"/>
              <a:t>wait() </a:t>
            </a:r>
            <a:r>
              <a:rPr lang="zh-CN" altLang="en-US"/>
              <a:t>会无限等下去。</a:t>
            </a:r>
            <a:endParaRPr lang="zh-CN" altLang="en-US"/>
          </a:p>
          <a:p>
            <a:r>
              <a:rPr lang="zh-CN" altLang="en-US"/>
              <a:t>而</a:t>
            </a:r>
            <a:r>
              <a:rPr lang="en-US" altLang="zh-CN"/>
              <a:t> wait_for() </a:t>
            </a:r>
            <a:r>
              <a:rPr lang="zh-CN" altLang="en-US"/>
              <a:t>则可以指定一个最长等待时间，用</a:t>
            </a:r>
            <a:r>
              <a:rPr lang="en-US" altLang="zh-CN"/>
              <a:t> chrono </a:t>
            </a:r>
            <a:r>
              <a:rPr lang="zh-CN" altLang="en-US"/>
              <a:t>里的类表示单位。他会返回一个</a:t>
            </a:r>
            <a:r>
              <a:rPr lang="en-US" altLang="zh-CN"/>
              <a:t> std::future_status </a:t>
            </a:r>
            <a:r>
              <a:rPr lang="zh-CN" altLang="en-US"/>
              <a:t>表示等待是否成功。</a:t>
            </a:r>
            <a:endParaRPr lang="zh-CN" altLang="en-US"/>
          </a:p>
          <a:p>
            <a:r>
              <a:rPr lang="zh-CN" altLang="en-US"/>
              <a:t>如果超过这个时间线程还没有执行完毕，则放弃等待，返回</a:t>
            </a:r>
            <a:r>
              <a:rPr lang="en-US" altLang="zh-CN"/>
              <a:t> future_status::timeout</a:t>
            </a:r>
            <a:r>
              <a:rPr lang="zh-CN" altLang="en-US"/>
              <a:t>。</a:t>
            </a:r>
            <a:endParaRPr lang="zh-CN" altLang="en-US"/>
          </a:p>
          <a:p>
            <a:r>
              <a:rPr lang="zh-CN" altLang="en-US"/>
              <a:t>如果线程在指定的时间内执行完毕，则认为等待成功，返回</a:t>
            </a:r>
            <a:r>
              <a:rPr lang="en-US" altLang="zh-CN"/>
              <a:t> future_status::ready</a:t>
            </a:r>
            <a:r>
              <a:rPr lang="zh-CN" altLang="en-US"/>
              <a:t>。</a:t>
            </a:r>
            <a:endParaRPr lang="zh-CN" altLang="en-US"/>
          </a:p>
          <a:p>
            <a:r>
              <a:rPr lang="zh-CN" altLang="en-US"/>
              <a:t>同理还有</a:t>
            </a:r>
            <a:r>
              <a:rPr lang="en-US" altLang="zh-CN"/>
              <a:t> wait_until() </a:t>
            </a:r>
            <a:r>
              <a:rPr lang="zh-CN" altLang="en-US"/>
              <a:t>其参数是一个时间点。</a:t>
            </a:r>
            <a:endParaRPr lang="zh-CN" altLang="en-US"/>
          </a:p>
        </p:txBody>
      </p:sp>
      <p:sp>
        <p:nvSpPr>
          <p:cNvPr id="10" name="Rounded Rectangle 9"/>
          <p:cNvSpPr/>
          <p:nvPr/>
        </p:nvSpPr>
        <p:spPr>
          <a:xfrm>
            <a:off x="7840980" y="1826260"/>
            <a:ext cx="4020820"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p:cNvPicPr>
            <a:picLocks noChangeAspect="1"/>
          </p:cNvPicPr>
          <p:nvPr/>
        </p:nvPicPr>
        <p:blipFill>
          <a:blip r:embed="rId2"/>
          <a:stretch>
            <a:fillRect/>
          </a:stretch>
        </p:blipFill>
        <p:spPr>
          <a:xfrm>
            <a:off x="7168515" y="3990340"/>
            <a:ext cx="4282440" cy="2741295"/>
          </a:xfrm>
          <a:prstGeom prst="rect">
            <a:avLst/>
          </a:prstGeom>
        </p:spPr>
      </p:pic>
      <p:sp>
        <p:nvSpPr>
          <p:cNvPr id="9" name="Rounded Rectangle 8"/>
          <p:cNvSpPr/>
          <p:nvPr/>
        </p:nvSpPr>
        <p:spPr>
          <a:xfrm>
            <a:off x="7142480" y="5619750"/>
            <a:ext cx="1536700"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ounded Rectangle 10"/>
          <p:cNvSpPr/>
          <p:nvPr/>
        </p:nvSpPr>
        <p:spPr>
          <a:xfrm>
            <a:off x="7146925" y="6292850"/>
            <a:ext cx="1459230"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另一种用法：</a:t>
            </a:r>
            <a:r>
              <a:rPr lang="en-US" altLang="zh-CN"/>
              <a:t>std::launch::deferred </a:t>
            </a:r>
            <a:r>
              <a:rPr lang="zh-CN" altLang="en-US"/>
              <a:t>做参数</a:t>
            </a:r>
            <a:endParaRPr lang="zh-CN" altLang="en-US"/>
          </a:p>
        </p:txBody>
      </p:sp>
      <p:sp>
        <p:nvSpPr>
          <p:cNvPr id="3" name="Content Placeholder 2"/>
          <p:cNvSpPr>
            <a:spLocks noGrp="1"/>
          </p:cNvSpPr>
          <p:nvPr>
            <p:ph sz="half" idx="1"/>
          </p:nvPr>
        </p:nvSpPr>
        <p:spPr/>
        <p:txBody>
          <a:bodyPr>
            <a:normAutofit lnSpcReduction="10000"/>
          </a:bodyPr>
          <a:p>
            <a:r>
              <a:rPr lang="en-US" altLang="zh-CN"/>
              <a:t>std::async </a:t>
            </a:r>
            <a:r>
              <a:rPr lang="zh-CN" altLang="en-US"/>
              <a:t>的第一个参数可以设为</a:t>
            </a:r>
            <a:r>
              <a:rPr lang="en-US" altLang="zh-CN"/>
              <a:t> std::launch::deferred</a:t>
            </a:r>
            <a:r>
              <a:rPr lang="zh-CN" altLang="en-US"/>
              <a:t>，这时不会创建一个线程来执行，他只会把</a:t>
            </a:r>
            <a:r>
              <a:rPr lang="en-US" altLang="zh-CN"/>
              <a:t> lambda </a:t>
            </a:r>
            <a:r>
              <a:rPr lang="zh-CN" altLang="en-US"/>
              <a:t>函数体内的运算</a:t>
            </a:r>
            <a:r>
              <a:rPr lang="zh-CN" altLang="en-US" b="1"/>
              <a:t>推迟</a:t>
            </a:r>
            <a:r>
              <a:rPr lang="zh-CN" altLang="en-US"/>
              <a:t>到</a:t>
            </a:r>
            <a:r>
              <a:rPr lang="en-US" altLang="zh-CN"/>
              <a:t> future </a:t>
            </a:r>
            <a:r>
              <a:rPr lang="zh-CN" altLang="en-US"/>
              <a:t>的</a:t>
            </a:r>
            <a:r>
              <a:rPr lang="en-US" altLang="zh-CN"/>
              <a:t> get() </a:t>
            </a:r>
            <a:r>
              <a:rPr lang="zh-CN" altLang="en-US"/>
              <a:t>被调用时。也就是</a:t>
            </a:r>
            <a:r>
              <a:rPr lang="en-US" altLang="zh-CN"/>
              <a:t> main </a:t>
            </a:r>
            <a:r>
              <a:rPr lang="zh-CN" altLang="en-US"/>
              <a:t>中的</a:t>
            </a:r>
            <a:r>
              <a:rPr lang="en-US" altLang="zh-CN"/>
              <a:t> interact </a:t>
            </a:r>
            <a:r>
              <a:rPr lang="zh-CN" altLang="en-US"/>
              <a:t>计算完毕后。</a:t>
            </a:r>
            <a:endParaRPr lang="zh-CN" altLang="en-US"/>
          </a:p>
          <a:p>
            <a:r>
              <a:rPr lang="zh-CN" altLang="en-US"/>
              <a:t>这种写法，</a:t>
            </a:r>
            <a:r>
              <a:rPr lang="en-US" altLang="zh-CN"/>
              <a:t>download </a:t>
            </a:r>
            <a:r>
              <a:rPr lang="zh-CN" altLang="en-US"/>
              <a:t>的执行仍在主线程中，他只是函数式编程范式意义上的异步，而不涉及到真正的多线程。可以用这个实现惰性求值（</a:t>
            </a:r>
            <a:r>
              <a:rPr lang="en-US" altLang="zh-CN"/>
              <a:t>lazy evaluation</a:t>
            </a:r>
            <a:r>
              <a:rPr lang="zh-CN" altLang="en-US">
                <a:sym typeface="+mn-ea"/>
              </a:rPr>
              <a:t>）之类</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6212205" y="2068830"/>
            <a:ext cx="5847715" cy="1332230"/>
          </a:xfrm>
          <a:prstGeom prst="rect">
            <a:avLst/>
          </a:prstGeom>
        </p:spPr>
      </p:pic>
      <p:sp>
        <p:nvSpPr>
          <p:cNvPr id="9" name="Rounded Rectangle 8"/>
          <p:cNvSpPr/>
          <p:nvPr/>
        </p:nvSpPr>
        <p:spPr>
          <a:xfrm>
            <a:off x="8677910" y="2243455"/>
            <a:ext cx="2894965"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p:cNvPicPr>
            <a:picLocks noChangeAspect="1"/>
          </p:cNvPicPr>
          <p:nvPr/>
        </p:nvPicPr>
        <p:blipFill>
          <a:blip r:embed="rId2"/>
          <a:stretch>
            <a:fillRect/>
          </a:stretch>
        </p:blipFill>
        <p:spPr>
          <a:xfrm>
            <a:off x="6771640" y="3917950"/>
            <a:ext cx="4876800" cy="2476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3"/>
          </p:nvPr>
        </p:nvPicPr>
        <p:blipFill>
          <a:blip r:embed="rId1"/>
          <a:stretch>
            <a:fillRect/>
          </a:stretch>
        </p:blipFill>
        <p:spPr>
          <a:xfrm>
            <a:off x="2476500" y="102235"/>
            <a:ext cx="7237730" cy="6586220"/>
          </a:xfrm>
          <a:prstGeom prst="rect">
            <a:avLst/>
          </a:prstGeom>
        </p:spPr>
      </p:pic>
      <p:sp>
        <p:nvSpPr>
          <p:cNvPr id="6" name="Lightning Bolt 5"/>
          <p:cNvSpPr/>
          <p:nvPr/>
        </p:nvSpPr>
        <p:spPr>
          <a:xfrm>
            <a:off x="6945630" y="1965325"/>
            <a:ext cx="1402080" cy="807085"/>
          </a:xfrm>
          <a:prstGeom prst="lightningBolt">
            <a:avLst/>
          </a:prstGeom>
          <a:gradFill>
            <a:gsLst>
              <a:gs pos="0">
                <a:srgbClr val="FBFB11"/>
              </a:gs>
              <a:gs pos="100000">
                <a:srgbClr val="838309"/>
              </a:gs>
            </a:gsLst>
            <a:lin ang="135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8425180" y="2046605"/>
            <a:ext cx="2948940" cy="645160"/>
          </a:xfrm>
          <a:prstGeom prst="rect">
            <a:avLst/>
          </a:prstGeom>
          <a:noFill/>
        </p:spPr>
        <p:txBody>
          <a:bodyPr wrap="square" rtlCol="0">
            <a:spAutoFit/>
          </a:bodyPr>
          <a:p>
            <a:r>
              <a:rPr lang="zh-CN" altLang="en-US"/>
              <a:t>成吨</a:t>
            </a:r>
            <a:r>
              <a:rPr lang="zh-CN" altLang="en-US">
                <a:sym typeface="+mn-ea"/>
              </a:rPr>
              <a:t>成吨</a:t>
            </a:r>
            <a:r>
              <a:rPr lang="zh-CN" altLang="en-US"/>
              <a:t>名字带有</a:t>
            </a:r>
            <a:r>
              <a:rPr lang="en-US" altLang="zh-CN"/>
              <a:t> lock </a:t>
            </a:r>
            <a:r>
              <a:rPr lang="zh-CN" altLang="en-US"/>
              <a:t>和</a:t>
            </a:r>
            <a:r>
              <a:rPr lang="en-US" altLang="zh-CN"/>
              <a:t> mutex </a:t>
            </a:r>
            <a:r>
              <a:rPr lang="zh-CN" altLang="en-US"/>
              <a:t>的类</a:t>
            </a:r>
            <a:r>
              <a:rPr lang="zh-CN" altLang="en-US">
                <a:sym typeface="+mn-ea"/>
              </a:rPr>
              <a:t>正在向你靠近！</a:t>
            </a:r>
            <a:endParaRPr lang="en-US" altLang="zh-CN"/>
          </a:p>
        </p:txBody>
      </p:sp>
      <p:sp>
        <p:nvSpPr>
          <p:cNvPr id="8" name="Text Box 7"/>
          <p:cNvSpPr txBox="1"/>
          <p:nvPr/>
        </p:nvSpPr>
        <p:spPr>
          <a:xfrm>
            <a:off x="0" y="0"/>
            <a:ext cx="5488940" cy="922020"/>
          </a:xfrm>
          <a:prstGeom prst="rect">
            <a:avLst/>
          </a:prstGeom>
          <a:noFill/>
        </p:spPr>
        <p:txBody>
          <a:bodyPr wrap="square" rtlCol="0">
            <a:spAutoFit/>
          </a:bodyPr>
          <a:p>
            <a:r>
              <a:rPr lang="zh-CN" altLang="en-US">
                <a:solidFill>
                  <a:schemeClr val="bg1">
                    <a:lumMod val="50000"/>
                  </a:schemeClr>
                </a:solidFill>
                <a:sym typeface="+mn-ea"/>
              </a:rPr>
              <a:t>温馨提示：</a:t>
            </a:r>
            <a:endParaRPr lang="zh-CN" altLang="en-US">
              <a:solidFill>
                <a:schemeClr val="bg1">
                  <a:lumMod val="50000"/>
                </a:schemeClr>
              </a:solidFill>
              <a:sym typeface="+mn-ea"/>
            </a:endParaRPr>
          </a:p>
          <a:p>
            <a:r>
              <a:rPr lang="en-US" altLang="zh-CN">
                <a:solidFill>
                  <a:schemeClr val="bg1">
                    <a:lumMod val="50000"/>
                  </a:schemeClr>
                </a:solidFill>
                <a:sym typeface="+mn-ea"/>
              </a:rPr>
              <a:t>1. </a:t>
            </a:r>
            <a:r>
              <a:rPr lang="zh-CN" altLang="en-US">
                <a:solidFill>
                  <a:schemeClr val="bg1">
                    <a:lumMod val="50000"/>
                  </a:schemeClr>
                </a:solidFill>
                <a:sym typeface="+mn-ea"/>
              </a:rPr>
              <a:t>会用到第二讲（</a:t>
            </a:r>
            <a:r>
              <a:rPr lang="en-US" altLang="zh-CN">
                <a:solidFill>
                  <a:schemeClr val="bg1">
                    <a:lumMod val="50000"/>
                  </a:schemeClr>
                </a:solidFill>
                <a:sym typeface="+mn-ea"/>
              </a:rPr>
              <a:t>RAII</a:t>
            </a:r>
            <a:r>
              <a:rPr lang="zh-CN" altLang="en-US">
                <a:solidFill>
                  <a:schemeClr val="bg1">
                    <a:lumMod val="50000"/>
                  </a:schemeClr>
                </a:solidFill>
                <a:sym typeface="+mn-ea"/>
              </a:rPr>
              <a:t>与智能指针）里的知识</a:t>
            </a:r>
            <a:endParaRPr lang="zh-CN" altLang="en-US">
              <a:solidFill>
                <a:schemeClr val="bg1">
                  <a:lumMod val="50000"/>
                </a:schemeClr>
              </a:solidFill>
              <a:sym typeface="+mn-ea"/>
            </a:endParaRPr>
          </a:p>
          <a:p>
            <a:r>
              <a:rPr lang="en-US">
                <a:solidFill>
                  <a:schemeClr val="bg1">
                    <a:lumMod val="50000"/>
                  </a:schemeClr>
                </a:solidFill>
              </a:rPr>
              <a:t>2. </a:t>
            </a:r>
            <a:r>
              <a:rPr lang="zh-CN" altLang="en-US">
                <a:solidFill>
                  <a:schemeClr val="bg1">
                    <a:lumMod val="50000"/>
                  </a:schemeClr>
                </a:solidFill>
              </a:rPr>
              <a:t>课件中一部分代码是基于</a:t>
            </a:r>
            <a:r>
              <a:rPr lang="en-US" altLang="zh-CN">
                <a:solidFill>
                  <a:schemeClr val="bg1">
                    <a:lumMod val="50000"/>
                  </a:schemeClr>
                </a:solidFill>
              </a:rPr>
              <a:t> C++17 </a:t>
            </a:r>
            <a:r>
              <a:rPr lang="zh-CN" altLang="en-US">
                <a:solidFill>
                  <a:schemeClr val="bg1">
                    <a:lumMod val="50000"/>
                  </a:schemeClr>
                </a:solidFill>
              </a:rPr>
              <a:t>的</a:t>
            </a:r>
            <a:endParaRPr lang="zh-CN" altLang="en-US">
              <a:solidFill>
                <a:schemeClr val="bg1">
                  <a:lumMod val="50000"/>
                </a:schemeClr>
              </a:solidFill>
            </a:endParaRPr>
          </a:p>
        </p:txBody>
      </p:sp>
      <p:sp>
        <p:nvSpPr>
          <p:cNvPr id="9" name="Text Box 8"/>
          <p:cNvSpPr txBox="1"/>
          <p:nvPr/>
        </p:nvSpPr>
        <p:spPr>
          <a:xfrm>
            <a:off x="0" y="5659120"/>
            <a:ext cx="3633470" cy="1198880"/>
          </a:xfrm>
          <a:prstGeom prst="rect">
            <a:avLst/>
          </a:prstGeom>
          <a:noFill/>
        </p:spPr>
        <p:txBody>
          <a:bodyPr wrap="square" rtlCol="0">
            <a:spAutoFit/>
          </a:bodyPr>
          <a:p>
            <a:r>
              <a:rPr lang="zh-CN" altLang="en-US">
                <a:solidFill>
                  <a:schemeClr val="bg1">
                    <a:lumMod val="75000"/>
                  </a:schemeClr>
                </a:solidFill>
              </a:rPr>
              <a:t>个人认为，</a:t>
            </a:r>
            <a:r>
              <a:rPr lang="en-US">
                <a:solidFill>
                  <a:schemeClr val="bg1">
                    <a:lumMod val="75000"/>
                  </a:schemeClr>
                </a:solidFill>
              </a:rPr>
              <a:t>C++11 </a:t>
            </a:r>
            <a:r>
              <a:rPr lang="zh-CN" altLang="en-US">
                <a:solidFill>
                  <a:schemeClr val="bg1">
                    <a:lumMod val="75000"/>
                  </a:schemeClr>
                </a:solidFill>
              </a:rPr>
              <a:t>中很多特性，其实可以看做是为了支持多线程而顺带引入的</a:t>
            </a:r>
            <a:r>
              <a:rPr lang="en-US" altLang="zh-CN">
                <a:solidFill>
                  <a:schemeClr val="bg1">
                    <a:lumMod val="75000"/>
                  </a:schemeClr>
                </a:solidFill>
              </a:rPr>
              <a:t>……</a:t>
            </a:r>
            <a:r>
              <a:rPr lang="zh-CN" altLang="en-US">
                <a:solidFill>
                  <a:schemeClr val="bg1">
                    <a:lumMod val="75000"/>
                  </a:schemeClr>
                </a:solidFill>
              </a:rPr>
              <a:t>如</a:t>
            </a:r>
            <a:r>
              <a:rPr lang="en-US" altLang="zh-CN">
                <a:solidFill>
                  <a:schemeClr val="bg1">
                    <a:lumMod val="75000"/>
                  </a:schemeClr>
                </a:solidFill>
              </a:rPr>
              <a:t> chrono</a:t>
            </a:r>
            <a:r>
              <a:rPr lang="zh-CN" altLang="en-US">
                <a:solidFill>
                  <a:schemeClr val="bg1">
                    <a:lumMod val="75000"/>
                  </a:schemeClr>
                </a:solidFill>
              </a:rPr>
              <a:t>、移动、</a:t>
            </a:r>
            <a:r>
              <a:rPr lang="en-US" altLang="zh-CN">
                <a:solidFill>
                  <a:schemeClr val="bg1">
                    <a:lumMod val="75000"/>
                  </a:schemeClr>
                </a:solidFill>
              </a:rPr>
              <a:t>lambda</a:t>
            </a:r>
            <a:r>
              <a:rPr lang="zh-CN" altLang="en-US">
                <a:solidFill>
                  <a:schemeClr val="bg1">
                    <a:lumMod val="75000"/>
                  </a:schemeClr>
                </a:solidFill>
              </a:rPr>
              <a:t>、</a:t>
            </a:r>
            <a:r>
              <a:rPr lang="en-US" altLang="zh-CN">
                <a:solidFill>
                  <a:schemeClr val="bg1">
                    <a:lumMod val="75000"/>
                  </a:schemeClr>
                </a:solidFill>
              </a:rPr>
              <a:t>RAII……</a:t>
            </a:r>
            <a:endParaRPr lang="en-US" altLang="zh-CN">
              <a:solidFill>
                <a:schemeClr val="bg1">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289">
                                          <p:stCondLst>
                                            <p:cond delay="0"/>
                                          </p:stCondLst>
                                        </p:cTn>
                                        <p:tgtEl>
                                          <p:spTgt spid="6"/>
                                        </p:tgtEl>
                                      </p:cBhvr>
                                    </p:animEffect>
                                    <p:anim calcmode="lin" valueType="num">
                                      <p:cBhvr>
                                        <p:cTn id="8" dur="910"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331"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331" tmFilter="0, 0; 0.125,0.2665; 0.25,0.4; 0.375,0.465; 0.5,0.5;  0.625,0.535; 0.75,0.6; 0.875,0.7335; 1,1">
                                          <p:stCondLst>
                                            <p:cond delay="331"/>
                                          </p:stCondLst>
                                        </p:cTn>
                                        <p:tgtEl>
                                          <p:spTgt spid="6"/>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1"/>
                                          </p:stCondLst>
                                        </p:cTn>
                                        <p:tgtEl>
                                          <p:spTgt spid="6"/>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6"/>
                                          </p:stCondLst>
                                        </p:cTn>
                                        <p:tgtEl>
                                          <p:spTgt spid="6"/>
                                        </p:tgtEl>
                                        <p:attrNameLst>
                                          <p:attrName>ppt_y</p:attrName>
                                        </p:attrNameLst>
                                      </p:cBhvr>
                                      <p:tavLst>
                                        <p:tav tm="0" fmla="#ppt_y-sin(pi*$)/81">
                                          <p:val>
                                            <p:fltVal val="0"/>
                                          </p:val>
                                        </p:tav>
                                        <p:tav tm="100000">
                                          <p:val>
                                            <p:fltVal val="1"/>
                                          </p:val>
                                        </p:tav>
                                      </p:tavLst>
                                    </p:anim>
                                    <p:animScale>
                                      <p:cBhvr>
                                        <p:cTn id="13" dur="14">
                                          <p:stCondLst>
                                            <p:cond delay="325"/>
                                          </p:stCondLst>
                                        </p:cTn>
                                        <p:tgtEl>
                                          <p:spTgt spid="6"/>
                                        </p:tgtEl>
                                      </p:cBhvr>
                                      <p:to x="100000" y="60000"/>
                                    </p:animScale>
                                    <p:animScale>
                                      <p:cBhvr>
                                        <p:cTn id="14" dur="84" decel="50000">
                                          <p:stCondLst>
                                            <p:cond delay="337"/>
                                          </p:stCondLst>
                                        </p:cTn>
                                        <p:tgtEl>
                                          <p:spTgt spid="6"/>
                                        </p:tgtEl>
                                      </p:cBhvr>
                                      <p:to x="100000" y="100000"/>
                                    </p:animScale>
                                    <p:animScale>
                                      <p:cBhvr>
                                        <p:cTn id="15" dur="14">
                                          <p:stCondLst>
                                            <p:cond delay="655"/>
                                          </p:stCondLst>
                                        </p:cTn>
                                        <p:tgtEl>
                                          <p:spTgt spid="6"/>
                                        </p:tgtEl>
                                      </p:cBhvr>
                                      <p:to x="100000" y="80000"/>
                                    </p:animScale>
                                    <p:animScale>
                                      <p:cBhvr>
                                        <p:cTn id="16" dur="84" decel="50000">
                                          <p:stCondLst>
                                            <p:cond delay="669"/>
                                          </p:stCondLst>
                                        </p:cTn>
                                        <p:tgtEl>
                                          <p:spTgt spid="6"/>
                                        </p:tgtEl>
                                      </p:cBhvr>
                                      <p:to x="100000" y="100000"/>
                                    </p:animScale>
                                    <p:animScale>
                                      <p:cBhvr>
                                        <p:cTn id="17" dur="14">
                                          <p:stCondLst>
                                            <p:cond delay="820"/>
                                          </p:stCondLst>
                                        </p:cTn>
                                        <p:tgtEl>
                                          <p:spTgt spid="6"/>
                                        </p:tgtEl>
                                      </p:cBhvr>
                                      <p:to x="100000" y="90000"/>
                                    </p:animScale>
                                    <p:animScale>
                                      <p:cBhvr>
                                        <p:cTn id="18" dur="84" decel="50000">
                                          <p:stCondLst>
                                            <p:cond delay="832"/>
                                          </p:stCondLst>
                                        </p:cTn>
                                        <p:tgtEl>
                                          <p:spTgt spid="6"/>
                                        </p:tgtEl>
                                      </p:cBhvr>
                                      <p:to x="100000" y="100000"/>
                                    </p:animScale>
                                    <p:animScale>
                                      <p:cBhvr>
                                        <p:cTn id="19" dur="14">
                                          <p:stCondLst>
                                            <p:cond delay="902"/>
                                          </p:stCondLst>
                                        </p:cTn>
                                        <p:tgtEl>
                                          <p:spTgt spid="6"/>
                                        </p:tgtEl>
                                      </p:cBhvr>
                                      <p:to x="100000" y="95000"/>
                                    </p:animScale>
                                    <p:animScale>
                                      <p:cBhvr>
                                        <p:cTn id="20" dur="84" decel="50000">
                                          <p:stCondLst>
                                            <p:cond delay="916"/>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3" presetClass="entr" presetSubtype="32" fill="hold" grpId="0" nodeType="clickEffect">
                                  <p:stCondLst>
                                    <p:cond delay="0"/>
                                  </p:stCondLst>
                                  <p:childTnLst>
                                    <p:set>
                                      <p:cBhvr>
                                        <p:cTn id="24" dur="500" fill="hold">
                                          <p:stCondLst>
                                            <p:cond delay="0"/>
                                          </p:stCondLst>
                                        </p:cTn>
                                        <p:tgtEl>
                                          <p:spTgt spid="7"/>
                                        </p:tgtEl>
                                        <p:attrNameLst>
                                          <p:attrName>style.visibility</p:attrName>
                                        </p:attrNameLst>
                                      </p:cBhvr>
                                      <p:to>
                                        <p:strVal val="visible"/>
                                      </p:to>
                                    </p:set>
                                    <p:animEffect transition="in" filter="plus(out)">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std::future </a:t>
            </a:r>
            <a:r>
              <a:rPr lang="zh-CN" altLang="en-US"/>
              <a:t>小贴士</a:t>
            </a:r>
            <a:endParaRPr lang="zh-CN" altLang="en-US"/>
          </a:p>
        </p:txBody>
      </p:sp>
      <p:sp>
        <p:nvSpPr>
          <p:cNvPr id="3" name="Content Placeholder 2"/>
          <p:cNvSpPr>
            <a:spLocks noGrp="1"/>
          </p:cNvSpPr>
          <p:nvPr>
            <p:ph sz="half" idx="1"/>
          </p:nvPr>
        </p:nvSpPr>
        <p:spPr/>
        <p:txBody>
          <a:bodyPr/>
          <a:p>
            <a:r>
              <a:rPr lang="en-US"/>
              <a:t>future </a:t>
            </a:r>
            <a:r>
              <a:rPr lang="zh-CN" altLang="en-US"/>
              <a:t>为了三五法则，删除了拷贝构造</a:t>
            </a:r>
            <a:r>
              <a:rPr lang="en-US" altLang="zh-CN"/>
              <a:t>/</a:t>
            </a:r>
            <a:r>
              <a:rPr lang="zh-CN" altLang="en-US"/>
              <a:t>赋值函数。如果需要浅拷贝，实现共享同一个</a:t>
            </a:r>
            <a:r>
              <a:rPr lang="en-US" altLang="zh-CN"/>
              <a:t> future </a:t>
            </a:r>
            <a:r>
              <a:rPr lang="zh-CN" altLang="en-US"/>
              <a:t>对象，可以用</a:t>
            </a:r>
            <a:r>
              <a:rPr lang="en-US" altLang="zh-CN"/>
              <a:t> </a:t>
            </a:r>
            <a:r>
              <a:rPr lang="en-US" altLang="zh-CN" i="1"/>
              <a:t>std::shared_future</a:t>
            </a:r>
            <a:r>
              <a:rPr lang="zh-CN" altLang="en-US"/>
              <a:t>。</a:t>
            </a:r>
            <a:endParaRPr lang="zh-CN" altLang="en-US"/>
          </a:p>
          <a:p>
            <a:r>
              <a:rPr lang="zh-CN" altLang="en-US"/>
              <a:t>如果不需要返回值，</a:t>
            </a:r>
            <a:r>
              <a:rPr lang="en-US" altLang="zh-CN"/>
              <a:t>std::async </a:t>
            </a:r>
            <a:r>
              <a:rPr lang="zh-CN" altLang="en-US"/>
              <a:t>里</a:t>
            </a:r>
            <a:r>
              <a:rPr lang="en-US" altLang="zh-CN"/>
              <a:t> lambda </a:t>
            </a:r>
            <a:r>
              <a:rPr lang="zh-CN" altLang="en-US"/>
              <a:t>的返回类型可以为</a:t>
            </a:r>
            <a:r>
              <a:rPr lang="en-US" altLang="zh-CN"/>
              <a:t> void</a:t>
            </a:r>
            <a:r>
              <a:rPr lang="zh-CN" altLang="en-US"/>
              <a:t>，</a:t>
            </a:r>
            <a:r>
              <a:rPr lang="en-US" altLang="zh-CN"/>
              <a:t> </a:t>
            </a:r>
            <a:r>
              <a:rPr lang="zh-CN" altLang="en-US"/>
              <a:t>这时</a:t>
            </a:r>
            <a:r>
              <a:rPr lang="en-US" altLang="zh-CN"/>
              <a:t> future </a:t>
            </a:r>
            <a:r>
              <a:rPr lang="zh-CN" altLang="en-US"/>
              <a:t>对象的类型为</a:t>
            </a:r>
            <a:r>
              <a:rPr lang="en-US" altLang="zh-CN"/>
              <a:t> </a:t>
            </a:r>
            <a:r>
              <a:rPr lang="en-US" altLang="zh-CN" i="1"/>
              <a:t>std::future&lt;void&gt;</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5981700" y="2123440"/>
            <a:ext cx="5181600" cy="3754755"/>
          </a:xfrm>
          <a:prstGeom prst="rect">
            <a:avLst/>
          </a:prstGeom>
        </p:spPr>
      </p:pic>
      <p:sp>
        <p:nvSpPr>
          <p:cNvPr id="9" name="Rounded Rectangle 8"/>
          <p:cNvSpPr/>
          <p:nvPr/>
        </p:nvSpPr>
        <p:spPr>
          <a:xfrm>
            <a:off x="6546215" y="4647565"/>
            <a:ext cx="1790700" cy="12319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std::async </a:t>
            </a:r>
            <a:r>
              <a:rPr lang="zh-CN" altLang="en-US"/>
              <a:t>的底层实现：</a:t>
            </a:r>
            <a:r>
              <a:rPr lang="en-US" altLang="zh-CN"/>
              <a:t>std::promise</a:t>
            </a:r>
            <a:endParaRPr lang="en-US" altLang="zh-CN"/>
          </a:p>
        </p:txBody>
      </p:sp>
      <p:sp>
        <p:nvSpPr>
          <p:cNvPr id="3" name="Content Placeholder 2"/>
          <p:cNvSpPr>
            <a:spLocks noGrp="1"/>
          </p:cNvSpPr>
          <p:nvPr>
            <p:ph sz="half" idx="1"/>
          </p:nvPr>
        </p:nvSpPr>
        <p:spPr/>
        <p:txBody>
          <a:bodyPr/>
          <a:p>
            <a:r>
              <a:rPr lang="zh-CN" altLang="en-US"/>
              <a:t>如果不想让</a:t>
            </a:r>
            <a:r>
              <a:rPr lang="en-US" altLang="zh-CN"/>
              <a:t> std::async </a:t>
            </a:r>
            <a:r>
              <a:rPr lang="zh-CN" altLang="en-US"/>
              <a:t>帮你自动创建线程，想要手动创建线程，可以直接用</a:t>
            </a:r>
            <a:r>
              <a:rPr lang="en-US" altLang="zh-CN"/>
              <a:t> std::promise</a:t>
            </a:r>
            <a:r>
              <a:rPr lang="zh-CN" altLang="en-US"/>
              <a:t>。</a:t>
            </a:r>
            <a:endParaRPr lang="zh-CN" altLang="en-US"/>
          </a:p>
          <a:p>
            <a:r>
              <a:rPr lang="zh-CN" altLang="en-US"/>
              <a:t>然后在线程返回的时候，用</a:t>
            </a:r>
            <a:r>
              <a:rPr lang="en-US" altLang="zh-CN"/>
              <a:t> set_value() </a:t>
            </a:r>
            <a:r>
              <a:rPr lang="zh-CN" altLang="en-US"/>
              <a:t>设置返回值。在主线程里，用</a:t>
            </a:r>
            <a:r>
              <a:rPr lang="en-US" altLang="zh-CN"/>
              <a:t> get_future() </a:t>
            </a:r>
            <a:r>
              <a:rPr lang="zh-CN" altLang="en-US"/>
              <a:t>获取其</a:t>
            </a:r>
            <a:r>
              <a:rPr lang="en-US" altLang="zh-CN"/>
              <a:t> std::future </a:t>
            </a:r>
            <a:r>
              <a:rPr lang="zh-CN" altLang="en-US"/>
              <a:t>对象，进一步</a:t>
            </a:r>
            <a:r>
              <a:rPr lang="en-US" altLang="zh-CN"/>
              <a:t> get() </a:t>
            </a:r>
            <a:r>
              <a:rPr lang="zh-CN" altLang="en-US"/>
              <a:t>可以等待并获取线程返回值。</a:t>
            </a:r>
            <a:endParaRPr lang="zh-CN" altLang="en-US"/>
          </a:p>
        </p:txBody>
      </p:sp>
      <p:pic>
        <p:nvPicPr>
          <p:cNvPr id="7" name="Content Placeholder 6"/>
          <p:cNvPicPr>
            <a:picLocks noChangeAspect="1"/>
          </p:cNvPicPr>
          <p:nvPr>
            <p:ph sz="half" idx="2"/>
          </p:nvPr>
        </p:nvPicPr>
        <p:blipFill>
          <a:blip r:embed="rId1"/>
          <a:stretch>
            <a:fillRect/>
          </a:stretch>
        </p:blipFill>
        <p:spPr>
          <a:xfrm>
            <a:off x="5965825" y="1800860"/>
            <a:ext cx="5259070" cy="4376420"/>
          </a:xfrm>
          <a:prstGeom prst="rect">
            <a:avLst/>
          </a:prstGeom>
        </p:spPr>
      </p:pic>
      <p:sp>
        <p:nvSpPr>
          <p:cNvPr id="10" name="Rounded Rectangle 9"/>
          <p:cNvSpPr/>
          <p:nvPr/>
        </p:nvSpPr>
        <p:spPr>
          <a:xfrm>
            <a:off x="6814820" y="4848225"/>
            <a:ext cx="1500505" cy="13525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8282940" y="5097780"/>
            <a:ext cx="1367790"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第</a:t>
            </a:r>
            <a:r>
              <a:rPr lang="en-US" altLang="zh-CN"/>
              <a:t>3</a:t>
            </a:r>
            <a:r>
              <a:rPr lang="zh-CN" altLang="en-US"/>
              <a:t>章：互斥量</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多线程打架案例</a:t>
            </a:r>
            <a:endParaRPr lang="zh-CN" altLang="en-US"/>
          </a:p>
        </p:txBody>
      </p:sp>
      <p:sp>
        <p:nvSpPr>
          <p:cNvPr id="3" name="Content Placeholder 2"/>
          <p:cNvSpPr>
            <a:spLocks noGrp="1"/>
          </p:cNvSpPr>
          <p:nvPr>
            <p:ph sz="half" idx="1"/>
          </p:nvPr>
        </p:nvSpPr>
        <p:spPr/>
        <p:txBody>
          <a:bodyPr/>
          <a:p>
            <a:r>
              <a:rPr lang="zh-CN" altLang="en-US"/>
              <a:t>两个线程试图往同一个数组里推数据。</a:t>
            </a:r>
            <a:endParaRPr lang="zh-CN" altLang="en-US"/>
          </a:p>
          <a:p>
            <a:r>
              <a:rPr lang="zh-CN" altLang="en-US"/>
              <a:t>奔溃了！为什么？</a:t>
            </a:r>
            <a:endParaRPr lang="zh-CN" altLang="en-US"/>
          </a:p>
          <a:p>
            <a:r>
              <a:rPr lang="en-US" altLang="zh-CN"/>
              <a:t>vector </a:t>
            </a:r>
            <a:r>
              <a:rPr lang="zh-CN" altLang="en-US"/>
              <a:t>不是多线程安全（</a:t>
            </a:r>
            <a:r>
              <a:rPr lang="en-US" altLang="zh-CN"/>
              <a:t>MT-safe</a:t>
            </a:r>
            <a:r>
              <a:rPr lang="zh-CN" altLang="en-US"/>
              <a:t>）的容器。</a:t>
            </a:r>
            <a:endParaRPr lang="zh-CN" altLang="en-US"/>
          </a:p>
          <a:p>
            <a:r>
              <a:rPr lang="zh-CN" altLang="en-US"/>
              <a:t>多个线程同时访问同一个</a:t>
            </a:r>
            <a:r>
              <a:rPr lang="en-US" altLang="zh-CN"/>
              <a:t> vector </a:t>
            </a:r>
            <a:r>
              <a:rPr lang="zh-CN" altLang="en-US"/>
              <a:t>会出现</a:t>
            </a:r>
            <a:r>
              <a:rPr lang="zh-CN" altLang="en-US" b="1"/>
              <a:t>数据竞争</a:t>
            </a:r>
            <a:r>
              <a:rPr lang="zh-CN" altLang="en-US"/>
              <a:t>（</a:t>
            </a:r>
            <a:r>
              <a:rPr lang="en-US" altLang="zh-CN"/>
              <a:t>data-race</a:t>
            </a:r>
            <a:r>
              <a:rPr lang="zh-CN" altLang="en-US"/>
              <a:t>）现象。</a:t>
            </a:r>
            <a:endParaRPr lang="zh-CN" altLang="en-US"/>
          </a:p>
        </p:txBody>
      </p:sp>
      <p:pic>
        <p:nvPicPr>
          <p:cNvPr id="9" name="Picture 8"/>
          <p:cNvPicPr>
            <a:picLocks noChangeAspect="1"/>
          </p:cNvPicPr>
          <p:nvPr/>
        </p:nvPicPr>
        <p:blipFill>
          <a:blip r:embed="rId1"/>
          <a:stretch>
            <a:fillRect/>
          </a:stretch>
        </p:blipFill>
        <p:spPr>
          <a:xfrm>
            <a:off x="430530" y="5099050"/>
            <a:ext cx="5615940" cy="640080"/>
          </a:xfrm>
          <a:prstGeom prst="rect">
            <a:avLst/>
          </a:prstGeom>
        </p:spPr>
      </p:pic>
      <p:pic>
        <p:nvPicPr>
          <p:cNvPr id="13" name="Content Placeholder 12"/>
          <p:cNvPicPr>
            <a:picLocks noChangeAspect="1"/>
          </p:cNvPicPr>
          <p:nvPr>
            <p:ph sz="half" idx="2"/>
          </p:nvPr>
        </p:nvPicPr>
        <p:blipFill>
          <a:blip r:embed="rId2"/>
          <a:stretch>
            <a:fillRect/>
          </a:stretch>
        </p:blipFill>
        <p:spPr>
          <a:xfrm>
            <a:off x="6594475" y="2416175"/>
            <a:ext cx="3954780" cy="31699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std::mutex</a:t>
            </a:r>
            <a:r>
              <a:rPr lang="zh-CN" altLang="en-US"/>
              <a:t>：上锁，防止多个线程同时进入某一代码段</a:t>
            </a:r>
            <a:endParaRPr lang="en-US" altLang="zh-CN"/>
          </a:p>
        </p:txBody>
      </p:sp>
      <p:sp>
        <p:nvSpPr>
          <p:cNvPr id="3" name="Content Placeholder 2"/>
          <p:cNvSpPr>
            <a:spLocks noGrp="1"/>
          </p:cNvSpPr>
          <p:nvPr>
            <p:ph sz="half" idx="1"/>
          </p:nvPr>
        </p:nvSpPr>
        <p:spPr/>
        <p:txBody>
          <a:bodyPr>
            <a:normAutofit lnSpcReduction="20000"/>
          </a:bodyPr>
          <a:p>
            <a:r>
              <a:rPr lang="zh-CN" altLang="en-US">
                <a:sym typeface="+mn-ea"/>
              </a:rPr>
              <a:t>调用</a:t>
            </a:r>
            <a:r>
              <a:rPr lang="en-US" altLang="zh-CN">
                <a:sym typeface="+mn-ea"/>
              </a:rPr>
              <a:t> std::mutex </a:t>
            </a:r>
            <a:r>
              <a:rPr lang="zh-CN" altLang="en-US">
                <a:sym typeface="+mn-ea"/>
              </a:rPr>
              <a:t>的</a:t>
            </a:r>
            <a:r>
              <a:rPr lang="en-US" altLang="zh-CN">
                <a:sym typeface="+mn-ea"/>
              </a:rPr>
              <a:t> lock() </a:t>
            </a:r>
            <a:r>
              <a:rPr lang="zh-CN" altLang="en-US">
                <a:sym typeface="+mn-ea"/>
              </a:rPr>
              <a:t>时，会检测</a:t>
            </a:r>
            <a:r>
              <a:rPr lang="en-US" altLang="zh-CN">
                <a:sym typeface="+mn-ea"/>
              </a:rPr>
              <a:t> mutex </a:t>
            </a:r>
            <a:r>
              <a:rPr lang="zh-CN" altLang="en-US">
                <a:sym typeface="+mn-ea"/>
              </a:rPr>
              <a:t>是否已经</a:t>
            </a:r>
            <a:r>
              <a:rPr lang="zh-CN" altLang="en-US" b="1">
                <a:sym typeface="+mn-ea"/>
              </a:rPr>
              <a:t>上锁</a:t>
            </a:r>
            <a:r>
              <a:rPr lang="zh-CN" altLang="en-US">
                <a:sym typeface="+mn-ea"/>
              </a:rPr>
              <a:t>。</a:t>
            </a:r>
            <a:endParaRPr lang="zh-CN" altLang="en-US">
              <a:sym typeface="+mn-ea"/>
            </a:endParaRPr>
          </a:p>
          <a:p>
            <a:r>
              <a:rPr lang="zh-CN" altLang="en-US">
                <a:sym typeface="+mn-ea"/>
              </a:rPr>
              <a:t>如果没有</a:t>
            </a:r>
            <a:r>
              <a:rPr lang="zh-CN" b="1">
                <a:sym typeface="+mn-ea"/>
              </a:rPr>
              <a:t>锁定</a:t>
            </a:r>
            <a:r>
              <a:rPr lang="zh-CN" altLang="en-US">
                <a:sym typeface="+mn-ea"/>
              </a:rPr>
              <a:t>，则对</a:t>
            </a:r>
            <a:r>
              <a:rPr lang="en-US" altLang="zh-CN">
                <a:sym typeface="+mn-ea"/>
              </a:rPr>
              <a:t> mutex </a:t>
            </a:r>
            <a:r>
              <a:rPr lang="zh-CN" altLang="en-US">
                <a:sym typeface="+mn-ea"/>
              </a:rPr>
              <a:t>进行</a:t>
            </a:r>
            <a:r>
              <a:rPr lang="zh-CN" altLang="en-US" b="1">
                <a:sym typeface="+mn-ea"/>
              </a:rPr>
              <a:t>上锁</a:t>
            </a:r>
            <a:r>
              <a:rPr lang="zh-CN" altLang="en-US">
                <a:sym typeface="+mn-ea"/>
              </a:rPr>
              <a:t>。</a:t>
            </a:r>
            <a:endParaRPr lang="zh-CN" altLang="en-US">
              <a:sym typeface="+mn-ea"/>
            </a:endParaRPr>
          </a:p>
          <a:p>
            <a:r>
              <a:rPr lang="zh-CN" altLang="en-US">
                <a:sym typeface="+mn-ea"/>
              </a:rPr>
              <a:t>如果已经</a:t>
            </a:r>
            <a:r>
              <a:rPr lang="zh-CN" b="1">
                <a:sym typeface="+mn-ea"/>
              </a:rPr>
              <a:t>锁定</a:t>
            </a:r>
            <a:r>
              <a:rPr lang="zh-CN" altLang="en-US">
                <a:sym typeface="+mn-ea"/>
              </a:rPr>
              <a:t>，则陷入等待，直到</a:t>
            </a:r>
            <a:r>
              <a:rPr lang="en-US" altLang="zh-CN">
                <a:sym typeface="+mn-ea"/>
              </a:rPr>
              <a:t> mutex </a:t>
            </a:r>
            <a:r>
              <a:rPr lang="zh-CN" altLang="en-US">
                <a:sym typeface="+mn-ea"/>
              </a:rPr>
              <a:t>被另一个线程</a:t>
            </a:r>
            <a:r>
              <a:rPr lang="zh-CN" altLang="en-US" b="1">
                <a:sym typeface="+mn-ea"/>
              </a:rPr>
              <a:t>解锁</a:t>
            </a:r>
            <a:r>
              <a:rPr lang="zh-CN" altLang="en-US">
                <a:sym typeface="+mn-ea"/>
              </a:rPr>
              <a:t>后，才再次</a:t>
            </a:r>
            <a:r>
              <a:rPr lang="zh-CN" altLang="en-US" b="1">
                <a:sym typeface="+mn-ea"/>
              </a:rPr>
              <a:t>上锁</a:t>
            </a:r>
            <a:r>
              <a:rPr lang="zh-CN" altLang="en-US">
                <a:sym typeface="+mn-ea"/>
              </a:rPr>
              <a:t>。</a:t>
            </a:r>
            <a:endParaRPr lang="zh-CN" altLang="en-US">
              <a:sym typeface="+mn-ea"/>
            </a:endParaRPr>
          </a:p>
          <a:p>
            <a:r>
              <a:rPr lang="zh-CN" altLang="en-US">
                <a:sym typeface="+mn-ea"/>
              </a:rPr>
              <a:t>而调用</a:t>
            </a:r>
            <a:r>
              <a:rPr lang="en-US" altLang="zh-CN">
                <a:sym typeface="+mn-ea"/>
              </a:rPr>
              <a:t> unlock() </a:t>
            </a:r>
            <a:r>
              <a:rPr lang="zh-CN" altLang="en-US">
                <a:sym typeface="+mn-ea"/>
              </a:rPr>
              <a:t>则会进行解锁操作。</a:t>
            </a:r>
            <a:endParaRPr lang="zh-CN" altLang="en-US">
              <a:sym typeface="+mn-ea"/>
            </a:endParaRPr>
          </a:p>
          <a:p>
            <a:r>
              <a:rPr lang="zh-CN" altLang="en-US">
                <a:sym typeface="+mn-ea"/>
              </a:rPr>
              <a:t>这样，就可以保证</a:t>
            </a:r>
            <a:r>
              <a:rPr lang="en-US" altLang="zh-CN">
                <a:sym typeface="+mn-ea"/>
              </a:rPr>
              <a:t> mtx.lock() </a:t>
            </a:r>
            <a:r>
              <a:rPr lang="zh-CN" altLang="en-US">
                <a:sym typeface="+mn-ea"/>
              </a:rPr>
              <a:t>和</a:t>
            </a:r>
            <a:r>
              <a:rPr lang="en-US" altLang="zh-CN">
                <a:sym typeface="+mn-ea"/>
              </a:rPr>
              <a:t> mtx.unlock() </a:t>
            </a:r>
            <a:r>
              <a:rPr lang="zh-CN" altLang="en-US">
                <a:sym typeface="+mn-ea"/>
              </a:rPr>
              <a:t>之间的代码段，同一时间只有一个线程在执行，从而避免数据竞争。</a:t>
            </a:r>
            <a:endParaRPr lang="zh-CN" altLang="en-US">
              <a:sym typeface="+mn-ea"/>
            </a:endParaRPr>
          </a:p>
        </p:txBody>
      </p:sp>
      <p:pic>
        <p:nvPicPr>
          <p:cNvPr id="5" name="Content Placeholder 4"/>
          <p:cNvPicPr>
            <a:picLocks noChangeAspect="1"/>
          </p:cNvPicPr>
          <p:nvPr>
            <p:ph sz="half" idx="2"/>
          </p:nvPr>
        </p:nvPicPr>
        <p:blipFill>
          <a:blip r:embed="rId1"/>
          <a:stretch>
            <a:fillRect/>
          </a:stretch>
        </p:blipFill>
        <p:spPr>
          <a:xfrm>
            <a:off x="6560185" y="1951355"/>
            <a:ext cx="4023360" cy="4099560"/>
          </a:xfrm>
          <a:prstGeom prst="rect">
            <a:avLst/>
          </a:prstGeom>
        </p:spPr>
      </p:pic>
      <p:sp>
        <p:nvSpPr>
          <p:cNvPr id="9" name="Rounded Rectangle 8"/>
          <p:cNvSpPr/>
          <p:nvPr/>
        </p:nvSpPr>
        <p:spPr>
          <a:xfrm>
            <a:off x="7904480" y="4692015"/>
            <a:ext cx="107315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7904480" y="3615055"/>
            <a:ext cx="107315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7904480" y="4984750"/>
            <a:ext cx="125984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7904480" y="3934460"/>
            <a:ext cx="125984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026785" y="1180465"/>
            <a:ext cx="5090795" cy="645160"/>
          </a:xfrm>
          <a:prstGeom prst="rect">
            <a:avLst/>
          </a:prstGeom>
          <a:noFill/>
        </p:spPr>
        <p:txBody>
          <a:bodyPr wrap="square" rtlCol="0">
            <a:spAutoFit/>
          </a:bodyPr>
          <a:p>
            <a:r>
              <a:rPr lang="zh-CN" altLang="en-US"/>
              <a:t>通俗的说：</a:t>
            </a:r>
            <a:r>
              <a:rPr lang="en-US" altLang="zh-CN"/>
              <a:t>mutex </a:t>
            </a:r>
            <a:r>
              <a:rPr lang="zh-CN" altLang="en-US"/>
              <a:t>是个厕所，</a:t>
            </a:r>
            <a:r>
              <a:rPr lang="en-US" altLang="zh-CN"/>
              <a:t>A </a:t>
            </a:r>
            <a:r>
              <a:rPr lang="zh-CN" altLang="en-US"/>
              <a:t>同学在用了，</a:t>
            </a:r>
            <a:r>
              <a:rPr lang="en-US" altLang="zh-CN"/>
              <a:t>B </a:t>
            </a:r>
            <a:r>
              <a:rPr lang="zh-CN" altLang="en-US"/>
              <a:t>同学就不能进去，要等</a:t>
            </a:r>
            <a:r>
              <a:rPr lang="en-US" altLang="zh-CN"/>
              <a:t> A </a:t>
            </a:r>
            <a:r>
              <a:rPr lang="zh-CN" altLang="en-US"/>
              <a:t>同学用完了才能进去。</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std::</a:t>
            </a:r>
            <a:r>
              <a:rPr lang="en-US"/>
              <a:t>lock_guard</a:t>
            </a:r>
            <a:r>
              <a:rPr lang="zh-CN" altLang="en-US"/>
              <a:t>：符合</a:t>
            </a:r>
            <a:r>
              <a:rPr lang="en-US" altLang="zh-CN"/>
              <a:t> </a:t>
            </a:r>
            <a:r>
              <a:rPr lang="en-US"/>
              <a:t>RAII </a:t>
            </a:r>
            <a:r>
              <a:rPr lang="zh-CN" altLang="en-US"/>
              <a:t>思想的上锁和解锁</a:t>
            </a:r>
            <a:endParaRPr lang="zh-CN" altLang="en-US"/>
          </a:p>
        </p:txBody>
      </p:sp>
      <p:sp>
        <p:nvSpPr>
          <p:cNvPr id="3" name="Content Placeholder 2"/>
          <p:cNvSpPr>
            <a:spLocks noGrp="1"/>
          </p:cNvSpPr>
          <p:nvPr>
            <p:ph sz="half" idx="1"/>
          </p:nvPr>
        </p:nvSpPr>
        <p:spPr/>
        <p:txBody>
          <a:bodyPr/>
          <a:p>
            <a:r>
              <a:rPr lang="zh-CN" altLang="en-US"/>
              <a:t>根据</a:t>
            </a:r>
            <a:r>
              <a:rPr lang="en-US" altLang="zh-CN"/>
              <a:t> RAII </a:t>
            </a:r>
            <a:r>
              <a:rPr lang="zh-CN" altLang="en-US"/>
              <a:t>思想，可将锁的持有视为资源，上锁视为锁的获取，解锁视为锁的释放。</a:t>
            </a:r>
            <a:endParaRPr lang="zh-CN" altLang="en-US"/>
          </a:p>
          <a:p>
            <a:r>
              <a:rPr lang="en-US" altLang="zh-CN"/>
              <a:t>std::lock_guard </a:t>
            </a:r>
            <a:r>
              <a:rPr lang="zh-CN" altLang="en-US"/>
              <a:t>就是这样一个工具类，他的</a:t>
            </a:r>
            <a:r>
              <a:rPr lang="zh-CN" altLang="en-US">
                <a:sym typeface="+mn-ea"/>
              </a:rPr>
              <a:t>构造函数里会调用</a:t>
            </a:r>
            <a:r>
              <a:rPr lang="en-US" altLang="zh-CN">
                <a:sym typeface="+mn-ea"/>
              </a:rPr>
              <a:t> mtx.lock()</a:t>
            </a:r>
            <a:r>
              <a:rPr lang="zh-CN" altLang="en-US">
                <a:sym typeface="+mn-ea"/>
              </a:rPr>
              <a:t>，解构函数会调用</a:t>
            </a:r>
            <a:r>
              <a:rPr lang="en-US" altLang="zh-CN">
                <a:sym typeface="+mn-ea"/>
              </a:rPr>
              <a:t> mtx.unlock()</a:t>
            </a:r>
            <a:r>
              <a:rPr lang="zh-CN" altLang="en-US">
                <a:sym typeface="+mn-ea"/>
              </a:rPr>
              <a:t>。从而退出函数作用域时能够自动解锁，避免程序员粗心不小心忘记解锁。</a:t>
            </a:r>
            <a:endParaRPr lang="zh-CN" altLang="en-US"/>
          </a:p>
        </p:txBody>
      </p:sp>
      <p:pic>
        <p:nvPicPr>
          <p:cNvPr id="7" name="Content Placeholder 6"/>
          <p:cNvPicPr>
            <a:picLocks noChangeAspect="1"/>
          </p:cNvPicPr>
          <p:nvPr>
            <p:ph sz="half" idx="2"/>
          </p:nvPr>
        </p:nvPicPr>
        <p:blipFill>
          <a:blip r:embed="rId1"/>
          <a:stretch>
            <a:fillRect/>
          </a:stretch>
        </p:blipFill>
        <p:spPr>
          <a:xfrm>
            <a:off x="6594475" y="2088515"/>
            <a:ext cx="3954780" cy="3825240"/>
          </a:xfrm>
          <a:prstGeom prst="rect">
            <a:avLst/>
          </a:prstGeom>
        </p:spPr>
      </p:pic>
      <p:sp>
        <p:nvSpPr>
          <p:cNvPr id="8" name="Rounded Rectangle 7"/>
          <p:cNvSpPr/>
          <p:nvPr/>
        </p:nvSpPr>
        <p:spPr>
          <a:xfrm>
            <a:off x="7992110" y="3781425"/>
            <a:ext cx="230886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ounded Rectangle 8"/>
          <p:cNvSpPr/>
          <p:nvPr/>
        </p:nvSpPr>
        <p:spPr>
          <a:xfrm>
            <a:off x="7992110" y="4692650"/>
            <a:ext cx="230886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std::unique_lock</a:t>
            </a:r>
            <a:r>
              <a:rPr lang="zh-CN" altLang="en-US"/>
              <a:t>：也符合</a:t>
            </a:r>
            <a:r>
              <a:rPr lang="en-US" altLang="zh-CN"/>
              <a:t> RAII </a:t>
            </a:r>
            <a:r>
              <a:rPr lang="zh-CN" altLang="en-US"/>
              <a:t>思想，但自由度更高</a:t>
            </a:r>
            <a:endParaRPr lang="zh-CN" altLang="en-US"/>
          </a:p>
        </p:txBody>
      </p:sp>
      <p:sp>
        <p:nvSpPr>
          <p:cNvPr id="3" name="Content Placeholder 2"/>
          <p:cNvSpPr>
            <a:spLocks noGrp="1"/>
          </p:cNvSpPr>
          <p:nvPr>
            <p:ph sz="half" idx="1"/>
          </p:nvPr>
        </p:nvSpPr>
        <p:spPr/>
        <p:txBody>
          <a:bodyPr>
            <a:normAutofit lnSpcReduction="20000"/>
          </a:bodyPr>
          <a:p>
            <a:r>
              <a:rPr lang="en-US" altLang="zh-CN">
                <a:sym typeface="+mn-ea"/>
              </a:rPr>
              <a:t>std::lock_guard </a:t>
            </a:r>
            <a:r>
              <a:rPr lang="zh-CN" altLang="en-US">
                <a:sym typeface="+mn-ea"/>
              </a:rPr>
              <a:t>严格在解构时</a:t>
            </a:r>
            <a:r>
              <a:rPr lang="en-US" altLang="zh-CN">
                <a:sym typeface="+mn-ea"/>
              </a:rPr>
              <a:t> unlock()</a:t>
            </a:r>
            <a:r>
              <a:rPr lang="zh-CN" altLang="en-US">
                <a:sym typeface="+mn-ea"/>
              </a:rPr>
              <a:t>，但是有时候我们会希望提前</a:t>
            </a:r>
            <a:r>
              <a:rPr lang="en-US" altLang="zh-CN">
                <a:sym typeface="+mn-ea"/>
              </a:rPr>
              <a:t> unlock()</a:t>
            </a:r>
            <a:r>
              <a:rPr lang="zh-CN" altLang="en-US">
                <a:sym typeface="+mn-ea"/>
              </a:rPr>
              <a:t>。这时可以用</a:t>
            </a:r>
            <a:r>
              <a:rPr lang="en-US" altLang="zh-CN">
                <a:sym typeface="+mn-ea"/>
              </a:rPr>
              <a:t> std::unique_lock</a:t>
            </a:r>
            <a:r>
              <a:rPr lang="zh-CN" altLang="en-US">
                <a:sym typeface="+mn-ea"/>
              </a:rPr>
              <a:t>，他额外存储了一个</a:t>
            </a:r>
            <a:r>
              <a:rPr lang="en-US" altLang="zh-CN">
                <a:sym typeface="+mn-ea"/>
              </a:rPr>
              <a:t> flag </a:t>
            </a:r>
            <a:r>
              <a:rPr lang="zh-CN" altLang="en-US">
                <a:sym typeface="+mn-ea"/>
              </a:rPr>
              <a:t>表示是否已经被释放。他会在解构检测这个</a:t>
            </a:r>
            <a:r>
              <a:rPr lang="en-US" altLang="zh-CN">
                <a:sym typeface="+mn-ea"/>
              </a:rPr>
              <a:t> flag</a:t>
            </a:r>
            <a:r>
              <a:rPr lang="zh-CN" altLang="en-US">
                <a:sym typeface="+mn-ea"/>
              </a:rPr>
              <a:t>，如果没有释放，则调用</a:t>
            </a:r>
            <a:r>
              <a:rPr lang="en-US" altLang="zh-CN">
                <a:sym typeface="+mn-ea"/>
              </a:rPr>
              <a:t> unlock()</a:t>
            </a:r>
            <a:r>
              <a:rPr lang="zh-CN" altLang="en-US">
                <a:sym typeface="+mn-ea"/>
              </a:rPr>
              <a:t>，否则不调用。</a:t>
            </a:r>
            <a:endParaRPr lang="zh-CN" altLang="en-US">
              <a:sym typeface="+mn-ea"/>
            </a:endParaRPr>
          </a:p>
          <a:p>
            <a:r>
              <a:rPr lang="zh-CN" altLang="en-US">
                <a:sym typeface="+mn-ea"/>
              </a:rPr>
              <a:t>然后可以直接调用</a:t>
            </a:r>
            <a:r>
              <a:rPr lang="en-US" altLang="zh-CN">
                <a:sym typeface="+mn-ea"/>
              </a:rPr>
              <a:t> unique_lock </a:t>
            </a:r>
            <a:r>
              <a:rPr lang="zh-CN" altLang="en-US">
                <a:sym typeface="+mn-ea"/>
              </a:rPr>
              <a:t>的</a:t>
            </a:r>
            <a:r>
              <a:rPr lang="en-US" altLang="zh-CN">
                <a:sym typeface="+mn-ea"/>
              </a:rPr>
              <a:t> unlock() </a:t>
            </a:r>
            <a:r>
              <a:rPr lang="zh-CN" altLang="en-US">
                <a:sym typeface="+mn-ea"/>
              </a:rPr>
              <a:t>函数来提前解锁，但是即使忘记解锁也没关系，退出作用域时候他还会自动检查一遍要不要解锁。</a:t>
            </a:r>
            <a:endParaRPr lang="zh-CN" altLang="en-US">
              <a:sym typeface="+mn-ea"/>
            </a:endParaRPr>
          </a:p>
        </p:txBody>
      </p:sp>
      <p:pic>
        <p:nvPicPr>
          <p:cNvPr id="5" name="Content Placeholder 4"/>
          <p:cNvPicPr>
            <a:picLocks noChangeAspect="1"/>
          </p:cNvPicPr>
          <p:nvPr>
            <p:ph sz="half" idx="2"/>
          </p:nvPr>
        </p:nvPicPr>
        <p:blipFill>
          <a:blip r:embed="rId1"/>
          <a:stretch>
            <a:fillRect/>
          </a:stretch>
        </p:blipFill>
        <p:spPr>
          <a:xfrm>
            <a:off x="5981700" y="1921510"/>
            <a:ext cx="5181600" cy="4158615"/>
          </a:xfrm>
          <a:prstGeom prst="rect">
            <a:avLst/>
          </a:prstGeom>
        </p:spPr>
      </p:pic>
      <p:sp>
        <p:nvSpPr>
          <p:cNvPr id="9" name="Rounded Rectangle 8"/>
          <p:cNvSpPr/>
          <p:nvPr/>
        </p:nvSpPr>
        <p:spPr>
          <a:xfrm>
            <a:off x="7374890" y="3543935"/>
            <a:ext cx="230886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7374890" y="4438650"/>
            <a:ext cx="230886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7374890" y="4725670"/>
            <a:ext cx="116078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7600950" y="5029200"/>
            <a:ext cx="1050925" cy="12319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sz="half" idx="2"/>
          </p:nvPr>
        </p:nvPicPr>
        <p:blipFill>
          <a:blip r:embed="rId1"/>
          <a:stretch>
            <a:fillRect/>
          </a:stretch>
        </p:blipFill>
        <p:spPr>
          <a:xfrm>
            <a:off x="5981700" y="1847850"/>
            <a:ext cx="5181600" cy="4327525"/>
          </a:xfrm>
          <a:prstGeom prst="rect">
            <a:avLst/>
          </a:prstGeom>
        </p:spPr>
      </p:pic>
      <p:sp>
        <p:nvSpPr>
          <p:cNvPr id="2" name="Title 1"/>
          <p:cNvSpPr>
            <a:spLocks noGrp="1"/>
          </p:cNvSpPr>
          <p:nvPr>
            <p:ph type="title"/>
          </p:nvPr>
        </p:nvSpPr>
        <p:spPr/>
        <p:txBody>
          <a:bodyPr/>
          <a:p>
            <a:r>
              <a:rPr lang="en-US"/>
              <a:t>std::unique_lock</a:t>
            </a:r>
            <a:r>
              <a:rPr lang="zh-CN" altLang="en-US"/>
              <a:t>：</a:t>
            </a:r>
            <a:r>
              <a:rPr lang="zh-CN"/>
              <a:t>用</a:t>
            </a:r>
            <a:r>
              <a:rPr lang="en-US" altLang="zh-CN"/>
              <a:t> std::defer_lock </a:t>
            </a:r>
            <a:r>
              <a:rPr lang="zh-CN" altLang="en-US"/>
              <a:t>作为参数</a:t>
            </a:r>
            <a:endParaRPr lang="zh-CN" altLang="en-US"/>
          </a:p>
        </p:txBody>
      </p:sp>
      <p:sp>
        <p:nvSpPr>
          <p:cNvPr id="3" name="Content Placeholder 2"/>
          <p:cNvSpPr>
            <a:spLocks noGrp="1"/>
          </p:cNvSpPr>
          <p:nvPr>
            <p:ph sz="half" idx="1"/>
          </p:nvPr>
        </p:nvSpPr>
        <p:spPr/>
        <p:txBody>
          <a:bodyPr>
            <a:normAutofit lnSpcReduction="20000"/>
          </a:bodyPr>
          <a:p>
            <a:r>
              <a:rPr lang="en-US" altLang="zh-CN">
                <a:sym typeface="+mn-ea"/>
              </a:rPr>
              <a:t>std::</a:t>
            </a:r>
            <a:r>
              <a:rPr lang="en-US">
                <a:sym typeface="+mn-ea"/>
              </a:rPr>
              <a:t>unique_lock </a:t>
            </a:r>
            <a:r>
              <a:rPr lang="zh-CN" altLang="en-US">
                <a:sym typeface="+mn-ea"/>
              </a:rPr>
              <a:t>的构造函数还可以有一个额外参数，那就是</a:t>
            </a:r>
            <a:r>
              <a:rPr lang="en-US" altLang="zh-CN">
                <a:sym typeface="+mn-ea"/>
              </a:rPr>
              <a:t> std::defer_lock</a:t>
            </a:r>
            <a:r>
              <a:rPr lang="zh-CN" altLang="en-US">
                <a:sym typeface="+mn-ea"/>
              </a:rPr>
              <a:t>。</a:t>
            </a:r>
            <a:endParaRPr lang="zh-CN" altLang="en-US">
              <a:sym typeface="+mn-ea"/>
            </a:endParaRPr>
          </a:p>
          <a:p>
            <a:r>
              <a:rPr lang="zh-CN" altLang="en-US">
                <a:sym typeface="+mn-ea"/>
              </a:rPr>
              <a:t>指定了这个参数的话，</a:t>
            </a:r>
            <a:r>
              <a:rPr lang="en-US" altLang="zh-CN">
                <a:sym typeface="+mn-ea"/>
              </a:rPr>
              <a:t>std::</a:t>
            </a:r>
            <a:r>
              <a:rPr lang="en-US">
                <a:sym typeface="+mn-ea"/>
              </a:rPr>
              <a:t>unique_lock </a:t>
            </a:r>
            <a:r>
              <a:rPr lang="zh-CN" altLang="en-US">
                <a:sym typeface="+mn-ea"/>
              </a:rPr>
              <a:t>不会在构造函数中调用</a:t>
            </a:r>
            <a:r>
              <a:rPr lang="en-US" altLang="zh-CN">
                <a:sym typeface="+mn-ea"/>
              </a:rPr>
              <a:t> mtx.lock()</a:t>
            </a:r>
            <a:r>
              <a:rPr lang="zh-CN" altLang="en-US">
                <a:sym typeface="+mn-ea"/>
              </a:rPr>
              <a:t>，需要之后再手动调用</a:t>
            </a:r>
            <a:r>
              <a:rPr lang="en-US" altLang="zh-CN">
                <a:sym typeface="+mn-ea"/>
              </a:rPr>
              <a:t> grd.lock() </a:t>
            </a:r>
            <a:r>
              <a:rPr lang="zh-CN" altLang="en-US">
                <a:sym typeface="+mn-ea"/>
              </a:rPr>
              <a:t>才能上锁。</a:t>
            </a:r>
            <a:endParaRPr lang="zh-CN" altLang="en-US">
              <a:sym typeface="+mn-ea"/>
            </a:endParaRPr>
          </a:p>
          <a:p>
            <a:r>
              <a:rPr lang="zh-CN" altLang="en-US">
                <a:sym typeface="+mn-ea"/>
              </a:rPr>
              <a:t>好处依然是即使忘记</a:t>
            </a:r>
            <a:r>
              <a:rPr lang="en-US" altLang="zh-CN">
                <a:sym typeface="+mn-ea"/>
              </a:rPr>
              <a:t> grd.unlock() </a:t>
            </a:r>
            <a:r>
              <a:rPr lang="zh-CN" altLang="en-US">
                <a:sym typeface="+mn-ea"/>
              </a:rPr>
              <a:t>也能够自动调用</a:t>
            </a:r>
            <a:r>
              <a:rPr lang="en-US" altLang="zh-CN">
                <a:sym typeface="+mn-ea"/>
              </a:rPr>
              <a:t> mtx.unlock()</a:t>
            </a:r>
            <a:r>
              <a:rPr lang="zh-CN" altLang="en-US">
                <a:sym typeface="+mn-ea"/>
              </a:rPr>
              <a:t>。</a:t>
            </a:r>
            <a:endParaRPr lang="zh-CN" altLang="en-US">
              <a:sym typeface="+mn-ea"/>
            </a:endParaRPr>
          </a:p>
        </p:txBody>
      </p:sp>
      <p:sp>
        <p:nvSpPr>
          <p:cNvPr id="6" name="Rounded Rectangle 5"/>
          <p:cNvSpPr/>
          <p:nvPr/>
        </p:nvSpPr>
        <p:spPr>
          <a:xfrm>
            <a:off x="7353300" y="4371975"/>
            <a:ext cx="3810635"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7353300" y="4658995"/>
            <a:ext cx="973455"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806450" y="5316855"/>
            <a:ext cx="4372610" cy="1198880"/>
          </a:xfrm>
          <a:prstGeom prst="rect">
            <a:avLst/>
          </a:prstGeom>
          <a:noFill/>
        </p:spPr>
        <p:txBody>
          <a:bodyPr wrap="square" rtlCol="0">
            <a:spAutoFit/>
          </a:bodyPr>
          <a:p>
            <a:r>
              <a:rPr lang="zh-CN" altLang="en-US">
                <a:solidFill>
                  <a:schemeClr val="bg1">
                    <a:lumMod val="75000"/>
                  </a:schemeClr>
                </a:solidFill>
                <a:sym typeface="+mn-ea"/>
              </a:rPr>
              <a:t>可以看一下</a:t>
            </a:r>
            <a:r>
              <a:rPr lang="en-US" altLang="zh-CN">
                <a:solidFill>
                  <a:schemeClr val="bg1">
                    <a:lumMod val="75000"/>
                  </a:schemeClr>
                </a:solidFill>
                <a:sym typeface="+mn-ea"/>
              </a:rPr>
              <a:t> std::defer_lock_t</a:t>
            </a:r>
            <a:r>
              <a:rPr lang="zh-CN" altLang="en-US">
                <a:solidFill>
                  <a:schemeClr val="bg1">
                    <a:lumMod val="75000"/>
                  </a:schemeClr>
                </a:solidFill>
                <a:sym typeface="+mn-ea"/>
              </a:rPr>
              <a:t>，是个空的类，其实这种用一个空</a:t>
            </a:r>
            <a:r>
              <a:rPr lang="en-US" altLang="zh-CN">
                <a:solidFill>
                  <a:schemeClr val="bg1">
                    <a:lumMod val="75000"/>
                  </a:schemeClr>
                </a:solidFill>
                <a:sym typeface="+mn-ea"/>
              </a:rPr>
              <a:t> tag </a:t>
            </a:r>
            <a:r>
              <a:rPr lang="zh-CN" altLang="en-US">
                <a:solidFill>
                  <a:schemeClr val="bg1">
                    <a:lumMod val="75000"/>
                  </a:schemeClr>
                </a:solidFill>
                <a:sym typeface="+mn-ea"/>
              </a:rPr>
              <a:t>类来区分不同构造函数的思想在</a:t>
            </a:r>
            <a:r>
              <a:rPr lang="en-US" altLang="zh-CN">
                <a:solidFill>
                  <a:schemeClr val="bg1">
                    <a:lumMod val="75000"/>
                  </a:schemeClr>
                </a:solidFill>
                <a:sym typeface="+mn-ea"/>
              </a:rPr>
              <a:t> C++ </a:t>
            </a:r>
            <a:r>
              <a:rPr lang="zh-CN" altLang="en-US">
                <a:solidFill>
                  <a:schemeClr val="bg1">
                    <a:lumMod val="75000"/>
                  </a:schemeClr>
                </a:solidFill>
                <a:sym typeface="+mn-ea"/>
              </a:rPr>
              <a:t>中很常见，包括</a:t>
            </a:r>
            <a:r>
              <a:rPr lang="en-US" altLang="zh-CN">
                <a:solidFill>
                  <a:schemeClr val="bg1">
                    <a:lumMod val="75000"/>
                  </a:schemeClr>
                </a:solidFill>
                <a:sym typeface="+mn-ea"/>
              </a:rPr>
              <a:t>std::inplace, std::piecewise_construct </a:t>
            </a:r>
            <a:r>
              <a:rPr lang="zh-CN" altLang="en-US">
                <a:solidFill>
                  <a:schemeClr val="bg1">
                    <a:lumMod val="75000"/>
                  </a:schemeClr>
                </a:solidFill>
                <a:sym typeface="+mn-ea"/>
              </a:rPr>
              <a:t>等。</a:t>
            </a:r>
            <a:endParaRPr lang="zh-CN" altLang="en-US">
              <a:solidFill>
                <a:schemeClr val="bg1">
                  <a:lumMod val="75000"/>
                </a:schemeClr>
              </a:solidFill>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多个对象？每个对象一个</a:t>
            </a:r>
            <a:r>
              <a:rPr lang="en-US" altLang="zh-CN"/>
              <a:t> mutex </a:t>
            </a:r>
            <a:r>
              <a:rPr lang="zh-CN" altLang="en-US"/>
              <a:t>即可</a:t>
            </a:r>
            <a:endParaRPr lang="zh-CN" altLang="en-US"/>
          </a:p>
        </p:txBody>
      </p:sp>
      <p:sp>
        <p:nvSpPr>
          <p:cNvPr id="3" name="Content Placeholder 2"/>
          <p:cNvSpPr>
            <a:spLocks noGrp="1"/>
          </p:cNvSpPr>
          <p:nvPr>
            <p:ph sz="half" idx="1"/>
          </p:nvPr>
        </p:nvSpPr>
        <p:spPr/>
        <p:txBody>
          <a:bodyPr/>
          <a:p>
            <a:r>
              <a:rPr lang="en-US" altLang="zh-CN"/>
              <a:t>mtx1 </a:t>
            </a:r>
            <a:r>
              <a:rPr lang="zh-CN" altLang="en-US"/>
              <a:t>用来锁定</a:t>
            </a:r>
            <a:r>
              <a:rPr lang="en-US" altLang="zh-CN"/>
              <a:t> arr1</a:t>
            </a:r>
            <a:r>
              <a:rPr lang="zh-CN" altLang="en-US"/>
              <a:t>，</a:t>
            </a:r>
            <a:r>
              <a:rPr lang="en-US" altLang="zh-CN"/>
              <a:t>mtx2 </a:t>
            </a:r>
            <a:r>
              <a:rPr lang="zh-CN" altLang="en-US"/>
              <a:t>用来锁定</a:t>
            </a:r>
            <a:r>
              <a:rPr lang="en-US" altLang="zh-CN"/>
              <a:t> arr2</a:t>
            </a:r>
            <a:r>
              <a:rPr lang="zh-CN" altLang="en-US"/>
              <a:t>。</a:t>
            </a:r>
            <a:endParaRPr lang="zh-CN" altLang="en-US"/>
          </a:p>
          <a:p>
            <a:r>
              <a:rPr lang="zh-CN" altLang="en-US"/>
              <a:t>不同的对象，各有一个</a:t>
            </a:r>
            <a:r>
              <a:rPr lang="en-US" altLang="zh-CN"/>
              <a:t> mutex</a:t>
            </a:r>
            <a:r>
              <a:rPr lang="zh-CN" altLang="en-US"/>
              <a:t>，独立地上锁，可以避免不必要的锁定，提升高并发时的性能。</a:t>
            </a:r>
            <a:endParaRPr lang="zh-CN" altLang="en-US"/>
          </a:p>
          <a:p>
            <a:r>
              <a:rPr lang="zh-CN" altLang="en-US"/>
              <a:t>还用了一个</a:t>
            </a:r>
            <a:r>
              <a:rPr lang="en-US" altLang="zh-CN"/>
              <a:t> {} </a:t>
            </a:r>
            <a:r>
              <a:rPr lang="zh-CN" altLang="en-US"/>
              <a:t>包住</a:t>
            </a:r>
            <a:r>
              <a:rPr lang="en-US" altLang="zh-CN"/>
              <a:t> std::lock_guard</a:t>
            </a:r>
            <a:r>
              <a:rPr lang="zh-CN" altLang="en-US"/>
              <a:t>，限制其变量的作用域，从而可以让他在</a:t>
            </a:r>
            <a:r>
              <a:rPr lang="en-US" altLang="zh-CN"/>
              <a:t> } </a:t>
            </a:r>
            <a:r>
              <a:rPr lang="zh-CN" altLang="en-US"/>
              <a:t>之前解构并调用</a:t>
            </a:r>
            <a:r>
              <a:rPr lang="en-US" altLang="zh-CN"/>
              <a:t> unlock()</a:t>
            </a:r>
            <a:r>
              <a:rPr lang="zh-CN" altLang="en-US"/>
              <a:t>，也避免了和下面一个</a:t>
            </a:r>
            <a:r>
              <a:rPr lang="en-US" altLang="zh-CN"/>
              <a:t> lock_guard </a:t>
            </a:r>
            <a:r>
              <a:rPr lang="zh-CN" altLang="en-US"/>
              <a:t>变量名冲突</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6807835" y="1109980"/>
            <a:ext cx="3595370" cy="54959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如果上锁失败，不要等待：</a:t>
            </a:r>
            <a:r>
              <a:rPr lang="en-US" altLang="zh-CN"/>
              <a:t>try_lock()</a:t>
            </a:r>
            <a:endParaRPr lang="en-US" altLang="zh-CN"/>
          </a:p>
        </p:txBody>
      </p:sp>
      <p:sp>
        <p:nvSpPr>
          <p:cNvPr id="3" name="Content Placeholder 2"/>
          <p:cNvSpPr>
            <a:spLocks noGrp="1"/>
          </p:cNvSpPr>
          <p:nvPr>
            <p:ph sz="half" idx="1"/>
          </p:nvPr>
        </p:nvSpPr>
        <p:spPr/>
        <p:txBody>
          <a:bodyPr>
            <a:normAutofit lnSpcReduction="10000"/>
          </a:bodyPr>
          <a:p>
            <a:r>
              <a:rPr lang="zh-CN" altLang="en-US"/>
              <a:t>我们说过</a:t>
            </a:r>
            <a:r>
              <a:rPr lang="en-US" altLang="zh-CN"/>
              <a:t> lock() </a:t>
            </a:r>
            <a:r>
              <a:rPr lang="zh-CN" altLang="en-US"/>
              <a:t>如果发现</a:t>
            </a:r>
            <a:r>
              <a:rPr lang="en-US" altLang="zh-CN"/>
              <a:t> mutex </a:t>
            </a:r>
            <a:r>
              <a:rPr lang="zh-CN" altLang="en-US"/>
              <a:t>已经上锁的话，会等待他直到他解锁。</a:t>
            </a:r>
            <a:endParaRPr lang="zh-CN" altLang="en-US"/>
          </a:p>
          <a:p>
            <a:r>
              <a:rPr lang="zh-CN" altLang="en-US"/>
              <a:t>也可以用无阻塞的</a:t>
            </a:r>
            <a:r>
              <a:rPr lang="en-US" altLang="zh-CN"/>
              <a:t> try_lock()</a:t>
            </a:r>
            <a:r>
              <a:rPr lang="zh-CN" altLang="en-US"/>
              <a:t>，他在上锁失败时不会陷入等待，而是直接返回</a:t>
            </a:r>
            <a:r>
              <a:rPr lang="en-US" altLang="zh-CN"/>
              <a:t> false</a:t>
            </a:r>
            <a:r>
              <a:rPr lang="zh-CN" altLang="en-US"/>
              <a:t>；</a:t>
            </a:r>
            <a:r>
              <a:rPr lang="zh-CN" altLang="en-US"/>
              <a:t>如果上锁成功，则会返回</a:t>
            </a:r>
            <a:r>
              <a:rPr lang="en-US" altLang="zh-CN"/>
              <a:t> true</a:t>
            </a:r>
            <a:r>
              <a:rPr lang="zh-CN" altLang="en-US"/>
              <a:t>。</a:t>
            </a:r>
            <a:endParaRPr lang="zh-CN" altLang="en-US"/>
          </a:p>
          <a:p>
            <a:r>
              <a:rPr lang="zh-CN" altLang="en-US"/>
              <a:t>比如右边这个例子，第一次上锁，因为还没有人上锁，所以成功了，返回</a:t>
            </a:r>
            <a:r>
              <a:rPr lang="en-US" altLang="zh-CN"/>
              <a:t> true</a:t>
            </a:r>
            <a:r>
              <a:rPr lang="zh-CN" altLang="en-US"/>
              <a:t>。</a:t>
            </a:r>
            <a:endParaRPr lang="zh-CN" altLang="en-US"/>
          </a:p>
          <a:p>
            <a:r>
              <a:rPr lang="zh-CN" altLang="en-US"/>
              <a:t>第二次上锁，由于自己已经上锁，所以失败了，返回</a:t>
            </a:r>
            <a:r>
              <a:rPr lang="en-US" altLang="zh-CN"/>
              <a:t> false</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6698615" y="2092960"/>
            <a:ext cx="3746500" cy="3816985"/>
          </a:xfrm>
          <a:prstGeom prst="rect">
            <a:avLst/>
          </a:prstGeom>
        </p:spPr>
      </p:pic>
      <p:pic>
        <p:nvPicPr>
          <p:cNvPr id="6" name="Picture 5"/>
          <p:cNvPicPr>
            <a:picLocks noChangeAspect="1"/>
          </p:cNvPicPr>
          <p:nvPr/>
        </p:nvPicPr>
        <p:blipFill>
          <a:blip r:embed="rId2"/>
          <a:stretch>
            <a:fillRect/>
          </a:stretch>
        </p:blipFill>
        <p:spPr>
          <a:xfrm>
            <a:off x="6698615" y="697865"/>
            <a:ext cx="4884420" cy="624840"/>
          </a:xfrm>
          <a:prstGeom prst="rect">
            <a:avLst/>
          </a:prstGeom>
        </p:spPr>
      </p:pic>
      <p:sp>
        <p:nvSpPr>
          <p:cNvPr id="7" name="Rounded Rectangle 6"/>
          <p:cNvSpPr/>
          <p:nvPr/>
        </p:nvSpPr>
        <p:spPr>
          <a:xfrm>
            <a:off x="8041640" y="3267710"/>
            <a:ext cx="1900555" cy="23304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Rounded Rectangle 3"/>
          <p:cNvSpPr/>
          <p:nvPr/>
        </p:nvSpPr>
        <p:spPr>
          <a:xfrm>
            <a:off x="8041640" y="4267200"/>
            <a:ext cx="1900555" cy="23304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t>第</a:t>
            </a:r>
            <a:r>
              <a:rPr lang="en-US" altLang="zh-CN"/>
              <a:t>1</a:t>
            </a:r>
            <a:r>
              <a:rPr lang="zh-CN" altLang="en-US"/>
              <a:t>章：线程</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t>只等待一段时间：</a:t>
            </a:r>
            <a:r>
              <a:rPr lang="en-US" altLang="zh-CN"/>
              <a:t>try_lock_for()</a:t>
            </a:r>
            <a:endParaRPr lang="zh-CN" altLang="en-US"/>
          </a:p>
        </p:txBody>
      </p:sp>
      <p:sp>
        <p:nvSpPr>
          <p:cNvPr id="3" name="Content Placeholder 2"/>
          <p:cNvSpPr>
            <a:spLocks noGrp="1"/>
          </p:cNvSpPr>
          <p:nvPr>
            <p:ph sz="half" idx="1"/>
          </p:nvPr>
        </p:nvSpPr>
        <p:spPr/>
        <p:txBody>
          <a:bodyPr>
            <a:normAutofit lnSpcReduction="10000"/>
          </a:bodyPr>
          <a:p>
            <a:r>
              <a:rPr lang="en-US"/>
              <a:t>try_lock() </a:t>
            </a:r>
            <a:r>
              <a:rPr lang="zh-CN" altLang="en-US"/>
              <a:t>碰到已经上锁的情况，会立即返回</a:t>
            </a:r>
            <a:r>
              <a:rPr lang="en-US" altLang="zh-CN"/>
              <a:t> false</a:t>
            </a:r>
            <a:r>
              <a:rPr lang="zh-CN" altLang="en-US"/>
              <a:t>。</a:t>
            </a:r>
            <a:endParaRPr lang="zh-CN" altLang="en-US"/>
          </a:p>
          <a:p>
            <a:r>
              <a:rPr lang="zh-CN" altLang="en-US"/>
              <a:t>如果需要等待，但仅限一段时间，可以用</a:t>
            </a:r>
            <a:r>
              <a:rPr lang="en-US" altLang="zh-CN"/>
              <a:t> std::timed_mutex </a:t>
            </a:r>
            <a:r>
              <a:rPr lang="zh-CN" altLang="en-US"/>
              <a:t>的</a:t>
            </a:r>
            <a:r>
              <a:rPr lang="en-US" altLang="zh-CN"/>
              <a:t> try_lock_for() </a:t>
            </a:r>
            <a:r>
              <a:rPr lang="zh-CN" altLang="en-US"/>
              <a:t>函数，他的参数是最长等待时间，同样是由</a:t>
            </a:r>
            <a:r>
              <a:rPr lang="en-US" altLang="zh-CN"/>
              <a:t> chrono </a:t>
            </a:r>
            <a:r>
              <a:rPr lang="zh-CN" altLang="en-US"/>
              <a:t>指定时间单位。超过这个时间还没成功就会“不耐烦地”失败并返回</a:t>
            </a:r>
            <a:r>
              <a:rPr lang="en-US" altLang="zh-CN"/>
              <a:t> false</a:t>
            </a:r>
            <a:r>
              <a:rPr lang="zh-CN" altLang="en-US"/>
              <a:t>；如果这个时间内上锁成功则返回</a:t>
            </a:r>
            <a:r>
              <a:rPr lang="en-US" altLang="zh-CN"/>
              <a:t> true</a:t>
            </a:r>
            <a:r>
              <a:rPr lang="zh-CN" altLang="en-US"/>
              <a:t>。</a:t>
            </a:r>
            <a:endParaRPr lang="zh-CN" altLang="en-US"/>
          </a:p>
          <a:p>
            <a:r>
              <a:rPr lang="zh-CN" altLang="en-US"/>
              <a:t>同理还有接受时间点的</a:t>
            </a:r>
            <a:r>
              <a:rPr lang="en-US" altLang="zh-CN"/>
              <a:t> try_lock_until()</a:t>
            </a:r>
            <a:r>
              <a:rPr lang="zh-CN" altLang="en-US"/>
              <a:t>。</a:t>
            </a:r>
            <a:endParaRPr lang="zh-CN" altLang="en-US"/>
          </a:p>
        </p:txBody>
      </p:sp>
      <p:pic>
        <p:nvPicPr>
          <p:cNvPr id="6" name="Picture 5"/>
          <p:cNvPicPr>
            <a:picLocks noChangeAspect="1"/>
          </p:cNvPicPr>
          <p:nvPr/>
        </p:nvPicPr>
        <p:blipFill>
          <a:blip r:embed="rId1"/>
          <a:stretch>
            <a:fillRect/>
          </a:stretch>
        </p:blipFill>
        <p:spPr>
          <a:xfrm>
            <a:off x="6800850" y="792480"/>
            <a:ext cx="4884420" cy="624840"/>
          </a:xfrm>
          <a:prstGeom prst="rect">
            <a:avLst/>
          </a:prstGeom>
        </p:spPr>
      </p:pic>
      <p:pic>
        <p:nvPicPr>
          <p:cNvPr id="7" name="Content Placeholder 6"/>
          <p:cNvPicPr>
            <a:picLocks noChangeAspect="1"/>
          </p:cNvPicPr>
          <p:nvPr>
            <p:ph sz="half" idx="2"/>
          </p:nvPr>
        </p:nvPicPr>
        <p:blipFill>
          <a:blip r:embed="rId2"/>
          <a:stretch>
            <a:fillRect/>
          </a:stretch>
        </p:blipFill>
        <p:spPr>
          <a:xfrm>
            <a:off x="5783580" y="2592070"/>
            <a:ext cx="5577840" cy="2818130"/>
          </a:xfrm>
          <a:prstGeom prst="rect">
            <a:avLst/>
          </a:prstGeom>
        </p:spPr>
      </p:pic>
      <p:sp>
        <p:nvSpPr>
          <p:cNvPr id="4" name="Rounded Rectangle 3"/>
          <p:cNvSpPr/>
          <p:nvPr/>
        </p:nvSpPr>
        <p:spPr>
          <a:xfrm>
            <a:off x="6075680" y="3013710"/>
            <a:ext cx="1966595" cy="17780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ounded Rectangle 4"/>
          <p:cNvSpPr/>
          <p:nvPr/>
        </p:nvSpPr>
        <p:spPr>
          <a:xfrm>
            <a:off x="6779260" y="3449955"/>
            <a:ext cx="4384675" cy="18859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6779260" y="4184015"/>
            <a:ext cx="4384675" cy="18859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std::unique_lock</a:t>
            </a:r>
            <a:r>
              <a:rPr lang="zh-CN" altLang="en-US"/>
              <a:t>：用</a:t>
            </a:r>
            <a:r>
              <a:rPr lang="en-US" altLang="zh-CN"/>
              <a:t> std::try_to_lock </a:t>
            </a:r>
            <a:r>
              <a:rPr lang="zh-CN" altLang="en-US"/>
              <a:t>做参数</a:t>
            </a:r>
            <a:endParaRPr lang="zh-CN" altLang="en-US"/>
          </a:p>
        </p:txBody>
      </p:sp>
      <p:sp>
        <p:nvSpPr>
          <p:cNvPr id="3" name="Content Placeholder 2"/>
          <p:cNvSpPr>
            <a:spLocks noGrp="1"/>
          </p:cNvSpPr>
          <p:nvPr>
            <p:ph sz="half" idx="1"/>
          </p:nvPr>
        </p:nvSpPr>
        <p:spPr/>
        <p:txBody>
          <a:bodyPr/>
          <a:p>
            <a:r>
              <a:rPr lang="zh-CN" altLang="en-US"/>
              <a:t>和无参数相比，他会调用</a:t>
            </a:r>
            <a:r>
              <a:rPr lang="en-US" altLang="zh-CN"/>
              <a:t> mtx1.try_lock() </a:t>
            </a:r>
            <a:r>
              <a:rPr lang="zh-CN" altLang="en-US"/>
              <a:t>而不是</a:t>
            </a:r>
            <a:r>
              <a:rPr lang="en-US" altLang="zh-CN"/>
              <a:t> mtx1.lock()</a:t>
            </a:r>
            <a:r>
              <a:rPr lang="zh-CN" altLang="en-US"/>
              <a:t>。之后，可以用</a:t>
            </a:r>
            <a:r>
              <a:rPr lang="en-US" altLang="zh-CN"/>
              <a:t> grd.owns_lock() </a:t>
            </a:r>
            <a:r>
              <a:rPr lang="zh-CN" altLang="en-US"/>
              <a:t>判断是否上锁成功。</a:t>
            </a:r>
            <a:endParaRPr lang="zh-CN" altLang="en-US"/>
          </a:p>
        </p:txBody>
      </p:sp>
      <p:pic>
        <p:nvPicPr>
          <p:cNvPr id="6" name="Picture 5"/>
          <p:cNvPicPr>
            <a:picLocks noChangeAspect="1"/>
          </p:cNvPicPr>
          <p:nvPr/>
        </p:nvPicPr>
        <p:blipFill>
          <a:blip r:embed="rId1"/>
          <a:stretch>
            <a:fillRect/>
          </a:stretch>
        </p:blipFill>
        <p:spPr>
          <a:xfrm>
            <a:off x="521335" y="5317490"/>
            <a:ext cx="4853940" cy="662940"/>
          </a:xfrm>
          <a:prstGeom prst="rect">
            <a:avLst/>
          </a:prstGeom>
        </p:spPr>
      </p:pic>
      <p:pic>
        <p:nvPicPr>
          <p:cNvPr id="8" name="Content Placeholder 7"/>
          <p:cNvPicPr>
            <a:picLocks noChangeAspect="1"/>
          </p:cNvPicPr>
          <p:nvPr>
            <p:ph sz="half" idx="2"/>
          </p:nvPr>
        </p:nvPicPr>
        <p:blipFill>
          <a:blip r:embed="rId2"/>
          <a:stretch>
            <a:fillRect/>
          </a:stretch>
        </p:blipFill>
        <p:spPr>
          <a:xfrm>
            <a:off x="5843905" y="2260600"/>
            <a:ext cx="5457825" cy="3481070"/>
          </a:xfrm>
          <a:prstGeom prst="rect">
            <a:avLst/>
          </a:prstGeom>
        </p:spPr>
      </p:pic>
      <p:sp>
        <p:nvSpPr>
          <p:cNvPr id="9" name="Rounded Rectangle 8"/>
          <p:cNvSpPr/>
          <p:nvPr/>
        </p:nvSpPr>
        <p:spPr>
          <a:xfrm>
            <a:off x="8639810" y="3128645"/>
            <a:ext cx="127000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6966585" y="3262630"/>
            <a:ext cx="119253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ounded Rectangle 10"/>
          <p:cNvSpPr/>
          <p:nvPr/>
        </p:nvSpPr>
        <p:spPr>
          <a:xfrm>
            <a:off x="6966585" y="4383405"/>
            <a:ext cx="119253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ounded Rectangle 11"/>
          <p:cNvSpPr/>
          <p:nvPr/>
        </p:nvSpPr>
        <p:spPr>
          <a:xfrm>
            <a:off x="8639810" y="4249420"/>
            <a:ext cx="127000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std::unique_lock</a:t>
            </a:r>
            <a:r>
              <a:rPr lang="zh-CN" altLang="en-US">
                <a:sym typeface="+mn-ea"/>
              </a:rPr>
              <a:t>：用</a:t>
            </a:r>
            <a:r>
              <a:rPr lang="en-US" altLang="zh-CN">
                <a:sym typeface="+mn-ea"/>
              </a:rPr>
              <a:t> std::adopt_lock </a:t>
            </a:r>
            <a:r>
              <a:rPr lang="zh-CN" altLang="en-US">
                <a:sym typeface="+mn-ea"/>
              </a:rPr>
              <a:t>做参数</a:t>
            </a:r>
            <a:endParaRPr lang="en-US"/>
          </a:p>
        </p:txBody>
      </p:sp>
      <p:sp>
        <p:nvSpPr>
          <p:cNvPr id="3" name="Content Placeholder 2"/>
          <p:cNvSpPr>
            <a:spLocks noGrp="1"/>
          </p:cNvSpPr>
          <p:nvPr>
            <p:ph sz="half" idx="1"/>
          </p:nvPr>
        </p:nvSpPr>
        <p:spPr/>
        <p:txBody>
          <a:bodyPr/>
          <a:p>
            <a:r>
              <a:rPr lang="zh-CN" altLang="en-US"/>
              <a:t>如果当前</a:t>
            </a:r>
            <a:r>
              <a:rPr lang="en-US" altLang="zh-CN"/>
              <a:t> mutex </a:t>
            </a:r>
            <a:r>
              <a:rPr lang="zh-CN" altLang="en-US"/>
              <a:t>已经上锁了，但是之后仍然希望用</a:t>
            </a:r>
            <a:r>
              <a:rPr lang="en-US" altLang="zh-CN"/>
              <a:t> RAII </a:t>
            </a:r>
            <a:r>
              <a:rPr lang="zh-CN" altLang="en-US"/>
              <a:t>思想在解构时候自动调用</a:t>
            </a:r>
            <a:r>
              <a:rPr lang="en-US" altLang="zh-CN"/>
              <a:t> unlock()</a:t>
            </a:r>
            <a:r>
              <a:rPr lang="zh-CN" altLang="en-US"/>
              <a:t>，可以用</a:t>
            </a:r>
            <a:r>
              <a:rPr lang="en-US" altLang="zh-CN"/>
              <a:t> std::adopt_lock </a:t>
            </a:r>
            <a:r>
              <a:rPr lang="zh-CN" altLang="en-US"/>
              <a:t>作为</a:t>
            </a:r>
            <a:r>
              <a:rPr lang="en-US" altLang="zh-CN"/>
              <a:t> std::unique_lock </a:t>
            </a:r>
            <a:r>
              <a:rPr lang="zh-CN" altLang="en-US"/>
              <a:t>或</a:t>
            </a:r>
            <a:r>
              <a:rPr lang="en-US" altLang="zh-CN"/>
              <a:t> std::lock_guard </a:t>
            </a:r>
            <a:r>
              <a:rPr lang="zh-CN" altLang="en-US"/>
              <a:t>的第二个参数，这时他们会默认</a:t>
            </a:r>
            <a:r>
              <a:rPr lang="en-US" altLang="zh-CN"/>
              <a:t> mtx </a:t>
            </a:r>
            <a:r>
              <a:rPr lang="zh-CN" altLang="en-US"/>
              <a:t>已经上锁。</a:t>
            </a:r>
            <a:endParaRPr lang="zh-CN" altLang="en-US"/>
          </a:p>
        </p:txBody>
      </p:sp>
      <p:pic>
        <p:nvPicPr>
          <p:cNvPr id="5" name="Content Placeholder 4"/>
          <p:cNvPicPr>
            <a:picLocks noChangeAspect="1"/>
          </p:cNvPicPr>
          <p:nvPr>
            <p:ph sz="half" idx="2"/>
          </p:nvPr>
        </p:nvPicPr>
        <p:blipFill>
          <a:blip r:embed="rId1"/>
          <a:stretch>
            <a:fillRect/>
          </a:stretch>
        </p:blipFill>
        <p:spPr>
          <a:xfrm>
            <a:off x="5827395" y="2527300"/>
            <a:ext cx="5490210" cy="2947670"/>
          </a:xfrm>
          <a:prstGeom prst="rect">
            <a:avLst/>
          </a:prstGeom>
        </p:spPr>
      </p:pic>
      <p:sp>
        <p:nvSpPr>
          <p:cNvPr id="11" name="Rounded Rectangle 10"/>
          <p:cNvSpPr/>
          <p:nvPr/>
        </p:nvSpPr>
        <p:spPr>
          <a:xfrm>
            <a:off x="6667500" y="4161790"/>
            <a:ext cx="85090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flipV="1">
            <a:off x="8665845" y="4295775"/>
            <a:ext cx="1292860" cy="12065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sz="half" idx="2"/>
          </p:nvPr>
        </p:nvPicPr>
        <p:blipFill>
          <a:blip r:embed="rId1"/>
          <a:stretch>
            <a:fillRect/>
          </a:stretch>
        </p:blipFill>
        <p:spPr>
          <a:xfrm>
            <a:off x="5981700" y="2587625"/>
            <a:ext cx="5181600" cy="2826385"/>
          </a:xfrm>
          <a:prstGeom prst="rect">
            <a:avLst/>
          </a:prstGeom>
        </p:spPr>
      </p:pic>
      <p:sp>
        <p:nvSpPr>
          <p:cNvPr id="2" name="Title 1"/>
          <p:cNvSpPr>
            <a:spLocks noGrp="1"/>
          </p:cNvSpPr>
          <p:nvPr>
            <p:ph type="title"/>
          </p:nvPr>
        </p:nvSpPr>
        <p:spPr/>
        <p:txBody>
          <a:bodyPr/>
          <a:p>
            <a:r>
              <a:rPr lang="en-US" altLang="zh-CN"/>
              <a:t>std::unique_lock </a:t>
            </a:r>
            <a:r>
              <a:rPr lang="zh-CN" altLang="en-US"/>
              <a:t>和</a:t>
            </a:r>
            <a:r>
              <a:rPr lang="en-US" altLang="zh-CN"/>
              <a:t> std::mutex </a:t>
            </a:r>
            <a:r>
              <a:rPr lang="zh-CN" altLang="en-US"/>
              <a:t>具有同样的接口</a:t>
            </a:r>
            <a:endParaRPr lang="zh-CN" altLang="en-US"/>
          </a:p>
        </p:txBody>
      </p:sp>
      <p:sp>
        <p:nvSpPr>
          <p:cNvPr id="3" name="Content Placeholder 2"/>
          <p:cNvSpPr>
            <a:spLocks noGrp="1"/>
          </p:cNvSpPr>
          <p:nvPr>
            <p:ph sz="half" idx="1"/>
          </p:nvPr>
        </p:nvSpPr>
        <p:spPr/>
        <p:txBody>
          <a:bodyPr>
            <a:normAutofit fontScale="90000" lnSpcReduction="20000"/>
          </a:bodyPr>
          <a:p>
            <a:r>
              <a:rPr lang="zh-CN" altLang="en-US"/>
              <a:t>其实</a:t>
            </a:r>
            <a:r>
              <a:rPr lang="en-US" altLang="zh-CN"/>
              <a:t> std::unique_lock </a:t>
            </a:r>
            <a:r>
              <a:rPr lang="zh-CN" altLang="en-US"/>
              <a:t>具有</a:t>
            </a:r>
            <a:r>
              <a:rPr lang="en-US" altLang="zh-CN"/>
              <a:t> mutex </a:t>
            </a:r>
            <a:r>
              <a:rPr lang="zh-CN" altLang="en-US"/>
              <a:t>的所有成员函数：</a:t>
            </a:r>
            <a:r>
              <a:rPr lang="en-US" altLang="zh-CN"/>
              <a:t>lock(), unlock(), try_lock(), try_lock_for() </a:t>
            </a:r>
            <a:r>
              <a:rPr lang="zh-CN" altLang="en-US"/>
              <a:t>等。除了他会在解构时按需自动调用</a:t>
            </a:r>
            <a:r>
              <a:rPr lang="en-US" altLang="zh-CN"/>
              <a:t> unlock()</a:t>
            </a:r>
            <a:r>
              <a:rPr lang="zh-CN" altLang="en-US"/>
              <a:t>。</a:t>
            </a:r>
            <a:endParaRPr lang="zh-CN" altLang="en-US"/>
          </a:p>
          <a:p>
            <a:r>
              <a:rPr lang="zh-CN" altLang="en-US"/>
              <a:t>因为</a:t>
            </a:r>
            <a:r>
              <a:rPr lang="en-US" altLang="zh-CN"/>
              <a:t> std::lock_guard </a:t>
            </a:r>
            <a:r>
              <a:rPr lang="zh-CN" altLang="en-US"/>
              <a:t>无非是调用其构造参数名为</a:t>
            </a:r>
            <a:r>
              <a:rPr lang="en-US" altLang="zh-CN"/>
              <a:t> lock() </a:t>
            </a:r>
            <a:r>
              <a:rPr lang="zh-CN" altLang="en-US"/>
              <a:t>的成员函数，所以</a:t>
            </a:r>
            <a:r>
              <a:rPr lang="en-US" altLang="zh-CN"/>
              <a:t> std::unique_lock </a:t>
            </a:r>
            <a:r>
              <a:rPr lang="zh-CN" altLang="en-US"/>
              <a:t>也可以作为</a:t>
            </a:r>
            <a:r>
              <a:rPr lang="en-US" altLang="zh-CN"/>
              <a:t> std::lock_guard </a:t>
            </a:r>
            <a:r>
              <a:rPr lang="zh-CN" altLang="en-US"/>
              <a:t>的构造参数！</a:t>
            </a:r>
            <a:endParaRPr lang="zh-CN" altLang="en-US"/>
          </a:p>
          <a:p>
            <a:r>
              <a:rPr lang="zh-CN" altLang="en-US"/>
              <a:t>这种只要具有某些指定名字的成员函数，就判断一个类是否满足某些功能的思想，在</a:t>
            </a:r>
            <a:r>
              <a:rPr lang="en-US" altLang="zh-CN"/>
              <a:t> Python </a:t>
            </a:r>
            <a:r>
              <a:rPr lang="zh-CN" altLang="en-US"/>
              <a:t>称为鸭子类型，而</a:t>
            </a:r>
            <a:r>
              <a:rPr lang="en-US" altLang="zh-CN"/>
              <a:t> C++ </a:t>
            </a:r>
            <a:r>
              <a:rPr lang="zh-CN" altLang="en-US"/>
              <a:t>称为</a:t>
            </a:r>
            <a:r>
              <a:rPr lang="en-US" altLang="zh-CN"/>
              <a:t> concept</a:t>
            </a:r>
            <a:r>
              <a:rPr lang="zh-CN" altLang="en-US"/>
              <a:t>（概念）。比起虚函数和动态多态的接口抽象，</a:t>
            </a:r>
            <a:r>
              <a:rPr lang="en-US" altLang="zh-CN"/>
              <a:t>concept </a:t>
            </a:r>
            <a:r>
              <a:rPr lang="zh-CN" altLang="en-US"/>
              <a:t>使实现和接口更加解耦合且没有性能损失。</a:t>
            </a:r>
            <a:endParaRPr lang="zh-CN" altLang="en-US"/>
          </a:p>
        </p:txBody>
      </p:sp>
      <p:sp>
        <p:nvSpPr>
          <p:cNvPr id="11" name="Rounded Rectangle 10"/>
          <p:cNvSpPr/>
          <p:nvPr/>
        </p:nvSpPr>
        <p:spPr>
          <a:xfrm>
            <a:off x="6789420" y="4349750"/>
            <a:ext cx="1888490"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6789420" y="3518535"/>
            <a:ext cx="1888490"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第</a:t>
            </a:r>
            <a:r>
              <a:rPr lang="en-US" altLang="zh-CN"/>
              <a:t>4</a:t>
            </a:r>
            <a:r>
              <a:rPr lang="zh-CN" altLang="en-US"/>
              <a:t>章：死锁</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同时锁住多个</a:t>
            </a:r>
            <a:r>
              <a:rPr lang="en-US" altLang="zh-CN"/>
              <a:t> </a:t>
            </a:r>
            <a:r>
              <a:rPr lang="en-US"/>
              <a:t>mutex</a:t>
            </a:r>
            <a:r>
              <a:rPr lang="zh-CN" altLang="en-US"/>
              <a:t>：死锁难题</a:t>
            </a:r>
            <a:endParaRPr lang="zh-CN" altLang="en-US"/>
          </a:p>
        </p:txBody>
      </p:sp>
      <p:sp>
        <p:nvSpPr>
          <p:cNvPr id="3" name="Content Placeholder 2"/>
          <p:cNvSpPr>
            <a:spLocks noGrp="1"/>
          </p:cNvSpPr>
          <p:nvPr>
            <p:ph sz="half" idx="1"/>
          </p:nvPr>
        </p:nvSpPr>
        <p:spPr/>
        <p:txBody>
          <a:bodyPr>
            <a:normAutofit fontScale="90000" lnSpcReduction="10000"/>
          </a:bodyPr>
          <a:p>
            <a:r>
              <a:rPr lang="zh-CN" altLang="en-US"/>
              <a:t>由于同时执行的两个线程，他们中发生的指令不一定是同步的，因此有可能出现这种情况：</a:t>
            </a:r>
            <a:endParaRPr lang="zh-CN" altLang="en-US"/>
          </a:p>
          <a:p>
            <a:r>
              <a:rPr lang="en-US" altLang="zh-CN"/>
              <a:t>t1 </a:t>
            </a:r>
            <a:r>
              <a:rPr lang="zh-CN" altLang="en-US">
                <a:sym typeface="+mn-ea"/>
              </a:rPr>
              <a:t>执行</a:t>
            </a:r>
            <a:r>
              <a:rPr lang="en-US" altLang="zh-CN"/>
              <a:t> mtx1.lock()</a:t>
            </a:r>
            <a:r>
              <a:rPr lang="zh-CN" altLang="en-US"/>
              <a:t>。</a:t>
            </a:r>
            <a:endParaRPr lang="zh-CN" altLang="en-US"/>
          </a:p>
          <a:p>
            <a:r>
              <a:rPr lang="en-US" altLang="zh-CN"/>
              <a:t>t2 </a:t>
            </a:r>
            <a:r>
              <a:rPr lang="zh-CN" altLang="en-US">
                <a:sym typeface="+mn-ea"/>
              </a:rPr>
              <a:t>执行</a:t>
            </a:r>
            <a:r>
              <a:rPr lang="en-US" altLang="zh-CN"/>
              <a:t> mtx2.lock()</a:t>
            </a:r>
            <a:r>
              <a:rPr lang="zh-CN" altLang="en-US"/>
              <a:t>。</a:t>
            </a:r>
            <a:endParaRPr lang="zh-CN" altLang="en-US"/>
          </a:p>
          <a:p>
            <a:r>
              <a:rPr lang="en-US" altLang="zh-CN"/>
              <a:t>t1 </a:t>
            </a:r>
            <a:r>
              <a:rPr lang="zh-CN" altLang="en-US"/>
              <a:t>执行</a:t>
            </a:r>
            <a:r>
              <a:rPr lang="en-US" altLang="zh-CN"/>
              <a:t> mtx2.lock()</a:t>
            </a:r>
            <a:r>
              <a:rPr lang="zh-CN" altLang="en-US">
                <a:sym typeface="+mn-ea"/>
              </a:rPr>
              <a:t>：</a:t>
            </a:r>
            <a:r>
              <a:rPr lang="zh-CN" altLang="en-US"/>
              <a:t>失败，陷入等待</a:t>
            </a:r>
            <a:endParaRPr lang="zh-CN" altLang="en-US"/>
          </a:p>
          <a:p>
            <a:r>
              <a:rPr lang="en-US" altLang="zh-CN"/>
              <a:t>t2 </a:t>
            </a:r>
            <a:r>
              <a:rPr lang="zh-CN" altLang="en-US">
                <a:sym typeface="+mn-ea"/>
              </a:rPr>
              <a:t>执行</a:t>
            </a:r>
            <a:r>
              <a:rPr lang="en-US" altLang="zh-CN"/>
              <a:t> mtx1.lock()</a:t>
            </a:r>
            <a:r>
              <a:rPr lang="zh-CN" altLang="en-US"/>
              <a:t>：失败，陷入等待</a:t>
            </a:r>
            <a:endParaRPr lang="zh-CN" altLang="en-US"/>
          </a:p>
          <a:p>
            <a:r>
              <a:rPr lang="zh-CN" altLang="en-US"/>
              <a:t>双方都在等着对方释放锁，但是因为等待而无法释放锁，从而要无限制等下去。</a:t>
            </a:r>
            <a:endParaRPr lang="zh-CN" altLang="en-US"/>
          </a:p>
          <a:p>
            <a:r>
              <a:rPr lang="zh-CN" altLang="en-US"/>
              <a:t>这种现象称为死锁（</a:t>
            </a:r>
            <a:r>
              <a:rPr lang="en-US" altLang="zh-CN"/>
              <a:t>dead-lock</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6619240" y="1825625"/>
            <a:ext cx="3905885" cy="4351655"/>
          </a:xfrm>
          <a:prstGeom prst="rect">
            <a:avLst/>
          </a:prstGeom>
        </p:spPr>
      </p:pic>
      <p:pic>
        <p:nvPicPr>
          <p:cNvPr id="8" name="Picture 7"/>
          <p:cNvPicPr>
            <a:picLocks noChangeAspect="1"/>
          </p:cNvPicPr>
          <p:nvPr/>
        </p:nvPicPr>
        <p:blipFill>
          <a:blip r:embed="rId2"/>
          <a:stretch>
            <a:fillRect/>
          </a:stretch>
        </p:blipFill>
        <p:spPr>
          <a:xfrm>
            <a:off x="6779895" y="598170"/>
            <a:ext cx="4861560" cy="47244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sz="half" idx="2"/>
          </p:nvPr>
        </p:nvPicPr>
        <p:blipFill>
          <a:blip r:embed="rId1"/>
          <a:stretch>
            <a:fillRect/>
          </a:stretch>
        </p:blipFill>
        <p:spPr>
          <a:xfrm>
            <a:off x="6528435" y="1825625"/>
            <a:ext cx="4004310" cy="4351655"/>
          </a:xfrm>
          <a:prstGeom prst="rect">
            <a:avLst/>
          </a:prstGeom>
        </p:spPr>
      </p:pic>
      <p:sp>
        <p:nvSpPr>
          <p:cNvPr id="2" name="Title 1"/>
          <p:cNvSpPr>
            <a:spLocks noGrp="1"/>
          </p:cNvSpPr>
          <p:nvPr>
            <p:ph type="title"/>
          </p:nvPr>
        </p:nvSpPr>
        <p:spPr/>
        <p:txBody>
          <a:bodyPr/>
          <a:p>
            <a:r>
              <a:rPr lang="zh-CN" altLang="en-US"/>
              <a:t>解决</a:t>
            </a:r>
            <a:r>
              <a:rPr lang="en-US" altLang="zh-CN"/>
              <a:t>1</a:t>
            </a:r>
            <a:r>
              <a:rPr lang="zh-CN" altLang="en-US"/>
              <a:t>：永远不要同时持有两个锁</a:t>
            </a:r>
            <a:endParaRPr lang="zh-CN" altLang="en-US"/>
          </a:p>
        </p:txBody>
      </p:sp>
      <p:sp>
        <p:nvSpPr>
          <p:cNvPr id="3" name="Content Placeholder 2"/>
          <p:cNvSpPr>
            <a:spLocks noGrp="1"/>
          </p:cNvSpPr>
          <p:nvPr>
            <p:ph sz="half" idx="1"/>
          </p:nvPr>
        </p:nvSpPr>
        <p:spPr/>
        <p:txBody>
          <a:bodyPr/>
          <a:p>
            <a:r>
              <a:rPr lang="zh-CN"/>
              <a:t>最为简单的方法，就是一个线程</a:t>
            </a:r>
            <a:r>
              <a:rPr lang="zh-CN" u="sng"/>
              <a:t>永远不要同时持有两个锁</a:t>
            </a:r>
            <a:r>
              <a:rPr lang="zh-CN"/>
              <a:t>，分别上锁，这样也可以避免死锁。</a:t>
            </a:r>
            <a:endParaRPr lang="zh-CN"/>
          </a:p>
          <a:p>
            <a:r>
              <a:rPr lang="zh-CN"/>
              <a:t>因此这里双方都在</a:t>
            </a:r>
            <a:r>
              <a:rPr lang="en-US" altLang="zh-CN"/>
              <a:t> mtx1.unlock() </a:t>
            </a:r>
            <a:r>
              <a:rPr lang="zh-CN" altLang="en-US"/>
              <a:t>之后才</a:t>
            </a:r>
            <a:r>
              <a:rPr lang="en-US" altLang="zh-CN"/>
              <a:t> mtx2.lock()</a:t>
            </a:r>
            <a:r>
              <a:rPr lang="zh-CN" altLang="en-US"/>
              <a:t>，从而也不会出现</a:t>
            </a:r>
            <a:r>
              <a:rPr lang="zh-CN" altLang="en-US">
                <a:sym typeface="+mn-ea"/>
              </a:rPr>
              <a:t>一方等着对方的同时持有了对方等着的锁的情况。</a:t>
            </a:r>
            <a:endParaRPr lang="en-US" altLang="zh-CN"/>
          </a:p>
          <a:p>
            <a:endParaRPr lang="zh-CN" altLang="en-US"/>
          </a:p>
        </p:txBody>
      </p:sp>
      <p:sp>
        <p:nvSpPr>
          <p:cNvPr id="7" name="Rounded Rectangle 6"/>
          <p:cNvSpPr/>
          <p:nvPr/>
        </p:nvSpPr>
        <p:spPr>
          <a:xfrm>
            <a:off x="7882890" y="4669790"/>
            <a:ext cx="1360170" cy="3105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ounded Rectangle 8"/>
          <p:cNvSpPr/>
          <p:nvPr/>
        </p:nvSpPr>
        <p:spPr>
          <a:xfrm>
            <a:off x="7882890" y="3460750"/>
            <a:ext cx="1360170" cy="3213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0" name="Picture 9"/>
          <p:cNvPicPr>
            <a:picLocks noChangeAspect="1"/>
          </p:cNvPicPr>
          <p:nvPr/>
        </p:nvPicPr>
        <p:blipFill>
          <a:blip r:embed="rId2"/>
          <a:stretch>
            <a:fillRect/>
          </a:stretch>
        </p:blipFill>
        <p:spPr>
          <a:xfrm>
            <a:off x="6668135" y="828040"/>
            <a:ext cx="4884420" cy="342900"/>
          </a:xfrm>
          <a:prstGeom prst="rect">
            <a:avLst/>
          </a:prstGeom>
        </p:spPr>
      </p:pic>
      <p:sp>
        <p:nvSpPr>
          <p:cNvPr id="11" name="Rounded Rectangle 10"/>
          <p:cNvSpPr/>
          <p:nvPr/>
        </p:nvSpPr>
        <p:spPr>
          <a:xfrm>
            <a:off x="7882890" y="4980305"/>
            <a:ext cx="1360170" cy="3105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ounded Rectangle 11"/>
          <p:cNvSpPr/>
          <p:nvPr/>
        </p:nvSpPr>
        <p:spPr>
          <a:xfrm>
            <a:off x="7882890" y="3782060"/>
            <a:ext cx="1360170" cy="3213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a:t>
            </a:r>
            <a:r>
              <a:rPr lang="en-US" altLang="zh-CN"/>
              <a:t>2</a:t>
            </a:r>
            <a:r>
              <a:rPr lang="zh-CN" altLang="en-US"/>
              <a:t>：保证双方上锁顺序一致</a:t>
            </a:r>
            <a:endParaRPr lang="zh-CN" altLang="en-US"/>
          </a:p>
        </p:txBody>
      </p:sp>
      <p:sp>
        <p:nvSpPr>
          <p:cNvPr id="3" name="Content Placeholder 2"/>
          <p:cNvSpPr>
            <a:spLocks noGrp="1"/>
          </p:cNvSpPr>
          <p:nvPr>
            <p:ph sz="half" idx="1"/>
          </p:nvPr>
        </p:nvSpPr>
        <p:spPr/>
        <p:txBody>
          <a:bodyPr/>
          <a:p>
            <a:r>
              <a:rPr lang="zh-CN" altLang="en-US"/>
              <a:t>其实，只需</a:t>
            </a:r>
            <a:r>
              <a:rPr lang="zh-CN" altLang="en-US" u="sng"/>
              <a:t>保证双方上锁的顺序一致，即可避免死锁</a:t>
            </a:r>
            <a:r>
              <a:rPr lang="zh-CN" altLang="en-US"/>
              <a:t>。因此这里调整</a:t>
            </a:r>
            <a:r>
              <a:rPr lang="en-US" altLang="zh-CN"/>
              <a:t> t2 </a:t>
            </a:r>
            <a:r>
              <a:rPr lang="zh-CN" altLang="en-US"/>
              <a:t>也变为先锁</a:t>
            </a:r>
            <a:r>
              <a:rPr lang="en-US" altLang="zh-CN"/>
              <a:t> mtx1</a:t>
            </a:r>
            <a:r>
              <a:rPr lang="zh-CN" altLang="en-US"/>
              <a:t>，再锁</a:t>
            </a:r>
            <a:r>
              <a:rPr lang="en-US" altLang="zh-CN"/>
              <a:t> mtx2</a:t>
            </a:r>
            <a:r>
              <a:rPr lang="zh-CN" altLang="en-US"/>
              <a:t>。</a:t>
            </a:r>
            <a:endParaRPr lang="en-US" altLang="zh-CN"/>
          </a:p>
          <a:p>
            <a:r>
              <a:rPr lang="zh-CN" altLang="en-US"/>
              <a:t>这时，无论实际执行顺序是怎样，都不会出现一方等着对方的同时持有了对方等着的锁的情况。</a:t>
            </a:r>
            <a:endParaRPr lang="en-US" altLang="zh-CN"/>
          </a:p>
        </p:txBody>
      </p:sp>
      <p:pic>
        <p:nvPicPr>
          <p:cNvPr id="5" name="Content Placeholder 4"/>
          <p:cNvPicPr>
            <a:picLocks noChangeAspect="1"/>
          </p:cNvPicPr>
          <p:nvPr>
            <p:ph sz="half" idx="2"/>
          </p:nvPr>
        </p:nvPicPr>
        <p:blipFill>
          <a:blip r:embed="rId1"/>
          <a:stretch>
            <a:fillRect/>
          </a:stretch>
        </p:blipFill>
        <p:spPr>
          <a:xfrm>
            <a:off x="6540500" y="1825625"/>
            <a:ext cx="4063365" cy="4351655"/>
          </a:xfrm>
          <a:prstGeom prst="rect">
            <a:avLst/>
          </a:prstGeom>
        </p:spPr>
      </p:pic>
      <p:sp>
        <p:nvSpPr>
          <p:cNvPr id="7" name="Rounded Rectangle 6"/>
          <p:cNvSpPr/>
          <p:nvPr/>
        </p:nvSpPr>
        <p:spPr>
          <a:xfrm>
            <a:off x="7882890" y="4669790"/>
            <a:ext cx="1360170" cy="64135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8" name="Picture 7"/>
          <p:cNvPicPr>
            <a:picLocks noChangeAspect="1"/>
          </p:cNvPicPr>
          <p:nvPr/>
        </p:nvPicPr>
        <p:blipFill>
          <a:blip r:embed="rId2"/>
          <a:stretch>
            <a:fillRect/>
          </a:stretch>
        </p:blipFill>
        <p:spPr>
          <a:xfrm>
            <a:off x="6830695" y="749935"/>
            <a:ext cx="4892040" cy="3429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a:t>
            </a:r>
            <a:r>
              <a:rPr lang="en-US" altLang="zh-CN"/>
              <a:t>3</a:t>
            </a:r>
            <a:r>
              <a:rPr lang="zh-CN" altLang="en-US"/>
              <a:t>：用</a:t>
            </a:r>
            <a:r>
              <a:rPr lang="en-US" altLang="zh-CN"/>
              <a:t> std::lock </a:t>
            </a:r>
            <a:r>
              <a:rPr lang="zh-CN" altLang="en-US"/>
              <a:t>同时对多个上锁</a:t>
            </a:r>
            <a:endParaRPr lang="zh-CN" altLang="en-US"/>
          </a:p>
        </p:txBody>
      </p:sp>
      <p:sp>
        <p:nvSpPr>
          <p:cNvPr id="3" name="Content Placeholder 2"/>
          <p:cNvSpPr>
            <a:spLocks noGrp="1"/>
          </p:cNvSpPr>
          <p:nvPr>
            <p:ph sz="half" idx="1"/>
          </p:nvPr>
        </p:nvSpPr>
        <p:spPr/>
        <p:txBody>
          <a:bodyPr/>
          <a:p>
            <a:r>
              <a:rPr lang="zh-CN" altLang="en-US"/>
              <a:t>如果没办法保证上锁顺序一致，可以用标准库的</a:t>
            </a:r>
            <a:r>
              <a:rPr lang="en-US" altLang="zh-CN"/>
              <a:t> std::lock(mtx1, mtx2, ...) </a:t>
            </a:r>
            <a:r>
              <a:rPr lang="zh-CN" altLang="en-US"/>
              <a:t>函数，一次性对多个</a:t>
            </a:r>
            <a:r>
              <a:rPr lang="en-US" altLang="zh-CN"/>
              <a:t> mutex </a:t>
            </a:r>
            <a:r>
              <a:rPr lang="zh-CN" altLang="en-US"/>
              <a:t>上锁。</a:t>
            </a:r>
            <a:endParaRPr lang="zh-CN" altLang="en-US"/>
          </a:p>
          <a:p>
            <a:r>
              <a:rPr lang="zh-CN" altLang="en-US"/>
              <a:t>他接受任意多个</a:t>
            </a:r>
            <a:r>
              <a:rPr lang="en-US" altLang="zh-CN"/>
              <a:t> mutex </a:t>
            </a:r>
            <a:r>
              <a:rPr lang="zh-CN" altLang="en-US"/>
              <a:t>作为参数，并且他保证在</a:t>
            </a:r>
            <a:r>
              <a:rPr lang="zh-CN" altLang="en-US" u="sng"/>
              <a:t>无论任意线程中调用的顺序是否相同，都不会产生死锁问题</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6395720" y="1775460"/>
            <a:ext cx="4352290" cy="4451985"/>
          </a:xfrm>
          <a:prstGeom prst="rect">
            <a:avLst/>
          </a:prstGeom>
        </p:spPr>
      </p:pic>
      <p:sp>
        <p:nvSpPr>
          <p:cNvPr id="7" name="Rounded Rectangle 6"/>
          <p:cNvSpPr/>
          <p:nvPr/>
        </p:nvSpPr>
        <p:spPr>
          <a:xfrm>
            <a:off x="7904480" y="4745355"/>
            <a:ext cx="2232660" cy="17780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7904480" y="3580765"/>
            <a:ext cx="2232660" cy="17780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8" name="Picture 7"/>
          <p:cNvPicPr>
            <a:picLocks noChangeAspect="1"/>
          </p:cNvPicPr>
          <p:nvPr/>
        </p:nvPicPr>
        <p:blipFill>
          <a:blip r:embed="rId2"/>
          <a:stretch>
            <a:fillRect/>
          </a:stretch>
        </p:blipFill>
        <p:spPr>
          <a:xfrm>
            <a:off x="6554470" y="650875"/>
            <a:ext cx="5113020" cy="36576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10"/>
          <p:cNvPicPr>
            <a:picLocks noChangeAspect="1"/>
          </p:cNvPicPr>
          <p:nvPr>
            <p:ph sz="half" idx="2"/>
          </p:nvPr>
        </p:nvPicPr>
        <p:blipFill>
          <a:blip r:embed="rId1"/>
          <a:stretch>
            <a:fillRect/>
          </a:stretch>
        </p:blipFill>
        <p:spPr>
          <a:xfrm>
            <a:off x="6118860" y="1976755"/>
            <a:ext cx="4906010" cy="4027805"/>
          </a:xfrm>
          <a:prstGeom prst="rect">
            <a:avLst/>
          </a:prstGeom>
        </p:spPr>
      </p:pic>
      <p:sp>
        <p:nvSpPr>
          <p:cNvPr id="2" name="Title 1"/>
          <p:cNvSpPr>
            <a:spLocks noGrp="1"/>
          </p:cNvSpPr>
          <p:nvPr>
            <p:ph type="title"/>
          </p:nvPr>
        </p:nvSpPr>
        <p:spPr/>
        <p:txBody>
          <a:bodyPr/>
          <a:p>
            <a:r>
              <a:rPr lang="en-US"/>
              <a:t>std::lock </a:t>
            </a:r>
            <a:r>
              <a:rPr lang="zh-CN" altLang="en-US"/>
              <a:t>的</a:t>
            </a:r>
            <a:r>
              <a:rPr lang="en-US" altLang="zh-CN"/>
              <a:t> RAII </a:t>
            </a:r>
            <a:r>
              <a:rPr lang="zh-CN" altLang="en-US"/>
              <a:t>版本：</a:t>
            </a:r>
            <a:r>
              <a:rPr lang="en-US" altLang="zh-CN"/>
              <a:t>std::scoped_lock</a:t>
            </a:r>
            <a:endParaRPr lang="en-US" altLang="zh-CN"/>
          </a:p>
        </p:txBody>
      </p:sp>
      <p:sp>
        <p:nvSpPr>
          <p:cNvPr id="3" name="Content Placeholder 2"/>
          <p:cNvSpPr>
            <a:spLocks noGrp="1"/>
          </p:cNvSpPr>
          <p:nvPr>
            <p:ph sz="half" idx="1"/>
          </p:nvPr>
        </p:nvSpPr>
        <p:spPr/>
        <p:txBody>
          <a:bodyPr/>
          <a:p>
            <a:r>
              <a:rPr lang="zh-CN" altLang="en-US"/>
              <a:t>和</a:t>
            </a:r>
            <a:r>
              <a:rPr lang="en-US" altLang="zh-CN"/>
              <a:t> std::lock_guard </a:t>
            </a:r>
            <a:r>
              <a:rPr lang="zh-CN" altLang="en-US"/>
              <a:t>相对应，</a:t>
            </a:r>
            <a:r>
              <a:rPr lang="en-US" altLang="zh-CN"/>
              <a:t>std::lock </a:t>
            </a:r>
            <a:r>
              <a:rPr lang="zh-CN" altLang="en-US"/>
              <a:t>也有</a:t>
            </a:r>
            <a:r>
              <a:rPr lang="en-US" altLang="zh-CN"/>
              <a:t> RAII </a:t>
            </a:r>
            <a:r>
              <a:rPr lang="zh-CN" altLang="en-US"/>
              <a:t>的版本</a:t>
            </a:r>
            <a:r>
              <a:rPr lang="en-US" altLang="zh-CN"/>
              <a:t> std::scoped_lock</a:t>
            </a:r>
            <a:r>
              <a:rPr lang="zh-CN" altLang="en-US"/>
              <a:t>。只不过他可以同时对多个</a:t>
            </a:r>
            <a:r>
              <a:rPr lang="en-US" altLang="zh-CN"/>
              <a:t> mutex </a:t>
            </a:r>
            <a:r>
              <a:rPr lang="zh-CN" altLang="en-US"/>
              <a:t>上锁。</a:t>
            </a:r>
            <a:endParaRPr lang="zh-CN" altLang="en-US"/>
          </a:p>
        </p:txBody>
      </p:sp>
      <p:pic>
        <p:nvPicPr>
          <p:cNvPr id="7" name="Picture 6"/>
          <p:cNvPicPr>
            <a:picLocks noChangeAspect="1"/>
          </p:cNvPicPr>
          <p:nvPr/>
        </p:nvPicPr>
        <p:blipFill>
          <a:blip r:embed="rId2"/>
          <a:stretch>
            <a:fillRect/>
          </a:stretch>
        </p:blipFill>
        <p:spPr>
          <a:xfrm>
            <a:off x="6774815" y="611505"/>
            <a:ext cx="5158740" cy="312420"/>
          </a:xfrm>
          <a:prstGeom prst="rect">
            <a:avLst/>
          </a:prstGeom>
        </p:spPr>
      </p:pic>
      <p:sp>
        <p:nvSpPr>
          <p:cNvPr id="8" name="Rounded Rectangle 7"/>
          <p:cNvSpPr/>
          <p:nvPr/>
        </p:nvSpPr>
        <p:spPr>
          <a:xfrm>
            <a:off x="7641590" y="4732655"/>
            <a:ext cx="3223895" cy="17780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ounded Rectangle 8"/>
          <p:cNvSpPr/>
          <p:nvPr/>
        </p:nvSpPr>
        <p:spPr>
          <a:xfrm>
            <a:off x="7640955" y="3767455"/>
            <a:ext cx="3224530" cy="16637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进程与线程</a:t>
            </a:r>
            <a:endParaRPr lang="zh-CN" altLang="en-US"/>
          </a:p>
        </p:txBody>
      </p:sp>
      <p:sp>
        <p:nvSpPr>
          <p:cNvPr id="3" name="Content Placeholder 2"/>
          <p:cNvSpPr>
            <a:spLocks noGrp="1"/>
          </p:cNvSpPr>
          <p:nvPr>
            <p:ph idx="1"/>
          </p:nvPr>
        </p:nvSpPr>
        <p:spPr/>
        <p:txBody>
          <a:bodyPr/>
          <a:p>
            <a:r>
              <a:rPr lang="en-US" b="1"/>
              <a:t>进程</a:t>
            </a:r>
            <a:r>
              <a:rPr lang="en-US"/>
              <a:t>是一个应用程序被操作系统拉起来加载到内存之后从开始执行到执行结束的这样一个过程。简单来说，进程是程序（应用程序，可执行文件）的一次执行。比如双击打开一个桌面应用软件就是开启了一个进程。</a:t>
            </a:r>
            <a:endParaRPr lang="en-US"/>
          </a:p>
          <a:p>
            <a:r>
              <a:rPr lang="en-US" b="1"/>
              <a:t>线程</a:t>
            </a:r>
            <a:r>
              <a:rPr lang="en-US"/>
              <a:t>是进程中的一个实体，是被系统独立分配和调度的基本单位。也有说，线程是CPU可执行调度的最小单位。也就是说，进程本身并不能获取CPU时间，只有它的线程才可以。</a:t>
            </a:r>
            <a:endParaRPr lang="en-US"/>
          </a:p>
          <a:p>
            <a:r>
              <a:rPr lang="zh-CN" altLang="en-US"/>
              <a:t>从属关系：进程</a:t>
            </a:r>
            <a:r>
              <a:rPr lang="en-US" altLang="zh-CN"/>
              <a:t> &gt; </a:t>
            </a:r>
            <a:r>
              <a:rPr lang="zh-CN" altLang="en-US"/>
              <a:t>线程。一个进程可以拥有多个线程。</a:t>
            </a:r>
            <a:endParaRPr lang="zh-CN" altLang="en-US"/>
          </a:p>
          <a:p>
            <a:r>
              <a:rPr lang="zh-CN" altLang="en-US"/>
              <a:t>每个线程共享同样的内存空间，开销比较小。</a:t>
            </a:r>
            <a:endParaRPr lang="zh-CN" altLang="en-US"/>
          </a:p>
          <a:p>
            <a:r>
              <a:rPr lang="zh-CN" altLang="en-US"/>
              <a:t>每个进程拥有独立的内存空间，因此开销更大。</a:t>
            </a:r>
            <a:endParaRPr lang="zh-CN" altLang="en-US"/>
          </a:p>
          <a:p>
            <a:r>
              <a:rPr lang="zh-CN" altLang="en-US"/>
              <a:t>对于高性能并行计算，更好的是多线程。</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同一个线程重复调用</a:t>
            </a:r>
            <a:r>
              <a:rPr lang="en-US" altLang="zh-CN"/>
              <a:t> lock() </a:t>
            </a:r>
            <a:r>
              <a:rPr lang="zh-CN" altLang="en-US"/>
              <a:t>也会造成死锁</a:t>
            </a:r>
            <a:endParaRPr lang="en-US" altLang="zh-CN"/>
          </a:p>
        </p:txBody>
      </p:sp>
      <p:sp>
        <p:nvSpPr>
          <p:cNvPr id="3" name="Content Placeholder 2"/>
          <p:cNvSpPr>
            <a:spLocks noGrp="1"/>
          </p:cNvSpPr>
          <p:nvPr>
            <p:ph sz="half" idx="1"/>
          </p:nvPr>
        </p:nvSpPr>
        <p:spPr/>
        <p:txBody>
          <a:bodyPr/>
          <a:p>
            <a:r>
              <a:rPr lang="zh-CN" altLang="en-US"/>
              <a:t>除了两个线程同时持有两个锁会造成死锁外，即使只有一个线程一个锁，如果</a:t>
            </a:r>
            <a:r>
              <a:rPr lang="en-US" altLang="zh-CN"/>
              <a:t> lock() </a:t>
            </a:r>
            <a:r>
              <a:rPr lang="zh-CN" altLang="en-US"/>
              <a:t>以后又调用</a:t>
            </a:r>
            <a:r>
              <a:rPr lang="en-US" altLang="zh-CN"/>
              <a:t> lock()</a:t>
            </a:r>
            <a:r>
              <a:rPr lang="zh-CN" altLang="en-US"/>
              <a:t>，也会造成死锁。</a:t>
            </a:r>
            <a:endParaRPr lang="zh-CN" altLang="en-US"/>
          </a:p>
          <a:p>
            <a:r>
              <a:rPr lang="zh-CN" altLang="en-US"/>
              <a:t>比如右边的</a:t>
            </a:r>
            <a:r>
              <a:rPr lang="en-US" altLang="zh-CN"/>
              <a:t> func </a:t>
            </a:r>
            <a:r>
              <a:rPr lang="zh-CN" altLang="en-US"/>
              <a:t>函数，上了锁之后，又调用了</a:t>
            </a:r>
            <a:r>
              <a:rPr lang="en-US" altLang="zh-CN"/>
              <a:t> other </a:t>
            </a:r>
            <a:r>
              <a:rPr lang="zh-CN" altLang="en-US"/>
              <a:t>函数，他也需要上锁。而</a:t>
            </a:r>
            <a:r>
              <a:rPr lang="en-US" altLang="zh-CN"/>
              <a:t> other </a:t>
            </a:r>
            <a:r>
              <a:rPr lang="zh-CN" altLang="en-US"/>
              <a:t>看到</a:t>
            </a:r>
            <a:r>
              <a:rPr lang="en-US" altLang="zh-CN"/>
              <a:t> mtx1 </a:t>
            </a:r>
            <a:r>
              <a:rPr lang="zh-CN" altLang="en-US"/>
              <a:t>已经上锁，还以为是别的线程上的锁，于是陷入等待。殊不知是调用他的</a:t>
            </a:r>
            <a:r>
              <a:rPr lang="en-US" altLang="zh-CN"/>
              <a:t> func </a:t>
            </a:r>
            <a:r>
              <a:rPr lang="zh-CN" altLang="en-US"/>
              <a:t>上的锁，</a:t>
            </a:r>
            <a:r>
              <a:rPr lang="en-US" altLang="zh-CN"/>
              <a:t>other </a:t>
            </a:r>
            <a:r>
              <a:rPr lang="zh-CN" altLang="en-US"/>
              <a:t>陷入等待后</a:t>
            </a:r>
            <a:r>
              <a:rPr lang="en-US" altLang="zh-CN"/>
              <a:t> func </a:t>
            </a:r>
            <a:r>
              <a:rPr lang="zh-CN" altLang="en-US"/>
              <a:t>里的</a:t>
            </a:r>
            <a:r>
              <a:rPr lang="en-US" altLang="zh-CN"/>
              <a:t> unlock() </a:t>
            </a:r>
            <a:r>
              <a:rPr lang="zh-CN" altLang="en-US"/>
              <a:t>永远得不到调用。</a:t>
            </a:r>
            <a:endParaRPr lang="zh-CN" altLang="en-US"/>
          </a:p>
        </p:txBody>
      </p:sp>
      <p:pic>
        <p:nvPicPr>
          <p:cNvPr id="7" name="Content Placeholder 6"/>
          <p:cNvPicPr>
            <a:picLocks noChangeAspect="1"/>
          </p:cNvPicPr>
          <p:nvPr>
            <p:ph sz="half" idx="2"/>
          </p:nvPr>
        </p:nvPicPr>
        <p:blipFill>
          <a:blip r:embed="rId1"/>
          <a:stretch>
            <a:fillRect/>
          </a:stretch>
        </p:blipFill>
        <p:spPr>
          <a:xfrm>
            <a:off x="7166610" y="1845310"/>
            <a:ext cx="2810510" cy="4311650"/>
          </a:xfrm>
          <a:prstGeom prst="rect">
            <a:avLst/>
          </a:prstGeom>
        </p:spPr>
      </p:pic>
      <p:sp>
        <p:nvSpPr>
          <p:cNvPr id="9" name="Rounded Rectangle 8"/>
          <p:cNvSpPr/>
          <p:nvPr/>
        </p:nvSpPr>
        <p:spPr>
          <a:xfrm>
            <a:off x="8037195" y="3028950"/>
            <a:ext cx="1514475" cy="21145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8037195" y="4238625"/>
            <a:ext cx="1514475" cy="21145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0" name="Picture 9"/>
          <p:cNvPicPr>
            <a:picLocks noChangeAspect="1"/>
          </p:cNvPicPr>
          <p:nvPr/>
        </p:nvPicPr>
        <p:blipFill>
          <a:blip r:embed="rId2"/>
          <a:stretch>
            <a:fillRect/>
          </a:stretch>
        </p:blipFill>
        <p:spPr>
          <a:xfrm>
            <a:off x="6967220" y="759460"/>
            <a:ext cx="4884420" cy="48006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a:t>
            </a:r>
            <a:r>
              <a:rPr lang="en-US" altLang="zh-CN"/>
              <a:t>1</a:t>
            </a:r>
            <a:r>
              <a:rPr lang="zh-CN" altLang="en-US"/>
              <a:t>：</a:t>
            </a:r>
            <a:r>
              <a:rPr lang="en-US" altLang="zh-CN"/>
              <a:t>other </a:t>
            </a:r>
            <a:r>
              <a:rPr lang="zh-CN" altLang="en-US"/>
              <a:t>里不要再上锁</a:t>
            </a:r>
            <a:endParaRPr lang="zh-CN" altLang="en-US"/>
          </a:p>
        </p:txBody>
      </p:sp>
      <p:sp>
        <p:nvSpPr>
          <p:cNvPr id="3" name="Content Placeholder 2"/>
          <p:cNvSpPr>
            <a:spLocks noGrp="1"/>
          </p:cNvSpPr>
          <p:nvPr>
            <p:ph sz="half" idx="1"/>
          </p:nvPr>
        </p:nvSpPr>
        <p:spPr/>
        <p:txBody>
          <a:bodyPr/>
          <a:p>
            <a:r>
              <a:rPr lang="zh-CN" altLang="en-US"/>
              <a:t>遇到这种情况最好是把</a:t>
            </a:r>
            <a:r>
              <a:rPr lang="en-US" altLang="zh-CN"/>
              <a:t> other </a:t>
            </a:r>
            <a:r>
              <a:rPr lang="zh-CN" altLang="en-US"/>
              <a:t>里的</a:t>
            </a:r>
            <a:r>
              <a:rPr lang="en-US" altLang="zh-CN"/>
              <a:t> lock() </a:t>
            </a:r>
            <a:r>
              <a:rPr lang="zh-CN" altLang="en-US"/>
              <a:t>去掉，并在其文档中说明：“</a:t>
            </a:r>
            <a:r>
              <a:rPr lang="en-US" altLang="zh-CN"/>
              <a:t>other </a:t>
            </a:r>
            <a:r>
              <a:rPr lang="zh-CN" altLang="en-US"/>
              <a:t>不是线程安全的，调用本函数之前需要保证某</a:t>
            </a:r>
            <a:r>
              <a:rPr lang="en-US" altLang="zh-CN"/>
              <a:t> mutex </a:t>
            </a:r>
            <a:r>
              <a:rPr lang="zh-CN" altLang="en-US"/>
              <a:t>已经上锁。</a:t>
            </a:r>
            <a:r>
              <a:rPr lang="zh-CN" altLang="en-US">
                <a:sym typeface="+mn-ea"/>
              </a:rPr>
              <a:t>”</a:t>
            </a:r>
            <a:endParaRPr lang="zh-CN" altLang="en-US"/>
          </a:p>
        </p:txBody>
      </p:sp>
      <p:pic>
        <p:nvPicPr>
          <p:cNvPr id="5" name="Content Placeholder 4"/>
          <p:cNvPicPr>
            <a:picLocks noChangeAspect="1"/>
          </p:cNvPicPr>
          <p:nvPr>
            <p:ph sz="half" idx="2"/>
          </p:nvPr>
        </p:nvPicPr>
        <p:blipFill>
          <a:blip r:embed="rId1"/>
          <a:stretch>
            <a:fillRect/>
          </a:stretch>
        </p:blipFill>
        <p:spPr>
          <a:xfrm>
            <a:off x="6186805" y="2408555"/>
            <a:ext cx="4770120" cy="3185160"/>
          </a:xfrm>
          <a:prstGeom prst="rect">
            <a:avLst/>
          </a:prstGeom>
        </p:spPr>
      </p:pic>
      <p:pic>
        <p:nvPicPr>
          <p:cNvPr id="6" name="Picture 5"/>
          <p:cNvPicPr>
            <a:picLocks noChangeAspect="1"/>
          </p:cNvPicPr>
          <p:nvPr/>
        </p:nvPicPr>
        <p:blipFill>
          <a:blip r:embed="rId2"/>
          <a:stretch>
            <a:fillRect/>
          </a:stretch>
        </p:blipFill>
        <p:spPr>
          <a:xfrm>
            <a:off x="6367145" y="753745"/>
            <a:ext cx="4892040" cy="33528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a:t>
            </a:r>
            <a:r>
              <a:rPr lang="en-US" altLang="zh-CN"/>
              <a:t>2</a:t>
            </a:r>
            <a:r>
              <a:rPr lang="zh-CN" altLang="en-US"/>
              <a:t>：改用</a:t>
            </a:r>
            <a:r>
              <a:rPr lang="en-US" altLang="zh-CN"/>
              <a:t> std::recursive_mutex</a:t>
            </a:r>
            <a:endParaRPr lang="en-US" altLang="zh-CN"/>
          </a:p>
        </p:txBody>
      </p:sp>
      <p:sp>
        <p:nvSpPr>
          <p:cNvPr id="3" name="Content Placeholder 2"/>
          <p:cNvSpPr>
            <a:spLocks noGrp="1"/>
          </p:cNvSpPr>
          <p:nvPr>
            <p:ph sz="half" idx="1"/>
          </p:nvPr>
        </p:nvSpPr>
        <p:spPr/>
        <p:txBody>
          <a:bodyPr/>
          <a:p>
            <a:r>
              <a:rPr lang="zh-CN" altLang="en-US"/>
              <a:t>如果实在不能改的话，可以用</a:t>
            </a:r>
            <a:r>
              <a:rPr lang="en-US" altLang="zh-CN"/>
              <a:t> std::recursive_mutex</a:t>
            </a:r>
            <a:r>
              <a:rPr lang="zh-CN" altLang="en-US"/>
              <a:t>。他会自动判断是不是同一个线程</a:t>
            </a:r>
            <a:r>
              <a:rPr lang="en-US" altLang="zh-CN"/>
              <a:t> lock() </a:t>
            </a:r>
            <a:r>
              <a:rPr lang="zh-CN" altLang="en-US"/>
              <a:t>了多次同一个锁，如果是则让计数器加</a:t>
            </a:r>
            <a:r>
              <a:rPr lang="en-US" altLang="zh-CN"/>
              <a:t>1</a:t>
            </a:r>
            <a:r>
              <a:rPr lang="zh-CN" altLang="en-US"/>
              <a:t>，之后</a:t>
            </a:r>
            <a:r>
              <a:rPr lang="en-US" altLang="zh-CN"/>
              <a:t> unlock() </a:t>
            </a:r>
            <a:r>
              <a:rPr lang="zh-CN" altLang="en-US"/>
              <a:t>会让计数器减</a:t>
            </a:r>
            <a:r>
              <a:rPr lang="en-US" altLang="zh-CN"/>
              <a:t>1</a:t>
            </a:r>
            <a:r>
              <a:rPr lang="zh-CN" altLang="en-US"/>
              <a:t>，减到</a:t>
            </a:r>
            <a:r>
              <a:rPr lang="en-US" altLang="zh-CN"/>
              <a:t>0</a:t>
            </a:r>
            <a:r>
              <a:rPr lang="zh-CN" altLang="en-US"/>
              <a:t>时才真正解锁。但是相比普通的</a:t>
            </a:r>
            <a:r>
              <a:rPr lang="en-US" altLang="zh-CN"/>
              <a:t> std::mutex </a:t>
            </a:r>
            <a:r>
              <a:rPr lang="zh-CN" altLang="en-US"/>
              <a:t>有一定性能损失。</a:t>
            </a:r>
            <a:endParaRPr lang="zh-CN" altLang="en-US"/>
          </a:p>
          <a:p>
            <a:r>
              <a:rPr lang="zh-CN" altLang="en-US">
                <a:solidFill>
                  <a:schemeClr val="bg1">
                    <a:lumMod val="75000"/>
                  </a:schemeClr>
                </a:solidFill>
              </a:rPr>
              <a:t>同理还有</a:t>
            </a:r>
            <a:r>
              <a:rPr lang="en-US" altLang="zh-CN">
                <a:solidFill>
                  <a:schemeClr val="bg1">
                    <a:lumMod val="75000"/>
                  </a:schemeClr>
                </a:solidFill>
              </a:rPr>
              <a:t> std::recursive_timed_mutex</a:t>
            </a:r>
            <a:r>
              <a:rPr lang="zh-CN" altLang="en-US">
                <a:solidFill>
                  <a:schemeClr val="bg1">
                    <a:lumMod val="75000"/>
                  </a:schemeClr>
                </a:solidFill>
              </a:rPr>
              <a:t>，如果你同时需要</a:t>
            </a:r>
            <a:r>
              <a:rPr lang="en-US" altLang="zh-CN">
                <a:solidFill>
                  <a:schemeClr val="bg1">
                    <a:lumMod val="75000"/>
                  </a:schemeClr>
                </a:solidFill>
              </a:rPr>
              <a:t> try_lock_for() </a:t>
            </a:r>
            <a:r>
              <a:rPr lang="zh-CN" altLang="en-US">
                <a:solidFill>
                  <a:schemeClr val="bg1">
                    <a:lumMod val="75000"/>
                  </a:schemeClr>
                </a:solidFill>
              </a:rPr>
              <a:t>的话。</a:t>
            </a:r>
            <a:endParaRPr lang="zh-CN" altLang="en-US">
              <a:solidFill>
                <a:schemeClr val="bg1">
                  <a:lumMod val="75000"/>
                </a:schemeClr>
              </a:solidFill>
            </a:endParaRPr>
          </a:p>
        </p:txBody>
      </p:sp>
      <p:pic>
        <p:nvPicPr>
          <p:cNvPr id="6" name="Content Placeholder 5"/>
          <p:cNvPicPr>
            <a:picLocks noChangeAspect="1"/>
          </p:cNvPicPr>
          <p:nvPr>
            <p:ph sz="half" idx="2"/>
          </p:nvPr>
        </p:nvPicPr>
        <p:blipFill>
          <a:blip r:embed="rId1"/>
          <a:stretch>
            <a:fillRect/>
          </a:stretch>
        </p:blipFill>
        <p:spPr>
          <a:xfrm>
            <a:off x="7076440" y="2193925"/>
            <a:ext cx="2990850" cy="3614420"/>
          </a:xfrm>
          <a:prstGeom prst="rect">
            <a:avLst/>
          </a:prstGeom>
        </p:spPr>
      </p:pic>
      <p:pic>
        <p:nvPicPr>
          <p:cNvPr id="7" name="Picture 6"/>
          <p:cNvPicPr>
            <a:picLocks noChangeAspect="1"/>
          </p:cNvPicPr>
          <p:nvPr/>
        </p:nvPicPr>
        <p:blipFill>
          <a:blip r:embed="rId2"/>
          <a:stretch>
            <a:fillRect/>
          </a:stretch>
        </p:blipFill>
        <p:spPr>
          <a:xfrm>
            <a:off x="6691630" y="854075"/>
            <a:ext cx="4861560" cy="33528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第</a:t>
            </a:r>
            <a:r>
              <a:rPr lang="en-US" altLang="zh-CN"/>
              <a:t>5</a:t>
            </a:r>
            <a:r>
              <a:rPr lang="zh-CN" altLang="en-US"/>
              <a:t>章：数据结构</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t>案例：多线程环境中使用</a:t>
            </a:r>
            <a:r>
              <a:rPr lang="en-US" altLang="zh-CN"/>
              <a:t> std::vector</a:t>
            </a:r>
            <a:endParaRPr lang="en-US" altLang="zh-CN"/>
          </a:p>
        </p:txBody>
      </p:sp>
      <p:sp>
        <p:nvSpPr>
          <p:cNvPr id="3" name="Content Placeholder 2"/>
          <p:cNvSpPr>
            <a:spLocks noGrp="1"/>
          </p:cNvSpPr>
          <p:nvPr>
            <p:ph sz="half" idx="1"/>
          </p:nvPr>
        </p:nvSpPr>
        <p:spPr/>
        <p:txBody>
          <a:bodyPr/>
          <a:p>
            <a:r>
              <a:rPr lang="zh-CN" altLang="en-US">
                <a:sym typeface="+mn-ea"/>
              </a:rPr>
              <a:t>刚才说了，</a:t>
            </a:r>
            <a:r>
              <a:rPr lang="en-US" altLang="zh-CN">
                <a:sym typeface="+mn-ea"/>
              </a:rPr>
              <a:t>vector </a:t>
            </a:r>
            <a:r>
              <a:rPr lang="zh-CN" altLang="en-US">
                <a:sym typeface="+mn-ea"/>
              </a:rPr>
              <a:t>不是多线程安全的容器。</a:t>
            </a:r>
            <a:endParaRPr lang="zh-CN" altLang="en-US"/>
          </a:p>
          <a:p>
            <a:r>
              <a:rPr lang="zh-CN" altLang="en-US">
                <a:sym typeface="+mn-ea"/>
              </a:rPr>
              <a:t>多个线程同时访问同一个</a:t>
            </a:r>
            <a:r>
              <a:rPr lang="en-US" altLang="zh-CN">
                <a:sym typeface="+mn-ea"/>
              </a:rPr>
              <a:t> vector </a:t>
            </a:r>
            <a:r>
              <a:rPr lang="zh-CN" altLang="en-US">
                <a:sym typeface="+mn-ea"/>
              </a:rPr>
              <a:t>会出现</a:t>
            </a:r>
            <a:r>
              <a:rPr lang="zh-CN" altLang="en-US" b="1">
                <a:sym typeface="+mn-ea"/>
              </a:rPr>
              <a:t>数据竞争</a:t>
            </a:r>
            <a:r>
              <a:rPr lang="zh-CN" altLang="en-US">
                <a:sym typeface="+mn-ea"/>
              </a:rPr>
              <a:t>（</a:t>
            </a:r>
            <a:r>
              <a:rPr lang="en-US" altLang="zh-CN">
                <a:sym typeface="+mn-ea"/>
              </a:rPr>
              <a:t>data-race</a:t>
            </a:r>
            <a:r>
              <a:rPr lang="zh-CN" altLang="en-US">
                <a:sym typeface="+mn-ea"/>
              </a:rPr>
              <a:t>）现象。</a:t>
            </a:r>
            <a:endParaRPr lang="zh-CN" altLang="en-US"/>
          </a:p>
        </p:txBody>
      </p:sp>
      <p:pic>
        <p:nvPicPr>
          <p:cNvPr id="5" name="Content Placeholder 4"/>
          <p:cNvPicPr>
            <a:picLocks noChangeAspect="1"/>
          </p:cNvPicPr>
          <p:nvPr>
            <p:ph sz="half" idx="2"/>
          </p:nvPr>
        </p:nvPicPr>
        <p:blipFill>
          <a:blip r:embed="rId1"/>
          <a:stretch>
            <a:fillRect/>
          </a:stretch>
        </p:blipFill>
        <p:spPr>
          <a:xfrm>
            <a:off x="6503035" y="1974215"/>
            <a:ext cx="4137660" cy="405384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封装一个线程安全的</a:t>
            </a:r>
            <a:r>
              <a:rPr lang="en-US" altLang="zh-CN"/>
              <a:t> vector</a:t>
            </a:r>
            <a:endParaRPr lang="en-US" altLang="zh-CN"/>
          </a:p>
        </p:txBody>
      </p:sp>
      <p:sp>
        <p:nvSpPr>
          <p:cNvPr id="3" name="Content Placeholder 2"/>
          <p:cNvSpPr>
            <a:spLocks noGrp="1"/>
          </p:cNvSpPr>
          <p:nvPr>
            <p:ph sz="half" idx="1"/>
          </p:nvPr>
        </p:nvSpPr>
        <p:spPr/>
        <p:txBody>
          <a:bodyPr/>
          <a:p>
            <a:r>
              <a:rPr lang="zh-CN" altLang="en-US"/>
              <a:t>因此，可以用一个类封装一下对</a:t>
            </a:r>
            <a:r>
              <a:rPr lang="en-US" altLang="zh-CN"/>
              <a:t> vector </a:t>
            </a:r>
            <a:r>
              <a:rPr lang="zh-CN" altLang="en-US"/>
              <a:t>的访问，使其访问都受到一个</a:t>
            </a:r>
            <a:r>
              <a:rPr lang="en-US" altLang="zh-CN"/>
              <a:t> mutex </a:t>
            </a:r>
            <a:r>
              <a:rPr lang="zh-CN" altLang="en-US"/>
              <a:t>的保护。</a:t>
            </a:r>
            <a:endParaRPr lang="zh-CN" altLang="en-US"/>
          </a:p>
          <a:p>
            <a:r>
              <a:rPr lang="zh-CN" altLang="en-US"/>
              <a:t>然而却出错了：因为</a:t>
            </a:r>
            <a:r>
              <a:rPr lang="en-US" altLang="zh-CN"/>
              <a:t> size() </a:t>
            </a:r>
            <a:r>
              <a:rPr lang="zh-CN" altLang="en-US"/>
              <a:t>是</a:t>
            </a:r>
            <a:r>
              <a:rPr lang="en-US" altLang="zh-CN"/>
              <a:t> const </a:t>
            </a:r>
            <a:r>
              <a:rPr lang="zh-CN" altLang="en-US"/>
              <a:t>函数，而</a:t>
            </a:r>
            <a:r>
              <a:rPr lang="en-US" altLang="zh-CN"/>
              <a:t> mutex::lock() </a:t>
            </a:r>
            <a:r>
              <a:rPr lang="zh-CN" altLang="en-US"/>
              <a:t>却不是</a:t>
            </a:r>
            <a:r>
              <a:rPr lang="en-US" altLang="zh-CN"/>
              <a:t> const </a:t>
            </a:r>
            <a:r>
              <a:rPr lang="zh-CN" altLang="en-US"/>
              <a:t>的。</a:t>
            </a:r>
            <a:endParaRPr lang="zh-CN" altLang="en-US"/>
          </a:p>
          <a:p>
            <a:endParaRPr lang="zh-CN" altLang="en-US"/>
          </a:p>
        </p:txBody>
      </p:sp>
      <p:pic>
        <p:nvPicPr>
          <p:cNvPr id="8" name="Content Placeholder 7"/>
          <p:cNvPicPr>
            <a:picLocks noChangeAspect="1"/>
          </p:cNvPicPr>
          <p:nvPr>
            <p:ph sz="half" idx="2"/>
          </p:nvPr>
        </p:nvPicPr>
        <p:blipFill>
          <a:blip r:embed="rId1"/>
          <a:stretch>
            <a:fillRect/>
          </a:stretch>
        </p:blipFill>
        <p:spPr>
          <a:xfrm>
            <a:off x="8227695" y="-9525"/>
            <a:ext cx="3964305" cy="6879590"/>
          </a:xfrm>
          <a:prstGeom prst="rect">
            <a:avLst/>
          </a:prstGeom>
        </p:spPr>
      </p:pic>
      <p:pic>
        <p:nvPicPr>
          <p:cNvPr id="10" name="Picture 9"/>
          <p:cNvPicPr>
            <a:picLocks noChangeAspect="1"/>
          </p:cNvPicPr>
          <p:nvPr/>
        </p:nvPicPr>
        <p:blipFill>
          <a:blip r:embed="rId2"/>
          <a:stretch>
            <a:fillRect/>
          </a:stretch>
        </p:blipFill>
        <p:spPr>
          <a:xfrm>
            <a:off x="461645" y="4257675"/>
            <a:ext cx="5915025" cy="2487930"/>
          </a:xfrm>
          <a:prstGeom prst="rect">
            <a:avLst/>
          </a:prstGeom>
        </p:spPr>
      </p:pic>
      <p:sp>
        <p:nvSpPr>
          <p:cNvPr id="11" name="Rounded Rectangle 10"/>
          <p:cNvSpPr/>
          <p:nvPr/>
        </p:nvSpPr>
        <p:spPr>
          <a:xfrm>
            <a:off x="9207500" y="2498725"/>
            <a:ext cx="2365375" cy="50927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ounded Rectangle 11"/>
          <p:cNvSpPr/>
          <p:nvPr/>
        </p:nvSpPr>
        <p:spPr>
          <a:xfrm>
            <a:off x="9207500" y="1605915"/>
            <a:ext cx="1955800" cy="50927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逻辑上</a:t>
            </a:r>
            <a:r>
              <a:rPr lang="en-US" altLang="zh-CN">
                <a:sym typeface="+mn-ea"/>
              </a:rPr>
              <a:t> const </a:t>
            </a:r>
            <a:r>
              <a:rPr lang="zh-CN" altLang="en-US">
                <a:sym typeface="+mn-ea"/>
              </a:rPr>
              <a:t>而部分成员非</a:t>
            </a:r>
            <a:r>
              <a:rPr lang="en-US" altLang="zh-CN">
                <a:sym typeface="+mn-ea"/>
              </a:rPr>
              <a:t> const</a:t>
            </a:r>
            <a:r>
              <a:rPr lang="zh-CN" altLang="en-US">
                <a:sym typeface="+mn-ea"/>
              </a:rPr>
              <a:t>：</a:t>
            </a:r>
            <a:r>
              <a:rPr lang="en-US" altLang="zh-CN">
                <a:sym typeface="+mn-ea"/>
              </a:rPr>
              <a:t>mutable</a:t>
            </a:r>
            <a:endParaRPr lang="en-US" altLang="zh-CN">
              <a:sym typeface="+mn-ea"/>
            </a:endParaRPr>
          </a:p>
        </p:txBody>
      </p:sp>
      <p:sp>
        <p:nvSpPr>
          <p:cNvPr id="3" name="Content Placeholder 2"/>
          <p:cNvSpPr>
            <a:spLocks noGrp="1"/>
          </p:cNvSpPr>
          <p:nvPr>
            <p:ph sz="half" idx="1"/>
          </p:nvPr>
        </p:nvSpPr>
        <p:spPr/>
        <p:txBody>
          <a:bodyPr/>
          <a:p>
            <a:r>
              <a:rPr lang="zh-CN" altLang="en-US">
                <a:sym typeface="+mn-ea"/>
              </a:rPr>
              <a:t>我们要为了支持</a:t>
            </a:r>
            <a:r>
              <a:rPr lang="en-US" altLang="zh-CN">
                <a:sym typeface="+mn-ea"/>
              </a:rPr>
              <a:t> mutex </a:t>
            </a:r>
            <a:r>
              <a:rPr lang="zh-CN" altLang="en-US">
                <a:sym typeface="+mn-ea"/>
              </a:rPr>
              <a:t>而放弃声明</a:t>
            </a:r>
            <a:r>
              <a:rPr lang="en-US" altLang="zh-CN">
                <a:sym typeface="+mn-ea"/>
              </a:rPr>
              <a:t> size() </a:t>
            </a:r>
            <a:r>
              <a:rPr lang="zh-CN" altLang="en-US">
                <a:sym typeface="+mn-ea"/>
              </a:rPr>
              <a:t>为</a:t>
            </a:r>
            <a:r>
              <a:rPr lang="en-US" altLang="zh-CN">
                <a:sym typeface="+mn-ea"/>
              </a:rPr>
              <a:t> const </a:t>
            </a:r>
            <a:r>
              <a:rPr lang="zh-CN" altLang="en-US">
                <a:sym typeface="+mn-ea"/>
              </a:rPr>
              <a:t>吗？不必，</a:t>
            </a:r>
            <a:r>
              <a:rPr lang="en-US" altLang="zh-CN">
                <a:sym typeface="+mn-ea"/>
              </a:rPr>
              <a:t>size() </a:t>
            </a:r>
            <a:r>
              <a:rPr lang="zh-CN" altLang="en-US">
                <a:sym typeface="+mn-ea"/>
              </a:rPr>
              <a:t>在</a:t>
            </a:r>
            <a:r>
              <a:rPr lang="zh-CN" altLang="en-US" b="1">
                <a:sym typeface="+mn-ea"/>
              </a:rPr>
              <a:t>逻辑</a:t>
            </a:r>
            <a:r>
              <a:rPr lang="zh-CN" altLang="en-US">
                <a:sym typeface="+mn-ea"/>
              </a:rPr>
              <a:t>上仍是</a:t>
            </a:r>
            <a:r>
              <a:rPr lang="en-US" altLang="zh-CN">
                <a:sym typeface="+mn-ea"/>
              </a:rPr>
              <a:t> const </a:t>
            </a:r>
            <a:r>
              <a:rPr lang="zh-CN" altLang="en-US">
                <a:sym typeface="+mn-ea"/>
              </a:rPr>
              <a:t>的。因此，为了让</a:t>
            </a:r>
            <a:r>
              <a:rPr lang="en-US" altLang="zh-CN">
                <a:sym typeface="+mn-ea"/>
              </a:rPr>
              <a:t> this </a:t>
            </a:r>
            <a:r>
              <a:rPr lang="zh-CN" altLang="en-US">
                <a:sym typeface="+mn-ea"/>
              </a:rPr>
              <a:t>为</a:t>
            </a:r>
            <a:r>
              <a:rPr lang="en-US" altLang="zh-CN">
                <a:sym typeface="+mn-ea"/>
              </a:rPr>
              <a:t> const </a:t>
            </a:r>
            <a:r>
              <a:rPr lang="zh-CN" altLang="en-US">
                <a:sym typeface="+mn-ea"/>
              </a:rPr>
              <a:t>时仅仅给</a:t>
            </a:r>
            <a:r>
              <a:rPr lang="en-US" altLang="zh-CN">
                <a:sym typeface="+mn-ea"/>
              </a:rPr>
              <a:t> m_mtx </a:t>
            </a:r>
            <a:r>
              <a:rPr lang="zh-CN" altLang="en-US">
                <a:sym typeface="+mn-ea"/>
              </a:rPr>
              <a:t>开后门</a:t>
            </a:r>
            <a:r>
              <a:rPr lang="zh-CN" altLang="en-US">
                <a:sym typeface="+mn-ea"/>
              </a:rPr>
              <a:t>，可以用</a:t>
            </a:r>
            <a:r>
              <a:rPr lang="en-US" altLang="zh-CN">
                <a:sym typeface="+mn-ea"/>
              </a:rPr>
              <a:t> mutable </a:t>
            </a:r>
            <a:r>
              <a:rPr lang="zh-CN" altLang="en-US">
                <a:sym typeface="+mn-ea"/>
              </a:rPr>
              <a:t>关键字修饰他</a:t>
            </a:r>
            <a:r>
              <a:rPr lang="zh-CN" altLang="en-US">
                <a:sym typeface="+mn-ea"/>
              </a:rPr>
              <a:t>，从而所有成员里只有他不是</a:t>
            </a:r>
            <a:r>
              <a:rPr lang="en-US" altLang="zh-CN">
                <a:sym typeface="+mn-ea"/>
              </a:rPr>
              <a:t> const </a:t>
            </a:r>
            <a:r>
              <a:rPr lang="zh-CN" altLang="en-US">
                <a:sym typeface="+mn-ea"/>
              </a:rPr>
              <a:t>的。</a:t>
            </a:r>
            <a:endParaRPr lang="zh-CN" altLang="en-US"/>
          </a:p>
        </p:txBody>
      </p:sp>
      <p:pic>
        <p:nvPicPr>
          <p:cNvPr id="6" name="Content Placeholder 5"/>
          <p:cNvPicPr>
            <a:picLocks noChangeAspect="1"/>
          </p:cNvPicPr>
          <p:nvPr>
            <p:ph sz="half" idx="2"/>
          </p:nvPr>
        </p:nvPicPr>
        <p:blipFill>
          <a:blip r:embed="rId1"/>
          <a:stretch>
            <a:fillRect/>
          </a:stretch>
        </p:blipFill>
        <p:spPr>
          <a:xfrm>
            <a:off x="8171180" y="3810"/>
            <a:ext cx="4020820" cy="6854190"/>
          </a:xfrm>
          <a:prstGeom prst="rect">
            <a:avLst/>
          </a:prstGeom>
        </p:spPr>
      </p:pic>
      <p:sp>
        <p:nvSpPr>
          <p:cNvPr id="11" name="Rounded Rectangle 10"/>
          <p:cNvSpPr/>
          <p:nvPr/>
        </p:nvSpPr>
        <p:spPr>
          <a:xfrm>
            <a:off x="8808085" y="1031875"/>
            <a:ext cx="2311400"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7" name="Picture 6"/>
          <p:cNvPicPr>
            <a:picLocks noChangeAspect="1"/>
          </p:cNvPicPr>
          <p:nvPr/>
        </p:nvPicPr>
        <p:blipFill>
          <a:blip r:embed="rId2"/>
          <a:stretch>
            <a:fillRect/>
          </a:stretch>
        </p:blipFill>
        <p:spPr>
          <a:xfrm>
            <a:off x="647700" y="5429885"/>
            <a:ext cx="5742305" cy="58039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为什么需要读写锁？</a:t>
            </a:r>
            <a:endParaRPr lang="zh-CN" altLang="en-US"/>
          </a:p>
        </p:txBody>
      </p:sp>
      <p:sp>
        <p:nvSpPr>
          <p:cNvPr id="3" name="Content Placeholder 2"/>
          <p:cNvSpPr>
            <a:spLocks noGrp="1"/>
          </p:cNvSpPr>
          <p:nvPr>
            <p:ph idx="1"/>
          </p:nvPr>
        </p:nvSpPr>
        <p:spPr>
          <a:xfrm>
            <a:off x="647700" y="1825625"/>
            <a:ext cx="10515600" cy="4185920"/>
          </a:xfrm>
        </p:spPr>
        <p:txBody>
          <a:bodyPr>
            <a:normAutofit/>
          </a:bodyPr>
          <a:p>
            <a:r>
              <a:rPr lang="zh-CN" altLang="en-US">
                <a:sym typeface="+mn-ea"/>
              </a:rPr>
              <a:t>刚才说过</a:t>
            </a:r>
            <a:r>
              <a:rPr lang="en-US" altLang="zh-CN">
                <a:sym typeface="+mn-ea"/>
              </a:rPr>
              <a:t> mutex </a:t>
            </a:r>
            <a:r>
              <a:rPr lang="zh-CN" altLang="en-US">
                <a:sym typeface="+mn-ea"/>
              </a:rPr>
              <a:t>就像厕所，同一时刻只有一个人能上。但是如果“上”有两种方式呢？</a:t>
            </a:r>
            <a:endParaRPr lang="zh-CN" altLang="en-US">
              <a:sym typeface="+mn-ea"/>
            </a:endParaRPr>
          </a:p>
          <a:p>
            <a:r>
              <a:rPr lang="zh-CN">
                <a:sym typeface="+mn-ea"/>
              </a:rPr>
              <a:t>假设在平行世界，厕所不一定是用来</a:t>
            </a:r>
            <a:r>
              <a:rPr lang="zh-CN" b="1">
                <a:sym typeface="+mn-ea"/>
              </a:rPr>
              <a:t>拉</a:t>
            </a:r>
            <a:r>
              <a:rPr lang="zh-CN">
                <a:sym typeface="+mn-ea"/>
              </a:rPr>
              <a:t>的，还可能是用来</a:t>
            </a:r>
            <a:r>
              <a:rPr lang="zh-CN" b="1">
                <a:sym typeface="+mn-ea"/>
              </a:rPr>
              <a:t>喝</a:t>
            </a:r>
            <a:r>
              <a:rPr lang="zh-CN">
                <a:sym typeface="+mn-ea"/>
              </a:rPr>
              <a:t>的（只是打个比方，请勿尝试）</a:t>
            </a:r>
            <a:endParaRPr lang="zh-CN">
              <a:sym typeface="+mn-ea"/>
            </a:endParaRPr>
          </a:p>
          <a:p>
            <a:r>
              <a:rPr lang="zh-CN" altLang="en-US">
                <a:sym typeface="+mn-ea"/>
              </a:rPr>
              <a:t>喝厕所里的水时，可以</a:t>
            </a:r>
            <a:r>
              <a:rPr lang="zh-CN" altLang="en-US" b="1">
                <a:sym typeface="+mn-ea"/>
              </a:rPr>
              <a:t>多个人</a:t>
            </a:r>
            <a:r>
              <a:rPr lang="zh-CN" altLang="en-US">
                <a:sym typeface="+mn-ea"/>
              </a:rPr>
              <a:t>插着吸管一起喝。</a:t>
            </a:r>
            <a:endParaRPr lang="zh-CN" altLang="en-US">
              <a:sym typeface="+mn-ea"/>
            </a:endParaRPr>
          </a:p>
          <a:p>
            <a:r>
              <a:rPr lang="zh-CN" altLang="en-US">
                <a:sym typeface="+mn-ea"/>
              </a:rPr>
              <a:t>而拉的时候，只能</a:t>
            </a:r>
            <a:r>
              <a:rPr lang="zh-CN" altLang="en-US" b="1">
                <a:sym typeface="+mn-ea"/>
              </a:rPr>
              <a:t>一个人独占</a:t>
            </a:r>
            <a:r>
              <a:rPr lang="zh-CN" altLang="en-US">
                <a:sym typeface="+mn-ea"/>
              </a:rPr>
              <a:t>厕所，不能多个人一起往里面拉。</a:t>
            </a:r>
            <a:endParaRPr lang="zh-CN" altLang="en-US">
              <a:sym typeface="+mn-ea"/>
            </a:endParaRPr>
          </a:p>
          <a:p>
            <a:r>
              <a:rPr lang="zh-CN" altLang="en-US">
                <a:sym typeface="+mn-ea"/>
              </a:rPr>
              <a:t>喝水的人如果发现厕所里已经有人在拉，那他也不能去喝，否则会喝到“</a:t>
            </a:r>
            <a:r>
              <a:rPr lang="zh-CN" altLang="en-US" b="1">
                <a:sym typeface="+mn-ea"/>
              </a:rPr>
              <a:t>脏数据</a:t>
            </a:r>
            <a:r>
              <a:rPr lang="zh-CN" altLang="en-US">
                <a:sym typeface="+mn-ea"/>
              </a:rPr>
              <a:t>”。</a:t>
            </a:r>
            <a:endParaRPr lang="zh-CN" altLang="en-US">
              <a:sym typeface="+mn-ea"/>
            </a:endParaRPr>
          </a:p>
          <a:p>
            <a:r>
              <a:rPr lang="zh-CN" altLang="en-US">
                <a:sym typeface="+mn-ea"/>
              </a:rPr>
              <a:t>结论：</a:t>
            </a:r>
            <a:r>
              <a:rPr lang="zh-CN" altLang="en-US" u="sng">
                <a:sym typeface="+mn-ea"/>
              </a:rPr>
              <a:t>读可以共享，写必须独占，且写和读不能共存</a:t>
            </a:r>
            <a:r>
              <a:rPr lang="zh-CN" altLang="en-US">
                <a:sym typeface="+mn-ea"/>
              </a:rPr>
              <a:t>。</a:t>
            </a:r>
            <a:endParaRPr lang="zh-CN" altLang="en-US">
              <a:sym typeface="+mn-ea"/>
            </a:endParaRPr>
          </a:p>
          <a:p>
            <a:r>
              <a:rPr lang="zh-CN" altLang="en-US"/>
              <a:t>针对这种更具体的情况，又发明了读写锁，他允许的状态有：</a:t>
            </a:r>
            <a:endParaRPr lang="zh-CN" altLang="en-US"/>
          </a:p>
          <a:p>
            <a:pPr marL="457200" indent="-457200">
              <a:buAutoNum type="arabicPeriod"/>
            </a:pPr>
            <a:r>
              <a:rPr lang="en-US" altLang="zh-CN"/>
              <a:t>n</a:t>
            </a:r>
            <a:r>
              <a:rPr lang="zh-CN" altLang="en-US"/>
              <a:t>个人读取，没有人写入。</a:t>
            </a:r>
            <a:endParaRPr lang="zh-CN" altLang="en-US"/>
          </a:p>
          <a:p>
            <a:pPr marL="457200" indent="-457200">
              <a:buAutoNum type="arabicPeriod"/>
            </a:pPr>
            <a:r>
              <a:rPr lang="en-US" altLang="zh-CN"/>
              <a:t>1</a:t>
            </a:r>
            <a:r>
              <a:rPr lang="zh-CN" altLang="en-US"/>
              <a:t>个人写入，没有人读取。</a:t>
            </a:r>
            <a:endParaRPr lang="zh-CN" altLang="en-US"/>
          </a:p>
          <a:p>
            <a:pPr marL="457200" indent="-457200">
              <a:buAutoNum type="arabicPeriod"/>
            </a:pPr>
            <a:r>
              <a:rPr lang="zh-CN" altLang="en-US"/>
              <a:t>没有人读取，也没有人写入。</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t>读写锁：</a:t>
            </a:r>
            <a:r>
              <a:rPr lang="en-US" altLang="zh-CN"/>
              <a:t>shared_mutex</a:t>
            </a:r>
            <a:endParaRPr lang="en-US" altLang="zh-CN"/>
          </a:p>
        </p:txBody>
      </p:sp>
      <p:sp>
        <p:nvSpPr>
          <p:cNvPr id="5" name="Content Placeholder 4"/>
          <p:cNvSpPr>
            <a:spLocks noGrp="1"/>
          </p:cNvSpPr>
          <p:nvPr>
            <p:ph sz="half" idx="1"/>
          </p:nvPr>
        </p:nvSpPr>
        <p:spPr>
          <a:xfrm>
            <a:off x="647700" y="1704975"/>
            <a:ext cx="5181600" cy="4351338"/>
          </a:xfrm>
        </p:spPr>
        <p:txBody>
          <a:bodyPr/>
          <a:p>
            <a:r>
              <a:rPr lang="zh-CN" altLang="en-US">
                <a:sym typeface="+mn-ea"/>
              </a:rPr>
              <a:t>为此，标准库提供了</a:t>
            </a:r>
            <a:r>
              <a:rPr lang="en-US" altLang="zh-CN">
                <a:sym typeface="+mn-ea"/>
              </a:rPr>
              <a:t> std::shared_mutex</a:t>
            </a:r>
            <a:r>
              <a:rPr lang="zh-CN" altLang="en-US">
                <a:sym typeface="+mn-ea"/>
              </a:rPr>
              <a:t>。</a:t>
            </a:r>
            <a:endParaRPr lang="zh-CN" altLang="en-US">
              <a:sym typeface="+mn-ea"/>
            </a:endParaRPr>
          </a:p>
          <a:p>
            <a:r>
              <a:rPr lang="zh-CN" altLang="en-US">
                <a:sym typeface="+mn-ea"/>
              </a:rPr>
              <a:t>上锁时，要指定你的需求是</a:t>
            </a:r>
            <a:r>
              <a:rPr lang="zh-CN" altLang="en-US" b="1">
                <a:sym typeface="+mn-ea"/>
              </a:rPr>
              <a:t>拉</a:t>
            </a:r>
            <a:r>
              <a:rPr lang="zh-CN" altLang="en-US">
                <a:sym typeface="+mn-ea"/>
              </a:rPr>
              <a:t>还是</a:t>
            </a:r>
            <a:r>
              <a:rPr lang="zh-CN" altLang="en-US" b="1">
                <a:sym typeface="+mn-ea"/>
              </a:rPr>
              <a:t>喝</a:t>
            </a:r>
            <a:r>
              <a:rPr lang="zh-CN" altLang="en-US">
                <a:sym typeface="+mn-ea"/>
              </a:rPr>
              <a:t>，负责调度的读写锁会帮你判断要不要等待。</a:t>
            </a:r>
            <a:endParaRPr lang="zh-CN" altLang="en-US">
              <a:sym typeface="+mn-ea"/>
            </a:endParaRPr>
          </a:p>
          <a:p>
            <a:r>
              <a:rPr lang="zh-CN" altLang="en-US">
                <a:sym typeface="+mn-ea"/>
              </a:rPr>
              <a:t>这里</a:t>
            </a:r>
            <a:r>
              <a:rPr lang="en-US" altLang="zh-CN">
                <a:sym typeface="+mn-ea"/>
              </a:rPr>
              <a:t> push_back() </a:t>
            </a:r>
            <a:r>
              <a:rPr lang="zh-CN" altLang="en-US">
                <a:sym typeface="+mn-ea"/>
              </a:rPr>
              <a:t>需要修改数据，因需求此为</a:t>
            </a:r>
            <a:r>
              <a:rPr lang="zh-CN" altLang="en-US" b="1">
                <a:sym typeface="+mn-ea"/>
              </a:rPr>
              <a:t>拉</a:t>
            </a:r>
            <a:r>
              <a:rPr lang="zh-CN" altLang="en-US">
                <a:sym typeface="+mn-ea"/>
              </a:rPr>
              <a:t>，使用</a:t>
            </a:r>
            <a:r>
              <a:rPr lang="en-US" altLang="zh-CN">
                <a:sym typeface="+mn-ea"/>
              </a:rPr>
              <a:t> lock() </a:t>
            </a:r>
            <a:r>
              <a:rPr lang="zh-CN" altLang="en-US">
                <a:sym typeface="+mn-ea"/>
              </a:rPr>
              <a:t>和</a:t>
            </a:r>
            <a:r>
              <a:rPr lang="en-US" altLang="zh-CN">
                <a:sym typeface="+mn-ea"/>
              </a:rPr>
              <a:t> unlock() </a:t>
            </a:r>
            <a:r>
              <a:rPr lang="zh-CN" altLang="en-US">
                <a:sym typeface="+mn-ea"/>
              </a:rPr>
              <a:t>的组合。</a:t>
            </a:r>
            <a:endParaRPr lang="zh-CN" altLang="en-US">
              <a:sym typeface="+mn-ea"/>
            </a:endParaRPr>
          </a:p>
          <a:p>
            <a:r>
              <a:rPr lang="zh-CN" altLang="en-US">
                <a:sym typeface="+mn-ea"/>
              </a:rPr>
              <a:t>而</a:t>
            </a:r>
            <a:r>
              <a:rPr lang="en-US" altLang="zh-CN">
                <a:sym typeface="+mn-ea"/>
              </a:rPr>
              <a:t> size() </a:t>
            </a:r>
            <a:r>
              <a:rPr lang="zh-CN" altLang="en-US">
                <a:sym typeface="+mn-ea"/>
              </a:rPr>
              <a:t>则只要读取数据，不修改数据，因此可以和别人共享一起</a:t>
            </a:r>
            <a:r>
              <a:rPr lang="zh-CN" altLang="en-US" b="1">
                <a:sym typeface="+mn-ea"/>
              </a:rPr>
              <a:t>喝</a:t>
            </a:r>
            <a:r>
              <a:rPr lang="zh-CN" altLang="en-US">
                <a:sym typeface="+mn-ea"/>
              </a:rPr>
              <a:t>，使用</a:t>
            </a:r>
            <a:r>
              <a:rPr lang="en-US" altLang="zh-CN">
                <a:sym typeface="+mn-ea"/>
              </a:rPr>
              <a:t> lock_shared() </a:t>
            </a:r>
            <a:r>
              <a:rPr lang="zh-CN" altLang="en-US">
                <a:sym typeface="+mn-ea"/>
              </a:rPr>
              <a:t>和</a:t>
            </a:r>
            <a:r>
              <a:rPr lang="en-US" altLang="zh-CN">
                <a:sym typeface="+mn-ea"/>
              </a:rPr>
              <a:t> unlock_shared() </a:t>
            </a:r>
            <a:r>
              <a:rPr lang="zh-CN" altLang="en-US">
                <a:sym typeface="+mn-ea"/>
              </a:rPr>
              <a:t>的组合。</a:t>
            </a:r>
            <a:endParaRPr lang="zh-CN" altLang="en-US">
              <a:sym typeface="+mn-ea"/>
            </a:endParaRPr>
          </a:p>
          <a:p>
            <a:endParaRPr lang="en-US"/>
          </a:p>
        </p:txBody>
      </p:sp>
      <p:pic>
        <p:nvPicPr>
          <p:cNvPr id="7" name="Content Placeholder 6"/>
          <p:cNvPicPr>
            <a:picLocks noChangeAspect="1"/>
          </p:cNvPicPr>
          <p:nvPr>
            <p:ph sz="half" idx="2"/>
          </p:nvPr>
        </p:nvPicPr>
        <p:blipFill>
          <a:blip r:embed="rId1"/>
          <a:stretch>
            <a:fillRect/>
          </a:stretch>
        </p:blipFill>
        <p:spPr>
          <a:xfrm>
            <a:off x="8203565" y="635"/>
            <a:ext cx="3988435" cy="6857365"/>
          </a:xfrm>
          <a:prstGeom prst="rect">
            <a:avLst/>
          </a:prstGeom>
        </p:spPr>
      </p:pic>
      <p:pic>
        <p:nvPicPr>
          <p:cNvPr id="8" name="Picture 7"/>
          <p:cNvPicPr>
            <a:picLocks noChangeAspect="1"/>
          </p:cNvPicPr>
          <p:nvPr/>
        </p:nvPicPr>
        <p:blipFill>
          <a:blip r:embed="rId2"/>
          <a:stretch>
            <a:fillRect/>
          </a:stretch>
        </p:blipFill>
        <p:spPr>
          <a:xfrm>
            <a:off x="1012825" y="6056630"/>
            <a:ext cx="4975860" cy="487680"/>
          </a:xfrm>
          <a:prstGeom prst="rect">
            <a:avLst/>
          </a:prstGeom>
        </p:spPr>
      </p:pic>
      <p:sp>
        <p:nvSpPr>
          <p:cNvPr id="11" name="Rounded Rectangle 10"/>
          <p:cNvSpPr/>
          <p:nvPr/>
        </p:nvSpPr>
        <p:spPr>
          <a:xfrm>
            <a:off x="9205595" y="2533650"/>
            <a:ext cx="1836420"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ounded Rectangle 8"/>
          <p:cNvSpPr/>
          <p:nvPr/>
        </p:nvSpPr>
        <p:spPr>
          <a:xfrm>
            <a:off x="9205595" y="2849245"/>
            <a:ext cx="2023745" cy="13525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std::shared_lock</a:t>
            </a:r>
            <a:r>
              <a:rPr lang="zh-CN" altLang="en-US"/>
              <a:t>：符合</a:t>
            </a:r>
            <a:r>
              <a:rPr lang="en-US" altLang="zh-CN"/>
              <a:t> </a:t>
            </a:r>
            <a:r>
              <a:rPr lang="en-US"/>
              <a:t>RAII </a:t>
            </a:r>
            <a:r>
              <a:rPr lang="zh-CN" altLang="en-US"/>
              <a:t>思想的</a:t>
            </a:r>
            <a:r>
              <a:rPr lang="en-US" altLang="zh-CN"/>
              <a:t> lock_shared()</a:t>
            </a:r>
            <a:endParaRPr lang="en-US" altLang="zh-CN"/>
          </a:p>
        </p:txBody>
      </p:sp>
      <p:sp>
        <p:nvSpPr>
          <p:cNvPr id="3" name="Content Placeholder 2"/>
          <p:cNvSpPr>
            <a:spLocks noGrp="1"/>
          </p:cNvSpPr>
          <p:nvPr>
            <p:ph sz="half" idx="1"/>
          </p:nvPr>
        </p:nvSpPr>
        <p:spPr/>
        <p:txBody>
          <a:bodyPr/>
          <a:p>
            <a:r>
              <a:rPr lang="zh-CN" altLang="en-US"/>
              <a:t>正如</a:t>
            </a:r>
            <a:r>
              <a:rPr lang="en-US" altLang="zh-CN"/>
              <a:t> </a:t>
            </a:r>
            <a:r>
              <a:rPr lang="en-US" altLang="zh-CN" u="sng"/>
              <a:t>std::unique_lock </a:t>
            </a:r>
            <a:r>
              <a:rPr lang="zh-CN" altLang="en-US" u="sng"/>
              <a:t>针对</a:t>
            </a:r>
            <a:r>
              <a:rPr lang="en-US" altLang="zh-CN" u="sng"/>
              <a:t> lock()</a:t>
            </a:r>
            <a:r>
              <a:rPr lang="zh-CN" altLang="en-US"/>
              <a:t>，也可以用</a:t>
            </a:r>
            <a:r>
              <a:rPr lang="en-US" altLang="zh-CN"/>
              <a:t> </a:t>
            </a:r>
            <a:r>
              <a:rPr lang="en-US" altLang="zh-CN" u="sng"/>
              <a:t>std::shared_lock </a:t>
            </a:r>
            <a:r>
              <a:rPr lang="zh-CN" altLang="en-US" u="sng"/>
              <a:t>针对</a:t>
            </a:r>
            <a:r>
              <a:rPr lang="en-US" altLang="zh-CN" u="sng"/>
              <a:t> lock_shared()</a:t>
            </a:r>
            <a:r>
              <a:rPr lang="zh-CN" altLang="en-US"/>
              <a:t>。这样就可以在函数体退出时自动调用</a:t>
            </a:r>
            <a:r>
              <a:rPr lang="en-US" altLang="zh-CN"/>
              <a:t> unlock_shared()</a:t>
            </a:r>
            <a:r>
              <a:rPr lang="zh-CN" altLang="en-US"/>
              <a:t>，更加安全了。</a:t>
            </a:r>
            <a:endParaRPr lang="zh-CN" altLang="en-US"/>
          </a:p>
          <a:p>
            <a:r>
              <a:rPr lang="en-US" altLang="zh-CN"/>
              <a:t>shared_lock </a:t>
            </a:r>
            <a:r>
              <a:rPr lang="zh-CN" altLang="en-US"/>
              <a:t>同样支持</a:t>
            </a:r>
            <a:r>
              <a:rPr lang="en-US" altLang="zh-CN"/>
              <a:t> defer_lock </a:t>
            </a:r>
            <a:r>
              <a:rPr lang="zh-CN" altLang="en-US"/>
              <a:t>做参数，</a:t>
            </a:r>
            <a:r>
              <a:rPr lang="en-US" altLang="zh-CN"/>
              <a:t>owns_lock() </a:t>
            </a:r>
            <a:r>
              <a:rPr lang="zh-CN" altLang="en-US"/>
              <a:t>判断等，同学们自己研究。</a:t>
            </a:r>
            <a:endParaRPr lang="zh-CN" altLang="en-US"/>
          </a:p>
        </p:txBody>
      </p:sp>
      <p:pic>
        <p:nvPicPr>
          <p:cNvPr id="5" name="Content Placeholder 4"/>
          <p:cNvPicPr>
            <a:picLocks noChangeAspect="1"/>
          </p:cNvPicPr>
          <p:nvPr>
            <p:ph sz="half" idx="2"/>
          </p:nvPr>
        </p:nvPicPr>
        <p:blipFill>
          <a:blip r:embed="rId1"/>
          <a:stretch>
            <a:fillRect/>
          </a:stretch>
        </p:blipFill>
        <p:spPr>
          <a:xfrm>
            <a:off x="7955915" y="5080"/>
            <a:ext cx="4236085" cy="6852920"/>
          </a:xfrm>
          <a:prstGeom prst="rect">
            <a:avLst/>
          </a:prstGeom>
        </p:spPr>
      </p:pic>
      <p:pic>
        <p:nvPicPr>
          <p:cNvPr id="6" name="Picture 5"/>
          <p:cNvPicPr>
            <a:picLocks noChangeAspect="1"/>
          </p:cNvPicPr>
          <p:nvPr/>
        </p:nvPicPr>
        <p:blipFill>
          <a:blip r:embed="rId2"/>
          <a:stretch>
            <a:fillRect/>
          </a:stretch>
        </p:blipFill>
        <p:spPr>
          <a:xfrm>
            <a:off x="1049655" y="5291455"/>
            <a:ext cx="4968240" cy="449580"/>
          </a:xfrm>
          <a:prstGeom prst="rect">
            <a:avLst/>
          </a:prstGeom>
        </p:spPr>
      </p:pic>
      <p:sp>
        <p:nvSpPr>
          <p:cNvPr id="9" name="Rounded Rectangle 8"/>
          <p:cNvSpPr/>
          <p:nvPr/>
        </p:nvSpPr>
        <p:spPr>
          <a:xfrm>
            <a:off x="9072880" y="2672080"/>
            <a:ext cx="2663190"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9072880" y="1879600"/>
            <a:ext cx="2663190"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t>没有多线程：程序未响应</a:t>
            </a:r>
            <a:endParaRPr lang="en-US" altLang="zh-CN"/>
          </a:p>
        </p:txBody>
      </p:sp>
      <p:sp>
        <p:nvSpPr>
          <p:cNvPr id="5" name="Content Placeholder 4"/>
          <p:cNvSpPr>
            <a:spLocks noGrp="1"/>
          </p:cNvSpPr>
          <p:nvPr>
            <p:ph sz="half" idx="1"/>
          </p:nvPr>
        </p:nvSpPr>
        <p:spPr/>
        <p:txBody>
          <a:bodyPr>
            <a:normAutofit/>
          </a:bodyPr>
          <a:p>
            <a:r>
              <a:rPr lang="zh-CN" altLang="en-US">
                <a:sym typeface="+mn-ea"/>
              </a:rPr>
              <a:t>没有多线程的话，就</a:t>
            </a:r>
            <a:r>
              <a:rPr lang="en-US">
                <a:sym typeface="+mn-ea"/>
              </a:rPr>
              <a:t>必须</a:t>
            </a:r>
            <a:r>
              <a:rPr lang="zh-CN" altLang="en-US">
                <a:sym typeface="+mn-ea"/>
              </a:rPr>
              <a:t>等文件</a:t>
            </a:r>
            <a:r>
              <a:rPr lang="en-US">
                <a:sym typeface="+mn-ea"/>
              </a:rPr>
              <a:t>下载完了才能</a:t>
            </a:r>
            <a:r>
              <a:rPr lang="zh-CN" altLang="en-US">
                <a:sym typeface="+mn-ea"/>
              </a:rPr>
              <a:t>继续</a:t>
            </a:r>
            <a:r>
              <a:rPr lang="en-US">
                <a:sym typeface="+mn-ea"/>
              </a:rPr>
              <a:t>和用户交互</a:t>
            </a:r>
            <a:r>
              <a:rPr lang="zh-CN" altLang="en-US">
                <a:sym typeface="+mn-ea"/>
              </a:rPr>
              <a:t>。</a:t>
            </a:r>
            <a:endParaRPr lang="zh-CN" altLang="en-US">
              <a:sym typeface="+mn-ea"/>
            </a:endParaRPr>
          </a:p>
          <a:p>
            <a:r>
              <a:rPr lang="zh-CN" altLang="en-US">
                <a:sym typeface="+mn-ea"/>
              </a:rPr>
              <a:t>下载完成前，整个界面都会处于“未响应”状态，用户想做别的事情就做不了。</a:t>
            </a:r>
            <a:endParaRPr lang="zh-CN" altLang="en-US"/>
          </a:p>
        </p:txBody>
      </p:sp>
      <p:pic>
        <p:nvPicPr>
          <p:cNvPr id="16" name="Content Placeholder 15"/>
          <p:cNvPicPr>
            <a:picLocks noChangeAspect="1"/>
          </p:cNvPicPr>
          <p:nvPr>
            <p:ph sz="half" idx="2"/>
          </p:nvPr>
        </p:nvPicPr>
        <p:blipFill>
          <a:blip r:embed="rId1"/>
          <a:stretch>
            <a:fillRect/>
          </a:stretch>
        </p:blipFill>
        <p:spPr>
          <a:xfrm>
            <a:off x="6144895" y="2660015"/>
            <a:ext cx="4853940" cy="268224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只需一次性上锁，且符合</a:t>
            </a:r>
            <a:r>
              <a:rPr lang="en-US" altLang="zh-CN"/>
              <a:t> RAII </a:t>
            </a:r>
            <a:r>
              <a:rPr lang="zh-CN" altLang="en-US"/>
              <a:t>思想：访问者模式</a:t>
            </a:r>
            <a:endParaRPr lang="zh-CN" altLang="en-US"/>
          </a:p>
        </p:txBody>
      </p:sp>
      <p:pic>
        <p:nvPicPr>
          <p:cNvPr id="5" name="Content Placeholder 4"/>
          <p:cNvPicPr>
            <a:picLocks noChangeAspect="1"/>
          </p:cNvPicPr>
          <p:nvPr>
            <p:ph sz="half" idx="1"/>
          </p:nvPr>
        </p:nvPicPr>
        <p:blipFill>
          <a:blip r:embed="rId1"/>
          <a:stretch>
            <a:fillRect/>
          </a:stretch>
        </p:blipFill>
        <p:spPr>
          <a:xfrm>
            <a:off x="1028065" y="1913255"/>
            <a:ext cx="4419600" cy="4175760"/>
          </a:xfrm>
          <a:prstGeom prst="rect">
            <a:avLst/>
          </a:prstGeom>
        </p:spPr>
      </p:pic>
      <p:pic>
        <p:nvPicPr>
          <p:cNvPr id="6" name="Content Placeholder 5"/>
          <p:cNvPicPr>
            <a:picLocks noChangeAspect="1"/>
          </p:cNvPicPr>
          <p:nvPr>
            <p:ph sz="half" idx="2"/>
          </p:nvPr>
        </p:nvPicPr>
        <p:blipFill>
          <a:blip r:embed="rId2"/>
          <a:stretch>
            <a:fillRect/>
          </a:stretch>
        </p:blipFill>
        <p:spPr>
          <a:xfrm>
            <a:off x="6263005" y="2096135"/>
            <a:ext cx="4617720" cy="3810000"/>
          </a:xfrm>
          <a:prstGeom prst="rect">
            <a:avLst/>
          </a:prstGeom>
        </p:spPr>
      </p:pic>
      <p:sp>
        <p:nvSpPr>
          <p:cNvPr id="7" name="Text Box 6"/>
          <p:cNvSpPr txBox="1"/>
          <p:nvPr/>
        </p:nvSpPr>
        <p:spPr>
          <a:xfrm>
            <a:off x="5533390" y="1174115"/>
            <a:ext cx="6658610" cy="922020"/>
          </a:xfrm>
          <a:prstGeom prst="rect">
            <a:avLst/>
          </a:prstGeom>
          <a:noFill/>
        </p:spPr>
        <p:txBody>
          <a:bodyPr wrap="square" rtlCol="0">
            <a:spAutoFit/>
          </a:bodyPr>
          <a:p>
            <a:r>
              <a:rPr lang="en-US" altLang="zh-CN">
                <a:solidFill>
                  <a:schemeClr val="bg1">
                    <a:lumMod val="75000"/>
                  </a:schemeClr>
                </a:solidFill>
              </a:rPr>
              <a:t>Accessor </a:t>
            </a:r>
            <a:r>
              <a:rPr lang="zh-CN" altLang="en-US">
                <a:solidFill>
                  <a:schemeClr val="bg1">
                    <a:lumMod val="75000"/>
                  </a:schemeClr>
                </a:solidFill>
              </a:rPr>
              <a:t>或者说</a:t>
            </a:r>
            <a:r>
              <a:rPr lang="en-US" altLang="zh-CN">
                <a:solidFill>
                  <a:schemeClr val="bg1">
                    <a:lumMod val="75000"/>
                  </a:schemeClr>
                </a:solidFill>
              </a:rPr>
              <a:t> Viewer </a:t>
            </a:r>
            <a:r>
              <a:rPr lang="zh-CN" altLang="en-US">
                <a:solidFill>
                  <a:schemeClr val="bg1">
                    <a:lumMod val="75000"/>
                  </a:schemeClr>
                </a:solidFill>
              </a:rPr>
              <a:t>模式，王鑫磊常用于设计</a:t>
            </a:r>
            <a:r>
              <a:rPr lang="en-US" altLang="zh-CN">
                <a:solidFill>
                  <a:schemeClr val="bg1">
                    <a:lumMod val="75000"/>
                  </a:schemeClr>
                </a:solidFill>
              </a:rPr>
              <a:t> GPU </a:t>
            </a:r>
            <a:r>
              <a:rPr lang="zh-CN" altLang="en-US">
                <a:solidFill>
                  <a:schemeClr val="bg1">
                    <a:lumMod val="75000"/>
                  </a:schemeClr>
                </a:solidFill>
              </a:rPr>
              <a:t>容器</a:t>
            </a:r>
            <a:r>
              <a:rPr lang="en-US" altLang="zh-CN">
                <a:solidFill>
                  <a:schemeClr val="bg1">
                    <a:lumMod val="75000"/>
                  </a:schemeClr>
                </a:solidFill>
              </a:rPr>
              <a:t> OpenVDB </a:t>
            </a:r>
            <a:r>
              <a:rPr lang="zh-CN" altLang="en-US">
                <a:solidFill>
                  <a:schemeClr val="bg1">
                    <a:lumMod val="75000"/>
                  </a:schemeClr>
                </a:solidFill>
              </a:rPr>
              <a:t>数据结构的访问，也是采用了</a:t>
            </a:r>
            <a:r>
              <a:rPr lang="en-US" altLang="zh-CN">
                <a:solidFill>
                  <a:schemeClr val="bg1">
                    <a:lumMod val="75000"/>
                  </a:schemeClr>
                </a:solidFill>
              </a:rPr>
              <a:t> Accessor </a:t>
            </a:r>
            <a:r>
              <a:rPr lang="zh-CN" altLang="en-US">
                <a:solidFill>
                  <a:schemeClr val="bg1">
                    <a:lumMod val="75000"/>
                  </a:schemeClr>
                </a:solidFill>
              </a:rPr>
              <a:t>的设计</a:t>
            </a:r>
            <a:r>
              <a:rPr lang="en-US" altLang="zh-CN">
                <a:solidFill>
                  <a:schemeClr val="bg1">
                    <a:lumMod val="75000"/>
                  </a:schemeClr>
                </a:solidFill>
              </a:rPr>
              <a:t>……</a:t>
            </a:r>
            <a:endParaRPr lang="en-US" altLang="zh-CN">
              <a:solidFill>
                <a:schemeClr val="bg1">
                  <a:lumMod val="75000"/>
                </a:schemeClr>
              </a:solidFill>
            </a:endParaRPr>
          </a:p>
          <a:p>
            <a:r>
              <a:rPr lang="zh-CN" altLang="en-US">
                <a:solidFill>
                  <a:schemeClr val="bg1">
                    <a:lumMod val="75000"/>
                  </a:schemeClr>
                </a:solidFill>
              </a:rPr>
              <a:t>并且还有</a:t>
            </a:r>
            <a:r>
              <a:rPr lang="en-US" altLang="zh-CN">
                <a:solidFill>
                  <a:schemeClr val="bg1">
                    <a:lumMod val="75000"/>
                  </a:schemeClr>
                </a:solidFill>
              </a:rPr>
              <a:t> ConstAccessor </a:t>
            </a:r>
            <a:r>
              <a:rPr lang="zh-CN" altLang="en-US">
                <a:solidFill>
                  <a:schemeClr val="bg1">
                    <a:lumMod val="75000"/>
                  </a:schemeClr>
                </a:solidFill>
              </a:rPr>
              <a:t>和</a:t>
            </a:r>
            <a:r>
              <a:rPr lang="en-US" altLang="zh-CN">
                <a:solidFill>
                  <a:schemeClr val="bg1">
                    <a:lumMod val="75000"/>
                  </a:schemeClr>
                </a:solidFill>
              </a:rPr>
              <a:t> Accessor </a:t>
            </a:r>
            <a:r>
              <a:rPr lang="zh-CN" altLang="en-US">
                <a:solidFill>
                  <a:schemeClr val="bg1">
                    <a:lumMod val="75000"/>
                  </a:schemeClr>
                </a:solidFill>
              </a:rPr>
              <a:t>两种，分别对应于读和写</a:t>
            </a:r>
            <a:endParaRPr lang="zh-CN" altLang="en-US">
              <a:solidFill>
                <a:schemeClr val="bg1">
                  <a:lumMod val="75000"/>
                </a:schemeClr>
              </a:solidFill>
            </a:endParaRPr>
          </a:p>
        </p:txBody>
      </p:sp>
      <p:sp>
        <p:nvSpPr>
          <p:cNvPr id="9" name="Rounded Rectangle 8"/>
          <p:cNvSpPr/>
          <p:nvPr/>
        </p:nvSpPr>
        <p:spPr>
          <a:xfrm>
            <a:off x="6985635" y="2738120"/>
            <a:ext cx="2243455"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6985635" y="3815080"/>
            <a:ext cx="2243455"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1381125" y="5432425"/>
            <a:ext cx="1790700" cy="4737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5940425" y="6089015"/>
            <a:ext cx="5599430" cy="645160"/>
          </a:xfrm>
          <a:prstGeom prst="rect">
            <a:avLst/>
          </a:prstGeom>
          <a:noFill/>
        </p:spPr>
        <p:txBody>
          <a:bodyPr wrap="square" rtlCol="0">
            <a:spAutoFit/>
          </a:bodyPr>
          <a:p>
            <a:r>
              <a:rPr lang="zh-CN" altLang="en-US">
                <a:solidFill>
                  <a:schemeClr val="bg1">
                    <a:lumMod val="75000"/>
                  </a:schemeClr>
                </a:solidFill>
              </a:rPr>
              <a:t>同学们可以想想看，如果这里的</a:t>
            </a:r>
            <a:r>
              <a:rPr lang="en-US" altLang="zh-CN">
                <a:solidFill>
                  <a:schemeClr val="bg1">
                    <a:lumMod val="75000"/>
                  </a:schemeClr>
                </a:solidFill>
              </a:rPr>
              <a:t> m_mtx </a:t>
            </a:r>
            <a:r>
              <a:rPr lang="zh-CN" altLang="en-US">
                <a:solidFill>
                  <a:schemeClr val="bg1">
                    <a:lumMod val="75000"/>
                  </a:schemeClr>
                </a:solidFill>
              </a:rPr>
              <a:t>改成读写锁，要如何实现</a:t>
            </a:r>
            <a:r>
              <a:rPr lang="en-US" altLang="zh-CN">
                <a:solidFill>
                  <a:schemeClr val="bg1">
                    <a:lumMod val="75000"/>
                  </a:schemeClr>
                </a:solidFill>
              </a:rPr>
              <a:t> </a:t>
            </a:r>
            <a:r>
              <a:rPr lang="en-US" altLang="zh-CN">
                <a:solidFill>
                  <a:schemeClr val="bg1">
                    <a:lumMod val="75000"/>
                  </a:schemeClr>
                </a:solidFill>
                <a:sym typeface="+mn-ea"/>
              </a:rPr>
              <a:t>ConstAccessor </a:t>
            </a:r>
            <a:r>
              <a:rPr lang="en-US" altLang="zh-CN">
                <a:solidFill>
                  <a:schemeClr val="bg1">
                    <a:lumMod val="75000"/>
                  </a:schemeClr>
                </a:solidFill>
              </a:rPr>
              <a:t>access() const</a:t>
            </a:r>
            <a:r>
              <a:rPr lang="zh-CN" altLang="en-US">
                <a:solidFill>
                  <a:schemeClr val="bg1">
                    <a:lumMod val="75000"/>
                  </a:schemeClr>
                </a:solidFill>
              </a:rPr>
              <a:t>？</a:t>
            </a:r>
            <a:endParaRPr lang="zh-CN" altLang="en-US">
              <a:solidFill>
                <a:schemeClr val="bg1">
                  <a:lumMod val="75000"/>
                </a:schemeClr>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第</a:t>
            </a:r>
            <a:r>
              <a:rPr lang="en-US" altLang="zh-CN"/>
              <a:t>6</a:t>
            </a:r>
            <a:r>
              <a:rPr lang="zh-CN" altLang="en-US"/>
              <a:t>章：条件变量</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Content Placeholder 14"/>
          <p:cNvPicPr>
            <a:picLocks noChangeAspect="1"/>
          </p:cNvPicPr>
          <p:nvPr>
            <p:ph sz="half" idx="2"/>
          </p:nvPr>
        </p:nvPicPr>
        <p:blipFill>
          <a:blip r:embed="rId1"/>
          <a:stretch>
            <a:fillRect/>
          </a:stretch>
        </p:blipFill>
        <p:spPr>
          <a:xfrm>
            <a:off x="5892800" y="2046605"/>
            <a:ext cx="6224270" cy="3822700"/>
          </a:xfrm>
          <a:prstGeom prst="rect">
            <a:avLst/>
          </a:prstGeom>
        </p:spPr>
      </p:pic>
      <p:sp>
        <p:nvSpPr>
          <p:cNvPr id="2" name="Title 1"/>
          <p:cNvSpPr>
            <a:spLocks noGrp="1"/>
          </p:cNvSpPr>
          <p:nvPr>
            <p:ph type="title"/>
          </p:nvPr>
        </p:nvSpPr>
        <p:spPr/>
        <p:txBody>
          <a:bodyPr/>
          <a:p>
            <a:r>
              <a:rPr lang="zh-CN" altLang="en-US">
                <a:sym typeface="+mn-ea"/>
              </a:rPr>
              <a:t>条件变量：等待被唤醒</a:t>
            </a:r>
            <a:endParaRPr lang="en-US"/>
          </a:p>
        </p:txBody>
      </p:sp>
      <p:sp>
        <p:nvSpPr>
          <p:cNvPr id="3" name="Content Placeholder 2"/>
          <p:cNvSpPr>
            <a:spLocks noGrp="1"/>
          </p:cNvSpPr>
          <p:nvPr>
            <p:ph sz="half" idx="1"/>
          </p:nvPr>
        </p:nvSpPr>
        <p:spPr/>
        <p:txBody>
          <a:bodyPr/>
          <a:p>
            <a:r>
              <a:rPr lang="en-US"/>
              <a:t>cv.wait(lck) </a:t>
            </a:r>
            <a:r>
              <a:rPr lang="zh-CN" altLang="en-US"/>
              <a:t>将会让当前线程陷入等待。</a:t>
            </a:r>
            <a:endParaRPr lang="zh-CN" altLang="en-US"/>
          </a:p>
          <a:p>
            <a:r>
              <a:rPr lang="zh-CN" altLang="en-US"/>
              <a:t>在其他线程中调用</a:t>
            </a:r>
            <a:r>
              <a:rPr lang="en-US" altLang="zh-CN"/>
              <a:t> cv.notify_one() </a:t>
            </a:r>
            <a:r>
              <a:rPr lang="zh-CN" altLang="en-US"/>
              <a:t>则会唤醒那个陷入等待的线程。</a:t>
            </a:r>
            <a:endParaRPr lang="zh-CN" altLang="en-US"/>
          </a:p>
          <a:p>
            <a:r>
              <a:rPr lang="zh-CN" altLang="en-US"/>
              <a:t>可以发现</a:t>
            </a:r>
            <a:r>
              <a:rPr lang="en-US" altLang="zh-CN"/>
              <a:t> std::condition_variable </a:t>
            </a:r>
            <a:r>
              <a:rPr lang="zh-CN" altLang="en-US"/>
              <a:t>必须和</a:t>
            </a:r>
            <a:r>
              <a:rPr lang="en-US" altLang="zh-CN"/>
              <a:t> std::unique_lock&lt;std::mutex&gt; </a:t>
            </a:r>
            <a:r>
              <a:rPr lang="zh-CN" altLang="en-US"/>
              <a:t>一起用，稍后会解释原因。</a:t>
            </a:r>
            <a:endParaRPr lang="zh-CN" altLang="en-US">
              <a:solidFill>
                <a:schemeClr val="bg1">
                  <a:lumMod val="75000"/>
                </a:schemeClr>
              </a:solidFill>
            </a:endParaRPr>
          </a:p>
        </p:txBody>
      </p:sp>
      <p:sp>
        <p:nvSpPr>
          <p:cNvPr id="14" name="Rounded Rectangle 13"/>
          <p:cNvSpPr/>
          <p:nvPr/>
        </p:nvSpPr>
        <p:spPr>
          <a:xfrm>
            <a:off x="6989445" y="3738245"/>
            <a:ext cx="1226820" cy="15494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6628130" y="4967605"/>
            <a:ext cx="1490980" cy="15557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1" name="Picture 10"/>
          <p:cNvPicPr>
            <a:picLocks noChangeAspect="1"/>
          </p:cNvPicPr>
          <p:nvPr/>
        </p:nvPicPr>
        <p:blipFill>
          <a:blip r:embed="rId2"/>
          <a:stretch>
            <a:fillRect/>
          </a:stretch>
        </p:blipFill>
        <p:spPr>
          <a:xfrm>
            <a:off x="505460" y="5680710"/>
            <a:ext cx="5234940" cy="65532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条件变量：等待某一条件成真</a:t>
            </a:r>
            <a:endParaRPr lang="en-US"/>
          </a:p>
        </p:txBody>
      </p:sp>
      <p:sp>
        <p:nvSpPr>
          <p:cNvPr id="3" name="Content Placeholder 2"/>
          <p:cNvSpPr>
            <a:spLocks noGrp="1"/>
          </p:cNvSpPr>
          <p:nvPr>
            <p:ph sz="half" idx="1"/>
          </p:nvPr>
        </p:nvSpPr>
        <p:spPr/>
        <p:txBody>
          <a:bodyPr/>
          <a:p>
            <a:r>
              <a:rPr lang="zh-CN" altLang="en-US">
                <a:sym typeface="+mn-ea"/>
              </a:rPr>
              <a:t>还可以额外指定一个参数，变成</a:t>
            </a:r>
            <a:r>
              <a:rPr lang="en-US" altLang="zh-CN">
                <a:sym typeface="+mn-ea"/>
              </a:rPr>
              <a:t> </a:t>
            </a:r>
            <a:r>
              <a:rPr lang="en-US">
                <a:sym typeface="+mn-ea"/>
              </a:rPr>
              <a:t>cv.wait(lck, expr) </a:t>
            </a:r>
            <a:r>
              <a:rPr lang="zh-CN" altLang="en-US">
                <a:sym typeface="+mn-ea"/>
              </a:rPr>
              <a:t>的形式，其中</a:t>
            </a:r>
            <a:r>
              <a:rPr lang="en-US" altLang="zh-CN">
                <a:sym typeface="+mn-ea"/>
              </a:rPr>
              <a:t> expr </a:t>
            </a:r>
            <a:r>
              <a:rPr lang="zh-CN" altLang="en-US">
                <a:sym typeface="+mn-ea"/>
              </a:rPr>
              <a:t>是个</a:t>
            </a:r>
            <a:r>
              <a:rPr lang="en-US" altLang="zh-CN">
                <a:sym typeface="+mn-ea"/>
              </a:rPr>
              <a:t> lambda </a:t>
            </a:r>
            <a:r>
              <a:rPr lang="zh-CN" altLang="en-US">
                <a:sym typeface="+mn-ea"/>
              </a:rPr>
              <a:t>表达式，只有其返回值为</a:t>
            </a:r>
            <a:r>
              <a:rPr lang="en-US" altLang="zh-CN">
                <a:sym typeface="+mn-ea"/>
              </a:rPr>
              <a:t> true </a:t>
            </a:r>
            <a:r>
              <a:rPr lang="zh-CN" altLang="en-US">
                <a:sym typeface="+mn-ea"/>
              </a:rPr>
              <a:t>时才会真正唤醒，否则继续等待。</a:t>
            </a:r>
            <a:endParaRPr lang="zh-CN" altLang="en-US"/>
          </a:p>
          <a:p>
            <a:endParaRPr lang="en-US"/>
          </a:p>
        </p:txBody>
      </p:sp>
      <p:pic>
        <p:nvPicPr>
          <p:cNvPr id="5" name="Content Placeholder 4"/>
          <p:cNvPicPr>
            <a:picLocks noChangeAspect="1"/>
          </p:cNvPicPr>
          <p:nvPr>
            <p:ph sz="half" idx="2"/>
          </p:nvPr>
        </p:nvPicPr>
        <p:blipFill>
          <a:blip r:embed="rId1"/>
          <a:stretch>
            <a:fillRect/>
          </a:stretch>
        </p:blipFill>
        <p:spPr>
          <a:xfrm>
            <a:off x="5981700" y="1876425"/>
            <a:ext cx="5181600" cy="4249420"/>
          </a:xfrm>
          <a:prstGeom prst="rect">
            <a:avLst/>
          </a:prstGeom>
        </p:spPr>
      </p:pic>
      <p:sp>
        <p:nvSpPr>
          <p:cNvPr id="14" name="Rounded Rectangle 13"/>
          <p:cNvSpPr/>
          <p:nvPr/>
        </p:nvSpPr>
        <p:spPr>
          <a:xfrm>
            <a:off x="8068310" y="3703955"/>
            <a:ext cx="1800225" cy="16637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p:cNvPicPr>
            <a:picLocks noChangeAspect="1"/>
          </p:cNvPicPr>
          <p:nvPr/>
        </p:nvPicPr>
        <p:blipFill>
          <a:blip r:embed="rId2"/>
          <a:stretch>
            <a:fillRect/>
          </a:stretch>
        </p:blipFill>
        <p:spPr>
          <a:xfrm>
            <a:off x="430530" y="4951095"/>
            <a:ext cx="5257800" cy="77724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条件变量：多个等待者</a:t>
            </a:r>
            <a:endParaRPr lang="zh-CN" altLang="en-US"/>
          </a:p>
        </p:txBody>
      </p:sp>
      <p:sp>
        <p:nvSpPr>
          <p:cNvPr id="3" name="Content Placeholder 2"/>
          <p:cNvSpPr>
            <a:spLocks noGrp="1"/>
          </p:cNvSpPr>
          <p:nvPr>
            <p:ph sz="half" idx="1"/>
          </p:nvPr>
        </p:nvSpPr>
        <p:spPr/>
        <p:txBody>
          <a:bodyPr/>
          <a:p>
            <a:r>
              <a:rPr lang="en-US"/>
              <a:t>cv.notify_one() </a:t>
            </a:r>
            <a:r>
              <a:rPr lang="zh-CN" altLang="en-US"/>
              <a:t>只会唤醒</a:t>
            </a:r>
            <a:r>
              <a:rPr lang="zh-CN" altLang="en-US">
                <a:sym typeface="+mn-ea"/>
              </a:rPr>
              <a:t>其中一个等待中的线程，而</a:t>
            </a:r>
            <a:r>
              <a:rPr lang="en-US" altLang="zh-CN">
                <a:sym typeface="+mn-ea"/>
              </a:rPr>
              <a:t> cv.notify_all() </a:t>
            </a:r>
            <a:r>
              <a:rPr lang="zh-CN" altLang="en-US">
                <a:sym typeface="+mn-ea"/>
              </a:rPr>
              <a:t>会唤醒全部。</a:t>
            </a:r>
            <a:endParaRPr lang="en-US"/>
          </a:p>
          <a:p>
            <a:r>
              <a:rPr lang="zh-CN" altLang="en-US"/>
              <a:t>这就是为什么</a:t>
            </a:r>
            <a:r>
              <a:rPr lang="en-US" altLang="zh-CN"/>
              <a:t> wait() </a:t>
            </a:r>
            <a:r>
              <a:rPr lang="zh-CN" altLang="en-US"/>
              <a:t>需要一个</a:t>
            </a:r>
            <a:r>
              <a:rPr lang="en-US" altLang="zh-CN"/>
              <a:t> unique_lock </a:t>
            </a:r>
            <a:r>
              <a:rPr lang="zh-CN" altLang="en-US"/>
              <a:t>作为参数，因为要保证多个线程被唤醒时，只有一个能够被启动。如果不需要，在</a:t>
            </a:r>
            <a:r>
              <a:rPr lang="en-US" altLang="zh-CN"/>
              <a:t> wait() </a:t>
            </a:r>
            <a:r>
              <a:rPr lang="zh-CN" altLang="en-US"/>
              <a:t>返回后调用</a:t>
            </a:r>
            <a:r>
              <a:rPr lang="en-US" altLang="zh-CN"/>
              <a:t> lck.unlock() </a:t>
            </a:r>
            <a:r>
              <a:rPr lang="zh-CN" altLang="en-US"/>
              <a:t>即可。</a:t>
            </a:r>
            <a:endParaRPr lang="zh-CN" altLang="en-US"/>
          </a:p>
          <a:p>
            <a:r>
              <a:rPr lang="zh-CN" altLang="en-US"/>
              <a:t>顺便一提，</a:t>
            </a:r>
            <a:r>
              <a:rPr lang="en-US" altLang="zh-CN"/>
              <a:t>wait() </a:t>
            </a:r>
            <a:r>
              <a:rPr lang="zh-CN" altLang="en-US"/>
              <a:t>的过程中会暂时</a:t>
            </a:r>
            <a:r>
              <a:rPr lang="en-US" altLang="zh-CN"/>
              <a:t> unlock() </a:t>
            </a:r>
            <a:r>
              <a:rPr lang="zh-CN" altLang="en-US"/>
              <a:t>这个锁。</a:t>
            </a:r>
            <a:endParaRPr lang="zh-CN" altLang="en-US"/>
          </a:p>
        </p:txBody>
      </p:sp>
      <p:pic>
        <p:nvPicPr>
          <p:cNvPr id="5" name="Content Placeholder 4"/>
          <p:cNvPicPr>
            <a:picLocks noChangeAspect="1"/>
          </p:cNvPicPr>
          <p:nvPr>
            <p:ph sz="half" idx="2"/>
          </p:nvPr>
        </p:nvPicPr>
        <p:blipFill>
          <a:blip r:embed="rId1"/>
          <a:stretch>
            <a:fillRect/>
          </a:stretch>
        </p:blipFill>
        <p:spPr>
          <a:xfrm>
            <a:off x="6422390" y="636270"/>
            <a:ext cx="5769610" cy="6221730"/>
          </a:xfrm>
          <a:prstGeom prst="rect">
            <a:avLst/>
          </a:prstGeom>
        </p:spPr>
      </p:pic>
      <p:pic>
        <p:nvPicPr>
          <p:cNvPr id="6" name="Picture 5"/>
          <p:cNvPicPr>
            <a:picLocks noChangeAspect="1"/>
          </p:cNvPicPr>
          <p:nvPr/>
        </p:nvPicPr>
        <p:blipFill>
          <a:blip r:embed="rId2"/>
          <a:stretch>
            <a:fillRect/>
          </a:stretch>
        </p:blipFill>
        <p:spPr>
          <a:xfrm>
            <a:off x="647700" y="5821680"/>
            <a:ext cx="5250180" cy="1036320"/>
          </a:xfrm>
          <a:prstGeom prst="rect">
            <a:avLst/>
          </a:prstGeom>
        </p:spPr>
      </p:pic>
      <p:sp>
        <p:nvSpPr>
          <p:cNvPr id="14" name="Rounded Rectangle 13"/>
          <p:cNvSpPr/>
          <p:nvPr/>
        </p:nvSpPr>
        <p:spPr>
          <a:xfrm>
            <a:off x="7041515" y="5006975"/>
            <a:ext cx="1414145" cy="17716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7041515" y="5713730"/>
            <a:ext cx="1414145" cy="17716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案例：实现生产者</a:t>
            </a:r>
            <a:r>
              <a:rPr lang="en-US" altLang="zh-CN"/>
              <a:t>-</a:t>
            </a:r>
            <a:r>
              <a:rPr lang="zh-CN" altLang="en-US"/>
              <a:t>消费者模式</a:t>
            </a:r>
            <a:endParaRPr lang="zh-CN" altLang="en-US"/>
          </a:p>
        </p:txBody>
      </p:sp>
      <p:pic>
        <p:nvPicPr>
          <p:cNvPr id="10" name="Content Placeholder 9"/>
          <p:cNvPicPr>
            <a:picLocks noChangeAspect="1"/>
          </p:cNvPicPr>
          <p:nvPr>
            <p:ph sz="half" idx="2"/>
          </p:nvPr>
        </p:nvPicPr>
        <p:blipFill>
          <a:blip r:embed="rId1"/>
          <a:stretch>
            <a:fillRect/>
          </a:stretch>
        </p:blipFill>
        <p:spPr>
          <a:xfrm>
            <a:off x="7299960" y="-3175"/>
            <a:ext cx="4892040" cy="6861175"/>
          </a:xfrm>
          <a:prstGeom prst="rect">
            <a:avLst/>
          </a:prstGeom>
        </p:spPr>
      </p:pic>
      <p:sp>
        <p:nvSpPr>
          <p:cNvPr id="11" name="Rounded Rectangle 10"/>
          <p:cNvSpPr/>
          <p:nvPr/>
        </p:nvSpPr>
        <p:spPr>
          <a:xfrm>
            <a:off x="7853045" y="5067935"/>
            <a:ext cx="1591945" cy="27559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ounded Rectangle 11"/>
          <p:cNvSpPr/>
          <p:nvPr/>
        </p:nvSpPr>
        <p:spPr>
          <a:xfrm>
            <a:off x="7853045" y="5343525"/>
            <a:ext cx="1669415" cy="27559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ounded Rectangle 12"/>
          <p:cNvSpPr/>
          <p:nvPr/>
        </p:nvSpPr>
        <p:spPr>
          <a:xfrm>
            <a:off x="7853045" y="5701665"/>
            <a:ext cx="1746250" cy="41910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Rounded Rectangle 13"/>
          <p:cNvSpPr/>
          <p:nvPr/>
        </p:nvSpPr>
        <p:spPr>
          <a:xfrm>
            <a:off x="8477250" y="3681095"/>
            <a:ext cx="2231390" cy="39687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Rounded Rectangle 14"/>
          <p:cNvSpPr/>
          <p:nvPr/>
        </p:nvSpPr>
        <p:spPr>
          <a:xfrm>
            <a:off x="8477250" y="1909445"/>
            <a:ext cx="2231390" cy="39624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Rounded Rectangle 15"/>
          <p:cNvSpPr/>
          <p:nvPr/>
        </p:nvSpPr>
        <p:spPr>
          <a:xfrm>
            <a:off x="7853045" y="875665"/>
            <a:ext cx="2121535" cy="16446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Content Placeholder 18"/>
          <p:cNvSpPr/>
          <p:nvPr>
            <p:ph sz="half" idx="1"/>
          </p:nvPr>
        </p:nvSpPr>
        <p:spPr/>
        <p:txBody>
          <a:bodyPr/>
          <a:p>
            <a:r>
              <a:rPr lang="zh-CN" altLang="en-US"/>
              <a:t>类似于消息队列</a:t>
            </a:r>
            <a:r>
              <a:rPr lang="en-US" altLang="zh-CN"/>
              <a:t>……</a:t>
            </a:r>
            <a:endParaRPr lang="en-US" altLang="zh-CN"/>
          </a:p>
          <a:p>
            <a:r>
              <a:rPr lang="zh-CN" altLang="en-US"/>
              <a:t>生产者：厨师，往</a:t>
            </a:r>
            <a:r>
              <a:rPr lang="en-US" altLang="zh-CN"/>
              <a:t> foods </a:t>
            </a:r>
            <a:r>
              <a:rPr lang="zh-CN" altLang="en-US"/>
              <a:t>队列里推送食品，推送后会通知消费者来用餐。</a:t>
            </a:r>
            <a:endParaRPr lang="zh-CN" altLang="en-US"/>
          </a:p>
          <a:p>
            <a:r>
              <a:rPr lang="zh-CN" altLang="en-US"/>
              <a:t>消费者：等待</a:t>
            </a:r>
            <a:r>
              <a:rPr lang="en-US" altLang="zh-CN"/>
              <a:t> foods </a:t>
            </a:r>
            <a:r>
              <a:rPr lang="zh-CN" altLang="en-US"/>
              <a:t>队列里有食品，没有食品则陷入等待，直到被通知。</a:t>
            </a:r>
            <a:endParaRPr lang="zh-CN" altLang="en-US"/>
          </a:p>
        </p:txBody>
      </p:sp>
      <p:pic>
        <p:nvPicPr>
          <p:cNvPr id="20" name="Content Placeholder 17"/>
          <p:cNvPicPr>
            <a:picLocks noChangeAspect="1"/>
          </p:cNvPicPr>
          <p:nvPr/>
        </p:nvPicPr>
        <p:blipFill>
          <a:blip r:embed="rId2"/>
          <a:stretch>
            <a:fillRect/>
          </a:stretch>
        </p:blipFill>
        <p:spPr>
          <a:xfrm>
            <a:off x="647700" y="5905500"/>
            <a:ext cx="4960620" cy="9525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条件变量：将</a:t>
            </a:r>
            <a:r>
              <a:rPr lang="en-US" altLang="zh-CN">
                <a:sym typeface="+mn-ea"/>
              </a:rPr>
              <a:t> foods </a:t>
            </a:r>
            <a:r>
              <a:rPr lang="zh-CN" altLang="en-US">
                <a:sym typeface="+mn-ea"/>
              </a:rPr>
              <a:t>队列封装成类</a:t>
            </a:r>
            <a:endParaRPr lang="en-US" altLang="zh-CN">
              <a:sym typeface="+mn-ea"/>
            </a:endParaRPr>
          </a:p>
        </p:txBody>
      </p:sp>
      <p:pic>
        <p:nvPicPr>
          <p:cNvPr id="11" name="Content Placeholder 10"/>
          <p:cNvPicPr>
            <a:picLocks noChangeAspect="1"/>
          </p:cNvPicPr>
          <p:nvPr>
            <p:ph sz="half" idx="2"/>
          </p:nvPr>
        </p:nvPicPr>
        <p:blipFill>
          <a:blip r:embed="rId1"/>
          <a:stretch>
            <a:fillRect/>
          </a:stretch>
        </p:blipFill>
        <p:spPr>
          <a:xfrm>
            <a:off x="5981700" y="1683385"/>
            <a:ext cx="5181600" cy="3641090"/>
          </a:xfrm>
          <a:prstGeom prst="rect">
            <a:avLst/>
          </a:prstGeom>
        </p:spPr>
      </p:pic>
      <p:pic>
        <p:nvPicPr>
          <p:cNvPr id="18" name="Picture 17"/>
          <p:cNvPicPr>
            <a:picLocks noChangeAspect="1"/>
          </p:cNvPicPr>
          <p:nvPr/>
        </p:nvPicPr>
        <p:blipFill>
          <a:blip r:embed="rId2"/>
          <a:stretch>
            <a:fillRect/>
          </a:stretch>
        </p:blipFill>
        <p:spPr>
          <a:xfrm>
            <a:off x="5981700" y="5667375"/>
            <a:ext cx="5280660" cy="792480"/>
          </a:xfrm>
          <a:prstGeom prst="rect">
            <a:avLst/>
          </a:prstGeom>
        </p:spPr>
      </p:pic>
      <p:pic>
        <p:nvPicPr>
          <p:cNvPr id="22" name="Content Placeholder 21"/>
          <p:cNvPicPr>
            <a:picLocks noChangeAspect="1"/>
          </p:cNvPicPr>
          <p:nvPr>
            <p:ph sz="half" idx="1"/>
          </p:nvPr>
        </p:nvPicPr>
        <p:blipFill>
          <a:blip r:embed="rId3"/>
          <a:stretch>
            <a:fillRect/>
          </a:stretch>
        </p:blipFill>
        <p:spPr>
          <a:xfrm>
            <a:off x="845820" y="1408430"/>
            <a:ext cx="4785360" cy="518668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std::condition_variable </a:t>
            </a:r>
            <a:r>
              <a:rPr lang="zh-CN" altLang="en-US"/>
              <a:t>小贴士</a:t>
            </a:r>
            <a:endParaRPr lang="zh-CN" altLang="en-US"/>
          </a:p>
        </p:txBody>
      </p:sp>
      <p:sp>
        <p:nvSpPr>
          <p:cNvPr id="3" name="Content Placeholder 2"/>
          <p:cNvSpPr>
            <a:spLocks noGrp="1"/>
          </p:cNvSpPr>
          <p:nvPr>
            <p:ph idx="1"/>
          </p:nvPr>
        </p:nvSpPr>
        <p:spPr/>
        <p:txBody>
          <a:bodyPr/>
          <a:p>
            <a:pPr marL="457200" indent="-457200">
              <a:buAutoNum type="arabicPeriod"/>
            </a:pPr>
            <a:r>
              <a:rPr lang="en-US" i="1">
                <a:sym typeface="+mn-ea"/>
              </a:rPr>
              <a:t>std::condition_variable</a:t>
            </a:r>
            <a:r>
              <a:rPr lang="en-US">
                <a:sym typeface="+mn-ea"/>
              </a:rPr>
              <a:t> </a:t>
            </a:r>
            <a:r>
              <a:rPr lang="zh-CN" altLang="en-US">
                <a:sym typeface="+mn-ea"/>
              </a:rPr>
              <a:t>仅仅支持</a:t>
            </a:r>
            <a:r>
              <a:rPr lang="en-US" altLang="zh-CN">
                <a:sym typeface="+mn-ea"/>
              </a:rPr>
              <a:t> std::unique_lock&lt;std::mutex&gt; </a:t>
            </a:r>
            <a:r>
              <a:rPr lang="zh-CN" altLang="en-US">
                <a:sym typeface="+mn-ea"/>
              </a:rPr>
              <a:t>作为</a:t>
            </a:r>
            <a:r>
              <a:rPr lang="en-US" altLang="zh-CN">
                <a:sym typeface="+mn-ea"/>
              </a:rPr>
              <a:t> wait </a:t>
            </a:r>
            <a:r>
              <a:rPr lang="zh-CN" altLang="en-US">
                <a:sym typeface="+mn-ea"/>
              </a:rPr>
              <a:t>的参数，如果需要用其他类型的</a:t>
            </a:r>
            <a:r>
              <a:rPr lang="en-US" altLang="zh-CN">
                <a:sym typeface="+mn-ea"/>
              </a:rPr>
              <a:t> mutex </a:t>
            </a:r>
            <a:r>
              <a:rPr lang="zh-CN" altLang="en-US">
                <a:sym typeface="+mn-ea"/>
              </a:rPr>
              <a:t>锁，可以用</a:t>
            </a:r>
            <a:r>
              <a:rPr lang="en-US" altLang="zh-CN">
                <a:sym typeface="+mn-ea"/>
              </a:rPr>
              <a:t> </a:t>
            </a:r>
            <a:r>
              <a:rPr lang="en-US" i="1">
                <a:sym typeface="+mn-ea"/>
              </a:rPr>
              <a:t>std::condition_variable_any</a:t>
            </a:r>
            <a:r>
              <a:rPr lang="zh-CN" altLang="en-US">
                <a:sym typeface="+mn-ea"/>
              </a:rPr>
              <a:t>。</a:t>
            </a:r>
            <a:endParaRPr lang="zh-CN" altLang="en-US">
              <a:sym typeface="+mn-ea"/>
            </a:endParaRPr>
          </a:p>
          <a:p>
            <a:pPr marL="457200" indent="-457200">
              <a:buAutoNum type="arabicPeriod"/>
            </a:pPr>
            <a:r>
              <a:rPr lang="zh-CN" altLang="en-US">
                <a:sym typeface="+mn-ea"/>
              </a:rPr>
              <a:t>他还有</a:t>
            </a:r>
            <a:r>
              <a:rPr lang="en-US" altLang="zh-CN">
                <a:sym typeface="+mn-ea"/>
              </a:rPr>
              <a:t> wait_for() </a:t>
            </a:r>
            <a:r>
              <a:rPr lang="zh-CN" altLang="en-US">
                <a:sym typeface="+mn-ea"/>
              </a:rPr>
              <a:t>和</a:t>
            </a:r>
            <a:r>
              <a:rPr lang="en-US" altLang="zh-CN">
                <a:sym typeface="+mn-ea"/>
              </a:rPr>
              <a:t> wait_until() </a:t>
            </a:r>
            <a:r>
              <a:rPr lang="zh-CN" altLang="en-US">
                <a:sym typeface="+mn-ea"/>
              </a:rPr>
              <a:t>函数，分别接受</a:t>
            </a:r>
            <a:r>
              <a:rPr lang="en-US" altLang="zh-CN">
                <a:sym typeface="+mn-ea"/>
              </a:rPr>
              <a:t> chrono </a:t>
            </a:r>
            <a:r>
              <a:rPr lang="zh-CN" altLang="en-US">
                <a:sym typeface="+mn-ea"/>
              </a:rPr>
              <a:t>时间段和时间点作为参数。详见：</a:t>
            </a:r>
            <a:r>
              <a:rPr>
                <a:sym typeface="+mn-ea"/>
              </a:rPr>
              <a:t>https://en.cppreference.com/w/cpp/thread/condition_variable/wait_for</a:t>
            </a:r>
            <a:r>
              <a:rPr lang="zh-CN">
                <a:sym typeface="+mn-ea"/>
              </a:rPr>
              <a:t>。</a:t>
            </a:r>
            <a:endParaRPr lang="zh-CN">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第</a:t>
            </a:r>
            <a:r>
              <a:rPr lang="en-US" altLang="zh-CN"/>
              <a:t>7</a:t>
            </a:r>
            <a:r>
              <a:rPr lang="zh-CN" altLang="en-US"/>
              <a:t>章：原子操作</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案例：递增的</a:t>
            </a:r>
            <a:r>
              <a:rPr lang="en-US" altLang="zh-CN"/>
              <a:t> int </a:t>
            </a:r>
            <a:r>
              <a:rPr lang="zh-CN" altLang="en-US"/>
              <a:t>计数器</a:t>
            </a:r>
            <a:endParaRPr lang="zh-CN" alt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为什么需要多线程：无阻塞多任务</a:t>
            </a:r>
            <a:endParaRPr lang="en-US" altLang="zh-CN"/>
          </a:p>
        </p:txBody>
      </p:sp>
      <p:sp>
        <p:nvSpPr>
          <p:cNvPr id="3" name="Content Placeholder 2"/>
          <p:cNvSpPr>
            <a:spLocks noGrp="1"/>
          </p:cNvSpPr>
          <p:nvPr>
            <p:ph sz="half" idx="1"/>
          </p:nvPr>
        </p:nvSpPr>
        <p:spPr/>
        <p:txBody>
          <a:bodyPr>
            <a:normAutofit lnSpcReduction="10000"/>
          </a:bodyPr>
          <a:p>
            <a:r>
              <a:rPr lang="zh-CN" altLang="en-US"/>
              <a:t>我们的程序常常需要同时处理多个任务。</a:t>
            </a:r>
            <a:endParaRPr lang="zh-CN" altLang="en-US"/>
          </a:p>
          <a:p>
            <a:r>
              <a:rPr lang="zh-CN" altLang="en-US">
                <a:sym typeface="+mn-ea"/>
              </a:rPr>
              <a:t>例如：后台在执行一个很耗时的任务，比如下载一个文件，同时还要和用户交互。</a:t>
            </a:r>
            <a:endParaRPr lang="zh-CN" altLang="en-US">
              <a:sym typeface="+mn-ea"/>
            </a:endParaRPr>
          </a:p>
          <a:p>
            <a:r>
              <a:rPr lang="zh-CN" altLang="en-US">
                <a:sym typeface="+mn-ea"/>
              </a:rPr>
              <a:t>这在</a:t>
            </a:r>
            <a:r>
              <a:rPr lang="en-US" altLang="zh-CN">
                <a:sym typeface="+mn-ea"/>
              </a:rPr>
              <a:t> GUI </a:t>
            </a:r>
            <a:r>
              <a:rPr lang="zh-CN" altLang="en-US">
                <a:sym typeface="+mn-ea"/>
              </a:rPr>
              <a:t>应用程序中很常见，比如浏览器在后台下载文件的同时，用户仍然可以用鼠标操作其</a:t>
            </a:r>
            <a:r>
              <a:rPr lang="en-US" altLang="zh-CN">
                <a:sym typeface="+mn-ea"/>
              </a:rPr>
              <a:t> UI </a:t>
            </a:r>
            <a:r>
              <a:rPr lang="zh-CN" altLang="en-US">
                <a:sym typeface="+mn-ea"/>
              </a:rPr>
              <a:t>界面。</a:t>
            </a:r>
            <a:endParaRPr lang="zh-CN" altLang="en-US"/>
          </a:p>
        </p:txBody>
      </p:sp>
      <p:pic>
        <p:nvPicPr>
          <p:cNvPr id="14" name="Content Placeholder 13"/>
          <p:cNvPicPr>
            <a:picLocks noChangeAspect="1"/>
          </p:cNvPicPr>
          <p:nvPr>
            <p:ph sz="half" idx="2"/>
          </p:nvPr>
        </p:nvPicPr>
        <p:blipFill>
          <a:blip r:embed="rId1"/>
          <a:stretch>
            <a:fillRect/>
          </a:stretch>
        </p:blipFill>
        <p:spPr>
          <a:xfrm>
            <a:off x="5981700" y="2363470"/>
            <a:ext cx="5181600" cy="32746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现代</a:t>
            </a:r>
            <a:r>
              <a:rPr lang="en-US" altLang="zh-CN">
                <a:sym typeface="+mn-ea"/>
              </a:rPr>
              <a:t> C++ </a:t>
            </a:r>
            <a:r>
              <a:rPr lang="zh-CN" altLang="en-US">
                <a:sym typeface="+mn-ea"/>
              </a:rPr>
              <a:t>中的</a:t>
            </a:r>
            <a:r>
              <a:rPr lang="zh-CN" altLang="en-US"/>
              <a:t>多线程：</a:t>
            </a:r>
            <a:r>
              <a:rPr lang="en-US" altLang="zh-CN"/>
              <a:t>std::thread</a:t>
            </a:r>
            <a:endParaRPr lang="en-US" altLang="zh-CN"/>
          </a:p>
        </p:txBody>
      </p:sp>
      <p:sp>
        <p:nvSpPr>
          <p:cNvPr id="3" name="Content Placeholder 2"/>
          <p:cNvSpPr>
            <a:spLocks noGrp="1"/>
          </p:cNvSpPr>
          <p:nvPr>
            <p:ph sz="half" idx="1"/>
          </p:nvPr>
        </p:nvSpPr>
        <p:spPr/>
        <p:txBody>
          <a:bodyPr/>
          <a:p>
            <a:r>
              <a:rPr lang="en-US"/>
              <a:t>C++11 </a:t>
            </a:r>
            <a:r>
              <a:rPr lang="zh-CN" altLang="en-US"/>
              <a:t>开始，为多线程提供了语言级别的支持。他用</a:t>
            </a:r>
            <a:r>
              <a:rPr lang="en-US" altLang="zh-CN"/>
              <a:t> std::thread </a:t>
            </a:r>
            <a:r>
              <a:rPr lang="zh-CN" altLang="en-US"/>
              <a:t>这个类来表示线程。</a:t>
            </a:r>
            <a:endParaRPr lang="zh-CN" altLang="en-US"/>
          </a:p>
          <a:p>
            <a:r>
              <a:rPr lang="en-US" altLang="zh-CN"/>
              <a:t>std::thread </a:t>
            </a:r>
            <a:r>
              <a:rPr lang="zh-CN" altLang="en-US"/>
              <a:t>构造函数的参数可以是任意</a:t>
            </a:r>
            <a:r>
              <a:rPr lang="en-US" altLang="zh-CN"/>
              <a:t> lambda </a:t>
            </a:r>
            <a:r>
              <a:rPr lang="zh-CN" altLang="en-US"/>
              <a:t>表达式。</a:t>
            </a:r>
            <a:endParaRPr lang="zh-CN" altLang="en-US"/>
          </a:p>
          <a:p>
            <a:r>
              <a:rPr lang="zh-CN" altLang="en-US"/>
              <a:t>当那个线程启动时，就会执行这个</a:t>
            </a:r>
            <a:r>
              <a:rPr lang="en-US" altLang="zh-CN"/>
              <a:t> lambda </a:t>
            </a:r>
            <a:r>
              <a:rPr lang="zh-CN" altLang="en-US"/>
              <a:t>里的内容。</a:t>
            </a:r>
            <a:endParaRPr lang="zh-CN" altLang="en-US"/>
          </a:p>
          <a:p>
            <a:r>
              <a:rPr lang="zh-CN" altLang="en-US"/>
              <a:t>这样就可以一边和用户交互，一边在另一个线程里慢吞吞下载文件了。</a:t>
            </a:r>
            <a:endParaRPr lang="en-US" altLang="zh-CN"/>
          </a:p>
        </p:txBody>
      </p:sp>
      <p:pic>
        <p:nvPicPr>
          <p:cNvPr id="7" name="Content Placeholder 6"/>
          <p:cNvPicPr>
            <a:picLocks noChangeAspect="1"/>
          </p:cNvPicPr>
          <p:nvPr>
            <p:ph sz="half" idx="2"/>
          </p:nvPr>
        </p:nvPicPr>
        <p:blipFill>
          <a:blip r:embed="rId1"/>
          <a:stretch>
            <a:fillRect/>
          </a:stretch>
        </p:blipFill>
        <p:spPr>
          <a:xfrm>
            <a:off x="5981700" y="2162175"/>
            <a:ext cx="5181600" cy="3677285"/>
          </a:xfrm>
          <a:prstGeom prst="rect">
            <a:avLst/>
          </a:prstGeom>
        </p:spPr>
      </p:pic>
      <p:sp>
        <p:nvSpPr>
          <p:cNvPr id="8" name="Rounded Rectangle 7"/>
          <p:cNvSpPr/>
          <p:nvPr/>
        </p:nvSpPr>
        <p:spPr>
          <a:xfrm>
            <a:off x="6558915" y="5024120"/>
            <a:ext cx="2209165" cy="42100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错误：找不到符号</a:t>
            </a:r>
            <a:r>
              <a:rPr lang="en-US" altLang="zh-CN"/>
              <a:t> pthread_create</a:t>
            </a:r>
            <a:endParaRPr lang="en-US" altLang="zh-CN"/>
          </a:p>
        </p:txBody>
      </p:sp>
      <p:sp>
        <p:nvSpPr>
          <p:cNvPr id="6" name="Content Placeholder 5"/>
          <p:cNvSpPr>
            <a:spLocks noGrp="1"/>
          </p:cNvSpPr>
          <p:nvPr>
            <p:ph idx="1"/>
          </p:nvPr>
        </p:nvSpPr>
        <p:spPr/>
        <p:txBody>
          <a:bodyPr/>
          <a:p>
            <a:r>
              <a:rPr lang="zh-CN" altLang="en-US"/>
              <a:t>但当我们直接尝试编译刚才的代码，却在链接时发生了错误。</a:t>
            </a:r>
            <a:endParaRPr lang="zh-CN" altLang="en-US"/>
          </a:p>
          <a:p>
            <a:r>
              <a:rPr lang="zh-CN" altLang="en-US"/>
              <a:t>原来</a:t>
            </a:r>
            <a:r>
              <a:rPr lang="en-US" altLang="zh-CN"/>
              <a:t> std::thread </a:t>
            </a:r>
            <a:r>
              <a:rPr lang="zh-CN" altLang="en-US"/>
              <a:t>的实现背后是基于</a:t>
            </a:r>
            <a:r>
              <a:rPr lang="en-US" altLang="zh-CN"/>
              <a:t> pthread </a:t>
            </a:r>
            <a:r>
              <a:rPr lang="zh-CN" altLang="en-US"/>
              <a:t>的。</a:t>
            </a:r>
            <a:endParaRPr lang="zh-CN" altLang="en-US"/>
          </a:p>
          <a:p>
            <a:endParaRPr lang="zh-CN" altLang="en-US"/>
          </a:p>
          <a:p>
            <a:endParaRPr lang="zh-CN" altLang="en-US"/>
          </a:p>
          <a:p>
            <a:endParaRPr lang="zh-CN" altLang="en-US"/>
          </a:p>
          <a:p>
            <a:r>
              <a:rPr lang="zh-CN" altLang="en-US"/>
              <a:t>解决：</a:t>
            </a:r>
            <a:r>
              <a:rPr lang="en-US" altLang="zh-CN"/>
              <a:t>CMakeLists.txt </a:t>
            </a:r>
            <a:r>
              <a:rPr lang="zh-CN" altLang="en-US"/>
              <a:t>里链接</a:t>
            </a:r>
            <a:r>
              <a:rPr lang="en-US" altLang="zh-CN"/>
              <a:t> Threads::Threads </a:t>
            </a:r>
            <a:r>
              <a:rPr lang="zh-CN" altLang="en-US"/>
              <a:t>即可：</a:t>
            </a:r>
            <a:endParaRPr lang="zh-CN" altLang="en-US"/>
          </a:p>
        </p:txBody>
      </p:sp>
      <p:pic>
        <p:nvPicPr>
          <p:cNvPr id="7" name="Picture 6"/>
          <p:cNvPicPr>
            <a:picLocks noChangeAspect="1"/>
          </p:cNvPicPr>
          <p:nvPr/>
        </p:nvPicPr>
        <p:blipFill>
          <a:blip r:embed="rId1"/>
          <a:stretch>
            <a:fillRect/>
          </a:stretch>
        </p:blipFill>
        <p:spPr>
          <a:xfrm>
            <a:off x="30480" y="2698750"/>
            <a:ext cx="12131040" cy="899160"/>
          </a:xfrm>
          <a:prstGeom prst="rect">
            <a:avLst/>
          </a:prstGeom>
        </p:spPr>
      </p:pic>
      <p:pic>
        <p:nvPicPr>
          <p:cNvPr id="8" name="Picture 7"/>
          <p:cNvPicPr>
            <a:picLocks noChangeAspect="1"/>
          </p:cNvPicPr>
          <p:nvPr/>
        </p:nvPicPr>
        <p:blipFill>
          <a:blip r:embed="rId2"/>
          <a:stretch>
            <a:fillRect/>
          </a:stretch>
        </p:blipFill>
        <p:spPr>
          <a:xfrm>
            <a:off x="2923540" y="4459605"/>
            <a:ext cx="6146800" cy="18262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有了多线程：异步处理请求</a:t>
            </a:r>
            <a:endParaRPr lang="zh-CN" altLang="en-US"/>
          </a:p>
        </p:txBody>
      </p:sp>
      <p:sp>
        <p:nvSpPr>
          <p:cNvPr id="4" name="Content Placeholder 3"/>
          <p:cNvSpPr>
            <a:spLocks noGrp="1"/>
          </p:cNvSpPr>
          <p:nvPr>
            <p:ph sz="half" idx="1"/>
          </p:nvPr>
        </p:nvSpPr>
        <p:spPr/>
        <p:txBody>
          <a:bodyPr/>
          <a:p>
            <a:r>
              <a:rPr lang="zh-CN" altLang="en-US">
                <a:sym typeface="+mn-ea"/>
              </a:rPr>
              <a:t>有了</a:t>
            </a:r>
            <a:r>
              <a:rPr lang="zh-CN" altLang="en-US">
                <a:sym typeface="+mn-ea"/>
              </a:rPr>
              <a:t>多线程的话，</a:t>
            </a:r>
            <a:r>
              <a:rPr lang="zh-CN" altLang="en-US" b="1">
                <a:sym typeface="+mn-ea"/>
              </a:rPr>
              <a:t>文件</a:t>
            </a:r>
            <a:r>
              <a:rPr lang="en-US" b="1">
                <a:sym typeface="+mn-ea"/>
              </a:rPr>
              <a:t>下载</a:t>
            </a:r>
            <a:r>
              <a:rPr lang="zh-CN" altLang="en-US">
                <a:sym typeface="+mn-ea"/>
              </a:rPr>
              <a:t>和</a:t>
            </a:r>
            <a:r>
              <a:rPr lang="zh-CN" altLang="en-US" b="1">
                <a:sym typeface="+mn-ea"/>
              </a:rPr>
              <a:t>用户交互</a:t>
            </a:r>
            <a:r>
              <a:rPr lang="zh-CN" altLang="en-US">
                <a:sym typeface="+mn-ea"/>
              </a:rPr>
              <a:t>分别在两个线程，同时独立运行。从而下载过程中也可以响应用户请求，提升了体验。</a:t>
            </a:r>
            <a:endParaRPr lang="zh-CN" altLang="en-US">
              <a:sym typeface="+mn-ea"/>
            </a:endParaRPr>
          </a:p>
          <a:p>
            <a:r>
              <a:rPr lang="zh-CN" altLang="en-US">
                <a:sym typeface="+mn-ea"/>
              </a:rPr>
              <a:t>可是发现一个问题：我输入完</a:t>
            </a:r>
            <a:r>
              <a:rPr lang="en-US" altLang="zh-CN">
                <a:sym typeface="+mn-ea"/>
              </a:rPr>
              <a:t> pyb </a:t>
            </a:r>
            <a:r>
              <a:rPr lang="zh-CN" altLang="en-US">
                <a:sym typeface="+mn-ea"/>
              </a:rPr>
              <a:t>以后，他的确及时地和我交互了。但是</a:t>
            </a:r>
            <a:r>
              <a:rPr lang="zh-CN" altLang="en-US" b="1">
                <a:sym typeface="+mn-ea"/>
              </a:rPr>
              <a:t>用户交互</a:t>
            </a:r>
            <a:r>
              <a:rPr lang="zh-CN" altLang="en-US">
                <a:sym typeface="+mn-ea"/>
              </a:rPr>
              <a:t>所在的主线程退出后，</a:t>
            </a:r>
            <a:r>
              <a:rPr lang="zh-CN" altLang="en-US" b="1">
                <a:sym typeface="+mn-ea"/>
              </a:rPr>
              <a:t>文件</a:t>
            </a:r>
            <a:r>
              <a:rPr lang="en-US" b="1">
                <a:sym typeface="+mn-ea"/>
              </a:rPr>
              <a:t>下载</a:t>
            </a:r>
            <a:r>
              <a:rPr lang="zh-CN" altLang="en-US">
                <a:sym typeface="+mn-ea"/>
              </a:rPr>
              <a:t>所在的子线程，因为</a:t>
            </a:r>
            <a:r>
              <a:rPr lang="zh-CN" altLang="en-US">
                <a:sym typeface="+mn-ea"/>
              </a:rPr>
              <a:t>从属于这个主线程，也被迫退出了。</a:t>
            </a:r>
            <a:endParaRPr lang="zh-CN" altLang="en-US">
              <a:sym typeface="+mn-ea"/>
            </a:endParaRPr>
          </a:p>
        </p:txBody>
      </p:sp>
      <p:pic>
        <p:nvPicPr>
          <p:cNvPr id="10" name="Content Placeholder 9"/>
          <p:cNvPicPr>
            <a:picLocks noChangeAspect="1"/>
          </p:cNvPicPr>
          <p:nvPr>
            <p:ph sz="half" idx="2"/>
          </p:nvPr>
        </p:nvPicPr>
        <p:blipFill>
          <a:blip r:embed="rId1"/>
          <a:stretch>
            <a:fillRect/>
          </a:stretch>
        </p:blipFill>
        <p:spPr>
          <a:xfrm>
            <a:off x="6137275" y="3063875"/>
            <a:ext cx="4869180" cy="18745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8814</Words>
  <Application>WPS Presentation</Application>
  <PresentationFormat>宽屏</PresentationFormat>
  <Paragraphs>322</Paragraphs>
  <Slides>59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59</vt:i4>
      </vt:variant>
    </vt:vector>
  </HeadingPairs>
  <TitlesOfParts>
    <vt:vector size="72" baseType="lpstr">
      <vt:lpstr>Arial</vt:lpstr>
      <vt:lpstr>SimSun</vt:lpstr>
      <vt:lpstr>Wingdings</vt:lpstr>
      <vt:lpstr>Liberation Sans</vt:lpstr>
      <vt:lpstr>Arial Black</vt:lpstr>
      <vt:lpstr>SimSun</vt:lpstr>
      <vt:lpstr>文泉驿微米黑</vt:lpstr>
      <vt:lpstr>Microsoft YaHei</vt:lpstr>
      <vt:lpstr>Arial Unicode MS</vt:lpstr>
      <vt:lpstr>SimSun</vt:lpstr>
      <vt:lpstr>Noto Looped Thai UI Black</vt:lpstr>
      <vt:lpstr>Noto Sans Symbols2</vt:lpstr>
      <vt:lpstr>Office Theme</vt:lpstr>
      <vt:lpstr>C++11开始的多线程编程</vt:lpstr>
      <vt:lpstr>PowerPoint 演示文稿</vt:lpstr>
      <vt:lpstr>第1章：线程</vt:lpstr>
      <vt:lpstr>进程与线程</vt:lpstr>
      <vt:lpstr>没有多线程：程序未响应</vt:lpstr>
      <vt:lpstr>为什么需要多线程：无阻塞多任务</vt:lpstr>
      <vt:lpstr>现代 C++ 中的多线程：std::thread</vt:lpstr>
      <vt:lpstr>错误：找不到符号 pthread_create</vt:lpstr>
      <vt:lpstr>有了多线程：异步处理请求</vt:lpstr>
      <vt:lpstr>主线程等待子线程结束：t1.join()</vt:lpstr>
      <vt:lpstr>std::thread 的解构函数会销毁线程</vt:lpstr>
      <vt:lpstr>解构函数不再销毁线程：t1.detach()</vt:lpstr>
      <vt:lpstr>小彭老师快乐时间</vt:lpstr>
      <vt:lpstr>跨平台的 sleep：std::this_thread::sleep_for</vt:lpstr>
      <vt:lpstr>第2章：异步</vt:lpstr>
      <vt:lpstr>异步好帮手：std::async</vt:lpstr>
      <vt:lpstr>显示地等待：wait()</vt:lpstr>
      <vt:lpstr>等待一段时间：wait_for()</vt:lpstr>
      <vt:lpstr>另一种用法：std::launch::deferred 做参数</vt:lpstr>
      <vt:lpstr>std::future 小贴士</vt:lpstr>
      <vt:lpstr>TODO：std::promise 和 std::packaged_task</vt:lpstr>
      <vt:lpstr>第3章：互斥量</vt:lpstr>
      <vt:lpstr>多线程打架案例</vt:lpstr>
      <vt:lpstr>std::mutex：上锁，防止多个线程同时进入某一代码段</vt:lpstr>
      <vt:lpstr>std::lock_guard：符合 RAII 思想的上锁和解锁</vt:lpstr>
      <vt:lpstr>std::unique_lock：也符合 RAII 思想，但自由度更高</vt:lpstr>
      <vt:lpstr>std::unique_lock：用 std::defer_lock 作为参数</vt:lpstr>
      <vt:lpstr>多个对象？每个对象一个 mutex 即可</vt:lpstr>
      <vt:lpstr>如果上锁失败，不要等待：try_lock()</vt:lpstr>
      <vt:lpstr>只等待一段时间：try_lock_for()</vt:lpstr>
      <vt:lpstr>std::unique_lock：用 std::try_to_lock 做参数</vt:lpstr>
      <vt:lpstr>std::unique_lock：用 std::adopt_lock 做参数</vt:lpstr>
      <vt:lpstr>std::unique_lock 和 std::mutex 具有同样的接口</vt:lpstr>
      <vt:lpstr>第4章：死锁</vt:lpstr>
      <vt:lpstr>同时锁住多个 mutex：死锁难题</vt:lpstr>
      <vt:lpstr>解决1：永远不要同时持有两个锁</vt:lpstr>
      <vt:lpstr>解决2：保证双方上锁顺序一致</vt:lpstr>
      <vt:lpstr>解决3：用 std::lock 同时对多个上锁</vt:lpstr>
      <vt:lpstr>std::lock 的 RAII 版本：std::scoped_lock</vt:lpstr>
      <vt:lpstr>同一个线程重复调用 lock() 也会造成死锁</vt:lpstr>
      <vt:lpstr>解决1：other 里不要再上锁</vt:lpstr>
      <vt:lpstr>解决2：改用 std::recursive_mutex</vt:lpstr>
      <vt:lpstr>第5章：数据结构</vt:lpstr>
      <vt:lpstr>案例：多线程环境中使用 std::vector</vt:lpstr>
      <vt:lpstr>封装一个线程安全的 vector</vt:lpstr>
      <vt:lpstr>PowerPoint 演示文稿</vt:lpstr>
      <vt:lpstr>PowerPoint 演示文稿</vt:lpstr>
      <vt:lpstr>PowerPoint 演示文稿</vt:lpstr>
      <vt:lpstr>PowerPoint 演示文稿</vt:lpstr>
      <vt:lpstr>PowerPoint 演示文稿</vt:lpstr>
      <vt:lpstr>第6章：原子变量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bate</dc:creator>
  <cp:lastModifiedBy>bate</cp:lastModifiedBy>
  <cp:revision>280</cp:revision>
  <dcterms:created xsi:type="dcterms:W3CDTF">2022-01-05T16:00:37Z</dcterms:created>
  <dcterms:modified xsi:type="dcterms:W3CDTF">2022-01-05T16:00:37Z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