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0"/>
  </p:handoutMasterIdLst>
  <p:sldIdLst>
    <p:sldId id="256" r:id="rId3"/>
    <p:sldId id="257" r:id="rId4"/>
    <p:sldId id="258" r:id="rId6"/>
    <p:sldId id="259" r:id="rId7"/>
    <p:sldId id="264" r:id="rId8"/>
    <p:sldId id="271" r:id="rId9"/>
    <p:sldId id="267" r:id="rId10"/>
    <p:sldId id="265" r:id="rId11"/>
    <p:sldId id="268" r:id="rId12"/>
    <p:sldId id="269" r:id="rId13"/>
    <p:sldId id="270" r:id="rId14"/>
    <p:sldId id="272" r:id="rId15"/>
    <p:sldId id="273" r:id="rId16"/>
    <p:sldId id="281" r:id="rId17"/>
    <p:sldId id="282" r:id="rId18"/>
    <p:sldId id="283" r:id="rId19"/>
    <p:sldId id="284" r:id="rId20"/>
    <p:sldId id="285" r:id="rId21"/>
    <p:sldId id="286" r:id="rId22"/>
    <p:sldId id="274" r:id="rId23"/>
    <p:sldId id="275" r:id="rId24"/>
    <p:sldId id="277" r:id="rId25"/>
    <p:sldId id="276" r:id="rId26"/>
    <p:sldId id="278" r:id="rId27"/>
    <p:sldId id="279" r:id="rId28"/>
    <p:sldId id="280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3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17.png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编译器自动优化的重要性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32</a:t>
            </a:r>
            <a:r>
              <a:rPr lang="zh-CN" altLang="en-US"/>
              <a:t>位乘法运算：</a:t>
            </a:r>
            <a:r>
              <a:rPr lang="en-US" altLang="zh-CN"/>
              <a:t>imull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4240" y="3474085"/>
            <a:ext cx="4667885" cy="10541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0570" y="2522855"/>
            <a:ext cx="5483225" cy="2956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64</a:t>
            </a:r>
            <a:r>
              <a:rPr lang="zh-CN" altLang="en-US"/>
              <a:t>位乘法运算：</a:t>
            </a:r>
            <a:r>
              <a:rPr lang="en-US" altLang="zh-CN"/>
              <a:t>imulq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56910" y="2520315"/>
            <a:ext cx="5630545" cy="296164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7565" y="3643630"/>
            <a:ext cx="48006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编译器优化：代数化简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4705" y="3027045"/>
            <a:ext cx="4846320" cy="19481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8515" y="2806700"/>
            <a:ext cx="5346700" cy="23888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编译器优化：常量折叠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2675" y="2858770"/>
            <a:ext cx="4311015" cy="22847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225" y="2616200"/>
            <a:ext cx="4653280" cy="27698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编译器优化：举个例子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835" y="2554605"/>
            <a:ext cx="4799330" cy="28930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2125" y="2907665"/>
            <a:ext cx="5492115" cy="21869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编译器优化：我毕竟不是万能的</a:t>
            </a:r>
            <a:endParaRPr lang="en-US" altLang="zh-CN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00760" y="1420495"/>
            <a:ext cx="4670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结论：尽量</a:t>
            </a:r>
            <a:r>
              <a:rPr lang="zh-CN" altLang="en-US" b="1"/>
              <a:t>避免代码复杂化</a:t>
            </a:r>
            <a:r>
              <a:rPr lang="zh-CN" altLang="en-US"/>
              <a:t>，避免使用会造成</a:t>
            </a:r>
            <a:r>
              <a:rPr lang="en-US" altLang="zh-CN"/>
              <a:t> new/delete </a:t>
            </a:r>
            <a:r>
              <a:rPr lang="zh-CN" altLang="en-US"/>
              <a:t>的容器。</a:t>
            </a:r>
            <a:endParaRPr lang="zh-CN" altLang="en-US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798445"/>
            <a:ext cx="5181600" cy="240538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0125" y="2135505"/>
            <a:ext cx="5965190" cy="3731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造成</a:t>
            </a:r>
            <a:r>
              <a:rPr lang="en-US" altLang="zh-CN">
                <a:sym typeface="+mn-ea"/>
              </a:rPr>
              <a:t> new/delete </a:t>
            </a:r>
            <a:r>
              <a:rPr lang="zh-CN" altLang="en-US">
                <a:sym typeface="+mn-ea"/>
              </a:rPr>
              <a:t>的容器：我是说，内存分配在堆上的容器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存储</a:t>
            </a:r>
            <a:r>
              <a:rPr lang="zh-CN" altLang="en-US"/>
              <a:t>在</a:t>
            </a:r>
            <a:r>
              <a:rPr lang="zh-CN" altLang="en-US" b="1"/>
              <a:t>堆</a:t>
            </a:r>
            <a:r>
              <a:rPr lang="zh-CN" altLang="en-US"/>
              <a:t>上（妨碍优化）：</a:t>
            </a:r>
            <a:endParaRPr lang="zh-CN" altLang="en-US"/>
          </a:p>
          <a:p>
            <a:r>
              <a:rPr lang="en-US" altLang="zh-CN"/>
              <a:t>vector, map, set, string, function, any</a:t>
            </a:r>
            <a:endParaRPr lang="en-US" altLang="zh-CN"/>
          </a:p>
          <a:p>
            <a:r>
              <a:rPr lang="en-US" altLang="zh-CN"/>
              <a:t>unique_ptr, shared_ptr, weak_ptr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存储在</a:t>
            </a:r>
            <a:r>
              <a:rPr lang="zh-CN" altLang="en-US" b="1"/>
              <a:t>栈</a:t>
            </a:r>
            <a:r>
              <a:rPr lang="zh-CN" altLang="en-US"/>
              <a:t>上（利于优化）：</a:t>
            </a:r>
            <a:endParaRPr lang="zh-CN" altLang="en-US"/>
          </a:p>
          <a:p>
            <a:r>
              <a:rPr lang="en-US" altLang="zh-CN"/>
              <a:t>array, bitset, glm::vec, string_view</a:t>
            </a:r>
            <a:endParaRPr lang="en-US" altLang="zh-CN"/>
          </a:p>
          <a:p>
            <a:r>
              <a:rPr lang="en-US" altLang="zh-CN"/>
              <a:t>pair, tuple, optional, variant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422650" y="4016375"/>
            <a:ext cx="4271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存储在栈上无法动态扩充大小，这就是为什么</a:t>
            </a:r>
            <a:r>
              <a:rPr lang="en-US" altLang="zh-CN"/>
              <a:t> vector </a:t>
            </a:r>
            <a:r>
              <a:rPr lang="zh-CN" altLang="en-US"/>
              <a:t>这种数据结构要存在堆上，而固定长度的</a:t>
            </a:r>
            <a:r>
              <a:rPr lang="en-US" altLang="zh-CN"/>
              <a:t> array </a:t>
            </a:r>
            <a:r>
              <a:rPr lang="zh-CN" altLang="en-US"/>
              <a:t>可以存在栈上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15335" y="5308600"/>
            <a:ext cx="4486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那么刚才那个例子改成</a:t>
            </a:r>
            <a:r>
              <a:rPr lang="en-US" altLang="zh-CN"/>
              <a:t> array </a:t>
            </a:r>
            <a:r>
              <a:rPr lang="zh-CN" altLang="en-US"/>
              <a:t>是不是就可以自动优化成功了？你可以自己试试看，想一想，为什么会是这个结果，然后在作业的</a:t>
            </a:r>
            <a:r>
              <a:rPr lang="en-US" altLang="zh-CN"/>
              <a:t> PR </a:t>
            </a:r>
            <a:r>
              <a:rPr lang="zh-CN" altLang="en-US"/>
              <a:t>描述中和老师分享你的思考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那改用</a:t>
            </a:r>
            <a:r>
              <a:rPr lang="en-US" altLang="zh-CN"/>
              <a:t> array </a:t>
            </a:r>
            <a:r>
              <a:rPr lang="zh-CN" altLang="en-US"/>
              <a:t>试试？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9305" y="2381885"/>
            <a:ext cx="5406390" cy="32378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700" y="2821305"/>
            <a:ext cx="5181600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那改用</a:t>
            </a:r>
            <a:r>
              <a:rPr lang="zh-CN">
                <a:sym typeface="+mn-ea"/>
              </a:rPr>
              <a:t>手写的</a:t>
            </a:r>
            <a:r>
              <a:rPr lang="en-US" altLang="zh-CN">
                <a:sym typeface="+mn-ea"/>
              </a:rPr>
              <a:t> reduce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6295" y="2265680"/>
            <a:ext cx="4803140" cy="347154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0715" y="2561590"/>
            <a:ext cx="5703570" cy="28790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那改小到</a:t>
            </a:r>
            <a:r>
              <a:rPr lang="en-US" altLang="zh-CN">
                <a:sym typeface="+mn-ea"/>
              </a:rPr>
              <a:t> 10</a:t>
            </a:r>
            <a:r>
              <a:rPr lang="zh-CN" altLang="en-US">
                <a:sym typeface="+mn-ea"/>
              </a:rPr>
              <a:t>？成功了！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5730" y="2858770"/>
            <a:ext cx="4172585" cy="22847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175" y="2186940"/>
            <a:ext cx="4691380" cy="36290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196965" y="939165"/>
            <a:ext cx="4158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r>
              <a:rPr lang="zh-CN"/>
              <a:t>代码</a:t>
            </a:r>
            <a:r>
              <a:rPr lang="zh-CN" b="1"/>
              <a:t>过于复杂</a:t>
            </a:r>
            <a:r>
              <a:rPr lang="zh-CN"/>
              <a:t>，涉及的</a:t>
            </a:r>
            <a:r>
              <a:rPr lang="zh-CN" b="1"/>
              <a:t>语句数量过多</a:t>
            </a:r>
            <a:r>
              <a:rPr lang="zh-CN"/>
              <a:t>时，编译器会</a:t>
            </a:r>
            <a:r>
              <a:rPr lang="zh-CN" b="1"/>
              <a:t>放弃优化</a:t>
            </a:r>
            <a:r>
              <a:rPr lang="zh-CN"/>
              <a:t>！</a:t>
            </a:r>
            <a:endParaRPr lang="zh-CN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编译器：从</a:t>
            </a:r>
            <a:r>
              <a:rPr lang="en-US" altLang="zh-CN"/>
              <a:t>C++</a:t>
            </a:r>
            <a:r>
              <a:rPr lang="zh-CN"/>
              <a:t>源码到汇编指令</a:t>
            </a:r>
            <a:endParaRPr 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2015" y="2955290"/>
            <a:ext cx="4712335" cy="20916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0240" y="1390650"/>
            <a:ext cx="3143885" cy="5220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40" y="955675"/>
            <a:ext cx="3238500" cy="2667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58595" y="1649730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lea</a:t>
            </a:r>
            <a:r>
              <a:rPr lang="zh-CN" altLang="en-US"/>
              <a:t>：加载字符串的地址</a:t>
            </a:r>
            <a:endParaRPr lang="zh-CN" altLang="en-US"/>
          </a:p>
          <a:p>
            <a:r>
              <a:rPr lang="en-US" altLang="zh-CN"/>
              <a:t>rdi</a:t>
            </a:r>
            <a:r>
              <a:rPr lang="zh-CN" altLang="en-US"/>
              <a:t>：第一个参数寄存器</a:t>
            </a:r>
            <a:endParaRPr lang="zh-CN" altLang="en-US"/>
          </a:p>
          <a:p>
            <a:r>
              <a:rPr lang="en-US" altLang="zh-CN"/>
              <a:t>eax</a:t>
            </a:r>
            <a:r>
              <a:rPr lang="zh-CN" altLang="en-US"/>
              <a:t>：返回值寄存器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调用其他函数：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指令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4260" y="2019300"/>
            <a:ext cx="4856480" cy="39636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变</a:t>
            </a:r>
            <a:r>
              <a:rPr lang="en-US" altLang="zh-CN">
                <a:sym typeface="+mn-ea"/>
              </a:rPr>
              <a:t> jmp</a:t>
            </a:r>
            <a:endParaRPr lang="en-US" altLang="zh-CN"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9625" y="2825750"/>
            <a:ext cx="5365115" cy="23507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多个函数定义在同一个文件中</a:t>
            </a:r>
            <a:endParaRPr lang="zh-CN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775" y="1090930"/>
            <a:ext cx="4200525" cy="5774055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2360" y="2667000"/>
            <a:ext cx="4272280" cy="266827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382385" y="1090295"/>
            <a:ext cx="4379595" cy="2350770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81750" y="4844415"/>
            <a:ext cx="4380230" cy="201358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82385" y="1090295"/>
            <a:ext cx="4378960" cy="5782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编译器优化：内联化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810375" y="5937885"/>
            <a:ext cx="3124835" cy="39941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局部可见函数：</a:t>
            </a:r>
            <a:r>
              <a:rPr lang="en-US" altLang="zh-CN">
                <a:sym typeface="+mn-ea"/>
              </a:rPr>
              <a:t>static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1860" y="2503170"/>
            <a:ext cx="5160010" cy="2995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75480" y="970915"/>
            <a:ext cx="4628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</a:t>
            </a:r>
            <a:r>
              <a:rPr lang="en-US" altLang="zh-CN"/>
              <a:t> static </a:t>
            </a:r>
            <a:r>
              <a:rPr lang="zh-CN" altLang="en-US"/>
              <a:t>声明表示不会暴露</a:t>
            </a:r>
            <a:r>
              <a:rPr lang="en-US" altLang="zh-CN"/>
              <a:t> other </a:t>
            </a:r>
            <a:r>
              <a:rPr lang="zh-CN" altLang="en-US"/>
              <a:t>给其他文件，而且</a:t>
            </a:r>
            <a:r>
              <a:rPr lang="en-US" altLang="zh-CN"/>
              <a:t> func </a:t>
            </a:r>
            <a:r>
              <a:rPr lang="zh-CN" altLang="en-US"/>
              <a:t>也已经内联了</a:t>
            </a:r>
            <a:r>
              <a:rPr lang="en-US" altLang="zh-CN"/>
              <a:t> other</a:t>
            </a:r>
            <a:r>
              <a:rPr lang="zh-CN" altLang="en-US"/>
              <a:t>，所以编译器干脆不定义</a:t>
            </a:r>
            <a:r>
              <a:rPr lang="en-US" altLang="zh-CN"/>
              <a:t> other </a:t>
            </a:r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inline </a:t>
            </a:r>
            <a:r>
              <a:rPr lang="zh-CN" altLang="en-US"/>
              <a:t>关键字？编译器不是傻子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5455" y="1601470"/>
            <a:ext cx="2267585" cy="1336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560" y="1249045"/>
            <a:ext cx="3046730" cy="1670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" y="5259070"/>
            <a:ext cx="2404745" cy="1297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560" y="5266690"/>
            <a:ext cx="3046095" cy="1336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5455" y="5241290"/>
            <a:ext cx="2267585" cy="1336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7815" y="5266690"/>
            <a:ext cx="2267585" cy="133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1595755"/>
            <a:ext cx="2197735" cy="1341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7815" y="1583055"/>
            <a:ext cx="2267585" cy="133604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845435" y="2959735"/>
            <a:ext cx="79197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编译的结果完全一致？</a:t>
            </a:r>
            <a:endParaRPr lang="zh-CN" altLang="en-US"/>
          </a:p>
          <a:p>
            <a:r>
              <a:rPr lang="zh-CN" altLang="en-US"/>
              <a:t>结论：在现代编译器中，</a:t>
            </a:r>
            <a:r>
              <a:rPr lang="en-US" b="1"/>
              <a:t>inline </a:t>
            </a:r>
            <a:r>
              <a:rPr lang="zh-CN" altLang="en-US" b="1"/>
              <a:t>和</a:t>
            </a:r>
            <a:r>
              <a:rPr lang="en-US" altLang="zh-CN" b="1"/>
              <a:t> static </a:t>
            </a:r>
            <a:r>
              <a:rPr lang="zh-CN" altLang="en-US" b="1"/>
              <a:t>等价</a:t>
            </a:r>
            <a:endParaRPr lang="zh-CN" altLang="en-US"/>
          </a:p>
          <a:p>
            <a:r>
              <a:rPr lang="zh-CN"/>
              <a:t>编译器不是傻子，他知道哪些函数可以内联：</a:t>
            </a:r>
            <a:r>
              <a:rPr lang="zh-CN" b="1"/>
              <a:t>定义在同一个文件中的函数</a:t>
            </a:r>
            <a:endParaRPr lang="zh-CN"/>
          </a:p>
          <a:p>
            <a:r>
              <a:rPr lang="zh-CN"/>
              <a:t>内联与否和</a:t>
            </a:r>
            <a:r>
              <a:rPr lang="en-US" altLang="zh-CN"/>
              <a:t> inline </a:t>
            </a:r>
            <a:r>
              <a:rPr lang="zh-CN" altLang="en-US"/>
              <a:t>没关系，内联</a:t>
            </a:r>
            <a:r>
              <a:rPr lang="zh-CN">
                <a:sym typeface="+mn-ea"/>
              </a:rPr>
              <a:t>与否</a:t>
            </a:r>
            <a:r>
              <a:rPr lang="zh-CN" altLang="en-US" b="1"/>
              <a:t>只取决于是否定义在同一个文件内</a:t>
            </a:r>
            <a:endParaRPr lang="zh-CN" altLang="en-US"/>
          </a:p>
          <a:p>
            <a:r>
              <a:rPr lang="zh-CN" altLang="en-US"/>
              <a:t>要性能的，定义在同一个文件即可，没必要</a:t>
            </a:r>
            <a:r>
              <a:rPr lang="en-US" altLang="zh-CN"/>
              <a:t> inline </a:t>
            </a:r>
            <a:r>
              <a:rPr lang="zh-CN" altLang="en-US"/>
              <a:t>不</a:t>
            </a:r>
            <a:r>
              <a:rPr lang="en-US" altLang="zh-CN"/>
              <a:t> inline 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而加</a:t>
            </a:r>
            <a:r>
              <a:rPr lang="en-US" altLang="zh-CN"/>
              <a:t> static</a:t>
            </a:r>
            <a:r>
              <a:rPr lang="zh-CN" altLang="en-US"/>
              <a:t>，纯粹是为了避免污染全局符号表，并不是要性能</a:t>
            </a:r>
            <a:endParaRPr lang="zh-CN" altLang="en-US"/>
          </a:p>
          <a:p>
            <a:r>
              <a:rPr lang="en-US" altLang="zh-CN"/>
              <a:t>constexpr </a:t>
            </a:r>
            <a:r>
              <a:rPr lang="zh-CN" altLang="en-US"/>
              <a:t>同理，不过是</a:t>
            </a:r>
            <a:r>
              <a:rPr lang="en-US" altLang="zh-CN"/>
              <a:t> constexpr </a:t>
            </a:r>
            <a:r>
              <a:rPr lang="zh-CN" altLang="en-US"/>
              <a:t>函数都是出现在同一个文件，所以才快</a:t>
            </a:r>
            <a:endParaRPr lang="zh-CN" altLang="en-US"/>
          </a:p>
          <a:p>
            <a:r>
              <a:rPr lang="zh-CN" altLang="en-US"/>
              <a:t>并不是因为这些关键字本身有什么魔力！只需要处于同一个文件就够了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无内鬼？来点</a:t>
            </a:r>
            <a:r>
              <a:rPr lang="zh-CN" altLang="en-US">
                <a:sym typeface="+mn-ea"/>
              </a:rPr>
              <a:t>“</a:t>
            </a:r>
            <a:r>
              <a:rPr lang="zh-CN" altLang="en-US">
                <a:sym typeface="+mn-ea"/>
              </a:rPr>
              <a:t>大厂面试官”笑话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同样沦为笑柄的还有</a:t>
            </a:r>
            <a:r>
              <a:rPr lang="en-US" altLang="zh-CN"/>
              <a:t> register </a:t>
            </a:r>
            <a:r>
              <a:rPr lang="zh-CN" altLang="en-US"/>
              <a:t>关键字，曰：可以让一个变量使用寄存器存储，更高效。</a:t>
            </a:r>
            <a:endParaRPr lang="zh-CN" altLang="en-US"/>
          </a:p>
          <a:p>
            <a:r>
              <a:rPr lang="zh-CN" altLang="en-US"/>
              <a:t>能把等差数列求和优化成</a:t>
            </a:r>
            <a:r>
              <a:rPr lang="en-US" altLang="zh-CN"/>
              <a:t> 5050 </a:t>
            </a:r>
            <a:r>
              <a:rPr lang="zh-CN" altLang="en-US"/>
              <a:t>的编译器笑着看着你，说道：还要你提醒吗？</a:t>
            </a:r>
            <a:endParaRPr lang="zh-CN" altLang="en-US"/>
          </a:p>
          <a:p>
            <a:r>
              <a:rPr lang="zh-CN" altLang="en-US"/>
              <a:t>所以，如果某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面试官”试图考考你</a:t>
            </a:r>
            <a:r>
              <a:rPr lang="en-US" altLang="zh-CN"/>
              <a:t> register </a:t>
            </a:r>
            <a:r>
              <a:rPr lang="zh-CN" altLang="en-US"/>
              <a:t>和</a:t>
            </a:r>
            <a:r>
              <a:rPr lang="en-US" altLang="zh-CN"/>
              <a:t> inline </a:t>
            </a:r>
            <a:r>
              <a:rPr lang="zh-CN" altLang="en-US"/>
              <a:t>的所谓“优化技巧</a:t>
            </a:r>
            <a:r>
              <a:rPr lang="zh-CN" altLang="en-US">
                <a:sym typeface="+mn-ea"/>
              </a:rPr>
              <a:t>”</a:t>
            </a:r>
            <a:r>
              <a:rPr lang="zh-CN" altLang="en-US"/>
              <a:t>，你直接把小彭老师这两页</a:t>
            </a:r>
            <a:r>
              <a:rPr lang="en-US" altLang="zh-CN"/>
              <a:t> ppt</a:t>
            </a:r>
            <a:r>
              <a:rPr lang="zh-CN" altLang="en-US"/>
              <a:t>，</a:t>
            </a:r>
            <a:r>
              <a:rPr lang="zh-CN" altLang="en-US"/>
              <a:t>贴到他脸上即可。</a:t>
            </a:r>
            <a:endParaRPr lang="zh-CN" altLang="en-US"/>
          </a:p>
          <a:p>
            <a:r>
              <a:rPr lang="zh-CN" altLang="en-US"/>
              <a:t>明明实验一下就知道的事，还在照着上世纪谭某强教材念。古有纸上谈兵，今有脑内编程。</a:t>
            </a:r>
            <a:endParaRPr lang="zh-CN" altLang="en-US"/>
          </a:p>
          <a:p>
            <a:r>
              <a:rPr lang="zh-CN" altLang="en-US"/>
              <a:t>计算机编程又不是量子物理广义相对论，我们每个人都有电脑，做一下实验很容易，可总有所谓的“老师”就不肯动动手敲几行命令（写</a:t>
            </a:r>
            <a:r>
              <a:rPr lang="en-US" altLang="zh-CN"/>
              <a:t>doc</a:t>
            </a:r>
            <a:r>
              <a:rPr lang="zh-CN" altLang="en-US"/>
              <a:t>文件倒挺勤的），在那里传播虚假知识。</a:t>
            </a:r>
            <a:endParaRPr lang="zh-CN" altLang="en-US"/>
          </a:p>
          <a:p>
            <a:r>
              <a:rPr lang="zh-CN" altLang="en-US"/>
              <a:t>在线做编译器实验推荐这个网站：</a:t>
            </a:r>
            <a:r>
              <a:rPr lang="en-US" altLang="zh-CN"/>
              <a:t>https://godbolt.org/</a:t>
            </a:r>
            <a:endParaRPr lang="en-US" altLang="zh-CN"/>
          </a:p>
          <a:p>
            <a:r>
              <a:rPr lang="zh-CN" altLang="en-US"/>
              <a:t>可以实时看源代码编译的结果，还能选不同的编译器版本和</a:t>
            </a:r>
            <a:r>
              <a:rPr lang="en-US" altLang="zh-CN"/>
              <a:t> flag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启用优化：</a:t>
            </a:r>
            <a:r>
              <a:rPr lang="en-US" altLang="zh-CN"/>
              <a:t>-O3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1539875"/>
            <a:ext cx="3629025" cy="2857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4340" y="1584325"/>
            <a:ext cx="2995295" cy="4973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" y="1273175"/>
            <a:ext cx="3238500" cy="2667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33795" y="1843405"/>
            <a:ext cx="4676775" cy="43148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454775" y="258445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结论：启用优化后编译器会生成更高效更紧凑的汇编指令。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帮助调试：</a:t>
            </a:r>
            <a:r>
              <a:rPr lang="en-US" altLang="zh-CN"/>
              <a:t>-fverbose-asm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57010" y="1408430"/>
            <a:ext cx="4029710" cy="50355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6405" y="1473835"/>
            <a:ext cx="3044190" cy="5055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141730"/>
            <a:ext cx="3238500" cy="266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120130" y="219710"/>
            <a:ext cx="4358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结论：加了</a:t>
            </a:r>
            <a:r>
              <a:rPr lang="en-US" altLang="zh-CN"/>
              <a:t> -fverbose-asm </a:t>
            </a:r>
            <a:r>
              <a:rPr lang="zh-CN" altLang="en-US"/>
              <a:t>这个</a:t>
            </a:r>
            <a:r>
              <a:rPr lang="en-US" altLang="zh-CN"/>
              <a:t> flag </a:t>
            </a:r>
            <a:r>
              <a:rPr lang="zh-CN"/>
              <a:t>后编译器生成的汇编指令中会夹杂注释，方便我们分析每行汇编对应源码中哪些行。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90" y="1165225"/>
            <a:ext cx="4629150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x64 </a:t>
            </a:r>
            <a:r>
              <a:rPr lang="zh-CN" altLang="en-US"/>
              <a:t>架构下的寄存器模型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925" y="1825625"/>
            <a:ext cx="7675880" cy="435165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094230" y="2237740"/>
            <a:ext cx="1328420" cy="394525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位，</a:t>
            </a:r>
            <a:r>
              <a:rPr lang="en-US" altLang="zh-CN"/>
              <a:t>16</a:t>
            </a:r>
            <a:r>
              <a:rPr lang="zh-CN" altLang="en-US"/>
              <a:t>位，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位版本</a:t>
            </a:r>
            <a:endParaRPr lang="zh-CN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al, ax, eax, rax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99160" y="3406775"/>
            <a:ext cx="5038725" cy="199072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r15b, r15w, r15d, r15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6210" y="3954780"/>
            <a:ext cx="451485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返回值：通过</a:t>
            </a:r>
            <a:r>
              <a:rPr lang="en-US" altLang="zh-CN"/>
              <a:t> eax </a:t>
            </a:r>
            <a:r>
              <a:rPr lang="zh-CN" altLang="en-US"/>
              <a:t>传出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70075" y="3444875"/>
            <a:ext cx="2736850" cy="11125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3030" y="2691130"/>
            <a:ext cx="4217670" cy="2620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个参数</a:t>
            </a:r>
            <a:r>
              <a:rPr lang="zh-CN" altLang="en-US"/>
              <a:t>：分别通过</a:t>
            </a:r>
            <a:r>
              <a:rPr lang="en-US" altLang="zh-CN"/>
              <a:t> edi</a:t>
            </a:r>
            <a:r>
              <a:rPr lang="zh-CN" altLang="en-US"/>
              <a:t>，</a:t>
            </a:r>
            <a:r>
              <a:rPr lang="en-US" altLang="zh-CN"/>
              <a:t>esi</a:t>
            </a:r>
            <a:r>
              <a:rPr lang="zh-CN" altLang="en-US"/>
              <a:t>，</a:t>
            </a:r>
            <a:r>
              <a:rPr lang="en-US" altLang="zh-CN"/>
              <a:t>edx</a:t>
            </a:r>
            <a:r>
              <a:rPr lang="zh-CN" altLang="en-US"/>
              <a:t>，</a:t>
            </a:r>
            <a:r>
              <a:rPr lang="en-US" altLang="zh-CN"/>
              <a:t>ecx</a:t>
            </a:r>
            <a:r>
              <a:rPr lang="zh-CN" altLang="en-US"/>
              <a:t>，</a:t>
            </a:r>
            <a:r>
              <a:rPr lang="en-US" altLang="zh-CN"/>
              <a:t>r8d</a:t>
            </a:r>
            <a:r>
              <a:rPr lang="zh-CN" altLang="en-US"/>
              <a:t>，</a:t>
            </a:r>
            <a:r>
              <a:rPr lang="en-US" altLang="zh-CN"/>
              <a:t>r9d </a:t>
            </a:r>
            <a:r>
              <a:rPr lang="zh-CN" altLang="en-US"/>
              <a:t>传入</a:t>
            </a:r>
            <a:endParaRPr lang="zh-CN" altLang="en-US"/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73170" y="2593975"/>
            <a:ext cx="4645660" cy="397891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03195" y="1584325"/>
            <a:ext cx="6534785" cy="742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开启优化：</a:t>
            </a:r>
            <a:r>
              <a:rPr lang="en-US" altLang="zh-CN">
                <a:sym typeface="+mn-ea"/>
              </a:rPr>
              <a:t>-O3</a:t>
            </a:r>
            <a:endParaRPr lang="en-US" altLang="zh-CN">
              <a:sym typeface="+mn-ea"/>
            </a:endParaRPr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00250" y="1975485"/>
            <a:ext cx="7423785" cy="8432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6835" y="3460115"/>
            <a:ext cx="8730615" cy="231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1705</Words>
  <Application>WPS Presentation</Application>
  <PresentationFormat>宽屏</PresentationFormat>
  <Paragraphs>106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SimSun</vt:lpstr>
      <vt:lpstr>Wingdings</vt:lpstr>
      <vt:lpstr>Liberation Sans</vt:lpstr>
      <vt:lpstr>Arial Unicode MS</vt:lpstr>
      <vt:lpstr>Arial Black</vt:lpstr>
      <vt:lpstr>Microsoft YaHei</vt:lpstr>
      <vt:lpstr>文泉驿微米黑</vt:lpstr>
      <vt:lpstr>SimSun</vt:lpstr>
      <vt:lpstr>SimSun</vt:lpstr>
      <vt:lpstr>MathJax_Vector</vt:lpstr>
      <vt:lpstr>Office Theme</vt:lpstr>
      <vt:lpstr>PowerPoint 演示文稿</vt:lpstr>
      <vt:lpstr>PowerPoint 演示文稿</vt:lpstr>
      <vt:lpstr>PowerPoint 演示文稿</vt:lpstr>
      <vt:lpstr>PowerPoint 演示文稿</vt:lpstr>
      <vt:lpstr>x64架构下的CPU模型</vt:lpstr>
      <vt:lpstr>PowerPoint 演示文稿</vt:lpstr>
      <vt:lpstr>返回值：通过 eax 传出</vt:lpstr>
      <vt:lpstr>返回值：rax</vt:lpstr>
      <vt:lpstr>前6个参数：分别通过 edi，esi，edx，ecx，r8d，r9d 传入</vt:lpstr>
      <vt:lpstr>PowerPoint 演示文稿</vt:lpstr>
      <vt:lpstr>32位乘法运算：imul</vt:lpstr>
      <vt:lpstr>PowerPoint 演示文稿</vt:lpstr>
      <vt:lpstr>编译器优化：代数化简</vt:lpstr>
      <vt:lpstr>PowerPoint 演示文稿</vt:lpstr>
      <vt:lpstr>PowerPoint 演示文稿</vt:lpstr>
      <vt:lpstr>PowerPoint 演示文稿</vt:lpstr>
      <vt:lpstr>PowerPoint 演示文稿</vt:lpstr>
      <vt:lpstr>那改用 array 试试？</vt:lpstr>
      <vt:lpstr>那改用手写的 reduce？</vt:lpstr>
      <vt:lpstr>PowerPoint 演示文稿</vt:lpstr>
      <vt:lpstr>调用其他函数：call 指令</vt:lpstr>
      <vt:lpstr>调用其他函数：call 指令</vt:lpstr>
      <vt:lpstr>PowerPoint 演示文稿</vt:lpstr>
      <vt:lpstr>编译器优化：内联化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56</cp:revision>
  <dcterms:created xsi:type="dcterms:W3CDTF">2021-12-25T16:44:25Z</dcterms:created>
  <dcterms:modified xsi:type="dcterms:W3CDTF">2021-12-25T16:44:25Z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