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50"/>
  </p:handoutMasterIdLst>
  <p:sldIdLst>
    <p:sldId id="256" r:id="rId3"/>
    <p:sldId id="267" r:id="rId4"/>
    <p:sldId id="269" r:id="rId5"/>
    <p:sldId id="273" r:id="rId6"/>
    <p:sldId id="272" r:id="rId7"/>
    <p:sldId id="283" r:id="rId8"/>
    <p:sldId id="284" r:id="rId9"/>
    <p:sldId id="285" r:id="rId11"/>
    <p:sldId id="310" r:id="rId12"/>
    <p:sldId id="309" r:id="rId13"/>
    <p:sldId id="282" r:id="rId14"/>
    <p:sldId id="295" r:id="rId15"/>
    <p:sldId id="296" r:id="rId16"/>
    <p:sldId id="297" r:id="rId17"/>
    <p:sldId id="298" r:id="rId18"/>
    <p:sldId id="299" r:id="rId19"/>
    <p:sldId id="311" r:id="rId20"/>
    <p:sldId id="315" r:id="rId21"/>
    <p:sldId id="314" r:id="rId22"/>
    <p:sldId id="318" r:id="rId23"/>
    <p:sldId id="320" r:id="rId24"/>
    <p:sldId id="317" r:id="rId25"/>
    <p:sldId id="338" r:id="rId26"/>
    <p:sldId id="339" r:id="rId27"/>
    <p:sldId id="340" r:id="rId28"/>
    <p:sldId id="355" r:id="rId29"/>
    <p:sldId id="354" r:id="rId30"/>
    <p:sldId id="370" r:id="rId31"/>
    <p:sldId id="385" r:id="rId32"/>
    <p:sldId id="386" r:id="rId33"/>
    <p:sldId id="387" r:id="rId34"/>
    <p:sldId id="388" r:id="rId35"/>
    <p:sldId id="389" r:id="rId36"/>
    <p:sldId id="384" r:id="rId37"/>
    <p:sldId id="334" r:id="rId38"/>
    <p:sldId id="319" r:id="rId39"/>
    <p:sldId id="337" r:id="rId40"/>
    <p:sldId id="268" r:id="rId41"/>
    <p:sldId id="316" r:id="rId42"/>
    <p:sldId id="281" r:id="rId43"/>
    <p:sldId id="280" r:id="rId44"/>
    <p:sldId id="262" r:id="rId45"/>
    <p:sldId id="257" r:id="rId46"/>
    <p:sldId id="258" r:id="rId47"/>
    <p:sldId id="259" r:id="rId48"/>
    <p:sldId id="261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0"/>
        <p:guide pos="39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c6a535d7ecc90554cb87761dd101fe067f0ead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255" y="-385445"/>
            <a:ext cx="12208510" cy="7628890"/>
          </a:xfrm>
          <a:prstGeom prst="rect">
            <a:avLst/>
          </a:prstGeom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90346" y="1711325"/>
            <a:ext cx="9211733" cy="1082675"/>
          </a:xfrm>
        </p:spPr>
        <p:txBody>
          <a:bodyPr/>
          <a:lstStyle>
            <a:lvl1pPr algn="ctr">
              <a:defRPr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90346" y="3028315"/>
            <a:ext cx="9218083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90270"/>
            <a:ext cx="5715635" cy="573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425" y="890270"/>
            <a:ext cx="5133975" cy="3867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6448425" y="4874260"/>
            <a:ext cx="5133975" cy="174688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标准库系列课程之</a:t>
            </a:r>
            <a:r>
              <a:rPr lang="en-US" altLang="zh-CN"/>
              <a:t> </a:t>
            </a:r>
            <a:r>
              <a:rPr lang="en-US"/>
              <a:t>set </a:t>
            </a:r>
            <a:r>
              <a:rPr lang="zh-CN" altLang="en-US"/>
              <a:t>和</a:t>
            </a:r>
            <a:r>
              <a:rPr lang="en-US" altLang="zh-CN"/>
              <a:t> map </a:t>
            </a:r>
            <a:r>
              <a:rPr lang="zh-CN" altLang="en-US"/>
              <a:t>知多少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/>
              <a:t>by </a:t>
            </a:r>
            <a:r>
              <a:rPr lang="zh-CN" altLang="en-US"/>
              <a:t>小彭老师（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en-US" altLang="zh-CN"/>
          </a:p>
          <a:p>
            <a:pPr algn="ctr"/>
            <a:r>
              <a:rPr lang="zh-CN" altLang="en-US"/>
              <a:t>课件：</a:t>
            </a:r>
            <a:r>
              <a:rPr lang="en-US" altLang="zh-CN"/>
              <a:t>https://github.com/parallel101/course</a:t>
            </a:r>
            <a:endParaRPr lang="en-US" altLang="zh-CN"/>
          </a:p>
          <a:p>
            <a:pPr algn="ctr"/>
            <a:r>
              <a:rPr lang="zh-CN" altLang="en-US"/>
              <a:t>上一期：https://www.bilibili.com/video/BV1qF411T7sd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迭代器系列帮手函数一览</a:t>
            </a:r>
            <a:endParaRPr lang="zh-CN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293110" y="1995805"/>
          <a:ext cx="5486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帮手函数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等价于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std::next(it1,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it1 +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std::prev(it1,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it1 -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std::next(it1)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it1 + 1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std::prev(it1)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it1 - 1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std::advance(it1,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it1 +=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std::advance(it1, -n)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it1 -=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 = std::distance(it1, it2)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 = it2 - it1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293110" y="6489700"/>
            <a:ext cx="5605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https://en.cppreference.com/w/cpp/iterator/distance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向</a:t>
            </a:r>
            <a:r>
              <a:rPr lang="en-US" altLang="zh-CN"/>
              <a:t> </a:t>
            </a:r>
            <a:r>
              <a:rPr lang="en-US"/>
              <a:t>set </a:t>
            </a:r>
            <a:r>
              <a:rPr lang="zh-CN" altLang="en-US"/>
              <a:t>中插入元素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5450" y="930910"/>
            <a:ext cx="5715635" cy="5730875"/>
          </a:xfrm>
        </p:spPr>
        <p:txBody>
          <a:bodyPr/>
          <a:p>
            <a:r>
              <a:rPr lang="zh-CN" altLang="en-US"/>
              <a:t>可以通过调用</a:t>
            </a:r>
            <a:r>
              <a:rPr lang="en-US" altLang="zh-CN"/>
              <a:t> insert </a:t>
            </a:r>
            <a:r>
              <a:rPr lang="zh-CN" altLang="en-US"/>
              <a:t>往</a:t>
            </a:r>
            <a:r>
              <a:rPr lang="en-US" altLang="zh-CN"/>
              <a:t> set </a:t>
            </a:r>
            <a:r>
              <a:rPr lang="zh-CN" altLang="en-US"/>
              <a:t>中添加一个元素。</a:t>
            </a:r>
            <a:endParaRPr lang="zh-CN" altLang="en-US"/>
          </a:p>
          <a:p>
            <a:r>
              <a:rPr lang="zh-CN" altLang="en-US"/>
              <a:t>用户无需关心插入的位置，例如插入元素</a:t>
            </a:r>
            <a:r>
              <a:rPr lang="en-US" altLang="zh-CN"/>
              <a:t> 3 </a:t>
            </a:r>
            <a:r>
              <a:rPr lang="zh-CN" altLang="en-US"/>
              <a:t>时，</a:t>
            </a:r>
            <a:r>
              <a:rPr lang="en-US" altLang="zh-CN"/>
              <a:t>set </a:t>
            </a:r>
            <a:r>
              <a:rPr lang="zh-CN" altLang="en-US"/>
              <a:t>会自动插入到</a:t>
            </a:r>
            <a:r>
              <a:rPr lang="en-US" altLang="zh-CN"/>
              <a:t> 2 </a:t>
            </a:r>
            <a:r>
              <a:rPr lang="zh-CN" altLang="en-US"/>
              <a:t>和</a:t>
            </a:r>
            <a:r>
              <a:rPr lang="en-US" altLang="zh-CN"/>
              <a:t> 4 </a:t>
            </a:r>
            <a:r>
              <a:rPr lang="zh-CN" altLang="en-US"/>
              <a:t>之间，从而使元素总是从小到大排列。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pair&lt;iterator, bool&gt; insert(int val);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28055" y="2243455"/>
            <a:ext cx="5974080" cy="158877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92900" y="5191760"/>
            <a:ext cx="4644390" cy="1111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向</a:t>
            </a:r>
            <a:r>
              <a:rPr lang="en-US" altLang="zh-CN"/>
              <a:t> </a:t>
            </a:r>
            <a:r>
              <a:rPr lang="en-US"/>
              <a:t>set </a:t>
            </a:r>
            <a:r>
              <a:rPr lang="zh-CN" altLang="en-US"/>
              <a:t>中插入元素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5450" y="930910"/>
            <a:ext cx="5715635" cy="5730875"/>
          </a:xfrm>
        </p:spPr>
        <p:txBody>
          <a:bodyPr/>
          <a:p>
            <a:r>
              <a:rPr lang="zh-CN"/>
              <a:t>刚刚说过</a:t>
            </a:r>
            <a:r>
              <a:rPr lang="en-US" altLang="zh-CN"/>
              <a:t> set </a:t>
            </a:r>
            <a:r>
              <a:rPr lang="zh-CN" altLang="en-US"/>
              <a:t>具有</a:t>
            </a:r>
            <a:r>
              <a:rPr lang="zh-CN" altLang="en-US" b="1"/>
              <a:t>自动去重</a:t>
            </a:r>
            <a:r>
              <a:rPr lang="zh-CN" altLang="en-US"/>
              <a:t>的功能，</a:t>
            </a:r>
            <a:r>
              <a:rPr lang="zh-CN"/>
              <a:t>如果插入的元素已经在</a:t>
            </a:r>
            <a:r>
              <a:rPr lang="en-US" altLang="zh-CN"/>
              <a:t> set </a:t>
            </a:r>
            <a:r>
              <a:rPr lang="zh-CN" altLang="en-US"/>
              <a:t>中存在，则不会完成插入。</a:t>
            </a:r>
            <a:endParaRPr lang="zh-CN" altLang="en-US"/>
          </a:p>
          <a:p>
            <a:r>
              <a:rPr lang="zh-CN" altLang="en-US"/>
              <a:t>例如往集合</a:t>
            </a:r>
            <a:r>
              <a:rPr lang="en-US" altLang="zh-CN"/>
              <a:t> {1,2,4} </a:t>
            </a:r>
            <a:r>
              <a:rPr lang="zh-CN" altLang="en-US"/>
              <a:t>中插入</a:t>
            </a:r>
            <a:r>
              <a:rPr lang="en-US" altLang="zh-CN"/>
              <a:t> 4 </a:t>
            </a:r>
            <a:r>
              <a:rPr lang="zh-CN" altLang="en-US"/>
              <a:t>则什么也不会发生，因为</a:t>
            </a:r>
            <a:r>
              <a:rPr lang="en-US" altLang="zh-CN"/>
              <a:t> 4 </a:t>
            </a:r>
            <a:r>
              <a:rPr lang="zh-CN" altLang="en-US"/>
              <a:t>已经在集合中了。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pair&lt;iterator, bool&gt; insert(int val);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9515" y="2337435"/>
            <a:ext cx="5594985" cy="14630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064375" y="5193665"/>
            <a:ext cx="3902075" cy="1107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</a:t>
            </a:r>
            <a:r>
              <a:rPr lang="zh-CN" altLang="en-US"/>
              <a:t>的第二个返回值：表示插入是否成功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5450" y="930910"/>
            <a:ext cx="5715635" cy="5730875"/>
          </a:xfrm>
        </p:spPr>
        <p:txBody>
          <a:bodyPr/>
          <a:p>
            <a:r>
              <a:rPr lang="en-US"/>
              <a:t>insert </a:t>
            </a:r>
            <a:r>
              <a:rPr lang="zh-CN" altLang="en-US"/>
              <a:t>函数的返回值是一个</a:t>
            </a:r>
            <a:r>
              <a:rPr lang="en-US" altLang="zh-CN"/>
              <a:t> pair </a:t>
            </a:r>
            <a:r>
              <a:rPr lang="zh-CN" altLang="en-US"/>
              <a:t>类型，也就是说他同时返回了两个值。其中</a:t>
            </a:r>
            <a:r>
              <a:rPr lang="zh-CN" altLang="en-US" b="1"/>
              <a:t>第二个返回值是</a:t>
            </a:r>
            <a:r>
              <a:rPr lang="en-US" altLang="zh-CN" b="1"/>
              <a:t> bool </a:t>
            </a:r>
            <a:r>
              <a:rPr lang="zh-CN" altLang="en-US" b="1"/>
              <a:t>类型，指示了插入是否成功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若元素在</a:t>
            </a:r>
            <a:r>
              <a:rPr lang="en-US" altLang="zh-CN"/>
              <a:t> set </a:t>
            </a:r>
            <a:r>
              <a:rPr lang="zh-CN" altLang="en-US"/>
              <a:t>容器中已存有相同的元素，则插入失败，这个</a:t>
            </a:r>
            <a:r>
              <a:rPr lang="en-US" altLang="zh-CN"/>
              <a:t> bool </a:t>
            </a:r>
            <a:r>
              <a:rPr lang="zh-CN" altLang="en-US"/>
              <a:t>值为</a:t>
            </a:r>
            <a:r>
              <a:rPr lang="en-US" altLang="zh-CN"/>
              <a:t> false</a:t>
            </a:r>
            <a:r>
              <a:rPr lang="zh-CN" altLang="en-US"/>
              <a:t>；如果元素在</a:t>
            </a:r>
            <a:r>
              <a:rPr lang="en-US" altLang="zh-CN"/>
              <a:t> set </a:t>
            </a:r>
            <a:r>
              <a:rPr lang="zh-CN" altLang="en-US"/>
              <a:t>中不存在，则插入成功，这个</a:t>
            </a:r>
            <a:r>
              <a:rPr lang="en-US" altLang="zh-CN"/>
              <a:t> bool </a:t>
            </a:r>
            <a:r>
              <a:rPr lang="zh-CN" altLang="en-US"/>
              <a:t>值为</a:t>
            </a:r>
            <a:r>
              <a:rPr lang="en-US" altLang="zh-CN"/>
              <a:t> true</a:t>
            </a:r>
            <a:r>
              <a:rPr lang="zh-CN" altLang="en-US"/>
              <a:t>。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pair&lt;iterator, bool&gt; insert(int val);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4555" y="2813050"/>
            <a:ext cx="6227445" cy="151320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776210" y="5289550"/>
            <a:ext cx="2477770" cy="915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</a:t>
            </a:r>
            <a:r>
              <a:rPr lang="zh-CN" altLang="en-US"/>
              <a:t>的第一个返回值：指向插入</a:t>
            </a:r>
            <a:r>
              <a:rPr lang="en-US" altLang="zh-CN"/>
              <a:t>/</a:t>
            </a:r>
            <a:r>
              <a:rPr lang="zh-CN" altLang="en-US"/>
              <a:t>现有元素的迭代器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2730" y="773430"/>
            <a:ext cx="5715635" cy="5888355"/>
          </a:xfrm>
        </p:spPr>
        <p:txBody>
          <a:bodyPr/>
          <a:p>
            <a:r>
              <a:rPr lang="zh-CN" altLang="en-US"/>
              <a:t>其中</a:t>
            </a:r>
            <a:r>
              <a:rPr lang="zh-CN" altLang="en-US" b="1"/>
              <a:t>第一个返回值是一个迭代器</a:t>
            </a:r>
            <a:r>
              <a:rPr lang="zh-CN" altLang="en-US"/>
              <a:t>，分两种情况讨论。</a:t>
            </a:r>
            <a:endParaRPr lang="zh-CN" altLang="en-US"/>
          </a:p>
          <a:p>
            <a:r>
              <a:rPr lang="zh-CN"/>
              <a:t>当向 set 容器添加元素成功时，该迭代器指向 set 容器新添加的元素，bool 类型的值为 true；</a:t>
            </a:r>
            <a:endParaRPr lang="zh-CN"/>
          </a:p>
          <a:p>
            <a:r>
              <a:rPr lang="zh-CN"/>
              <a:t>如果添加失败，即证明原 set 容器中已存有相同的元素，此时返回的迭代器就指向容器中相同的此元素，同时 bool 类型的值为 false。</a:t>
            </a:r>
            <a:endParaRPr lang="zh-CN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pair&lt;iterator, bool&gt; insert(int val);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764145" y="6489700"/>
            <a:ext cx="4419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http://c.biancheng.net/view/7196.html</a:t>
            </a:r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2315" y="2231390"/>
            <a:ext cx="6369685" cy="188150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430135" y="4497705"/>
            <a:ext cx="315341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glibc </a:t>
            </a:r>
            <a:r>
              <a:rPr lang="zh-CN" altLang="en-US"/>
              <a:t>中</a:t>
            </a:r>
            <a:r>
              <a:rPr lang="en-US" altLang="zh-CN"/>
              <a:t> </a:t>
            </a:r>
            <a:r>
              <a:rPr lang="en-US"/>
              <a:t>pair </a:t>
            </a:r>
            <a:r>
              <a:rPr lang="zh-CN" altLang="en-US"/>
              <a:t>的定义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3555" y="4276090"/>
            <a:ext cx="8827770" cy="258191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92480" y="1174750"/>
            <a:ext cx="10789920" cy="4953000"/>
          </a:xfrm>
        </p:spPr>
        <p:txBody>
          <a:bodyPr/>
          <a:p>
            <a:r>
              <a:rPr lang="en-US" altLang="zh-CN" sz="2400"/>
              <a:t>pair </a:t>
            </a:r>
            <a:r>
              <a:rPr lang="zh-CN" altLang="en-US" sz="2400"/>
              <a:t>类似于</a:t>
            </a:r>
            <a:r>
              <a:rPr lang="en-US" altLang="zh-CN" sz="2400"/>
              <a:t> python </a:t>
            </a:r>
            <a:r>
              <a:rPr lang="zh-CN" altLang="en-US" sz="2400"/>
              <a:t>里的元组，不过固定只能有两个元素，自从</a:t>
            </a:r>
            <a:r>
              <a:rPr lang="en-US" altLang="zh-CN" sz="2400"/>
              <a:t> C++11 </a:t>
            </a:r>
            <a:r>
              <a:rPr lang="zh-CN" altLang="en-US" sz="2400"/>
              <a:t>引入了能支持任意多元素的</a:t>
            </a:r>
            <a:r>
              <a:rPr lang="en-US" altLang="zh-CN" sz="2400"/>
              <a:t> tuple </a:t>
            </a:r>
            <a:r>
              <a:rPr lang="zh-CN" altLang="en-US" sz="2400"/>
              <a:t>以来，就没</a:t>
            </a:r>
            <a:r>
              <a:rPr lang="en-US" altLang="zh-CN" sz="2400"/>
              <a:t> pair </a:t>
            </a:r>
            <a:r>
              <a:rPr lang="zh-CN" altLang="en-US" sz="2400"/>
              <a:t>什么事了</a:t>
            </a:r>
            <a:r>
              <a:rPr lang="en-US" altLang="zh-CN" sz="2400"/>
              <a:t>……</a:t>
            </a:r>
            <a:r>
              <a:rPr lang="zh-CN" altLang="en-US" sz="2400"/>
              <a:t>但是为了兼容</a:t>
            </a:r>
            <a:r>
              <a:rPr lang="en-US" altLang="zh-CN" sz="2400"/>
              <a:t> pair </a:t>
            </a:r>
            <a:r>
              <a:rPr lang="zh-CN" altLang="en-US" sz="2400"/>
              <a:t>还是继续存在着。</a:t>
            </a:r>
            <a:r>
              <a:rPr lang="en-US" altLang="zh-CN" sz="2400"/>
              <a:t>pair </a:t>
            </a:r>
            <a:r>
              <a:rPr lang="zh-CN" altLang="en-US" sz="2400"/>
              <a:t>是个模板类，根据尖括号里你给定的类型来替换这里的</a:t>
            </a:r>
            <a:r>
              <a:rPr lang="en-US" altLang="zh-CN" sz="2400"/>
              <a:t> _T1 </a:t>
            </a:r>
            <a:r>
              <a:rPr lang="zh-CN" altLang="en-US" sz="2400"/>
              <a:t>和</a:t>
            </a:r>
            <a:r>
              <a:rPr lang="en-US" altLang="zh-CN" sz="2400"/>
              <a:t> _T2</a:t>
            </a:r>
            <a:r>
              <a:rPr lang="zh-CN" altLang="en-US" sz="2400"/>
              <a:t>。例如</a:t>
            </a:r>
            <a:r>
              <a:rPr lang="en-US" altLang="zh-CN" sz="2400"/>
              <a:t> pair&lt;iterator, bool&gt; </a:t>
            </a:r>
            <a:r>
              <a:rPr lang="zh-CN" altLang="en-US" sz="2400"/>
              <a:t>就会变成：</a:t>
            </a:r>
            <a:endParaRPr lang="zh-CN" altLang="en-US"/>
          </a:p>
          <a:p>
            <a:r>
              <a:rPr lang="en-US" altLang="zh-CN" sz="2400">
                <a:solidFill>
                  <a:srgbClr val="0070C0"/>
                </a:solidFill>
              </a:rPr>
              <a:t>struct </a:t>
            </a:r>
            <a:r>
              <a:rPr lang="en-US" altLang="zh-CN" sz="2400">
                <a:solidFill>
                  <a:srgbClr val="00B050"/>
                </a:solidFill>
              </a:rPr>
              <a:t>pair </a:t>
            </a:r>
            <a:r>
              <a:rPr lang="en-US" altLang="zh-CN" sz="2400">
                <a:solidFill>
                  <a:srgbClr val="0070C0"/>
                </a:solidFill>
              </a:rPr>
              <a:t>{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</a:rPr>
              <a:t>  </a:t>
            </a:r>
            <a:r>
              <a:rPr lang="en-US" altLang="zh-CN" sz="2400">
                <a:solidFill>
                  <a:srgbClr val="00B050"/>
                </a:solidFill>
              </a:rPr>
              <a:t>iterator </a:t>
            </a:r>
            <a:r>
              <a:rPr lang="en-US" altLang="zh-CN" sz="2400">
                <a:solidFill>
                  <a:srgbClr val="0070C0"/>
                </a:solidFill>
              </a:rPr>
              <a:t>first;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</a:rPr>
              <a:t>  </a:t>
            </a:r>
            <a:r>
              <a:rPr lang="en-US" altLang="zh-CN" sz="2400">
                <a:solidFill>
                  <a:srgbClr val="00B050"/>
                </a:solidFill>
              </a:rPr>
              <a:t>bool </a:t>
            </a:r>
            <a:r>
              <a:rPr lang="en-US" altLang="zh-CN" sz="2400">
                <a:solidFill>
                  <a:srgbClr val="0070C0"/>
                </a:solidFill>
              </a:rPr>
              <a:t>second;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</a:rPr>
              <a:t>};</a:t>
            </a:r>
            <a:endParaRPr lang="en-US" altLang="zh-CN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C++17 </a:t>
            </a:r>
            <a:r>
              <a:rPr lang="zh-CN" altLang="en-US"/>
              <a:t>的结构化绑定来拆解</a:t>
            </a:r>
            <a:r>
              <a:rPr lang="en-US" altLang="zh-CN"/>
              <a:t> </a:t>
            </a:r>
            <a:r>
              <a:rPr lang="en-US"/>
              <a:t>pair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C++17 </a:t>
            </a:r>
            <a:r>
              <a:rPr lang="zh-CN" altLang="en-US"/>
              <a:t>提供了结构化绑定</a:t>
            </a:r>
            <a:r>
              <a:rPr lang="en-US" altLang="zh-CN"/>
              <a:t>(structual binding)</a:t>
            </a:r>
            <a:r>
              <a:rPr lang="zh-CN" altLang="en-US"/>
              <a:t>的语法，可以取出一个</a:t>
            </a:r>
            <a:r>
              <a:rPr lang="en-US" altLang="zh-CN"/>
              <a:t> POD </a:t>
            </a:r>
            <a:r>
              <a:rPr lang="zh-CN" altLang="en-US"/>
              <a:t>结构体的所有成员，</a:t>
            </a:r>
            <a:r>
              <a:rPr lang="en-US" altLang="zh-CN"/>
              <a:t>pair </a:t>
            </a:r>
            <a:r>
              <a:rPr lang="zh-CN" altLang="en-US"/>
              <a:t>也不例外。</a:t>
            </a:r>
            <a:endParaRPr lang="zh-CN" altLang="en-US"/>
          </a:p>
          <a:p>
            <a:r>
              <a:rPr lang="en-US" altLang="zh-CN" sz="2800">
                <a:solidFill>
                  <a:srgbClr val="0070C0"/>
                </a:solidFill>
              </a:rPr>
              <a:t>auto [ok, it] = 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b.insert(3)</a:t>
            </a:r>
            <a:r>
              <a:rPr lang="en-US" altLang="zh-CN" sz="2800">
                <a:solidFill>
                  <a:srgbClr val="0070C0"/>
                </a:solidFill>
              </a:rPr>
              <a:t>;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zh-CN" altLang="en-US" sz="2800">
                <a:solidFill>
                  <a:srgbClr val="0070C0"/>
                </a:solidFill>
              </a:rPr>
              <a:t>等价于</a:t>
            </a:r>
            <a:endParaRPr lang="zh-CN" altLang="en-US" sz="2800">
              <a:solidFill>
                <a:srgbClr val="0070C0"/>
              </a:solidFill>
            </a:endParaRPr>
          </a:p>
          <a:p>
            <a:r>
              <a:rPr lang="en-US" altLang="zh-CN" sz="2800">
                <a:solidFill>
                  <a:srgbClr val="0070C0"/>
                </a:solidFill>
              </a:rPr>
              <a:t>auto tmp = b.insert(3);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>
                <a:solidFill>
                  <a:srgbClr val="0070C0"/>
                </a:solidFill>
              </a:rPr>
              <a:t>auto ok = tmp.first;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>
                <a:solidFill>
                  <a:srgbClr val="0070C0"/>
                </a:solidFill>
              </a:rPr>
              <a:t>auto it = tmp.second;</a:t>
            </a:r>
            <a:endParaRPr lang="en-US" altLang="zh-CN" sz="280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2830" y="2233295"/>
            <a:ext cx="6059170" cy="214058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600950" y="4786630"/>
            <a:ext cx="2807970" cy="155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set </a:t>
            </a:r>
            <a:r>
              <a:rPr lang="zh-CN" altLang="en-US"/>
              <a:t>中查询元素是否存在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00125"/>
            <a:ext cx="7038340" cy="5678805"/>
          </a:xfrm>
        </p:spPr>
        <p:txBody>
          <a:bodyPr/>
          <a:p>
            <a:r>
              <a:rPr lang="en-US" sz="2800"/>
              <a:t>set </a:t>
            </a:r>
            <a:r>
              <a:rPr lang="zh-CN" altLang="en-US" sz="2800"/>
              <a:t>有一个</a:t>
            </a:r>
            <a:r>
              <a:rPr lang="en-US" altLang="zh-CN" sz="2800"/>
              <a:t> find </a:t>
            </a:r>
            <a:r>
              <a:rPr lang="zh-CN" altLang="en-US" sz="2800"/>
              <a:t>函数。只需给定一个参数，他会寻找</a:t>
            </a:r>
            <a:r>
              <a:rPr lang="en-US" altLang="zh-CN" sz="2800"/>
              <a:t> set </a:t>
            </a:r>
            <a:r>
              <a:rPr lang="zh-CN" altLang="en-US" sz="2800"/>
              <a:t>中与之相等的元素。</a:t>
            </a:r>
            <a:endParaRPr lang="zh-CN" altLang="en-US" sz="2800"/>
          </a:p>
          <a:p>
            <a:r>
              <a:rPr lang="zh-CN" altLang="en-US" sz="2800"/>
              <a:t>如果找到，则返回指向找到元素的迭代器。</a:t>
            </a:r>
            <a:endParaRPr lang="zh-CN" altLang="en-US" sz="2800"/>
          </a:p>
          <a:p>
            <a:r>
              <a:rPr lang="zh-CN" altLang="en-US" sz="2800"/>
              <a:t>如果找不到，则返回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70C0"/>
                </a:solidFill>
              </a:rPr>
              <a:t>end()</a:t>
            </a:r>
            <a:r>
              <a:rPr lang="en-US" altLang="zh-CN" sz="2800"/>
              <a:t> </a:t>
            </a:r>
            <a:r>
              <a:rPr lang="zh-CN" altLang="en-US" sz="2800"/>
              <a:t>迭代器。</a:t>
            </a:r>
            <a:endParaRPr lang="zh-CN" altLang="en-US" sz="2800"/>
          </a:p>
          <a:p>
            <a:r>
              <a:rPr lang="zh-CN" altLang="en-US" sz="2800"/>
              <a:t>刚刚说过，</a:t>
            </a:r>
            <a:r>
              <a:rPr lang="en-US" altLang="zh-CN" sz="2800">
                <a:solidFill>
                  <a:srgbClr val="0070C0"/>
                </a:solidFill>
              </a:rPr>
              <a:t>end() </a:t>
            </a:r>
            <a:r>
              <a:rPr lang="zh-CN" altLang="en-US" sz="2800"/>
              <a:t>指向的是</a:t>
            </a:r>
            <a:r>
              <a:rPr lang="en-US" altLang="zh-CN" sz="2800"/>
              <a:t> set 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0070C0"/>
                </a:solidFill>
              </a:rPr>
              <a:t>尾部再之后一格</a:t>
            </a:r>
            <a:r>
              <a:rPr lang="zh-CN" altLang="en-US" sz="2800"/>
              <a:t>元素，他指向的是一个不存在的地址，不可能有任何元素在那里！因此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70C0"/>
                </a:solidFill>
              </a:rPr>
              <a:t>end()</a:t>
            </a:r>
            <a:r>
              <a:rPr lang="en-US" altLang="zh-CN" sz="2800"/>
              <a:t> </a:t>
            </a:r>
            <a:r>
              <a:rPr lang="zh-CN" altLang="en-US" sz="2800"/>
              <a:t>常被标准库用作一个标记，来表示找不到的情况。</a:t>
            </a:r>
            <a:r>
              <a:rPr lang="en-US" altLang="zh-CN" sz="2800"/>
              <a:t>Python </a:t>
            </a:r>
            <a:r>
              <a:rPr lang="zh-CN" altLang="en-US" sz="2800"/>
              <a:t>中的</a:t>
            </a:r>
            <a:r>
              <a:rPr lang="en-US" altLang="zh-CN" sz="2800"/>
              <a:t> find </a:t>
            </a:r>
            <a:r>
              <a:rPr lang="zh-CN" altLang="en-US" sz="2800"/>
              <a:t>找不到元素时会返回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70C0"/>
                </a:solidFill>
              </a:rPr>
              <a:t>-1</a:t>
            </a:r>
            <a:r>
              <a:rPr lang="en-US" altLang="zh-CN" sz="2800"/>
              <a:t> </a:t>
            </a:r>
            <a:r>
              <a:rPr lang="zh-CN" altLang="en-US" sz="2800"/>
              <a:t>来表示，也是这个思想。</a:t>
            </a:r>
            <a:endParaRPr lang="zh-CN" altLang="en-US" sz="2800"/>
          </a:p>
          <a:p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find(int const &amp;val) const;</a:t>
            </a:r>
            <a:endParaRPr lang="zh-CN" alt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4035" y="3261995"/>
            <a:ext cx="5318125" cy="1297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30" y="5027295"/>
            <a:ext cx="228854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中查询元素是否存在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因此，可以用这个写法：</a:t>
            </a:r>
            <a:endParaRPr lang="zh-CN" altLang="en-US"/>
          </a:p>
          <a:p>
            <a:r>
              <a:rPr lang="en-US" altLang="zh-CN" b="1">
                <a:solidFill>
                  <a:srgbClr val="0070C0"/>
                </a:solidFill>
              </a:rPr>
              <a:t>set.find(x) != set.end()</a:t>
            </a:r>
            <a:endParaRPr lang="en-US" altLang="zh-CN" b="1">
              <a:solidFill>
                <a:srgbClr val="0070C0"/>
              </a:solidFill>
            </a:endParaRPr>
          </a:p>
          <a:p>
            <a:r>
              <a:rPr lang="zh-CN" altLang="en-US"/>
              <a:t>来判断集合</a:t>
            </a:r>
            <a:r>
              <a:rPr lang="en-US" altLang="zh-CN"/>
              <a:t> set </a:t>
            </a:r>
            <a:r>
              <a:rPr lang="zh-CN" altLang="en-US"/>
              <a:t>中</a:t>
            </a:r>
            <a:r>
              <a:rPr lang="zh-CN" altLang="en-US">
                <a:sym typeface="+mn-ea"/>
              </a:rPr>
              <a:t>是否存在</a:t>
            </a:r>
            <a:r>
              <a:rPr lang="zh-CN" altLang="en-US"/>
              <a:t>元素</a:t>
            </a:r>
            <a:r>
              <a:rPr lang="en-US" altLang="zh-CN"/>
              <a:t> x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这是个固定的写法，虽然要调用两个函数看起来好像挺麻烦，但是大家都在用。</a:t>
            </a:r>
            <a:endParaRPr lang="zh-CN" altLang="en-US"/>
          </a:p>
          <a:p>
            <a:endParaRPr lang="zh-CN" altLang="en-US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find(int const &amp;val) const;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end() const;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endParaRPr lang="zh-CN" altLang="en-US" sz="2400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7816215" y="5375910"/>
            <a:ext cx="2397760" cy="886460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0480" y="701040"/>
            <a:ext cx="5269230" cy="4245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中查询元素是否存在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27075"/>
            <a:ext cx="6402705" cy="6130925"/>
          </a:xfrm>
        </p:spPr>
        <p:txBody>
          <a:bodyPr/>
          <a:p>
            <a:r>
              <a:rPr lang="zh-CN" sz="2800"/>
              <a:t>还有一种更直观的写法：</a:t>
            </a:r>
            <a:endParaRPr lang="zh-CN" sz="2800"/>
          </a:p>
          <a:p>
            <a:r>
              <a:rPr lang="en-US" altLang="zh-CN" sz="2800" b="1">
                <a:solidFill>
                  <a:srgbClr val="0070C0"/>
                </a:solidFill>
              </a:rPr>
              <a:t>set.count(x) != 0</a:t>
            </a:r>
            <a:endParaRPr lang="en-US" altLang="zh-CN" sz="2800" b="1">
              <a:solidFill>
                <a:srgbClr val="0070C0"/>
              </a:solidFill>
            </a:endParaRPr>
          </a:p>
          <a:p>
            <a:r>
              <a:rPr lang="en-US" altLang="zh-CN" sz="2800"/>
              <a:t>count </a:t>
            </a:r>
            <a:r>
              <a:rPr lang="zh-CN" altLang="en-US" sz="2800"/>
              <a:t>返回的是一个</a:t>
            </a:r>
            <a:r>
              <a:rPr lang="en-US" altLang="zh-CN" sz="2800"/>
              <a:t> int </a:t>
            </a:r>
            <a:r>
              <a:rPr lang="zh-CN" altLang="en-US" sz="2800"/>
              <a:t>类型，表示</a:t>
            </a:r>
            <a:r>
              <a:rPr lang="zh-CN" altLang="en-US" sz="2800" b="1"/>
              <a:t>集合中相等元素的个数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等等，不是说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 set 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具有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去重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的功能，不会有重复的元素吗？为什么标准库让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 count 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计算个数而不是直接返回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 bool…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因为他们考虑到接口的泛用性，毕竟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 multiset 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就不去重。对于能去重的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 set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，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count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只可能返回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 0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或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 1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。</a:t>
            </a:r>
            <a:endParaRPr lang="zh-CN" altLang="en-US" sz="28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800"/>
              <a:t>个数为</a:t>
            </a:r>
            <a:r>
              <a:rPr lang="en-US" altLang="zh-CN" sz="2800"/>
              <a:t> </a:t>
            </a:r>
            <a:r>
              <a:rPr lang="en-US" altLang="zh-CN" sz="2800" b="1">
                <a:solidFill>
                  <a:srgbClr val="C00000"/>
                </a:solidFill>
              </a:rPr>
              <a:t>0</a:t>
            </a:r>
            <a:r>
              <a:rPr lang="en-US" altLang="zh-CN" sz="2800"/>
              <a:t> </a:t>
            </a:r>
            <a:r>
              <a:rPr lang="zh-CN" altLang="en-US" sz="2800"/>
              <a:t>就说明集合中</a:t>
            </a:r>
            <a:r>
              <a:rPr lang="zh-CN" altLang="en-US" sz="2800" b="1">
                <a:solidFill>
                  <a:srgbClr val="C00000"/>
                </a:solidFill>
              </a:rPr>
              <a:t>没有</a:t>
            </a:r>
            <a:r>
              <a:rPr lang="zh-CN" altLang="en-US" sz="2800"/>
              <a:t>该元素</a:t>
            </a:r>
            <a:r>
              <a:rPr lang="zh-CN" sz="2800"/>
              <a:t>。</a:t>
            </a:r>
            <a:r>
              <a:rPr lang="zh-CN" altLang="en-US" sz="2800"/>
              <a:t>个数为</a:t>
            </a:r>
            <a:r>
              <a:rPr lang="en-US" altLang="zh-CN" sz="2800"/>
              <a:t> </a:t>
            </a:r>
            <a:r>
              <a:rPr lang="en-US" altLang="zh-CN" sz="2800" b="1">
                <a:solidFill>
                  <a:srgbClr val="00B050"/>
                </a:solidFill>
              </a:rPr>
              <a:t>1 </a:t>
            </a:r>
            <a:r>
              <a:rPr lang="zh-CN" altLang="en-US" sz="2800"/>
              <a:t>就说明集合中</a:t>
            </a:r>
            <a:r>
              <a:rPr lang="zh-CN" altLang="en-US" sz="2800" b="1">
                <a:solidFill>
                  <a:srgbClr val="00B050"/>
                </a:solidFill>
              </a:rPr>
              <a:t>存在</a:t>
            </a:r>
            <a:r>
              <a:rPr lang="zh-CN" altLang="en-US" sz="2800">
                <a:sym typeface="+mn-ea"/>
              </a:rPr>
              <a:t>该</a:t>
            </a:r>
            <a:r>
              <a:rPr lang="zh-CN" altLang="en-US" sz="2800"/>
              <a:t>元素。</a:t>
            </a:r>
            <a:endParaRPr lang="zh-CN" altLang="en-US" sz="2800"/>
          </a:p>
          <a:p>
            <a:r>
              <a:rPr lang="zh-CN" altLang="en-US" sz="2800"/>
              <a:t>因为 int 类型能隐式转换为 bool，所以 != 0 可以省略不写。</a:t>
            </a:r>
            <a:endParaRPr lang="zh-CN" altLang="en-US" sz="2800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size_t count(int const &amp;val) const;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7816215" y="5375910"/>
            <a:ext cx="2397760" cy="88646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2070" y="726440"/>
            <a:ext cx="522605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</a:t>
            </a:r>
            <a:r>
              <a:rPr lang="zh-CN" altLang="en-US"/>
              <a:t>和</a:t>
            </a:r>
            <a:r>
              <a:rPr lang="en-US" altLang="zh-CN"/>
              <a:t> vector 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2255" y="819785"/>
            <a:ext cx="6062980" cy="5872480"/>
          </a:xfrm>
        </p:spPr>
        <p:txBody>
          <a:bodyPr/>
          <a:p>
            <a:r>
              <a:rPr lang="zh-CN"/>
              <a:t>都是能存储一连串数据的容器。</a:t>
            </a:r>
            <a:endParaRPr lang="zh-CN"/>
          </a:p>
          <a:p>
            <a:r>
              <a:rPr lang="zh-CN"/>
              <a:t>区别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会</a:t>
            </a:r>
            <a:r>
              <a:rPr lang="zh-CN" altLang="en-US">
                <a:sym typeface="+mn-ea"/>
              </a:rPr>
              <a:t>自动</a:t>
            </a:r>
            <a:r>
              <a:rPr lang="zh-CN" altLang="en-US"/>
              <a:t>给其中的元素</a:t>
            </a:r>
            <a:r>
              <a:rPr lang="zh-CN" altLang="en-US" b="1"/>
              <a:t>从小到大排序</a:t>
            </a:r>
            <a:r>
              <a:rPr lang="zh-CN" altLang="en-US"/>
              <a:t>，而</a:t>
            </a:r>
            <a:r>
              <a:rPr lang="en-US" altLang="zh-CN"/>
              <a:t>vector</a:t>
            </a:r>
            <a:r>
              <a:rPr lang="zh-CN" altLang="en-US"/>
              <a:t>会保持插入时的顺序。</a:t>
            </a:r>
            <a:endParaRPr lang="zh-CN" altLang="en-US"/>
          </a:p>
          <a:p>
            <a:r>
              <a:rPr lang="zh-CN" altLang="en-US"/>
              <a:t>区别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会把重复的元素去除，只保留一个，即</a:t>
            </a:r>
            <a:r>
              <a:rPr lang="zh-CN" altLang="en-US" b="1"/>
              <a:t>去重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区别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vector</a:t>
            </a:r>
            <a:r>
              <a:rPr lang="zh-CN" altLang="en-US"/>
              <a:t>中的元素在内存中是连续的，可以高效地按</a:t>
            </a:r>
            <a:r>
              <a:rPr lang="zh-CN" altLang="en-US" b="1"/>
              <a:t>索引</a:t>
            </a:r>
            <a:r>
              <a:rPr lang="zh-CN" altLang="en-US"/>
              <a:t>随机访问，</a:t>
            </a:r>
            <a:r>
              <a:rPr lang="en-US" altLang="zh-CN"/>
              <a:t>set</a:t>
            </a:r>
            <a:r>
              <a:rPr lang="zh-CN" altLang="en-US"/>
              <a:t>则不行。</a:t>
            </a:r>
            <a:endParaRPr lang="zh-CN" altLang="en-US"/>
          </a:p>
          <a:p>
            <a:r>
              <a:rPr lang="zh-CN" altLang="en-US"/>
              <a:t>区别</a:t>
            </a:r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中的元素可以高效地按</a:t>
            </a:r>
            <a:r>
              <a:rPr lang="zh-CN" altLang="en-US" b="1"/>
              <a:t>值</a:t>
            </a:r>
            <a:r>
              <a:rPr lang="zh-CN" altLang="en-US"/>
              <a:t>查找，而</a:t>
            </a:r>
            <a:r>
              <a:rPr lang="en-US" altLang="zh-CN"/>
              <a:t> vector </a:t>
            </a:r>
            <a:r>
              <a:rPr lang="zh-CN" altLang="en-US"/>
              <a:t>则低效。</a:t>
            </a:r>
            <a:endParaRPr lang="zh-CN" altLang="en-US"/>
          </a:p>
        </p:txBody>
      </p:sp>
      <p:pic>
        <p:nvPicPr>
          <p:cNvPr id="25" name="Content Placeholder 9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7319645" y="5332730"/>
            <a:ext cx="339090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8425" y="996315"/>
            <a:ext cx="5133975" cy="3653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set </a:t>
            </a:r>
            <a:r>
              <a:rPr lang="zh-CN" altLang="en-US"/>
              <a:t>中删除指定元素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247775"/>
            <a:ext cx="6899275" cy="5373370"/>
          </a:xfrm>
        </p:spPr>
        <p:txBody>
          <a:bodyPr/>
          <a:p>
            <a:r>
              <a:rPr lang="en-US" sz="2400"/>
              <a:t>set.erase(x) </a:t>
            </a:r>
            <a:r>
              <a:rPr lang="zh-CN" altLang="en-US" sz="2400"/>
              <a:t>可以删除集合中值为</a:t>
            </a:r>
            <a:r>
              <a:rPr lang="en-US" altLang="zh-CN" sz="2400"/>
              <a:t> x </a:t>
            </a:r>
            <a:r>
              <a:rPr lang="zh-CN" altLang="en-US" sz="2400"/>
              <a:t>的元素。</a:t>
            </a:r>
            <a:endParaRPr lang="zh-CN" altLang="en-US" sz="2400"/>
          </a:p>
          <a:p>
            <a:r>
              <a:rPr lang="en-US" altLang="zh-CN" sz="2400"/>
              <a:t>erase </a:t>
            </a:r>
            <a:r>
              <a:rPr lang="zh-CN" altLang="en-US" sz="2400"/>
              <a:t>返回一个整数，表示被他删除元素的个数。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个数为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就说明集合中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没有</a:t>
            </a:r>
            <a:r>
              <a:rPr lang="zh-CN" altLang="en-US" sz="2400">
                <a:sym typeface="+mn-ea"/>
              </a:rPr>
              <a:t>该元素，删除失败</a:t>
            </a:r>
            <a:r>
              <a:rPr lang="zh-CN" sz="2400">
                <a:sym typeface="+mn-ea"/>
              </a:rPr>
              <a:t>。</a:t>
            </a:r>
            <a:endParaRPr 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个数为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 b="1">
                <a:solidFill>
                  <a:srgbClr val="00B050"/>
                </a:solidFill>
                <a:sym typeface="+mn-ea"/>
              </a:rPr>
              <a:t>1 </a:t>
            </a:r>
            <a:r>
              <a:rPr lang="zh-CN" altLang="en-US" sz="2400">
                <a:sym typeface="+mn-ea"/>
              </a:rPr>
              <a:t>就说明集合中</a:t>
            </a:r>
            <a:r>
              <a:rPr lang="zh-CN" altLang="en-US" sz="2400" b="1">
                <a:solidFill>
                  <a:srgbClr val="00B050"/>
                </a:solidFill>
                <a:sym typeface="+mn-ea"/>
              </a:rPr>
              <a:t>存在</a:t>
            </a:r>
            <a:r>
              <a:rPr lang="zh-CN" altLang="en-US" sz="2400">
                <a:sym typeface="+mn-ea"/>
              </a:rPr>
              <a:t>该</a:t>
            </a:r>
            <a:r>
              <a:rPr lang="zh-CN" altLang="en-US" sz="2400">
                <a:sym typeface="+mn-ea"/>
              </a:rPr>
              <a:t>元素，删除成功。</a:t>
            </a:r>
            <a:endParaRPr lang="zh-CN" altLang="en-US" sz="2400"/>
          </a:p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这里的“个数”和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 count 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的情况很像，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</a:rPr>
              <a:t>因为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</a:rPr>
              <a:t> set 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</a:rPr>
              <a:t>中不会有重复的元素，所以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erase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只可能返回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 0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或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 1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</a:rPr>
              <a:t>，表示是否删除成功。</a:t>
            </a:r>
            <a:endParaRPr lang="zh-CN" altLang="en-US" sz="2400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size_t erase(int const &amp;val);</a:t>
            </a:r>
            <a:endParaRPr lang="zh-CN" altLang="en-US" sz="2400"/>
          </a:p>
        </p:txBody>
      </p:sp>
      <p:pic>
        <p:nvPicPr>
          <p:cNvPr id="33" name="Content Placeholder 3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7355" y="2298700"/>
            <a:ext cx="5414645" cy="1969770"/>
          </a:xfrm>
          <a:prstGeom prst="rect">
            <a:avLst/>
          </a:prstGeom>
        </p:spPr>
      </p:pic>
      <p:pic>
        <p:nvPicPr>
          <p:cNvPr id="35" name="Content Placeholder 34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447915" y="5170805"/>
            <a:ext cx="31337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set </a:t>
            </a:r>
            <a:r>
              <a:rPr lang="zh-CN" altLang="en-US"/>
              <a:t>中删除指定元素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2255" y="1247775"/>
            <a:ext cx="6062980" cy="5373370"/>
          </a:xfrm>
        </p:spPr>
        <p:txBody>
          <a:bodyPr/>
          <a:p>
            <a:r>
              <a:rPr lang="en-US" sz="2400"/>
              <a:t>erase </a:t>
            </a:r>
            <a:r>
              <a:rPr lang="zh-CN" altLang="en-US" sz="2400"/>
              <a:t>还支持迭代器作为参数。</a:t>
            </a:r>
            <a:endParaRPr lang="en-US" sz="2400"/>
          </a:p>
          <a:p>
            <a:r>
              <a:rPr lang="en-US" sz="2400"/>
              <a:t>set.erase(it) </a:t>
            </a:r>
            <a:r>
              <a:rPr lang="zh-CN" altLang="en-US" sz="2400"/>
              <a:t>可以删除集合</a:t>
            </a:r>
            <a:r>
              <a:rPr lang="zh-CN" sz="2400"/>
              <a:t>位于</a:t>
            </a:r>
            <a:r>
              <a:rPr lang="en-US" altLang="zh-CN" sz="2400"/>
              <a:t> it </a:t>
            </a:r>
            <a:r>
              <a:rPr lang="zh-CN" altLang="en-US" sz="2400"/>
              <a:t>处的元素。用法举例：</a:t>
            </a:r>
            <a:endParaRPr lang="zh-CN" altLang="en-US" sz="2400"/>
          </a:p>
          <a:p>
            <a:r>
              <a:rPr lang="en-US" altLang="zh-CN" sz="2400" b="1">
                <a:solidFill>
                  <a:srgbClr val="0070C0"/>
                </a:solidFill>
              </a:rPr>
              <a:t>set.erase(set.find(x))</a:t>
            </a:r>
            <a:r>
              <a:rPr lang="en-US" altLang="zh-CN" sz="2400"/>
              <a:t> </a:t>
            </a:r>
            <a:r>
              <a:rPr lang="zh-CN" altLang="en-US" sz="2400"/>
              <a:t>会</a:t>
            </a:r>
            <a:r>
              <a:rPr lang="zh-CN" altLang="en-US" sz="2400" b="1"/>
              <a:t>删除集合中值为</a:t>
            </a:r>
            <a:r>
              <a:rPr lang="en-US" altLang="zh-CN" sz="2400" b="1"/>
              <a:t> x </a:t>
            </a:r>
            <a:r>
              <a:rPr lang="zh-CN" altLang="en-US" sz="2400" b="1"/>
              <a:t>的元素</a:t>
            </a:r>
            <a:r>
              <a:rPr lang="zh-CN" altLang="en-US" sz="2400"/>
              <a:t>，和</a:t>
            </a:r>
            <a:r>
              <a:rPr lang="en-US" altLang="zh-CN" sz="2400"/>
              <a:t> set.erase(x) </a:t>
            </a:r>
            <a:r>
              <a:rPr lang="zh-CN" altLang="en-US" sz="2400"/>
              <a:t>等价。</a:t>
            </a:r>
            <a:endParaRPr lang="zh-CN" altLang="en-US" sz="2400"/>
          </a:p>
          <a:p>
            <a:r>
              <a:rPr lang="en-US" altLang="zh-CN" sz="2400" b="1">
                <a:solidFill>
                  <a:srgbClr val="0070C0"/>
                </a:solidFill>
              </a:rPr>
              <a:t>set.erase(set.begin())</a:t>
            </a:r>
            <a:r>
              <a:rPr lang="en-US" altLang="zh-CN" sz="2400"/>
              <a:t> </a:t>
            </a:r>
            <a:r>
              <a:rPr lang="zh-CN" altLang="en-US" sz="2400"/>
              <a:t>会</a:t>
            </a:r>
            <a:r>
              <a:rPr lang="zh-CN" altLang="en-US" sz="2400" b="1"/>
              <a:t>删除集合中最小的元素</a:t>
            </a:r>
            <a:r>
              <a:rPr lang="zh-CN" altLang="en-US" sz="2400"/>
              <a:t>（因为</a:t>
            </a:r>
            <a:r>
              <a:rPr lang="en-US" altLang="zh-CN" sz="2400"/>
              <a:t> set </a:t>
            </a:r>
            <a:r>
              <a:rPr lang="zh-CN" altLang="en-US" sz="2400"/>
              <a:t>具有自动排序的特性，排在最前面的元素一定是最小的那个）</a:t>
            </a:r>
            <a:endParaRPr lang="zh-CN" altLang="en-US" sz="2400"/>
          </a:p>
          <a:p>
            <a:r>
              <a:rPr lang="en-US" altLang="zh-CN" sz="2400" b="1">
                <a:solidFill>
                  <a:srgbClr val="0070C0"/>
                </a:solidFill>
                <a:sym typeface="+mn-ea"/>
              </a:rPr>
              <a:t>set.erase(std::prev(set.end()))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会</a:t>
            </a:r>
            <a:r>
              <a:rPr lang="zh-CN" altLang="en-US" sz="2400" b="1">
                <a:sym typeface="+mn-ea"/>
              </a:rPr>
              <a:t>删除集合中最大的元素</a:t>
            </a:r>
            <a:r>
              <a:rPr lang="zh-CN" altLang="en-US" sz="2400">
                <a:sym typeface="+mn-ea"/>
              </a:rPr>
              <a:t>（因为自动排序的特性，排在最后面的元素一定是最大的那个）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erase(iterator pos);</a:t>
            </a:r>
            <a:endParaRPr lang="zh-CN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6892290" y="4860925"/>
            <a:ext cx="3856355" cy="161036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0335" y="1546860"/>
            <a:ext cx="5602605" cy="29832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609600" y="1174750"/>
          <a:ext cx="101879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930"/>
                <a:gridCol w="85890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实现方法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a.insert(x)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a.erase(x) </a:t>
                      </a:r>
                      <a:r>
                        <a:rPr lang="zh-CN" altLang="en-US" sz="1800">
                          <a:sym typeface="+mn-ea"/>
                        </a:rPr>
                        <a:t>或者</a:t>
                      </a:r>
                      <a:r>
                        <a:rPr lang="en-US" altLang="zh-CN"/>
                        <a:t> a.erase(a.find(x))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一旦插入就无法修改，只能先删再增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a.find(x) != a.end() </a:t>
                      </a:r>
                      <a:r>
                        <a:rPr lang="zh-CN" altLang="en-US"/>
                        <a:t>或者</a:t>
                      </a:r>
                      <a:r>
                        <a:rPr lang="en-US" altLang="zh-CN"/>
                        <a:t> a.count(x)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set </a:t>
            </a:r>
            <a:r>
              <a:rPr lang="zh-CN" altLang="en-US"/>
              <a:t>中删除指定范围的元素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0020" y="1247775"/>
            <a:ext cx="6096000" cy="5373370"/>
          </a:xfrm>
        </p:spPr>
        <p:txBody>
          <a:bodyPr/>
          <a:p>
            <a:r>
              <a:rPr lang="en-US" sz="2400"/>
              <a:t>erase </a:t>
            </a:r>
            <a:r>
              <a:rPr lang="zh-CN" altLang="en-US" sz="2400"/>
              <a:t>还支持输入</a:t>
            </a:r>
            <a:r>
              <a:rPr lang="zh-CN" altLang="en-US" sz="2400" b="1"/>
              <a:t>两个</a:t>
            </a:r>
            <a:r>
              <a:rPr lang="zh-CN" altLang="en-US" sz="2400"/>
              <a:t>迭代器作为参数。</a:t>
            </a:r>
            <a:endParaRPr lang="en-US" sz="2400"/>
          </a:p>
          <a:p>
            <a:r>
              <a:rPr lang="en-US" sz="2400"/>
              <a:t>set.erase(beg, end) </a:t>
            </a:r>
            <a:r>
              <a:rPr lang="zh-CN" altLang="en-US" sz="2400"/>
              <a:t>可以删除集合中从</a:t>
            </a:r>
            <a:r>
              <a:rPr lang="en-US" altLang="zh-CN" sz="2400"/>
              <a:t> beg </a:t>
            </a:r>
            <a:r>
              <a:rPr lang="zh-CN" altLang="en-US" sz="2400"/>
              <a:t>到</a:t>
            </a:r>
            <a:r>
              <a:rPr lang="en-US" altLang="zh-CN" sz="2400"/>
              <a:t> end </a:t>
            </a:r>
            <a:r>
              <a:rPr lang="zh-CN" altLang="en-US" sz="2400"/>
              <a:t>之间的元素，</a:t>
            </a:r>
            <a:r>
              <a:rPr lang="zh-CN" altLang="en-US" sz="2400" u="sng"/>
              <a:t>包含</a:t>
            </a:r>
            <a:r>
              <a:rPr lang="en-US" altLang="zh-CN" sz="2400" u="sng"/>
              <a:t> beg</a:t>
            </a:r>
            <a:r>
              <a:rPr lang="zh-CN" altLang="en-US" sz="2400" u="sng"/>
              <a:t>，不包含</a:t>
            </a:r>
            <a:r>
              <a:rPr lang="en-US" altLang="zh-CN" sz="2400" u="sng"/>
              <a:t> end</a:t>
            </a:r>
            <a:r>
              <a:rPr lang="zh-CN" altLang="en-US" sz="2400"/>
              <a:t>。也就是说他是个</a:t>
            </a:r>
            <a:r>
              <a:rPr lang="zh-CN" altLang="en-US" sz="2400" b="1">
                <a:sym typeface="+mn-ea"/>
              </a:rPr>
              <a:t>前开后闭区间</a:t>
            </a:r>
            <a:r>
              <a:rPr lang="en-US" altLang="zh-CN" sz="2400" b="1"/>
              <a:t> [beg, end)</a:t>
            </a:r>
            <a:r>
              <a:rPr lang="zh-CN" altLang="en-US" sz="2400"/>
              <a:t>，毕竟这是标准库</a:t>
            </a:r>
            <a:r>
              <a:rPr lang="zh-CN" altLang="en-US" sz="2400"/>
              <a:t>一贯的作风。</a:t>
            </a:r>
            <a:endParaRPr lang="zh-CN" altLang="en-US" sz="2400"/>
          </a:p>
          <a:p>
            <a:r>
              <a:rPr lang="zh-CN" altLang="en-US" sz="2400"/>
              <a:t>注意：</a:t>
            </a:r>
            <a:r>
              <a:rPr lang="en-US" altLang="zh-CN" sz="2400"/>
              <a:t>beg </a:t>
            </a:r>
            <a:r>
              <a:rPr lang="zh-CN" altLang="en-US" sz="2400"/>
              <a:t>必须在</a:t>
            </a:r>
            <a:r>
              <a:rPr lang="en-US" altLang="zh-CN" sz="2400"/>
              <a:t> end </a:t>
            </a:r>
            <a:r>
              <a:rPr lang="zh-CN" altLang="en-US" sz="2400"/>
              <a:t>之前，否则崩溃。</a:t>
            </a:r>
            <a:endParaRPr lang="zh-CN" altLang="en-US" sz="2400"/>
          </a:p>
          <a:p>
            <a:r>
              <a:rPr lang="zh-CN" altLang="en-US" sz="2400"/>
              <a:t>用法举例：</a:t>
            </a:r>
            <a:r>
              <a:rPr lang="en-US" altLang="zh-CN" sz="2400"/>
              <a:t>a</a:t>
            </a:r>
            <a:r>
              <a:rPr lang="en-US" altLang="zh-CN" sz="2400"/>
              <a:t>.erase(a.find(2), a.find(4));</a:t>
            </a:r>
            <a:endParaRPr lang="en-US" altLang="zh-CN" sz="2400"/>
          </a:p>
          <a:p>
            <a:r>
              <a:rPr lang="zh-CN" altLang="en-US" sz="2400"/>
              <a:t>会</a:t>
            </a:r>
            <a:r>
              <a:rPr lang="zh-CN" altLang="en-US" sz="2400" b="1"/>
              <a:t>删除</a:t>
            </a:r>
            <a:r>
              <a:rPr lang="en-US" altLang="zh-CN" sz="2400" b="1"/>
              <a:t> set </a:t>
            </a:r>
            <a:r>
              <a:rPr lang="zh-CN" altLang="en-US" sz="2400" b="1"/>
              <a:t>中所有满足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7030A0"/>
                </a:solidFill>
              </a:rPr>
              <a:t>2 ≤ x</a:t>
            </a:r>
            <a:r>
              <a:rPr lang="zh-CN" altLang="en-US" sz="2400" b="1">
                <a:solidFill>
                  <a:srgbClr val="7030A0"/>
                </a:solidFill>
              </a:rPr>
              <a:t>＜</a:t>
            </a:r>
            <a:r>
              <a:rPr lang="en-US" altLang="zh-CN" sz="2400" b="1">
                <a:solidFill>
                  <a:srgbClr val="7030A0"/>
                </a:solidFill>
              </a:rPr>
              <a:t>4</a:t>
            </a:r>
            <a:r>
              <a:rPr lang="en-US" altLang="zh-CN" sz="2400" b="1"/>
              <a:t> </a:t>
            </a:r>
            <a:r>
              <a:rPr lang="zh-CN" altLang="en-US" sz="2400" b="1"/>
              <a:t>的元素</a:t>
            </a:r>
            <a:r>
              <a:rPr lang="zh-CN" altLang="en-US" sz="2400"/>
              <a:t>（因为</a:t>
            </a:r>
            <a:r>
              <a:rPr lang="en-US" altLang="zh-CN" sz="2400"/>
              <a:t> set </a:t>
            </a:r>
            <a:r>
              <a:rPr lang="zh-CN" altLang="en-US" sz="2400"/>
              <a:t>有自动排序的特性，所有元素都从小到大连续排列，所以删除</a:t>
            </a:r>
            <a:r>
              <a:rPr lang="en-US" altLang="zh-CN" sz="2400"/>
              <a:t> 2 </a:t>
            </a:r>
            <a:r>
              <a:rPr lang="zh-CN" altLang="en-US" sz="2400"/>
              <a:t>迭代器和</a:t>
            </a:r>
            <a:r>
              <a:rPr lang="en-US" altLang="zh-CN" sz="2400"/>
              <a:t> 4 </a:t>
            </a:r>
            <a:r>
              <a:rPr lang="zh-CN" altLang="en-US" sz="2400"/>
              <a:t>迭代器之间的元素其实就是删除</a:t>
            </a:r>
            <a:r>
              <a:rPr lang="en-US" altLang="zh-CN" sz="2400"/>
              <a:t> </a:t>
            </a:r>
            <a:r>
              <a:rPr lang="en-US" altLang="zh-CN" sz="2400">
                <a:sym typeface="+mn-ea"/>
              </a:rPr>
              <a:t>2 ≤ x</a:t>
            </a:r>
            <a:r>
              <a:rPr lang="zh-CN" altLang="en-US" sz="2400">
                <a:sym typeface="+mn-ea"/>
              </a:rPr>
              <a:t>＜</a:t>
            </a:r>
            <a:r>
              <a:rPr lang="en-US" altLang="zh-CN" sz="2400">
                <a:sym typeface="+mn-ea"/>
              </a:rPr>
              <a:t>4 </a:t>
            </a:r>
            <a:r>
              <a:rPr lang="zh-CN" altLang="en-US" sz="2400"/>
              <a:t>的元素）</a:t>
            </a:r>
            <a:endParaRPr lang="zh-CN" altLang="en-US" sz="2400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erase(iterator first, iterator last);</a:t>
            </a:r>
            <a:endParaRPr lang="zh-CN" altLang="en-US" sz="2400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85535" y="2145665"/>
            <a:ext cx="6006465" cy="172466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379845" y="5074920"/>
            <a:ext cx="5372100" cy="8547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set </a:t>
            </a:r>
            <a:r>
              <a:rPr lang="zh-CN" altLang="en-US"/>
              <a:t>中删除指定范围的元素（错误）</a:t>
            </a:r>
            <a:endParaRPr lang="en-US" altLang="zh-CN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247775"/>
            <a:ext cx="6185535" cy="5373370"/>
          </a:xfrm>
        </p:spPr>
        <p:txBody>
          <a:bodyPr/>
          <a:p>
            <a:r>
              <a:rPr lang="zh-CN" altLang="en-US" sz="2400">
                <a:sym typeface="+mn-ea"/>
              </a:rPr>
              <a:t>刚刚说的：</a:t>
            </a:r>
            <a:r>
              <a:rPr lang="en-US" altLang="zh-CN" sz="2400">
                <a:sym typeface="+mn-ea"/>
              </a:rPr>
              <a:t>a.erase(a.find(2), a.find(4));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这种写法有一个很大的问题：如果集合中没有</a:t>
            </a:r>
            <a:r>
              <a:rPr lang="en-US" altLang="zh-CN" sz="2400">
                <a:sym typeface="+mn-ea"/>
              </a:rPr>
              <a:t> 2 </a:t>
            </a:r>
            <a:r>
              <a:rPr lang="zh-CN" altLang="en-US" sz="2400">
                <a:sym typeface="+mn-ea"/>
              </a:rPr>
              <a:t>怎么办？那么</a:t>
            </a:r>
            <a:r>
              <a:rPr lang="en-US" altLang="zh-CN" sz="2400">
                <a:sym typeface="+mn-ea"/>
              </a:rPr>
              <a:t> find(2) </a:t>
            </a:r>
            <a:r>
              <a:rPr lang="zh-CN" altLang="en-US" sz="2400">
                <a:sym typeface="+mn-ea"/>
              </a:rPr>
              <a:t>因为找不到就会返回</a:t>
            </a:r>
            <a:r>
              <a:rPr lang="en-US" altLang="zh-CN" sz="2400">
                <a:sym typeface="+mn-ea"/>
              </a:rPr>
              <a:t> end()</a:t>
            </a:r>
            <a:r>
              <a:rPr lang="zh-CN" altLang="en-US" sz="2400">
                <a:sym typeface="+mn-ea"/>
              </a:rPr>
              <a:t>，而</a:t>
            </a:r>
            <a:r>
              <a:rPr lang="en-US" altLang="zh-CN" sz="2400">
                <a:sym typeface="+mn-ea"/>
              </a:rPr>
              <a:t> find(4) </a:t>
            </a:r>
            <a:r>
              <a:rPr lang="zh-CN" altLang="en-US" sz="2400">
                <a:sym typeface="+mn-ea"/>
              </a:rPr>
              <a:t>成功找到返回了指向</a:t>
            </a:r>
            <a:r>
              <a:rPr lang="en-US" altLang="zh-CN" sz="2400">
                <a:sym typeface="+mn-ea"/>
              </a:rPr>
              <a:t> 4 </a:t>
            </a:r>
            <a:r>
              <a:rPr lang="zh-CN" altLang="en-US" sz="2400">
                <a:sym typeface="+mn-ea"/>
              </a:rPr>
              <a:t>的迭代器。这样一来</a:t>
            </a:r>
            <a:r>
              <a:rPr lang="en-US" altLang="zh-CN" sz="2400">
                <a:sym typeface="+mn-ea"/>
              </a:rPr>
              <a:t> find(2) </a:t>
            </a:r>
            <a:r>
              <a:rPr lang="zh-CN" altLang="en-US" sz="2400">
                <a:sym typeface="+mn-ea"/>
              </a:rPr>
              <a:t>的迭代器也就是</a:t>
            </a:r>
            <a:r>
              <a:rPr lang="en-US" altLang="zh-CN" sz="2400">
                <a:sym typeface="+mn-ea"/>
              </a:rPr>
              <a:t> end() </a:t>
            </a:r>
            <a:r>
              <a:rPr lang="zh-CN" altLang="en-US" sz="2400">
                <a:sym typeface="+mn-ea"/>
              </a:rPr>
              <a:t>其实在</a:t>
            </a:r>
            <a:r>
              <a:rPr lang="en-US" altLang="zh-CN" sz="2400">
                <a:sym typeface="+mn-ea"/>
              </a:rPr>
              <a:t> find(4) </a:t>
            </a:r>
            <a:r>
              <a:rPr lang="zh-CN" altLang="en-US" sz="2400">
                <a:sym typeface="+mn-ea"/>
              </a:rPr>
              <a:t>之后，违背了刚刚说的“</a:t>
            </a:r>
            <a:r>
              <a:rPr lang="en-US" altLang="zh-CN" sz="2400">
                <a:sym typeface="+mn-ea"/>
              </a:rPr>
              <a:t>beg </a:t>
            </a:r>
            <a:r>
              <a:rPr lang="zh-CN" altLang="en-US" sz="2400">
                <a:sym typeface="+mn-ea"/>
              </a:rPr>
              <a:t>必须在</a:t>
            </a:r>
            <a:r>
              <a:rPr lang="en-US" altLang="zh-CN" sz="2400">
                <a:sym typeface="+mn-ea"/>
              </a:rPr>
              <a:t> end </a:t>
            </a:r>
            <a:r>
              <a:rPr lang="zh-CN" altLang="en-US" sz="2400">
                <a:sym typeface="+mn-ea"/>
              </a:rPr>
              <a:t>之前”这一规则，会导致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标准库崩溃</a:t>
            </a:r>
            <a:r>
              <a:rPr lang="zh-CN" altLang="en-US" sz="2400">
                <a:sym typeface="+mn-ea"/>
              </a:rPr>
              <a:t>！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a.erase(a.find(2), a.find(4));</a:t>
            </a:r>
            <a:endParaRPr lang="en-US" altLang="zh-CN" sz="2400"/>
          </a:p>
          <a:p>
            <a:r>
              <a:rPr lang="zh-CN" altLang="en-US" sz="2400"/>
              <a:t>会</a:t>
            </a:r>
            <a:r>
              <a:rPr lang="zh-CN" altLang="en-US" sz="2400" b="1"/>
              <a:t>删除</a:t>
            </a:r>
            <a:r>
              <a:rPr lang="en-US" altLang="zh-CN" sz="2400" b="1"/>
              <a:t> set </a:t>
            </a:r>
            <a:r>
              <a:rPr lang="zh-CN" altLang="en-US" sz="2400" b="1"/>
              <a:t>中所有满足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7030A0"/>
                </a:solidFill>
              </a:rPr>
              <a:t>2 ≤ x</a:t>
            </a:r>
            <a:r>
              <a:rPr lang="zh-CN" altLang="en-US" sz="2400" b="1">
                <a:solidFill>
                  <a:srgbClr val="7030A0"/>
                </a:solidFill>
              </a:rPr>
              <a:t>＜</a:t>
            </a:r>
            <a:r>
              <a:rPr lang="en-US" altLang="zh-CN" sz="2400" b="1">
                <a:solidFill>
                  <a:srgbClr val="7030A0"/>
                </a:solidFill>
              </a:rPr>
              <a:t>4</a:t>
            </a:r>
            <a:r>
              <a:rPr lang="en-US" altLang="zh-CN" sz="2400" b="1"/>
              <a:t> </a:t>
            </a:r>
            <a:r>
              <a:rPr lang="zh-CN" altLang="en-US" sz="2400" b="1"/>
              <a:t>的元素</a:t>
            </a:r>
            <a:endParaRPr lang="zh-CN" altLang="en-US" sz="2400" b="1"/>
          </a:p>
          <a:p>
            <a:r>
              <a:rPr lang="zh-CN" altLang="en-US" sz="2400" b="1">
                <a:solidFill>
                  <a:srgbClr val="C00000"/>
                </a:solidFill>
              </a:rPr>
              <a:t>前提是</a:t>
            </a:r>
            <a:r>
              <a:rPr lang="en-US" altLang="zh-CN" sz="2400" b="1">
                <a:solidFill>
                  <a:srgbClr val="C00000"/>
                </a:solidFill>
              </a:rPr>
              <a:t> 2 </a:t>
            </a:r>
            <a:r>
              <a:rPr lang="zh-CN" altLang="en-US" sz="2400" b="1">
                <a:solidFill>
                  <a:srgbClr val="C00000"/>
                </a:solidFill>
              </a:rPr>
              <a:t>和</a:t>
            </a:r>
            <a:r>
              <a:rPr lang="en-US" altLang="zh-CN" sz="2400" b="1">
                <a:solidFill>
                  <a:srgbClr val="C00000"/>
                </a:solidFill>
              </a:rPr>
              <a:t> 4 </a:t>
            </a:r>
            <a:r>
              <a:rPr lang="zh-CN" altLang="en-US" sz="2400" b="1">
                <a:solidFill>
                  <a:srgbClr val="C00000"/>
                </a:solidFill>
              </a:rPr>
              <a:t>这两个元素在集合中存在！</a:t>
            </a:r>
            <a:endParaRPr lang="zh-CN" altLang="en-US" sz="2400" b="1">
              <a:solidFill>
                <a:srgbClr val="C00000"/>
              </a:solidFill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find(int const &amp;val) const;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erase(iterator first, iterator last);</a:t>
            </a:r>
            <a:endParaRPr lang="zh-CN" altLang="en-US" sz="24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6497955" y="5220335"/>
            <a:ext cx="5034280" cy="10541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7270" y="2302510"/>
            <a:ext cx="6094730" cy="1800225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8338185" y="2682240"/>
            <a:ext cx="2554605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lower_bound </a:t>
            </a:r>
            <a:r>
              <a:rPr lang="zh-CN" altLang="en-US"/>
              <a:t>和</a:t>
            </a:r>
            <a:r>
              <a:rPr lang="en-US" altLang="zh-CN"/>
              <a:t> upper_bound 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951230"/>
            <a:ext cx="6818630" cy="5373370"/>
          </a:xfrm>
        </p:spPr>
        <p:txBody>
          <a:bodyPr/>
          <a:p>
            <a:r>
              <a:rPr lang="en-US" altLang="zh-CN" sz="2400"/>
              <a:t>find(x) </a:t>
            </a:r>
            <a:r>
              <a:rPr lang="zh-CN" altLang="en-US" sz="2400"/>
              <a:t>是找第一个</a:t>
            </a:r>
            <a:r>
              <a:rPr lang="zh-CN" altLang="en-US" sz="2400" b="1"/>
              <a:t>等于</a:t>
            </a:r>
            <a:r>
              <a:rPr lang="en-US" altLang="zh-CN" sz="2400" b="1"/>
              <a:t> x </a:t>
            </a:r>
            <a:r>
              <a:rPr lang="zh-CN" altLang="en-US" sz="2400"/>
              <a:t>的元素</a:t>
            </a:r>
            <a:r>
              <a:rPr lang="zh-CN" sz="2400"/>
              <a:t>。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lower_bound(x) </a:t>
            </a:r>
            <a:r>
              <a:rPr lang="zh-CN" altLang="en-US" sz="2400">
                <a:sym typeface="+mn-ea"/>
              </a:rPr>
              <a:t>找第一个</a:t>
            </a:r>
            <a:r>
              <a:rPr lang="zh-CN" altLang="en-US" sz="2400" b="1">
                <a:sym typeface="+mn-ea"/>
              </a:rPr>
              <a:t>大于等于</a:t>
            </a:r>
            <a:r>
              <a:rPr lang="en-US" altLang="zh-CN" sz="2400" b="1">
                <a:sym typeface="+mn-ea"/>
              </a:rPr>
              <a:t> x </a:t>
            </a:r>
            <a:r>
              <a:rPr lang="zh-CN" altLang="en-US" sz="2400">
                <a:sym typeface="+mn-ea"/>
              </a:rPr>
              <a:t>的元素。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upper_bound(x) </a:t>
            </a:r>
            <a:r>
              <a:rPr lang="zh-CN" altLang="en-US" sz="2400">
                <a:sym typeface="+mn-ea"/>
              </a:rPr>
              <a:t>找第一个</a:t>
            </a:r>
            <a:r>
              <a:rPr lang="zh-CN" altLang="en-US" sz="2400" b="1">
                <a:sym typeface="+mn-ea"/>
              </a:rPr>
              <a:t>大于</a:t>
            </a:r>
            <a:r>
              <a:rPr lang="en-US" altLang="zh-CN" sz="2400" b="1">
                <a:sym typeface="+mn-ea"/>
              </a:rPr>
              <a:t> x </a:t>
            </a:r>
            <a:r>
              <a:rPr lang="zh-CN" altLang="en-US" sz="2400">
                <a:sym typeface="+mn-ea"/>
              </a:rPr>
              <a:t>的元素。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他们找不到时都会返回</a:t>
            </a:r>
            <a:r>
              <a:rPr lang="en-US" altLang="zh-CN" sz="2400">
                <a:sym typeface="+mn-ea"/>
              </a:rPr>
              <a:t> end()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find </a:t>
            </a:r>
            <a:r>
              <a:rPr lang="zh-CN" altLang="en-US" sz="2400">
                <a:sym typeface="+mn-ea"/>
              </a:rPr>
              <a:t>的条件更加严格（必须相等才算找到），</a:t>
            </a:r>
            <a:r>
              <a:rPr lang="en-US" altLang="zh-CN" sz="2400">
                <a:sym typeface="+mn-ea"/>
              </a:rPr>
              <a:t>lower_bound 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 upper_bound </a:t>
            </a:r>
            <a:r>
              <a:rPr lang="zh-CN" altLang="en-US" sz="2400">
                <a:sym typeface="+mn-ea"/>
              </a:rPr>
              <a:t>就比较宽松。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所以如果集合中</a:t>
            </a:r>
            <a:r>
              <a:rPr lang="zh-CN" altLang="en-US" sz="2400" b="1">
                <a:sym typeface="+mn-ea"/>
              </a:rPr>
              <a:t>没有</a:t>
            </a:r>
            <a:r>
              <a:rPr lang="en-US" altLang="zh-CN" sz="2400" b="1">
                <a:sym typeface="+mn-ea"/>
              </a:rPr>
              <a:t> 2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lower_bound(2) </a:t>
            </a:r>
            <a:r>
              <a:rPr lang="zh-CN" altLang="en-US" sz="2400">
                <a:sym typeface="+mn-ea"/>
              </a:rPr>
              <a:t>会返回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指向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 3 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的迭代器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upper_bound(2) </a:t>
            </a:r>
            <a:r>
              <a:rPr lang="zh-CN" altLang="en-US" sz="2400">
                <a:sym typeface="+mn-ea"/>
              </a:rPr>
              <a:t>也会返回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指向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 3 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的迭代器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find(2) </a:t>
            </a:r>
            <a:r>
              <a:rPr lang="zh-CN" altLang="en-US" sz="2400">
                <a:sym typeface="+mn-ea"/>
              </a:rPr>
              <a:t>会直呼“找不到”然后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返回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 end()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了。</a:t>
            </a:r>
            <a:endParaRPr lang="zh-CN" alt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find(int const &amp;val) const;</a:t>
            </a:r>
            <a:endParaRPr lang="zh-CN" altLang="en-US" sz="2400" b="1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lower_bound(int const &amp;val) const;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upper_bound(int const &amp;val) const;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8120" y="2387600"/>
            <a:ext cx="5643880" cy="191008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152005" y="4745990"/>
            <a:ext cx="4276725" cy="16967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lower_bound </a:t>
            </a:r>
            <a:r>
              <a:rPr lang="zh-CN" altLang="en-US"/>
              <a:t>和</a:t>
            </a:r>
            <a:r>
              <a:rPr lang="en-US" altLang="zh-CN"/>
              <a:t> upper_bound 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951230"/>
            <a:ext cx="6818630" cy="5373370"/>
          </a:xfrm>
        </p:spPr>
        <p:txBody>
          <a:bodyPr/>
          <a:p>
            <a:r>
              <a:rPr lang="en-US" altLang="zh-CN" sz="2400"/>
              <a:t>find(x) </a:t>
            </a:r>
            <a:r>
              <a:rPr lang="zh-CN" altLang="en-US" sz="2400"/>
              <a:t>是找第一个</a:t>
            </a:r>
            <a:r>
              <a:rPr lang="zh-CN" altLang="en-US" sz="2400" b="1"/>
              <a:t>等于</a:t>
            </a:r>
            <a:r>
              <a:rPr lang="en-US" altLang="zh-CN" sz="2400" b="1"/>
              <a:t> x </a:t>
            </a:r>
            <a:r>
              <a:rPr lang="zh-CN" altLang="en-US" sz="2400"/>
              <a:t>的元素</a:t>
            </a:r>
            <a:r>
              <a:rPr lang="zh-CN" sz="2400"/>
              <a:t>。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lower_bound(x) </a:t>
            </a:r>
            <a:r>
              <a:rPr lang="zh-CN" altLang="en-US" sz="2400">
                <a:sym typeface="+mn-ea"/>
              </a:rPr>
              <a:t>找第一个</a:t>
            </a:r>
            <a:r>
              <a:rPr lang="zh-CN" altLang="en-US" sz="2400" b="1">
                <a:sym typeface="+mn-ea"/>
              </a:rPr>
              <a:t>大于等于</a:t>
            </a:r>
            <a:r>
              <a:rPr lang="en-US" altLang="zh-CN" sz="2400" b="1">
                <a:sym typeface="+mn-ea"/>
              </a:rPr>
              <a:t> x </a:t>
            </a:r>
            <a:r>
              <a:rPr lang="zh-CN" altLang="en-US" sz="2400">
                <a:sym typeface="+mn-ea"/>
              </a:rPr>
              <a:t>的元素。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upper_bound(x) </a:t>
            </a:r>
            <a:r>
              <a:rPr lang="zh-CN" altLang="en-US" sz="2400">
                <a:sym typeface="+mn-ea"/>
              </a:rPr>
              <a:t>找第一个</a:t>
            </a:r>
            <a:r>
              <a:rPr lang="zh-CN" altLang="en-US" sz="2400" b="1">
                <a:sym typeface="+mn-ea"/>
              </a:rPr>
              <a:t>大于</a:t>
            </a:r>
            <a:r>
              <a:rPr lang="en-US" altLang="zh-CN" sz="2400" b="1">
                <a:sym typeface="+mn-ea"/>
              </a:rPr>
              <a:t> x </a:t>
            </a:r>
            <a:r>
              <a:rPr lang="zh-CN" altLang="en-US" sz="2400">
                <a:sym typeface="+mn-ea"/>
              </a:rPr>
              <a:t>的元素。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他们找不到时都会返回</a:t>
            </a:r>
            <a:r>
              <a:rPr lang="en-US" altLang="zh-CN" sz="2400">
                <a:sym typeface="+mn-ea"/>
              </a:rPr>
              <a:t> end()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find </a:t>
            </a:r>
            <a:r>
              <a:rPr lang="zh-CN" altLang="en-US" sz="2400">
                <a:sym typeface="+mn-ea"/>
              </a:rPr>
              <a:t>的条件更加严格（必须相等才算找到），</a:t>
            </a:r>
            <a:r>
              <a:rPr lang="en-US" altLang="zh-CN" sz="2400">
                <a:sym typeface="+mn-ea"/>
              </a:rPr>
              <a:t>lower_bound 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 upper_bound </a:t>
            </a:r>
            <a:r>
              <a:rPr lang="zh-CN" altLang="en-US" sz="2400">
                <a:sym typeface="+mn-ea"/>
              </a:rPr>
              <a:t>就比较宽松。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所以如果集合中</a:t>
            </a:r>
            <a:r>
              <a:rPr lang="zh-CN" altLang="en-US" sz="2400" b="1">
                <a:sym typeface="+mn-ea"/>
              </a:rPr>
              <a:t>没有</a:t>
            </a:r>
            <a:r>
              <a:rPr lang="en-US" altLang="zh-CN" sz="2400" b="1">
                <a:sym typeface="+mn-ea"/>
              </a:rPr>
              <a:t> 2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lower_bound(2) </a:t>
            </a:r>
            <a:r>
              <a:rPr lang="zh-CN" altLang="en-US" sz="2400">
                <a:sym typeface="+mn-ea"/>
              </a:rPr>
              <a:t>会返回</a:t>
            </a:r>
            <a:r>
              <a:rPr lang="zh-CN" altLang="en-US" sz="2400">
                <a:solidFill>
                  <a:srgbClr val="00B050"/>
                </a:solidFill>
                <a:sym typeface="+mn-ea"/>
              </a:rPr>
              <a:t>指向</a:t>
            </a:r>
            <a:r>
              <a:rPr lang="en-US" altLang="zh-CN" sz="2400">
                <a:solidFill>
                  <a:srgbClr val="00B050"/>
                </a:solidFill>
                <a:sym typeface="+mn-ea"/>
              </a:rPr>
              <a:t> 2 </a:t>
            </a:r>
            <a:r>
              <a:rPr lang="zh-CN" altLang="en-US" sz="2400">
                <a:solidFill>
                  <a:srgbClr val="00B050"/>
                </a:solidFill>
                <a:sym typeface="+mn-ea"/>
              </a:rPr>
              <a:t>的迭代器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upper_bound(2) </a:t>
            </a:r>
            <a:r>
              <a:rPr lang="zh-CN" altLang="en-US" sz="2400">
                <a:sym typeface="+mn-ea"/>
              </a:rPr>
              <a:t>也会返回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指向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 3 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的迭代器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find(2) </a:t>
            </a:r>
            <a:r>
              <a:rPr lang="zh-CN" altLang="en-US" sz="2400">
                <a:sym typeface="+mn-ea"/>
              </a:rPr>
              <a:t>会返回</a:t>
            </a:r>
            <a:r>
              <a:rPr lang="zh-CN" altLang="en-US" sz="2400">
                <a:solidFill>
                  <a:srgbClr val="00B050"/>
                </a:solidFill>
                <a:sym typeface="+mn-ea"/>
              </a:rPr>
              <a:t>指向</a:t>
            </a:r>
            <a:r>
              <a:rPr lang="en-US" altLang="zh-CN" sz="2400">
                <a:solidFill>
                  <a:srgbClr val="00B050"/>
                </a:solidFill>
                <a:sym typeface="+mn-ea"/>
              </a:rPr>
              <a:t> 2 </a:t>
            </a:r>
            <a:r>
              <a:rPr lang="zh-CN" altLang="en-US" sz="2400">
                <a:solidFill>
                  <a:srgbClr val="00B050"/>
                </a:solidFill>
                <a:sym typeface="+mn-ea"/>
              </a:rPr>
              <a:t>的迭代器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find(int const &amp;val) const;</a:t>
            </a:r>
            <a:endParaRPr lang="zh-CN" altLang="en-US" sz="2400" b="1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lower_bound(int const &amp;val) const;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upper_bound(int const &amp;val) const;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31280" y="2284095"/>
            <a:ext cx="5760720" cy="206438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951980" y="4834255"/>
            <a:ext cx="4188460" cy="17233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set </a:t>
            </a:r>
            <a:r>
              <a:rPr lang="zh-CN" altLang="en-US"/>
              <a:t>中删除指定范围的元素（正确）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247775"/>
            <a:ext cx="6818630" cy="5373370"/>
          </a:xfrm>
        </p:spPr>
        <p:txBody>
          <a:bodyPr/>
          <a:p>
            <a:r>
              <a:rPr lang="en-US" altLang="zh-CN" sz="2400">
                <a:sym typeface="+mn-ea"/>
              </a:rPr>
              <a:t>a.erase(a.lower_bound(2), a.upper_bound(4));</a:t>
            </a:r>
            <a:endParaRPr lang="zh-CN" altLang="en-US" sz="2400" b="1"/>
          </a:p>
          <a:p>
            <a:r>
              <a:rPr lang="zh-CN" altLang="en-US" sz="2400">
                <a:sym typeface="+mn-ea"/>
              </a:rPr>
              <a:t>会</a:t>
            </a:r>
            <a:r>
              <a:rPr lang="zh-CN" altLang="en-US" sz="2400" b="1">
                <a:sym typeface="+mn-ea"/>
              </a:rPr>
              <a:t>删除</a:t>
            </a:r>
            <a:r>
              <a:rPr lang="en-US" altLang="zh-CN" sz="2400" b="1">
                <a:sym typeface="+mn-ea"/>
              </a:rPr>
              <a:t> set </a:t>
            </a:r>
            <a:r>
              <a:rPr lang="zh-CN" altLang="en-US" sz="2400" b="1">
                <a:sym typeface="+mn-ea"/>
              </a:rPr>
              <a:t>中所有满足</a:t>
            </a:r>
            <a:r>
              <a:rPr lang="en-US" altLang="zh-CN" sz="2400" b="1">
                <a:sym typeface="+mn-ea"/>
              </a:rPr>
              <a:t> 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2 ≤ x ≤ 4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的元素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注意这里变成</a:t>
            </a:r>
            <a:r>
              <a:rPr lang="en-US" altLang="zh-CN" sz="2400">
                <a:sym typeface="+mn-ea"/>
              </a:rPr>
              <a:t> [2, 4] </a:t>
            </a:r>
            <a:r>
              <a:rPr lang="zh-CN" altLang="en-US" sz="2400">
                <a:sym typeface="+mn-ea"/>
              </a:rPr>
              <a:t>两边都是闭区间了！因为</a:t>
            </a:r>
            <a:r>
              <a:rPr lang="en-US" altLang="zh-CN" sz="2400">
                <a:sym typeface="+mn-ea"/>
              </a:rPr>
              <a:t> upper_bound </a:t>
            </a:r>
            <a:r>
              <a:rPr lang="zh-CN" altLang="en-US" sz="2400">
                <a:sym typeface="+mn-ea"/>
              </a:rPr>
              <a:t>会返回指向大于</a:t>
            </a:r>
            <a:r>
              <a:rPr lang="en-US" altLang="zh-CN" sz="2400">
                <a:sym typeface="+mn-ea"/>
              </a:rPr>
              <a:t> x </a:t>
            </a:r>
            <a:r>
              <a:rPr lang="zh-CN" altLang="en-US" sz="2400">
                <a:sym typeface="+mn-ea"/>
              </a:rPr>
              <a:t>的元素，也就是等于</a:t>
            </a:r>
            <a:r>
              <a:rPr lang="en-US" altLang="zh-CN" sz="2400">
                <a:sym typeface="+mn-ea"/>
              </a:rPr>
              <a:t> x </a:t>
            </a:r>
            <a:r>
              <a:rPr lang="zh-CN" altLang="en-US" sz="2400">
                <a:sym typeface="+mn-ea"/>
              </a:rPr>
              <a:t>的元素再之后一个元素，所以刚好抵消了标准库的前开后闭区间效果</a:t>
            </a:r>
            <a:r>
              <a:rPr lang="en-US" altLang="zh-CN" sz="2400">
                <a:sym typeface="+mn-ea"/>
              </a:rPr>
              <a:t>……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右边的运行结果也可以看到他把</a:t>
            </a:r>
            <a:r>
              <a:rPr lang="en-US" altLang="zh-CN" sz="2400">
                <a:sym typeface="+mn-ea"/>
              </a:rPr>
              <a:t> 4 </a:t>
            </a:r>
            <a:r>
              <a:rPr lang="zh-CN" altLang="en-US" sz="2400">
                <a:sym typeface="+mn-ea"/>
              </a:rPr>
              <a:t>也删了。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lower_bound(x) </a:t>
            </a:r>
            <a:r>
              <a:rPr lang="zh-CN" altLang="en-US" sz="2400">
                <a:sym typeface="+mn-ea"/>
              </a:rPr>
              <a:t>找第一个</a:t>
            </a:r>
            <a:r>
              <a:rPr lang="zh-CN" altLang="en-US" sz="2400" b="1">
                <a:sym typeface="+mn-ea"/>
              </a:rPr>
              <a:t>大于等于</a:t>
            </a:r>
            <a:r>
              <a:rPr lang="en-US" altLang="zh-CN" sz="2400" b="1">
                <a:sym typeface="+mn-ea"/>
              </a:rPr>
              <a:t> x </a:t>
            </a:r>
            <a:r>
              <a:rPr lang="zh-CN" altLang="en-US" sz="2400">
                <a:sym typeface="+mn-ea"/>
              </a:rPr>
              <a:t>的元素。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upper_bound(x) </a:t>
            </a:r>
            <a:r>
              <a:rPr lang="zh-CN" altLang="en-US" sz="2400">
                <a:sym typeface="+mn-ea"/>
              </a:rPr>
              <a:t>找第一个</a:t>
            </a:r>
            <a:r>
              <a:rPr lang="zh-CN" altLang="en-US" sz="2400" b="1">
                <a:sym typeface="+mn-ea"/>
              </a:rPr>
              <a:t>大于</a:t>
            </a:r>
            <a:r>
              <a:rPr lang="en-US" altLang="zh-CN" sz="2400" b="1">
                <a:sym typeface="+mn-ea"/>
              </a:rPr>
              <a:t> x </a:t>
            </a:r>
            <a:r>
              <a:rPr lang="zh-CN" altLang="en-US" sz="2400">
                <a:sym typeface="+mn-ea"/>
              </a:rPr>
              <a:t>的元素。</a:t>
            </a:r>
            <a:endParaRPr lang="zh-CN" alt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find(int const &amp;val) const;</a:t>
            </a:r>
            <a:endParaRPr lang="zh-CN" altLang="en-US" sz="2400" b="1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lower_bound(int const &amp;val) const;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upper_bound(int const &amp;val) const;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iterator erase(iterator first, iterator last);</a:t>
            </a:r>
            <a:endParaRPr lang="en-US" altLang="zh-CN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4770" y="3390900"/>
            <a:ext cx="5777230" cy="13728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21780" y="5398135"/>
            <a:ext cx="5362575" cy="9029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 </a:t>
            </a:r>
            <a:r>
              <a:rPr lang="zh-CN" altLang="en-US"/>
              <a:t>的遍历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890270"/>
            <a:ext cx="5217160" cy="5730875"/>
          </a:xfrm>
        </p:spPr>
        <p:txBody>
          <a:bodyPr/>
          <a:p>
            <a:r>
              <a:rPr lang="zh-CN" altLang="en-US"/>
              <a:t>遍历方法和上一课</a:t>
            </a:r>
            <a:r>
              <a:rPr lang="en-US" altLang="zh-CN"/>
              <a:t> vector </a:t>
            </a:r>
            <a:r>
              <a:rPr lang="zh-CN" altLang="en-US"/>
              <a:t>中的一样，</a:t>
            </a:r>
            <a:r>
              <a:rPr lang="zh-CN" altLang="en-US">
                <a:solidFill>
                  <a:srgbClr val="FF0000"/>
                </a:solidFill>
              </a:rPr>
              <a:t>背板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为什么这样写呢？复习！</a:t>
            </a:r>
            <a:endParaRPr lang="en-US" alt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6760" y="1728470"/>
            <a:ext cx="6377940" cy="21907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208520" y="4571365"/>
            <a:ext cx="3858260" cy="204978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26760" y="3111500"/>
            <a:ext cx="611886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670800" y="3350895"/>
            <a:ext cx="894715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 C </a:t>
            </a:r>
            <a:r>
              <a:rPr lang="zh-CN" altLang="en-US"/>
              <a:t>语言指针（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上节课说了，迭代器就是在</a:t>
            </a:r>
            <a:r>
              <a:rPr lang="zh-CN" altLang="en-US" b="1">
                <a:sym typeface="+mn-ea"/>
              </a:rPr>
              <a:t>模仿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语言指针。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回想一下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语言咋遍历数组的：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int arr[n];</a:t>
            </a:r>
            <a:endParaRPr lang="zh-CN" altLang="en-US"/>
          </a:p>
          <a:p>
            <a:r>
              <a:rPr lang="en-US" altLang="zh-CN">
                <a:sym typeface="+mn-ea"/>
              </a:rPr>
              <a:t>for (int i = 0; i &lt; n; i++) 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int value = arr[i];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循环的范围是</a:t>
            </a:r>
            <a:r>
              <a:rPr lang="en-US" altLang="zh-CN">
                <a:sym typeface="+mn-ea"/>
              </a:rPr>
              <a:t> [0, n)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因为这里</a:t>
            </a:r>
            <a:r>
              <a:rPr lang="en-US" altLang="zh-CN">
                <a:sym typeface="+mn-ea"/>
              </a:rPr>
              <a:t> arr[i] </a:t>
            </a:r>
            <a:r>
              <a:rPr lang="zh-CN" altLang="en-US">
                <a:sym typeface="+mn-ea"/>
              </a:rPr>
              <a:t>等价于</a:t>
            </a:r>
            <a:r>
              <a:rPr lang="en-US" altLang="zh-CN">
                <a:sym typeface="+mn-ea"/>
              </a:rPr>
              <a:t> *(arr + i)</a:t>
            </a:r>
            <a:r>
              <a:rPr lang="zh-CN" altLang="en-US">
                <a:sym typeface="+mn-ea"/>
              </a:rPr>
              <a:t>，所以</a:t>
            </a:r>
            <a:r>
              <a:rPr lang="en-US" altLang="zh-CN">
                <a:sym typeface="+mn-ea"/>
              </a:rPr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迭代器</a:t>
            </a:r>
            <a:r>
              <a:rPr lang="zh-CN" altLang="en-US">
                <a:sym typeface="+mn-ea"/>
              </a:rPr>
              <a:t>区别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0340" y="890270"/>
            <a:ext cx="6094730" cy="5730875"/>
          </a:xfrm>
        </p:spPr>
        <p:txBody>
          <a:bodyPr/>
          <a:p>
            <a:r>
              <a:rPr lang="zh-CN" altLang="en-US"/>
              <a:t>上节课讲了迭代器：</a:t>
            </a:r>
            <a:r>
              <a:rPr lang="en-US" altLang="zh-CN"/>
              <a:t>vector </a:t>
            </a:r>
            <a:r>
              <a:rPr lang="zh-CN" altLang="en-US"/>
              <a:t>具有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B050"/>
                </a:solidFill>
              </a:rPr>
              <a:t>begin()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70C0"/>
                </a:solidFill>
              </a:rPr>
              <a:t>end()</a:t>
            </a:r>
            <a:r>
              <a:rPr lang="en-US" altLang="zh-CN"/>
              <a:t> </a:t>
            </a:r>
            <a:r>
              <a:rPr lang="zh-CN" altLang="en-US"/>
              <a:t>两个成员函数，他们分别返回指向数组</a:t>
            </a:r>
            <a:r>
              <a:rPr lang="zh-CN" altLang="en-US" b="1">
                <a:solidFill>
                  <a:srgbClr val="00B050"/>
                </a:solidFill>
              </a:rPr>
              <a:t>头部元素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0070C0"/>
                </a:solidFill>
              </a:rPr>
              <a:t>尾部再之后一格元素</a:t>
            </a:r>
            <a:r>
              <a:rPr lang="zh-CN" altLang="en-US"/>
              <a:t>的迭代器对象。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作为连续数组，他的迭代器基本等效于指针。</a:t>
            </a:r>
            <a:endParaRPr lang="zh-CN" altLang="en-US"/>
          </a:p>
          <a:p>
            <a:r>
              <a:rPr lang="en-US" altLang="zh-CN"/>
              <a:t>set </a:t>
            </a:r>
            <a:r>
              <a:rPr lang="zh-CN" altLang="en-US"/>
              <a:t>也有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B050"/>
                </a:solidFill>
              </a:rPr>
              <a:t>begin()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70C0"/>
                </a:solidFill>
              </a:rPr>
              <a:t>end()</a:t>
            </a:r>
            <a:r>
              <a:rPr lang="en-US" altLang="zh-CN"/>
              <a:t> </a:t>
            </a:r>
            <a:r>
              <a:rPr lang="zh-CN" altLang="en-US"/>
              <a:t>函数，他返回的迭代器对象重载了</a:t>
            </a:r>
            <a:r>
              <a:rPr lang="en-US" altLang="zh-CN"/>
              <a:t> </a:t>
            </a:r>
            <a:r>
              <a:rPr lang="en-US" altLang="zh-CN" b="1"/>
              <a:t>*</a:t>
            </a:r>
            <a:r>
              <a:rPr lang="en-US" altLang="zh-CN"/>
              <a:t> </a:t>
            </a:r>
            <a:r>
              <a:rPr lang="zh-CN" altLang="en-US"/>
              <a:t>来访问指向的地址。</a:t>
            </a:r>
            <a:endParaRPr lang="en-US" altLang="zh-CN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3164205" y="6007100"/>
            <a:ext cx="9027795" cy="8509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5210" y="1551305"/>
            <a:ext cx="6066790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 C </a:t>
            </a:r>
            <a:r>
              <a:rPr lang="zh-CN" altLang="en-US"/>
              <a:t>语言指针（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上节课说了，迭代器就是在</a:t>
            </a:r>
            <a:r>
              <a:rPr lang="zh-CN" altLang="en-US" b="1">
                <a:sym typeface="+mn-ea"/>
              </a:rPr>
              <a:t>模仿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语言指针。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回想一下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语言咋遍历数组的：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int arr[n];</a:t>
            </a:r>
            <a:endParaRPr lang="zh-CN" altLang="en-US"/>
          </a:p>
          <a:p>
            <a:r>
              <a:rPr lang="en-US" altLang="zh-CN">
                <a:sym typeface="+mn-ea"/>
              </a:rPr>
              <a:t>for (int *p = arr; p &lt; arr + n; p++) 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int value = *p;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r>
              <a:rPr lang="zh-CN" altLang="en-US"/>
              <a:t>索性用</a:t>
            </a:r>
            <a:r>
              <a:rPr lang="en-US" altLang="zh-CN"/>
              <a:t> arr + i </a:t>
            </a:r>
            <a:r>
              <a:rPr lang="zh-CN" altLang="en-US"/>
              <a:t>作为迭代的变量，避免一次加法的开销。</a:t>
            </a:r>
            <a:endParaRPr lang="zh-CN" altLang="en-US"/>
          </a:p>
          <a:p>
            <a:r>
              <a:rPr lang="zh-CN" altLang="en-US"/>
              <a:t>循环的范围变成</a:t>
            </a:r>
            <a:r>
              <a:rPr lang="en-US" altLang="zh-CN"/>
              <a:t> [arr, arr + 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 C </a:t>
            </a:r>
            <a:r>
              <a:rPr lang="zh-CN" altLang="en-US"/>
              <a:t>语言指针（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上节课说了，迭代器就是在</a:t>
            </a:r>
            <a:r>
              <a:rPr lang="zh-CN" altLang="en-US" b="1">
                <a:sym typeface="+mn-ea"/>
              </a:rPr>
              <a:t>模仿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语言指针。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回想一下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语言咋遍历数组的：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int arr[n];</a:t>
            </a:r>
            <a:endParaRPr lang="zh-CN" altLang="en-US"/>
          </a:p>
          <a:p>
            <a:r>
              <a:rPr lang="en-US" altLang="zh-CN">
                <a:sym typeface="+mn-ea"/>
              </a:rPr>
              <a:t>for (int *p = arr; p != arr + n; p++) 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int value = *p;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r>
              <a:rPr lang="en-US"/>
              <a:t>n </a:t>
            </a:r>
            <a:r>
              <a:rPr lang="zh-CN" altLang="en-US"/>
              <a:t>总是大于</a:t>
            </a:r>
            <a:r>
              <a:rPr lang="en-US" altLang="zh-CN"/>
              <a:t> 0 </a:t>
            </a:r>
            <a:r>
              <a:rPr lang="zh-CN" altLang="en-US"/>
              <a:t>的。</a:t>
            </a:r>
            <a:r>
              <a:rPr lang="en-US"/>
              <a:t>p </a:t>
            </a:r>
            <a:r>
              <a:rPr lang="zh-CN" altLang="en-US"/>
              <a:t>的初值</a:t>
            </a:r>
            <a:r>
              <a:rPr lang="en-US" altLang="zh-CN"/>
              <a:t> arr </a:t>
            </a:r>
            <a:r>
              <a:rPr lang="zh-CN" altLang="en-US"/>
              <a:t>总是小于末值</a:t>
            </a:r>
            <a:r>
              <a:rPr lang="en-US" altLang="zh-CN"/>
              <a:t> arr + n</a:t>
            </a:r>
            <a:r>
              <a:rPr lang="zh-CN" altLang="en-US"/>
              <a:t>，所以把</a:t>
            </a:r>
            <a:r>
              <a:rPr lang="en-US" altLang="zh-CN"/>
              <a:t> p &lt; arr + n </a:t>
            </a:r>
            <a:r>
              <a:rPr lang="zh-CN" altLang="en-US"/>
              <a:t>改成</a:t>
            </a:r>
            <a:r>
              <a:rPr lang="en-US" altLang="zh-CN"/>
              <a:t> p != arr + n </a:t>
            </a:r>
            <a:r>
              <a:rPr lang="zh-CN" altLang="en-US"/>
              <a:t>是一样的，还高效一点。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 C </a:t>
            </a:r>
            <a:r>
              <a:rPr lang="zh-CN" altLang="en-US"/>
              <a:t>语言指针（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上节课说了，迭代器就是在</a:t>
            </a:r>
            <a:r>
              <a:rPr lang="zh-CN" altLang="en-US" b="1">
                <a:sym typeface="+mn-ea"/>
              </a:rPr>
              <a:t>模仿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语言指针。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回想一下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语言咋遍历数组的：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int arr[n];</a:t>
            </a:r>
            <a:endParaRPr lang="zh-CN" altLang="en-US"/>
          </a:p>
          <a:p>
            <a:r>
              <a:rPr lang="en-US" altLang="zh-CN">
                <a:sym typeface="+mn-ea"/>
              </a:rPr>
              <a:t>for (int *p = arr; p != arr + n; ++p) 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int value = *p;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r>
              <a:rPr lang="zh-CN" altLang="en-US"/>
              <a:t>小彭老师说过建议用前置</a:t>
            </a:r>
            <a:r>
              <a:rPr lang="en-US" altLang="zh-CN"/>
              <a:t> ++ </a:t>
            </a:r>
            <a:r>
              <a:rPr lang="zh-CN" altLang="en-US"/>
              <a:t>运算符，区别我们上一期说过了。前置比较高效且符合逻辑，后置对</a:t>
            </a:r>
            <a:r>
              <a:rPr lang="en-US" altLang="zh-CN"/>
              <a:t> C </a:t>
            </a:r>
            <a:r>
              <a:rPr lang="zh-CN" altLang="en-US"/>
              <a:t>语言考试有用。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C </a:t>
            </a:r>
            <a:r>
              <a:rPr lang="zh-CN" altLang="en-US"/>
              <a:t>语言指针到</a:t>
            </a:r>
            <a:r>
              <a:rPr lang="en-US" altLang="zh-CN"/>
              <a:t> C++ </a:t>
            </a:r>
            <a:r>
              <a:rPr lang="zh-CN" altLang="en-US"/>
              <a:t>迭代器（</a:t>
            </a:r>
            <a:r>
              <a:rPr lang="en-US" altLang="zh-CN"/>
              <a:t>5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上节课说了，迭代器就是在</a:t>
            </a:r>
            <a:r>
              <a:rPr lang="zh-CN" altLang="en-US" b="1">
                <a:sym typeface="+mn-ea"/>
              </a:rPr>
              <a:t>模仿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语言指针。</a:t>
            </a:r>
            <a:endParaRPr lang="zh-CN" altLang="en-US">
              <a:sym typeface="+mn-ea"/>
            </a:endParaRPr>
          </a:p>
          <a:p>
            <a:r>
              <a:rPr lang="zh-CN">
                <a:sym typeface="+mn-ea"/>
              </a:rPr>
              <a:t>那么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ym typeface="+mn-ea"/>
              </a:rPr>
              <a:t>迭代器模式</a:t>
            </a:r>
            <a:r>
              <a:rPr lang="zh-CN" altLang="en-US">
                <a:sym typeface="+mn-ea"/>
              </a:rPr>
              <a:t>也就呼之欲出了：</a:t>
            </a:r>
            <a:endParaRPr lang="zh-CN">
              <a:sym typeface="+mn-ea"/>
            </a:endParaRPr>
          </a:p>
          <a:p>
            <a:r>
              <a:rPr lang="en-US" altLang="zh-CN"/>
              <a:t>set&lt;int&gt; arr;</a:t>
            </a:r>
            <a:endParaRPr lang="zh-CN" altLang="en-US"/>
          </a:p>
          <a:p>
            <a:r>
              <a:rPr lang="en-US" altLang="zh-CN">
                <a:sym typeface="+mn-ea"/>
              </a:rPr>
              <a:t>for (set&lt;int&gt;::iterator p = arr.begin(); p != arr.end(); ++p) 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int value = *p;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r>
              <a:rPr lang="en-US" altLang="zh-CN"/>
              <a:t>begin </a:t>
            </a:r>
            <a:r>
              <a:rPr lang="zh-CN" altLang="en-US"/>
              <a:t>和</a:t>
            </a:r>
            <a:r>
              <a:rPr lang="en-US" altLang="zh-CN"/>
              <a:t> end </a:t>
            </a:r>
            <a:r>
              <a:rPr lang="zh-CN" altLang="en-US"/>
              <a:t>返回了迭代器类，这个类具有运算符重载，使得他能模仿指针的行为，从而尽可能在不同容器之间重用算法（例如</a:t>
            </a:r>
            <a:r>
              <a:rPr lang="en-US" altLang="zh-CN"/>
              <a:t> std::find </a:t>
            </a:r>
            <a:r>
              <a:rPr lang="zh-CN" altLang="en-US"/>
              <a:t>和</a:t>
            </a:r>
            <a:r>
              <a:rPr lang="en-US" altLang="zh-CN"/>
              <a:t> std::reverse</a:t>
            </a:r>
            <a:r>
              <a:rPr lang="zh-CN" altLang="en-US"/>
              <a:t>），而不必修改算法的代码本身，是</a:t>
            </a:r>
            <a:r>
              <a:rPr lang="en-US" altLang="zh-CN"/>
              <a:t> STL </a:t>
            </a:r>
            <a:r>
              <a:rPr lang="zh-CN" altLang="en-US"/>
              <a:t>库解耦思想的体现。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 </a:t>
            </a:r>
            <a:r>
              <a:rPr lang="zh-CN" altLang="en-US"/>
              <a:t>的遍历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890270"/>
            <a:ext cx="5217160" cy="5730875"/>
          </a:xfrm>
        </p:spPr>
        <p:txBody>
          <a:bodyPr/>
          <a:p>
            <a:r>
              <a:rPr lang="zh-CN"/>
              <a:t>为了减少重复打代码的痛苦，</a:t>
            </a:r>
            <a:r>
              <a:rPr lang="en-US" altLang="zh-CN"/>
              <a:t>C++17 </a:t>
            </a:r>
            <a:r>
              <a:rPr lang="zh-CN" altLang="en-US"/>
              <a:t>引入了个语法糖：</a:t>
            </a:r>
            <a:r>
              <a:rPr lang="zh-CN" altLang="en-US" b="1"/>
              <a:t>基于范围的</a:t>
            </a:r>
            <a:r>
              <a:rPr lang="en-US" altLang="zh-CN" b="1"/>
              <a:t> for </a:t>
            </a:r>
            <a:r>
              <a:rPr lang="zh-CN" altLang="en-US" b="1"/>
              <a:t>循环</a:t>
            </a:r>
            <a:r>
              <a:rPr lang="en-US" altLang="zh-CN" b="1"/>
              <a:t>(range-based for loop)</a:t>
            </a:r>
            <a:r>
              <a:rPr lang="zh-CN" altLang="en-US" b="1"/>
              <a:t>。</a:t>
            </a:r>
            <a:endParaRPr lang="zh-CN" altLang="en-US" b="1"/>
          </a:p>
          <a:p>
            <a:r>
              <a:rPr lang="en-US" altLang="zh-CN" sz="2500">
                <a:solidFill>
                  <a:srgbClr val="0070C0"/>
                </a:solidFill>
              </a:rPr>
              <a:t>for (</a:t>
            </a:r>
            <a:r>
              <a:rPr lang="zh-CN" altLang="en-US" sz="2500">
                <a:solidFill>
                  <a:srgbClr val="0070C0"/>
                </a:solidFill>
              </a:rPr>
              <a:t>类型</a:t>
            </a:r>
            <a:r>
              <a:rPr lang="en-US" altLang="zh-CN" sz="2500">
                <a:solidFill>
                  <a:srgbClr val="0070C0"/>
                </a:solidFill>
              </a:rPr>
              <a:t> </a:t>
            </a:r>
            <a:r>
              <a:rPr lang="zh-CN" altLang="en-US" sz="2500">
                <a:solidFill>
                  <a:srgbClr val="0070C0"/>
                </a:solidFill>
              </a:rPr>
              <a:t>变量名</a:t>
            </a:r>
            <a:r>
              <a:rPr lang="en-US" altLang="zh-CN" sz="2500">
                <a:solidFill>
                  <a:srgbClr val="0070C0"/>
                </a:solidFill>
              </a:rPr>
              <a:t> : </a:t>
            </a:r>
            <a:r>
              <a:rPr lang="zh-CN" altLang="en-US" sz="2500">
                <a:solidFill>
                  <a:srgbClr val="0070C0"/>
                </a:solidFill>
              </a:rPr>
              <a:t>可迭代对象</a:t>
            </a:r>
            <a:r>
              <a:rPr lang="en-US" altLang="zh-CN" sz="2500">
                <a:solidFill>
                  <a:srgbClr val="0070C0"/>
                </a:solidFill>
              </a:rPr>
              <a:t>)</a:t>
            </a:r>
            <a:endParaRPr lang="zh-CN" altLang="en-US" sz="2500" b="1"/>
          </a:p>
          <a:p>
            <a:endParaRPr lang="zh-CN" altLang="en-US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这种写法，无非就是刚才那一大堆代码的简写：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7208520" y="4571365"/>
            <a:ext cx="3858260" cy="20497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2155" y="1433195"/>
            <a:ext cx="6407150" cy="278003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905500" y="3408680"/>
            <a:ext cx="3310255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5379085"/>
            <a:ext cx="6657340" cy="61404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</a:t>
            </a:r>
            <a:r>
              <a:rPr lang="zh-CN" altLang="en-US"/>
              <a:t>的不去重版本：</a:t>
            </a:r>
            <a:r>
              <a:rPr lang="en-US" altLang="zh-CN"/>
              <a:t>multi</a:t>
            </a:r>
            <a:r>
              <a:rPr lang="en-US"/>
              <a:t>set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set </a:t>
            </a:r>
            <a:r>
              <a:rPr lang="zh-CN" altLang="en-US"/>
              <a:t>具有</a:t>
            </a:r>
            <a:r>
              <a:rPr lang="zh-CN" altLang="en-US" b="1">
                <a:solidFill>
                  <a:srgbClr val="00B050"/>
                </a:solidFill>
              </a:rPr>
              <a:t>自动排序</a:t>
            </a:r>
            <a:r>
              <a:rPr lang="zh-CN" altLang="en-US"/>
              <a:t>，</a:t>
            </a:r>
            <a:r>
              <a:rPr lang="zh-CN" altLang="en-US" b="1">
                <a:solidFill>
                  <a:srgbClr val="0070C0"/>
                </a:solidFill>
              </a:rPr>
              <a:t>自动去重</a:t>
            </a:r>
            <a:r>
              <a:rPr lang="zh-CN" altLang="en-US">
                <a:sym typeface="+mn-ea"/>
              </a:rPr>
              <a:t>，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能高效地查询</a:t>
            </a:r>
            <a:r>
              <a:rPr lang="zh-CN" altLang="en-US"/>
              <a:t>的特点。其中</a:t>
            </a:r>
            <a:r>
              <a:rPr lang="zh-CN" altLang="en-US" b="1">
                <a:solidFill>
                  <a:srgbClr val="0070C0"/>
                </a:solidFill>
              </a:rPr>
              <a:t>去重</a:t>
            </a:r>
            <a:r>
              <a:rPr lang="zh-CN" altLang="en-US"/>
              <a:t>和数学的</a:t>
            </a:r>
            <a:r>
              <a:rPr lang="zh-CN" altLang="en-US" b="1">
                <a:solidFill>
                  <a:srgbClr val="0070C0"/>
                </a:solidFill>
              </a:rPr>
              <a:t>集合</a:t>
            </a:r>
            <a:r>
              <a:rPr lang="zh-CN" altLang="en-US"/>
              <a:t>很像。</a:t>
            </a:r>
            <a:endParaRPr lang="zh-CN" altLang="en-US"/>
          </a:p>
          <a:p>
            <a:r>
              <a:rPr lang="zh-CN" altLang="en-US"/>
              <a:t>还有一种</a:t>
            </a:r>
            <a:r>
              <a:rPr lang="zh-CN" altLang="en-US" b="1">
                <a:solidFill>
                  <a:srgbClr val="0070C0"/>
                </a:solidFill>
              </a:rPr>
              <a:t>不会去重</a:t>
            </a:r>
            <a:r>
              <a:rPr lang="zh-CN" altLang="en-US"/>
              <a:t>的版本，那就是</a:t>
            </a:r>
            <a:r>
              <a:rPr lang="en-US" altLang="zh-CN"/>
              <a:t> multiset</a:t>
            </a:r>
            <a:r>
              <a:rPr lang="zh-CN" altLang="en-US"/>
              <a:t>，他允许重复的元素，但仍保留</a:t>
            </a:r>
            <a:r>
              <a:rPr lang="zh-CN" altLang="en-US" b="1">
                <a:solidFill>
                  <a:srgbClr val="00B050"/>
                </a:solidFill>
              </a:rPr>
              <a:t>自动排序</a:t>
            </a:r>
            <a:r>
              <a:rPr lang="zh-CN" altLang="en-US">
                <a:sym typeface="+mn-ea"/>
              </a:rPr>
              <a:t>，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能高效地查询</a:t>
            </a:r>
            <a:r>
              <a:rPr lang="zh-CN" altLang="en-US">
                <a:sym typeface="+mn-ea"/>
              </a:rPr>
              <a:t>的特点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特点：因为</a:t>
            </a:r>
            <a:r>
              <a:rPr lang="en-US" altLang="zh-CN"/>
              <a:t> multiset </a:t>
            </a:r>
            <a:r>
              <a:rPr lang="zh-CN" altLang="en-US" b="1">
                <a:solidFill>
                  <a:srgbClr val="0070C0"/>
                </a:solidFill>
              </a:rPr>
              <a:t>不会去重</a:t>
            </a:r>
            <a:r>
              <a:rPr lang="zh-CN" altLang="en-US"/>
              <a:t>，但又</a:t>
            </a:r>
            <a:r>
              <a:rPr lang="zh-CN" altLang="en-US" b="1">
                <a:solidFill>
                  <a:srgbClr val="00B050"/>
                </a:solidFill>
              </a:rPr>
              <a:t>自动排序</a:t>
            </a:r>
            <a:r>
              <a:rPr lang="zh-CN" altLang="en-US">
                <a:sym typeface="+mn-ea"/>
              </a:rPr>
              <a:t>，所以其中所有相等的元素都会紧挨着，例如</a:t>
            </a:r>
            <a:r>
              <a:rPr lang="en-US" altLang="zh-CN">
                <a:sym typeface="+mn-ea"/>
              </a:rPr>
              <a:t> {1, </a:t>
            </a:r>
            <a:r>
              <a:rPr lang="en-US" altLang="zh-CN" b="1">
                <a:sym typeface="+mn-ea"/>
              </a:rPr>
              <a:t>2, 2,</a:t>
            </a:r>
            <a:r>
              <a:rPr lang="en-US" altLang="zh-CN">
                <a:sym typeface="+mn-ea"/>
              </a:rPr>
              <a:t> 4, 6}</a:t>
            </a:r>
            <a:r>
              <a:rPr lang="zh-CN" altLang="en-US">
                <a:sym typeface="+mn-ea"/>
              </a:rPr>
              <a:t>。</a:t>
            </a:r>
            <a:endParaRPr lang="zh-CN" altLang="en-US" b="1">
              <a:solidFill>
                <a:srgbClr val="00B050"/>
              </a:solidFill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multiset </a:t>
            </a:r>
            <a:r>
              <a:rPr lang="zh-CN" altLang="en-US"/>
              <a:t>操作</a:t>
            </a:r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609600" y="1174750"/>
          <a:ext cx="101879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930"/>
                <a:gridCol w="85890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实现方法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a.insert(x)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a.erase(x) </a:t>
                      </a:r>
                      <a:r>
                        <a:rPr lang="zh-CN" altLang="en-US" sz="1800">
                          <a:sym typeface="+mn-ea"/>
                        </a:rPr>
                        <a:t>或者</a:t>
                      </a:r>
                      <a:r>
                        <a:rPr lang="en-US" altLang="zh-CN"/>
                        <a:t> a.erase(a.lower_bound(x), a.upper_bound(x))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一旦插入就无法修改，只能先删再增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a.find(x) != a.end() </a:t>
                      </a:r>
                      <a:r>
                        <a:rPr lang="zh-CN" altLang="en-US"/>
                        <a:t>或者</a:t>
                      </a:r>
                      <a:r>
                        <a:rPr lang="en-US" altLang="zh-CN"/>
                        <a:t> a.count(x)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不同版本的</a:t>
            </a:r>
            <a:r>
              <a:rPr lang="en-US" altLang="zh-CN"/>
              <a:t> set </a:t>
            </a:r>
            <a:r>
              <a:rPr lang="zh-CN" altLang="en-US"/>
              <a:t>容器比较</a:t>
            </a:r>
            <a:endParaRPr lang="zh-CN" altLang="en-US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609600" y="1174750"/>
          <a:ext cx="1097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插入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O(1)</a:t>
                      </a:r>
                      <a:r>
                        <a:rPr lang="en-US"/>
                        <a:t> ~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O(logn)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√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unordered_set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√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O(1)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unordered_multiset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O(1)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不同版本的</a:t>
            </a:r>
            <a:r>
              <a:rPr lang="en-US" altLang="zh-CN"/>
              <a:t> set </a:t>
            </a:r>
            <a:r>
              <a:rPr lang="zh-CN" altLang="en-US"/>
              <a:t>容器比较</a:t>
            </a:r>
            <a:endParaRPr lang="zh-CN" altLang="en-US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609600" y="1174750"/>
          <a:ext cx="1097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插入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/>
                        <a:t>元素可是任意值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维持</a:t>
                      </a:r>
                      <a:r>
                        <a:rPr lang="zh-CN" altLang="en-US"/>
                        <a:t>插入时顺序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O(n)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需要遍历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尾部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O(1)</a:t>
                      </a:r>
                      <a:r>
                        <a:rPr lang="en-US"/>
                        <a:t> </a:t>
                      </a:r>
                      <a:r>
                        <a:rPr lang="zh-CN" altLang="en-US"/>
                        <a:t>头部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√ </a:t>
                      </a:r>
                      <a:r>
                        <a:rPr lang="zh-CN" altLang="en-US"/>
                        <a:t>不会有重复元素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√ </a:t>
                      </a:r>
                      <a:r>
                        <a:rPr lang="zh-CN" altLang="en-US"/>
                        <a:t>从小到大排序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O(logn)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稳定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重复元素紧挨着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√ </a:t>
                      </a:r>
                      <a:r>
                        <a:rPr lang="zh-CN" altLang="en-US" sz="1800">
                          <a:sym typeface="+mn-ea"/>
                        </a:rPr>
                        <a:t>从小到大排序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unordered_set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√ </a:t>
                      </a:r>
                      <a:r>
                        <a:rPr lang="zh-CN" altLang="en-US" sz="1800">
                          <a:sym typeface="+mn-ea"/>
                        </a:rPr>
                        <a:t>不会有重复元素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随机打乱顺序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O(1)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unordered_multiset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重复元素紧挨着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随机打乱顺序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O(1)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查找方面各容器适合的领域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适合：按</a:t>
            </a:r>
            <a:r>
              <a:rPr lang="zh-CN" altLang="en-US" b="1">
                <a:sym typeface="+mn-ea"/>
              </a:rPr>
              <a:t>索引</a:t>
            </a:r>
            <a:r>
              <a:rPr lang="zh-CN" altLang="en-US">
                <a:sym typeface="+mn-ea"/>
              </a:rPr>
              <a:t>查找。通过运算符</a:t>
            </a:r>
            <a:r>
              <a:rPr lang="en-US" altLang="zh-CN">
                <a:sym typeface="+mn-ea"/>
              </a:rPr>
              <a:t> []</a:t>
            </a:r>
            <a:r>
              <a:rPr lang="zh-CN" altLang="en-US">
                <a:sym typeface="+mn-ea"/>
              </a:rPr>
              <a:t>。</a:t>
            </a:r>
            <a:endParaRPr lang="en-US"/>
          </a:p>
          <a:p>
            <a:r>
              <a:rPr lang="en-US">
                <a:sym typeface="+mn-ea"/>
              </a:rPr>
              <a:t>set </a:t>
            </a:r>
            <a:r>
              <a:rPr lang="zh-CN" altLang="en-US">
                <a:sym typeface="+mn-ea"/>
              </a:rPr>
              <a:t>适合：按</a:t>
            </a:r>
            <a:r>
              <a:rPr lang="zh-CN" altLang="en-US" b="1">
                <a:sym typeface="+mn-ea"/>
              </a:rPr>
              <a:t>值相等</a:t>
            </a:r>
            <a:r>
              <a:rPr lang="zh-CN" altLang="en-US">
                <a:sym typeface="+mn-ea"/>
              </a:rPr>
              <a:t>查找，按</a:t>
            </a:r>
            <a:r>
              <a:rPr lang="zh-CN" altLang="en-US" b="1">
                <a:sym typeface="+mn-ea"/>
              </a:rPr>
              <a:t>值大于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小于</a:t>
            </a:r>
            <a:r>
              <a:rPr lang="zh-CN" altLang="en-US">
                <a:sym typeface="+mn-ea"/>
              </a:rPr>
              <a:t>查找。分别通过函数</a:t>
            </a:r>
            <a:r>
              <a:rPr lang="en-US" altLang="zh-CN">
                <a:sym typeface="+mn-ea"/>
              </a:rPr>
              <a:t> find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lower_bound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upper_bound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>
                <a:sym typeface="+mn-ea"/>
              </a:rPr>
              <a:t>unordered_set </a:t>
            </a:r>
            <a:r>
              <a:rPr lang="zh-CN" altLang="en-US">
                <a:sym typeface="+mn-ea"/>
              </a:rPr>
              <a:t>适合：按</a:t>
            </a:r>
            <a:r>
              <a:rPr lang="zh-CN" altLang="en-US" b="1">
                <a:sym typeface="+mn-ea"/>
              </a:rPr>
              <a:t>值相等</a:t>
            </a:r>
            <a:r>
              <a:rPr lang="zh-CN" altLang="en-US">
                <a:sym typeface="+mn-ea"/>
              </a:rPr>
              <a:t>查找。通过函数</a:t>
            </a:r>
            <a:r>
              <a:rPr lang="en-US" altLang="zh-CN">
                <a:sym typeface="+mn-ea"/>
              </a:rPr>
              <a:t> find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/>
              <a:t>unordered_set </a:t>
            </a:r>
            <a:r>
              <a:rPr lang="zh-CN" altLang="en-US"/>
              <a:t>的查找性能在数据量足够大（＞</a:t>
            </a:r>
            <a:r>
              <a:rPr lang="en-US" altLang="zh-CN"/>
              <a:t>1000</a:t>
            </a:r>
            <a:r>
              <a:rPr lang="zh-CN" altLang="en-US"/>
              <a:t>）时，平均查找时间比</a:t>
            </a:r>
            <a:r>
              <a:rPr lang="en-US" altLang="zh-CN"/>
              <a:t> set </a:t>
            </a:r>
            <a:r>
              <a:rPr lang="zh-CN" altLang="en-US"/>
              <a:t>短，但不保证稳定。</a:t>
            </a:r>
            <a:endParaRPr lang="zh-CN" altLang="en-US"/>
          </a:p>
          <a:p>
            <a:r>
              <a:rPr lang="zh-CN" altLang="en-US"/>
              <a:t>我个人推荐使用久经沙场的</a:t>
            </a:r>
            <a:r>
              <a:rPr lang="en-US" altLang="zh-CN"/>
              <a:t> set</a:t>
            </a:r>
            <a:r>
              <a:rPr lang="zh-CN" altLang="en-US"/>
              <a:t>，数据量小时更高效。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迭代器的五大分类</a:t>
            </a:r>
            <a:endParaRPr lang="zh-CN" altLang="en-US"/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568325" y="1195070"/>
          <a:ext cx="11055350" cy="301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75"/>
                <a:gridCol w="4102735"/>
                <a:gridCol w="2504440"/>
                <a:gridCol w="264160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提供的运算符重载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具有此迭代器的容器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相应的</a:t>
                      </a:r>
                      <a:r>
                        <a:rPr lang="en-US" altLang="zh-CN"/>
                        <a:t> C++20 concept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（可读取）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++</a:t>
                      </a:r>
                      <a:r>
                        <a:rPr lang="zh-CN" altLang="en-US"/>
                        <a:t>（一次性）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istream_iterator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input_iterator</a:t>
                      </a: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输出迭代器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（可写入），</a:t>
                      </a:r>
                      <a:r>
                        <a:rPr lang="en-US" altLang="zh-CN" sz="1800">
                          <a:sym typeface="+mn-ea"/>
                        </a:rPr>
                        <a:t>!=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==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++</a:t>
                      </a:r>
                      <a:r>
                        <a:rPr lang="zh-CN" altLang="en-US" sz="1800">
                          <a:sym typeface="+mn-ea"/>
                        </a:rPr>
                        <a:t>（一次性）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back_insert_iterator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output_iterator</a:t>
                      </a: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ym typeface="+mn-ea"/>
                        </a:rPr>
                        <a:t>前向迭代器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/>
                        <a:t>++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forward_list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forward_iterator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双向迭代器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++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map</a:t>
                      </a:r>
                      <a:r>
                        <a:rPr lang="zh-CN" altLang="en-US"/>
                        <a:t>，</a:t>
                      </a:r>
                      <a:r>
                        <a:rPr lang="en-US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bidirectional_iterator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随机访问迭代器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!=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==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++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--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[]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vector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array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deque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random_access_iterator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迭代器外包装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和他所包装的迭代器保持一致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reverse_iterator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和所包装的迭代器一致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09600" y="6381115"/>
            <a:ext cx="1098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https://en.cppreference.com/w/cpp/iterator/random_access_iterator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6012815"/>
            <a:ext cx="10817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https://www.cplusplus.com/reference/iterator/istream_iterator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07515" y="4557395"/>
            <a:ext cx="9392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包含关系：前向迭代器＞双向迭代器</a:t>
            </a:r>
            <a:r>
              <a:rPr lang="zh-CN" altLang="en-US">
                <a:sym typeface="+mn-ea"/>
              </a:rPr>
              <a:t>＞</a:t>
            </a:r>
            <a:r>
              <a:rPr lang="zh-CN" altLang="en-US"/>
              <a:t>随机访问迭代器</a:t>
            </a:r>
            <a:endParaRPr lang="zh-CN" altLang="en-US"/>
          </a:p>
          <a:p>
            <a:r>
              <a:rPr lang="zh-CN" altLang="en-US"/>
              <a:t>这意味着如果一个</a:t>
            </a:r>
            <a:r>
              <a:rPr lang="en-US" altLang="zh-CN"/>
              <a:t>STL</a:t>
            </a:r>
            <a:r>
              <a:rPr lang="zh-CN" altLang="en-US"/>
              <a:t>模板函数（比如</a:t>
            </a:r>
            <a:r>
              <a:rPr lang="en-US" altLang="zh-CN"/>
              <a:t>std::find</a:t>
            </a:r>
            <a:r>
              <a:rPr lang="zh-CN" altLang="en-US"/>
              <a:t>）要求迭代器是</a:t>
            </a:r>
            <a:r>
              <a:rPr lang="zh-CN" altLang="en-US" b="1"/>
              <a:t>前向迭代器</a:t>
            </a:r>
            <a:r>
              <a:rPr lang="zh-CN" altLang="en-US"/>
              <a:t>即可，那么也可以给他随机访问迭代器，因为</a:t>
            </a:r>
            <a:r>
              <a:rPr lang="zh-CN" altLang="en-US" b="1"/>
              <a:t>前向迭代器</a:t>
            </a:r>
            <a:r>
              <a:rPr lang="zh-CN" altLang="en-US"/>
              <a:t>是</a:t>
            </a:r>
            <a:r>
              <a:rPr lang="zh-CN" altLang="en-US" b="1"/>
              <a:t>随机访问迭代器</a:t>
            </a:r>
            <a:r>
              <a:rPr lang="zh-CN" altLang="en-US"/>
              <a:t>的子集。</a:t>
            </a:r>
            <a:endParaRPr lang="zh-CN" altLang="en-US"/>
          </a:p>
          <a:p>
            <a:r>
              <a:rPr lang="zh-CN" altLang="en-US"/>
              <a:t>例如，</a:t>
            </a:r>
            <a:r>
              <a:rPr lang="en-US" altLang="zh-CN"/>
              <a:t>vector </a:t>
            </a:r>
            <a:r>
              <a:rPr lang="zh-CN" altLang="en-US"/>
              <a:t>和</a:t>
            </a:r>
            <a:r>
              <a:rPr lang="en-US" altLang="zh-CN"/>
              <a:t> list </a:t>
            </a:r>
            <a:r>
              <a:rPr lang="zh-CN" altLang="en-US"/>
              <a:t>都可以调用</a:t>
            </a:r>
            <a:r>
              <a:rPr lang="en-US" altLang="zh-CN"/>
              <a:t> std::find</a:t>
            </a:r>
            <a:r>
              <a:rPr lang="zh-CN" altLang="en-US"/>
              <a:t>（</a:t>
            </a:r>
            <a:r>
              <a:rPr lang="en-US" altLang="zh-CN"/>
              <a:t>set </a:t>
            </a:r>
            <a:r>
              <a:rPr lang="zh-CN" altLang="en-US"/>
              <a:t>则直接提供了</a:t>
            </a:r>
            <a:r>
              <a:rPr lang="en-US" altLang="zh-CN"/>
              <a:t> find </a:t>
            </a:r>
            <a:r>
              <a:rPr lang="zh-CN" altLang="en-US"/>
              <a:t>作为成员函数，稍后讨论）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set </a:t>
            </a:r>
            <a:r>
              <a:rPr lang="zh-CN" altLang="en-US"/>
              <a:t>到</a:t>
            </a:r>
            <a:r>
              <a:rPr lang="en-US" altLang="zh-CN"/>
              <a:t> map</a:t>
            </a:r>
            <a:r>
              <a:rPr lang="zh-CN" altLang="en-US"/>
              <a:t>：有什么不同？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837565"/>
            <a:ext cx="5896610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/>
              <a:t>copy, copy_n</a:t>
            </a:r>
            <a:endParaRPr lang="en-US"/>
          </a:p>
          <a:p>
            <a:r>
              <a:rPr lang="en-US"/>
              <a:t>copy_if, copy_if_n</a:t>
            </a:r>
            <a:endParaRPr lang="en-US"/>
          </a:p>
          <a:p>
            <a:r>
              <a:rPr lang="en-US"/>
              <a:t>copy_backward</a:t>
            </a:r>
            <a:endParaRPr lang="en-US"/>
          </a:p>
          <a:p>
            <a:r>
              <a:rPr lang="en-US"/>
              <a:t>fill, fill_n</a:t>
            </a:r>
            <a:endParaRPr lang="en-US"/>
          </a:p>
          <a:p>
            <a:r>
              <a:rPr lang="en-US"/>
              <a:t>for_each, for_each_n</a:t>
            </a:r>
            <a:endParaRPr lang="en-US"/>
          </a:p>
          <a:p>
            <a:r>
              <a:rPr lang="en-US"/>
              <a:t>remove, remove_if</a:t>
            </a:r>
            <a:endParaRPr lang="en-US"/>
          </a:p>
          <a:p>
            <a:r>
              <a:rPr lang="en-US"/>
              <a:t>remove_copy, remove_copy_if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>
                <a:sym typeface="+mn-ea"/>
              </a:rPr>
              <a:t>search, search_n</a:t>
            </a:r>
            <a:endParaRPr lang="en-US"/>
          </a:p>
          <a:p>
            <a:r>
              <a:rPr lang="en-US">
                <a:sym typeface="+mn-ea"/>
              </a:rPr>
              <a:t>includes</a:t>
            </a:r>
            <a:endParaRPr lang="en-US"/>
          </a:p>
          <a:p>
            <a:r>
              <a:rPr lang="en-US">
                <a:sym typeface="+mn-ea"/>
              </a:rPr>
              <a:t>mismatch</a:t>
            </a:r>
            <a:endParaRPr lang="en-US"/>
          </a:p>
          <a:p>
            <a:r>
              <a:rPr lang="en-US">
                <a:sym typeface="+mn-ea"/>
              </a:rPr>
              <a:t>find, rfind</a:t>
            </a:r>
            <a:endParaRPr lang="en-US"/>
          </a:p>
          <a:p>
            <a:r>
              <a:rPr lang="en-US">
                <a:sym typeface="+mn-ea"/>
              </a:rPr>
              <a:t>find_first_of, find_end</a:t>
            </a:r>
            <a:endParaRPr lang="en-US">
              <a:sym typeface="+mn-ea"/>
            </a:endParaRPr>
          </a:p>
          <a:p>
            <a:r>
              <a:rPr lang="en-US"/>
              <a:t>replace, replace_if</a:t>
            </a:r>
            <a:endParaRPr lang="en-US"/>
          </a:p>
          <a:p>
            <a:r>
              <a:rPr lang="en-US"/>
              <a:t>replace_copy, replace_copy_if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search, search_n</a:t>
            </a:r>
            <a:endParaRPr lang="en-US"/>
          </a:p>
          <a:p>
            <a:r>
              <a:rPr lang="en-US">
                <a:sym typeface="+mn-ea"/>
              </a:rPr>
              <a:t>mismatch</a:t>
            </a:r>
            <a:endParaRPr lang="en-US"/>
          </a:p>
          <a:p>
            <a:r>
              <a:rPr lang="en-US">
                <a:sym typeface="+mn-ea"/>
              </a:rPr>
              <a:t>find, find_if, find_if_not</a:t>
            </a:r>
            <a:endParaRPr lang="en-US"/>
          </a:p>
          <a:p>
            <a:r>
              <a:rPr lang="en-US">
                <a:sym typeface="+mn-ea"/>
              </a:rPr>
              <a:t>find_first_of, find_end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lexicographical_compare</a:t>
            </a:r>
            <a:endParaRPr lang="en-US">
              <a:sym typeface="+mn-ea"/>
            </a:endParaRPr>
          </a:p>
          <a:p>
            <a:r>
              <a:rPr lang="en-US"/>
              <a:t>equal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748655" cy="4351655"/>
          </a:xfrm>
        </p:spPr>
        <p:txBody>
          <a:bodyPr/>
          <a:p>
            <a:r>
              <a:rPr lang="en-US">
                <a:sym typeface="+mn-ea"/>
              </a:rPr>
              <a:t>min, max, minmax, </a:t>
            </a:r>
            <a:r>
              <a:rPr lang="en-US">
                <a:sym typeface="+mn-ea"/>
              </a:rPr>
              <a:t>clamp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min_element, max_element, minmax_element</a:t>
            </a:r>
            <a:endParaRPr lang="en-US">
              <a:sym typeface="+mn-ea"/>
            </a:endParaRPr>
          </a:p>
          <a:p>
            <a:r>
              <a:rPr lang="en-US"/>
              <a:t>any_of, all_of, none_of</a:t>
            </a:r>
            <a:endParaRPr lang="en-US"/>
          </a:p>
          <a:p>
            <a:r>
              <a:rPr lang="en-US"/>
              <a:t>count, count_if</a:t>
            </a:r>
            <a:endParaRPr lang="en-US"/>
          </a:p>
          <a:p>
            <a:r>
              <a:rPr lang="en-US"/>
              <a:t>move, move_backward</a:t>
            </a:r>
            <a:endParaRPr lang="en-US"/>
          </a:p>
          <a:p>
            <a:r>
              <a:rPr lang="en-US"/>
              <a:t>swap_ranges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next_permutation, prev</a:t>
            </a:r>
            <a:r>
              <a:rPr lang="en-US">
                <a:sym typeface="+mn-ea"/>
              </a:rPr>
              <a:t>_permutation</a:t>
            </a:r>
            <a:endParaRPr lang="en-US"/>
          </a:p>
          <a:p>
            <a:r>
              <a:rPr lang="en-US">
                <a:sym typeface="+mn-ea"/>
              </a:rPr>
              <a:t>is_permutation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merge, inplace_merge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set_difference, set_symmetric_difference</a:t>
            </a:r>
            <a:endParaRPr lang="en-US"/>
          </a:p>
          <a:p>
            <a:r>
              <a:rPr lang="en-US">
                <a:sym typeface="+mn-ea"/>
              </a:rPr>
              <a:t>set_union, set_intersection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includes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unique, unique_copy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363210" cy="4351655"/>
          </a:xfrm>
        </p:spPr>
        <p:txBody>
          <a:bodyPr>
            <a:normAutofit lnSpcReduction="20000"/>
          </a:bodyPr>
          <a:p>
            <a:r>
              <a:rPr lang="en-US">
                <a:sym typeface="+mn-ea"/>
              </a:rPr>
              <a:t>transform, transform_n</a:t>
            </a:r>
            <a:endParaRPr lang="en-US"/>
          </a:p>
          <a:p>
            <a:r>
              <a:rPr lang="en-US">
                <a:sym typeface="+mn-ea"/>
              </a:rPr>
              <a:t>generate, generate_n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iota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accumate, </a:t>
            </a:r>
            <a:r>
              <a:rPr lang="en-US">
                <a:sym typeface="+mn-ea"/>
              </a:rPr>
              <a:t>reduce, </a:t>
            </a:r>
            <a:r>
              <a:rPr lang="en-US"/>
              <a:t>transform_reduce</a:t>
            </a:r>
            <a:endParaRPr lang="en-US"/>
          </a:p>
          <a:p>
            <a:r>
              <a:rPr lang="en-US"/>
              <a:t>inner_product</a:t>
            </a:r>
            <a:endParaRPr lang="en-US"/>
          </a:p>
          <a:p>
            <a:r>
              <a:rPr lang="en-US"/>
              <a:t>exclusive_scan, transform_exclusive_scan</a:t>
            </a:r>
            <a:endParaRPr lang="en-US"/>
          </a:p>
          <a:p>
            <a:r>
              <a:rPr lang="en-US"/>
              <a:t>inclusive_scan, transform_inclusive_scan</a:t>
            </a:r>
            <a:endParaRPr lang="en-US"/>
          </a:p>
          <a:p>
            <a:r>
              <a:rPr lang="en-US">
                <a:sym typeface="+mn-ea"/>
              </a:rPr>
              <a:t>partial_sum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binary_search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lower_bound, upper_bound, equal_range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nth_element, partition_point</a:t>
            </a:r>
            <a:endParaRPr lang="en-US"/>
          </a:p>
          <a:p>
            <a:r>
              <a:rPr lang="en-US">
                <a:sym typeface="+mn-ea"/>
              </a:rPr>
              <a:t>partition, stable_partition, partition_copy</a:t>
            </a:r>
            <a:endParaRPr lang="en-US"/>
          </a:p>
          <a:p>
            <a:r>
              <a:rPr lang="en-US">
                <a:sym typeface="+mn-ea"/>
              </a:rPr>
              <a:t>partial_sort, partial_sort_copy</a:t>
            </a:r>
            <a:endParaRPr lang="en-US"/>
          </a:p>
          <a:p>
            <a:r>
              <a:rPr lang="en-US">
                <a:sym typeface="+mn-ea"/>
              </a:rPr>
              <a:t>sort, stable_sort</a:t>
            </a:r>
            <a:endParaRPr lang="en-US">
              <a:sym typeface="+mn-ea"/>
            </a:endParaRPr>
          </a:p>
          <a:p>
            <a:r>
              <a:rPr lang="en-US"/>
              <a:t>is_sorted, is_sorted_until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adjacent_difference</a:t>
            </a:r>
            <a:endParaRPr lang="en-US"/>
          </a:p>
          <a:p>
            <a:r>
              <a:rPr lang="en-US"/>
              <a:t>adjacent_find</a:t>
            </a:r>
            <a:endParaRPr lang="en-US"/>
          </a:p>
          <a:p>
            <a:r>
              <a:rPr lang="en-US">
                <a:sym typeface="+mn-ea"/>
              </a:rPr>
              <a:t>swap_ranges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shuffle, sample</a:t>
            </a:r>
            <a:endParaRPr lang="en-US"/>
          </a:p>
          <a:p>
            <a:r>
              <a:rPr lang="en-US"/>
              <a:t>shift_left, shift_right</a:t>
            </a:r>
            <a:endParaRPr lang="en-US"/>
          </a:p>
          <a:p>
            <a:r>
              <a:rPr lang="en-US"/>
              <a:t>rotate, rotate_copy</a:t>
            </a:r>
            <a:endParaRPr lang="en-US"/>
          </a:p>
          <a:p>
            <a:r>
              <a:rPr lang="en-US"/>
              <a:t>reverse, reverse_copy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迭代器</a:t>
            </a:r>
            <a:r>
              <a:rPr lang="zh-CN" altLang="en-US">
                <a:sym typeface="+mn-ea"/>
              </a:rPr>
              <a:t>区别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5" y="890270"/>
            <a:ext cx="5970270" cy="5730875"/>
          </a:xfrm>
        </p:spPr>
        <p:txBody>
          <a:bodyPr/>
          <a:p>
            <a:r>
              <a:rPr lang="en-US" altLang="zh-CN"/>
              <a:t>set </a:t>
            </a:r>
            <a:r>
              <a:rPr lang="zh-CN" altLang="en-US"/>
              <a:t>的迭代器对象也重载了</a:t>
            </a:r>
            <a:r>
              <a:rPr lang="en-US" altLang="zh-CN"/>
              <a:t> </a:t>
            </a:r>
            <a:r>
              <a:rPr lang="en-US" altLang="zh-CN" b="1"/>
              <a:t>++</a:t>
            </a:r>
            <a:r>
              <a:rPr lang="en-US" altLang="zh-CN"/>
              <a:t> </a:t>
            </a:r>
            <a:r>
              <a:rPr lang="zh-CN" altLang="en-US"/>
              <a:t>为红黑树的遍历。</a:t>
            </a:r>
            <a:endParaRPr lang="zh-CN" altLang="en-US"/>
          </a:p>
          <a:p>
            <a:r>
              <a:rPr lang="en-US" altLang="zh-CN">
                <a:sym typeface="+mn-ea"/>
              </a:rPr>
              <a:t>vector </a:t>
            </a:r>
            <a:r>
              <a:rPr lang="zh-CN" altLang="en-US">
                <a:sym typeface="+mn-ea"/>
              </a:rPr>
              <a:t>提供了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+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+=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的重载，而</a:t>
            </a:r>
            <a:r>
              <a:rPr lang="en-US" altLang="zh-CN"/>
              <a:t> set </a:t>
            </a:r>
            <a:r>
              <a:rPr lang="zh-CN" altLang="en-US"/>
              <a:t>没有。这是因为</a:t>
            </a:r>
            <a:r>
              <a:rPr lang="en-US" altLang="zh-CN"/>
              <a:t> vector </a:t>
            </a:r>
            <a:r>
              <a:rPr lang="zh-CN" altLang="en-US"/>
              <a:t>中的元素在内存中是连续的，可以</a:t>
            </a:r>
            <a:r>
              <a:rPr lang="zh-CN" altLang="en-US" b="1"/>
              <a:t>随机访问</a:t>
            </a:r>
            <a:r>
              <a:rPr lang="zh-CN" altLang="en-US"/>
              <a:t>。而</a:t>
            </a:r>
            <a:r>
              <a:rPr lang="en-US" altLang="zh-CN"/>
              <a:t> set </a:t>
            </a:r>
            <a:r>
              <a:rPr lang="zh-CN" altLang="en-US"/>
              <a:t>是不连续的，所以不能随机访问，只能</a:t>
            </a:r>
            <a:r>
              <a:rPr lang="zh-CN" altLang="en-US" b="1"/>
              <a:t>顺序访问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所以这里调用</a:t>
            </a:r>
            <a:r>
              <a:rPr lang="en-US" altLang="zh-CN"/>
              <a:t> b.begin() + 3</a:t>
            </a:r>
            <a:r>
              <a:rPr lang="zh-CN" altLang="en-US"/>
              <a:t>，就出错了。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01740" y="1975485"/>
            <a:ext cx="5821045" cy="28416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3164205" y="6007100"/>
            <a:ext cx="9027795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多次调用</a:t>
            </a:r>
            <a:r>
              <a:rPr lang="en-US" altLang="zh-CN"/>
              <a:t> ++ </a:t>
            </a:r>
            <a:r>
              <a:rPr lang="zh-CN" altLang="en-US"/>
              <a:t>实现</a:t>
            </a:r>
            <a:r>
              <a:rPr lang="en-US" altLang="zh-CN"/>
              <a:t> + </a:t>
            </a:r>
            <a:r>
              <a:rPr lang="zh-CN" altLang="en-US"/>
              <a:t>同样效果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迭代器没有重载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运算符，因为他不是随机迭代器。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那如果我确实需要让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迭代器向前移动</a:t>
            </a:r>
            <a:r>
              <a:rPr lang="en-US" altLang="zh-CN">
                <a:sym typeface="+mn-ea"/>
              </a:rPr>
              <a:t> 3 </a:t>
            </a:r>
            <a:r>
              <a:rPr lang="zh-CN" altLang="en-US">
                <a:sym typeface="+mn-ea"/>
              </a:rPr>
              <a:t>格怎么办？</a:t>
            </a:r>
            <a:endParaRPr lang="zh-CN" altLang="en-US">
              <a:sym typeface="+mn-ea"/>
            </a:endParaRPr>
          </a:p>
          <a:p>
            <a:r>
              <a:rPr lang="zh-CN" altLang="en-US"/>
              <a:t>可以调用三次</a:t>
            </a:r>
            <a:r>
              <a:rPr lang="en-US" altLang="zh-CN"/>
              <a:t> ++ </a:t>
            </a:r>
            <a:r>
              <a:rPr lang="zh-CN" altLang="en-US"/>
              <a:t>运算，实现和</a:t>
            </a:r>
            <a:r>
              <a:rPr lang="en-US" altLang="zh-CN"/>
              <a:t> + 3 </a:t>
            </a:r>
            <a:r>
              <a:rPr lang="zh-CN" altLang="en-US"/>
              <a:t>同样的效果。</a:t>
            </a:r>
            <a:endParaRPr lang="zh-CN" altLang="en-US"/>
          </a:p>
          <a:p>
            <a:r>
              <a:rPr lang="en-US" altLang="zh-CN">
                <a:sym typeface="+mn-ea"/>
              </a:rPr>
              <a:t>vector </a:t>
            </a:r>
            <a:r>
              <a:rPr lang="zh-CN" altLang="en-US">
                <a:sym typeface="+mn-ea"/>
              </a:rPr>
              <a:t>迭代器的</a:t>
            </a:r>
            <a:r>
              <a:rPr lang="en-US" altLang="zh-CN">
                <a:sym typeface="+mn-ea"/>
              </a:rPr>
              <a:t> + n </a:t>
            </a:r>
            <a:r>
              <a:rPr lang="zh-CN" altLang="en-US">
                <a:sym typeface="+mn-ea"/>
              </a:rPr>
              <a:t>复杂度是</a:t>
            </a:r>
            <a:r>
              <a:rPr lang="en-US" altLang="zh-CN">
                <a:sym typeface="+mn-ea"/>
              </a:rPr>
              <a:t> O(1)</a:t>
            </a:r>
            <a:r>
              <a:rPr lang="zh-CN" altLang="en-US">
                <a:sym typeface="+mn-ea"/>
              </a:rPr>
              <a:t>。而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迭代器</a:t>
            </a:r>
            <a:r>
              <a:rPr lang="zh-CN" altLang="en-US"/>
              <a:t>模拟出来的</a:t>
            </a:r>
            <a:r>
              <a:rPr lang="en-US" altLang="zh-CN"/>
              <a:t> + n </a:t>
            </a:r>
            <a:r>
              <a:rPr lang="zh-CN" altLang="en-US"/>
              <a:t>复杂度为</a:t>
            </a:r>
            <a:r>
              <a:rPr lang="en-US" altLang="zh-CN"/>
              <a:t> O(n)</a:t>
            </a:r>
            <a:r>
              <a:rPr lang="zh-CN" altLang="en-US"/>
              <a:t>。虽然低效，但至少可以用了。</a:t>
            </a:r>
            <a:endParaRPr lang="zh-CN" alt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25235" y="1078230"/>
            <a:ext cx="5380990" cy="349123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019415" y="5332095"/>
            <a:ext cx="1991360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std::next </a:t>
            </a:r>
            <a:r>
              <a:rPr lang="zh-CN" altLang="en-US"/>
              <a:t>等价于</a:t>
            </a:r>
            <a:r>
              <a:rPr lang="en-US" altLang="zh-CN"/>
              <a:t> +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890270"/>
            <a:ext cx="5715635" cy="5812155"/>
          </a:xfrm>
        </p:spPr>
        <p:txBody>
          <a:bodyPr/>
          <a:p>
            <a:r>
              <a:rPr lang="zh-CN" sz="2800">
                <a:sym typeface="+mn-ea"/>
              </a:rPr>
              <a:t>但是这样手写三个</a:t>
            </a:r>
            <a:r>
              <a:rPr lang="en-US" altLang="zh-CN" sz="2800">
                <a:sym typeface="+mn-ea"/>
              </a:rPr>
              <a:t> ++ </a:t>
            </a:r>
            <a:r>
              <a:rPr lang="zh-CN" altLang="en-US" sz="2800">
                <a:sym typeface="+mn-ea"/>
              </a:rPr>
              <a:t>太麻烦了，而且是就地操作，会改变迭代器本身。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因此标准库提供了</a:t>
            </a:r>
            <a:r>
              <a:rPr lang="en-US" altLang="zh-CN" sz="2800">
                <a:sym typeface="+mn-ea"/>
              </a:rPr>
              <a:t> std::next </a:t>
            </a:r>
            <a:r>
              <a:rPr lang="zh-CN" altLang="en-US" sz="2800">
                <a:sym typeface="+mn-ea"/>
              </a:rPr>
              <a:t>函数，他的内部实现相当于这样：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没错，他会</a:t>
            </a:r>
            <a:r>
              <a:rPr lang="zh-CN" altLang="en-US" sz="2800" b="1">
                <a:sym typeface="+mn-ea"/>
              </a:rPr>
              <a:t>自动判断迭代器是否支持</a:t>
            </a:r>
            <a:r>
              <a:rPr lang="en-US" altLang="zh-CN" sz="2800" b="1">
                <a:sym typeface="+mn-ea"/>
              </a:rPr>
              <a:t> + </a:t>
            </a:r>
            <a:r>
              <a:rPr lang="zh-CN" altLang="en-US" sz="2800" b="1">
                <a:sym typeface="+mn-ea"/>
              </a:rPr>
              <a:t>运算</a:t>
            </a:r>
            <a:r>
              <a:rPr lang="zh-CN" altLang="en-US" sz="2800">
                <a:sym typeface="+mn-ea"/>
              </a:rPr>
              <a:t>，如果不支持，会改为比较低效的调用</a:t>
            </a:r>
            <a:r>
              <a:rPr lang="en-US" altLang="zh-CN" sz="2800">
                <a:sym typeface="+mn-ea"/>
              </a:rPr>
              <a:t> n </a:t>
            </a:r>
            <a:r>
              <a:rPr lang="zh-CN" altLang="en-US" sz="2800">
                <a:sym typeface="+mn-ea"/>
              </a:rPr>
              <a:t>次</a:t>
            </a:r>
            <a:r>
              <a:rPr lang="en-US" altLang="zh-CN" sz="2800">
                <a:sym typeface="+mn-ea"/>
              </a:rPr>
              <a:t> ++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8019415" y="5332095"/>
            <a:ext cx="1991360" cy="830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0" y="3182620"/>
            <a:ext cx="3605530" cy="19761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8850" y="1994535"/>
            <a:ext cx="6153150" cy="2402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std::advance </a:t>
            </a:r>
            <a:r>
              <a:rPr lang="zh-CN" altLang="en-US">
                <a:sym typeface="+mn-ea"/>
              </a:rPr>
              <a:t>等价于</a:t>
            </a:r>
            <a:r>
              <a:rPr lang="en-US" altLang="zh-CN"/>
              <a:t> +=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6880" y="931545"/>
            <a:ext cx="6643370" cy="5770880"/>
          </a:xfrm>
        </p:spPr>
        <p:txBody>
          <a:bodyPr/>
          <a:p>
            <a:r>
              <a:rPr lang="en-US" altLang="zh-CN" sz="2800">
                <a:sym typeface="+mn-ea"/>
              </a:rPr>
              <a:t>std::next </a:t>
            </a:r>
            <a:r>
              <a:rPr lang="zh-CN" altLang="en-US" sz="2800">
                <a:sym typeface="+mn-ea"/>
              </a:rPr>
              <a:t>会</a:t>
            </a:r>
            <a:r>
              <a:rPr lang="zh-CN" sz="2800">
                <a:sym typeface="+mn-ea"/>
              </a:rPr>
              <a:t>返回自增后迭代器。</a:t>
            </a:r>
            <a:endParaRPr 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还有</a:t>
            </a:r>
            <a:r>
              <a:rPr lang="en-US" altLang="zh-CN" sz="2800">
                <a:sym typeface="+mn-ea"/>
              </a:rPr>
              <a:t> std::advance </a:t>
            </a:r>
            <a:r>
              <a:rPr lang="zh-CN" altLang="en-US" sz="2800">
                <a:sym typeface="+mn-ea"/>
              </a:rPr>
              <a:t>会就地自增作为引用传入的迭代器，他同样会判断是否支持</a:t>
            </a:r>
            <a:r>
              <a:rPr lang="en-US" altLang="zh-CN" sz="2800">
                <a:sym typeface="+mn-ea"/>
              </a:rPr>
              <a:t> += </a:t>
            </a:r>
            <a:r>
              <a:rPr lang="zh-CN" altLang="en-US" sz="2800">
                <a:sym typeface="+mn-ea"/>
              </a:rPr>
              <a:t>来决定要采用哪一种实现。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区别：</a:t>
            </a:r>
            <a:r>
              <a:rPr lang="en-US" altLang="zh-CN" sz="2800">
                <a:sym typeface="+mn-ea"/>
              </a:rPr>
              <a:t>advance </a:t>
            </a:r>
            <a:r>
              <a:rPr lang="zh-CN" altLang="en-US" sz="2800">
                <a:sym typeface="+mn-ea"/>
              </a:rPr>
              <a:t>就地修改迭代器，没有返回值；</a:t>
            </a:r>
            <a:r>
              <a:rPr lang="en-US" altLang="zh-CN" sz="2800">
                <a:sym typeface="+mn-ea"/>
              </a:rPr>
              <a:t>next </a:t>
            </a:r>
            <a:r>
              <a:rPr lang="zh-CN" altLang="en-US" sz="2800">
                <a:sym typeface="+mn-ea"/>
              </a:rPr>
              <a:t>修改迭代器后返回，不会改变原迭代器。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advance </a:t>
            </a:r>
            <a:r>
              <a:rPr lang="zh-CN" altLang="en-US" sz="2800">
                <a:sym typeface="+mn-ea"/>
              </a:rPr>
              <a:t>相当于</a:t>
            </a:r>
            <a:r>
              <a:rPr lang="en-US" altLang="zh-CN" sz="2800">
                <a:sym typeface="+mn-ea"/>
              </a:rPr>
              <a:t> +=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next </a:t>
            </a:r>
            <a:r>
              <a:rPr lang="zh-CN" altLang="en-US" sz="2800">
                <a:sym typeface="+mn-ea"/>
              </a:rPr>
              <a:t>相当于</a:t>
            </a:r>
            <a:r>
              <a:rPr lang="en-US" altLang="zh-CN" sz="2800">
                <a:sym typeface="+mn-ea"/>
              </a:rPr>
              <a:t> +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8019415" y="5332095"/>
            <a:ext cx="1991360" cy="8305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9670" y="2292985"/>
            <a:ext cx="5744845" cy="2487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70" y="2802890"/>
            <a:ext cx="3768090" cy="2028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next </a:t>
            </a:r>
            <a:r>
              <a:rPr lang="zh-CN" altLang="en-US"/>
              <a:t>和</a:t>
            </a:r>
            <a:r>
              <a:rPr lang="en-US" altLang="zh-CN"/>
              <a:t> advance </a:t>
            </a:r>
            <a:r>
              <a:rPr lang="zh-CN" altLang="en-US"/>
              <a:t>同样支持负数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925" y="1164590"/>
            <a:ext cx="6416675" cy="4953000"/>
          </a:xfrm>
        </p:spPr>
        <p:txBody>
          <a:bodyPr/>
          <a:p>
            <a:r>
              <a:rPr lang="en-US" altLang="zh-CN"/>
              <a:t>next </a:t>
            </a:r>
            <a:r>
              <a:rPr lang="zh-CN" altLang="en-US"/>
              <a:t>的第二个参数</a:t>
            </a:r>
            <a:r>
              <a:rPr lang="en-US" altLang="zh-CN"/>
              <a:t> n </a:t>
            </a:r>
            <a:r>
              <a:rPr lang="zh-CN" altLang="en-US"/>
              <a:t>通常是正数，表示向前走的距离。</a:t>
            </a:r>
            <a:endParaRPr lang="zh-CN" altLang="en-US"/>
          </a:p>
          <a:p>
            <a:r>
              <a:rPr lang="zh-CN" altLang="en-US"/>
              <a:t>如果迭代器类型是</a:t>
            </a:r>
            <a:r>
              <a:rPr lang="zh-CN" altLang="en-US" b="1"/>
              <a:t>双向迭代器</a:t>
            </a:r>
            <a:r>
              <a:rPr lang="zh-CN" altLang="en-US"/>
              <a:t>。</a:t>
            </a:r>
            <a:r>
              <a:rPr lang="en-US"/>
              <a:t>next </a:t>
            </a:r>
            <a:r>
              <a:rPr lang="zh-CN" altLang="en-US"/>
              <a:t>的第二个参数</a:t>
            </a:r>
            <a:r>
              <a:rPr lang="en-US" altLang="zh-CN"/>
              <a:t> n </a:t>
            </a:r>
            <a:r>
              <a:rPr lang="zh-CN" altLang="en-US"/>
              <a:t>还</a:t>
            </a:r>
            <a:r>
              <a:rPr lang="zh-CN" altLang="en-US" b="1"/>
              <a:t>可以是负数</a:t>
            </a:r>
            <a:r>
              <a:rPr lang="zh-CN" altLang="en-US"/>
              <a:t>，这时他会让迭代器往前走一段距离，例如：</a:t>
            </a:r>
            <a:endParaRPr lang="zh-CN" altLang="en-US"/>
          </a:p>
          <a:p>
            <a:r>
              <a:rPr lang="en-US" altLang="zh-CN"/>
              <a:t>std::next(it, -3) </a:t>
            </a:r>
            <a:r>
              <a:rPr lang="zh-CN" altLang="en-US"/>
              <a:t>相当于</a:t>
            </a:r>
            <a:r>
              <a:rPr lang="en-US" altLang="zh-CN"/>
              <a:t> it - 3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/>
              <a:t>还可以用另一个专门的函数</a:t>
            </a:r>
            <a:r>
              <a:rPr lang="en-US" altLang="zh-CN"/>
              <a:t> std::prev(it, 3) </a:t>
            </a:r>
            <a:r>
              <a:rPr lang="zh-CN" altLang="en-US"/>
              <a:t>也相当于</a:t>
            </a:r>
            <a:r>
              <a:rPr lang="en-US" altLang="zh-CN"/>
              <a:t> it - 3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16750" y="418465"/>
            <a:ext cx="5175250" cy="6439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10" y="5917565"/>
            <a:ext cx="4359910" cy="940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9900</Words>
  <Application>WPS Presentation</Application>
  <PresentationFormat>宽屏</PresentationFormat>
  <Paragraphs>651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SimSun</vt:lpstr>
      <vt:lpstr>Wingdings</vt:lpstr>
      <vt:lpstr>Liberation Sans</vt:lpstr>
      <vt:lpstr>文泉驿微米黑</vt:lpstr>
      <vt:lpstr>Microsoft YaHei</vt:lpstr>
      <vt:lpstr>Arial Unicode MS</vt:lpstr>
      <vt:lpstr>SimSun</vt:lpstr>
      <vt:lpstr>MathJax_Vector</vt:lpstr>
      <vt:lpstr>Gear Drives</vt:lpstr>
      <vt:lpstr>C++ 标准库系列课程之 set 和 map 知多少</vt:lpstr>
      <vt:lpstr>set 和 vector 的区别</vt:lpstr>
      <vt:lpstr>set 和 vector 迭代器区别</vt:lpstr>
      <vt:lpstr>迭代器的五大分类</vt:lpstr>
      <vt:lpstr>set 和 vector 迭代器区别</vt:lpstr>
      <vt:lpstr>多次调用 ++ 实现 + 同样效果</vt:lpstr>
      <vt:lpstr>std::next 等价于 +</vt:lpstr>
      <vt:lpstr>std::advance 等价于 +=</vt:lpstr>
      <vt:lpstr>next 和 advance 同样支持负数</vt:lpstr>
      <vt:lpstr>迭代器系列帮手函数一览</vt:lpstr>
      <vt:lpstr>向 set 中插入元素</vt:lpstr>
      <vt:lpstr>向 set 中插入元素</vt:lpstr>
      <vt:lpstr>insert 的第二个返回值：表示插入是否成功</vt:lpstr>
      <vt:lpstr>insert 的第一个返回值：指向插入/现有元素的迭代器</vt:lpstr>
      <vt:lpstr>glibc 中 pair 的定义</vt:lpstr>
      <vt:lpstr>使用 C++17 的结构化绑定来拆解 pair</vt:lpstr>
      <vt:lpstr>在 set 中查询元素是否存在</vt:lpstr>
      <vt:lpstr>在 set 中查询元素是否存在</vt:lpstr>
      <vt:lpstr>在 set 中查询元素是否存在</vt:lpstr>
      <vt:lpstr>从 set 中删除指定元素</vt:lpstr>
      <vt:lpstr>从 set 中删除指定元素</vt:lpstr>
      <vt:lpstr>set 操作总结</vt:lpstr>
      <vt:lpstr>从 set 中删除指定范围的元素</vt:lpstr>
      <vt:lpstr>从 set 中删除指定范围的元素（错误）</vt:lpstr>
      <vt:lpstr>lower_bound 和 upper_bound 函数</vt:lpstr>
      <vt:lpstr>lower_bound 和 upper_bound 函数</vt:lpstr>
      <vt:lpstr>从 set 中删除指定范围的元素（正确）</vt:lpstr>
      <vt:lpstr>set 的遍历</vt:lpstr>
      <vt:lpstr>PowerPoint 演示文稿</vt:lpstr>
      <vt:lpstr>复习 C 语言指针（1）</vt:lpstr>
      <vt:lpstr>复习 C 语言指针（1）</vt:lpstr>
      <vt:lpstr>复习 C 语言指针（3）</vt:lpstr>
      <vt:lpstr>复习 C 语言指针（4）</vt:lpstr>
      <vt:lpstr>set 的遍历</vt:lpstr>
      <vt:lpstr>set 的不去重版本：multiset</vt:lpstr>
      <vt:lpstr>multiset 操作总结</vt:lpstr>
      <vt:lpstr>不同版本的 set 容器比较</vt:lpstr>
      <vt:lpstr>不同版本的 set 容器比较</vt:lpstr>
      <vt:lpstr>查找方面各容器适合的领域</vt:lpstr>
      <vt:lpstr>PowerPoint 演示文稿</vt:lpstr>
      <vt:lpstr>从 set 到 map：有什么不同？</vt:lpstr>
      <vt:lpstr>algorithm</vt:lpstr>
      <vt:lpstr>algorithm</vt:lpstr>
      <vt:lpstr>algorithm</vt:lpstr>
      <vt:lpstr>algorithm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413</cp:revision>
  <dcterms:created xsi:type="dcterms:W3CDTF">2022-06-04T12:52:34Z</dcterms:created>
  <dcterms:modified xsi:type="dcterms:W3CDTF">2022-06-04T12:52:34Z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