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6" r:id="rId3"/>
    <p:sldId id="466" r:id="rId4"/>
    <p:sldId id="467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9" r:id="rId18"/>
    <p:sldId id="268" r:id="rId19"/>
    <p:sldId id="297" r:id="rId20"/>
    <p:sldId id="460" r:id="rId21"/>
    <p:sldId id="461" r:id="rId22"/>
    <p:sldId id="462" r:id="rId23"/>
    <p:sldId id="463" r:id="rId24"/>
    <p:sldId id="310" r:id="rId25"/>
    <p:sldId id="311" r:id="rId26"/>
    <p:sldId id="312" r:id="rId27"/>
    <p:sldId id="313" r:id="rId28"/>
    <p:sldId id="314" r:id="rId29"/>
    <p:sldId id="317" r:id="rId30"/>
    <p:sldId id="315" r:id="rId31"/>
    <p:sldId id="322" r:id="rId32"/>
    <p:sldId id="323" r:id="rId33"/>
    <p:sldId id="325" r:id="rId34"/>
    <p:sldId id="327" r:id="rId35"/>
    <p:sldId id="330" r:id="rId36"/>
    <p:sldId id="331" r:id="rId37"/>
    <p:sldId id="332" r:id="rId38"/>
    <p:sldId id="400" r:id="rId39"/>
    <p:sldId id="399" r:id="rId40"/>
    <p:sldId id="401" r:id="rId41"/>
    <p:sldId id="402" r:id="rId42"/>
    <p:sldId id="403" r:id="rId43"/>
    <p:sldId id="321" r:id="rId44"/>
    <p:sldId id="430" r:id="rId45"/>
    <p:sldId id="431" r:id="rId46"/>
    <p:sldId id="433" r:id="rId47"/>
    <p:sldId id="432" r:id="rId48"/>
    <p:sldId id="434" r:id="rId49"/>
    <p:sldId id="436" r:id="rId50"/>
    <p:sldId id="435" r:id="rId51"/>
    <p:sldId id="438" r:id="rId52"/>
    <p:sldId id="439" r:id="rId53"/>
    <p:sldId id="440" r:id="rId54"/>
    <p:sldId id="441" r:id="rId55"/>
    <p:sldId id="437" r:id="rId56"/>
    <p:sldId id="442" r:id="rId57"/>
    <p:sldId id="443" r:id="rId58"/>
    <p:sldId id="444" r:id="rId59"/>
    <p:sldId id="445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49" r:id="rId72"/>
    <p:sldId id="481" r:id="rId73"/>
    <p:sldId id="483" r:id="rId74"/>
    <p:sldId id="482" r:id="rId75"/>
    <p:sldId id="485" r:id="rId76"/>
    <p:sldId id="464" r:id="rId77"/>
    <p:sldId id="484" r:id="rId78"/>
    <p:sldId id="486" r:id="rId79"/>
    <p:sldId id="487" r:id="rId80"/>
    <p:sldId id="489" r:id="rId81"/>
    <p:sldId id="491" r:id="rId82"/>
    <p:sldId id="490" r:id="rId83"/>
    <p:sldId id="488" r:id="rId84"/>
    <p:sldId id="492" r:id="rId85"/>
    <p:sldId id="566" r:id="rId86"/>
    <p:sldId id="565" r:id="rId87"/>
    <p:sldId id="468" r:id="rId88"/>
    <p:sldId id="469" r:id="rId89"/>
    <p:sldId id="470" r:id="rId90"/>
    <p:sldId id="471" r:id="rId91"/>
    <p:sldId id="472" r:id="rId92"/>
    <p:sldId id="473" r:id="rId93"/>
    <p:sldId id="474" r:id="rId94"/>
    <p:sldId id="475" r:id="rId95"/>
    <p:sldId id="476" r:id="rId96"/>
    <p:sldId id="477" r:id="rId97"/>
    <p:sldId id="478" r:id="rId98"/>
    <p:sldId id="479" r:id="rId99"/>
    <p:sldId id="480" r:id="rId100"/>
    <p:sldId id="318" r:id="rId101"/>
    <p:sldId id="446" r:id="rId102"/>
    <p:sldId id="333" r:id="rId103"/>
    <p:sldId id="465" r:id="rId10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notesMaster" Target="notesMasters/notesMaster1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1" Type="http://schemas.openxmlformats.org/officeDocument/2006/relationships/image" Target="../media/image10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1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1" Type="http://schemas.openxmlformats.org/officeDocument/2006/relationships/image" Target="../media/image11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 altLang="zh-CN"/>
              <a:t> </a:t>
            </a:r>
            <a:r>
              <a:rPr lang="en-US"/>
              <a:t>CMake </a:t>
            </a:r>
            <a:r>
              <a:rPr lang="zh-CN" altLang="en-US"/>
              <a:t>进阶指南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章：库的传播规则</a:t>
            </a:r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章：命令行小技巧</a:t>
            </a:r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章：配置头文件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必须把路径名和后缀名的排列组合全部写出来吗？感觉好麻烦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6355715" y="4210685"/>
            <a:ext cx="330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了解一下！能自动包含所有子文件夹下的文件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解决方案：要么把源码统一放到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放到和源码同一个目录里，我个人的建议是</a:t>
            </a:r>
            <a:r>
              <a:rPr lang="zh-CN" altLang="en-US">
                <a:sym typeface="+mn-ea"/>
              </a:rPr>
              <a:t>把源码放到</a:t>
            </a:r>
            <a:r>
              <a:rPr lang="en-US" altLang="zh-CN">
                <a:sym typeface="+mn-ea"/>
              </a:rPr>
              <a:t> src </a:t>
            </a:r>
            <a:r>
              <a:rPr lang="zh-CN" altLang="en-US">
                <a:sym typeface="+mn-ea"/>
              </a:rPr>
              <a:t>目录下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章：项目配置变量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为什么要学习现代</a:t>
            </a:r>
            <a:r>
              <a:rPr lang="en-US" altLang="zh-CN"/>
              <a:t> CMake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37895" y="2233930"/>
            <a:ext cx="46005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74875" y="1510030"/>
            <a:ext cx="74618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如何让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在用户没有指定的时候为</a:t>
            </a:r>
            <a:r>
              <a:rPr lang="en-US" altLang="zh-CN">
                <a:sym typeface="+mn-ea"/>
              </a:rPr>
              <a:t> Release</a:t>
            </a:r>
            <a:r>
              <a:rPr lang="zh-CN" altLang="en-US">
                <a:sym typeface="+mn-ea"/>
              </a:rPr>
              <a:t>，指定的时候保持用户指定的值不变呢。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就是说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默认情况下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是一个空字符串。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因此这里通过</a:t>
            </a:r>
            <a:r>
              <a:rPr lang="en-US" altLang="zh-CN">
                <a:sym typeface="+mn-ea"/>
              </a:rPr>
              <a:t> if (NOT CMAKE_BUILD_TYPE) </a:t>
            </a:r>
            <a:r>
              <a:rPr lang="zh-CN" altLang="en-US">
                <a:sym typeface="+mn-ea"/>
              </a:rPr>
              <a:t>判断是否为空，如果空则自动设为</a:t>
            </a:r>
            <a:r>
              <a:rPr lang="en-US" altLang="zh-CN">
                <a:sym typeface="+mn-ea"/>
              </a:rPr>
              <a:t> Release </a:t>
            </a:r>
            <a:r>
              <a:rPr lang="zh-CN" altLang="en-US">
                <a:sym typeface="+mn-ea"/>
              </a:rPr>
              <a:t>模式。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的开头都会有这样三行，为的是让默认的构建类型为发布模式（高度优化）而不是默认的调试模式（不会优化）。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我们稍后会详细捋一遍类似于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这样的东西。绝大多数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开头都会有的部分，可以说是“标准模板”了。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815" y="4184650"/>
            <a:ext cx="486600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一个标准的</a:t>
            </a:r>
            <a:r>
              <a:rPr lang="en-US" altLang="zh-CN"/>
              <a:t> CMakeLists.txt </a:t>
            </a:r>
            <a:r>
              <a:rPr lang="zh-CN" altLang="en-US"/>
              <a:t>模板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075" y="1362710"/>
            <a:ext cx="832485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章：链接库文件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main.cpp </a:t>
            </a:r>
            <a:r>
              <a:rPr lang="zh-CN" altLang="en-US"/>
              <a:t>调用</a:t>
            </a:r>
            <a:r>
              <a:rPr lang="en-US" altLang="zh-CN"/>
              <a:t> mylib.cpp </a:t>
            </a:r>
            <a:r>
              <a:rPr lang="zh-CN" altLang="en-US"/>
              <a:t>里的</a:t>
            </a:r>
            <a:r>
              <a:rPr lang="en-US" altLang="zh-CN"/>
              <a:t> say_hello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194560"/>
            <a:ext cx="609346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954020"/>
            <a:ext cx="4820920" cy="16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745990"/>
            <a:ext cx="475107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改进：</a:t>
            </a:r>
            <a:r>
              <a:rPr lang="en-US" altLang="zh-CN">
                <a:sym typeface="+mn-ea"/>
              </a:rPr>
              <a:t>mylib </a:t>
            </a:r>
            <a:r>
              <a:rPr lang="zh-CN" altLang="en-US">
                <a:sym typeface="+mn-ea"/>
              </a:rPr>
              <a:t>作为一个静态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779905"/>
            <a:ext cx="5883910" cy="180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982085"/>
            <a:ext cx="8169910" cy="2533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12000" y="6223635"/>
            <a:ext cx="11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3937635"/>
            <a:ext cx="9198610" cy="2539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作为一个动态库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14235" y="6356350"/>
            <a:ext cx="13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70" y="1857375"/>
            <a:ext cx="561022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4026535"/>
            <a:ext cx="8404225" cy="245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31290" y="1358900"/>
            <a:ext cx="946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883535"/>
            <a:ext cx="8700770" cy="270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88430" y="5017770"/>
            <a:ext cx="132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1290" y="1358900"/>
            <a:ext cx="9461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自创的，绕开了编译器和操作系统的各种繁琐规则，保证了跨平台统一性。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在自己的项目中，</a:t>
            </a:r>
            <a:r>
              <a:rPr lang="zh-CN" altLang="en-US">
                <a:sym typeface="+mn-ea"/>
              </a:rPr>
              <a:t>我推荐全部用对象库</a:t>
            </a:r>
            <a:r>
              <a:rPr lang="en-US" altLang="zh-CN">
                <a:sym typeface="+mn-ea"/>
              </a:rPr>
              <a:t>(OBJECT)</a:t>
            </a:r>
            <a:r>
              <a:rPr lang="zh-CN" altLang="en-US">
                <a:sym typeface="+mn-ea"/>
              </a:rPr>
              <a:t>替代静态库</a:t>
            </a:r>
            <a:r>
              <a:rPr lang="en-US" altLang="zh-CN">
                <a:sym typeface="+mn-ea"/>
              </a:rPr>
              <a:t>(STATIC)</a:t>
            </a:r>
            <a:r>
              <a:rPr lang="zh-CN" altLang="en-US">
                <a:sym typeface="+mn-ea"/>
              </a:rPr>
              <a:t>避免跨平台的麻烦。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对象库仅仅作为组织代码的方式，而实际生成的可执行文件只有一个，减轻了部署的困难。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静态库的麻烦：</a:t>
            </a:r>
            <a:r>
              <a:rPr lang="en-US" altLang="zh-CN"/>
              <a:t>GCC </a:t>
            </a:r>
            <a:r>
              <a:rPr lang="zh-CN" altLang="en-US"/>
              <a:t>编译器自作聪明，会自动剔除没有引用符号的那些对象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6199505"/>
            <a:ext cx="174498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5" y="1945005"/>
            <a:ext cx="47612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为什么要学习现代</a:t>
            </a:r>
            <a:r>
              <a:rPr lang="en-US" altLang="zh-CN"/>
              <a:t> CMake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27300" y="4853940"/>
            <a:ext cx="7032625" cy="20142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52500" y="5676900"/>
            <a:ext cx="157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现代</a:t>
            </a:r>
            <a:r>
              <a:rPr lang="en-US" altLang="zh-CN"/>
              <a:t> CMake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52500" y="2734310"/>
            <a:ext cx="157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古代</a:t>
            </a:r>
            <a:r>
              <a:rPr lang="en-US" altLang="zh-CN"/>
              <a:t> CMake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7300" y="1103630"/>
            <a:ext cx="6868160" cy="36302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对象库可以绕开编译器的不统一：保证不会自动剔除没</a:t>
            </a:r>
            <a:r>
              <a:rPr lang="zh-CN" altLang="en-US">
                <a:sym typeface="+mn-ea"/>
              </a:rPr>
              <a:t>引用</a:t>
            </a:r>
            <a:r>
              <a:rPr lang="zh-CN" altLang="en-US"/>
              <a:t>到的对象文件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976755"/>
            <a:ext cx="4786630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虽然动态库也可以避免剔除没引用的对象文件，但引入了运行时链接的麻烦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0" y="1954530"/>
            <a:ext cx="4652645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add_library </a:t>
            </a:r>
            <a:r>
              <a:rPr lang="zh-CN" altLang="en-US"/>
              <a:t>无参数时，是静态库还是动态库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4970" y="3500755"/>
            <a:ext cx="3400425" cy="1000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0585" y="1584325"/>
            <a:ext cx="7910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会根据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这个变量的值决定是动态库还是静态库。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ON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SHARED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OFF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如果未指定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BUILD_SHARED_LIBS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ym typeface="+mn-ea"/>
              </a:rPr>
              <a:t>，则默认为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因此，如果发现一个项目里的</a:t>
            </a:r>
            <a:r>
              <a:rPr lang="en-US" altLang="zh-CN">
                <a:sym typeface="+mn-ea"/>
              </a:rPr>
              <a:t> add_library </a:t>
            </a:r>
            <a:r>
              <a:rPr lang="zh-CN" altLang="en-US">
                <a:sym typeface="+mn-ea"/>
              </a:rPr>
              <a:t>都是无参数的，意味着你可以用：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 -B build -DBUILD_SHARED_LIBS:BOOL=ON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来让他全部生成为动态库。稍后会详解命令行传递变量的规则。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40585" y="1584325"/>
            <a:ext cx="791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ym typeface="+mn-ea"/>
              </a:rPr>
              <a:t>要让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，可以用下图这个方法：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如果该变量没有定义，则设为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，否则保持用户指定的值不变。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这样当用户没有指定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</a:t>
            </a:r>
            <a:r>
              <a:rPr lang="zh-CN">
                <a:sym typeface="+mn-ea"/>
              </a:rPr>
              <a:t>时，会默认变成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也就是说除非用户指定了</a:t>
            </a:r>
            <a:r>
              <a:rPr lang="en-US" altLang="zh-CN">
                <a:sym typeface="+mn-ea"/>
              </a:rPr>
              <a:t> -DBUILD_SHARED_LIBS:BOOL=OFF </a:t>
            </a:r>
            <a:r>
              <a:rPr lang="zh-CN" altLang="en-US">
                <a:sym typeface="+mn-ea"/>
              </a:rPr>
              <a:t>才会生成静态库，否则默认是生成动态库。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3705860"/>
            <a:ext cx="481457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常见坑点：动态库无法链接静态库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265" y="3020060"/>
            <a:ext cx="50292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解决：让静态库编译时也生成位置无关的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/>
              <a:t>(PIC)</a:t>
            </a:r>
            <a:r>
              <a:rPr lang="zh-CN" altLang="en-US"/>
              <a:t>，这样才能装在动态库里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5820" y="2776855"/>
            <a:ext cx="5038725" cy="2447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20160" y="3280410"/>
            <a:ext cx="41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195" y="2910205"/>
            <a:ext cx="7419975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也可以只针对一个库，只对他启用</a:t>
            </a:r>
            <a:r>
              <a:rPr lang="zh-CN" altLang="en-US">
                <a:sym typeface="+mn-ea"/>
              </a:rPr>
              <a:t>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PIC)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584450" y="3648075"/>
            <a:ext cx="708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章：对象的属性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除了</a:t>
            </a:r>
            <a:r>
              <a:rPr lang="en-US" altLang="zh-CN"/>
              <a:t> POSITION_INDEPENDENT_CODE </a:t>
            </a:r>
            <a:r>
              <a:rPr lang="zh-CN"/>
              <a:t>还有哪些这样的属性？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801620"/>
            <a:ext cx="1219136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en-US" altLang="zh-CN"/>
              <a:t>set_target_properties </a:t>
            </a:r>
            <a:r>
              <a:rPr lang="zh-CN" altLang="en-US"/>
              <a:t>批量设置多个属性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" y="2647315"/>
            <a:ext cx="1092009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另一种方式：通过全局的</a:t>
            </a:r>
            <a:r>
              <a:rPr lang="zh-CN" altLang="en-US"/>
              <a:t>变量，让之后创建的所有对象都享有同样的属性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25" y="2950845"/>
            <a:ext cx="10928350" cy="21005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43810" y="2033905"/>
            <a:ext cx="762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相当于改变了各个属性的初始默认值。</a:t>
            </a:r>
            <a:endParaRPr lang="zh-CN" altLang="en-US"/>
          </a:p>
          <a:p>
            <a:r>
              <a:rPr lang="zh-CN" altLang="en-US"/>
              <a:t>要注意此时</a:t>
            </a:r>
            <a:r>
              <a:rPr lang="en-US" altLang="zh-CN"/>
              <a:t> set(CMAKE_xxx) </a:t>
            </a:r>
            <a:r>
              <a:rPr lang="zh-CN" altLang="en-US"/>
              <a:t>必须在</a:t>
            </a:r>
            <a:r>
              <a:rPr lang="en-US" altLang="zh-CN"/>
              <a:t> add_executable </a:t>
            </a:r>
            <a:r>
              <a:rPr lang="zh-CN" altLang="en-US"/>
              <a:t>之前才有效。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如果你从百度学的</a:t>
            </a:r>
            <a:r>
              <a:rPr lang="en-US" altLang="zh-CN"/>
              <a:t> CMake</a:t>
            </a:r>
            <a:r>
              <a:rPr lang="zh-CN" altLang="en-US"/>
              <a:t>，你可能会犯如下的错误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981835" y="1348740"/>
            <a:ext cx="7971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对于</a:t>
            </a:r>
            <a:r>
              <a:rPr lang="en-US" altLang="zh-CN"/>
              <a:t> CXX_STANDARD </a:t>
            </a:r>
            <a:r>
              <a:rPr lang="zh-CN" altLang="en-US"/>
              <a:t>这种</a:t>
            </a:r>
            <a:r>
              <a:rPr lang="en-US" altLang="zh-CN"/>
              <a:t> CMake </a:t>
            </a:r>
            <a:r>
              <a:rPr lang="zh-CN" altLang="en-US"/>
              <a:t>本就提供了变量来设置的东西，就</a:t>
            </a:r>
            <a:r>
              <a:rPr lang="zh-CN"/>
              <a:t>不要自己去设置</a:t>
            </a:r>
            <a:r>
              <a:rPr lang="en-US" altLang="zh-CN"/>
              <a:t> -std=c++17 </a:t>
            </a:r>
            <a:r>
              <a:rPr lang="zh-CN"/>
              <a:t>选项</a:t>
            </a:r>
            <a:r>
              <a:rPr lang="zh-CN" altLang="en-US"/>
              <a:t>，会和</a:t>
            </a:r>
            <a:r>
              <a:rPr lang="en-US" altLang="zh-CN"/>
              <a:t> CMake </a:t>
            </a:r>
            <a:r>
              <a:rPr lang="zh-CN" altLang="en-US"/>
              <a:t>自己设置好的冲突，导致出错。</a:t>
            </a:r>
            <a:endParaRPr lang="zh-CN" altLang="en-US"/>
          </a:p>
          <a:p>
            <a:r>
              <a:rPr lang="zh-CN" altLang="en-US"/>
              <a:t>请始终用</a:t>
            </a:r>
            <a:r>
              <a:rPr lang="en-US" altLang="zh-CN"/>
              <a:t> CXX_STANDARD </a:t>
            </a:r>
            <a:r>
              <a:rPr lang="zh-CN" altLang="en-US"/>
              <a:t>或是全局变量</a:t>
            </a:r>
            <a:r>
              <a:rPr lang="en-US" altLang="zh-CN"/>
              <a:t> CMAKE_CXX_STANDARD </a:t>
            </a:r>
            <a:r>
              <a:rPr lang="zh-CN" altLang="en-US"/>
              <a:t>来设置</a:t>
            </a:r>
            <a:r>
              <a:rPr lang="en-US" altLang="zh-CN"/>
              <a:t> -std=c++17 </a:t>
            </a:r>
            <a:r>
              <a:rPr lang="zh-CN" altLang="en-US"/>
              <a:t>这个</a:t>
            </a:r>
            <a:r>
              <a:rPr lang="en-US" altLang="zh-CN"/>
              <a:t> flag</a:t>
            </a:r>
            <a:r>
              <a:rPr lang="zh-CN" altLang="en-US"/>
              <a:t>，</a:t>
            </a:r>
            <a:r>
              <a:rPr lang="en-US" altLang="zh-CN"/>
              <a:t>CMake </a:t>
            </a:r>
            <a:r>
              <a:rPr lang="zh-CN" altLang="en-US"/>
              <a:t>会在配置阶段检测编译器是否支持</a:t>
            </a:r>
            <a:r>
              <a:rPr lang="en-US" altLang="zh-CN"/>
              <a:t> C++17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CUDA </a:t>
            </a:r>
            <a:r>
              <a:rPr lang="zh-CN" altLang="en-US"/>
              <a:t>的</a:t>
            </a:r>
            <a:r>
              <a:rPr lang="en-US" altLang="zh-CN"/>
              <a:t> -arch=sm_75 </a:t>
            </a:r>
            <a:r>
              <a:rPr lang="zh-CN" altLang="en-US"/>
              <a:t>也是同理，请使用</a:t>
            </a:r>
            <a:r>
              <a:rPr lang="en-US" altLang="zh-CN"/>
              <a:t> CUDA_ARCHITECTURES 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再说了</a:t>
            </a:r>
            <a:r>
              <a:rPr lang="en-US" altLang="zh-CN"/>
              <a:t> -std=c++17 </a:t>
            </a:r>
            <a:r>
              <a:rPr lang="zh-CN" altLang="en-US"/>
              <a:t>只是</a:t>
            </a:r>
            <a:r>
              <a:rPr lang="en-US" altLang="zh-CN"/>
              <a:t> GCC </a:t>
            </a:r>
            <a:r>
              <a:rPr lang="zh-CN" altLang="en-US"/>
              <a:t>编译器的选项，无法跨平台用于</a:t>
            </a:r>
            <a:r>
              <a:rPr lang="en-US" altLang="zh-CN"/>
              <a:t> MSVC </a:t>
            </a:r>
            <a:r>
              <a:rPr lang="zh-CN" altLang="en-US"/>
              <a:t>编译器。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020" y="3321685"/>
            <a:ext cx="71723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章：链接第三方库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案例：需要使用</a:t>
            </a:r>
            <a:r>
              <a:rPr lang="en-US" altLang="zh-CN"/>
              <a:t> tbb </a:t>
            </a:r>
            <a:r>
              <a:rPr lang="zh-CN" altLang="en-US"/>
              <a:t>这个库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1877060"/>
            <a:ext cx="5236845" cy="8597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800" y="3180715"/>
            <a:ext cx="5359400" cy="2131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705" y="3515360"/>
            <a:ext cx="1379855" cy="14617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直接链接</a:t>
            </a:r>
            <a:r>
              <a:rPr lang="en-US" altLang="zh-CN"/>
              <a:t> tbb </a:t>
            </a:r>
            <a:r>
              <a:rPr lang="zh-CN"/>
              <a:t>的缺点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0" y="3369310"/>
            <a:ext cx="7696200" cy="1263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08505" y="1584325"/>
            <a:ext cx="8001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如果这样直接指定</a:t>
            </a:r>
            <a:r>
              <a:rPr lang="en-US" altLang="zh-CN"/>
              <a:t> tbb</a:t>
            </a:r>
            <a:r>
              <a:rPr lang="zh-CN" altLang="en-US"/>
              <a:t>，</a:t>
            </a:r>
            <a:r>
              <a:rPr lang="en-US" altLang="zh-CN"/>
              <a:t>CMake </a:t>
            </a:r>
            <a:r>
              <a:rPr lang="zh-CN" altLang="en-US"/>
              <a:t>会让链接器在系统的库目录里查找</a:t>
            </a:r>
            <a:r>
              <a:rPr lang="en-US" altLang="zh-CN"/>
              <a:t> tbb</a:t>
            </a:r>
            <a:r>
              <a:rPr lang="zh-CN" altLang="en-US"/>
              <a:t>，他会找到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/usr/lib/libtbb.so </a:t>
            </a:r>
            <a:r>
              <a:rPr lang="zh-CN" altLang="en-US">
                <a:sym typeface="+mn-ea"/>
              </a:rPr>
              <a:t>这个系统自带的，但这对于没有一个固定库安装位置的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系统并不适用。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此外，他还要求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的头文件就在</a:t>
            </a:r>
            <a:r>
              <a:rPr lang="en-US" altLang="zh-CN">
                <a:sym typeface="+mn-ea"/>
              </a:rPr>
              <a:t> /usr/include </a:t>
            </a:r>
            <a:r>
              <a:rPr lang="zh-CN" altLang="en-US">
                <a:sym typeface="+mn-ea"/>
              </a:rPr>
              <a:t>这个系统默认的头文件目录，这样才能</a:t>
            </a:r>
            <a:r>
              <a:rPr lang="en-US" altLang="zh-CN">
                <a:sym typeface="+mn-ea"/>
              </a:rPr>
              <a:t> #include &lt;tbb/parallel_for.h&gt; </a:t>
            </a:r>
            <a:r>
              <a:rPr lang="zh-CN" altLang="en-US">
                <a:sym typeface="+mn-ea"/>
              </a:rPr>
              <a:t>不出错，如果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的头文件在其他地方就需要再加一个</a:t>
            </a:r>
            <a:r>
              <a:rPr lang="en-US" altLang="zh-CN">
                <a:sym typeface="+mn-ea"/>
              </a:rPr>
              <a:t> target_include_directories </a:t>
            </a:r>
            <a:r>
              <a:rPr lang="zh-CN" altLang="en-US">
                <a:sym typeface="+mn-ea"/>
              </a:rPr>
              <a:t>设置额外的头文件查找目录。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也可以直接写出全部路径，就是太硬核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879850"/>
            <a:ext cx="12172315" cy="1069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07285" y="1492885"/>
            <a:ext cx="73780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也可以直接写出全部路径，这样也可以让没有默认系统路径的</a:t>
            </a:r>
            <a:r>
              <a:rPr lang="en-US" altLang="zh-CN"/>
              <a:t> Windows </a:t>
            </a:r>
            <a:r>
              <a:rPr lang="zh-CN"/>
              <a:t>找到安装在奇怪位置的</a:t>
            </a:r>
            <a:r>
              <a:rPr lang="en-US" altLang="zh-CN"/>
              <a:t> tbb……</a:t>
            </a:r>
            <a:r>
              <a:rPr lang="zh-CN" altLang="en-US"/>
              <a:t>不过这样根本不跨平台，你这样改了别人如果装在不同地方就出错了。</a:t>
            </a:r>
            <a:endParaRPr lang="zh-CN" altLang="en-US"/>
          </a:p>
          <a:p>
            <a:r>
              <a:rPr lang="zh-CN" altLang="en-US">
                <a:sym typeface="+mn-ea"/>
              </a:rPr>
              <a:t>顺便一提，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的路径分割符始终是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。即使在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上，也要把所有的</a:t>
            </a:r>
            <a:r>
              <a:rPr lang="en-US" altLang="zh-CN">
                <a:sym typeface="+mn-ea"/>
              </a:rPr>
              <a:t> \ </a:t>
            </a:r>
            <a:r>
              <a:rPr lang="zh-CN" altLang="en-US">
                <a:sym typeface="+mn-ea"/>
              </a:rPr>
              <a:t>改成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，这是出于跨平台的考虑。请放心，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会自动在调用</a:t>
            </a:r>
            <a:r>
              <a:rPr lang="en-US" altLang="zh-CN">
                <a:sym typeface="+mn-ea"/>
              </a:rPr>
              <a:t> MSVC </a:t>
            </a:r>
            <a:r>
              <a:rPr lang="zh-CN" altLang="en-US">
                <a:sym typeface="+mn-ea"/>
              </a:rPr>
              <a:t>的时候转换成</a:t>
            </a:r>
            <a:r>
              <a:rPr lang="en-US" altLang="zh-CN">
                <a:sym typeface="+mn-ea"/>
              </a:rPr>
              <a:t> \</a:t>
            </a:r>
            <a:r>
              <a:rPr lang="zh-CN" altLang="en-US">
                <a:sym typeface="+mn-ea"/>
              </a:rPr>
              <a:t>，你可以放心的用</a:t>
            </a:r>
            <a:r>
              <a:rPr lang="en-US" altLang="zh-CN">
                <a:sym typeface="+mn-ea"/>
              </a:rPr>
              <a:t> ${x}/bin </a:t>
            </a:r>
            <a:r>
              <a:rPr lang="zh-CN" altLang="en-US">
                <a:sym typeface="+mn-ea"/>
              </a:rPr>
              <a:t>来实现和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os.path.join(x, ‘bin’) </a:t>
            </a:r>
            <a:r>
              <a:rPr lang="zh-CN" altLang="en-US">
                <a:sym typeface="+mn-ea"/>
              </a:rPr>
              <a:t>一样的效果。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65705" y="5421630"/>
            <a:ext cx="7164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毕竟大多数操作系统都是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Unix-like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……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就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Windows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喜欢搞特殊。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cd /d C:\\Program\ Files\ \(x86\)\\Microsoft\ Visual\ Studio\\2019\\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怎么路径里动不动夹杂几个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转移符、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空格、特殊符号？这谁顶得住啊。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高情商：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是最适合练习你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语言转移符使用水平的地方。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更通用的方式：</a:t>
            </a:r>
            <a:r>
              <a:rPr lang="en-US" altLang="zh-CN"/>
              <a:t>find_package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1121410" y="1892935"/>
            <a:ext cx="956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更好的做法是用</a:t>
            </a:r>
            <a:r>
              <a:rPr lang="en-US" altLang="zh-CN"/>
              <a:t> CMake </a:t>
            </a:r>
            <a:r>
              <a:rPr lang="zh-CN" altLang="en-US"/>
              <a:t>的</a:t>
            </a:r>
            <a:r>
              <a:rPr lang="en-US" altLang="zh-CN"/>
              <a:t> find_package </a:t>
            </a:r>
            <a:r>
              <a:rPr lang="zh-CN" altLang="en-US"/>
              <a:t>命令。</a:t>
            </a:r>
            <a:endParaRPr lang="zh-CN" altLang="en-US"/>
          </a:p>
          <a:p>
            <a:r>
              <a:rPr lang="en-US" altLang="zh-CN">
                <a:sym typeface="+mn-ea"/>
              </a:rPr>
              <a:t>find_package(TBB REQUIRED) </a:t>
            </a:r>
            <a:r>
              <a:rPr lang="zh-CN" altLang="en-US">
                <a:sym typeface="+mn-ea"/>
              </a:rPr>
              <a:t>会查找</a:t>
            </a:r>
            <a:r>
              <a:rPr lang="en-US" altLang="zh-CN">
                <a:sym typeface="+mn-ea"/>
              </a:rPr>
              <a:t> /usr/lib/cmake/TBB/TBBConfig.cmake </a:t>
            </a:r>
            <a:r>
              <a:rPr lang="zh-CN" altLang="en-US">
                <a:sym typeface="+mn-ea"/>
              </a:rPr>
              <a:t>这个配置文件，并根据里面的配置信息创建</a:t>
            </a:r>
            <a:r>
              <a:rPr lang="en-US" altLang="zh-CN">
                <a:sym typeface="+mn-ea"/>
              </a:rPr>
              <a:t> TBB::tbb </a:t>
            </a:r>
            <a:r>
              <a:rPr lang="zh-CN" altLang="en-US">
                <a:sym typeface="+mn-ea"/>
              </a:rPr>
              <a:t>这个伪对象（他实际指向真正的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库文件路径</a:t>
            </a:r>
            <a:r>
              <a:rPr lang="en-US" altLang="zh-CN">
                <a:sym typeface="+mn-ea"/>
              </a:rPr>
              <a:t> /usr/lib/libtbb.so</a:t>
            </a:r>
            <a:r>
              <a:rPr lang="zh-CN" altLang="en-US">
                <a:sym typeface="+mn-ea"/>
              </a:rPr>
              <a:t>），之后通过</a:t>
            </a:r>
            <a:r>
              <a:rPr lang="en-US" altLang="zh-CN">
                <a:sym typeface="+mn-ea"/>
              </a:rPr>
              <a:t> target_link_libraries </a:t>
            </a:r>
            <a:r>
              <a:rPr lang="zh-CN" altLang="en-US">
                <a:sym typeface="+mn-ea"/>
              </a:rPr>
              <a:t>链接</a:t>
            </a:r>
            <a:r>
              <a:rPr lang="en-US" altLang="zh-CN">
                <a:sym typeface="+mn-ea"/>
              </a:rPr>
              <a:t> TBB::tbb </a:t>
            </a:r>
            <a:r>
              <a:rPr lang="zh-CN" altLang="en-US">
                <a:sym typeface="+mn-ea"/>
              </a:rPr>
              <a:t>就可以正常工作了。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3177540"/>
            <a:ext cx="6691630" cy="1647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2930" y="5027930"/>
            <a:ext cx="10472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TBB::tbb </a:t>
            </a:r>
            <a:r>
              <a:rPr lang="zh-CN" altLang="en-US"/>
              <a:t>是一个伪对象</a:t>
            </a:r>
            <a:r>
              <a:rPr lang="en-US" altLang="zh-CN"/>
              <a:t>(imported)</a:t>
            </a:r>
            <a:r>
              <a:rPr lang="zh-CN" altLang="en-US"/>
              <a:t>，除了他会指向</a:t>
            </a:r>
            <a:r>
              <a:rPr lang="en-US" altLang="zh-CN"/>
              <a:t> /usr/lib/libtbb.so </a:t>
            </a:r>
            <a:r>
              <a:rPr lang="zh-CN" altLang="en-US"/>
              <a:t>之外，</a:t>
            </a:r>
            <a:r>
              <a:rPr lang="en-US" altLang="zh-CN"/>
              <a:t>TBBConfig.cmake </a:t>
            </a:r>
            <a:r>
              <a:rPr lang="zh-CN" altLang="en-US"/>
              <a:t>还会给</a:t>
            </a:r>
            <a:r>
              <a:rPr lang="en-US" altLang="zh-CN"/>
              <a:t> TBB::tbb </a:t>
            </a:r>
            <a:r>
              <a:rPr lang="zh-CN" altLang="en-US"/>
              <a:t>添加一些</a:t>
            </a:r>
            <a:r>
              <a:rPr lang="en-US" altLang="zh-CN"/>
              <a:t> PUBLIC </a:t>
            </a:r>
            <a:r>
              <a:rPr lang="zh-CN" altLang="en-US"/>
              <a:t>属性，用于让链接了他的对象带上一些</a:t>
            </a:r>
            <a:r>
              <a:rPr lang="en-US" altLang="zh-CN"/>
              <a:t> flag </a:t>
            </a:r>
            <a:r>
              <a:rPr lang="zh-CN" altLang="en-US"/>
              <a:t>之类的。此外加入</a:t>
            </a:r>
            <a:r>
              <a:rPr lang="en-US" altLang="zh-CN"/>
              <a:t> TBB::tbb </a:t>
            </a:r>
            <a:r>
              <a:rPr lang="zh-CN" altLang="en-US"/>
              <a:t>依赖了另一个库</a:t>
            </a:r>
            <a:r>
              <a:rPr lang="en-US" altLang="zh-CN"/>
              <a:t> Blosc::blosc</a:t>
            </a:r>
            <a:r>
              <a:rPr lang="zh-CN" altLang="en-US"/>
              <a:t>，那么这个库也会作为</a:t>
            </a:r>
            <a:r>
              <a:rPr lang="en-US" altLang="zh-CN"/>
              <a:t> PUBLIC </a:t>
            </a:r>
            <a:r>
              <a:rPr lang="zh-CN" altLang="en-US"/>
              <a:t>链接上，无需调用者手动添加。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比如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spdlog-config.cmake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就会定义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SPDLOG_NOT_HEADER_ONLY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这个宏为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PUBLIC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。从而实现直接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#include &lt;spdlog/spdlog.h&gt;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时候是纯头文件，而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find_package(spdlog REQUIRED)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时却变成预编译链接库的版本。（嗯，其实不是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PUBLIC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而是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INTERFACE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，因为伪对象没有实体）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和</a:t>
            </a:r>
            <a:r>
              <a:rPr lang="en-US" altLang="zh-CN"/>
              <a:t> find_package(TBB CONFIG REQUIRED) </a:t>
            </a:r>
            <a:r>
              <a:rPr lang="zh-CN" altLang="en-US"/>
              <a:t>有什么区别？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121410" y="1892935"/>
            <a:ext cx="956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其实更好的是通过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find_package(TBB CONFIG REQUIRED)</a:t>
            </a:r>
            <a:r>
              <a:rPr lang="zh-CN" altLang="en-US">
                <a:sym typeface="+mn-ea"/>
              </a:rPr>
              <a:t>，添加了一个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选项。这样他会优先查找</a:t>
            </a:r>
            <a:r>
              <a:rPr lang="en-US" altLang="zh-CN">
                <a:sym typeface="+mn-ea"/>
              </a:rPr>
              <a:t> TBBConfig.cmake</a:t>
            </a:r>
            <a:r>
              <a:rPr lang="zh-CN" altLang="en-US">
                <a:sym typeface="+mn-ea"/>
              </a:rPr>
              <a:t>（系统自带的）而不是</a:t>
            </a:r>
            <a:r>
              <a:rPr lang="en-US" altLang="zh-CN">
                <a:sym typeface="+mn-ea"/>
              </a:rPr>
              <a:t> FindTBB.cmake</a:t>
            </a:r>
            <a:r>
              <a:rPr lang="zh-CN" altLang="en-US">
                <a:sym typeface="+mn-ea"/>
              </a:rPr>
              <a:t>（项目作者常把他塞在</a:t>
            </a:r>
            <a:r>
              <a:rPr lang="en-US" altLang="zh-CN">
                <a:sym typeface="+mn-ea"/>
              </a:rPr>
              <a:t> cmake/ </a:t>
            </a:r>
            <a:r>
              <a:rPr lang="zh-CN" altLang="en-US">
                <a:sym typeface="+mn-ea"/>
              </a:rPr>
              <a:t>目录里并添加到</a:t>
            </a:r>
            <a:r>
              <a:rPr lang="en-US" altLang="zh-CN">
                <a:sym typeface="+mn-ea"/>
              </a:rPr>
              <a:t> CMAKE_MODULE_PATH</a:t>
            </a:r>
            <a:r>
              <a:rPr lang="zh-CN" altLang="en-US">
                <a:sym typeface="+mn-ea"/>
              </a:rPr>
              <a:t>）。这样能保证寻找包的这个</a:t>
            </a:r>
            <a:r>
              <a:rPr lang="en-US" altLang="zh-CN">
                <a:sym typeface="+mn-ea"/>
              </a:rPr>
              <a:t> .cmake </a:t>
            </a:r>
            <a:r>
              <a:rPr lang="zh-CN" altLang="en-US">
                <a:sym typeface="+mn-ea"/>
              </a:rPr>
              <a:t>脚本是和系统自带的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版本是适配的，而不是项目作者当年下载的那个版本的</a:t>
            </a:r>
            <a:r>
              <a:rPr lang="en-US" altLang="zh-CN">
                <a:sym typeface="+mn-ea"/>
              </a:rPr>
              <a:t> .cmake </a:t>
            </a:r>
            <a:r>
              <a:rPr lang="zh-CN" altLang="en-US">
                <a:sym typeface="+mn-ea"/>
              </a:rPr>
              <a:t>脚本。</a:t>
            </a:r>
            <a:endParaRPr lang="en-US" altLang="zh-CN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95" y="3206750"/>
            <a:ext cx="6581775" cy="1588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78585" y="5232400"/>
            <a:ext cx="90347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当然，如果你坚持要用</a:t>
            </a:r>
            <a:r>
              <a:rPr lang="en-US" altLang="zh-CN"/>
              <a:t> find_package(TBB REQUIRED) </a:t>
            </a:r>
            <a:r>
              <a:rPr lang="zh-CN" altLang="en-US"/>
              <a:t>也是可以的。</a:t>
            </a:r>
            <a:endParaRPr lang="zh-CN" altLang="en-US"/>
          </a:p>
          <a:p>
            <a:pPr algn="l"/>
            <a:r>
              <a:rPr lang="zh-CN" altLang="en-US"/>
              <a:t>没有</a:t>
            </a:r>
            <a:r>
              <a:rPr lang="en-US" altLang="zh-CN"/>
              <a:t> CONFIG </a:t>
            </a:r>
            <a:r>
              <a:rPr lang="zh-CN" altLang="en-US"/>
              <a:t>选项：先找</a:t>
            </a:r>
            <a:r>
              <a:rPr lang="en-US" altLang="zh-CN"/>
              <a:t> FindTBB.cmake</a:t>
            </a:r>
            <a:r>
              <a:rPr lang="zh-CN" altLang="en-US"/>
              <a:t>，再找</a:t>
            </a:r>
            <a:r>
              <a:rPr lang="en-US" altLang="zh-CN"/>
              <a:t> TBBConfig.cmake</a:t>
            </a:r>
            <a:r>
              <a:rPr lang="zh-CN" altLang="en-US"/>
              <a:t>，找不到则报错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选项：只会找</a:t>
            </a:r>
            <a:r>
              <a:rPr lang="en-US" altLang="zh-CN">
                <a:sym typeface="+mn-ea"/>
              </a:rPr>
              <a:t> TBBConfig.cmake</a:t>
            </a:r>
            <a:r>
              <a:rPr lang="zh-CN" altLang="en-US">
                <a:sym typeface="+mn-ea"/>
              </a:rPr>
              <a:t>，找不到则报错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此外，一些老年项目（例如</a:t>
            </a:r>
            <a:r>
              <a:rPr lang="en-US" altLang="zh-CN"/>
              <a:t> OpenVDB</a:t>
            </a:r>
            <a:r>
              <a:rPr lang="zh-CN" altLang="en-US"/>
              <a:t>）只提供</a:t>
            </a:r>
            <a:r>
              <a:rPr lang="en-US" altLang="zh-CN"/>
              <a:t> Find </a:t>
            </a:r>
            <a:r>
              <a:rPr lang="zh-CN" altLang="en-US"/>
              <a:t>而没有</a:t>
            </a:r>
            <a:r>
              <a:rPr lang="en-US" altLang="zh-CN"/>
              <a:t> Config </a:t>
            </a:r>
            <a:r>
              <a:rPr lang="zh-CN" altLang="en-US"/>
              <a:t>文件，这时候就必须</a:t>
            </a:r>
            <a:endParaRPr lang="zh-CN" altLang="en-US"/>
          </a:p>
          <a:p>
            <a:pPr algn="l"/>
            <a:r>
              <a:rPr lang="zh-CN" altLang="en-US"/>
              <a:t>用</a:t>
            </a:r>
            <a:r>
              <a:rPr lang="en-US" altLang="zh-CN"/>
              <a:t> find_package(OpenVDB REQUIRED) </a:t>
            </a:r>
            <a:r>
              <a:rPr lang="zh-CN" altLang="en-US"/>
              <a:t>而不能带</a:t>
            </a:r>
            <a:r>
              <a:rPr lang="en-US" altLang="zh-CN"/>
              <a:t> CONFIG </a:t>
            </a:r>
            <a:r>
              <a:rPr lang="zh-CN" altLang="en-US"/>
              <a:t>选项。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/usr/lib/cmake/TBB/TBBConfig.cmake </a:t>
            </a:r>
            <a:r>
              <a:rPr lang="zh-CN" altLang="en-US"/>
              <a:t>长啥样？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6105" y="2407920"/>
            <a:ext cx="55587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16200" y="1209040"/>
            <a:ext cx="65792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不论是</a:t>
            </a:r>
            <a:r>
              <a:rPr lang="en-US" altLang="zh-CN"/>
              <a:t> TBBConfig.cmake </a:t>
            </a:r>
            <a:r>
              <a:rPr lang="zh-CN" altLang="en-US"/>
              <a:t>还是</a:t>
            </a:r>
            <a:r>
              <a:rPr lang="en-US" altLang="zh-CN"/>
              <a:t> FindTBB.cmake</a:t>
            </a:r>
            <a:r>
              <a:rPr lang="zh-CN" altLang="en-US"/>
              <a:t>，这个文件通常</a:t>
            </a:r>
            <a:endParaRPr lang="zh-CN" altLang="en-US"/>
          </a:p>
          <a:p>
            <a:r>
              <a:rPr lang="zh-CN" altLang="en-US"/>
              <a:t>由库的作者提供，在</a:t>
            </a:r>
            <a:r>
              <a:rPr lang="en-US" altLang="zh-CN"/>
              <a:t> Linux </a:t>
            </a:r>
            <a:r>
              <a:rPr lang="zh-CN" altLang="en-US"/>
              <a:t>的包管理器安装</a:t>
            </a:r>
            <a:r>
              <a:rPr lang="en-US" altLang="zh-CN"/>
              <a:t> tbb </a:t>
            </a:r>
            <a:r>
              <a:rPr lang="zh-CN" altLang="en-US"/>
              <a:t>后也会自动安装</a:t>
            </a:r>
            <a:endParaRPr lang="zh-CN" altLang="en-US"/>
          </a:p>
          <a:p>
            <a:r>
              <a:rPr lang="zh-CN" altLang="en-US"/>
              <a:t>这个文件。少部分对</a:t>
            </a:r>
            <a:r>
              <a:rPr lang="en-US" altLang="zh-CN"/>
              <a:t> CMake </a:t>
            </a:r>
            <a:r>
              <a:rPr lang="zh-CN" altLang="en-US"/>
              <a:t>不友好的第三方库，需要自己写</a:t>
            </a:r>
            <a:endParaRPr lang="zh-CN" altLang="en-US"/>
          </a:p>
          <a:p>
            <a:r>
              <a:rPr lang="en-US" altLang="zh-CN"/>
              <a:t>FindXXX.cmake </a:t>
            </a:r>
            <a:r>
              <a:rPr lang="zh-CN" altLang="en-US"/>
              <a:t>才能使用。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老年项目案例：</a:t>
            </a:r>
            <a:r>
              <a:rPr lang="en-US" altLang="zh-CN"/>
              <a:t>OpenVDB</a:t>
            </a:r>
            <a:r>
              <a:rPr lang="zh-CN" altLang="en-US"/>
              <a:t>（反面教材）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345180"/>
            <a:ext cx="12192635" cy="13188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74140" y="2105025"/>
            <a:ext cx="906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一些老年项目作者喜欢在项目里自己塞几个</a:t>
            </a:r>
            <a:r>
              <a:rPr lang="en-US" altLang="zh-CN">
                <a:sym typeface="+mn-ea"/>
              </a:rPr>
              <a:t> FindXXX.cmake</a:t>
            </a:r>
            <a:r>
              <a:rPr lang="zh-CN" altLang="en-US">
                <a:sym typeface="+mn-ea"/>
              </a:rPr>
              <a:t>，然而版本可能和系统里的不一样，比如用</a:t>
            </a:r>
            <a:r>
              <a:rPr lang="en-US" altLang="zh-CN">
                <a:sym typeface="+mn-ea"/>
              </a:rPr>
              <a:t> 3.0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finder </a:t>
            </a:r>
            <a:r>
              <a:rPr lang="zh-CN" altLang="en-US">
                <a:sym typeface="+mn-ea"/>
              </a:rPr>
              <a:t>去找</a:t>
            </a:r>
            <a:r>
              <a:rPr lang="en-US" altLang="zh-CN">
                <a:sym typeface="+mn-ea"/>
              </a:rPr>
              <a:t> 2.0 </a:t>
            </a:r>
            <a:r>
              <a:rPr lang="zh-CN" altLang="en-US">
                <a:sym typeface="+mn-ea"/>
              </a:rPr>
              <a:t>的包，容易出现一些奇奇怪怪的错误。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不建议大家这样用自己创建一个</a:t>
            </a:r>
            <a:r>
              <a:rPr lang="en-US" altLang="zh-CN">
                <a:sym typeface="+mn-ea"/>
              </a:rPr>
              <a:t> cmake/ </a:t>
            </a:r>
            <a:r>
              <a:rPr lang="zh-CN" altLang="en-US">
                <a:sym typeface="+mn-ea"/>
              </a:rPr>
              <a:t>目录来存用到的所有库的</a:t>
            </a:r>
            <a:r>
              <a:rPr lang="en-US" altLang="zh-CN">
                <a:sym typeface="+mn-ea"/>
              </a:rPr>
              <a:t> finder</a:t>
            </a:r>
            <a:r>
              <a:rPr lang="zh-CN" altLang="en-US">
                <a:sym typeface="+mn-ea"/>
              </a:rPr>
              <a:t>，尽量用系统自带的，可以保证用的是系统自带库的那个配置。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find_package(Qt5 REQUIRED) </a:t>
            </a:r>
            <a:r>
              <a:rPr lang="zh-CN" altLang="en-US"/>
              <a:t>出错了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9245" y="2506345"/>
            <a:ext cx="8653780" cy="84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36000" contrast="78000"/>
          </a:blip>
          <a:stretch>
            <a:fillRect/>
          </a:stretch>
        </p:blipFill>
        <p:spPr>
          <a:xfrm>
            <a:off x="2291080" y="4059555"/>
            <a:ext cx="76104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原因：</a:t>
            </a:r>
            <a:r>
              <a:rPr lang="en-US" altLang="zh-CN"/>
              <a:t>Qt5 </a:t>
            </a:r>
            <a:r>
              <a:rPr lang="zh-CN" altLang="en-US"/>
              <a:t>具有多个组件，</a:t>
            </a:r>
            <a:r>
              <a:rPr lang="zh-CN"/>
              <a:t>必须指定你需要哪些组件</a:t>
            </a:r>
            <a:endParaRPr lang="zh-CN"/>
          </a:p>
        </p:txBody>
      </p:sp>
      <p:pic>
        <p:nvPicPr>
          <p:cNvPr id="8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6360" y="3558540"/>
            <a:ext cx="9098280" cy="885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340"/>
            <a:ext cx="12158345" cy="7200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2360" y="2432050"/>
            <a:ext cx="960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find_package </a:t>
            </a:r>
            <a:r>
              <a:rPr lang="zh-CN" altLang="en-US"/>
              <a:t>生成的伪对象</a:t>
            </a:r>
            <a:r>
              <a:rPr lang="en-US" altLang="zh-CN"/>
              <a:t>(imported target)</a:t>
            </a:r>
            <a:r>
              <a:rPr lang="zh-CN" altLang="en-US"/>
              <a:t>都按照“包名</a:t>
            </a:r>
            <a:r>
              <a:rPr lang="en-US" altLang="zh-CN"/>
              <a:t>::</a:t>
            </a:r>
            <a:r>
              <a:rPr lang="zh-CN" altLang="en-US"/>
              <a:t>组件名</a:t>
            </a:r>
            <a:r>
              <a:rPr lang="zh-CN" altLang="en-US">
                <a:sym typeface="+mn-ea"/>
              </a:rPr>
              <a:t>”的格式命名。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你可以在</a:t>
            </a:r>
            <a:r>
              <a:rPr lang="en-US" altLang="zh-CN"/>
              <a:t> find_package </a:t>
            </a:r>
            <a:r>
              <a:rPr lang="zh-CN" altLang="en-US"/>
              <a:t>中通过</a:t>
            </a:r>
            <a:r>
              <a:rPr lang="en-US" altLang="zh-CN"/>
              <a:t> COMPONENTS </a:t>
            </a:r>
            <a:r>
              <a:rPr lang="zh-CN" altLang="en-US"/>
              <a:t>选项，后面跟随一个列表表示需要用的组件。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测试一下能否找到</a:t>
            </a:r>
            <a:r>
              <a:rPr lang="en-US" altLang="zh-CN"/>
              <a:t> Qt </a:t>
            </a:r>
            <a:r>
              <a:rPr lang="zh-CN" altLang="en-US"/>
              <a:t>的头文件并编译通过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0790" y="2938780"/>
            <a:ext cx="42481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0" y="5570220"/>
            <a:ext cx="2029460" cy="33845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常见问题：小彭老师，</a:t>
            </a:r>
            <a:r>
              <a:rPr lang="en-US"/>
              <a:t>Windows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/>
              <a:t>找不到</a:t>
            </a:r>
            <a:r>
              <a:rPr lang="en-US" altLang="zh-CN"/>
              <a:t> Qt5 </a:t>
            </a:r>
            <a:r>
              <a:rPr lang="zh-CN" altLang="en-US"/>
              <a:t>包怎么办？我明明安装了！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30000" contrast="66000"/>
          </a:blip>
          <a:stretch>
            <a:fillRect/>
          </a:stretch>
        </p:blipFill>
        <p:spPr>
          <a:xfrm>
            <a:off x="1909445" y="2810510"/>
            <a:ext cx="7991475" cy="2381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34160" y="1788160"/>
            <a:ext cx="912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你是</a:t>
            </a:r>
            <a:r>
              <a:rPr lang="en-US" altLang="zh-CN"/>
              <a:t> Windows </a:t>
            </a:r>
            <a:r>
              <a:rPr lang="zh-CN" altLang="en-US"/>
              <a:t>系统，可能你安装了</a:t>
            </a:r>
            <a:r>
              <a:rPr lang="en-US" altLang="zh-CN"/>
              <a:t> Qt5</a:t>
            </a:r>
            <a:r>
              <a:rPr lang="zh-CN" altLang="en-US"/>
              <a:t>，但是因为</a:t>
            </a:r>
            <a:r>
              <a:rPr lang="en-US" altLang="zh-CN"/>
              <a:t> Windows </a:t>
            </a:r>
            <a:r>
              <a:rPr lang="zh-CN" altLang="en-US"/>
              <a:t>系统的安装路径非常混乱，</a:t>
            </a:r>
            <a:endParaRPr lang="zh-CN" altLang="en-US"/>
          </a:p>
          <a:p>
            <a:r>
              <a:rPr lang="zh-CN" altLang="en-US"/>
              <a:t>没有固定的</a:t>
            </a:r>
            <a:r>
              <a:rPr lang="en-US" altLang="zh-CN"/>
              <a:t> /usr/lib </a:t>
            </a:r>
            <a:r>
              <a:rPr lang="zh-CN" altLang="en-US"/>
              <a:t>之类的默认路径可以搜索，所以出错了。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常见问题：小彭老师，</a:t>
            </a:r>
            <a:r>
              <a:rPr lang="en-US"/>
              <a:t>Windows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/>
              <a:t>找不到</a:t>
            </a:r>
            <a:r>
              <a:rPr lang="en-US" altLang="zh-CN"/>
              <a:t> Qt5 </a:t>
            </a:r>
            <a:r>
              <a:rPr lang="zh-CN" altLang="en-US"/>
              <a:t>包怎么办？我明明安装了！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假设你的</a:t>
            </a:r>
            <a:r>
              <a:rPr lang="en-US" altLang="zh-CN"/>
              <a:t> Qt5 </a:t>
            </a:r>
            <a:r>
              <a:rPr lang="zh-CN" altLang="en-US"/>
              <a:t>安装在</a:t>
            </a:r>
            <a:r>
              <a:rPr lang="en-US" altLang="zh-CN"/>
              <a:t> C:\Qt\Qt5.14.2</a:t>
            </a:r>
            <a:r>
              <a:rPr lang="zh-CN" altLang="en-US"/>
              <a:t>，则你去找找这个目录：</a:t>
            </a:r>
            <a:endParaRPr lang="zh-CN" altLang="en-US"/>
          </a:p>
          <a:p>
            <a:r>
              <a:rPr lang="en-US" altLang="zh-CN"/>
              <a:t>C:\Qt\Qt5.14.2\msvc2019_64\lib\cmake\</a:t>
            </a:r>
            <a:endParaRPr lang="en-US" altLang="zh-CN"/>
          </a:p>
          <a:p>
            <a:r>
              <a:rPr lang="zh-CN" altLang="en-US"/>
              <a:t>你会看到他里面有个</a:t>
            </a:r>
            <a:r>
              <a:rPr lang="en-US" altLang="zh-CN"/>
              <a:t> Qt5Config.cmake </a:t>
            </a:r>
            <a:r>
              <a:rPr lang="zh-CN" altLang="en-US"/>
              <a:t>对吧。现在，有四种方法让</a:t>
            </a:r>
            <a:r>
              <a:rPr lang="en-US" altLang="zh-CN"/>
              <a:t> CMake </a:t>
            </a:r>
            <a:r>
              <a:rPr lang="zh-CN" altLang="en-US"/>
              <a:t>找得到他。</a:t>
            </a:r>
            <a:endParaRPr lang="zh-CN" altLang="en-US"/>
          </a:p>
          <a:p>
            <a:r>
              <a:rPr lang="zh-CN" altLang="en-US"/>
              <a:t>第一种是设置</a:t>
            </a:r>
            <a:r>
              <a:rPr lang="en-US" altLang="zh-CN"/>
              <a:t> CMAKE_MODULE_PATH </a:t>
            </a:r>
            <a:r>
              <a:rPr lang="zh-CN" altLang="en-US"/>
              <a:t>变量，添加一下包含</a:t>
            </a:r>
            <a:r>
              <a:rPr lang="en-US" altLang="zh-CN"/>
              <a:t> Qt5Config.cmake </a:t>
            </a:r>
            <a:r>
              <a:rPr lang="zh-CN" altLang="en-US"/>
              <a:t>这个文件的目录路径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C:\Qt\Qt5.14.2\msvc2019_64\lib\cmake</a:t>
            </a:r>
            <a:r>
              <a:rPr lang="zh-CN" altLang="en-US">
                <a:sym typeface="+mn-ea"/>
              </a:rPr>
              <a:t>，当然刚刚说了尽管你是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还是要把</a:t>
            </a:r>
            <a:r>
              <a:rPr lang="en-US" altLang="zh-CN">
                <a:sym typeface="+mn-ea"/>
              </a:rPr>
              <a:t> \ </a:t>
            </a:r>
            <a:r>
              <a:rPr lang="zh-CN" altLang="en-US">
                <a:sym typeface="+mn-ea"/>
              </a:rPr>
              <a:t>全部换成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是“亲</a:t>
            </a:r>
            <a:r>
              <a:rPr lang="en-US" altLang="zh-CN">
                <a:sym typeface="+mn-ea"/>
              </a:rPr>
              <a:t> Unix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的构建系统。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是的，学个编程跟隔壁史地政一样，有地缘因素在里边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……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4556760"/>
            <a:ext cx="10074275" cy="124079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更好的方法：设置</a:t>
            </a:r>
            <a:r>
              <a:rPr lang="en-US" altLang="zh-CN"/>
              <a:t> &lt;</a:t>
            </a:r>
            <a:r>
              <a:rPr lang="zh-CN" altLang="en-US"/>
              <a:t>包名</a:t>
            </a:r>
            <a:r>
              <a:rPr lang="en-US" altLang="zh-CN"/>
              <a:t>&gt;_DIR </a:t>
            </a:r>
            <a:r>
              <a:rPr lang="zh-CN" altLang="en-US"/>
              <a:t>变量指向</a:t>
            </a:r>
            <a:r>
              <a:rPr lang="en-US" altLang="zh-CN"/>
              <a:t> &lt;</a:t>
            </a:r>
            <a:r>
              <a:rPr lang="zh-CN" altLang="en-US">
                <a:sym typeface="+mn-ea"/>
              </a:rPr>
              <a:t>包名</a:t>
            </a:r>
            <a:r>
              <a:rPr lang="en-US" altLang="zh-CN"/>
              <a:t>&gt;Config.cmake </a:t>
            </a:r>
            <a:r>
              <a:rPr lang="zh-CN" altLang="en-US"/>
              <a:t>所在位置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第二种是设置</a:t>
            </a:r>
            <a:r>
              <a:rPr lang="en-US" altLang="zh-CN"/>
              <a:t> Qt5_DIR </a:t>
            </a:r>
            <a:r>
              <a:rPr lang="zh-CN" altLang="en-US"/>
              <a:t>这个变量为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C:\Qt\Qt5.14.2\msvc2019_64\lib\cmake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这样只有</a:t>
            </a:r>
            <a:r>
              <a:rPr lang="en-US" altLang="zh-CN">
                <a:sym typeface="+mn-ea"/>
              </a:rPr>
              <a:t> Qt5 </a:t>
            </a:r>
            <a:r>
              <a:rPr lang="zh-CN" altLang="en-US">
                <a:sym typeface="+mn-ea"/>
              </a:rPr>
              <a:t>这个包会去这个目录里搜索</a:t>
            </a:r>
            <a:r>
              <a:rPr lang="en-US" altLang="zh-CN">
                <a:sym typeface="+mn-ea"/>
              </a:rPr>
              <a:t> Qt5Config.cmake</a:t>
            </a:r>
            <a:r>
              <a:rPr lang="zh-CN" altLang="en-US">
                <a:sym typeface="+mn-ea"/>
              </a:rPr>
              <a:t>，更有针对性。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第三种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推荐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，直接在命令行通过</a:t>
            </a:r>
            <a:r>
              <a:rPr lang="en-US" altLang="zh-CN">
                <a:sym typeface="+mn-ea"/>
              </a:rPr>
              <a:t> -DQt5_DIR=”xxx” </a:t>
            </a:r>
            <a:r>
              <a:rPr lang="zh-CN" altLang="en-US">
                <a:sym typeface="+mn-ea"/>
              </a:rPr>
              <a:t>指定，这样不用修改</a:t>
            </a:r>
            <a:r>
              <a:rPr lang="en-US" altLang="zh-CN">
                <a:sym typeface="+mn-ea"/>
              </a:rPr>
              <a:t> CMakeLists.txt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第四种，还可以通过设置环境变量</a:t>
            </a:r>
            <a:r>
              <a:rPr lang="en-US" altLang="zh-CN">
                <a:sym typeface="+mn-ea"/>
              </a:rPr>
              <a:t> Qt5_DIR </a:t>
            </a:r>
            <a:r>
              <a:rPr lang="zh-CN" altLang="en-US">
                <a:sym typeface="+mn-ea"/>
              </a:rPr>
              <a:t>也是可以的，就是对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用户</a:t>
            </a:r>
            <a:r>
              <a:rPr lang="zh-CN" altLang="en-US">
                <a:sym typeface="+mn-ea"/>
              </a:rPr>
              <a:t>比较困难。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2729865"/>
            <a:ext cx="889000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4563745"/>
            <a:ext cx="9525635" cy="407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5404485"/>
            <a:ext cx="6482080" cy="6908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不指定</a:t>
            </a:r>
            <a:r>
              <a:rPr lang="en-US" altLang="zh-CN"/>
              <a:t> REQUIRED</a:t>
            </a:r>
            <a:r>
              <a:rPr lang="zh-CN" altLang="en-US"/>
              <a:t>，找不到时不报错，只会设置</a:t>
            </a:r>
            <a:r>
              <a:rPr lang="en-US" altLang="zh-CN"/>
              <a:t> TBB_FOUND </a:t>
            </a:r>
            <a:r>
              <a:rPr lang="zh-CN" altLang="en-US"/>
              <a:t>为</a:t>
            </a:r>
            <a:r>
              <a:rPr lang="en-US" altLang="zh-CN"/>
              <a:t> FALSE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4940" y="1445895"/>
            <a:ext cx="6801485" cy="2369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5" y="4032250"/>
            <a:ext cx="6468745" cy="4699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07820" y="4864735"/>
            <a:ext cx="9555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如果没有</a:t>
            </a:r>
            <a:r>
              <a:rPr lang="en-US" altLang="zh-CN"/>
              <a:t> REQUIRED </a:t>
            </a:r>
            <a:r>
              <a:rPr lang="zh-CN" altLang="en-US"/>
              <a:t>选项，找不到时将不会报错。</a:t>
            </a:r>
            <a:endParaRPr lang="zh-CN" altLang="en-US"/>
          </a:p>
          <a:p>
            <a:r>
              <a:rPr lang="zh-CN" altLang="en-US"/>
              <a:t>这样可以用于添加一些可选的依赖，如果没有也不要紧的那种，这时我们可以抛出一个警告。</a:t>
            </a:r>
            <a:endParaRPr lang="zh-CN" altLang="en-US"/>
          </a:p>
          <a:p>
            <a:r>
              <a:rPr lang="zh-CN" altLang="en-US"/>
              <a:t>找到了会把</a:t>
            </a:r>
            <a:r>
              <a:rPr lang="en-US" altLang="zh-CN"/>
              <a:t> TBB_FOUND </a:t>
            </a:r>
            <a:r>
              <a:rPr lang="zh-CN" altLang="en-US"/>
              <a:t>设为</a:t>
            </a:r>
            <a:r>
              <a:rPr lang="en-US" altLang="zh-CN"/>
              <a:t> TRUE</a:t>
            </a:r>
            <a:r>
              <a:rPr lang="zh-CN" altLang="en-US"/>
              <a:t>，</a:t>
            </a:r>
            <a:r>
              <a:rPr lang="en-US" altLang="zh-CN"/>
              <a:t>TBB_DIR </a:t>
            </a:r>
            <a:r>
              <a:rPr lang="zh-CN" altLang="en-US"/>
              <a:t>设为</a:t>
            </a:r>
            <a:r>
              <a:rPr lang="en-US" altLang="zh-CN"/>
              <a:t> TBBConfig.cmake </a:t>
            </a:r>
            <a:r>
              <a:rPr lang="zh-CN" altLang="en-US"/>
              <a:t>所在路径。</a:t>
            </a:r>
            <a:endParaRPr lang="zh-CN" altLang="en-US"/>
          </a:p>
          <a:p>
            <a:r>
              <a:rPr lang="zh-CN" altLang="en-US"/>
              <a:t>找不到会把</a:t>
            </a:r>
            <a:r>
              <a:rPr lang="en-US" altLang="zh-CN"/>
              <a:t> TBB_FOUND </a:t>
            </a:r>
            <a:r>
              <a:rPr lang="zh-CN" altLang="en-US"/>
              <a:t>设为</a:t>
            </a:r>
            <a:r>
              <a:rPr lang="en-US" altLang="zh-CN"/>
              <a:t> FALSE</a:t>
            </a:r>
            <a:r>
              <a:rPr lang="zh-CN" altLang="en-US"/>
              <a:t>，</a:t>
            </a:r>
            <a:r>
              <a:rPr lang="en-US" altLang="zh-CN"/>
              <a:t>TBB_DIR </a:t>
            </a:r>
            <a:r>
              <a:rPr lang="zh-CN" altLang="en-US"/>
              <a:t>为空。</a:t>
            </a:r>
            <a:endParaRPr lang="zh-CN" altLang="en-US"/>
          </a:p>
          <a:p>
            <a:r>
              <a:rPr lang="zh-CN" altLang="en-US"/>
              <a:t>这里我们在找到</a:t>
            </a:r>
            <a:r>
              <a:rPr lang="en-US" altLang="zh-CN"/>
              <a:t> TBB </a:t>
            </a:r>
            <a:r>
              <a:rPr lang="zh-CN" altLang="en-US"/>
              <a:t>时定义</a:t>
            </a:r>
            <a:r>
              <a:rPr lang="en-US" altLang="zh-CN"/>
              <a:t> WITH_TBB </a:t>
            </a:r>
            <a:r>
              <a:rPr lang="zh-CN" altLang="en-US"/>
              <a:t>宏，稍后</a:t>
            </a:r>
            <a:r>
              <a:rPr lang="en-US" altLang="zh-CN"/>
              <a:t> .cpp </a:t>
            </a:r>
            <a:r>
              <a:rPr lang="zh-CN" altLang="en-US"/>
              <a:t>里就可以根据这个判断。</a:t>
            </a:r>
            <a:endParaRPr lang="zh-CN" altLang="en-US"/>
          </a:p>
          <a:p>
            <a:r>
              <a:rPr lang="zh-CN" altLang="en-US"/>
              <a:t>如果找不到</a:t>
            </a:r>
            <a:r>
              <a:rPr lang="en-US" altLang="zh-CN"/>
              <a:t> TBB </a:t>
            </a:r>
            <a:r>
              <a:rPr lang="zh-CN" altLang="en-US"/>
              <a:t>可以</a:t>
            </a:r>
            <a:r>
              <a:rPr lang="en-US" altLang="zh-CN"/>
              <a:t> fallback </a:t>
            </a:r>
            <a:r>
              <a:rPr lang="zh-CN" altLang="en-US"/>
              <a:t>到保守的实现。</a:t>
            </a:r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0370" y="1727200"/>
            <a:ext cx="6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这样在</a:t>
            </a:r>
            <a:r>
              <a:rPr lang="en-US" altLang="zh-CN"/>
              <a:t> .cpp </a:t>
            </a:r>
            <a:r>
              <a:rPr lang="zh-CN" altLang="en-US"/>
              <a:t>里可以判断</a:t>
            </a:r>
            <a:r>
              <a:rPr lang="en-US" altLang="zh-CN"/>
              <a:t> WITH_TBB </a:t>
            </a:r>
            <a:r>
              <a:rPr lang="zh-CN" altLang="en-US"/>
              <a:t>宏，找不到</a:t>
            </a:r>
            <a:r>
              <a:rPr lang="en-US" altLang="zh-CN"/>
              <a:t> TBB </a:t>
            </a:r>
            <a:r>
              <a:rPr lang="zh-CN" altLang="en-US"/>
              <a:t>时退化到串行</a:t>
            </a:r>
            <a:r>
              <a:rPr lang="en-US" altLang="zh-CN"/>
              <a:t> for 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885" y="1825625"/>
            <a:ext cx="4505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也可以用</a:t>
            </a:r>
            <a:r>
              <a:rPr lang="en-US" altLang="zh-CN"/>
              <a:t> TARGET </a:t>
            </a:r>
            <a:r>
              <a:rPr lang="zh-CN" altLang="en-US"/>
              <a:t>判断是否存在</a:t>
            </a:r>
            <a:r>
              <a:rPr lang="en-US" altLang="zh-CN"/>
              <a:t> TBB::tbb </a:t>
            </a:r>
            <a:r>
              <a:rPr lang="zh-CN" altLang="en-US"/>
              <a:t>这个伪对象，实现同样效果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7410" y="1995805"/>
            <a:ext cx="7536180" cy="257937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17165" y="2625725"/>
            <a:ext cx="212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514090" y="5027930"/>
            <a:ext cx="5532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也可以复合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if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的各种判断语句，例如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NOT TARGET TBB::tbb AND TARGET Eigen3::eigen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表示找得到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TBB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但是找不到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Eigen3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的情况。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2585" y="1991995"/>
            <a:ext cx="4010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set(myvar hello world)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其实等价于：</a:t>
            </a:r>
            <a:endParaRPr lang="zh-CN" altLang="en-US"/>
          </a:p>
          <a:p>
            <a:r>
              <a:rPr lang="en-US" altLang="zh-CN">
                <a:sym typeface="+mn-ea"/>
              </a:rPr>
              <a:t>set(myvar “hello;world”)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51355" y="2176780"/>
            <a:ext cx="843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结论：除非确实需要列表，建议始终在你不确定的地方加上引号，例如：</a:t>
            </a:r>
            <a:endParaRPr lang="zh-CN" altLang="en-US"/>
          </a:p>
          <a:p>
            <a:r>
              <a:rPr lang="en-US" altLang="zh-CN"/>
              <a:t>set(sources “main.cpp” “mylib.cpp” “C:/Program Files/a.cpp”)</a:t>
            </a:r>
            <a:endParaRPr lang="en-US" altLang="zh-CN"/>
          </a:p>
          <a:p>
            <a:r>
              <a:rPr lang="en-US" altLang="zh-CN"/>
              <a:t>message(“${sources}”)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章：变量与缓存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重复执行</a:t>
            </a:r>
            <a:r>
              <a:rPr lang="en-US" altLang="zh-CN"/>
              <a:t> cmake -B build </a:t>
            </a:r>
            <a:r>
              <a:rPr lang="zh-CN" altLang="en-US"/>
              <a:t>会有什么区别？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6095" y="2210435"/>
            <a:ext cx="8258175" cy="3581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73910" y="1288415"/>
            <a:ext cx="766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可以看到第二次的输出少了很多，这是因为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第一遍需要检测编译器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特性等比较耗时，检测完会把结果存储到</a:t>
            </a:r>
            <a:r>
              <a:rPr lang="zh-CN" altLang="en-US" b="1">
                <a:sym typeface="+mn-ea"/>
              </a:rPr>
              <a:t>缓存</a:t>
            </a:r>
            <a:r>
              <a:rPr lang="zh-CN" altLang="en-US">
                <a:sym typeface="+mn-ea"/>
              </a:rPr>
              <a:t>中，这样第二遍运行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cmake -B build </a:t>
            </a:r>
            <a:r>
              <a:rPr lang="zh-CN" altLang="en-US">
                <a:sym typeface="+mn-ea"/>
              </a:rPr>
              <a:t>时就可以直接用缓存的值，就不需要再检测一遍了。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如何清除缓存？删</a:t>
            </a:r>
            <a:r>
              <a:rPr lang="en-US" altLang="zh-CN"/>
              <a:t> build </a:t>
            </a:r>
            <a:r>
              <a:rPr lang="zh-CN" altLang="en-US"/>
              <a:t>大法了解一下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4390" y="1159510"/>
            <a:ext cx="9856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然而有时候外部的情况有所更新，这时候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里缓存的却是旧的值，会导致一系列问题。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这时我们需要清除缓存，最简单的办法就是删除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文件夹，然后重新运行</a:t>
            </a:r>
            <a:r>
              <a:rPr lang="en-US" altLang="zh-CN">
                <a:sym typeface="+mn-ea"/>
              </a:rPr>
              <a:t> cmake -B build</a:t>
            </a:r>
            <a:r>
              <a:rPr lang="zh-CN" altLang="en-US">
                <a:sym typeface="+mn-ea"/>
              </a:rPr>
              <a:t>。缓存是很多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出错的根源，因此如果出现诡异的错误，可以试试看删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全部重新构建。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经典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笑话：“</a:t>
            </a:r>
            <a:r>
              <a:rPr lang="en-US" altLang="zh-CN">
                <a:sym typeface="+mn-ea"/>
              </a:rPr>
              <a:t>99%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cmake</a:t>
            </a:r>
            <a:r>
              <a:rPr lang="zh-CN" altLang="en-US">
                <a:sym typeface="+mn-ea"/>
              </a:rPr>
              <a:t>错误可以用删</a:t>
            </a:r>
            <a:r>
              <a:rPr lang="en-US" altLang="zh-CN">
                <a:sym typeface="+mn-ea"/>
              </a:rPr>
              <a:t>build</a:t>
            </a:r>
            <a:r>
              <a:rPr lang="zh-CN" altLang="en-US">
                <a:sym typeface="+mn-ea"/>
              </a:rPr>
              <a:t>解决”“</a:t>
            </a:r>
            <a:r>
              <a:rPr lang="zh-CN">
                <a:sym typeface="+mn-ea"/>
              </a:rPr>
              <a:t>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大法好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2449830"/>
            <a:ext cx="82677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清除缓存，其实只需删除</a:t>
            </a:r>
            <a:r>
              <a:rPr lang="en-US" altLang="zh-CN"/>
              <a:t> build/CMakeCache.txt </a:t>
            </a:r>
            <a:r>
              <a:rPr lang="zh-CN" altLang="en-US"/>
              <a:t>就可以了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36345" y="1635760"/>
            <a:ext cx="9720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虽然彻底，也会导致编译的中间结果（</a:t>
            </a:r>
            <a:r>
              <a:rPr lang="en-US" altLang="zh-CN">
                <a:sym typeface="+mn-ea"/>
              </a:rPr>
              <a:t>.o</a:t>
            </a:r>
            <a:r>
              <a:rPr lang="zh-CN" altLang="en-US">
                <a:sym typeface="+mn-ea"/>
              </a:rPr>
              <a:t>文件）都没了，重新编译要花费很长时间。</a:t>
            </a:r>
            <a:endParaRPr lang="zh-CN" altLang="en-US">
              <a:sym typeface="+mn-ea"/>
            </a:endParaRPr>
          </a:p>
          <a:p>
            <a:pPr algn="l"/>
            <a:r>
              <a:rPr lang="zh-CN">
                <a:sym typeface="+mn-ea"/>
              </a:rPr>
              <a:t>如果只想清除缓存，不想从头重新编译，可以只删除</a:t>
            </a:r>
            <a:r>
              <a:rPr lang="en-US" altLang="zh-CN">
                <a:sym typeface="+mn-ea"/>
              </a:rPr>
              <a:t> build/CMakeCache.txt </a:t>
            </a:r>
            <a:r>
              <a:rPr lang="zh-CN" altLang="en-US">
                <a:sym typeface="+mn-ea"/>
              </a:rPr>
              <a:t>这个文件。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这文件里面装的就是缓存的变量，删了他就可以让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强制重新检测一遍所有库和编译器。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2125" y="2588260"/>
            <a:ext cx="82867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build/CMakeCache.txt </a:t>
            </a:r>
            <a:r>
              <a:rPr lang="zh-CN" altLang="en-US"/>
              <a:t>的内容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8515" y="1343025"/>
            <a:ext cx="763397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find_package </a:t>
            </a:r>
            <a:r>
              <a:rPr lang="zh-CN" altLang="en-US"/>
              <a:t>就用到了缓存机制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890" y="2320290"/>
            <a:ext cx="7729220" cy="4403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9440" y="1401445"/>
            <a:ext cx="8298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变量缓存的意义在于能够把</a:t>
            </a:r>
            <a:r>
              <a:rPr lang="en-US" altLang="zh-CN"/>
              <a:t> find_package </a:t>
            </a:r>
            <a:r>
              <a:rPr lang="zh-CN" altLang="en-US"/>
              <a:t>找到的库文件位置等信息，储存起来。</a:t>
            </a:r>
            <a:endParaRPr lang="zh-CN" altLang="en-US"/>
          </a:p>
          <a:p>
            <a:r>
              <a:rPr lang="zh-CN" altLang="en-US"/>
              <a:t>这样下次执行</a:t>
            </a:r>
            <a:r>
              <a:rPr lang="en-US" altLang="zh-CN"/>
              <a:t> find_package </a:t>
            </a:r>
            <a:r>
              <a:rPr lang="zh-CN" altLang="en-US"/>
              <a:t>时，就会利用上次缓存的变量，直接返回。</a:t>
            </a:r>
            <a:endParaRPr lang="zh-CN" altLang="en-US"/>
          </a:p>
          <a:p>
            <a:r>
              <a:rPr lang="zh-CN" altLang="en-US"/>
              <a:t>避免重复执行</a:t>
            </a:r>
            <a:r>
              <a:rPr lang="en-US" altLang="zh-CN"/>
              <a:t> cmake -B </a:t>
            </a:r>
            <a:r>
              <a:rPr lang="zh-CN" altLang="en-US"/>
              <a:t>时速度变慢的问题。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设置缓存变量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3043555"/>
            <a:ext cx="8220075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09775"/>
            <a:ext cx="7529830" cy="609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99080" y="1379855"/>
            <a:ext cx="565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语法是：</a:t>
            </a:r>
            <a:r>
              <a:rPr lang="en-US" altLang="zh-CN"/>
              <a:t>set(</a:t>
            </a:r>
            <a:r>
              <a:rPr lang="zh-CN" altLang="en-US"/>
              <a:t>变量名</a:t>
            </a:r>
            <a:r>
              <a:rPr lang="en-US" altLang="zh-CN"/>
              <a:t> “</a:t>
            </a:r>
            <a:r>
              <a:rPr lang="zh-CN" altLang="en-US"/>
              <a:t>变量值</a:t>
            </a:r>
            <a:r>
              <a:rPr lang="en-US" altLang="zh-CN"/>
              <a:t>” CACHE </a:t>
            </a:r>
            <a:r>
              <a:rPr lang="zh-CN" altLang="en-US"/>
              <a:t>变量类型</a:t>
            </a:r>
            <a:r>
              <a:rPr lang="en-US" altLang="zh-CN"/>
              <a:t> “</a:t>
            </a:r>
            <a:r>
              <a:rPr lang="zh-CN" altLang="en-US"/>
              <a:t>注释</a:t>
            </a:r>
            <a:r>
              <a:rPr lang="en-US" altLang="zh-CN"/>
              <a:t>”)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缓存的</a:t>
            </a:r>
            <a:r>
              <a:rPr lang="en-US" altLang="zh-CN"/>
              <a:t> myvar </a:t>
            </a:r>
            <a:r>
              <a:rPr lang="zh-CN" altLang="en-US"/>
              <a:t>会出现在</a:t>
            </a:r>
            <a:r>
              <a:rPr lang="en-US" altLang="zh-CN"/>
              <a:t> </a:t>
            </a:r>
            <a:r>
              <a:rPr lang="en-US"/>
              <a:t>build/CMakeCache.txt </a:t>
            </a:r>
            <a:r>
              <a:rPr lang="zh-CN" altLang="en-US"/>
              <a:t>里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7810" y="2466340"/>
            <a:ext cx="8755380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常见问题：我修改了</a:t>
            </a:r>
            <a:r>
              <a:rPr lang="en-US" altLang="zh-CN"/>
              <a:t> CMakeLists.txt </a:t>
            </a:r>
            <a:r>
              <a:rPr lang="zh-CN" altLang="en-US"/>
              <a:t>里</a:t>
            </a:r>
            <a:r>
              <a:rPr lang="en-US" altLang="zh-CN"/>
              <a:t> set </a:t>
            </a:r>
            <a:r>
              <a:rPr lang="zh-CN" altLang="en-US"/>
              <a:t>的值，却没有更新？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8005" y="3638550"/>
            <a:ext cx="8174355" cy="725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73530" y="2309495"/>
            <a:ext cx="8437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为了更新缓存变量，有的同学偷懒直接修改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里的值，这是没用的。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 set(... CACHE ...) </a:t>
            </a:r>
            <a:r>
              <a:rPr lang="zh-CN" altLang="en-US">
                <a:sym typeface="+mn-ea"/>
              </a:rPr>
              <a:t>在缓存变量已经存在时，不会更新缓存的值！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CMakeLists.txt </a:t>
            </a:r>
            <a:r>
              <a:rPr lang="zh-CN" altLang="en-US">
                <a:sym typeface="+mn-ea"/>
              </a:rPr>
              <a:t>里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的被认为是“默认值”因此不会在第二次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的时候更新。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816475"/>
            <a:ext cx="92932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缓存变量到底该如何更新？标准解法：通过命令行</a:t>
            </a:r>
            <a:r>
              <a:rPr lang="en-US" altLang="zh-CN"/>
              <a:t> -D 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573530" y="2309495"/>
            <a:ext cx="810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更新缓存变量的正确方法，是通过命令行参数：</a:t>
            </a:r>
            <a:r>
              <a:rPr lang="en-US" altLang="zh-CN">
                <a:sym typeface="+mn-ea"/>
              </a:rPr>
              <a:t>cmake -B build -Dmyvar=world</a:t>
            </a:r>
            <a:endParaRPr lang="en-US" altLang="zh-CN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320" y="3244850"/>
            <a:ext cx="10754360" cy="1983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命令行</a:t>
            </a:r>
            <a:r>
              <a:rPr lang="en-US" altLang="zh-CN"/>
              <a:t> </a:t>
            </a:r>
            <a:r>
              <a:rPr lang="en-US"/>
              <a:t>-D </a:t>
            </a:r>
            <a:r>
              <a:rPr lang="zh-CN" altLang="en-US"/>
              <a:t>参数太硬核了，有没有图形化的缓存编辑器？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843405"/>
            <a:ext cx="5984240" cy="441769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4095" y="1843405"/>
            <a:ext cx="5886450" cy="435165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 Linux </a:t>
            </a:r>
            <a:r>
              <a:rPr lang="zh-CN" altLang="en-US"/>
              <a:t>中，可以运行</a:t>
            </a:r>
            <a:r>
              <a:rPr lang="en-US" altLang="zh-CN"/>
              <a:t> ccmake -B build </a:t>
            </a:r>
            <a:r>
              <a:rPr lang="zh-CN" altLang="en-US"/>
              <a:t>来启动基于终端的</a:t>
            </a:r>
            <a:r>
              <a:rPr lang="zh-CN" altLang="en-US">
                <a:sym typeface="+mn-ea"/>
              </a:rPr>
              <a:t>可视化</a:t>
            </a:r>
            <a:r>
              <a:rPr lang="zh-CN" altLang="en-US"/>
              <a:t>缓存编辑菜单。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Windows </a:t>
            </a:r>
            <a:r>
              <a:rPr lang="zh-CN" altLang="en-US"/>
              <a:t>则可以</a:t>
            </a:r>
            <a:r>
              <a:rPr lang="en-US" altLang="zh-CN"/>
              <a:t> cmake-gui -B build </a:t>
            </a:r>
            <a:r>
              <a:rPr lang="zh-CN" altLang="en-US"/>
              <a:t>来启动图形界面编辑各个缓存选项。</a:t>
            </a:r>
            <a:endParaRPr lang="zh-CN" altLang="en-US"/>
          </a:p>
          <a:p>
            <a:r>
              <a:rPr lang="zh-CN" altLang="en-US"/>
              <a:t>当然，直接用编辑器打开</a:t>
            </a:r>
            <a:r>
              <a:rPr lang="en-US" altLang="zh-CN"/>
              <a:t> build/CMakeCache.txt </a:t>
            </a:r>
            <a:r>
              <a:rPr lang="zh-CN" altLang="en-US"/>
              <a:t>修改后保存也是可以的。</a:t>
            </a:r>
            <a:endParaRPr lang="zh-CN" altLang="en-US"/>
          </a:p>
          <a:p>
            <a:r>
              <a:rPr lang="en-US" altLang="zh-CN"/>
              <a:t>CMakeCache.txt </a:t>
            </a:r>
            <a:r>
              <a:rPr lang="zh-CN" altLang="en-US"/>
              <a:t>用文本存储数据，就是可供用户手动编辑，或是被第三方软件打开并解析的。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缓存变量到底该如何更新？</a:t>
            </a:r>
            <a:r>
              <a:rPr lang="zh-CN"/>
              <a:t>暴力解决：删</a:t>
            </a:r>
            <a:r>
              <a:rPr lang="en-US" altLang="zh-CN"/>
              <a:t> build </a:t>
            </a:r>
            <a:r>
              <a:rPr lang="zh-CN" altLang="en-US"/>
              <a:t>大法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920" y="2802255"/>
            <a:ext cx="8174355" cy="725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27860" y="1916430"/>
            <a:ext cx="8336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用万能的“删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大法</a:t>
            </a:r>
            <a:r>
              <a:rPr lang="zh-CN">
                <a:sym typeface="+mn-ea"/>
              </a:rPr>
              <a:t>”当然是可以的。这样重新执行的时候缓存变量不存在，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从而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会重新设置缓存的值为</a:t>
            </a:r>
            <a:r>
              <a:rPr lang="en-US" altLang="zh-CN">
                <a:sym typeface="+mn-ea"/>
              </a:rPr>
              <a:t> world</a:t>
            </a:r>
            <a:r>
              <a:rPr lang="zh-CN" altLang="en-US">
                <a:sym typeface="+mn-ea"/>
              </a:rPr>
              <a:t>。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建议初学者每次修改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CMakeLists.txt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时，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都删一下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build/CMakeCache.txt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方便调试。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705225"/>
            <a:ext cx="821055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也可以通过指定</a:t>
            </a:r>
            <a:r>
              <a:rPr lang="en-US" altLang="zh-CN">
                <a:sym typeface="+mn-ea"/>
              </a:rPr>
              <a:t> FORCE </a:t>
            </a:r>
            <a:r>
              <a:rPr lang="zh-CN" altLang="en-US">
                <a:sym typeface="+mn-ea"/>
              </a:rPr>
              <a:t>来强制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更新缓存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190" y="3601720"/>
            <a:ext cx="9912985" cy="1780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5" y="2528570"/>
            <a:ext cx="10006965" cy="7708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928495" y="1696720"/>
            <a:ext cx="833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set </a:t>
            </a:r>
            <a:r>
              <a:rPr lang="zh-CN" altLang="en-US"/>
              <a:t>可以在后面加一个</a:t>
            </a:r>
            <a:r>
              <a:rPr lang="en-US" altLang="zh-CN"/>
              <a:t> FORCE </a:t>
            </a:r>
            <a:r>
              <a:rPr lang="zh-CN" altLang="en-US"/>
              <a:t>选项，表示不论缓存是否存在，都强制更新缓存。</a:t>
            </a:r>
            <a:endParaRPr lang="zh-CN" altLang="en-US"/>
          </a:p>
          <a:p>
            <a:r>
              <a:rPr lang="zh-CN" altLang="en-US"/>
              <a:t>不过这样会导致没办法用</a:t>
            </a:r>
            <a:r>
              <a:rPr lang="en-US" altLang="zh-CN"/>
              <a:t> -Dmyvar=othervalue </a:t>
            </a:r>
            <a:r>
              <a:rPr lang="zh-CN" altLang="en-US"/>
              <a:t>来更新缓存变量。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缓存变量除了</a:t>
            </a:r>
            <a:r>
              <a:rPr lang="en-US" altLang="zh-CN"/>
              <a:t> STRING </a:t>
            </a:r>
            <a:r>
              <a:rPr lang="zh-CN" altLang="en-US"/>
              <a:t>还有哪些类型？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STRING </a:t>
            </a:r>
            <a:r>
              <a:rPr lang="zh-CN" altLang="en-US"/>
              <a:t>字符串，例如</a:t>
            </a:r>
            <a:r>
              <a:rPr lang="en-US" altLang="zh-CN"/>
              <a:t> “hello, world”</a:t>
            </a:r>
            <a:endParaRPr lang="zh-CN" altLang="en-US"/>
          </a:p>
          <a:p>
            <a:r>
              <a:rPr lang="en-US" altLang="zh-CN"/>
              <a:t>FILEPATH </a:t>
            </a:r>
            <a:r>
              <a:rPr lang="zh-CN" altLang="en-US"/>
              <a:t>文件路径，例如</a:t>
            </a:r>
            <a:r>
              <a:rPr lang="en-US" altLang="zh-CN"/>
              <a:t> “C:/vcpkg/scripts/buildsystems/vcpkg.cmake”</a:t>
            </a:r>
            <a:endParaRPr lang="zh-CN" altLang="en-US"/>
          </a:p>
          <a:p>
            <a:r>
              <a:rPr lang="en-US" altLang="zh-CN"/>
              <a:t>PATH </a:t>
            </a:r>
            <a:r>
              <a:rPr lang="zh-CN" altLang="en-US"/>
              <a:t>目录路径，例如</a:t>
            </a:r>
            <a:r>
              <a:rPr lang="en-US" altLang="zh-CN"/>
              <a:t> “C:/Qt/Qt5.14.2/msvc2019_64/lib/cmake/”</a:t>
            </a:r>
            <a:endParaRPr lang="en-US" altLang="zh-CN"/>
          </a:p>
          <a:p>
            <a:r>
              <a:rPr lang="en-US" altLang="zh-CN"/>
              <a:t>BOOL </a:t>
            </a:r>
            <a:r>
              <a:rPr lang="zh-CN" altLang="en-US"/>
              <a:t>布尔值，可以是</a:t>
            </a:r>
            <a:r>
              <a:rPr lang="en-US" altLang="zh-CN"/>
              <a:t> ON </a:t>
            </a:r>
            <a:r>
              <a:rPr lang="zh-CN" altLang="en-US"/>
              <a:t>或</a:t>
            </a:r>
            <a:r>
              <a:rPr lang="en-US" altLang="zh-CN"/>
              <a:t> OFF</a:t>
            </a:r>
            <a:r>
              <a:rPr lang="zh-CN" altLang="en-US"/>
              <a:t>。</a:t>
            </a:r>
            <a:r>
              <a:rPr lang="en-US" altLang="zh-CN"/>
              <a:t>TRUE </a:t>
            </a:r>
            <a:r>
              <a:rPr lang="zh-CN" altLang="en-US"/>
              <a:t>和</a:t>
            </a:r>
            <a:r>
              <a:rPr lang="en-US" altLang="zh-CN"/>
              <a:t> ON </a:t>
            </a:r>
            <a:r>
              <a:rPr lang="zh-CN" altLang="en-US"/>
              <a:t>等价，</a:t>
            </a:r>
            <a:r>
              <a:rPr lang="en-US" altLang="zh-CN"/>
              <a:t>FALSE </a:t>
            </a:r>
            <a:r>
              <a:rPr lang="zh-CN" altLang="en-US"/>
              <a:t>和</a:t>
            </a:r>
            <a:r>
              <a:rPr lang="en-US" altLang="zh-CN"/>
              <a:t> OFF </a:t>
            </a:r>
            <a:r>
              <a:rPr lang="zh-CN" altLang="en-US"/>
              <a:t>等价。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061335" y="6370955"/>
            <a:ext cx="568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https://www.cnblogs.com/Braveliu/p/15614013.html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案例：添加一个</a:t>
            </a:r>
            <a:r>
              <a:rPr lang="en-US" altLang="zh-CN"/>
              <a:t> BOOL </a:t>
            </a:r>
            <a:r>
              <a:rPr lang="zh-CN" altLang="en-US"/>
              <a:t>类型的缓存变量，用于控制要不要启用某特性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2960" y="4921250"/>
            <a:ext cx="2649220" cy="940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5" y="4128770"/>
            <a:ext cx="4451985" cy="27292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302385"/>
            <a:ext cx="10128885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对</a:t>
            </a:r>
            <a:r>
              <a:rPr lang="en-US" altLang="zh-CN"/>
              <a:t> BOOL </a:t>
            </a:r>
            <a:r>
              <a:rPr lang="zh-CN" altLang="en-US"/>
              <a:t>类型缓存的</a:t>
            </a:r>
            <a:r>
              <a:rPr lang="en-US" altLang="zh-CN"/>
              <a:t> set </a:t>
            </a:r>
            <a:r>
              <a:rPr lang="zh-CN" altLang="en-US"/>
              <a:t>指令提供了一个简写：</a:t>
            </a:r>
            <a:r>
              <a:rPr lang="en-US"/>
              <a:t>option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中给</a:t>
            </a:r>
            <a:r>
              <a:rPr lang="en-US" altLang="zh-CN"/>
              <a:t> .cpp 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从命令行参数指定编译器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也可以通过环境变量</a:t>
            </a:r>
            <a:r>
              <a:rPr lang="en-US" altLang="zh-CN"/>
              <a:t> CXX </a:t>
            </a:r>
            <a:r>
              <a:rPr lang="zh-CN" altLang="en-US"/>
              <a:t>指定</a:t>
            </a:r>
            <a:endParaRPr lang="zh-CN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5" y="1925320"/>
            <a:ext cx="6933565" cy="67691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章：函数与控制流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9122</Words>
  <Application>WPS Presentation</Application>
  <PresentationFormat>宽屏</PresentationFormat>
  <Paragraphs>374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DroidSansMono Nerd Font</vt:lpstr>
      <vt:lpstr>Office Theme</vt:lpstr>
      <vt:lpstr>现代 CMake 进阶指南</vt:lpstr>
      <vt:lpstr>为什么要学习现代 CMake？</vt:lpstr>
      <vt:lpstr>为什么要学习现代 CMake？</vt:lpstr>
      <vt:lpstr>第0章：添加源文件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必须把路径名和后缀名的排列组合全部写出来吗？感觉好麻烦</vt:lpstr>
      <vt:lpstr>大可不必！用 aux_source_directory，自动搜集需要的文件后缀名</vt:lpstr>
      <vt:lpstr>进一步：GLOB_RECURSE 了解一下！能自动包含所有子文件夹下的文件</vt:lpstr>
      <vt:lpstr>GLOB_RECURSE 的问题：会把 build 目录里生成的临时 .cpp 文件也加进来</vt:lpstr>
      <vt:lpstr>第1章：项目配置变量</vt:lpstr>
      <vt:lpstr>PowerPoint 演示文稿</vt:lpstr>
      <vt:lpstr>小技巧：设定一个变量的默认值</vt:lpstr>
      <vt:lpstr>一个标准的 CMakeLists.txt 模板</vt:lpstr>
      <vt:lpstr>第4章：链接库文件</vt:lpstr>
      <vt:lpstr>main.cpp 调用 mylib.cpp 里的 say_hello 函数</vt:lpstr>
      <vt:lpstr>改进：mylib 作为一个静态库</vt:lpstr>
      <vt:lpstr>改进：mylib 作为一个动态库</vt:lpstr>
      <vt:lpstr>改进：mylib 作为一个对象库</vt:lpstr>
      <vt:lpstr>改进：mylib 作为一个对象库</vt:lpstr>
      <vt:lpstr>静态库的麻烦：GCC 编译器自作聪明，会自动剔除没有引用符号的那些对象</vt:lpstr>
      <vt:lpstr>对象库可以绕开编译器的不统一：保证不会自动剔除没引用到的对象文件</vt:lpstr>
      <vt:lpstr>虽然动态库也可以避免剔除没引用的对象文件，但引入了运行时链接的麻烦</vt:lpstr>
      <vt:lpstr>add_library 无参数时，是静态库还是动态库?</vt:lpstr>
      <vt:lpstr>小技巧：设定一个变量的默认值</vt:lpstr>
      <vt:lpstr>常见坑点：动态库无法链接静态库</vt:lpstr>
      <vt:lpstr>解决：让静态库编译时也生成位置无关的代码(PIC)，这样才能装在动态库里</vt:lpstr>
      <vt:lpstr>也可以只针对一个库，只对他启用位置无关的代码(PIC)</vt:lpstr>
      <vt:lpstr>第5章：对象的属性</vt:lpstr>
      <vt:lpstr>除了 POSITION_INDEPENDENT_CODE 还有哪些这样的属性？</vt:lpstr>
      <vt:lpstr>另一种方式：set_target_properties 批量设置多个属性</vt:lpstr>
      <vt:lpstr>另一种方式：通过全局的变量，让之后创建的所有对象都享有同样的属性</vt:lpstr>
      <vt:lpstr>如果你从百度学的 CMake，你可能会犯如下的错误</vt:lpstr>
      <vt:lpstr>第6章：链接第三方库</vt:lpstr>
      <vt:lpstr>案例：需要使用 tbb 这个库</vt:lpstr>
      <vt:lpstr>直接链接 tbb 的缺点</vt:lpstr>
      <vt:lpstr>也可以直接写出全部路径，就是太硬核</vt:lpstr>
      <vt:lpstr>更通用的方式：find_package</vt:lpstr>
      <vt:lpstr>和 find_package(TBB CONFIG REQUIRED) 有什么区别？</vt:lpstr>
      <vt:lpstr>/usr/lib/cmake/TBB/TBBConfig.cmake 长啥样？</vt:lpstr>
      <vt:lpstr>老年项目案例：OpenVDB（反面教材）</vt:lpstr>
      <vt:lpstr>find_package(Qt5 REQUIRED) 出错了</vt:lpstr>
      <vt:lpstr>原因：Qt5 具有多个组件，必须指定你需要哪些组件</vt:lpstr>
      <vt:lpstr>测试一下能否找到 Qt 的头文件并编译通过</vt:lpstr>
      <vt:lpstr>常见问题：小彭老师，Windows 上找不到 Qt5 包怎么办？我明明安装了！</vt:lpstr>
      <vt:lpstr>常见问题：小彭老师，Windows 上找不到 Qt5 包怎么办？我明明安装了！</vt:lpstr>
      <vt:lpstr>更好的方法：设置 &lt;包名&gt;_DIR 变量指向 &lt;包名&gt;Config.cmake 所在位置</vt:lpstr>
      <vt:lpstr>不指定 REQUIRED，找不到时不报错，只会设置 TBB_FOUND 为 FALSE</vt:lpstr>
      <vt:lpstr>这样在 .cpp 里可以判断 WITH_TBB 宏，找不到 TBB 时退化到串行 for 循环</vt:lpstr>
      <vt:lpstr>也可以用 TARGET 判断是否存在 TBB::tbb 这个伪对象，实现同样效果</vt:lpstr>
      <vt:lpstr>第3章：输出与变量</vt:lpstr>
      <vt:lpstr>在运行 cmake -B build 时，打印字符串（用于调试）</vt:lpstr>
      <vt:lpstr>message(STATUS “...”) 表示信息类型是状态信息，有 -- 前缀</vt:lpstr>
      <vt:lpstr>message(WARNING “...”) 表示是警告信息</vt:lpstr>
      <vt:lpstr>message(AUTHOR_WARNING “...”) 表示是仅仅给项目作者看的警告信息</vt:lpstr>
      <vt:lpstr>AUTHOR_WARNING 的不同之处：可以通过 -Wno-dev 关闭</vt:lpstr>
      <vt:lpstr>message(FATAL_ERROR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  <vt:lpstr>如果 message 没加引号会怎样？会把列表里的字符串当成他的关键字</vt:lpstr>
      <vt:lpstr>第8章：变量与缓存</vt:lpstr>
      <vt:lpstr>重复执行 cmake -B build 会有什么区别？</vt:lpstr>
      <vt:lpstr>如何清除缓存？删 build 大法了解一下</vt:lpstr>
      <vt:lpstr>清除缓存，其实只需删除 build/CMakeCache.txt 就可以了</vt:lpstr>
      <vt:lpstr>build/CMakeCache.txt 的内容</vt:lpstr>
      <vt:lpstr>find_package 就用到了缓存机制</vt:lpstr>
      <vt:lpstr>设置缓存变量</vt:lpstr>
      <vt:lpstr>缓存的 myvar 会出现在 build/CMakeCache.txt 里</vt:lpstr>
      <vt:lpstr>常见问题：我修改了 CMakeLists.txt 里 set 的值，却没有更新？</vt:lpstr>
      <vt:lpstr>缓存变量到底该如何更新？标准解法：通过命令行 -D 参数</vt:lpstr>
      <vt:lpstr>命令行 -D 参数太硬核了，有没有图形化的缓存编辑器？</vt:lpstr>
      <vt:lpstr>缓存变量到底该如何更新？暴力解决：删 build 大法</vt:lpstr>
      <vt:lpstr>也可以通过指定 FORCE 来强制 set 更新缓存</vt:lpstr>
      <vt:lpstr>缓存变量除了 STRING 还有哪些类型？</vt:lpstr>
      <vt:lpstr>PowerPoint 演示文稿</vt:lpstr>
      <vt:lpstr>PowerPoint 演示文稿</vt:lpstr>
      <vt:lpstr>第2章：判断不同平台</vt:lpstr>
      <vt:lpstr>在 CMake 中给 .cpp 定义一个宏</vt:lpstr>
      <vt:lpstr>根据不同的操作系统，把宏定义成不同的值</vt:lpstr>
      <vt:lpstr>CMake 还提供了一些简写变量：WIN32, APPLE, UNIX, ANDROID, IOS 等</vt:lpstr>
      <vt:lpstr>使用生成器表达式，简化成一条指令</vt:lpstr>
      <vt:lpstr>生成器表达式：如需多个平台可以用逗号分割</vt:lpstr>
      <vt:lpstr>判断当前用的是哪一款 C++ 编译器</vt:lpstr>
      <vt:lpstr>也可以用生成器表达式判断编译器</vt:lpstr>
      <vt:lpstr>生成器表达式也可以做复杂的逻辑判断</vt:lpstr>
      <vt:lpstr>CMake 还提供了一些简写变量：MSVC, CMAKE_COMPILER_IS_GNUCC</vt:lpstr>
      <vt:lpstr>CMAKE_CXX_COMPILER_ID 直接作为字符串变量</vt:lpstr>
      <vt:lpstr>从命令行参数指定编译器</vt:lpstr>
      <vt:lpstr>也可以通过环境变量 CXX 指定</vt:lpstr>
      <vt:lpstr>第9章：函数与控制流</vt:lpstr>
      <vt:lpstr>第7章：库的传播规则</vt:lpstr>
      <vt:lpstr>第10章：命令行小技巧</vt:lpstr>
      <vt:lpstr>第11章：配置头文件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452</cp:revision>
  <dcterms:created xsi:type="dcterms:W3CDTF">2022-03-03T03:26:44Z</dcterms:created>
  <dcterms:modified xsi:type="dcterms:W3CDTF">2022-03-03T03:26:44Z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