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handoutMasterIdLst>
    <p:handoutMasterId r:id="rId69"/>
  </p:handoutMasterIdLst>
  <p:sldIdLst>
    <p:sldId id="256" r:id="rId3"/>
    <p:sldId id="263" r:id="rId4"/>
    <p:sldId id="258" r:id="rId5"/>
    <p:sldId id="262" r:id="rId6"/>
    <p:sldId id="264" r:id="rId7"/>
    <p:sldId id="266" r:id="rId8"/>
    <p:sldId id="260" r:id="rId9"/>
    <p:sldId id="259" r:id="rId10"/>
    <p:sldId id="271" r:id="rId11"/>
    <p:sldId id="267" r:id="rId12"/>
    <p:sldId id="268" r:id="rId13"/>
    <p:sldId id="269" r:id="rId14"/>
    <p:sldId id="272" r:id="rId15"/>
    <p:sldId id="270" r:id="rId16"/>
    <p:sldId id="273" r:id="rId17"/>
    <p:sldId id="274" r:id="rId18"/>
    <p:sldId id="275" r:id="rId19"/>
    <p:sldId id="276" r:id="rId20"/>
    <p:sldId id="277" r:id="rId21"/>
    <p:sldId id="278" r:id="rId23"/>
    <p:sldId id="279" r:id="rId24"/>
    <p:sldId id="280" r:id="rId25"/>
    <p:sldId id="283" r:id="rId26"/>
    <p:sldId id="281" r:id="rId27"/>
    <p:sldId id="288" r:id="rId28"/>
    <p:sldId id="289" r:id="rId29"/>
    <p:sldId id="290" r:id="rId30"/>
    <p:sldId id="291" r:id="rId31"/>
    <p:sldId id="292" r:id="rId32"/>
    <p:sldId id="298" r:id="rId33"/>
    <p:sldId id="293" r:id="rId34"/>
    <p:sldId id="369" r:id="rId35"/>
    <p:sldId id="399" r:id="rId36"/>
    <p:sldId id="294" r:id="rId37"/>
    <p:sldId id="295" r:id="rId38"/>
    <p:sldId id="297" r:id="rId39"/>
    <p:sldId id="326" r:id="rId40"/>
    <p:sldId id="342" r:id="rId41"/>
    <p:sldId id="344" r:id="rId42"/>
    <p:sldId id="345" r:id="rId43"/>
    <p:sldId id="346" r:id="rId44"/>
    <p:sldId id="347" r:id="rId45"/>
    <p:sldId id="348" r:id="rId46"/>
    <p:sldId id="349" r:id="rId47"/>
    <p:sldId id="350" r:id="rId48"/>
    <p:sldId id="367" r:id="rId49"/>
    <p:sldId id="368" r:id="rId50"/>
    <p:sldId id="402" r:id="rId51"/>
    <p:sldId id="401" r:id="rId52"/>
    <p:sldId id="400" r:id="rId53"/>
    <p:sldId id="304" r:id="rId54"/>
    <p:sldId id="305" r:id="rId55"/>
    <p:sldId id="308" r:id="rId56"/>
    <p:sldId id="309" r:id="rId57"/>
    <p:sldId id="310" r:id="rId58"/>
    <p:sldId id="313" r:id="rId59"/>
    <p:sldId id="314" r:id="rId60"/>
    <p:sldId id="315" r:id="rId61"/>
    <p:sldId id="316" r:id="rId62"/>
    <p:sldId id="317" r:id="rId63"/>
    <p:sldId id="319" r:id="rId64"/>
    <p:sldId id="320" r:id="rId65"/>
    <p:sldId id="321" r:id="rId66"/>
    <p:sldId id="324" r:id="rId67"/>
    <p:sldId id="287" r:id="rId68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2" Type="http://schemas.openxmlformats.org/officeDocument/2006/relationships/tableStyles" Target="tableStyles.xml"/><Relationship Id="rId71" Type="http://schemas.openxmlformats.org/officeDocument/2006/relationships/viewProps" Target="viewProps.xml"/><Relationship Id="rId70" Type="http://schemas.openxmlformats.org/officeDocument/2006/relationships/presProps" Target="presProps.xml"/><Relationship Id="rId7" Type="http://schemas.openxmlformats.org/officeDocument/2006/relationships/slide" Target="slides/slide5.xml"/><Relationship Id="rId69" Type="http://schemas.openxmlformats.org/officeDocument/2006/relationships/handoutMaster" Target="handoutMasters/handoutMaster1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4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4.png"/><Relationship Id="rId1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6.png"/><Relationship Id="rId1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5.png"/><Relationship Id="rId1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3.png"/><Relationship Id="rId1" Type="http://schemas.openxmlformats.org/officeDocument/2006/relationships/image" Target="../media/image3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5.png"/><Relationship Id="rId1" Type="http://schemas.openxmlformats.org/officeDocument/2006/relationships/image" Target="../media/image3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7.png"/><Relationship Id="rId1" Type="http://schemas.openxmlformats.org/officeDocument/2006/relationships/image" Target="../media/image3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8.png"/><Relationship Id="rId1" Type="http://schemas.openxmlformats.org/officeDocument/2006/relationships/image" Target="../media/image3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9.png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41.png"/><Relationship Id="rId1" Type="http://schemas.openxmlformats.org/officeDocument/2006/relationships/image" Target="../media/image4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43.png"/><Relationship Id="rId1" Type="http://schemas.openxmlformats.org/officeDocument/2006/relationships/image" Target="../media/image42.png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45.png"/><Relationship Id="rId1" Type="http://schemas.openxmlformats.org/officeDocument/2006/relationships/image" Target="../media/image44.png"/></Relationships>
</file>

<file path=ppt/slides/_rels/slide3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47.png"/><Relationship Id="rId1" Type="http://schemas.openxmlformats.org/officeDocument/2006/relationships/image" Target="../media/image46.png"/></Relationships>
</file>

<file path=ppt/slides/_rels/slide3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49.png"/><Relationship Id="rId1" Type="http://schemas.openxmlformats.org/officeDocument/2006/relationships/image" Target="../media/image48.png"/></Relationships>
</file>

<file path=ppt/slides/_rels/slide3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51.png"/><Relationship Id="rId1" Type="http://schemas.openxmlformats.org/officeDocument/2006/relationships/image" Target="../media/image5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53.png"/><Relationship Id="rId1" Type="http://schemas.openxmlformats.org/officeDocument/2006/relationships/image" Target="../media/image5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55.png"/><Relationship Id="rId1" Type="http://schemas.openxmlformats.org/officeDocument/2006/relationships/image" Target="../media/image5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7.png"/><Relationship Id="rId1" Type="http://schemas.openxmlformats.org/officeDocument/2006/relationships/image" Target="../media/image5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59.png"/><Relationship Id="rId1" Type="http://schemas.openxmlformats.org/officeDocument/2006/relationships/image" Target="../media/image58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61.png"/><Relationship Id="rId1" Type="http://schemas.openxmlformats.org/officeDocument/2006/relationships/image" Target="../media/image60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62.png"/><Relationship Id="rId1" Type="http://schemas.openxmlformats.org/officeDocument/2006/relationships/image" Target="../media/image61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64.png"/><Relationship Id="rId1" Type="http://schemas.openxmlformats.org/officeDocument/2006/relationships/image" Target="../media/image63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66.png"/><Relationship Id="rId1" Type="http://schemas.openxmlformats.org/officeDocument/2006/relationships/image" Target="../media/image65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68.png"/><Relationship Id="rId1" Type="http://schemas.openxmlformats.org/officeDocument/2006/relationships/image" Target="../media/image67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70.png"/><Relationship Id="rId1" Type="http://schemas.openxmlformats.org/officeDocument/2006/relationships/image" Target="../media/image69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70.png"/><Relationship Id="rId1" Type="http://schemas.openxmlformats.org/officeDocument/2006/relationships/image" Target="../media/image69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72.png"/><Relationship Id="rId1" Type="http://schemas.openxmlformats.org/officeDocument/2006/relationships/image" Target="../media/image71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3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75.png"/><Relationship Id="rId1" Type="http://schemas.openxmlformats.org/officeDocument/2006/relationships/image" Target="../media/image74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6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78.png"/><Relationship Id="rId1" Type="http://schemas.openxmlformats.org/officeDocument/2006/relationships/image" Target="../media/image77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80.png"/><Relationship Id="rId1" Type="http://schemas.openxmlformats.org/officeDocument/2006/relationships/image" Target="../media/image79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82.png"/><Relationship Id="rId1" Type="http://schemas.openxmlformats.org/officeDocument/2006/relationships/image" Target="../media/image81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84.png"/><Relationship Id="rId1" Type="http://schemas.openxmlformats.org/officeDocument/2006/relationships/image" Target="../media/image83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86.png"/><Relationship Id="rId1" Type="http://schemas.openxmlformats.org/officeDocument/2006/relationships/image" Target="../media/image85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88.png"/><Relationship Id="rId1" Type="http://schemas.openxmlformats.org/officeDocument/2006/relationships/image" Target="../media/image8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90.png"/><Relationship Id="rId1" Type="http://schemas.openxmlformats.org/officeDocument/2006/relationships/image" Target="../media/image89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91.png"/><Relationship Id="rId1" Type="http://schemas.openxmlformats.org/officeDocument/2006/relationships/image" Target="../media/image88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93.png"/><Relationship Id="rId1" Type="http://schemas.openxmlformats.org/officeDocument/2006/relationships/image" Target="../media/image92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4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96.png"/><Relationship Id="rId1" Type="http://schemas.openxmlformats.org/officeDocument/2006/relationships/image" Target="../media/image9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p>
            <a:r>
              <a:rPr lang="en-US"/>
              <a:t>C++ </a:t>
            </a:r>
            <a:r>
              <a:rPr lang="en-US" altLang="zh-CN"/>
              <a:t>STL </a:t>
            </a:r>
            <a:r>
              <a:rPr lang="zh-CN" altLang="en-US"/>
              <a:t>容器与算法全解析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>
                <a:sym typeface="+mn-ea"/>
              </a:rPr>
              <a:t>by </a:t>
            </a:r>
            <a:r>
              <a:rPr lang="zh-CN" altLang="en-US">
                <a:sym typeface="+mn-ea"/>
              </a:rPr>
              <a:t>彭于斌（</a:t>
            </a:r>
            <a:r>
              <a:rPr lang="en-US" altLang="zh-CN">
                <a:sym typeface="+mn-ea"/>
              </a:rPr>
              <a:t>@archibate</a:t>
            </a:r>
            <a:r>
              <a:rPr lang="zh-CN" altLang="en-US">
                <a:sym typeface="+mn-ea"/>
              </a:rPr>
              <a:t>）</a:t>
            </a:r>
            <a:endParaRPr lang="zh-CN" altLang="en-US"/>
          </a:p>
          <a:p>
            <a:r>
              <a:rPr lang="zh-CN" altLang="en-US">
                <a:sym typeface="+mn-ea"/>
              </a:rPr>
              <a:t>往期录播：https://www.bilibili.com/video/BV1fa411r7zp</a:t>
            </a:r>
            <a:endParaRPr lang="zh-CN" altLang="en-US"/>
          </a:p>
          <a:p>
            <a:r>
              <a:rPr lang="zh-CN" altLang="en-US">
                <a:sym typeface="+mn-ea"/>
              </a:rPr>
              <a:t>课程</a:t>
            </a:r>
            <a:r>
              <a:rPr lang="en-US" altLang="zh-CN">
                <a:sym typeface="+mn-ea"/>
              </a:rPr>
              <a:t>PPT</a:t>
            </a:r>
            <a:r>
              <a:rPr lang="zh-CN" altLang="en-US">
                <a:sym typeface="+mn-ea"/>
              </a:rPr>
              <a:t>和代码：https://github.com/parallel101/cours</a:t>
            </a:r>
            <a:r>
              <a:rPr lang="en-US" altLang="zh-CN">
                <a:sym typeface="+mn-ea"/>
              </a:rPr>
              <a:t>e</a:t>
            </a:r>
            <a:endParaRPr lang="en-US" altLang="zh-CN">
              <a:sym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vector </a:t>
            </a:r>
            <a:r>
              <a:rPr lang="zh-CN" altLang="en-US"/>
              <a:t>容器</a:t>
            </a:r>
            <a:r>
              <a:rPr lang="zh-CN" altLang="en-US">
                <a:sym typeface="+mn-ea"/>
              </a:rPr>
              <a:t>：构造函数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40030" y="1825625"/>
            <a:ext cx="5996940" cy="4351655"/>
          </a:xfrm>
        </p:spPr>
        <p:txBody>
          <a:bodyPr/>
          <a:p>
            <a:r>
              <a:rPr lang="en-US" altLang="zh-CN"/>
              <a:t>vector </a:t>
            </a:r>
            <a:r>
              <a:rPr lang="zh-CN" altLang="en-US"/>
              <a:t>的功能是长度可变的数组，他里面的数据存储在堆上。</a:t>
            </a:r>
            <a:endParaRPr lang="zh-CN" altLang="en-US"/>
          </a:p>
          <a:p>
            <a:r>
              <a:rPr lang="en-US" altLang="zh-CN"/>
              <a:t>vector </a:t>
            </a:r>
            <a:r>
              <a:rPr lang="zh-CN" altLang="en-US"/>
              <a:t>是一个模板类，第一个模板参数是数组里元素的类型。</a:t>
            </a:r>
            <a:endParaRPr lang="zh-CN" altLang="en-US"/>
          </a:p>
          <a:p>
            <a:r>
              <a:rPr lang="zh-CN" altLang="en-US"/>
              <a:t>例如，声明一个元素是</a:t>
            </a:r>
            <a:r>
              <a:rPr lang="en-US" altLang="zh-CN"/>
              <a:t> int </a:t>
            </a:r>
            <a:r>
              <a:rPr lang="zh-CN" altLang="en-US"/>
              <a:t>类型的动态数组</a:t>
            </a:r>
            <a:r>
              <a:rPr lang="en-US" altLang="zh-CN"/>
              <a:t> a</a:t>
            </a:r>
            <a:r>
              <a:rPr lang="zh-CN" altLang="en-US"/>
              <a:t>：</a:t>
            </a:r>
            <a:endParaRPr lang="zh-CN" altLang="en-US"/>
          </a:p>
          <a:p>
            <a:r>
              <a:rPr lang="en-US" altLang="zh-CN">
                <a:solidFill>
                  <a:schemeClr val="accent5">
                    <a:lumMod val="75000"/>
                  </a:schemeClr>
                </a:solidFill>
              </a:rPr>
              <a:t>vector&lt;int&gt; a;</a:t>
            </a:r>
            <a:endParaRPr lang="en-US" altLang="zh-CN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14" name="Content Placeholder 1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187440" y="2474595"/>
            <a:ext cx="4768850" cy="305244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vector </a:t>
            </a:r>
            <a:r>
              <a:rPr lang="zh-CN" altLang="en-US"/>
              <a:t>容器：</a:t>
            </a:r>
            <a:r>
              <a:rPr lang="zh-CN" altLang="en-US">
                <a:sym typeface="+mn-ea"/>
              </a:rPr>
              <a:t>构造函数和</a:t>
            </a:r>
            <a:r>
              <a:rPr lang="en-US" altLang="zh-CN">
                <a:sym typeface="+mn-ea"/>
              </a:rPr>
              <a:t> size</a:t>
            </a:r>
            <a:endParaRPr lang="en-US" altLang="zh-CN">
              <a:sym typeface="+mn-ea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US"/>
              <a:t>vector </a:t>
            </a:r>
            <a:r>
              <a:rPr lang="zh-CN" altLang="en-US"/>
              <a:t>可以在构造时指定初始长度</a:t>
            </a:r>
            <a:r>
              <a:rPr lang="zh-CN"/>
              <a:t>。</a:t>
            </a:r>
            <a:endParaRPr lang="zh-CN"/>
          </a:p>
          <a:p>
            <a:r>
              <a:rPr lang="en-US" altLang="zh-CN">
                <a:solidFill>
                  <a:schemeClr val="bg1">
                    <a:lumMod val="65000"/>
                  </a:schemeClr>
                </a:solidFill>
              </a:rPr>
              <a:t>explicit vector(size_t n);</a:t>
            </a:r>
            <a:endParaRPr lang="zh-CN" altLang="en-US">
              <a:solidFill>
                <a:schemeClr val="bg1">
                  <a:lumMod val="65000"/>
                </a:schemeClr>
              </a:solidFill>
            </a:endParaRPr>
          </a:p>
          <a:p>
            <a:r>
              <a:rPr lang="zh-CN" altLang="en-US"/>
              <a:t>例如，要创建一个长度为</a:t>
            </a:r>
            <a:r>
              <a:rPr lang="en-US" altLang="zh-CN"/>
              <a:t> 4 </a:t>
            </a:r>
            <a:r>
              <a:rPr lang="zh-CN" altLang="en-US"/>
              <a:t>的</a:t>
            </a:r>
            <a:r>
              <a:rPr lang="en-US" altLang="zh-CN"/>
              <a:t> int </a:t>
            </a:r>
            <a:r>
              <a:rPr lang="zh-CN" altLang="en-US"/>
              <a:t>型数组：</a:t>
            </a:r>
            <a:endParaRPr lang="en-US" altLang="zh-CN"/>
          </a:p>
          <a:p>
            <a:r>
              <a:rPr lang="en-US" altLang="zh-CN">
                <a:solidFill>
                  <a:schemeClr val="accent5">
                    <a:lumMod val="75000"/>
                  </a:schemeClr>
                </a:solidFill>
              </a:rPr>
              <a:t>vector&lt;int&gt; a(4);</a:t>
            </a:r>
            <a:endParaRPr lang="en-US" altLang="zh-CN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zh-CN" altLang="en-US"/>
              <a:t>之后可以通过</a:t>
            </a:r>
            <a:r>
              <a:rPr lang="en-US" altLang="zh-CN">
                <a:solidFill>
                  <a:schemeClr val="accent5">
                    <a:lumMod val="75000"/>
                  </a:schemeClr>
                </a:solidFill>
              </a:rPr>
              <a:t> a.size()</a:t>
            </a:r>
            <a:r>
              <a:rPr lang="en-US" altLang="zh-CN"/>
              <a:t> </a:t>
            </a:r>
            <a:r>
              <a:rPr lang="zh-CN" altLang="en-US"/>
              <a:t>获得数组的长度。</a:t>
            </a:r>
            <a:endParaRPr lang="zh-CN" altLang="en-US"/>
          </a:p>
          <a:p>
            <a:r>
              <a:rPr lang="zh-CN" altLang="en-US"/>
              <a:t>比如右边这段代码会得到</a:t>
            </a:r>
            <a:r>
              <a:rPr lang="en-US" altLang="zh-CN"/>
              <a:t> 4</a:t>
            </a:r>
            <a:r>
              <a:rPr lang="zh-CN" altLang="en-US"/>
              <a:t>。</a:t>
            </a:r>
            <a:endParaRPr lang="zh-CN" altLang="en-US"/>
          </a:p>
          <a:p>
            <a:r>
              <a:rPr lang="en-US" altLang="zh-CN">
                <a:solidFill>
                  <a:schemeClr val="bg1">
                    <a:lumMod val="65000"/>
                  </a:schemeClr>
                </a:solidFill>
              </a:rPr>
              <a:t>size_t size() const noexcept;</a:t>
            </a:r>
            <a:endParaRPr lang="en-US" altLang="zh-CN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966460" y="1918970"/>
            <a:ext cx="5273040" cy="30200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6055" y="5266055"/>
            <a:ext cx="4133850" cy="762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vector </a:t>
            </a:r>
            <a:r>
              <a:rPr lang="zh-CN" altLang="en-US"/>
              <a:t>容器：</a:t>
            </a:r>
            <a:r>
              <a:rPr lang="en-US" altLang="zh-CN">
                <a:sym typeface="+mn-ea"/>
              </a:rPr>
              <a:t>operator[]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60350" y="1825625"/>
            <a:ext cx="5568950" cy="4351655"/>
          </a:xfrm>
        </p:spPr>
        <p:txBody>
          <a:bodyPr/>
          <a:p>
            <a:r>
              <a:rPr lang="zh-CN" altLang="en-US"/>
              <a:t>要访问</a:t>
            </a:r>
            <a:r>
              <a:rPr lang="en-US" altLang="zh-CN"/>
              <a:t> vector </a:t>
            </a:r>
            <a:r>
              <a:rPr lang="zh-CN" altLang="en-US"/>
              <a:t>里的元素，只需用</a:t>
            </a:r>
            <a:r>
              <a:rPr lang="en-US" altLang="zh-CN"/>
              <a:t> [] </a:t>
            </a:r>
            <a:r>
              <a:rPr lang="zh-CN" altLang="en-US"/>
              <a:t>运算符：</a:t>
            </a:r>
            <a:endParaRPr lang="zh-CN" altLang="en-US"/>
          </a:p>
          <a:p>
            <a:r>
              <a:rPr lang="zh-CN" altLang="en-US">
                <a:sym typeface="+mn-ea"/>
              </a:rPr>
              <a:t>例如</a:t>
            </a:r>
            <a:r>
              <a:rPr lang="en-US" altLang="zh-CN">
                <a:sym typeface="+mn-ea"/>
              </a:rPr>
              <a:t> a[0] </a:t>
            </a:r>
            <a:r>
              <a:rPr lang="zh-CN" altLang="en-US">
                <a:sym typeface="+mn-ea"/>
              </a:rPr>
              <a:t>访问第</a:t>
            </a:r>
            <a:r>
              <a:rPr lang="en-US" altLang="zh-CN">
                <a:sym typeface="+mn-ea"/>
              </a:rPr>
              <a:t> 0 </a:t>
            </a:r>
            <a:r>
              <a:rPr lang="zh-CN" altLang="en-US">
                <a:sym typeface="+mn-ea"/>
              </a:rPr>
              <a:t>个元素（人类的第一个）</a:t>
            </a:r>
            <a:endParaRPr lang="zh-CN" altLang="en-US"/>
          </a:p>
          <a:p>
            <a:r>
              <a:rPr lang="zh-CN" altLang="en-US"/>
              <a:t>例如</a:t>
            </a:r>
            <a:r>
              <a:rPr lang="en-US" altLang="zh-CN"/>
              <a:t> a[1] </a:t>
            </a:r>
            <a:r>
              <a:rPr lang="zh-CN" altLang="en-US"/>
              <a:t>访问第</a:t>
            </a:r>
            <a:r>
              <a:rPr lang="en-US" altLang="zh-CN"/>
              <a:t> 1 </a:t>
            </a:r>
            <a:r>
              <a:rPr lang="zh-CN" altLang="en-US"/>
              <a:t>个元素（人类的第二个）</a:t>
            </a:r>
            <a:endParaRPr lang="en-US" altLang="zh-CN"/>
          </a:p>
          <a:p>
            <a:r>
              <a:rPr lang="en-US" altLang="zh-CN">
                <a:solidFill>
                  <a:schemeClr val="bg1">
                    <a:lumMod val="65000"/>
                  </a:schemeClr>
                </a:solidFill>
                <a:sym typeface="+mn-ea"/>
              </a:rPr>
              <a:t>int &amp;operator[](size_t i) noexcept;</a:t>
            </a:r>
            <a:endParaRPr lang="en-US" altLang="zh-CN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zh-CN">
                <a:solidFill>
                  <a:schemeClr val="bg1">
                    <a:lumMod val="65000"/>
                  </a:schemeClr>
                </a:solidFill>
              </a:rPr>
              <a:t>int const &amp;operator[](size_t i) const noexcept;</a:t>
            </a:r>
            <a:endParaRPr lang="en-US" altLang="zh-CN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49695" y="5362575"/>
            <a:ext cx="4095750" cy="1495425"/>
          </a:xfrm>
          <a:prstGeom prst="rect">
            <a:avLst/>
          </a:prstGeom>
        </p:spPr>
      </p:pic>
      <p:pic>
        <p:nvPicPr>
          <p:cNvPr id="14" name="Content Placeholder 4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756275" y="1825625"/>
            <a:ext cx="5651500" cy="338899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vector </a:t>
            </a:r>
            <a:r>
              <a:rPr lang="zh-CN" altLang="en-US"/>
              <a:t>容器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operator</a:t>
            </a:r>
            <a:r>
              <a:rPr lang="en-US" altLang="zh-CN">
                <a:sym typeface="+mn-ea"/>
              </a:rPr>
              <a:t>[]</a:t>
            </a:r>
            <a:endParaRPr lang="en-US" altLang="zh-CN">
              <a:sym typeface="+mn-ea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60350" y="1825625"/>
            <a:ext cx="5568950" cy="4351655"/>
          </a:xfrm>
        </p:spPr>
        <p:txBody>
          <a:bodyPr/>
          <a:p>
            <a:r>
              <a:rPr lang="zh-CN">
                <a:sym typeface="+mn-ea"/>
              </a:rPr>
              <a:t>值得注意的是，</a:t>
            </a:r>
            <a:r>
              <a:rPr lang="en-US" altLang="zh-CN">
                <a:sym typeface="+mn-ea"/>
              </a:rPr>
              <a:t>[] </a:t>
            </a:r>
            <a:r>
              <a:rPr lang="zh-CN" altLang="en-US">
                <a:sym typeface="+mn-ea"/>
              </a:rPr>
              <a:t>运算符在索引超出数组大小时并不会直接报错，这是为了性能的考虑。</a:t>
            </a:r>
            <a:endParaRPr lang="zh-CN" altLang="en-US"/>
          </a:p>
          <a:p>
            <a:r>
              <a:rPr lang="zh-CN" altLang="en-US">
                <a:sym typeface="+mn-ea"/>
              </a:rPr>
              <a:t>如果你不小心用</a:t>
            </a:r>
            <a:r>
              <a:rPr lang="en-US" altLang="zh-CN">
                <a:sym typeface="+mn-ea"/>
              </a:rPr>
              <a:t> [] </a:t>
            </a:r>
            <a:r>
              <a:rPr lang="zh-CN" altLang="en-US">
                <a:sym typeface="+mn-ea"/>
              </a:rPr>
              <a:t>访问了越界的索引，可能会覆盖掉别的变量导致程序行为异常，或是访问到操作系统未映射的区域导致奔溃。</a:t>
            </a:r>
            <a:endParaRPr lang="zh-CN" altLang="en-US"/>
          </a:p>
          <a:p>
            <a:r>
              <a:rPr lang="en-US" altLang="zh-CN">
                <a:solidFill>
                  <a:schemeClr val="bg1">
                    <a:lumMod val="65000"/>
                  </a:schemeClr>
                </a:solidFill>
                <a:sym typeface="+mn-ea"/>
              </a:rPr>
              <a:t>int &amp;operator[](size_t i) noexcept;</a:t>
            </a:r>
            <a:endParaRPr lang="en-US" altLang="zh-CN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zh-CN">
                <a:solidFill>
                  <a:schemeClr val="bg1">
                    <a:lumMod val="65000"/>
                  </a:schemeClr>
                </a:solidFill>
              </a:rPr>
              <a:t>int const &amp;operator[](size_t i) const noexcept;</a:t>
            </a:r>
            <a:endParaRPr lang="en-US" altLang="zh-CN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35090" y="5143500"/>
            <a:ext cx="4124325" cy="1714500"/>
          </a:xfrm>
          <a:prstGeom prst="rect">
            <a:avLst/>
          </a:prstGeom>
        </p:spPr>
      </p:pic>
      <p:pic>
        <p:nvPicPr>
          <p:cNvPr id="7" name="Content Placeholder 9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732145" y="1473835"/>
            <a:ext cx="5529580" cy="350964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" name="Picture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96665" y="5019040"/>
            <a:ext cx="8395335" cy="18389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vector </a:t>
            </a:r>
            <a:r>
              <a:rPr lang="zh-CN" altLang="en-US"/>
              <a:t>容器：</a:t>
            </a:r>
            <a:r>
              <a:rPr lang="en-US" altLang="zh-CN">
                <a:sym typeface="+mn-ea"/>
              </a:rPr>
              <a:t>at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2075" y="1458595"/>
            <a:ext cx="5767070" cy="5179060"/>
          </a:xfrm>
        </p:spPr>
        <p:txBody>
          <a:bodyPr>
            <a:normAutofit lnSpcReduction="20000"/>
          </a:bodyPr>
          <a:p>
            <a:r>
              <a:rPr lang="zh-CN" altLang="en-US"/>
              <a:t>为了防止不小心越界，可以用</a:t>
            </a:r>
            <a:r>
              <a:rPr lang="en-US" altLang="zh-CN"/>
              <a:t> a.at(i) </a:t>
            </a:r>
            <a:r>
              <a:rPr lang="zh-CN" altLang="en-US"/>
              <a:t>替代</a:t>
            </a:r>
            <a:r>
              <a:rPr lang="en-US" altLang="zh-CN"/>
              <a:t> a[i]</a:t>
            </a:r>
            <a:r>
              <a:rPr lang="zh-CN" altLang="en-US"/>
              <a:t>，</a:t>
            </a:r>
            <a:r>
              <a:rPr lang="en-US" altLang="zh-CN"/>
              <a:t>at </a:t>
            </a:r>
            <a:r>
              <a:rPr lang="zh-CN" altLang="en-US"/>
              <a:t>函数会检测索引</a:t>
            </a:r>
            <a:r>
              <a:rPr lang="en-US" altLang="zh-CN"/>
              <a:t> i </a:t>
            </a:r>
            <a:r>
              <a:rPr lang="zh-CN" altLang="en-US"/>
              <a:t>是否越界，如果他发现索引</a:t>
            </a:r>
            <a:r>
              <a:rPr lang="en-US" altLang="zh-CN"/>
              <a:t> i &gt;= a.size() </a:t>
            </a:r>
            <a:r>
              <a:rPr lang="zh-CN" altLang="en-US"/>
              <a:t>则会抛出异常</a:t>
            </a:r>
            <a:r>
              <a:rPr lang="en-US" altLang="zh-CN"/>
              <a:t> std::out_of_range </a:t>
            </a:r>
            <a:r>
              <a:rPr lang="zh-CN" altLang="en-US"/>
              <a:t>让程序提前终止（或者被</a:t>
            </a:r>
            <a:r>
              <a:rPr lang="en-US" altLang="zh-CN"/>
              <a:t> try-catch </a:t>
            </a:r>
            <a:r>
              <a:rPr lang="zh-CN" altLang="en-US"/>
              <a:t>捕获），配合任意一款调试器，就可以很快速地定位到出错点。</a:t>
            </a:r>
            <a:endParaRPr lang="zh-CN" altLang="en-US"/>
          </a:p>
          <a:p>
            <a:r>
              <a:rPr lang="zh-CN" altLang="en-US"/>
              <a:t>不过</a:t>
            </a:r>
            <a:r>
              <a:rPr lang="en-US" altLang="zh-CN"/>
              <a:t> at </a:t>
            </a:r>
            <a:r>
              <a:rPr lang="zh-CN" altLang="en-US"/>
              <a:t>需要额外检测下标是否越界，虽然更安全方便调试，但和</a:t>
            </a:r>
            <a:r>
              <a:rPr lang="en-US" altLang="zh-CN">
                <a:sym typeface="+mn-ea"/>
              </a:rPr>
              <a:t> [] </a:t>
            </a:r>
            <a:r>
              <a:rPr lang="zh-CN" altLang="en-US">
                <a:sym typeface="+mn-ea"/>
              </a:rPr>
              <a:t>相比</a:t>
            </a:r>
            <a:r>
              <a:rPr lang="zh-CN" altLang="en-US"/>
              <a:t>有一定性能损失。</a:t>
            </a:r>
            <a:endParaRPr lang="zh-CN" altLang="en-US"/>
          </a:p>
          <a:p>
            <a:r>
              <a:rPr lang="en-US" altLang="zh-CN">
                <a:solidFill>
                  <a:schemeClr val="bg1">
                    <a:lumMod val="65000"/>
                  </a:schemeClr>
                </a:solidFill>
                <a:sym typeface="+mn-ea"/>
              </a:rPr>
              <a:t>int &amp;at(size_t i);</a:t>
            </a:r>
            <a:endParaRPr lang="en-US" altLang="zh-CN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zh-CN">
                <a:solidFill>
                  <a:schemeClr val="bg1">
                    <a:lumMod val="65000"/>
                  </a:schemeClr>
                </a:solidFill>
                <a:sym typeface="+mn-ea"/>
              </a:rPr>
              <a:t>int const &amp;at(size_t i) const;</a:t>
            </a:r>
            <a:endParaRPr lang="en-US" altLang="zh-CN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9" name="Content Placeholder 8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859145" y="1624965"/>
            <a:ext cx="5713095" cy="323342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vector </a:t>
            </a:r>
            <a:r>
              <a:rPr lang="zh-CN" altLang="en-US"/>
              <a:t>容器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operator[] </a:t>
            </a:r>
            <a:r>
              <a:rPr lang="zh-CN" altLang="en-US">
                <a:sym typeface="+mn-ea"/>
              </a:rPr>
              <a:t>和</a:t>
            </a:r>
            <a:r>
              <a:rPr lang="en-US" altLang="zh-CN">
                <a:sym typeface="+mn-ea"/>
              </a:rPr>
              <a:t> at</a:t>
            </a:r>
            <a:endParaRPr lang="en-US" altLang="zh-CN"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1310" y="1611630"/>
            <a:ext cx="5507990" cy="4780280"/>
          </a:xfrm>
        </p:spPr>
        <p:txBody>
          <a:bodyPr>
            <a:normAutofit lnSpcReduction="20000"/>
          </a:bodyPr>
          <a:p>
            <a:r>
              <a:rPr lang="en-US"/>
              <a:t>[] </a:t>
            </a:r>
            <a:r>
              <a:rPr lang="zh-CN" altLang="en-US"/>
              <a:t>和</a:t>
            </a:r>
            <a:r>
              <a:rPr lang="en-US" altLang="zh-CN"/>
              <a:t> at </a:t>
            </a:r>
            <a:r>
              <a:rPr lang="zh-CN" altLang="en-US"/>
              <a:t>除了可以读取元素，还可以写入。</a:t>
            </a:r>
            <a:endParaRPr lang="zh-CN" altLang="en-US"/>
          </a:p>
          <a:p>
            <a:r>
              <a:rPr lang="zh-CN" altLang="en-US"/>
              <a:t>这是因为他们返回的是元素的引用</a:t>
            </a:r>
            <a:r>
              <a:rPr lang="en-US" altLang="zh-CN"/>
              <a:t> int&amp;</a:t>
            </a:r>
            <a:r>
              <a:rPr lang="zh-CN" altLang="en-US"/>
              <a:t>。</a:t>
            </a:r>
            <a:endParaRPr lang="zh-CN" altLang="en-US"/>
          </a:p>
          <a:p>
            <a:r>
              <a:rPr lang="zh-CN" altLang="en-US"/>
              <a:t>例如给第</a:t>
            </a:r>
            <a:r>
              <a:rPr lang="en-US" altLang="zh-CN"/>
              <a:t> i </a:t>
            </a:r>
            <a:r>
              <a:rPr lang="zh-CN" altLang="en-US"/>
              <a:t>个元素赋值</a:t>
            </a:r>
            <a:r>
              <a:rPr lang="en-US" altLang="zh-CN"/>
              <a:t> val</a:t>
            </a:r>
            <a:r>
              <a:rPr lang="zh-CN" altLang="en-US"/>
              <a:t>：</a:t>
            </a:r>
            <a:endParaRPr lang="zh-CN" altLang="en-US"/>
          </a:p>
          <a:p>
            <a:r>
              <a:rPr lang="en-US" altLang="zh-CN">
                <a:solidFill>
                  <a:schemeClr val="accent5">
                    <a:lumMod val="75000"/>
                  </a:schemeClr>
                </a:solidFill>
              </a:rPr>
              <a:t>a[i] = val;</a:t>
            </a:r>
            <a:endParaRPr lang="en-US" altLang="zh-CN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zh-CN" altLang="en-US"/>
              <a:t>读取第</a:t>
            </a:r>
            <a:r>
              <a:rPr lang="en-US" altLang="zh-CN"/>
              <a:t> i </a:t>
            </a:r>
            <a:r>
              <a:rPr lang="zh-CN" altLang="en-US"/>
              <a:t>个元素并打印：</a:t>
            </a:r>
            <a:endParaRPr lang="en-US" altLang="zh-CN"/>
          </a:p>
          <a:p>
            <a:r>
              <a:rPr lang="en-US" altLang="zh-CN">
                <a:solidFill>
                  <a:schemeClr val="accent5">
                    <a:lumMod val="75000"/>
                  </a:schemeClr>
                </a:solidFill>
              </a:rPr>
              <a:t>cout &lt;&lt; a[i] &lt;&lt; endl;</a:t>
            </a:r>
            <a:endParaRPr lang="en-US" altLang="zh-CN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CN">
                <a:solidFill>
                  <a:schemeClr val="bg1">
                    <a:lumMod val="65000"/>
                  </a:schemeClr>
                </a:solidFill>
                <a:sym typeface="+mn-ea"/>
              </a:rPr>
              <a:t>int &amp;operator[](size_t i) noexcept;</a:t>
            </a:r>
            <a:endParaRPr lang="en-US" altLang="zh-CN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zh-CN">
                <a:solidFill>
                  <a:schemeClr val="bg1">
                    <a:lumMod val="65000"/>
                  </a:schemeClr>
                </a:solidFill>
                <a:sym typeface="+mn-ea"/>
              </a:rPr>
              <a:t>int const &amp;operator[](size_t i) const noexcept;</a:t>
            </a:r>
            <a:endParaRPr lang="en-US" altLang="zh-CN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791200" y="769620"/>
            <a:ext cx="5561330" cy="454215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4940" y="5419725"/>
            <a:ext cx="4133850" cy="143827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vector </a:t>
            </a:r>
            <a:r>
              <a:rPr lang="zh-CN" altLang="en-US"/>
              <a:t>容器</a:t>
            </a:r>
            <a:r>
              <a:rPr lang="zh-CN" altLang="en-US">
                <a:sym typeface="+mn-ea"/>
              </a:rPr>
              <a:t>：构造函数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7700" y="1611630"/>
            <a:ext cx="5181600" cy="4780280"/>
          </a:xfrm>
        </p:spPr>
        <p:txBody>
          <a:bodyPr>
            <a:normAutofit lnSpcReduction="20000"/>
          </a:bodyPr>
          <a:p>
            <a:r>
              <a:rPr lang="zh-CN"/>
              <a:t>除了先指定大小再一个个构造之外，还可以直接利用初始化列表（</a:t>
            </a:r>
            <a:r>
              <a:rPr lang="en-US" altLang="zh-CN">
                <a:sym typeface="+mn-ea"/>
              </a:rPr>
              <a:t>C++11 </a:t>
            </a:r>
            <a:r>
              <a:rPr lang="zh-CN" altLang="en-US">
                <a:sym typeface="+mn-ea"/>
              </a:rPr>
              <a:t>新特性</a:t>
            </a:r>
            <a:r>
              <a:rPr lang="zh-CN"/>
              <a:t>）在构造时就初始化其中元素的值。</a:t>
            </a:r>
            <a:endParaRPr lang="zh-CN"/>
          </a:p>
          <a:p>
            <a:r>
              <a:rPr lang="zh-CN"/>
              <a:t>例如创建具有</a:t>
            </a:r>
            <a:r>
              <a:rPr lang="en-US" altLang="zh-CN"/>
              <a:t> 6, 1, 7, 4 </a:t>
            </a:r>
            <a:r>
              <a:rPr lang="zh-CN" altLang="en-US"/>
              <a:t>四个元素的</a:t>
            </a:r>
            <a:r>
              <a:rPr lang="en-US" altLang="zh-CN"/>
              <a:t> vector</a:t>
            </a:r>
            <a:r>
              <a:rPr lang="zh-CN" altLang="en-US"/>
              <a:t>：</a:t>
            </a:r>
            <a:endParaRPr lang="zh-CN" altLang="en-US"/>
          </a:p>
          <a:p>
            <a:r>
              <a:rPr lang="en-US" altLang="zh-CN">
                <a:solidFill>
                  <a:schemeClr val="accent5">
                    <a:lumMod val="75000"/>
                  </a:schemeClr>
                </a:solidFill>
              </a:rPr>
              <a:t>vector&lt;int&gt; a = {6, 1, 7, 4};</a:t>
            </a:r>
            <a:endParaRPr lang="en-US" altLang="zh-CN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zh-CN" altLang="en-US"/>
              <a:t>和刚刚先创建再赋值的方法相比更直观。</a:t>
            </a:r>
            <a:endParaRPr lang="en-US" altLang="zh-CN"/>
          </a:p>
          <a:p>
            <a:r>
              <a:rPr lang="en-US" altLang="zh-CN">
                <a:solidFill>
                  <a:schemeClr val="bg1">
                    <a:lumMod val="65000"/>
                  </a:schemeClr>
                </a:solidFill>
                <a:sym typeface="+mn-ea"/>
              </a:rPr>
              <a:t>vector(initializer_list&lt;int&gt; list);</a:t>
            </a:r>
            <a:endParaRPr lang="en-US" altLang="zh-CN"/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933440" y="1685925"/>
            <a:ext cx="5276850" cy="35001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4940" y="5419725"/>
            <a:ext cx="4133850" cy="143827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vector </a:t>
            </a:r>
            <a:r>
              <a:rPr lang="zh-CN" altLang="en-US"/>
              <a:t>容器</a:t>
            </a:r>
            <a:r>
              <a:rPr lang="zh-CN" altLang="en-US">
                <a:sym typeface="+mn-ea"/>
              </a:rPr>
              <a:t>：构造函数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7700" y="1611630"/>
            <a:ext cx="5181600" cy="4780280"/>
          </a:xfrm>
        </p:spPr>
        <p:txBody>
          <a:bodyPr>
            <a:normAutofit lnSpcReduction="20000"/>
          </a:bodyPr>
          <a:p>
            <a:r>
              <a:rPr lang="zh-CN" altLang="en-US"/>
              <a:t>初始化表达式的等号可以写也可以不写：</a:t>
            </a:r>
            <a:endParaRPr lang="zh-CN" altLang="en-US"/>
          </a:p>
          <a:p>
            <a:r>
              <a:rPr lang="en-US" altLang="zh-CN">
                <a:solidFill>
                  <a:schemeClr val="accent5">
                    <a:lumMod val="75000"/>
                  </a:schemeClr>
                </a:solidFill>
                <a:sym typeface="+mn-ea"/>
              </a:rPr>
              <a:t>vector&lt;int&gt; a = {6, 1, 7, 4};</a:t>
            </a:r>
            <a:endParaRPr lang="en-US" altLang="zh-CN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CN">
                <a:solidFill>
                  <a:schemeClr val="accent5">
                    <a:lumMod val="75000"/>
                  </a:schemeClr>
                </a:solidFill>
              </a:rPr>
              <a:t>vector&lt;int&gt; a{6, 1, 7, 4};</a:t>
            </a:r>
            <a:endParaRPr lang="en-US" altLang="zh-CN"/>
          </a:p>
          <a:p>
            <a:r>
              <a:rPr lang="zh-CN" altLang="en-US"/>
              <a:t>都是等价的。</a:t>
            </a:r>
            <a:endParaRPr lang="en-US" altLang="zh-CN"/>
          </a:p>
          <a:p>
            <a:r>
              <a:rPr lang="en-US" altLang="zh-CN">
                <a:solidFill>
                  <a:schemeClr val="bg1">
                    <a:lumMod val="65000"/>
                  </a:schemeClr>
                </a:solidFill>
                <a:sym typeface="+mn-ea"/>
              </a:rPr>
              <a:t>vector(initializer_list&lt;int&gt; list);</a:t>
            </a:r>
            <a:endParaRPr lang="en-US" altLang="zh-C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04940" y="5419725"/>
            <a:ext cx="4133850" cy="1438275"/>
          </a:xfrm>
          <a:prstGeom prst="rect">
            <a:avLst/>
          </a:prstGeom>
        </p:spPr>
      </p:pic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895975" y="1611630"/>
            <a:ext cx="5351780" cy="352806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vector </a:t>
            </a:r>
            <a:r>
              <a:rPr lang="zh-CN" altLang="en-US"/>
              <a:t>容器</a:t>
            </a:r>
            <a:r>
              <a:rPr lang="zh-CN" altLang="en-US">
                <a:sym typeface="+mn-ea"/>
              </a:rPr>
              <a:t>：构造函数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1470" y="1459230"/>
            <a:ext cx="5274310" cy="5085080"/>
          </a:xfrm>
        </p:spPr>
        <p:txBody>
          <a:bodyPr>
            <a:normAutofit lnSpcReduction="20000"/>
          </a:bodyPr>
          <a:p>
            <a:r>
              <a:rPr lang="zh-CN" altLang="en-US"/>
              <a:t>注意，这意味着如果用花括号的</a:t>
            </a:r>
            <a:r>
              <a:rPr lang="en-US" altLang="zh-CN"/>
              <a:t> {4} </a:t>
            </a:r>
            <a:r>
              <a:rPr lang="zh-CN" altLang="en-US"/>
              <a:t>初始化：</a:t>
            </a:r>
            <a:endParaRPr lang="zh-CN" altLang="en-US"/>
          </a:p>
          <a:p>
            <a:r>
              <a:rPr lang="en-US" altLang="zh-CN">
                <a:solidFill>
                  <a:schemeClr val="accent5">
                    <a:lumMod val="75000"/>
                  </a:schemeClr>
                </a:solidFill>
                <a:sym typeface="+mn-ea"/>
              </a:rPr>
              <a:t>vector&lt;int&gt; a{4};</a:t>
            </a:r>
            <a:endParaRPr lang="en-US" altLang="zh-CN">
              <a:solidFill>
                <a:schemeClr val="accent5">
                  <a:lumMod val="75000"/>
                </a:schemeClr>
              </a:solidFill>
              <a:sym typeface="+mn-ea"/>
            </a:endParaRPr>
          </a:p>
          <a:p>
            <a:r>
              <a:rPr lang="zh-CN" altLang="en-US"/>
              <a:t>会得到长度为</a:t>
            </a:r>
            <a:r>
              <a:rPr lang="en-US" altLang="zh-CN"/>
              <a:t> 1 </a:t>
            </a:r>
            <a:r>
              <a:rPr lang="zh-CN" altLang="en-US"/>
              <a:t>只有一个元素</a:t>
            </a:r>
            <a:r>
              <a:rPr lang="en-US" altLang="zh-CN"/>
              <a:t> 4 </a:t>
            </a:r>
            <a:r>
              <a:rPr lang="zh-CN" altLang="en-US"/>
              <a:t>的数组。</a:t>
            </a:r>
            <a:endParaRPr lang="zh-CN" altLang="en-US"/>
          </a:p>
          <a:p>
            <a:r>
              <a:rPr lang="zh-CN" altLang="en-US"/>
              <a:t>如果需要长度为</a:t>
            </a:r>
            <a:r>
              <a:rPr lang="en-US" altLang="zh-CN"/>
              <a:t> 4</a:t>
            </a:r>
            <a:r>
              <a:rPr lang="zh-CN" altLang="en-US"/>
              <a:t>，元素全部为</a:t>
            </a:r>
            <a:r>
              <a:rPr lang="en-US" altLang="zh-CN"/>
              <a:t> 0 </a:t>
            </a:r>
            <a:r>
              <a:rPr lang="zh-CN" altLang="en-US"/>
              <a:t>的数组，必须用圆括号</a:t>
            </a:r>
            <a:r>
              <a:rPr lang="en-US" altLang="zh-CN"/>
              <a:t> () </a:t>
            </a:r>
            <a:r>
              <a:rPr lang="zh-CN" altLang="en-US"/>
              <a:t>而不是花括号</a:t>
            </a:r>
            <a:r>
              <a:rPr lang="en-US" altLang="zh-CN"/>
              <a:t> {}</a:t>
            </a:r>
            <a:r>
              <a:rPr lang="zh-CN" altLang="en-US"/>
              <a:t>，这样才能保证调用他的显式（</a:t>
            </a:r>
            <a:r>
              <a:rPr lang="en-US" altLang="zh-CN"/>
              <a:t>explicit</a:t>
            </a:r>
            <a:r>
              <a:rPr lang="zh-CN" altLang="en-US"/>
              <a:t>）构造函数：</a:t>
            </a:r>
            <a:endParaRPr lang="en-US" altLang="zh-CN"/>
          </a:p>
          <a:p>
            <a:r>
              <a:rPr lang="en-US" altLang="zh-CN">
                <a:solidFill>
                  <a:schemeClr val="accent5">
                    <a:lumMod val="75000"/>
                  </a:schemeClr>
                </a:solidFill>
                <a:sym typeface="+mn-ea"/>
              </a:rPr>
              <a:t>vector&lt;int&gt; a(4);</a:t>
            </a:r>
            <a:endParaRPr lang="en-US" altLang="zh-CN">
              <a:solidFill>
                <a:schemeClr val="accent5">
                  <a:lumMod val="75000"/>
                </a:schemeClr>
              </a:solidFill>
              <a:sym typeface="+mn-ea"/>
            </a:endParaRPr>
          </a:p>
          <a:p>
            <a:r>
              <a:rPr lang="zh-CN" altLang="en-US">
                <a:sym typeface="+mn-ea"/>
              </a:rPr>
              <a:t>会得到长度为</a:t>
            </a:r>
            <a:r>
              <a:rPr lang="en-US" altLang="zh-CN">
                <a:sym typeface="+mn-ea"/>
              </a:rPr>
              <a:t> 4 </a:t>
            </a:r>
            <a:r>
              <a:rPr lang="zh-CN" altLang="en-US">
                <a:sym typeface="+mn-ea"/>
              </a:rPr>
              <a:t>元素全为</a:t>
            </a:r>
            <a:r>
              <a:rPr lang="en-US" altLang="zh-CN">
                <a:sym typeface="+mn-ea"/>
              </a:rPr>
              <a:t> 0 </a:t>
            </a:r>
            <a:r>
              <a:rPr lang="zh-CN" altLang="en-US">
                <a:sym typeface="+mn-ea"/>
              </a:rPr>
              <a:t>的数组。</a:t>
            </a:r>
            <a:endParaRPr lang="zh-CN" altLang="en-US"/>
          </a:p>
          <a:p>
            <a:r>
              <a:rPr lang="en-US" altLang="zh-CN">
                <a:solidFill>
                  <a:schemeClr val="bg1">
                    <a:lumMod val="65000"/>
                  </a:schemeClr>
                </a:solidFill>
                <a:sym typeface="+mn-ea"/>
              </a:rPr>
              <a:t>vector(initializer_list&lt;int&gt; list);</a:t>
            </a:r>
            <a:endParaRPr lang="en-US" altLang="zh-CN">
              <a:solidFill>
                <a:schemeClr val="bg1">
                  <a:lumMod val="65000"/>
                </a:schemeClr>
              </a:solidFill>
              <a:sym typeface="+mn-ea"/>
            </a:endParaRPr>
          </a:p>
          <a:p>
            <a:r>
              <a:rPr lang="en-US" altLang="zh-CN">
                <a:solidFill>
                  <a:schemeClr val="bg1">
                    <a:lumMod val="65000"/>
                  </a:schemeClr>
                </a:solidFill>
                <a:sym typeface="+mn-ea"/>
              </a:rPr>
              <a:t>explicit vector(size_t n);</a:t>
            </a:r>
            <a:endParaRPr lang="en-US" altLang="zh-CN"/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478145" y="2561590"/>
            <a:ext cx="6330950" cy="30429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6220" y="5944235"/>
            <a:ext cx="4114800" cy="92392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vector </a:t>
            </a:r>
            <a:r>
              <a:rPr lang="zh-CN" altLang="en-US"/>
              <a:t>容器</a:t>
            </a:r>
            <a:r>
              <a:rPr lang="zh-CN" altLang="en-US">
                <a:sym typeface="+mn-ea"/>
              </a:rPr>
              <a:t>：构造函数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5" y="1500505"/>
            <a:ext cx="5728970" cy="5085080"/>
          </a:xfrm>
        </p:spPr>
        <p:txBody>
          <a:bodyPr>
            <a:normAutofit lnSpcReduction="20000"/>
          </a:bodyPr>
          <a:p>
            <a:r>
              <a:rPr lang="zh-CN">
                <a:sym typeface="+mn-ea"/>
              </a:rPr>
              <a:t>这在对于只能用花括号初始化的类成员来说，就有很大问题</a:t>
            </a:r>
            <a:r>
              <a:rPr lang="zh-CN" altLang="en-US"/>
              <a:t>：</a:t>
            </a:r>
            <a:endParaRPr lang="zh-CN" altLang="en-US"/>
          </a:p>
          <a:p>
            <a:r>
              <a:rPr lang="en-US" altLang="zh-CN">
                <a:solidFill>
                  <a:schemeClr val="accent5">
                    <a:lumMod val="75000"/>
                  </a:schemeClr>
                </a:solidFill>
                <a:sym typeface="+mn-ea"/>
              </a:rPr>
              <a:t>vector&lt;int&gt; a{4};</a:t>
            </a:r>
            <a:endParaRPr lang="en-US" altLang="zh-CN">
              <a:solidFill>
                <a:schemeClr val="accent5">
                  <a:lumMod val="75000"/>
                </a:schemeClr>
              </a:solidFill>
              <a:sym typeface="+mn-ea"/>
            </a:endParaRPr>
          </a:p>
          <a:p>
            <a:r>
              <a:rPr lang="zh-CN" altLang="en-US"/>
              <a:t>会得到长度为</a:t>
            </a:r>
            <a:r>
              <a:rPr lang="en-US" altLang="zh-CN"/>
              <a:t> 1 </a:t>
            </a:r>
            <a:r>
              <a:rPr lang="zh-CN" altLang="en-US"/>
              <a:t>只有一个元素</a:t>
            </a:r>
            <a:r>
              <a:rPr lang="en-US" altLang="zh-CN"/>
              <a:t> 4 </a:t>
            </a:r>
            <a:r>
              <a:rPr lang="zh-CN" altLang="en-US"/>
              <a:t>的数组。</a:t>
            </a:r>
            <a:endParaRPr lang="zh-CN" altLang="en-US"/>
          </a:p>
          <a:p>
            <a:r>
              <a:rPr lang="zh-CN" altLang="en-US"/>
              <a:t>但还是可以用这种写法强制调用显式构造函数：</a:t>
            </a:r>
            <a:endParaRPr lang="en-US" altLang="zh-CN"/>
          </a:p>
          <a:p>
            <a:r>
              <a:rPr lang="en-US" altLang="zh-CN">
                <a:solidFill>
                  <a:schemeClr val="accent5">
                    <a:lumMod val="75000"/>
                  </a:schemeClr>
                </a:solidFill>
                <a:sym typeface="+mn-ea"/>
              </a:rPr>
              <a:t>vector&lt;int&gt; a = vector&lt;int&gt;(4);</a:t>
            </a:r>
            <a:endParaRPr lang="en-US" altLang="zh-CN">
              <a:solidFill>
                <a:schemeClr val="accent5">
                  <a:lumMod val="75000"/>
                </a:schemeClr>
              </a:solidFill>
              <a:sym typeface="+mn-ea"/>
            </a:endParaRPr>
          </a:p>
          <a:p>
            <a:r>
              <a:rPr lang="zh-CN" altLang="en-US">
                <a:sym typeface="+mn-ea"/>
              </a:rPr>
              <a:t>会得到长度为</a:t>
            </a:r>
            <a:r>
              <a:rPr lang="en-US" altLang="zh-CN">
                <a:sym typeface="+mn-ea"/>
              </a:rPr>
              <a:t> 4 </a:t>
            </a:r>
            <a:r>
              <a:rPr lang="zh-CN" altLang="en-US">
                <a:sym typeface="+mn-ea"/>
              </a:rPr>
              <a:t>元素全为</a:t>
            </a:r>
            <a:r>
              <a:rPr lang="en-US" altLang="zh-CN">
                <a:sym typeface="+mn-ea"/>
              </a:rPr>
              <a:t> 0 </a:t>
            </a:r>
            <a:r>
              <a:rPr lang="zh-CN" altLang="en-US">
                <a:sym typeface="+mn-ea"/>
              </a:rPr>
              <a:t>的数组。</a:t>
            </a:r>
            <a:endParaRPr lang="zh-CN" altLang="en-US"/>
          </a:p>
          <a:p>
            <a:r>
              <a:rPr lang="en-US" altLang="zh-CN">
                <a:solidFill>
                  <a:schemeClr val="bg1">
                    <a:lumMod val="65000"/>
                  </a:schemeClr>
                </a:solidFill>
                <a:sym typeface="+mn-ea"/>
              </a:rPr>
              <a:t>vector(initializer_list&lt;int&gt; list);</a:t>
            </a:r>
            <a:endParaRPr lang="en-US" altLang="zh-CN">
              <a:solidFill>
                <a:schemeClr val="bg1">
                  <a:lumMod val="65000"/>
                </a:schemeClr>
              </a:solidFill>
              <a:sym typeface="+mn-ea"/>
            </a:endParaRPr>
          </a:p>
          <a:p>
            <a:r>
              <a:rPr lang="en-US" altLang="zh-CN">
                <a:solidFill>
                  <a:schemeClr val="bg1">
                    <a:lumMod val="65000"/>
                  </a:schemeClr>
                </a:solidFill>
                <a:sym typeface="+mn-ea"/>
              </a:rPr>
              <a:t>explicit vector(size_t n);</a:t>
            </a:r>
            <a:endParaRPr lang="en-US" altLang="zh-CN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812155" y="2209165"/>
            <a:ext cx="5685155" cy="34607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8600" y="5819775"/>
            <a:ext cx="4152900" cy="103822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C++ </a:t>
            </a:r>
            <a:r>
              <a:rPr lang="zh-CN"/>
              <a:t>标准库五大件：容器（</a:t>
            </a:r>
            <a:r>
              <a:rPr lang="en-US" altLang="zh-CN"/>
              <a:t>container</a:t>
            </a:r>
            <a:r>
              <a:rPr lang="zh-CN"/>
              <a:t>）</a:t>
            </a:r>
            <a:endParaRPr lang="zh-CN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7150" y="2132965"/>
            <a:ext cx="12077065" cy="3736340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2094230" y="4620895"/>
            <a:ext cx="858520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187575" y="2743835"/>
            <a:ext cx="1000125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vector </a:t>
            </a:r>
            <a:r>
              <a:rPr lang="zh-CN" altLang="en-US"/>
              <a:t>容器</a:t>
            </a:r>
            <a:r>
              <a:rPr lang="zh-CN" altLang="en-US">
                <a:sym typeface="+mn-ea"/>
              </a:rPr>
              <a:t>：构造函数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5" y="1500505"/>
            <a:ext cx="5728970" cy="5085080"/>
          </a:xfrm>
        </p:spPr>
        <p:txBody>
          <a:bodyPr>
            <a:normAutofit lnSpcReduction="20000"/>
          </a:bodyPr>
          <a:p>
            <a:r>
              <a:rPr lang="zh-CN">
                <a:sym typeface="+mn-ea"/>
              </a:rPr>
              <a:t>这在对于只能用花括号初始化的类成员来说，就有很大问题</a:t>
            </a:r>
            <a:r>
              <a:rPr lang="zh-CN" altLang="en-US"/>
              <a:t>：</a:t>
            </a:r>
            <a:endParaRPr lang="zh-CN" altLang="en-US"/>
          </a:p>
          <a:p>
            <a:r>
              <a:rPr lang="en-US" altLang="zh-CN">
                <a:solidFill>
                  <a:schemeClr val="accent5">
                    <a:lumMod val="75000"/>
                  </a:schemeClr>
                </a:solidFill>
                <a:sym typeface="+mn-ea"/>
              </a:rPr>
              <a:t>vector&lt;int&gt; a{4};</a:t>
            </a:r>
            <a:endParaRPr lang="en-US" altLang="zh-CN">
              <a:solidFill>
                <a:schemeClr val="accent5">
                  <a:lumMod val="75000"/>
                </a:schemeClr>
              </a:solidFill>
              <a:sym typeface="+mn-ea"/>
            </a:endParaRPr>
          </a:p>
          <a:p>
            <a:r>
              <a:rPr lang="zh-CN" altLang="en-US"/>
              <a:t>会得到长度为</a:t>
            </a:r>
            <a:r>
              <a:rPr lang="en-US" altLang="zh-CN"/>
              <a:t> 1 </a:t>
            </a:r>
            <a:r>
              <a:rPr lang="zh-CN" altLang="en-US"/>
              <a:t>只有一个元素</a:t>
            </a:r>
            <a:r>
              <a:rPr lang="en-US" altLang="zh-CN"/>
              <a:t> 4 </a:t>
            </a:r>
            <a:r>
              <a:rPr lang="zh-CN" altLang="en-US"/>
              <a:t>的数组。</a:t>
            </a:r>
            <a:endParaRPr lang="zh-CN" altLang="en-US"/>
          </a:p>
          <a:p>
            <a:r>
              <a:rPr lang="zh-CN" altLang="en-US"/>
              <a:t>但还是可以用这种写法强制调用显式构造函数：</a:t>
            </a:r>
            <a:endParaRPr lang="en-US" altLang="zh-CN"/>
          </a:p>
          <a:p>
            <a:r>
              <a:rPr lang="en-US" altLang="zh-CN">
                <a:solidFill>
                  <a:schemeClr val="accent5">
                    <a:lumMod val="75000"/>
                  </a:schemeClr>
                </a:solidFill>
                <a:sym typeface="+mn-ea"/>
              </a:rPr>
              <a:t>vector&lt;int&gt; a = vector&lt;int&gt;(4);</a:t>
            </a:r>
            <a:endParaRPr lang="en-US" altLang="zh-CN">
              <a:solidFill>
                <a:schemeClr val="accent5">
                  <a:lumMod val="75000"/>
                </a:schemeClr>
              </a:solidFill>
              <a:sym typeface="+mn-ea"/>
            </a:endParaRPr>
          </a:p>
          <a:p>
            <a:r>
              <a:rPr lang="zh-CN" altLang="en-US">
                <a:sym typeface="+mn-ea"/>
              </a:rPr>
              <a:t>会得到长度为</a:t>
            </a:r>
            <a:r>
              <a:rPr lang="en-US" altLang="zh-CN">
                <a:sym typeface="+mn-ea"/>
              </a:rPr>
              <a:t> 4 </a:t>
            </a:r>
            <a:r>
              <a:rPr lang="zh-CN" altLang="en-US">
                <a:sym typeface="+mn-ea"/>
              </a:rPr>
              <a:t>元素全为</a:t>
            </a:r>
            <a:r>
              <a:rPr lang="en-US" altLang="zh-CN">
                <a:sym typeface="+mn-ea"/>
              </a:rPr>
              <a:t> 0 </a:t>
            </a:r>
            <a:r>
              <a:rPr lang="zh-CN" altLang="en-US">
                <a:sym typeface="+mn-ea"/>
              </a:rPr>
              <a:t>的数组。</a:t>
            </a:r>
            <a:endParaRPr lang="zh-CN" altLang="en-US"/>
          </a:p>
          <a:p>
            <a:r>
              <a:rPr lang="en-US" altLang="zh-CN">
                <a:solidFill>
                  <a:schemeClr val="bg1">
                    <a:lumMod val="65000"/>
                  </a:schemeClr>
                </a:solidFill>
                <a:sym typeface="+mn-ea"/>
              </a:rPr>
              <a:t>vector(initializer_list&lt;int&gt; list);</a:t>
            </a:r>
            <a:endParaRPr lang="en-US" altLang="zh-CN">
              <a:solidFill>
                <a:schemeClr val="bg1">
                  <a:lumMod val="65000"/>
                </a:schemeClr>
              </a:solidFill>
              <a:sym typeface="+mn-ea"/>
            </a:endParaRPr>
          </a:p>
          <a:p>
            <a:r>
              <a:rPr lang="en-US" altLang="zh-CN">
                <a:solidFill>
                  <a:schemeClr val="bg1">
                    <a:lumMod val="65000"/>
                  </a:schemeClr>
                </a:solidFill>
                <a:sym typeface="+mn-ea"/>
              </a:rPr>
              <a:t>explicit vector(size_t n);</a:t>
            </a:r>
            <a:endParaRPr lang="en-US" altLang="zh-CN"/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727700" y="2176145"/>
            <a:ext cx="5854700" cy="352806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6710" y="5895975"/>
            <a:ext cx="4109720" cy="97218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vector </a:t>
            </a:r>
            <a:r>
              <a:rPr lang="zh-CN" altLang="en-US"/>
              <a:t>容器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9100" y="1825625"/>
            <a:ext cx="5181600" cy="4351338"/>
          </a:xfrm>
        </p:spPr>
        <p:txBody>
          <a:bodyPr/>
          <a:p>
            <a:r>
              <a:rPr lang="zh-CN" altLang="en-US"/>
              <a:t>添加一个运算符重载用于打印</a:t>
            </a:r>
            <a:r>
              <a:rPr lang="en-US" altLang="zh-CN"/>
              <a:t> vector </a:t>
            </a:r>
            <a:r>
              <a:rPr lang="zh-CN" altLang="en-US"/>
              <a:t>类型。</a:t>
            </a:r>
            <a:endParaRPr lang="zh-CN" alt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56690" y="2926715"/>
            <a:ext cx="3106420" cy="2802890"/>
          </a:xfrm>
          <a:prstGeom prst="rect">
            <a:avLst/>
          </a:prstGeom>
        </p:spPr>
      </p:pic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797550" y="500380"/>
            <a:ext cx="6121400" cy="585724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vector </a:t>
            </a:r>
            <a:r>
              <a:rPr lang="zh-CN" altLang="en-US"/>
              <a:t>容器</a:t>
            </a:r>
            <a:r>
              <a:rPr lang="zh-CN" altLang="en-US">
                <a:sym typeface="+mn-ea"/>
              </a:rPr>
              <a:t>：构造函数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774055" cy="4351655"/>
          </a:xfrm>
        </p:spPr>
        <p:txBody>
          <a:bodyPr/>
          <a:p>
            <a:r>
              <a:rPr lang="en-US" altLang="zh-CN"/>
              <a:t>vector </a:t>
            </a:r>
            <a:r>
              <a:rPr lang="zh-CN" altLang="en-US"/>
              <a:t>的这个显式构造函数，默认会把所有元素都初始化为</a:t>
            </a:r>
            <a:r>
              <a:rPr lang="en-US" altLang="zh-CN"/>
              <a:t> 0</a:t>
            </a:r>
            <a:r>
              <a:rPr lang="zh-CN" altLang="en-US"/>
              <a:t>（不必手动去</a:t>
            </a:r>
            <a:r>
              <a:rPr lang="en-US" altLang="zh-CN"/>
              <a:t> memset</a:t>
            </a:r>
            <a:r>
              <a:rPr lang="zh-CN" altLang="en-US"/>
              <a:t>）。</a:t>
            </a:r>
            <a:endParaRPr lang="zh-CN" altLang="en-US"/>
          </a:p>
          <a:p>
            <a:r>
              <a:rPr lang="zh-CN" altLang="en-US"/>
              <a:t>如果是其他自定义类，则会调用元素的默认构造函数（例如：数字类型会初始化为</a:t>
            </a:r>
            <a:r>
              <a:rPr lang="en-US" altLang="zh-CN"/>
              <a:t> 0</a:t>
            </a:r>
            <a:r>
              <a:rPr lang="zh-CN" altLang="en-US"/>
              <a:t>，</a:t>
            </a:r>
            <a:r>
              <a:rPr lang="en-US" altLang="zh-CN"/>
              <a:t>string </a:t>
            </a:r>
            <a:r>
              <a:rPr lang="zh-CN" altLang="en-US"/>
              <a:t>会初始化为空字符串，指针类型会初始化为</a:t>
            </a:r>
            <a:r>
              <a:rPr lang="en-US" altLang="zh-CN"/>
              <a:t> nullptr</a:t>
            </a:r>
            <a:r>
              <a:rPr lang="zh-CN" altLang="en-US"/>
              <a:t>）</a:t>
            </a:r>
            <a:endParaRPr lang="en-US"/>
          </a:p>
          <a:p>
            <a:r>
              <a:rPr lang="en-US" altLang="zh-CN">
                <a:solidFill>
                  <a:schemeClr val="bg1">
                    <a:lumMod val="65000"/>
                  </a:schemeClr>
                </a:solidFill>
                <a:sym typeface="+mn-ea"/>
              </a:rPr>
              <a:t>explicit vector(size_t n);</a:t>
            </a:r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701790" y="2068195"/>
            <a:ext cx="3741420" cy="337566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6525" y="5756910"/>
            <a:ext cx="4171950" cy="78105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vector </a:t>
            </a:r>
            <a:r>
              <a:rPr lang="zh-CN" altLang="en-US"/>
              <a:t>容器</a:t>
            </a:r>
            <a:r>
              <a:rPr lang="zh-CN" altLang="en-US">
                <a:sym typeface="+mn-ea"/>
              </a:rPr>
              <a:t>：构造函数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774055" cy="4351655"/>
          </a:xfrm>
        </p:spPr>
        <p:txBody>
          <a:bodyPr/>
          <a:p>
            <a:r>
              <a:rPr lang="zh-CN" altLang="en-US">
                <a:sym typeface="+mn-ea"/>
              </a:rPr>
              <a:t>这个显式构造函数</a:t>
            </a:r>
            <a:r>
              <a:rPr lang="zh-CN"/>
              <a:t>还可以指定第二个参数，这样就可以用</a:t>
            </a:r>
            <a:r>
              <a:rPr lang="en-US" altLang="zh-CN"/>
              <a:t> 0 </a:t>
            </a:r>
            <a:r>
              <a:rPr lang="zh-CN" altLang="en-US"/>
              <a:t>以外的值初始化整个数组了。</a:t>
            </a:r>
            <a:endParaRPr lang="zh-CN" altLang="en-US"/>
          </a:p>
          <a:p>
            <a:r>
              <a:rPr lang="zh-CN" altLang="en-US"/>
              <a:t>比如要创建</a:t>
            </a:r>
            <a:r>
              <a:rPr lang="en-US" altLang="zh-CN"/>
              <a:t> 4 </a:t>
            </a:r>
            <a:r>
              <a:rPr lang="zh-CN" altLang="en-US"/>
              <a:t>个</a:t>
            </a:r>
            <a:r>
              <a:rPr lang="en-US" altLang="zh-CN"/>
              <a:t> 233 </a:t>
            </a:r>
            <a:r>
              <a:rPr lang="zh-CN" altLang="en-US"/>
              <a:t>组成的数组就可以写：</a:t>
            </a:r>
            <a:endParaRPr lang="zh-CN" altLang="en-US"/>
          </a:p>
          <a:p>
            <a:r>
              <a:rPr lang="en-US" altLang="zh-CN">
                <a:solidFill>
                  <a:schemeClr val="accent5">
                    <a:lumMod val="75000"/>
                  </a:schemeClr>
                </a:solidFill>
              </a:rPr>
              <a:t>vector&lt;int&gt; a(4, 233);</a:t>
            </a:r>
            <a:endParaRPr lang="en-US" altLang="zh-CN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zh-CN" altLang="en-US"/>
              <a:t>等价于</a:t>
            </a:r>
            <a:endParaRPr lang="zh-CN" altLang="en-US"/>
          </a:p>
          <a:p>
            <a:r>
              <a:rPr lang="en-US" altLang="zh-CN">
                <a:solidFill>
                  <a:schemeClr val="accent5">
                    <a:lumMod val="75000"/>
                  </a:schemeClr>
                </a:solidFill>
              </a:rPr>
              <a:t>vector&lt;int&gt; a = {233, 233, 233, 233};</a:t>
            </a:r>
            <a:endParaRPr lang="zh-CN"/>
          </a:p>
          <a:p>
            <a:r>
              <a:rPr lang="en-US" altLang="zh-CN">
                <a:solidFill>
                  <a:schemeClr val="bg1">
                    <a:lumMod val="65000"/>
                  </a:schemeClr>
                </a:solidFill>
                <a:sym typeface="+mn-ea"/>
              </a:rPr>
              <a:t>explicit vector(size_t n, int const &amp;val);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01130" y="5748020"/>
            <a:ext cx="4143375" cy="695325"/>
          </a:xfrm>
          <a:prstGeom prst="rect">
            <a:avLst/>
          </a:prstGeom>
        </p:spPr>
      </p:pic>
      <p:pic>
        <p:nvPicPr>
          <p:cNvPr id="7" name="Content Placeholder 6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50330" y="2238375"/>
            <a:ext cx="4244340" cy="321818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vector </a:t>
            </a:r>
            <a:r>
              <a:rPr lang="zh-CN" altLang="en-US"/>
              <a:t>容器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resize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1475" y="1825625"/>
            <a:ext cx="5539740" cy="4351655"/>
          </a:xfrm>
        </p:spPr>
        <p:txBody>
          <a:bodyPr>
            <a:normAutofit lnSpcReduction="10000"/>
          </a:bodyPr>
          <a:p>
            <a:r>
              <a:rPr lang="zh-CN" altLang="en-US"/>
              <a:t>除了可以在构造函数中指定数组的大小，还可以之后再通过</a:t>
            </a:r>
            <a:r>
              <a:rPr lang="en-US" altLang="zh-CN"/>
              <a:t> resize </a:t>
            </a:r>
            <a:r>
              <a:rPr lang="zh-CN" altLang="en-US"/>
              <a:t>函数设置大小。</a:t>
            </a:r>
            <a:endParaRPr lang="zh-CN" altLang="en-US"/>
          </a:p>
          <a:p>
            <a:r>
              <a:rPr lang="zh-CN" altLang="en-US"/>
              <a:t>这在无法一开始就指定大小的情况下非常方便。</a:t>
            </a:r>
            <a:endParaRPr lang="zh-CN" altLang="en-US"/>
          </a:p>
          <a:p>
            <a:r>
              <a:rPr lang="en-US" altLang="zh-CN">
                <a:solidFill>
                  <a:schemeClr val="accent5">
                    <a:lumMod val="75000"/>
                  </a:schemeClr>
                </a:solidFill>
                <a:sym typeface="+mn-ea"/>
              </a:rPr>
              <a:t>vector&lt;int&gt; a(4);</a:t>
            </a:r>
            <a:endParaRPr lang="en-US" altLang="zh-CN">
              <a:solidFill>
                <a:schemeClr val="accent5">
                  <a:lumMod val="75000"/>
                </a:schemeClr>
              </a:solidFill>
              <a:sym typeface="+mn-ea"/>
            </a:endParaRPr>
          </a:p>
          <a:p>
            <a:r>
              <a:rPr lang="zh-CN" altLang="en-US">
                <a:sym typeface="+mn-ea"/>
              </a:rPr>
              <a:t>等价于：</a:t>
            </a:r>
            <a:endParaRPr lang="zh-CN" altLang="en-US">
              <a:sym typeface="+mn-ea"/>
            </a:endParaRPr>
          </a:p>
          <a:p>
            <a:r>
              <a:rPr lang="en-US" altLang="zh-CN">
                <a:solidFill>
                  <a:schemeClr val="accent5">
                    <a:lumMod val="75000"/>
                  </a:schemeClr>
                </a:solidFill>
                <a:sym typeface="+mn-ea"/>
              </a:rPr>
              <a:t>vector&lt;int&gt; a;</a:t>
            </a:r>
            <a:endParaRPr lang="en-US" altLang="zh-CN">
              <a:solidFill>
                <a:schemeClr val="accent5">
                  <a:lumMod val="75000"/>
                </a:schemeClr>
              </a:solidFill>
              <a:sym typeface="+mn-ea"/>
            </a:endParaRPr>
          </a:p>
          <a:p>
            <a:r>
              <a:rPr lang="en-US" altLang="zh-CN">
                <a:solidFill>
                  <a:schemeClr val="accent5">
                    <a:lumMod val="75000"/>
                  </a:schemeClr>
                </a:solidFill>
              </a:rPr>
              <a:t>a.resize(4);</a:t>
            </a:r>
            <a:endParaRPr lang="en-US" altLang="zh-CN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CN">
                <a:solidFill>
                  <a:schemeClr val="bg1">
                    <a:lumMod val="65000"/>
                  </a:schemeClr>
                </a:solidFill>
                <a:sym typeface="+mn-ea"/>
              </a:rPr>
              <a:t>void resize(size_t n);</a:t>
            </a:r>
            <a:endParaRPr lang="en-US" altLang="zh-CN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808470" y="1078230"/>
            <a:ext cx="3526790" cy="388429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3780" y="5354955"/>
            <a:ext cx="4916805" cy="11557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vector </a:t>
            </a:r>
            <a:r>
              <a:rPr lang="zh-CN" altLang="en-US"/>
              <a:t>容器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resize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1475" y="1825625"/>
            <a:ext cx="5539740" cy="4351655"/>
          </a:xfrm>
        </p:spPr>
        <p:txBody>
          <a:bodyPr>
            <a:normAutofit lnSpcReduction="10000"/>
          </a:bodyPr>
          <a:p>
            <a:r>
              <a:rPr lang="zh-CN"/>
              <a:t>当然，</a:t>
            </a:r>
            <a:r>
              <a:rPr lang="en-US" altLang="zh-CN"/>
              <a:t>resize </a:t>
            </a:r>
            <a:r>
              <a:rPr lang="zh-CN" altLang="en-US"/>
              <a:t>也有一个接受第二参数的重载，他会用这个参数的值填充所有新建的元素。</a:t>
            </a:r>
            <a:endParaRPr lang="zh-CN" altLang="en-US"/>
          </a:p>
          <a:p>
            <a:r>
              <a:rPr lang="en-US" altLang="zh-CN">
                <a:solidFill>
                  <a:schemeClr val="accent5">
                    <a:lumMod val="75000"/>
                  </a:schemeClr>
                </a:solidFill>
                <a:sym typeface="+mn-ea"/>
              </a:rPr>
              <a:t>vector&lt;int&gt; a(4, 233);</a:t>
            </a:r>
            <a:endParaRPr lang="en-US" altLang="zh-CN">
              <a:solidFill>
                <a:schemeClr val="accent5">
                  <a:lumMod val="75000"/>
                </a:schemeClr>
              </a:solidFill>
              <a:sym typeface="+mn-ea"/>
            </a:endParaRPr>
          </a:p>
          <a:p>
            <a:r>
              <a:rPr lang="zh-CN" altLang="en-US">
                <a:sym typeface="+mn-ea"/>
              </a:rPr>
              <a:t>等价于：</a:t>
            </a:r>
            <a:endParaRPr lang="zh-CN" altLang="en-US">
              <a:sym typeface="+mn-ea"/>
            </a:endParaRPr>
          </a:p>
          <a:p>
            <a:r>
              <a:rPr lang="en-US" altLang="zh-CN">
                <a:solidFill>
                  <a:schemeClr val="accent5">
                    <a:lumMod val="75000"/>
                  </a:schemeClr>
                </a:solidFill>
                <a:sym typeface="+mn-ea"/>
              </a:rPr>
              <a:t>vector&lt;int&gt; a;</a:t>
            </a:r>
            <a:endParaRPr lang="en-US" altLang="zh-CN">
              <a:solidFill>
                <a:schemeClr val="accent5">
                  <a:lumMod val="75000"/>
                </a:schemeClr>
              </a:solidFill>
              <a:sym typeface="+mn-ea"/>
            </a:endParaRPr>
          </a:p>
          <a:p>
            <a:r>
              <a:rPr lang="en-US" altLang="zh-CN">
                <a:solidFill>
                  <a:schemeClr val="accent5">
                    <a:lumMod val="75000"/>
                  </a:schemeClr>
                </a:solidFill>
              </a:rPr>
              <a:t>a.resize(4, 233);</a:t>
            </a:r>
            <a:endParaRPr lang="en-US" altLang="zh-CN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CN">
                <a:solidFill>
                  <a:schemeClr val="bg1">
                    <a:lumMod val="65000"/>
                  </a:schemeClr>
                </a:solidFill>
                <a:sym typeface="+mn-ea"/>
              </a:rPr>
              <a:t>void resize(size_t n</a:t>
            </a:r>
            <a:r>
              <a:rPr lang="en-US" altLang="zh-CN">
                <a:solidFill>
                  <a:schemeClr val="bg1">
                    <a:lumMod val="65000"/>
                  </a:schemeClr>
                </a:solidFill>
                <a:sym typeface="+mn-ea"/>
              </a:rPr>
              <a:t>, int const &amp;val</a:t>
            </a:r>
            <a:r>
              <a:rPr lang="en-US" altLang="zh-CN">
                <a:solidFill>
                  <a:schemeClr val="bg1">
                    <a:lumMod val="65000"/>
                  </a:schemeClr>
                </a:solidFill>
                <a:sym typeface="+mn-ea"/>
              </a:rPr>
              <a:t>);</a:t>
            </a:r>
            <a:endParaRPr lang="en-US" altLang="zh-CN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19495" y="5314950"/>
            <a:ext cx="4904740" cy="1135380"/>
          </a:xfrm>
          <a:prstGeom prst="rect">
            <a:avLst/>
          </a:prstGeom>
        </p:spPr>
      </p:pic>
      <p:pic>
        <p:nvPicPr>
          <p:cNvPr id="7" name="Content Placeholder 6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41160" y="1213485"/>
            <a:ext cx="3661410" cy="377571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vector </a:t>
            </a:r>
            <a:r>
              <a:rPr lang="zh-CN" altLang="en-US"/>
              <a:t>容器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resize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1475" y="1825625"/>
            <a:ext cx="5539740" cy="4351655"/>
          </a:xfrm>
        </p:spPr>
        <p:txBody>
          <a:bodyPr>
            <a:normAutofit lnSpcReduction="20000"/>
          </a:bodyPr>
          <a:p>
            <a:r>
              <a:rPr lang="zh-CN" altLang="en-US">
                <a:sym typeface="+mn-ea"/>
              </a:rPr>
              <a:t>调用</a:t>
            </a:r>
            <a:r>
              <a:rPr lang="en-US" altLang="zh-CN">
                <a:sym typeface="+mn-ea"/>
              </a:rPr>
              <a:t> resize(n) </a:t>
            </a:r>
            <a:r>
              <a:rPr lang="zh-CN" altLang="en-US">
                <a:sym typeface="+mn-ea"/>
              </a:rPr>
              <a:t>的时候，</a:t>
            </a:r>
            <a:r>
              <a:rPr lang="zh-CN"/>
              <a:t>如果数组里面不足</a:t>
            </a:r>
            <a:r>
              <a:rPr lang="en-US" altLang="zh-CN"/>
              <a:t> n </a:t>
            </a:r>
            <a:r>
              <a:rPr lang="zh-CN" altLang="en-US"/>
              <a:t>个</a:t>
            </a:r>
            <a:r>
              <a:rPr lang="zh-CN"/>
              <a:t>元素，假设是</a:t>
            </a:r>
            <a:r>
              <a:rPr lang="en-US" altLang="zh-CN"/>
              <a:t> m </a:t>
            </a:r>
            <a:r>
              <a:rPr lang="zh-CN" altLang="en-US"/>
              <a:t>个</a:t>
            </a:r>
            <a:r>
              <a:rPr lang="zh-CN"/>
              <a:t>，则他</a:t>
            </a:r>
            <a:r>
              <a:rPr lang="zh-CN" altLang="en-US" b="1"/>
              <a:t>只会用</a:t>
            </a:r>
            <a:r>
              <a:rPr lang="en-US" altLang="zh-CN" b="1"/>
              <a:t> 0 </a:t>
            </a:r>
            <a:r>
              <a:rPr lang="zh-CN" altLang="en-US" b="1"/>
              <a:t>填充新增的</a:t>
            </a:r>
            <a:r>
              <a:rPr lang="en-US" altLang="zh-CN" b="1"/>
              <a:t> n - m </a:t>
            </a:r>
            <a:r>
              <a:rPr lang="zh-CN" altLang="en-US" b="1"/>
              <a:t>个元素</a:t>
            </a:r>
            <a:r>
              <a:rPr lang="zh-CN" altLang="en-US"/>
              <a:t>，前</a:t>
            </a:r>
            <a:r>
              <a:rPr lang="en-US" altLang="zh-CN"/>
              <a:t> m </a:t>
            </a:r>
            <a:r>
              <a:rPr lang="zh-CN" altLang="en-US"/>
              <a:t>个元素会保持不变。</a:t>
            </a:r>
            <a:endParaRPr lang="zh-CN"/>
          </a:p>
          <a:p>
            <a:r>
              <a:rPr lang="en-US" altLang="zh-CN">
                <a:solidFill>
                  <a:schemeClr val="accent5">
                    <a:lumMod val="75000"/>
                  </a:schemeClr>
                </a:solidFill>
                <a:sym typeface="+mn-ea"/>
              </a:rPr>
              <a:t>vector&lt;int&gt; a = {1, 2};</a:t>
            </a:r>
            <a:endParaRPr lang="en-US" altLang="zh-CN">
              <a:solidFill>
                <a:schemeClr val="accent5">
                  <a:lumMod val="75000"/>
                </a:schemeClr>
              </a:solidFill>
              <a:sym typeface="+mn-ea"/>
            </a:endParaRPr>
          </a:p>
          <a:p>
            <a:r>
              <a:rPr lang="en-US" altLang="zh-CN">
                <a:solidFill>
                  <a:schemeClr val="accent5">
                    <a:lumMod val="75000"/>
                  </a:schemeClr>
                </a:solidFill>
                <a:sym typeface="+mn-ea"/>
              </a:rPr>
              <a:t>a.resize(4);</a:t>
            </a:r>
            <a:endParaRPr lang="en-US" altLang="zh-CN">
              <a:solidFill>
                <a:schemeClr val="accent5">
                  <a:lumMod val="75000"/>
                </a:schemeClr>
              </a:solidFill>
              <a:sym typeface="+mn-ea"/>
            </a:endParaRPr>
          </a:p>
          <a:p>
            <a:r>
              <a:rPr lang="zh-CN" altLang="en-US">
                <a:sym typeface="+mn-ea"/>
              </a:rPr>
              <a:t>等价于：</a:t>
            </a:r>
            <a:endParaRPr lang="zh-CN" altLang="en-US">
              <a:sym typeface="+mn-ea"/>
            </a:endParaRPr>
          </a:p>
          <a:p>
            <a:r>
              <a:rPr lang="en-US" altLang="zh-CN">
                <a:solidFill>
                  <a:schemeClr val="accent5">
                    <a:lumMod val="75000"/>
                  </a:schemeClr>
                </a:solidFill>
                <a:sym typeface="+mn-ea"/>
              </a:rPr>
              <a:t>vector&lt;int&gt; a = {1, 2, 0, 0};</a:t>
            </a:r>
            <a:endParaRPr lang="en-US" altLang="zh-CN">
              <a:solidFill>
                <a:schemeClr val="accent5">
                  <a:lumMod val="75000"/>
                </a:schemeClr>
              </a:solidFill>
              <a:sym typeface="+mn-ea"/>
            </a:endParaRPr>
          </a:p>
          <a:p>
            <a:r>
              <a:rPr lang="en-US" altLang="zh-CN">
                <a:solidFill>
                  <a:schemeClr val="bg1">
                    <a:lumMod val="65000"/>
                  </a:schemeClr>
                </a:solidFill>
                <a:sym typeface="+mn-ea"/>
              </a:rPr>
              <a:t>void resize(size_t n);</a:t>
            </a:r>
            <a:endParaRPr lang="en-US" altLang="zh-CN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39840" y="5368925"/>
            <a:ext cx="4464050" cy="984250"/>
          </a:xfrm>
          <a:prstGeom prst="rect">
            <a:avLst/>
          </a:prstGeom>
        </p:spPr>
      </p:pic>
      <p:pic>
        <p:nvPicPr>
          <p:cNvPr id="10" name="Content Placeholder 9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79895" y="1853565"/>
            <a:ext cx="3583940" cy="315150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vector </a:t>
            </a:r>
            <a:r>
              <a:rPr lang="zh-CN" altLang="en-US"/>
              <a:t>容器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resize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1475" y="1825625"/>
            <a:ext cx="5539740" cy="4351655"/>
          </a:xfrm>
        </p:spPr>
        <p:txBody>
          <a:bodyPr>
            <a:normAutofit lnSpcReduction="20000"/>
          </a:bodyPr>
          <a:p>
            <a:r>
              <a:rPr lang="zh-CN" altLang="en-US">
                <a:sym typeface="+mn-ea"/>
              </a:rPr>
              <a:t>调用</a:t>
            </a:r>
            <a:r>
              <a:rPr lang="en-US" altLang="zh-CN">
                <a:sym typeface="+mn-ea"/>
              </a:rPr>
              <a:t> resize(n) </a:t>
            </a:r>
            <a:r>
              <a:rPr lang="zh-CN" altLang="en-US">
                <a:sym typeface="+mn-ea"/>
              </a:rPr>
              <a:t>的时候，</a:t>
            </a:r>
            <a:r>
              <a:rPr lang="zh-CN">
                <a:sym typeface="+mn-ea"/>
              </a:rPr>
              <a:t>如果数组已有超过</a:t>
            </a:r>
            <a:r>
              <a:rPr lang="en-US" altLang="zh-CN">
                <a:sym typeface="+mn-ea"/>
              </a:rPr>
              <a:t> n </a:t>
            </a:r>
            <a:r>
              <a:rPr lang="zh-CN" altLang="en-US">
                <a:sym typeface="+mn-ea"/>
              </a:rPr>
              <a:t>个</a:t>
            </a:r>
            <a:r>
              <a:rPr lang="zh-CN">
                <a:sym typeface="+mn-ea"/>
              </a:rPr>
              <a:t>元素，假设是</a:t>
            </a:r>
            <a:r>
              <a:rPr lang="en-US" altLang="zh-CN">
                <a:sym typeface="+mn-ea"/>
              </a:rPr>
              <a:t> m </a:t>
            </a:r>
            <a:r>
              <a:rPr lang="zh-CN" altLang="en-US">
                <a:sym typeface="+mn-ea"/>
              </a:rPr>
              <a:t>个</a:t>
            </a:r>
            <a:r>
              <a:rPr lang="zh-CN">
                <a:sym typeface="+mn-ea"/>
              </a:rPr>
              <a:t>，则他</a:t>
            </a:r>
            <a:r>
              <a:rPr lang="zh-CN" b="1">
                <a:sym typeface="+mn-ea"/>
              </a:rPr>
              <a:t>会删除多出来的</a:t>
            </a:r>
            <a:r>
              <a:rPr lang="en-US" altLang="zh-CN" b="1">
                <a:sym typeface="+mn-ea"/>
              </a:rPr>
              <a:t> m - n </a:t>
            </a:r>
            <a:r>
              <a:rPr lang="zh-CN" altLang="en-US" b="1">
                <a:sym typeface="+mn-ea"/>
              </a:rPr>
              <a:t>个元素</a:t>
            </a:r>
            <a:r>
              <a:rPr lang="zh-CN" altLang="en-US">
                <a:sym typeface="+mn-ea"/>
              </a:rPr>
              <a:t>，前</a:t>
            </a:r>
            <a:r>
              <a:rPr lang="en-US" altLang="zh-CN">
                <a:sym typeface="+mn-ea"/>
              </a:rPr>
              <a:t> n </a:t>
            </a:r>
            <a:r>
              <a:rPr lang="zh-CN" altLang="en-US">
                <a:sym typeface="+mn-ea"/>
              </a:rPr>
              <a:t>个元素会保持不变。</a:t>
            </a:r>
            <a:endParaRPr lang="zh-CN"/>
          </a:p>
          <a:p>
            <a:r>
              <a:rPr lang="en-US" altLang="zh-CN">
                <a:solidFill>
                  <a:schemeClr val="accent5">
                    <a:lumMod val="75000"/>
                  </a:schemeClr>
                </a:solidFill>
                <a:sym typeface="+mn-ea"/>
              </a:rPr>
              <a:t>vector&lt;int&gt; a = {1, 2, 3, 4, 5, 6};</a:t>
            </a:r>
            <a:endParaRPr lang="en-US" altLang="zh-CN">
              <a:solidFill>
                <a:schemeClr val="accent5">
                  <a:lumMod val="75000"/>
                </a:schemeClr>
              </a:solidFill>
              <a:sym typeface="+mn-ea"/>
            </a:endParaRPr>
          </a:p>
          <a:p>
            <a:r>
              <a:rPr lang="en-US" altLang="zh-CN">
                <a:solidFill>
                  <a:schemeClr val="accent5">
                    <a:lumMod val="75000"/>
                  </a:schemeClr>
                </a:solidFill>
                <a:sym typeface="+mn-ea"/>
              </a:rPr>
              <a:t>a.resize(4);</a:t>
            </a:r>
            <a:endParaRPr lang="en-US" altLang="zh-CN">
              <a:solidFill>
                <a:schemeClr val="accent5">
                  <a:lumMod val="75000"/>
                </a:schemeClr>
              </a:solidFill>
              <a:sym typeface="+mn-ea"/>
            </a:endParaRPr>
          </a:p>
          <a:p>
            <a:r>
              <a:rPr lang="zh-CN" altLang="en-US">
                <a:sym typeface="+mn-ea"/>
              </a:rPr>
              <a:t>等价于：</a:t>
            </a:r>
            <a:endParaRPr lang="zh-CN" altLang="en-US">
              <a:sym typeface="+mn-ea"/>
            </a:endParaRPr>
          </a:p>
          <a:p>
            <a:r>
              <a:rPr lang="en-US" altLang="zh-CN">
                <a:solidFill>
                  <a:schemeClr val="accent5">
                    <a:lumMod val="75000"/>
                  </a:schemeClr>
                </a:solidFill>
                <a:sym typeface="+mn-ea"/>
              </a:rPr>
              <a:t>vector&lt;int&gt; a = {1, 2, 3, 4};</a:t>
            </a:r>
            <a:endParaRPr lang="en-US" altLang="zh-CN">
              <a:solidFill>
                <a:schemeClr val="accent5">
                  <a:lumMod val="75000"/>
                </a:schemeClr>
              </a:solidFill>
              <a:sym typeface="+mn-ea"/>
            </a:endParaRPr>
          </a:p>
          <a:p>
            <a:r>
              <a:rPr lang="en-US" altLang="zh-CN">
                <a:solidFill>
                  <a:schemeClr val="bg1">
                    <a:lumMod val="65000"/>
                  </a:schemeClr>
                </a:solidFill>
                <a:sym typeface="+mn-ea"/>
              </a:rPr>
              <a:t>void resize(size_t n);</a:t>
            </a:r>
            <a:endParaRPr lang="en-US" altLang="zh-CN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7" name="Content Placeholder 6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191885" y="1861185"/>
            <a:ext cx="4760595" cy="31369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7300" y="5354320"/>
            <a:ext cx="4469130" cy="1053465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vector </a:t>
            </a:r>
            <a:r>
              <a:rPr lang="zh-CN" altLang="en-US"/>
              <a:t>容器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resize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1475" y="1825625"/>
            <a:ext cx="5539740" cy="4351655"/>
          </a:xfrm>
        </p:spPr>
        <p:txBody>
          <a:bodyPr>
            <a:normAutofit lnSpcReduction="20000"/>
          </a:bodyPr>
          <a:p>
            <a:r>
              <a:rPr lang="zh-CN" altLang="en-US">
                <a:sym typeface="+mn-ea"/>
              </a:rPr>
              <a:t>调用第二个重载</a:t>
            </a:r>
            <a:r>
              <a:rPr lang="en-US" altLang="zh-CN">
                <a:sym typeface="+mn-ea"/>
              </a:rPr>
              <a:t> resize(n, val) </a:t>
            </a:r>
            <a:r>
              <a:rPr lang="zh-CN" altLang="en-US">
                <a:sym typeface="+mn-ea"/>
              </a:rPr>
              <a:t>的时候，</a:t>
            </a:r>
            <a:r>
              <a:rPr lang="zh-CN"/>
              <a:t>如果数组里面不足</a:t>
            </a:r>
            <a:r>
              <a:rPr lang="en-US" altLang="zh-CN"/>
              <a:t> n </a:t>
            </a:r>
            <a:r>
              <a:rPr lang="zh-CN" altLang="en-US"/>
              <a:t>个</a:t>
            </a:r>
            <a:r>
              <a:rPr lang="zh-CN"/>
              <a:t>元素，假设是</a:t>
            </a:r>
            <a:r>
              <a:rPr lang="en-US" altLang="zh-CN"/>
              <a:t> m </a:t>
            </a:r>
            <a:r>
              <a:rPr lang="zh-CN" altLang="en-US"/>
              <a:t>个</a:t>
            </a:r>
            <a:r>
              <a:rPr lang="zh-CN"/>
              <a:t>，则他</a:t>
            </a:r>
            <a:r>
              <a:rPr lang="zh-CN" altLang="en-US" b="1"/>
              <a:t>只会用第二个参数</a:t>
            </a:r>
            <a:r>
              <a:rPr lang="en-US" altLang="zh-CN" b="1"/>
              <a:t> val </a:t>
            </a:r>
            <a:r>
              <a:rPr lang="zh-CN" altLang="en-US" b="1"/>
              <a:t>填充新增的</a:t>
            </a:r>
            <a:r>
              <a:rPr lang="en-US" altLang="zh-CN" b="1"/>
              <a:t> n - m </a:t>
            </a:r>
            <a:r>
              <a:rPr lang="zh-CN" altLang="en-US" b="1"/>
              <a:t>个元素</a:t>
            </a:r>
            <a:r>
              <a:rPr lang="zh-CN" altLang="en-US"/>
              <a:t>，前</a:t>
            </a:r>
            <a:r>
              <a:rPr lang="en-US" altLang="zh-CN"/>
              <a:t> m </a:t>
            </a:r>
            <a:r>
              <a:rPr lang="zh-CN" altLang="en-US"/>
              <a:t>个元素会保持不变。</a:t>
            </a:r>
            <a:endParaRPr lang="zh-CN"/>
          </a:p>
          <a:p>
            <a:r>
              <a:rPr lang="en-US" altLang="zh-CN">
                <a:solidFill>
                  <a:schemeClr val="accent5">
                    <a:lumMod val="75000"/>
                  </a:schemeClr>
                </a:solidFill>
                <a:sym typeface="+mn-ea"/>
              </a:rPr>
              <a:t>vector&lt;int&gt; a = {1, 2};</a:t>
            </a:r>
            <a:endParaRPr lang="en-US" altLang="zh-CN">
              <a:solidFill>
                <a:schemeClr val="accent5">
                  <a:lumMod val="75000"/>
                </a:schemeClr>
              </a:solidFill>
              <a:sym typeface="+mn-ea"/>
            </a:endParaRPr>
          </a:p>
          <a:p>
            <a:r>
              <a:rPr lang="en-US" altLang="zh-CN">
                <a:solidFill>
                  <a:schemeClr val="accent5">
                    <a:lumMod val="75000"/>
                  </a:schemeClr>
                </a:solidFill>
                <a:sym typeface="+mn-ea"/>
              </a:rPr>
              <a:t>a.resize(4, 233);</a:t>
            </a:r>
            <a:endParaRPr lang="en-US" altLang="zh-CN">
              <a:solidFill>
                <a:schemeClr val="accent5">
                  <a:lumMod val="75000"/>
                </a:schemeClr>
              </a:solidFill>
              <a:sym typeface="+mn-ea"/>
            </a:endParaRPr>
          </a:p>
          <a:p>
            <a:r>
              <a:rPr lang="zh-CN" altLang="en-US">
                <a:sym typeface="+mn-ea"/>
              </a:rPr>
              <a:t>等价于：</a:t>
            </a:r>
            <a:endParaRPr lang="zh-CN" altLang="en-US">
              <a:sym typeface="+mn-ea"/>
            </a:endParaRPr>
          </a:p>
          <a:p>
            <a:r>
              <a:rPr lang="en-US" altLang="zh-CN">
                <a:solidFill>
                  <a:schemeClr val="accent5">
                    <a:lumMod val="75000"/>
                  </a:schemeClr>
                </a:solidFill>
                <a:sym typeface="+mn-ea"/>
              </a:rPr>
              <a:t>vector&lt;int&gt; a = {1, 2, 233, 233};</a:t>
            </a:r>
            <a:endParaRPr lang="en-US" altLang="zh-CN">
              <a:solidFill>
                <a:schemeClr val="accent5">
                  <a:lumMod val="75000"/>
                </a:schemeClr>
              </a:solidFill>
              <a:sym typeface="+mn-ea"/>
            </a:endParaRPr>
          </a:p>
          <a:p>
            <a:r>
              <a:rPr lang="en-US" altLang="zh-CN">
                <a:solidFill>
                  <a:schemeClr val="bg1">
                    <a:lumMod val="65000"/>
                  </a:schemeClr>
                </a:solidFill>
                <a:sym typeface="+mn-ea"/>
              </a:rPr>
              <a:t>void resize(size_t n, int const &amp;val);</a:t>
            </a:r>
            <a:endParaRPr lang="en-US" altLang="zh-CN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40270" y="5213350"/>
            <a:ext cx="2663825" cy="1295400"/>
          </a:xfrm>
          <a:prstGeom prst="rect">
            <a:avLst/>
          </a:prstGeom>
        </p:spPr>
      </p:pic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911975" y="1795780"/>
            <a:ext cx="3319780" cy="326644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vector </a:t>
            </a:r>
            <a:r>
              <a:rPr lang="zh-CN" altLang="en-US"/>
              <a:t>容器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resize</a:t>
            </a:r>
            <a:endParaRPr lang="en-US" altLang="zh-CN"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1475" y="1825625"/>
            <a:ext cx="5539740" cy="4351655"/>
          </a:xfrm>
        </p:spPr>
        <p:txBody>
          <a:bodyPr>
            <a:normAutofit lnSpcReduction="20000"/>
          </a:bodyPr>
          <a:p>
            <a:r>
              <a:rPr lang="zh-CN" altLang="en-US">
                <a:sym typeface="+mn-ea"/>
              </a:rPr>
              <a:t>调用第二个重载</a:t>
            </a:r>
            <a:r>
              <a:rPr lang="en-US" altLang="zh-CN">
                <a:sym typeface="+mn-ea"/>
              </a:rPr>
              <a:t> resize(n, val) </a:t>
            </a:r>
            <a:r>
              <a:rPr lang="zh-CN" altLang="en-US">
                <a:sym typeface="+mn-ea"/>
              </a:rPr>
              <a:t>的时候</a:t>
            </a:r>
            <a:r>
              <a:rPr lang="zh-CN" altLang="en-US">
                <a:sym typeface="+mn-ea"/>
              </a:rPr>
              <a:t>，</a:t>
            </a:r>
            <a:r>
              <a:rPr lang="zh-CN">
                <a:sym typeface="+mn-ea"/>
              </a:rPr>
              <a:t>如果数组已有超过</a:t>
            </a:r>
            <a:r>
              <a:rPr lang="en-US" altLang="zh-CN">
                <a:sym typeface="+mn-ea"/>
              </a:rPr>
              <a:t> n </a:t>
            </a:r>
            <a:r>
              <a:rPr lang="zh-CN" altLang="en-US">
                <a:sym typeface="+mn-ea"/>
              </a:rPr>
              <a:t>个</a:t>
            </a:r>
            <a:r>
              <a:rPr lang="zh-CN">
                <a:sym typeface="+mn-ea"/>
              </a:rPr>
              <a:t>元素，假设是</a:t>
            </a:r>
            <a:r>
              <a:rPr lang="en-US" altLang="zh-CN">
                <a:sym typeface="+mn-ea"/>
              </a:rPr>
              <a:t> m </a:t>
            </a:r>
            <a:r>
              <a:rPr lang="zh-CN" altLang="en-US">
                <a:sym typeface="+mn-ea"/>
              </a:rPr>
              <a:t>个</a:t>
            </a:r>
            <a:r>
              <a:rPr lang="zh-CN">
                <a:sym typeface="+mn-ea"/>
              </a:rPr>
              <a:t>，则第二参数</a:t>
            </a:r>
            <a:r>
              <a:rPr lang="en-US" altLang="zh-CN">
                <a:sym typeface="+mn-ea"/>
              </a:rPr>
              <a:t> val </a:t>
            </a:r>
            <a:r>
              <a:rPr lang="zh-CN">
                <a:sym typeface="+mn-ea"/>
              </a:rPr>
              <a:t>会被无视，</a:t>
            </a:r>
            <a:r>
              <a:rPr lang="zh-CN" b="1">
                <a:sym typeface="+mn-ea"/>
              </a:rPr>
              <a:t>删除多出来的</a:t>
            </a:r>
            <a:r>
              <a:rPr lang="en-US" altLang="zh-CN" b="1">
                <a:sym typeface="+mn-ea"/>
              </a:rPr>
              <a:t> m - n </a:t>
            </a:r>
            <a:r>
              <a:rPr lang="zh-CN" altLang="en-US" b="1">
                <a:sym typeface="+mn-ea"/>
              </a:rPr>
              <a:t>个元素</a:t>
            </a:r>
            <a:r>
              <a:rPr lang="zh-CN" altLang="en-US">
                <a:sym typeface="+mn-ea"/>
              </a:rPr>
              <a:t>，前</a:t>
            </a:r>
            <a:r>
              <a:rPr lang="en-US" altLang="zh-CN">
                <a:sym typeface="+mn-ea"/>
              </a:rPr>
              <a:t> n </a:t>
            </a:r>
            <a:r>
              <a:rPr lang="zh-CN" altLang="en-US">
                <a:sym typeface="+mn-ea"/>
              </a:rPr>
              <a:t>个元素会保持不变。</a:t>
            </a:r>
            <a:endParaRPr lang="zh-CN"/>
          </a:p>
          <a:p>
            <a:r>
              <a:rPr lang="en-US" altLang="zh-CN">
                <a:solidFill>
                  <a:schemeClr val="accent5">
                    <a:lumMod val="75000"/>
                  </a:schemeClr>
                </a:solidFill>
                <a:sym typeface="+mn-ea"/>
              </a:rPr>
              <a:t>vector&lt;int&gt; a = {1, 2, 3, 4, 5, 6};</a:t>
            </a:r>
            <a:endParaRPr lang="en-US" altLang="zh-CN">
              <a:solidFill>
                <a:schemeClr val="accent5">
                  <a:lumMod val="75000"/>
                </a:schemeClr>
              </a:solidFill>
              <a:sym typeface="+mn-ea"/>
            </a:endParaRPr>
          </a:p>
          <a:p>
            <a:r>
              <a:rPr lang="en-US" altLang="zh-CN">
                <a:solidFill>
                  <a:schemeClr val="accent5">
                    <a:lumMod val="75000"/>
                  </a:schemeClr>
                </a:solidFill>
                <a:sym typeface="+mn-ea"/>
              </a:rPr>
              <a:t>a.resize(4, 233);</a:t>
            </a:r>
            <a:endParaRPr lang="en-US" altLang="zh-CN">
              <a:solidFill>
                <a:schemeClr val="accent5">
                  <a:lumMod val="75000"/>
                </a:schemeClr>
              </a:solidFill>
              <a:sym typeface="+mn-ea"/>
            </a:endParaRPr>
          </a:p>
          <a:p>
            <a:r>
              <a:rPr lang="zh-CN" altLang="en-US">
                <a:sym typeface="+mn-ea"/>
              </a:rPr>
              <a:t>等价于：</a:t>
            </a:r>
            <a:endParaRPr lang="zh-CN" altLang="en-US">
              <a:sym typeface="+mn-ea"/>
            </a:endParaRPr>
          </a:p>
          <a:p>
            <a:r>
              <a:rPr lang="en-US" altLang="zh-CN">
                <a:solidFill>
                  <a:schemeClr val="accent5">
                    <a:lumMod val="75000"/>
                  </a:schemeClr>
                </a:solidFill>
                <a:sym typeface="+mn-ea"/>
              </a:rPr>
              <a:t>vector&lt;int&gt; a = {1, 2, 3, 4};</a:t>
            </a:r>
            <a:endParaRPr lang="en-US" altLang="zh-CN">
              <a:solidFill>
                <a:schemeClr val="accent5">
                  <a:lumMod val="75000"/>
                </a:schemeClr>
              </a:solidFill>
              <a:sym typeface="+mn-ea"/>
            </a:endParaRPr>
          </a:p>
          <a:p>
            <a:r>
              <a:rPr lang="en-US" altLang="zh-CN">
                <a:solidFill>
                  <a:schemeClr val="bg1">
                    <a:lumMod val="65000"/>
                  </a:schemeClr>
                </a:solidFill>
                <a:sym typeface="+mn-ea"/>
              </a:rPr>
              <a:t>void resize(size_t n, int const &amp;val);</a:t>
            </a:r>
            <a:endParaRPr lang="en-US" altLang="zh-CN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37300" y="5354320"/>
            <a:ext cx="4469130" cy="1053465"/>
          </a:xfrm>
          <a:prstGeom prst="rect">
            <a:avLst/>
          </a:prstGeom>
        </p:spPr>
      </p:pic>
      <p:pic>
        <p:nvPicPr>
          <p:cNvPr id="8" name="Content Placeholder 7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892165" y="1384935"/>
            <a:ext cx="5358765" cy="37401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C++ </a:t>
            </a:r>
            <a:r>
              <a:rPr lang="zh-CN"/>
              <a:t>标准库五大件：迭代器（</a:t>
            </a:r>
            <a:r>
              <a:rPr lang="en-US" altLang="zh-CN"/>
              <a:t>iterator</a:t>
            </a:r>
            <a:r>
              <a:rPr lang="zh-CN"/>
              <a:t>）</a:t>
            </a:r>
            <a:endParaRPr lang="zh-CN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7150" y="2132965"/>
            <a:ext cx="12077065" cy="3736340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4873625" y="4926965"/>
            <a:ext cx="669290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6317615" y="4926965"/>
            <a:ext cx="502285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197735" y="2743835"/>
            <a:ext cx="1000125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小彭老师的</a:t>
            </a:r>
            <a:r>
              <a:rPr lang="en-US" altLang="zh-CN"/>
              <a:t> IDE </a:t>
            </a:r>
            <a:r>
              <a:rPr lang="zh-CN" altLang="en-US"/>
              <a:t>对</a:t>
            </a:r>
            <a:r>
              <a:rPr lang="en-US" altLang="zh-CN"/>
              <a:t> resize </a:t>
            </a:r>
            <a:r>
              <a:rPr lang="zh-CN" altLang="en-US"/>
              <a:t>的解释</a:t>
            </a:r>
            <a:endParaRPr lang="zh-CN" alt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609090" y="2000885"/>
            <a:ext cx="8591550" cy="40005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vector </a:t>
            </a:r>
            <a:r>
              <a:rPr lang="zh-CN" altLang="en-US">
                <a:sym typeface="+mn-ea"/>
              </a:rPr>
              <a:t>容器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clear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p>
            <a:r>
              <a:rPr lang="en-US"/>
              <a:t>vector </a:t>
            </a:r>
            <a:r>
              <a:rPr lang="zh-CN" altLang="en-US"/>
              <a:t>的</a:t>
            </a:r>
            <a:r>
              <a:rPr lang="en-US" altLang="zh-CN"/>
              <a:t> clear </a:t>
            </a:r>
            <a:r>
              <a:rPr lang="zh-CN" altLang="en-US"/>
              <a:t>函数可以</a:t>
            </a:r>
            <a:r>
              <a:rPr lang="zh-CN" altLang="en-US" b="1"/>
              <a:t>清空该数组</a:t>
            </a:r>
            <a:r>
              <a:rPr lang="zh-CN" altLang="en-US"/>
              <a:t>，也就相当于把长度设为零，变成空数组。例如：</a:t>
            </a:r>
            <a:endParaRPr lang="zh-CN" altLang="en-US"/>
          </a:p>
          <a:p>
            <a:r>
              <a:rPr lang="en-US" altLang="zh-CN">
                <a:solidFill>
                  <a:schemeClr val="accent5">
                    <a:lumMod val="75000"/>
                  </a:schemeClr>
                </a:solidFill>
                <a:sym typeface="+mn-ea"/>
              </a:rPr>
              <a:t>a.clear();</a:t>
            </a:r>
            <a:endParaRPr lang="en-US" altLang="zh-CN">
              <a:solidFill>
                <a:schemeClr val="accent5">
                  <a:lumMod val="75000"/>
                </a:schemeClr>
              </a:solidFill>
              <a:sym typeface="+mn-ea"/>
            </a:endParaRPr>
          </a:p>
          <a:p>
            <a:r>
              <a:rPr lang="zh-CN" altLang="en-US">
                <a:sym typeface="+mn-ea"/>
              </a:rPr>
              <a:t>等价于：</a:t>
            </a:r>
            <a:endParaRPr lang="zh-CN" altLang="en-US">
              <a:sym typeface="+mn-ea"/>
            </a:endParaRPr>
          </a:p>
          <a:p>
            <a:r>
              <a:rPr lang="en-US" altLang="zh-CN">
                <a:solidFill>
                  <a:schemeClr val="accent5">
                    <a:lumMod val="75000"/>
                  </a:schemeClr>
                </a:solidFill>
                <a:sym typeface="+mn-ea"/>
              </a:rPr>
              <a:t>a.resize(0);   </a:t>
            </a:r>
            <a:r>
              <a:rPr lang="zh-CN" altLang="en-US">
                <a:sym typeface="+mn-ea"/>
              </a:rPr>
              <a:t>或</a:t>
            </a:r>
            <a:r>
              <a:rPr lang="en-US" altLang="zh-CN">
                <a:sym typeface="+mn-ea"/>
              </a:rPr>
              <a:t>  </a:t>
            </a:r>
            <a:r>
              <a:rPr lang="en-US" altLang="zh-CN">
                <a:solidFill>
                  <a:schemeClr val="accent5">
                    <a:lumMod val="75000"/>
                  </a:schemeClr>
                </a:solidFill>
                <a:sym typeface="+mn-ea"/>
              </a:rPr>
              <a:t> a = {};</a:t>
            </a:r>
            <a:endParaRPr lang="en-US" altLang="zh-CN">
              <a:solidFill>
                <a:schemeClr val="accent5">
                  <a:lumMod val="75000"/>
                </a:schemeClr>
              </a:solidFill>
              <a:sym typeface="+mn-ea"/>
            </a:endParaRPr>
          </a:p>
          <a:p>
            <a:r>
              <a:rPr lang="zh-CN" altLang="en-US">
                <a:sym typeface="+mn-ea"/>
              </a:rPr>
              <a:t>通常用于后面需要重新</a:t>
            </a:r>
            <a:r>
              <a:rPr lang="en-US" altLang="zh-CN">
                <a:sym typeface="+mn-ea"/>
              </a:rPr>
              <a:t> push_back</a:t>
            </a:r>
            <a:r>
              <a:rPr lang="zh-CN" altLang="en-US">
                <a:sym typeface="+mn-ea"/>
              </a:rPr>
              <a:t>，因此可以</a:t>
            </a:r>
            <a:r>
              <a:rPr lang="en-US" altLang="zh-CN">
                <a:sym typeface="+mn-ea"/>
              </a:rPr>
              <a:t> clear </a:t>
            </a:r>
            <a:r>
              <a:rPr lang="zh-CN" altLang="en-US">
                <a:sym typeface="+mn-ea"/>
              </a:rPr>
              <a:t>来把数组设为空。</a:t>
            </a:r>
            <a:endParaRPr lang="en-US" altLang="zh-CN">
              <a:solidFill>
                <a:schemeClr val="accent5">
                  <a:lumMod val="75000"/>
                </a:schemeClr>
              </a:solidFill>
              <a:sym typeface="+mn-ea"/>
            </a:endParaRPr>
          </a:p>
          <a:p>
            <a:r>
              <a:rPr lang="en-US" altLang="zh-CN">
                <a:solidFill>
                  <a:schemeClr val="bg1">
                    <a:lumMod val="65000"/>
                  </a:schemeClr>
                </a:solidFill>
                <a:sym typeface="+mn-ea"/>
              </a:rPr>
              <a:t>void clear() noexcept;</a:t>
            </a:r>
            <a:endParaRPr lang="zh-CN" alt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104890" y="2241550"/>
            <a:ext cx="5160010" cy="23749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2370" y="5024755"/>
            <a:ext cx="4845050" cy="1152525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vector </a:t>
            </a:r>
            <a:r>
              <a:rPr lang="zh-CN" altLang="en-US">
                <a:sym typeface="+mn-ea"/>
              </a:rPr>
              <a:t>容器：</a:t>
            </a:r>
            <a:r>
              <a:rPr lang="en-US" altLang="zh-CN">
                <a:sym typeface="+mn-ea"/>
              </a:rPr>
              <a:t>clear </a:t>
            </a:r>
            <a:r>
              <a:rPr lang="zh-CN" altLang="en-US">
                <a:sym typeface="+mn-ea"/>
              </a:rPr>
              <a:t>配合</a:t>
            </a:r>
            <a:r>
              <a:rPr lang="en-US" altLang="zh-CN">
                <a:sym typeface="+mn-ea"/>
              </a:rPr>
              <a:t> resize</a:t>
            </a:r>
            <a:endParaRPr lang="en-US" altLang="zh-CN"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US"/>
              <a:t>resize </a:t>
            </a:r>
            <a:r>
              <a:rPr lang="zh-CN" altLang="en-US"/>
              <a:t>会保留原数组的前面部分不变，只在后面填充上</a:t>
            </a:r>
            <a:r>
              <a:rPr lang="en-US" altLang="zh-CN"/>
              <a:t> 0</a:t>
            </a:r>
            <a:r>
              <a:rPr lang="zh-CN" altLang="en-US"/>
              <a:t>。</a:t>
            </a:r>
            <a:endParaRPr lang="zh-CN" altLang="en-US"/>
          </a:p>
          <a:p>
            <a:r>
              <a:rPr lang="zh-CN" altLang="en-US"/>
              <a:t>如果需要把原数组前面的部分也填充上</a:t>
            </a:r>
            <a:r>
              <a:rPr lang="en-US" altLang="zh-CN"/>
              <a:t> 0</a:t>
            </a:r>
            <a:r>
              <a:rPr lang="zh-CN" altLang="en-US"/>
              <a:t>，可以</a:t>
            </a:r>
            <a:r>
              <a:rPr lang="zh-CN" altLang="en-US" b="1"/>
              <a:t>先</a:t>
            </a:r>
            <a:r>
              <a:rPr lang="en-US" altLang="zh-CN" b="1"/>
              <a:t> clear </a:t>
            </a:r>
            <a:r>
              <a:rPr lang="zh-CN" altLang="en-US" b="1"/>
              <a:t>再</a:t>
            </a:r>
            <a:r>
              <a:rPr lang="en-US" altLang="zh-CN" b="1"/>
              <a:t> resize</a:t>
            </a:r>
            <a:r>
              <a:rPr lang="zh-CN" altLang="en-US">
                <a:sym typeface="+mn-ea"/>
              </a:rPr>
              <a:t>，</a:t>
            </a:r>
            <a:r>
              <a:rPr lang="zh-CN" altLang="en-US"/>
              <a:t>这是一个常见的组合。</a:t>
            </a:r>
            <a:endParaRPr lang="zh-CN" altLang="en-US"/>
          </a:p>
          <a:p>
            <a:endParaRPr lang="zh-CN" altLang="en-US"/>
          </a:p>
          <a:p>
            <a:r>
              <a:rPr lang="en-US" altLang="zh-CN">
                <a:solidFill>
                  <a:schemeClr val="bg1">
                    <a:lumMod val="65000"/>
                  </a:schemeClr>
                </a:solidFill>
                <a:sym typeface="+mn-ea"/>
              </a:rPr>
              <a:t>void clear() noexcept;</a:t>
            </a:r>
            <a:endParaRPr lang="zh-CN" alt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456045" y="1654175"/>
            <a:ext cx="4274820" cy="29768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0125" y="5094605"/>
            <a:ext cx="5026660" cy="118491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vector </a:t>
            </a:r>
            <a:r>
              <a:rPr lang="zh-CN" altLang="en-US">
                <a:sym typeface="+mn-ea"/>
              </a:rPr>
              <a:t>容器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push_back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p>
            <a:r>
              <a:rPr lang="zh-CN" altLang="en-US"/>
              <a:t>著名的</a:t>
            </a:r>
            <a:r>
              <a:rPr lang="en-US" altLang="zh-CN"/>
              <a:t> push_back </a:t>
            </a:r>
            <a:r>
              <a:rPr lang="zh-CN" altLang="en-US"/>
              <a:t>函数，他可以</a:t>
            </a:r>
            <a:r>
              <a:rPr lang="zh-CN" altLang="en-US" b="1"/>
              <a:t>在数组的末尾追加</a:t>
            </a:r>
            <a:r>
              <a:rPr lang="zh-CN" altLang="en-US"/>
              <a:t>一个数。例如：</a:t>
            </a:r>
            <a:endParaRPr lang="zh-CN" altLang="en-US"/>
          </a:p>
          <a:p>
            <a:r>
              <a:rPr lang="en-US" altLang="zh-CN">
                <a:solidFill>
                  <a:schemeClr val="accent5">
                    <a:lumMod val="75000"/>
                  </a:schemeClr>
                </a:solidFill>
                <a:sym typeface="+mn-ea"/>
              </a:rPr>
              <a:t>vector&lt;int&gt; a = {1, 2};</a:t>
            </a:r>
            <a:endParaRPr lang="en-US" altLang="zh-CN">
              <a:solidFill>
                <a:schemeClr val="accent5">
                  <a:lumMod val="75000"/>
                </a:schemeClr>
              </a:solidFill>
              <a:sym typeface="+mn-ea"/>
            </a:endParaRPr>
          </a:p>
          <a:p>
            <a:r>
              <a:rPr lang="en-US" altLang="zh-CN">
                <a:solidFill>
                  <a:schemeClr val="accent5">
                    <a:lumMod val="75000"/>
                  </a:schemeClr>
                </a:solidFill>
                <a:sym typeface="+mn-ea"/>
              </a:rPr>
              <a:t>a.push_back(3);</a:t>
            </a:r>
            <a:endParaRPr lang="en-US" altLang="zh-CN">
              <a:solidFill>
                <a:schemeClr val="accent5">
                  <a:lumMod val="75000"/>
                </a:schemeClr>
              </a:solidFill>
              <a:sym typeface="+mn-ea"/>
            </a:endParaRPr>
          </a:p>
          <a:p>
            <a:r>
              <a:rPr lang="zh-CN" altLang="en-US">
                <a:sym typeface="+mn-ea"/>
              </a:rPr>
              <a:t>等价于：</a:t>
            </a:r>
            <a:endParaRPr lang="zh-CN" altLang="en-US">
              <a:sym typeface="+mn-ea"/>
            </a:endParaRPr>
          </a:p>
          <a:p>
            <a:r>
              <a:rPr lang="en-US" altLang="zh-CN">
                <a:solidFill>
                  <a:schemeClr val="accent5">
                    <a:lumMod val="75000"/>
                  </a:schemeClr>
                </a:solidFill>
                <a:sym typeface="+mn-ea"/>
              </a:rPr>
              <a:t>vector&lt;int&gt; a = {1, 2, 3};</a:t>
            </a:r>
            <a:endParaRPr lang="en-US" altLang="zh-CN">
              <a:solidFill>
                <a:schemeClr val="accent5">
                  <a:lumMod val="75000"/>
                </a:schemeClr>
              </a:solidFill>
              <a:sym typeface="+mn-ea"/>
            </a:endParaRPr>
          </a:p>
          <a:p>
            <a:r>
              <a:rPr lang="en-US" altLang="zh-CN">
                <a:solidFill>
                  <a:schemeClr val="bg1">
                    <a:lumMod val="65000"/>
                  </a:schemeClr>
                </a:solidFill>
                <a:sym typeface="+mn-ea"/>
              </a:rPr>
              <a:t>void push_back(int const &amp;val);</a:t>
            </a:r>
            <a:endParaRPr lang="en-US" altLang="zh-CN">
              <a:solidFill>
                <a:schemeClr val="bg1">
                  <a:lumMod val="65000"/>
                </a:schemeClr>
              </a:solidFill>
              <a:sym typeface="+mn-ea"/>
            </a:endParaRPr>
          </a:p>
          <a:p>
            <a:r>
              <a:rPr lang="en-US" altLang="zh-CN">
                <a:solidFill>
                  <a:schemeClr val="bg1">
                    <a:lumMod val="65000"/>
                  </a:schemeClr>
                </a:solidFill>
              </a:rPr>
              <a:t>void push_back(int &amp;&amp;val);  // C++11 </a:t>
            </a:r>
            <a:r>
              <a:rPr lang="zh-CN" altLang="en-US">
                <a:solidFill>
                  <a:schemeClr val="bg1">
                    <a:lumMod val="65000"/>
                  </a:schemeClr>
                </a:solidFill>
              </a:rPr>
              <a:t>新增</a:t>
            </a:r>
            <a:endParaRPr lang="zh-CN" altLang="en-US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40145" y="5219065"/>
            <a:ext cx="4890770" cy="1202690"/>
          </a:xfrm>
          <a:prstGeom prst="rect">
            <a:avLst/>
          </a:prstGeom>
        </p:spPr>
      </p:pic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81775" y="2204085"/>
            <a:ext cx="4207510" cy="26543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vector </a:t>
            </a:r>
            <a:r>
              <a:rPr lang="zh-CN" altLang="en-US">
                <a:sym typeface="+mn-ea"/>
              </a:rPr>
              <a:t>容器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pop_back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p>
            <a:r>
              <a:rPr lang="zh-CN"/>
              <a:t>而</a:t>
            </a:r>
            <a:r>
              <a:rPr lang="en-US" altLang="zh-CN"/>
              <a:t> pop_back </a:t>
            </a:r>
            <a:r>
              <a:rPr lang="zh-CN" altLang="en-US"/>
              <a:t>函数则是和</a:t>
            </a:r>
            <a:r>
              <a:rPr lang="en-US" altLang="zh-CN"/>
              <a:t> push_back </a:t>
            </a:r>
            <a:r>
              <a:rPr lang="zh-CN" altLang="en-US"/>
              <a:t>唱反调，他是</a:t>
            </a:r>
            <a:r>
              <a:rPr lang="zh-CN" altLang="en-US" b="1"/>
              <a:t>在数组的末尾删除</a:t>
            </a:r>
            <a:r>
              <a:rPr lang="zh-CN" altLang="en-US"/>
              <a:t>一个数。例如：</a:t>
            </a:r>
            <a:endParaRPr lang="zh-CN" altLang="en-US"/>
          </a:p>
          <a:p>
            <a:r>
              <a:rPr lang="en-US" altLang="zh-CN">
                <a:solidFill>
                  <a:schemeClr val="accent5">
                    <a:lumMod val="75000"/>
                  </a:schemeClr>
                </a:solidFill>
                <a:sym typeface="+mn-ea"/>
              </a:rPr>
              <a:t>vector&lt;int&gt; a = {1, 2, 3};</a:t>
            </a:r>
            <a:endParaRPr lang="en-US" altLang="zh-CN">
              <a:solidFill>
                <a:schemeClr val="accent5">
                  <a:lumMod val="75000"/>
                </a:schemeClr>
              </a:solidFill>
              <a:sym typeface="+mn-ea"/>
            </a:endParaRPr>
          </a:p>
          <a:p>
            <a:r>
              <a:rPr lang="en-US" altLang="zh-CN">
                <a:solidFill>
                  <a:schemeClr val="accent5">
                    <a:lumMod val="75000"/>
                  </a:schemeClr>
                </a:solidFill>
                <a:sym typeface="+mn-ea"/>
              </a:rPr>
              <a:t>a.pop_back();</a:t>
            </a:r>
            <a:endParaRPr lang="en-US" altLang="zh-CN">
              <a:solidFill>
                <a:schemeClr val="accent5">
                  <a:lumMod val="75000"/>
                </a:schemeClr>
              </a:solidFill>
              <a:sym typeface="+mn-ea"/>
            </a:endParaRPr>
          </a:p>
          <a:p>
            <a:r>
              <a:rPr lang="zh-CN" altLang="en-US">
                <a:sym typeface="+mn-ea"/>
              </a:rPr>
              <a:t>等价于：</a:t>
            </a:r>
            <a:endParaRPr lang="zh-CN" altLang="en-US">
              <a:sym typeface="+mn-ea"/>
            </a:endParaRPr>
          </a:p>
          <a:p>
            <a:r>
              <a:rPr lang="en-US" altLang="zh-CN">
                <a:solidFill>
                  <a:schemeClr val="accent5">
                    <a:lumMod val="75000"/>
                  </a:schemeClr>
                </a:solidFill>
                <a:sym typeface="+mn-ea"/>
              </a:rPr>
              <a:t>vector&lt;int&gt; a = {1, 2};</a:t>
            </a:r>
            <a:endParaRPr lang="en-US" altLang="zh-CN">
              <a:solidFill>
                <a:schemeClr val="accent5">
                  <a:lumMod val="75000"/>
                </a:schemeClr>
              </a:solidFill>
              <a:sym typeface="+mn-ea"/>
            </a:endParaRPr>
          </a:p>
          <a:p>
            <a:r>
              <a:rPr lang="en-US" altLang="zh-CN">
                <a:solidFill>
                  <a:schemeClr val="bg1">
                    <a:lumMod val="65000"/>
                  </a:schemeClr>
                </a:solidFill>
                <a:sym typeface="+mn-ea"/>
              </a:rPr>
              <a:t>void pop_back() noexcept;</a:t>
            </a:r>
            <a:endParaRPr lang="zh-CN" altLang="en-US"/>
          </a:p>
        </p:txBody>
      </p:sp>
      <p:pic>
        <p:nvPicPr>
          <p:cNvPr id="13" name="Content Placeholder 12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234430" y="2178685"/>
            <a:ext cx="4900930" cy="250063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9005" y="5066030"/>
            <a:ext cx="2811780" cy="144653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vector </a:t>
            </a:r>
            <a:r>
              <a:rPr lang="zh-CN" altLang="en-US">
                <a:sym typeface="+mn-ea"/>
              </a:rPr>
              <a:t>容器：</a:t>
            </a:r>
            <a:r>
              <a:rPr lang="en-US" altLang="zh-CN">
                <a:sym typeface="+mn-ea"/>
              </a:rPr>
              <a:t>back</a:t>
            </a:r>
            <a:endParaRPr lang="en-US" altLang="zh-CN"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20000"/>
          </a:bodyPr>
          <a:p>
            <a:r>
              <a:rPr lang="zh-CN"/>
              <a:t>要注意的是</a:t>
            </a:r>
            <a:r>
              <a:rPr lang="en-US" altLang="zh-CN"/>
              <a:t> pop_back </a:t>
            </a:r>
            <a:r>
              <a:rPr lang="zh-CN" altLang="en-US"/>
              <a:t>函数的返回类型是</a:t>
            </a:r>
            <a:r>
              <a:rPr lang="en-US" altLang="zh-CN"/>
              <a:t> void</a:t>
            </a:r>
            <a:r>
              <a:rPr lang="zh-CN" altLang="en-US"/>
              <a:t>，也就是没有返回值，如果需要获取删除的值，可以在</a:t>
            </a:r>
            <a:r>
              <a:rPr lang="en-US" altLang="zh-CN"/>
              <a:t> pop_back() </a:t>
            </a:r>
            <a:r>
              <a:rPr lang="zh-CN" altLang="en-US"/>
              <a:t>之前先通过</a:t>
            </a:r>
            <a:r>
              <a:rPr lang="en-US" altLang="zh-CN"/>
              <a:t> back() </a:t>
            </a:r>
            <a:r>
              <a:rPr lang="zh-CN" altLang="en-US" b="1"/>
              <a:t>获取末尾元素的值</a:t>
            </a:r>
            <a:r>
              <a:rPr lang="zh-CN" altLang="en-US"/>
              <a:t>，实现</a:t>
            </a:r>
            <a:r>
              <a:rPr lang="en-US" altLang="zh-CN"/>
              <a:t> pop </a:t>
            </a:r>
            <a:r>
              <a:rPr lang="zh-CN" altLang="en-US"/>
              <a:t>效果。</a:t>
            </a:r>
            <a:endParaRPr lang="zh-CN" altLang="en-US"/>
          </a:p>
          <a:p>
            <a:r>
              <a:rPr lang="en-US" altLang="zh-CN">
                <a:solidFill>
                  <a:schemeClr val="accent5">
                    <a:lumMod val="75000"/>
                  </a:schemeClr>
                </a:solidFill>
                <a:sym typeface="+mn-ea"/>
              </a:rPr>
              <a:t>a.back();</a:t>
            </a:r>
            <a:endParaRPr lang="en-US" altLang="zh-CN">
              <a:solidFill>
                <a:schemeClr val="accent5">
                  <a:lumMod val="75000"/>
                </a:schemeClr>
              </a:solidFill>
              <a:sym typeface="+mn-ea"/>
            </a:endParaRPr>
          </a:p>
          <a:p>
            <a:r>
              <a:rPr lang="zh-CN" altLang="en-US">
                <a:sym typeface="+mn-ea"/>
              </a:rPr>
              <a:t>等价于：</a:t>
            </a:r>
            <a:endParaRPr lang="zh-CN" altLang="en-US">
              <a:sym typeface="+mn-ea"/>
            </a:endParaRPr>
          </a:p>
          <a:p>
            <a:r>
              <a:rPr lang="en-US" altLang="zh-CN">
                <a:solidFill>
                  <a:schemeClr val="accent5">
                    <a:lumMod val="75000"/>
                  </a:schemeClr>
                </a:solidFill>
                <a:sym typeface="+mn-ea"/>
              </a:rPr>
              <a:t>a[a.size() - 1]</a:t>
            </a:r>
            <a:endParaRPr lang="en-US" altLang="zh-CN">
              <a:solidFill>
                <a:schemeClr val="bg1">
                  <a:lumMod val="65000"/>
                </a:schemeClr>
              </a:solidFill>
              <a:sym typeface="+mn-ea"/>
            </a:endParaRPr>
          </a:p>
          <a:p>
            <a:r>
              <a:rPr lang="en-US" altLang="zh-CN">
                <a:solidFill>
                  <a:schemeClr val="bg1">
                    <a:lumMod val="65000"/>
                  </a:schemeClr>
                </a:solidFill>
                <a:sym typeface="+mn-ea"/>
              </a:rPr>
              <a:t>int &amp;back()</a:t>
            </a:r>
            <a:r>
              <a:rPr lang="en-US" altLang="zh-CN">
                <a:solidFill>
                  <a:schemeClr val="bg1">
                    <a:lumMod val="65000"/>
                  </a:schemeClr>
                </a:solidFill>
                <a:sym typeface="+mn-ea"/>
              </a:rPr>
              <a:t> noexcept</a:t>
            </a:r>
            <a:r>
              <a:rPr lang="en-US" altLang="zh-CN">
                <a:solidFill>
                  <a:schemeClr val="bg1">
                    <a:lumMod val="65000"/>
                  </a:schemeClr>
                </a:solidFill>
                <a:sym typeface="+mn-ea"/>
              </a:rPr>
              <a:t>;</a:t>
            </a:r>
            <a:endParaRPr lang="en-US" altLang="zh-CN">
              <a:solidFill>
                <a:schemeClr val="bg1">
                  <a:lumMod val="65000"/>
                </a:schemeClr>
              </a:solidFill>
              <a:sym typeface="+mn-ea"/>
            </a:endParaRPr>
          </a:p>
          <a:p>
            <a:r>
              <a:rPr lang="en-US" altLang="zh-CN">
                <a:solidFill>
                  <a:schemeClr val="bg1">
                    <a:lumMod val="65000"/>
                  </a:schemeClr>
                </a:solidFill>
                <a:sym typeface="+mn-ea"/>
              </a:rPr>
              <a:t>int const &amp;back() const</a:t>
            </a:r>
            <a:r>
              <a:rPr lang="en-US" altLang="zh-CN">
                <a:solidFill>
                  <a:schemeClr val="bg1">
                    <a:lumMod val="65000"/>
                  </a:schemeClr>
                </a:solidFill>
                <a:sym typeface="+mn-ea"/>
              </a:rPr>
              <a:t> noexcept</a:t>
            </a:r>
            <a:r>
              <a:rPr lang="en-US" altLang="zh-CN">
                <a:solidFill>
                  <a:schemeClr val="bg1">
                    <a:lumMod val="65000"/>
                  </a:schemeClr>
                </a:solidFill>
                <a:sym typeface="+mn-ea"/>
              </a:rPr>
              <a:t>;</a:t>
            </a:r>
            <a:endParaRPr lang="zh-CN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06945" y="4948555"/>
            <a:ext cx="2756535" cy="1764030"/>
          </a:xfrm>
          <a:prstGeom prst="rect">
            <a:avLst/>
          </a:prstGeom>
        </p:spPr>
      </p:pic>
      <p:pic>
        <p:nvPicPr>
          <p:cNvPr id="7" name="Content Placeholder 6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85205" y="1825625"/>
            <a:ext cx="5078095" cy="285115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vector </a:t>
            </a:r>
            <a:r>
              <a:rPr lang="zh-CN" altLang="en-US">
                <a:sym typeface="+mn-ea"/>
              </a:rPr>
              <a:t>容器：</a:t>
            </a:r>
            <a:r>
              <a:rPr lang="en-US" altLang="zh-CN">
                <a:sym typeface="+mn-ea"/>
              </a:rPr>
              <a:t>front</a:t>
            </a:r>
            <a:endParaRPr lang="en-US" altLang="zh-CN"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20000"/>
          </a:bodyPr>
          <a:p>
            <a:r>
              <a:rPr lang="zh-CN"/>
              <a:t>和</a:t>
            </a:r>
            <a:r>
              <a:rPr lang="en-US" altLang="zh-CN"/>
              <a:t> back() </a:t>
            </a:r>
            <a:r>
              <a:rPr lang="zh-CN" altLang="en-US"/>
              <a:t>相对的还有一个</a:t>
            </a:r>
            <a:r>
              <a:rPr lang="en-US" altLang="zh-CN"/>
              <a:t> front()</a:t>
            </a:r>
            <a:r>
              <a:rPr lang="zh-CN" altLang="en-US"/>
              <a:t>。</a:t>
            </a:r>
            <a:endParaRPr lang="zh-CN" altLang="en-US"/>
          </a:p>
          <a:p>
            <a:r>
              <a:rPr lang="en-US" altLang="zh-CN"/>
              <a:t>back() </a:t>
            </a:r>
            <a:r>
              <a:rPr lang="zh-CN" altLang="en-US"/>
              <a:t>返回</a:t>
            </a:r>
            <a:r>
              <a:rPr lang="zh-CN" altLang="en-US" b="1"/>
              <a:t>末尾元素</a:t>
            </a:r>
            <a:r>
              <a:rPr lang="zh-CN" altLang="en-US"/>
              <a:t>的引用</a:t>
            </a:r>
            <a:r>
              <a:rPr lang="en-US" altLang="zh-CN"/>
              <a:t> </a:t>
            </a:r>
            <a:r>
              <a:rPr lang="en-US" altLang="zh-CN">
                <a:solidFill>
                  <a:schemeClr val="accent5">
                    <a:lumMod val="75000"/>
                  </a:schemeClr>
                </a:solidFill>
              </a:rPr>
              <a:t>a[a.size() - 1]</a:t>
            </a:r>
            <a:r>
              <a:rPr lang="zh-CN" altLang="en-US"/>
              <a:t>。</a:t>
            </a:r>
            <a:endParaRPr lang="zh-CN" altLang="en-US"/>
          </a:p>
          <a:p>
            <a:r>
              <a:rPr lang="zh-CN" altLang="en-US"/>
              <a:t>而</a:t>
            </a:r>
            <a:r>
              <a:rPr lang="en-US" altLang="zh-CN"/>
              <a:t> front() </a:t>
            </a:r>
            <a:r>
              <a:rPr lang="zh-CN" altLang="en-US"/>
              <a:t>返回</a:t>
            </a:r>
            <a:r>
              <a:rPr lang="zh-CN" altLang="en-US" b="1"/>
              <a:t>首个元素</a:t>
            </a:r>
            <a:r>
              <a:rPr lang="zh-CN" altLang="en-US"/>
              <a:t>的引用</a:t>
            </a:r>
            <a:r>
              <a:rPr lang="en-US" altLang="zh-CN"/>
              <a:t> </a:t>
            </a:r>
            <a:r>
              <a:rPr lang="en-US" altLang="zh-CN">
                <a:solidFill>
                  <a:schemeClr val="accent5">
                    <a:lumMod val="75000"/>
                  </a:schemeClr>
                </a:solidFill>
              </a:rPr>
              <a:t>a[0]</a:t>
            </a:r>
            <a:r>
              <a:rPr lang="zh-CN" altLang="en-US"/>
              <a:t>。</a:t>
            </a:r>
            <a:endParaRPr lang="zh-CN" altLang="en-US"/>
          </a:p>
          <a:p>
            <a:r>
              <a:rPr lang="en-US" altLang="zh-CN">
                <a:solidFill>
                  <a:schemeClr val="accent5">
                    <a:lumMod val="75000"/>
                  </a:schemeClr>
                </a:solidFill>
                <a:sym typeface="+mn-ea"/>
              </a:rPr>
              <a:t>a.front();</a:t>
            </a:r>
            <a:endParaRPr lang="en-US" altLang="zh-CN">
              <a:solidFill>
                <a:schemeClr val="accent5">
                  <a:lumMod val="75000"/>
                </a:schemeClr>
              </a:solidFill>
              <a:sym typeface="+mn-ea"/>
            </a:endParaRPr>
          </a:p>
          <a:p>
            <a:r>
              <a:rPr lang="zh-CN" altLang="en-US">
                <a:sym typeface="+mn-ea"/>
              </a:rPr>
              <a:t>等价于：</a:t>
            </a:r>
            <a:endParaRPr lang="zh-CN" altLang="en-US">
              <a:sym typeface="+mn-ea"/>
            </a:endParaRPr>
          </a:p>
          <a:p>
            <a:r>
              <a:rPr lang="en-US" altLang="zh-CN">
                <a:solidFill>
                  <a:schemeClr val="accent5">
                    <a:lumMod val="75000"/>
                  </a:schemeClr>
                </a:solidFill>
                <a:sym typeface="+mn-ea"/>
              </a:rPr>
              <a:t>a[0]</a:t>
            </a:r>
            <a:endParaRPr lang="en-US" altLang="zh-CN">
              <a:solidFill>
                <a:schemeClr val="bg1">
                  <a:lumMod val="65000"/>
                </a:schemeClr>
              </a:solidFill>
              <a:sym typeface="+mn-ea"/>
            </a:endParaRPr>
          </a:p>
          <a:p>
            <a:r>
              <a:rPr lang="en-US" altLang="zh-CN">
                <a:solidFill>
                  <a:schemeClr val="bg1">
                    <a:lumMod val="65000"/>
                  </a:schemeClr>
                </a:solidFill>
                <a:sym typeface="+mn-ea"/>
              </a:rPr>
              <a:t>int &amp;front() noexcept;</a:t>
            </a:r>
            <a:endParaRPr lang="en-US" altLang="zh-CN">
              <a:solidFill>
                <a:schemeClr val="bg1">
                  <a:lumMod val="65000"/>
                </a:schemeClr>
              </a:solidFill>
              <a:sym typeface="+mn-ea"/>
            </a:endParaRPr>
          </a:p>
          <a:p>
            <a:r>
              <a:rPr lang="en-US" altLang="zh-CN">
                <a:solidFill>
                  <a:schemeClr val="bg1">
                    <a:lumMod val="65000"/>
                  </a:schemeClr>
                </a:solidFill>
                <a:sym typeface="+mn-ea"/>
              </a:rPr>
              <a:t>int const &amp;front() const</a:t>
            </a:r>
            <a:r>
              <a:rPr lang="en-US" altLang="zh-CN">
                <a:solidFill>
                  <a:schemeClr val="bg1">
                    <a:lumMod val="65000"/>
                  </a:schemeClr>
                </a:solidFill>
                <a:sym typeface="+mn-ea"/>
              </a:rPr>
              <a:t> noexcept</a:t>
            </a:r>
            <a:r>
              <a:rPr lang="en-US" altLang="zh-CN">
                <a:solidFill>
                  <a:schemeClr val="bg1">
                    <a:lumMod val="65000"/>
                  </a:schemeClr>
                </a:solidFill>
                <a:sym typeface="+mn-ea"/>
              </a:rPr>
              <a:t>;</a:t>
            </a:r>
            <a:endParaRPr lang="zh-CN" alt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438140" y="2838450"/>
            <a:ext cx="6289040" cy="20142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0120" y="4965065"/>
            <a:ext cx="2545080" cy="175133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vector </a:t>
            </a:r>
            <a:r>
              <a:rPr lang="zh-CN" altLang="en-US">
                <a:sym typeface="+mn-ea"/>
              </a:rPr>
              <a:t>容器：</a:t>
            </a:r>
            <a:r>
              <a:rPr lang="en-US" altLang="zh-CN">
                <a:sym typeface="+mn-ea"/>
              </a:rPr>
              <a:t>data() </a:t>
            </a:r>
            <a:r>
              <a:rPr lang="zh-CN" altLang="en-US">
                <a:sym typeface="+mn-ea"/>
              </a:rPr>
              <a:t>获取首地址指针</a:t>
            </a:r>
            <a:endParaRPr lang="zh-CN" altLang="en-US"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5305" y="1784985"/>
            <a:ext cx="5293995" cy="4433570"/>
          </a:xfrm>
        </p:spPr>
        <p:txBody>
          <a:bodyPr/>
          <a:p>
            <a:r>
              <a:rPr lang="en-US" altLang="zh-CN"/>
              <a:t>data() </a:t>
            </a:r>
            <a:r>
              <a:rPr lang="zh-CN" altLang="en-US"/>
              <a:t>会返回指向数组中</a:t>
            </a:r>
            <a:r>
              <a:rPr lang="zh-CN" altLang="en-US" b="1"/>
              <a:t>首个元素的指针</a:t>
            </a:r>
            <a:r>
              <a:rPr lang="zh-CN" altLang="en-US"/>
              <a:t>，也就是等价于</a:t>
            </a:r>
            <a:r>
              <a:rPr lang="en-US" altLang="zh-CN"/>
              <a:t> </a:t>
            </a:r>
            <a:r>
              <a:rPr lang="en-US" altLang="zh-CN">
                <a:solidFill>
                  <a:schemeClr val="accent5">
                    <a:lumMod val="75000"/>
                  </a:schemeClr>
                </a:solidFill>
              </a:rPr>
              <a:t>&amp;a[0]</a:t>
            </a:r>
            <a:r>
              <a:rPr lang="zh-CN" altLang="en-US"/>
              <a:t>。由于</a:t>
            </a:r>
            <a:r>
              <a:rPr lang="en-US" altLang="zh-CN"/>
              <a:t> vector </a:t>
            </a:r>
            <a:r>
              <a:rPr lang="zh-CN" altLang="en-US"/>
              <a:t>是连续存储的数组，因此只要得到了首地址，下一个元素的地址只需指针</a:t>
            </a:r>
            <a:r>
              <a:rPr lang="en-US" altLang="zh-CN"/>
              <a:t> +1 </a:t>
            </a:r>
            <a:r>
              <a:rPr lang="zh-CN" altLang="en-US"/>
              <a:t>即可。</a:t>
            </a:r>
            <a:endParaRPr lang="zh-CN" altLang="en-US"/>
          </a:p>
          <a:p>
            <a:r>
              <a:rPr lang="zh-CN" altLang="en-US"/>
              <a:t>因为指针的</a:t>
            </a:r>
            <a:r>
              <a:rPr lang="en-US" altLang="zh-CN"/>
              <a:t> </a:t>
            </a:r>
            <a:r>
              <a:rPr lang="en-US" altLang="zh-CN">
                <a:solidFill>
                  <a:schemeClr val="accent5">
                    <a:lumMod val="75000"/>
                  </a:schemeClr>
                </a:solidFill>
              </a:rPr>
              <a:t>p[i]</a:t>
            </a:r>
            <a:r>
              <a:rPr lang="en-US" altLang="zh-CN"/>
              <a:t> </a:t>
            </a:r>
            <a:r>
              <a:rPr lang="zh-CN" altLang="en-US"/>
              <a:t>相当于</a:t>
            </a:r>
            <a:r>
              <a:rPr lang="en-US" altLang="zh-CN"/>
              <a:t> </a:t>
            </a:r>
            <a:r>
              <a:rPr lang="en-US" altLang="zh-CN">
                <a:solidFill>
                  <a:schemeClr val="accent5">
                    <a:lumMod val="75000"/>
                  </a:schemeClr>
                </a:solidFill>
              </a:rPr>
              <a:t>*(p + i)</a:t>
            </a:r>
            <a:r>
              <a:rPr lang="zh-CN" altLang="en-US"/>
              <a:t>，因此可以把</a:t>
            </a:r>
            <a:r>
              <a:rPr lang="en-US" altLang="zh-CN"/>
              <a:t> data() </a:t>
            </a:r>
            <a:r>
              <a:rPr lang="zh-CN" altLang="en-US"/>
              <a:t>返回的首地址指针当一个数组来访问。</a:t>
            </a:r>
            <a:endParaRPr lang="zh-CN" altLang="en-US"/>
          </a:p>
          <a:p>
            <a:r>
              <a:rPr lang="en-US" altLang="zh-CN">
                <a:solidFill>
                  <a:schemeClr val="bg1">
                    <a:lumMod val="65000"/>
                  </a:schemeClr>
                </a:solidFill>
              </a:rPr>
              <a:t>int *data() noexcept;</a:t>
            </a:r>
            <a:endParaRPr lang="en-US" altLang="zh-CN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zh-CN">
                <a:solidFill>
                  <a:schemeClr val="bg1">
                    <a:lumMod val="65000"/>
                  </a:schemeClr>
                </a:solidFill>
                <a:sym typeface="+mn-ea"/>
              </a:rPr>
              <a:t>int const *data() const noexcept;</a:t>
            </a:r>
            <a:endParaRPr lang="en-US" altLang="zh-CN">
              <a:solidFill>
                <a:schemeClr val="bg1">
                  <a:lumMod val="65000"/>
                </a:schemeClr>
              </a:solidFill>
              <a:sym typeface="+mn-ea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22265" y="4857115"/>
            <a:ext cx="407035" cy="1891665"/>
          </a:xfrm>
          <a:prstGeom prst="rect">
            <a:avLst/>
          </a:prstGeom>
        </p:spPr>
      </p:pic>
      <p:pic>
        <p:nvPicPr>
          <p:cNvPr id="13" name="Content Placeholder 12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16650" y="1965325"/>
            <a:ext cx="4710430" cy="407162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vector </a:t>
            </a:r>
            <a:r>
              <a:rPr lang="zh-CN" altLang="en-US">
                <a:sym typeface="+mn-ea"/>
              </a:rPr>
              <a:t>容器：</a:t>
            </a:r>
            <a:r>
              <a:rPr lang="en-US" altLang="zh-CN">
                <a:sym typeface="+mn-ea"/>
              </a:rPr>
              <a:t>data() </a:t>
            </a:r>
            <a:r>
              <a:rPr lang="zh-CN" altLang="en-US">
                <a:sym typeface="+mn-ea"/>
              </a:rPr>
              <a:t>获取首地址指针</a:t>
            </a:r>
            <a:endParaRPr lang="zh-CN" altLang="en-US"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5305" y="1825625"/>
            <a:ext cx="5293995" cy="4351655"/>
          </a:xfrm>
        </p:spPr>
        <p:txBody>
          <a:bodyPr/>
          <a:p>
            <a:r>
              <a:rPr lang="en-US" altLang="zh-CN"/>
              <a:t>data() </a:t>
            </a:r>
            <a:r>
              <a:rPr lang="zh-CN" altLang="en-US"/>
              <a:t>返回的</a:t>
            </a:r>
            <a:r>
              <a:rPr lang="zh-CN" altLang="en-US" b="1"/>
              <a:t>首地址指针</a:t>
            </a:r>
            <a:r>
              <a:rPr lang="zh-CN" altLang="en-US"/>
              <a:t>，通常配合</a:t>
            </a:r>
            <a:r>
              <a:rPr lang="en-US" altLang="zh-CN"/>
              <a:t> size() </a:t>
            </a:r>
            <a:r>
              <a:rPr lang="zh-CN" altLang="en-US"/>
              <a:t>返回的</a:t>
            </a:r>
            <a:r>
              <a:rPr lang="zh-CN" altLang="en-US" b="1"/>
              <a:t>数组长度</a:t>
            </a:r>
            <a:r>
              <a:rPr lang="zh-CN" altLang="en-US">
                <a:sym typeface="+mn-ea"/>
              </a:rPr>
              <a:t>一起使用（见上一课《</a:t>
            </a:r>
            <a:r>
              <a:rPr lang="en-US" altLang="zh-CN">
                <a:sym typeface="+mn-ea"/>
              </a:rPr>
              <a:t>C </a:t>
            </a:r>
            <a:r>
              <a:rPr lang="zh-CN" altLang="en-US">
                <a:sym typeface="+mn-ea"/>
              </a:rPr>
              <a:t>语言指针》中提到，连续的动态数组只需要知道首地址和数组长度即可完全确定）。</a:t>
            </a:r>
            <a:endParaRPr lang="zh-CN" altLang="en-US"/>
          </a:p>
          <a:p>
            <a:r>
              <a:rPr lang="zh-CN" altLang="en-US"/>
              <a:t>用他来获取一个</a:t>
            </a:r>
            <a:r>
              <a:rPr lang="en-US" altLang="zh-CN"/>
              <a:t> C </a:t>
            </a:r>
            <a:r>
              <a:rPr lang="zh-CN" altLang="en-US"/>
              <a:t>语言原始指针</a:t>
            </a:r>
            <a:r>
              <a:rPr lang="en-US" altLang="zh-CN"/>
              <a:t> </a:t>
            </a:r>
            <a:r>
              <a:rPr lang="en-US" altLang="zh-CN">
                <a:solidFill>
                  <a:schemeClr val="accent5">
                    <a:lumMod val="75000"/>
                  </a:schemeClr>
                </a:solidFill>
              </a:rPr>
              <a:t>int *</a:t>
            </a:r>
            <a:r>
              <a:rPr lang="zh-CN" altLang="en-US"/>
              <a:t>，很方便用于调用</a:t>
            </a:r>
            <a:r>
              <a:rPr lang="en-US" altLang="zh-CN"/>
              <a:t> C </a:t>
            </a:r>
            <a:r>
              <a:rPr lang="zh-CN" altLang="en-US"/>
              <a:t>语言的函数和</a:t>
            </a:r>
            <a:r>
              <a:rPr lang="en-US" altLang="zh-CN"/>
              <a:t> API </a:t>
            </a:r>
            <a:r>
              <a:rPr lang="zh-CN" altLang="en-US"/>
              <a:t>等，同时还能享受到</a:t>
            </a:r>
            <a:r>
              <a:rPr lang="en-US" altLang="zh-CN"/>
              <a:t> vector </a:t>
            </a:r>
            <a:r>
              <a:rPr lang="zh-CN" altLang="en-US"/>
              <a:t>容器</a:t>
            </a:r>
            <a:r>
              <a:rPr lang="en-US" altLang="zh-CN"/>
              <a:t> RAII </a:t>
            </a:r>
            <a:r>
              <a:rPr lang="zh-CN" altLang="en-US"/>
              <a:t>的安全性。</a:t>
            </a:r>
            <a:endParaRPr lang="zh-CN" altLang="en-US"/>
          </a:p>
          <a:p>
            <a:r>
              <a:rPr lang="en-US" altLang="zh-CN">
                <a:solidFill>
                  <a:schemeClr val="bg1">
                    <a:lumMod val="65000"/>
                  </a:schemeClr>
                </a:solidFill>
              </a:rPr>
              <a:t>~vector() noexcept;</a:t>
            </a:r>
            <a:endParaRPr lang="en-US" altLang="zh-CN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94705" y="5758815"/>
            <a:ext cx="5268595" cy="976630"/>
          </a:xfrm>
          <a:prstGeom prst="rect">
            <a:avLst/>
          </a:prstGeom>
        </p:spPr>
      </p:pic>
      <p:pic>
        <p:nvPicPr>
          <p:cNvPr id="8" name="Content Placeholder 7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21705" y="1278890"/>
            <a:ext cx="5013960" cy="43008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vector </a:t>
            </a:r>
            <a:r>
              <a:rPr lang="zh-CN" altLang="en-US"/>
              <a:t>容器：</a:t>
            </a:r>
            <a:r>
              <a:rPr lang="en-US" altLang="zh-CN"/>
              <a:t>RAII </a:t>
            </a:r>
            <a:r>
              <a:rPr lang="zh-CN" altLang="en-US"/>
              <a:t>避免内存泄露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如果用</a:t>
            </a:r>
            <a:r>
              <a:rPr lang="en-US" altLang="zh-CN"/>
              <a:t> new/delete </a:t>
            </a:r>
            <a:r>
              <a:rPr lang="zh-CN" altLang="en-US"/>
              <a:t>或者</a:t>
            </a:r>
            <a:r>
              <a:rPr lang="en-US" altLang="zh-CN"/>
              <a:t> malloc/free </a:t>
            </a:r>
            <a:r>
              <a:rPr lang="zh-CN" altLang="en-US"/>
              <a:t>就很容易出现忘记释放内存的情况，造成内存泄露。</a:t>
            </a:r>
            <a:endParaRPr lang="zh-CN" altLang="en-US"/>
          </a:p>
          <a:p>
            <a:r>
              <a:rPr lang="zh-CN" altLang="en-US"/>
              <a:t>而</a:t>
            </a:r>
            <a:r>
              <a:rPr lang="en-US" altLang="zh-CN"/>
              <a:t> vector </a:t>
            </a:r>
            <a:r>
              <a:rPr lang="zh-CN" altLang="en-US"/>
              <a:t>会在离开作用域时，自动调用解构函数，释放内存，就不必手动释放了，更安全。</a:t>
            </a:r>
            <a:endParaRPr lang="zh-CN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7320" y="2727960"/>
            <a:ext cx="11897995" cy="16065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865" y="4714875"/>
            <a:ext cx="11812270" cy="1901825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2669540" y="0"/>
            <a:ext cx="740537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https://github.com/zenustech/zeno/blob/master/zenovis/src/Scene.cpp</a:t>
            </a:r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C++ </a:t>
            </a:r>
            <a:r>
              <a:rPr lang="zh-CN"/>
              <a:t>标准库五大件</a:t>
            </a:r>
            <a:r>
              <a:rPr lang="zh-CN">
                <a:sym typeface="+mn-ea"/>
              </a:rPr>
              <a:t>：算法（</a:t>
            </a:r>
            <a:r>
              <a:rPr lang="en-US" altLang="zh-CN">
                <a:sym typeface="+mn-ea"/>
              </a:rPr>
              <a:t>algorithm</a:t>
            </a:r>
            <a:r>
              <a:rPr lang="zh-CN">
                <a:sym typeface="+mn-ea"/>
              </a:rPr>
              <a:t>）</a:t>
            </a:r>
            <a:endParaRPr lang="zh-CN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7150" y="2132965"/>
            <a:ext cx="12077065" cy="3736340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3330575" y="4926965"/>
            <a:ext cx="1123950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>
            <a:off x="2177415" y="3060700"/>
            <a:ext cx="1367790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vector </a:t>
            </a:r>
            <a:r>
              <a:rPr lang="zh-CN" altLang="en-US">
                <a:sym typeface="+mn-ea"/>
              </a:rPr>
              <a:t>容器：生命周期由主对象管理</a:t>
            </a:r>
            <a:endParaRPr lang="zh-CN" altLang="en-US">
              <a:sym typeface="+mn-ea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47700" y="1478280"/>
            <a:ext cx="5181600" cy="5046980"/>
          </a:xfrm>
        </p:spPr>
        <p:txBody>
          <a:bodyPr>
            <a:normAutofit lnSpcReduction="20000"/>
          </a:bodyPr>
          <a:p>
            <a:r>
              <a:rPr lang="en-US"/>
              <a:t>C++ </a:t>
            </a:r>
            <a:r>
              <a:rPr lang="zh-CN" altLang="en-US"/>
              <a:t>中哪个运算符是最强的？我觉得是</a:t>
            </a:r>
            <a:r>
              <a:rPr lang="en-US" altLang="zh-CN"/>
              <a:t> </a:t>
            </a:r>
            <a:r>
              <a:rPr lang="en-US" altLang="zh-CN" b="1"/>
              <a:t>}</a:t>
            </a:r>
            <a:endParaRPr lang="en-US" altLang="zh-CN" b="1"/>
          </a:p>
          <a:p>
            <a:r>
              <a:rPr lang="zh-CN" altLang="en-US">
                <a:sym typeface="+mn-ea"/>
              </a:rPr>
              <a:t>因为</a:t>
            </a:r>
            <a:r>
              <a:rPr lang="en-US" altLang="zh-CN">
                <a:sym typeface="+mn-ea"/>
              </a:rPr>
              <a:t> } </a:t>
            </a:r>
            <a:r>
              <a:rPr lang="zh-CN" altLang="en-US">
                <a:sym typeface="+mn-ea"/>
              </a:rPr>
              <a:t>标志着一个语句块的结束，在这里，他会调用所有身处其中的对象的解构函数。比如这里的</a:t>
            </a:r>
            <a:r>
              <a:rPr lang="en-US" altLang="zh-CN">
                <a:sym typeface="+mn-ea"/>
              </a:rPr>
              <a:t> vector</a:t>
            </a:r>
            <a:r>
              <a:rPr lang="zh-CN" altLang="en-US">
                <a:sym typeface="+mn-ea"/>
              </a:rPr>
              <a:t>，他的解构函数会释放动态数组的内存（</a:t>
            </a:r>
            <a:r>
              <a:rPr lang="zh-CN" altLang="en-US">
                <a:sym typeface="+mn-ea"/>
              </a:rPr>
              <a:t>即</a:t>
            </a:r>
            <a:r>
              <a:rPr lang="zh-CN" altLang="en-US">
                <a:sym typeface="+mn-ea"/>
              </a:rPr>
              <a:t>自动</a:t>
            </a:r>
            <a:r>
              <a:rPr lang="en-US" altLang="zh-CN">
                <a:sym typeface="+mn-ea"/>
              </a:rPr>
              <a:t> delete</a:t>
            </a:r>
            <a:r>
              <a:rPr lang="zh-CN" altLang="en-US">
                <a:sym typeface="+mn-ea"/>
              </a:rPr>
              <a:t>）。</a:t>
            </a:r>
            <a:endParaRPr lang="en-US"/>
          </a:p>
          <a:p>
            <a:r>
              <a:rPr lang="en-US"/>
              <a:t>vector </a:t>
            </a:r>
            <a:r>
              <a:rPr lang="zh-CN" altLang="en-US"/>
              <a:t>会在退出作用域时释放内存，这时候所有指向其中元素的指针，包括</a:t>
            </a:r>
            <a:r>
              <a:rPr lang="en-US" altLang="zh-CN"/>
              <a:t> data() </a:t>
            </a:r>
            <a:r>
              <a:rPr lang="zh-CN" altLang="en-US"/>
              <a:t>都会失效。因此如果你是在语句块内获取的</a:t>
            </a:r>
            <a:r>
              <a:rPr lang="en-US" altLang="zh-CN"/>
              <a:t> data() </a:t>
            </a:r>
            <a:r>
              <a:rPr lang="zh-CN" altLang="en-US"/>
              <a:t>指针，语句块外就无法访问了。</a:t>
            </a:r>
            <a:endParaRPr lang="zh-CN" altLang="en-US"/>
          </a:p>
          <a:p>
            <a:r>
              <a:rPr lang="zh-CN" altLang="en-US"/>
              <a:t>可见</a:t>
            </a:r>
            <a:r>
              <a:rPr lang="en-US" altLang="zh-CN"/>
              <a:t> data() </a:t>
            </a:r>
            <a:r>
              <a:rPr lang="zh-CN" altLang="en-US"/>
              <a:t>指针是对</a:t>
            </a:r>
            <a:r>
              <a:rPr lang="en-US" altLang="zh-CN"/>
              <a:t> vector </a:t>
            </a:r>
            <a:r>
              <a:rPr lang="zh-CN" altLang="en-US"/>
              <a:t>的一种引用，实际对象生命周期仍由</a:t>
            </a:r>
            <a:r>
              <a:rPr lang="en-US" altLang="zh-CN"/>
              <a:t> vector </a:t>
            </a:r>
            <a:r>
              <a:rPr lang="zh-CN" altLang="en-US"/>
              <a:t>类本身管理。</a:t>
            </a:r>
            <a:endParaRPr lang="zh-CN" alt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057265" y="1738630"/>
            <a:ext cx="5029200" cy="323786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9175" y="5491480"/>
            <a:ext cx="4946015" cy="136652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vector </a:t>
            </a:r>
            <a:r>
              <a:rPr lang="zh-CN" altLang="en-US">
                <a:sym typeface="+mn-ea"/>
              </a:rPr>
              <a:t>容器：延续生命周期</a:t>
            </a:r>
            <a:endParaRPr lang="en-US" altLang="zh-CN"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p>
            <a:r>
              <a:rPr lang="zh-CN" altLang="en-US"/>
              <a:t>如果需要在一个语句块外仍然保持</a:t>
            </a:r>
            <a:r>
              <a:rPr lang="en-US" altLang="zh-CN"/>
              <a:t> data() </a:t>
            </a:r>
            <a:r>
              <a:rPr lang="zh-CN" altLang="en-US"/>
              <a:t>对数组的弱引用有效，可以把语句块内的</a:t>
            </a:r>
            <a:r>
              <a:rPr lang="en-US" altLang="zh-CN"/>
              <a:t> vector </a:t>
            </a:r>
            <a:r>
              <a:rPr lang="zh-CN" altLang="en-US"/>
              <a:t>对象移动到外面的一个</a:t>
            </a:r>
            <a:r>
              <a:rPr lang="en-US" altLang="zh-CN"/>
              <a:t> vector </a:t>
            </a:r>
            <a:r>
              <a:rPr lang="zh-CN" altLang="en-US"/>
              <a:t>对象上。</a:t>
            </a:r>
            <a:r>
              <a:rPr lang="en-US" altLang="zh-CN"/>
              <a:t>vector </a:t>
            </a:r>
            <a:r>
              <a:rPr lang="zh-CN" altLang="en-US"/>
              <a:t>在移动时指针不会失效，例如：</a:t>
            </a:r>
            <a:endParaRPr lang="zh-CN" altLang="en-US"/>
          </a:p>
          <a:p>
            <a:r>
              <a:rPr lang="en-US" altLang="zh-CN"/>
              <a:t>a = move(b)</a:t>
            </a:r>
            <a:endParaRPr lang="en-US" altLang="zh-CN"/>
          </a:p>
          <a:p>
            <a:r>
              <a:rPr lang="zh-CN" altLang="en-US"/>
              <a:t>则会把</a:t>
            </a:r>
            <a:r>
              <a:rPr lang="en-US" altLang="zh-CN"/>
              <a:t> b </a:t>
            </a:r>
            <a:r>
              <a:rPr lang="zh-CN" altLang="en-US"/>
              <a:t>变成空数组，</a:t>
            </a:r>
            <a:r>
              <a:rPr lang="en-US" altLang="zh-CN"/>
              <a:t>a </a:t>
            </a:r>
            <a:r>
              <a:rPr lang="zh-CN" altLang="en-US"/>
              <a:t>指向原来</a:t>
            </a:r>
            <a:r>
              <a:rPr lang="en-US" altLang="zh-CN"/>
              <a:t> b </a:t>
            </a:r>
            <a:r>
              <a:rPr lang="zh-CN" altLang="en-US"/>
              <a:t>所包含的元素数组，且地址不变。</a:t>
            </a:r>
            <a:endParaRPr lang="zh-CN" altLang="en-US"/>
          </a:p>
          <a:p>
            <a:r>
              <a:rPr lang="zh-CN" altLang="en-US"/>
              <a:t>之后即使不直接使用外面的那个临时对象</a:t>
            </a:r>
            <a:r>
              <a:rPr lang="en-US" altLang="zh-CN"/>
              <a:t> a</a:t>
            </a:r>
            <a:r>
              <a:rPr lang="zh-CN" altLang="en-US"/>
              <a:t>，也可以继续通过</a:t>
            </a:r>
            <a:r>
              <a:rPr lang="en-US" altLang="zh-CN"/>
              <a:t> data() </a:t>
            </a:r>
            <a:r>
              <a:rPr lang="zh-CN" altLang="en-US"/>
              <a:t>指针来访问数据。</a:t>
            </a:r>
            <a:endParaRPr lang="zh-CN" alt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885180" y="1101725"/>
            <a:ext cx="5374640" cy="403987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2515" y="5513070"/>
            <a:ext cx="4839335" cy="134493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vector </a:t>
            </a:r>
            <a:r>
              <a:rPr lang="zh-CN" altLang="en-US">
                <a:sym typeface="+mn-ea"/>
              </a:rPr>
              <a:t>容器：延续生命周期</a:t>
            </a:r>
            <a:endParaRPr lang="en-US" altLang="zh-CN"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20000"/>
          </a:bodyPr>
          <a:p>
            <a:r>
              <a:rPr lang="zh-CN"/>
              <a:t>也可以移动到一个全局变量的</a:t>
            </a:r>
            <a:r>
              <a:rPr lang="en-US" altLang="zh-CN"/>
              <a:t> vector </a:t>
            </a:r>
            <a:r>
              <a:rPr lang="zh-CN" altLang="en-US"/>
              <a:t>对象。</a:t>
            </a:r>
            <a:endParaRPr lang="zh-CN" altLang="en-US"/>
          </a:p>
          <a:p>
            <a:r>
              <a:rPr lang="zh-CN" altLang="en-US"/>
              <a:t>这样数组就会一直等到</a:t>
            </a:r>
            <a:r>
              <a:rPr lang="en-US" altLang="zh-CN"/>
              <a:t> main </a:t>
            </a:r>
            <a:r>
              <a:rPr lang="zh-CN" altLang="en-US"/>
              <a:t>退出了才释放。</a:t>
            </a:r>
            <a:endParaRPr lang="zh-CN" altLang="en-US"/>
          </a:p>
          <a:p>
            <a:r>
              <a:rPr lang="zh-CN" altLang="en-US"/>
              <a:t>小彭老师曾经在</a:t>
            </a:r>
            <a:r>
              <a:rPr lang="en-US" altLang="zh-CN"/>
              <a:t> taichi </a:t>
            </a:r>
            <a:r>
              <a:rPr lang="zh-CN" altLang="en-US"/>
              <a:t>中就是用了一个全局变量伺候了</a:t>
            </a:r>
            <a:r>
              <a:rPr lang="en-US" altLang="zh-CN"/>
              <a:t> unique_ptr </a:t>
            </a:r>
            <a:r>
              <a:rPr lang="zh-CN" altLang="en-US"/>
              <a:t>脱离作用域会释放的麻烦，让</a:t>
            </a:r>
            <a:r>
              <a:rPr lang="en-US" altLang="zh-CN"/>
              <a:t> lambda </a:t>
            </a:r>
            <a:r>
              <a:rPr lang="zh-CN" altLang="en-US"/>
              <a:t>中仍可访问对象。</a:t>
            </a:r>
            <a:endParaRPr lang="zh-CN" altLang="en-US"/>
          </a:p>
          <a:p>
            <a:r>
              <a:rPr lang="zh-CN" altLang="en-US"/>
              <a:t>至于那个全局变量本身有没有被使用则无所谓（我们是通过首地址指针间接访问）。他的存在只是为了延续生命周期，告知</a:t>
            </a:r>
            <a:r>
              <a:rPr lang="en-US" altLang="zh-CN"/>
              <a:t> C++ </a:t>
            </a:r>
            <a:r>
              <a:rPr lang="zh-CN" altLang="en-US"/>
              <a:t>编译器什么时候能</a:t>
            </a:r>
            <a:r>
              <a:rPr lang="en-US" altLang="zh-CN"/>
              <a:t> delete </a:t>
            </a:r>
            <a:r>
              <a:rPr lang="zh-CN" altLang="en-US"/>
              <a:t>而已。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52515" y="5513070"/>
            <a:ext cx="4839335" cy="1344930"/>
          </a:xfrm>
          <a:prstGeom prst="rect">
            <a:avLst/>
          </a:prstGeom>
        </p:spPr>
      </p:pic>
      <p:pic>
        <p:nvPicPr>
          <p:cNvPr id="7" name="Content Placeholder 6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949950" y="1217295"/>
            <a:ext cx="5245100" cy="4096385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0" y="6212840"/>
            <a:ext cx="491871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（注：</a:t>
            </a:r>
            <a:r>
              <a:rPr lang="en-US" altLang="zh-CN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C++ </a:t>
            </a:r>
            <a:r>
              <a:rPr lang="zh-CN" altLang="en-US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规定全局变量都会在进入</a:t>
            </a:r>
            <a:r>
              <a:rPr lang="en-US" altLang="zh-CN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 main </a:t>
            </a:r>
            <a:r>
              <a:rPr lang="zh-CN" altLang="en-US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函数之前构造，</a:t>
            </a:r>
            <a:r>
              <a:rPr lang="en-US" altLang="zh-CN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main </a:t>
            </a:r>
            <a:r>
              <a:rPr lang="zh-CN" altLang="en-US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函数返回之后解构）</a:t>
            </a:r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vector </a:t>
            </a:r>
            <a:r>
              <a:rPr lang="zh-CN" altLang="en-US">
                <a:sym typeface="+mn-ea"/>
              </a:rPr>
              <a:t>容器：</a:t>
            </a:r>
            <a:r>
              <a:rPr lang="en-US" altLang="zh-CN">
                <a:sym typeface="+mn-ea"/>
              </a:rPr>
              <a:t>resize </a:t>
            </a:r>
            <a:r>
              <a:rPr lang="zh-CN" altLang="en-US">
                <a:sym typeface="+mn-ea"/>
              </a:rPr>
              <a:t>到更大尺寸会导致</a:t>
            </a:r>
            <a:r>
              <a:rPr lang="en-US" altLang="zh-CN">
                <a:sym typeface="+mn-ea"/>
              </a:rPr>
              <a:t> data </a:t>
            </a:r>
            <a:r>
              <a:rPr lang="zh-CN" altLang="en-US">
                <a:sym typeface="+mn-ea"/>
              </a:rPr>
              <a:t>失效</a:t>
            </a:r>
            <a:endParaRPr lang="zh-CN" altLang="en-US"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zh-CN" altLang="en-US"/>
              <a:t>当</a:t>
            </a:r>
            <a:r>
              <a:rPr lang="en-US" altLang="zh-CN"/>
              <a:t> </a:t>
            </a:r>
            <a:r>
              <a:rPr lang="en-US"/>
              <a:t>resize </a:t>
            </a:r>
            <a:r>
              <a:rPr lang="zh-CN" altLang="en-US"/>
              <a:t>的目标长度</a:t>
            </a:r>
            <a:r>
              <a:rPr lang="zh-CN" altLang="en-US" b="1"/>
              <a:t>大于</a:t>
            </a:r>
            <a:r>
              <a:rPr lang="zh-CN" altLang="en-US"/>
              <a:t>原有的容量时，就需要</a:t>
            </a:r>
            <a:r>
              <a:rPr lang="zh-CN" altLang="en-US" b="1"/>
              <a:t>重新分配一段更大的连续内存</a:t>
            </a:r>
            <a:r>
              <a:rPr lang="zh-CN" altLang="en-US"/>
              <a:t>，并把</a:t>
            </a:r>
            <a:r>
              <a:rPr lang="zh-CN" altLang="en-US" b="1"/>
              <a:t>原数组长度的部分移动过去</a:t>
            </a:r>
            <a:r>
              <a:rPr lang="zh-CN" altLang="en-US">
                <a:sym typeface="+mn-ea"/>
              </a:rPr>
              <a:t>，多出来的部分则用</a:t>
            </a:r>
            <a:r>
              <a:rPr lang="en-US" altLang="zh-CN">
                <a:sym typeface="+mn-ea"/>
              </a:rPr>
              <a:t> 0 </a:t>
            </a:r>
            <a:r>
              <a:rPr lang="zh-CN" altLang="en-US">
                <a:sym typeface="+mn-ea"/>
              </a:rPr>
              <a:t>来填充</a:t>
            </a:r>
            <a:r>
              <a:rPr lang="zh-CN" altLang="en-US"/>
              <a:t>。这就导致元素的地址会有所改变，从而过去</a:t>
            </a:r>
            <a:r>
              <a:rPr lang="en-US" altLang="zh-CN"/>
              <a:t> data </a:t>
            </a:r>
            <a:r>
              <a:rPr lang="zh-CN" altLang="en-US"/>
              <a:t>返回的指针以及所有的迭代器对象，都会失效。</a:t>
            </a:r>
            <a:endParaRPr lang="zh-CN" alt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082030" y="1764030"/>
            <a:ext cx="5492115" cy="318897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1095" y="5255260"/>
            <a:ext cx="5214620" cy="160274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vector </a:t>
            </a:r>
            <a:r>
              <a:rPr lang="zh-CN" altLang="en-US">
                <a:sym typeface="+mn-ea"/>
              </a:rPr>
              <a:t>容器：</a:t>
            </a:r>
            <a:r>
              <a:rPr lang="en-US" altLang="zh-CN">
                <a:sym typeface="+mn-ea"/>
              </a:rPr>
              <a:t>resize </a:t>
            </a:r>
            <a:r>
              <a:rPr lang="zh-CN" altLang="en-US">
                <a:sym typeface="+mn-ea"/>
              </a:rPr>
              <a:t>到更小尺寸不</a:t>
            </a:r>
            <a:r>
              <a:rPr lang="zh-CN" altLang="en-US">
                <a:sym typeface="+mn-ea"/>
              </a:rPr>
              <a:t>会导致</a:t>
            </a:r>
            <a:r>
              <a:rPr lang="en-US" altLang="zh-CN">
                <a:sym typeface="+mn-ea"/>
              </a:rPr>
              <a:t> data </a:t>
            </a:r>
            <a:r>
              <a:rPr lang="zh-CN" altLang="en-US">
                <a:sym typeface="+mn-ea"/>
              </a:rPr>
              <a:t>失效</a:t>
            </a:r>
            <a:endParaRPr lang="zh-CN" altLang="en-US"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zh-CN" altLang="en-US"/>
              <a:t>当</a:t>
            </a:r>
            <a:r>
              <a:rPr lang="en-US" altLang="zh-CN"/>
              <a:t> </a:t>
            </a:r>
            <a:r>
              <a:rPr lang="en-US"/>
              <a:t>resize </a:t>
            </a:r>
            <a:r>
              <a:rPr lang="zh-CN" altLang="en-US"/>
              <a:t>的目标长度</a:t>
            </a:r>
            <a:r>
              <a:rPr lang="zh-CN" altLang="en-US" b="1"/>
              <a:t>小于</a:t>
            </a:r>
            <a:r>
              <a:rPr lang="zh-CN" altLang="en-US"/>
              <a:t>原有的容量时，不需要重新分配一段连续的内存也不会造成元素的移动（这个设计是为了性能考虑）</a:t>
            </a:r>
            <a:r>
              <a:rPr lang="zh-CN">
                <a:sym typeface="+mn-ea"/>
              </a:rPr>
              <a:t>，所以指向元素的指针不会失效</a:t>
            </a:r>
            <a:r>
              <a:rPr lang="zh-CN" altLang="en-US">
                <a:sym typeface="+mn-ea"/>
              </a:rPr>
              <a:t>。</a:t>
            </a:r>
            <a:r>
              <a:rPr lang="zh-CN"/>
              <a:t>他只是会把数组的长度标记为新长度，后面</a:t>
            </a:r>
            <a:r>
              <a:rPr lang="zh-CN" b="1"/>
              <a:t>空闲出来那一段内存不会释放掉</a:t>
            </a:r>
            <a:r>
              <a:rPr lang="zh-CN"/>
              <a:t>，继续留在那里，直到</a:t>
            </a:r>
            <a:r>
              <a:rPr lang="en-US" altLang="zh-CN"/>
              <a:t> vector </a:t>
            </a:r>
            <a:r>
              <a:rPr lang="zh-CN" altLang="en-US"/>
              <a:t>对象被解构。</a:t>
            </a:r>
            <a:endParaRPr lang="zh-CN"/>
          </a:p>
          <a:p>
            <a:endParaRPr lang="zh-CN"/>
          </a:p>
        </p:txBody>
      </p:sp>
      <p:pic>
        <p:nvPicPr>
          <p:cNvPr id="8" name="Content Placeholder 7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055995" y="1989455"/>
            <a:ext cx="5544820" cy="31394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7140" y="5441950"/>
            <a:ext cx="5002530" cy="141605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vector </a:t>
            </a:r>
            <a:r>
              <a:rPr lang="zh-CN" altLang="en-US">
                <a:sym typeface="+mn-ea"/>
              </a:rPr>
              <a:t>容器：重新</a:t>
            </a:r>
            <a:r>
              <a:rPr lang="en-US" altLang="zh-CN">
                <a:sym typeface="+mn-ea"/>
              </a:rPr>
              <a:t> resize </a:t>
            </a:r>
            <a:r>
              <a:rPr lang="zh-CN" altLang="en-US">
                <a:sym typeface="+mn-ea"/>
              </a:rPr>
              <a:t>到原来尺寸也不会导致</a:t>
            </a:r>
            <a:r>
              <a:rPr lang="en-US" altLang="zh-CN">
                <a:sym typeface="+mn-ea"/>
              </a:rPr>
              <a:t> data </a:t>
            </a:r>
            <a:r>
              <a:rPr lang="zh-CN" altLang="en-US">
                <a:sym typeface="+mn-ea"/>
              </a:rPr>
              <a:t>失效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zh-CN" altLang="en-US"/>
              <a:t>调用了</a:t>
            </a:r>
            <a:r>
              <a:rPr lang="en-US" altLang="zh-CN"/>
              <a:t> a.</a:t>
            </a:r>
            <a:r>
              <a:rPr lang="en-US"/>
              <a:t>resize(2) </a:t>
            </a:r>
            <a:r>
              <a:rPr lang="zh-CN" altLang="en-US"/>
              <a:t>之后，数组的</a:t>
            </a:r>
            <a:r>
              <a:rPr lang="zh-CN" altLang="en-US" b="1"/>
              <a:t>容量</a:t>
            </a:r>
            <a:r>
              <a:rPr lang="zh-CN" altLang="en-US"/>
              <a:t>仍然是</a:t>
            </a:r>
            <a:r>
              <a:rPr lang="en-US" altLang="zh-CN"/>
              <a:t> 5</a:t>
            </a:r>
            <a:r>
              <a:rPr lang="zh-CN" altLang="en-US"/>
              <a:t>，因此重新扩容到</a:t>
            </a:r>
            <a:r>
              <a:rPr lang="en-US" altLang="zh-CN"/>
              <a:t> 5 </a:t>
            </a:r>
            <a:r>
              <a:rPr lang="zh-CN" altLang="en-US"/>
              <a:t>是不需要重新分配内存的，也就不会移动元素导致指针失效。</a:t>
            </a:r>
            <a:endParaRPr lang="zh-CN" alt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229985" y="1825625"/>
            <a:ext cx="4785360" cy="331914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8450" y="5419725"/>
            <a:ext cx="4086225" cy="1438275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vector </a:t>
            </a:r>
            <a:r>
              <a:rPr lang="zh-CN" altLang="en-US">
                <a:sym typeface="+mn-ea"/>
              </a:rPr>
              <a:t>容器：</a:t>
            </a:r>
            <a:r>
              <a:rPr lang="en-US" altLang="zh-CN">
                <a:sym typeface="+mn-ea"/>
              </a:rPr>
              <a:t>capacity </a:t>
            </a:r>
            <a:r>
              <a:rPr lang="zh-CN" altLang="en-US">
                <a:sym typeface="+mn-ea"/>
              </a:rPr>
              <a:t>函数查询</a:t>
            </a:r>
            <a:r>
              <a:rPr lang="zh-CN" altLang="en-US">
                <a:sym typeface="+mn-ea"/>
              </a:rPr>
              <a:t>实际的最大容量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4025" y="1492885"/>
            <a:ext cx="7367905" cy="4351655"/>
          </a:xfrm>
        </p:spPr>
        <p:txBody>
          <a:bodyPr/>
          <a:p>
            <a:r>
              <a:rPr lang="zh-CN" altLang="en-US"/>
              <a:t>可以用</a:t>
            </a:r>
            <a:r>
              <a:rPr lang="en-US" altLang="zh-CN"/>
              <a:t> capacity() </a:t>
            </a:r>
            <a:r>
              <a:rPr lang="zh-CN" altLang="en-US"/>
              <a:t>函数查询已经分配内存的大小，即</a:t>
            </a:r>
            <a:r>
              <a:rPr lang="zh-CN" altLang="en-US" b="1"/>
              <a:t>最大容量</a:t>
            </a:r>
            <a:r>
              <a:rPr lang="zh-CN" altLang="en-US"/>
              <a:t>。</a:t>
            </a:r>
            <a:endParaRPr lang="zh-CN" altLang="en-US"/>
          </a:p>
          <a:p>
            <a:r>
              <a:rPr lang="zh-CN" altLang="en-US"/>
              <a:t>而</a:t>
            </a:r>
            <a:r>
              <a:rPr lang="en-US" altLang="zh-CN"/>
              <a:t> size() </a:t>
            </a:r>
            <a:r>
              <a:rPr lang="zh-CN" altLang="en-US"/>
              <a:t>返回的其实是已经存储了数据的</a:t>
            </a:r>
            <a:r>
              <a:rPr lang="zh-CN" altLang="en-US" b="1"/>
              <a:t>数组长度</a:t>
            </a:r>
            <a:r>
              <a:rPr lang="zh-CN" altLang="en-US"/>
              <a:t>。</a:t>
            </a:r>
            <a:endParaRPr lang="zh-CN" altLang="en-US"/>
          </a:p>
          <a:p>
            <a:r>
              <a:rPr lang="zh-CN" altLang="en-US"/>
              <a:t>可以发现当</a:t>
            </a:r>
            <a:r>
              <a:rPr lang="en-US" altLang="zh-CN"/>
              <a:t> resize </a:t>
            </a:r>
            <a:r>
              <a:rPr lang="zh-CN" altLang="en-US"/>
              <a:t>指定的新</a:t>
            </a:r>
            <a:r>
              <a:rPr lang="zh-CN" altLang="en-US" b="1"/>
              <a:t>长度</a:t>
            </a:r>
            <a:r>
              <a:rPr lang="zh-CN" altLang="en-US"/>
              <a:t>一个超过原来的最大</a:t>
            </a:r>
            <a:r>
              <a:rPr lang="zh-CN" altLang="en-US" b="1"/>
              <a:t>容量</a:t>
            </a:r>
            <a:r>
              <a:rPr lang="zh-CN" altLang="en-US"/>
              <a:t>时时，就会重新分配一段更大</a:t>
            </a:r>
            <a:r>
              <a:rPr lang="zh-CN" altLang="en-US" b="1"/>
              <a:t>容量</a:t>
            </a:r>
            <a:r>
              <a:rPr lang="zh-CN" altLang="en-US"/>
              <a:t>的内存来存储数组，只有这时才会移动元素的位置（</a:t>
            </a:r>
            <a:r>
              <a:rPr lang="en-US" altLang="zh-CN"/>
              <a:t>data </a:t>
            </a:r>
            <a:r>
              <a:rPr lang="zh-CN" altLang="en-US"/>
              <a:t>指针失效）。</a:t>
            </a:r>
            <a:endParaRPr lang="zh-CN" altLang="en-US"/>
          </a:p>
          <a:p>
            <a:endParaRPr lang="zh-CN" altLang="en-US"/>
          </a:p>
          <a:p>
            <a:r>
              <a:rPr lang="en-US" altLang="zh-CN">
                <a:solidFill>
                  <a:schemeClr val="bg1">
                    <a:lumMod val="65000"/>
                  </a:schemeClr>
                </a:solidFill>
              </a:rPr>
              <a:t>size_t capacity() const noexcept;</a:t>
            </a:r>
            <a:endParaRPr lang="en-US" altLang="zh-CN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4611370" y="4151630"/>
            <a:ext cx="7580630" cy="270637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2020" y="2269490"/>
            <a:ext cx="2874010" cy="13589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vector </a:t>
            </a:r>
            <a:r>
              <a:rPr lang="zh-CN" altLang="en-US">
                <a:sym typeface="+mn-ea"/>
              </a:rPr>
              <a:t>容器：</a:t>
            </a:r>
            <a:r>
              <a:rPr lang="en-US">
                <a:sym typeface="+mn-ea"/>
              </a:rPr>
              <a:t>resize </a:t>
            </a:r>
            <a:r>
              <a:rPr lang="zh-CN" altLang="en-US">
                <a:sym typeface="+mn-ea"/>
              </a:rPr>
              <a:t>的优化策略</a:t>
            </a:r>
            <a:endParaRPr lang="zh-CN" altLang="en-US"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-635" y="1410335"/>
            <a:ext cx="8740140" cy="4974590"/>
          </a:xfrm>
        </p:spPr>
        <p:txBody>
          <a:bodyPr/>
          <a:p>
            <a:r>
              <a:rPr lang="zh-CN"/>
              <a:t>注意这里</a:t>
            </a:r>
            <a:r>
              <a:rPr lang="en-US" altLang="zh-CN"/>
              <a:t> resize(7) </a:t>
            </a:r>
            <a:r>
              <a:rPr lang="zh-CN" altLang="en-US"/>
              <a:t>之后容量实际上扩充到了</a:t>
            </a:r>
            <a:r>
              <a:rPr lang="en-US" altLang="zh-CN"/>
              <a:t> 10 </a:t>
            </a:r>
            <a:r>
              <a:rPr lang="zh-CN" altLang="en-US"/>
              <a:t>而不是刚好</a:t>
            </a:r>
            <a:r>
              <a:rPr lang="en-US" altLang="zh-CN"/>
              <a:t> 7</a:t>
            </a:r>
            <a:r>
              <a:rPr lang="zh-CN" altLang="en-US"/>
              <a:t>，为什么？</a:t>
            </a:r>
            <a:endParaRPr lang="zh-CN" altLang="en-US"/>
          </a:p>
          <a:p>
            <a:r>
              <a:rPr lang="zh-CN" altLang="en-US"/>
              <a:t>因为标准库的设计者非常聪明，他料想到了你</a:t>
            </a:r>
            <a:r>
              <a:rPr lang="en-US" altLang="zh-CN"/>
              <a:t> resize(7) </a:t>
            </a:r>
            <a:r>
              <a:rPr lang="zh-CN" altLang="en-US"/>
              <a:t>以后可能还会来个</a:t>
            </a:r>
            <a:r>
              <a:rPr lang="en-US" altLang="zh-CN"/>
              <a:t> resize(8) </a:t>
            </a:r>
            <a:r>
              <a:rPr lang="zh-CN" altLang="en-US"/>
              <a:t>甚至</a:t>
            </a:r>
            <a:r>
              <a:rPr lang="en-US" altLang="zh-CN"/>
              <a:t> resize(9) </a:t>
            </a:r>
            <a:r>
              <a:rPr lang="zh-CN" altLang="en-US"/>
              <a:t>之类的。为了减少重复分配的次数，他有一个策略：当</a:t>
            </a:r>
            <a:r>
              <a:rPr lang="en-US" altLang="zh-CN"/>
              <a:t> resize </a:t>
            </a:r>
            <a:r>
              <a:rPr lang="zh-CN" altLang="en-US"/>
              <a:t>后的新尺寸变化较小时，则</a:t>
            </a:r>
            <a:r>
              <a:rPr lang="zh-CN" altLang="en-US" b="1"/>
              <a:t>自动扩容至原尺寸的两倍</a:t>
            </a:r>
            <a:r>
              <a:rPr lang="zh-CN" altLang="en-US"/>
              <a:t>。</a:t>
            </a:r>
            <a:endParaRPr lang="zh-CN" altLang="en-US"/>
          </a:p>
          <a:p>
            <a:r>
              <a:rPr lang="zh-CN" altLang="en-US"/>
              <a:t>这里我们的原大小是</a:t>
            </a:r>
            <a:r>
              <a:rPr lang="en-US" altLang="zh-CN"/>
              <a:t> 5</a:t>
            </a:r>
            <a:r>
              <a:rPr lang="zh-CN" altLang="en-US"/>
              <a:t>，所以</a:t>
            </a:r>
            <a:r>
              <a:rPr lang="en-US" altLang="zh-CN"/>
              <a:t> resize(7) </a:t>
            </a:r>
            <a:r>
              <a:rPr lang="zh-CN" altLang="en-US"/>
              <a:t>会扩充</a:t>
            </a:r>
            <a:r>
              <a:rPr lang="zh-CN" altLang="en-US" b="1"/>
              <a:t>容量</a:t>
            </a:r>
            <a:r>
              <a:rPr lang="zh-CN" altLang="en-US"/>
              <a:t>到</a:t>
            </a:r>
            <a:r>
              <a:rPr lang="en-US" altLang="zh-CN"/>
              <a:t> 10</a:t>
            </a:r>
            <a:r>
              <a:rPr lang="zh-CN" altLang="en-US"/>
              <a:t>，但是</a:t>
            </a:r>
            <a:r>
              <a:rPr lang="zh-CN" altLang="en-US" b="1"/>
              <a:t>尺寸</a:t>
            </a:r>
            <a:r>
              <a:rPr lang="zh-CN" altLang="en-US"/>
              <a:t>为</a:t>
            </a:r>
            <a:r>
              <a:rPr lang="en-US" altLang="zh-CN"/>
              <a:t> 7</a:t>
            </a:r>
            <a:r>
              <a:rPr lang="zh-CN" altLang="en-US"/>
              <a:t>。</a:t>
            </a:r>
            <a:endParaRPr lang="zh-CN" altLang="en-US"/>
          </a:p>
          <a:p>
            <a:r>
              <a:rPr lang="zh-CN" altLang="en-US"/>
              <a:t>尺寸总是小于等于容量。</a:t>
            </a:r>
            <a:endParaRPr lang="zh-CN" altLang="en-US"/>
          </a:p>
          <a:p>
            <a:r>
              <a:rPr lang="zh-CN" altLang="en-US"/>
              <a:t>尺寸范围内都是已初始化的内存</a:t>
            </a:r>
            <a:r>
              <a:rPr lang="en-US" altLang="zh-CN"/>
              <a:t>(</a:t>
            </a:r>
            <a:r>
              <a:rPr lang="zh-CN" altLang="en-US"/>
              <a:t>零</a:t>
            </a:r>
            <a:r>
              <a:rPr lang="en-US" altLang="zh-CN"/>
              <a:t>)</a:t>
            </a:r>
            <a:r>
              <a:rPr lang="zh-CN" altLang="en-US"/>
              <a:t>。</a:t>
            </a:r>
            <a:endParaRPr lang="zh-CN" altLang="en-US"/>
          </a:p>
          <a:p>
            <a:r>
              <a:rPr lang="zh-CN" altLang="en-US"/>
              <a:t>尺寸到容量之间的范围是未初始化的。</a:t>
            </a:r>
            <a:endParaRPr lang="zh-CN" altLang="en-US"/>
          </a:p>
          <a:p>
            <a:r>
              <a:rPr lang="en-US" altLang="zh-CN">
                <a:solidFill>
                  <a:schemeClr val="bg1">
                    <a:lumMod val="65000"/>
                  </a:schemeClr>
                </a:solidFill>
              </a:rPr>
              <a:t>size_t resize(size_t n);</a:t>
            </a:r>
            <a:endParaRPr lang="en-US" altLang="zh-CN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4611370" y="4151630"/>
            <a:ext cx="7580630" cy="270637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9505" y="2299970"/>
            <a:ext cx="2874010" cy="13589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vector </a:t>
            </a:r>
            <a:r>
              <a:rPr lang="zh-CN" altLang="en-US">
                <a:sym typeface="+mn-ea"/>
              </a:rPr>
              <a:t>容器：</a:t>
            </a:r>
            <a:r>
              <a:rPr lang="en-US">
                <a:sym typeface="+mn-ea"/>
              </a:rPr>
              <a:t>resize </a:t>
            </a:r>
            <a:r>
              <a:rPr lang="zh-CN" altLang="en-US">
                <a:sym typeface="+mn-ea"/>
              </a:rPr>
              <a:t>的优化策略</a:t>
            </a:r>
            <a:endParaRPr lang="zh-CN" altLang="en-US"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3230" y="1400175"/>
            <a:ext cx="7367905" cy="4351655"/>
          </a:xfrm>
        </p:spPr>
        <p:txBody>
          <a:bodyPr/>
          <a:p>
            <a:r>
              <a:rPr lang="zh-CN"/>
              <a:t>不过如果</a:t>
            </a:r>
            <a:r>
              <a:rPr lang="en-US" altLang="zh-CN"/>
              <a:t> resize </a:t>
            </a:r>
            <a:r>
              <a:rPr lang="zh-CN" altLang="en-US"/>
              <a:t>后的尺寸还超过了原先尺寸的两倍，就没有这个效果了。</a:t>
            </a:r>
            <a:endParaRPr lang="zh-CN" altLang="en-US"/>
          </a:p>
          <a:p>
            <a:r>
              <a:rPr lang="en-US" altLang="zh-CN">
                <a:solidFill>
                  <a:schemeClr val="bg1">
                    <a:lumMod val="65000"/>
                  </a:schemeClr>
                </a:solidFill>
              </a:rPr>
              <a:t>size_t resize(size_t n);</a:t>
            </a:r>
            <a:endParaRPr lang="en-US" altLang="zh-CN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3905" y="2321560"/>
            <a:ext cx="2871470" cy="1315720"/>
          </a:xfrm>
          <a:prstGeom prst="rect">
            <a:avLst/>
          </a:prstGeom>
        </p:spPr>
      </p:pic>
      <p:pic>
        <p:nvPicPr>
          <p:cNvPr id="8" name="Content Placeholder 7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504690" y="4068445"/>
            <a:ext cx="7687310" cy="2789555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vector </a:t>
            </a:r>
            <a:r>
              <a:rPr lang="zh-CN" altLang="en-US">
                <a:sym typeface="+mn-ea"/>
              </a:rPr>
              <a:t>容器：</a:t>
            </a:r>
            <a:r>
              <a:rPr lang="en-US" altLang="zh-CN">
                <a:sym typeface="+mn-ea"/>
              </a:rPr>
              <a:t>reserve </a:t>
            </a:r>
            <a:r>
              <a:rPr lang="zh-CN" altLang="en-US">
                <a:sym typeface="+mn-ea"/>
              </a:rPr>
              <a:t>预留一定容量，避免之后重复分配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C++ </a:t>
            </a:r>
            <a:r>
              <a:rPr lang="zh-CN"/>
              <a:t>标准库五大件</a:t>
            </a:r>
            <a:r>
              <a:rPr lang="zh-CN">
                <a:sym typeface="+mn-ea"/>
              </a:rPr>
              <a:t>：仿函数（</a:t>
            </a:r>
            <a:r>
              <a:rPr lang="en-US" altLang="zh-CN">
                <a:sym typeface="+mn-ea"/>
              </a:rPr>
              <a:t>functor</a:t>
            </a:r>
            <a:r>
              <a:rPr lang="zh-CN">
                <a:sym typeface="+mn-ea"/>
              </a:rPr>
              <a:t>）</a:t>
            </a:r>
            <a:endParaRPr lang="zh-CN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7150" y="2132965"/>
            <a:ext cx="12077065" cy="3736340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9809480" y="4926965"/>
            <a:ext cx="1123950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7994650" y="4926965"/>
            <a:ext cx="987425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208530" y="3377565"/>
            <a:ext cx="1449070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/>
              <a:t>迭代器模式</a:t>
            </a:r>
            <a:endParaRPr lang="zh-C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zh-CN" altLang="en-US"/>
              <a:t>如果要把右边这个打印的操作封装起来，该怎么做？</a:t>
            </a:r>
            <a:endParaRPr lang="zh-CN" alt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623560" y="2875280"/>
            <a:ext cx="5897245" cy="225171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/>
              <a:t>迭代器模式</a:t>
            </a:r>
            <a:endParaRPr lang="zh-C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zh-CN" altLang="en-US"/>
              <a:t>如果要把右边这个打印的操作封装起来，该怎么做？</a:t>
            </a:r>
            <a:endParaRPr lang="zh-CN" altLang="en-US"/>
          </a:p>
          <a:p>
            <a:r>
              <a:rPr lang="zh-CN" altLang="en-US"/>
              <a:t>可以用一个函数来封装打印操作：</a:t>
            </a:r>
            <a:endParaRPr lang="zh-CN" altLang="en-US"/>
          </a:p>
          <a:p>
            <a:r>
              <a:rPr lang="en-US" altLang="zh-CN">
                <a:solidFill>
                  <a:schemeClr val="accent5">
                    <a:lumMod val="75000"/>
                  </a:schemeClr>
                </a:solidFill>
              </a:rPr>
              <a:t>print(vector&lt;char&gt; const &amp;a);</a:t>
            </a:r>
            <a:endParaRPr lang="en-US" altLang="zh-CN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589905" y="2240280"/>
            <a:ext cx="5963920" cy="352234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710" y="4614545"/>
            <a:ext cx="516890" cy="138811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/>
              <a:t>迭代器模式</a:t>
            </a:r>
            <a:endParaRPr lang="zh-C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zh-CN" altLang="en-US"/>
              <a:t>如果要把右边这个打印的操作封装起来，该怎么做？</a:t>
            </a:r>
            <a:endParaRPr lang="zh-CN" altLang="en-US"/>
          </a:p>
          <a:p>
            <a:r>
              <a:rPr lang="zh-CN" altLang="en-US"/>
              <a:t>可以用一个函数来封装打印操作：</a:t>
            </a:r>
            <a:endParaRPr lang="zh-CN" altLang="en-US"/>
          </a:p>
          <a:p>
            <a:r>
              <a:rPr lang="en-US" altLang="zh-CN">
                <a:solidFill>
                  <a:schemeClr val="accent5">
                    <a:lumMod val="75000"/>
                  </a:schemeClr>
                </a:solidFill>
              </a:rPr>
              <a:t>print(vector&lt;char&gt; const &amp;a);</a:t>
            </a:r>
            <a:endParaRPr lang="en-US" altLang="zh-CN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zh-CN" altLang="en-US">
                <a:sym typeface="+mn-ea"/>
              </a:rPr>
              <a:t>但是这样的缺点是他只能打印</a:t>
            </a:r>
            <a:r>
              <a:rPr lang="en-US" altLang="zh-CN">
                <a:sym typeface="+mn-ea"/>
              </a:rPr>
              <a:t> vector </a:t>
            </a:r>
            <a:r>
              <a:rPr lang="zh-CN" altLang="en-US">
                <a:sym typeface="+mn-ea"/>
              </a:rPr>
              <a:t>类型，没法打印</a:t>
            </a:r>
            <a:r>
              <a:rPr lang="en-US" altLang="zh-CN">
                <a:sym typeface="+mn-ea"/>
              </a:rPr>
              <a:t> string </a:t>
            </a:r>
            <a:r>
              <a:rPr lang="zh-CN" altLang="en-US">
                <a:sym typeface="+mn-ea"/>
              </a:rPr>
              <a:t>类型。</a:t>
            </a:r>
            <a:r>
              <a:rPr lang="zh-CN" altLang="en-US">
                <a:sym typeface="+mn-ea"/>
              </a:rPr>
              <a:t>要支持</a:t>
            </a:r>
            <a:r>
              <a:rPr lang="en-US" altLang="zh-CN">
                <a:sym typeface="+mn-ea"/>
              </a:rPr>
              <a:t> string </a:t>
            </a:r>
            <a:r>
              <a:rPr lang="zh-CN" altLang="en-US">
                <a:sym typeface="+mn-ea"/>
              </a:rPr>
              <a:t>只能再写一遍一样的</a:t>
            </a:r>
            <a:r>
              <a:rPr lang="en-US" altLang="zh-CN">
                <a:sym typeface="+mn-ea"/>
              </a:rPr>
              <a:t> print </a:t>
            </a:r>
            <a:r>
              <a:rPr lang="zh-CN" altLang="en-US">
                <a:sym typeface="+mn-ea"/>
              </a:rPr>
              <a:t>函数。</a:t>
            </a:r>
            <a:endParaRPr lang="zh-CN" altLang="en-US">
              <a:solidFill>
                <a:schemeClr val="accent5">
                  <a:lumMod val="75000"/>
                </a:schemeClr>
              </a:solidFill>
              <a:sym typeface="+mn-ea"/>
            </a:endParaRPr>
          </a:p>
        </p:txBody>
      </p:sp>
      <p:pic>
        <p:nvPicPr>
          <p:cNvPr id="8" name="Content Placeholder 7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880735" y="2103755"/>
            <a:ext cx="5383530" cy="379476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/>
              <a:t>迭代器模式</a:t>
            </a:r>
            <a:endParaRPr lang="zh-C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zh-CN" altLang="en-US"/>
              <a:t>注意到</a:t>
            </a:r>
            <a:r>
              <a:rPr lang="en-US" altLang="zh-CN"/>
              <a:t> vector </a:t>
            </a:r>
            <a:r>
              <a:rPr lang="zh-CN" altLang="en-US"/>
              <a:t>和</a:t>
            </a:r>
            <a:r>
              <a:rPr lang="en-US" altLang="zh-CN"/>
              <a:t> string </a:t>
            </a:r>
            <a:r>
              <a:rPr lang="zh-CN" altLang="en-US"/>
              <a:t>的底层都是连续的稠密数组，他们都有</a:t>
            </a:r>
            <a:r>
              <a:rPr lang="en-US" altLang="zh-CN"/>
              <a:t> data() </a:t>
            </a:r>
            <a:r>
              <a:rPr lang="zh-CN" altLang="en-US"/>
              <a:t>和</a:t>
            </a:r>
            <a:r>
              <a:rPr lang="en-US" altLang="zh-CN"/>
              <a:t> size() </a:t>
            </a:r>
            <a:r>
              <a:rPr lang="zh-CN" altLang="en-US"/>
              <a:t>函数。</a:t>
            </a:r>
            <a:endParaRPr lang="zh-CN" altLang="en-US"/>
          </a:p>
          <a:p>
            <a:r>
              <a:rPr lang="zh-CN" altLang="en-US"/>
              <a:t>因此可改用</a:t>
            </a:r>
            <a:r>
              <a:rPr lang="zh-CN" altLang="en-US" b="1"/>
              <a:t>首地址指针</a:t>
            </a:r>
            <a:r>
              <a:rPr lang="zh-CN" altLang="en-US"/>
              <a:t>和</a:t>
            </a:r>
            <a:r>
              <a:rPr lang="zh-CN" altLang="en-US" b="1"/>
              <a:t>数组长度</a:t>
            </a:r>
            <a:r>
              <a:rPr lang="zh-CN" altLang="en-US"/>
              <a:t>做参数：</a:t>
            </a:r>
            <a:endParaRPr lang="zh-CN" altLang="en-US"/>
          </a:p>
          <a:p>
            <a:r>
              <a:rPr lang="en-US" altLang="zh-CN">
                <a:solidFill>
                  <a:schemeClr val="accent5">
                    <a:lumMod val="75000"/>
                  </a:schemeClr>
                </a:solidFill>
              </a:rPr>
              <a:t>print(char const *a, size_t n);</a:t>
            </a:r>
            <a:endParaRPr lang="en-US" altLang="zh-CN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zh-CN">
                <a:sym typeface="+mn-ea"/>
              </a:rPr>
              <a:t>这样</a:t>
            </a:r>
            <a:r>
              <a:rPr lang="en-US" altLang="zh-CN">
                <a:sym typeface="+mn-ea"/>
              </a:rPr>
              <a:t> print </a:t>
            </a:r>
            <a:r>
              <a:rPr lang="zh-CN" altLang="en-US">
                <a:sym typeface="+mn-ea"/>
              </a:rPr>
              <a:t>在无需知道容器具体类型的情况下，只用最简单的接口（首地址指针）就完成了遍历和打印的操作。</a:t>
            </a:r>
            <a:endParaRPr lang="zh-CN" altLang="en-US">
              <a:solidFill>
                <a:schemeClr val="accent5">
                  <a:lumMod val="75000"/>
                </a:schemeClr>
              </a:solidFill>
              <a:sym typeface="+mn-ea"/>
            </a:endParaRPr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831205" y="2102485"/>
            <a:ext cx="5482590" cy="37973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955" y="3615690"/>
            <a:ext cx="266700" cy="203835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/>
              <a:t>迭代器模式</a:t>
            </a:r>
            <a:endParaRPr lang="zh-C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zh-CN"/>
              <a:t>使用</a:t>
            </a:r>
            <a:r>
              <a:rPr lang="zh-CN" b="1"/>
              <a:t>指针</a:t>
            </a:r>
            <a:r>
              <a:rPr lang="zh-CN"/>
              <a:t>和</a:t>
            </a:r>
            <a:r>
              <a:rPr lang="zh-CN" b="1"/>
              <a:t>长度</a:t>
            </a:r>
            <a:r>
              <a:rPr lang="zh-CN"/>
              <a:t>做接口的好处是，可以通过给指针加减运算，选择其中一部分连续的元素来打印，而不一定全部打印出来。</a:t>
            </a:r>
            <a:endParaRPr lang="zh-CN"/>
          </a:p>
          <a:p>
            <a:r>
              <a:rPr lang="zh-CN">
                <a:sym typeface="+mn-ea"/>
              </a:rPr>
              <a:t>比如这里我们选择打印</a:t>
            </a:r>
            <a:r>
              <a:rPr lang="zh-CN" b="1">
                <a:sym typeface="+mn-ea"/>
              </a:rPr>
              <a:t>前三个元素</a:t>
            </a:r>
            <a:r>
              <a:rPr lang="zh-CN">
                <a:sym typeface="+mn-ea"/>
              </a:rPr>
              <a:t>（去掉了最后一个元素，但不必用</a:t>
            </a:r>
            <a:r>
              <a:rPr lang="en-US" altLang="zh-CN">
                <a:sym typeface="+mn-ea"/>
              </a:rPr>
              <a:t> pop_back </a:t>
            </a:r>
            <a:r>
              <a:rPr lang="zh-CN" altLang="en-US">
                <a:sym typeface="+mn-ea"/>
              </a:rPr>
              <a:t>修改数组，只要传参数的时候修改一下</a:t>
            </a:r>
            <a:r>
              <a:rPr lang="zh-CN" altLang="en-US" b="1">
                <a:sym typeface="+mn-ea"/>
              </a:rPr>
              <a:t>长度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部分即可</a:t>
            </a:r>
            <a:r>
              <a:rPr lang="zh-CN">
                <a:sym typeface="+mn-ea"/>
              </a:rPr>
              <a:t>）。</a:t>
            </a:r>
            <a:endParaRPr lang="zh-CN">
              <a:solidFill>
                <a:schemeClr val="accent5">
                  <a:lumMod val="75000"/>
                </a:schemeClr>
              </a:solidFill>
              <a:sym typeface="+mn-ea"/>
            </a:endParaRPr>
          </a:p>
        </p:txBody>
      </p:sp>
      <p:pic>
        <p:nvPicPr>
          <p:cNvPr id="9" name="Content Placeholder 8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005195" y="2470785"/>
            <a:ext cx="5134610" cy="306133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" y="3438525"/>
            <a:ext cx="370840" cy="1126490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>
            <a:off x="8491855" y="4961255"/>
            <a:ext cx="1440815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977890" y="2440940"/>
            <a:ext cx="5188585" cy="31203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/>
              <a:t>迭代器模式</a:t>
            </a:r>
            <a:endParaRPr lang="zh-C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zh-CN"/>
              <a:t>使用</a:t>
            </a:r>
            <a:r>
              <a:rPr lang="zh-CN" b="1"/>
              <a:t>指针</a:t>
            </a:r>
            <a:r>
              <a:rPr lang="zh-CN"/>
              <a:t>和</a:t>
            </a:r>
            <a:r>
              <a:rPr lang="zh-CN" b="1"/>
              <a:t>长度</a:t>
            </a:r>
            <a:r>
              <a:rPr lang="zh-CN"/>
              <a:t>做接口的好处是，可以通过给指针加减运算，选择其中一部分连续的元素来打印，而不一定全部打印出来。</a:t>
            </a:r>
            <a:endParaRPr lang="zh-CN"/>
          </a:p>
          <a:p>
            <a:r>
              <a:rPr lang="zh-CN">
                <a:sym typeface="+mn-ea"/>
              </a:rPr>
              <a:t>比如这里我们选择打印</a:t>
            </a:r>
            <a:r>
              <a:rPr lang="zh-CN" b="1">
                <a:sym typeface="+mn-ea"/>
              </a:rPr>
              <a:t>后三个元素</a:t>
            </a:r>
            <a:r>
              <a:rPr lang="zh-CN">
                <a:sym typeface="+mn-ea"/>
              </a:rPr>
              <a:t>（去掉了第一个元素，但不必用</a:t>
            </a:r>
            <a:r>
              <a:rPr lang="en-US" altLang="zh-CN">
                <a:sym typeface="+mn-ea"/>
              </a:rPr>
              <a:t> erase </a:t>
            </a:r>
            <a:r>
              <a:rPr lang="zh-CN" altLang="en-US">
                <a:sym typeface="+mn-ea"/>
              </a:rPr>
              <a:t>修改数组，只要传参数的时候同时修改</a:t>
            </a:r>
            <a:r>
              <a:rPr lang="zh-CN" altLang="en-US" b="1">
                <a:sym typeface="+mn-ea"/>
              </a:rPr>
              <a:t>指针</a:t>
            </a:r>
            <a:r>
              <a:rPr lang="zh-CN" altLang="en-US">
                <a:sym typeface="+mn-ea"/>
              </a:rPr>
              <a:t>和</a:t>
            </a:r>
            <a:r>
              <a:rPr lang="zh-CN" altLang="en-US" b="1">
                <a:sym typeface="+mn-ea"/>
              </a:rPr>
              <a:t>长度</a:t>
            </a:r>
            <a:r>
              <a:rPr lang="zh-CN" altLang="en-US">
                <a:sym typeface="+mn-ea"/>
              </a:rPr>
              <a:t>部分即可</a:t>
            </a:r>
            <a:r>
              <a:rPr lang="zh-CN">
                <a:sym typeface="+mn-ea"/>
              </a:rPr>
              <a:t>）。</a:t>
            </a:r>
            <a:endParaRPr lang="zh-CN">
              <a:solidFill>
                <a:schemeClr val="accent5">
                  <a:lumMod val="75000"/>
                </a:schemeClr>
              </a:solidFill>
              <a:sym typeface="+mn-ea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8910955" y="4940300"/>
            <a:ext cx="1440815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7198360" y="4940300"/>
            <a:ext cx="1440815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5" y="3567430"/>
            <a:ext cx="456565" cy="86741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/>
              <a:t>迭代器模式</a:t>
            </a:r>
            <a:endParaRPr lang="zh-C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zh-CN" b="1"/>
              <a:t>首地址指针</a:t>
            </a:r>
            <a:r>
              <a:rPr lang="zh-CN"/>
              <a:t>和</a:t>
            </a:r>
            <a:r>
              <a:rPr lang="zh-CN" b="1"/>
              <a:t>数组长度</a:t>
            </a:r>
            <a:r>
              <a:rPr lang="zh-CN"/>
              <a:t>看起来不太对称。</a:t>
            </a:r>
            <a:endParaRPr lang="zh-CN"/>
          </a:p>
          <a:p>
            <a:r>
              <a:rPr lang="en-US" altLang="zh-CN">
                <a:solidFill>
                  <a:schemeClr val="accent5">
                    <a:lumMod val="75000"/>
                  </a:schemeClr>
                </a:solidFill>
                <a:sym typeface="+mn-ea"/>
              </a:rPr>
              <a:t>print(char const *begptr, size_t size);</a:t>
            </a:r>
            <a:endParaRPr lang="en-US" altLang="zh-CN">
              <a:solidFill>
                <a:schemeClr val="accent5">
                  <a:lumMod val="75000"/>
                </a:schemeClr>
              </a:solidFill>
              <a:sym typeface="+mn-ea"/>
            </a:endParaRPr>
          </a:p>
          <a:p>
            <a:r>
              <a:rPr lang="zh-CN">
                <a:sym typeface="+mn-ea"/>
              </a:rPr>
              <a:t>不妨改用</a:t>
            </a:r>
            <a:r>
              <a:rPr lang="zh-CN" b="1">
                <a:sym typeface="+mn-ea"/>
              </a:rPr>
              <a:t>首地址指针</a:t>
            </a:r>
            <a:r>
              <a:rPr lang="zh-CN">
                <a:sym typeface="+mn-ea"/>
              </a:rPr>
              <a:t>和</a:t>
            </a:r>
            <a:r>
              <a:rPr lang="zh-CN" b="1">
                <a:sym typeface="+mn-ea"/>
              </a:rPr>
              <a:t>尾地址指针</a:t>
            </a:r>
            <a:r>
              <a:rPr lang="zh-CN">
                <a:sym typeface="+mn-ea"/>
              </a:rPr>
              <a:t>如何？</a:t>
            </a:r>
            <a:endParaRPr lang="zh-CN">
              <a:sym typeface="+mn-ea"/>
            </a:endParaRPr>
          </a:p>
          <a:p>
            <a:r>
              <a:rPr lang="en-US" altLang="zh-CN">
                <a:solidFill>
                  <a:schemeClr val="accent5">
                    <a:lumMod val="75000"/>
                  </a:schemeClr>
                </a:solidFill>
                <a:sym typeface="+mn-ea"/>
              </a:rPr>
              <a:t>print(char const *begptr, size_t endptr);</a:t>
            </a:r>
            <a:endParaRPr lang="en-US" altLang="zh-CN">
              <a:solidFill>
                <a:schemeClr val="accent5">
                  <a:lumMod val="75000"/>
                </a:schemeClr>
              </a:solidFill>
              <a:sym typeface="+mn-ea"/>
            </a:endParaRPr>
          </a:p>
          <a:p>
            <a:r>
              <a:rPr lang="zh-CN">
                <a:sym typeface="+mn-ea"/>
              </a:rPr>
              <a:t>注意看，我们在</a:t>
            </a:r>
            <a:r>
              <a:rPr lang="en-US" altLang="zh-CN">
                <a:sym typeface="+mn-ea"/>
              </a:rPr>
              <a:t> print </a:t>
            </a:r>
            <a:r>
              <a:rPr lang="zh-CN" altLang="en-US">
                <a:sym typeface="+mn-ea"/>
              </a:rPr>
              <a:t>里也不是用</a:t>
            </a:r>
            <a:r>
              <a:rPr lang="zh-CN" altLang="en-US" b="1">
                <a:sym typeface="+mn-ea"/>
              </a:rPr>
              <a:t>数组下标</a:t>
            </a:r>
            <a:r>
              <a:rPr lang="zh-CN" altLang="en-US">
                <a:sym typeface="+mn-ea"/>
              </a:rPr>
              <a:t>去迭代，而是用</a:t>
            </a:r>
            <a:r>
              <a:rPr lang="zh-CN" altLang="en-US" b="1">
                <a:sym typeface="+mn-ea"/>
              </a:rPr>
              <a:t>指针</a:t>
            </a:r>
            <a:r>
              <a:rPr lang="zh-CN" altLang="en-US">
                <a:sym typeface="+mn-ea"/>
              </a:rPr>
              <a:t>作为迭代变量了。</a:t>
            </a:r>
            <a:endParaRPr lang="zh-CN">
              <a:solidFill>
                <a:schemeClr val="accent5">
                  <a:lumMod val="75000"/>
                </a:schemeClr>
              </a:solidFill>
              <a:sym typeface="+mn-ea"/>
            </a:endParaRPr>
          </a:p>
        </p:txBody>
      </p:sp>
      <p:pic>
        <p:nvPicPr>
          <p:cNvPr id="8" name="Content Placeholder 7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976620" y="2426335"/>
            <a:ext cx="5783580" cy="3149600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6472555" y="2886075"/>
            <a:ext cx="506476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00" y="3505835"/>
            <a:ext cx="333375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829300" y="1830070"/>
            <a:ext cx="5793740" cy="36372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/>
              <a:t>迭代器模式：首指针＋</a:t>
            </a:r>
            <a:r>
              <a:rPr lang="zh-CN">
                <a:sym typeface="+mn-ea"/>
              </a:rPr>
              <a:t>尾指针</a:t>
            </a:r>
            <a:endParaRPr lang="zh-C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7700" y="1734820"/>
            <a:ext cx="5181600" cy="4504055"/>
          </a:xfrm>
        </p:spPr>
        <p:txBody>
          <a:bodyPr>
            <a:normAutofit lnSpcReduction="10000"/>
          </a:bodyPr>
          <a:p>
            <a:r>
              <a:rPr lang="zh-CN">
                <a:sym typeface="+mn-ea"/>
              </a:rPr>
              <a:t>改用</a:t>
            </a:r>
            <a:r>
              <a:rPr lang="zh-CN" b="1">
                <a:sym typeface="+mn-ea"/>
              </a:rPr>
              <a:t>首地址指针</a:t>
            </a:r>
            <a:r>
              <a:rPr lang="zh-CN">
                <a:sym typeface="+mn-ea"/>
              </a:rPr>
              <a:t>和</a:t>
            </a:r>
            <a:r>
              <a:rPr lang="zh-CN" b="1">
                <a:sym typeface="+mn-ea"/>
              </a:rPr>
              <a:t>尾地址指针</a:t>
            </a:r>
            <a:r>
              <a:rPr lang="zh-CN">
                <a:sym typeface="+mn-ea"/>
              </a:rPr>
              <a:t>以后，要特别注意一点：</a:t>
            </a:r>
            <a:r>
              <a:rPr lang="zh-CN" b="1">
                <a:sym typeface="+mn-ea"/>
              </a:rPr>
              <a:t>尾地址指针</a:t>
            </a:r>
            <a:r>
              <a:rPr lang="zh-CN">
                <a:sym typeface="+mn-ea"/>
              </a:rPr>
              <a:t>实际上是指向末尾元素再往后后一个元素的指针！</a:t>
            </a:r>
            <a:endParaRPr lang="zh-CN">
              <a:sym typeface="+mn-ea"/>
            </a:endParaRPr>
          </a:p>
          <a:p>
            <a:r>
              <a:rPr lang="zh-CN">
                <a:sym typeface="+mn-ea"/>
              </a:rPr>
              <a:t>也就是说</a:t>
            </a:r>
            <a:r>
              <a:rPr lang="zh-CN" b="1">
                <a:sym typeface="+mn-ea"/>
              </a:rPr>
              <a:t>尾地址指针</a:t>
            </a:r>
            <a:r>
              <a:rPr lang="zh-CN">
                <a:sym typeface="+mn-ea"/>
              </a:rPr>
              <a:t>所指向的地方是无效的内存</a:t>
            </a:r>
            <a:r>
              <a:rPr lang="en-US" altLang="zh-CN">
                <a:sym typeface="+mn-ea"/>
              </a:rPr>
              <a:t> </a:t>
            </a:r>
            <a:r>
              <a:rPr lang="en-US" altLang="zh-CN">
                <a:solidFill>
                  <a:schemeClr val="accent5">
                    <a:lumMod val="75000"/>
                  </a:schemeClr>
                </a:solidFill>
                <a:sym typeface="+mn-ea"/>
              </a:rPr>
              <a:t>a + a.size()</a:t>
            </a:r>
            <a:r>
              <a:rPr lang="zh-CN">
                <a:sym typeface="+mn-ea"/>
              </a:rPr>
              <a:t>，</a:t>
            </a:r>
            <a:r>
              <a:rPr lang="zh-CN" b="1">
                <a:sym typeface="+mn-ea"/>
              </a:rPr>
              <a:t>尾地址指针减</a:t>
            </a:r>
            <a:r>
              <a:rPr lang="en-US" altLang="zh-CN" b="1">
                <a:sym typeface="+mn-ea"/>
              </a:rPr>
              <a:t>1</a:t>
            </a:r>
            <a:r>
              <a:rPr lang="zh-CN" altLang="en-US">
                <a:sym typeface="+mn-ea"/>
              </a:rPr>
              <a:t>才是真正的末尾元素指针</a:t>
            </a:r>
            <a:r>
              <a:rPr lang="en-US" altLang="zh-CN">
                <a:sym typeface="+mn-ea"/>
              </a:rPr>
              <a:t> </a:t>
            </a:r>
            <a:r>
              <a:rPr lang="en-US" altLang="zh-CN">
                <a:solidFill>
                  <a:schemeClr val="accent5">
                    <a:lumMod val="75000"/>
                  </a:schemeClr>
                </a:solidFill>
                <a:sym typeface="+mn-ea"/>
              </a:rPr>
              <a:t>a + a.size() - 1</a:t>
            </a:r>
            <a:r>
              <a:rPr lang="zh-CN">
                <a:sym typeface="+mn-ea"/>
              </a:rPr>
              <a:t>。</a:t>
            </a:r>
            <a:endParaRPr lang="zh-CN">
              <a:sym typeface="+mn-ea"/>
            </a:endParaRPr>
          </a:p>
          <a:p>
            <a:r>
              <a:rPr lang="zh-CN">
                <a:sym typeface="+mn-ea"/>
              </a:rPr>
              <a:t>为什么要这样设计？因为如果用</a:t>
            </a:r>
            <a:r>
              <a:rPr lang="en-US" altLang="zh-CN">
                <a:sym typeface="+mn-ea"/>
              </a:rPr>
              <a:t> </a:t>
            </a:r>
            <a:r>
              <a:rPr lang="en-US" altLang="zh-CN">
                <a:solidFill>
                  <a:schemeClr val="accent5">
                    <a:lumMod val="75000"/>
                  </a:schemeClr>
                </a:solidFill>
                <a:sym typeface="+mn-ea"/>
              </a:rPr>
              <a:t>a + a.size() - 1 </a:t>
            </a:r>
            <a:r>
              <a:rPr lang="zh-CN" altLang="en-US">
                <a:sym typeface="+mn-ea"/>
              </a:rPr>
              <a:t>也就是</a:t>
            </a:r>
            <a:r>
              <a:rPr lang="en-US" altLang="zh-CN">
                <a:sym typeface="+mn-ea"/>
              </a:rPr>
              <a:t> </a:t>
            </a:r>
            <a:r>
              <a:rPr lang="en-US" altLang="zh-CN">
                <a:solidFill>
                  <a:schemeClr val="accent5">
                    <a:lumMod val="75000"/>
                  </a:schemeClr>
                </a:solidFill>
                <a:sym typeface="+mn-ea"/>
              </a:rPr>
              <a:t>&amp;a.back()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作为尾地址指针，将无法表示</a:t>
            </a:r>
            <a:r>
              <a:rPr lang="zh-CN" altLang="en-US" b="1">
                <a:sym typeface="+mn-ea"/>
              </a:rPr>
              <a:t>数组长度为</a:t>
            </a:r>
            <a:r>
              <a:rPr lang="en-US" altLang="zh-CN" b="1">
                <a:sym typeface="+mn-ea"/>
              </a:rPr>
              <a:t> 0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的情况。</a:t>
            </a:r>
            <a:endParaRPr lang="zh-CN" altLang="en-US">
              <a:solidFill>
                <a:schemeClr val="accent5">
                  <a:lumMod val="75000"/>
                </a:schemeClr>
              </a:solidFill>
              <a:sym typeface="+mn-ea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6257925" y="4756785"/>
            <a:ext cx="399161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0195" y="5467350"/>
            <a:ext cx="1257300" cy="139065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2" name="Content Placeholder 11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829300" y="2112010"/>
            <a:ext cx="6060440" cy="37496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/>
              <a:t>迭代器模式：为什么尾指针要往后移动一格？</a:t>
            </a:r>
            <a:endParaRPr lang="zh-C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7700" y="1734820"/>
            <a:ext cx="5181600" cy="4504055"/>
          </a:xfrm>
        </p:spPr>
        <p:txBody>
          <a:bodyPr>
            <a:normAutofit lnSpcReduction="10000"/>
          </a:bodyPr>
          <a:p>
            <a:r>
              <a:rPr lang="zh-CN" altLang="en-US">
                <a:sym typeface="+mn-ea"/>
              </a:rPr>
              <a:t>而让</a:t>
            </a:r>
            <a:r>
              <a:rPr lang="zh-CN" b="1">
                <a:sym typeface="+mn-ea"/>
              </a:rPr>
              <a:t>尾地址指针</a:t>
            </a:r>
            <a:r>
              <a:rPr lang="zh-CN" altLang="en-US">
                <a:sym typeface="+mn-ea"/>
              </a:rPr>
              <a:t>往后移动一格的设计，使得数组长度为</a:t>
            </a:r>
            <a:r>
              <a:rPr lang="en-US" altLang="zh-CN">
                <a:sym typeface="+mn-ea"/>
              </a:rPr>
              <a:t> 0 </a:t>
            </a:r>
            <a:r>
              <a:rPr lang="zh-CN" altLang="en-US">
                <a:sym typeface="+mn-ea"/>
              </a:rPr>
              <a:t>就是</a:t>
            </a:r>
            <a:r>
              <a:rPr lang="en-US" altLang="zh-CN">
                <a:sym typeface="+mn-ea"/>
              </a:rPr>
              <a:t> begptr == endptr </a:t>
            </a:r>
            <a:r>
              <a:rPr lang="zh-CN" altLang="en-US">
                <a:sym typeface="+mn-ea"/>
              </a:rPr>
              <a:t>的情况，非常容易判断。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更方便的是你可以通过指针的减法运算：</a:t>
            </a:r>
            <a:r>
              <a:rPr lang="en-US" altLang="zh-CN">
                <a:sym typeface="+mn-ea"/>
              </a:rPr>
              <a:t> endptr - begptr </a:t>
            </a:r>
            <a:r>
              <a:rPr lang="zh-CN" altLang="en-US">
                <a:sym typeface="+mn-ea"/>
              </a:rPr>
              <a:t>来算出数组的长度！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for </a:t>
            </a:r>
            <a:r>
              <a:rPr lang="zh-CN" altLang="en-US">
                <a:sym typeface="+mn-ea"/>
              </a:rPr>
              <a:t>循环里也很容易写，判断是否继续循环的条件为</a:t>
            </a:r>
            <a:r>
              <a:rPr lang="en-US" altLang="zh-CN">
                <a:sym typeface="+mn-ea"/>
              </a:rPr>
              <a:t> ptr != endptr </a:t>
            </a:r>
            <a:r>
              <a:rPr lang="zh-CN" altLang="en-US">
                <a:sym typeface="+mn-ea"/>
              </a:rPr>
              <a:t>就行了。</a:t>
            </a:r>
            <a:endParaRPr lang="zh-CN" altLang="en-US">
              <a:solidFill>
                <a:schemeClr val="accent5">
                  <a:lumMod val="75000"/>
                </a:schemeClr>
              </a:solidFill>
              <a:sym typeface="+mn-ea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422130" y="2600325"/>
            <a:ext cx="1423035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9960" y="5172075"/>
            <a:ext cx="2171700" cy="1685925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7668895" y="4925060"/>
            <a:ext cx="169164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C++ </a:t>
            </a:r>
            <a:r>
              <a:rPr lang="zh-CN"/>
              <a:t>标准库五大件</a:t>
            </a:r>
            <a:r>
              <a:rPr lang="zh-CN">
                <a:sym typeface="+mn-ea"/>
              </a:rPr>
              <a:t>：输入输出流（</a:t>
            </a:r>
            <a:r>
              <a:rPr lang="en-US" altLang="zh-CN">
                <a:sym typeface="+mn-ea"/>
              </a:rPr>
              <a:t>stream</a:t>
            </a:r>
            <a:r>
              <a:rPr lang="zh-CN">
                <a:sym typeface="+mn-ea"/>
              </a:rPr>
              <a:t>）</a:t>
            </a:r>
            <a:endParaRPr lang="zh-CN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7150" y="2132965"/>
            <a:ext cx="12077065" cy="3736340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1454150" y="5253990"/>
            <a:ext cx="1222375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>
            <a:off x="3890645" y="5253990"/>
            <a:ext cx="1222375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228850" y="3684270"/>
            <a:ext cx="1153160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/>
              <a:t>迭代器模式：</a:t>
            </a:r>
            <a:r>
              <a:rPr lang="zh-CN">
                <a:sym typeface="+mn-ea"/>
              </a:rPr>
              <a:t>首指针＋</a:t>
            </a:r>
            <a:r>
              <a:rPr lang="zh-CN">
                <a:sym typeface="+mn-ea"/>
              </a:rPr>
              <a:t>尾指针</a:t>
            </a:r>
            <a:endParaRPr lang="zh-C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7700" y="1734820"/>
            <a:ext cx="5181600" cy="4504055"/>
          </a:xfrm>
        </p:spPr>
        <p:txBody>
          <a:bodyPr>
            <a:normAutofit lnSpcReduction="10000"/>
          </a:bodyPr>
          <a:p>
            <a:r>
              <a:rPr lang="zh-CN">
                <a:sym typeface="+mn-ea"/>
              </a:rPr>
              <a:t>还可以让</a:t>
            </a:r>
            <a:r>
              <a:rPr lang="zh-CN" b="1">
                <a:sym typeface="+mn-ea"/>
              </a:rPr>
              <a:t>首</a:t>
            </a:r>
            <a:r>
              <a:rPr lang="zh-CN" b="1">
                <a:sym typeface="+mn-ea"/>
              </a:rPr>
              <a:t>指针</a:t>
            </a:r>
            <a:r>
              <a:rPr lang="zh-CN">
                <a:sym typeface="+mn-ea"/>
              </a:rPr>
              <a:t>和</a:t>
            </a:r>
            <a:r>
              <a:rPr lang="zh-CN" b="1">
                <a:sym typeface="+mn-ea"/>
              </a:rPr>
              <a:t>尾指针</a:t>
            </a:r>
            <a:r>
              <a:rPr lang="zh-CN">
                <a:sym typeface="+mn-ea"/>
              </a:rPr>
              <a:t>声明为模板参数，这样不论指针是什么类型，都可以使用</a:t>
            </a:r>
            <a:r>
              <a:rPr lang="en-US" altLang="zh-CN">
                <a:sym typeface="+mn-ea"/>
              </a:rPr>
              <a:t> print </a:t>
            </a:r>
            <a:r>
              <a:rPr lang="zh-CN">
                <a:sym typeface="+mn-ea"/>
              </a:rPr>
              <a:t>这个模板函数来打印。</a:t>
            </a:r>
            <a:endParaRPr lang="zh-CN">
              <a:solidFill>
                <a:schemeClr val="accent5">
                  <a:lumMod val="75000"/>
                </a:schemeClr>
              </a:solidFill>
              <a:sym typeface="+mn-ea"/>
            </a:endParaRPr>
          </a:p>
        </p:txBody>
      </p:sp>
      <p:pic>
        <p:nvPicPr>
          <p:cNvPr id="7" name="Content Placeholder 6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824855" y="1643380"/>
            <a:ext cx="5495290" cy="47167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3535" y="3777615"/>
            <a:ext cx="328930" cy="2582545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/>
              <a:t>迭代器模式</a:t>
            </a:r>
            <a:r>
              <a:rPr lang="zh-CN">
                <a:sym typeface="+mn-ea"/>
              </a:rPr>
              <a:t>：</a:t>
            </a:r>
            <a:r>
              <a:rPr lang="zh-CN">
                <a:sym typeface="+mn-ea"/>
              </a:rPr>
              <a:t>首指针＋尾指针</a:t>
            </a:r>
            <a:endParaRPr lang="zh-C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7700" y="1734820"/>
            <a:ext cx="5181600" cy="4504055"/>
          </a:xfrm>
        </p:spPr>
        <p:txBody>
          <a:bodyPr>
            <a:normAutofit lnSpcReduction="10000"/>
          </a:bodyPr>
          <a:p>
            <a:r>
              <a:rPr lang="zh-CN" b="1">
                <a:sym typeface="+mn-ea"/>
              </a:rPr>
              <a:t>首指针</a:t>
            </a:r>
            <a:r>
              <a:rPr lang="zh-CN">
                <a:sym typeface="+mn-ea"/>
              </a:rPr>
              <a:t>和</a:t>
            </a:r>
            <a:r>
              <a:rPr lang="zh-CN" b="1">
                <a:sym typeface="+mn-ea"/>
              </a:rPr>
              <a:t>尾指针</a:t>
            </a:r>
            <a:r>
              <a:rPr lang="zh-CN">
                <a:sym typeface="+mn-ea"/>
              </a:rPr>
              <a:t>的组合的确能胜任</a:t>
            </a:r>
            <a:r>
              <a:rPr lang="en-US" altLang="zh-CN">
                <a:sym typeface="+mn-ea"/>
              </a:rPr>
              <a:t> vector </a:t>
            </a:r>
            <a:r>
              <a:rPr lang="zh-CN" altLang="en-US">
                <a:sym typeface="+mn-ea"/>
              </a:rPr>
              <a:t>这种连续数组，但是对于</a:t>
            </a:r>
            <a:r>
              <a:rPr lang="en-US" altLang="zh-CN">
                <a:sym typeface="+mn-ea"/>
              </a:rPr>
              <a:t> list </a:t>
            </a:r>
            <a:r>
              <a:rPr lang="zh-CN" altLang="en-US">
                <a:sym typeface="+mn-ea"/>
              </a:rPr>
              <a:t>这种不连续的内存的容器就没辙了。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没错，</a:t>
            </a:r>
            <a:r>
              <a:rPr lang="en-US" altLang="zh-CN">
                <a:sym typeface="+mn-ea"/>
              </a:rPr>
              <a:t>list </a:t>
            </a:r>
            <a:r>
              <a:rPr lang="zh-CN" altLang="en-US">
                <a:sym typeface="+mn-ea"/>
              </a:rPr>
              <a:t>没有</a:t>
            </a:r>
            <a:r>
              <a:rPr lang="en-US" altLang="zh-CN">
                <a:sym typeface="+mn-ea"/>
              </a:rPr>
              <a:t> data() </a:t>
            </a:r>
            <a:r>
              <a:rPr lang="zh-CN" altLang="en-US">
                <a:sym typeface="+mn-ea"/>
              </a:rPr>
              <a:t>这个成员函数，因为他根本就不连续。</a:t>
            </a:r>
            <a:endParaRPr lang="zh-CN" altLang="en-US">
              <a:solidFill>
                <a:schemeClr val="accent5">
                  <a:lumMod val="75000"/>
                </a:schemeClr>
              </a:solidFill>
              <a:sym typeface="+mn-ea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19960" y="5172075"/>
            <a:ext cx="2171700" cy="1685925"/>
          </a:xfrm>
          <a:prstGeom prst="rect">
            <a:avLst/>
          </a:prstGeom>
        </p:spPr>
      </p:pic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829300" y="2400300"/>
            <a:ext cx="6162040" cy="3303905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/>
              <a:t>迭代器模式</a:t>
            </a:r>
            <a:r>
              <a:rPr lang="zh-CN">
                <a:sym typeface="+mn-ea"/>
              </a:rPr>
              <a:t>：</a:t>
            </a:r>
            <a:r>
              <a:rPr lang="zh-CN">
                <a:sym typeface="+mn-ea"/>
              </a:rPr>
              <a:t>首</a:t>
            </a:r>
            <a:r>
              <a:rPr lang="zh-CN">
                <a:sym typeface="+mn-ea"/>
              </a:rPr>
              <a:t>迭代器＋尾迭代器</a:t>
            </a:r>
            <a:endParaRPr lang="zh-C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7700" y="1541145"/>
            <a:ext cx="5181600" cy="4892040"/>
          </a:xfrm>
        </p:spPr>
        <p:txBody>
          <a:bodyPr>
            <a:normAutofit lnSpcReduction="20000"/>
          </a:bodyPr>
          <a:p>
            <a:r>
              <a:rPr lang="zh-CN">
                <a:sym typeface="+mn-ea"/>
              </a:rPr>
              <a:t>然而</a:t>
            </a:r>
            <a:r>
              <a:rPr lang="en-US" altLang="zh-CN">
                <a:sym typeface="+mn-ea"/>
              </a:rPr>
              <a:t> list </a:t>
            </a:r>
            <a:r>
              <a:rPr lang="zh-CN" altLang="en-US">
                <a:sym typeface="+mn-ea"/>
              </a:rPr>
              <a:t>却提供了</a:t>
            </a:r>
            <a:r>
              <a:rPr lang="en-US" altLang="zh-CN">
                <a:sym typeface="+mn-ea"/>
              </a:rPr>
              <a:t> begin() </a:t>
            </a:r>
            <a:r>
              <a:rPr lang="zh-CN" altLang="en-US">
                <a:sym typeface="+mn-ea"/>
              </a:rPr>
              <a:t>和</a:t>
            </a:r>
            <a:r>
              <a:rPr lang="en-US" altLang="zh-CN">
                <a:sym typeface="+mn-ea"/>
              </a:rPr>
              <a:t> end() </a:t>
            </a:r>
            <a:r>
              <a:rPr lang="zh-CN" altLang="en-US">
                <a:sym typeface="+mn-ea"/>
              </a:rPr>
              <a:t>函数，他们会返回两个</a:t>
            </a:r>
            <a:r>
              <a:rPr lang="en-US" altLang="zh-CN">
                <a:sym typeface="+mn-ea"/>
              </a:rPr>
              <a:t> list&lt;char&gt;::iterator </a:t>
            </a:r>
            <a:r>
              <a:rPr lang="zh-CN" altLang="en-US">
                <a:sym typeface="+mn-ea"/>
              </a:rPr>
              <a:t>对象。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这个</a:t>
            </a:r>
            <a:r>
              <a:rPr lang="en-US" altLang="zh-CN">
                <a:sym typeface="+mn-ea"/>
              </a:rPr>
              <a:t> list&lt;char&gt;::iterator </a:t>
            </a:r>
            <a:r>
              <a:rPr lang="zh-CN" altLang="en-US">
                <a:sym typeface="+mn-ea"/>
              </a:rPr>
              <a:t>是一个特殊定义过的类型，其具有</a:t>
            </a:r>
            <a:r>
              <a:rPr lang="en-US" altLang="zh-CN">
                <a:sym typeface="+mn-ea"/>
              </a:rPr>
              <a:t> != </a:t>
            </a:r>
            <a:r>
              <a:rPr lang="zh-CN" altLang="en-US">
                <a:sym typeface="+mn-ea"/>
              </a:rPr>
              <a:t>和</a:t>
            </a:r>
            <a:r>
              <a:rPr lang="en-US" altLang="zh-CN">
                <a:sym typeface="+mn-ea"/>
              </a:rPr>
              <a:t> ++ </a:t>
            </a:r>
            <a:r>
              <a:rPr lang="zh-CN" altLang="en-US">
                <a:sym typeface="+mn-ea"/>
              </a:rPr>
              <a:t>以及</a:t>
            </a:r>
            <a:r>
              <a:rPr lang="en-US" altLang="zh-CN">
                <a:sym typeface="+mn-ea"/>
              </a:rPr>
              <a:t> * </a:t>
            </a:r>
            <a:r>
              <a:rPr lang="zh-CN" altLang="en-US">
                <a:sym typeface="+mn-ea"/>
              </a:rPr>
              <a:t>这些</a:t>
            </a:r>
            <a:r>
              <a:rPr lang="zh-CN" altLang="en-US" b="1">
                <a:sym typeface="+mn-ea"/>
              </a:rPr>
              <a:t>运算符的重载</a:t>
            </a:r>
            <a:r>
              <a:rPr lang="zh-CN" altLang="en-US">
                <a:sym typeface="+mn-ea"/>
              </a:rPr>
              <a:t>。所以用起来就像普通的指针一样。而这些运算符重载，却会</a:t>
            </a:r>
            <a:r>
              <a:rPr lang="zh-CN" altLang="en-US" b="1">
                <a:sym typeface="+mn-ea"/>
              </a:rPr>
              <a:t>把</a:t>
            </a:r>
            <a:r>
              <a:rPr lang="en-US" altLang="zh-CN" b="1">
                <a:sym typeface="+mn-ea"/>
              </a:rPr>
              <a:t> ++ </a:t>
            </a:r>
            <a:r>
              <a:rPr lang="zh-CN" altLang="en-US" b="1">
                <a:sym typeface="+mn-ea"/>
              </a:rPr>
              <a:t>对应到</a:t>
            </a:r>
            <a:r>
              <a:rPr lang="en-US" altLang="zh-CN" b="1">
                <a:sym typeface="+mn-ea"/>
              </a:rPr>
              <a:t> </a:t>
            </a:r>
            <a:r>
              <a:rPr lang="zh-CN" altLang="en-US" b="1">
                <a:sym typeface="+mn-ea"/>
              </a:rPr>
              <a:t>链表的</a:t>
            </a:r>
            <a:r>
              <a:rPr lang="en-US" altLang="zh-CN" b="1">
                <a:sym typeface="+mn-ea"/>
              </a:rPr>
              <a:t> curr = curr-&gt;next </a:t>
            </a:r>
            <a:r>
              <a:rPr lang="zh-CN" altLang="en-US" b="1">
                <a:sym typeface="+mn-ea"/>
              </a:rPr>
              <a:t>上</a:t>
            </a:r>
            <a:r>
              <a:rPr lang="zh-CN" altLang="en-US">
                <a:sym typeface="+mn-ea"/>
              </a:rPr>
              <a:t>。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这样一个用起来就像普通的指针，但内部却通过运算符重载适配不同容器的特殊类，就是</a:t>
            </a:r>
            <a:r>
              <a:rPr lang="zh-CN" altLang="en-US" b="1">
                <a:sym typeface="+mn-ea"/>
              </a:rPr>
              <a:t>迭代器</a:t>
            </a:r>
            <a:r>
              <a:rPr lang="en-US" altLang="zh-CN" b="1">
                <a:sym typeface="+mn-ea"/>
              </a:rPr>
              <a:t>(iterator)</a:t>
            </a:r>
            <a:r>
              <a:rPr lang="zh-CN" altLang="en-US">
                <a:sym typeface="+mn-ea"/>
              </a:rPr>
              <a:t>，迭代器是</a:t>
            </a:r>
            <a:r>
              <a:rPr lang="en-US" altLang="zh-CN">
                <a:sym typeface="+mn-ea"/>
              </a:rPr>
              <a:t> STL </a:t>
            </a:r>
            <a:r>
              <a:rPr lang="zh-CN" altLang="en-US">
                <a:sym typeface="+mn-ea"/>
              </a:rPr>
              <a:t>中</a:t>
            </a:r>
            <a:r>
              <a:rPr lang="zh-CN" altLang="en-US" b="1">
                <a:sym typeface="+mn-ea"/>
              </a:rPr>
              <a:t>容器</a:t>
            </a:r>
            <a:r>
              <a:rPr lang="zh-CN" altLang="en-US">
                <a:sym typeface="+mn-ea"/>
              </a:rPr>
              <a:t>和</a:t>
            </a:r>
            <a:r>
              <a:rPr lang="zh-CN" altLang="en-US" b="1">
                <a:sym typeface="+mn-ea"/>
              </a:rPr>
              <a:t>算法</a:t>
            </a:r>
            <a:r>
              <a:rPr lang="zh-CN" altLang="en-US">
                <a:sym typeface="+mn-ea"/>
              </a:rPr>
              <a:t>之间的桥梁。</a:t>
            </a:r>
            <a:endParaRPr lang="zh-CN" altLang="en-US">
              <a:solidFill>
                <a:schemeClr val="accent5">
                  <a:lumMod val="75000"/>
                </a:schemeClr>
              </a:solidFill>
              <a:sym typeface="+mn-ea"/>
            </a:endParaRPr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981700" y="1734820"/>
            <a:ext cx="5913120" cy="403288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535" y="3226435"/>
            <a:ext cx="331470" cy="152146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/>
              <a:t>迭代器模式</a:t>
            </a:r>
            <a:r>
              <a:rPr lang="zh-CN">
                <a:sym typeface="+mn-ea"/>
              </a:rPr>
              <a:t>：</a:t>
            </a:r>
            <a:r>
              <a:rPr lang="zh-CN">
                <a:sym typeface="+mn-ea"/>
              </a:rPr>
              <a:t>首</a:t>
            </a:r>
            <a:r>
              <a:rPr lang="zh-CN">
                <a:sym typeface="+mn-ea"/>
              </a:rPr>
              <a:t>迭代器＋尾迭代器</a:t>
            </a:r>
            <a:endParaRPr lang="zh-C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7700" y="1316990"/>
            <a:ext cx="5538470" cy="5340350"/>
          </a:xfrm>
        </p:spPr>
        <p:txBody>
          <a:bodyPr>
            <a:normAutofit lnSpcReduction="20000"/>
          </a:bodyPr>
          <a:p>
            <a:r>
              <a:rPr lang="zh-CN">
                <a:sym typeface="+mn-ea"/>
              </a:rPr>
              <a:t>如果让小彭老师来写</a:t>
            </a:r>
            <a:r>
              <a:rPr lang="en-US" altLang="zh-CN">
                <a:sym typeface="+mn-ea"/>
              </a:rPr>
              <a:t> list </a:t>
            </a:r>
            <a:r>
              <a:rPr lang="zh-CN" altLang="en-US">
                <a:sym typeface="+mn-ea"/>
              </a:rPr>
              <a:t>容器和他的迭代器，他的内部具体实现可能是这样的。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迭代器的这些运算符，都是约定俗成的，其根本目的在于模仿指针的行为，方便来自</a:t>
            </a:r>
            <a:r>
              <a:rPr lang="en-US" altLang="zh-CN">
                <a:sym typeface="+mn-ea"/>
              </a:rPr>
              <a:t> C </a:t>
            </a:r>
            <a:r>
              <a:rPr lang="zh-CN" altLang="en-US">
                <a:sym typeface="+mn-ea"/>
              </a:rPr>
              <a:t>语言的程序员快速上手掌握</a:t>
            </a:r>
            <a:r>
              <a:rPr lang="en-US" altLang="zh-CN">
                <a:sym typeface="+mn-ea"/>
              </a:rPr>
              <a:t> C++ </a:t>
            </a:r>
            <a:r>
              <a:rPr lang="zh-CN" altLang="en-US">
                <a:sym typeface="+mn-ea"/>
              </a:rPr>
              <a:t>标准库。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虽然你也可以用函数名</a:t>
            </a:r>
            <a:r>
              <a:rPr lang="en-US" altLang="zh-CN">
                <a:sym typeface="+mn-ea"/>
              </a:rPr>
              <a:t> gotoNext() </a:t>
            </a:r>
            <a:r>
              <a:rPr lang="zh-CN" altLang="en-US">
                <a:sym typeface="+mn-ea"/>
              </a:rPr>
              <a:t>代替</a:t>
            </a:r>
            <a:r>
              <a:rPr lang="en-US" altLang="zh-CN">
                <a:sym typeface="+mn-ea"/>
              </a:rPr>
              <a:t> ++</a:t>
            </a:r>
            <a:r>
              <a:rPr lang="zh-CN" altLang="en-US">
                <a:sym typeface="+mn-ea"/>
              </a:rPr>
              <a:t>，用</a:t>
            </a:r>
            <a:r>
              <a:rPr lang="en-US" altLang="zh-CN">
                <a:sym typeface="+mn-ea"/>
              </a:rPr>
              <a:t> getElement() </a:t>
            </a:r>
            <a:r>
              <a:rPr lang="zh-CN" altLang="en-US">
                <a:sym typeface="+mn-ea"/>
              </a:rPr>
              <a:t>代替</a:t>
            </a:r>
            <a:r>
              <a:rPr lang="en-US" altLang="zh-CN">
                <a:sym typeface="+mn-ea"/>
              </a:rPr>
              <a:t> *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notReach() </a:t>
            </a:r>
            <a:r>
              <a:rPr lang="zh-CN" altLang="en-US">
                <a:sym typeface="+mn-ea"/>
              </a:rPr>
              <a:t>代替</a:t>
            </a:r>
            <a:r>
              <a:rPr lang="en-US" altLang="zh-CN">
                <a:sym typeface="+mn-ea"/>
              </a:rPr>
              <a:t> !=</a:t>
            </a:r>
            <a:r>
              <a:rPr lang="zh-CN" altLang="en-US">
                <a:sym typeface="+mn-ea"/>
              </a:rPr>
              <a:t>。但是模仿指针行为的这些运算符，已然成为了</a:t>
            </a:r>
            <a:r>
              <a:rPr lang="en-US" altLang="zh-CN">
                <a:sym typeface="+mn-ea"/>
              </a:rPr>
              <a:t> C++ </a:t>
            </a:r>
            <a:r>
              <a:rPr lang="zh-CN" altLang="en-US">
                <a:sym typeface="+mn-ea"/>
              </a:rPr>
              <a:t>事实上的标准，而且也非常直观易懂。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因此所有的用户和库，都会按照这套运算符标准来实现和使用迭代器，节省了各自创立一套规范的成本。</a:t>
            </a:r>
            <a:endParaRPr lang="zh-CN" altLang="en-US">
              <a:solidFill>
                <a:schemeClr val="accent5">
                  <a:lumMod val="75000"/>
                </a:schemeClr>
              </a:solidFill>
              <a:sym typeface="+mn-ea"/>
            </a:endParaRPr>
          </a:p>
        </p:txBody>
      </p:sp>
      <p:pic>
        <p:nvPicPr>
          <p:cNvPr id="9" name="Content Placeholder 8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571615" y="-18415"/>
            <a:ext cx="5620385" cy="6876415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>
                <a:sym typeface="+mn-ea"/>
              </a:rPr>
              <a:t>迭代器模式</a:t>
            </a:r>
            <a:r>
              <a:rPr lang="zh-CN">
                <a:sym typeface="+mn-ea"/>
              </a:rPr>
              <a:t>：</a:t>
            </a:r>
            <a:r>
              <a:rPr lang="en-US" altLang="zh-CN">
                <a:sym typeface="+mn-ea"/>
              </a:rPr>
              <a:t>++ </a:t>
            </a:r>
            <a:r>
              <a:rPr lang="zh-CN" altLang="en-US">
                <a:sym typeface="+mn-ea"/>
              </a:rPr>
              <a:t>的前置和后置</a:t>
            </a:r>
            <a:endParaRPr lang="zh-CN" altLang="en-US"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/>
              <a:t>顺便宣传一下小彭老师的插件全家桶：</a:t>
            </a:r>
            <a:r>
              <a:rPr lang="en-US" altLang="zh-CN"/>
              <a:t>github.com/archibate/vimrc</a:t>
            </a:r>
            <a:endParaRPr lang="en-US" altLang="zh-CN"/>
          </a:p>
        </p:txBody>
      </p:sp>
      <p:pic>
        <p:nvPicPr>
          <p:cNvPr id="8" name="Content Placeholder 7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691630" y="1480820"/>
            <a:ext cx="5171440" cy="4893945"/>
          </a:xfrm>
          <a:prstGeom prst="rect">
            <a:avLst/>
          </a:prstGeom>
        </p:spPr>
      </p:pic>
      <p:pic>
        <p:nvPicPr>
          <p:cNvPr id="10" name="Content Placeholder 9"/>
          <p:cNvPicPr>
            <a:picLocks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08280" y="1584325"/>
            <a:ext cx="6285230" cy="474726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侯捷 STL</a:t>
            </a:r>
            <a:r>
              <a:rPr lang="zh-CN" altLang="en-US"/>
              <a:t>：BV1b3411s7pG</a:t>
            </a:r>
            <a:endParaRPr lang="zh-CN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090420" y="1229995"/>
            <a:ext cx="7628890" cy="554291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561590" y="1207770"/>
            <a:ext cx="6687820" cy="558736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侯捷 STL</a:t>
            </a:r>
            <a:r>
              <a:rPr lang="zh-CN" altLang="en-US">
                <a:sym typeface="+mn-ea"/>
              </a:rPr>
              <a:t>：BV1b3411s7pG</a:t>
            </a:r>
            <a:endParaRPr lang="zh-C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vector </a:t>
            </a:r>
            <a:r>
              <a:rPr lang="zh-CN" altLang="en-US"/>
              <a:t>容器</a:t>
            </a:r>
            <a:endParaRPr lang="en-US" alt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9255</Words>
  <Application>WPS Presentation</Application>
  <PresentationFormat>宽屏</PresentationFormat>
  <Paragraphs>414</Paragraphs>
  <Slides>65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65</vt:i4>
      </vt:variant>
    </vt:vector>
  </HeadingPairs>
  <TitlesOfParts>
    <vt:vector size="78" baseType="lpstr">
      <vt:lpstr>Arial</vt:lpstr>
      <vt:lpstr>SimSun</vt:lpstr>
      <vt:lpstr>Wingdings</vt:lpstr>
      <vt:lpstr>Liberation Sans</vt:lpstr>
      <vt:lpstr>Arial Black</vt:lpstr>
      <vt:lpstr>SimSun</vt:lpstr>
      <vt:lpstr>文泉驿微米黑</vt:lpstr>
      <vt:lpstr>Microsoft YaHei</vt:lpstr>
      <vt:lpstr>Arial Unicode MS</vt:lpstr>
      <vt:lpstr>SimSun</vt:lpstr>
      <vt:lpstr>MathJax_Vector</vt:lpstr>
      <vt:lpstr>Calibri</vt:lpstr>
      <vt:lpstr>Office Theme</vt:lpstr>
      <vt:lpstr>C++ STL 容器与算法全解析</vt:lpstr>
      <vt:lpstr>C++ 标准库五大件：容器（container）</vt:lpstr>
      <vt:lpstr>C++ 标准库五大件：迭代器（iterator）</vt:lpstr>
      <vt:lpstr>C++ 标准库五大件：算法（algorithm）</vt:lpstr>
      <vt:lpstr>C++ 标准库五大件：仿函数（functor）</vt:lpstr>
      <vt:lpstr>C++ 标准库五大件：输入输出流（stream）</vt:lpstr>
      <vt:lpstr>侯捷 STL：BV1b3411s7pG</vt:lpstr>
      <vt:lpstr>侯捷 STL：BV1b3411s7pG</vt:lpstr>
      <vt:lpstr>vector 容器</vt:lpstr>
      <vt:lpstr>vector 容器：构造函数</vt:lpstr>
      <vt:lpstr>vector 容器：构造函数和 size</vt:lpstr>
      <vt:lpstr>vector 容器：operator[]</vt:lpstr>
      <vt:lpstr>vector 容器：operator[]</vt:lpstr>
      <vt:lpstr>vector 容器：at</vt:lpstr>
      <vt:lpstr>vector 容器：operator[] 和 at</vt:lpstr>
      <vt:lpstr>vector 容器：构造函数</vt:lpstr>
      <vt:lpstr>vector 容器：构造函数</vt:lpstr>
      <vt:lpstr>vector 容器：构造函数</vt:lpstr>
      <vt:lpstr>vector 容器：构造函数</vt:lpstr>
      <vt:lpstr>vector 容器：构造函数</vt:lpstr>
      <vt:lpstr>vector 容器</vt:lpstr>
      <vt:lpstr>vector 容器：构造函数</vt:lpstr>
      <vt:lpstr>vector 容器：构造函数</vt:lpstr>
      <vt:lpstr>vector 容器：resize</vt:lpstr>
      <vt:lpstr>vector 容器：resize</vt:lpstr>
      <vt:lpstr>vector 容器：resize</vt:lpstr>
      <vt:lpstr>vector 容器：resize</vt:lpstr>
      <vt:lpstr>vector 容器：resize</vt:lpstr>
      <vt:lpstr>vector 容器：resize</vt:lpstr>
      <vt:lpstr>小彭老师的 IDE 对 resize 的解释</vt:lpstr>
      <vt:lpstr>vector 容器：clear</vt:lpstr>
      <vt:lpstr>vector 容器：clear 配合 resize</vt:lpstr>
      <vt:lpstr>vector 容器：pop_back</vt:lpstr>
      <vt:lpstr>vector 容器：pop_back</vt:lpstr>
      <vt:lpstr>vector 容器：back</vt:lpstr>
      <vt:lpstr>vector 容器：front</vt:lpstr>
      <vt:lpstr>vector 容器：data() 获取首地址指针</vt:lpstr>
      <vt:lpstr>vector 容器：data() 获取首地址指针</vt:lpstr>
      <vt:lpstr>vector 容器：RAII 避免内存泄露</vt:lpstr>
      <vt:lpstr>vector 容器：生命周期由主对象管理</vt:lpstr>
      <vt:lpstr>vector 容器：延续生命周期</vt:lpstr>
      <vt:lpstr>vector 容器：延续生命周期</vt:lpstr>
      <vt:lpstr>vector 容器：resize 到更大尺寸会导致 data 失效</vt:lpstr>
      <vt:lpstr>vector 容器：resize 到更小尺寸不会导致 data 失效</vt:lpstr>
      <vt:lpstr>vector 容器：重新 resize 到原来尺寸也不会导致 data 失效</vt:lpstr>
      <vt:lpstr>vector 容器：capacity 函数查询实际的最大容量</vt:lpstr>
      <vt:lpstr>vector 容器：capacity 函数查询实际的最大容量</vt:lpstr>
      <vt:lpstr>vector 容器：resize 的优化策略</vt:lpstr>
      <vt:lpstr>PowerPoint 演示文稿</vt:lpstr>
      <vt:lpstr>PowerPoint 演示文稿</vt:lpstr>
      <vt:lpstr>迭代器模式</vt:lpstr>
      <vt:lpstr>迭代器模式</vt:lpstr>
      <vt:lpstr>迭代器模式</vt:lpstr>
      <vt:lpstr>迭代器模式</vt:lpstr>
      <vt:lpstr>迭代器模式</vt:lpstr>
      <vt:lpstr>迭代器模式</vt:lpstr>
      <vt:lpstr>迭代器模式</vt:lpstr>
      <vt:lpstr>迭代器模式：首指针＋尾指针</vt:lpstr>
      <vt:lpstr>迭代器模式：为什么尾指针要往后移动一格？</vt:lpstr>
      <vt:lpstr>迭代器模式：首指针＋尾指针</vt:lpstr>
      <vt:lpstr>迭代器模式：首指针＋尾指针</vt:lpstr>
      <vt:lpstr>迭代器模式：首迭代器＋尾迭代器</vt:lpstr>
      <vt:lpstr>迭代器模式：首迭代器＋尾迭代器</vt:lpstr>
      <vt:lpstr>迭代器模式：++ 的前置和后置</vt:lpstr>
      <vt:lpstr>顺便宣传一下小彭老师的插件全家桶：github.com/archibate/vimrc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bate</dc:creator>
  <cp:lastModifiedBy>bate</cp:lastModifiedBy>
  <cp:revision>211</cp:revision>
  <dcterms:created xsi:type="dcterms:W3CDTF">2022-04-26T04:34:15Z</dcterms:created>
  <dcterms:modified xsi:type="dcterms:W3CDTF">2022-04-26T04:34:15Z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1033-11.1.0.10702</vt:lpwstr>
  </property>
</Properties>
</file>