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24"/>
  </p:notesMasterIdLst>
  <p:handoutMasterIdLst>
    <p:handoutMasterId r:id="rId25"/>
  </p:handoutMasterIdLst>
  <p:sldIdLst>
    <p:sldId id="256" r:id="rId5"/>
    <p:sldId id="271" r:id="rId6"/>
    <p:sldId id="272" r:id="rId7"/>
    <p:sldId id="273" r:id="rId8"/>
    <p:sldId id="276" r:id="rId9"/>
    <p:sldId id="277" r:id="rId10"/>
    <p:sldId id="284" r:id="rId11"/>
    <p:sldId id="274" r:id="rId12"/>
    <p:sldId id="285" r:id="rId13"/>
    <p:sldId id="278" r:id="rId14"/>
    <p:sldId id="286" r:id="rId15"/>
    <p:sldId id="287" r:id="rId16"/>
    <p:sldId id="288" r:id="rId17"/>
    <p:sldId id="289" r:id="rId18"/>
    <p:sldId id="279" r:id="rId19"/>
    <p:sldId id="280" r:id="rId20"/>
    <p:sldId id="283" r:id="rId21"/>
    <p:sldId id="290" r:id="rId22"/>
    <p:sldId id="291" r:id="rId2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6" d="100"/>
          <a:sy n="76" d="100"/>
        </p:scale>
        <p:origin x="62" y="19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4/16/2025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4/16/2025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4854" y="1122363"/>
            <a:ext cx="8999118" cy="2387600"/>
          </a:xfrm>
        </p:spPr>
        <p:txBody>
          <a:bodyPr anchor="b">
            <a:normAutofit/>
          </a:bodyPr>
          <a:lstStyle>
            <a:lvl1pPr algn="ctr">
              <a:defRPr sz="4799"/>
            </a:lvl1pPr>
          </a:lstStyle>
          <a:p>
            <a:r>
              <a:rPr lang="en-US"/>
              <a:t>Click to edit Master title style</a:t>
            </a:r>
            <a:endParaRPr lang="en-US" dirty="0"/>
          </a:p>
        </p:txBody>
      </p:sp>
      <p:sp>
        <p:nvSpPr>
          <p:cNvPr id="3" name="Subtitle 2"/>
          <p:cNvSpPr>
            <a:spLocks noGrp="1"/>
          </p:cNvSpPr>
          <p:nvPr>
            <p:ph type="subTitle" idx="1"/>
          </p:nvPr>
        </p:nvSpPr>
        <p:spPr>
          <a:xfrm>
            <a:off x="1594854" y="3602038"/>
            <a:ext cx="8999118"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7722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568" y="4289373"/>
            <a:ext cx="10364864" cy="819355"/>
          </a:xfrm>
        </p:spPr>
        <p:txBody>
          <a:bodyPr anchor="b">
            <a:normAutofit/>
          </a:bodyPr>
          <a:lstStyle>
            <a:lvl1pPr>
              <a:defRPr sz="279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568" y="621322"/>
            <a:ext cx="103648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913557" y="5108728"/>
            <a:ext cx="10363299" cy="682472"/>
          </a:xfrm>
        </p:spPr>
        <p:txBody>
          <a:bodyPr>
            <a:normAutofit/>
          </a:bodyPr>
          <a:lstStyle>
            <a:lvl1pPr marL="0" indent="0" algn="ctr">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390208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557" y="609601"/>
            <a:ext cx="10351066" cy="3424859"/>
          </a:xfrm>
        </p:spPr>
        <p:txBody>
          <a:bodyPr anchor="ctr"/>
          <a:lstStyle>
            <a:lvl1pPr>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913557" y="4204820"/>
            <a:ext cx="10351065" cy="1592186"/>
          </a:xfrm>
        </p:spPr>
        <p:txBody>
          <a:bodyPr anchor="ctr"/>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1385239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609600"/>
            <a:ext cx="9300329" cy="2992904"/>
          </a:xfrm>
        </p:spPr>
        <p:txBody>
          <a:bodyPr anchor="ctr"/>
          <a:lstStyle>
            <a:lvl1pPr>
              <a:defRPr sz="3199"/>
            </a:lvl1pPr>
          </a:lstStyle>
          <a:p>
            <a:r>
              <a:rPr lang="en-US"/>
              <a:t>Click to edit Master title style</a:t>
            </a:r>
            <a:endParaRPr lang="en-US" dirty="0"/>
          </a:p>
        </p:txBody>
      </p:sp>
      <p:sp>
        <p:nvSpPr>
          <p:cNvPr id="12" name="Text Placeholder 3"/>
          <p:cNvSpPr>
            <a:spLocks noGrp="1"/>
          </p:cNvSpPr>
          <p:nvPr>
            <p:ph type="body" sz="half" idx="13"/>
          </p:nvPr>
        </p:nvSpPr>
        <p:spPr>
          <a:xfrm>
            <a:off x="1720196" y="3610032"/>
            <a:ext cx="8750020" cy="426812"/>
          </a:xfrm>
        </p:spPr>
        <p:txBody>
          <a:bodyPr anchor="t">
            <a:normAutofit/>
          </a:bodyPr>
          <a:lstStyle>
            <a:lvl1pPr marL="0" indent="0" algn="r">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556" y="4204821"/>
            <a:ext cx="10351066" cy="1586380"/>
          </a:xfrm>
        </p:spPr>
        <p:txBody>
          <a:bodyPr anchor="ctr">
            <a:normAutofit/>
          </a:bodyPr>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
        <p:nvSpPr>
          <p:cNvPr id="11" name="TextBox 10"/>
          <p:cNvSpPr txBox="1"/>
          <p:nvPr/>
        </p:nvSpPr>
        <p:spPr>
          <a:xfrm>
            <a:off x="836394" y="735241"/>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3" name="TextBox 12"/>
          <p:cNvSpPr txBox="1"/>
          <p:nvPr/>
        </p:nvSpPr>
        <p:spPr>
          <a:xfrm>
            <a:off x="10655181" y="297209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101511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569" y="2126943"/>
            <a:ext cx="10352630" cy="2511835"/>
          </a:xfrm>
        </p:spPr>
        <p:txBody>
          <a:bodyPr anchor="b"/>
          <a:lstStyle>
            <a:lvl1pPr>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913556" y="4650556"/>
            <a:ext cx="10351067" cy="1140644"/>
          </a:xfrm>
        </p:spPr>
        <p:txBody>
          <a:bodyPr anchor="t"/>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424352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556" y="609601"/>
            <a:ext cx="10351066"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556" y="2088320"/>
            <a:ext cx="3298097" cy="823305"/>
          </a:xfrm>
        </p:spPr>
        <p:txBody>
          <a:bodyPr anchor="b">
            <a:noAutofit/>
          </a:bodyPr>
          <a:lstStyle>
            <a:lvl1pPr marL="0" indent="0" algn="ctr">
              <a:lnSpc>
                <a:spcPct val="100000"/>
              </a:lnSpc>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556" y="2911624"/>
            <a:ext cx="3298097" cy="2879576"/>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3720" y="2088320"/>
            <a:ext cx="3297699" cy="823304"/>
          </a:xfrm>
        </p:spPr>
        <p:txBody>
          <a:bodyPr anchor="b">
            <a:noAutofit/>
          </a:bodyPr>
          <a:lstStyle>
            <a:lvl1pPr marL="0" indent="0" algn="ctr">
              <a:lnSpc>
                <a:spcPct val="100000"/>
              </a:lnSpc>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3721" y="2911624"/>
            <a:ext cx="3298962" cy="2879576"/>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1222" y="2088320"/>
            <a:ext cx="3290354" cy="823304"/>
          </a:xfrm>
        </p:spPr>
        <p:txBody>
          <a:bodyPr anchor="b">
            <a:noAutofit/>
          </a:bodyPr>
          <a:lstStyle>
            <a:lvl1pPr marL="0" indent="0" algn="ctr">
              <a:lnSpc>
                <a:spcPct val="100000"/>
              </a:lnSpc>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4269" y="2911624"/>
            <a:ext cx="3290354" cy="2879576"/>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1DC1F7-A9E9-4D8B-8C97-C74523B2CF2A}" type="datetimeFigureOut">
              <a:rPr lang="en-US" smtClean="0"/>
              <a:pPr/>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1725914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557" y="609601"/>
            <a:ext cx="10351066"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557" y="4195899"/>
            <a:ext cx="3298096" cy="576262"/>
          </a:xfrm>
        </p:spPr>
        <p:txBody>
          <a:bodyPr anchor="b">
            <a:noAutofit/>
          </a:bodyPr>
          <a:lstStyle>
            <a:lvl1pPr marL="0" indent="0" algn="ctr">
              <a:lnSpc>
                <a:spcPct val="100000"/>
              </a:lnSpc>
              <a:buNone/>
              <a:defRPr sz="19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1736" y="2298987"/>
            <a:ext cx="293928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557" y="4772161"/>
            <a:ext cx="3298096" cy="1019038"/>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1544" y="4195899"/>
            <a:ext cx="3298124" cy="576262"/>
          </a:xfrm>
        </p:spPr>
        <p:txBody>
          <a:bodyPr anchor="b">
            <a:noAutofit/>
          </a:bodyPr>
          <a:lstStyle>
            <a:lvl1pPr marL="0" indent="0" algn="ctr">
              <a:lnSpc>
                <a:spcPct val="100000"/>
              </a:lnSpc>
              <a:buNone/>
              <a:defRPr sz="19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7807" y="2298987"/>
            <a:ext cx="2929762"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0191" y="4772160"/>
            <a:ext cx="3299477" cy="1019038"/>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1347" y="4195899"/>
            <a:ext cx="3289043" cy="576262"/>
          </a:xfrm>
        </p:spPr>
        <p:txBody>
          <a:bodyPr anchor="b">
            <a:noAutofit/>
          </a:bodyPr>
          <a:lstStyle>
            <a:lvl1pPr marL="0" indent="0" algn="ctr">
              <a:lnSpc>
                <a:spcPct val="100000"/>
              </a:lnSpc>
              <a:buNone/>
              <a:defRPr sz="19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0681" y="2298987"/>
            <a:ext cx="2931349"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1222" y="4772162"/>
            <a:ext cx="3293400" cy="1019037"/>
          </a:xfrm>
        </p:spPr>
        <p:txBody>
          <a:bodyPr anchor="t">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1DC1F7-A9E9-4D8B-8C97-C74523B2CF2A}" type="datetimeFigureOut">
              <a:rPr lang="en-US" smtClean="0"/>
              <a:pPr/>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479692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64223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609600"/>
            <a:ext cx="254199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556" y="609600"/>
            <a:ext cx="7656711"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43040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371547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924" y="657227"/>
            <a:ext cx="9730977" cy="2852737"/>
          </a:xfrm>
        </p:spPr>
        <p:txBody>
          <a:bodyPr anchor="b">
            <a:normAutofit/>
          </a:bodyPr>
          <a:lstStyle>
            <a:lvl1pPr>
              <a:defRPr sz="3399"/>
            </a:lvl1pPr>
          </a:lstStyle>
          <a:p>
            <a:r>
              <a:rPr lang="en-US"/>
              <a:t>Click to edit Master title style</a:t>
            </a:r>
            <a:endParaRPr lang="en-US" dirty="0"/>
          </a:p>
        </p:txBody>
      </p:sp>
      <p:sp>
        <p:nvSpPr>
          <p:cNvPr id="3" name="Text Placeholder 2"/>
          <p:cNvSpPr>
            <a:spLocks noGrp="1"/>
          </p:cNvSpPr>
          <p:nvPr>
            <p:ph type="body" idx="1"/>
          </p:nvPr>
        </p:nvSpPr>
        <p:spPr>
          <a:xfrm>
            <a:off x="1228924" y="3602039"/>
            <a:ext cx="9730977" cy="1500187"/>
          </a:xfrm>
        </p:spPr>
        <p:txBody>
          <a:bodyPr/>
          <a:lstStyle>
            <a:lvl1pPr marL="0" indent="0" algn="ctr">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416048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557" y="609601"/>
            <a:ext cx="10351065"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557" y="2088320"/>
            <a:ext cx="510467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1796" y="2088320"/>
            <a:ext cx="5092827"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DC1F7-A9E9-4D8B-8C97-C74523B2CF2A}"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351059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557" y="609601"/>
            <a:ext cx="1035106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507" y="2088320"/>
            <a:ext cx="4877928" cy="823912"/>
          </a:xfrm>
        </p:spPr>
        <p:txBody>
          <a:bodyPr anchor="b"/>
          <a:lstStyle>
            <a:lvl1pPr marL="0" indent="0">
              <a:lnSpc>
                <a:spcPct val="100000"/>
              </a:lnSpc>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913557" y="2912232"/>
            <a:ext cx="510587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336" y="2088320"/>
            <a:ext cx="4864287" cy="823912"/>
          </a:xfrm>
        </p:spPr>
        <p:txBody>
          <a:bodyPr anchor="b"/>
          <a:lstStyle>
            <a:lvl1pPr marL="0" indent="0">
              <a:lnSpc>
                <a:spcPct val="100000"/>
              </a:lnSpc>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593" y="2912232"/>
            <a:ext cx="5094030"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DC1F7-A9E9-4D8B-8C97-C74523B2CF2A}" type="datetimeFigureOut">
              <a:rPr lang="en-US" smtClean="0"/>
              <a:pPr/>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407033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DC1F7-A9E9-4D8B-8C97-C74523B2CF2A}" type="datetimeFigureOut">
              <a:rPr lang="en-US" smtClean="0"/>
              <a:pPr/>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1706138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DC1F7-A9E9-4D8B-8C97-C74523B2CF2A}" type="datetimeFigureOut">
              <a:rPr lang="en-US" smtClean="0"/>
              <a:pPr/>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13408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990" y="609600"/>
            <a:ext cx="3931213" cy="2362200"/>
          </a:xfrm>
        </p:spPr>
        <p:txBody>
          <a:bodyPr anchor="b">
            <a:normAutofit/>
          </a:bodyPr>
          <a:lstStyle>
            <a:lvl1pPr>
              <a:defRPr sz="2799"/>
            </a:lvl1pPr>
          </a:lstStyle>
          <a:p>
            <a:r>
              <a:rPr lang="en-US"/>
              <a:t>Click to edit Master title style</a:t>
            </a:r>
            <a:endParaRPr lang="en-US" dirty="0"/>
          </a:p>
        </p:txBody>
      </p:sp>
      <p:sp>
        <p:nvSpPr>
          <p:cNvPr id="3" name="Content Placeholder 2"/>
          <p:cNvSpPr>
            <a:spLocks noGrp="1"/>
          </p:cNvSpPr>
          <p:nvPr>
            <p:ph idx="1"/>
          </p:nvPr>
        </p:nvSpPr>
        <p:spPr>
          <a:xfrm>
            <a:off x="5076742" y="609600"/>
            <a:ext cx="6187880"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6990" y="2971801"/>
            <a:ext cx="3931213" cy="2819399"/>
          </a:xfrm>
        </p:spPr>
        <p:txBody>
          <a:bodyPr/>
          <a:lstStyle>
            <a:lvl1pPr marL="0" indent="0" algn="ctr">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309241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6989" y="609600"/>
            <a:ext cx="5928229" cy="2362200"/>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2871" y="758881"/>
            <a:ext cx="325450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913556" y="2971800"/>
            <a:ext cx="5933404" cy="2819400"/>
          </a:xfrm>
        </p:spPr>
        <p:txBody>
          <a:bodyPr>
            <a:normAutofit/>
          </a:bodyPr>
          <a:lstStyle>
            <a:lvl1pPr marL="0" indent="0" algn="ctr">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343386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557" y="609601"/>
            <a:ext cx="10351065"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557" y="2096064"/>
            <a:ext cx="10351066"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6736" y="5883276"/>
            <a:ext cx="2742486"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81DC1F7-A9E9-4D8B-8C97-C74523B2CF2A}" type="datetimeFigureOut">
              <a:rPr lang="en-US" smtClean="0"/>
              <a:pPr/>
              <a:t>4/16/2025</a:t>
            </a:fld>
            <a:endParaRPr lang="en-US"/>
          </a:p>
        </p:txBody>
      </p:sp>
      <p:sp>
        <p:nvSpPr>
          <p:cNvPr id="5" name="Footer Placeholder 4"/>
          <p:cNvSpPr>
            <a:spLocks noGrp="1"/>
          </p:cNvSpPr>
          <p:nvPr>
            <p:ph type="ftr" sz="quarter" idx="3"/>
          </p:nvPr>
        </p:nvSpPr>
        <p:spPr>
          <a:xfrm>
            <a:off x="913557" y="5883276"/>
            <a:ext cx="6671127"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1273" y="5883276"/>
            <a:ext cx="75334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637053647"/>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126" rtl="0" eaLnBrk="1" latinLnBrk="0" hangingPunct="1">
        <a:lnSpc>
          <a:spcPct val="90000"/>
        </a:lnSpc>
        <a:spcBef>
          <a:spcPct val="0"/>
        </a:spcBef>
        <a:buNone/>
        <a:defRPr sz="3399"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531" indent="-228531" algn="l" defTabSz="914126" rtl="0" eaLnBrk="1" latinLnBrk="0" hangingPunct="1">
        <a:lnSpc>
          <a:spcPct val="120000"/>
        </a:lnSpc>
        <a:spcBef>
          <a:spcPts val="1000"/>
        </a:spcBef>
        <a:buFont typeface="Arial" panose="020B0604020202020204" pitchFamily="34" charset="0"/>
        <a:buChar char="•"/>
        <a:defRPr sz="1999"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594" indent="-228531" algn="l" defTabSz="914126" rtl="0" eaLnBrk="1" latinLnBrk="0" hangingPunct="1">
        <a:lnSpc>
          <a:spcPct val="120000"/>
        </a:lnSpc>
        <a:spcBef>
          <a:spcPts val="500"/>
        </a:spcBef>
        <a:buFont typeface="Arial" panose="020B0604020202020204" pitchFamily="34" charset="0"/>
        <a:buChar char="•"/>
        <a:defRPr sz="1799"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2657" indent="-228531" algn="l" defTabSz="914126"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599720" indent="-228531" algn="l" defTabSz="914126"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6783" indent="-228531" algn="l" defTabSz="914126"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3846" indent="-228531" algn="l" defTabSz="914126"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0908" indent="-228531" algn="l" defTabSz="914126"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7971" indent="-228531" algn="l" defTabSz="914126"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5034" indent="-228531" algn="l" defTabSz="914126"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drive/folders/10yinkm8xosTdw5_lkjCO78gFx1rFMwfr?usp=drive_link" TargetMode="External"/><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A8B3BA2F-088B-0A9E-5BB7-ED22F367B4EC}"/>
              </a:ext>
            </a:extLst>
          </p:cNvPr>
          <p:cNvPicPr>
            <a:picLocks noChangeAspect="1"/>
          </p:cNvPicPr>
          <p:nvPr/>
        </p:nvPicPr>
        <p:blipFill>
          <a:blip r:embed="rId3">
            <a:alphaModFix amt="35000"/>
            <a:grayscl/>
          </a:blip>
          <a:srcRect b="15708"/>
          <a:stretch/>
        </p:blipFill>
        <p:spPr>
          <a:xfrm>
            <a:off x="20" y="10"/>
            <a:ext cx="12188805" cy="6857990"/>
          </a:xfrm>
          <a:prstGeom prst="rect">
            <a:avLst/>
          </a:prstGeom>
        </p:spPr>
      </p:pic>
      <p:sp>
        <p:nvSpPr>
          <p:cNvPr id="16" name="Rectangle 15">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ctrTitle"/>
          </p:nvPr>
        </p:nvSpPr>
        <p:spPr>
          <a:xfrm>
            <a:off x="1594853" y="1122363"/>
            <a:ext cx="8999118" cy="2387600"/>
          </a:xfrm>
        </p:spPr>
        <p:txBody>
          <a:bodyPr>
            <a:normAutofit/>
          </a:bodyPr>
          <a:lstStyle/>
          <a:p>
            <a:r>
              <a:rPr lang="en-US" u="sng" dirty="0">
                <a:latin typeface="Calibri" panose="020F0502020204030204" pitchFamily="34" charset="0"/>
                <a:ea typeface="Calibri" panose="020F0502020204030204" pitchFamily="34" charset="0"/>
                <a:cs typeface="Calibri" panose="020F0502020204030204" pitchFamily="34" charset="0"/>
              </a:rPr>
              <a:t>Credit Card Fraud Detection using Machine Learning</a:t>
            </a:r>
          </a:p>
        </p:txBody>
      </p:sp>
      <p:sp>
        <p:nvSpPr>
          <p:cNvPr id="3" name="Subtitle 2"/>
          <p:cNvSpPr>
            <a:spLocks noGrp="1"/>
          </p:cNvSpPr>
          <p:nvPr>
            <p:ph type="subTitle" idx="1"/>
          </p:nvPr>
        </p:nvSpPr>
        <p:spPr>
          <a:xfrm>
            <a:off x="1594853" y="3602038"/>
            <a:ext cx="8999118" cy="1655762"/>
          </a:xfrm>
        </p:spPr>
        <p:txBody>
          <a:bodyPr>
            <a:normAutofit/>
          </a:bodyPr>
          <a:lstStyle/>
          <a:p>
            <a:pPr>
              <a:lnSpc>
                <a:spcPct val="110000"/>
              </a:lnSpc>
            </a:pPr>
            <a:r>
              <a:rPr lang="en-US" sz="1700">
                <a:latin typeface="Calibri" panose="020F0502020204030204" pitchFamily="34" charset="0"/>
                <a:ea typeface="Calibri" panose="020F0502020204030204" pitchFamily="34" charset="0"/>
                <a:cs typeface="Calibri" panose="020F0502020204030204" pitchFamily="34" charset="0"/>
              </a:rPr>
              <a:t>ECE 537- Data Mining</a:t>
            </a:r>
          </a:p>
          <a:p>
            <a:pPr>
              <a:lnSpc>
                <a:spcPct val="110000"/>
              </a:lnSpc>
            </a:pPr>
            <a:r>
              <a:rPr lang="en-US" sz="1700">
                <a:latin typeface="Calibri" panose="020F0502020204030204" pitchFamily="34" charset="0"/>
                <a:ea typeface="Calibri" panose="020F0502020204030204" pitchFamily="34" charset="0"/>
                <a:cs typeface="Calibri" panose="020F0502020204030204" pitchFamily="34" charset="0"/>
              </a:rPr>
              <a:t>Group Members:</a:t>
            </a:r>
          </a:p>
          <a:p>
            <a:pPr marL="171450" indent="-171450">
              <a:lnSpc>
                <a:spcPct val="110000"/>
              </a:lnSpc>
              <a:buFont typeface="Arial" panose="020B0604020202020204" pitchFamily="34" charset="0"/>
              <a:buChar char="•"/>
            </a:pPr>
            <a:r>
              <a:rPr lang="en-US" sz="1700">
                <a:latin typeface="Calibri" panose="020F0502020204030204" pitchFamily="34" charset="0"/>
                <a:ea typeface="Calibri" panose="020F0502020204030204" pitchFamily="34" charset="0"/>
                <a:cs typeface="Calibri" panose="020F0502020204030204" pitchFamily="34" charset="0"/>
              </a:rPr>
              <a:t>Mansi Rajput</a:t>
            </a:r>
          </a:p>
          <a:p>
            <a:pPr marL="171450" indent="-171450">
              <a:lnSpc>
                <a:spcPct val="110000"/>
              </a:lnSpc>
              <a:buFont typeface="Arial" panose="020B0604020202020204" pitchFamily="34" charset="0"/>
              <a:buChar char="•"/>
            </a:pPr>
            <a:r>
              <a:rPr lang="en-US" sz="1700">
                <a:latin typeface="Calibri" panose="020F0502020204030204" pitchFamily="34" charset="0"/>
                <a:ea typeface="Calibri" panose="020F0502020204030204" pitchFamily="34" charset="0"/>
                <a:cs typeface="Calibri" panose="020F0502020204030204" pitchFamily="34" charset="0"/>
              </a:rPr>
              <a:t>Pooja Shrikisan Gurav</a:t>
            </a:r>
          </a:p>
          <a:p>
            <a:pPr>
              <a:lnSpc>
                <a:spcPct val="110000"/>
              </a:lnSpc>
            </a:pPr>
            <a:endParaRPr lang="en-US" sz="17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F1AF478B-D4F4-E32D-4DCA-4C0F126044A5}"/>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12BEA-98B6-DA2D-9FF9-107617E98FC9}"/>
              </a:ext>
            </a:extLst>
          </p:cNvPr>
          <p:cNvSpPr>
            <a:spLocks noGrp="1"/>
          </p:cNvSpPr>
          <p:nvPr>
            <p:ph type="title"/>
          </p:nvPr>
        </p:nvSpPr>
        <p:spPr>
          <a:xfrm>
            <a:off x="913557" y="609600"/>
            <a:ext cx="10351064" cy="1326321"/>
          </a:xfrm>
        </p:spPr>
        <p:txBody>
          <a:bodyPr vert="horz" lIns="91440" tIns="45720" rIns="91440" bIns="45720" rtlCol="0" anchor="ctr">
            <a:normAutofit/>
          </a:bodyPr>
          <a:lstStyle/>
          <a:p>
            <a:pPr defTabSz="914400"/>
            <a:r>
              <a:rPr lang="en-US" sz="3400" u="sng"/>
              <a:t>Model Training &amp; Tuning</a:t>
            </a:r>
          </a:p>
        </p:txBody>
      </p:sp>
      <p:sp>
        <p:nvSpPr>
          <p:cNvPr id="21" name="Rectangle 20">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88825"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5540E021-E28F-4472-041C-9FF9DB0D41E1}"/>
              </a:ext>
            </a:extLst>
          </p:cNvPr>
          <p:cNvSpPr>
            <a:spLocks noGrp="1" noChangeArrowheads="1"/>
          </p:cNvSpPr>
          <p:nvPr>
            <p:ph sz="half" idx="1"/>
          </p:nvPr>
        </p:nvSpPr>
        <p:spPr bwMode="auto">
          <a:xfrm>
            <a:off x="1293812" y="2463800"/>
            <a:ext cx="10439400" cy="41656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77500" lnSpcReduction="20000"/>
          </a:bodyPr>
          <a:lstStyle/>
          <a:p>
            <a:pPr indent="-228600" defTabSz="914400">
              <a:lnSpc>
                <a:spcPct val="110000"/>
              </a:lnSpc>
            </a:pPr>
            <a:r>
              <a:rPr lang="en-US" sz="2600" b="1" dirty="0"/>
              <a:t>Cross-validation:</a:t>
            </a:r>
            <a:r>
              <a:rPr lang="en-US" sz="2600" dirty="0"/>
              <a:t> 5-fold cross-validation.</a:t>
            </a:r>
          </a:p>
          <a:p>
            <a:pPr indent="-228600" defTabSz="914400">
              <a:lnSpc>
                <a:spcPct val="110000"/>
              </a:lnSpc>
            </a:pPr>
            <a:r>
              <a:rPr lang="en-US" sz="2600" b="1" dirty="0"/>
              <a:t>Hyperparameter tuning:</a:t>
            </a:r>
            <a:r>
              <a:rPr lang="en-US" sz="2600" dirty="0"/>
              <a:t> </a:t>
            </a:r>
            <a:r>
              <a:rPr lang="en-US" sz="2600" dirty="0" err="1"/>
              <a:t>GridSearchCV</a:t>
            </a:r>
            <a:r>
              <a:rPr lang="en-US" sz="2600" dirty="0"/>
              <a:t> for KNN, SVM, and Decision Tree.</a:t>
            </a:r>
          </a:p>
          <a:p>
            <a:pPr indent="-228600" defTabSz="914400">
              <a:lnSpc>
                <a:spcPct val="110000"/>
              </a:lnSpc>
            </a:pPr>
            <a:r>
              <a:rPr lang="en-US" sz="2600" b="1" dirty="0"/>
              <a:t>Model Evaluations:</a:t>
            </a:r>
            <a:r>
              <a:rPr lang="en-US" sz="2600" dirty="0"/>
              <a:t> Accuracy, Precision, Recall, F1-Score, ROC-AUC.</a:t>
            </a:r>
          </a:p>
          <a:p>
            <a:pPr marL="0" indent="-228600" defTabSz="914400">
              <a:lnSpc>
                <a:spcPct val="110000"/>
              </a:lnSpc>
            </a:pPr>
            <a:endParaRPr lang="en-US" sz="2600" dirty="0"/>
          </a:p>
          <a:p>
            <a:pPr indent="-228600" defTabSz="914400">
              <a:lnSpc>
                <a:spcPct val="110000"/>
              </a:lnSpc>
            </a:pPr>
            <a:r>
              <a:rPr lang="en-US" sz="2600" b="1" u="sng" dirty="0"/>
              <a:t>Model Evaluation Metrics</a:t>
            </a:r>
          </a:p>
          <a:p>
            <a:pPr indent="-228600" defTabSz="914400">
              <a:lnSpc>
                <a:spcPct val="110000"/>
              </a:lnSpc>
            </a:pPr>
            <a:r>
              <a:rPr lang="en-US" sz="2600" b="1" dirty="0"/>
              <a:t>Accuracy:</a:t>
            </a:r>
            <a:r>
              <a:rPr lang="en-US" sz="2600" dirty="0"/>
              <a:t> Overall model correctness.</a:t>
            </a:r>
          </a:p>
          <a:p>
            <a:pPr indent="-228600" defTabSz="914400">
              <a:lnSpc>
                <a:spcPct val="110000"/>
              </a:lnSpc>
            </a:pPr>
            <a:r>
              <a:rPr lang="en-US" sz="2600" b="1" dirty="0"/>
              <a:t>Precision:</a:t>
            </a:r>
            <a:r>
              <a:rPr lang="en-US" sz="2600" dirty="0"/>
              <a:t> How many predicted fraud cases are actually fraud.</a:t>
            </a:r>
          </a:p>
          <a:p>
            <a:pPr indent="-228600" defTabSz="914400">
              <a:lnSpc>
                <a:spcPct val="110000"/>
              </a:lnSpc>
            </a:pPr>
            <a:r>
              <a:rPr lang="en-US" sz="2600" b="1" dirty="0"/>
              <a:t>Recall:</a:t>
            </a:r>
            <a:r>
              <a:rPr lang="en-US" sz="2600" dirty="0"/>
              <a:t> How many actual fraud cases were detected.</a:t>
            </a:r>
          </a:p>
          <a:p>
            <a:pPr indent="-228600" defTabSz="914400">
              <a:lnSpc>
                <a:spcPct val="110000"/>
              </a:lnSpc>
            </a:pPr>
            <a:r>
              <a:rPr lang="en-US" sz="2600" b="1" dirty="0"/>
              <a:t>F1-Score:</a:t>
            </a:r>
            <a:r>
              <a:rPr lang="en-US" sz="2600" dirty="0"/>
              <a:t> Balance between precision and recall.</a:t>
            </a:r>
          </a:p>
          <a:p>
            <a:pPr indent="-228600" defTabSz="914400">
              <a:lnSpc>
                <a:spcPct val="110000"/>
              </a:lnSpc>
            </a:pPr>
            <a:r>
              <a:rPr lang="en-US" sz="2600" b="1" dirty="0"/>
              <a:t>ROC-AUC:</a:t>
            </a:r>
            <a:r>
              <a:rPr lang="en-US" sz="2600" dirty="0"/>
              <a:t> Model's ability to distinguish between classes.</a:t>
            </a:r>
          </a:p>
          <a:p>
            <a:pPr marL="0" indent="-228600" defTabSz="914400">
              <a:lnSpc>
                <a:spcPct val="110000"/>
              </a:lnSpc>
            </a:pPr>
            <a:endParaRPr kumimoji="0" lang="en-US" altLang="en-US" sz="1200" b="0" i="0" u="none" strike="noStrike" cap="none" normalizeH="0" baseline="0" dirty="0">
              <a:ln>
                <a:noFill/>
              </a:ln>
            </a:endParaRPr>
          </a:p>
          <a:p>
            <a:pPr marL="0" marR="0" lvl="0" indent="-228600" defTabSz="914400" fontAlgn="base">
              <a:lnSpc>
                <a:spcPct val="110000"/>
              </a:lnSpc>
              <a:spcBef>
                <a:spcPct val="0"/>
              </a:spcBef>
              <a:spcAft>
                <a:spcPct val="0"/>
              </a:spcAft>
              <a:buClrTx/>
              <a:buSzTx/>
              <a:tabLst/>
            </a:pPr>
            <a:endParaRPr kumimoji="0" lang="en-US" altLang="en-US" sz="1200" b="0" i="0" u="none" strike="noStrike" cap="none" normalizeH="0" baseline="0" dirty="0">
              <a:ln>
                <a:noFill/>
              </a:ln>
            </a:endParaRPr>
          </a:p>
        </p:txBody>
      </p:sp>
    </p:spTree>
    <p:extLst>
      <p:ext uri="{BB962C8B-B14F-4D97-AF65-F5344CB8AC3E}">
        <p14:creationId xmlns:p14="http://schemas.microsoft.com/office/powerpoint/2010/main" val="87082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C99215-9D38-0EB4-CD9F-2959F9DB36C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42CE00-CC20-A51B-CE4C-8E85254C0E36}"/>
              </a:ext>
            </a:extLst>
          </p:cNvPr>
          <p:cNvSpPr>
            <a:spLocks noGrp="1"/>
          </p:cNvSpPr>
          <p:nvPr>
            <p:ph type="title"/>
          </p:nvPr>
        </p:nvSpPr>
        <p:spPr>
          <a:xfrm>
            <a:off x="7870524" y="628651"/>
            <a:ext cx="3642202" cy="3495674"/>
          </a:xfrm>
        </p:spPr>
        <p:txBody>
          <a:bodyPr vert="horz" lIns="91440" tIns="45720" rIns="91440" bIns="45720" rtlCol="0" anchor="b">
            <a:normAutofit/>
          </a:bodyPr>
          <a:lstStyle/>
          <a:p>
            <a:pPr defTabSz="914400"/>
            <a:r>
              <a:rPr lang="en-US" sz="4000" u="sng">
                <a:solidFill>
                  <a:srgbClr val="FFFFFF"/>
                </a:solidFill>
              </a:rPr>
              <a:t>Results – Decision Tree</a:t>
            </a:r>
          </a:p>
        </p:txBody>
      </p:sp>
      <p:sp>
        <p:nvSpPr>
          <p:cNvPr id="12" name="Rectangle 11">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279" y="733425"/>
            <a:ext cx="6694331"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network&#10;&#10;AI-generated content may be incorrect.">
            <a:extLst>
              <a:ext uri="{FF2B5EF4-FFF2-40B4-BE49-F238E27FC236}">
                <a16:creationId xmlns:a16="http://schemas.microsoft.com/office/drawing/2014/main" id="{6FBAD730-F868-1105-7440-C191FFCC6759}"/>
              </a:ext>
            </a:extLst>
          </p:cNvPr>
          <p:cNvPicPr>
            <a:picLocks noChangeAspect="1"/>
          </p:cNvPicPr>
          <p:nvPr/>
        </p:nvPicPr>
        <p:blipFill>
          <a:blip r:embed="rId2"/>
          <a:stretch>
            <a:fillRect/>
          </a:stretch>
        </p:blipFill>
        <p:spPr>
          <a:xfrm>
            <a:off x="2109290" y="1114868"/>
            <a:ext cx="3980307" cy="4628265"/>
          </a:xfrm>
          <a:prstGeom prst="rect">
            <a:avLst/>
          </a:prstGeom>
        </p:spPr>
      </p:pic>
      <p:sp>
        <p:nvSpPr>
          <p:cNvPr id="14" name="Rectangle 13">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41" y="799817"/>
            <a:ext cx="656400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2409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33250-668F-25C1-6658-7CA0E6131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2A81B-6461-0AF0-B3F5-995D07F3EC70}"/>
              </a:ext>
            </a:extLst>
          </p:cNvPr>
          <p:cNvSpPr>
            <a:spLocks noGrp="1"/>
          </p:cNvSpPr>
          <p:nvPr>
            <p:ph type="title"/>
          </p:nvPr>
        </p:nvSpPr>
        <p:spPr>
          <a:xfrm>
            <a:off x="379901" y="-152400"/>
            <a:ext cx="11353800" cy="1143000"/>
          </a:xfrm>
        </p:spPr>
        <p:txBody>
          <a:bodyPr>
            <a:normAutofit/>
          </a:bodyPr>
          <a:lstStyle/>
          <a:p>
            <a:pPr>
              <a:buNone/>
            </a:pPr>
            <a:r>
              <a:rPr lang="en-US" sz="4400" b="1" u="sng">
                <a:latin typeface="Calibri" panose="020F0502020204030204" pitchFamily="34" charset="0"/>
                <a:ea typeface="Calibri" panose="020F0502020204030204" pitchFamily="34" charset="0"/>
                <a:cs typeface="Calibri" panose="020F0502020204030204" pitchFamily="34" charset="0"/>
              </a:rPr>
              <a:t>Results – Support Vector Machine</a:t>
            </a:r>
            <a:endParaRPr lang="en-US" sz="4400" b="1" u="sng"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58330C2-75C3-B2A3-0B80-E5DE23A4C9C4}"/>
              </a:ext>
            </a:extLst>
          </p:cNvPr>
          <p:cNvPicPr>
            <a:picLocks noChangeAspect="1"/>
          </p:cNvPicPr>
          <p:nvPr/>
        </p:nvPicPr>
        <p:blipFill>
          <a:blip r:embed="rId2"/>
          <a:stretch>
            <a:fillRect/>
          </a:stretch>
        </p:blipFill>
        <p:spPr>
          <a:xfrm>
            <a:off x="303212" y="1447800"/>
            <a:ext cx="5084275" cy="4343400"/>
          </a:xfrm>
          <a:prstGeom prst="rect">
            <a:avLst/>
          </a:prstGeom>
        </p:spPr>
      </p:pic>
      <p:pic>
        <p:nvPicPr>
          <p:cNvPr id="6" name="Picture 5">
            <a:extLst>
              <a:ext uri="{FF2B5EF4-FFF2-40B4-BE49-F238E27FC236}">
                <a16:creationId xmlns:a16="http://schemas.microsoft.com/office/drawing/2014/main" id="{393A2E23-ACA4-6845-6F32-98FAF7022B44}"/>
              </a:ext>
            </a:extLst>
          </p:cNvPr>
          <p:cNvPicPr>
            <a:picLocks noChangeAspect="1"/>
          </p:cNvPicPr>
          <p:nvPr/>
        </p:nvPicPr>
        <p:blipFill>
          <a:blip r:embed="rId3"/>
          <a:stretch>
            <a:fillRect/>
          </a:stretch>
        </p:blipFill>
        <p:spPr>
          <a:xfrm>
            <a:off x="5713412" y="841767"/>
            <a:ext cx="6020289" cy="2804170"/>
          </a:xfrm>
          <a:prstGeom prst="rect">
            <a:avLst/>
          </a:prstGeom>
        </p:spPr>
      </p:pic>
      <p:pic>
        <p:nvPicPr>
          <p:cNvPr id="9" name="Picture 8">
            <a:extLst>
              <a:ext uri="{FF2B5EF4-FFF2-40B4-BE49-F238E27FC236}">
                <a16:creationId xmlns:a16="http://schemas.microsoft.com/office/drawing/2014/main" id="{E106AA24-988A-2794-83B3-7D597BE391EA}"/>
              </a:ext>
            </a:extLst>
          </p:cNvPr>
          <p:cNvPicPr>
            <a:picLocks noChangeAspect="1"/>
          </p:cNvPicPr>
          <p:nvPr/>
        </p:nvPicPr>
        <p:blipFill>
          <a:blip r:embed="rId4"/>
          <a:stretch>
            <a:fillRect/>
          </a:stretch>
        </p:blipFill>
        <p:spPr>
          <a:xfrm>
            <a:off x="5713412" y="3733800"/>
            <a:ext cx="6020289" cy="2936704"/>
          </a:xfrm>
          <a:prstGeom prst="rect">
            <a:avLst/>
          </a:prstGeom>
        </p:spPr>
      </p:pic>
    </p:spTree>
    <p:extLst>
      <p:ext uri="{BB962C8B-B14F-4D97-AF65-F5344CB8AC3E}">
        <p14:creationId xmlns:p14="http://schemas.microsoft.com/office/powerpoint/2010/main" val="3523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9A26A-7FEB-B50A-932B-96247A7986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F5012C-048F-720D-7751-676D7D009B08}"/>
              </a:ext>
            </a:extLst>
          </p:cNvPr>
          <p:cNvSpPr>
            <a:spLocks noGrp="1"/>
          </p:cNvSpPr>
          <p:nvPr>
            <p:ph type="title"/>
          </p:nvPr>
        </p:nvSpPr>
        <p:spPr>
          <a:xfrm>
            <a:off x="608012" y="-76200"/>
            <a:ext cx="11353800" cy="1143000"/>
          </a:xfrm>
        </p:spPr>
        <p:txBody>
          <a:bodyPr>
            <a:normAutofit/>
          </a:bodyPr>
          <a:lstStyle/>
          <a:p>
            <a:pPr>
              <a:buNone/>
            </a:pPr>
            <a:r>
              <a:rPr lang="en-US" sz="4400" b="1" u="sng">
                <a:latin typeface="Calibri" panose="020F0502020204030204" pitchFamily="34" charset="0"/>
                <a:ea typeface="Calibri" panose="020F0502020204030204" pitchFamily="34" charset="0"/>
                <a:cs typeface="Calibri" panose="020F0502020204030204" pitchFamily="34" charset="0"/>
              </a:rPr>
              <a:t>Results – Logistic Regression</a:t>
            </a:r>
            <a:endParaRPr lang="en-US" sz="4400" b="1" u="sng"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1">
            <a:extLst>
              <a:ext uri="{FF2B5EF4-FFF2-40B4-BE49-F238E27FC236}">
                <a16:creationId xmlns:a16="http://schemas.microsoft.com/office/drawing/2014/main" id="{66A324FD-B330-5B52-3846-D6FC34DA474A}"/>
              </a:ext>
            </a:extLst>
          </p:cNvPr>
          <p:cNvSpPr>
            <a:spLocks noGrp="1" noChangeArrowheads="1"/>
          </p:cNvSpPr>
          <p:nvPr>
            <p:ph sz="half" idx="1"/>
          </p:nvPr>
        </p:nvSpPr>
        <p:spPr bwMode="auto">
          <a:xfrm>
            <a:off x="150812" y="1233527"/>
            <a:ext cx="9753599" cy="2195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1" indent="0">
              <a:buNone/>
            </a:pPr>
            <a:r>
              <a:rPr lang="en-US" b="1">
                <a:latin typeface="Calibri" panose="020F0502020204030204" pitchFamily="34" charset="0"/>
                <a:ea typeface="Calibri" panose="020F0502020204030204" pitchFamily="34" charset="0"/>
                <a:cs typeface="Calibri" panose="020F0502020204030204" pitchFamily="34" charset="0"/>
              </a:rPr>
              <a:t>Logistic Regression (L.R.): </a:t>
            </a:r>
            <a:r>
              <a:rPr lang="en-US">
                <a:latin typeface="Calibri" panose="020F0502020204030204" pitchFamily="34" charset="0"/>
                <a:ea typeface="Calibri" panose="020F0502020204030204" pitchFamily="34" charset="0"/>
                <a:cs typeface="Calibri" panose="020F0502020204030204" pitchFamily="34" charset="0"/>
              </a:rPr>
              <a:t>The last model created using Jupiter Notebook is Logistic Regression; the model managed to score an Accuracy on Training data of 94.28%, while it scored an Accuracy score on Test Data of 91.37%, as presented in the below Figure.</a:t>
            </a:r>
          </a:p>
          <a:p>
            <a:pPr marL="0" indent="0">
              <a:buNone/>
            </a:pPr>
            <a:endParaRPr lang="en-US" sz="2000">
              <a:latin typeface="Calibri" panose="020F0502020204030204" pitchFamily="34" charset="0"/>
              <a:ea typeface="Calibri" panose="020F0502020204030204" pitchFamily="34" charset="0"/>
              <a:cs typeface="Calibri" panose="020F0502020204030204" pitchFamily="34" charset="0"/>
            </a:endParaRPr>
          </a:p>
          <a:p>
            <a:pPr marL="0" indent="0">
              <a:buNone/>
            </a:pPr>
            <a:endPar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6F6A523-9EF0-047C-9AC3-174F33A20535}"/>
              </a:ext>
            </a:extLst>
          </p:cNvPr>
          <p:cNvPicPr>
            <a:picLocks noChangeAspect="1"/>
          </p:cNvPicPr>
          <p:nvPr/>
        </p:nvPicPr>
        <p:blipFill>
          <a:blip r:embed="rId2"/>
          <a:stretch>
            <a:fillRect/>
          </a:stretch>
        </p:blipFill>
        <p:spPr>
          <a:xfrm>
            <a:off x="836612" y="2331263"/>
            <a:ext cx="8839200" cy="3688537"/>
          </a:xfrm>
          <a:prstGeom prst="rect">
            <a:avLst/>
          </a:prstGeom>
        </p:spPr>
      </p:pic>
    </p:spTree>
    <p:extLst>
      <p:ext uri="{BB962C8B-B14F-4D97-AF65-F5344CB8AC3E}">
        <p14:creationId xmlns:p14="http://schemas.microsoft.com/office/powerpoint/2010/main" val="384017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A9B20-0F02-3184-0CDC-75F5C8EE4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79F36-568D-9E4F-9A17-5F8BFE6404F2}"/>
              </a:ext>
            </a:extLst>
          </p:cNvPr>
          <p:cNvSpPr>
            <a:spLocks noGrp="1"/>
          </p:cNvSpPr>
          <p:nvPr>
            <p:ph type="title"/>
          </p:nvPr>
        </p:nvSpPr>
        <p:spPr>
          <a:xfrm>
            <a:off x="617602" y="313970"/>
            <a:ext cx="11353800" cy="1143000"/>
          </a:xfrm>
        </p:spPr>
        <p:txBody>
          <a:bodyPr>
            <a:noAutofit/>
          </a:bodyPr>
          <a:lstStyle/>
          <a:p>
            <a:r>
              <a:rPr lang="en-US" sz="4400" b="1" u="sng">
                <a:latin typeface="Calibri" panose="020F0502020204030204" pitchFamily="34" charset="0"/>
                <a:ea typeface="Calibri" panose="020F0502020204030204" pitchFamily="34" charset="0"/>
                <a:cs typeface="Calibri" panose="020F0502020204030204" pitchFamily="34" charset="0"/>
              </a:rPr>
              <a:t>Results – K-Nearest Neighbor (KNN):</a:t>
            </a:r>
            <a:br>
              <a:rPr lang="en-US" sz="4400" b="1" u="sng">
                <a:latin typeface="Calibri" panose="020F0502020204030204" pitchFamily="34" charset="0"/>
                <a:ea typeface="Calibri" panose="020F0502020204030204" pitchFamily="34" charset="0"/>
                <a:cs typeface="Calibri" panose="020F0502020204030204" pitchFamily="34" charset="0"/>
              </a:rPr>
            </a:br>
            <a:endParaRPr lang="en-US" sz="4400" b="1" u="sng"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2693658-1923-A872-1F2C-DBED91CA7CD0}"/>
              </a:ext>
            </a:extLst>
          </p:cNvPr>
          <p:cNvPicPr>
            <a:picLocks noChangeAspect="1"/>
          </p:cNvPicPr>
          <p:nvPr/>
        </p:nvPicPr>
        <p:blipFill>
          <a:blip r:embed="rId2"/>
          <a:stretch>
            <a:fillRect/>
          </a:stretch>
        </p:blipFill>
        <p:spPr>
          <a:xfrm>
            <a:off x="308708" y="1371602"/>
            <a:ext cx="4724400" cy="4571998"/>
          </a:xfrm>
          <a:prstGeom prst="rect">
            <a:avLst/>
          </a:prstGeom>
        </p:spPr>
      </p:pic>
      <p:pic>
        <p:nvPicPr>
          <p:cNvPr id="9" name="Picture 8">
            <a:extLst>
              <a:ext uri="{FF2B5EF4-FFF2-40B4-BE49-F238E27FC236}">
                <a16:creationId xmlns:a16="http://schemas.microsoft.com/office/drawing/2014/main" id="{999933BF-9C92-4A4A-E21A-20D853B217EF}"/>
              </a:ext>
            </a:extLst>
          </p:cNvPr>
          <p:cNvPicPr>
            <a:picLocks noChangeAspect="1"/>
          </p:cNvPicPr>
          <p:nvPr/>
        </p:nvPicPr>
        <p:blipFill>
          <a:blip r:embed="rId3"/>
          <a:stretch>
            <a:fillRect/>
          </a:stretch>
        </p:blipFill>
        <p:spPr>
          <a:xfrm>
            <a:off x="5271298" y="1371602"/>
            <a:ext cx="6461914" cy="4571998"/>
          </a:xfrm>
          <a:prstGeom prst="rect">
            <a:avLst/>
          </a:prstGeom>
        </p:spPr>
      </p:pic>
    </p:spTree>
    <p:extLst>
      <p:ext uri="{BB962C8B-B14F-4D97-AF65-F5344CB8AC3E}">
        <p14:creationId xmlns:p14="http://schemas.microsoft.com/office/powerpoint/2010/main" val="166873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20DE5-C208-BC69-BEB1-3EFA9BD3E6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F22DD0-A610-DA65-FCAA-05343D02C4D1}"/>
              </a:ext>
            </a:extLst>
          </p:cNvPr>
          <p:cNvSpPr>
            <a:spLocks noGrp="1"/>
          </p:cNvSpPr>
          <p:nvPr>
            <p:ph type="title"/>
          </p:nvPr>
        </p:nvSpPr>
        <p:spPr>
          <a:xfrm>
            <a:off x="608012" y="-76200"/>
            <a:ext cx="11353800" cy="1143000"/>
          </a:xfrm>
        </p:spPr>
        <p:txBody>
          <a:bodyPr>
            <a:normAutofit/>
          </a:bodyPr>
          <a:lstStyle/>
          <a:p>
            <a:pPr>
              <a:buNone/>
            </a:pPr>
            <a:r>
              <a:rPr lang="en-US" sz="4400" b="1" u="sng" dirty="0">
                <a:latin typeface="Calibri" panose="020F0502020204030204" pitchFamily="34" charset="0"/>
                <a:ea typeface="Calibri" panose="020F0502020204030204" pitchFamily="34" charset="0"/>
                <a:cs typeface="Calibri" panose="020F0502020204030204" pitchFamily="34" charset="0"/>
              </a:rPr>
              <a:t>Model Training &amp; Tuning</a:t>
            </a:r>
          </a:p>
        </p:txBody>
      </p:sp>
      <p:sp>
        <p:nvSpPr>
          <p:cNvPr id="7" name="Rectangle 1">
            <a:extLst>
              <a:ext uri="{FF2B5EF4-FFF2-40B4-BE49-F238E27FC236}">
                <a16:creationId xmlns:a16="http://schemas.microsoft.com/office/drawing/2014/main" id="{24C8B5FD-8AD4-C6E4-01BC-E7E0128D48B5}"/>
              </a:ext>
            </a:extLst>
          </p:cNvPr>
          <p:cNvSpPr>
            <a:spLocks noGrp="1" noChangeArrowheads="1"/>
          </p:cNvSpPr>
          <p:nvPr>
            <p:ph sz="half" idx="1"/>
          </p:nvPr>
        </p:nvSpPr>
        <p:spPr bwMode="auto">
          <a:xfrm>
            <a:off x="608012" y="3776130"/>
            <a:ext cx="9753599"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459396CC-D189-BB86-34AC-CF3DEB88CBAF}"/>
              </a:ext>
            </a:extLst>
          </p:cNvPr>
          <p:cNvSpPr>
            <a:spLocks noChangeArrowheads="1"/>
          </p:cNvSpPr>
          <p:nvPr/>
        </p:nvSpPr>
        <p:spPr bwMode="auto">
          <a:xfrm>
            <a:off x="760094" y="1548545"/>
            <a:ext cx="15249966" cy="658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D4577115-2647-9C34-759B-323791CE85AF}"/>
              </a:ext>
            </a:extLst>
          </p:cNvPr>
          <p:cNvSpPr txBox="1"/>
          <p:nvPr/>
        </p:nvSpPr>
        <p:spPr>
          <a:xfrm>
            <a:off x="684211" y="3657600"/>
            <a:ext cx="10668001" cy="2677656"/>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Best Model:</a:t>
            </a:r>
            <a:r>
              <a:rPr lang="en-US" sz="2400" dirty="0">
                <a:latin typeface="Calibri" panose="020F0502020204030204" pitchFamily="34" charset="0"/>
                <a:ea typeface="Calibri" panose="020F0502020204030204" pitchFamily="34" charset="0"/>
                <a:cs typeface="Calibri" panose="020F0502020204030204" pitchFamily="34" charset="0"/>
              </a:rPr>
              <a:t> SVM (RBF kernel) had the highest precision and strong recall.</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1" u="sng" dirty="0">
                <a:latin typeface="Calibri" panose="020F0502020204030204" pitchFamily="34" charset="0"/>
                <a:ea typeface="Calibri" panose="020F0502020204030204" pitchFamily="34" charset="0"/>
                <a:cs typeface="Calibri" panose="020F0502020204030204" pitchFamily="34" charset="0"/>
              </a:rPr>
              <a:t>Key Findings:</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SVM:</a:t>
            </a:r>
            <a:r>
              <a:rPr lang="en-US" sz="2400" dirty="0">
                <a:latin typeface="Calibri" panose="020F0502020204030204" pitchFamily="34" charset="0"/>
                <a:ea typeface="Calibri" panose="020F0502020204030204" pitchFamily="34" charset="0"/>
                <a:cs typeface="Calibri" panose="020F0502020204030204" pitchFamily="34" charset="0"/>
              </a:rPr>
              <a:t> Best overall performance, perfect precision, and high recall.</a:t>
            </a:r>
          </a:p>
          <a:p>
            <a:pPr marL="742950" lvl="1" indent="-28575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Decision Tree:</a:t>
            </a:r>
            <a:r>
              <a:rPr lang="en-US" sz="2400" dirty="0">
                <a:latin typeface="Calibri" panose="020F0502020204030204" pitchFamily="34" charset="0"/>
                <a:ea typeface="Calibri" panose="020F0502020204030204" pitchFamily="34" charset="0"/>
                <a:cs typeface="Calibri" panose="020F0502020204030204" pitchFamily="34" charset="0"/>
              </a:rPr>
              <a:t> Fast and interpretable, though performance is lower.</a:t>
            </a:r>
          </a:p>
          <a:p>
            <a:pPr marL="742950" lvl="1" indent="-28575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KNN:</a:t>
            </a:r>
            <a:r>
              <a:rPr lang="en-US" sz="2400" dirty="0">
                <a:latin typeface="Calibri" panose="020F0502020204030204" pitchFamily="34" charset="0"/>
                <a:ea typeface="Calibri" panose="020F0502020204030204" pitchFamily="34" charset="0"/>
                <a:cs typeface="Calibri" panose="020F0502020204030204" pitchFamily="34" charset="0"/>
              </a:rPr>
              <a:t> High accuracy but struggles with recall.</a:t>
            </a:r>
          </a:p>
          <a:p>
            <a:pPr marL="742950" lvl="1" indent="-28575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Logistic Regression:</a:t>
            </a:r>
            <a:r>
              <a:rPr lang="en-US" sz="2400" dirty="0">
                <a:latin typeface="Calibri" panose="020F0502020204030204" pitchFamily="34" charset="0"/>
                <a:ea typeface="Calibri" panose="020F0502020204030204" pitchFamily="34" charset="0"/>
                <a:cs typeface="Calibri" panose="020F0502020204030204" pitchFamily="34" charset="0"/>
              </a:rPr>
              <a:t> Reliable baseline with good precision and recall</a:t>
            </a:r>
            <a:r>
              <a:rPr lang="en-US" dirty="0"/>
              <a:t>.</a:t>
            </a:r>
          </a:p>
        </p:txBody>
      </p:sp>
      <p:graphicFrame>
        <p:nvGraphicFramePr>
          <p:cNvPr id="3" name="Table 2">
            <a:extLst>
              <a:ext uri="{FF2B5EF4-FFF2-40B4-BE49-F238E27FC236}">
                <a16:creationId xmlns:a16="http://schemas.microsoft.com/office/drawing/2014/main" id="{ADA030D4-E0A2-EBD4-3AF7-ADDF6BF4F547}"/>
              </a:ext>
            </a:extLst>
          </p:cNvPr>
          <p:cNvGraphicFramePr>
            <a:graphicFrameLocks noGrp="1"/>
          </p:cNvGraphicFramePr>
          <p:nvPr>
            <p:extLst>
              <p:ext uri="{D42A27DB-BD31-4B8C-83A1-F6EECF244321}">
                <p14:modId xmlns:p14="http://schemas.microsoft.com/office/powerpoint/2010/main" val="1708743819"/>
              </p:ext>
            </p:extLst>
          </p:nvPr>
        </p:nvGraphicFramePr>
        <p:xfrm>
          <a:off x="760094" y="1491807"/>
          <a:ext cx="9144318" cy="1708593"/>
        </p:xfrm>
        <a:graphic>
          <a:graphicData uri="http://schemas.openxmlformats.org/drawingml/2006/table">
            <a:tbl>
              <a:tblPr firstRow="1" firstCol="1" bandRow="1">
                <a:tableStyleId>{5C22544A-7EE6-4342-B048-85BDC9FD1C3A}</a:tableStyleId>
              </a:tblPr>
              <a:tblGrid>
                <a:gridCol w="2169413">
                  <a:extLst>
                    <a:ext uri="{9D8B030D-6E8A-4147-A177-3AD203B41FA5}">
                      <a16:colId xmlns:a16="http://schemas.microsoft.com/office/drawing/2014/main" val="3714794010"/>
                    </a:ext>
                  </a:extLst>
                </a:gridCol>
                <a:gridCol w="994384">
                  <a:extLst>
                    <a:ext uri="{9D8B030D-6E8A-4147-A177-3AD203B41FA5}">
                      <a16:colId xmlns:a16="http://schemas.microsoft.com/office/drawing/2014/main" val="3837243682"/>
                    </a:ext>
                  </a:extLst>
                </a:gridCol>
                <a:gridCol w="1544682">
                  <a:extLst>
                    <a:ext uri="{9D8B030D-6E8A-4147-A177-3AD203B41FA5}">
                      <a16:colId xmlns:a16="http://schemas.microsoft.com/office/drawing/2014/main" val="1617356479"/>
                    </a:ext>
                  </a:extLst>
                </a:gridCol>
                <a:gridCol w="1484467">
                  <a:extLst>
                    <a:ext uri="{9D8B030D-6E8A-4147-A177-3AD203B41FA5}">
                      <a16:colId xmlns:a16="http://schemas.microsoft.com/office/drawing/2014/main" val="2412619954"/>
                    </a:ext>
                  </a:extLst>
                </a:gridCol>
                <a:gridCol w="1471086">
                  <a:extLst>
                    <a:ext uri="{9D8B030D-6E8A-4147-A177-3AD203B41FA5}">
                      <a16:colId xmlns:a16="http://schemas.microsoft.com/office/drawing/2014/main" val="3919943758"/>
                    </a:ext>
                  </a:extLst>
                </a:gridCol>
                <a:gridCol w="1480286">
                  <a:extLst>
                    <a:ext uri="{9D8B030D-6E8A-4147-A177-3AD203B41FA5}">
                      <a16:colId xmlns:a16="http://schemas.microsoft.com/office/drawing/2014/main" val="1559727425"/>
                    </a:ext>
                  </a:extLst>
                </a:gridCol>
              </a:tblGrid>
              <a:tr h="581349">
                <a:tc>
                  <a:txBody>
                    <a:bodyPr/>
                    <a:lstStyle/>
                    <a:p>
                      <a:pPr marL="0" marR="0">
                        <a:lnSpc>
                          <a:spcPct val="115000"/>
                        </a:lnSpc>
                        <a:spcAft>
                          <a:spcPts val="800"/>
                        </a:spcAft>
                        <a:buNone/>
                      </a:pPr>
                      <a:r>
                        <a:rPr lang="en-US" sz="1200" kern="100">
                          <a:effectLst/>
                        </a:rPr>
                        <a:t>Model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Accuracy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Precision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Recall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F1-Score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ROC-AUC</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3870296"/>
                  </a:ext>
                </a:extLst>
              </a:tr>
              <a:tr h="281811">
                <a:tc>
                  <a:txBody>
                    <a:bodyPr/>
                    <a:lstStyle/>
                    <a:p>
                      <a:pPr marL="0" marR="0">
                        <a:lnSpc>
                          <a:spcPct val="115000"/>
                        </a:lnSpc>
                        <a:spcAft>
                          <a:spcPts val="800"/>
                        </a:spcAft>
                        <a:buNone/>
                      </a:pPr>
                      <a:r>
                        <a:rPr lang="en-US" sz="1200" kern="100">
                          <a:effectLst/>
                        </a:rPr>
                        <a:t>KNN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99.94%</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88.67%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82.94%</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85.71%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93.5%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37456955"/>
                  </a:ext>
                </a:extLst>
              </a:tr>
              <a:tr h="281811">
                <a:tc>
                  <a:txBody>
                    <a:bodyPr/>
                    <a:lstStyle/>
                    <a:p>
                      <a:pPr marL="0" marR="0">
                        <a:lnSpc>
                          <a:spcPct val="115000"/>
                        </a:lnSpc>
                        <a:spcAft>
                          <a:spcPts val="800"/>
                        </a:spcAft>
                        <a:buNone/>
                      </a:pPr>
                      <a:r>
                        <a:rPr lang="en-US" sz="1200" kern="100">
                          <a:effectLst/>
                        </a:rPr>
                        <a:t>Logistic Regression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91.37%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93.54%</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88.77%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91.09%</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95.1%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1193045"/>
                  </a:ext>
                </a:extLst>
              </a:tr>
              <a:tr h="281811">
                <a:tc>
                  <a:txBody>
                    <a:bodyPr/>
                    <a:lstStyle/>
                    <a:p>
                      <a:pPr marL="0" marR="0">
                        <a:lnSpc>
                          <a:spcPct val="115000"/>
                        </a:lnSpc>
                        <a:spcAft>
                          <a:spcPts val="800"/>
                        </a:spcAft>
                        <a:buNone/>
                      </a:pPr>
                      <a:r>
                        <a:rPr lang="en-US" sz="1200" kern="100">
                          <a:effectLst/>
                        </a:rPr>
                        <a:t>Decision Tree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99.91%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74.28%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75.91%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75.09%</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96.8%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72072776"/>
                  </a:ext>
                </a:extLst>
              </a:tr>
              <a:tr h="281811">
                <a:tc>
                  <a:txBody>
                    <a:bodyPr/>
                    <a:lstStyle/>
                    <a:p>
                      <a:pPr marL="0" marR="0">
                        <a:lnSpc>
                          <a:spcPct val="115000"/>
                        </a:lnSpc>
                        <a:spcAft>
                          <a:spcPts val="800"/>
                        </a:spcAft>
                        <a:buNone/>
                      </a:pPr>
                      <a:r>
                        <a:rPr lang="en-US" sz="1200" kern="100">
                          <a:effectLst/>
                        </a:rPr>
                        <a:t>SVM (RBF Kernel)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93.58%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95.87%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86.11%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a:effectLst/>
                        </a:rPr>
                        <a:t>90.73%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1200" kern="100" dirty="0">
                          <a:effectLst/>
                        </a:rPr>
                        <a:t>97.3%</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24251839"/>
                  </a:ext>
                </a:extLst>
              </a:tr>
            </a:tbl>
          </a:graphicData>
        </a:graphic>
      </p:graphicFrame>
      <p:sp>
        <p:nvSpPr>
          <p:cNvPr id="4" name="Rectangle 1">
            <a:extLst>
              <a:ext uri="{FF2B5EF4-FFF2-40B4-BE49-F238E27FC236}">
                <a16:creationId xmlns:a16="http://schemas.microsoft.com/office/drawing/2014/main" id="{A7B4015C-F983-2AD6-0CEA-50FB02086A1F}"/>
              </a:ext>
            </a:extLst>
          </p:cNvPr>
          <p:cNvSpPr>
            <a:spLocks noChangeArrowheads="1"/>
          </p:cNvSpPr>
          <p:nvPr/>
        </p:nvSpPr>
        <p:spPr bwMode="auto">
          <a:xfrm>
            <a:off x="759777" y="1491395"/>
            <a:ext cx="9144318" cy="7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6391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9D108AA8-0B85-86D0-D897-8DF45485BFE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8E5AA-7C5C-F639-6668-7B469A5FDD22}"/>
              </a:ext>
            </a:extLst>
          </p:cNvPr>
          <p:cNvSpPr>
            <a:spLocks noGrp="1"/>
          </p:cNvSpPr>
          <p:nvPr>
            <p:ph type="title"/>
          </p:nvPr>
        </p:nvSpPr>
        <p:spPr>
          <a:xfrm>
            <a:off x="913557" y="609600"/>
            <a:ext cx="10351064" cy="1326321"/>
          </a:xfrm>
        </p:spPr>
        <p:txBody>
          <a:bodyPr vert="horz" lIns="91440" tIns="45720" rIns="91440" bIns="45720" rtlCol="0" anchor="ctr">
            <a:normAutofit/>
          </a:bodyPr>
          <a:lstStyle/>
          <a:p>
            <a:pPr defTabSz="914400"/>
            <a:r>
              <a:rPr lang="en-US" sz="3400" u="sng" dirty="0"/>
              <a:t>Challenges and Model Visualizations</a:t>
            </a:r>
          </a:p>
        </p:txBody>
      </p:sp>
      <p:sp>
        <p:nvSpPr>
          <p:cNvPr id="17" name="Rectangle 16">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88825"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649C10E5-661A-D537-44DA-3061B617D79D}"/>
              </a:ext>
            </a:extLst>
          </p:cNvPr>
          <p:cNvSpPr>
            <a:spLocks noChangeArrowheads="1"/>
          </p:cNvSpPr>
          <p:nvPr/>
        </p:nvSpPr>
        <p:spPr bwMode="auto">
          <a:xfrm>
            <a:off x="74612" y="2209800"/>
            <a:ext cx="11811000" cy="4343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indent="-228600" defTabSz="914400">
              <a:lnSpc>
                <a:spcPct val="110000"/>
              </a:lnSpc>
              <a:spcAft>
                <a:spcPts val="600"/>
              </a:spcAft>
              <a:buFont typeface="Arial" panose="020B0604020202020204" pitchFamily="34" charset="0"/>
              <a:buChar char="•"/>
            </a:pPr>
            <a:r>
              <a:rPr lang="en-US" sz="1600" b="1" dirty="0">
                <a:effectLst>
                  <a:outerShdw blurRad="50800" dist="38100" dir="2700000" algn="tl" rotWithShape="0">
                    <a:srgbClr val="000000">
                      <a:alpha val="48000"/>
                    </a:srgbClr>
                  </a:outerShdw>
                </a:effectLst>
              </a:rPr>
              <a:t>Challenges:</a:t>
            </a:r>
          </a:p>
          <a:p>
            <a:pPr marL="800100" lvl="1" indent="-228600" defTabSz="914400">
              <a:lnSpc>
                <a:spcPct val="110000"/>
              </a:lnSpc>
              <a:spcAft>
                <a:spcPts val="600"/>
              </a:spcAft>
              <a:buFont typeface="Arial" panose="020B0604020202020204" pitchFamily="34" charset="0"/>
              <a:buChar char="•"/>
            </a:pPr>
            <a:r>
              <a:rPr lang="en-US" sz="1600" b="1" dirty="0">
                <a:effectLst>
                  <a:outerShdw blurRad="50800" dist="38100" dir="2700000" algn="tl" rotWithShape="0">
                    <a:srgbClr val="000000">
                      <a:alpha val="48000"/>
                    </a:srgbClr>
                  </a:outerShdw>
                </a:effectLst>
              </a:rPr>
              <a:t>Class Imbalance</a:t>
            </a:r>
            <a:r>
              <a:rPr lang="en-US" sz="1600" dirty="0">
                <a:effectLst>
                  <a:outerShdw blurRad="50800" dist="38100" dir="2700000" algn="tl" rotWithShape="0">
                    <a:srgbClr val="000000">
                      <a:alpha val="48000"/>
                    </a:srgbClr>
                  </a:outerShdw>
                </a:effectLst>
              </a:rPr>
              <a:t>:  Imbalance was </a:t>
            </a:r>
            <a:r>
              <a:rPr lang="en-US" sz="1600" i="1" dirty="0">
                <a:effectLst>
                  <a:outerShdw blurRad="50800" dist="38100" dir="2700000" algn="tl" rotWithShape="0">
                    <a:srgbClr val="000000">
                      <a:alpha val="48000"/>
                    </a:srgbClr>
                  </a:outerShdw>
                </a:effectLst>
              </a:rPr>
              <a:t>analyzed and considered during evaluation</a:t>
            </a:r>
            <a:r>
              <a:rPr lang="en-US" sz="1600" dirty="0">
                <a:effectLst>
                  <a:outerShdw blurRad="50800" dist="38100" dir="2700000" algn="tl" rotWithShape="0">
                    <a:srgbClr val="000000">
                      <a:alpha val="48000"/>
                    </a:srgbClr>
                  </a:outerShdw>
                </a:effectLst>
              </a:rPr>
              <a:t>, but </a:t>
            </a:r>
            <a:r>
              <a:rPr lang="en-US" sz="1600" b="1" dirty="0">
                <a:effectLst>
                  <a:outerShdw blurRad="50800" dist="38100" dir="2700000" algn="tl" rotWithShape="0">
                    <a:srgbClr val="000000">
                      <a:alpha val="48000"/>
                    </a:srgbClr>
                  </a:outerShdw>
                </a:effectLst>
              </a:rPr>
              <a:t>SMOTE or class weighting was not applied</a:t>
            </a:r>
            <a:r>
              <a:rPr lang="en-US" sz="1600" dirty="0">
                <a:effectLst>
                  <a:outerShdw blurRad="50800" dist="38100" dir="2700000" algn="tl" rotWithShape="0">
                    <a:srgbClr val="000000">
                      <a:alpha val="48000"/>
                    </a:srgbClr>
                  </a:outerShdw>
                </a:effectLst>
              </a:rPr>
              <a:t>.</a:t>
            </a:r>
          </a:p>
          <a:p>
            <a:pPr marL="800100" lvl="1" indent="-228600" defTabSz="914400">
              <a:lnSpc>
                <a:spcPct val="110000"/>
              </a:lnSpc>
              <a:spcAft>
                <a:spcPts val="600"/>
              </a:spcAft>
              <a:buFont typeface="Arial" panose="020B0604020202020204" pitchFamily="34" charset="0"/>
              <a:buChar char="•"/>
            </a:pPr>
            <a:r>
              <a:rPr lang="en-US" sz="1600" b="1" dirty="0">
                <a:effectLst>
                  <a:outerShdw blurRad="50800" dist="38100" dir="2700000" algn="tl" rotWithShape="0">
                    <a:srgbClr val="000000">
                      <a:alpha val="48000"/>
                    </a:srgbClr>
                  </a:outerShdw>
                </a:effectLst>
              </a:rPr>
              <a:t>Training Time</a:t>
            </a:r>
            <a:r>
              <a:rPr lang="en-US" sz="1600" dirty="0">
                <a:effectLst>
                  <a:outerShdw blurRad="50800" dist="38100" dir="2700000" algn="tl" rotWithShape="0">
                    <a:srgbClr val="000000">
                      <a:alpha val="48000"/>
                    </a:srgbClr>
                  </a:outerShdw>
                </a:effectLst>
              </a:rPr>
              <a:t>:  </a:t>
            </a:r>
            <a:r>
              <a:rPr lang="en-US" sz="1600" b="1" dirty="0">
                <a:effectLst>
                  <a:outerShdw blurRad="50800" dist="38100" dir="2700000" algn="tl" rotWithShape="0">
                    <a:srgbClr val="000000">
                      <a:alpha val="48000"/>
                    </a:srgbClr>
                  </a:outerShdw>
                </a:effectLst>
              </a:rPr>
              <a:t>SVM and KNN were computationally intensive</a:t>
            </a:r>
            <a:r>
              <a:rPr lang="en-US" sz="1600" dirty="0">
                <a:effectLst>
                  <a:outerShdw blurRad="50800" dist="38100" dir="2700000" algn="tl" rotWithShape="0">
                    <a:srgbClr val="000000">
                      <a:alpha val="48000"/>
                    </a:srgbClr>
                  </a:outerShdw>
                </a:effectLst>
              </a:rPr>
              <a:t>, especially due to kernel computations (SVM) and distance calculations (KNN).</a:t>
            </a:r>
          </a:p>
          <a:p>
            <a:pPr marL="800100" lvl="1" indent="-228600" defTabSz="914400">
              <a:lnSpc>
                <a:spcPct val="110000"/>
              </a:lnSpc>
              <a:spcAft>
                <a:spcPts val="600"/>
              </a:spcAft>
              <a:buFont typeface="Arial" panose="020B0604020202020204" pitchFamily="34" charset="0"/>
              <a:buChar char="•"/>
            </a:pPr>
            <a:r>
              <a:rPr lang="en-US" sz="1600" b="1" dirty="0">
                <a:effectLst>
                  <a:outerShdw blurRad="50800" dist="38100" dir="2700000" algn="tl" rotWithShape="0">
                    <a:srgbClr val="000000">
                      <a:alpha val="48000"/>
                    </a:srgbClr>
                  </a:outerShdw>
                </a:effectLst>
              </a:rPr>
              <a:t>Hyperparameter Tuning</a:t>
            </a:r>
            <a:r>
              <a:rPr lang="en-US" sz="1600" dirty="0">
                <a:effectLst>
                  <a:outerShdw blurRad="50800" dist="38100" dir="2700000" algn="tl" rotWithShape="0">
                    <a:srgbClr val="000000">
                      <a:alpha val="48000"/>
                    </a:srgbClr>
                  </a:outerShdw>
                </a:effectLst>
              </a:rPr>
              <a:t>:  Manual tuning was </a:t>
            </a:r>
            <a:r>
              <a:rPr lang="en-US" sz="1600" b="1" dirty="0">
                <a:effectLst>
                  <a:outerShdw blurRad="50800" dist="38100" dir="2700000" algn="tl" rotWithShape="0">
                    <a:srgbClr val="000000">
                      <a:alpha val="48000"/>
                    </a:srgbClr>
                  </a:outerShdw>
                </a:effectLst>
              </a:rPr>
              <a:t>only performed for KNN</a:t>
            </a:r>
            <a:r>
              <a:rPr lang="en-US" sz="1600" dirty="0">
                <a:effectLst>
                  <a:outerShdw blurRad="50800" dist="38100" dir="2700000" algn="tl" rotWithShape="0">
                    <a:srgbClr val="000000">
                      <a:alpha val="48000"/>
                    </a:srgbClr>
                  </a:outerShdw>
                </a:effectLst>
              </a:rPr>
              <a:t> by evaluating error rates for multiple values of </a:t>
            </a:r>
            <a:r>
              <a:rPr lang="en-US" sz="1600" i="1" dirty="0">
                <a:effectLst>
                  <a:outerShdw blurRad="50800" dist="38100" dir="2700000" algn="tl" rotWithShape="0">
                    <a:srgbClr val="000000">
                      <a:alpha val="48000"/>
                    </a:srgbClr>
                  </a:outerShdw>
                </a:effectLst>
              </a:rPr>
              <a:t>k</a:t>
            </a:r>
            <a:r>
              <a:rPr lang="en-US" sz="1600" dirty="0">
                <a:effectLst>
                  <a:outerShdw blurRad="50800" dist="38100" dir="2700000" algn="tl" rotWithShape="0">
                    <a:srgbClr val="000000">
                      <a:alpha val="48000"/>
                    </a:srgbClr>
                  </a:outerShdw>
                </a:effectLst>
              </a:rPr>
              <a:t>.</a:t>
            </a:r>
          </a:p>
          <a:p>
            <a:pPr marL="800100" lvl="1" indent="-228600" defTabSz="914400">
              <a:lnSpc>
                <a:spcPct val="110000"/>
              </a:lnSpc>
              <a:spcAft>
                <a:spcPts val="600"/>
              </a:spcAft>
              <a:buFont typeface="Arial" panose="020B0604020202020204" pitchFamily="34" charset="0"/>
              <a:buChar char="•"/>
            </a:pPr>
            <a:r>
              <a:rPr lang="en-US" sz="1600" b="1" dirty="0">
                <a:effectLst>
                  <a:outerShdw blurRad="50800" dist="38100" dir="2700000" algn="tl" rotWithShape="0">
                    <a:srgbClr val="000000">
                      <a:alpha val="48000"/>
                    </a:srgbClr>
                  </a:outerShdw>
                </a:effectLst>
              </a:rPr>
              <a:t>SVM and Decision Tree</a:t>
            </a:r>
            <a:r>
              <a:rPr lang="en-US" sz="1600" dirty="0">
                <a:effectLst>
                  <a:outerShdw blurRad="50800" dist="38100" dir="2700000" algn="tl" rotWithShape="0">
                    <a:srgbClr val="000000">
                      <a:alpha val="48000"/>
                    </a:srgbClr>
                  </a:outerShdw>
                </a:effectLst>
              </a:rPr>
              <a:t> were used with </a:t>
            </a:r>
            <a:r>
              <a:rPr lang="en-US" sz="1600" b="1" dirty="0">
                <a:effectLst>
                  <a:outerShdw blurRad="50800" dist="38100" dir="2700000" algn="tl" rotWithShape="0">
                    <a:srgbClr val="000000">
                      <a:alpha val="48000"/>
                    </a:srgbClr>
                  </a:outerShdw>
                </a:effectLst>
              </a:rPr>
              <a:t>default settings</a:t>
            </a:r>
            <a:r>
              <a:rPr lang="en-US" sz="1600" dirty="0">
                <a:effectLst>
                  <a:outerShdw blurRad="50800" dist="38100" dir="2700000" algn="tl" rotWithShape="0">
                    <a:srgbClr val="000000">
                      <a:alpha val="48000"/>
                    </a:srgbClr>
                  </a:outerShdw>
                </a:effectLst>
              </a:rPr>
              <a:t> due to computational constraints.</a:t>
            </a:r>
          </a:p>
          <a:p>
            <a:pPr indent="-228600" defTabSz="914400">
              <a:lnSpc>
                <a:spcPct val="110000"/>
              </a:lnSpc>
              <a:spcAft>
                <a:spcPts val="600"/>
              </a:spcAft>
              <a:buFont typeface="Arial" panose="020B0604020202020204" pitchFamily="34" charset="0"/>
              <a:buChar char="•"/>
            </a:pPr>
            <a:r>
              <a:rPr lang="en-US" sz="1600" b="1" dirty="0">
                <a:effectLst>
                  <a:outerShdw blurRad="50800" dist="38100" dir="2700000" algn="tl" rotWithShape="0">
                    <a:srgbClr val="000000">
                      <a:alpha val="48000"/>
                    </a:srgbClr>
                  </a:outerShdw>
                </a:effectLst>
              </a:rPr>
              <a:t>Model Visualizations:</a:t>
            </a:r>
          </a:p>
          <a:p>
            <a:pPr marL="800100" lvl="1" indent="-228600" defTabSz="914400">
              <a:lnSpc>
                <a:spcPct val="110000"/>
              </a:lnSpc>
              <a:spcAft>
                <a:spcPts val="600"/>
              </a:spcAft>
              <a:buFont typeface="Arial" panose="020B0604020202020204" pitchFamily="34" charset="0"/>
              <a:buChar char="•"/>
            </a:pPr>
            <a:r>
              <a:rPr lang="en-US" sz="1600" b="1" dirty="0">
                <a:effectLst>
                  <a:outerShdw blurRad="50800" dist="38100" dir="2700000" algn="tl" rotWithShape="0">
                    <a:srgbClr val="000000">
                      <a:alpha val="48000"/>
                    </a:srgbClr>
                  </a:outerShdw>
                </a:effectLst>
              </a:rPr>
              <a:t>Confusion Matrices</a:t>
            </a:r>
            <a:r>
              <a:rPr lang="en-US" sz="1600" dirty="0">
                <a:effectLst>
                  <a:outerShdw blurRad="50800" dist="38100" dir="2700000" algn="tl" rotWithShape="0">
                    <a:srgbClr val="000000">
                      <a:alpha val="48000"/>
                    </a:srgbClr>
                  </a:outerShdw>
                </a:effectLst>
              </a:rPr>
              <a:t>:  Highlight </a:t>
            </a:r>
            <a:r>
              <a:rPr lang="en-US" sz="1600" b="1" dirty="0">
                <a:effectLst>
                  <a:outerShdw blurRad="50800" dist="38100" dir="2700000" algn="tl" rotWithShape="0">
                    <a:srgbClr val="000000">
                      <a:alpha val="48000"/>
                    </a:srgbClr>
                  </a:outerShdw>
                </a:effectLst>
              </a:rPr>
              <a:t>false positive vs false negative trade-offs</a:t>
            </a:r>
            <a:r>
              <a:rPr lang="en-US" sz="1600" dirty="0">
                <a:effectLst>
                  <a:outerShdw blurRad="50800" dist="38100" dir="2700000" algn="tl" rotWithShape="0">
                    <a:srgbClr val="000000">
                      <a:alpha val="48000"/>
                    </a:srgbClr>
                  </a:outerShdw>
                </a:effectLst>
              </a:rPr>
              <a:t> across all models.</a:t>
            </a:r>
          </a:p>
          <a:p>
            <a:pPr marL="800100" lvl="1" indent="-228600" defTabSz="914400">
              <a:lnSpc>
                <a:spcPct val="110000"/>
              </a:lnSpc>
              <a:spcAft>
                <a:spcPts val="600"/>
              </a:spcAft>
              <a:buFont typeface="Arial" panose="020B0604020202020204" pitchFamily="34" charset="0"/>
              <a:buChar char="•"/>
            </a:pPr>
            <a:r>
              <a:rPr lang="en-US" sz="1600" b="1" dirty="0">
                <a:effectLst>
                  <a:outerShdw blurRad="50800" dist="38100" dir="2700000" algn="tl" rotWithShape="0">
                    <a:srgbClr val="000000">
                      <a:alpha val="48000"/>
                    </a:srgbClr>
                  </a:outerShdw>
                </a:effectLst>
              </a:rPr>
              <a:t>ROC Curves</a:t>
            </a:r>
            <a:r>
              <a:rPr lang="en-US" sz="1600" dirty="0">
                <a:effectLst>
                  <a:outerShdw blurRad="50800" dist="38100" dir="2700000" algn="tl" rotWithShape="0">
                    <a:srgbClr val="000000">
                      <a:alpha val="48000"/>
                    </a:srgbClr>
                  </a:outerShdw>
                </a:effectLst>
              </a:rPr>
              <a:t>:  Visualized for </a:t>
            </a:r>
            <a:r>
              <a:rPr lang="en-US" sz="1600" b="1" dirty="0">
                <a:effectLst>
                  <a:outerShdw blurRad="50800" dist="38100" dir="2700000" algn="tl" rotWithShape="0">
                    <a:srgbClr val="000000">
                      <a:alpha val="48000"/>
                    </a:srgbClr>
                  </a:outerShdw>
                </a:effectLst>
              </a:rPr>
              <a:t>SVM and Decision Tree</a:t>
            </a:r>
            <a:r>
              <a:rPr lang="en-US" sz="1600" dirty="0">
                <a:effectLst>
                  <a:outerShdw blurRad="50800" dist="38100" dir="2700000" algn="tl" rotWithShape="0">
                    <a:srgbClr val="000000">
                      <a:alpha val="48000"/>
                    </a:srgbClr>
                  </a:outerShdw>
                </a:effectLst>
              </a:rPr>
              <a:t> to demonstrate classifier performance.</a:t>
            </a:r>
          </a:p>
          <a:p>
            <a:pPr marL="800100" lvl="1" indent="-228600" defTabSz="914400">
              <a:lnSpc>
                <a:spcPct val="110000"/>
              </a:lnSpc>
              <a:spcAft>
                <a:spcPts val="600"/>
              </a:spcAft>
              <a:buFont typeface="Arial" panose="020B0604020202020204" pitchFamily="34" charset="0"/>
              <a:buChar char="•"/>
            </a:pPr>
            <a:r>
              <a:rPr lang="en-US" sz="1600" b="1" dirty="0">
                <a:effectLst>
                  <a:outerShdw blurRad="50800" dist="38100" dir="2700000" algn="tl" rotWithShape="0">
                    <a:srgbClr val="000000">
                      <a:alpha val="48000"/>
                    </a:srgbClr>
                  </a:outerShdw>
                </a:effectLst>
              </a:rPr>
              <a:t>Decision Boundaries</a:t>
            </a:r>
            <a:r>
              <a:rPr lang="en-US" sz="1600" dirty="0">
                <a:effectLst>
                  <a:outerShdw blurRad="50800" dist="38100" dir="2700000" algn="tl" rotWithShape="0">
                    <a:srgbClr val="000000">
                      <a:alpha val="48000"/>
                    </a:srgbClr>
                  </a:outerShdw>
                </a:effectLst>
              </a:rPr>
              <a:t>:  Depict how each model </a:t>
            </a:r>
            <a:r>
              <a:rPr lang="en-US" sz="1600" b="1" dirty="0">
                <a:effectLst>
                  <a:outerShdw blurRad="50800" dist="38100" dir="2700000" algn="tl" rotWithShape="0">
                    <a:srgbClr val="000000">
                      <a:alpha val="48000"/>
                    </a:srgbClr>
                  </a:outerShdw>
                </a:effectLst>
              </a:rPr>
              <a:t>separates fraudulent and legitimate transactions</a:t>
            </a:r>
            <a:r>
              <a:rPr lang="en-US" sz="1600" dirty="0">
                <a:effectLst>
                  <a:outerShdw blurRad="50800" dist="38100" dir="2700000" algn="tl" rotWithShape="0">
                    <a:srgbClr val="000000">
                      <a:alpha val="48000"/>
                    </a:srgbClr>
                  </a:outerShdw>
                </a:effectLst>
              </a:rPr>
              <a:t>, especially helpful for interpreting SVM and Decision Tree behavior.</a:t>
            </a:r>
          </a:p>
        </p:txBody>
      </p:sp>
    </p:spTree>
    <p:extLst>
      <p:ext uri="{BB962C8B-B14F-4D97-AF65-F5344CB8AC3E}">
        <p14:creationId xmlns:p14="http://schemas.microsoft.com/office/powerpoint/2010/main" val="183043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6FD9AD73-17C8-EBF9-A2AA-F1E9F0F428B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FFCE9-2736-16F7-5237-4C076219557E}"/>
              </a:ext>
            </a:extLst>
          </p:cNvPr>
          <p:cNvSpPr>
            <a:spLocks noGrp="1"/>
          </p:cNvSpPr>
          <p:nvPr>
            <p:ph type="title"/>
          </p:nvPr>
        </p:nvSpPr>
        <p:spPr>
          <a:xfrm>
            <a:off x="913557" y="609600"/>
            <a:ext cx="10351064" cy="1326321"/>
          </a:xfrm>
        </p:spPr>
        <p:txBody>
          <a:bodyPr vert="horz" lIns="91440" tIns="45720" rIns="91440" bIns="45720" rtlCol="0" anchor="ctr">
            <a:normAutofit/>
          </a:bodyPr>
          <a:lstStyle/>
          <a:p>
            <a:pPr defTabSz="914400"/>
            <a:r>
              <a:rPr lang="en-US" sz="3400" u="sng" dirty="0"/>
              <a:t>Conclusion</a:t>
            </a:r>
          </a:p>
        </p:txBody>
      </p:sp>
      <p:sp>
        <p:nvSpPr>
          <p:cNvPr id="12" name="Rectangle 11">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88825"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BFFD753-6DD0-0B3A-7807-550CA81CF0AE}"/>
              </a:ext>
            </a:extLst>
          </p:cNvPr>
          <p:cNvSpPr txBox="1"/>
          <p:nvPr/>
        </p:nvSpPr>
        <p:spPr>
          <a:xfrm>
            <a:off x="989012" y="2463800"/>
            <a:ext cx="10668000" cy="3860800"/>
          </a:xfrm>
          <a:prstGeom prst="rect">
            <a:avLst/>
          </a:prstGeom>
        </p:spPr>
        <p:txBody>
          <a:bodyPr vert="horz" lIns="91440" tIns="45720" rIns="91440" bIns="45720" rtlCol="0">
            <a:normAutofit/>
          </a:bodyPr>
          <a:lstStyle/>
          <a:p>
            <a:pPr defTabSz="914400">
              <a:lnSpc>
                <a:spcPct val="110000"/>
              </a:lnSpc>
              <a:spcAft>
                <a:spcPts val="600"/>
              </a:spcAft>
            </a:pPr>
            <a:r>
              <a:rPr lang="en-US" sz="2400" dirty="0"/>
              <a:t>This project demonstrated the effectiveness of multiple supervised learning models in detecting credit card fraud, with each model offering unique strengths. Standardizing features notably improved model performance, especially for KNN and SVM. Despite challenges like class imbalance and computational costs, the evaluation highlighted critical trade-offs between accuracy, interpretability, and efficiency, guiding informed model selection for fraud detection tasks.</a:t>
            </a:r>
            <a:endParaRPr lang="en-US" sz="2400"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285239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150A8F1F-3C52-A89C-4BFF-1095CD856D6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48306-EA27-9AAC-F65A-073785D0FA94}"/>
              </a:ext>
            </a:extLst>
          </p:cNvPr>
          <p:cNvSpPr>
            <a:spLocks noGrp="1"/>
          </p:cNvSpPr>
          <p:nvPr>
            <p:ph type="title"/>
          </p:nvPr>
        </p:nvSpPr>
        <p:spPr>
          <a:xfrm>
            <a:off x="913558" y="927100"/>
            <a:ext cx="3417875" cy="4616450"/>
          </a:xfrm>
        </p:spPr>
        <p:txBody>
          <a:bodyPr vert="horz" lIns="91440" tIns="45720" rIns="91440" bIns="45720" rtlCol="0" anchor="ctr">
            <a:normAutofit/>
          </a:bodyPr>
          <a:lstStyle/>
          <a:p>
            <a:pPr defTabSz="914400"/>
            <a:r>
              <a:rPr lang="en-US" sz="4000" u="sng" dirty="0"/>
              <a:t>Drive link</a:t>
            </a:r>
          </a:p>
        </p:txBody>
      </p:sp>
      <p:cxnSp>
        <p:nvCxnSpPr>
          <p:cNvPr id="19" name="Straight Connector 18">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083"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B550B3A-4721-A4F6-FB7B-A1A80A23D49B}"/>
              </a:ext>
            </a:extLst>
          </p:cNvPr>
          <p:cNvSpPr txBox="1"/>
          <p:nvPr/>
        </p:nvSpPr>
        <p:spPr>
          <a:xfrm>
            <a:off x="4974733" y="971549"/>
            <a:ext cx="6289889" cy="4616450"/>
          </a:xfrm>
          <a:prstGeom prst="rect">
            <a:avLst/>
          </a:prstGeom>
        </p:spPr>
        <p:txBody>
          <a:bodyPr vert="horz" lIns="91440" tIns="45720" rIns="91440" bIns="45720" rtlCol="0" anchor="ctr">
            <a:normAutofit/>
          </a:bodyPr>
          <a:lstStyle/>
          <a:p>
            <a:pPr defTabSz="914400">
              <a:lnSpc>
                <a:spcPct val="120000"/>
              </a:lnSpc>
              <a:spcAft>
                <a:spcPts val="600"/>
              </a:spcAft>
            </a:pPr>
            <a:r>
              <a:rPr lang="en-US" sz="2400" dirty="0">
                <a:effectLst>
                  <a:outerShdw blurRad="50800" dist="38100" dir="2700000" algn="tl" rotWithShape="0">
                    <a:srgbClr val="000000">
                      <a:alpha val="48000"/>
                    </a:srgbClr>
                  </a:outerShdw>
                </a:effectLst>
              </a:rPr>
              <a:t>All the documents are uploaded in the below mentioned drive link:</a:t>
            </a:r>
          </a:p>
          <a:p>
            <a:pPr indent="-228600" defTabSz="914400">
              <a:lnSpc>
                <a:spcPct val="12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a:p>
            <a:pPr defTabSz="914400">
              <a:lnSpc>
                <a:spcPct val="120000"/>
              </a:lnSpc>
              <a:spcAft>
                <a:spcPts val="600"/>
              </a:spcAft>
            </a:pPr>
            <a:r>
              <a:rPr lang="en-US" dirty="0">
                <a:effectLst>
                  <a:outerShdw blurRad="50800" dist="38100" dir="2700000" algn="tl" rotWithShape="0">
                    <a:srgbClr val="000000">
                      <a:alpha val="48000"/>
                    </a:srgbClr>
                  </a:outerShdw>
                </a:effectLst>
                <a:hlinkClick r:id="rId3"/>
              </a:rPr>
              <a:t>https://drive.google.com/drive/folders/10yinkm8xosTdw5_lkjCO78gFx1rFMwfr?usp=drive_link</a:t>
            </a:r>
            <a:r>
              <a:rPr lang="en-US" dirty="0">
                <a:effectLst>
                  <a:outerShdw blurRad="50800" dist="38100" dir="2700000" algn="tl" rotWithShape="0">
                    <a:srgbClr val="000000">
                      <a:alpha val="48000"/>
                    </a:srgbClr>
                  </a:outerShdw>
                </a:effectLst>
              </a:rPr>
              <a:t> </a:t>
            </a:r>
          </a:p>
        </p:txBody>
      </p:sp>
    </p:spTree>
    <p:extLst>
      <p:ext uri="{BB962C8B-B14F-4D97-AF65-F5344CB8AC3E}">
        <p14:creationId xmlns:p14="http://schemas.microsoft.com/office/powerpoint/2010/main" val="256327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652A3823-A4BA-2282-3BBF-8F05E229B6B0}"/>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0068059-9097-4F05-BA38-CDD7DBF77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64A015-EDB3-4688-8B77-925530541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4551035"/>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CD597-8338-E757-A6CD-11275A660821}"/>
              </a:ext>
            </a:extLst>
          </p:cNvPr>
          <p:cNvSpPr>
            <a:spLocks noGrp="1"/>
          </p:cNvSpPr>
          <p:nvPr>
            <p:ph type="title"/>
          </p:nvPr>
        </p:nvSpPr>
        <p:spPr>
          <a:xfrm>
            <a:off x="913556" y="643467"/>
            <a:ext cx="9597716" cy="3585834"/>
          </a:xfrm>
        </p:spPr>
        <p:txBody>
          <a:bodyPr vert="horz" lIns="91440" tIns="45720" rIns="91440" bIns="45720" rtlCol="0" anchor="b">
            <a:normAutofit/>
          </a:bodyPr>
          <a:lstStyle/>
          <a:p>
            <a:pPr algn="l" defTabSz="914400"/>
            <a:r>
              <a:rPr lang="en-US" sz="7100" u="sng"/>
              <a:t>Thank You</a:t>
            </a:r>
          </a:p>
        </p:txBody>
      </p:sp>
    </p:spTree>
    <p:extLst>
      <p:ext uri="{BB962C8B-B14F-4D97-AF65-F5344CB8AC3E}">
        <p14:creationId xmlns:p14="http://schemas.microsoft.com/office/powerpoint/2010/main" val="347644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p:cNvSpPr>
            <a:spLocks noGrp="1"/>
          </p:cNvSpPr>
          <p:nvPr>
            <p:ph type="title"/>
          </p:nvPr>
        </p:nvSpPr>
        <p:spPr>
          <a:xfrm>
            <a:off x="913558" y="927100"/>
            <a:ext cx="3417875" cy="4616450"/>
          </a:xfrm>
        </p:spPr>
        <p:txBody>
          <a:bodyPr>
            <a:normAutofit/>
          </a:bodyPr>
          <a:lstStyle/>
          <a:p>
            <a:r>
              <a:rPr lang="en-US" b="1" u="sng">
                <a:latin typeface="Calibri" panose="020F0502020204030204" pitchFamily="34" charset="0"/>
                <a:ea typeface="Calibri" panose="020F0502020204030204" pitchFamily="34" charset="0"/>
                <a:cs typeface="Calibri" panose="020F0502020204030204" pitchFamily="34" charset="0"/>
              </a:rPr>
              <a:t>Agenda</a:t>
            </a:r>
            <a:endParaRPr lang="en-US" b="1" u="sng" dirty="0">
              <a:latin typeface="Calibri" panose="020F0502020204030204" pitchFamily="34" charset="0"/>
              <a:ea typeface="Calibri" panose="020F0502020204030204" pitchFamily="34" charset="0"/>
              <a:cs typeface="Calibri" panose="020F0502020204030204" pitchFamily="34" charset="0"/>
            </a:endParaRPr>
          </a:p>
        </p:txBody>
      </p:sp>
      <p:cxnSp>
        <p:nvCxnSpPr>
          <p:cNvPr id="28" name="Straight Connector 27">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083"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idx="1"/>
          </p:nvPr>
        </p:nvSpPr>
        <p:spPr>
          <a:xfrm>
            <a:off x="4974733" y="971549"/>
            <a:ext cx="6289889" cy="4616450"/>
          </a:xfrm>
        </p:spPr>
        <p:txBody>
          <a:bodyPr anchor="ctr">
            <a:normAutofit/>
          </a:bodyPr>
          <a:lstStyle/>
          <a:p>
            <a:pPr rtl="0" fontAlgn="base">
              <a:lnSpc>
                <a:spcPct val="110000"/>
              </a:lnSpc>
              <a:buFont typeface="Arial" panose="020B0604020202020204" pitchFamily="34" charset="0"/>
              <a:buChar char="•"/>
            </a:pPr>
            <a:r>
              <a:rPr lang="en-US" b="0" i="0" u="none" strike="noStrike" dirty="0">
                <a:effectLst/>
                <a:latin typeface="Calibri" panose="020F0502020204030204" pitchFamily="34" charset="0"/>
                <a:ea typeface="Calibri" panose="020F0502020204030204" pitchFamily="34" charset="0"/>
                <a:cs typeface="Calibri" panose="020F0502020204030204" pitchFamily="34" charset="0"/>
              </a:rPr>
              <a:t>Group members and responsibilities</a:t>
            </a:r>
            <a:r>
              <a:rPr lang="en-US" b="0" i="0" dirty="0">
                <a:effectLst/>
                <a:latin typeface="Calibri" panose="020F0502020204030204" pitchFamily="34" charset="0"/>
                <a:ea typeface="Calibri" panose="020F0502020204030204" pitchFamily="34" charset="0"/>
                <a:cs typeface="Calibri" panose="020F0502020204030204" pitchFamily="34" charset="0"/>
              </a:rPr>
              <a:t>​</a:t>
            </a:r>
            <a:endParaRPr lang="en-US" b="0" i="0">
              <a:effectLst/>
              <a:latin typeface="Calibri" panose="020F0502020204030204" pitchFamily="34" charset="0"/>
              <a:ea typeface="Calibri" panose="020F0502020204030204" pitchFamily="34" charset="0"/>
              <a:cs typeface="Calibri" panose="020F0502020204030204" pitchFamily="34" charset="0"/>
            </a:endParaRPr>
          </a:p>
          <a:p>
            <a:pPr rtl="0" fontAlgn="base">
              <a:lnSpc>
                <a:spcPct val="110000"/>
              </a:lnSpc>
              <a:buFont typeface="Arial" panose="020B0604020202020204" pitchFamily="34" charset="0"/>
              <a:buChar char="•"/>
            </a:pPr>
            <a:r>
              <a:rPr lang="en-US" b="0" i="0" u="none" strike="noStrike" dirty="0">
                <a:effectLst/>
                <a:latin typeface="Calibri" panose="020F0502020204030204" pitchFamily="34" charset="0"/>
                <a:ea typeface="Calibri" panose="020F0502020204030204" pitchFamily="34" charset="0"/>
                <a:cs typeface="Calibri" panose="020F0502020204030204" pitchFamily="34" charset="0"/>
              </a:rPr>
              <a:t>Introduction</a:t>
            </a:r>
            <a:r>
              <a:rPr lang="en-US" b="0" i="0" dirty="0">
                <a:effectLst/>
                <a:latin typeface="Calibri" panose="020F0502020204030204" pitchFamily="34" charset="0"/>
                <a:ea typeface="Calibri" panose="020F0502020204030204" pitchFamily="34" charset="0"/>
                <a:cs typeface="Calibri" panose="020F0502020204030204" pitchFamily="34" charset="0"/>
              </a:rPr>
              <a:t>​</a:t>
            </a:r>
            <a:endParaRPr lang="en-US" b="0" i="0">
              <a:effectLst/>
              <a:latin typeface="Calibri" panose="020F0502020204030204" pitchFamily="34" charset="0"/>
              <a:ea typeface="Calibri" panose="020F0502020204030204" pitchFamily="34" charset="0"/>
              <a:cs typeface="Calibri" panose="020F0502020204030204" pitchFamily="34" charset="0"/>
            </a:endParaRPr>
          </a:p>
          <a:p>
            <a:pPr rtl="0" fontAlgn="base">
              <a:lnSpc>
                <a:spcPct val="110000"/>
              </a:lnSpc>
              <a:buFont typeface="Arial" panose="020B0604020202020204" pitchFamily="34" charset="0"/>
              <a:buChar char="•"/>
            </a:pPr>
            <a:r>
              <a:rPr lang="en-US" b="0" i="0" u="none" strike="noStrike" dirty="0">
                <a:effectLst/>
                <a:latin typeface="Calibri" panose="020F0502020204030204" pitchFamily="34" charset="0"/>
                <a:ea typeface="Calibri" panose="020F0502020204030204" pitchFamily="34" charset="0"/>
                <a:cs typeface="Calibri" panose="020F0502020204030204" pitchFamily="34" charset="0"/>
              </a:rPr>
              <a:t>Dataset Description</a:t>
            </a:r>
            <a:r>
              <a:rPr lang="en-US" b="0" i="0" dirty="0">
                <a:effectLst/>
                <a:latin typeface="Calibri" panose="020F0502020204030204" pitchFamily="34" charset="0"/>
                <a:ea typeface="Calibri" panose="020F0502020204030204" pitchFamily="34" charset="0"/>
                <a:cs typeface="Calibri" panose="020F0502020204030204" pitchFamily="34" charset="0"/>
              </a:rPr>
              <a:t>​</a:t>
            </a:r>
            <a:endParaRPr lang="en-US" b="0" i="0">
              <a:effectLst/>
              <a:latin typeface="Calibri" panose="020F0502020204030204" pitchFamily="34" charset="0"/>
              <a:ea typeface="Calibri" panose="020F0502020204030204" pitchFamily="34" charset="0"/>
              <a:cs typeface="Calibri" panose="020F0502020204030204" pitchFamily="34" charset="0"/>
            </a:endParaRPr>
          </a:p>
          <a:p>
            <a:pPr rtl="0" fontAlgn="base">
              <a:lnSpc>
                <a:spcPct val="110000"/>
              </a:lnSpc>
              <a:buFont typeface="Arial" panose="020B0604020202020204" pitchFamily="34" charset="0"/>
              <a:buChar char="•"/>
            </a:pPr>
            <a:r>
              <a:rPr lang="en-US" b="0" i="0" u="none" strike="noStrike" dirty="0">
                <a:effectLst/>
                <a:latin typeface="Calibri" panose="020F0502020204030204" pitchFamily="34" charset="0"/>
                <a:ea typeface="Calibri" panose="020F0502020204030204" pitchFamily="34" charset="0"/>
                <a:cs typeface="Calibri" panose="020F0502020204030204" pitchFamily="34" charset="0"/>
              </a:rPr>
              <a:t>Methods and Algorithms</a:t>
            </a:r>
            <a:endParaRPr lang="en-US" b="0" i="0">
              <a:effectLst/>
              <a:latin typeface="Calibri" panose="020F0502020204030204" pitchFamily="34" charset="0"/>
              <a:ea typeface="Calibri" panose="020F0502020204030204" pitchFamily="34" charset="0"/>
              <a:cs typeface="Calibri" panose="020F0502020204030204" pitchFamily="34" charset="0"/>
            </a:endParaRPr>
          </a:p>
          <a:p>
            <a:pPr rtl="0" fontAlgn="base">
              <a:lnSpc>
                <a:spcPct val="110000"/>
              </a:lnSpc>
              <a:buFont typeface="Arial" panose="020B0604020202020204" pitchFamily="34" charset="0"/>
              <a:buChar char="•"/>
            </a:pPr>
            <a:r>
              <a:rPr lang="en-US" b="0" i="0" u="none" strike="noStrike" dirty="0">
                <a:effectLst/>
                <a:latin typeface="Calibri" panose="020F0502020204030204" pitchFamily="34" charset="0"/>
                <a:ea typeface="Calibri" panose="020F0502020204030204" pitchFamily="34" charset="0"/>
                <a:cs typeface="Calibri" panose="020F0502020204030204" pitchFamily="34" charset="0"/>
              </a:rPr>
              <a:t>Data Preprocessing and Handling Imbalanced data</a:t>
            </a:r>
            <a:endParaRPr lang="en-US" b="0" i="0">
              <a:effectLst/>
              <a:latin typeface="Calibri" panose="020F0502020204030204" pitchFamily="34" charset="0"/>
              <a:ea typeface="Calibri" panose="020F0502020204030204" pitchFamily="34" charset="0"/>
              <a:cs typeface="Calibri" panose="020F0502020204030204" pitchFamily="34" charset="0"/>
            </a:endParaRPr>
          </a:p>
          <a:p>
            <a:pPr rtl="0" fontAlgn="base">
              <a:lnSpc>
                <a:spcPct val="110000"/>
              </a:lnSpc>
              <a:buFont typeface="Arial" panose="020B0604020202020204" pitchFamily="34" charset="0"/>
              <a:buChar char="•"/>
            </a:pPr>
            <a:r>
              <a:rPr lang="en-US" b="0" i="0" u="none" strike="noStrike" dirty="0">
                <a:effectLst/>
                <a:latin typeface="Calibri" panose="020F0502020204030204" pitchFamily="34" charset="0"/>
                <a:ea typeface="Calibri" panose="020F0502020204030204" pitchFamily="34" charset="0"/>
                <a:cs typeface="Calibri" panose="020F0502020204030204" pitchFamily="34" charset="0"/>
              </a:rPr>
              <a:t>Data Analysis</a:t>
            </a:r>
            <a:endParaRPr lang="en-US" b="0" i="0">
              <a:effectLst/>
              <a:latin typeface="Calibri" panose="020F0502020204030204" pitchFamily="34" charset="0"/>
              <a:ea typeface="Calibri" panose="020F0502020204030204" pitchFamily="34" charset="0"/>
              <a:cs typeface="Calibri" panose="020F0502020204030204" pitchFamily="34" charset="0"/>
            </a:endParaRPr>
          </a:p>
          <a:p>
            <a:pPr rtl="0" fontAlgn="base">
              <a:lnSpc>
                <a:spcPct val="110000"/>
              </a:lnSpc>
              <a:buFont typeface="Arial" panose="020B0604020202020204" pitchFamily="34" charset="0"/>
              <a:buChar char="•"/>
            </a:pPr>
            <a:r>
              <a:rPr lang="en-US" b="0" i="0" u="none" strike="noStrike" dirty="0">
                <a:effectLst/>
                <a:latin typeface="Calibri" panose="020F0502020204030204" pitchFamily="34" charset="0"/>
                <a:ea typeface="Calibri" panose="020F0502020204030204" pitchFamily="34" charset="0"/>
                <a:cs typeface="Calibri" panose="020F0502020204030204" pitchFamily="34" charset="0"/>
              </a:rPr>
              <a:t>Methodology</a:t>
            </a:r>
            <a:r>
              <a:rPr lang="en-US" b="0" i="0" dirty="0">
                <a:effectLst/>
                <a:latin typeface="Calibri" panose="020F0502020204030204" pitchFamily="34" charset="0"/>
                <a:ea typeface="Calibri" panose="020F0502020204030204" pitchFamily="34" charset="0"/>
                <a:cs typeface="Calibri" panose="020F0502020204030204" pitchFamily="34" charset="0"/>
              </a:rPr>
              <a:t>​</a:t>
            </a:r>
            <a:endParaRPr lang="en-US" b="0" i="0">
              <a:effectLst/>
              <a:latin typeface="Calibri" panose="020F0502020204030204" pitchFamily="34" charset="0"/>
              <a:ea typeface="Calibri" panose="020F0502020204030204" pitchFamily="34" charset="0"/>
              <a:cs typeface="Calibri" panose="020F0502020204030204" pitchFamily="34" charset="0"/>
            </a:endParaRPr>
          </a:p>
          <a:p>
            <a:pPr rtl="0" fontAlgn="base">
              <a:lnSpc>
                <a:spcPct val="110000"/>
              </a:lnSpc>
              <a:buFont typeface="Arial" panose="020B0604020202020204" pitchFamily="34" charset="0"/>
              <a:buChar char="•"/>
            </a:pPr>
            <a:r>
              <a:rPr lang="en-US" b="0" i="0" u="none" strike="noStrike" dirty="0">
                <a:effectLst/>
                <a:latin typeface="Calibri" panose="020F0502020204030204" pitchFamily="34" charset="0"/>
                <a:ea typeface="Calibri" panose="020F0502020204030204" pitchFamily="34" charset="0"/>
                <a:cs typeface="Calibri" panose="020F0502020204030204" pitchFamily="34" charset="0"/>
              </a:rPr>
              <a:t>Model Training and Tuning</a:t>
            </a:r>
            <a:r>
              <a:rPr lang="en-US" b="0" i="0" dirty="0">
                <a:effectLst/>
                <a:latin typeface="Calibri" panose="020F0502020204030204" pitchFamily="34" charset="0"/>
                <a:ea typeface="Calibri" panose="020F0502020204030204" pitchFamily="34" charset="0"/>
                <a:cs typeface="Calibri" panose="020F0502020204030204" pitchFamily="34" charset="0"/>
              </a:rPr>
              <a:t>​</a:t>
            </a:r>
            <a:endParaRPr lang="en-US" b="0" i="0">
              <a:effectLst/>
              <a:latin typeface="Calibri" panose="020F0502020204030204" pitchFamily="34" charset="0"/>
              <a:ea typeface="Calibri" panose="020F0502020204030204" pitchFamily="34" charset="0"/>
              <a:cs typeface="Calibri" panose="020F0502020204030204" pitchFamily="34" charset="0"/>
            </a:endParaRPr>
          </a:p>
          <a:p>
            <a:pPr rtl="0" fontAlgn="base">
              <a:lnSpc>
                <a:spcPct val="11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Results- Decision Tree, SVM, KNN, Logistic Regression</a:t>
            </a:r>
            <a:endParaRPr lang="en-US" b="0" i="0">
              <a:effectLst/>
              <a:latin typeface="Calibri" panose="020F0502020204030204" pitchFamily="34" charset="0"/>
              <a:ea typeface="Calibri" panose="020F0502020204030204" pitchFamily="34" charset="0"/>
              <a:cs typeface="Calibri" panose="020F0502020204030204" pitchFamily="34" charset="0"/>
            </a:endParaRPr>
          </a:p>
          <a:p>
            <a:pPr rtl="0" fontAlgn="base">
              <a:lnSpc>
                <a:spcPct val="110000"/>
              </a:lnSpc>
              <a:buFont typeface="Arial" panose="020B0604020202020204" pitchFamily="34" charset="0"/>
              <a:buChar char="•"/>
            </a:pPr>
            <a:r>
              <a:rPr lang="en-US" b="0" i="0" u="none" strike="noStrike" dirty="0">
                <a:effectLst/>
                <a:latin typeface="Calibri" panose="020F0502020204030204" pitchFamily="34" charset="0"/>
                <a:ea typeface="Calibri" panose="020F0502020204030204" pitchFamily="34" charset="0"/>
                <a:cs typeface="Calibri" panose="020F0502020204030204" pitchFamily="34" charset="0"/>
              </a:rPr>
              <a:t>Conclusion</a:t>
            </a:r>
            <a:endParaRPr lang="en-US" b="0" i="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07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3557" y="609600"/>
            <a:ext cx="10351064" cy="1326321"/>
          </a:xfrm>
        </p:spPr>
        <p:txBody>
          <a:bodyPr>
            <a:normAutofit/>
          </a:bodyPr>
          <a:lstStyle/>
          <a:p>
            <a:r>
              <a:rPr lang="en-US" b="1" i="0" u="sng" strike="noStrike" dirty="0">
                <a:effectLst/>
                <a:latin typeface="Calibri" panose="020F0502020204030204" pitchFamily="34" charset="0"/>
              </a:rPr>
              <a:t>Group Members and Responsibilities</a:t>
            </a:r>
            <a:r>
              <a:rPr lang="en-US" b="0" i="0" u="sng" dirty="0">
                <a:effectLst/>
                <a:latin typeface="Calibri" panose="020F0502020204030204" pitchFamily="34" charset="0"/>
              </a:rPr>
              <a:t>​</a:t>
            </a:r>
            <a:endParaRPr lang="en-US" u="sng" dirty="0"/>
          </a:p>
        </p:txBody>
      </p:sp>
      <p:sp>
        <p:nvSpPr>
          <p:cNvPr id="18" name="Rectangle 17">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88825"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906E093-90B6-08FA-A62D-F69EC41BEC78}"/>
              </a:ext>
            </a:extLst>
          </p:cNvPr>
          <p:cNvSpPr>
            <a:spLocks noGrp="1"/>
          </p:cNvSpPr>
          <p:nvPr>
            <p:ph idx="1"/>
          </p:nvPr>
        </p:nvSpPr>
        <p:spPr>
          <a:xfrm>
            <a:off x="1466468" y="2463800"/>
            <a:ext cx="9245243" cy="3327400"/>
          </a:xfrm>
        </p:spPr>
        <p:txBody>
          <a:bodyPr>
            <a:normAutofit lnSpcReduction="10000"/>
          </a:bodyPr>
          <a:lstStyle/>
          <a:p>
            <a:pPr marL="342900" marR="0" lvl="0" indent="-342900">
              <a:buFont typeface="Symbol" panose="05050102010706020507" pitchFamily="18" charset="2"/>
              <a:buChar char=""/>
            </a:pPr>
            <a:r>
              <a:rPr lang="en-US" sz="2400" b="1" kern="100" dirty="0">
                <a:effectLst/>
                <a:ea typeface="Calibri" panose="020F0502020204030204" pitchFamily="34" charset="0"/>
                <a:cs typeface="Calibri" panose="020F0502020204030204" pitchFamily="34" charset="0"/>
              </a:rPr>
              <a:t>Mansi Rajput:</a:t>
            </a:r>
            <a:r>
              <a:rPr lang="en-US" sz="2400" kern="100" dirty="0">
                <a:effectLst/>
                <a:ea typeface="Calibri" panose="020F0502020204030204" pitchFamily="34" charset="0"/>
                <a:cs typeface="Calibri" panose="020F0502020204030204" pitchFamily="34" charset="0"/>
              </a:rPr>
              <a:t> </a:t>
            </a:r>
          </a:p>
          <a:p>
            <a:pPr marL="0" marR="0" lvl="0" indent="0">
              <a:buNone/>
            </a:pPr>
            <a:r>
              <a:rPr lang="en-US" kern="100" dirty="0">
                <a:effectLst/>
                <a:ea typeface="Calibri" panose="020F0502020204030204" pitchFamily="34" charset="0"/>
                <a:cs typeface="Calibri" panose="020F0502020204030204" pitchFamily="34" charset="0"/>
              </a:rPr>
              <a:t>Developed K-Nearest </a:t>
            </a:r>
            <a:r>
              <a:rPr lang="en-US" kern="100" dirty="0" err="1">
                <a:effectLst/>
                <a:ea typeface="Calibri" panose="020F0502020204030204" pitchFamily="34" charset="0"/>
                <a:cs typeface="Calibri" panose="020F0502020204030204" pitchFamily="34" charset="0"/>
              </a:rPr>
              <a:t>Neighbour</a:t>
            </a:r>
            <a:r>
              <a:rPr lang="en-US" kern="100" dirty="0">
                <a:effectLst/>
                <a:ea typeface="Calibri" panose="020F0502020204030204" pitchFamily="34" charset="0"/>
                <a:cs typeface="Calibri" panose="020F0502020204030204" pitchFamily="34" charset="0"/>
              </a:rPr>
              <a:t> (KNN) and Logistic Regression models, performed exploratory data analysis (EDA), dataset preprocessing, and documentation.</a:t>
            </a:r>
          </a:p>
          <a:p>
            <a:pPr marL="342900" marR="0" lvl="0" indent="-342900">
              <a:buFont typeface="Symbol" panose="05050102010706020507" pitchFamily="18" charset="2"/>
              <a:buChar char=""/>
            </a:pPr>
            <a:r>
              <a:rPr lang="en-US" sz="2400" b="1" kern="100" dirty="0">
                <a:effectLst/>
                <a:ea typeface="Calibri" panose="020F0502020204030204" pitchFamily="34" charset="0"/>
                <a:cs typeface="Calibri" panose="020F0502020204030204" pitchFamily="34" charset="0"/>
              </a:rPr>
              <a:t>Pooja Shrikisan Gurav:</a:t>
            </a:r>
          </a:p>
          <a:p>
            <a:pPr marL="0" marR="0" lvl="0" indent="0">
              <a:buNone/>
            </a:pPr>
            <a:r>
              <a:rPr lang="en-US" kern="100" dirty="0">
                <a:effectLst/>
                <a:ea typeface="Calibri" panose="020F0502020204030204" pitchFamily="34" charset="0"/>
                <a:cs typeface="Calibri" panose="020F0502020204030204" pitchFamily="34" charset="0"/>
              </a:rPr>
              <a:t>Developed Decision Tree and Support Vector Machine (SVM) models,    visualized results using confusion matrices and ROC curves, and contributed to the final report documentation.</a:t>
            </a:r>
          </a:p>
          <a:p>
            <a:pPr marR="0" indent="0">
              <a:spcAft>
                <a:spcPts val="800"/>
              </a:spcAft>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009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Picture 6" descr="A stack of bank cards">
            <a:extLst>
              <a:ext uri="{FF2B5EF4-FFF2-40B4-BE49-F238E27FC236}">
                <a16:creationId xmlns:a16="http://schemas.microsoft.com/office/drawing/2014/main" id="{4F379A22-D3A3-D3B1-4740-5F1067E15CF2}"/>
              </a:ext>
            </a:extLst>
          </p:cNvPr>
          <p:cNvPicPr>
            <a:picLocks noChangeAspect="1"/>
          </p:cNvPicPr>
          <p:nvPr/>
        </p:nvPicPr>
        <p:blipFill>
          <a:blip r:embed="rId3">
            <a:alphaModFix amt="35000"/>
          </a:blip>
          <a:srcRect t="5471" b="10576"/>
          <a:stretch/>
        </p:blipFill>
        <p:spPr>
          <a:xfrm>
            <a:off x="20" y="2030"/>
            <a:ext cx="12188805" cy="6855970"/>
          </a:xfrm>
          <a:prstGeom prst="rect">
            <a:avLst/>
          </a:prstGeom>
        </p:spPr>
      </p:pic>
      <p:sp>
        <p:nvSpPr>
          <p:cNvPr id="21" name="Rectangle 20">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913557" y="609600"/>
            <a:ext cx="10351064" cy="1326321"/>
          </a:xfrm>
        </p:spPr>
        <p:txBody>
          <a:bodyPr vert="horz" lIns="91440" tIns="45720" rIns="91440" bIns="45720" rtlCol="0" anchor="ctr">
            <a:normAutofit/>
          </a:bodyPr>
          <a:lstStyle/>
          <a:p>
            <a:pPr defTabSz="914400"/>
            <a:r>
              <a:rPr lang="en-US" sz="3400" u="sng" dirty="0"/>
              <a:t>Introduction</a:t>
            </a:r>
          </a:p>
        </p:txBody>
      </p:sp>
      <p:sp>
        <p:nvSpPr>
          <p:cNvPr id="5" name="Content Placeholder 4"/>
          <p:cNvSpPr>
            <a:spLocks noGrp="1"/>
          </p:cNvSpPr>
          <p:nvPr>
            <p:ph sz="half" idx="1"/>
          </p:nvPr>
        </p:nvSpPr>
        <p:spPr>
          <a:xfrm>
            <a:off x="913557" y="2096064"/>
            <a:ext cx="10819655" cy="4152336"/>
          </a:xfrm>
        </p:spPr>
        <p:txBody>
          <a:bodyPr vert="horz" lIns="91440" tIns="45720" rIns="91440" bIns="45720" rtlCol="0">
            <a:normAutofit lnSpcReduction="10000"/>
          </a:bodyPr>
          <a:lstStyle/>
          <a:p>
            <a:pPr indent="-228600" defTabSz="914400">
              <a:lnSpc>
                <a:spcPct val="110000"/>
              </a:lnSpc>
            </a:pPr>
            <a:r>
              <a:rPr lang="en-US" sz="2000" b="1" dirty="0"/>
              <a:t>Problem statement: </a:t>
            </a:r>
            <a:r>
              <a:rPr lang="en-US" sz="2000" dirty="0"/>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indent="-228600" defTabSz="914400">
              <a:lnSpc>
                <a:spcPct val="110000"/>
              </a:lnSpc>
            </a:pPr>
            <a:r>
              <a:rPr lang="en-US" sz="2000" b="1" dirty="0"/>
              <a:t>Challenge:</a:t>
            </a:r>
            <a:r>
              <a:rPr lang="en-US" sz="2000" dirty="0"/>
              <a:t> Traditional rule-based systems struggle to detect evolving fraudulent behavior.</a:t>
            </a:r>
          </a:p>
          <a:p>
            <a:pPr indent="-228600" defTabSz="914400">
              <a:lnSpc>
                <a:spcPct val="110000"/>
              </a:lnSpc>
            </a:pPr>
            <a:r>
              <a:rPr lang="en-US" sz="2000" b="1" dirty="0"/>
              <a:t>Project Goal: </a:t>
            </a:r>
            <a:r>
              <a:rPr lang="en-US" sz="2000" dirty="0"/>
              <a:t>The main aim of this project is the detection of fraudulent credit card transactions, as it is essential to figure out the fraudulent transactions so that customers do not get charged for the purchase of products that they did not buy.</a:t>
            </a:r>
          </a:p>
          <a:p>
            <a:pPr indent="-228600" defTabSz="914400">
              <a:lnSpc>
                <a:spcPct val="110000"/>
              </a:lnSpc>
            </a:pPr>
            <a:r>
              <a:rPr lang="en-US" sz="2000" b="1" dirty="0"/>
              <a:t>Research question: </a:t>
            </a:r>
            <a:r>
              <a:rPr lang="en-US" sz="2000" dirty="0"/>
              <a:t>What machine learning model is most suited for detecting fraudulent credit card transactions?</a:t>
            </a:r>
          </a:p>
          <a:p>
            <a:pPr marL="365760" lvl="1" indent="-228600" defTabSz="914400">
              <a:lnSpc>
                <a:spcPct val="110000"/>
              </a:lnSpc>
            </a:pPr>
            <a:endParaRPr lang="en-US" sz="1500" dirty="0"/>
          </a:p>
        </p:txBody>
      </p:sp>
    </p:spTree>
    <p:extLst>
      <p:ext uri="{BB962C8B-B14F-4D97-AF65-F5344CB8AC3E}">
        <p14:creationId xmlns:p14="http://schemas.microsoft.com/office/powerpoint/2010/main" val="16481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EFBF7A3D-3F4D-7033-78BE-E2A5EDC932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F20C1-CB24-C327-C94F-B1A374F36028}"/>
              </a:ext>
            </a:extLst>
          </p:cNvPr>
          <p:cNvSpPr>
            <a:spLocks noGrp="1"/>
          </p:cNvSpPr>
          <p:nvPr>
            <p:ph type="title"/>
          </p:nvPr>
        </p:nvSpPr>
        <p:spPr>
          <a:xfrm>
            <a:off x="4926188" y="609600"/>
            <a:ext cx="6338433" cy="1326321"/>
          </a:xfrm>
        </p:spPr>
        <p:txBody>
          <a:bodyPr vert="horz" lIns="91440" tIns="45720" rIns="91440" bIns="45720" rtlCol="0" anchor="ctr">
            <a:normAutofit/>
          </a:bodyPr>
          <a:lstStyle/>
          <a:p>
            <a:pPr defTabSz="914400"/>
            <a:r>
              <a:rPr lang="en-US" sz="3400" u="sng"/>
              <a:t>Dataset Description</a:t>
            </a:r>
            <a:br>
              <a:rPr lang="en-US" sz="3400"/>
            </a:br>
            <a:endParaRPr lang="en-US" sz="3400"/>
          </a:p>
        </p:txBody>
      </p:sp>
      <p:pic>
        <p:nvPicPr>
          <p:cNvPr id="7" name="Picture 6" descr="Computer script on a screen">
            <a:extLst>
              <a:ext uri="{FF2B5EF4-FFF2-40B4-BE49-F238E27FC236}">
                <a16:creationId xmlns:a16="http://schemas.microsoft.com/office/drawing/2014/main" id="{803DECF2-B8F1-0823-082E-147487A3911B}"/>
              </a:ext>
            </a:extLst>
          </p:cNvPr>
          <p:cNvPicPr>
            <a:picLocks noChangeAspect="1"/>
          </p:cNvPicPr>
          <p:nvPr/>
        </p:nvPicPr>
        <p:blipFill>
          <a:blip r:embed="rId3"/>
          <a:srcRect l="7558" r="47330" b="-1"/>
          <a:stretch/>
        </p:blipFill>
        <p:spPr>
          <a:xfrm>
            <a:off x="20" y="10"/>
            <a:ext cx="4634779" cy="6857990"/>
          </a:xfrm>
          <a:prstGeom prst="rect">
            <a:avLst/>
          </a:prstGeom>
        </p:spPr>
      </p:pic>
      <p:sp>
        <p:nvSpPr>
          <p:cNvPr id="5" name="Content Placeholder 4">
            <a:extLst>
              <a:ext uri="{FF2B5EF4-FFF2-40B4-BE49-F238E27FC236}">
                <a16:creationId xmlns:a16="http://schemas.microsoft.com/office/drawing/2014/main" id="{DE2EAC4F-F822-24E7-4B78-F0325BC8D9AD}"/>
              </a:ext>
            </a:extLst>
          </p:cNvPr>
          <p:cNvSpPr>
            <a:spLocks noGrp="1"/>
          </p:cNvSpPr>
          <p:nvPr>
            <p:ph sz="half" idx="1"/>
          </p:nvPr>
        </p:nvSpPr>
        <p:spPr>
          <a:xfrm>
            <a:off x="4926187" y="1524000"/>
            <a:ext cx="7111826" cy="5105400"/>
          </a:xfrm>
        </p:spPr>
        <p:txBody>
          <a:bodyPr vert="horz" lIns="91440" tIns="45720" rIns="91440" bIns="45720" rtlCol="0">
            <a:normAutofit/>
          </a:bodyPr>
          <a:lstStyle/>
          <a:p>
            <a:pPr indent="-228600" algn="just" defTabSz="914400">
              <a:lnSpc>
                <a:spcPct val="110000"/>
              </a:lnSpc>
            </a:pPr>
            <a:r>
              <a:rPr lang="en-US" sz="1800" b="1" dirty="0"/>
              <a:t>Data Description: </a:t>
            </a:r>
            <a:r>
              <a:rPr lang="en-US" sz="1800" dirty="0"/>
              <a:t>The dataset was retrieved from an open-source website, Kaggle.com. It con- </a:t>
            </a:r>
            <a:r>
              <a:rPr lang="en-US" sz="1800" dirty="0" err="1"/>
              <a:t>tains</a:t>
            </a:r>
            <a:r>
              <a:rPr lang="en-US" sz="1800" dirty="0"/>
              <a:t> data on transactions made in 2013 by European credit card users in two days only. The dataset consists of 31 attributes and 284,808 rows.</a:t>
            </a:r>
          </a:p>
          <a:p>
            <a:pPr lvl="1" indent="-228600" algn="just" defTabSz="914400">
              <a:lnSpc>
                <a:spcPct val="110000"/>
              </a:lnSpc>
            </a:pPr>
            <a:r>
              <a:rPr lang="en-US" sz="1800" dirty="0"/>
              <a:t>Twenty-eight attributes are numeric variables that, due to the confidentiality and privacy of the customers.</a:t>
            </a:r>
          </a:p>
          <a:p>
            <a:pPr lvl="1" indent="-228600" algn="just" defTabSz="914400">
              <a:lnSpc>
                <a:spcPct val="110000"/>
              </a:lnSpc>
            </a:pPr>
            <a:r>
              <a:rPr lang="en-US" sz="1800" dirty="0"/>
              <a:t>Time: which contains the elapsed seconds between the first and other transactions of each Attribute.</a:t>
            </a:r>
          </a:p>
          <a:p>
            <a:pPr lvl="1" indent="-228600" algn="just" defTabSz="914400">
              <a:lnSpc>
                <a:spcPct val="110000"/>
              </a:lnSpc>
            </a:pPr>
            <a:r>
              <a:rPr lang="en-US" sz="1800" dirty="0"/>
              <a:t>Amount : Which is the amount of each transaction</a:t>
            </a:r>
          </a:p>
          <a:p>
            <a:pPr lvl="1" indent="-228600" algn="just" defTabSz="914400">
              <a:lnSpc>
                <a:spcPct val="110000"/>
              </a:lnSpc>
            </a:pPr>
            <a:r>
              <a:rPr lang="en-US" sz="1800" dirty="0"/>
              <a:t>Class : which contains binary variables where</a:t>
            </a:r>
            <a:r>
              <a:rPr lang="en-US" sz="1800" b="1" dirty="0"/>
              <a:t> 1 </a:t>
            </a:r>
            <a:r>
              <a:rPr lang="en-US" sz="1800" dirty="0"/>
              <a:t>is a case of fraudulent transaction, and </a:t>
            </a:r>
            <a:r>
              <a:rPr lang="en-US" sz="1800" b="1" dirty="0"/>
              <a:t>0</a:t>
            </a:r>
            <a:r>
              <a:rPr lang="en-US" sz="1800" dirty="0"/>
              <a:t> is not as case of fraudulent transaction.</a:t>
            </a:r>
          </a:p>
          <a:p>
            <a:pPr indent="-228600" defTabSz="914400">
              <a:lnSpc>
                <a:spcPct val="110000"/>
              </a:lnSpc>
            </a:pPr>
            <a:r>
              <a:rPr lang="en-US" sz="1800" b="1" dirty="0"/>
              <a:t>Dataset : </a:t>
            </a:r>
            <a:r>
              <a:rPr lang="en-US" sz="1800" dirty="0"/>
              <a:t>https://www.kaggle.com/datasets/mlg-ulb/creditcardfraud</a:t>
            </a:r>
          </a:p>
          <a:p>
            <a:pPr indent="-228600" defTabSz="914400">
              <a:lnSpc>
                <a:spcPct val="110000"/>
              </a:lnSpc>
            </a:pPr>
            <a:endParaRPr lang="en-US" sz="1800" dirty="0"/>
          </a:p>
        </p:txBody>
      </p:sp>
      <p:cxnSp>
        <p:nvCxnSpPr>
          <p:cNvPr id="11" name="Straight Connector 10">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4799"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49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4AAFF-42CC-2EA2-F90A-A3EA12D890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8DD81A-8F85-B810-4A87-4563CE0B4AD4}"/>
              </a:ext>
            </a:extLst>
          </p:cNvPr>
          <p:cNvSpPr>
            <a:spLocks noGrp="1"/>
          </p:cNvSpPr>
          <p:nvPr>
            <p:ph type="title"/>
          </p:nvPr>
        </p:nvSpPr>
        <p:spPr>
          <a:xfrm>
            <a:off x="1293812" y="166239"/>
            <a:ext cx="9601199" cy="816429"/>
          </a:xfrm>
        </p:spPr>
        <p:txBody>
          <a:bodyPr>
            <a:noAutofit/>
          </a:bodyPr>
          <a:lstStyle/>
          <a:p>
            <a:r>
              <a:rPr lang="en-US" sz="4400" b="1" u="sng" dirty="0">
                <a:latin typeface="Calibri" panose="020F0502020204030204" pitchFamily="34" charset="0"/>
                <a:ea typeface="Calibri" panose="020F0502020204030204" pitchFamily="34" charset="0"/>
                <a:cs typeface="Calibri" panose="020F0502020204030204" pitchFamily="34" charset="0"/>
              </a:rPr>
              <a:t>Methods &amp; Algorithms</a:t>
            </a:r>
          </a:p>
        </p:txBody>
      </p:sp>
      <p:sp>
        <p:nvSpPr>
          <p:cNvPr id="19" name="Rectangle 16">
            <a:extLst>
              <a:ext uri="{FF2B5EF4-FFF2-40B4-BE49-F238E27FC236}">
                <a16:creationId xmlns:a16="http://schemas.microsoft.com/office/drawing/2014/main" id="{4B35094C-96D2-3015-4E68-ADDB399437F4}"/>
              </a:ext>
            </a:extLst>
          </p:cNvPr>
          <p:cNvSpPr>
            <a:spLocks noChangeArrowheads="1"/>
          </p:cNvSpPr>
          <p:nvPr/>
        </p:nvSpPr>
        <p:spPr bwMode="auto">
          <a:xfrm>
            <a:off x="824552" y="1191922"/>
            <a:ext cx="510539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t>K-Nearest Neighbors (KNN)</a:t>
            </a:r>
          </a:p>
          <a:p>
            <a:pPr marL="742950" lvl="1" indent="-285750" defTabSz="914400" eaLnBrk="0" fontAlgn="base" hangingPunct="0">
              <a:spcBef>
                <a:spcPct val="0"/>
              </a:spcBef>
              <a:spcAft>
                <a:spcPct val="0"/>
              </a:spcAft>
              <a:buFont typeface="Arial" panose="020B0604020202020204" pitchFamily="34" charset="0"/>
              <a:buChar char="•"/>
            </a:pPr>
            <a:r>
              <a:rPr lang="en-US" sz="1600" dirty="0"/>
              <a:t>Type: Non-parametric, instance-based</a:t>
            </a:r>
          </a:p>
          <a:p>
            <a:pPr marL="742950" lvl="1" indent="-285750" defTabSz="914400" eaLnBrk="0" fontAlgn="base" hangingPunct="0">
              <a:spcBef>
                <a:spcPct val="0"/>
              </a:spcBef>
              <a:spcAft>
                <a:spcPct val="0"/>
              </a:spcAft>
              <a:buFont typeface="Arial" panose="020B0604020202020204" pitchFamily="34" charset="0"/>
              <a:buChar char="•"/>
            </a:pPr>
            <a:r>
              <a:rPr lang="en-US" sz="1600" dirty="0"/>
              <a:t>Distance Metric: Euclidean</a:t>
            </a:r>
          </a:p>
          <a:p>
            <a:pPr marL="742950" lvl="1" indent="-285750" defTabSz="914400" eaLnBrk="0" fontAlgn="base" hangingPunct="0">
              <a:spcBef>
                <a:spcPct val="0"/>
              </a:spcBef>
              <a:spcAft>
                <a:spcPct val="0"/>
              </a:spcAft>
              <a:buFont typeface="Arial" panose="020B0604020202020204" pitchFamily="34" charset="0"/>
              <a:buChar char="•"/>
            </a:pPr>
            <a:r>
              <a:rPr lang="en-US" sz="1600" dirty="0"/>
              <a:t>Preprocessing: Min-Max Normalization (0–1)</a:t>
            </a:r>
          </a:p>
          <a:p>
            <a:pPr marL="742950" lvl="1" indent="-285750" defTabSz="914400" eaLnBrk="0" fontAlgn="base" hangingPunct="0">
              <a:spcBef>
                <a:spcPct val="0"/>
              </a:spcBef>
              <a:spcAft>
                <a:spcPct val="0"/>
              </a:spcAft>
              <a:buFont typeface="Arial" panose="020B0604020202020204" pitchFamily="34" charset="0"/>
              <a:buChar char="•"/>
            </a:pPr>
            <a:r>
              <a:rPr lang="en-US" sz="1600" dirty="0"/>
              <a:t>Tuning: Optimal k chosen by evaluating values from 1–39</a:t>
            </a:r>
          </a:p>
          <a:p>
            <a:pPr marL="742950" lvl="1" indent="-285750" defTabSz="914400" eaLnBrk="0" fontAlgn="base" hangingPunct="0">
              <a:spcBef>
                <a:spcPct val="0"/>
              </a:spcBef>
              <a:spcAft>
                <a:spcPct val="0"/>
              </a:spcAft>
              <a:buFont typeface="Arial" panose="020B0604020202020204" pitchFamily="34" charset="0"/>
              <a:buChar char="•"/>
            </a:pPr>
            <a:r>
              <a:rPr lang="en-US" sz="1600" dirty="0"/>
              <a:t>Limitation: Computational cost &amp; curse of dimensionality</a:t>
            </a:r>
            <a:endParaRPr kumimoji="0" lang="en-US" altLang="en-US" sz="1600" b="0" i="0" u="none" strike="noStrike" cap="none" normalizeH="0" baseline="0" dirty="0">
              <a:ln>
                <a:noFill/>
              </a:ln>
              <a:solidFill>
                <a:schemeClr val="tx1"/>
              </a:solidFill>
              <a:effectLst/>
            </a:endParaRPr>
          </a:p>
        </p:txBody>
      </p:sp>
      <p:sp>
        <p:nvSpPr>
          <p:cNvPr id="26" name="Rectangle 16">
            <a:extLst>
              <a:ext uri="{FF2B5EF4-FFF2-40B4-BE49-F238E27FC236}">
                <a16:creationId xmlns:a16="http://schemas.microsoft.com/office/drawing/2014/main" id="{904225CD-438C-A661-0F6A-94F62648DE71}"/>
              </a:ext>
            </a:extLst>
          </p:cNvPr>
          <p:cNvSpPr>
            <a:spLocks noChangeArrowheads="1"/>
          </p:cNvSpPr>
          <p:nvPr/>
        </p:nvSpPr>
        <p:spPr bwMode="auto">
          <a:xfrm>
            <a:off x="6135691" y="982668"/>
            <a:ext cx="51054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t>Support Vector Machine (SVM)</a:t>
            </a:r>
            <a:endParaRPr lang="en-US" sz="1600" dirty="0"/>
          </a:p>
          <a:p>
            <a:pPr marL="742950" lvl="1" indent="-285750" defTabSz="914400" eaLnBrk="0" fontAlgn="base" hangingPunct="0">
              <a:spcBef>
                <a:spcPct val="0"/>
              </a:spcBef>
              <a:spcAft>
                <a:spcPct val="0"/>
              </a:spcAft>
              <a:buFont typeface="Arial" panose="020B0604020202020204" pitchFamily="34" charset="0"/>
              <a:buChar char="•"/>
            </a:pPr>
            <a:r>
              <a:rPr lang="en-US" sz="1600" dirty="0"/>
              <a:t>Type: Margin-based binary classifier</a:t>
            </a:r>
          </a:p>
          <a:p>
            <a:pPr marL="742950" lvl="1" indent="-285750" defTabSz="914400" eaLnBrk="0" fontAlgn="base" hangingPunct="0">
              <a:spcBef>
                <a:spcPct val="0"/>
              </a:spcBef>
              <a:spcAft>
                <a:spcPct val="0"/>
              </a:spcAft>
              <a:buFont typeface="Arial" panose="020B0604020202020204" pitchFamily="34" charset="0"/>
              <a:buChar char="•"/>
            </a:pPr>
            <a:r>
              <a:rPr lang="en-US" sz="1600" dirty="0"/>
              <a:t>Kernels: Linear &amp; RBF (non-linear mapping)</a:t>
            </a:r>
          </a:p>
          <a:p>
            <a:pPr marL="742950" lvl="1" indent="-285750" defTabSz="914400" eaLnBrk="0" fontAlgn="base" hangingPunct="0">
              <a:spcBef>
                <a:spcPct val="0"/>
              </a:spcBef>
              <a:spcAft>
                <a:spcPct val="0"/>
              </a:spcAft>
              <a:buFont typeface="Arial" panose="020B0604020202020204" pitchFamily="34" charset="0"/>
              <a:buChar char="•"/>
            </a:pPr>
            <a:r>
              <a:rPr lang="en-US" sz="1600" dirty="0"/>
              <a:t>Tuning: Hyperparameters C and gamma</a:t>
            </a:r>
          </a:p>
          <a:p>
            <a:pPr marL="742950" lvl="1" indent="-285750" defTabSz="914400" eaLnBrk="0" fontAlgn="base" hangingPunct="0">
              <a:spcBef>
                <a:spcPct val="0"/>
              </a:spcBef>
              <a:spcAft>
                <a:spcPct val="0"/>
              </a:spcAft>
              <a:buFont typeface="Arial" panose="020B0604020202020204" pitchFamily="34" charset="0"/>
              <a:buChar char="•"/>
            </a:pPr>
            <a:r>
              <a:rPr lang="en-US" sz="1600" dirty="0"/>
              <a:t>Strength: Effective in high-dimensional spaces</a:t>
            </a:r>
          </a:p>
          <a:p>
            <a:pPr marL="742950" lvl="1" indent="-285750" defTabSz="914400" eaLnBrk="0" fontAlgn="base" hangingPunct="0">
              <a:spcBef>
                <a:spcPct val="0"/>
              </a:spcBef>
              <a:spcAft>
                <a:spcPct val="0"/>
              </a:spcAft>
              <a:buFont typeface="Arial" panose="020B0604020202020204" pitchFamily="34" charset="0"/>
              <a:buChar char="•"/>
            </a:pPr>
            <a:r>
              <a:rPr lang="en-US" sz="1600" dirty="0"/>
              <a:t>Limitation: Computationally intensive</a:t>
            </a:r>
            <a:endParaRPr kumimoji="0" lang="en-US" altLang="en-US" sz="1600" b="0" i="0" u="none" strike="noStrike" cap="none" normalizeH="0" baseline="0" dirty="0">
              <a:ln>
                <a:noFill/>
              </a:ln>
              <a:solidFill>
                <a:schemeClr val="tx1"/>
              </a:solidFill>
              <a:effectLst/>
            </a:endParaRPr>
          </a:p>
        </p:txBody>
      </p:sp>
      <p:sp>
        <p:nvSpPr>
          <p:cNvPr id="27" name="Rectangle 16">
            <a:extLst>
              <a:ext uri="{FF2B5EF4-FFF2-40B4-BE49-F238E27FC236}">
                <a16:creationId xmlns:a16="http://schemas.microsoft.com/office/drawing/2014/main" id="{F602F88F-8233-ABD2-A7BD-1B4639AF3E88}"/>
              </a:ext>
            </a:extLst>
          </p:cNvPr>
          <p:cNvSpPr>
            <a:spLocks noChangeArrowheads="1"/>
          </p:cNvSpPr>
          <p:nvPr/>
        </p:nvSpPr>
        <p:spPr bwMode="auto">
          <a:xfrm>
            <a:off x="824903" y="3449796"/>
            <a:ext cx="481618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t> </a:t>
            </a:r>
            <a:r>
              <a:rPr lang="en-US" sz="1600" b="1" dirty="0"/>
              <a:t>Logistic Regression:</a:t>
            </a:r>
            <a:endParaRPr lang="en-US" sz="1600" dirty="0"/>
          </a:p>
          <a:p>
            <a:pPr marL="742950" lvl="1" indent="-285750" defTabSz="914400" eaLnBrk="0" fontAlgn="base" hangingPunct="0">
              <a:spcBef>
                <a:spcPct val="0"/>
              </a:spcBef>
              <a:spcAft>
                <a:spcPct val="0"/>
              </a:spcAft>
              <a:buFont typeface="Arial" panose="020B0604020202020204" pitchFamily="34" charset="0"/>
              <a:buChar char="•"/>
            </a:pPr>
            <a:r>
              <a:rPr lang="en-US" sz="1600" dirty="0"/>
              <a:t>Type: Linear binary classifier using sigmoid function</a:t>
            </a:r>
          </a:p>
          <a:p>
            <a:pPr marL="742950" lvl="1" indent="-285750" defTabSz="914400" eaLnBrk="0" fontAlgn="base" hangingPunct="0">
              <a:spcBef>
                <a:spcPct val="0"/>
              </a:spcBef>
              <a:spcAft>
                <a:spcPct val="0"/>
              </a:spcAft>
              <a:buFont typeface="Arial" panose="020B0604020202020204" pitchFamily="34" charset="0"/>
              <a:buChar char="•"/>
            </a:pPr>
            <a:r>
              <a:rPr lang="en-US" sz="1600" dirty="0"/>
              <a:t>Preprocessing:</a:t>
            </a:r>
          </a:p>
          <a:p>
            <a:pPr marL="1200150" lvl="2" indent="-285750" defTabSz="914400" eaLnBrk="0" fontAlgn="base" hangingPunct="0">
              <a:spcBef>
                <a:spcPct val="0"/>
              </a:spcBef>
              <a:spcAft>
                <a:spcPct val="0"/>
              </a:spcAft>
              <a:buFont typeface="Arial" panose="020B0604020202020204" pitchFamily="34" charset="0"/>
              <a:buChar char="•"/>
            </a:pPr>
            <a:r>
              <a:rPr lang="en-US" sz="1600" dirty="0"/>
              <a:t>Dropped Time feature</a:t>
            </a:r>
          </a:p>
          <a:p>
            <a:pPr marL="1200150" lvl="2" indent="-285750" defTabSz="914400" eaLnBrk="0" fontAlgn="base" hangingPunct="0">
              <a:spcBef>
                <a:spcPct val="0"/>
              </a:spcBef>
              <a:spcAft>
                <a:spcPct val="0"/>
              </a:spcAft>
              <a:buFont typeface="Arial" panose="020B0604020202020204" pitchFamily="34" charset="0"/>
              <a:buChar char="•"/>
            </a:pPr>
            <a:r>
              <a:rPr lang="en-US" sz="1600" dirty="0"/>
              <a:t>Standardized Amount using z-score</a:t>
            </a:r>
          </a:p>
          <a:p>
            <a:pPr marL="742950" lvl="1" indent="-285750" defTabSz="914400" eaLnBrk="0" fontAlgn="base" hangingPunct="0">
              <a:spcBef>
                <a:spcPct val="0"/>
              </a:spcBef>
              <a:spcAft>
                <a:spcPct val="0"/>
              </a:spcAft>
              <a:buFont typeface="Arial" panose="020B0604020202020204" pitchFamily="34" charset="0"/>
              <a:buChar char="•"/>
            </a:pPr>
            <a:r>
              <a:rPr lang="en-US" sz="1600" dirty="0"/>
              <a:t>Regularization: L2 with ‘</a:t>
            </a:r>
            <a:r>
              <a:rPr lang="en-US" sz="1600" dirty="0" err="1"/>
              <a:t>lbfgs</a:t>
            </a:r>
            <a:r>
              <a:rPr lang="en-US" sz="1600" dirty="0"/>
              <a:t>’ solver</a:t>
            </a:r>
          </a:p>
          <a:p>
            <a:pPr marL="742950" lvl="1" indent="-285750" defTabSz="914400" eaLnBrk="0" fontAlgn="base" hangingPunct="0">
              <a:spcBef>
                <a:spcPct val="0"/>
              </a:spcBef>
              <a:spcAft>
                <a:spcPct val="0"/>
              </a:spcAft>
              <a:buFont typeface="Arial" panose="020B0604020202020204" pitchFamily="34" charset="0"/>
              <a:buChar char="•"/>
            </a:pPr>
            <a:r>
              <a:rPr lang="en-US" sz="1600" dirty="0"/>
              <a:t>Strength: Simple, interpretable</a:t>
            </a:r>
          </a:p>
          <a:p>
            <a:pPr marL="742950" lvl="1" indent="-285750" defTabSz="914400" eaLnBrk="0" fontAlgn="base" hangingPunct="0">
              <a:spcBef>
                <a:spcPct val="0"/>
              </a:spcBef>
              <a:spcAft>
                <a:spcPct val="0"/>
              </a:spcAft>
              <a:buFont typeface="Arial" panose="020B0604020202020204" pitchFamily="34" charset="0"/>
              <a:buChar char="•"/>
            </a:pPr>
            <a:r>
              <a:rPr lang="en-US" sz="1600" dirty="0"/>
              <a:t>Limitation: Struggles with non-linear patterns</a:t>
            </a:r>
            <a:endParaRPr kumimoji="0" lang="en-US" altLang="en-US" sz="1600" b="0" i="0" u="none" strike="noStrike" cap="none" normalizeH="0" baseline="0" dirty="0">
              <a:ln>
                <a:noFill/>
              </a:ln>
              <a:solidFill>
                <a:schemeClr val="tx1"/>
              </a:solidFill>
              <a:effectLst/>
            </a:endParaRPr>
          </a:p>
        </p:txBody>
      </p:sp>
      <p:sp>
        <p:nvSpPr>
          <p:cNvPr id="28" name="Rectangle 16">
            <a:extLst>
              <a:ext uri="{FF2B5EF4-FFF2-40B4-BE49-F238E27FC236}">
                <a16:creationId xmlns:a16="http://schemas.microsoft.com/office/drawing/2014/main" id="{727AE36F-D1FB-24AD-BB2A-5FC5A4162390}"/>
              </a:ext>
            </a:extLst>
          </p:cNvPr>
          <p:cNvSpPr>
            <a:spLocks noChangeArrowheads="1"/>
          </p:cNvSpPr>
          <p:nvPr/>
        </p:nvSpPr>
        <p:spPr bwMode="auto">
          <a:xfrm>
            <a:off x="6148805" y="3477978"/>
            <a:ext cx="4494278"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t>Decision Tree Classifier</a:t>
            </a:r>
          </a:p>
          <a:p>
            <a:pPr marL="742950" lvl="1" indent="-285750" defTabSz="914400" eaLnBrk="0" fontAlgn="base" hangingPunct="0">
              <a:spcBef>
                <a:spcPct val="0"/>
              </a:spcBef>
              <a:spcAft>
                <a:spcPct val="0"/>
              </a:spcAft>
              <a:buFont typeface="Arial" panose="020B0604020202020204" pitchFamily="34" charset="0"/>
              <a:buChar char="•"/>
            </a:pPr>
            <a:r>
              <a:rPr lang="en-US" sz="1600" dirty="0"/>
              <a:t>Type: Tree-structured model using entropy</a:t>
            </a:r>
          </a:p>
          <a:p>
            <a:pPr marL="742950" lvl="1" indent="-285750" defTabSz="914400" eaLnBrk="0" fontAlgn="base" hangingPunct="0">
              <a:spcBef>
                <a:spcPct val="0"/>
              </a:spcBef>
              <a:spcAft>
                <a:spcPct val="0"/>
              </a:spcAft>
              <a:buFont typeface="Arial" panose="020B0604020202020204" pitchFamily="34" charset="0"/>
              <a:buChar char="•"/>
            </a:pPr>
            <a:r>
              <a:rPr lang="en-US" sz="1600" dirty="0"/>
              <a:t>Features:</a:t>
            </a:r>
          </a:p>
          <a:p>
            <a:pPr marL="1200150" lvl="2" indent="-285750" defTabSz="914400" eaLnBrk="0" fontAlgn="base" hangingPunct="0">
              <a:spcBef>
                <a:spcPct val="0"/>
              </a:spcBef>
              <a:spcAft>
                <a:spcPct val="0"/>
              </a:spcAft>
              <a:buFont typeface="Arial" panose="020B0604020202020204" pitchFamily="34" charset="0"/>
              <a:buChar char="•"/>
            </a:pPr>
            <a:r>
              <a:rPr lang="en-US" sz="1600" dirty="0"/>
              <a:t>No pruning (fixed </a:t>
            </a:r>
            <a:r>
              <a:rPr lang="en-US" sz="1600" dirty="0" err="1"/>
              <a:t>random_state</a:t>
            </a:r>
            <a:r>
              <a:rPr lang="en-US" sz="1600" dirty="0"/>
              <a:t>=0)</a:t>
            </a:r>
          </a:p>
          <a:p>
            <a:pPr marL="1200150" lvl="2" indent="-285750" defTabSz="914400" eaLnBrk="0" fontAlgn="base" hangingPunct="0">
              <a:spcBef>
                <a:spcPct val="0"/>
              </a:spcBef>
              <a:spcAft>
                <a:spcPct val="0"/>
              </a:spcAft>
              <a:buFont typeface="Arial" panose="020B0604020202020204" pitchFamily="34" charset="0"/>
              <a:buChar char="•"/>
            </a:pPr>
            <a:r>
              <a:rPr lang="en-US" sz="1600" dirty="0"/>
              <a:t>Handles imbalance via preprocessing</a:t>
            </a:r>
          </a:p>
          <a:p>
            <a:pPr marL="742950" lvl="1" indent="-285750" defTabSz="914400" eaLnBrk="0" fontAlgn="base" hangingPunct="0">
              <a:spcBef>
                <a:spcPct val="0"/>
              </a:spcBef>
              <a:spcAft>
                <a:spcPct val="0"/>
              </a:spcAft>
              <a:buFont typeface="Arial" panose="020B0604020202020204" pitchFamily="34" charset="0"/>
              <a:buChar char="•"/>
            </a:pPr>
            <a:r>
              <a:rPr lang="en-US" sz="1600" dirty="0"/>
              <a:t>Visualization: </a:t>
            </a:r>
            <a:r>
              <a:rPr lang="en-US" sz="1600" dirty="0" err="1"/>
              <a:t>plot_tree</a:t>
            </a:r>
            <a:r>
              <a:rPr lang="en-US" sz="1600" dirty="0"/>
              <a:t>() for interpretability</a:t>
            </a:r>
          </a:p>
          <a:p>
            <a:pPr>
              <a:buFont typeface="Arial" panose="020B0604020202020204" pitchFamily="34" charset="0"/>
              <a:buChar char="•"/>
            </a:pPr>
            <a:endParaRPr lang="en-US" sz="16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cxnSp>
        <p:nvCxnSpPr>
          <p:cNvPr id="30" name="Straight Connector 29">
            <a:extLst>
              <a:ext uri="{FF2B5EF4-FFF2-40B4-BE49-F238E27FC236}">
                <a16:creationId xmlns:a16="http://schemas.microsoft.com/office/drawing/2014/main" id="{2BF5C059-2EB0-58EB-AADF-C2CD632C1551}"/>
              </a:ext>
            </a:extLst>
          </p:cNvPr>
          <p:cNvCxnSpPr>
            <a:cxnSpLocks/>
          </p:cNvCxnSpPr>
          <p:nvPr/>
        </p:nvCxnSpPr>
        <p:spPr>
          <a:xfrm>
            <a:off x="5903069" y="1111479"/>
            <a:ext cx="0" cy="5136921"/>
          </a:xfrm>
          <a:prstGeom prst="line">
            <a:avLst/>
          </a:prstGeom>
        </p:spPr>
        <p:style>
          <a:lnRef idx="3">
            <a:schemeClr val="accent5"/>
          </a:lnRef>
          <a:fillRef idx="0">
            <a:schemeClr val="accent5"/>
          </a:fillRef>
          <a:effectRef idx="2">
            <a:schemeClr val="accent5"/>
          </a:effectRef>
          <a:fontRef idx="minor">
            <a:schemeClr val="tx1"/>
          </a:fontRef>
        </p:style>
      </p:cxnSp>
      <p:cxnSp>
        <p:nvCxnSpPr>
          <p:cNvPr id="32" name="Straight Connector 31">
            <a:extLst>
              <a:ext uri="{FF2B5EF4-FFF2-40B4-BE49-F238E27FC236}">
                <a16:creationId xmlns:a16="http://schemas.microsoft.com/office/drawing/2014/main" id="{341E3A35-C712-92CF-CEB6-E016BF6C9D7F}"/>
              </a:ext>
            </a:extLst>
          </p:cNvPr>
          <p:cNvCxnSpPr>
            <a:cxnSpLocks/>
          </p:cNvCxnSpPr>
          <p:nvPr/>
        </p:nvCxnSpPr>
        <p:spPr>
          <a:xfrm flipV="1">
            <a:off x="838949" y="3360409"/>
            <a:ext cx="10402142" cy="4985"/>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1226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EE0051EE-794A-CF39-32EA-9A6DC4234FA7}"/>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15AFE-4939-7E84-E13B-42C907293A58}"/>
              </a:ext>
            </a:extLst>
          </p:cNvPr>
          <p:cNvSpPr>
            <a:spLocks noGrp="1"/>
          </p:cNvSpPr>
          <p:nvPr>
            <p:ph type="title"/>
          </p:nvPr>
        </p:nvSpPr>
        <p:spPr>
          <a:xfrm>
            <a:off x="913557" y="609600"/>
            <a:ext cx="10351064" cy="1326321"/>
          </a:xfrm>
        </p:spPr>
        <p:txBody>
          <a:bodyPr vert="horz" lIns="91440" tIns="45720" rIns="91440" bIns="45720" rtlCol="0" anchor="ctr">
            <a:normAutofit/>
          </a:bodyPr>
          <a:lstStyle/>
          <a:p>
            <a:pPr defTabSz="914400"/>
            <a:r>
              <a:rPr lang="en-US" sz="3400" u="sng" dirty="0"/>
              <a:t>Data Preprocessing and Handling Imbalanced Data</a:t>
            </a:r>
          </a:p>
        </p:txBody>
      </p:sp>
      <p:sp>
        <p:nvSpPr>
          <p:cNvPr id="21" name="Rectangle 20">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88825"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F583337B-754E-24C4-2E8E-83F13A4DF678}"/>
              </a:ext>
            </a:extLst>
          </p:cNvPr>
          <p:cNvSpPr>
            <a:spLocks noGrp="1" noChangeArrowheads="1"/>
          </p:cNvSpPr>
          <p:nvPr>
            <p:ph sz="half" idx="1"/>
          </p:nvPr>
        </p:nvSpPr>
        <p:spPr bwMode="auto">
          <a:xfrm>
            <a:off x="150812" y="2209800"/>
            <a:ext cx="11811000" cy="4343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indent="-228600" defTabSz="914400" fontAlgn="base">
              <a:lnSpc>
                <a:spcPct val="110000"/>
              </a:lnSpc>
              <a:spcBef>
                <a:spcPct val="0"/>
              </a:spcBef>
              <a:spcAft>
                <a:spcPct val="0"/>
              </a:spcAft>
            </a:pPr>
            <a:r>
              <a:rPr kumimoji="0" lang="en-US" altLang="en-US" sz="1600" b="1" i="0" u="none" strike="noStrike" cap="none" normalizeH="0" baseline="0" dirty="0">
                <a:ln>
                  <a:noFill/>
                </a:ln>
              </a:rPr>
              <a:t>Dataset:</a:t>
            </a:r>
            <a:r>
              <a:rPr kumimoji="0" lang="en-US" altLang="en-US" sz="1600" b="0" i="0" u="none" strike="noStrike" cap="none" normalizeH="0" baseline="0" dirty="0">
                <a:ln>
                  <a:noFill/>
                </a:ln>
              </a:rPr>
              <a:t> Kaggle credit card transaction dataset.</a:t>
            </a:r>
          </a:p>
          <a:p>
            <a:pPr indent="-228600" defTabSz="914400" fontAlgn="base">
              <a:lnSpc>
                <a:spcPct val="110000"/>
              </a:lnSpc>
              <a:spcBef>
                <a:spcPct val="0"/>
              </a:spcBef>
              <a:spcAft>
                <a:spcPct val="0"/>
              </a:spcAft>
            </a:pPr>
            <a:r>
              <a:rPr kumimoji="0" lang="en-US" altLang="en-US" sz="1600" b="1" i="0" u="none" strike="noStrike" cap="none" normalizeH="0" baseline="0" dirty="0">
                <a:ln>
                  <a:noFill/>
                </a:ln>
              </a:rPr>
              <a:t>Steps:</a:t>
            </a:r>
            <a:endParaRPr kumimoji="0" lang="en-US" altLang="en-US" sz="1600" b="0" i="0" u="none" strike="noStrike" cap="none" normalizeH="0" baseline="0" dirty="0">
              <a:ln>
                <a:noFill/>
              </a:ln>
            </a:endParaRPr>
          </a:p>
          <a:p>
            <a:pPr lvl="2" indent="-228600" defTabSz="914400" fontAlgn="base">
              <a:lnSpc>
                <a:spcPct val="110000"/>
              </a:lnSpc>
              <a:spcBef>
                <a:spcPct val="0"/>
              </a:spcBef>
              <a:spcAft>
                <a:spcPct val="0"/>
              </a:spcAft>
            </a:pPr>
            <a:r>
              <a:rPr lang="en-US" dirty="0"/>
              <a:t>Conducted </a:t>
            </a:r>
            <a:r>
              <a:rPr lang="en-US" b="1" dirty="0"/>
              <a:t>Exploratory Data Analysis (EDA)</a:t>
            </a:r>
            <a:r>
              <a:rPr lang="en-US" dirty="0"/>
              <a:t> to examine feature distributions and identify class imbalance.</a:t>
            </a:r>
            <a:endParaRPr kumimoji="0" lang="en-US" altLang="en-US" b="0" i="0" u="none" strike="noStrike" cap="none" normalizeH="0" baseline="0" dirty="0">
              <a:ln>
                <a:noFill/>
              </a:ln>
            </a:endParaRPr>
          </a:p>
          <a:p>
            <a:pPr lvl="2" indent="-228600" defTabSz="914400" fontAlgn="base">
              <a:lnSpc>
                <a:spcPct val="110000"/>
              </a:lnSpc>
              <a:spcBef>
                <a:spcPct val="0"/>
              </a:spcBef>
              <a:spcAft>
                <a:spcPct val="0"/>
              </a:spcAft>
            </a:pPr>
            <a:r>
              <a:rPr kumimoji="0" lang="en-US" altLang="en-US" b="0" i="0" u="none" strike="noStrike" cap="none" normalizeH="0" baseline="0" dirty="0">
                <a:ln>
                  <a:noFill/>
                </a:ln>
              </a:rPr>
              <a:t>Removed irrelevant features such as Time.</a:t>
            </a:r>
          </a:p>
          <a:p>
            <a:pPr lvl="2" indent="-228600" defTabSz="914400" fontAlgn="base">
              <a:lnSpc>
                <a:spcPct val="110000"/>
              </a:lnSpc>
              <a:spcBef>
                <a:spcPct val="0"/>
              </a:spcBef>
              <a:spcAft>
                <a:spcPct val="0"/>
              </a:spcAft>
            </a:pPr>
            <a:r>
              <a:rPr kumimoji="0" lang="en-US" altLang="en-US" b="0" i="0" u="none" strike="noStrike" cap="none" normalizeH="0" baseline="0" dirty="0">
                <a:ln>
                  <a:noFill/>
                </a:ln>
              </a:rPr>
              <a:t>Normalized Amount feature and dropped the original column.</a:t>
            </a:r>
          </a:p>
          <a:p>
            <a:pPr lvl="2" indent="-228600" defTabSz="914400" fontAlgn="base">
              <a:lnSpc>
                <a:spcPct val="110000"/>
              </a:lnSpc>
              <a:spcBef>
                <a:spcPct val="0"/>
              </a:spcBef>
              <a:spcAft>
                <a:spcPct val="0"/>
              </a:spcAft>
            </a:pPr>
            <a:r>
              <a:rPr kumimoji="0" lang="en-US" altLang="en-US" b="0" i="0" u="none" strike="noStrike" cap="none" normalizeH="0" baseline="0" dirty="0">
                <a:ln>
                  <a:noFill/>
                </a:ln>
              </a:rPr>
              <a:t>Applied z-score normalization using </a:t>
            </a:r>
            <a:r>
              <a:rPr kumimoji="0" lang="en-US" altLang="en-US" b="0" i="0" u="none" strike="noStrike" cap="none" normalizeH="0" baseline="0" dirty="0" err="1">
                <a:ln>
                  <a:noFill/>
                </a:ln>
              </a:rPr>
              <a:t>standardScaler</a:t>
            </a:r>
            <a:r>
              <a:rPr kumimoji="0" lang="en-US" altLang="en-US" b="0" i="0" u="none" strike="noStrike" cap="none" normalizeH="0" baseline="0" dirty="0">
                <a:ln>
                  <a:noFill/>
                </a:ln>
              </a:rPr>
              <a:t> to standardize features across all models</a:t>
            </a:r>
          </a:p>
          <a:p>
            <a:pPr lvl="2" indent="-228600" defTabSz="914400" fontAlgn="base">
              <a:lnSpc>
                <a:spcPct val="110000"/>
              </a:lnSpc>
              <a:spcBef>
                <a:spcPct val="0"/>
              </a:spcBef>
              <a:spcAft>
                <a:spcPct val="0"/>
              </a:spcAft>
            </a:pPr>
            <a:r>
              <a:rPr kumimoji="0" lang="en-US" altLang="en-US" b="0" i="0" u="none" strike="noStrike" cap="none" normalizeH="0" baseline="0" dirty="0">
                <a:ln>
                  <a:noFill/>
                </a:ln>
              </a:rPr>
              <a:t>80/20 train-test split.</a:t>
            </a:r>
          </a:p>
          <a:p>
            <a:pPr marL="365760" lvl="1" indent="-228600" defTabSz="914400" fontAlgn="base">
              <a:lnSpc>
                <a:spcPct val="110000"/>
              </a:lnSpc>
              <a:spcBef>
                <a:spcPct val="0"/>
              </a:spcBef>
              <a:spcAft>
                <a:spcPct val="0"/>
              </a:spcAft>
            </a:pPr>
            <a:endParaRPr lang="en-US" sz="1600" dirty="0"/>
          </a:p>
          <a:p>
            <a:pPr indent="-228600" defTabSz="914400" fontAlgn="base">
              <a:lnSpc>
                <a:spcPct val="110000"/>
              </a:lnSpc>
              <a:spcBef>
                <a:spcPct val="0"/>
              </a:spcBef>
              <a:spcAft>
                <a:spcPct val="0"/>
              </a:spcAft>
            </a:pPr>
            <a:r>
              <a:rPr lang="en-US" sz="1600" b="1" dirty="0"/>
              <a:t>Handling Imbalanced Data</a:t>
            </a:r>
            <a:endParaRPr lang="en-US" altLang="en-US" sz="1600" b="1" dirty="0"/>
          </a:p>
          <a:p>
            <a:pPr lvl="2" indent="-228600" defTabSz="914400">
              <a:lnSpc>
                <a:spcPct val="110000"/>
              </a:lnSpc>
            </a:pPr>
            <a:r>
              <a:rPr lang="en-US" b="1" dirty="0"/>
              <a:t>No explicit resampling techniques (e.g., SMOTE)</a:t>
            </a:r>
            <a:r>
              <a:rPr lang="en-US" dirty="0"/>
              <a:t> or class balancing within model parameters were used.</a:t>
            </a:r>
            <a:endParaRPr lang="en-US" b="1" dirty="0"/>
          </a:p>
          <a:p>
            <a:pPr lvl="2" indent="-228600" defTabSz="914400">
              <a:lnSpc>
                <a:spcPct val="110000"/>
              </a:lnSpc>
            </a:pPr>
            <a:r>
              <a:rPr lang="en-US" dirty="0"/>
              <a:t>Class imbalance was identified and analyzed during EDA and model evaluation</a:t>
            </a:r>
          </a:p>
          <a:p>
            <a:pPr lvl="2" indent="-228600" defTabSz="914400">
              <a:lnSpc>
                <a:spcPct val="110000"/>
              </a:lnSpc>
            </a:pPr>
            <a:r>
              <a:rPr lang="en-US" dirty="0"/>
              <a:t>Evaluation metrics (e.g., precision, recall, F1-score) were interpreted with </a:t>
            </a:r>
            <a:r>
              <a:rPr lang="en-US" b="1" dirty="0"/>
              <a:t>imbalance in mind</a:t>
            </a:r>
            <a:r>
              <a:rPr lang="en-US" dirty="0"/>
              <a:t>.</a:t>
            </a:r>
          </a:p>
          <a:p>
            <a:pPr marL="365760" lvl="1" indent="-228600" defTabSz="914400" fontAlgn="base">
              <a:lnSpc>
                <a:spcPct val="110000"/>
              </a:lnSpc>
              <a:spcBef>
                <a:spcPct val="0"/>
              </a:spcBef>
              <a:spcAft>
                <a:spcPct val="0"/>
              </a:spcAft>
            </a:pPr>
            <a:endParaRPr kumimoji="0" lang="en-US" altLang="en-US" sz="1600" b="0" i="0" u="none" strike="noStrike" cap="none" normalizeH="0" baseline="0" dirty="0">
              <a:ln>
                <a:noFill/>
              </a:ln>
            </a:endParaRPr>
          </a:p>
          <a:p>
            <a:pPr marL="0" marR="0" lvl="0" indent="-228600" defTabSz="914400" fontAlgn="base">
              <a:lnSpc>
                <a:spcPct val="110000"/>
              </a:lnSpc>
              <a:spcBef>
                <a:spcPct val="0"/>
              </a:spcBef>
              <a:spcAft>
                <a:spcPct val="0"/>
              </a:spcAft>
              <a:buClrTx/>
              <a:buSzTx/>
              <a:tabLst/>
            </a:pPr>
            <a:r>
              <a:rPr lang="en-US" sz="1600" dirty="0"/>
              <a:t>Note:  While SMOTE is commonly used for oversampling, it was </a:t>
            </a:r>
            <a:r>
              <a:rPr lang="en-US" sz="1600" b="1" dirty="0"/>
              <a:t>not applied</a:t>
            </a:r>
            <a:r>
              <a:rPr lang="en-US" sz="1600" dirty="0"/>
              <a:t> in this implementation. Instead, model evaluation focused on precision/recall to account for class skew.</a:t>
            </a:r>
            <a:endParaRPr kumimoji="0" lang="en-US" altLang="en-US" sz="1600" b="0" i="0" u="none" strike="noStrike" cap="none" normalizeH="0" baseline="0" dirty="0">
              <a:ln>
                <a:noFill/>
              </a:ln>
            </a:endParaRPr>
          </a:p>
        </p:txBody>
      </p:sp>
    </p:spTree>
    <p:extLst>
      <p:ext uri="{BB962C8B-B14F-4D97-AF65-F5344CB8AC3E}">
        <p14:creationId xmlns:p14="http://schemas.microsoft.com/office/powerpoint/2010/main" val="13059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923" y="161469"/>
            <a:ext cx="9601200" cy="1143000"/>
          </a:xfrm>
        </p:spPr>
        <p:txBody>
          <a:bodyPr anchor="b">
            <a:normAutofit/>
          </a:bodyPr>
          <a:lstStyle/>
          <a:p>
            <a:pPr algn="l"/>
            <a:r>
              <a:rPr lang="en-US" sz="4400" b="1" u="sng" dirty="0">
                <a:latin typeface="Calibri" panose="020F0502020204030204" pitchFamily="34" charset="0"/>
                <a:ea typeface="Calibri" panose="020F0502020204030204" pitchFamily="34" charset="0"/>
                <a:cs typeface="Calibri" panose="020F0502020204030204" pitchFamily="34" charset="0"/>
              </a:rPr>
              <a:t>DATA  ANALYSIS</a:t>
            </a:r>
          </a:p>
        </p:txBody>
      </p:sp>
      <p:pic>
        <p:nvPicPr>
          <p:cNvPr id="10" name="Picture 9">
            <a:extLst>
              <a:ext uri="{FF2B5EF4-FFF2-40B4-BE49-F238E27FC236}">
                <a16:creationId xmlns:a16="http://schemas.microsoft.com/office/drawing/2014/main" id="{68E9E0B7-020E-D6F0-A81A-C1D224E56CB3}"/>
              </a:ext>
            </a:extLst>
          </p:cNvPr>
          <p:cNvPicPr>
            <a:picLocks noChangeAspect="1"/>
          </p:cNvPicPr>
          <p:nvPr/>
        </p:nvPicPr>
        <p:blipFill>
          <a:blip r:embed="rId2"/>
          <a:stretch>
            <a:fillRect/>
          </a:stretch>
        </p:blipFill>
        <p:spPr>
          <a:xfrm>
            <a:off x="379412" y="2057400"/>
            <a:ext cx="4816111" cy="3505200"/>
          </a:xfrm>
          <a:prstGeom prst="rect">
            <a:avLst/>
          </a:prstGeom>
          <a:noFill/>
        </p:spPr>
      </p:pic>
      <p:pic>
        <p:nvPicPr>
          <p:cNvPr id="11" name="Picture 10">
            <a:extLst>
              <a:ext uri="{FF2B5EF4-FFF2-40B4-BE49-F238E27FC236}">
                <a16:creationId xmlns:a16="http://schemas.microsoft.com/office/drawing/2014/main" id="{89911A96-89DA-A57C-6D11-216C2C8C8B1D}"/>
              </a:ext>
            </a:extLst>
          </p:cNvPr>
          <p:cNvPicPr>
            <a:picLocks noChangeAspect="1"/>
          </p:cNvPicPr>
          <p:nvPr/>
        </p:nvPicPr>
        <p:blipFill>
          <a:blip r:embed="rId3"/>
          <a:stretch>
            <a:fillRect/>
          </a:stretch>
        </p:blipFill>
        <p:spPr>
          <a:xfrm>
            <a:off x="5484812" y="161469"/>
            <a:ext cx="6554115" cy="6535062"/>
          </a:xfrm>
          <a:prstGeom prst="rect">
            <a:avLst/>
          </a:prstGeom>
        </p:spPr>
      </p:pic>
    </p:spTree>
    <p:extLst>
      <p:ext uri="{BB962C8B-B14F-4D97-AF65-F5344CB8AC3E}">
        <p14:creationId xmlns:p14="http://schemas.microsoft.com/office/powerpoint/2010/main" val="116993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DF56B-F326-8585-2526-D0ABAA2128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2789E9-88E8-FFCF-3522-3C3FF08BCECF}"/>
              </a:ext>
            </a:extLst>
          </p:cNvPr>
          <p:cNvSpPr>
            <a:spLocks noGrp="1"/>
          </p:cNvSpPr>
          <p:nvPr>
            <p:ph type="title"/>
          </p:nvPr>
        </p:nvSpPr>
        <p:spPr>
          <a:xfrm>
            <a:off x="379412" y="0"/>
            <a:ext cx="9601200" cy="1143000"/>
          </a:xfrm>
        </p:spPr>
        <p:txBody>
          <a:bodyPr anchor="b">
            <a:normAutofit/>
          </a:bodyPr>
          <a:lstStyle/>
          <a:p>
            <a:pPr algn="l"/>
            <a:r>
              <a:rPr lang="en-US" sz="4400" b="1" u="sng">
                <a:latin typeface="Calibri" panose="020F0502020204030204" pitchFamily="34" charset="0"/>
                <a:ea typeface="Calibri" panose="020F0502020204030204" pitchFamily="34" charset="0"/>
                <a:cs typeface="Calibri" panose="020F0502020204030204" pitchFamily="34" charset="0"/>
              </a:rPr>
              <a:t>Methodology</a:t>
            </a:r>
            <a:endParaRPr lang="en-US" sz="4800" b="1" u="sng" dirty="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792C0398-621D-4072-906A-28066C6BF153}"/>
              </a:ext>
            </a:extLst>
          </p:cNvPr>
          <p:cNvPicPr>
            <a:picLocks noChangeAspect="1"/>
          </p:cNvPicPr>
          <p:nvPr/>
        </p:nvPicPr>
        <p:blipFill>
          <a:blip r:embed="rId2"/>
          <a:stretch>
            <a:fillRect/>
          </a:stretch>
        </p:blipFill>
        <p:spPr>
          <a:xfrm>
            <a:off x="7162077" y="381000"/>
            <a:ext cx="4889322" cy="6172200"/>
          </a:xfrm>
          <a:prstGeom prst="rect">
            <a:avLst/>
          </a:prstGeom>
        </p:spPr>
      </p:pic>
      <p:pic>
        <p:nvPicPr>
          <p:cNvPr id="13" name="Picture 12">
            <a:extLst>
              <a:ext uri="{FF2B5EF4-FFF2-40B4-BE49-F238E27FC236}">
                <a16:creationId xmlns:a16="http://schemas.microsoft.com/office/drawing/2014/main" id="{467F7EEB-7564-225C-2F1C-7DAF5DFE03F1}"/>
              </a:ext>
            </a:extLst>
          </p:cNvPr>
          <p:cNvPicPr>
            <a:picLocks noChangeAspect="1"/>
          </p:cNvPicPr>
          <p:nvPr/>
        </p:nvPicPr>
        <p:blipFill>
          <a:blip r:embed="rId3"/>
          <a:stretch>
            <a:fillRect/>
          </a:stretch>
        </p:blipFill>
        <p:spPr>
          <a:xfrm>
            <a:off x="165147" y="1971471"/>
            <a:ext cx="6843666" cy="4581729"/>
          </a:xfrm>
          <a:prstGeom prst="rect">
            <a:avLst/>
          </a:prstGeom>
        </p:spPr>
      </p:pic>
    </p:spTree>
    <p:extLst>
      <p:ext uri="{BB962C8B-B14F-4D97-AF65-F5344CB8AC3E}">
        <p14:creationId xmlns:p14="http://schemas.microsoft.com/office/powerpoint/2010/main" val="128414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35E791-7449-4708-8DE9-182EC4D8A134}">
  <ds:schemaRef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C20563B-C646-42AF-9D0D-76DF086793C3}">
  <ds:schemaRefs>
    <ds:schemaRef ds:uri="http://schemas.microsoft.com/sharepoint/v3/contenttype/forms"/>
  </ds:schemaRefs>
</ds:datastoreItem>
</file>

<file path=customXml/itemProps3.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Damask</Template>
  <TotalTime>397</TotalTime>
  <Words>1217</Words>
  <Application>Microsoft Office PowerPoint</Application>
  <PresentationFormat>Custom</PresentationFormat>
  <Paragraphs>151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Arial</vt:lpstr>
      <vt:lpstr>Bookman Old Style</vt:lpstr>
      <vt:lpstr>Calibri</vt:lpstr>
      <vt:lpstr>Century</vt:lpstr>
      <vt:lpstr>Rockwell</vt:lpstr>
      <vt:lpstr>Symbol</vt:lpstr>
      <vt:lpstr>Damask</vt:lpstr>
      <vt:lpstr>Credit Card Fraud Detection using Machine Learning</vt:lpstr>
      <vt:lpstr>Agenda</vt:lpstr>
      <vt:lpstr>Group Members and Responsibilities​</vt:lpstr>
      <vt:lpstr>Introduction</vt:lpstr>
      <vt:lpstr>Dataset Description </vt:lpstr>
      <vt:lpstr>Methods &amp; Algorithms</vt:lpstr>
      <vt:lpstr>Data Preprocessing and Handling Imbalanced Data</vt:lpstr>
      <vt:lpstr>DATA  ANALYSIS</vt:lpstr>
      <vt:lpstr>Methodology</vt:lpstr>
      <vt:lpstr>Model Training &amp; Tuning</vt:lpstr>
      <vt:lpstr>Results – Decision Tree</vt:lpstr>
      <vt:lpstr>Results – Support Vector Machine</vt:lpstr>
      <vt:lpstr>Results – Logistic Regression</vt:lpstr>
      <vt:lpstr>Results – K-Nearest Neighbor (KNN): </vt:lpstr>
      <vt:lpstr>Model Training &amp; Tuning</vt:lpstr>
      <vt:lpstr>Challenges and Model Visualizations</vt:lpstr>
      <vt:lpstr>Conclusion</vt:lpstr>
      <vt:lpstr>Drive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Gurav, Pooja Shrikisan</dc:creator>
  <cp:lastModifiedBy>Gurav, Pooja Shrikisan</cp:lastModifiedBy>
  <cp:revision>9</cp:revision>
  <dcterms:created xsi:type="dcterms:W3CDTF">2025-04-15T10:38:13Z</dcterms:created>
  <dcterms:modified xsi:type="dcterms:W3CDTF">2025-04-16T08:58:37Z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