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11/22/2020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34FC-45B8-4BB8-A546-5BBE09F17849}"/>
              </a:ext>
            </a:extLst>
          </p:cNvPr>
          <p:cNvSpPr>
            <a:spLocks noGrp="1"/>
          </p:cNvSpPr>
          <p:nvPr>
            <p:ph type="ctrTitle"/>
          </p:nvPr>
        </p:nvSpPr>
        <p:spPr/>
        <p:txBody>
          <a:bodyPr>
            <a:normAutofit fontScale="90000"/>
          </a:bodyPr>
          <a:lstStyle/>
          <a:p>
            <a:r>
              <a:rPr lang="en-US" dirty="0">
                <a:solidFill>
                  <a:schemeClr val="accent2">
                    <a:lumMod val="40000"/>
                    <a:lumOff val="60000"/>
                  </a:schemeClr>
                </a:solidFill>
              </a:rPr>
              <a:t>CASA-Crowd: A Context-Aware Scale Aggregation CNN-Based Crowd Counting Technique</a:t>
            </a:r>
            <a:endParaRPr lang="en-IN" dirty="0">
              <a:solidFill>
                <a:schemeClr val="accent2">
                  <a:lumMod val="40000"/>
                  <a:lumOff val="60000"/>
                </a:schemeClr>
              </a:solidFill>
            </a:endParaRPr>
          </a:p>
        </p:txBody>
      </p:sp>
      <p:sp>
        <p:nvSpPr>
          <p:cNvPr id="3" name="Subtitle 2">
            <a:extLst>
              <a:ext uri="{FF2B5EF4-FFF2-40B4-BE49-F238E27FC236}">
                <a16:creationId xmlns:a16="http://schemas.microsoft.com/office/drawing/2014/main" id="{BACCB1C7-B7B3-447D-8795-A7A3EC04C0E5}"/>
              </a:ext>
            </a:extLst>
          </p:cNvPr>
          <p:cNvSpPr>
            <a:spLocks noGrp="1"/>
          </p:cNvSpPr>
          <p:nvPr>
            <p:ph type="subTitle" idx="1"/>
          </p:nvPr>
        </p:nvSpPr>
        <p:spPr>
          <a:xfrm>
            <a:off x="581194" y="3132813"/>
            <a:ext cx="10993546" cy="3252084"/>
          </a:xfrm>
        </p:spPr>
        <p:txBody>
          <a:bodyPr>
            <a:normAutofit/>
          </a:bodyPr>
          <a:lstStyle/>
          <a:p>
            <a:r>
              <a:rPr lang="en-IN" sz="2000" b="1" u="sng" dirty="0">
                <a:solidFill>
                  <a:schemeClr val="bg1"/>
                </a:solidFill>
              </a:rPr>
              <a:t>AUTHORS :</a:t>
            </a:r>
          </a:p>
          <a:p>
            <a:r>
              <a:rPr lang="en-IN" dirty="0">
                <a:solidFill>
                  <a:schemeClr val="accent2">
                    <a:lumMod val="20000"/>
                    <a:lumOff val="80000"/>
                  </a:schemeClr>
                </a:solidFill>
              </a:rPr>
              <a:t>NAVEED ILYAS 1 </a:t>
            </a:r>
          </a:p>
          <a:p>
            <a:r>
              <a:rPr lang="en-IN" dirty="0">
                <a:solidFill>
                  <a:schemeClr val="accent2">
                    <a:lumMod val="20000"/>
                    <a:lumOff val="80000"/>
                  </a:schemeClr>
                </a:solidFill>
              </a:rPr>
              <a:t> ASHFAQ AHMAD 2 , (Student Member, IEEE),</a:t>
            </a:r>
          </a:p>
          <a:p>
            <a:r>
              <a:rPr lang="en-IN" dirty="0">
                <a:solidFill>
                  <a:schemeClr val="accent2">
                    <a:lumMod val="20000"/>
                    <a:lumOff val="80000"/>
                  </a:schemeClr>
                </a:solidFill>
              </a:rPr>
              <a:t>AND KISEON KIM 1 , (Senior Member, IEEE) </a:t>
            </a:r>
          </a:p>
          <a:p>
            <a:r>
              <a:rPr lang="en-IN" dirty="0">
                <a:solidFill>
                  <a:schemeClr val="accent2">
                    <a:lumMod val="20000"/>
                    <a:lumOff val="80000"/>
                  </a:schemeClr>
                </a:solidFill>
              </a:rPr>
              <a:t>1School of Electrical Engineering and Computer Science, Gwangju Institute of Science and Technology (GIST), Gwangju 61005, South Korea 2School of Electrical Engineering and Computing, The University of Newcastle, Callaghan, NSW 2308, Australia</a:t>
            </a:r>
          </a:p>
          <a:p>
            <a:endParaRPr lang="en-IN" sz="1600" b="1" u="sng" dirty="0">
              <a:solidFill>
                <a:schemeClr val="bg1"/>
              </a:solidFill>
            </a:endParaRPr>
          </a:p>
          <a:p>
            <a:r>
              <a:rPr lang="en-IN" sz="1600" b="1" u="sng" dirty="0">
                <a:solidFill>
                  <a:schemeClr val="bg1"/>
                </a:solidFill>
              </a:rPr>
              <a:t>Published on: 17</a:t>
            </a:r>
            <a:r>
              <a:rPr lang="en-IN" sz="1600" b="1" u="sng" baseline="30000" dirty="0">
                <a:solidFill>
                  <a:schemeClr val="bg1"/>
                </a:solidFill>
              </a:rPr>
              <a:t>th</a:t>
            </a:r>
            <a:r>
              <a:rPr lang="en-IN" sz="1600" b="1" u="sng" dirty="0">
                <a:solidFill>
                  <a:schemeClr val="bg1"/>
                </a:solidFill>
              </a:rPr>
              <a:t> December, 2019</a:t>
            </a:r>
          </a:p>
          <a:p>
            <a:endParaRPr lang="en-IN" dirty="0">
              <a:solidFill>
                <a:schemeClr val="accent2">
                  <a:lumMod val="20000"/>
                  <a:lumOff val="80000"/>
                </a:schemeClr>
              </a:solidFill>
            </a:endParaRPr>
          </a:p>
          <a:p>
            <a:endParaRPr lang="en-IN" dirty="0"/>
          </a:p>
        </p:txBody>
      </p:sp>
    </p:spTree>
    <p:extLst>
      <p:ext uri="{BB962C8B-B14F-4D97-AF65-F5344CB8AC3E}">
        <p14:creationId xmlns:p14="http://schemas.microsoft.com/office/powerpoint/2010/main" val="286959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9994-CBFF-4B57-8CC0-9A37627DFC7B}"/>
              </a:ext>
            </a:extLst>
          </p:cNvPr>
          <p:cNvSpPr>
            <a:spLocks noGrp="1"/>
          </p:cNvSpPr>
          <p:nvPr>
            <p:ph type="title"/>
          </p:nvPr>
        </p:nvSpPr>
        <p:spPr/>
        <p:txBody>
          <a:bodyPr/>
          <a:lstStyle/>
          <a:p>
            <a:pPr algn="ctr"/>
            <a:r>
              <a:rPr lang="en-IN" b="1" dirty="0">
                <a:effectLst/>
                <a:latin typeface="Arial" panose="020B0604020202020204" pitchFamily="34" charset="0"/>
              </a:rPr>
              <a:t>PROBLEM STATEMENT and objective</a:t>
            </a:r>
            <a:endParaRPr lang="en-IN" b="1" dirty="0"/>
          </a:p>
        </p:txBody>
      </p:sp>
      <p:sp>
        <p:nvSpPr>
          <p:cNvPr id="3" name="Content Placeholder 2">
            <a:extLst>
              <a:ext uri="{FF2B5EF4-FFF2-40B4-BE49-F238E27FC236}">
                <a16:creationId xmlns:a16="http://schemas.microsoft.com/office/drawing/2014/main" id="{F2456D9B-AFB0-4A70-8F7A-9EAA74D2F210}"/>
              </a:ext>
            </a:extLst>
          </p:cNvPr>
          <p:cNvSpPr>
            <a:spLocks noGrp="1"/>
          </p:cNvSpPr>
          <p:nvPr>
            <p:ph idx="1"/>
          </p:nvPr>
        </p:nvSpPr>
        <p:spPr>
          <a:xfrm>
            <a:off x="581192" y="2073433"/>
            <a:ext cx="11528645" cy="4295561"/>
          </a:xfrm>
        </p:spPr>
        <p:txBody>
          <a:bodyPr/>
          <a:lstStyle/>
          <a:p>
            <a:r>
              <a:rPr lang="en-US" b="0" i="0" dirty="0">
                <a:solidFill>
                  <a:srgbClr val="333333"/>
                </a:solidFill>
                <a:effectLst/>
                <a:latin typeface="Georgia" panose="02040502050405020303" pitchFamily="18" charset="0"/>
              </a:rPr>
              <a:t>Detection, tracking and counting in low resolution images</a:t>
            </a:r>
          </a:p>
          <a:p>
            <a:pPr marL="0" indent="0">
              <a:buNone/>
            </a:pPr>
            <a:r>
              <a:rPr lang="en-US" b="0" i="0" dirty="0">
                <a:solidFill>
                  <a:srgbClr val="333333"/>
                </a:solidFill>
                <a:effectLst/>
                <a:latin typeface="Georgia" panose="02040502050405020303" pitchFamily="18" charset="0"/>
              </a:rPr>
              <a:t>      and surveillance videos, where people are represented by </a:t>
            </a:r>
          </a:p>
          <a:p>
            <a:pPr marL="0" indent="0">
              <a:buNone/>
            </a:pPr>
            <a:r>
              <a:rPr lang="en-US" dirty="0">
                <a:solidFill>
                  <a:srgbClr val="333333"/>
                </a:solidFill>
                <a:latin typeface="Georgia" panose="02040502050405020303" pitchFamily="18" charset="0"/>
              </a:rPr>
              <a:t>      </a:t>
            </a:r>
            <a:r>
              <a:rPr lang="en-US" b="0" i="0" dirty="0">
                <a:solidFill>
                  <a:srgbClr val="333333"/>
                </a:solidFill>
                <a:effectLst/>
                <a:latin typeface="Georgia" panose="02040502050405020303" pitchFamily="18" charset="0"/>
              </a:rPr>
              <a:t>only few pixels tall, are issues that yet demand more investigation</a:t>
            </a:r>
            <a:r>
              <a:rPr lang="en-IN" b="0" i="0" dirty="0">
                <a:solidFill>
                  <a:srgbClr val="333333"/>
                </a:solidFill>
                <a:effectLst/>
                <a:latin typeface="Georgia" panose="02040502050405020303" pitchFamily="18" charset="0"/>
              </a:rPr>
              <a:t>.</a:t>
            </a:r>
          </a:p>
          <a:p>
            <a:pPr marL="0" indent="0">
              <a:buNone/>
            </a:pPr>
            <a:endParaRPr lang="en-IN" b="0" i="0" dirty="0">
              <a:solidFill>
                <a:srgbClr val="333333"/>
              </a:solidFill>
              <a:effectLst/>
              <a:latin typeface="Georgia" panose="02040502050405020303" pitchFamily="18" charset="0"/>
            </a:endParaRPr>
          </a:p>
          <a:p>
            <a:r>
              <a:rPr lang="en-US" b="0" i="0" dirty="0">
                <a:solidFill>
                  <a:srgbClr val="333333"/>
                </a:solidFill>
                <a:effectLst/>
                <a:latin typeface="Georgia" panose="02040502050405020303" pitchFamily="18" charset="0"/>
              </a:rPr>
              <a:t>Nonetheless it is very challenging to accurately </a:t>
            </a:r>
          </a:p>
          <a:p>
            <a:pPr marL="0" indent="0">
              <a:buNone/>
            </a:pPr>
            <a:r>
              <a:rPr lang="en-US" dirty="0">
                <a:solidFill>
                  <a:srgbClr val="333333"/>
                </a:solidFill>
                <a:latin typeface="Georgia" panose="02040502050405020303" pitchFamily="18" charset="0"/>
              </a:rPr>
              <a:t>     </a:t>
            </a:r>
            <a:r>
              <a:rPr lang="en-US" b="0" i="0" dirty="0">
                <a:solidFill>
                  <a:srgbClr val="333333"/>
                </a:solidFill>
                <a:effectLst/>
                <a:latin typeface="Georgia" panose="02040502050405020303" pitchFamily="18" charset="0"/>
              </a:rPr>
              <a:t>obtain the count due to severe occlusion, clutter, </a:t>
            </a:r>
          </a:p>
          <a:p>
            <a:pPr marL="0" indent="0">
              <a:buNone/>
            </a:pPr>
            <a:r>
              <a:rPr lang="en-US" b="0" i="0" dirty="0">
                <a:solidFill>
                  <a:srgbClr val="333333"/>
                </a:solidFill>
                <a:effectLst/>
                <a:latin typeface="Georgia" panose="02040502050405020303" pitchFamily="18" charset="0"/>
              </a:rPr>
              <a:t>     irregular object distribution and non-uniform object scale </a:t>
            </a:r>
            <a:r>
              <a:rPr lang="en-IN" b="0" i="0" dirty="0">
                <a:solidFill>
                  <a:srgbClr val="333333"/>
                </a:solidFill>
                <a:effectLst/>
                <a:latin typeface="Georgia" panose="02040502050405020303" pitchFamily="18" charset="0"/>
              </a:rPr>
              <a:t>, </a:t>
            </a:r>
          </a:p>
          <a:p>
            <a:pPr marL="0" indent="0">
              <a:buNone/>
            </a:pPr>
            <a:r>
              <a:rPr lang="en-IN" b="0" i="0" dirty="0">
                <a:solidFill>
                  <a:srgbClr val="333333"/>
                </a:solidFill>
                <a:effectLst/>
                <a:latin typeface="Georgia" panose="02040502050405020303" pitchFamily="18" charset="0"/>
              </a:rPr>
              <a:t>     it is possibl</a:t>
            </a:r>
            <a:r>
              <a:rPr lang="en-IN" dirty="0">
                <a:solidFill>
                  <a:srgbClr val="333333"/>
                </a:solidFill>
                <a:latin typeface="Georgia" panose="02040502050405020303" pitchFamily="18" charset="0"/>
              </a:rPr>
              <a:t>e to solve this problem with the boost of </a:t>
            </a:r>
          </a:p>
          <a:p>
            <a:pPr marL="0" indent="0">
              <a:buNone/>
            </a:pPr>
            <a:r>
              <a:rPr lang="en-IN" dirty="0">
                <a:solidFill>
                  <a:srgbClr val="333333"/>
                </a:solidFill>
                <a:latin typeface="Georgia" panose="02040502050405020303" pitchFamily="18" charset="0"/>
              </a:rPr>
              <a:t>     Convolutional Neural Network(CNN).</a:t>
            </a:r>
          </a:p>
          <a:p>
            <a:endParaRPr lang="en-US" b="0" i="0" dirty="0">
              <a:solidFill>
                <a:srgbClr val="333333"/>
              </a:solidFill>
              <a:effectLst/>
              <a:latin typeface="Georgia" panose="02040502050405020303" pitchFamily="18" charset="0"/>
            </a:endParaRPr>
          </a:p>
        </p:txBody>
      </p:sp>
      <p:pic>
        <p:nvPicPr>
          <p:cNvPr id="4" name="Picture 3">
            <a:extLst>
              <a:ext uri="{FF2B5EF4-FFF2-40B4-BE49-F238E27FC236}">
                <a16:creationId xmlns:a16="http://schemas.microsoft.com/office/drawing/2014/main" id="{0969EC3E-B429-4E93-80A6-B29678A077A6}"/>
              </a:ext>
            </a:extLst>
          </p:cNvPr>
          <p:cNvPicPr>
            <a:picLocks noChangeAspect="1"/>
          </p:cNvPicPr>
          <p:nvPr/>
        </p:nvPicPr>
        <p:blipFill>
          <a:blip r:embed="rId2"/>
          <a:stretch>
            <a:fillRect/>
          </a:stretch>
        </p:blipFill>
        <p:spPr>
          <a:xfrm>
            <a:off x="7752522" y="2073433"/>
            <a:ext cx="4039262" cy="4295561"/>
          </a:xfrm>
          <a:prstGeom prst="rect">
            <a:avLst/>
          </a:prstGeom>
        </p:spPr>
      </p:pic>
    </p:spTree>
    <p:extLst>
      <p:ext uri="{BB962C8B-B14F-4D97-AF65-F5344CB8AC3E}">
        <p14:creationId xmlns:p14="http://schemas.microsoft.com/office/powerpoint/2010/main" val="44189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3431-DFFE-4C6E-AFF4-D1A54281FB9C}"/>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DATASET DESCRIPTION</a:t>
            </a:r>
          </a:p>
        </p:txBody>
      </p:sp>
      <p:sp>
        <p:nvSpPr>
          <p:cNvPr id="3" name="Content Placeholder 2">
            <a:extLst>
              <a:ext uri="{FF2B5EF4-FFF2-40B4-BE49-F238E27FC236}">
                <a16:creationId xmlns:a16="http://schemas.microsoft.com/office/drawing/2014/main" id="{83C501D0-7B53-48A3-ADD5-A424AC18BDDB}"/>
              </a:ext>
            </a:extLst>
          </p:cNvPr>
          <p:cNvSpPr>
            <a:spLocks noGrp="1"/>
          </p:cNvSpPr>
          <p:nvPr>
            <p:ph sz="half" idx="1"/>
          </p:nvPr>
        </p:nvSpPr>
        <p:spPr/>
        <p:txBody>
          <a:bodyPr/>
          <a:lstStyle/>
          <a:p>
            <a:r>
              <a:rPr lang="en-IN" b="1" dirty="0"/>
              <a:t>THE DATASET CONTAINS TWO PARTS-</a:t>
            </a:r>
          </a:p>
          <a:p>
            <a:pPr algn="l" fontAlgn="base">
              <a:buFont typeface="Arial" panose="020B0604020202020204" pitchFamily="34" charset="0"/>
              <a:buChar char="•"/>
            </a:pPr>
            <a:r>
              <a:rPr lang="en-US" b="0" i="0" dirty="0">
                <a:effectLst/>
                <a:latin typeface="Inter"/>
              </a:rPr>
              <a:t>SHANGHAITECH PART A- 482 IMAGES: 300 TRAIN IMAGE AND 182 TEST IMAGE.</a:t>
            </a:r>
          </a:p>
          <a:p>
            <a:pPr algn="l" fontAlgn="base">
              <a:buFont typeface="Arial" panose="020B0604020202020204" pitchFamily="34" charset="0"/>
              <a:buChar char="•"/>
            </a:pPr>
            <a:r>
              <a:rPr lang="en-US" b="0" i="0" dirty="0">
                <a:effectLst/>
                <a:latin typeface="Inter"/>
              </a:rPr>
              <a:t>SHANGHAITECH PART B- 716 IMAGES: 400 TRAIN IMAGE AND 316 TEST IMAGE.</a:t>
            </a:r>
          </a:p>
          <a:p>
            <a:r>
              <a:rPr lang="en-IN" b="1" dirty="0"/>
              <a:t> WE HAVE USED SHANGHAITECH PART A DATASET WHILE TRAINING OUR MODEL.</a:t>
            </a:r>
          </a:p>
        </p:txBody>
      </p:sp>
      <p:sp>
        <p:nvSpPr>
          <p:cNvPr id="4" name="Content Placeholder 3">
            <a:extLst>
              <a:ext uri="{FF2B5EF4-FFF2-40B4-BE49-F238E27FC236}">
                <a16:creationId xmlns:a16="http://schemas.microsoft.com/office/drawing/2014/main" id="{7A68EDA8-318F-4F91-8265-AAA014F3621E}"/>
              </a:ext>
            </a:extLst>
          </p:cNvPr>
          <p:cNvSpPr>
            <a:spLocks noGrp="1"/>
          </p:cNvSpPr>
          <p:nvPr>
            <p:ph sz="half" idx="2"/>
          </p:nvPr>
        </p:nvSpPr>
        <p:spPr/>
        <p:txBody>
          <a:bodyPr/>
          <a:lstStyle/>
          <a:p>
            <a:r>
              <a:rPr lang="en-IN" b="1" dirty="0"/>
              <a:t>DATASET</a:t>
            </a:r>
            <a:r>
              <a:rPr lang="en-IN" dirty="0"/>
              <a:t> </a:t>
            </a:r>
            <a:r>
              <a:rPr lang="en-IN" b="1" dirty="0"/>
              <a:t>CONTAINS</a:t>
            </a:r>
            <a:r>
              <a:rPr lang="en-IN" dirty="0"/>
              <a:t>–</a:t>
            </a:r>
          </a:p>
          <a:p>
            <a:pPr algn="l" fontAlgn="base">
              <a:buFont typeface="Arial" panose="020B0604020202020204" pitchFamily="34" charset="0"/>
              <a:buChar char="•"/>
            </a:pPr>
            <a:r>
              <a:rPr lang="en-US" b="0" i="0" dirty="0">
                <a:effectLst/>
                <a:latin typeface="Inter"/>
              </a:rPr>
              <a:t>Images: the jpg image file.</a:t>
            </a:r>
          </a:p>
          <a:p>
            <a:pPr algn="l" fontAlgn="base">
              <a:buFont typeface="Arial" panose="020B0604020202020204" pitchFamily="34" charset="0"/>
              <a:buChar char="•"/>
            </a:pPr>
            <a:r>
              <a:rPr lang="en-US" b="0" i="0" dirty="0">
                <a:effectLst/>
                <a:latin typeface="Inter"/>
              </a:rPr>
              <a:t>ground-truth: .mat format contain annotated head (coordinate x, y).</a:t>
            </a:r>
          </a:p>
          <a:p>
            <a:pPr algn="l" fontAlgn="base">
              <a:buFont typeface="Arial" panose="020B0604020202020204" pitchFamily="34" charset="0"/>
              <a:buChar char="•"/>
            </a:pPr>
            <a:r>
              <a:rPr lang="en-US" b="0" i="0" dirty="0">
                <a:effectLst/>
                <a:latin typeface="Inter"/>
              </a:rPr>
              <a:t>ground-truth-h5: people density map.</a:t>
            </a:r>
            <a:endParaRPr lang="en-IN" dirty="0"/>
          </a:p>
          <a:p>
            <a:endParaRPr lang="en-IN" dirty="0"/>
          </a:p>
          <a:p>
            <a:r>
              <a:rPr lang="en-IN" b="1" dirty="0"/>
              <a:t>SOURCE – </a:t>
            </a:r>
            <a:r>
              <a:rPr lang="en-IN" dirty="0"/>
              <a:t>https://www.kaggle.com/tthien/shanghaitech-with-people-density-map</a:t>
            </a:r>
          </a:p>
        </p:txBody>
      </p:sp>
      <p:cxnSp>
        <p:nvCxnSpPr>
          <p:cNvPr id="6" name="Straight Connector 5">
            <a:extLst>
              <a:ext uri="{FF2B5EF4-FFF2-40B4-BE49-F238E27FC236}">
                <a16:creationId xmlns:a16="http://schemas.microsoft.com/office/drawing/2014/main" id="{FC6A8106-4003-4CD0-BDEE-6857C0922412}"/>
              </a:ext>
            </a:extLst>
          </p:cNvPr>
          <p:cNvCxnSpPr/>
          <p:nvPr/>
        </p:nvCxnSpPr>
        <p:spPr>
          <a:xfrm>
            <a:off x="5693134" y="1868557"/>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23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056E-1AF8-4F82-B6B9-6578B61E1AF0}"/>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MODEL AND ARCHITECTURE</a:t>
            </a:r>
          </a:p>
        </p:txBody>
      </p:sp>
      <p:sp>
        <p:nvSpPr>
          <p:cNvPr id="3" name="Content Placeholder 2">
            <a:extLst>
              <a:ext uri="{FF2B5EF4-FFF2-40B4-BE49-F238E27FC236}">
                <a16:creationId xmlns:a16="http://schemas.microsoft.com/office/drawing/2014/main" id="{43E5B104-0B41-4D70-AA40-C264EF794792}"/>
              </a:ext>
            </a:extLst>
          </p:cNvPr>
          <p:cNvSpPr>
            <a:spLocks noGrp="1"/>
          </p:cNvSpPr>
          <p:nvPr>
            <p:ph sz="half" idx="1"/>
          </p:nvPr>
        </p:nvSpPr>
        <p:spPr>
          <a:xfrm>
            <a:off x="581193" y="2228003"/>
            <a:ext cx="5422390" cy="4629997"/>
          </a:xfrm>
        </p:spPr>
        <p:txBody>
          <a:bodyPr/>
          <a:lstStyle/>
          <a:p>
            <a:endParaRPr lang="en-IN" dirty="0"/>
          </a:p>
          <a:p>
            <a:r>
              <a:rPr lang="en-IN" b="1" dirty="0"/>
              <a:t>THE LAYERS SHOWN IN THE PICTURE ARE USED TO MAKE A MODEL.</a:t>
            </a:r>
          </a:p>
          <a:p>
            <a:pPr marL="0" indent="0">
              <a:buNone/>
            </a:pPr>
            <a:endParaRPr lang="en-IN" b="1" dirty="0"/>
          </a:p>
          <a:p>
            <a:r>
              <a:rPr lang="en-IN" b="1" dirty="0"/>
              <a:t>VGG-16 MODEL IS ALSO DEPLOYED FURTHER TO INCREASE ACCURACY.</a:t>
            </a:r>
          </a:p>
          <a:p>
            <a:pPr marL="0" indent="0">
              <a:buNone/>
            </a:pPr>
            <a:endParaRPr lang="en-IN" dirty="0"/>
          </a:p>
        </p:txBody>
      </p:sp>
      <p:pic>
        <p:nvPicPr>
          <p:cNvPr id="6" name="Content Placeholder 5">
            <a:extLst>
              <a:ext uri="{FF2B5EF4-FFF2-40B4-BE49-F238E27FC236}">
                <a16:creationId xmlns:a16="http://schemas.microsoft.com/office/drawing/2014/main" id="{9B927F84-CE56-4B00-9DA3-A719A1B0A56C}"/>
              </a:ext>
            </a:extLst>
          </p:cNvPr>
          <p:cNvPicPr>
            <a:picLocks noGrp="1" noChangeAspect="1"/>
          </p:cNvPicPr>
          <p:nvPr>
            <p:ph sz="half" idx="2"/>
          </p:nvPr>
        </p:nvPicPr>
        <p:blipFill>
          <a:blip r:embed="rId2"/>
          <a:stretch>
            <a:fillRect/>
          </a:stretch>
        </p:blipFill>
        <p:spPr>
          <a:xfrm>
            <a:off x="6571373" y="2227263"/>
            <a:ext cx="4656304" cy="3633787"/>
          </a:xfrm>
        </p:spPr>
      </p:pic>
    </p:spTree>
    <p:extLst>
      <p:ext uri="{BB962C8B-B14F-4D97-AF65-F5344CB8AC3E}">
        <p14:creationId xmlns:p14="http://schemas.microsoft.com/office/powerpoint/2010/main" val="159079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73D7-30F1-4993-97FD-866AE2E5970F}"/>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RESULTS OBTAINED</a:t>
            </a:r>
          </a:p>
        </p:txBody>
      </p:sp>
      <p:pic>
        <p:nvPicPr>
          <p:cNvPr id="6" name="Content Placeholder 5">
            <a:extLst>
              <a:ext uri="{FF2B5EF4-FFF2-40B4-BE49-F238E27FC236}">
                <a16:creationId xmlns:a16="http://schemas.microsoft.com/office/drawing/2014/main" id="{C1E8CAEB-FD07-49F1-A875-0664D5A6A1DB}"/>
              </a:ext>
            </a:extLst>
          </p:cNvPr>
          <p:cNvPicPr>
            <a:picLocks noGrp="1" noChangeAspect="1"/>
          </p:cNvPicPr>
          <p:nvPr>
            <p:ph sz="half" idx="2"/>
          </p:nvPr>
        </p:nvPicPr>
        <p:blipFill>
          <a:blip r:embed="rId2"/>
          <a:srcRect/>
          <a:stretch/>
        </p:blipFill>
        <p:spPr>
          <a:xfrm>
            <a:off x="6406515" y="2832477"/>
            <a:ext cx="4509788" cy="3131000"/>
          </a:xfrm>
        </p:spPr>
      </p:pic>
      <p:sp>
        <p:nvSpPr>
          <p:cNvPr id="10" name="Content Placeholder 9">
            <a:extLst>
              <a:ext uri="{FF2B5EF4-FFF2-40B4-BE49-F238E27FC236}">
                <a16:creationId xmlns:a16="http://schemas.microsoft.com/office/drawing/2014/main" id="{430302A7-1B47-430C-8E0C-A482552D0278}"/>
              </a:ext>
            </a:extLst>
          </p:cNvPr>
          <p:cNvSpPr>
            <a:spLocks noGrp="1"/>
          </p:cNvSpPr>
          <p:nvPr>
            <p:ph sz="half" idx="1"/>
          </p:nvPr>
        </p:nvSpPr>
        <p:spPr/>
        <p:txBody>
          <a:bodyPr/>
          <a:lstStyle/>
          <a:p>
            <a:r>
              <a:rPr lang="en-IN" dirty="0"/>
              <a:t>IN THIS IMAGE WE CAN SEE THE GROUND TRUTH AND OUR PREDICTED VALUES OF CROWD COUNTING.</a:t>
            </a:r>
          </a:p>
        </p:txBody>
      </p:sp>
    </p:spTree>
    <p:extLst>
      <p:ext uri="{BB962C8B-B14F-4D97-AF65-F5344CB8AC3E}">
        <p14:creationId xmlns:p14="http://schemas.microsoft.com/office/powerpoint/2010/main" val="246995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7A84-1FF2-45B8-8E82-FEB180D688AC}"/>
              </a:ext>
            </a:extLst>
          </p:cNvPr>
          <p:cNvSpPr>
            <a:spLocks noGrp="1"/>
          </p:cNvSpPr>
          <p:nvPr>
            <p:ph type="title"/>
          </p:nvPr>
        </p:nvSpPr>
        <p:spPr/>
        <p:txBody>
          <a:bodyPr/>
          <a:lstStyle/>
          <a:p>
            <a:pPr algn="ctr"/>
            <a:r>
              <a:rPr lang="en-IN" dirty="0"/>
              <a:t>RESULTS OBTAINED</a:t>
            </a:r>
            <a:endParaRPr lang="en-IN" sz="900" dirty="0"/>
          </a:p>
        </p:txBody>
      </p:sp>
      <p:sp>
        <p:nvSpPr>
          <p:cNvPr id="3" name="Content Placeholder 2">
            <a:extLst>
              <a:ext uri="{FF2B5EF4-FFF2-40B4-BE49-F238E27FC236}">
                <a16:creationId xmlns:a16="http://schemas.microsoft.com/office/drawing/2014/main" id="{A747F727-48E2-49E5-BA9A-C6C230FD2BC4}"/>
              </a:ext>
            </a:extLst>
          </p:cNvPr>
          <p:cNvSpPr>
            <a:spLocks noGrp="1"/>
          </p:cNvSpPr>
          <p:nvPr>
            <p:ph sz="half" idx="1"/>
          </p:nvPr>
        </p:nvSpPr>
        <p:spPr/>
        <p:txBody>
          <a:bodyPr/>
          <a:lstStyle/>
          <a:p>
            <a:r>
              <a:rPr lang="en-IN" dirty="0"/>
              <a:t>IN THIS IMAGE WE HAVE TRIED TO SHOW THE ACTUAL ERROR BETWEEN GROUND TRUTH AND PREDICTED VALUE WHERE WE CALCULATED THE DIFFERENCE BETWEEN THE GROUND TRUTH AND OUT PREDICTED VALUE OF COUNT  AND PLOTTED ON THE GRAPH THAT CAN BE SEEN.</a:t>
            </a:r>
          </a:p>
        </p:txBody>
      </p:sp>
      <p:pic>
        <p:nvPicPr>
          <p:cNvPr id="6" name="Content Placeholder 5">
            <a:extLst>
              <a:ext uri="{FF2B5EF4-FFF2-40B4-BE49-F238E27FC236}">
                <a16:creationId xmlns:a16="http://schemas.microsoft.com/office/drawing/2014/main" id="{C4D8F2B7-3FE7-441C-9C54-1578B8CF5C6D}"/>
              </a:ext>
            </a:extLst>
          </p:cNvPr>
          <p:cNvPicPr>
            <a:picLocks noGrp="1" noChangeAspect="1"/>
          </p:cNvPicPr>
          <p:nvPr>
            <p:ph sz="half" idx="2"/>
          </p:nvPr>
        </p:nvPicPr>
        <p:blipFill>
          <a:blip r:embed="rId2"/>
          <a:srcRect/>
          <a:stretch/>
        </p:blipFill>
        <p:spPr>
          <a:xfrm>
            <a:off x="6814476" y="2600917"/>
            <a:ext cx="4170096" cy="2886478"/>
          </a:xfrm>
        </p:spPr>
      </p:pic>
    </p:spTree>
    <p:extLst>
      <p:ext uri="{BB962C8B-B14F-4D97-AF65-F5344CB8AC3E}">
        <p14:creationId xmlns:p14="http://schemas.microsoft.com/office/powerpoint/2010/main" val="372346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5943-34B7-4037-9495-E45D94CE6965}"/>
              </a:ext>
            </a:extLst>
          </p:cNvPr>
          <p:cNvSpPr>
            <a:spLocks noGrp="1"/>
          </p:cNvSpPr>
          <p:nvPr>
            <p:ph type="title"/>
          </p:nvPr>
        </p:nvSpPr>
        <p:spPr/>
        <p:txBody>
          <a:bodyPr/>
          <a:lstStyle/>
          <a:p>
            <a:pPr algn="ctr"/>
            <a:r>
              <a:rPr lang="en-IN" dirty="0"/>
              <a:t>RESULTS OBTAINED</a:t>
            </a:r>
          </a:p>
        </p:txBody>
      </p:sp>
      <p:sp>
        <p:nvSpPr>
          <p:cNvPr id="3" name="Content Placeholder 2">
            <a:extLst>
              <a:ext uri="{FF2B5EF4-FFF2-40B4-BE49-F238E27FC236}">
                <a16:creationId xmlns:a16="http://schemas.microsoft.com/office/drawing/2014/main" id="{CE41EA36-850D-44DB-9188-8F03C3F43EAE}"/>
              </a:ext>
            </a:extLst>
          </p:cNvPr>
          <p:cNvSpPr>
            <a:spLocks noGrp="1"/>
          </p:cNvSpPr>
          <p:nvPr>
            <p:ph idx="1"/>
          </p:nvPr>
        </p:nvSpPr>
        <p:spPr>
          <a:xfrm>
            <a:off x="581192" y="1908052"/>
            <a:ext cx="11029615" cy="4589001"/>
          </a:xfrm>
        </p:spPr>
        <p:txBody>
          <a:bodyPr/>
          <a:lstStyle/>
          <a:p>
            <a:r>
              <a:rPr lang="en-IN" dirty="0"/>
              <a:t>THIS IMAGE IS OF THE FIVE WORST CASE </a:t>
            </a:r>
          </a:p>
          <a:p>
            <a:pPr marL="0" indent="0">
              <a:buNone/>
            </a:pPr>
            <a:r>
              <a:rPr lang="en-IN" dirty="0"/>
              <a:t>     SAMPLES OUT OF ALL THE IMAGES THAT HAVE</a:t>
            </a:r>
          </a:p>
          <a:p>
            <a:pPr marL="0" indent="0">
              <a:buNone/>
            </a:pPr>
            <a:r>
              <a:rPr lang="en-IN" dirty="0"/>
              <a:t>     WORKED ON. </a:t>
            </a:r>
          </a:p>
          <a:p>
            <a:r>
              <a:rPr lang="en-IN" dirty="0"/>
              <a:t>OUR PREDICTED VALUES, MAE – 79.4</a:t>
            </a:r>
          </a:p>
          <a:p>
            <a:pPr marL="0" indent="0">
              <a:buNone/>
            </a:pPr>
            <a:r>
              <a:rPr lang="en-IN" dirty="0"/>
              <a:t>                                              RMSE  – 117.36</a:t>
            </a:r>
          </a:p>
          <a:p>
            <a:endParaRPr lang="en-IN" dirty="0"/>
          </a:p>
          <a:p>
            <a:r>
              <a:rPr lang="en-IN" dirty="0"/>
              <a:t>THE VALUES IN THE PAPER, MAE – 58.6 </a:t>
            </a:r>
          </a:p>
          <a:p>
            <a:pPr marL="0" indent="0">
              <a:buNone/>
            </a:pPr>
            <a:r>
              <a:rPr lang="en-IN" dirty="0"/>
              <a:t>                                                RMSE – 97.8</a:t>
            </a:r>
          </a:p>
        </p:txBody>
      </p:sp>
      <p:pic>
        <p:nvPicPr>
          <p:cNvPr id="5" name="Picture 4">
            <a:extLst>
              <a:ext uri="{FF2B5EF4-FFF2-40B4-BE49-F238E27FC236}">
                <a16:creationId xmlns:a16="http://schemas.microsoft.com/office/drawing/2014/main" id="{4C44D122-182B-45D3-8979-9543A5C0F928}"/>
              </a:ext>
            </a:extLst>
          </p:cNvPr>
          <p:cNvPicPr>
            <a:picLocks noChangeAspect="1"/>
          </p:cNvPicPr>
          <p:nvPr/>
        </p:nvPicPr>
        <p:blipFill>
          <a:blip r:embed="rId2"/>
          <a:srcRect/>
          <a:stretch/>
        </p:blipFill>
        <p:spPr>
          <a:xfrm>
            <a:off x="6687047" y="2120775"/>
            <a:ext cx="5072861" cy="1956279"/>
          </a:xfrm>
          <a:prstGeom prst="rect">
            <a:avLst/>
          </a:prstGeom>
        </p:spPr>
      </p:pic>
      <p:pic>
        <p:nvPicPr>
          <p:cNvPr id="7" name="Picture 6">
            <a:extLst>
              <a:ext uri="{FF2B5EF4-FFF2-40B4-BE49-F238E27FC236}">
                <a16:creationId xmlns:a16="http://schemas.microsoft.com/office/drawing/2014/main" id="{C11D2C15-5560-49FB-A60B-64623623C92F}"/>
              </a:ext>
            </a:extLst>
          </p:cNvPr>
          <p:cNvPicPr>
            <a:picLocks noChangeAspect="1"/>
          </p:cNvPicPr>
          <p:nvPr/>
        </p:nvPicPr>
        <p:blipFill>
          <a:blip r:embed="rId3"/>
          <a:srcRect/>
          <a:stretch/>
        </p:blipFill>
        <p:spPr>
          <a:xfrm>
            <a:off x="6698361" y="4289778"/>
            <a:ext cx="4901132" cy="2361101"/>
          </a:xfrm>
          <a:prstGeom prst="rect">
            <a:avLst/>
          </a:prstGeom>
        </p:spPr>
      </p:pic>
    </p:spTree>
    <p:extLst>
      <p:ext uri="{BB962C8B-B14F-4D97-AF65-F5344CB8AC3E}">
        <p14:creationId xmlns:p14="http://schemas.microsoft.com/office/powerpoint/2010/main" val="213156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A48F-A7CC-4CA3-8D7F-6F671B4F5E7A}"/>
              </a:ext>
            </a:extLst>
          </p:cNvPr>
          <p:cNvSpPr>
            <a:spLocks noGrp="1"/>
          </p:cNvSpPr>
          <p:nvPr>
            <p:ph type="title"/>
          </p:nvPr>
        </p:nvSpPr>
        <p:spPr>
          <a:xfrm>
            <a:off x="581192" y="4238044"/>
            <a:ext cx="11027712" cy="946205"/>
          </a:xfrm>
        </p:spPr>
        <p:txBody>
          <a:bodyPr>
            <a:normAutofit/>
          </a:bodyPr>
          <a:lstStyle/>
          <a:p>
            <a:pPr algn="ctr"/>
            <a:r>
              <a:rPr lang="en-IN" sz="3600" b="1" i="1" dirty="0">
                <a:solidFill>
                  <a:schemeClr val="accent1">
                    <a:lumMod val="90000"/>
                    <a:lumOff val="10000"/>
                  </a:schemeClr>
                </a:solidFill>
                <a:latin typeface="Bahnschrift SemiLight" panose="020B0502040204020203" pitchFamily="34" charset="0"/>
              </a:rPr>
              <a:t>TEAM NAME:g55</a:t>
            </a:r>
          </a:p>
        </p:txBody>
      </p:sp>
      <p:pic>
        <p:nvPicPr>
          <p:cNvPr id="6" name="Picture Placeholder 5">
            <a:extLst>
              <a:ext uri="{FF2B5EF4-FFF2-40B4-BE49-F238E27FC236}">
                <a16:creationId xmlns:a16="http://schemas.microsoft.com/office/drawing/2014/main" id="{BCCF471E-C3E6-416F-B74B-CE5D52508957}"/>
              </a:ext>
            </a:extLst>
          </p:cNvPr>
          <p:cNvPicPr>
            <a:picLocks noGrp="1" noChangeAspect="1"/>
          </p:cNvPicPr>
          <p:nvPr>
            <p:ph type="pic" idx="1"/>
          </p:nvPr>
        </p:nvPicPr>
        <p:blipFill rotWithShape="1">
          <a:blip r:embed="rId2"/>
          <a:srcRect l="1" t="23965" r="45" b="17951"/>
          <a:stretch/>
        </p:blipFill>
        <p:spPr>
          <a:xfrm>
            <a:off x="381663" y="198783"/>
            <a:ext cx="11465780" cy="4100844"/>
          </a:xfrm>
        </p:spPr>
      </p:pic>
      <p:sp>
        <p:nvSpPr>
          <p:cNvPr id="4" name="Text Placeholder 3">
            <a:extLst>
              <a:ext uri="{FF2B5EF4-FFF2-40B4-BE49-F238E27FC236}">
                <a16:creationId xmlns:a16="http://schemas.microsoft.com/office/drawing/2014/main" id="{649CAA38-6343-42DF-B7E9-B9114FBC0880}"/>
              </a:ext>
            </a:extLst>
          </p:cNvPr>
          <p:cNvSpPr>
            <a:spLocks noGrp="1"/>
          </p:cNvSpPr>
          <p:nvPr>
            <p:ph type="body" sz="half" idx="2"/>
          </p:nvPr>
        </p:nvSpPr>
        <p:spPr>
          <a:xfrm>
            <a:off x="581192" y="5260127"/>
            <a:ext cx="10884589" cy="1323553"/>
          </a:xfrm>
        </p:spPr>
        <p:txBody>
          <a:bodyPr>
            <a:normAutofit/>
          </a:bodyPr>
          <a:lstStyle/>
          <a:p>
            <a:pPr algn="ctr"/>
            <a:r>
              <a:rPr lang="en-IN" sz="2000" i="1" dirty="0">
                <a:solidFill>
                  <a:schemeClr val="accent1">
                    <a:lumMod val="50000"/>
                    <a:lumOff val="50000"/>
                  </a:schemeClr>
                </a:solidFill>
              </a:rPr>
              <a:t>DEVANSH JAIN- 1806174</a:t>
            </a:r>
          </a:p>
          <a:p>
            <a:pPr algn="ctr"/>
            <a:r>
              <a:rPr lang="en-IN" sz="2000" i="1" dirty="0">
                <a:solidFill>
                  <a:schemeClr val="accent1">
                    <a:lumMod val="50000"/>
                    <a:lumOff val="50000"/>
                  </a:schemeClr>
                </a:solidFill>
              </a:rPr>
              <a:t>YASH VARGANTWAR- 1806173</a:t>
            </a:r>
          </a:p>
          <a:p>
            <a:pPr algn="ctr"/>
            <a:r>
              <a:rPr lang="en-IN" sz="2000" i="1" dirty="0">
                <a:solidFill>
                  <a:schemeClr val="accent1">
                    <a:lumMod val="50000"/>
                    <a:lumOff val="50000"/>
                  </a:schemeClr>
                </a:solidFill>
              </a:rPr>
              <a:t>ABHISHEK KUMAR- 1806107</a:t>
            </a:r>
          </a:p>
        </p:txBody>
      </p:sp>
    </p:spTree>
    <p:extLst>
      <p:ext uri="{BB962C8B-B14F-4D97-AF65-F5344CB8AC3E}">
        <p14:creationId xmlns:p14="http://schemas.microsoft.com/office/powerpoint/2010/main" val="147609030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567</TotalTime>
  <Words>407</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SemiLight</vt:lpstr>
      <vt:lpstr>Georgia</vt:lpstr>
      <vt:lpstr>Gill Sans MT</vt:lpstr>
      <vt:lpstr>Inter</vt:lpstr>
      <vt:lpstr>Wingdings 2</vt:lpstr>
      <vt:lpstr>Dividend</vt:lpstr>
      <vt:lpstr>CASA-Crowd: A Context-Aware Scale Aggregation CNN-Based Crowd Counting Technique</vt:lpstr>
      <vt:lpstr>PROBLEM STATEMENT and objective</vt:lpstr>
      <vt:lpstr>DATASET DESCRIPTION</vt:lpstr>
      <vt:lpstr>MODEL AND ARCHITECTURE</vt:lpstr>
      <vt:lpstr>RESULTS OBTAINED</vt:lpstr>
      <vt:lpstr>RESULTS OBTAINED</vt:lpstr>
      <vt:lpstr>RESULTS OBTAINED</vt:lpstr>
      <vt:lpstr>TEAM NAME:g55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CASA-Crowd: A Context-Aware Scale Aggregation CNN-Based Crowd Counting Technique</dc:title>
  <dc:creator>dev jain</dc:creator>
  <cp:lastModifiedBy>dev jain</cp:lastModifiedBy>
  <cp:revision>33</cp:revision>
  <dcterms:created xsi:type="dcterms:W3CDTF">2020-11-20T11:43:49Z</dcterms:created>
  <dcterms:modified xsi:type="dcterms:W3CDTF">2020-11-22T04:34:39Z</dcterms:modified>
</cp:coreProperties>
</file>