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6"/>
  </p:notesMasterIdLst>
  <p:sldIdLst>
    <p:sldId id="256" r:id="rId5"/>
  </p:sldIdLst>
  <p:sldSz cx="15122525" cy="10693400"/>
  <p:notesSz cx="20929600" cy="29819600"/>
  <p:embeddedFontLst>
    <p:embeddedFont>
      <p:font typeface="Arial Rounded MT Bold" panose="020F0704030504030204" pitchFamily="34" charset="0"/>
      <p:regular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JetBrains Mono" panose="02000009000000000000" pitchFamily="49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69900" indent="-127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39800" indent="-254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409700" indent="-381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81188" indent="-52388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64F8E"/>
    <a:srgbClr val="E97600"/>
    <a:srgbClr val="29374B"/>
    <a:srgbClr val="7A1D42"/>
    <a:srgbClr val="660033"/>
    <a:srgbClr val="00FFFF"/>
    <a:srgbClr val="0033CC"/>
    <a:srgbClr val="0463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4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1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we, Rachel M" userId="93b75d29-27f6-4dab-b540-bade7f33a1ad" providerId="ADAL" clId="{80124DFA-92C9-4288-9C22-33F59D9B1A00}"/>
    <pc:docChg chg="undo custSel modSld">
      <pc:chgData name="Lowe, Rachel M" userId="93b75d29-27f6-4dab-b540-bade7f33a1ad" providerId="ADAL" clId="{80124DFA-92C9-4288-9C22-33F59D9B1A00}" dt="2021-03-12T14:48:50.212" v="4304" actId="404"/>
      <pc:docMkLst>
        <pc:docMk/>
      </pc:docMkLst>
      <pc:sldChg chg="addSp delSp modSp mod modNotesTx">
        <pc:chgData name="Lowe, Rachel M" userId="93b75d29-27f6-4dab-b540-bade7f33a1ad" providerId="ADAL" clId="{80124DFA-92C9-4288-9C22-33F59D9B1A00}" dt="2021-03-12T14:48:50.212" v="4304" actId="404"/>
        <pc:sldMkLst>
          <pc:docMk/>
          <pc:sldMk cId="0" sldId="256"/>
        </pc:sldMkLst>
        <pc:spChg chg="add mod">
          <ac:chgData name="Lowe, Rachel M" userId="93b75d29-27f6-4dab-b540-bade7f33a1ad" providerId="ADAL" clId="{80124DFA-92C9-4288-9C22-33F59D9B1A00}" dt="2021-03-12T13:50:31.826" v="3688" actId="20577"/>
          <ac:spMkLst>
            <pc:docMk/>
            <pc:sldMk cId="0" sldId="256"/>
            <ac:spMk id="17" creationId="{CCDBAC73-A8E9-49D9-8B47-BFD5D0D2C002}"/>
          </ac:spMkLst>
        </pc:spChg>
        <pc:spChg chg="add mod">
          <ac:chgData name="Lowe, Rachel M" userId="93b75d29-27f6-4dab-b540-bade7f33a1ad" providerId="ADAL" clId="{80124DFA-92C9-4288-9C22-33F59D9B1A00}" dt="2021-03-12T13:55:09.955" v="4181" actId="20577"/>
          <ac:spMkLst>
            <pc:docMk/>
            <pc:sldMk cId="0" sldId="256"/>
            <ac:spMk id="18" creationId="{6670AC2D-03B3-4224-A457-5E8202E7971E}"/>
          </ac:spMkLst>
        </pc:spChg>
        <pc:spChg chg="mod">
          <ac:chgData name="Lowe, Rachel M" userId="93b75d29-27f6-4dab-b540-bade7f33a1ad" providerId="ADAL" clId="{80124DFA-92C9-4288-9C22-33F59D9B1A00}" dt="2021-03-12T14:48:26.615" v="4300" actId="20577"/>
          <ac:spMkLst>
            <pc:docMk/>
            <pc:sldMk cId="0" sldId="256"/>
            <ac:spMk id="2055" creationId="{00000000-0000-0000-0000-000000000000}"/>
          </ac:spMkLst>
        </pc:spChg>
        <pc:spChg chg="mod">
          <ac:chgData name="Lowe, Rachel M" userId="93b75d29-27f6-4dab-b540-bade7f33a1ad" providerId="ADAL" clId="{80124DFA-92C9-4288-9C22-33F59D9B1A00}" dt="2021-03-12T13:57:20.689" v="4182" actId="113"/>
          <ac:spMkLst>
            <pc:docMk/>
            <pc:sldMk cId="0" sldId="256"/>
            <ac:spMk id="2056" creationId="{00000000-0000-0000-0000-000000000000}"/>
          </ac:spMkLst>
        </pc:spChg>
        <pc:spChg chg="mod ord">
          <ac:chgData name="Lowe, Rachel M" userId="93b75d29-27f6-4dab-b540-bade7f33a1ad" providerId="ADAL" clId="{80124DFA-92C9-4288-9C22-33F59D9B1A00}" dt="2021-03-12T13:58:31.375" v="4189" actId="113"/>
          <ac:spMkLst>
            <pc:docMk/>
            <pc:sldMk cId="0" sldId="256"/>
            <ac:spMk id="2057" creationId="{00000000-0000-0000-0000-000000000000}"/>
          </ac:spMkLst>
        </pc:spChg>
        <pc:spChg chg="mod ord">
          <ac:chgData name="Lowe, Rachel M" userId="93b75d29-27f6-4dab-b540-bade7f33a1ad" providerId="ADAL" clId="{80124DFA-92C9-4288-9C22-33F59D9B1A00}" dt="2021-03-12T13:54:37.147" v="4171" actId="14100"/>
          <ac:spMkLst>
            <pc:docMk/>
            <pc:sldMk cId="0" sldId="256"/>
            <ac:spMk id="2058" creationId="{00000000-0000-0000-0000-000000000000}"/>
          </ac:spMkLst>
        </pc:spChg>
        <pc:spChg chg="mod">
          <ac:chgData name="Lowe, Rachel M" userId="93b75d29-27f6-4dab-b540-bade7f33a1ad" providerId="ADAL" clId="{80124DFA-92C9-4288-9C22-33F59D9B1A00}" dt="2021-03-12T14:48:50.212" v="4304" actId="404"/>
          <ac:spMkLst>
            <pc:docMk/>
            <pc:sldMk cId="0" sldId="256"/>
            <ac:spMk id="2059" creationId="{00000000-0000-0000-0000-000000000000}"/>
          </ac:spMkLst>
        </pc:spChg>
        <pc:picChg chg="add mod ord">
          <ac:chgData name="Lowe, Rachel M" userId="93b75d29-27f6-4dab-b540-bade7f33a1ad" providerId="ADAL" clId="{80124DFA-92C9-4288-9C22-33F59D9B1A00}" dt="2021-03-12T13:54:56.278" v="4173" actId="1076"/>
          <ac:picMkLst>
            <pc:docMk/>
            <pc:sldMk cId="0" sldId="256"/>
            <ac:picMk id="2" creationId="{133BA079-663B-436A-A1E6-5906C7F8FC4B}"/>
          </ac:picMkLst>
        </pc:picChg>
        <pc:picChg chg="ord">
          <ac:chgData name="Lowe, Rachel M" userId="93b75d29-27f6-4dab-b540-bade7f33a1ad" providerId="ADAL" clId="{80124DFA-92C9-4288-9C22-33F59D9B1A00}" dt="2021-03-12T13:43:08.884" v="3095" actId="171"/>
          <ac:picMkLst>
            <pc:docMk/>
            <pc:sldMk cId="0" sldId="256"/>
            <ac:picMk id="6" creationId="{82ABEAE3-C386-475A-838C-FD7554010056}"/>
          </ac:picMkLst>
        </pc:picChg>
        <pc:picChg chg="del mod">
          <ac:chgData name="Lowe, Rachel M" userId="93b75d29-27f6-4dab-b540-bade7f33a1ad" providerId="ADAL" clId="{80124DFA-92C9-4288-9C22-33F59D9B1A00}" dt="2021-03-12T13:42:49.162" v="3092" actId="478"/>
          <ac:picMkLst>
            <pc:docMk/>
            <pc:sldMk cId="0" sldId="256"/>
            <ac:picMk id="7" creationId="{7AF6AACF-097D-4766-8A86-CD34ABAC8EBB}"/>
          </ac:picMkLst>
        </pc:picChg>
        <pc:picChg chg="del">
          <ac:chgData name="Lowe, Rachel M" userId="93b75d29-27f6-4dab-b540-bade7f33a1ad" providerId="ADAL" clId="{80124DFA-92C9-4288-9C22-33F59D9B1A00}" dt="2021-03-12T12:21:44.439" v="2990" actId="478"/>
          <ac:picMkLst>
            <pc:docMk/>
            <pc:sldMk cId="0" sldId="256"/>
            <ac:picMk id="9" creationId="{0667EB7A-ED59-4205-A92D-0DBE92B30D17}"/>
          </ac:picMkLst>
        </pc:picChg>
        <pc:picChg chg="del mod">
          <ac:chgData name="Lowe, Rachel M" userId="93b75d29-27f6-4dab-b540-bade7f33a1ad" providerId="ADAL" clId="{80124DFA-92C9-4288-9C22-33F59D9B1A00}" dt="2021-03-12T12:21:43.148" v="2989" actId="478"/>
          <ac:picMkLst>
            <pc:docMk/>
            <pc:sldMk cId="0" sldId="256"/>
            <ac:picMk id="11" creationId="{89DFD54A-10E2-424A-9BBE-FFC3EF52FDF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855450" y="0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E0159-4874-450F-A30A-35B10F32CDC3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8038" y="3727450"/>
            <a:ext cx="14233525" cy="1006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92325" y="14351000"/>
            <a:ext cx="16744950" cy="11741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28324175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855450" y="28324175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0972E-C16B-4567-82BB-AC9B69EEE1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331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Stuff to add:</a:t>
            </a:r>
            <a:br>
              <a:rPr lang="en-GB"/>
            </a:br>
            <a:r>
              <a:rPr lang="en-GB"/>
              <a:t>Sample .</a:t>
            </a:r>
            <a:r>
              <a:rPr lang="en-GB" err="1"/>
              <a:t>hecc</a:t>
            </a:r>
            <a:r>
              <a:rPr lang="en-GB"/>
              <a:t> code?</a:t>
            </a:r>
          </a:p>
          <a:p>
            <a:r>
              <a:rPr lang="en-GB"/>
              <a:t>Discuss the game I’m writing?</a:t>
            </a:r>
          </a:p>
          <a:p>
            <a:r>
              <a:rPr lang="en-GB"/>
              <a:t>Maybe work out how to put animations in the ppt</a:t>
            </a:r>
          </a:p>
          <a:p>
            <a:endParaRPr lang="en-GB"/>
          </a:p>
          <a:p>
            <a:r>
              <a:rPr lang="en-GB"/>
              <a:t>Post one of the example games onto my itch.io page, put a link to it in the </a:t>
            </a:r>
            <a:r>
              <a:rPr lang="en-GB" err="1"/>
              <a:t>powerpoint</a:t>
            </a:r>
            <a:r>
              <a:rPr lang="en-GB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0972E-C16B-4567-82BB-AC9B69EEE1E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062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504" y="6598796"/>
            <a:ext cx="25706456" cy="45531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7008" y="12037544"/>
            <a:ext cx="21169448" cy="5428890"/>
          </a:xfrm>
        </p:spPr>
        <p:txBody>
          <a:bodyPr/>
          <a:lstStyle>
            <a:lvl1pPr marL="0" indent="0" algn="ctr">
              <a:buNone/>
              <a:defRPr/>
            </a:lvl1pPr>
            <a:lvl2pPr marL="470322" indent="0" algn="ctr">
              <a:buNone/>
              <a:defRPr/>
            </a:lvl2pPr>
            <a:lvl3pPr marL="940643" indent="0" algn="ctr">
              <a:buNone/>
              <a:defRPr/>
            </a:lvl3pPr>
            <a:lvl4pPr marL="1410965" indent="0" algn="ctr">
              <a:buNone/>
              <a:defRPr/>
            </a:lvl4pPr>
            <a:lvl5pPr marL="1881287" indent="0" algn="ctr">
              <a:buNone/>
              <a:defRPr/>
            </a:lvl5pPr>
            <a:lvl6pPr marL="2351608" indent="0" algn="ctr">
              <a:buNone/>
              <a:defRPr/>
            </a:lvl6pPr>
            <a:lvl7pPr marL="2821930" indent="0" algn="ctr">
              <a:buNone/>
              <a:defRPr/>
            </a:lvl7pPr>
            <a:lvl8pPr marL="3292251" indent="0" algn="ctr">
              <a:buNone/>
              <a:defRPr/>
            </a:lvl8pPr>
            <a:lvl9pPr marL="376257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7235E1-9EE5-9B4E-A378-16028398161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270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2F710A-7EB4-8248-AD16-1A5A614CA6F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26960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27242" y="851140"/>
            <a:ext cx="6803885" cy="181236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2336" y="851140"/>
            <a:ext cx="20258795" cy="181236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7BF9AA-33CA-734A-9E34-8DEFA349FDE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9934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70172C-9007-214A-B59E-92CD2D2A6BA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6925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8840" y="13649451"/>
            <a:ext cx="25706456" cy="4219549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8840" y="9002690"/>
            <a:ext cx="25706456" cy="4646761"/>
          </a:xfrm>
        </p:spPr>
        <p:txBody>
          <a:bodyPr anchor="b"/>
          <a:lstStyle>
            <a:lvl1pPr marL="0" indent="0">
              <a:buNone/>
              <a:defRPr sz="2100"/>
            </a:lvl1pPr>
            <a:lvl2pPr marL="470322" indent="0">
              <a:buNone/>
              <a:defRPr sz="1900"/>
            </a:lvl2pPr>
            <a:lvl3pPr marL="940643" indent="0">
              <a:buNone/>
              <a:defRPr sz="1600"/>
            </a:lvl3pPr>
            <a:lvl4pPr marL="1410965" indent="0">
              <a:buNone/>
              <a:defRPr sz="1400"/>
            </a:lvl4pPr>
            <a:lvl5pPr marL="1881287" indent="0">
              <a:buNone/>
              <a:defRPr sz="1400"/>
            </a:lvl5pPr>
            <a:lvl6pPr marL="2351608" indent="0">
              <a:buNone/>
              <a:defRPr sz="1400"/>
            </a:lvl6pPr>
            <a:lvl7pPr marL="2821930" indent="0">
              <a:buNone/>
              <a:defRPr sz="1400"/>
            </a:lvl7pPr>
            <a:lvl8pPr marL="3292251" indent="0">
              <a:buNone/>
              <a:defRPr sz="1400"/>
            </a:lvl8pPr>
            <a:lvl9pPr marL="376257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F7F13A-C50D-2947-AB70-F7A900AB46F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0676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336" y="4957313"/>
            <a:ext cx="13531340" cy="1401751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99789" y="4957313"/>
            <a:ext cx="13531339" cy="1401751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F09E48-7AF0-F147-8625-1E9BBEDE6E7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4105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336" y="4755209"/>
            <a:ext cx="13362219" cy="198161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322" indent="0">
              <a:buNone/>
              <a:defRPr sz="2100" b="1"/>
            </a:lvl2pPr>
            <a:lvl3pPr marL="940643" indent="0">
              <a:buNone/>
              <a:defRPr sz="1900" b="1"/>
            </a:lvl3pPr>
            <a:lvl4pPr marL="1410965" indent="0">
              <a:buNone/>
              <a:defRPr sz="1600" b="1"/>
            </a:lvl4pPr>
            <a:lvl5pPr marL="1881287" indent="0">
              <a:buNone/>
              <a:defRPr sz="1600" b="1"/>
            </a:lvl5pPr>
            <a:lvl6pPr marL="2351608" indent="0">
              <a:buNone/>
              <a:defRPr sz="1600" b="1"/>
            </a:lvl6pPr>
            <a:lvl7pPr marL="2821930" indent="0">
              <a:buNone/>
              <a:defRPr sz="1600" b="1"/>
            </a:lvl7pPr>
            <a:lvl8pPr marL="3292251" indent="0">
              <a:buNone/>
              <a:defRPr sz="1600" b="1"/>
            </a:lvl8pPr>
            <a:lvl9pPr marL="37625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2336" y="6736818"/>
            <a:ext cx="13362219" cy="1223800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64030" y="4755209"/>
            <a:ext cx="13367097" cy="198161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322" indent="0">
              <a:buNone/>
              <a:defRPr sz="2100" b="1"/>
            </a:lvl2pPr>
            <a:lvl3pPr marL="940643" indent="0">
              <a:buNone/>
              <a:defRPr sz="1900" b="1"/>
            </a:lvl3pPr>
            <a:lvl4pPr marL="1410965" indent="0">
              <a:buNone/>
              <a:defRPr sz="1600" b="1"/>
            </a:lvl4pPr>
            <a:lvl5pPr marL="1881287" indent="0">
              <a:buNone/>
              <a:defRPr sz="1600" b="1"/>
            </a:lvl5pPr>
            <a:lvl6pPr marL="2351608" indent="0">
              <a:buNone/>
              <a:defRPr sz="1600" b="1"/>
            </a:lvl6pPr>
            <a:lvl7pPr marL="2821930" indent="0">
              <a:buNone/>
              <a:defRPr sz="1600" b="1"/>
            </a:lvl7pPr>
            <a:lvl8pPr marL="3292251" indent="0">
              <a:buNone/>
              <a:defRPr sz="1600" b="1"/>
            </a:lvl8pPr>
            <a:lvl9pPr marL="37625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64030" y="6736818"/>
            <a:ext cx="13367097" cy="1223800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0E0976-4050-8849-B93D-C9974A7BE4B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4890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92A00D-80C1-5E42-9731-05E9BE2843A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0004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AB8E08-0882-4045-8039-B54BFF0D5BD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8454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336" y="846211"/>
            <a:ext cx="9950519" cy="3598447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3865" y="846211"/>
            <a:ext cx="16907263" cy="18128613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2336" y="4444657"/>
            <a:ext cx="9950519" cy="14530166"/>
          </a:xfrm>
        </p:spPr>
        <p:txBody>
          <a:bodyPr/>
          <a:lstStyle>
            <a:lvl1pPr marL="0" indent="0">
              <a:buNone/>
              <a:defRPr sz="1400"/>
            </a:lvl1pPr>
            <a:lvl2pPr marL="470322" indent="0">
              <a:buNone/>
              <a:defRPr sz="1200"/>
            </a:lvl2pPr>
            <a:lvl3pPr marL="940643" indent="0">
              <a:buNone/>
              <a:defRPr sz="1000"/>
            </a:lvl3pPr>
            <a:lvl4pPr marL="1410965" indent="0">
              <a:buNone/>
              <a:defRPr sz="900"/>
            </a:lvl4pPr>
            <a:lvl5pPr marL="1881287" indent="0">
              <a:buNone/>
              <a:defRPr sz="900"/>
            </a:lvl5pPr>
            <a:lvl6pPr marL="2351608" indent="0">
              <a:buNone/>
              <a:defRPr sz="900"/>
            </a:lvl6pPr>
            <a:lvl7pPr marL="2821930" indent="0">
              <a:buNone/>
              <a:defRPr sz="900"/>
            </a:lvl7pPr>
            <a:lvl8pPr marL="3292251" indent="0">
              <a:buNone/>
              <a:defRPr sz="900"/>
            </a:lvl8pPr>
            <a:lvl9pPr marL="376257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0FF174-7C35-1A4B-A6AA-113DC766108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1753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7381" y="14870294"/>
            <a:ext cx="18146403" cy="1754859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27381" y="1897812"/>
            <a:ext cx="18146403" cy="12745731"/>
          </a:xfrm>
        </p:spPr>
        <p:txBody>
          <a:bodyPr lIns="294019" tIns="147016" rIns="294019" bIns="147016"/>
          <a:lstStyle>
            <a:lvl1pPr marL="0" indent="0">
              <a:buNone/>
              <a:defRPr sz="3300"/>
            </a:lvl1pPr>
            <a:lvl2pPr marL="470322" indent="0">
              <a:buNone/>
              <a:defRPr sz="2900"/>
            </a:lvl2pPr>
            <a:lvl3pPr marL="940643" indent="0">
              <a:buNone/>
              <a:defRPr sz="2500"/>
            </a:lvl3pPr>
            <a:lvl4pPr marL="1410965" indent="0">
              <a:buNone/>
              <a:defRPr sz="2100"/>
            </a:lvl4pPr>
            <a:lvl5pPr marL="1881287" indent="0">
              <a:buNone/>
              <a:defRPr sz="2100"/>
            </a:lvl5pPr>
            <a:lvl6pPr marL="2351608" indent="0">
              <a:buNone/>
              <a:defRPr sz="2100"/>
            </a:lvl6pPr>
            <a:lvl7pPr marL="2821930" indent="0">
              <a:buNone/>
              <a:defRPr sz="2100"/>
            </a:lvl7pPr>
            <a:lvl8pPr marL="3292251" indent="0">
              <a:buNone/>
              <a:defRPr sz="2100"/>
            </a:lvl8pPr>
            <a:lvl9pPr marL="3762573" indent="0">
              <a:buNone/>
              <a:defRPr sz="21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27381" y="16625153"/>
            <a:ext cx="18146403" cy="2492623"/>
          </a:xfrm>
        </p:spPr>
        <p:txBody>
          <a:bodyPr/>
          <a:lstStyle>
            <a:lvl1pPr marL="0" indent="0">
              <a:buNone/>
              <a:defRPr sz="1400"/>
            </a:lvl1pPr>
            <a:lvl2pPr marL="470322" indent="0">
              <a:buNone/>
              <a:defRPr sz="1200"/>
            </a:lvl2pPr>
            <a:lvl3pPr marL="940643" indent="0">
              <a:buNone/>
              <a:defRPr sz="1000"/>
            </a:lvl3pPr>
            <a:lvl4pPr marL="1410965" indent="0">
              <a:buNone/>
              <a:defRPr sz="900"/>
            </a:lvl4pPr>
            <a:lvl5pPr marL="1881287" indent="0">
              <a:buNone/>
              <a:defRPr sz="900"/>
            </a:lvl5pPr>
            <a:lvl6pPr marL="2351608" indent="0">
              <a:buNone/>
              <a:defRPr sz="900"/>
            </a:lvl6pPr>
            <a:lvl7pPr marL="2821930" indent="0">
              <a:buNone/>
              <a:defRPr sz="900"/>
            </a:lvl7pPr>
            <a:lvl8pPr marL="3292251" indent="0">
              <a:buNone/>
              <a:defRPr sz="900"/>
            </a:lvl8pPr>
            <a:lvl9pPr marL="376257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6CDCD6-9923-B144-AE4C-F2786CB3066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0040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428625"/>
            <a:ext cx="1361122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47408" tIns="73708" rIns="147408" bIns="73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2495550"/>
            <a:ext cx="13611225" cy="705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5650" y="9737725"/>
            <a:ext cx="3529013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>
              <a:defRPr sz="2300"/>
            </a:lvl1pPr>
          </a:lstStyle>
          <a:p>
            <a:endParaRPr lang="en-US" altLang="x-non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67313" y="9737725"/>
            <a:ext cx="47879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 algn="ctr">
              <a:defRPr sz="2300"/>
            </a:lvl1pPr>
          </a:lstStyle>
          <a:p>
            <a:endParaRPr lang="en-US" altLang="x-non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37863" y="9737725"/>
            <a:ext cx="3529012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 algn="r">
              <a:defRPr sz="2300"/>
            </a:lvl1pPr>
          </a:lstStyle>
          <a:p>
            <a:fld id="{C65CAD8A-68BD-6243-838A-3DD119E815E1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2pPr>
      <a:lvl3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3pPr>
      <a:lvl4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4pPr>
      <a:lvl5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5pPr>
      <a:lvl6pPr marL="470322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6pPr>
      <a:lvl7pPr marL="940643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7pPr>
      <a:lvl8pPr marL="1410965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8pPr>
      <a:lvl9pPr marL="1881287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9pPr>
    </p:titleStyle>
    <p:bodyStyle>
      <a:lvl1pPr marL="554038" indent="-554038" algn="l" defTabSz="1473200" rtl="0" eaLnBrk="1" fontAlgn="base" hangingPunct="1">
        <a:spcBef>
          <a:spcPct val="20000"/>
        </a:spcBef>
        <a:spcAft>
          <a:spcPct val="0"/>
        </a:spcAft>
        <a:buChar char="•"/>
        <a:defRPr sz="5200">
          <a:solidFill>
            <a:schemeClr val="tx1"/>
          </a:solidFill>
          <a:latin typeface="+mn-lt"/>
          <a:ea typeface="+mn-ea"/>
          <a:cs typeface="+mn-cs"/>
        </a:defRPr>
      </a:lvl1pPr>
      <a:lvl2pPr marL="1198563" indent="-460375" algn="l" defTabSz="1473200" rtl="0" eaLnBrk="1" fontAlgn="base" hangingPunct="1">
        <a:spcBef>
          <a:spcPct val="20000"/>
        </a:spcBef>
        <a:spcAft>
          <a:spcPct val="0"/>
        </a:spcAft>
        <a:buChar char="–"/>
        <a:defRPr sz="4500">
          <a:solidFill>
            <a:schemeClr val="tx1"/>
          </a:solidFill>
          <a:latin typeface="+mn-lt"/>
        </a:defRPr>
      </a:lvl2pPr>
      <a:lvl3pPr marL="1843088" indent="-368300" algn="l" defTabSz="1473200" rtl="0" eaLnBrk="1" fontAlgn="base" hangingPunct="1">
        <a:spcBef>
          <a:spcPct val="20000"/>
        </a:spcBef>
        <a:spcAft>
          <a:spcPct val="0"/>
        </a:spcAft>
        <a:buChar char="•"/>
        <a:defRPr sz="3900">
          <a:solidFill>
            <a:schemeClr val="tx1"/>
          </a:solidFill>
          <a:latin typeface="+mn-lt"/>
        </a:defRPr>
      </a:lvl3pPr>
      <a:lvl4pPr marL="2581275" indent="-368300" algn="l" defTabSz="1473200" rtl="0" eaLnBrk="1" fontAlgn="base" hangingPunct="1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4pPr>
      <a:lvl5pPr marL="3317875" indent="-368300" algn="l" defTabSz="1473200" rtl="0" eaLnBrk="1" fontAlgn="base" hangingPunct="1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5pPr>
      <a:lvl6pPr marL="7089119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6pPr>
      <a:lvl7pPr marL="7559441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7pPr>
      <a:lvl8pPr marL="8029763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8pPr>
      <a:lvl9pPr marL="8500084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0322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0643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10965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81287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51608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21930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2251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62573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11belowstudio.itch.io/the-hecc-it-demo" TargetMode="External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15"/>
          <p:cNvSpPr>
            <a:spLocks noChangeShapeType="1"/>
          </p:cNvSpPr>
          <p:nvPr/>
        </p:nvSpPr>
        <p:spPr bwMode="auto">
          <a:xfrm>
            <a:off x="0" y="1406525"/>
            <a:ext cx="15122525" cy="0"/>
          </a:xfrm>
          <a:prstGeom prst="line">
            <a:avLst/>
          </a:prstGeom>
          <a:noFill/>
          <a:ln w="11430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4064" tIns="47032" rIns="94064" bIns="47032"/>
          <a:lstStyle/>
          <a:p>
            <a:endParaRPr lang="en-US"/>
          </a:p>
        </p:txBody>
      </p:sp>
      <p:pic>
        <p:nvPicPr>
          <p:cNvPr id="2051" name="Picture 17" descr="logo lar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46525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14"/>
          <p:cNvSpPr>
            <a:spLocks noChangeArrowheads="1"/>
          </p:cNvSpPr>
          <p:nvPr/>
        </p:nvSpPr>
        <p:spPr bwMode="auto">
          <a:xfrm>
            <a:off x="0" y="1425575"/>
            <a:ext cx="15122525" cy="9267825"/>
          </a:xfrm>
          <a:prstGeom prst="rect">
            <a:avLst/>
          </a:prstGeom>
          <a:solidFill>
            <a:srgbClr val="29374B"/>
          </a:solidFill>
          <a:ln>
            <a:noFill/>
          </a:ln>
        </p:spPr>
        <p:txBody>
          <a:bodyPr wrap="none" lIns="47165" tIns="23582" rIns="47165" bIns="23582" anchor="ctr"/>
          <a:lstStyle>
            <a:lvl1pPr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x-none"/>
          </a:p>
        </p:txBody>
      </p:sp>
      <p:pic>
        <p:nvPicPr>
          <p:cNvPr id="2053" name="Picture 5" descr="use RH modified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613" y="0"/>
            <a:ext cx="5662612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3836988" y="1595438"/>
            <a:ext cx="785495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7165" tIns="23582" rIns="47165" bIns="23582">
            <a:spAutoFit/>
          </a:bodyPr>
          <a:lstStyle>
            <a:lvl1pPr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>
                <a:solidFill>
                  <a:schemeClr val="bg1"/>
                </a:solidFill>
              </a:rPr>
              <a:t>Rachel Lowe (Supervisor: Dr Richard Bartle)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220663" y="2382838"/>
            <a:ext cx="3540125" cy="7953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GB" altLang="x-none" sz="2800" b="1" dirty="0">
                <a:latin typeface="Arial Rounded MT Bold" panose="020F0704030504030204" pitchFamily="34" charset="0"/>
              </a:rPr>
              <a:t>WHAT IS HECC-IT?</a:t>
            </a:r>
            <a:endParaRPr lang="en-GB" altLang="x-none" sz="2800" dirty="0">
              <a:latin typeface="Arial Rounded MT Bold" panose="020F0704030504030204" pitchFamily="34" charset="0"/>
            </a:endParaRPr>
          </a:p>
          <a:p>
            <a:pPr eaLnBrk="1" hangingPunct="1"/>
            <a:r>
              <a:rPr lang="en-GB" altLang="x-none" sz="1400" i="1" dirty="0">
                <a:latin typeface="JetBrains Mono" panose="02000009000000000000" pitchFamily="49" charset="0"/>
                <a:cs typeface="JetBrains Mono" panose="02000009000000000000" pitchFamily="49" charset="0"/>
              </a:rPr>
              <a:t>Hypertext Editing and Creation  Code Integrated Toolkit </a:t>
            </a:r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is the hypertext game authoring tool made for indecisive people.</a:t>
            </a:r>
          </a:p>
          <a:p>
            <a:pPr eaLnBrk="1" hangingPunct="1"/>
            <a:endParaRPr lang="en-GB" altLang="x-none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1" hangingPunct="1"/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Most existing systems require users to use a GUI or to write raw code and hope it compiles. However, no tools truly offer users the choice between the two (or, if they do, it’s with some caveats).</a:t>
            </a:r>
          </a:p>
          <a:p>
            <a:pPr eaLnBrk="1" hangingPunct="1"/>
            <a:endParaRPr lang="en-GB" altLang="x-none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1" hangingPunct="1"/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But not </a:t>
            </a:r>
            <a:r>
              <a:rPr lang="en-GB" altLang="x-none" sz="1400" b="1" dirty="0">
                <a:latin typeface="JetBrains Mono" panose="02000009000000000000" pitchFamily="49" charset="0"/>
                <a:cs typeface="JetBrains Mono" panose="02000009000000000000" pitchFamily="49" charset="0"/>
              </a:rPr>
              <a:t>HECC-IT</a:t>
            </a:r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</a:p>
          <a:p>
            <a:pPr eaLnBrk="1" hangingPunct="1"/>
            <a:endParaRPr lang="en-GB" altLang="x-none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1" hangingPunct="1"/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You’re a power user who doesn’t want to faff around with a GUI? You can just write </a:t>
            </a:r>
            <a:r>
              <a:rPr lang="en-GB" altLang="x-none" sz="1400" b="1" dirty="0"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GB" altLang="x-none" sz="1400" b="1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hecc</a:t>
            </a:r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code! You’re a casual user who wants a GUI? You can use </a:t>
            </a:r>
            <a:r>
              <a:rPr lang="en-GB" altLang="x-none" sz="1400" b="1" dirty="0">
                <a:latin typeface="JetBrains Mono" panose="02000009000000000000" pitchFamily="49" charset="0"/>
                <a:cs typeface="JetBrains Mono" panose="02000009000000000000" pitchFamily="49" charset="0"/>
              </a:rPr>
              <a:t>OH-HECC!</a:t>
            </a:r>
            <a:endParaRPr lang="en-GB" altLang="x-none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1" hangingPunct="1"/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Then, once that’s done, just put it through </a:t>
            </a:r>
            <a:r>
              <a:rPr lang="en-GB" altLang="x-none" sz="1400" b="1" dirty="0">
                <a:latin typeface="JetBrains Mono" panose="02000009000000000000" pitchFamily="49" charset="0"/>
                <a:cs typeface="JetBrains Mono" panose="02000009000000000000" pitchFamily="49" charset="0"/>
              </a:rPr>
              <a:t>HECC-UP</a:t>
            </a:r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and you have your playable </a:t>
            </a:r>
            <a:r>
              <a:rPr lang="en-GB" altLang="x-none" sz="1400" i="1" dirty="0">
                <a:latin typeface="JetBrains Mono" panose="02000009000000000000" pitchFamily="49" charset="0"/>
                <a:cs typeface="JetBrains Mono" panose="02000009000000000000" pitchFamily="49" charset="0"/>
              </a:rPr>
              <a:t>HECC-Infused Nice Game</a:t>
            </a:r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!</a:t>
            </a:r>
          </a:p>
          <a:p>
            <a:pPr eaLnBrk="1" hangingPunct="1"/>
            <a:endParaRPr lang="en-GB" altLang="x-none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1" hangingPunct="1"/>
            <a:r>
              <a:rPr lang="en-GB" altLang="x-none" sz="1400" b="1" dirty="0">
                <a:latin typeface="JetBrains Mono" panose="02000009000000000000" pitchFamily="49" charset="0"/>
                <a:cs typeface="JetBrains Mono" panose="02000009000000000000" pitchFamily="49" charset="0"/>
              </a:rPr>
              <a:t>HECC-IT</a:t>
            </a:r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is a standalone desktop application, written in Java, so users only need to download it and run it.</a:t>
            </a:r>
          </a:p>
          <a:p>
            <a:pPr eaLnBrk="1" hangingPunct="1"/>
            <a:endParaRPr lang="en-GB" altLang="x-none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1" hangingPunct="1"/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Games made with </a:t>
            </a:r>
            <a:r>
              <a:rPr lang="en-GB" altLang="x-none" sz="1400" b="1" dirty="0">
                <a:latin typeface="JetBrains Mono" panose="02000009000000000000" pitchFamily="49" charset="0"/>
                <a:cs typeface="JetBrains Mono" panose="02000009000000000000" pitchFamily="49" charset="0"/>
              </a:rPr>
              <a:t>HECC-IT</a:t>
            </a:r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are in a client-side HTML/JavaScript format, so anyone with a web browser can play them, anytime, anywhere, without any hassle.</a:t>
            </a: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946525" y="2382838"/>
            <a:ext cx="3540125" cy="7953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x-none" sz="2400" b="1">
                <a:latin typeface="Arial Rounded MT Bold" panose="020F0704030504030204" pitchFamily="34" charset="0"/>
              </a:rPr>
              <a:t>HOW DOES IT WORK?</a:t>
            </a:r>
          </a:p>
          <a:p>
            <a:pPr eaLnBrk="1" hangingPunct="1"/>
            <a:r>
              <a:rPr lang="en-GB" altLang="x-none" sz="1400" b="1">
                <a:latin typeface="JetBrains Mono" panose="02000009000000000000" pitchFamily="49" charset="0"/>
                <a:cs typeface="JetBrains Mono" panose="02000009000000000000" pitchFamily="49" charset="0"/>
              </a:rPr>
              <a:t>HECC-IT</a:t>
            </a:r>
            <a:r>
              <a:rPr lang="en-GB" altLang="x-none" sz="1400">
                <a:latin typeface="JetBrains Mono" panose="02000009000000000000" pitchFamily="49" charset="0"/>
                <a:cs typeface="JetBrains Mono" panose="02000009000000000000" pitchFamily="49" charset="0"/>
              </a:rPr>
              <a:t> is a toolkit, within a single executable .jar file.</a:t>
            </a:r>
          </a:p>
          <a:p>
            <a:pPr eaLnBrk="1" hangingPunct="1"/>
            <a:endParaRPr lang="en-GB" altLang="x-none" sz="140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1" hangingPunct="1"/>
            <a:r>
              <a:rPr lang="en-GB" altLang="x-none" sz="1400">
                <a:latin typeface="JetBrains Mono" panose="02000009000000000000" pitchFamily="49" charset="0"/>
                <a:cs typeface="JetBrains Mono" panose="02000009000000000000" pitchFamily="49" charset="0"/>
              </a:rPr>
              <a:t>Users open the executable, pick an existing </a:t>
            </a:r>
            <a:r>
              <a:rPr lang="en-GB" altLang="x-none" sz="1400" b="1">
                <a:latin typeface="JetBrains Mono" panose="02000009000000000000" pitchFamily="49" charset="0"/>
                <a:cs typeface="JetBrains Mono" panose="02000009000000000000" pitchFamily="49" charset="0"/>
              </a:rPr>
              <a:t>.hecc </a:t>
            </a:r>
            <a:r>
              <a:rPr lang="en-GB" altLang="x-none" sz="1400">
                <a:latin typeface="JetBrains Mono" panose="02000009000000000000" pitchFamily="49" charset="0"/>
                <a:cs typeface="JetBrains Mono" panose="02000009000000000000" pitchFamily="49" charset="0"/>
              </a:rPr>
              <a:t>file (or make one), and are then given the choice to export it now or keep editing it (and export later).</a:t>
            </a:r>
          </a:p>
          <a:p>
            <a:pPr eaLnBrk="1" hangingPunct="1"/>
            <a:endParaRPr lang="en-GB" altLang="x-none" sz="140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1" hangingPunct="1"/>
            <a:r>
              <a:rPr lang="en-GB" altLang="x-none" sz="1400">
                <a:latin typeface="JetBrains Mono" panose="02000009000000000000" pitchFamily="49" charset="0"/>
                <a:cs typeface="JetBrains Mono" panose="02000009000000000000" pitchFamily="49" charset="0"/>
              </a:rPr>
              <a:t>Once exported, users can just open the index.html page, and they can play the game!</a:t>
            </a:r>
            <a:endParaRPr lang="en-GB" altLang="x-none" sz="200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11396663" y="5054568"/>
            <a:ext cx="3540125" cy="14189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x-none" sz="1400" b="1">
                <a:latin typeface="JetBrains Mono" panose="02000009000000000000" pitchFamily="49" charset="0"/>
                <a:cs typeface="JetBrains Mono" panose="02000009000000000000" pitchFamily="49" charset="0"/>
              </a:rPr>
              <a:t>Above</a:t>
            </a:r>
            <a:r>
              <a:rPr lang="en-GB" altLang="x-none" sz="1400">
                <a:latin typeface="JetBrains Mono" panose="02000009000000000000" pitchFamily="49" charset="0"/>
                <a:cs typeface="JetBrains Mono" panose="02000009000000000000" pitchFamily="49" charset="0"/>
              </a:rPr>
              <a:t>: A screenshot of </a:t>
            </a:r>
            <a:r>
              <a:rPr lang="en-GB" altLang="x-none" sz="1400" b="1">
                <a:latin typeface="JetBrains Mono" panose="02000009000000000000" pitchFamily="49" charset="0"/>
                <a:cs typeface="JetBrains Mono" panose="02000009000000000000" pitchFamily="49" charset="0"/>
              </a:rPr>
              <a:t>OH-HECC</a:t>
            </a:r>
            <a:r>
              <a:rPr lang="en-GB" altLang="x-none" sz="1400">
                <a:latin typeface="JetBrains Mono" panose="02000009000000000000" pitchFamily="49" charset="0"/>
                <a:cs typeface="JetBrains Mono" panose="02000009000000000000" pitchFamily="49" charset="0"/>
              </a:rPr>
              <a:t> (</a:t>
            </a:r>
            <a:r>
              <a:rPr lang="en-GB" altLang="x-none" sz="1400" i="1">
                <a:latin typeface="JetBrains Mono" panose="02000009000000000000" pitchFamily="49" charset="0"/>
                <a:cs typeface="JetBrains Mono" panose="02000009000000000000" pitchFamily="49" charset="0"/>
              </a:rPr>
              <a:t>Optional Help for HECC</a:t>
            </a:r>
            <a:r>
              <a:rPr lang="en-GB" altLang="x-none" sz="1400">
                <a:latin typeface="JetBrains Mono" panose="02000009000000000000" pitchFamily="49" charset="0"/>
                <a:cs typeface="JetBrains Mono" panose="02000009000000000000" pitchFamily="49" charset="0"/>
              </a:rPr>
              <a:t>; the editing GUI) showing the network of passages for an example game. (</a:t>
            </a:r>
            <a:r>
              <a:rPr lang="en-GB" altLang="x-none" sz="1400" b="1" i="1" err="1">
                <a:latin typeface="JetBrains Mono" panose="02000009000000000000" pitchFamily="49" charset="0"/>
                <a:cs typeface="JetBrains Mono" panose="02000009000000000000" pitchFamily="49" charset="0"/>
              </a:rPr>
              <a:t>Backblast</a:t>
            </a:r>
            <a:r>
              <a:rPr lang="en-GB" altLang="x-none" sz="1400">
                <a:latin typeface="JetBrains Mono" panose="02000009000000000000" pitchFamily="49" charset="0"/>
                <a:cs typeface="JetBrains Mono" panose="02000009000000000000" pitchFamily="49" charset="0"/>
              </a:rPr>
              <a:t> was too big to fit on this poster)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3BA079-663B-436A-A1E6-5906C7F8FC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8068" y="7285411"/>
            <a:ext cx="3910012" cy="1365034"/>
          </a:xfrm>
          <a:prstGeom prst="rect">
            <a:avLst/>
          </a:prstGeom>
        </p:spPr>
      </p:pic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7672388" y="2382838"/>
            <a:ext cx="3540125" cy="7953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x-none" sz="2400" b="1">
                <a:latin typeface="Arial Rounded MT Bold" panose="020F0704030504030204" pitchFamily="34" charset="0"/>
              </a:rPr>
              <a:t>HOW WAS IT MADE?</a:t>
            </a:r>
          </a:p>
          <a:p>
            <a:pPr eaLnBrk="1" hangingPunct="1"/>
            <a:r>
              <a:rPr lang="en-GB" altLang="x-none" sz="1400">
                <a:latin typeface="JetBrains Mono" panose="02000009000000000000" pitchFamily="49" charset="0"/>
                <a:cs typeface="JetBrains Mono" panose="02000009000000000000" pitchFamily="49" charset="0"/>
              </a:rPr>
              <a:t>The first part of </a:t>
            </a:r>
            <a:r>
              <a:rPr lang="en-GB" altLang="x-none" sz="1400" b="1">
                <a:latin typeface="JetBrains Mono" panose="02000009000000000000" pitchFamily="49" charset="0"/>
                <a:cs typeface="JetBrains Mono" panose="02000009000000000000" pitchFamily="49" charset="0"/>
              </a:rPr>
              <a:t>HECC-IT</a:t>
            </a:r>
            <a:r>
              <a:rPr lang="en-GB" altLang="x-none" sz="1400">
                <a:latin typeface="JetBrains Mono" panose="02000009000000000000" pitchFamily="49" charset="0"/>
                <a:cs typeface="JetBrains Mono" panose="02000009000000000000" pitchFamily="49" charset="0"/>
              </a:rPr>
              <a:t> to be produced was the output. I made a very simple hypertext game in HTML/JS, which simply replaced the text displayed on part of the HTML page in response to the player clicking on special links in the content.</a:t>
            </a:r>
          </a:p>
          <a:p>
            <a:pPr eaLnBrk="1" hangingPunct="1"/>
            <a:endParaRPr lang="en-GB" altLang="x-none" sz="140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1" hangingPunct="1"/>
            <a:r>
              <a:rPr lang="en-GB" altLang="x-none" sz="1400">
                <a:latin typeface="JetBrains Mono" panose="02000009000000000000" pitchFamily="49" charset="0"/>
                <a:cs typeface="JetBrains Mono" panose="02000009000000000000" pitchFamily="49" charset="0"/>
              </a:rPr>
              <a:t>The next step was creating the </a:t>
            </a:r>
            <a:r>
              <a:rPr lang="en-GB" altLang="x-none" sz="1400" b="1"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GB" altLang="x-none" sz="1400" b="1" err="1">
                <a:latin typeface="JetBrains Mono" panose="02000009000000000000" pitchFamily="49" charset="0"/>
                <a:cs typeface="JetBrains Mono" panose="02000009000000000000" pitchFamily="49" charset="0"/>
              </a:rPr>
              <a:t>hecc</a:t>
            </a:r>
            <a:r>
              <a:rPr lang="en-GB" altLang="x-none" sz="1400">
                <a:latin typeface="JetBrains Mono" panose="02000009000000000000" pitchFamily="49" charset="0"/>
                <a:cs typeface="JetBrains Mono" panose="02000009000000000000" pitchFamily="49" charset="0"/>
              </a:rPr>
              <a:t> language (a simple declarative language to declare passages and links), before making </a:t>
            </a:r>
            <a:r>
              <a:rPr lang="en-GB" altLang="x-none" sz="1400" b="1">
                <a:latin typeface="JetBrains Mono" panose="02000009000000000000" pitchFamily="49" charset="0"/>
                <a:cs typeface="JetBrains Mono" panose="02000009000000000000" pitchFamily="49" charset="0"/>
              </a:rPr>
              <a:t>HECC-UP</a:t>
            </a:r>
            <a:r>
              <a:rPr lang="en-GB" altLang="x-none" sz="1400">
                <a:latin typeface="JetBrains Mono" panose="02000009000000000000" pitchFamily="49" charset="0"/>
                <a:cs typeface="JetBrains Mono" panose="02000009000000000000" pitchFamily="49" charset="0"/>
              </a:rPr>
              <a:t>, which converts </a:t>
            </a:r>
            <a:r>
              <a:rPr lang="en-GB" altLang="x-none" sz="1400" b="1"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GB" altLang="x-none" sz="1400" b="1" err="1">
                <a:latin typeface="JetBrains Mono" panose="02000009000000000000" pitchFamily="49" charset="0"/>
                <a:cs typeface="JetBrains Mono" panose="02000009000000000000" pitchFamily="49" charset="0"/>
              </a:rPr>
              <a:t>hecc</a:t>
            </a:r>
            <a:r>
              <a:rPr lang="en-GB" altLang="x-none" sz="1400">
                <a:latin typeface="JetBrains Mono" panose="02000009000000000000" pitchFamily="49" charset="0"/>
                <a:cs typeface="JetBrains Mono" panose="02000009000000000000" pitchFamily="49" charset="0"/>
              </a:rPr>
              <a:t> code into playable games.</a:t>
            </a:r>
          </a:p>
          <a:p>
            <a:pPr eaLnBrk="1" hangingPunct="1"/>
            <a:endParaRPr lang="en-GB" altLang="x-none" sz="140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1" hangingPunct="1"/>
            <a:r>
              <a:rPr lang="en-GB" altLang="x-none" sz="1400">
                <a:latin typeface="JetBrains Mono" panose="02000009000000000000" pitchFamily="49" charset="0"/>
                <a:cs typeface="JetBrains Mono" panose="02000009000000000000" pitchFamily="49" charset="0"/>
              </a:rPr>
              <a:t>Following this, I made </a:t>
            </a:r>
            <a:r>
              <a:rPr lang="en-GB" altLang="x-none" sz="1400" b="1">
                <a:latin typeface="JetBrains Mono" panose="02000009000000000000" pitchFamily="49" charset="0"/>
                <a:cs typeface="JetBrains Mono" panose="02000009000000000000" pitchFamily="49" charset="0"/>
              </a:rPr>
              <a:t>OH-HECC</a:t>
            </a:r>
            <a:r>
              <a:rPr lang="en-GB" altLang="x-none" sz="1400">
                <a:latin typeface="JetBrains Mono" panose="02000009000000000000" pitchFamily="49" charset="0"/>
                <a:cs typeface="JetBrains Mono" panose="02000009000000000000" pitchFamily="49" charset="0"/>
              </a:rPr>
              <a:t>, which can read </a:t>
            </a:r>
            <a:r>
              <a:rPr lang="en-GB" altLang="x-none" sz="1400" b="1"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GB" altLang="x-none" sz="1400" b="1" err="1">
                <a:latin typeface="JetBrains Mono" panose="02000009000000000000" pitchFamily="49" charset="0"/>
                <a:cs typeface="JetBrains Mono" panose="02000009000000000000" pitchFamily="49" charset="0"/>
              </a:rPr>
              <a:t>hecc</a:t>
            </a:r>
            <a:r>
              <a:rPr lang="en-GB" altLang="x-none" sz="1400">
                <a:latin typeface="JetBrains Mono" panose="02000009000000000000" pitchFamily="49" charset="0"/>
                <a:cs typeface="JetBrains Mono" panose="02000009000000000000" pitchFamily="49" charset="0"/>
              </a:rPr>
              <a:t> files, display them as a network of linked passages, allow the user to edit them, and save the edited </a:t>
            </a:r>
            <a:r>
              <a:rPr lang="en-GB" altLang="x-none" sz="1400" b="1"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GB" altLang="x-none" sz="1400" b="1" err="1">
                <a:latin typeface="JetBrains Mono" panose="02000009000000000000" pitchFamily="49" charset="0"/>
                <a:cs typeface="JetBrains Mono" panose="02000009000000000000" pitchFamily="49" charset="0"/>
              </a:rPr>
              <a:t>hecc</a:t>
            </a:r>
            <a:r>
              <a:rPr lang="en-GB" altLang="x-none" sz="1400">
                <a:latin typeface="JetBrains Mono" panose="02000009000000000000" pitchFamily="49" charset="0"/>
                <a:cs typeface="JetBrains Mono" panose="02000009000000000000" pitchFamily="49" charset="0"/>
              </a:rPr>
              <a:t> file.</a:t>
            </a:r>
          </a:p>
          <a:p>
            <a:pPr eaLnBrk="1" hangingPunct="1"/>
            <a:endParaRPr lang="en-GB" altLang="x-none" sz="140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1" hangingPunct="1"/>
            <a:r>
              <a:rPr lang="en-GB" altLang="x-none" sz="1400">
                <a:latin typeface="JetBrains Mono" panose="02000009000000000000" pitchFamily="49" charset="0"/>
                <a:cs typeface="JetBrains Mono" panose="02000009000000000000" pitchFamily="49" charset="0"/>
              </a:rPr>
              <a:t>With the tool made, I proceeded to start authoring a proper hypertext game: </a:t>
            </a:r>
            <a:r>
              <a:rPr lang="en-GB" altLang="x-none" sz="1400" b="1" i="1" err="1">
                <a:latin typeface="JetBrains Mono" panose="02000009000000000000" pitchFamily="49" charset="0"/>
                <a:cs typeface="JetBrains Mono" panose="02000009000000000000" pitchFamily="49" charset="0"/>
              </a:rPr>
              <a:t>Backblast</a:t>
            </a:r>
            <a:r>
              <a:rPr lang="en-GB" altLang="x-none" sz="1400">
                <a:latin typeface="JetBrains Mono" panose="02000009000000000000" pitchFamily="49" charset="0"/>
                <a:cs typeface="JetBrains Mono" panose="02000009000000000000" pitchFamily="49" charset="0"/>
              </a:rPr>
              <a:t>; a murder mystery where </a:t>
            </a:r>
            <a:r>
              <a:rPr lang="en-GB" altLang="x-none" sz="1400" b="1">
                <a:latin typeface="JetBrains Mono" panose="02000009000000000000" pitchFamily="49" charset="0"/>
                <a:cs typeface="JetBrains Mono" panose="02000009000000000000" pitchFamily="49" charset="0"/>
              </a:rPr>
              <a:t>you</a:t>
            </a:r>
            <a:r>
              <a:rPr lang="en-GB" altLang="x-none" sz="1400">
                <a:latin typeface="JetBrains Mono" panose="02000009000000000000" pitchFamily="49" charset="0"/>
                <a:cs typeface="JetBrains Mono" panose="02000009000000000000" pitchFamily="49" charset="0"/>
              </a:rPr>
              <a:t> are the victim.</a:t>
            </a:r>
          </a:p>
          <a:p>
            <a:pPr eaLnBrk="1" hangingPunct="1"/>
            <a:endParaRPr lang="en-GB" altLang="x-none" sz="140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1" hangingPunct="1"/>
            <a:r>
              <a:rPr lang="en-GB" altLang="x-none" sz="1400">
                <a:latin typeface="JetBrains Mono" panose="02000009000000000000" pitchFamily="49" charset="0"/>
                <a:cs typeface="JetBrains Mono" panose="02000009000000000000" pitchFamily="49" charset="0"/>
              </a:rPr>
              <a:t>I have been adding further features to </a:t>
            </a:r>
            <a:r>
              <a:rPr lang="en-GB" altLang="x-none" sz="1400" b="1">
                <a:latin typeface="JetBrains Mono" panose="02000009000000000000" pitchFamily="49" charset="0"/>
                <a:cs typeface="JetBrains Mono" panose="02000009000000000000" pitchFamily="49" charset="0"/>
              </a:rPr>
              <a:t>HECC-IT</a:t>
            </a:r>
            <a:r>
              <a:rPr lang="en-GB" altLang="x-none" sz="1400">
                <a:latin typeface="JetBrains Mono" panose="02000009000000000000" pitchFamily="49" charset="0"/>
                <a:cs typeface="JetBrains Mono" panose="02000009000000000000" pitchFamily="49" charset="0"/>
              </a:rPr>
              <a:t> since then, such as conditional statements/ guard conditions, markdown formatting, and extra usability features for authors.</a:t>
            </a:r>
            <a:endParaRPr lang="x-none" altLang="x-none" sz="140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ABEAE3-C386-475A-838C-FD75540100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05557" y="2391923"/>
            <a:ext cx="4122336" cy="2643596"/>
          </a:xfrm>
          <a:prstGeom prst="rect">
            <a:avLst/>
          </a:prstGeom>
        </p:spPr>
      </p:pic>
      <p:sp>
        <p:nvSpPr>
          <p:cNvPr id="2059" name="TextBox 11"/>
          <p:cNvSpPr txBox="1">
            <a:spLocks noChangeArrowheads="1"/>
          </p:cNvSpPr>
          <p:nvPr/>
        </p:nvSpPr>
        <p:spPr bwMode="auto">
          <a:xfrm>
            <a:off x="4989513" y="346075"/>
            <a:ext cx="5286375" cy="109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dirty="0"/>
              <a:t>Hypertext Game Project</a:t>
            </a:r>
          </a:p>
          <a:p>
            <a:pPr algn="ctr" eaLnBrk="1" hangingPunct="1"/>
            <a:r>
              <a:rPr lang="en-US" altLang="x-none" sz="3600" b="1" dirty="0">
                <a:latin typeface="Arial Rounded MT Bold" panose="020F0704030504030204" pitchFamily="34" charset="0"/>
              </a:rPr>
              <a:t>HECC-IT!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796DB94-FBA4-4119-9E52-EE4F6033F20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8" t="4059" r="7175" b="5172"/>
          <a:stretch/>
        </p:blipFill>
        <p:spPr>
          <a:xfrm>
            <a:off x="3944939" y="5346700"/>
            <a:ext cx="3540126" cy="5000625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CCDBAC73-A8E9-49D9-8B47-BFD5D0D2C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0025" y="8711243"/>
            <a:ext cx="3540125" cy="15928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x-none" sz="1400">
                <a:latin typeface="JetBrains Mono" panose="02000009000000000000" pitchFamily="49" charset="0"/>
                <a:cs typeface="JetBrains Mono" panose="02000009000000000000" pitchFamily="49" charset="0"/>
              </a:rPr>
              <a:t>If </a:t>
            </a:r>
            <a:r>
              <a:rPr lang="en-GB" altLang="x-none" sz="1400" b="1">
                <a:latin typeface="JetBrains Mono" panose="02000009000000000000" pitchFamily="49" charset="0"/>
                <a:cs typeface="JetBrains Mono" panose="02000009000000000000" pitchFamily="49" charset="0"/>
              </a:rPr>
              <a:t>you</a:t>
            </a:r>
            <a:r>
              <a:rPr lang="en-GB" altLang="x-none" sz="1400">
                <a:latin typeface="JetBrains Mono" panose="02000009000000000000" pitchFamily="49" charset="0"/>
                <a:cs typeface="JetBrains Mono" panose="02000009000000000000" pitchFamily="49" charset="0"/>
              </a:rPr>
              <a:t> want to play some of the games produced during the development of </a:t>
            </a:r>
            <a:r>
              <a:rPr lang="en-GB" altLang="x-none" sz="1400" b="1">
                <a:latin typeface="JetBrains Mono" panose="02000009000000000000" pitchFamily="49" charset="0"/>
                <a:cs typeface="JetBrains Mono" panose="02000009000000000000" pitchFamily="49" charset="0"/>
              </a:rPr>
              <a:t>HECC-IT</a:t>
            </a:r>
            <a:r>
              <a:rPr lang="en-GB" altLang="x-none" sz="1400">
                <a:latin typeface="JetBrains Mono" panose="02000009000000000000" pitchFamily="49" charset="0"/>
                <a:cs typeface="JetBrains Mono" panose="02000009000000000000" pitchFamily="49" charset="0"/>
              </a:rPr>
              <a:t>, to see for yourself what it can do, you can play them here:</a:t>
            </a:r>
          </a:p>
          <a:p>
            <a:pPr eaLnBrk="1" hangingPunct="1"/>
            <a:r>
              <a:rPr lang="en-GB" altLang="x-none" sz="1600" b="1">
                <a:solidFill>
                  <a:srgbClr val="0000FF"/>
                </a:solidFill>
                <a:latin typeface="JetBrains Mono" panose="02000009000000000000" pitchFamily="49" charset="0"/>
                <a:cs typeface="JetBrains Mono" panose="02000009000000000000" pitchFamily="49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https://11belowstudio.itch.io/the-hecc-it-demo</a:t>
            </a:r>
            <a:endParaRPr lang="en-GB" altLang="x-none" sz="1600" b="1">
              <a:solidFill>
                <a:srgbClr val="0000FF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6670AC2D-03B3-4224-A457-5E8202E79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6662" y="6546862"/>
            <a:ext cx="3540125" cy="7157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x-none" sz="1400" b="1">
                <a:latin typeface="JetBrains Mono" panose="02000009000000000000" pitchFamily="49" charset="0"/>
                <a:cs typeface="JetBrains Mono" panose="02000009000000000000" pitchFamily="49" charset="0"/>
              </a:rPr>
              <a:t>Below</a:t>
            </a:r>
            <a:r>
              <a:rPr lang="en-GB" altLang="x-none" sz="1400">
                <a:latin typeface="JetBrains Mono" panose="02000009000000000000" pitchFamily="49" charset="0"/>
                <a:cs typeface="JetBrains Mono" panose="02000009000000000000" pitchFamily="49" charset="0"/>
              </a:rPr>
              <a:t>: A screenshot from that game after exporting it with </a:t>
            </a:r>
            <a:r>
              <a:rPr lang="en-GB" altLang="x-none" sz="1400" b="1">
                <a:latin typeface="JetBrains Mono" panose="02000009000000000000" pitchFamily="49" charset="0"/>
                <a:cs typeface="JetBrains Mono" panose="02000009000000000000" pitchFamily="49" charset="0"/>
              </a:rPr>
              <a:t>HECC-UP</a:t>
            </a:r>
            <a:r>
              <a:rPr lang="en-GB" altLang="x-none" sz="140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GB" altLang="x-none" sz="1400" i="1">
                <a:latin typeface="JetBrains Mono" panose="02000009000000000000" pitchFamily="49" charset="0"/>
                <a:cs typeface="JetBrains Mono" panose="02000009000000000000" pitchFamily="49" charset="0"/>
              </a:rPr>
              <a:t>(HECC Ultra Parser).</a:t>
            </a:r>
            <a:endParaRPr lang="en-GB" altLang="x-none" sz="140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59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5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59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5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5618C6EA47144F98176975A51512E3" ma:contentTypeVersion="13" ma:contentTypeDescription="Create a new document." ma:contentTypeScope="" ma:versionID="ae9ce622c04d7ebad9410625498d08ea">
  <xsd:schema xmlns:xsd="http://www.w3.org/2001/XMLSchema" xmlns:xs="http://www.w3.org/2001/XMLSchema" xmlns:p="http://schemas.microsoft.com/office/2006/metadata/properties" xmlns:ns3="a9644998-0f43-4a12-9bff-883b17382285" xmlns:ns4="378297c8-0ee1-4ccb-95ba-390b2a98be1e" targetNamespace="http://schemas.microsoft.com/office/2006/metadata/properties" ma:root="true" ma:fieldsID="c7ff2d01485aa5870645acc7afabfd5d" ns3:_="" ns4:_="">
    <xsd:import namespace="a9644998-0f43-4a12-9bff-883b17382285"/>
    <xsd:import namespace="378297c8-0ee1-4ccb-95ba-390b2a98be1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644998-0f43-4a12-9bff-883b173822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8297c8-0ee1-4ccb-95ba-390b2a98be1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4687DC3-270C-4474-9FBF-721009BF8949}">
  <ds:schemaRefs>
    <ds:schemaRef ds:uri="378297c8-0ee1-4ccb-95ba-390b2a98be1e"/>
    <ds:schemaRef ds:uri="a9644998-0f43-4a12-9bff-883b1738228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008306C-5399-4C69-807E-BB34856E2D0D}">
  <ds:schemaRefs>
    <ds:schemaRef ds:uri="http://www.w3.org/XML/1998/namespace"/>
    <ds:schemaRef ds:uri="378297c8-0ee1-4ccb-95ba-390b2a98be1e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a9644998-0f43-4a12-9bff-883b17382285"/>
    <ds:schemaRef ds:uri="http://schemas.microsoft.com/office/infopath/2007/PartnerControl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4D0D3C5-34E4-4C50-AEF0-1975AC22AD5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CE301 Poster Template</Template>
  <TotalTime>3</TotalTime>
  <Words>588</Words>
  <Application>Microsoft Office PowerPoint</Application>
  <PresentationFormat>Custom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Arial Rounded MT Bold</vt:lpstr>
      <vt:lpstr>Arial</vt:lpstr>
      <vt:lpstr>JetBrains Mono</vt:lpstr>
      <vt:lpstr>Default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Vickers, Anthony J</dc:creator>
  <cp:lastModifiedBy>Rachel Lowe</cp:lastModifiedBy>
  <cp:revision>1</cp:revision>
  <dcterms:created xsi:type="dcterms:W3CDTF">2017-01-16T10:10:48Z</dcterms:created>
  <dcterms:modified xsi:type="dcterms:W3CDTF">2021-03-16T14:19:01Z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0x0101009F5618C6EA47144F98176975A51512E3</vt:lpwstr>
  </property>
</Properties>
</file>