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7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Lst>
  <p:sldSz cx="9144000" cy="5143500" type="screen16x9"/>
  <p:notesSz cx="6858000" cy="9144000"/>
  <p:embeddedFontLst>
    <p:embeddedFont>
      <p:font typeface="Helvetica Neue Light" panose="020B0604020202020204" charset="0"/>
      <p:regular r:id="rId73"/>
      <p:bold r:id="rId74"/>
      <p:italic r:id="rId75"/>
      <p:boldItalic r:id="rId76"/>
    </p:embeddedFont>
    <p:embeddedFont>
      <p:font typeface="Helvetica Neue" panose="020B0604020202020204" charset="0"/>
      <p:regular r:id="rId77"/>
      <p:bold r:id="rId78"/>
      <p:italic r:id="rId79"/>
      <p:boldItalic r:id="rId80"/>
    </p:embeddedFont>
    <p:embeddedFont>
      <p:font typeface="Roboto Mono Light" panose="020B0604020202020204" charset="0"/>
      <p:regular r:id="rId81"/>
      <p:bold r:id="rId82"/>
      <p:italic r:id="rId83"/>
      <p:boldItalic r:id="rId84"/>
    </p:embeddedFont>
    <p:embeddedFont>
      <p:font typeface="Lato" panose="020B0604020202020204" charset="0"/>
      <p:regular r:id="rId85"/>
      <p:bold r:id="rId86"/>
      <p:italic r:id="rId87"/>
      <p:boldItalic r:id="rId88"/>
    </p:embeddedFont>
    <p:embeddedFont>
      <p:font typeface="Roboto Mono" panose="020B0604020202020204" charset="0"/>
      <p:regular r:id="rId89"/>
      <p:bold r:id="rId90"/>
      <p:italic r:id="rId91"/>
      <p:boldItalic r:id="rId92"/>
    </p:embeddedFont>
    <p:embeddedFont>
      <p:font typeface="Anton" panose="020B0604020202020204" charset="0"/>
      <p:regular r:id="rId93"/>
    </p:embeddedFont>
    <p:embeddedFont>
      <p:font typeface="Lato Light" panose="020B0604020202020204" charset="0"/>
      <p:regular r:id="rId94"/>
      <p:bold r:id="rId95"/>
      <p:italic r:id="rId96"/>
      <p:boldItalic r:id="rId97"/>
    </p:embeddedFont>
    <p:embeddedFont>
      <p:font typeface="Didact Gothic" panose="020B0604020202020204" charset="0"/>
      <p:regular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84" y="108"/>
      </p:cViewPr>
      <p:guideLst>
        <p:guide orient="horz" pos="1620"/>
        <p:guide pos="2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2.fntdata"/><Relationship Id="rId79" Type="http://schemas.openxmlformats.org/officeDocument/2006/relationships/font" Target="fonts/font7.fntdata"/><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font" Target="fonts/font18.fntdata"/><Relationship Id="rId95" Type="http://schemas.openxmlformats.org/officeDocument/2006/relationships/font" Target="fonts/font23.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font" Target="fonts/font8.fntdata"/><Relationship Id="rId85" Type="http://schemas.openxmlformats.org/officeDocument/2006/relationships/font" Target="fonts/font13.fntdata"/><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font" Target="fonts/font19.fntdata"/><Relationship Id="rId96"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font" Target="fonts/font22.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4.fntdata"/><Relationship Id="rId97" Type="http://schemas.openxmlformats.org/officeDocument/2006/relationships/font" Target="fonts/font25.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20.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5.fntdata"/><Relationship Id="rId61" Type="http://schemas.openxmlformats.org/officeDocument/2006/relationships/slide" Target="slides/slide59.xml"/><Relationship Id="rId82" Type="http://schemas.openxmlformats.org/officeDocument/2006/relationships/font" Target="fonts/font10.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5.fntdata"/><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93" Type="http://schemas.openxmlformats.org/officeDocument/2006/relationships/font" Target="fonts/font21.fntdata"/><Relationship Id="rId98" Type="http://schemas.openxmlformats.org/officeDocument/2006/relationships/font" Target="fonts/font26.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file/d/1xeJ3vjTLUjQJia1NVjWnCfNZZWcnbnS2/view?usp=shar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2e145b1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2e145b1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9dae287c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9dae287c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861815e0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861815e0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b="1">
                <a:solidFill>
                  <a:schemeClr val="dk1"/>
                </a:solidFill>
                <a:latin typeface="Helvetica Neue"/>
                <a:ea typeface="Helvetica Neue"/>
                <a:cs typeface="Helvetica Neue"/>
                <a:sym typeface="Helvetica Neue"/>
              </a:rPr>
              <a:t>“Para pensar”</a:t>
            </a:r>
            <a:endParaRPr sz="1200" b="1">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s" sz="1200">
                <a:solidFill>
                  <a:schemeClr val="dk1"/>
                </a:solidFill>
                <a:latin typeface="Helvetica Neue Light"/>
                <a:ea typeface="Helvetica Neue Light"/>
                <a:cs typeface="Helvetica Neue Light"/>
                <a:sym typeface="Helvetica Neue Light"/>
              </a:rPr>
              <a:t>¿Cómo crear encuestas de zoom? Disponible en </a:t>
            </a:r>
            <a:r>
              <a:rPr lang="es" sz="1200" u="sng">
                <a:solidFill>
                  <a:schemeClr val="accent5"/>
                </a:solidFill>
                <a:latin typeface="Helvetica Neue Light"/>
                <a:ea typeface="Helvetica Neue Light"/>
                <a:cs typeface="Helvetica Neue Light"/>
                <a:sym typeface="Helvetica Neue 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este video.</a:t>
            </a:r>
            <a:endParaRPr sz="13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0"/>
              </a:spcBef>
              <a:spcAft>
                <a:spcPts val="0"/>
              </a:spcAft>
              <a:buClr>
                <a:schemeClr val="dk1"/>
              </a:buClr>
              <a:buSzPts val="1100"/>
              <a:buFont typeface="Arial"/>
              <a:buNone/>
            </a:pPr>
            <a:r>
              <a:rPr lang="es" sz="1200">
                <a:solidFill>
                  <a:schemeClr val="dk1"/>
                </a:solidFill>
                <a:latin typeface="Helvetica Neue Light"/>
                <a:ea typeface="Helvetica Neue Light"/>
                <a:cs typeface="Helvetica Neue Light"/>
                <a:sym typeface="Helvetica Neue Light"/>
              </a:rPr>
              <a:t>El docente generará </a:t>
            </a:r>
            <a:r>
              <a:rPr lang="es" sz="1200" u="sng">
                <a:solidFill>
                  <a:schemeClr val="dk1"/>
                </a:solidFill>
                <a:latin typeface="Helvetica Neue Light"/>
                <a:ea typeface="Helvetica Neue Light"/>
                <a:cs typeface="Helvetica Neue Light"/>
                <a:sym typeface="Helvetica Neue Light"/>
              </a:rPr>
              <a:t>una encuesta de zoom</a:t>
            </a:r>
            <a:r>
              <a:rPr lang="es" sz="1200">
                <a:solidFill>
                  <a:schemeClr val="dk1"/>
                </a:solidFill>
                <a:latin typeface="Helvetica Neue Light"/>
                <a:ea typeface="Helvetica Neue Light"/>
                <a:cs typeface="Helvetica Neue Light"/>
                <a:sym typeface="Helvetica Neue Light"/>
              </a:rPr>
              <a:t> para que los estudiantes respondan. Esto es una actividad de comprobación.</a:t>
            </a: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r>
              <a:rPr lang="es" sz="1200">
                <a:solidFill>
                  <a:schemeClr val="dk1"/>
                </a:solidFill>
                <a:latin typeface="Helvetica Neue Light"/>
                <a:ea typeface="Helvetica Neue Light"/>
                <a:cs typeface="Helvetica Neue Light"/>
                <a:sym typeface="Helvetica Neue Light"/>
              </a:rPr>
              <a:t>OPCIONES:</a:t>
            </a: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s" sz="1200" b="1">
                <a:solidFill>
                  <a:schemeClr val="dk1"/>
                </a:solidFill>
                <a:latin typeface="Helvetica Neue"/>
                <a:ea typeface="Helvetica Neue"/>
                <a:cs typeface="Helvetica Neue"/>
                <a:sym typeface="Helvetica Neue"/>
              </a:rPr>
              <a:t>El índice trimestral de inflación podría considerarse como series de tiempo</a:t>
            </a:r>
            <a:endParaRPr sz="1200" b="1">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r>
              <a:rPr lang="es" sz="1200">
                <a:solidFill>
                  <a:schemeClr val="dk1"/>
                </a:solidFill>
                <a:latin typeface="Helvetica Neue Light"/>
                <a:ea typeface="Helvetica Neue Light"/>
                <a:cs typeface="Helvetica Neue Light"/>
                <a:sym typeface="Helvetica Neue Light"/>
              </a:rPr>
              <a:t>*Verdadero </a:t>
            </a: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r>
              <a:rPr lang="es" sz="1200">
                <a:solidFill>
                  <a:schemeClr val="dk1"/>
                </a:solidFill>
                <a:latin typeface="Helvetica Neue Light"/>
                <a:ea typeface="Helvetica Neue Light"/>
                <a:cs typeface="Helvetica Neue Light"/>
                <a:sym typeface="Helvetica Neue Light"/>
              </a:rPr>
              <a:t>Por serie de tiempo nos referimos a datos estadísticos que se recopilan, observan o registran </a:t>
            </a: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r>
              <a:rPr lang="es" sz="1200">
                <a:solidFill>
                  <a:schemeClr val="dk1"/>
                </a:solidFill>
                <a:latin typeface="Helvetica Neue Light"/>
                <a:ea typeface="Helvetica Neue Light"/>
                <a:cs typeface="Helvetica Neue Light"/>
                <a:sym typeface="Helvetica Neue Light"/>
              </a:rPr>
              <a:t>en intervalos de tiempo regulares (diario, semanal, semestral, anual, entre otros). El término </a:t>
            </a: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r>
              <a:rPr lang="es" sz="1200">
                <a:solidFill>
                  <a:schemeClr val="dk1"/>
                </a:solidFill>
                <a:latin typeface="Helvetica Neue Light"/>
                <a:ea typeface="Helvetica Neue Light"/>
                <a:cs typeface="Helvetica Neue Light"/>
                <a:sym typeface="Helvetica Neue Light"/>
              </a:rPr>
              <a:t>serie de tiempo se aplica por ejemplo a datos registrados en forma periódica que muestran, </a:t>
            </a: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r>
              <a:rPr lang="es" sz="1200">
                <a:solidFill>
                  <a:schemeClr val="dk1"/>
                </a:solidFill>
                <a:latin typeface="Helvetica Neue Light"/>
                <a:ea typeface="Helvetica Neue Light"/>
                <a:cs typeface="Helvetica Neue Light"/>
                <a:sym typeface="Helvetica Neue Light"/>
              </a:rPr>
              <a:t>por ejemplo, las ventas anuales totales de almacenes, el valor trimestral total de contratos </a:t>
            </a: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r>
              <a:rPr lang="es" sz="1200">
                <a:solidFill>
                  <a:schemeClr val="dk1"/>
                </a:solidFill>
                <a:latin typeface="Helvetica Neue Light"/>
                <a:ea typeface="Helvetica Neue Light"/>
                <a:cs typeface="Helvetica Neue Light"/>
                <a:sym typeface="Helvetica Neue Light"/>
              </a:rPr>
              <a:t>de construcción otorgados, el valor trimestral del PIB.</a:t>
            </a: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Clr>
                <a:schemeClr val="dk1"/>
              </a:buClr>
              <a:buSzPts val="1100"/>
              <a:buFont typeface="Arial"/>
              <a:buNone/>
            </a:pP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r>
              <a:rPr lang="es" sz="1200">
                <a:solidFill>
                  <a:schemeClr val="dk1"/>
                </a:solidFill>
                <a:latin typeface="Helvetica Neue Light"/>
                <a:ea typeface="Helvetica Neue Light"/>
                <a:cs typeface="Helvetica Neue Light"/>
                <a:sym typeface="Helvetica Neue Light"/>
              </a:rPr>
              <a:t>Sugerencias:</a:t>
            </a:r>
            <a:endParaRPr sz="1200">
              <a:solidFill>
                <a:schemeClr val="dk1"/>
              </a:solidFill>
              <a:latin typeface="Helvetica Neue Light"/>
              <a:ea typeface="Helvetica Neue Light"/>
              <a:cs typeface="Helvetica Neue Light"/>
              <a:sym typeface="Helvetica Neue Light"/>
            </a:endParaRPr>
          </a:p>
          <a:p>
            <a:pPr marL="457200" lvl="0" indent="-304800" algn="l" rtl="0">
              <a:spcBef>
                <a:spcPts val="0"/>
              </a:spcBef>
              <a:spcAft>
                <a:spcPts val="0"/>
              </a:spcAft>
              <a:buClr>
                <a:schemeClr val="dk1"/>
              </a:buClr>
              <a:buSzPts val="1200"/>
              <a:buFont typeface="Helvetica Neue Light"/>
              <a:buChar char="-"/>
            </a:pPr>
            <a:r>
              <a:rPr lang="es" sz="1200">
                <a:solidFill>
                  <a:schemeClr val="dk1"/>
                </a:solidFill>
                <a:latin typeface="Helvetica Neue Light"/>
                <a:ea typeface="Helvetica Neue Light"/>
                <a:cs typeface="Helvetica Neue Light"/>
                <a:sym typeface="Helvetica Neue Light"/>
              </a:rPr>
              <a:t>Al regresar, mostrar los resultados a los estudiantes.</a:t>
            </a:r>
            <a:endParaRPr sz="1200">
              <a:solidFill>
                <a:schemeClr val="dk1"/>
              </a:solidFill>
              <a:latin typeface="Helvetica Neue Light"/>
              <a:ea typeface="Helvetica Neue Light"/>
              <a:cs typeface="Helvetica Neue Light"/>
              <a:sym typeface="Helvetica Neue Light"/>
            </a:endParaRPr>
          </a:p>
          <a:p>
            <a:pPr marL="0" lvl="0" indent="0" algn="l" rtl="0">
              <a:spcBef>
                <a:spcPts val="0"/>
              </a:spcBef>
              <a:spcAft>
                <a:spcPts val="0"/>
              </a:spcAft>
              <a:buNone/>
            </a:pPr>
            <a:endParaRPr sz="1200">
              <a:solidFill>
                <a:schemeClr val="dk1"/>
              </a:solidFill>
              <a:latin typeface="Helvetica Neue Light"/>
              <a:ea typeface="Helvetica Neue Light"/>
              <a:cs typeface="Helvetica Neue Light"/>
              <a:sym typeface="Helvetica Neue 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6e101556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6e101556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2e145b19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d2e145b19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6e1015563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6e101556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Usar para los subtemas de un módulo.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2e145b19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2e145b19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d2e145b19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d2e145b19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2e145b198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2e145b198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d6e1015563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d6e101556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d2e145b198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d2e145b198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2e145b19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2e145b19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6e1015563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d6e101556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6e101556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6e101556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Incluir preguntas por Z</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d6e1015563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d6e1015563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Usar para los subtemas de un módulo.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6e1015563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d6e1015563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6e1015563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6e1015563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d6e1015563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d6e1015563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6e101556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6e101556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6e1015563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6e1015563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d6e1015563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d6e1015563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d6e1015563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d6e101556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2e145b19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2e145b19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6e1015563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6e1015563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d6e101556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d6e101556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d6e1015563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d6e1015563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Idea: Plantear por objetivos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d6e1015563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6e1015563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d6e1015563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d6e1015563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d6e1015563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d6e1015563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19dae287c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19dae287c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d6e1015563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d6e1015563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Idea: Plantear por objetivos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d6e1015563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d6e1015563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d6e1015563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d6e1015563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2e145b19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2e145b19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d861815e0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d861815e0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Usar para los subtemas de un módulo.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6e1015563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6e1015563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No va, es para guiar el uso del template.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d6e1015563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d6e1015563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6e1015563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6e1015563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No va, es para guiar el uso del template.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d6e1015563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d6e1015563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No va, es para guiar el uso del template.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d6e1015563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d6e1015563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d6e1015563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d6e1015563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No va, es para guiar el uso del template.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6e1015563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6e1015563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6e1015563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6e1015563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No va, es para guiar el uso del template.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6e1015563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6e1015563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2e145b19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2e145b19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d6e1015563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d6e1015563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No va, es para guiar el uso del template.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d6e1015563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d6e1015563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No va, es para guiar el uso del template.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d861815e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d861815e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Usar para los subtemas de un módulo.</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d6e1015563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d6e1015563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No va, es para guiar el uso del template.</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d6e1015563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d6e1015563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Idea: Plantear por objetivos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d2e145b198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d2e145b198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d6e1015563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d6e1015563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Usar para slides de sólo texto con citas.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d6e1015563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d6e1015563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d6e1015563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d6e1015563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d6e1015563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d6e1015563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cfaa8c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cfaa8c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d6e1015563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d6e1015563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Usar para los subtemas de un módulo.</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d6e1015563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d6e1015563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d6e1015563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d6e1015563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rPr>
              <a:t>Usar para los subtemas de un módulo.</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d6e1015563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d6e1015563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d6e1015563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d6e1015563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d861815e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d861815e0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d4390e1bb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d4390e1bb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d2e145b198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d2e145b198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d2e145b198_0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d2e145b198_0_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2e145b198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2e145b198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2e145b198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2e145b198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Idea: Plantear por objetivos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2e145b19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2e145b19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19dae287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19dae287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hyperlink" Target="http://www.youtube.com/watch?v=JaMajtPK5j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drive.google.com/file/d/1M22wSG78YmbE3lto28lhbF_Mj589du_k/view"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4.xml"/><Relationship Id="rId5" Type="http://schemas.openxmlformats.org/officeDocument/2006/relationships/image" Target="../media/image22.gif"/><Relationship Id="rId4" Type="http://schemas.openxmlformats.org/officeDocument/2006/relationships/image" Target="../media/image21.gif"/></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28.gif"/></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image" Target="../media/image29.gif"/></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economipedia.com/definiciones/estadistic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p:nvPr/>
        </p:nvSpPr>
        <p:spPr>
          <a:xfrm>
            <a:off x="2098950" y="2161438"/>
            <a:ext cx="5035500" cy="63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3600" i="1">
                <a:solidFill>
                  <a:srgbClr val="121212"/>
                </a:solidFill>
                <a:latin typeface="Anton"/>
                <a:ea typeface="Anton"/>
                <a:cs typeface="Anton"/>
                <a:sym typeface="Anton"/>
              </a:rPr>
              <a:t>Estadística Descriptiva</a:t>
            </a:r>
            <a:endParaRPr sz="3600" i="1">
              <a:solidFill>
                <a:srgbClr val="121212"/>
              </a:solidFill>
              <a:latin typeface="Anton"/>
              <a:ea typeface="Anton"/>
              <a:cs typeface="Anton"/>
              <a:sym typeface="Anton"/>
            </a:endParaRPr>
          </a:p>
        </p:txBody>
      </p:sp>
      <p:sp>
        <p:nvSpPr>
          <p:cNvPr id="100" name="Google Shape;100;p25"/>
          <p:cNvSpPr txBox="1"/>
          <p:nvPr/>
        </p:nvSpPr>
        <p:spPr>
          <a:xfrm>
            <a:off x="2022750" y="1633175"/>
            <a:ext cx="4679400" cy="4758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s" sz="2000" b="1">
                <a:solidFill>
                  <a:srgbClr val="121212"/>
                </a:solidFill>
                <a:latin typeface="Helvetica Neue"/>
                <a:ea typeface="Helvetica Neue"/>
                <a:cs typeface="Helvetica Neue"/>
                <a:sym typeface="Helvetica Neue"/>
              </a:rPr>
              <a:t>     Clase 09. </a:t>
            </a:r>
            <a:r>
              <a:rPr lang="es" sz="2000">
                <a:solidFill>
                  <a:srgbClr val="121212"/>
                </a:solidFill>
                <a:latin typeface="Helvetica Neue Light"/>
                <a:ea typeface="Helvetica Neue Light"/>
                <a:cs typeface="Helvetica Neue Light"/>
                <a:sym typeface="Helvetica Neue Light"/>
              </a:rPr>
              <a:t> Data Science</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1800"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226"/>
        <p:cNvGrpSpPr/>
        <p:nvPr/>
      </p:nvGrpSpPr>
      <p:grpSpPr>
        <a:xfrm>
          <a:off x="0" y="0"/>
          <a:ext cx="0" cy="0"/>
          <a:chOff x="0" y="0"/>
          <a:chExt cx="0" cy="0"/>
        </a:xfrm>
      </p:grpSpPr>
      <p:sp>
        <p:nvSpPr>
          <p:cNvPr id="227" name="Google Shape;227;p34"/>
          <p:cNvSpPr txBox="1"/>
          <p:nvPr/>
        </p:nvSpPr>
        <p:spPr>
          <a:xfrm>
            <a:off x="2115450" y="912925"/>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latin typeface="Anton"/>
                <a:ea typeface="Anton"/>
                <a:cs typeface="Anton"/>
                <a:sym typeface="Anton"/>
              </a:rPr>
              <a:t>Traigan POP,  hoy hay video</a:t>
            </a:r>
            <a:endParaRPr sz="3600" i="1">
              <a:latin typeface="Anton"/>
              <a:ea typeface="Anton"/>
              <a:cs typeface="Anton"/>
              <a:sym typeface="Anton"/>
            </a:endParaRPr>
          </a:p>
        </p:txBody>
      </p:sp>
      <p:pic>
        <p:nvPicPr>
          <p:cNvPr id="228" name="Google Shape;228;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9" name="Google Shape;229;p34" title="Economía II - Moneyball">
            <a:hlinkClick r:id="rId4"/>
          </p:cNvPr>
          <p:cNvPicPr preferRelativeResize="0"/>
          <p:nvPr/>
        </p:nvPicPr>
        <p:blipFill>
          <a:blip r:embed="rId5">
            <a:alphaModFix/>
          </a:blip>
          <a:stretch>
            <a:fillRect/>
          </a:stretch>
        </p:blipFill>
        <p:spPr>
          <a:xfrm>
            <a:off x="3262425" y="2571750"/>
            <a:ext cx="2363200" cy="1772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35"/>
          <p:cNvSpPr txBox="1"/>
          <p:nvPr/>
        </p:nvSpPr>
        <p:spPr>
          <a:xfrm>
            <a:off x="852188" y="1175400"/>
            <a:ext cx="7146000" cy="279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rgbClr val="E8E7E3"/>
              </a:solidFill>
            </a:endParaRPr>
          </a:p>
          <a:p>
            <a:pPr marL="0" lvl="0" indent="0" algn="ctr" rtl="0">
              <a:spcBef>
                <a:spcPts val="0"/>
              </a:spcBef>
              <a:spcAft>
                <a:spcPts val="0"/>
              </a:spcAft>
              <a:buNone/>
            </a:pPr>
            <a:r>
              <a:rPr lang="es" sz="3000" i="1">
                <a:solidFill>
                  <a:srgbClr val="EEFF41"/>
                </a:solidFill>
                <a:latin typeface="Anton"/>
                <a:ea typeface="Anton"/>
                <a:cs typeface="Anton"/>
                <a:sym typeface="Anton"/>
              </a:rPr>
              <a:t>¡PARA PENSAR!</a:t>
            </a:r>
            <a:endParaRPr sz="3000" i="1">
              <a:solidFill>
                <a:srgbClr val="EEFF41"/>
              </a:solidFill>
              <a:latin typeface="Didact Gothic"/>
              <a:ea typeface="Didact Gothic"/>
              <a:cs typeface="Didact Gothic"/>
              <a:sym typeface="Didact Gothic"/>
            </a:endParaRPr>
          </a:p>
          <a:p>
            <a:pPr marL="0" lvl="0" indent="0" algn="ctr" rtl="0">
              <a:spcBef>
                <a:spcPts val="1000"/>
              </a:spcBef>
              <a:spcAft>
                <a:spcPts val="0"/>
              </a:spcAft>
              <a:buNone/>
            </a:pPr>
            <a:r>
              <a:rPr lang="es" sz="2000" i="1">
                <a:solidFill>
                  <a:schemeClr val="lt1"/>
                </a:solidFill>
                <a:latin typeface="Helvetica Neue Light"/>
                <a:ea typeface="Helvetica Neue Light"/>
                <a:cs typeface="Helvetica Neue Light"/>
                <a:sym typeface="Helvetica Neue Light"/>
              </a:rPr>
              <a:t>Crees que dependemos solo de la estadística para los casos satisfactorios como en el video?</a:t>
            </a:r>
            <a:endParaRPr sz="2000" i="1">
              <a:solidFill>
                <a:schemeClr val="lt1"/>
              </a:solidFill>
              <a:latin typeface="Helvetica Neue Light"/>
              <a:ea typeface="Helvetica Neue Light"/>
              <a:cs typeface="Helvetica Neue Light"/>
              <a:sym typeface="Helvetica Neue Light"/>
            </a:endParaRPr>
          </a:p>
          <a:p>
            <a:pPr marL="0" lvl="0" indent="0" algn="ctr" rtl="0">
              <a:spcBef>
                <a:spcPts val="0"/>
              </a:spcBef>
              <a:spcAft>
                <a:spcPts val="0"/>
              </a:spcAft>
              <a:buClr>
                <a:schemeClr val="dk1"/>
              </a:buClr>
              <a:buSzPts val="3600"/>
              <a:buFont typeface="Arial"/>
              <a:buNone/>
            </a:pPr>
            <a:endParaRPr sz="2000" i="1">
              <a:solidFill>
                <a:schemeClr val="lt1"/>
              </a:solidFill>
              <a:latin typeface="Didact Gothic"/>
              <a:ea typeface="Didact Gothic"/>
              <a:cs typeface="Didact Gothic"/>
              <a:sym typeface="Didact Gothic"/>
            </a:endParaRPr>
          </a:p>
          <a:p>
            <a:pPr marL="0" lvl="0" indent="0" algn="ctr" rtl="0">
              <a:spcBef>
                <a:spcPts val="0"/>
              </a:spcBef>
              <a:spcAft>
                <a:spcPts val="0"/>
              </a:spcAft>
              <a:buNone/>
            </a:pPr>
            <a:r>
              <a:rPr lang="es" sz="2000">
                <a:solidFill>
                  <a:schemeClr val="lt1"/>
                </a:solidFill>
                <a:latin typeface="Helvetica Neue Light"/>
                <a:ea typeface="Helvetica Neue Light"/>
                <a:cs typeface="Helvetica Neue Light"/>
                <a:sym typeface="Helvetica Neue Light"/>
              </a:rPr>
              <a:t>¿VERDADERO O FALSO?</a:t>
            </a:r>
            <a:br>
              <a:rPr lang="es" sz="2000">
                <a:solidFill>
                  <a:schemeClr val="lt1"/>
                </a:solidFill>
                <a:latin typeface="Helvetica Neue Light"/>
                <a:ea typeface="Helvetica Neue Light"/>
                <a:cs typeface="Helvetica Neue Light"/>
                <a:sym typeface="Helvetica Neue Light"/>
              </a:rPr>
            </a:br>
            <a:r>
              <a:rPr lang="es" sz="1600" u="sng">
                <a:solidFill>
                  <a:schemeClr val="lt1"/>
                </a:solidFill>
                <a:latin typeface="Helvetica Neue Light"/>
                <a:ea typeface="Helvetica Neue Light"/>
                <a:cs typeface="Helvetica Neue Light"/>
                <a:sym typeface="Helvetica Neue Light"/>
              </a:rPr>
              <a:t>CONTESTA LA ENCUESTA DE ZOOM</a:t>
            </a:r>
            <a:endParaRPr sz="2000">
              <a:solidFill>
                <a:srgbClr val="E8E7E3"/>
              </a:solidFill>
              <a:latin typeface="Helvetica Neue Light"/>
              <a:ea typeface="Helvetica Neue Light"/>
              <a:cs typeface="Helvetica Neue Light"/>
              <a:sym typeface="Helvetica Neue Light"/>
            </a:endParaRPr>
          </a:p>
        </p:txBody>
      </p:sp>
      <p:pic>
        <p:nvPicPr>
          <p:cNvPr id="235" name="Google Shape;235;p35"/>
          <p:cNvPicPr preferRelativeResize="0"/>
          <p:nvPr/>
        </p:nvPicPr>
        <p:blipFill rotWithShape="1">
          <a:blip r:embed="rId4">
            <a:alphaModFix/>
          </a:blip>
          <a:srcRect/>
          <a:stretch/>
        </p:blipFill>
        <p:spPr>
          <a:xfrm>
            <a:off x="3831925" y="433075"/>
            <a:ext cx="1186525" cy="1186525"/>
          </a:xfrm>
          <a:prstGeom prst="rect">
            <a:avLst/>
          </a:prstGeom>
          <a:noFill/>
          <a:ln>
            <a:noFill/>
          </a:ln>
        </p:spPr>
      </p:pic>
      <p:pic>
        <p:nvPicPr>
          <p:cNvPr id="236" name="Google Shape;236;p35"/>
          <p:cNvPicPr preferRelativeResize="0"/>
          <p:nvPr/>
        </p:nvPicPr>
        <p:blipFill rotWithShape="1">
          <a:blip r:embed="rId5">
            <a:alphaModFix/>
          </a:blip>
          <a:srcRect l="-28965" t="-28965"/>
          <a:stretch/>
        </p:blipFill>
        <p:spPr>
          <a:xfrm>
            <a:off x="4096563" y="3968100"/>
            <a:ext cx="657225" cy="4857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240"/>
        <p:cNvGrpSpPr/>
        <p:nvPr/>
      </p:nvGrpSpPr>
      <p:grpSpPr>
        <a:xfrm>
          <a:off x="0" y="0"/>
          <a:ext cx="0" cy="0"/>
          <a:chOff x="0" y="0"/>
          <a:chExt cx="0" cy="0"/>
        </a:xfrm>
      </p:grpSpPr>
      <p:sp>
        <p:nvSpPr>
          <p:cNvPr id="241" name="Google Shape;241;p36"/>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latin typeface="Anton"/>
                <a:ea typeface="Anton"/>
                <a:cs typeface="Anton"/>
                <a:sym typeface="Anton"/>
              </a:rPr>
              <a:t>TIPOS DE VARIABLES Y TIPOS DE DATOS</a:t>
            </a:r>
            <a:endParaRPr sz="3600" i="1">
              <a:latin typeface="Anton"/>
              <a:ea typeface="Anton"/>
              <a:cs typeface="Anton"/>
              <a:sym typeface="Anton"/>
            </a:endParaRPr>
          </a:p>
        </p:txBody>
      </p:sp>
      <p:pic>
        <p:nvPicPr>
          <p:cNvPr id="242" name="Google Shape;242;p3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p:nvPr/>
        </p:nvSpPr>
        <p:spPr>
          <a:xfrm>
            <a:off x="1599900" y="268525"/>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TIPOS DE VARIABLES</a:t>
            </a:r>
            <a:endParaRPr sz="4000" i="1">
              <a:latin typeface="Anton"/>
              <a:ea typeface="Anton"/>
              <a:cs typeface="Anton"/>
              <a:sym typeface="Anton"/>
            </a:endParaRPr>
          </a:p>
        </p:txBody>
      </p:sp>
      <p:sp>
        <p:nvSpPr>
          <p:cNvPr id="248" name="Google Shape;248;p37"/>
          <p:cNvSpPr txBox="1"/>
          <p:nvPr/>
        </p:nvSpPr>
        <p:spPr>
          <a:xfrm>
            <a:off x="461600" y="1257625"/>
            <a:ext cx="8601300" cy="3669600"/>
          </a:xfrm>
          <a:prstGeom prst="rect">
            <a:avLst/>
          </a:prstGeom>
          <a:noFill/>
          <a:ln>
            <a:noFill/>
          </a:ln>
        </p:spPr>
        <p:txBody>
          <a:bodyPr spcFirstLastPara="1" wrap="square" lIns="91425" tIns="91425" rIns="91425" bIns="91425" anchor="ctr" anchorCtr="0">
            <a:spAutoFit/>
          </a:bodyPr>
          <a:lstStyle/>
          <a:p>
            <a:pPr marL="457200" lvl="0" indent="-349250" algn="just" rtl="0">
              <a:lnSpc>
                <a:spcPct val="115000"/>
              </a:lnSpc>
              <a:spcBef>
                <a:spcPts val="0"/>
              </a:spcBef>
              <a:spcAft>
                <a:spcPts val="0"/>
              </a:spcAft>
              <a:buClr>
                <a:srgbClr val="3CEFAB"/>
              </a:buClr>
              <a:buSzPts val="1900"/>
              <a:buFont typeface="Helvetica Neue Light"/>
              <a:buChar char="●"/>
            </a:pPr>
            <a:r>
              <a:rPr lang="es" sz="1900">
                <a:solidFill>
                  <a:schemeClr val="dk1"/>
                </a:solidFill>
                <a:latin typeface="Helvetica Neue Light"/>
                <a:ea typeface="Helvetica Neue Light"/>
                <a:cs typeface="Helvetica Neue Light"/>
                <a:sym typeface="Helvetica Neue Light"/>
              </a:rPr>
              <a:t>Los </a:t>
            </a:r>
            <a:r>
              <a:rPr lang="es" sz="1900" i="1">
                <a:solidFill>
                  <a:schemeClr val="dk1"/>
                </a:solidFill>
                <a:latin typeface="Helvetica Neue Light"/>
                <a:ea typeface="Helvetica Neue Light"/>
                <a:cs typeface="Helvetica Neue Light"/>
                <a:sym typeface="Helvetica Neue Light"/>
              </a:rPr>
              <a:t>tipos de variables</a:t>
            </a:r>
            <a:r>
              <a:rPr lang="es" sz="1900">
                <a:solidFill>
                  <a:schemeClr val="dk1"/>
                </a:solidFill>
                <a:latin typeface="Helvetica Neue Light"/>
                <a:ea typeface="Helvetica Neue Light"/>
                <a:cs typeface="Helvetica Neue Light"/>
                <a:sym typeface="Helvetica Neue Light"/>
              </a:rPr>
              <a:t> son </a:t>
            </a:r>
            <a:r>
              <a:rPr lang="es" sz="1900" b="1">
                <a:solidFill>
                  <a:schemeClr val="dk1"/>
                </a:solidFill>
                <a:latin typeface="Helvetica Neue"/>
                <a:ea typeface="Helvetica Neue"/>
                <a:cs typeface="Helvetica Neue"/>
                <a:sym typeface="Helvetica Neue"/>
              </a:rPr>
              <a:t>análogos en su concepto</a:t>
            </a:r>
            <a:r>
              <a:rPr lang="es" sz="1900">
                <a:solidFill>
                  <a:schemeClr val="dk1"/>
                </a:solidFill>
                <a:latin typeface="Helvetica Neue Light"/>
                <a:ea typeface="Helvetica Neue Light"/>
                <a:cs typeface="Helvetica Neue Light"/>
                <a:sym typeface="Helvetica Neue Light"/>
              </a:rPr>
              <a:t> a los </a:t>
            </a:r>
            <a:r>
              <a:rPr lang="es" sz="1900" i="1">
                <a:solidFill>
                  <a:schemeClr val="dk1"/>
                </a:solidFill>
                <a:latin typeface="Helvetica Neue Light"/>
                <a:ea typeface="Helvetica Neue Light"/>
                <a:cs typeface="Helvetica Neue Light"/>
                <a:sym typeface="Helvetica Neue Light"/>
              </a:rPr>
              <a:t>tipos de datos</a:t>
            </a:r>
            <a:r>
              <a:rPr lang="es" sz="1900">
                <a:solidFill>
                  <a:schemeClr val="dk1"/>
                </a:solidFill>
                <a:latin typeface="Helvetica Neue Light"/>
                <a:ea typeface="Helvetica Neue Light"/>
                <a:cs typeface="Helvetica Neue Light"/>
                <a:sym typeface="Helvetica Neue Light"/>
              </a:rPr>
              <a:t>.</a:t>
            </a:r>
            <a:endParaRPr sz="1900">
              <a:solidFill>
                <a:schemeClr val="dk1"/>
              </a:solidFill>
              <a:latin typeface="Helvetica Neue Light"/>
              <a:ea typeface="Helvetica Neue Light"/>
              <a:cs typeface="Helvetica Neue Light"/>
              <a:sym typeface="Helvetica Neue Light"/>
            </a:endParaRPr>
          </a:p>
          <a:p>
            <a:pPr marL="457200" lvl="0" indent="-349250" algn="just" rtl="0">
              <a:lnSpc>
                <a:spcPct val="115000"/>
              </a:lnSpc>
              <a:spcBef>
                <a:spcPts val="1000"/>
              </a:spcBef>
              <a:spcAft>
                <a:spcPts val="0"/>
              </a:spcAft>
              <a:buClr>
                <a:srgbClr val="3CEFAB"/>
              </a:buClr>
              <a:buSzPts val="1900"/>
              <a:buFont typeface="Helvetica Neue Light"/>
              <a:buChar char="●"/>
            </a:pPr>
            <a:r>
              <a:rPr lang="es" sz="1900">
                <a:solidFill>
                  <a:schemeClr val="dk1"/>
                </a:solidFill>
                <a:latin typeface="Helvetica Neue Light"/>
                <a:ea typeface="Helvetica Neue Light"/>
                <a:cs typeface="Helvetica Neue Light"/>
                <a:sym typeface="Helvetica Neue Light"/>
              </a:rPr>
              <a:t>Existen porque hay operaciones que podemos hacer con algunos de ellos pero con otros no.</a:t>
            </a:r>
            <a:endParaRPr sz="1900">
              <a:solidFill>
                <a:schemeClr val="dk1"/>
              </a:solidFill>
              <a:latin typeface="Helvetica Neue Light"/>
              <a:ea typeface="Helvetica Neue Light"/>
              <a:cs typeface="Helvetica Neue Light"/>
              <a:sym typeface="Helvetica Neue Light"/>
            </a:endParaRPr>
          </a:p>
          <a:p>
            <a:pPr marL="457200" marR="0" lvl="0" indent="-349250" algn="just" rtl="0">
              <a:lnSpc>
                <a:spcPct val="115000"/>
              </a:lnSpc>
              <a:spcBef>
                <a:spcPts val="1000"/>
              </a:spcBef>
              <a:spcAft>
                <a:spcPts val="0"/>
              </a:spcAft>
              <a:buClr>
                <a:srgbClr val="3CEFAB"/>
              </a:buClr>
              <a:buSzPts val="1900"/>
              <a:buFont typeface="Helvetica Neue Light"/>
              <a:buChar char="●"/>
            </a:pPr>
            <a:r>
              <a:rPr lang="es" sz="1900">
                <a:solidFill>
                  <a:schemeClr val="dk1"/>
                </a:solidFill>
                <a:latin typeface="Helvetica Neue Light"/>
                <a:ea typeface="Helvetica Neue Light"/>
                <a:cs typeface="Helvetica Neue Light"/>
                <a:sym typeface="Helvetica Neue Light"/>
              </a:rPr>
              <a:t>La </a:t>
            </a:r>
            <a:r>
              <a:rPr lang="es" sz="1900" i="1">
                <a:solidFill>
                  <a:schemeClr val="dk1"/>
                </a:solidFill>
                <a:latin typeface="Helvetica Neue Light"/>
                <a:ea typeface="Helvetica Neue Light"/>
                <a:cs typeface="Helvetica Neue Light"/>
                <a:sym typeface="Helvetica Neue Light"/>
              </a:rPr>
              <a:t>división más práctica</a:t>
            </a:r>
            <a:r>
              <a:rPr lang="es" sz="1900">
                <a:solidFill>
                  <a:schemeClr val="dk1"/>
                </a:solidFill>
                <a:latin typeface="Helvetica Neue Light"/>
                <a:ea typeface="Helvetica Neue Light"/>
                <a:cs typeface="Helvetica Neue Light"/>
                <a:sym typeface="Helvetica Neue Light"/>
              </a:rPr>
              <a:t> para Data Science: </a:t>
            </a:r>
            <a:endParaRPr sz="1900">
              <a:solidFill>
                <a:schemeClr val="dk1"/>
              </a:solidFill>
              <a:latin typeface="Helvetica Neue Light"/>
              <a:ea typeface="Helvetica Neue Light"/>
              <a:cs typeface="Helvetica Neue Light"/>
              <a:sym typeface="Helvetica Neue Light"/>
            </a:endParaRPr>
          </a:p>
          <a:p>
            <a:pPr marL="914400" lvl="1" indent="-349250" algn="just" rtl="0">
              <a:lnSpc>
                <a:spcPct val="150000"/>
              </a:lnSpc>
              <a:spcBef>
                <a:spcPts val="1000"/>
              </a:spcBef>
              <a:spcAft>
                <a:spcPts val="0"/>
              </a:spcAft>
              <a:buClr>
                <a:schemeClr val="dk1"/>
              </a:buClr>
              <a:buSzPts val="1900"/>
              <a:buFont typeface="Helvetica Neue"/>
              <a:buChar char="○"/>
            </a:pPr>
            <a:r>
              <a:rPr lang="es" sz="1900" b="1">
                <a:solidFill>
                  <a:schemeClr val="dk1"/>
                </a:solidFill>
                <a:latin typeface="Helvetica Neue"/>
                <a:ea typeface="Helvetica Neue"/>
                <a:cs typeface="Helvetica Neue"/>
                <a:sym typeface="Helvetica Neue"/>
              </a:rPr>
              <a:t>Cuantitativas</a:t>
            </a:r>
            <a:endParaRPr sz="1900" b="1">
              <a:solidFill>
                <a:schemeClr val="dk1"/>
              </a:solidFill>
              <a:latin typeface="Helvetica Neue"/>
              <a:ea typeface="Helvetica Neue"/>
              <a:cs typeface="Helvetica Neue"/>
              <a:sym typeface="Helvetica Neue"/>
            </a:endParaRPr>
          </a:p>
          <a:p>
            <a:pPr marL="914400" lvl="1" indent="-349250" algn="just" rtl="0">
              <a:lnSpc>
                <a:spcPct val="150000"/>
              </a:lnSpc>
              <a:spcBef>
                <a:spcPts val="1000"/>
              </a:spcBef>
              <a:spcAft>
                <a:spcPts val="0"/>
              </a:spcAft>
              <a:buClr>
                <a:schemeClr val="dk1"/>
              </a:buClr>
              <a:buSzPts val="1900"/>
              <a:buFont typeface="Helvetica Neue"/>
              <a:buChar char="○"/>
            </a:pPr>
            <a:r>
              <a:rPr lang="es" sz="1900" b="1">
                <a:solidFill>
                  <a:schemeClr val="dk1"/>
                </a:solidFill>
                <a:latin typeface="Helvetica Neue"/>
                <a:ea typeface="Helvetica Neue"/>
                <a:cs typeface="Helvetica Neue"/>
                <a:sym typeface="Helvetica Neue"/>
              </a:rPr>
              <a:t>Cualitativas</a:t>
            </a:r>
            <a:endParaRPr sz="1900">
              <a:solidFill>
                <a:schemeClr val="dk1"/>
              </a:solidFill>
              <a:latin typeface="Helvetica Neue Light"/>
              <a:ea typeface="Helvetica Neue Light"/>
              <a:cs typeface="Helvetica Neue Light"/>
              <a:sym typeface="Helvetica Neue Light"/>
            </a:endParaRPr>
          </a:p>
          <a:p>
            <a:pPr marL="0" lvl="0" indent="0" algn="l" rtl="0">
              <a:lnSpc>
                <a:spcPct val="100000"/>
              </a:lnSpc>
              <a:spcBef>
                <a:spcPts val="1000"/>
              </a:spcBef>
              <a:spcAft>
                <a:spcPts val="0"/>
              </a:spcAft>
              <a:buNone/>
            </a:pPr>
            <a:endParaRPr sz="19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1000"/>
              </a:spcBef>
              <a:spcAft>
                <a:spcPts val="0"/>
              </a:spcAft>
              <a:buNone/>
            </a:pPr>
            <a:r>
              <a:rPr lang="es" sz="1300">
                <a:solidFill>
                  <a:srgbClr val="FFFFFF"/>
                </a:solidFill>
                <a:latin typeface="Helvetica Neue Light"/>
                <a:ea typeface="Helvetica Neue Light"/>
                <a:cs typeface="Helvetica Neue Light"/>
                <a:sym typeface="Helvetica Neue Light"/>
              </a:rPr>
              <a:t>º</a:t>
            </a:r>
            <a:endParaRPr sz="1300">
              <a:solidFill>
                <a:srgbClr val="FFFFFF"/>
              </a:solidFill>
              <a:latin typeface="Helvetica Neue Light"/>
              <a:ea typeface="Helvetica Neue Light"/>
              <a:cs typeface="Helvetica Neue Light"/>
              <a:sym typeface="Helvetica Neue Light"/>
            </a:endParaRPr>
          </a:p>
        </p:txBody>
      </p:sp>
      <p:pic>
        <p:nvPicPr>
          <p:cNvPr id="249" name="Google Shape;249;p3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253"/>
        <p:cNvGrpSpPr/>
        <p:nvPr/>
      </p:nvGrpSpPr>
      <p:grpSpPr>
        <a:xfrm>
          <a:off x="0" y="0"/>
          <a:ext cx="0" cy="0"/>
          <a:chOff x="0" y="0"/>
          <a:chExt cx="0" cy="0"/>
        </a:xfrm>
      </p:grpSpPr>
      <p:sp>
        <p:nvSpPr>
          <p:cNvPr id="254" name="Google Shape;254;p38"/>
          <p:cNvSpPr txBox="1"/>
          <p:nvPr/>
        </p:nvSpPr>
        <p:spPr>
          <a:xfrm>
            <a:off x="1398000" y="20772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121212"/>
                </a:solidFill>
                <a:latin typeface="Anton"/>
                <a:ea typeface="Anton"/>
                <a:cs typeface="Anton"/>
                <a:sym typeface="Anton"/>
              </a:rPr>
              <a:t>VARIABLES CUANTITATIVAS</a:t>
            </a:r>
            <a:endParaRPr sz="3600" i="1">
              <a:solidFill>
                <a:srgbClr val="121212"/>
              </a:solidFill>
              <a:latin typeface="Anton"/>
              <a:ea typeface="Anton"/>
              <a:cs typeface="Anton"/>
              <a:sym typeface="Anton"/>
            </a:endParaRPr>
          </a:p>
        </p:txBody>
      </p:sp>
      <p:pic>
        <p:nvPicPr>
          <p:cNvPr id="255" name="Google Shape;255;p3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p:nvPr/>
        </p:nvSpPr>
        <p:spPr>
          <a:xfrm>
            <a:off x="544350" y="1917363"/>
            <a:ext cx="8210100" cy="16830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Son variables para las que tiene sentido realizar la </a:t>
            </a:r>
            <a:r>
              <a:rPr lang="es" sz="2000" b="1">
                <a:solidFill>
                  <a:schemeClr val="dk1"/>
                </a:solidFill>
                <a:latin typeface="Helvetica Neue"/>
                <a:ea typeface="Helvetica Neue"/>
                <a:cs typeface="Helvetica Neue"/>
                <a:sym typeface="Helvetica Neue"/>
              </a:rPr>
              <a:t>suma</a:t>
            </a:r>
            <a:r>
              <a:rPr lang="es" sz="2000">
                <a:solidFill>
                  <a:schemeClr val="dk1"/>
                </a:solidFill>
                <a:latin typeface="Helvetica Neue Light"/>
                <a:ea typeface="Helvetica Neue Light"/>
                <a:cs typeface="Helvetica Neue Light"/>
                <a:sym typeface="Helvetica Neue Light"/>
              </a:rPr>
              <a:t>, la </a:t>
            </a:r>
            <a:r>
              <a:rPr lang="es" sz="2000" b="1">
                <a:solidFill>
                  <a:schemeClr val="dk1"/>
                </a:solidFill>
                <a:latin typeface="Helvetica Neue"/>
                <a:ea typeface="Helvetica Neue"/>
                <a:cs typeface="Helvetica Neue"/>
                <a:sym typeface="Helvetica Neue"/>
              </a:rPr>
              <a:t>resta </a:t>
            </a:r>
            <a:r>
              <a:rPr lang="es" sz="2000">
                <a:solidFill>
                  <a:schemeClr val="dk1"/>
                </a:solidFill>
                <a:latin typeface="Helvetica Neue Light"/>
                <a:ea typeface="Helvetica Neue Light"/>
                <a:cs typeface="Helvetica Neue Light"/>
                <a:sym typeface="Helvetica Neue Light"/>
              </a:rPr>
              <a:t>o el </a:t>
            </a:r>
            <a:r>
              <a:rPr lang="es" sz="2000" b="1">
                <a:solidFill>
                  <a:schemeClr val="dk1"/>
                </a:solidFill>
                <a:latin typeface="Helvetica Neue"/>
                <a:ea typeface="Helvetica Neue"/>
                <a:cs typeface="Helvetica Neue"/>
                <a:sym typeface="Helvetica Neue"/>
              </a:rPr>
              <a:t>promedio</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15000"/>
              </a:lnSpc>
              <a:spcBef>
                <a:spcPts val="1000"/>
              </a:spcBef>
              <a:spcAft>
                <a:spcPts val="1000"/>
              </a:spcAft>
              <a:buClr>
                <a:srgbClr val="3CEFAB"/>
              </a:buClr>
              <a:buSzPts val="2000"/>
              <a:buFont typeface="Helvetica Neue Light"/>
              <a:buChar char="●"/>
            </a:pPr>
            <a:r>
              <a:rPr lang="es" sz="2000" i="1">
                <a:solidFill>
                  <a:schemeClr val="dk1"/>
                </a:solidFill>
                <a:latin typeface="Helvetica Neue Light"/>
                <a:ea typeface="Helvetica Neue Light"/>
                <a:cs typeface="Helvetica Neue Light"/>
                <a:sym typeface="Helvetica Neue Light"/>
              </a:rPr>
              <a:t>En general</a:t>
            </a:r>
            <a:r>
              <a:rPr lang="es" sz="2000">
                <a:solidFill>
                  <a:schemeClr val="dk1"/>
                </a:solidFill>
                <a:latin typeface="Helvetica Neue Light"/>
                <a:ea typeface="Helvetica Neue Light"/>
                <a:cs typeface="Helvetica Neue Light"/>
                <a:sym typeface="Helvetica Neue Light"/>
              </a:rPr>
              <a:t> </a:t>
            </a:r>
            <a:r>
              <a:rPr lang="es" sz="2000" b="1">
                <a:solidFill>
                  <a:schemeClr val="dk1"/>
                </a:solidFill>
                <a:latin typeface="Helvetica Neue"/>
                <a:ea typeface="Helvetica Neue"/>
                <a:cs typeface="Helvetica Neue"/>
                <a:sym typeface="Helvetica Neue"/>
              </a:rPr>
              <a:t>son numéricas</a:t>
            </a:r>
            <a:r>
              <a:rPr lang="es" sz="2000">
                <a:solidFill>
                  <a:schemeClr val="dk1"/>
                </a:solidFill>
                <a:latin typeface="Helvetica Neue Light"/>
                <a:ea typeface="Helvetica Neue Light"/>
                <a:cs typeface="Helvetica Neue Light"/>
                <a:sym typeface="Helvetica Neue Light"/>
              </a:rPr>
              <a:t> y pertenecientes al conjunto de los números reales o a alguno de sus subconjuntos.</a:t>
            </a:r>
            <a:endParaRPr>
              <a:solidFill>
                <a:srgbClr val="FFFFFF"/>
              </a:solidFill>
              <a:latin typeface="Helvetica Neue Light"/>
              <a:ea typeface="Helvetica Neue Light"/>
              <a:cs typeface="Helvetica Neue Light"/>
              <a:sym typeface="Helvetica Neue Light"/>
            </a:endParaRPr>
          </a:p>
        </p:txBody>
      </p:sp>
      <p:sp>
        <p:nvSpPr>
          <p:cNvPr id="261" name="Google Shape;261;p39"/>
          <p:cNvSpPr txBox="1"/>
          <p:nvPr/>
        </p:nvSpPr>
        <p:spPr>
          <a:xfrm>
            <a:off x="1599900" y="514350"/>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 sz="4000" i="1">
                <a:latin typeface="Anton"/>
                <a:ea typeface="Anton"/>
                <a:cs typeface="Anton"/>
                <a:sym typeface="Anton"/>
              </a:rPr>
              <a:t>CUANTITATIVAS</a:t>
            </a:r>
            <a:endParaRPr sz="4000" i="1">
              <a:latin typeface="Anton"/>
              <a:ea typeface="Anton"/>
              <a:cs typeface="Anton"/>
              <a:sym typeface="Anton"/>
            </a:endParaRPr>
          </a:p>
          <a:p>
            <a:pPr marL="0" lvl="0" indent="0" algn="ctr" rtl="0">
              <a:lnSpc>
                <a:spcPct val="100000"/>
              </a:lnSpc>
              <a:spcBef>
                <a:spcPts val="0"/>
              </a:spcBef>
              <a:spcAft>
                <a:spcPts val="0"/>
              </a:spcAft>
              <a:buClr>
                <a:schemeClr val="dk1"/>
              </a:buClr>
              <a:buSzPts val="1100"/>
              <a:buFont typeface="Arial"/>
              <a:buNone/>
            </a:pPr>
            <a:r>
              <a:rPr lang="es" sz="2000" i="1">
                <a:solidFill>
                  <a:schemeClr val="dk1"/>
                </a:solidFill>
                <a:latin typeface="Helvetica Neue Light"/>
                <a:ea typeface="Helvetica Neue Light"/>
                <a:cs typeface="Helvetica Neue Light"/>
                <a:sym typeface="Helvetica Neue Light"/>
              </a:rPr>
              <a:t>¿De qué estamos hablando?</a:t>
            </a:r>
            <a:endParaRPr sz="2000" i="1">
              <a:solidFill>
                <a:schemeClr val="dk1"/>
              </a:solidFill>
              <a:latin typeface="Helvetica Neue Light"/>
              <a:ea typeface="Helvetica Neue Light"/>
              <a:cs typeface="Helvetica Neue Light"/>
              <a:sym typeface="Helvetica Neue Light"/>
            </a:endParaRPr>
          </a:p>
          <a:p>
            <a:pPr marL="0" lvl="0" indent="0" algn="ctr" rtl="0">
              <a:lnSpc>
                <a:spcPct val="115000"/>
              </a:lnSpc>
              <a:spcBef>
                <a:spcPts val="1000"/>
              </a:spcBef>
              <a:spcAft>
                <a:spcPts val="0"/>
              </a:spcAft>
              <a:buNone/>
            </a:pPr>
            <a:endParaRPr sz="4000" i="1">
              <a:latin typeface="Anton"/>
              <a:ea typeface="Anton"/>
              <a:cs typeface="Anton"/>
              <a:sym typeface="Anton"/>
            </a:endParaRPr>
          </a:p>
        </p:txBody>
      </p:sp>
      <p:pic>
        <p:nvPicPr>
          <p:cNvPr id="262" name="Google Shape;262;p3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p:nvPr/>
        </p:nvSpPr>
        <p:spPr>
          <a:xfrm>
            <a:off x="479550" y="1063850"/>
            <a:ext cx="8274900" cy="33042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50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Las </a:t>
            </a:r>
            <a:r>
              <a:rPr lang="es" sz="2000" b="1">
                <a:solidFill>
                  <a:schemeClr val="dk1"/>
                </a:solidFill>
                <a:latin typeface="Helvetica Neue"/>
                <a:ea typeface="Helvetica Neue"/>
                <a:cs typeface="Helvetica Neue"/>
                <a:sym typeface="Helvetica Neue"/>
              </a:rPr>
              <a:t>alturas de las personas</a:t>
            </a:r>
            <a:r>
              <a:rPr lang="es" sz="2000">
                <a:solidFill>
                  <a:schemeClr val="dk1"/>
                </a:solidFill>
                <a:latin typeface="Helvetica Neue Light"/>
                <a:ea typeface="Helvetica Neue Light"/>
                <a:cs typeface="Helvetica Neue Light"/>
                <a:sym typeface="Helvetica Neue Light"/>
              </a:rPr>
              <a:t> pueden estar medidas en centímetros y las </a:t>
            </a:r>
            <a:r>
              <a:rPr lang="es" sz="2000" b="1">
                <a:solidFill>
                  <a:schemeClr val="dk1"/>
                </a:solidFill>
                <a:latin typeface="Helvetica Neue"/>
                <a:ea typeface="Helvetica Neue"/>
                <a:cs typeface="Helvetica Neue"/>
                <a:sym typeface="Helvetica Neue"/>
              </a:rPr>
              <a:t>edades</a:t>
            </a:r>
            <a:r>
              <a:rPr lang="es" sz="2000">
                <a:solidFill>
                  <a:schemeClr val="dk1"/>
                </a:solidFill>
                <a:latin typeface="Helvetica Neue Light"/>
                <a:ea typeface="Helvetica Neue Light"/>
                <a:cs typeface="Helvetica Neue Light"/>
                <a:sym typeface="Helvetica Neue Light"/>
              </a:rPr>
              <a:t> podrían estar medidas </a:t>
            </a:r>
            <a:r>
              <a:rPr lang="es" sz="2000" b="1">
                <a:solidFill>
                  <a:schemeClr val="dk1"/>
                </a:solidFill>
                <a:latin typeface="Helvetica Neue"/>
                <a:ea typeface="Helvetica Neue"/>
                <a:cs typeface="Helvetica Neue"/>
                <a:sym typeface="Helvetica Neue"/>
              </a:rPr>
              <a:t>en números enteros</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50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Pero nos sirve a </a:t>
            </a:r>
            <a:r>
              <a:rPr lang="es" sz="2000" b="1">
                <a:solidFill>
                  <a:schemeClr val="dk1"/>
                </a:solidFill>
                <a:latin typeface="Helvetica Neue"/>
                <a:ea typeface="Helvetica Neue"/>
                <a:cs typeface="Helvetica Neue"/>
                <a:sym typeface="Helvetica Neue"/>
              </a:rPr>
              <a:t>fines prácticos</a:t>
            </a:r>
            <a:r>
              <a:rPr lang="es" sz="2000">
                <a:solidFill>
                  <a:schemeClr val="dk1"/>
                </a:solidFill>
                <a:latin typeface="Helvetica Neue Light"/>
                <a:ea typeface="Helvetica Neue Light"/>
                <a:cs typeface="Helvetica Neue Light"/>
                <a:sym typeface="Helvetica Neue Light"/>
              </a:rPr>
              <a:t>, nuestra edad aumenta día a día, segundo a segundo.</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15000"/>
              </a:lnSpc>
              <a:spcBef>
                <a:spcPts val="1000"/>
              </a:spcBef>
              <a:spcAft>
                <a:spcPts val="100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Tener una edad de 20,4 años puede ser muy importante para un estudio médico, pero no para edades de consumidores de un producto </a:t>
            </a:r>
            <a:r>
              <a:rPr lang="es" sz="2000">
                <a:solidFill>
                  <a:schemeClr val="dk1"/>
                </a:solidFill>
              </a:rPr>
              <a:t>😉.</a:t>
            </a:r>
            <a:endParaRPr sz="2000">
              <a:solidFill>
                <a:schemeClr val="dk1"/>
              </a:solidFill>
              <a:latin typeface="Helvetica Neue Light"/>
              <a:ea typeface="Helvetica Neue Light"/>
              <a:cs typeface="Helvetica Neue Light"/>
              <a:sym typeface="Helvetica Neue Light"/>
            </a:endParaRPr>
          </a:p>
        </p:txBody>
      </p:sp>
      <p:sp>
        <p:nvSpPr>
          <p:cNvPr id="268" name="Google Shape;268;p40"/>
          <p:cNvSpPr txBox="1"/>
          <p:nvPr/>
        </p:nvSpPr>
        <p:spPr>
          <a:xfrm>
            <a:off x="1090050" y="235850"/>
            <a:ext cx="69639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Ejemplo</a:t>
            </a:r>
            <a:endParaRPr sz="4000" i="1">
              <a:latin typeface="Anton"/>
              <a:ea typeface="Anton"/>
              <a:cs typeface="Anton"/>
              <a:sym typeface="Anton"/>
            </a:endParaRPr>
          </a:p>
        </p:txBody>
      </p:sp>
      <p:pic>
        <p:nvPicPr>
          <p:cNvPr id="269" name="Google Shape;269;p4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273"/>
        <p:cNvGrpSpPr/>
        <p:nvPr/>
      </p:nvGrpSpPr>
      <p:grpSpPr>
        <a:xfrm>
          <a:off x="0" y="0"/>
          <a:ext cx="0" cy="0"/>
          <a:chOff x="0" y="0"/>
          <a:chExt cx="0" cy="0"/>
        </a:xfrm>
      </p:grpSpPr>
      <p:sp>
        <p:nvSpPr>
          <p:cNvPr id="274" name="Google Shape;274;p41"/>
          <p:cNvSpPr txBox="1"/>
          <p:nvPr/>
        </p:nvSpPr>
        <p:spPr>
          <a:xfrm>
            <a:off x="1679625" y="926075"/>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4000" i="1">
                <a:latin typeface="Anton"/>
                <a:ea typeface="Anton"/>
                <a:cs typeface="Anton"/>
                <a:sym typeface="Anton"/>
              </a:rPr>
              <a:t>Check</a:t>
            </a:r>
            <a:endParaRPr sz="4000" i="1">
              <a:latin typeface="Anton"/>
              <a:ea typeface="Anton"/>
              <a:cs typeface="Anton"/>
              <a:sym typeface="Anton"/>
            </a:endParaRPr>
          </a:p>
          <a:p>
            <a:pPr marL="0" lvl="0" indent="0" algn="ctr" rtl="0">
              <a:lnSpc>
                <a:spcPct val="115000"/>
              </a:lnSpc>
              <a:spcBef>
                <a:spcPts val="0"/>
              </a:spcBef>
              <a:spcAft>
                <a:spcPts val="0"/>
              </a:spcAft>
              <a:buClr>
                <a:schemeClr val="dk1"/>
              </a:buClr>
              <a:buSzPts val="1100"/>
              <a:buFont typeface="Arial"/>
              <a:buNone/>
            </a:pPr>
            <a:endParaRPr sz="4000" i="1">
              <a:latin typeface="Anton"/>
              <a:ea typeface="Anton"/>
              <a:cs typeface="Anton"/>
              <a:sym typeface="Anton"/>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sp>
        <p:nvSpPr>
          <p:cNvPr id="275" name="Google Shape;275;p41"/>
          <p:cNvSpPr txBox="1"/>
          <p:nvPr/>
        </p:nvSpPr>
        <p:spPr>
          <a:xfrm>
            <a:off x="466950" y="2154550"/>
            <a:ext cx="8210100" cy="2262600"/>
          </a:xfrm>
          <a:prstGeom prst="rect">
            <a:avLst/>
          </a:prstGeom>
          <a:noFill/>
          <a:ln>
            <a:noFill/>
          </a:ln>
        </p:spPr>
        <p:txBody>
          <a:bodyPr spcFirstLastPara="1" wrap="square" lIns="91425" tIns="91425" rIns="91425" bIns="91425" anchor="ctr" anchorCtr="0">
            <a:spAutoFit/>
          </a:bodyPr>
          <a:lstStyle/>
          <a:p>
            <a:pPr marL="0" marR="0" lvl="0" indent="0" algn="ctr" rtl="0">
              <a:lnSpc>
                <a:spcPct val="115000"/>
              </a:lnSpc>
              <a:spcBef>
                <a:spcPts val="0"/>
              </a:spcBef>
              <a:spcAft>
                <a:spcPts val="0"/>
              </a:spcAft>
              <a:buNone/>
            </a:pPr>
            <a:r>
              <a:rPr lang="es" sz="2000">
                <a:solidFill>
                  <a:schemeClr val="dk1"/>
                </a:solidFill>
                <a:latin typeface="Helvetica Neue Light"/>
                <a:ea typeface="Helvetica Neue Light"/>
                <a:cs typeface="Helvetica Neue Light"/>
                <a:sym typeface="Helvetica Neue Light"/>
              </a:rPr>
              <a:t>Si sumo, resto o promedio los valores, ¿tiene sentido el resultado?</a:t>
            </a:r>
            <a:endParaRPr sz="2000">
              <a:solidFill>
                <a:schemeClr val="dk1"/>
              </a:solidFill>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None/>
            </a:pPr>
            <a:r>
              <a:rPr lang="es" sz="2000">
                <a:solidFill>
                  <a:schemeClr val="dk1"/>
                </a:solidFill>
                <a:latin typeface="Helvetica Neue Light"/>
                <a:ea typeface="Helvetica Neue Light"/>
                <a:cs typeface="Helvetica Neue Light"/>
                <a:sym typeface="Helvetica Neue Light"/>
              </a:rPr>
              <a:t>Si tiene sentido para alguno de estos casos, estamos ante una variable numérica.</a:t>
            </a:r>
            <a:br>
              <a:rPr lang="es" sz="2000">
                <a:solidFill>
                  <a:schemeClr val="dk1"/>
                </a:solidFill>
                <a:latin typeface="Helvetica Neue Light"/>
                <a:ea typeface="Helvetica Neue Light"/>
                <a:cs typeface="Helvetica Neue Light"/>
                <a:sym typeface="Helvetica Neue Light"/>
              </a:rPr>
            </a:br>
            <a:r>
              <a:rPr lang="es" sz="2000">
                <a:solidFill>
                  <a:schemeClr val="dk1"/>
                </a:solidFill>
                <a:latin typeface="Helvetica Neue Light"/>
                <a:ea typeface="Helvetica Neue Light"/>
                <a:cs typeface="Helvetica Neue Light"/>
                <a:sym typeface="Helvetica Neue Light"/>
              </a:rPr>
              <a:t>Debemos tener en cuenta que siempre </a:t>
            </a:r>
            <a:r>
              <a:rPr lang="es" sz="2000" b="1">
                <a:solidFill>
                  <a:schemeClr val="dk1"/>
                </a:solidFill>
                <a:latin typeface="Helvetica Neue"/>
                <a:ea typeface="Helvetica Neue"/>
                <a:cs typeface="Helvetica Neue"/>
                <a:sym typeface="Helvetica Neue"/>
              </a:rPr>
              <a:t>depende del problema</a:t>
            </a:r>
            <a:r>
              <a:rPr lang="es" sz="2000">
                <a:solidFill>
                  <a:schemeClr val="dk1"/>
                </a:solidFill>
                <a:latin typeface="Helvetica Neue Light"/>
                <a:ea typeface="Helvetica Neue Light"/>
                <a:cs typeface="Helvetica Neue Light"/>
                <a:sym typeface="Helvetica Neue Light"/>
              </a:rPr>
              <a:t> que estamos enfrentando </a:t>
            </a:r>
            <a:r>
              <a:rPr lang="es" sz="2000">
                <a:solidFill>
                  <a:schemeClr val="dk1"/>
                </a:solidFill>
              </a:rPr>
              <a:t>😉.</a:t>
            </a:r>
            <a:endParaRPr sz="2000">
              <a:solidFill>
                <a:schemeClr val="dk1"/>
              </a:solidFill>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p:txBody>
      </p:sp>
      <p:pic>
        <p:nvPicPr>
          <p:cNvPr id="276" name="Google Shape;276;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7" name="Google Shape;277;p41"/>
          <p:cNvPicPr preferRelativeResize="0"/>
          <p:nvPr/>
        </p:nvPicPr>
        <p:blipFill rotWithShape="1">
          <a:blip r:embed="rId4">
            <a:alphaModFix/>
          </a:blip>
          <a:srcRect/>
          <a:stretch/>
        </p:blipFill>
        <p:spPr>
          <a:xfrm>
            <a:off x="2766025" y="666675"/>
            <a:ext cx="1186525" cy="118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p:nvPr/>
        </p:nvSpPr>
        <p:spPr>
          <a:xfrm>
            <a:off x="434550" y="1398475"/>
            <a:ext cx="8274900" cy="2165100"/>
          </a:xfrm>
          <a:prstGeom prst="rect">
            <a:avLst/>
          </a:prstGeom>
          <a:noFill/>
          <a:ln>
            <a:noFill/>
          </a:ln>
        </p:spPr>
        <p:txBody>
          <a:bodyPr spcFirstLastPara="1" wrap="square" lIns="91425" tIns="91425" rIns="91425" bIns="91425" anchor="ctr" anchorCtr="0">
            <a:spAutoFit/>
          </a:bodyPr>
          <a:lstStyle/>
          <a:p>
            <a:pPr marL="457200" lvl="0" indent="0" algn="just" rtl="0">
              <a:lnSpc>
                <a:spcPct val="115000"/>
              </a:lnSpc>
              <a:spcBef>
                <a:spcPts val="0"/>
              </a:spcBef>
              <a:spcAft>
                <a:spcPts val="0"/>
              </a:spcAft>
              <a:buNone/>
            </a:pPr>
            <a:r>
              <a:rPr lang="es" sz="2000">
                <a:solidFill>
                  <a:schemeClr val="dk1"/>
                </a:solidFill>
                <a:latin typeface="Helvetica Neue Light"/>
                <a:ea typeface="Helvetica Neue Light"/>
                <a:cs typeface="Helvetica Neue Light"/>
                <a:sym typeface="Helvetica Neue Light"/>
              </a:rPr>
              <a:t>👍 Es válido decir que en promedio una familia tiene 2,5 hijos. </a:t>
            </a:r>
            <a:endParaRPr sz="2000">
              <a:solidFill>
                <a:schemeClr val="dk1"/>
              </a:solidFill>
              <a:latin typeface="Helvetica Neue Light"/>
              <a:ea typeface="Helvetica Neue Light"/>
              <a:cs typeface="Helvetica Neue Light"/>
              <a:sym typeface="Helvetica Neue Light"/>
            </a:endParaRPr>
          </a:p>
          <a:p>
            <a:pPr marL="457200" lvl="0" indent="0" algn="just" rtl="0">
              <a:lnSpc>
                <a:spcPct val="115000"/>
              </a:lnSpc>
              <a:spcBef>
                <a:spcPts val="1000"/>
              </a:spcBef>
              <a:spcAft>
                <a:spcPts val="0"/>
              </a:spcAft>
              <a:buNone/>
            </a:pPr>
            <a:r>
              <a:rPr lang="es" sz="2000">
                <a:solidFill>
                  <a:schemeClr val="dk1"/>
                </a:solidFill>
                <a:latin typeface="Helvetica Neue Light"/>
                <a:ea typeface="Helvetica Neue Light"/>
                <a:cs typeface="Helvetica Neue Light"/>
                <a:sym typeface="Helvetica Neue Light"/>
              </a:rPr>
              <a:t>👎 Los autos de marca Ford tienen 4,5 puertas no es útil para nada. </a:t>
            </a:r>
            <a:endParaRPr sz="2000">
              <a:solidFill>
                <a:schemeClr val="dk1"/>
              </a:solidFill>
              <a:latin typeface="Helvetica Neue Light"/>
              <a:ea typeface="Helvetica Neue Light"/>
              <a:cs typeface="Helvetica Neue Light"/>
              <a:sym typeface="Helvetica Neue Light"/>
            </a:endParaRPr>
          </a:p>
          <a:p>
            <a:pPr marL="0" lvl="0" indent="0" algn="ctr" rtl="0">
              <a:lnSpc>
                <a:spcPct val="115000"/>
              </a:lnSpc>
              <a:spcBef>
                <a:spcPts val="1000"/>
              </a:spcBef>
              <a:spcAft>
                <a:spcPts val="1000"/>
              </a:spcAft>
              <a:buNone/>
            </a:pPr>
            <a:r>
              <a:rPr lang="es" sz="2000" i="1">
                <a:solidFill>
                  <a:schemeClr val="dk1"/>
                </a:solidFill>
                <a:latin typeface="Helvetica Neue Light"/>
                <a:ea typeface="Helvetica Neue Light"/>
                <a:cs typeface="Helvetica Neue Light"/>
                <a:sym typeface="Helvetica Neue Light"/>
              </a:rPr>
              <a:t>“Cantidad de hijos por familia”</a:t>
            </a:r>
            <a:r>
              <a:rPr lang="es" sz="2000">
                <a:solidFill>
                  <a:schemeClr val="dk1"/>
                </a:solidFill>
                <a:latin typeface="Helvetica Neue Light"/>
                <a:ea typeface="Helvetica Neue Light"/>
                <a:cs typeface="Helvetica Neue Light"/>
                <a:sym typeface="Helvetica Neue Light"/>
              </a:rPr>
              <a:t> es una variable numérica, mientras que </a:t>
            </a:r>
            <a:r>
              <a:rPr lang="es" sz="2000" i="1">
                <a:solidFill>
                  <a:schemeClr val="dk1"/>
                </a:solidFill>
                <a:latin typeface="Helvetica Neue Light"/>
                <a:ea typeface="Helvetica Neue Light"/>
                <a:cs typeface="Helvetica Neue Light"/>
                <a:sym typeface="Helvetica Neue Light"/>
              </a:rPr>
              <a:t>“cantidad de puertas de los autos”,</a:t>
            </a:r>
            <a:r>
              <a:rPr lang="es" sz="2000">
                <a:solidFill>
                  <a:schemeClr val="dk1"/>
                </a:solidFill>
                <a:latin typeface="Helvetica Neue Light"/>
                <a:ea typeface="Helvetica Neue Light"/>
                <a:cs typeface="Helvetica Neue Light"/>
                <a:sym typeface="Helvetica Neue Light"/>
              </a:rPr>
              <a:t> si bien es un número </a:t>
            </a:r>
            <a:r>
              <a:rPr lang="es" sz="2000" b="1">
                <a:solidFill>
                  <a:schemeClr val="dk1"/>
                </a:solidFill>
                <a:latin typeface="Helvetica Neue"/>
                <a:ea typeface="Helvetica Neue"/>
                <a:cs typeface="Helvetica Neue"/>
                <a:sym typeface="Helvetica Neue"/>
              </a:rPr>
              <a:t>no es variable cuantitativa en su naturaleza</a:t>
            </a:r>
            <a:r>
              <a:rPr lang="es" sz="2000">
                <a:solidFill>
                  <a:schemeClr val="dk1"/>
                </a:solidFill>
                <a:latin typeface="Helvetica Neue Light"/>
                <a:ea typeface="Helvetica Neue Light"/>
                <a:cs typeface="Helvetica Neue Light"/>
                <a:sym typeface="Helvetica Neue Light"/>
              </a:rPr>
              <a:t>. </a:t>
            </a:r>
            <a:r>
              <a:rPr lang="es" sz="2000">
                <a:solidFill>
                  <a:schemeClr val="dk1"/>
                </a:solidFill>
              </a:rPr>
              <a:t>😉</a:t>
            </a:r>
            <a:endParaRPr sz="2000">
              <a:solidFill>
                <a:schemeClr val="dk1"/>
              </a:solidFill>
              <a:latin typeface="Helvetica Neue Light"/>
              <a:ea typeface="Helvetica Neue Light"/>
              <a:cs typeface="Helvetica Neue Light"/>
              <a:sym typeface="Helvetica Neue Light"/>
            </a:endParaRPr>
          </a:p>
        </p:txBody>
      </p:sp>
      <p:sp>
        <p:nvSpPr>
          <p:cNvPr id="283" name="Google Shape;283;p42"/>
          <p:cNvSpPr txBox="1"/>
          <p:nvPr/>
        </p:nvSpPr>
        <p:spPr>
          <a:xfrm>
            <a:off x="1090050" y="400225"/>
            <a:ext cx="69639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Ejemplo</a:t>
            </a:r>
            <a:endParaRPr sz="4000" i="1">
              <a:latin typeface="Anton"/>
              <a:ea typeface="Anton"/>
              <a:cs typeface="Anton"/>
              <a:sym typeface="Anton"/>
            </a:endParaRPr>
          </a:p>
        </p:txBody>
      </p:sp>
      <p:pic>
        <p:nvPicPr>
          <p:cNvPr id="284" name="Google Shape;284;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5" name="Google Shape;285;p42"/>
          <p:cNvSpPr txBox="1"/>
          <p:nvPr/>
        </p:nvSpPr>
        <p:spPr>
          <a:xfrm>
            <a:off x="1961700" y="3805300"/>
            <a:ext cx="5541000" cy="800400"/>
          </a:xfrm>
          <a:prstGeom prst="rect">
            <a:avLst/>
          </a:prstGeom>
          <a:noFill/>
          <a:ln>
            <a:noFill/>
          </a:ln>
        </p:spPr>
        <p:txBody>
          <a:bodyPr spcFirstLastPara="1" wrap="square" lIns="91425" tIns="91425" rIns="91425" bIns="91425" anchor="ctr" anchorCtr="0">
            <a:spAutoFit/>
          </a:bodyPr>
          <a:lstStyle/>
          <a:p>
            <a:pPr marL="0" lvl="0" indent="0" algn="just" rtl="0">
              <a:lnSpc>
                <a:spcPct val="100000"/>
              </a:lnSpc>
              <a:spcBef>
                <a:spcPts val="0"/>
              </a:spcBef>
              <a:spcAft>
                <a:spcPts val="1000"/>
              </a:spcAft>
              <a:buNone/>
            </a:pPr>
            <a:r>
              <a:rPr lang="es" sz="2000">
                <a:solidFill>
                  <a:schemeClr val="dk1"/>
                </a:solidFill>
                <a:latin typeface="Helvetica Neue Light"/>
                <a:ea typeface="Helvetica Neue Light"/>
                <a:cs typeface="Helvetica Neue Light"/>
                <a:sym typeface="Helvetica Neue Light"/>
              </a:rPr>
              <a:t>¡Pueden implementarse en Python con los tipos de datos </a:t>
            </a:r>
            <a:r>
              <a:rPr lang="es" sz="2000">
                <a:solidFill>
                  <a:srgbClr val="FFFFFF"/>
                </a:solidFill>
                <a:highlight>
                  <a:srgbClr val="666666"/>
                </a:highlight>
                <a:latin typeface="Roboto Mono"/>
                <a:ea typeface="Roboto Mono"/>
                <a:cs typeface="Roboto Mono"/>
                <a:sym typeface="Roboto Mono"/>
              </a:rPr>
              <a:t>int,float</a:t>
            </a:r>
            <a:r>
              <a:rPr lang="es" sz="2000">
                <a:solidFill>
                  <a:schemeClr val="dk1"/>
                </a:solidFill>
                <a:latin typeface="Helvetica Neue"/>
                <a:ea typeface="Helvetica Neue"/>
                <a:cs typeface="Helvetica Neue"/>
                <a:sym typeface="Helvetica Neue"/>
              </a:rPr>
              <a:t> </a:t>
            </a:r>
            <a:r>
              <a:rPr lang="es" sz="2000">
                <a:solidFill>
                  <a:schemeClr val="dk1"/>
                </a:solidFill>
                <a:latin typeface="Helvetica Neue Light"/>
                <a:ea typeface="Helvetica Neue Light"/>
                <a:cs typeface="Helvetica Neue Light"/>
                <a:sym typeface="Helvetica Neue Light"/>
              </a:rPr>
              <a:t>o </a:t>
            </a:r>
            <a:r>
              <a:rPr lang="es" sz="2000">
                <a:solidFill>
                  <a:srgbClr val="FFFFFF"/>
                </a:solidFill>
                <a:highlight>
                  <a:srgbClr val="666666"/>
                </a:highlight>
                <a:latin typeface="Roboto Mono"/>
                <a:ea typeface="Roboto Mono"/>
                <a:cs typeface="Roboto Mono"/>
                <a:sym typeface="Roboto Mono"/>
              </a:rPr>
              <a:t>complex</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p:txBody>
      </p:sp>
      <p:sp>
        <p:nvSpPr>
          <p:cNvPr id="286" name="Google Shape;286;p42"/>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87" name="Google Shape;287;p42"/>
          <p:cNvSpPr txBox="1"/>
          <p:nvPr/>
        </p:nvSpPr>
        <p:spPr>
          <a:xfrm>
            <a:off x="1360650" y="3959200"/>
            <a:ext cx="50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solidFill>
                  <a:schemeClr val="dk1"/>
                </a:solidFill>
              </a:rPr>
              <a:t>👉</a:t>
            </a:r>
            <a:endParaRPr/>
          </a:p>
        </p:txBody>
      </p:sp>
      <p:sp>
        <p:nvSpPr>
          <p:cNvPr id="288" name="Google Shape;288;p42"/>
          <p:cNvSpPr/>
          <p:nvPr/>
        </p:nvSpPr>
        <p:spPr>
          <a:xfrm>
            <a:off x="518400" y="2344813"/>
            <a:ext cx="8107200" cy="1359300"/>
          </a:xfrm>
          <a:prstGeom prst="rect">
            <a:avLst/>
          </a:prstGeom>
          <a:noFill/>
          <a:ln w="19050"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p:nvPr/>
        </p:nvSpPr>
        <p:spPr>
          <a:xfrm>
            <a:off x="1090050" y="150925"/>
            <a:ext cx="6963900" cy="98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 sz="4000" i="1">
                <a:latin typeface="Anton"/>
                <a:ea typeface="Anton"/>
                <a:cs typeface="Anton"/>
                <a:sym typeface="Anton"/>
              </a:rPr>
              <a:t>SERIES DE TIEMPO</a:t>
            </a:r>
            <a:endParaRPr sz="4000" i="1">
              <a:latin typeface="Anton"/>
              <a:ea typeface="Anton"/>
              <a:cs typeface="Anton"/>
              <a:sym typeface="Anton"/>
            </a:endParaRPr>
          </a:p>
          <a:p>
            <a:pPr marL="0" lvl="0" indent="0" algn="ctr" rtl="0">
              <a:lnSpc>
                <a:spcPct val="100000"/>
              </a:lnSpc>
              <a:spcBef>
                <a:spcPts val="0"/>
              </a:spcBef>
              <a:spcAft>
                <a:spcPts val="1000"/>
              </a:spcAft>
              <a:buClr>
                <a:schemeClr val="dk1"/>
              </a:buClr>
              <a:buSzPts val="1100"/>
              <a:buFont typeface="Arial"/>
              <a:buNone/>
            </a:pPr>
            <a:r>
              <a:rPr lang="es" sz="2000" i="1">
                <a:solidFill>
                  <a:schemeClr val="dk1"/>
                </a:solidFill>
                <a:latin typeface="Helvetica Neue Light"/>
                <a:ea typeface="Helvetica Neue Light"/>
                <a:cs typeface="Helvetica Neue Light"/>
                <a:sym typeface="Helvetica Neue Light"/>
              </a:rPr>
              <a:t>Un mundo aparte...</a:t>
            </a:r>
            <a:endParaRPr sz="2000" i="1">
              <a:latin typeface="Anton"/>
              <a:ea typeface="Anton"/>
              <a:cs typeface="Anton"/>
              <a:sym typeface="Anton"/>
            </a:endParaRPr>
          </a:p>
        </p:txBody>
      </p:sp>
      <p:pic>
        <p:nvPicPr>
          <p:cNvPr id="294" name="Google Shape;294;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5" name="Google Shape;295;p43"/>
          <p:cNvSpPr txBox="1"/>
          <p:nvPr/>
        </p:nvSpPr>
        <p:spPr>
          <a:xfrm>
            <a:off x="497350" y="1355425"/>
            <a:ext cx="8372400" cy="31812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Cualidades distintivas: </a:t>
            </a:r>
            <a:r>
              <a:rPr lang="es" sz="2000" b="1">
                <a:solidFill>
                  <a:schemeClr val="dk1"/>
                </a:solidFill>
                <a:latin typeface="Helvetica Neue"/>
                <a:ea typeface="Helvetica Neue"/>
                <a:cs typeface="Helvetica Neue"/>
                <a:sym typeface="Helvetica Neue"/>
              </a:rPr>
              <a:t>secuencialidad</a:t>
            </a:r>
            <a:r>
              <a:rPr lang="es" sz="2000">
                <a:solidFill>
                  <a:schemeClr val="dk1"/>
                </a:solidFill>
                <a:latin typeface="Helvetica Neue Light"/>
                <a:ea typeface="Helvetica Neue Light"/>
                <a:cs typeface="Helvetica Neue Light"/>
                <a:sym typeface="Helvetica Neue Light"/>
              </a:rPr>
              <a:t>, la relación entre datos con </a:t>
            </a:r>
            <a:r>
              <a:rPr lang="es" sz="2000" b="1">
                <a:solidFill>
                  <a:schemeClr val="dk1"/>
                </a:solidFill>
                <a:latin typeface="Helvetica Neue"/>
                <a:ea typeface="Helvetica Neue"/>
                <a:cs typeface="Helvetica Neue"/>
                <a:sym typeface="Helvetica Neue"/>
              </a:rPr>
              <a:t>valores sucesivos</a:t>
            </a:r>
            <a:r>
              <a:rPr lang="es" sz="2000">
                <a:solidFill>
                  <a:schemeClr val="dk1"/>
                </a:solidFill>
                <a:latin typeface="Helvetica Neue Light"/>
                <a:ea typeface="Helvetica Neue Light"/>
                <a:cs typeface="Helvetica Neue Light"/>
                <a:sym typeface="Helvetica Neue Light"/>
              </a:rPr>
              <a:t> y las características particulares del </a:t>
            </a:r>
            <a:r>
              <a:rPr lang="es" sz="2000" b="1">
                <a:solidFill>
                  <a:schemeClr val="dk1"/>
                </a:solidFill>
                <a:latin typeface="Helvetica Neue"/>
                <a:ea typeface="Helvetica Neue"/>
                <a:cs typeface="Helvetica Neue"/>
                <a:sym typeface="Helvetica Neue"/>
              </a:rPr>
              <a:t>devenir temporal</a:t>
            </a:r>
            <a:r>
              <a:rPr lang="es" sz="2000">
                <a:solidFill>
                  <a:schemeClr val="dk1"/>
                </a:solidFill>
                <a:latin typeface="Helvetica Neue Light"/>
                <a:ea typeface="Helvetica Neue Light"/>
                <a:cs typeface="Helvetica Neue Light"/>
                <a:sym typeface="Helvetica Neue Light"/>
              </a:rPr>
              <a:t> (años bisiestos, estaciones del año, periodicidad en escalas).</a:t>
            </a:r>
            <a:endParaRPr sz="2000">
              <a:solidFill>
                <a:schemeClr val="dk1"/>
              </a:solidFill>
              <a:latin typeface="Helvetica Neue Light"/>
              <a:ea typeface="Helvetica Neue Light"/>
              <a:cs typeface="Helvetica Neue Light"/>
              <a:sym typeface="Helvetica Neue Light"/>
            </a:endParaRPr>
          </a:p>
          <a:p>
            <a:pPr marL="457200" marR="0" lvl="0" indent="-355600" algn="l" rtl="0">
              <a:lnSpc>
                <a:spcPct val="115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Este tipo de datos puede traer inconvenientes si los tratamos de forma manual 👎.</a:t>
            </a:r>
            <a:endParaRPr sz="2000">
              <a:solidFill>
                <a:schemeClr val="dk1"/>
              </a:solidFill>
              <a:latin typeface="Roboto Mono Light"/>
              <a:ea typeface="Roboto Mono Light"/>
              <a:cs typeface="Roboto Mono Light"/>
              <a:sym typeface="Roboto Mono Light"/>
            </a:endParaRPr>
          </a:p>
          <a:p>
            <a:pPr marL="457200" lvl="0" indent="-355600" algn="l" rtl="0">
              <a:spcBef>
                <a:spcPts val="1000"/>
              </a:spcBef>
              <a:spcAft>
                <a:spcPts val="1000"/>
              </a:spcAft>
              <a:buClr>
                <a:srgbClr val="3CEFAB"/>
              </a:buClr>
              <a:buSzPts val="2000"/>
              <a:buFont typeface="Roboto Mono Light"/>
              <a:buChar char="●"/>
            </a:pPr>
            <a:r>
              <a:rPr lang="es" sz="2000">
                <a:solidFill>
                  <a:schemeClr val="dk1"/>
                </a:solidFill>
                <a:latin typeface="Helvetica Neue Light"/>
                <a:ea typeface="Helvetica Neue Light"/>
                <a:cs typeface="Helvetica Neue Light"/>
                <a:sym typeface="Helvetica Neue Light"/>
              </a:rPr>
              <a:t>Los lenguajes de programación las resuelven con funciones específicas (menos mal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105"/>
        <p:cNvGrpSpPr/>
        <p:nvPr/>
      </p:nvGrpSpPr>
      <p:grpSpPr>
        <a:xfrm>
          <a:off x="0" y="0"/>
          <a:ext cx="0" cy="0"/>
          <a:chOff x="0" y="0"/>
          <a:chExt cx="0" cy="0"/>
        </a:xfrm>
      </p:grpSpPr>
      <p:sp>
        <p:nvSpPr>
          <p:cNvPr id="106" name="Google Shape;106;p26"/>
          <p:cNvSpPr txBox="1"/>
          <p:nvPr/>
        </p:nvSpPr>
        <p:spPr>
          <a:xfrm>
            <a:off x="1398000" y="20772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121212"/>
                </a:solidFill>
                <a:latin typeface="Anton"/>
                <a:ea typeface="Anton"/>
                <a:cs typeface="Anton"/>
                <a:sym typeface="Anton"/>
              </a:rPr>
              <a:t>RECUERDA PONER A GRABAR LA CLASE</a:t>
            </a:r>
            <a:endParaRPr sz="3600" i="1">
              <a:solidFill>
                <a:srgbClr val="121212"/>
              </a:solidFill>
              <a:latin typeface="Anton"/>
              <a:ea typeface="Anton"/>
              <a:cs typeface="Anton"/>
              <a:sym typeface="Anton"/>
            </a:endParaRPr>
          </a:p>
        </p:txBody>
      </p:sp>
      <p:pic>
        <p:nvPicPr>
          <p:cNvPr id="107" name="Google Shape;107;p26"/>
          <p:cNvPicPr preferRelativeResize="0"/>
          <p:nvPr/>
        </p:nvPicPr>
        <p:blipFill>
          <a:blip r:embed="rId3">
            <a:alphaModFix/>
          </a:blip>
          <a:stretch>
            <a:fillRect/>
          </a:stretch>
        </p:blipFill>
        <p:spPr>
          <a:xfrm>
            <a:off x="4125950" y="3210488"/>
            <a:ext cx="892100" cy="743425"/>
          </a:xfrm>
          <a:prstGeom prst="rect">
            <a:avLst/>
          </a:prstGeom>
          <a:noFill/>
          <a:ln>
            <a:noFill/>
          </a:ln>
        </p:spPr>
      </p:pic>
      <p:pic>
        <p:nvPicPr>
          <p:cNvPr id="108" name="Google Shape;108;p26"/>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p:nvPr/>
        </p:nvSpPr>
        <p:spPr>
          <a:xfrm>
            <a:off x="856600" y="513825"/>
            <a:ext cx="7653900" cy="1228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3100" i="1">
                <a:latin typeface="Anton"/>
                <a:ea typeface="Anton"/>
                <a:cs typeface="Anton"/>
                <a:sym typeface="Anton"/>
              </a:rPr>
              <a:t>¿Una serie de tiempo puede ser considerada como una variable cuantitativa?</a:t>
            </a:r>
            <a:endParaRPr sz="3100" i="1">
              <a:latin typeface="Anton"/>
              <a:ea typeface="Anton"/>
              <a:cs typeface="Anton"/>
              <a:sym typeface="Anton"/>
            </a:endParaRPr>
          </a:p>
        </p:txBody>
      </p:sp>
      <p:pic>
        <p:nvPicPr>
          <p:cNvPr id="301" name="Google Shape;301;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2" name="Google Shape;302;p44"/>
          <p:cNvSpPr txBox="1"/>
          <p:nvPr/>
        </p:nvSpPr>
        <p:spPr>
          <a:xfrm>
            <a:off x="953800" y="2435450"/>
            <a:ext cx="7459500" cy="1416000"/>
          </a:xfrm>
          <a:prstGeom prst="rect">
            <a:avLst/>
          </a:prstGeom>
          <a:noFill/>
          <a:ln>
            <a:noFill/>
          </a:ln>
        </p:spPr>
        <p:txBody>
          <a:bodyPr spcFirstLastPara="1" wrap="square" lIns="91425" tIns="91425" rIns="91425" bIns="91425" anchor="ctr" anchorCtr="0">
            <a:spAutoFit/>
          </a:bodyPr>
          <a:lstStyle/>
          <a:p>
            <a:pPr marL="0" lvl="0" indent="0" algn="just" rtl="0">
              <a:lnSpc>
                <a:spcPct val="150000"/>
              </a:lnSpc>
              <a:spcBef>
                <a:spcPts val="0"/>
              </a:spcBef>
              <a:spcAft>
                <a:spcPts val="1000"/>
              </a:spcAft>
              <a:buClr>
                <a:schemeClr val="dk1"/>
              </a:buClr>
              <a:buSzPts val="1100"/>
              <a:buFont typeface="Arial"/>
              <a:buNone/>
            </a:pPr>
            <a:r>
              <a:rPr lang="es" sz="2000">
                <a:solidFill>
                  <a:schemeClr val="dk1"/>
                </a:solidFill>
                <a:latin typeface="Helvetica Neue Light"/>
                <a:ea typeface="Helvetica Neue Light"/>
                <a:cs typeface="Helvetica Neue Light"/>
                <a:sym typeface="Helvetica Neue Light"/>
              </a:rPr>
              <a:t>Si bien el promedio no es una operación que tenga mucho sentido, sí se pueden establecer diferencias entre fechas, que </a:t>
            </a:r>
            <a:r>
              <a:rPr lang="es" sz="2000" b="1">
                <a:solidFill>
                  <a:schemeClr val="dk1"/>
                </a:solidFill>
                <a:latin typeface="Helvetica Neue"/>
                <a:ea typeface="Helvetica Neue"/>
                <a:cs typeface="Helvetica Neue"/>
                <a:sym typeface="Helvetica Neue"/>
              </a:rPr>
              <a:t>dan como resultado duraciones.</a:t>
            </a:r>
            <a:endParaRPr sz="2000" b="1">
              <a:solidFill>
                <a:schemeClr val="dk1"/>
              </a:solidFill>
              <a:latin typeface="Helvetica Neue"/>
              <a:ea typeface="Helvetica Neue"/>
              <a:cs typeface="Helvetica Neue"/>
              <a:sym typeface="Helvetica Neue"/>
            </a:endParaRPr>
          </a:p>
        </p:txBody>
      </p:sp>
      <p:sp>
        <p:nvSpPr>
          <p:cNvPr id="303" name="Google Shape;303;p44"/>
          <p:cNvSpPr/>
          <p:nvPr/>
        </p:nvSpPr>
        <p:spPr>
          <a:xfrm>
            <a:off x="497350" y="2373500"/>
            <a:ext cx="8372400" cy="1539900"/>
          </a:xfrm>
          <a:prstGeom prst="rect">
            <a:avLst/>
          </a:prstGeom>
          <a:noFill/>
          <a:ln w="19050"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5"/>
          <p:cNvSpPr txBox="1"/>
          <p:nvPr/>
        </p:nvSpPr>
        <p:spPr>
          <a:xfrm>
            <a:off x="511275" y="1398475"/>
            <a:ext cx="8274900" cy="21651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Es </a:t>
            </a:r>
            <a:r>
              <a:rPr lang="es" sz="2000" i="1">
                <a:solidFill>
                  <a:schemeClr val="dk1"/>
                </a:solidFill>
                <a:latin typeface="Helvetica Neue Light"/>
                <a:ea typeface="Helvetica Neue Light"/>
                <a:cs typeface="Helvetica Neue Light"/>
                <a:sym typeface="Helvetica Neue Light"/>
              </a:rPr>
              <a:t>práctica común</a:t>
            </a:r>
            <a:r>
              <a:rPr lang="es" sz="2000">
                <a:solidFill>
                  <a:schemeClr val="dk1"/>
                </a:solidFill>
                <a:latin typeface="Helvetica Neue Light"/>
                <a:ea typeface="Helvetica Neue Light"/>
                <a:cs typeface="Helvetica Neue Light"/>
                <a:sym typeface="Helvetica Neue Light"/>
              </a:rPr>
              <a:t> en el desarrollo de sistemas que la edad de una persona se calcule como la </a:t>
            </a:r>
            <a:r>
              <a:rPr lang="es" sz="2000" i="1">
                <a:solidFill>
                  <a:schemeClr val="dk1"/>
                </a:solidFill>
                <a:latin typeface="Helvetica Neue Light"/>
                <a:ea typeface="Helvetica Neue Light"/>
                <a:cs typeface="Helvetica Neue Light"/>
                <a:sym typeface="Helvetica Neue Light"/>
              </a:rPr>
              <a:t>diferencia</a:t>
            </a:r>
            <a:r>
              <a:rPr lang="es" sz="2000">
                <a:solidFill>
                  <a:schemeClr val="dk1"/>
                </a:solidFill>
                <a:latin typeface="Helvetica Neue Light"/>
                <a:ea typeface="Helvetica Neue Light"/>
                <a:cs typeface="Helvetica Neue Light"/>
                <a:sym typeface="Helvetica Neue Light"/>
              </a:rPr>
              <a:t> entre: </a:t>
            </a:r>
            <a:endParaRPr sz="2000">
              <a:solidFill>
                <a:schemeClr val="dk1"/>
              </a:solidFill>
              <a:latin typeface="Helvetica Neue Light"/>
              <a:ea typeface="Helvetica Neue Light"/>
              <a:cs typeface="Helvetica Neue Light"/>
              <a:sym typeface="Helvetica Neue Light"/>
            </a:endParaRPr>
          </a:p>
          <a:p>
            <a:pPr marL="914400" lvl="1" indent="-355600" algn="just" rtl="0">
              <a:lnSpc>
                <a:spcPct val="115000"/>
              </a:lnSpc>
              <a:spcBef>
                <a:spcPts val="1000"/>
              </a:spcBef>
              <a:spcAft>
                <a:spcPts val="0"/>
              </a:spcAft>
              <a:buSzPts val="2000"/>
              <a:buFont typeface="Helvetica Neue Light"/>
              <a:buChar char="○"/>
            </a:pPr>
            <a:r>
              <a:rPr lang="es" sz="2000" b="1">
                <a:solidFill>
                  <a:schemeClr val="dk1"/>
                </a:solidFill>
                <a:latin typeface="Helvetica Neue"/>
                <a:ea typeface="Helvetica Neue"/>
                <a:cs typeface="Helvetica Neue"/>
                <a:sym typeface="Helvetica Neue"/>
              </a:rPr>
              <a:t>la fecha de nacimiento</a:t>
            </a:r>
            <a:r>
              <a:rPr lang="es" sz="2000">
                <a:solidFill>
                  <a:schemeClr val="dk1"/>
                </a:solidFill>
                <a:latin typeface="Helvetica Neue Light"/>
                <a:ea typeface="Helvetica Neue Light"/>
                <a:cs typeface="Helvetica Neue Light"/>
                <a:sym typeface="Helvetica Neue Light"/>
              </a:rPr>
              <a:t> (cargada en la base de datos).</a:t>
            </a:r>
            <a:endParaRPr sz="2000">
              <a:solidFill>
                <a:schemeClr val="dk1"/>
              </a:solidFill>
              <a:latin typeface="Helvetica Neue Light"/>
              <a:ea typeface="Helvetica Neue Light"/>
              <a:cs typeface="Helvetica Neue Light"/>
              <a:sym typeface="Helvetica Neue Light"/>
            </a:endParaRPr>
          </a:p>
          <a:p>
            <a:pPr marL="914400" lvl="1" indent="-355600" algn="just" rtl="0">
              <a:lnSpc>
                <a:spcPct val="115000"/>
              </a:lnSpc>
              <a:spcBef>
                <a:spcPts val="1000"/>
              </a:spcBef>
              <a:spcAft>
                <a:spcPts val="1000"/>
              </a:spcAft>
              <a:buSzPts val="2000"/>
              <a:buFont typeface="Helvetica Neue Light"/>
              <a:buChar char="○"/>
            </a:pPr>
            <a:r>
              <a:rPr lang="es" sz="2000" b="1">
                <a:solidFill>
                  <a:schemeClr val="dk1"/>
                </a:solidFill>
                <a:latin typeface="Helvetica Neue"/>
                <a:ea typeface="Helvetica Neue"/>
                <a:cs typeface="Helvetica Neue"/>
                <a:sym typeface="Helvetica Neue"/>
              </a:rPr>
              <a:t>y</a:t>
            </a:r>
            <a:r>
              <a:rPr lang="es" sz="2000">
                <a:solidFill>
                  <a:schemeClr val="dk1"/>
                </a:solidFill>
                <a:latin typeface="Helvetica Neue Light"/>
                <a:ea typeface="Helvetica Neue Light"/>
                <a:cs typeface="Helvetica Neue Light"/>
                <a:sym typeface="Helvetica Neue Light"/>
              </a:rPr>
              <a:t> </a:t>
            </a:r>
            <a:r>
              <a:rPr lang="es" sz="2000" b="1">
                <a:solidFill>
                  <a:schemeClr val="dk1"/>
                </a:solidFill>
                <a:latin typeface="Helvetica Neue"/>
                <a:ea typeface="Helvetica Neue"/>
                <a:cs typeface="Helvetica Neue"/>
                <a:sym typeface="Helvetica Neue"/>
              </a:rPr>
              <a:t>la fecha de hoy</a:t>
            </a:r>
            <a:r>
              <a:rPr lang="es" sz="2000">
                <a:solidFill>
                  <a:schemeClr val="dk1"/>
                </a:solidFill>
                <a:latin typeface="Helvetica Neue Light"/>
                <a:ea typeface="Helvetica Neue Light"/>
                <a:cs typeface="Helvetica Neue Light"/>
                <a:sym typeface="Helvetica Neue Light"/>
              </a:rPr>
              <a:t> (calculada con una función del lenguaje de programación).</a:t>
            </a:r>
            <a:endParaRPr sz="2000">
              <a:solidFill>
                <a:schemeClr val="dk1"/>
              </a:solidFill>
              <a:latin typeface="Helvetica Neue Light"/>
              <a:ea typeface="Helvetica Neue Light"/>
              <a:cs typeface="Helvetica Neue Light"/>
              <a:sym typeface="Helvetica Neue Light"/>
            </a:endParaRPr>
          </a:p>
        </p:txBody>
      </p:sp>
      <p:sp>
        <p:nvSpPr>
          <p:cNvPr id="309" name="Google Shape;309;p45"/>
          <p:cNvSpPr txBox="1"/>
          <p:nvPr/>
        </p:nvSpPr>
        <p:spPr>
          <a:xfrm>
            <a:off x="1166775" y="409375"/>
            <a:ext cx="69639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Ejemplo</a:t>
            </a:r>
            <a:endParaRPr sz="4000" i="1">
              <a:latin typeface="Anton"/>
              <a:ea typeface="Anton"/>
              <a:cs typeface="Anton"/>
              <a:sym typeface="Anton"/>
            </a:endParaRPr>
          </a:p>
        </p:txBody>
      </p:sp>
      <p:pic>
        <p:nvPicPr>
          <p:cNvPr id="310" name="Google Shape;310;p4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314"/>
        <p:cNvGrpSpPr/>
        <p:nvPr/>
      </p:nvGrpSpPr>
      <p:grpSpPr>
        <a:xfrm>
          <a:off x="0" y="0"/>
          <a:ext cx="0" cy="0"/>
          <a:chOff x="0" y="0"/>
          <a:chExt cx="0" cy="0"/>
        </a:xfrm>
      </p:grpSpPr>
      <p:sp>
        <p:nvSpPr>
          <p:cNvPr id="315" name="Google Shape;315;p46"/>
          <p:cNvSpPr txBox="1"/>
          <p:nvPr/>
        </p:nvSpPr>
        <p:spPr>
          <a:xfrm>
            <a:off x="1398000" y="20772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121212"/>
                </a:solidFill>
                <a:latin typeface="Anton"/>
                <a:ea typeface="Anton"/>
                <a:cs typeface="Anton"/>
                <a:sym typeface="Anton"/>
              </a:rPr>
              <a:t>VARIABLES CUALITATIVAS</a:t>
            </a:r>
            <a:endParaRPr sz="3600" i="1">
              <a:solidFill>
                <a:srgbClr val="121212"/>
              </a:solidFill>
              <a:latin typeface="Anton"/>
              <a:ea typeface="Anton"/>
              <a:cs typeface="Anton"/>
              <a:sym typeface="Anton"/>
            </a:endParaRPr>
          </a:p>
        </p:txBody>
      </p:sp>
      <p:pic>
        <p:nvPicPr>
          <p:cNvPr id="316" name="Google Shape;316;p4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7"/>
          <p:cNvSpPr txBox="1"/>
          <p:nvPr/>
        </p:nvSpPr>
        <p:spPr>
          <a:xfrm>
            <a:off x="1074250" y="1907400"/>
            <a:ext cx="7539600" cy="13287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Como su nombre lo indica, </a:t>
            </a:r>
            <a:r>
              <a:rPr lang="es" sz="2000" b="1">
                <a:solidFill>
                  <a:schemeClr val="dk1"/>
                </a:solidFill>
                <a:latin typeface="Helvetica Neue"/>
                <a:ea typeface="Helvetica Neue"/>
                <a:cs typeface="Helvetica Neue"/>
                <a:sym typeface="Helvetica Neue"/>
              </a:rPr>
              <a:t>sirven efectivamente para categorizar elementos.</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15000"/>
              </a:lnSpc>
              <a:spcBef>
                <a:spcPts val="1000"/>
              </a:spcBef>
              <a:spcAft>
                <a:spcPts val="1000"/>
              </a:spcAft>
              <a:buClr>
                <a:srgbClr val="3CEFAB"/>
              </a:buClr>
              <a:buSzPts val="2000"/>
              <a:buFont typeface="Helvetica Neue Light"/>
              <a:buChar char="●"/>
            </a:pPr>
            <a:r>
              <a:rPr lang="es" sz="2000" i="1">
                <a:solidFill>
                  <a:schemeClr val="dk1"/>
                </a:solidFill>
                <a:latin typeface="Helvetica Neue Light"/>
                <a:ea typeface="Helvetica Neue Light"/>
                <a:cs typeface="Helvetica Neue Light"/>
                <a:sym typeface="Helvetica Neue Light"/>
              </a:rPr>
              <a:t>En general</a:t>
            </a:r>
            <a:r>
              <a:rPr lang="es" sz="2000">
                <a:solidFill>
                  <a:schemeClr val="dk1"/>
                </a:solidFill>
                <a:latin typeface="Helvetica Neue Light"/>
                <a:ea typeface="Helvetica Neue Light"/>
                <a:cs typeface="Helvetica Neue Light"/>
                <a:sym typeface="Helvetica Neue Light"/>
              </a:rPr>
              <a:t> son datos de </a:t>
            </a:r>
            <a:r>
              <a:rPr lang="es" sz="2000" b="1">
                <a:solidFill>
                  <a:schemeClr val="dk1"/>
                </a:solidFill>
                <a:latin typeface="Helvetica Neue"/>
                <a:ea typeface="Helvetica Neue"/>
                <a:cs typeface="Helvetica Neue"/>
                <a:sym typeface="Helvetica Neue"/>
              </a:rPr>
              <a:t>texto libre.</a:t>
            </a:r>
            <a:endParaRPr sz="2000" b="1">
              <a:solidFill>
                <a:srgbClr val="FFFFFF"/>
              </a:solidFill>
              <a:latin typeface="Helvetica Neue"/>
              <a:ea typeface="Helvetica Neue"/>
              <a:cs typeface="Helvetica Neue"/>
              <a:sym typeface="Helvetica Neue"/>
            </a:endParaRPr>
          </a:p>
        </p:txBody>
      </p:sp>
      <p:sp>
        <p:nvSpPr>
          <p:cNvPr id="322" name="Google Shape;322;p47"/>
          <p:cNvSpPr txBox="1"/>
          <p:nvPr/>
        </p:nvSpPr>
        <p:spPr>
          <a:xfrm>
            <a:off x="1599900" y="514350"/>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 sz="4000" i="1">
                <a:latin typeface="Anton"/>
                <a:ea typeface="Anton"/>
                <a:cs typeface="Anton"/>
                <a:sym typeface="Anton"/>
              </a:rPr>
              <a:t>CUALITATIVAS O CATEGÓRICAS</a:t>
            </a:r>
            <a:endParaRPr sz="2000" i="1">
              <a:solidFill>
                <a:schemeClr val="dk1"/>
              </a:solidFill>
              <a:latin typeface="Helvetica Neue Light"/>
              <a:ea typeface="Helvetica Neue Light"/>
              <a:cs typeface="Helvetica Neue Light"/>
              <a:sym typeface="Helvetica Neue Light"/>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pic>
        <p:nvPicPr>
          <p:cNvPr id="323" name="Google Shape;323;p4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8"/>
          <p:cNvSpPr txBox="1"/>
          <p:nvPr/>
        </p:nvSpPr>
        <p:spPr>
          <a:xfrm>
            <a:off x="434550" y="1398475"/>
            <a:ext cx="8274900" cy="29913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50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Algunos </a:t>
            </a:r>
            <a:r>
              <a:rPr lang="es" sz="2000" i="1">
                <a:solidFill>
                  <a:schemeClr val="dk1"/>
                </a:solidFill>
                <a:latin typeface="Helvetica Neue Light"/>
                <a:ea typeface="Helvetica Neue Light"/>
                <a:cs typeface="Helvetica Neue Light"/>
                <a:sym typeface="Helvetica Neue Light"/>
              </a:rPr>
              <a:t>datos comunes</a:t>
            </a:r>
            <a:r>
              <a:rPr lang="es" sz="2000">
                <a:solidFill>
                  <a:schemeClr val="dk1"/>
                </a:solidFill>
                <a:latin typeface="Helvetica Neue Light"/>
                <a:ea typeface="Helvetica Neue Light"/>
                <a:cs typeface="Helvetica Neue Light"/>
                <a:sym typeface="Helvetica Neue Light"/>
              </a:rPr>
              <a:t> que se utilizan en Data Science para </a:t>
            </a:r>
            <a:r>
              <a:rPr lang="es" sz="2000" i="1">
                <a:solidFill>
                  <a:schemeClr val="dk1"/>
                </a:solidFill>
                <a:latin typeface="Helvetica Neue Light"/>
                <a:ea typeface="Helvetica Neue Light"/>
                <a:cs typeface="Helvetica Neue Light"/>
                <a:sym typeface="Helvetica Neue Light"/>
              </a:rPr>
              <a:t>caracterizar a las personas</a:t>
            </a:r>
            <a:r>
              <a:rPr lang="es" sz="2000">
                <a:solidFill>
                  <a:schemeClr val="dk1"/>
                </a:solidFill>
                <a:latin typeface="Helvetica Neue Light"/>
                <a:ea typeface="Helvetica Neue Light"/>
                <a:cs typeface="Helvetica Neue Light"/>
                <a:sym typeface="Helvetica Neue Light"/>
              </a:rPr>
              <a:t>: </a:t>
            </a:r>
            <a:endParaRPr sz="2000">
              <a:solidFill>
                <a:schemeClr val="dk1"/>
              </a:solidFill>
              <a:latin typeface="Helvetica Neue Light"/>
              <a:ea typeface="Helvetica Neue Light"/>
              <a:cs typeface="Helvetica Neue Light"/>
              <a:sym typeface="Helvetica Neue Light"/>
            </a:endParaRPr>
          </a:p>
          <a:p>
            <a:pPr marL="914400" lvl="1" indent="-355600" algn="just" rtl="0">
              <a:lnSpc>
                <a:spcPct val="115000"/>
              </a:lnSpc>
              <a:spcBef>
                <a:spcPts val="1000"/>
              </a:spcBef>
              <a:spcAft>
                <a:spcPts val="0"/>
              </a:spcAft>
              <a:buSzPts val="2000"/>
              <a:buFont typeface="Helvetica Neue"/>
              <a:buChar char="○"/>
            </a:pPr>
            <a:r>
              <a:rPr lang="es" sz="2000" b="1">
                <a:solidFill>
                  <a:schemeClr val="dk1"/>
                </a:solidFill>
                <a:latin typeface="Helvetica Neue"/>
                <a:ea typeface="Helvetica Neue"/>
                <a:cs typeface="Helvetica Neue"/>
                <a:sym typeface="Helvetica Neue"/>
              </a:rPr>
              <a:t>Sexo/género.</a:t>
            </a:r>
            <a:endParaRPr sz="2000" b="1">
              <a:solidFill>
                <a:schemeClr val="dk1"/>
              </a:solidFill>
              <a:latin typeface="Helvetica Neue"/>
              <a:ea typeface="Helvetica Neue"/>
              <a:cs typeface="Helvetica Neue"/>
              <a:sym typeface="Helvetica Neue"/>
            </a:endParaRPr>
          </a:p>
          <a:p>
            <a:pPr marL="914400" lvl="1" indent="-355600" algn="just" rtl="0">
              <a:lnSpc>
                <a:spcPct val="115000"/>
              </a:lnSpc>
              <a:spcBef>
                <a:spcPts val="1000"/>
              </a:spcBef>
              <a:spcAft>
                <a:spcPts val="0"/>
              </a:spcAft>
              <a:buSzPts val="2000"/>
              <a:buFont typeface="Helvetica Neue"/>
              <a:buChar char="○"/>
            </a:pPr>
            <a:r>
              <a:rPr lang="es" sz="2000" b="1">
                <a:solidFill>
                  <a:schemeClr val="dk1"/>
                </a:solidFill>
                <a:latin typeface="Helvetica Neue"/>
                <a:ea typeface="Helvetica Neue"/>
                <a:cs typeface="Helvetica Neue"/>
                <a:sym typeface="Helvetica Neue"/>
              </a:rPr>
              <a:t>Ocupación/profesión. </a:t>
            </a:r>
            <a:endParaRPr sz="2000" b="1">
              <a:solidFill>
                <a:schemeClr val="dk1"/>
              </a:solidFill>
              <a:latin typeface="Helvetica Neue"/>
              <a:ea typeface="Helvetica Neue"/>
              <a:cs typeface="Helvetica Neue"/>
              <a:sym typeface="Helvetica Neue"/>
            </a:endParaRPr>
          </a:p>
          <a:p>
            <a:pPr marL="914400" lvl="1" indent="-355600" algn="just" rtl="0">
              <a:lnSpc>
                <a:spcPct val="115000"/>
              </a:lnSpc>
              <a:spcBef>
                <a:spcPts val="1000"/>
              </a:spcBef>
              <a:spcAft>
                <a:spcPts val="0"/>
              </a:spcAft>
              <a:buSzPts val="2000"/>
              <a:buFont typeface="Helvetica Neue"/>
              <a:buChar char="○"/>
            </a:pPr>
            <a:r>
              <a:rPr lang="es" sz="2000" b="1">
                <a:solidFill>
                  <a:schemeClr val="dk1"/>
                </a:solidFill>
                <a:latin typeface="Helvetica Neue"/>
                <a:ea typeface="Helvetica Neue"/>
                <a:cs typeface="Helvetica Neue"/>
                <a:sym typeface="Helvetica Neue"/>
              </a:rPr>
              <a:t>Lugar de procedencia.</a:t>
            </a:r>
            <a:endParaRPr sz="2000" b="1">
              <a:solidFill>
                <a:schemeClr val="dk1"/>
              </a:solidFill>
              <a:latin typeface="Helvetica Neue"/>
              <a:ea typeface="Helvetica Neue"/>
              <a:cs typeface="Helvetica Neue"/>
              <a:sym typeface="Helvetica Neue"/>
            </a:endParaRPr>
          </a:p>
          <a:p>
            <a:pPr marL="914400" lvl="0" indent="0" algn="just" rtl="0">
              <a:lnSpc>
                <a:spcPct val="150000"/>
              </a:lnSpc>
              <a:spcBef>
                <a:spcPts val="1000"/>
              </a:spcBef>
              <a:spcAft>
                <a:spcPts val="1000"/>
              </a:spcAft>
              <a:buNone/>
            </a:pPr>
            <a:endParaRPr sz="2000">
              <a:solidFill>
                <a:schemeClr val="dk1"/>
              </a:solidFill>
              <a:latin typeface="Helvetica Neue Light"/>
              <a:ea typeface="Helvetica Neue Light"/>
              <a:cs typeface="Helvetica Neue Light"/>
              <a:sym typeface="Helvetica Neue Light"/>
            </a:endParaRPr>
          </a:p>
        </p:txBody>
      </p:sp>
      <p:sp>
        <p:nvSpPr>
          <p:cNvPr id="329" name="Google Shape;329;p48"/>
          <p:cNvSpPr txBox="1"/>
          <p:nvPr/>
        </p:nvSpPr>
        <p:spPr>
          <a:xfrm>
            <a:off x="1018050" y="354925"/>
            <a:ext cx="69639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Ejemplo</a:t>
            </a:r>
            <a:endParaRPr sz="4000" i="1">
              <a:latin typeface="Anton"/>
              <a:ea typeface="Anton"/>
              <a:cs typeface="Anton"/>
              <a:sym typeface="Anton"/>
            </a:endParaRPr>
          </a:p>
        </p:txBody>
      </p:sp>
      <p:pic>
        <p:nvPicPr>
          <p:cNvPr id="330" name="Google Shape;330;p4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334"/>
        <p:cNvGrpSpPr/>
        <p:nvPr/>
      </p:nvGrpSpPr>
      <p:grpSpPr>
        <a:xfrm>
          <a:off x="0" y="0"/>
          <a:ext cx="0" cy="0"/>
          <a:chOff x="0" y="0"/>
          <a:chExt cx="0" cy="0"/>
        </a:xfrm>
      </p:grpSpPr>
      <p:sp>
        <p:nvSpPr>
          <p:cNvPr id="335" name="Google Shape;335;p49"/>
          <p:cNvSpPr txBox="1"/>
          <p:nvPr/>
        </p:nvSpPr>
        <p:spPr>
          <a:xfrm>
            <a:off x="1623725" y="1103475"/>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4000" i="1">
                <a:latin typeface="Anton"/>
                <a:ea typeface="Anton"/>
                <a:cs typeface="Anton"/>
                <a:sym typeface="Anton"/>
              </a:rPr>
              <a:t>Check</a:t>
            </a:r>
            <a:endParaRPr sz="4000" i="1">
              <a:latin typeface="Anton"/>
              <a:ea typeface="Anton"/>
              <a:cs typeface="Anton"/>
              <a:sym typeface="Anton"/>
            </a:endParaRPr>
          </a:p>
          <a:p>
            <a:pPr marL="0" lvl="0" indent="0" algn="ctr" rtl="0">
              <a:lnSpc>
                <a:spcPct val="115000"/>
              </a:lnSpc>
              <a:spcBef>
                <a:spcPts val="0"/>
              </a:spcBef>
              <a:spcAft>
                <a:spcPts val="0"/>
              </a:spcAft>
              <a:buClr>
                <a:schemeClr val="dk1"/>
              </a:buClr>
              <a:buSzPts val="1100"/>
              <a:buFont typeface="Arial"/>
              <a:buNone/>
            </a:pPr>
            <a:endParaRPr sz="4000" i="1">
              <a:latin typeface="Anton"/>
              <a:ea typeface="Anton"/>
              <a:cs typeface="Anton"/>
              <a:sym typeface="Anton"/>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sp>
        <p:nvSpPr>
          <p:cNvPr id="336" name="Google Shape;336;p49"/>
          <p:cNvSpPr txBox="1"/>
          <p:nvPr/>
        </p:nvSpPr>
        <p:spPr>
          <a:xfrm>
            <a:off x="466950" y="2179350"/>
            <a:ext cx="8210100" cy="1554600"/>
          </a:xfrm>
          <a:prstGeom prst="rect">
            <a:avLst/>
          </a:prstGeom>
          <a:noFill/>
          <a:ln>
            <a:noFill/>
          </a:ln>
        </p:spPr>
        <p:txBody>
          <a:bodyPr spcFirstLastPara="1" wrap="square" lIns="91425" tIns="91425" rIns="91425" bIns="91425" anchor="ctr" anchorCtr="0">
            <a:spAutoFit/>
          </a:bodyPr>
          <a:lstStyle/>
          <a:p>
            <a:pPr marL="0" marR="0" lvl="0" indent="0" algn="ctr" rtl="0">
              <a:lnSpc>
                <a:spcPct val="115000"/>
              </a:lnSpc>
              <a:spcBef>
                <a:spcPts val="0"/>
              </a:spcBef>
              <a:spcAft>
                <a:spcPts val="0"/>
              </a:spcAft>
              <a:buNone/>
            </a:pPr>
            <a:r>
              <a:rPr lang="es" sz="2000">
                <a:solidFill>
                  <a:schemeClr val="dk1"/>
                </a:solidFill>
                <a:latin typeface="Helvetica Neue Light"/>
                <a:ea typeface="Helvetica Neue Light"/>
                <a:cs typeface="Helvetica Neue Light"/>
                <a:sym typeface="Helvetica Neue Light"/>
              </a:rPr>
              <a:t>Si sumo, resto o promedio los valores, </a:t>
            </a:r>
            <a:r>
              <a:rPr lang="es" sz="2000" i="1">
                <a:solidFill>
                  <a:schemeClr val="dk1"/>
                </a:solidFill>
                <a:latin typeface="Helvetica Neue Light"/>
                <a:ea typeface="Helvetica Neue Light"/>
                <a:cs typeface="Helvetica Neue Light"/>
                <a:sym typeface="Helvetica Neue Light"/>
              </a:rPr>
              <a:t>¿tiene sentido el resultado?</a:t>
            </a:r>
            <a:endParaRPr sz="2000" i="1">
              <a:solidFill>
                <a:schemeClr val="dk1"/>
              </a:solidFill>
              <a:latin typeface="Helvetica Neue Light"/>
              <a:ea typeface="Helvetica Neue Light"/>
              <a:cs typeface="Helvetica Neue Light"/>
              <a:sym typeface="Helvetica Neue Light"/>
            </a:endParaRPr>
          </a:p>
          <a:p>
            <a:pPr marL="0" marR="0" lvl="0" indent="0" algn="ctr" rtl="0">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a:t>
            </a:r>
            <a:r>
              <a:rPr lang="es" sz="2000">
                <a:solidFill>
                  <a:schemeClr val="dk1"/>
                </a:solidFill>
                <a:latin typeface="Helvetica Neue Light"/>
                <a:ea typeface="Helvetica Neue Light"/>
                <a:cs typeface="Helvetica Neue Light"/>
                <a:sym typeface="Helvetica Neue Light"/>
              </a:rPr>
              <a:t>Cuando la respuesta es “</a:t>
            </a:r>
            <a:r>
              <a:rPr lang="es" sz="2000" b="1">
                <a:solidFill>
                  <a:schemeClr val="dk1"/>
                </a:solidFill>
                <a:latin typeface="Helvetica Neue"/>
                <a:ea typeface="Helvetica Neue"/>
                <a:cs typeface="Helvetica Neue"/>
                <a:sym typeface="Helvetica Neue"/>
              </a:rPr>
              <a:t>no” para todos los casos, entonces la variable es categórica</a:t>
            </a:r>
            <a:r>
              <a:rPr lang="es" sz="2000">
                <a:solidFill>
                  <a:schemeClr val="dk1"/>
                </a:solidFill>
                <a:latin typeface="Helvetica Neue Light"/>
                <a:ea typeface="Helvetica Neue Light"/>
                <a:cs typeface="Helvetica Neue Light"/>
                <a:sym typeface="Helvetica Neue Light"/>
              </a:rPr>
              <a:t> </a:t>
            </a:r>
            <a:r>
              <a:rPr lang="es" sz="2000">
                <a:solidFill>
                  <a:schemeClr val="dk1"/>
                </a:solidFill>
              </a:rPr>
              <a:t>😉.</a:t>
            </a:r>
            <a:endParaRPr sz="2000">
              <a:solidFill>
                <a:schemeClr val="dk1"/>
              </a:solidFill>
              <a:latin typeface="Helvetica Neue Light"/>
              <a:ea typeface="Helvetica Neue Light"/>
              <a:cs typeface="Helvetica Neue Light"/>
              <a:sym typeface="Helvetica Neue Light"/>
            </a:endParaRPr>
          </a:p>
          <a:p>
            <a:pPr marL="0" marR="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p:txBody>
      </p:sp>
      <p:pic>
        <p:nvPicPr>
          <p:cNvPr id="337" name="Google Shape;337;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8" name="Google Shape;338;p49"/>
          <p:cNvPicPr preferRelativeResize="0"/>
          <p:nvPr/>
        </p:nvPicPr>
        <p:blipFill rotWithShape="1">
          <a:blip r:embed="rId4">
            <a:alphaModFix/>
          </a:blip>
          <a:srcRect/>
          <a:stretch/>
        </p:blipFill>
        <p:spPr>
          <a:xfrm>
            <a:off x="2679275" y="906050"/>
            <a:ext cx="1186525" cy="1186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342"/>
        <p:cNvGrpSpPr/>
        <p:nvPr/>
      </p:nvGrpSpPr>
      <p:grpSpPr>
        <a:xfrm>
          <a:off x="0" y="0"/>
          <a:ext cx="0" cy="0"/>
          <a:chOff x="0" y="0"/>
          <a:chExt cx="0" cy="0"/>
        </a:xfrm>
      </p:grpSpPr>
      <p:sp>
        <p:nvSpPr>
          <p:cNvPr id="343" name="Google Shape;343;p50"/>
          <p:cNvSpPr txBox="1"/>
          <p:nvPr/>
        </p:nvSpPr>
        <p:spPr>
          <a:xfrm>
            <a:off x="1605250" y="1806500"/>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4000" i="1">
                <a:latin typeface="Anton"/>
                <a:ea typeface="Anton"/>
                <a:cs typeface="Anton"/>
                <a:sym typeface="Anton"/>
              </a:rPr>
              <a:t>Para tener en cuenta</a:t>
            </a:r>
            <a:endParaRPr sz="4000" i="1">
              <a:latin typeface="Anton"/>
              <a:ea typeface="Anton"/>
              <a:cs typeface="Anton"/>
              <a:sym typeface="Anton"/>
            </a:endParaRPr>
          </a:p>
          <a:p>
            <a:pPr marL="0" lvl="0" indent="0" algn="ctr" rtl="0">
              <a:lnSpc>
                <a:spcPct val="115000"/>
              </a:lnSpc>
              <a:spcBef>
                <a:spcPts val="0"/>
              </a:spcBef>
              <a:spcAft>
                <a:spcPts val="0"/>
              </a:spcAft>
              <a:buClr>
                <a:schemeClr val="dk1"/>
              </a:buClr>
              <a:buSzPts val="1100"/>
              <a:buFont typeface="Arial"/>
              <a:buNone/>
            </a:pPr>
            <a:endParaRPr sz="4000" i="1">
              <a:latin typeface="Anton"/>
              <a:ea typeface="Anton"/>
              <a:cs typeface="Anton"/>
              <a:sym typeface="Anton"/>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sp>
        <p:nvSpPr>
          <p:cNvPr id="344" name="Google Shape;344;p50"/>
          <p:cNvSpPr txBox="1"/>
          <p:nvPr/>
        </p:nvSpPr>
        <p:spPr>
          <a:xfrm>
            <a:off x="394938" y="2795600"/>
            <a:ext cx="8210100" cy="1908600"/>
          </a:xfrm>
          <a:prstGeom prst="rect">
            <a:avLst/>
          </a:prstGeom>
          <a:noFill/>
          <a:ln>
            <a:noFill/>
          </a:ln>
        </p:spPr>
        <p:txBody>
          <a:bodyPr spcFirstLastPara="1" wrap="square" lIns="91425" tIns="91425" rIns="91425" bIns="91425" anchor="ctr" anchorCtr="0">
            <a:spAutoFit/>
          </a:bodyPr>
          <a:lstStyle/>
          <a:p>
            <a:pPr marL="457200" marR="0" lvl="0" indent="0" algn="ctr" rtl="0">
              <a:lnSpc>
                <a:spcPct val="115000"/>
              </a:lnSpc>
              <a:spcBef>
                <a:spcPts val="0"/>
              </a:spcBef>
              <a:spcAft>
                <a:spcPts val="0"/>
              </a:spcAft>
              <a:buNone/>
            </a:pPr>
            <a:r>
              <a:rPr lang="es" sz="2000">
                <a:solidFill>
                  <a:schemeClr val="dk1"/>
                </a:solidFill>
                <a:latin typeface="Helvetica Neue Light"/>
                <a:ea typeface="Helvetica Neue Light"/>
                <a:cs typeface="Helvetica Neue Light"/>
                <a:sym typeface="Helvetica Neue Light"/>
              </a:rPr>
              <a:t>En general los lenguajes de programación ofrecen herramientas para detectar los tipos de variables automáticamente, pero no está de más</a:t>
            </a:r>
            <a:r>
              <a:rPr lang="es" sz="2000" b="1">
                <a:solidFill>
                  <a:schemeClr val="dk1"/>
                </a:solidFill>
                <a:latin typeface="Helvetica Neue"/>
                <a:ea typeface="Helvetica Neue"/>
                <a:cs typeface="Helvetica Neue"/>
                <a:sym typeface="Helvetica Neue"/>
              </a:rPr>
              <a:t> verificarlos siempre a conciencia</a:t>
            </a:r>
            <a:r>
              <a:rPr lang="es" sz="2000">
                <a:solidFill>
                  <a:schemeClr val="dk1"/>
                </a:solidFill>
                <a:latin typeface="Helvetica Neue Light"/>
                <a:ea typeface="Helvetica Neue Light"/>
                <a:cs typeface="Helvetica Neue Light"/>
                <a:sym typeface="Helvetica Neue Light"/>
              </a:rPr>
              <a:t>, en especial </a:t>
            </a:r>
            <a:r>
              <a:rPr lang="es" sz="2000" i="1">
                <a:solidFill>
                  <a:schemeClr val="dk1"/>
                </a:solidFill>
                <a:latin typeface="Helvetica Neue Light"/>
                <a:ea typeface="Helvetica Neue Light"/>
                <a:cs typeface="Helvetica Neue Light"/>
                <a:sym typeface="Helvetica Neue Light"/>
              </a:rPr>
              <a:t>para detectar los casos que se muestran a continuación</a:t>
            </a:r>
            <a:r>
              <a:rPr lang="es" sz="2000" b="1">
                <a:solidFill>
                  <a:schemeClr val="dk1"/>
                </a:solidFill>
                <a:latin typeface="Helvetica Neue"/>
                <a:ea typeface="Helvetica Neue"/>
                <a:cs typeface="Helvetica Neue"/>
                <a:sym typeface="Helvetica Neue"/>
              </a:rPr>
              <a:t> </a:t>
            </a:r>
            <a:r>
              <a:rPr lang="es" sz="2000">
                <a:solidFill>
                  <a:schemeClr val="dk1"/>
                </a:solidFill>
              </a:rPr>
              <a:t>👉</a:t>
            </a:r>
            <a:endParaRPr/>
          </a:p>
          <a:p>
            <a:pPr marL="0" marR="0" lvl="0" indent="0" algn="l" rtl="0">
              <a:lnSpc>
                <a:spcPct val="115000"/>
              </a:lnSpc>
              <a:spcBef>
                <a:spcPts val="0"/>
              </a:spcBef>
              <a:spcAft>
                <a:spcPts val="0"/>
              </a:spcAft>
              <a:buNone/>
            </a:pPr>
            <a:endParaRPr sz="2000">
              <a:latin typeface="Helvetica Neue Light"/>
              <a:ea typeface="Helvetica Neue Light"/>
              <a:cs typeface="Helvetica Neue Light"/>
              <a:sym typeface="Helvetica Neue Light"/>
            </a:endParaRPr>
          </a:p>
        </p:txBody>
      </p:sp>
      <p:pic>
        <p:nvPicPr>
          <p:cNvPr id="345" name="Google Shape;345;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6" name="Google Shape;346;p50"/>
          <p:cNvSpPr txBox="1"/>
          <p:nvPr/>
        </p:nvSpPr>
        <p:spPr>
          <a:xfrm>
            <a:off x="4173300" y="905550"/>
            <a:ext cx="7974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5000"/>
              <a:t>⚠️</a:t>
            </a:r>
            <a:endParaRPr sz="5000"/>
          </a:p>
        </p:txBody>
      </p:sp>
      <p:pic>
        <p:nvPicPr>
          <p:cNvPr id="347" name="Google Shape;347;p50"/>
          <p:cNvPicPr preferRelativeResize="0"/>
          <p:nvPr/>
        </p:nvPicPr>
        <p:blipFill rotWithShape="1">
          <a:blip r:embed="rId4">
            <a:alphaModFix/>
          </a:blip>
          <a:srcRect/>
          <a:stretch/>
        </p:blipFill>
        <p:spPr>
          <a:xfrm>
            <a:off x="7508362" y="76200"/>
            <a:ext cx="1634174" cy="63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p:nvPr/>
        </p:nvSpPr>
        <p:spPr>
          <a:xfrm>
            <a:off x="544350" y="1467700"/>
            <a:ext cx="8210100" cy="26064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En el ejemplo de las puertas de los autos 🚗, tenemos una variable que </a:t>
            </a:r>
            <a:r>
              <a:rPr lang="es" sz="2000" b="1">
                <a:solidFill>
                  <a:schemeClr val="dk1"/>
                </a:solidFill>
                <a:latin typeface="Helvetica Neue"/>
                <a:ea typeface="Helvetica Neue"/>
                <a:cs typeface="Helvetica Neue"/>
                <a:sym typeface="Helvetica Neue"/>
              </a:rPr>
              <a:t>puede estar escrita con números</a:t>
            </a:r>
            <a:r>
              <a:rPr lang="es" sz="2000">
                <a:solidFill>
                  <a:schemeClr val="dk1"/>
                </a:solidFill>
                <a:latin typeface="Helvetica Neue Light"/>
                <a:ea typeface="Helvetica Neue Light"/>
                <a:cs typeface="Helvetica Neue Light"/>
                <a:sym typeface="Helvetica Neue Light"/>
              </a:rPr>
              <a:t> (“Cantidad de puertas”, con valores posibles 3, 4 y 5), </a:t>
            </a:r>
            <a:r>
              <a:rPr lang="es" sz="2000" b="1">
                <a:solidFill>
                  <a:schemeClr val="dk1"/>
                </a:solidFill>
                <a:latin typeface="Helvetica Neue"/>
                <a:ea typeface="Helvetica Neue"/>
                <a:cs typeface="Helvetica Neue"/>
                <a:sym typeface="Helvetica Neue"/>
              </a:rPr>
              <a:t>pero cuya naturaleza no es numérica</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50000"/>
              </a:lnSpc>
              <a:spcBef>
                <a:spcPts val="1000"/>
              </a:spcBef>
              <a:spcAft>
                <a:spcPts val="100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No tienen sentido al sumarse, restarse o promediarse, pero </a:t>
            </a:r>
            <a:r>
              <a:rPr lang="es" sz="2000" b="1">
                <a:solidFill>
                  <a:schemeClr val="dk1"/>
                </a:solidFill>
                <a:latin typeface="Helvetica Neue"/>
                <a:ea typeface="Helvetica Neue"/>
                <a:cs typeface="Helvetica Neue"/>
                <a:sym typeface="Helvetica Neue"/>
              </a:rPr>
              <a:t>sí tienen sentido si se cuentan</a:t>
            </a:r>
            <a:r>
              <a:rPr lang="es" sz="2000">
                <a:solidFill>
                  <a:schemeClr val="dk1"/>
                </a:solidFill>
                <a:latin typeface="Helvetica Neue Light"/>
                <a:ea typeface="Helvetica Neue Light"/>
                <a:cs typeface="Helvetica Neue Light"/>
                <a:sym typeface="Helvetica Neue Light"/>
              </a:rPr>
              <a:t>. Podría ser de mucho interés saber cuántos autos tienen 3 puertas frente a cuántos tienen 4 ó 5.</a:t>
            </a:r>
            <a:endParaRPr sz="2000">
              <a:solidFill>
                <a:schemeClr val="dk1"/>
              </a:solidFill>
              <a:latin typeface="Helvetica Neue Light"/>
              <a:ea typeface="Helvetica Neue Light"/>
              <a:cs typeface="Helvetica Neue Light"/>
              <a:sym typeface="Helvetica Neue Light"/>
            </a:endParaRPr>
          </a:p>
        </p:txBody>
      </p:sp>
      <p:pic>
        <p:nvPicPr>
          <p:cNvPr id="353" name="Google Shape;353;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4" name="Google Shape;354;p51"/>
          <p:cNvSpPr txBox="1"/>
          <p:nvPr/>
        </p:nvSpPr>
        <p:spPr>
          <a:xfrm>
            <a:off x="1398000" y="216500"/>
            <a:ext cx="6348000" cy="989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1600"/>
              </a:spcBef>
              <a:spcAft>
                <a:spcPts val="0"/>
              </a:spcAft>
              <a:buNone/>
            </a:pPr>
            <a:r>
              <a:rPr lang="es" sz="3600" i="1">
                <a:latin typeface="Anton"/>
                <a:ea typeface="Anton"/>
                <a:cs typeface="Anton"/>
                <a:sym typeface="Anton"/>
              </a:rPr>
              <a:t>VARIABLES QUE SON CATEGÓRICAS</a:t>
            </a:r>
            <a:endParaRPr sz="3600" i="1">
              <a:latin typeface="Anton"/>
              <a:ea typeface="Anton"/>
              <a:cs typeface="Anton"/>
              <a:sym typeface="Anton"/>
            </a:endParaRPr>
          </a:p>
          <a:p>
            <a:pPr marL="0" lvl="0" indent="0" algn="ctr" rtl="0">
              <a:lnSpc>
                <a:spcPct val="100000"/>
              </a:lnSpc>
              <a:spcBef>
                <a:spcPts val="1600"/>
              </a:spcBef>
              <a:spcAft>
                <a:spcPts val="400"/>
              </a:spcAft>
              <a:buNone/>
            </a:pPr>
            <a:r>
              <a:rPr lang="es" sz="2000">
                <a:solidFill>
                  <a:schemeClr val="dk1"/>
                </a:solidFill>
                <a:latin typeface="Helvetica Neue Light"/>
                <a:ea typeface="Helvetica Neue Light"/>
                <a:cs typeface="Helvetica Neue Light"/>
                <a:sym typeface="Helvetica Neue Light"/>
              </a:rPr>
              <a:t>(pero que están escritas como número)</a:t>
            </a:r>
            <a:endParaRPr sz="3600" i="1">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2"/>
          <p:cNvSpPr txBox="1"/>
          <p:nvPr/>
        </p:nvSpPr>
        <p:spPr>
          <a:xfrm>
            <a:off x="544350" y="1604050"/>
            <a:ext cx="8210100" cy="24885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50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Son </a:t>
            </a:r>
            <a:r>
              <a:rPr lang="es" sz="2000" b="1">
                <a:solidFill>
                  <a:schemeClr val="dk1"/>
                </a:solidFill>
                <a:latin typeface="Helvetica Neue"/>
                <a:ea typeface="Helvetica Neue"/>
                <a:cs typeface="Helvetica Neue"/>
                <a:sym typeface="Helvetica Neue"/>
              </a:rPr>
              <a:t>el análogo de los tipos de datos Booleanos o lógicos.</a:t>
            </a:r>
            <a:endParaRPr sz="2000" b="1">
              <a:solidFill>
                <a:schemeClr val="dk1"/>
              </a:solidFill>
              <a:latin typeface="Helvetica Neue"/>
              <a:ea typeface="Helvetica Neue"/>
              <a:cs typeface="Helvetica Neue"/>
              <a:sym typeface="Helvetica Neue"/>
            </a:endParaRPr>
          </a:p>
          <a:p>
            <a:pPr marL="457200" lvl="0" indent="-355600" algn="just" rtl="0">
              <a:lnSpc>
                <a:spcPct val="150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Tienen como valores posibles </a:t>
            </a:r>
            <a:r>
              <a:rPr lang="es" sz="2000" b="1">
                <a:solidFill>
                  <a:schemeClr val="dk1"/>
                </a:solidFill>
                <a:latin typeface="Helvetica Neue"/>
                <a:ea typeface="Helvetica Neue"/>
                <a:cs typeface="Helvetica Neue"/>
                <a:sym typeface="Helvetica Neue"/>
              </a:rPr>
              <a:t>verdadero </a:t>
            </a:r>
            <a:r>
              <a:rPr lang="es" sz="2000">
                <a:solidFill>
                  <a:schemeClr val="dk1"/>
                </a:solidFill>
                <a:latin typeface="Helvetica Neue Light"/>
                <a:ea typeface="Helvetica Neue Light"/>
                <a:cs typeface="Helvetica Neue Light"/>
                <a:sym typeface="Helvetica Neue Light"/>
              </a:rPr>
              <a:t>(True) y </a:t>
            </a:r>
            <a:r>
              <a:rPr lang="es" sz="2000" b="1">
                <a:solidFill>
                  <a:schemeClr val="dk1"/>
                </a:solidFill>
                <a:latin typeface="Helvetica Neue"/>
                <a:ea typeface="Helvetica Neue"/>
                <a:cs typeface="Helvetica Neue"/>
                <a:sym typeface="Helvetica Neue"/>
              </a:rPr>
              <a:t>falso</a:t>
            </a:r>
            <a:r>
              <a:rPr lang="es" sz="2000">
                <a:solidFill>
                  <a:schemeClr val="dk1"/>
                </a:solidFill>
                <a:latin typeface="Helvetica Neue Light"/>
                <a:ea typeface="Helvetica Neue Light"/>
                <a:cs typeface="Helvetica Neue Light"/>
                <a:sym typeface="Helvetica Neue Light"/>
              </a:rPr>
              <a:t> (False) y puede utilizarse para operaciones particulares.</a:t>
            </a:r>
            <a:endParaRPr sz="2000" b="1">
              <a:solidFill>
                <a:schemeClr val="dk1"/>
              </a:solidFill>
              <a:latin typeface="Helvetica Neue"/>
              <a:ea typeface="Helvetica Neue"/>
              <a:cs typeface="Helvetica Neue"/>
              <a:sym typeface="Helvetica Neue"/>
            </a:endParaRPr>
          </a:p>
          <a:p>
            <a:pPr marL="457200" lvl="0" indent="-355600" algn="just" rtl="0">
              <a:lnSpc>
                <a:spcPct val="115000"/>
              </a:lnSpc>
              <a:spcBef>
                <a:spcPts val="1000"/>
              </a:spcBef>
              <a:spcAft>
                <a:spcPts val="100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A los efectos del análisis estadístico, </a:t>
            </a:r>
            <a:r>
              <a:rPr lang="es" sz="2000" b="1">
                <a:solidFill>
                  <a:schemeClr val="dk1"/>
                </a:solidFill>
                <a:latin typeface="Helvetica Neue"/>
                <a:ea typeface="Helvetica Neue"/>
                <a:cs typeface="Helvetica Neue"/>
                <a:sym typeface="Helvetica Neue"/>
              </a:rPr>
              <a:t>siguen siendo una variable categórica.</a:t>
            </a:r>
            <a:endParaRPr sz="2000">
              <a:solidFill>
                <a:schemeClr val="dk1"/>
              </a:solidFill>
              <a:latin typeface="Helvetica Neue Light"/>
              <a:ea typeface="Helvetica Neue Light"/>
              <a:cs typeface="Helvetica Neue Light"/>
              <a:sym typeface="Helvetica Neue Light"/>
            </a:endParaRPr>
          </a:p>
        </p:txBody>
      </p:sp>
      <p:pic>
        <p:nvPicPr>
          <p:cNvPr id="360" name="Google Shape;360;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1" name="Google Shape;361;p52"/>
          <p:cNvSpPr txBox="1"/>
          <p:nvPr/>
        </p:nvSpPr>
        <p:spPr>
          <a:xfrm>
            <a:off x="1398000" y="216500"/>
            <a:ext cx="6348000" cy="98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1600"/>
              </a:spcBef>
              <a:spcAft>
                <a:spcPts val="400"/>
              </a:spcAft>
              <a:buNone/>
            </a:pPr>
            <a:r>
              <a:rPr lang="es" sz="3600" i="1">
                <a:latin typeface="Anton"/>
                <a:ea typeface="Anton"/>
                <a:cs typeface="Anton"/>
                <a:sym typeface="Anton"/>
              </a:rPr>
              <a:t>VARIABLES LÓGICAS</a:t>
            </a:r>
            <a:endParaRPr sz="3600" i="1">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3"/>
          <p:cNvSpPr txBox="1"/>
          <p:nvPr/>
        </p:nvSpPr>
        <p:spPr>
          <a:xfrm>
            <a:off x="466950" y="1742200"/>
            <a:ext cx="8210100" cy="23808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Pueden ser numéricas o de texto, pero </a:t>
            </a:r>
            <a:r>
              <a:rPr lang="es" sz="2000" b="1">
                <a:solidFill>
                  <a:schemeClr val="dk1"/>
                </a:solidFill>
                <a:latin typeface="Helvetica Neue"/>
                <a:ea typeface="Helvetica Neue"/>
                <a:cs typeface="Helvetica Neue"/>
                <a:sym typeface="Helvetica Neue"/>
              </a:rPr>
              <a:t>no tienen sentido ni para sumarse, restarse o promediarse ni para contarse.</a:t>
            </a:r>
            <a:endParaRPr sz="2000" b="1">
              <a:solidFill>
                <a:schemeClr val="dk1"/>
              </a:solidFill>
              <a:latin typeface="Helvetica Neue"/>
              <a:ea typeface="Helvetica Neue"/>
              <a:cs typeface="Helvetica Neue"/>
              <a:sym typeface="Helvetica Neue"/>
            </a:endParaRPr>
          </a:p>
          <a:p>
            <a:pPr marL="457200" lvl="0" indent="-355600" algn="just" rtl="0">
              <a:lnSpc>
                <a:spcPct val="150000"/>
              </a:lnSpc>
              <a:spcBef>
                <a:spcPts val="1000"/>
              </a:spcBef>
              <a:spcAft>
                <a:spcPts val="0"/>
              </a:spcAft>
              <a:buClr>
                <a:srgbClr val="3CEFAB"/>
              </a:buClr>
              <a:buSzPts val="2000"/>
              <a:buFont typeface="Helvetica Neue Light"/>
              <a:buChar char="●"/>
            </a:pPr>
            <a:r>
              <a:rPr lang="es" sz="2000" i="1">
                <a:solidFill>
                  <a:schemeClr val="dk1"/>
                </a:solidFill>
                <a:latin typeface="Helvetica Neue Light"/>
                <a:ea typeface="Helvetica Neue Light"/>
                <a:cs typeface="Helvetica Neue Light"/>
                <a:sym typeface="Helvetica Neue Light"/>
              </a:rPr>
              <a:t>Ejemplos típicos</a:t>
            </a:r>
            <a:r>
              <a:rPr lang="es" sz="2000">
                <a:solidFill>
                  <a:schemeClr val="dk1"/>
                </a:solidFill>
                <a:latin typeface="Helvetica Neue Light"/>
                <a:ea typeface="Helvetica Neue Light"/>
                <a:cs typeface="Helvetica Neue Light"/>
                <a:sym typeface="Helvetica Neue Light"/>
              </a:rPr>
              <a:t>: los números de documento, identificación personal o fiscal, los números de serie de producto, entre otros.</a:t>
            </a:r>
            <a:endParaRPr sz="2000" b="1">
              <a:solidFill>
                <a:schemeClr val="dk1"/>
              </a:solidFill>
              <a:latin typeface="Helvetica Neue"/>
              <a:ea typeface="Helvetica Neue"/>
              <a:cs typeface="Helvetica Neue"/>
              <a:sym typeface="Helvetica Neue"/>
            </a:endParaRPr>
          </a:p>
          <a:p>
            <a:pPr marL="457200" lvl="0" indent="0" algn="just" rtl="0">
              <a:lnSpc>
                <a:spcPct val="150000"/>
              </a:lnSpc>
              <a:spcBef>
                <a:spcPts val="1000"/>
              </a:spcBef>
              <a:spcAft>
                <a:spcPts val="1000"/>
              </a:spcAft>
              <a:buNone/>
            </a:pPr>
            <a:endParaRPr sz="2000">
              <a:solidFill>
                <a:schemeClr val="dk1"/>
              </a:solidFill>
              <a:latin typeface="Helvetica Neue Light"/>
              <a:ea typeface="Helvetica Neue Light"/>
              <a:cs typeface="Helvetica Neue Light"/>
              <a:sym typeface="Helvetica Neue Light"/>
            </a:endParaRPr>
          </a:p>
        </p:txBody>
      </p:sp>
      <p:pic>
        <p:nvPicPr>
          <p:cNvPr id="367" name="Google Shape;367;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8" name="Google Shape;368;p53"/>
          <p:cNvSpPr txBox="1"/>
          <p:nvPr/>
        </p:nvSpPr>
        <p:spPr>
          <a:xfrm>
            <a:off x="1398000" y="216500"/>
            <a:ext cx="6348000" cy="989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1600"/>
              </a:spcBef>
              <a:spcAft>
                <a:spcPts val="400"/>
              </a:spcAft>
              <a:buNone/>
            </a:pPr>
            <a:r>
              <a:rPr lang="es" sz="3600" i="1">
                <a:latin typeface="Anton"/>
                <a:ea typeface="Anton"/>
                <a:cs typeface="Anton"/>
                <a:sym typeface="Anton"/>
              </a:rPr>
              <a:t>VARIABLES DE ALTA CARDINALIDAD Y METADATOS</a:t>
            </a:r>
            <a:endParaRPr sz="3600" i="1">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112"/>
        <p:cNvGrpSpPr/>
        <p:nvPr/>
      </p:nvGrpSpPr>
      <p:grpSpPr>
        <a:xfrm>
          <a:off x="0" y="0"/>
          <a:ext cx="0" cy="0"/>
          <a:chOff x="0" y="0"/>
          <a:chExt cx="0" cy="0"/>
        </a:xfrm>
      </p:grpSpPr>
      <p:sp>
        <p:nvSpPr>
          <p:cNvPr id="113" name="Google Shape;113;p27"/>
          <p:cNvSpPr txBox="1"/>
          <p:nvPr/>
        </p:nvSpPr>
        <p:spPr>
          <a:xfrm>
            <a:off x="3979775" y="1134750"/>
            <a:ext cx="4624800" cy="28740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Clr>
                <a:srgbClr val="000000"/>
              </a:buClr>
              <a:buSzPts val="1800"/>
              <a:buChar char="●"/>
            </a:pPr>
            <a:r>
              <a:rPr lang="es" sz="1800">
                <a:solidFill>
                  <a:schemeClr val="dk1"/>
                </a:solidFill>
                <a:latin typeface="Helvetica Neue Light"/>
                <a:ea typeface="Helvetica Neue Light"/>
                <a:cs typeface="Helvetica Neue Light"/>
                <a:sym typeface="Helvetica Neue Light"/>
              </a:rPr>
              <a:t>Conocer las generalidades de la Estadística Descriptiva.</a:t>
            </a:r>
            <a:endParaRPr sz="1800">
              <a:solidFill>
                <a:schemeClr val="dk1"/>
              </a:solidFill>
              <a:latin typeface="Helvetica Neue Light"/>
              <a:ea typeface="Helvetica Neue Light"/>
              <a:cs typeface="Helvetica Neue Light"/>
              <a:sym typeface="Helvetica Neue Light"/>
            </a:endParaRPr>
          </a:p>
          <a:p>
            <a:pPr marL="457200" lvl="0" indent="-342900" algn="l" rtl="0">
              <a:lnSpc>
                <a:spcPct val="115000"/>
              </a:lnSpc>
              <a:spcBef>
                <a:spcPts val="1000"/>
              </a:spcBef>
              <a:spcAft>
                <a:spcPts val="0"/>
              </a:spcAft>
              <a:buClr>
                <a:srgbClr val="000000"/>
              </a:buClr>
              <a:buSzPts val="1800"/>
              <a:buChar char="●"/>
            </a:pPr>
            <a:r>
              <a:rPr lang="es" sz="1800">
                <a:solidFill>
                  <a:schemeClr val="dk1"/>
                </a:solidFill>
                <a:latin typeface="Helvetica Neue Light"/>
                <a:ea typeface="Helvetica Neue Light"/>
                <a:cs typeface="Helvetica Neue Light"/>
                <a:sym typeface="Helvetica Neue Light"/>
              </a:rPr>
              <a:t>Identificar los tipos de variables. </a:t>
            </a:r>
            <a:endParaRPr sz="1800">
              <a:solidFill>
                <a:schemeClr val="dk1"/>
              </a:solidFill>
              <a:latin typeface="Helvetica Neue Light"/>
              <a:ea typeface="Helvetica Neue Light"/>
              <a:cs typeface="Helvetica Neue Light"/>
              <a:sym typeface="Helvetica Neue Light"/>
            </a:endParaRPr>
          </a:p>
          <a:p>
            <a:pPr marL="457200" lvl="0" indent="-342900" algn="l" rtl="0">
              <a:lnSpc>
                <a:spcPct val="115000"/>
              </a:lnSpc>
              <a:spcBef>
                <a:spcPts val="100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Diferenciar las medidas de resumen.</a:t>
            </a:r>
            <a:endParaRPr sz="1800">
              <a:solidFill>
                <a:schemeClr val="dk1"/>
              </a:solidFill>
              <a:latin typeface="Helvetica Neue Light"/>
              <a:ea typeface="Helvetica Neue Light"/>
              <a:cs typeface="Helvetica Neue Light"/>
              <a:sym typeface="Helvetica Neue Light"/>
            </a:endParaRPr>
          </a:p>
          <a:p>
            <a:pPr marL="457200" lvl="0" indent="-342900" algn="l" rtl="0">
              <a:lnSpc>
                <a:spcPct val="115000"/>
              </a:lnSpc>
              <a:spcBef>
                <a:spcPts val="1000"/>
              </a:spcBef>
              <a:spcAft>
                <a:spcPts val="100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Comprender la distribución: uniforme vs. normal.</a:t>
            </a:r>
            <a:endParaRPr sz="1800">
              <a:solidFill>
                <a:schemeClr val="dk1"/>
              </a:solidFill>
              <a:latin typeface="Helvetica Neue Light"/>
              <a:ea typeface="Helvetica Neue Light"/>
              <a:cs typeface="Helvetica Neue Light"/>
              <a:sym typeface="Helvetica Neue Light"/>
            </a:endParaRPr>
          </a:p>
        </p:txBody>
      </p:sp>
      <p:pic>
        <p:nvPicPr>
          <p:cNvPr id="114" name="Google Shape;114;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5" name="Google Shape;115;p27"/>
          <p:cNvSpPr txBox="1"/>
          <p:nvPr/>
        </p:nvSpPr>
        <p:spPr>
          <a:xfrm>
            <a:off x="373850" y="2656900"/>
            <a:ext cx="3632700" cy="98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3000" i="1">
                <a:solidFill>
                  <a:srgbClr val="000000"/>
                </a:solidFill>
                <a:latin typeface="Anton"/>
                <a:ea typeface="Anton"/>
                <a:cs typeface="Anton"/>
                <a:sym typeface="Anton"/>
              </a:rPr>
              <a:t>OBJETIVOS </a:t>
            </a:r>
            <a:r>
              <a:rPr lang="es" sz="3000" i="1">
                <a:latin typeface="Anton"/>
                <a:ea typeface="Anton"/>
                <a:cs typeface="Anton"/>
                <a:sym typeface="Anton"/>
              </a:rPr>
              <a:t>DE LA CLASE</a:t>
            </a:r>
            <a:endParaRPr sz="3000" i="1">
              <a:latin typeface="Anton"/>
              <a:ea typeface="Anton"/>
              <a:cs typeface="Anton"/>
              <a:sym typeface="Anton"/>
            </a:endParaRPr>
          </a:p>
        </p:txBody>
      </p:sp>
      <p:pic>
        <p:nvPicPr>
          <p:cNvPr id="116" name="Google Shape;116;p27"/>
          <p:cNvPicPr preferRelativeResize="0"/>
          <p:nvPr/>
        </p:nvPicPr>
        <p:blipFill rotWithShape="1">
          <a:blip r:embed="rId4">
            <a:alphaModFix/>
          </a:blip>
          <a:srcRect/>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4"/>
          <p:cNvSpPr txBox="1"/>
          <p:nvPr/>
        </p:nvSpPr>
        <p:spPr>
          <a:xfrm>
            <a:off x="544350" y="1319050"/>
            <a:ext cx="8210100" cy="32271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Más que categorizar o cuantificar una porción de todo el conocimiento que tenemos acerca de un elemento, </a:t>
            </a:r>
            <a:r>
              <a:rPr lang="es" sz="2000" b="1">
                <a:solidFill>
                  <a:schemeClr val="dk1"/>
                </a:solidFill>
                <a:latin typeface="Helvetica Neue"/>
                <a:ea typeface="Helvetica Neue"/>
                <a:cs typeface="Helvetica Neue"/>
                <a:sym typeface="Helvetica Neue"/>
              </a:rPr>
              <a:t>los identifican</a:t>
            </a:r>
            <a:r>
              <a:rPr lang="es" sz="2000">
                <a:solidFill>
                  <a:schemeClr val="dk1"/>
                </a:solidFill>
                <a:latin typeface="Helvetica Neue Light"/>
                <a:ea typeface="Helvetica Neue Light"/>
                <a:cs typeface="Helvetica Neue Light"/>
                <a:sym typeface="Helvetica Neue Light"/>
              </a:rPr>
              <a:t> de alguna manera.</a:t>
            </a:r>
            <a:endParaRPr sz="2000" b="1">
              <a:solidFill>
                <a:schemeClr val="dk1"/>
              </a:solidFill>
              <a:latin typeface="Helvetica Neue"/>
              <a:ea typeface="Helvetica Neue"/>
              <a:cs typeface="Helvetica Neue"/>
              <a:sym typeface="Helvetica Neue"/>
            </a:endParaRPr>
          </a:p>
          <a:p>
            <a:pPr marL="457200" lvl="0" indent="-355600" algn="just" rtl="0">
              <a:lnSpc>
                <a:spcPct val="115000"/>
              </a:lnSpc>
              <a:spcBef>
                <a:spcPts val="1000"/>
              </a:spcBef>
              <a:spcAft>
                <a:spcPts val="0"/>
              </a:spcAft>
              <a:buClr>
                <a:srgbClr val="3CEFAB"/>
              </a:buClr>
              <a:buSzPts val="2000"/>
              <a:buFont typeface="Helvetica Neue Light"/>
              <a:buChar char="●"/>
            </a:pPr>
            <a:r>
              <a:rPr lang="es" sz="2000" b="1">
                <a:solidFill>
                  <a:schemeClr val="dk1"/>
                </a:solidFill>
                <a:latin typeface="Helvetica Neue"/>
                <a:ea typeface="Helvetica Neue"/>
                <a:cs typeface="Helvetica Neue"/>
                <a:sym typeface="Helvetica Neue"/>
              </a:rPr>
              <a:t>Ayudan a localizar a un elemento</a:t>
            </a:r>
            <a:r>
              <a:rPr lang="es" sz="2000">
                <a:solidFill>
                  <a:schemeClr val="dk1"/>
                </a:solidFill>
                <a:latin typeface="Helvetica Neue Light"/>
                <a:ea typeface="Helvetica Neue Light"/>
                <a:cs typeface="Helvetica Neue Light"/>
                <a:sym typeface="Helvetica Neue Light"/>
              </a:rPr>
              <a:t>, indispensable para su almacenamiento y manipulación en BBDD, pero </a:t>
            </a:r>
            <a:r>
              <a:rPr lang="es" sz="2000" b="1">
                <a:solidFill>
                  <a:schemeClr val="dk1"/>
                </a:solidFill>
                <a:latin typeface="Helvetica Neue"/>
                <a:ea typeface="Helvetica Neue"/>
                <a:cs typeface="Helvetica Neue"/>
                <a:sym typeface="Helvetica Neue"/>
              </a:rPr>
              <a:t>no tienen utilidad práctica a fines estadísticos</a:t>
            </a:r>
            <a:r>
              <a:rPr lang="es" sz="2000">
                <a:solidFill>
                  <a:schemeClr val="dk1"/>
                </a:solidFill>
                <a:latin typeface="Helvetica Neue Light"/>
                <a:ea typeface="Helvetica Neue Light"/>
                <a:cs typeface="Helvetica Neue Light"/>
                <a:sym typeface="Helvetica Neue Light"/>
              </a:rPr>
              <a:t>.</a:t>
            </a:r>
            <a:endParaRPr sz="2000" b="1">
              <a:solidFill>
                <a:schemeClr val="dk1"/>
              </a:solidFill>
              <a:latin typeface="Helvetica Neue"/>
              <a:ea typeface="Helvetica Neue"/>
              <a:cs typeface="Helvetica Neue"/>
              <a:sym typeface="Helvetica Neue"/>
            </a:endParaRPr>
          </a:p>
          <a:p>
            <a:pPr marL="457200" lvl="0" indent="-355600" algn="just" rtl="0">
              <a:lnSpc>
                <a:spcPct val="115000"/>
              </a:lnSpc>
              <a:spcBef>
                <a:spcPts val="1000"/>
              </a:spcBef>
              <a:spcAft>
                <a:spcPts val="100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Cuando la variable cumple la función de describir o brindar información acerca del dato en cuestión, es un </a:t>
            </a:r>
            <a:r>
              <a:rPr lang="es" sz="2000" b="1">
                <a:solidFill>
                  <a:schemeClr val="dk1"/>
                </a:solidFill>
                <a:latin typeface="Helvetica Neue"/>
                <a:ea typeface="Helvetica Neue"/>
                <a:cs typeface="Helvetica Neue"/>
                <a:sym typeface="Helvetica Neue"/>
              </a:rPr>
              <a:t>metadato.</a:t>
            </a:r>
            <a:endParaRPr sz="2000">
              <a:solidFill>
                <a:schemeClr val="dk1"/>
              </a:solidFill>
              <a:latin typeface="Helvetica Neue Light"/>
              <a:ea typeface="Helvetica Neue Light"/>
              <a:cs typeface="Helvetica Neue Light"/>
              <a:sym typeface="Helvetica Neue Light"/>
            </a:endParaRPr>
          </a:p>
        </p:txBody>
      </p:sp>
      <p:pic>
        <p:nvPicPr>
          <p:cNvPr id="374" name="Google Shape;374;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5" name="Google Shape;375;p54"/>
          <p:cNvSpPr txBox="1"/>
          <p:nvPr/>
        </p:nvSpPr>
        <p:spPr>
          <a:xfrm>
            <a:off x="1398000" y="2165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1600"/>
              </a:spcBef>
              <a:spcAft>
                <a:spcPts val="400"/>
              </a:spcAft>
              <a:buClr>
                <a:schemeClr val="dk1"/>
              </a:buClr>
              <a:buSzPts val="1100"/>
              <a:buFont typeface="Arial"/>
              <a:buNone/>
            </a:pPr>
            <a:r>
              <a:rPr lang="es" sz="3600" i="1">
                <a:solidFill>
                  <a:schemeClr val="dk1"/>
                </a:solidFill>
                <a:latin typeface="Anton"/>
                <a:ea typeface="Anton"/>
                <a:cs typeface="Anton"/>
                <a:sym typeface="Anton"/>
              </a:rPr>
              <a:t>VARIABLES DE ALTA CARDINALIDAD Y METADATOS</a:t>
            </a:r>
            <a:endParaRPr sz="3600" i="1">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5"/>
          <p:cNvSpPr txBox="1"/>
          <p:nvPr/>
        </p:nvSpPr>
        <p:spPr>
          <a:xfrm>
            <a:off x="544350" y="1511350"/>
            <a:ext cx="8210100" cy="28425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A partir de su</a:t>
            </a:r>
            <a:r>
              <a:rPr lang="es" sz="2000" b="1">
                <a:solidFill>
                  <a:schemeClr val="dk1"/>
                </a:solidFill>
                <a:latin typeface="Helvetica Neue"/>
                <a:ea typeface="Helvetica Neue"/>
                <a:cs typeface="Helvetica Neue"/>
                <a:sym typeface="Helvetica Neue"/>
              </a:rPr>
              <a:t> cardinalidad:</a:t>
            </a:r>
            <a:r>
              <a:rPr lang="es" sz="2000">
                <a:solidFill>
                  <a:schemeClr val="dk1"/>
                </a:solidFill>
                <a:latin typeface="Helvetica Neue Light"/>
                <a:ea typeface="Helvetica Neue Light"/>
                <a:cs typeface="Helvetica Neue Light"/>
                <a:sym typeface="Helvetica Neue Light"/>
              </a:rPr>
              <a:t> medida de </a:t>
            </a:r>
            <a:r>
              <a:rPr lang="es" sz="2000" b="1">
                <a:solidFill>
                  <a:schemeClr val="dk1"/>
                </a:solidFill>
                <a:latin typeface="Helvetica Neue"/>
                <a:ea typeface="Helvetica Neue"/>
                <a:cs typeface="Helvetica Neue"/>
                <a:sym typeface="Helvetica Neue"/>
              </a:rPr>
              <a:t>cuántos datos distintos existen para una variable.</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50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Los lenguajes de programación calculan </a:t>
            </a:r>
            <a:r>
              <a:rPr lang="es" sz="2000" b="1">
                <a:solidFill>
                  <a:schemeClr val="dk1"/>
                </a:solidFill>
                <a:latin typeface="Helvetica Neue"/>
                <a:ea typeface="Helvetica Neue"/>
                <a:cs typeface="Helvetica Neue"/>
                <a:sym typeface="Helvetica Neue"/>
              </a:rPr>
              <a:t>la cardinalidad de la variable en relación a la cantidad de elementos.</a:t>
            </a:r>
            <a:endParaRPr sz="2000" b="1">
              <a:solidFill>
                <a:schemeClr val="dk1"/>
              </a:solidFill>
              <a:latin typeface="Helvetica Neue"/>
              <a:ea typeface="Helvetica Neue"/>
              <a:cs typeface="Helvetica Neue"/>
              <a:sym typeface="Helvetica Neue"/>
            </a:endParaRPr>
          </a:p>
          <a:p>
            <a:pPr marL="457200" lvl="0" indent="-355600" algn="just" rtl="0">
              <a:lnSpc>
                <a:spcPct val="150000"/>
              </a:lnSpc>
              <a:spcBef>
                <a:spcPts val="1000"/>
              </a:spcBef>
              <a:spcAft>
                <a:spcPts val="100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Si la cardinalidad de una variable es </a:t>
            </a:r>
            <a:r>
              <a:rPr lang="es" sz="2000" b="1">
                <a:solidFill>
                  <a:schemeClr val="dk1"/>
                </a:solidFill>
                <a:latin typeface="Helvetica Neue"/>
                <a:ea typeface="Helvetica Neue"/>
                <a:cs typeface="Helvetica Neue"/>
                <a:sym typeface="Helvetica Neue"/>
              </a:rPr>
              <a:t>cercana a la cantidad de elementos</a:t>
            </a:r>
            <a:r>
              <a:rPr lang="es" sz="2000">
                <a:solidFill>
                  <a:schemeClr val="dk1"/>
                </a:solidFill>
                <a:latin typeface="Helvetica Neue Light"/>
                <a:ea typeface="Helvetica Neue Light"/>
                <a:cs typeface="Helvetica Neue Light"/>
                <a:sym typeface="Helvetica Neue Light"/>
              </a:rPr>
              <a:t>, entonces es posible que la variable sea un metadato.</a:t>
            </a:r>
            <a:endParaRPr sz="2000">
              <a:solidFill>
                <a:schemeClr val="dk1"/>
              </a:solidFill>
              <a:latin typeface="Helvetica Neue Light"/>
              <a:ea typeface="Helvetica Neue Light"/>
              <a:cs typeface="Helvetica Neue Light"/>
              <a:sym typeface="Helvetica Neue Light"/>
            </a:endParaRPr>
          </a:p>
        </p:txBody>
      </p:sp>
      <p:pic>
        <p:nvPicPr>
          <p:cNvPr id="381" name="Google Shape;381;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2" name="Google Shape;382;p55"/>
          <p:cNvSpPr txBox="1"/>
          <p:nvPr/>
        </p:nvSpPr>
        <p:spPr>
          <a:xfrm>
            <a:off x="1398000" y="216500"/>
            <a:ext cx="6348000" cy="989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1600"/>
              </a:spcBef>
              <a:spcAft>
                <a:spcPts val="400"/>
              </a:spcAft>
              <a:buNone/>
            </a:pPr>
            <a:r>
              <a:rPr lang="es" sz="3600" i="1">
                <a:latin typeface="Anton"/>
                <a:ea typeface="Anton"/>
                <a:cs typeface="Anton"/>
                <a:sym typeface="Anton"/>
              </a:rPr>
              <a:t>¿Cómo identificar metadatos? </a:t>
            </a:r>
            <a:endParaRPr sz="3600" i="1">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6"/>
        <p:cNvGrpSpPr/>
        <p:nvPr/>
      </p:nvGrpSpPr>
      <p:grpSpPr>
        <a:xfrm>
          <a:off x="0" y="0"/>
          <a:ext cx="0" cy="0"/>
          <a:chOff x="0" y="0"/>
          <a:chExt cx="0" cy="0"/>
        </a:xfrm>
      </p:grpSpPr>
      <p:sp>
        <p:nvSpPr>
          <p:cNvPr id="387" name="Google Shape;387;p56"/>
          <p:cNvSpPr txBox="1"/>
          <p:nvPr/>
        </p:nvSpPr>
        <p:spPr>
          <a:xfrm>
            <a:off x="2187450" y="1678650"/>
            <a:ext cx="50793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E0FF00"/>
                </a:solidFill>
                <a:latin typeface="Anton"/>
                <a:ea typeface="Anton"/>
                <a:cs typeface="Anton"/>
                <a:sym typeface="Anton"/>
              </a:rPr>
              <a:t>CONCEPTOS BÁSICOS</a:t>
            </a:r>
            <a:endParaRPr sz="3600" i="1">
              <a:solidFill>
                <a:srgbClr val="E0FF00"/>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7"/>
          <p:cNvSpPr txBox="1"/>
          <p:nvPr/>
        </p:nvSpPr>
        <p:spPr>
          <a:xfrm>
            <a:off x="1599900" y="514350"/>
            <a:ext cx="5944200" cy="9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4000" i="1">
                <a:solidFill>
                  <a:schemeClr val="dk1"/>
                </a:solidFill>
                <a:latin typeface="Anton"/>
                <a:ea typeface="Anton"/>
                <a:cs typeface="Anton"/>
                <a:sym typeface="Anton"/>
              </a:rPr>
              <a:t>¿</a:t>
            </a:r>
            <a:r>
              <a:rPr lang="es" sz="3600" i="1">
                <a:solidFill>
                  <a:schemeClr val="dk1"/>
                </a:solidFill>
                <a:latin typeface="Anton"/>
                <a:ea typeface="Anton"/>
                <a:cs typeface="Anton"/>
                <a:sym typeface="Anton"/>
              </a:rPr>
              <a:t>Dónde están los datos?</a:t>
            </a:r>
            <a:endParaRPr sz="3600" i="1">
              <a:solidFill>
                <a:schemeClr val="dk1"/>
              </a:solidFill>
              <a:latin typeface="Anton"/>
              <a:ea typeface="Anton"/>
              <a:cs typeface="Anton"/>
              <a:sym typeface="Anton"/>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pic>
        <p:nvPicPr>
          <p:cNvPr id="393" name="Google Shape;393;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4" name="Google Shape;394;p57"/>
          <p:cNvSpPr txBox="1"/>
          <p:nvPr/>
        </p:nvSpPr>
        <p:spPr>
          <a:xfrm>
            <a:off x="3189775" y="1503450"/>
            <a:ext cx="5541000" cy="2745000"/>
          </a:xfrm>
          <a:prstGeom prst="rect">
            <a:avLst/>
          </a:prstGeom>
          <a:noFill/>
          <a:ln>
            <a:noFill/>
          </a:ln>
        </p:spPr>
        <p:txBody>
          <a:bodyPr spcFirstLastPara="1" wrap="square" lIns="91425" tIns="91425" rIns="91425" bIns="91425" anchor="ctr" anchorCtr="0">
            <a:spAutoFit/>
          </a:bodyPr>
          <a:lstStyle/>
          <a:p>
            <a:pPr marL="457200" marR="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Toda vez que tomamos un conjunto de datos, asumimos que representan una </a:t>
            </a:r>
            <a:r>
              <a:rPr lang="es" sz="2000" b="1">
                <a:solidFill>
                  <a:schemeClr val="dk1"/>
                </a:solidFill>
                <a:latin typeface="Helvetica Neue"/>
                <a:ea typeface="Helvetica Neue"/>
                <a:cs typeface="Helvetica Neue"/>
                <a:sym typeface="Helvetica Neue"/>
              </a:rPr>
              <a:t>parcialidad de la realidad</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15000"/>
              </a:lnSpc>
              <a:spcBef>
                <a:spcPts val="1000"/>
              </a:spcBef>
              <a:spcAft>
                <a:spcPts val="100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Estos datos son los que </a:t>
            </a:r>
            <a:r>
              <a:rPr lang="es" sz="2000" b="1">
                <a:solidFill>
                  <a:schemeClr val="dk1"/>
                </a:solidFill>
                <a:latin typeface="Helvetica Neue"/>
                <a:ea typeface="Helvetica Neue"/>
                <a:cs typeface="Helvetica Neue"/>
                <a:sym typeface="Helvetica Neue"/>
              </a:rPr>
              <a:t>serán objeto de nuestras predicciones</a:t>
            </a:r>
            <a:r>
              <a:rPr lang="es" sz="2000">
                <a:solidFill>
                  <a:schemeClr val="dk1"/>
                </a:solidFill>
                <a:latin typeface="Helvetica Neue Light"/>
                <a:ea typeface="Helvetica Neue Light"/>
                <a:cs typeface="Helvetica Neue Light"/>
                <a:sym typeface="Helvetica Neue Light"/>
              </a:rPr>
              <a:t> y </a:t>
            </a:r>
            <a:r>
              <a:rPr lang="es" sz="2000" b="1">
                <a:solidFill>
                  <a:schemeClr val="dk1"/>
                </a:solidFill>
                <a:latin typeface="Helvetica Neue"/>
                <a:ea typeface="Helvetica Neue"/>
                <a:cs typeface="Helvetica Neue"/>
                <a:sym typeface="Helvetica Neue"/>
              </a:rPr>
              <a:t>estimaciones</a:t>
            </a:r>
            <a:r>
              <a:rPr lang="es" sz="2000">
                <a:solidFill>
                  <a:schemeClr val="dk1"/>
                </a:solidFill>
                <a:latin typeface="Helvetica Neue Light"/>
                <a:ea typeface="Helvetica Neue Light"/>
                <a:cs typeface="Helvetica Neue Light"/>
                <a:sym typeface="Helvetica Neue Light"/>
              </a:rPr>
              <a:t> de la mano de la estadística y del data science.</a:t>
            </a:r>
            <a:endParaRPr sz="2000">
              <a:solidFill>
                <a:schemeClr val="dk1"/>
              </a:solidFill>
              <a:latin typeface="Helvetica Neue Light"/>
              <a:ea typeface="Helvetica Neue Light"/>
              <a:cs typeface="Helvetica Neue Light"/>
              <a:sym typeface="Helvetica Neue Light"/>
            </a:endParaRPr>
          </a:p>
        </p:txBody>
      </p:sp>
      <p:pic>
        <p:nvPicPr>
          <p:cNvPr id="395" name="Google Shape;395;p57"/>
          <p:cNvPicPr preferRelativeResize="0"/>
          <p:nvPr/>
        </p:nvPicPr>
        <p:blipFill>
          <a:blip r:embed="rId4">
            <a:alphaModFix/>
          </a:blip>
          <a:stretch>
            <a:fillRect/>
          </a:stretch>
        </p:blipFill>
        <p:spPr>
          <a:xfrm>
            <a:off x="939400" y="1907175"/>
            <a:ext cx="1766051" cy="17660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CEFAB"/>
        </a:solidFill>
        <a:effectLst/>
      </p:bgPr>
    </p:bg>
    <p:spTree>
      <p:nvGrpSpPr>
        <p:cNvPr id="1" name="Shape 399"/>
        <p:cNvGrpSpPr/>
        <p:nvPr/>
      </p:nvGrpSpPr>
      <p:grpSpPr>
        <a:xfrm>
          <a:off x="0" y="0"/>
          <a:ext cx="0" cy="0"/>
          <a:chOff x="0" y="0"/>
          <a:chExt cx="0" cy="0"/>
        </a:xfrm>
      </p:grpSpPr>
      <p:sp>
        <p:nvSpPr>
          <p:cNvPr id="400" name="Google Shape;400;p58"/>
          <p:cNvSpPr txBox="1"/>
          <p:nvPr/>
        </p:nvSpPr>
        <p:spPr>
          <a:xfrm>
            <a:off x="1599900" y="930713"/>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4000" i="1">
                <a:latin typeface="Anton"/>
                <a:ea typeface="Anton"/>
                <a:cs typeface="Anton"/>
                <a:sym typeface="Anton"/>
              </a:rPr>
              <a:t>Para tener en cuenta</a:t>
            </a:r>
            <a:endParaRPr sz="4000" i="1">
              <a:latin typeface="Anton"/>
              <a:ea typeface="Anton"/>
              <a:cs typeface="Anton"/>
              <a:sym typeface="Anton"/>
            </a:endParaRPr>
          </a:p>
          <a:p>
            <a:pPr marL="0" lvl="0" indent="0" algn="ctr" rtl="0">
              <a:lnSpc>
                <a:spcPct val="115000"/>
              </a:lnSpc>
              <a:spcBef>
                <a:spcPts val="0"/>
              </a:spcBef>
              <a:spcAft>
                <a:spcPts val="0"/>
              </a:spcAft>
              <a:buClr>
                <a:schemeClr val="dk1"/>
              </a:buClr>
              <a:buSzPts val="1100"/>
              <a:buFont typeface="Arial"/>
              <a:buNone/>
            </a:pPr>
            <a:endParaRPr sz="4000" i="1">
              <a:latin typeface="Anton"/>
              <a:ea typeface="Anton"/>
              <a:cs typeface="Anton"/>
              <a:sym typeface="Anton"/>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sp>
        <p:nvSpPr>
          <p:cNvPr id="401" name="Google Shape;401;p58"/>
          <p:cNvSpPr txBox="1"/>
          <p:nvPr/>
        </p:nvSpPr>
        <p:spPr>
          <a:xfrm>
            <a:off x="928800" y="1910075"/>
            <a:ext cx="7696800" cy="2442300"/>
          </a:xfrm>
          <a:prstGeom prst="rect">
            <a:avLst/>
          </a:prstGeom>
          <a:noFill/>
          <a:ln>
            <a:noFill/>
          </a:ln>
        </p:spPr>
        <p:txBody>
          <a:bodyPr spcFirstLastPara="1" wrap="square" lIns="91425" tIns="91425" rIns="91425" bIns="91425" anchor="ctr" anchorCtr="0">
            <a:spAutoFit/>
          </a:bodyPr>
          <a:lstStyle/>
          <a:p>
            <a:pPr marL="0" lvl="0" indent="0" algn="just" rtl="0">
              <a:lnSpc>
                <a:spcPct val="100000"/>
              </a:lnSpc>
              <a:spcBef>
                <a:spcPts val="0"/>
              </a:spcBef>
              <a:spcAft>
                <a:spcPts val="0"/>
              </a:spcAft>
              <a:buNone/>
            </a:pPr>
            <a:r>
              <a:rPr lang="es" sz="2000" b="1">
                <a:solidFill>
                  <a:schemeClr val="dk1"/>
                </a:solidFill>
                <a:latin typeface="Helvetica Neue"/>
                <a:ea typeface="Helvetica Neue"/>
                <a:cs typeface="Helvetica Neue"/>
                <a:sym typeface="Helvetica Neue"/>
              </a:rPr>
              <a:t>Unidad de observación: </a:t>
            </a:r>
            <a:r>
              <a:rPr lang="es" sz="2000">
                <a:solidFill>
                  <a:schemeClr val="dk1"/>
                </a:solidFill>
                <a:latin typeface="Helvetica Neue Light"/>
                <a:ea typeface="Helvetica Neue Light"/>
                <a:cs typeface="Helvetica Neue Light"/>
                <a:sym typeface="Helvetica Neue Light"/>
              </a:rPr>
              <a:t>conjunto de variables representadas con datos.</a:t>
            </a:r>
            <a:endParaRPr sz="2000">
              <a:solidFill>
                <a:schemeClr val="dk1"/>
              </a:solidFill>
              <a:latin typeface="Helvetica Neue Light"/>
              <a:ea typeface="Helvetica Neue Light"/>
              <a:cs typeface="Helvetica Neue Light"/>
              <a:sym typeface="Helvetica Neue Light"/>
            </a:endParaRPr>
          </a:p>
          <a:p>
            <a:pPr marL="0" lvl="0" indent="0" algn="just" rtl="0">
              <a:lnSpc>
                <a:spcPct val="100000"/>
              </a:lnSpc>
              <a:spcBef>
                <a:spcPts val="1000"/>
              </a:spcBef>
              <a:spcAft>
                <a:spcPts val="0"/>
              </a:spcAft>
              <a:buNone/>
            </a:pPr>
            <a:r>
              <a:rPr lang="es" sz="2000" b="1">
                <a:solidFill>
                  <a:schemeClr val="dk1"/>
                </a:solidFill>
                <a:latin typeface="Helvetica Neue"/>
                <a:ea typeface="Helvetica Neue"/>
                <a:cs typeface="Helvetica Neue"/>
                <a:sym typeface="Helvetica Neue"/>
              </a:rPr>
              <a:t>Población: </a:t>
            </a:r>
            <a:r>
              <a:rPr lang="es" sz="2000">
                <a:solidFill>
                  <a:schemeClr val="dk1"/>
                </a:solidFill>
                <a:latin typeface="Helvetica Neue Light"/>
                <a:ea typeface="Helvetica Neue Light"/>
                <a:cs typeface="Helvetica Neue Light"/>
                <a:sym typeface="Helvetica Neue Light"/>
              </a:rPr>
              <a:t>universo de observaciones que consta de todas las unidades de observación posibles.</a:t>
            </a:r>
            <a:endParaRPr sz="2000">
              <a:solidFill>
                <a:schemeClr val="dk1"/>
              </a:solidFill>
              <a:latin typeface="Helvetica Neue Light"/>
              <a:ea typeface="Helvetica Neue Light"/>
              <a:cs typeface="Helvetica Neue Light"/>
              <a:sym typeface="Helvetica Neue Light"/>
            </a:endParaRPr>
          </a:p>
          <a:p>
            <a:pPr marL="0" lvl="0" indent="0" algn="just" rtl="0">
              <a:lnSpc>
                <a:spcPct val="150000"/>
              </a:lnSpc>
              <a:spcBef>
                <a:spcPts val="1000"/>
              </a:spcBef>
              <a:spcAft>
                <a:spcPts val="1000"/>
              </a:spcAft>
              <a:buNone/>
            </a:pPr>
            <a:r>
              <a:rPr lang="es" sz="2000" b="1">
                <a:solidFill>
                  <a:schemeClr val="dk1"/>
                </a:solidFill>
                <a:latin typeface="Helvetica Neue"/>
                <a:ea typeface="Helvetica Neue"/>
                <a:cs typeface="Helvetica Neue"/>
                <a:sym typeface="Helvetica Neue"/>
              </a:rPr>
              <a:t>Muestra: </a:t>
            </a:r>
            <a:r>
              <a:rPr lang="es" sz="2000">
                <a:solidFill>
                  <a:schemeClr val="dk1"/>
                </a:solidFill>
                <a:latin typeface="Helvetica Neue Light"/>
                <a:ea typeface="Helvetica Neue Light"/>
                <a:cs typeface="Helvetica Neue Light"/>
                <a:sym typeface="Helvetica Neue Light"/>
              </a:rPr>
              <a:t>conjunto de observaciones que contiene las unidades de observación a las que tenemos acceso.</a:t>
            </a:r>
            <a:endParaRPr sz="2000">
              <a:latin typeface="Helvetica Neue Light"/>
              <a:ea typeface="Helvetica Neue Light"/>
              <a:cs typeface="Helvetica Neue Light"/>
              <a:sym typeface="Helvetica Neue Light"/>
            </a:endParaRPr>
          </a:p>
        </p:txBody>
      </p:sp>
      <p:pic>
        <p:nvPicPr>
          <p:cNvPr id="402" name="Google Shape;402;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3" name="Google Shape;403;p58"/>
          <p:cNvPicPr preferRelativeResize="0"/>
          <p:nvPr/>
        </p:nvPicPr>
        <p:blipFill rotWithShape="1">
          <a:blip r:embed="rId4">
            <a:alphaModFix/>
          </a:blip>
          <a:srcRect/>
          <a:stretch/>
        </p:blipFill>
        <p:spPr>
          <a:xfrm>
            <a:off x="7508362" y="76200"/>
            <a:ext cx="1634174" cy="639850"/>
          </a:xfrm>
          <a:prstGeom prst="rect">
            <a:avLst/>
          </a:prstGeom>
          <a:noFill/>
          <a:ln>
            <a:noFill/>
          </a:ln>
        </p:spPr>
      </p:pic>
      <p:sp>
        <p:nvSpPr>
          <p:cNvPr id="404" name="Google Shape;404;p58"/>
          <p:cNvSpPr txBox="1"/>
          <p:nvPr/>
        </p:nvSpPr>
        <p:spPr>
          <a:xfrm>
            <a:off x="0" y="1902575"/>
            <a:ext cx="390900" cy="492600"/>
          </a:xfrm>
          <a:prstGeom prst="rect">
            <a:avLst/>
          </a:prstGeom>
          <a:noFill/>
          <a:ln>
            <a:noFill/>
          </a:ln>
        </p:spPr>
        <p:txBody>
          <a:bodyPr spcFirstLastPara="1" wrap="square" lIns="91425" tIns="91425" rIns="91425" bIns="91425" anchor="t" anchorCtr="0">
            <a:spAutoFit/>
          </a:bodyPr>
          <a:lstStyle/>
          <a:p>
            <a:pPr marL="457200" lvl="0" indent="0" algn="ctr" rtl="0">
              <a:lnSpc>
                <a:spcPct val="115000"/>
              </a:lnSpc>
              <a:spcBef>
                <a:spcPts val="0"/>
              </a:spcBef>
              <a:spcAft>
                <a:spcPts val="0"/>
              </a:spcAft>
              <a:buNone/>
            </a:pPr>
            <a:r>
              <a:rPr lang="es" sz="2000">
                <a:solidFill>
                  <a:schemeClr val="dk1"/>
                </a:solidFill>
              </a:rPr>
              <a:t>👉</a:t>
            </a:r>
            <a:endParaRPr/>
          </a:p>
        </p:txBody>
      </p:sp>
      <p:sp>
        <p:nvSpPr>
          <p:cNvPr id="405" name="Google Shape;405;p58"/>
          <p:cNvSpPr txBox="1"/>
          <p:nvPr/>
        </p:nvSpPr>
        <p:spPr>
          <a:xfrm>
            <a:off x="0" y="2653025"/>
            <a:ext cx="390900" cy="492600"/>
          </a:xfrm>
          <a:prstGeom prst="rect">
            <a:avLst/>
          </a:prstGeom>
          <a:noFill/>
          <a:ln>
            <a:noFill/>
          </a:ln>
        </p:spPr>
        <p:txBody>
          <a:bodyPr spcFirstLastPara="1" wrap="square" lIns="91425" tIns="91425" rIns="91425" bIns="91425" anchor="t" anchorCtr="0">
            <a:spAutoFit/>
          </a:bodyPr>
          <a:lstStyle/>
          <a:p>
            <a:pPr marL="457200" lvl="0" indent="0" algn="ctr" rtl="0">
              <a:lnSpc>
                <a:spcPct val="115000"/>
              </a:lnSpc>
              <a:spcBef>
                <a:spcPts val="0"/>
              </a:spcBef>
              <a:spcAft>
                <a:spcPts val="0"/>
              </a:spcAft>
              <a:buNone/>
            </a:pPr>
            <a:r>
              <a:rPr lang="es" sz="2000">
                <a:solidFill>
                  <a:schemeClr val="dk1"/>
                </a:solidFill>
              </a:rPr>
              <a:t>👉</a:t>
            </a:r>
            <a:endParaRPr/>
          </a:p>
        </p:txBody>
      </p:sp>
      <p:sp>
        <p:nvSpPr>
          <p:cNvPr id="406" name="Google Shape;406;p58"/>
          <p:cNvSpPr txBox="1"/>
          <p:nvPr/>
        </p:nvSpPr>
        <p:spPr>
          <a:xfrm>
            <a:off x="0" y="3403475"/>
            <a:ext cx="390900" cy="492600"/>
          </a:xfrm>
          <a:prstGeom prst="rect">
            <a:avLst/>
          </a:prstGeom>
          <a:noFill/>
          <a:ln>
            <a:noFill/>
          </a:ln>
        </p:spPr>
        <p:txBody>
          <a:bodyPr spcFirstLastPara="1" wrap="square" lIns="91425" tIns="91425" rIns="91425" bIns="91425" anchor="t" anchorCtr="0">
            <a:spAutoFit/>
          </a:bodyPr>
          <a:lstStyle/>
          <a:p>
            <a:pPr marL="457200" lvl="0" indent="0" algn="ctr" rtl="0">
              <a:lnSpc>
                <a:spcPct val="115000"/>
              </a:lnSpc>
              <a:spcBef>
                <a:spcPts val="0"/>
              </a:spcBef>
              <a:spcAft>
                <a:spcPts val="0"/>
              </a:spcAft>
              <a:buNone/>
            </a:pPr>
            <a:r>
              <a:rPr lang="es" sz="2000">
                <a:solidFill>
                  <a:schemeClr val="dk1"/>
                </a:solidFill>
              </a:rPr>
              <a:t>👉</a:t>
            </a:r>
            <a:endParaRPr/>
          </a:p>
        </p:txBody>
      </p:sp>
      <p:pic>
        <p:nvPicPr>
          <p:cNvPr id="407" name="Google Shape;407;p58"/>
          <p:cNvPicPr preferRelativeResize="0"/>
          <p:nvPr/>
        </p:nvPicPr>
        <p:blipFill rotWithShape="1">
          <a:blip r:embed="rId5">
            <a:alphaModFix/>
          </a:blip>
          <a:srcRect/>
          <a:stretch/>
        </p:blipFill>
        <p:spPr>
          <a:xfrm>
            <a:off x="1291125" y="716050"/>
            <a:ext cx="1186525" cy="118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1"/>
        <p:cNvGrpSpPr/>
        <p:nvPr/>
      </p:nvGrpSpPr>
      <p:grpSpPr>
        <a:xfrm>
          <a:off x="0" y="0"/>
          <a:ext cx="0" cy="0"/>
          <a:chOff x="0" y="0"/>
          <a:chExt cx="0" cy="0"/>
        </a:xfrm>
      </p:grpSpPr>
      <p:sp>
        <p:nvSpPr>
          <p:cNvPr id="412" name="Google Shape;412;p59"/>
          <p:cNvSpPr txBox="1"/>
          <p:nvPr/>
        </p:nvSpPr>
        <p:spPr>
          <a:xfrm>
            <a:off x="2657700" y="2394100"/>
            <a:ext cx="3828600" cy="112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6000">
                <a:solidFill>
                  <a:srgbClr val="E8E7E3"/>
                </a:solidFill>
              </a:rPr>
              <a:t>☕ </a:t>
            </a:r>
            <a:endParaRPr sz="6000">
              <a:solidFill>
                <a:srgbClr val="E8E7E3"/>
              </a:solidFill>
            </a:endParaRPr>
          </a:p>
          <a:p>
            <a:pPr marL="0" lvl="0" indent="0" algn="ctr" rtl="0">
              <a:spcBef>
                <a:spcPts val="0"/>
              </a:spcBef>
              <a:spcAft>
                <a:spcPts val="0"/>
              </a:spcAft>
              <a:buNone/>
            </a:pPr>
            <a:r>
              <a:rPr lang="es" sz="6000" i="1">
                <a:solidFill>
                  <a:srgbClr val="E0FF00"/>
                </a:solidFill>
                <a:latin typeface="Anton"/>
                <a:ea typeface="Anton"/>
                <a:cs typeface="Anton"/>
                <a:sym typeface="Anton"/>
              </a:rPr>
              <a:t>BREAK</a:t>
            </a:r>
            <a:endParaRPr sz="6000" i="1">
              <a:solidFill>
                <a:srgbClr val="E0FF00"/>
              </a:solidFill>
              <a:latin typeface="Anton"/>
              <a:ea typeface="Anton"/>
              <a:cs typeface="Anton"/>
              <a:sym typeface="Anton"/>
            </a:endParaRPr>
          </a:p>
          <a:p>
            <a:pPr marL="0" lvl="0" indent="0" algn="ctr" rtl="0">
              <a:spcBef>
                <a:spcPts val="0"/>
              </a:spcBef>
              <a:spcAft>
                <a:spcPts val="0"/>
              </a:spcAft>
              <a:buNone/>
            </a:pPr>
            <a:endParaRPr sz="2100">
              <a:solidFill>
                <a:schemeClr val="lt1"/>
              </a:solidFill>
              <a:latin typeface="Anton"/>
              <a:ea typeface="Anton"/>
              <a:cs typeface="Anton"/>
              <a:sym typeface="Anton"/>
            </a:endParaRPr>
          </a:p>
          <a:p>
            <a:pPr marL="0" lvl="0" indent="0" algn="ctr" rtl="0">
              <a:spcBef>
                <a:spcPts val="0"/>
              </a:spcBef>
              <a:spcAft>
                <a:spcPts val="0"/>
              </a:spcAft>
              <a:buNone/>
            </a:pPr>
            <a:r>
              <a:rPr lang="es"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marL="0" lvl="0" indent="0" algn="l" rtl="0">
              <a:spcBef>
                <a:spcPts val="0"/>
              </a:spcBef>
              <a:spcAft>
                <a:spcPts val="0"/>
              </a:spcAft>
              <a:buNone/>
            </a:pPr>
            <a:endParaRPr sz="4000" i="1">
              <a:solidFill>
                <a:srgbClr val="E0FF00"/>
              </a:solidFill>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416"/>
        <p:cNvGrpSpPr/>
        <p:nvPr/>
      </p:nvGrpSpPr>
      <p:grpSpPr>
        <a:xfrm>
          <a:off x="0" y="0"/>
          <a:ext cx="0" cy="0"/>
          <a:chOff x="0" y="0"/>
          <a:chExt cx="0" cy="0"/>
        </a:xfrm>
      </p:grpSpPr>
      <p:sp>
        <p:nvSpPr>
          <p:cNvPr id="417" name="Google Shape;417;p60"/>
          <p:cNvSpPr txBox="1"/>
          <p:nvPr/>
        </p:nvSpPr>
        <p:spPr>
          <a:xfrm>
            <a:off x="2115450" y="912925"/>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latin typeface="Anton"/>
                <a:ea typeface="Anton"/>
                <a:cs typeface="Anton"/>
                <a:sym typeface="Anton"/>
              </a:rPr>
              <a:t>Calienten el POP que les sobro,  hoy hay video</a:t>
            </a:r>
            <a:endParaRPr sz="3600" i="1">
              <a:latin typeface="Anton"/>
              <a:ea typeface="Anton"/>
              <a:cs typeface="Anton"/>
              <a:sym typeface="Anton"/>
            </a:endParaRPr>
          </a:p>
        </p:txBody>
      </p:sp>
      <p:pic>
        <p:nvPicPr>
          <p:cNvPr id="418" name="Google Shape;418;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9" name="Google Shape;419;p60" title="2015e-mark-liddell-simpson-paradox-001-5000k.mp4">
            <a:hlinkClick r:id="rId4"/>
          </p:cNvPr>
          <p:cNvPicPr preferRelativeResize="0"/>
          <p:nvPr/>
        </p:nvPicPr>
        <p:blipFill>
          <a:blip r:embed="rId5">
            <a:alphaModFix/>
          </a:blip>
          <a:stretch>
            <a:fillRect/>
          </a:stretch>
        </p:blipFill>
        <p:spPr>
          <a:xfrm>
            <a:off x="2457000" y="1990625"/>
            <a:ext cx="3915566" cy="2936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animEffect transition="in" filter="fade">
                                      <p:cBhvr>
                                        <p:cTn id="7" dur="1000"/>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3"/>
        <p:cNvGrpSpPr/>
        <p:nvPr/>
      </p:nvGrpSpPr>
      <p:grpSpPr>
        <a:xfrm>
          <a:off x="0" y="0"/>
          <a:ext cx="0" cy="0"/>
          <a:chOff x="0" y="0"/>
          <a:chExt cx="0" cy="0"/>
        </a:xfrm>
      </p:grpSpPr>
      <p:sp>
        <p:nvSpPr>
          <p:cNvPr id="424" name="Google Shape;424;p61"/>
          <p:cNvSpPr txBox="1"/>
          <p:nvPr/>
        </p:nvSpPr>
        <p:spPr>
          <a:xfrm>
            <a:off x="2187450" y="1678650"/>
            <a:ext cx="50793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E0FF00"/>
                </a:solidFill>
                <a:latin typeface="Anton"/>
                <a:ea typeface="Anton"/>
                <a:cs typeface="Anton"/>
                <a:sym typeface="Anton"/>
              </a:rPr>
              <a:t>MEDIDAS DE RESUMEN</a:t>
            </a:r>
            <a:endParaRPr sz="3600" i="1">
              <a:solidFill>
                <a:srgbClr val="E0FF00"/>
              </a:solidFill>
              <a:latin typeface="Anton"/>
              <a:ea typeface="Anton"/>
              <a:cs typeface="Anton"/>
              <a:sym typeface="Anto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2"/>
          <p:cNvSpPr txBox="1"/>
          <p:nvPr/>
        </p:nvSpPr>
        <p:spPr>
          <a:xfrm>
            <a:off x="1599900" y="514350"/>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Algunas observaciones</a:t>
            </a:r>
            <a:endParaRPr sz="4000" i="1">
              <a:latin typeface="Anton"/>
              <a:ea typeface="Anton"/>
              <a:cs typeface="Anton"/>
              <a:sym typeface="Anton"/>
            </a:endParaRPr>
          </a:p>
        </p:txBody>
      </p:sp>
      <p:sp>
        <p:nvSpPr>
          <p:cNvPr id="430" name="Google Shape;430;p62"/>
          <p:cNvSpPr txBox="1"/>
          <p:nvPr/>
        </p:nvSpPr>
        <p:spPr>
          <a:xfrm>
            <a:off x="781450" y="1639775"/>
            <a:ext cx="7854900" cy="27654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Nos toca echar un vistazo a las variables para poder interpretar las características del conjunto de datos y así obtener </a:t>
            </a:r>
            <a:r>
              <a:rPr lang="es" sz="2000" b="1">
                <a:solidFill>
                  <a:schemeClr val="dk1"/>
                </a:solidFill>
                <a:latin typeface="Helvetica Neue"/>
                <a:ea typeface="Helvetica Neue"/>
                <a:cs typeface="Helvetica Neue"/>
                <a:sym typeface="Helvetica Neue"/>
              </a:rPr>
              <a:t>conclusiones preliminares</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15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Pueden servir para la toma de decisiones en cuanto a qué algoritmos aplicar o qué consideraciones tomar con respecto a los datos.</a:t>
            </a:r>
            <a:endParaRPr sz="20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1000"/>
              </a:spcBef>
              <a:spcAft>
                <a:spcPts val="0"/>
              </a:spcAft>
              <a:buNone/>
            </a:pPr>
            <a:endParaRPr sz="1300">
              <a:solidFill>
                <a:srgbClr val="FFFFFF"/>
              </a:solidFill>
              <a:latin typeface="Helvetica Neue Light"/>
              <a:ea typeface="Helvetica Neue Light"/>
              <a:cs typeface="Helvetica Neue Light"/>
              <a:sym typeface="Helvetica Neue Light"/>
            </a:endParaRPr>
          </a:p>
        </p:txBody>
      </p:sp>
      <p:pic>
        <p:nvPicPr>
          <p:cNvPr id="431" name="Google Shape;431;p6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3"/>
          <p:cNvSpPr txBox="1"/>
          <p:nvPr/>
        </p:nvSpPr>
        <p:spPr>
          <a:xfrm>
            <a:off x="1599900" y="278850"/>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Ejemplo</a:t>
            </a:r>
            <a:endParaRPr sz="4000" i="1">
              <a:latin typeface="Anton"/>
              <a:ea typeface="Anton"/>
              <a:cs typeface="Anton"/>
              <a:sym typeface="Anton"/>
            </a:endParaRPr>
          </a:p>
        </p:txBody>
      </p:sp>
      <p:sp>
        <p:nvSpPr>
          <p:cNvPr id="437" name="Google Shape;437;p63"/>
          <p:cNvSpPr txBox="1"/>
          <p:nvPr/>
        </p:nvSpPr>
        <p:spPr>
          <a:xfrm>
            <a:off x="4715675" y="1217438"/>
            <a:ext cx="4145400" cy="3083700"/>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None/>
            </a:pPr>
            <a:r>
              <a:rPr lang="es" sz="2000">
                <a:solidFill>
                  <a:schemeClr val="dk1"/>
                </a:solidFill>
                <a:latin typeface="Helvetica Neue Light"/>
                <a:ea typeface="Helvetica Neue Light"/>
                <a:cs typeface="Helvetica Neue Light"/>
                <a:sym typeface="Helvetica Neue Light"/>
              </a:rPr>
              <a:t>Calcular </a:t>
            </a:r>
            <a:r>
              <a:rPr lang="es" sz="2000" b="1">
                <a:solidFill>
                  <a:schemeClr val="dk1"/>
                </a:solidFill>
                <a:latin typeface="Helvetica Neue"/>
                <a:ea typeface="Helvetica Neue"/>
                <a:cs typeface="Helvetica Neue"/>
                <a:sym typeface="Helvetica Neue"/>
              </a:rPr>
              <a:t>el promedio para entender cuál es el salario</a:t>
            </a:r>
            <a:r>
              <a:rPr lang="es" sz="2000">
                <a:solidFill>
                  <a:schemeClr val="dk1"/>
                </a:solidFill>
                <a:latin typeface="Helvetica Neue Light"/>
                <a:ea typeface="Helvetica Neue Light"/>
                <a:cs typeface="Helvetica Neue Light"/>
                <a:sym typeface="Helvetica Neue Light"/>
              </a:rPr>
              <a:t> más representativo para la población es una </a:t>
            </a:r>
            <a:r>
              <a:rPr lang="es" sz="2000" b="1">
                <a:solidFill>
                  <a:schemeClr val="dk1"/>
                </a:solidFill>
                <a:latin typeface="Helvetica Neue"/>
                <a:ea typeface="Helvetica Neue"/>
                <a:cs typeface="Helvetica Neue"/>
                <a:sym typeface="Helvetica Neue"/>
              </a:rPr>
              <a:t>mala elección</a:t>
            </a:r>
            <a:r>
              <a:rPr lang="es" sz="2000">
                <a:solidFill>
                  <a:schemeClr val="dk1"/>
                </a:solidFill>
                <a:latin typeface="Helvetica Neue Light"/>
                <a:ea typeface="Helvetica Neue Light"/>
                <a:cs typeface="Helvetica Neue Light"/>
                <a:sym typeface="Helvetica Neue Light"/>
              </a:rPr>
              <a:t>, ya que sería el equivalente a medir el promedio de las alturas de una salita de niños de jardín…</a:t>
            </a:r>
            <a:endParaRPr sz="2000">
              <a:solidFill>
                <a:schemeClr val="dk1"/>
              </a:solidFill>
              <a:latin typeface="Helvetica Neue Light"/>
              <a:ea typeface="Helvetica Neue Light"/>
              <a:cs typeface="Helvetica Neue Light"/>
              <a:sym typeface="Helvetica Neue Light"/>
            </a:endParaRPr>
          </a:p>
          <a:p>
            <a:pPr marL="0" lvl="0" indent="0" algn="ctr" rtl="0">
              <a:lnSpc>
                <a:spcPct val="100000"/>
              </a:lnSpc>
              <a:spcBef>
                <a:spcPts val="1000"/>
              </a:spcBef>
              <a:spcAft>
                <a:spcPts val="1000"/>
              </a:spcAft>
              <a:buNone/>
            </a:pPr>
            <a:r>
              <a:rPr lang="es" sz="2000">
                <a:solidFill>
                  <a:schemeClr val="dk1"/>
                </a:solidFill>
                <a:latin typeface="Helvetica Neue Light"/>
                <a:ea typeface="Helvetica Neue Light"/>
                <a:cs typeface="Helvetica Neue Light"/>
                <a:sym typeface="Helvetica Neue Light"/>
              </a:rPr>
              <a:t>¡junto con algunos jugadores de básquet! 😄</a:t>
            </a:r>
            <a:endParaRPr sz="1300">
              <a:solidFill>
                <a:srgbClr val="FFFFFF"/>
              </a:solidFill>
              <a:latin typeface="Helvetica Neue Light"/>
              <a:ea typeface="Helvetica Neue Light"/>
              <a:cs typeface="Helvetica Neue Light"/>
              <a:sym typeface="Helvetica Neue Light"/>
            </a:endParaRPr>
          </a:p>
        </p:txBody>
      </p:sp>
      <p:pic>
        <p:nvPicPr>
          <p:cNvPr id="438" name="Google Shape;438;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9" name="Google Shape;439;p63"/>
          <p:cNvPicPr preferRelativeResize="0"/>
          <p:nvPr/>
        </p:nvPicPr>
        <p:blipFill>
          <a:blip r:embed="rId4">
            <a:alphaModFix/>
          </a:blip>
          <a:stretch>
            <a:fillRect/>
          </a:stretch>
        </p:blipFill>
        <p:spPr>
          <a:xfrm>
            <a:off x="682600" y="1387700"/>
            <a:ext cx="3562350" cy="2743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10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120"/>
        <p:cNvGrpSpPr/>
        <p:nvPr/>
      </p:nvGrpSpPr>
      <p:grpSpPr>
        <a:xfrm>
          <a:off x="0" y="0"/>
          <a:ext cx="0" cy="0"/>
          <a:chOff x="0" y="0"/>
          <a:chExt cx="0" cy="0"/>
        </a:xfrm>
      </p:grpSpPr>
      <p:sp>
        <p:nvSpPr>
          <p:cNvPr id="121" name="Google Shape;121;p28"/>
          <p:cNvSpPr txBox="1"/>
          <p:nvPr/>
        </p:nvSpPr>
        <p:spPr>
          <a:xfrm>
            <a:off x="1398000" y="20772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121212"/>
                </a:solidFill>
                <a:latin typeface="Anton"/>
                <a:ea typeface="Anton"/>
                <a:cs typeface="Anton"/>
                <a:sym typeface="Anton"/>
              </a:rPr>
              <a:t>MAPA DE CONCEPTOS</a:t>
            </a:r>
            <a:endParaRPr sz="3600" i="1">
              <a:solidFill>
                <a:srgbClr val="121212"/>
              </a:solidFill>
              <a:latin typeface="Anton"/>
              <a:ea typeface="Anton"/>
              <a:cs typeface="Anton"/>
              <a:sym typeface="Anton"/>
            </a:endParaRPr>
          </a:p>
        </p:txBody>
      </p:sp>
      <p:pic>
        <p:nvPicPr>
          <p:cNvPr id="122" name="Google Shape;122;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443"/>
        <p:cNvGrpSpPr/>
        <p:nvPr/>
      </p:nvGrpSpPr>
      <p:grpSpPr>
        <a:xfrm>
          <a:off x="0" y="0"/>
          <a:ext cx="0" cy="0"/>
          <a:chOff x="0" y="0"/>
          <a:chExt cx="0" cy="0"/>
        </a:xfrm>
      </p:grpSpPr>
      <p:sp>
        <p:nvSpPr>
          <p:cNvPr id="444" name="Google Shape;444;p64"/>
          <p:cNvSpPr txBox="1"/>
          <p:nvPr/>
        </p:nvSpPr>
        <p:spPr>
          <a:xfrm>
            <a:off x="1398000" y="2077200"/>
            <a:ext cx="6348000" cy="989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s" sz="4000" i="1">
                <a:solidFill>
                  <a:schemeClr val="dk1"/>
                </a:solidFill>
                <a:latin typeface="Anton"/>
                <a:ea typeface="Anton"/>
                <a:cs typeface="Anton"/>
                <a:sym typeface="Anton"/>
              </a:rPr>
              <a:t>MEDIDAS DE RESUMEN PARA VARIABLES CUANTITATIVAS</a:t>
            </a:r>
            <a:endParaRPr sz="4000" i="1">
              <a:solidFill>
                <a:schemeClr val="dk1"/>
              </a:solidFill>
              <a:latin typeface="Anton"/>
              <a:ea typeface="Anton"/>
              <a:cs typeface="Anton"/>
              <a:sym typeface="Anton"/>
            </a:endParaRPr>
          </a:p>
          <a:p>
            <a:pPr marL="0" lvl="0" indent="0" algn="ctr" rtl="0">
              <a:spcBef>
                <a:spcPts val="0"/>
              </a:spcBef>
              <a:spcAft>
                <a:spcPts val="0"/>
              </a:spcAft>
              <a:buNone/>
            </a:pPr>
            <a:endParaRPr sz="3600" i="1">
              <a:solidFill>
                <a:srgbClr val="121212"/>
              </a:solidFill>
              <a:latin typeface="Anton"/>
              <a:ea typeface="Anton"/>
              <a:cs typeface="Anton"/>
              <a:sym typeface="Anton"/>
            </a:endParaRPr>
          </a:p>
        </p:txBody>
      </p:sp>
      <p:pic>
        <p:nvPicPr>
          <p:cNvPr id="445" name="Google Shape;445;p6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5"/>
          <p:cNvSpPr txBox="1"/>
          <p:nvPr/>
        </p:nvSpPr>
        <p:spPr>
          <a:xfrm>
            <a:off x="2295700" y="220875"/>
            <a:ext cx="47769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MEDIA O PROMEDIO</a:t>
            </a:r>
            <a:endParaRPr sz="4000" i="1">
              <a:latin typeface="Anton"/>
              <a:ea typeface="Anton"/>
              <a:cs typeface="Anton"/>
              <a:sym typeface="Anton"/>
            </a:endParaRPr>
          </a:p>
        </p:txBody>
      </p:sp>
      <p:sp>
        <p:nvSpPr>
          <p:cNvPr id="451" name="Google Shape;451;p65"/>
          <p:cNvSpPr txBox="1"/>
          <p:nvPr/>
        </p:nvSpPr>
        <p:spPr>
          <a:xfrm>
            <a:off x="600550" y="1323650"/>
            <a:ext cx="8167200" cy="322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endParaRPr sz="2000">
              <a:latin typeface="Helvetica Neue Light"/>
              <a:ea typeface="Helvetica Neue Light"/>
              <a:cs typeface="Helvetica Neue Light"/>
              <a:sym typeface="Helvetica Neue Light"/>
            </a:endParaRPr>
          </a:p>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La suma de todos los valores dividida entre la cantidad de datos. </a:t>
            </a:r>
            <a:endParaRPr sz="2000">
              <a:solidFill>
                <a:schemeClr val="dk1"/>
              </a:solidFill>
              <a:latin typeface="Helvetica Neue Light"/>
              <a:ea typeface="Helvetica Neue Light"/>
              <a:cs typeface="Helvetica Neue Light"/>
              <a:sym typeface="Helvetica Neue Light"/>
            </a:endParaRPr>
          </a:p>
          <a:p>
            <a:pPr marL="457200" lvl="0" indent="0" algn="just" rtl="0">
              <a:lnSpc>
                <a:spcPct val="150000"/>
              </a:lnSpc>
              <a:spcBef>
                <a:spcPts val="1000"/>
              </a:spcBef>
              <a:spcAft>
                <a:spcPts val="0"/>
              </a:spcAft>
              <a:buNone/>
            </a:pPr>
            <a:r>
              <a:rPr lang="es" sz="2000">
                <a:solidFill>
                  <a:schemeClr val="dk1"/>
                </a:solidFill>
                <a:latin typeface="Helvetica Neue Light"/>
                <a:ea typeface="Helvetica Neue Light"/>
                <a:cs typeface="Helvetica Neue Light"/>
                <a:sym typeface="Helvetica Neue Light"/>
              </a:rPr>
              <a:t>En fórmula </a:t>
            </a:r>
            <a:r>
              <a:rPr lang="es" sz="2000">
                <a:solidFill>
                  <a:schemeClr val="dk1"/>
                </a:solidFill>
              </a:rPr>
              <a:t>👉</a:t>
            </a:r>
            <a:endParaRPr/>
          </a:p>
          <a:p>
            <a:pPr marL="0" lvl="0" indent="0" algn="ctr" rtl="0">
              <a:lnSpc>
                <a:spcPct val="115000"/>
              </a:lnSpc>
              <a:spcBef>
                <a:spcPts val="1000"/>
              </a:spcBef>
              <a:spcAft>
                <a:spcPts val="0"/>
              </a:spcAft>
              <a:buClr>
                <a:schemeClr val="dk1"/>
              </a:buClr>
              <a:buSzPts val="1100"/>
              <a:buFont typeface="Arial"/>
              <a:buNone/>
            </a:pP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El número </a:t>
            </a:r>
            <a:r>
              <a:rPr lang="es" sz="2000" i="1">
                <a:solidFill>
                  <a:schemeClr val="dk1"/>
                </a:solidFill>
                <a:latin typeface="Helvetica Neue Light"/>
                <a:ea typeface="Helvetica Neue Light"/>
                <a:cs typeface="Helvetica Neue Light"/>
                <a:sym typeface="Helvetica Neue Light"/>
              </a:rPr>
              <a:t>n</a:t>
            </a:r>
            <a:r>
              <a:rPr lang="es" sz="2000">
                <a:solidFill>
                  <a:schemeClr val="dk1"/>
                </a:solidFill>
                <a:latin typeface="Helvetica Neue Light"/>
                <a:ea typeface="Helvetica Neue Light"/>
                <a:cs typeface="Helvetica Neue Light"/>
                <a:sym typeface="Helvetica Neue Light"/>
              </a:rPr>
              <a:t> representa la cantidad de valores. El número </a:t>
            </a:r>
            <a:r>
              <a:rPr lang="es" sz="2000" i="1">
                <a:solidFill>
                  <a:schemeClr val="dk1"/>
                </a:solidFill>
                <a:latin typeface="Helvetica Neue Light"/>
                <a:ea typeface="Helvetica Neue Light"/>
                <a:cs typeface="Helvetica Neue Light"/>
                <a:sym typeface="Helvetica Neue Light"/>
              </a:rPr>
              <a:t>i </a:t>
            </a:r>
            <a:r>
              <a:rPr lang="es" sz="2000">
                <a:solidFill>
                  <a:schemeClr val="dk1"/>
                </a:solidFill>
                <a:latin typeface="Helvetica Neue Light"/>
                <a:ea typeface="Helvetica Neue Light"/>
                <a:cs typeface="Helvetica Neue Light"/>
                <a:sym typeface="Helvetica Neue Light"/>
              </a:rPr>
              <a:t>representa un índice que va desde 1 hasta </a:t>
            </a:r>
            <a:r>
              <a:rPr lang="es" sz="2000" i="1">
                <a:solidFill>
                  <a:schemeClr val="dk1"/>
                </a:solidFill>
                <a:latin typeface="Helvetica Neue Light"/>
                <a:ea typeface="Helvetica Neue Light"/>
                <a:cs typeface="Helvetica Neue Light"/>
                <a:sym typeface="Helvetica Neue Light"/>
              </a:rPr>
              <a:t>n</a:t>
            </a:r>
            <a:r>
              <a:rPr lang="es" sz="2000">
                <a:solidFill>
                  <a:schemeClr val="dk1"/>
                </a:solidFill>
                <a:latin typeface="Helvetica Neue Light"/>
                <a:ea typeface="Helvetica Neue Light"/>
                <a:cs typeface="Helvetica Neue Light"/>
                <a:sym typeface="Helvetica Neue Light"/>
              </a:rPr>
              <a:t>. El promedio se representa con     .</a:t>
            </a:r>
            <a:endParaRPr>
              <a:solidFill>
                <a:srgbClr val="FFFFFF"/>
              </a:solidFill>
              <a:latin typeface="Helvetica Neue Light"/>
              <a:ea typeface="Helvetica Neue Light"/>
              <a:cs typeface="Helvetica Neue Light"/>
              <a:sym typeface="Helvetica Neue Light"/>
            </a:endParaRPr>
          </a:p>
        </p:txBody>
      </p:sp>
      <p:pic>
        <p:nvPicPr>
          <p:cNvPr id="452" name="Google Shape;452;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3" name="Google Shape;453;p65"/>
          <p:cNvPicPr preferRelativeResize="0"/>
          <p:nvPr/>
        </p:nvPicPr>
        <p:blipFill>
          <a:blip r:embed="rId4">
            <a:alphaModFix/>
          </a:blip>
          <a:stretch>
            <a:fillRect/>
          </a:stretch>
        </p:blipFill>
        <p:spPr>
          <a:xfrm>
            <a:off x="2902750" y="2211888"/>
            <a:ext cx="1132425" cy="690500"/>
          </a:xfrm>
          <a:prstGeom prst="rect">
            <a:avLst/>
          </a:prstGeom>
          <a:noFill/>
          <a:ln>
            <a:noFill/>
          </a:ln>
        </p:spPr>
      </p:pic>
      <p:pic>
        <p:nvPicPr>
          <p:cNvPr id="454" name="Google Shape;454;p65"/>
          <p:cNvPicPr preferRelativeResize="0"/>
          <p:nvPr/>
        </p:nvPicPr>
        <p:blipFill>
          <a:blip r:embed="rId5">
            <a:alphaModFix/>
          </a:blip>
          <a:stretch>
            <a:fillRect/>
          </a:stretch>
        </p:blipFill>
        <p:spPr>
          <a:xfrm>
            <a:off x="2844900" y="3829950"/>
            <a:ext cx="354025" cy="448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66"/>
          <p:cNvPicPr preferRelativeResize="0"/>
          <p:nvPr/>
        </p:nvPicPr>
        <p:blipFill>
          <a:blip r:embed="rId3">
            <a:alphaModFix/>
          </a:blip>
          <a:stretch>
            <a:fillRect/>
          </a:stretch>
        </p:blipFill>
        <p:spPr>
          <a:xfrm>
            <a:off x="1352125" y="3040340"/>
            <a:ext cx="6949750" cy="1743210"/>
          </a:xfrm>
          <a:prstGeom prst="rect">
            <a:avLst/>
          </a:prstGeom>
          <a:noFill/>
          <a:ln w="19050" cap="flat" cmpd="sng">
            <a:solidFill>
              <a:srgbClr val="666666"/>
            </a:solidFill>
            <a:prstDash val="solid"/>
            <a:round/>
            <a:headEnd type="none" w="sm" len="sm"/>
            <a:tailEnd type="none" w="sm" len="sm"/>
          </a:ln>
        </p:spPr>
      </p:pic>
      <p:sp>
        <p:nvSpPr>
          <p:cNvPr id="460" name="Google Shape;460;p66"/>
          <p:cNvSpPr txBox="1"/>
          <p:nvPr/>
        </p:nvSpPr>
        <p:spPr>
          <a:xfrm>
            <a:off x="1599900" y="212475"/>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Ejemplo</a:t>
            </a:r>
            <a:endParaRPr sz="4000" i="1">
              <a:latin typeface="Anton"/>
              <a:ea typeface="Anton"/>
              <a:cs typeface="Anton"/>
              <a:sym typeface="Anton"/>
            </a:endParaRPr>
          </a:p>
        </p:txBody>
      </p:sp>
      <p:sp>
        <p:nvSpPr>
          <p:cNvPr id="461" name="Google Shape;461;p66"/>
          <p:cNvSpPr txBox="1"/>
          <p:nvPr/>
        </p:nvSpPr>
        <p:spPr>
          <a:xfrm>
            <a:off x="750825" y="989725"/>
            <a:ext cx="7854900" cy="22833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El </a:t>
            </a:r>
            <a:r>
              <a:rPr lang="es" sz="2000" b="1">
                <a:solidFill>
                  <a:schemeClr val="dk1"/>
                </a:solidFill>
                <a:latin typeface="Helvetica Neue"/>
                <a:ea typeface="Helvetica Neue"/>
                <a:cs typeface="Helvetica Neue"/>
                <a:sym typeface="Helvetica Neue"/>
              </a:rPr>
              <a:t>promedio de las alturas</a:t>
            </a:r>
            <a:r>
              <a:rPr lang="es" sz="2000">
                <a:solidFill>
                  <a:schemeClr val="dk1"/>
                </a:solidFill>
                <a:latin typeface="Helvetica Neue Light"/>
                <a:ea typeface="Helvetica Neue Light"/>
                <a:cs typeface="Helvetica Neue Light"/>
                <a:sym typeface="Helvetica Neue Light"/>
              </a:rPr>
              <a:t> de los niños de la salita de jardín es de 100 centímetros vs. promedio de las alturas de los jugadores de basquetbol es de 195 centímetros. Con esto, podemos decir que en general </a:t>
            </a:r>
            <a:r>
              <a:rPr lang="es" sz="2000" b="1">
                <a:solidFill>
                  <a:schemeClr val="dk1"/>
                </a:solidFill>
                <a:latin typeface="Helvetica Neue"/>
                <a:ea typeface="Helvetica Neue"/>
                <a:cs typeface="Helvetica Neue"/>
                <a:sym typeface="Helvetica Neue"/>
              </a:rPr>
              <a:t>las posiciones de los datos para los dos grupos son distintas entre sí</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1000"/>
              </a:spcBef>
              <a:spcAft>
                <a:spcPts val="0"/>
              </a:spcAft>
              <a:buNone/>
            </a:pPr>
            <a:endParaRPr sz="1300">
              <a:solidFill>
                <a:srgbClr val="FFFFFF"/>
              </a:solidFill>
              <a:latin typeface="Helvetica Neue Light"/>
              <a:ea typeface="Helvetica Neue Light"/>
              <a:cs typeface="Helvetica Neue Light"/>
              <a:sym typeface="Helvetica Neue Light"/>
            </a:endParaRPr>
          </a:p>
        </p:txBody>
      </p:sp>
      <p:pic>
        <p:nvPicPr>
          <p:cNvPr id="462" name="Google Shape;462;p66"/>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463" name="Google Shape;463;p66"/>
          <p:cNvSpPr txBox="1"/>
          <p:nvPr/>
        </p:nvSpPr>
        <p:spPr>
          <a:xfrm>
            <a:off x="1652650" y="3665650"/>
            <a:ext cx="553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solidFill>
                  <a:schemeClr val="dk1"/>
                </a:solidFill>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7"/>
          <p:cNvSpPr txBox="1"/>
          <p:nvPr/>
        </p:nvSpPr>
        <p:spPr>
          <a:xfrm>
            <a:off x="2183550" y="295250"/>
            <a:ext cx="47769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MEDIANA Y CUARTILES</a:t>
            </a:r>
            <a:endParaRPr sz="4000" i="1">
              <a:latin typeface="Anton"/>
              <a:ea typeface="Anton"/>
              <a:cs typeface="Anton"/>
              <a:sym typeface="Anton"/>
            </a:endParaRPr>
          </a:p>
        </p:txBody>
      </p:sp>
      <p:sp>
        <p:nvSpPr>
          <p:cNvPr id="469" name="Google Shape;469;p67"/>
          <p:cNvSpPr txBox="1"/>
          <p:nvPr/>
        </p:nvSpPr>
        <p:spPr>
          <a:xfrm>
            <a:off x="600550" y="1385275"/>
            <a:ext cx="8167200" cy="3543900"/>
          </a:xfrm>
          <a:prstGeom prst="rect">
            <a:avLst/>
          </a:prstGeom>
          <a:noFill/>
          <a:ln>
            <a:noFill/>
          </a:ln>
        </p:spPr>
        <p:txBody>
          <a:bodyPr spcFirstLastPara="1" wrap="square" lIns="91425" tIns="91425" rIns="91425" bIns="91425" anchor="ctr" anchorCtr="0">
            <a:noAutofit/>
          </a:bodyPr>
          <a:lstStyle/>
          <a:p>
            <a:pPr marL="457200" lvl="0" indent="-355600" algn="just" rtl="0">
              <a:lnSpc>
                <a:spcPct val="115000"/>
              </a:lnSpc>
              <a:spcBef>
                <a:spcPts val="0"/>
              </a:spcBef>
              <a:spcAft>
                <a:spcPts val="0"/>
              </a:spcAft>
              <a:buClr>
                <a:schemeClr val="dk1"/>
              </a:buClr>
              <a:buSzPts val="2000"/>
              <a:buFont typeface="Helvetica Neue"/>
              <a:buAutoNum type="arabicPeriod"/>
            </a:pPr>
            <a:r>
              <a:rPr lang="es" sz="2000" b="1">
                <a:solidFill>
                  <a:schemeClr val="dk1"/>
                </a:solidFill>
                <a:latin typeface="Helvetica Neue"/>
                <a:ea typeface="Helvetica Neue"/>
                <a:cs typeface="Helvetica Neue"/>
                <a:sym typeface="Helvetica Neue"/>
              </a:rPr>
              <a:t>Ordenar los datos</a:t>
            </a:r>
            <a:r>
              <a:rPr lang="es" sz="2000">
                <a:solidFill>
                  <a:schemeClr val="dk1"/>
                </a:solidFill>
                <a:latin typeface="Helvetica Neue Light"/>
                <a:ea typeface="Helvetica Neue Light"/>
                <a:cs typeface="Helvetica Neue Light"/>
                <a:sym typeface="Helvetica Neue Light"/>
              </a:rPr>
              <a:t> de menor a mayor. Si hay valores repetidos, simplemente ponerlos la cantidad de veces que aparezcan. </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15000"/>
              </a:lnSpc>
              <a:spcBef>
                <a:spcPts val="1000"/>
              </a:spcBef>
              <a:spcAft>
                <a:spcPts val="0"/>
              </a:spcAft>
              <a:buClr>
                <a:schemeClr val="dk1"/>
              </a:buClr>
              <a:buSzPts val="2000"/>
              <a:buFont typeface="Helvetica Neue"/>
              <a:buAutoNum type="arabicPeriod"/>
            </a:pPr>
            <a:r>
              <a:rPr lang="es" sz="2000">
                <a:solidFill>
                  <a:schemeClr val="dk1"/>
                </a:solidFill>
                <a:latin typeface="Helvetica Neue Light"/>
                <a:ea typeface="Helvetica Neue Light"/>
                <a:cs typeface="Helvetica Neue Light"/>
                <a:sym typeface="Helvetica Neue Light"/>
              </a:rPr>
              <a:t>Con los datos ordenados, ahora </a:t>
            </a:r>
            <a:r>
              <a:rPr lang="es" sz="2000" b="1">
                <a:solidFill>
                  <a:schemeClr val="dk1"/>
                </a:solidFill>
                <a:latin typeface="Helvetica Neue"/>
                <a:ea typeface="Helvetica Neue"/>
                <a:cs typeface="Helvetica Neue"/>
                <a:sym typeface="Helvetica Neue"/>
              </a:rPr>
              <a:t>los contamos</a:t>
            </a:r>
            <a:r>
              <a:rPr lang="es" sz="2000">
                <a:solidFill>
                  <a:schemeClr val="dk1"/>
                </a:solidFill>
                <a:latin typeface="Helvetica Neue Light"/>
                <a:ea typeface="Helvetica Neue Light"/>
                <a:cs typeface="Helvetica Neue Light"/>
                <a:sym typeface="Helvetica Neue Light"/>
              </a:rPr>
              <a:t>: </a:t>
            </a:r>
            <a:endParaRPr sz="2000">
              <a:solidFill>
                <a:schemeClr val="dk1"/>
              </a:solidFill>
              <a:latin typeface="Helvetica Neue Light"/>
              <a:ea typeface="Helvetica Neue Light"/>
              <a:cs typeface="Helvetica Neue Light"/>
              <a:sym typeface="Helvetica Neue Light"/>
            </a:endParaRPr>
          </a:p>
          <a:p>
            <a:pPr marL="914400" lvl="1" indent="-355600" algn="just" rtl="0">
              <a:lnSpc>
                <a:spcPct val="115000"/>
              </a:lnSpc>
              <a:spcBef>
                <a:spcPts val="0"/>
              </a:spcBef>
              <a:spcAft>
                <a:spcPts val="0"/>
              </a:spcAft>
              <a:buClr>
                <a:schemeClr val="dk1"/>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Si la cantidad de datos es </a:t>
            </a:r>
            <a:r>
              <a:rPr lang="es" sz="2000" i="1">
                <a:solidFill>
                  <a:schemeClr val="dk1"/>
                </a:solidFill>
                <a:latin typeface="Helvetica Neue Light"/>
                <a:ea typeface="Helvetica Neue Light"/>
                <a:cs typeface="Helvetica Neue Light"/>
                <a:sym typeface="Helvetica Neue Light"/>
              </a:rPr>
              <a:t>impar</a:t>
            </a:r>
            <a:r>
              <a:rPr lang="es" sz="2000">
                <a:solidFill>
                  <a:schemeClr val="dk1"/>
                </a:solidFill>
                <a:latin typeface="Helvetica Neue Light"/>
                <a:ea typeface="Helvetica Neue Light"/>
                <a:cs typeface="Helvetica Neue Light"/>
                <a:sym typeface="Helvetica Neue Light"/>
              </a:rPr>
              <a:t>, busquemos el valor que está exactamente en la mitad de los datos. </a:t>
            </a:r>
            <a:r>
              <a:rPr lang="es" sz="2000" b="1" i="1">
                <a:solidFill>
                  <a:schemeClr val="dk1"/>
                </a:solidFill>
                <a:latin typeface="Helvetica Neue"/>
                <a:ea typeface="Helvetica Neue"/>
                <a:cs typeface="Helvetica Neue"/>
                <a:sym typeface="Helvetica Neue"/>
              </a:rPr>
              <a:t>Esa es la mediana</a:t>
            </a:r>
            <a:r>
              <a:rPr lang="es" sz="2000" i="1">
                <a:solidFill>
                  <a:schemeClr val="dk1"/>
                </a:solidFill>
                <a:latin typeface="Helvetica Neue Light"/>
                <a:ea typeface="Helvetica Neue Light"/>
                <a:cs typeface="Helvetica Neue Light"/>
                <a:sym typeface="Helvetica Neue Light"/>
              </a:rPr>
              <a:t>.</a:t>
            </a:r>
            <a:endParaRPr sz="2000" i="1">
              <a:solidFill>
                <a:schemeClr val="dk1"/>
              </a:solidFill>
              <a:latin typeface="Helvetica Neue Light"/>
              <a:ea typeface="Helvetica Neue Light"/>
              <a:cs typeface="Helvetica Neue Light"/>
              <a:sym typeface="Helvetica Neue Light"/>
            </a:endParaRPr>
          </a:p>
          <a:p>
            <a:pPr marL="914400" lvl="1" indent="-355600" algn="just" rtl="0">
              <a:lnSpc>
                <a:spcPct val="115000"/>
              </a:lnSpc>
              <a:spcBef>
                <a:spcPts val="0"/>
              </a:spcBef>
              <a:spcAft>
                <a:spcPts val="0"/>
              </a:spcAft>
              <a:buClr>
                <a:schemeClr val="dk1"/>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Si la cantidad de datos es </a:t>
            </a:r>
            <a:r>
              <a:rPr lang="es" sz="2000" i="1">
                <a:solidFill>
                  <a:schemeClr val="dk1"/>
                </a:solidFill>
                <a:latin typeface="Helvetica Neue Light"/>
                <a:ea typeface="Helvetica Neue Light"/>
                <a:cs typeface="Helvetica Neue Light"/>
                <a:sym typeface="Helvetica Neue Light"/>
              </a:rPr>
              <a:t>par</a:t>
            </a:r>
            <a:r>
              <a:rPr lang="es" sz="2000">
                <a:solidFill>
                  <a:schemeClr val="dk1"/>
                </a:solidFill>
                <a:latin typeface="Helvetica Neue Light"/>
                <a:ea typeface="Helvetica Neue Light"/>
                <a:cs typeface="Helvetica Neue Light"/>
                <a:sym typeface="Helvetica Neue Light"/>
              </a:rPr>
              <a:t>, habrá dos valores en el centro de los datos. Calculemos el promedio de estos dos valores. </a:t>
            </a:r>
            <a:r>
              <a:rPr lang="es" sz="2000" b="1" i="1">
                <a:solidFill>
                  <a:schemeClr val="dk1"/>
                </a:solidFill>
                <a:latin typeface="Helvetica Neue"/>
                <a:ea typeface="Helvetica Neue"/>
                <a:cs typeface="Helvetica Neue"/>
                <a:sym typeface="Helvetica Neue"/>
              </a:rPr>
              <a:t>Esta será la mediana</a:t>
            </a:r>
            <a:r>
              <a:rPr lang="es" sz="2000" b="1">
                <a:solidFill>
                  <a:schemeClr val="dk1"/>
                </a:solidFill>
                <a:latin typeface="Helvetica Neue"/>
                <a:ea typeface="Helvetica Neue"/>
                <a:cs typeface="Helvetica Neue"/>
                <a:sym typeface="Helvetica Neue"/>
              </a:rPr>
              <a:t>.</a:t>
            </a:r>
            <a:endParaRPr sz="2000" b="1">
              <a:solidFill>
                <a:schemeClr val="dk1"/>
              </a:solidFill>
              <a:latin typeface="Helvetica Neue"/>
              <a:ea typeface="Helvetica Neue"/>
              <a:cs typeface="Helvetica Neue"/>
              <a:sym typeface="Helvetica Neue"/>
            </a:endParaRPr>
          </a:p>
        </p:txBody>
      </p:sp>
      <p:pic>
        <p:nvPicPr>
          <p:cNvPr id="470" name="Google Shape;470;p6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8"/>
          <p:cNvSpPr txBox="1"/>
          <p:nvPr/>
        </p:nvSpPr>
        <p:spPr>
          <a:xfrm>
            <a:off x="2283275" y="121725"/>
            <a:ext cx="47769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4000" i="1">
                <a:solidFill>
                  <a:schemeClr val="dk1"/>
                </a:solidFill>
                <a:latin typeface="Anton"/>
                <a:ea typeface="Anton"/>
                <a:cs typeface="Anton"/>
                <a:sym typeface="Anton"/>
              </a:rPr>
              <a:t>MEDIANA Y CUARTILES</a:t>
            </a:r>
            <a:endParaRPr sz="4000" i="1">
              <a:solidFill>
                <a:schemeClr val="dk1"/>
              </a:solidFill>
              <a:latin typeface="Anton"/>
              <a:ea typeface="Anton"/>
              <a:cs typeface="Anton"/>
              <a:sym typeface="Anton"/>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pic>
        <p:nvPicPr>
          <p:cNvPr id="476" name="Google Shape;476;p6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7" name="Google Shape;477;p68"/>
          <p:cNvSpPr txBox="1"/>
          <p:nvPr/>
        </p:nvSpPr>
        <p:spPr>
          <a:xfrm>
            <a:off x="831025" y="1179275"/>
            <a:ext cx="7854900" cy="34119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00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Entonces :</a:t>
            </a:r>
            <a:endParaRPr sz="2000">
              <a:solidFill>
                <a:schemeClr val="dk1"/>
              </a:solidFill>
              <a:latin typeface="Helvetica Neue Light"/>
              <a:ea typeface="Helvetica Neue Light"/>
              <a:cs typeface="Helvetica Neue Light"/>
              <a:sym typeface="Helvetica Neue Light"/>
            </a:endParaRPr>
          </a:p>
          <a:p>
            <a:pPr marL="914400" lvl="1" indent="-355600" algn="just" rtl="0">
              <a:lnSpc>
                <a:spcPct val="100000"/>
              </a:lnSpc>
              <a:spcBef>
                <a:spcPts val="1000"/>
              </a:spcBef>
              <a:spcAft>
                <a:spcPts val="0"/>
              </a:spcAft>
              <a:buSzPts val="2000"/>
              <a:buFont typeface="Helvetica Neue Light"/>
              <a:buChar char="○"/>
            </a:pPr>
            <a:r>
              <a:rPr lang="es" sz="2000">
                <a:solidFill>
                  <a:schemeClr val="dk1"/>
                </a:solidFill>
                <a:latin typeface="Helvetica Neue Light"/>
                <a:ea typeface="Helvetica Neue Light"/>
                <a:cs typeface="Helvetica Neue Light"/>
                <a:sym typeface="Helvetica Neue Light"/>
              </a:rPr>
              <a:t>50% de los datos tiene valores </a:t>
            </a:r>
            <a:r>
              <a:rPr lang="es" sz="2000" b="1">
                <a:solidFill>
                  <a:schemeClr val="dk1"/>
                </a:solidFill>
                <a:latin typeface="Helvetica Neue"/>
                <a:ea typeface="Helvetica Neue"/>
                <a:cs typeface="Helvetica Neue"/>
                <a:sym typeface="Helvetica Neue"/>
              </a:rPr>
              <a:t>&lt;</a:t>
            </a:r>
            <a:r>
              <a:rPr lang="es" sz="2000">
                <a:solidFill>
                  <a:schemeClr val="dk1"/>
                </a:solidFill>
                <a:latin typeface="Helvetica Neue Light"/>
                <a:ea typeface="Helvetica Neue Light"/>
                <a:cs typeface="Helvetica Neue Light"/>
                <a:sym typeface="Helvetica Neue Light"/>
              </a:rPr>
              <a:t> a la mediana</a:t>
            </a:r>
            <a:endParaRPr sz="2000">
              <a:solidFill>
                <a:schemeClr val="dk1"/>
              </a:solidFill>
              <a:latin typeface="Helvetica Neue Light"/>
              <a:ea typeface="Helvetica Neue Light"/>
              <a:cs typeface="Helvetica Neue Light"/>
              <a:sym typeface="Helvetica Neue Light"/>
            </a:endParaRPr>
          </a:p>
          <a:p>
            <a:pPr marL="914400" lvl="1" indent="-355600" algn="just" rtl="0">
              <a:lnSpc>
                <a:spcPct val="100000"/>
              </a:lnSpc>
              <a:spcBef>
                <a:spcPts val="1000"/>
              </a:spcBef>
              <a:spcAft>
                <a:spcPts val="0"/>
              </a:spcAft>
              <a:buClr>
                <a:schemeClr val="dk1"/>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50% restante de los datos tiene valores </a:t>
            </a:r>
            <a:r>
              <a:rPr lang="es" sz="2000" b="1">
                <a:solidFill>
                  <a:schemeClr val="dk1"/>
                </a:solidFill>
                <a:latin typeface="Helvetica Neue"/>
                <a:ea typeface="Helvetica Neue"/>
                <a:cs typeface="Helvetica Neue"/>
                <a:sym typeface="Helvetica Neue"/>
              </a:rPr>
              <a:t>&gt;</a:t>
            </a:r>
            <a:r>
              <a:rPr lang="es" sz="2000">
                <a:solidFill>
                  <a:schemeClr val="dk1"/>
                </a:solidFill>
                <a:latin typeface="Helvetica Neue Light"/>
                <a:ea typeface="Helvetica Neue Light"/>
                <a:cs typeface="Helvetica Neue Light"/>
                <a:sym typeface="Helvetica Neue Light"/>
              </a:rPr>
              <a:t> a la mediana</a:t>
            </a:r>
            <a:endParaRPr sz="2000">
              <a:solidFill>
                <a:schemeClr val="dk1"/>
              </a:solidFill>
              <a:latin typeface="Helvetica Neue Light"/>
              <a:ea typeface="Helvetica Neue Light"/>
              <a:cs typeface="Helvetica Neue Light"/>
              <a:sym typeface="Helvetica Neue Light"/>
            </a:endParaRPr>
          </a:p>
          <a:p>
            <a:pPr marL="457200" lvl="0" indent="-368300" algn="just" rtl="0">
              <a:lnSpc>
                <a:spcPct val="100000"/>
              </a:lnSpc>
              <a:spcBef>
                <a:spcPts val="0"/>
              </a:spcBef>
              <a:spcAft>
                <a:spcPts val="0"/>
              </a:spcAft>
              <a:buClr>
                <a:srgbClr val="3CEFAB"/>
              </a:buClr>
              <a:buSzPts val="2200"/>
              <a:buFont typeface="Helvetica Neue Light"/>
              <a:buChar char="●"/>
            </a:pPr>
            <a:r>
              <a:rPr lang="es" sz="2000">
                <a:solidFill>
                  <a:schemeClr val="dk1"/>
                </a:solidFill>
                <a:latin typeface="Helvetica Neue Light"/>
                <a:ea typeface="Helvetica Neue Light"/>
                <a:cs typeface="Helvetica Neue Light"/>
                <a:sym typeface="Helvetica Neue Light"/>
              </a:rPr>
              <a:t>Los valores que llegan: </a:t>
            </a:r>
            <a:endParaRPr sz="2000">
              <a:solidFill>
                <a:schemeClr val="dk1"/>
              </a:solidFill>
              <a:latin typeface="Helvetica Neue Light"/>
              <a:ea typeface="Helvetica Neue Light"/>
              <a:cs typeface="Helvetica Neue Light"/>
              <a:sym typeface="Helvetica Neue Light"/>
            </a:endParaRPr>
          </a:p>
          <a:p>
            <a:pPr marL="914400" lvl="1" indent="-368300" algn="just" rtl="0">
              <a:lnSpc>
                <a:spcPct val="100000"/>
              </a:lnSpc>
              <a:spcBef>
                <a:spcPts val="1000"/>
              </a:spcBef>
              <a:spcAft>
                <a:spcPts val="0"/>
              </a:spcAft>
              <a:buSzPts val="2200"/>
              <a:buFont typeface="Helvetica Neue Light"/>
              <a:buChar char="○"/>
            </a:pPr>
            <a:r>
              <a:rPr lang="es" sz="2000">
                <a:solidFill>
                  <a:schemeClr val="dk1"/>
                </a:solidFill>
                <a:latin typeface="Helvetica Neue Light"/>
                <a:ea typeface="Helvetica Neue Light"/>
                <a:cs typeface="Helvetica Neue Light"/>
                <a:sym typeface="Helvetica Neue Light"/>
              </a:rPr>
              <a:t>al 25% = primer cuartil</a:t>
            </a:r>
            <a:endParaRPr sz="2000">
              <a:solidFill>
                <a:schemeClr val="dk1"/>
              </a:solidFill>
              <a:latin typeface="Helvetica Neue Light"/>
              <a:ea typeface="Helvetica Neue Light"/>
              <a:cs typeface="Helvetica Neue Light"/>
              <a:sym typeface="Helvetica Neue Light"/>
            </a:endParaRPr>
          </a:p>
          <a:p>
            <a:pPr marL="914400" marR="0" lvl="1" indent="-368300" algn="just" rtl="0">
              <a:lnSpc>
                <a:spcPct val="100000"/>
              </a:lnSpc>
              <a:spcBef>
                <a:spcPts val="1000"/>
              </a:spcBef>
              <a:spcAft>
                <a:spcPts val="0"/>
              </a:spcAft>
              <a:buSzPts val="2200"/>
              <a:buFont typeface="Helvetica Neue Light"/>
              <a:buChar char="○"/>
            </a:pPr>
            <a:r>
              <a:rPr lang="es" sz="2000">
                <a:solidFill>
                  <a:schemeClr val="dk1"/>
                </a:solidFill>
                <a:latin typeface="Helvetica Neue Light"/>
                <a:ea typeface="Helvetica Neue Light"/>
                <a:cs typeface="Helvetica Neue Light"/>
                <a:sym typeface="Helvetica Neue Light"/>
              </a:rPr>
              <a:t>al 75% = tercer cuartil</a:t>
            </a:r>
            <a:endParaRPr sz="2000">
              <a:solidFill>
                <a:schemeClr val="dk1"/>
              </a:solidFill>
              <a:latin typeface="Helvetica Neue Light"/>
              <a:ea typeface="Helvetica Neue Light"/>
              <a:cs typeface="Helvetica Neue Light"/>
              <a:sym typeface="Helvetica Neue Light"/>
            </a:endParaRPr>
          </a:p>
          <a:p>
            <a:pPr marL="914400" marR="0" lvl="1" indent="-368300" algn="just" rtl="0">
              <a:lnSpc>
                <a:spcPct val="100000"/>
              </a:lnSpc>
              <a:spcBef>
                <a:spcPts val="1000"/>
              </a:spcBef>
              <a:spcAft>
                <a:spcPts val="1000"/>
              </a:spcAft>
              <a:buSzPts val="2200"/>
              <a:buFont typeface="Helvetica Neue Light"/>
              <a:buChar char="○"/>
            </a:pPr>
            <a:r>
              <a:rPr lang="es" sz="2000" b="1">
                <a:solidFill>
                  <a:schemeClr val="dk1"/>
                </a:solidFill>
                <a:latin typeface="Helvetica Neue"/>
                <a:ea typeface="Helvetica Neue"/>
                <a:cs typeface="Helvetica Neue"/>
                <a:sym typeface="Helvetica Neue"/>
              </a:rPr>
              <a:t>la mediana es equivalente a las dos cuartas partes de los datos</a:t>
            </a:r>
            <a:r>
              <a:rPr lang="es" sz="2000">
                <a:solidFill>
                  <a:schemeClr val="dk1"/>
                </a:solidFill>
                <a:latin typeface="Helvetica Neue Light"/>
                <a:ea typeface="Helvetica Neue Light"/>
                <a:cs typeface="Helvetica Neue Light"/>
                <a:sym typeface="Helvetica Neue Light"/>
              </a:rPr>
              <a:t> = segundo cuartil</a:t>
            </a:r>
            <a:endParaRPr sz="1500">
              <a:solidFill>
                <a:srgbClr val="FFFFFF"/>
              </a:solidFill>
              <a:latin typeface="Helvetica Neue Light"/>
              <a:ea typeface="Helvetica Neue Light"/>
              <a:cs typeface="Helvetica Neue Light"/>
              <a:sym typeface="Helvetica Neue Light"/>
            </a:endParaRPr>
          </a:p>
        </p:txBody>
      </p:sp>
      <p:sp>
        <p:nvSpPr>
          <p:cNvPr id="478" name="Google Shape;478;p68"/>
          <p:cNvSpPr txBox="1"/>
          <p:nvPr/>
        </p:nvSpPr>
        <p:spPr>
          <a:xfrm>
            <a:off x="1278800" y="4609413"/>
            <a:ext cx="6256500" cy="431100"/>
          </a:xfrm>
          <a:prstGeom prst="rect">
            <a:avLst/>
          </a:prstGeom>
          <a:noFill/>
          <a:ln>
            <a:noFill/>
          </a:ln>
        </p:spPr>
        <p:txBody>
          <a:bodyPr spcFirstLastPara="1" wrap="square" lIns="91425" tIns="91425" rIns="91425" bIns="91425" anchor="ctr" anchorCtr="0">
            <a:spAutoFit/>
          </a:bodyPr>
          <a:lstStyle/>
          <a:p>
            <a:pPr marL="0" lvl="0" indent="0" algn="just" rtl="0">
              <a:lnSpc>
                <a:spcPct val="150000"/>
              </a:lnSpc>
              <a:spcBef>
                <a:spcPts val="0"/>
              </a:spcBef>
              <a:spcAft>
                <a:spcPts val="1000"/>
              </a:spcAft>
              <a:buClr>
                <a:schemeClr val="dk1"/>
              </a:buClr>
              <a:buSzPts val="1100"/>
              <a:buFont typeface="Arial"/>
              <a:buNone/>
            </a:pPr>
            <a:r>
              <a:rPr lang="es" sz="1600" i="1">
                <a:solidFill>
                  <a:schemeClr val="dk1"/>
                </a:solidFill>
                <a:latin typeface="Helvetica Neue Light"/>
                <a:ea typeface="Helvetica Neue Light"/>
                <a:cs typeface="Helvetica Neue Light"/>
                <a:sym typeface="Helvetica Neue Light"/>
              </a:rPr>
              <a:t>La mediana es más comprensible cuando hablamos de salarios.</a:t>
            </a:r>
            <a:endParaRPr sz="1600" i="1">
              <a:solidFill>
                <a:schemeClr val="dk1"/>
              </a:solidFill>
              <a:latin typeface="Helvetica Neue Light"/>
              <a:ea typeface="Helvetica Neue Light"/>
              <a:cs typeface="Helvetica Neue Light"/>
              <a:sym typeface="Helvetica Neue Light"/>
            </a:endParaRPr>
          </a:p>
        </p:txBody>
      </p:sp>
      <p:sp>
        <p:nvSpPr>
          <p:cNvPr id="479" name="Google Shape;479;p68"/>
          <p:cNvSpPr txBox="1"/>
          <p:nvPr/>
        </p:nvSpPr>
        <p:spPr>
          <a:xfrm>
            <a:off x="744275" y="4578663"/>
            <a:ext cx="50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solidFill>
                  <a:schemeClr val="dk1"/>
                </a:solidFill>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9"/>
          <p:cNvSpPr txBox="1"/>
          <p:nvPr/>
        </p:nvSpPr>
        <p:spPr>
          <a:xfrm>
            <a:off x="1599900" y="332150"/>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Ejemplo</a:t>
            </a:r>
            <a:endParaRPr sz="4000" i="1">
              <a:latin typeface="Anton"/>
              <a:ea typeface="Anton"/>
              <a:cs typeface="Anton"/>
              <a:sym typeface="Anton"/>
            </a:endParaRPr>
          </a:p>
        </p:txBody>
      </p:sp>
      <p:sp>
        <p:nvSpPr>
          <p:cNvPr id="485" name="Google Shape;485;p69"/>
          <p:cNvSpPr txBox="1"/>
          <p:nvPr/>
        </p:nvSpPr>
        <p:spPr>
          <a:xfrm>
            <a:off x="111550" y="994475"/>
            <a:ext cx="8711700" cy="2052300"/>
          </a:xfrm>
          <a:prstGeom prst="rect">
            <a:avLst/>
          </a:prstGeom>
          <a:noFill/>
          <a:ln>
            <a:noFill/>
          </a:ln>
        </p:spPr>
        <p:txBody>
          <a:bodyPr spcFirstLastPara="1" wrap="square" lIns="91425" tIns="91425" rIns="91425" bIns="91425" anchor="ctr" anchorCtr="0">
            <a:spAutoFit/>
          </a:bodyPr>
          <a:lstStyle/>
          <a:p>
            <a:pPr marL="457200" lvl="0" indent="0" algn="just" rtl="0">
              <a:lnSpc>
                <a:spcPct val="100000"/>
              </a:lnSpc>
              <a:spcBef>
                <a:spcPts val="0"/>
              </a:spcBef>
              <a:spcAft>
                <a:spcPts val="0"/>
              </a:spcAft>
              <a:buNone/>
            </a:pPr>
            <a:r>
              <a:rPr lang="es" sz="2000">
                <a:solidFill>
                  <a:schemeClr val="dk1"/>
                </a:solidFill>
                <a:latin typeface="Helvetica Neue Light"/>
                <a:ea typeface="Helvetica Neue Light"/>
                <a:cs typeface="Helvetica Neue Light"/>
                <a:sym typeface="Helvetica Neue Light"/>
              </a:rPr>
              <a:t>A partir de su uso, </a:t>
            </a:r>
            <a:r>
              <a:rPr lang="es" sz="2000" b="1">
                <a:solidFill>
                  <a:schemeClr val="dk1"/>
                </a:solidFill>
                <a:latin typeface="Helvetica Neue"/>
                <a:ea typeface="Helvetica Neue"/>
                <a:cs typeface="Helvetica Neue"/>
                <a:sym typeface="Helvetica Neue"/>
              </a:rPr>
              <a:t>un % determinado de la población gana más o menos que determinado valor.</a:t>
            </a:r>
            <a:r>
              <a:rPr lang="es" sz="2000">
                <a:solidFill>
                  <a:schemeClr val="dk1"/>
                </a:solidFill>
                <a:latin typeface="Helvetica Neue Light"/>
                <a:ea typeface="Helvetica Neue Light"/>
                <a:cs typeface="Helvetica Neue Light"/>
                <a:sym typeface="Helvetica Neue Light"/>
              </a:rPr>
              <a:t> Si este valor es igual, por ejemplo, a la canasta básica de consumo, entonces el porcentaje de la población que gane menos de este valor será considerada “por debajo de la línea de pobreza”, </a:t>
            </a:r>
            <a:r>
              <a:rPr lang="es" sz="2000" i="1">
                <a:solidFill>
                  <a:schemeClr val="dk1"/>
                </a:solidFill>
                <a:latin typeface="Helvetica Neue Light"/>
                <a:ea typeface="Helvetica Neue Light"/>
                <a:cs typeface="Helvetica Neue Light"/>
                <a:sym typeface="Helvetica Neue Light"/>
              </a:rPr>
              <a:t>como un ejemplo de cómo se mide este indicador económico</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marL="0" lvl="0" indent="0" algn="l" rtl="0">
              <a:lnSpc>
                <a:spcPct val="115000"/>
              </a:lnSpc>
              <a:spcBef>
                <a:spcPts val="1000"/>
              </a:spcBef>
              <a:spcAft>
                <a:spcPts val="0"/>
              </a:spcAft>
              <a:buNone/>
            </a:pPr>
            <a:endParaRPr sz="1300">
              <a:solidFill>
                <a:srgbClr val="FFFFFF"/>
              </a:solidFill>
              <a:latin typeface="Helvetica Neue Light"/>
              <a:ea typeface="Helvetica Neue Light"/>
              <a:cs typeface="Helvetica Neue Light"/>
              <a:sym typeface="Helvetica Neue Light"/>
            </a:endParaRPr>
          </a:p>
        </p:txBody>
      </p:sp>
      <p:pic>
        <p:nvPicPr>
          <p:cNvPr id="486" name="Google Shape;486;p69"/>
          <p:cNvPicPr preferRelativeResize="0"/>
          <p:nvPr/>
        </p:nvPicPr>
        <p:blipFill>
          <a:blip r:embed="rId3">
            <a:alphaModFix/>
          </a:blip>
          <a:stretch>
            <a:fillRect/>
          </a:stretch>
        </p:blipFill>
        <p:spPr>
          <a:xfrm>
            <a:off x="614475" y="2730725"/>
            <a:ext cx="8208776" cy="2036475"/>
          </a:xfrm>
          <a:prstGeom prst="rect">
            <a:avLst/>
          </a:prstGeom>
          <a:noFill/>
          <a:ln w="19050" cap="flat" cmpd="sng">
            <a:solidFill>
              <a:srgbClr val="666666"/>
            </a:solidFill>
            <a:prstDash val="solid"/>
            <a:round/>
            <a:headEnd type="none" w="sm" len="sm"/>
            <a:tailEnd type="none" w="sm" len="sm"/>
          </a:ln>
        </p:spPr>
      </p:pic>
      <p:pic>
        <p:nvPicPr>
          <p:cNvPr id="487" name="Google Shape;487;p69"/>
          <p:cNvPicPr preferRelativeResize="0"/>
          <p:nvPr/>
        </p:nvPicPr>
        <p:blipFill>
          <a:blip r:embed="rId4">
            <a:alphaModFix/>
          </a:blip>
          <a:stretch>
            <a:fillRect/>
          </a:stretch>
        </p:blipFill>
        <p:spPr>
          <a:xfrm>
            <a:off x="7704250" y="4659625"/>
            <a:ext cx="1186526" cy="330675"/>
          </a:xfrm>
          <a:prstGeom prst="rect">
            <a:avLst/>
          </a:prstGeom>
          <a:noFill/>
          <a:ln>
            <a:noFill/>
          </a:ln>
        </p:spPr>
      </p:pic>
      <p:sp>
        <p:nvSpPr>
          <p:cNvPr id="488" name="Google Shape;488;p69"/>
          <p:cNvSpPr txBox="1"/>
          <p:nvPr/>
        </p:nvSpPr>
        <p:spPr>
          <a:xfrm>
            <a:off x="1804700" y="3768288"/>
            <a:ext cx="584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solidFill>
                  <a:schemeClr val="dk1"/>
                </a:solidFill>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0"/>
          <p:cNvSpPr txBox="1"/>
          <p:nvPr/>
        </p:nvSpPr>
        <p:spPr>
          <a:xfrm>
            <a:off x="1797125" y="220875"/>
            <a:ext cx="55155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MODA</a:t>
            </a:r>
            <a:br>
              <a:rPr lang="es" sz="4000" i="1">
                <a:latin typeface="Anton"/>
                <a:ea typeface="Anton"/>
                <a:cs typeface="Anton"/>
                <a:sym typeface="Anton"/>
              </a:rPr>
            </a:br>
            <a:r>
              <a:rPr lang="es" sz="1900" i="1">
                <a:latin typeface="Helvetica Neue Light"/>
                <a:ea typeface="Helvetica Neue Light"/>
                <a:cs typeface="Helvetica Neue Light"/>
                <a:sym typeface="Helvetica Neue Light"/>
              </a:rPr>
              <a:t>(puede usarse también para variables cualitativas)</a:t>
            </a:r>
            <a:endParaRPr sz="1900" i="1">
              <a:latin typeface="Helvetica Neue Light"/>
              <a:ea typeface="Helvetica Neue Light"/>
              <a:cs typeface="Helvetica Neue Light"/>
              <a:sym typeface="Helvetica Neue Light"/>
            </a:endParaRPr>
          </a:p>
        </p:txBody>
      </p:sp>
      <p:sp>
        <p:nvSpPr>
          <p:cNvPr id="494" name="Google Shape;494;p70"/>
          <p:cNvSpPr txBox="1"/>
          <p:nvPr/>
        </p:nvSpPr>
        <p:spPr>
          <a:xfrm>
            <a:off x="745675" y="1209975"/>
            <a:ext cx="7901700" cy="322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endParaRPr sz="2000">
              <a:latin typeface="Helvetica Neue Light"/>
              <a:ea typeface="Helvetica Neue Light"/>
              <a:cs typeface="Helvetica Neue Light"/>
              <a:sym typeface="Helvetica Neue Light"/>
            </a:endParaRPr>
          </a:p>
          <a:p>
            <a:pPr marL="457200" lvl="0" indent="-355600" algn="just" rtl="0">
              <a:lnSpc>
                <a:spcPct val="150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Es el valor que </a:t>
            </a:r>
            <a:r>
              <a:rPr lang="es" sz="2000" b="1">
                <a:solidFill>
                  <a:schemeClr val="dk1"/>
                </a:solidFill>
                <a:latin typeface="Helvetica Neue"/>
                <a:ea typeface="Helvetica Neue"/>
                <a:cs typeface="Helvetica Neue"/>
                <a:sym typeface="Helvetica Neue"/>
              </a:rPr>
              <a:t>aparece más frecuentemente</a:t>
            </a:r>
            <a:r>
              <a:rPr lang="es" sz="2000">
                <a:solidFill>
                  <a:schemeClr val="dk1"/>
                </a:solidFill>
                <a:latin typeface="Helvetica Neue Light"/>
                <a:ea typeface="Helvetica Neue Light"/>
                <a:cs typeface="Helvetica Neue Light"/>
                <a:sym typeface="Helvetica Neue Light"/>
              </a:rPr>
              <a:t> en un conjunto de datos. </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50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Se obtiene contando los datos y calculando cuál valor aparece más veces.</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50000"/>
              </a:lnSpc>
              <a:spcBef>
                <a:spcPts val="0"/>
              </a:spcBef>
              <a:spcAft>
                <a:spcPts val="1000"/>
              </a:spcAft>
              <a:buClr>
                <a:srgbClr val="3CEFAB"/>
              </a:buClr>
              <a:buSzPts val="2000"/>
              <a:buFont typeface="Helvetica Neue Light"/>
              <a:buChar char="●"/>
            </a:pPr>
            <a:r>
              <a:rPr lang="es" sz="2000" i="1">
                <a:solidFill>
                  <a:schemeClr val="dk1"/>
                </a:solidFill>
                <a:latin typeface="Helvetica Neue Light"/>
                <a:ea typeface="Helvetica Neue Light"/>
                <a:cs typeface="Helvetica Neue Light"/>
                <a:sym typeface="Helvetica Neue Light"/>
              </a:rPr>
              <a:t>Puede servir tanto para variables cuantitativas como cuantitativas</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p:txBody>
      </p:sp>
      <p:pic>
        <p:nvPicPr>
          <p:cNvPr id="495" name="Google Shape;495;p7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1"/>
          <p:cNvSpPr txBox="1"/>
          <p:nvPr/>
        </p:nvSpPr>
        <p:spPr>
          <a:xfrm>
            <a:off x="1599900" y="514350"/>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Ejemplo</a:t>
            </a:r>
            <a:endParaRPr sz="4000" i="1">
              <a:latin typeface="Anton"/>
              <a:ea typeface="Anton"/>
              <a:cs typeface="Anton"/>
              <a:sym typeface="Anton"/>
            </a:endParaRPr>
          </a:p>
        </p:txBody>
      </p:sp>
      <p:pic>
        <p:nvPicPr>
          <p:cNvPr id="501" name="Google Shape;501;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2" name="Google Shape;502;p71"/>
          <p:cNvPicPr preferRelativeResize="0"/>
          <p:nvPr/>
        </p:nvPicPr>
        <p:blipFill>
          <a:blip r:embed="rId4">
            <a:alphaModFix/>
          </a:blip>
          <a:stretch>
            <a:fillRect/>
          </a:stretch>
        </p:blipFill>
        <p:spPr>
          <a:xfrm>
            <a:off x="1001963" y="1838629"/>
            <a:ext cx="7532525" cy="1889375"/>
          </a:xfrm>
          <a:prstGeom prst="rect">
            <a:avLst/>
          </a:prstGeom>
          <a:noFill/>
          <a:ln w="19050" cap="flat" cmpd="sng">
            <a:solidFill>
              <a:srgbClr val="666666"/>
            </a:solidFill>
            <a:prstDash val="solid"/>
            <a:round/>
            <a:headEnd type="none" w="sm" len="sm"/>
            <a:tailEnd type="none" w="sm" len="sm"/>
          </a:ln>
        </p:spPr>
      </p:pic>
      <p:sp>
        <p:nvSpPr>
          <p:cNvPr id="503" name="Google Shape;503;p71"/>
          <p:cNvSpPr txBox="1"/>
          <p:nvPr/>
        </p:nvSpPr>
        <p:spPr>
          <a:xfrm>
            <a:off x="920125" y="2325450"/>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solidFill>
                  <a:schemeClr val="dk1"/>
                </a:solidFill>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72"/>
          <p:cNvSpPr txBox="1"/>
          <p:nvPr/>
        </p:nvSpPr>
        <p:spPr>
          <a:xfrm>
            <a:off x="2035425" y="258050"/>
            <a:ext cx="47769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VARIANZA</a:t>
            </a:r>
            <a:endParaRPr sz="4000" i="1">
              <a:latin typeface="Anton"/>
              <a:ea typeface="Anton"/>
              <a:cs typeface="Anton"/>
              <a:sym typeface="Anton"/>
            </a:endParaRPr>
          </a:p>
        </p:txBody>
      </p:sp>
      <p:pic>
        <p:nvPicPr>
          <p:cNvPr id="509" name="Google Shape;509;p7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10" name="Google Shape;510;p72"/>
          <p:cNvSpPr txBox="1"/>
          <p:nvPr/>
        </p:nvSpPr>
        <p:spPr>
          <a:xfrm>
            <a:off x="756700" y="1543500"/>
            <a:ext cx="7854900" cy="25347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Conociendo los valores de media, mediana y moda, podemos obtener un buen resumen acerca de la </a:t>
            </a:r>
            <a:r>
              <a:rPr lang="es" sz="2000" b="1">
                <a:solidFill>
                  <a:schemeClr val="dk1"/>
                </a:solidFill>
                <a:latin typeface="Helvetica Neue"/>
                <a:ea typeface="Helvetica Neue"/>
                <a:cs typeface="Helvetica Neue"/>
                <a:sym typeface="Helvetica Neue"/>
              </a:rPr>
              <a:t>posición de los datos</a:t>
            </a:r>
            <a:r>
              <a:rPr lang="es" sz="2000">
                <a:solidFill>
                  <a:schemeClr val="dk1"/>
                </a:solidFill>
                <a:latin typeface="Helvetica Neue Light"/>
                <a:ea typeface="Helvetica Neue Light"/>
                <a:cs typeface="Helvetica Neue Light"/>
                <a:sym typeface="Helvetica Neue Light"/>
              </a:rPr>
              <a:t>.</a:t>
            </a:r>
            <a:endParaRPr sz="2000" i="1">
              <a:solidFill>
                <a:schemeClr val="dk1"/>
              </a:solidFill>
              <a:latin typeface="Helvetica Neue Light"/>
              <a:ea typeface="Helvetica Neue Light"/>
              <a:cs typeface="Helvetica Neue Light"/>
              <a:sym typeface="Helvetica Neue Light"/>
            </a:endParaRPr>
          </a:p>
          <a:p>
            <a:pPr marL="457200" lvl="0" indent="-355600" algn="just" rtl="0">
              <a:lnSpc>
                <a:spcPct val="100000"/>
              </a:lnSpc>
              <a:spcBef>
                <a:spcPts val="1000"/>
              </a:spcBef>
              <a:spcAft>
                <a:spcPts val="0"/>
              </a:spcAft>
              <a:buClr>
                <a:srgbClr val="3CEFAB"/>
              </a:buClr>
              <a:buSzPts val="2000"/>
              <a:buFont typeface="Helvetica Neue Light"/>
              <a:buChar char="●"/>
            </a:pPr>
            <a:r>
              <a:rPr lang="es" sz="2000" i="1">
                <a:solidFill>
                  <a:schemeClr val="dk1"/>
                </a:solidFill>
                <a:latin typeface="Helvetica Neue Light"/>
                <a:ea typeface="Helvetica Neue Light"/>
                <a:cs typeface="Helvetica Neue Light"/>
                <a:sym typeface="Helvetica Neue Light"/>
              </a:rPr>
              <a:t>Datos homogéneos:</a:t>
            </a:r>
            <a:r>
              <a:rPr lang="es" sz="2000">
                <a:solidFill>
                  <a:schemeClr val="dk1"/>
                </a:solidFill>
                <a:latin typeface="Helvetica Neue Light"/>
                <a:ea typeface="Helvetica Neue Light"/>
                <a:cs typeface="Helvetica Neue Light"/>
                <a:sym typeface="Helvetica Neue Light"/>
              </a:rPr>
              <a:t> están agrupados en general </a:t>
            </a:r>
            <a:r>
              <a:rPr lang="es" sz="2000" b="1">
                <a:solidFill>
                  <a:schemeClr val="dk1"/>
                </a:solidFill>
                <a:latin typeface="Helvetica Neue"/>
                <a:ea typeface="Helvetica Neue"/>
                <a:cs typeface="Helvetica Neue"/>
                <a:sym typeface="Helvetica Neue"/>
              </a:rPr>
              <a:t>más cerca de la media.</a:t>
            </a:r>
            <a:endParaRPr sz="2000" b="1">
              <a:solidFill>
                <a:schemeClr val="dk1"/>
              </a:solidFill>
              <a:latin typeface="Helvetica Neue"/>
              <a:ea typeface="Helvetica Neue"/>
              <a:cs typeface="Helvetica Neue"/>
              <a:sym typeface="Helvetica Neue"/>
            </a:endParaRPr>
          </a:p>
          <a:p>
            <a:pPr marL="457200" lvl="0" indent="-355600" algn="just" rtl="0">
              <a:lnSpc>
                <a:spcPct val="150000"/>
              </a:lnSpc>
              <a:spcBef>
                <a:spcPts val="1000"/>
              </a:spcBef>
              <a:spcAft>
                <a:spcPts val="1000"/>
              </a:spcAft>
              <a:buClr>
                <a:srgbClr val="3CEFAB"/>
              </a:buClr>
              <a:buSzPts val="2000"/>
              <a:buFont typeface="Helvetica Neue Light"/>
              <a:buChar char="●"/>
            </a:pPr>
            <a:r>
              <a:rPr lang="es" sz="2000" i="1">
                <a:solidFill>
                  <a:schemeClr val="dk1"/>
                </a:solidFill>
                <a:latin typeface="Helvetica Neue Light"/>
                <a:ea typeface="Helvetica Neue Light"/>
                <a:cs typeface="Helvetica Neue Light"/>
                <a:sym typeface="Helvetica Neue Light"/>
              </a:rPr>
              <a:t>Datos heterogéneos:</a:t>
            </a:r>
            <a:r>
              <a:rPr lang="es" sz="2000">
                <a:solidFill>
                  <a:schemeClr val="dk1"/>
                </a:solidFill>
                <a:latin typeface="Helvetica Neue Light"/>
                <a:ea typeface="Helvetica Neue Light"/>
                <a:cs typeface="Helvetica Neue Light"/>
                <a:sym typeface="Helvetica Neue Light"/>
              </a:rPr>
              <a:t> significa que en general están </a:t>
            </a:r>
            <a:r>
              <a:rPr lang="es" sz="2000" b="1">
                <a:solidFill>
                  <a:schemeClr val="dk1"/>
                </a:solidFill>
                <a:latin typeface="Helvetica Neue"/>
                <a:ea typeface="Helvetica Neue"/>
                <a:cs typeface="Helvetica Neue"/>
                <a:sym typeface="Helvetica Neue"/>
              </a:rPr>
              <a:t>lejos de la media.</a:t>
            </a:r>
            <a:endParaRPr sz="2000" b="1">
              <a:solidFill>
                <a:srgbClr val="FFFFFF"/>
              </a:solidFill>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3"/>
          <p:cNvSpPr txBox="1"/>
          <p:nvPr/>
        </p:nvSpPr>
        <p:spPr>
          <a:xfrm>
            <a:off x="1599900" y="328300"/>
            <a:ext cx="59442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Ejemplos</a:t>
            </a:r>
            <a:endParaRPr sz="4000" i="1">
              <a:latin typeface="Anton"/>
              <a:ea typeface="Anton"/>
              <a:cs typeface="Anton"/>
              <a:sym typeface="Anton"/>
            </a:endParaRPr>
          </a:p>
        </p:txBody>
      </p:sp>
      <p:pic>
        <p:nvPicPr>
          <p:cNvPr id="516" name="Google Shape;516;p73"/>
          <p:cNvPicPr preferRelativeResize="0"/>
          <p:nvPr/>
        </p:nvPicPr>
        <p:blipFill>
          <a:blip r:embed="rId3">
            <a:alphaModFix/>
          </a:blip>
          <a:stretch>
            <a:fillRect/>
          </a:stretch>
        </p:blipFill>
        <p:spPr>
          <a:xfrm>
            <a:off x="7605125" y="4672025"/>
            <a:ext cx="1186526" cy="330675"/>
          </a:xfrm>
          <a:prstGeom prst="rect">
            <a:avLst/>
          </a:prstGeom>
          <a:noFill/>
          <a:ln>
            <a:noFill/>
          </a:ln>
        </p:spPr>
      </p:pic>
      <p:pic>
        <p:nvPicPr>
          <p:cNvPr id="517" name="Google Shape;517;p73"/>
          <p:cNvPicPr preferRelativeResize="0"/>
          <p:nvPr/>
        </p:nvPicPr>
        <p:blipFill>
          <a:blip r:embed="rId4">
            <a:alphaModFix/>
          </a:blip>
          <a:stretch>
            <a:fillRect/>
          </a:stretch>
        </p:blipFill>
        <p:spPr>
          <a:xfrm>
            <a:off x="1293400" y="1191225"/>
            <a:ext cx="6557201" cy="1644750"/>
          </a:xfrm>
          <a:prstGeom prst="rect">
            <a:avLst/>
          </a:prstGeom>
          <a:noFill/>
          <a:ln w="19050" cap="flat" cmpd="sng">
            <a:solidFill>
              <a:srgbClr val="666666"/>
            </a:solidFill>
            <a:prstDash val="solid"/>
            <a:round/>
            <a:headEnd type="none" w="sm" len="sm"/>
            <a:tailEnd type="none" w="sm" len="sm"/>
          </a:ln>
        </p:spPr>
      </p:pic>
      <p:pic>
        <p:nvPicPr>
          <p:cNvPr id="518" name="Google Shape;518;p73"/>
          <p:cNvPicPr preferRelativeResize="0"/>
          <p:nvPr/>
        </p:nvPicPr>
        <p:blipFill>
          <a:blip r:embed="rId5">
            <a:alphaModFix/>
          </a:blip>
          <a:stretch>
            <a:fillRect/>
          </a:stretch>
        </p:blipFill>
        <p:spPr>
          <a:xfrm>
            <a:off x="1293400" y="3027298"/>
            <a:ext cx="6557201" cy="1644727"/>
          </a:xfrm>
          <a:prstGeom prst="rect">
            <a:avLst/>
          </a:prstGeom>
          <a:noFill/>
          <a:ln w="19050" cap="flat" cmpd="sng">
            <a:solidFill>
              <a:srgbClr val="434343"/>
            </a:solidFill>
            <a:prstDash val="solid"/>
            <a:round/>
            <a:headEnd type="none" w="sm" len="sm"/>
            <a:tailEnd type="none" w="sm" len="sm"/>
          </a:ln>
        </p:spPr>
      </p:pic>
      <p:sp>
        <p:nvSpPr>
          <p:cNvPr id="519" name="Google Shape;519;p73"/>
          <p:cNvSpPr txBox="1"/>
          <p:nvPr/>
        </p:nvSpPr>
        <p:spPr>
          <a:xfrm>
            <a:off x="719500" y="3536650"/>
            <a:ext cx="50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solidFill>
                  <a:schemeClr val="dk1"/>
                </a:solidFill>
              </a:rPr>
              <a:t>👉</a:t>
            </a:r>
            <a:endParaRPr/>
          </a:p>
        </p:txBody>
      </p:sp>
      <p:sp>
        <p:nvSpPr>
          <p:cNvPr id="520" name="Google Shape;520;p73"/>
          <p:cNvSpPr txBox="1"/>
          <p:nvPr/>
        </p:nvSpPr>
        <p:spPr>
          <a:xfrm>
            <a:off x="791450" y="1767300"/>
            <a:ext cx="50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solidFill>
                  <a:schemeClr val="dk1"/>
                </a:solidFil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
        <p:cNvGrpSpPr/>
        <p:nvPr/>
      </p:nvGrpSpPr>
      <p:grpSpPr>
        <a:xfrm>
          <a:off x="0" y="0"/>
          <a:ext cx="0" cy="0"/>
          <a:chOff x="0" y="0"/>
          <a:chExt cx="0" cy="0"/>
        </a:xfrm>
      </p:grpSpPr>
      <p:sp>
        <p:nvSpPr>
          <p:cNvPr id="127" name="Google Shape;127;p29"/>
          <p:cNvSpPr txBox="1">
            <a:spLocks noGrp="1"/>
          </p:cNvSpPr>
          <p:nvPr>
            <p:ph type="ctrTitle"/>
          </p:nvPr>
        </p:nvSpPr>
        <p:spPr>
          <a:xfrm>
            <a:off x="176575" y="199288"/>
            <a:ext cx="7552800" cy="422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sz="2000" i="1">
                <a:latin typeface="Anton"/>
                <a:ea typeface="Anton"/>
                <a:cs typeface="Anton"/>
                <a:sym typeface="Anton"/>
              </a:rPr>
              <a:t>MAPA DE CONCEPTOS CLASE 9</a:t>
            </a:r>
            <a:endParaRPr sz="2000" i="1">
              <a:latin typeface="Anton"/>
              <a:ea typeface="Anton"/>
              <a:cs typeface="Anton"/>
              <a:sym typeface="Anton"/>
            </a:endParaRPr>
          </a:p>
        </p:txBody>
      </p:sp>
      <p:pic>
        <p:nvPicPr>
          <p:cNvPr id="128" name="Google Shape;128;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9" name="Google Shape;129;p29"/>
          <p:cNvPicPr preferRelativeResize="0"/>
          <p:nvPr/>
        </p:nvPicPr>
        <p:blipFill rotWithShape="1">
          <a:blip r:embed="rId4">
            <a:alphaModFix/>
          </a:blip>
          <a:srcRect/>
          <a:stretch/>
        </p:blipFill>
        <p:spPr>
          <a:xfrm>
            <a:off x="7423862" y="90575"/>
            <a:ext cx="1634174" cy="639850"/>
          </a:xfrm>
          <a:prstGeom prst="rect">
            <a:avLst/>
          </a:prstGeom>
          <a:noFill/>
          <a:ln>
            <a:noFill/>
          </a:ln>
        </p:spPr>
      </p:pic>
      <p:sp>
        <p:nvSpPr>
          <p:cNvPr id="130" name="Google Shape;130;p29"/>
          <p:cNvSpPr/>
          <p:nvPr/>
        </p:nvSpPr>
        <p:spPr>
          <a:xfrm>
            <a:off x="2523995" y="873955"/>
            <a:ext cx="1607700" cy="584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FFFFFF"/>
                </a:solidFill>
                <a:latin typeface="Helvetica Neue Light"/>
                <a:ea typeface="Helvetica Neue Light"/>
                <a:cs typeface="Helvetica Neue Light"/>
                <a:sym typeface="Helvetica Neue Light"/>
              </a:rPr>
              <a:t>Tipos de Variables</a:t>
            </a:r>
            <a:endParaRPr sz="1200">
              <a:latin typeface="Helvetica Neue Light"/>
              <a:ea typeface="Helvetica Neue Light"/>
              <a:cs typeface="Helvetica Neue Light"/>
              <a:sym typeface="Helvetica Neue Light"/>
            </a:endParaRPr>
          </a:p>
        </p:txBody>
      </p:sp>
      <p:sp>
        <p:nvSpPr>
          <p:cNvPr id="131" name="Google Shape;131;p29"/>
          <p:cNvSpPr/>
          <p:nvPr/>
        </p:nvSpPr>
        <p:spPr>
          <a:xfrm>
            <a:off x="385924" y="1692841"/>
            <a:ext cx="1409100" cy="584100"/>
          </a:xfrm>
          <a:prstGeom prst="rect">
            <a:avLst/>
          </a:prstGeom>
          <a:solidFill>
            <a:srgbClr val="434343"/>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200">
                <a:solidFill>
                  <a:srgbClr val="FFFFFF"/>
                </a:solidFill>
                <a:latin typeface="Helvetica Neue Light"/>
                <a:ea typeface="Helvetica Neue Light"/>
                <a:cs typeface="Helvetica Neue Light"/>
                <a:sym typeface="Helvetica Neue Light"/>
              </a:rPr>
              <a:t>Estadística Descriptiva</a:t>
            </a:r>
            <a:endParaRPr sz="1200">
              <a:solidFill>
                <a:srgbClr val="FFFFFF"/>
              </a:solidFill>
              <a:latin typeface="Helvetica Neue Light"/>
              <a:ea typeface="Helvetica Neue Light"/>
              <a:cs typeface="Helvetica Neue Light"/>
              <a:sym typeface="Helvetica Neue Light"/>
            </a:endParaRPr>
          </a:p>
        </p:txBody>
      </p:sp>
      <p:sp>
        <p:nvSpPr>
          <p:cNvPr id="132" name="Google Shape;132;p29"/>
          <p:cNvSpPr/>
          <p:nvPr/>
        </p:nvSpPr>
        <p:spPr>
          <a:xfrm>
            <a:off x="4710229" y="618524"/>
            <a:ext cx="1607700" cy="331200"/>
          </a:xfrm>
          <a:prstGeom prst="rect">
            <a:avLst/>
          </a:prstGeom>
          <a:solidFill>
            <a:srgbClr val="3CEF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222222"/>
                </a:solidFill>
                <a:latin typeface="Helvetica Neue Light"/>
                <a:ea typeface="Helvetica Neue Light"/>
                <a:cs typeface="Helvetica Neue Light"/>
                <a:sym typeface="Helvetica Neue Light"/>
              </a:rPr>
              <a:t>Cuantitativas</a:t>
            </a:r>
            <a:endParaRPr sz="1200">
              <a:solidFill>
                <a:srgbClr val="222222"/>
              </a:solidFill>
              <a:latin typeface="Helvetica Neue Light"/>
              <a:ea typeface="Helvetica Neue Light"/>
              <a:cs typeface="Helvetica Neue Light"/>
              <a:sym typeface="Helvetica Neue Light"/>
            </a:endParaRPr>
          </a:p>
        </p:txBody>
      </p:sp>
      <p:cxnSp>
        <p:nvCxnSpPr>
          <p:cNvPr id="133" name="Google Shape;133;p29"/>
          <p:cNvCxnSpPr>
            <a:stCxn id="131" idx="3"/>
            <a:endCxn id="130" idx="1"/>
          </p:cNvCxnSpPr>
          <p:nvPr/>
        </p:nvCxnSpPr>
        <p:spPr>
          <a:xfrm rot="10800000" flipH="1">
            <a:off x="1795024" y="1165891"/>
            <a:ext cx="729000" cy="819000"/>
          </a:xfrm>
          <a:prstGeom prst="bentConnector3">
            <a:avLst>
              <a:gd name="adj1" fmla="val 49998"/>
            </a:avLst>
          </a:prstGeom>
          <a:noFill/>
          <a:ln w="9525" cap="flat" cmpd="sng">
            <a:solidFill>
              <a:srgbClr val="CCCCCC"/>
            </a:solidFill>
            <a:prstDash val="solid"/>
            <a:round/>
            <a:headEnd type="none" w="med" len="med"/>
            <a:tailEnd type="oval" w="med" len="med"/>
          </a:ln>
        </p:spPr>
      </p:cxnSp>
      <p:cxnSp>
        <p:nvCxnSpPr>
          <p:cNvPr id="134" name="Google Shape;134;p29"/>
          <p:cNvCxnSpPr>
            <a:stCxn id="130" idx="3"/>
          </p:cNvCxnSpPr>
          <p:nvPr/>
        </p:nvCxnSpPr>
        <p:spPr>
          <a:xfrm rot="10800000" flipH="1">
            <a:off x="4131695" y="757405"/>
            <a:ext cx="575100" cy="408600"/>
          </a:xfrm>
          <a:prstGeom prst="bentConnector3">
            <a:avLst>
              <a:gd name="adj1" fmla="val 50000"/>
            </a:avLst>
          </a:prstGeom>
          <a:noFill/>
          <a:ln w="9525" cap="flat" cmpd="sng">
            <a:solidFill>
              <a:srgbClr val="CCCCCC"/>
            </a:solidFill>
            <a:prstDash val="solid"/>
            <a:round/>
            <a:headEnd type="none" w="med" len="med"/>
            <a:tailEnd type="oval" w="med" len="med"/>
          </a:ln>
        </p:spPr>
      </p:cxnSp>
      <p:sp>
        <p:nvSpPr>
          <p:cNvPr id="135" name="Google Shape;135;p29"/>
          <p:cNvSpPr/>
          <p:nvPr/>
        </p:nvSpPr>
        <p:spPr>
          <a:xfrm>
            <a:off x="2523994" y="2551943"/>
            <a:ext cx="1607700" cy="584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FFFFFF"/>
                </a:solidFill>
                <a:latin typeface="Helvetica Neue Light"/>
                <a:ea typeface="Helvetica Neue Light"/>
                <a:cs typeface="Helvetica Neue Light"/>
                <a:sym typeface="Helvetica Neue Light"/>
              </a:rPr>
              <a:t>Medidas de Resumen</a:t>
            </a:r>
            <a:endParaRPr sz="1200">
              <a:solidFill>
                <a:srgbClr val="FFFFFF"/>
              </a:solidFill>
              <a:latin typeface="Helvetica Neue Light"/>
              <a:ea typeface="Helvetica Neue Light"/>
              <a:cs typeface="Helvetica Neue Light"/>
              <a:sym typeface="Helvetica Neue Light"/>
            </a:endParaRPr>
          </a:p>
        </p:txBody>
      </p:sp>
      <p:cxnSp>
        <p:nvCxnSpPr>
          <p:cNvPr id="136" name="Google Shape;136;p29"/>
          <p:cNvCxnSpPr>
            <a:stCxn id="131" idx="3"/>
            <a:endCxn id="135" idx="1"/>
          </p:cNvCxnSpPr>
          <p:nvPr/>
        </p:nvCxnSpPr>
        <p:spPr>
          <a:xfrm>
            <a:off x="1795024" y="1984891"/>
            <a:ext cx="729000" cy="859200"/>
          </a:xfrm>
          <a:prstGeom prst="bentConnector3">
            <a:avLst>
              <a:gd name="adj1" fmla="val 49998"/>
            </a:avLst>
          </a:prstGeom>
          <a:noFill/>
          <a:ln w="9525" cap="flat" cmpd="sng">
            <a:solidFill>
              <a:srgbClr val="CCCCCC"/>
            </a:solidFill>
            <a:prstDash val="solid"/>
            <a:round/>
            <a:headEnd type="none" w="med" len="med"/>
            <a:tailEnd type="oval" w="med" len="med"/>
          </a:ln>
        </p:spPr>
      </p:cxnSp>
      <p:sp>
        <p:nvSpPr>
          <p:cNvPr id="137" name="Google Shape;137;p29"/>
          <p:cNvSpPr/>
          <p:nvPr/>
        </p:nvSpPr>
        <p:spPr>
          <a:xfrm>
            <a:off x="385915" y="3812338"/>
            <a:ext cx="1607700" cy="584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FFFFFF"/>
                </a:solidFill>
                <a:latin typeface="Helvetica Neue Light"/>
                <a:ea typeface="Helvetica Neue Light"/>
                <a:cs typeface="Helvetica Neue Light"/>
                <a:sym typeface="Helvetica Neue Light"/>
              </a:rPr>
              <a:t>Distribución de las variables</a:t>
            </a:r>
            <a:endParaRPr sz="1200">
              <a:solidFill>
                <a:srgbClr val="FFFFFF"/>
              </a:solidFill>
              <a:latin typeface="Helvetica Neue Light"/>
              <a:ea typeface="Helvetica Neue Light"/>
              <a:cs typeface="Helvetica Neue Light"/>
              <a:sym typeface="Helvetica Neue Light"/>
            </a:endParaRPr>
          </a:p>
        </p:txBody>
      </p:sp>
      <p:cxnSp>
        <p:nvCxnSpPr>
          <p:cNvPr id="138" name="Google Shape;138;p29"/>
          <p:cNvCxnSpPr/>
          <p:nvPr/>
        </p:nvCxnSpPr>
        <p:spPr>
          <a:xfrm rot="-5400000" flipH="1">
            <a:off x="422074" y="3030216"/>
            <a:ext cx="1535400" cy="600"/>
          </a:xfrm>
          <a:prstGeom prst="bentConnector3">
            <a:avLst>
              <a:gd name="adj1" fmla="val 50000"/>
            </a:avLst>
          </a:prstGeom>
          <a:noFill/>
          <a:ln w="9525" cap="flat" cmpd="sng">
            <a:solidFill>
              <a:srgbClr val="CCCCCC"/>
            </a:solidFill>
            <a:prstDash val="solid"/>
            <a:round/>
            <a:headEnd type="none" w="med" len="med"/>
            <a:tailEnd type="oval" w="med" len="med"/>
          </a:ln>
        </p:spPr>
      </p:cxnSp>
      <p:sp>
        <p:nvSpPr>
          <p:cNvPr id="139" name="Google Shape;139;p29"/>
          <p:cNvSpPr/>
          <p:nvPr/>
        </p:nvSpPr>
        <p:spPr>
          <a:xfrm>
            <a:off x="4710229" y="1177849"/>
            <a:ext cx="1607700" cy="331200"/>
          </a:xfrm>
          <a:prstGeom prst="rect">
            <a:avLst/>
          </a:prstGeom>
          <a:solidFill>
            <a:srgbClr val="3CEF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222222"/>
                </a:solidFill>
                <a:latin typeface="Helvetica Neue Light"/>
                <a:ea typeface="Helvetica Neue Light"/>
                <a:cs typeface="Helvetica Neue Light"/>
                <a:sym typeface="Helvetica Neue Light"/>
              </a:rPr>
              <a:t>Cualitativas</a:t>
            </a:r>
            <a:endParaRPr sz="1200">
              <a:solidFill>
                <a:srgbClr val="222222"/>
              </a:solidFill>
              <a:latin typeface="Helvetica Neue Light"/>
              <a:ea typeface="Helvetica Neue Light"/>
              <a:cs typeface="Helvetica Neue Light"/>
              <a:sym typeface="Helvetica Neue Light"/>
            </a:endParaRPr>
          </a:p>
        </p:txBody>
      </p:sp>
      <p:cxnSp>
        <p:nvCxnSpPr>
          <p:cNvPr id="140" name="Google Shape;140;p29"/>
          <p:cNvCxnSpPr>
            <a:stCxn id="130" idx="3"/>
            <a:endCxn id="139" idx="1"/>
          </p:cNvCxnSpPr>
          <p:nvPr/>
        </p:nvCxnSpPr>
        <p:spPr>
          <a:xfrm>
            <a:off x="4131695" y="1166005"/>
            <a:ext cx="578400" cy="177300"/>
          </a:xfrm>
          <a:prstGeom prst="bentConnector3">
            <a:avLst>
              <a:gd name="adj1" fmla="val 50012"/>
            </a:avLst>
          </a:prstGeom>
          <a:noFill/>
          <a:ln w="9525" cap="flat" cmpd="sng">
            <a:solidFill>
              <a:srgbClr val="CCCCCC"/>
            </a:solidFill>
            <a:prstDash val="solid"/>
            <a:round/>
            <a:headEnd type="none" w="med" len="med"/>
            <a:tailEnd type="oval" w="med" len="med"/>
          </a:ln>
        </p:spPr>
      </p:cxnSp>
      <p:sp>
        <p:nvSpPr>
          <p:cNvPr id="141" name="Google Shape;141;p29"/>
          <p:cNvSpPr/>
          <p:nvPr/>
        </p:nvSpPr>
        <p:spPr>
          <a:xfrm>
            <a:off x="3044654" y="3702399"/>
            <a:ext cx="1607700" cy="331200"/>
          </a:xfrm>
          <a:prstGeom prst="rect">
            <a:avLst/>
          </a:prstGeom>
          <a:solidFill>
            <a:srgbClr val="3CEF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222222"/>
                </a:solidFill>
                <a:latin typeface="Helvetica Neue Light"/>
                <a:ea typeface="Helvetica Neue Light"/>
                <a:cs typeface="Helvetica Neue Light"/>
                <a:sym typeface="Helvetica Neue Light"/>
              </a:rPr>
              <a:t>Uniforme</a:t>
            </a:r>
            <a:endParaRPr sz="1200">
              <a:solidFill>
                <a:srgbClr val="222222"/>
              </a:solidFill>
              <a:latin typeface="Helvetica Neue Light"/>
              <a:ea typeface="Helvetica Neue Light"/>
              <a:cs typeface="Helvetica Neue Light"/>
              <a:sym typeface="Helvetica Neue Light"/>
            </a:endParaRPr>
          </a:p>
        </p:txBody>
      </p:sp>
      <p:cxnSp>
        <p:nvCxnSpPr>
          <p:cNvPr id="142" name="Google Shape;142;p29"/>
          <p:cNvCxnSpPr>
            <a:stCxn id="137" idx="3"/>
          </p:cNvCxnSpPr>
          <p:nvPr/>
        </p:nvCxnSpPr>
        <p:spPr>
          <a:xfrm rot="10800000" flipH="1">
            <a:off x="1993615" y="3867988"/>
            <a:ext cx="1050900" cy="236400"/>
          </a:xfrm>
          <a:prstGeom prst="bentConnector3">
            <a:avLst>
              <a:gd name="adj1" fmla="val 50000"/>
            </a:avLst>
          </a:prstGeom>
          <a:noFill/>
          <a:ln w="9525" cap="flat" cmpd="sng">
            <a:solidFill>
              <a:srgbClr val="CCCCCC"/>
            </a:solidFill>
            <a:prstDash val="solid"/>
            <a:round/>
            <a:headEnd type="none" w="med" len="med"/>
            <a:tailEnd type="oval" w="med" len="med"/>
          </a:ln>
        </p:spPr>
      </p:cxnSp>
      <p:sp>
        <p:nvSpPr>
          <p:cNvPr id="143" name="Google Shape;143;p29"/>
          <p:cNvSpPr/>
          <p:nvPr/>
        </p:nvSpPr>
        <p:spPr>
          <a:xfrm>
            <a:off x="3044654" y="4202049"/>
            <a:ext cx="1607700" cy="331200"/>
          </a:xfrm>
          <a:prstGeom prst="rect">
            <a:avLst/>
          </a:prstGeom>
          <a:solidFill>
            <a:srgbClr val="3CEF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222222"/>
                </a:solidFill>
                <a:latin typeface="Helvetica Neue Light"/>
                <a:ea typeface="Helvetica Neue Light"/>
                <a:cs typeface="Helvetica Neue Light"/>
                <a:sym typeface="Helvetica Neue Light"/>
              </a:rPr>
              <a:t>Normal</a:t>
            </a:r>
            <a:endParaRPr sz="1200">
              <a:solidFill>
                <a:srgbClr val="222222"/>
              </a:solidFill>
              <a:latin typeface="Helvetica Neue Light"/>
              <a:ea typeface="Helvetica Neue Light"/>
              <a:cs typeface="Helvetica Neue Light"/>
              <a:sym typeface="Helvetica Neue Light"/>
            </a:endParaRPr>
          </a:p>
        </p:txBody>
      </p:sp>
      <p:cxnSp>
        <p:nvCxnSpPr>
          <p:cNvPr id="144" name="Google Shape;144;p29"/>
          <p:cNvCxnSpPr>
            <a:stCxn id="137" idx="3"/>
          </p:cNvCxnSpPr>
          <p:nvPr/>
        </p:nvCxnSpPr>
        <p:spPr>
          <a:xfrm>
            <a:off x="1993615" y="4104388"/>
            <a:ext cx="1050900" cy="269700"/>
          </a:xfrm>
          <a:prstGeom prst="bentConnector3">
            <a:avLst>
              <a:gd name="adj1" fmla="val 50000"/>
            </a:avLst>
          </a:prstGeom>
          <a:noFill/>
          <a:ln w="9525" cap="flat" cmpd="sng">
            <a:solidFill>
              <a:srgbClr val="CCCCCC"/>
            </a:solidFill>
            <a:prstDash val="solid"/>
            <a:round/>
            <a:headEnd type="none" w="med" len="med"/>
            <a:tailEnd type="oval" w="med" len="med"/>
          </a:ln>
        </p:spPr>
      </p:cxnSp>
      <p:sp>
        <p:nvSpPr>
          <p:cNvPr id="145" name="Google Shape;145;p29"/>
          <p:cNvSpPr/>
          <p:nvPr/>
        </p:nvSpPr>
        <p:spPr>
          <a:xfrm>
            <a:off x="7048675" y="1743030"/>
            <a:ext cx="1607700" cy="330600"/>
          </a:xfrm>
          <a:prstGeom prst="rect">
            <a:avLst/>
          </a:prstGeom>
          <a:solidFill>
            <a:srgbClr val="3CEF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222222"/>
                </a:solidFill>
                <a:latin typeface="Helvetica Neue Light"/>
                <a:ea typeface="Helvetica Neue Light"/>
                <a:cs typeface="Helvetica Neue Light"/>
                <a:sym typeface="Helvetica Neue Light"/>
              </a:rPr>
              <a:t>Media</a:t>
            </a:r>
            <a:endParaRPr sz="1200">
              <a:solidFill>
                <a:srgbClr val="222222"/>
              </a:solidFill>
              <a:latin typeface="Helvetica Neue Light"/>
              <a:ea typeface="Helvetica Neue Light"/>
              <a:cs typeface="Helvetica Neue Light"/>
              <a:sym typeface="Helvetica Neue Light"/>
            </a:endParaRPr>
          </a:p>
        </p:txBody>
      </p:sp>
      <p:cxnSp>
        <p:nvCxnSpPr>
          <p:cNvPr id="146" name="Google Shape;146;p29"/>
          <p:cNvCxnSpPr>
            <a:stCxn id="135" idx="3"/>
            <a:endCxn id="145" idx="1"/>
          </p:cNvCxnSpPr>
          <p:nvPr/>
        </p:nvCxnSpPr>
        <p:spPr>
          <a:xfrm rot="10800000" flipH="1">
            <a:off x="4131694" y="1908293"/>
            <a:ext cx="2916900" cy="935700"/>
          </a:xfrm>
          <a:prstGeom prst="bentConnector3">
            <a:avLst>
              <a:gd name="adj1" fmla="val 50000"/>
            </a:avLst>
          </a:prstGeom>
          <a:noFill/>
          <a:ln w="9525" cap="flat" cmpd="sng">
            <a:solidFill>
              <a:srgbClr val="CCCCCC"/>
            </a:solidFill>
            <a:prstDash val="solid"/>
            <a:round/>
            <a:headEnd type="none" w="med" len="med"/>
            <a:tailEnd type="oval" w="med" len="med"/>
          </a:ln>
        </p:spPr>
      </p:cxnSp>
      <p:cxnSp>
        <p:nvCxnSpPr>
          <p:cNvPr id="147" name="Google Shape;147;p29"/>
          <p:cNvCxnSpPr>
            <a:stCxn id="135" idx="3"/>
            <a:endCxn id="148" idx="1"/>
          </p:cNvCxnSpPr>
          <p:nvPr/>
        </p:nvCxnSpPr>
        <p:spPr>
          <a:xfrm rot="10800000" flipH="1">
            <a:off x="4131694" y="2495993"/>
            <a:ext cx="2916900" cy="348000"/>
          </a:xfrm>
          <a:prstGeom prst="bentConnector3">
            <a:avLst>
              <a:gd name="adj1" fmla="val 50000"/>
            </a:avLst>
          </a:prstGeom>
          <a:noFill/>
          <a:ln w="9525" cap="flat" cmpd="sng">
            <a:solidFill>
              <a:srgbClr val="CCCCCC"/>
            </a:solidFill>
            <a:prstDash val="solid"/>
            <a:round/>
            <a:headEnd type="none" w="med" len="med"/>
            <a:tailEnd type="oval" w="med" len="med"/>
          </a:ln>
        </p:spPr>
      </p:cxnSp>
      <p:sp>
        <p:nvSpPr>
          <p:cNvPr id="148" name="Google Shape;148;p29"/>
          <p:cNvSpPr/>
          <p:nvPr/>
        </p:nvSpPr>
        <p:spPr>
          <a:xfrm>
            <a:off x="7048679" y="2330438"/>
            <a:ext cx="1607700" cy="331200"/>
          </a:xfrm>
          <a:prstGeom prst="rect">
            <a:avLst/>
          </a:prstGeom>
          <a:solidFill>
            <a:srgbClr val="3CEF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222222"/>
                </a:solidFill>
                <a:latin typeface="Helvetica Neue Light"/>
                <a:ea typeface="Helvetica Neue Light"/>
                <a:cs typeface="Helvetica Neue Light"/>
                <a:sym typeface="Helvetica Neue Light"/>
              </a:rPr>
              <a:t>Mediana</a:t>
            </a:r>
            <a:endParaRPr sz="1200">
              <a:solidFill>
                <a:srgbClr val="222222"/>
              </a:solidFill>
              <a:latin typeface="Helvetica Neue Light"/>
              <a:ea typeface="Helvetica Neue Light"/>
              <a:cs typeface="Helvetica Neue Light"/>
              <a:sym typeface="Helvetica Neue Light"/>
            </a:endParaRPr>
          </a:p>
        </p:txBody>
      </p:sp>
      <p:sp>
        <p:nvSpPr>
          <p:cNvPr id="149" name="Google Shape;149;p29"/>
          <p:cNvSpPr/>
          <p:nvPr/>
        </p:nvSpPr>
        <p:spPr>
          <a:xfrm>
            <a:off x="7048679" y="2918446"/>
            <a:ext cx="1607700" cy="331200"/>
          </a:xfrm>
          <a:prstGeom prst="rect">
            <a:avLst/>
          </a:prstGeom>
          <a:solidFill>
            <a:srgbClr val="3CEF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222222"/>
                </a:solidFill>
                <a:latin typeface="Helvetica Neue Light"/>
                <a:ea typeface="Helvetica Neue Light"/>
                <a:cs typeface="Helvetica Neue Light"/>
                <a:sym typeface="Helvetica Neue Light"/>
              </a:rPr>
              <a:t>Moda</a:t>
            </a:r>
            <a:endParaRPr sz="1200">
              <a:solidFill>
                <a:srgbClr val="222222"/>
              </a:solidFill>
              <a:latin typeface="Helvetica Neue Light"/>
              <a:ea typeface="Helvetica Neue Light"/>
              <a:cs typeface="Helvetica Neue Light"/>
              <a:sym typeface="Helvetica Neue Light"/>
            </a:endParaRPr>
          </a:p>
        </p:txBody>
      </p:sp>
      <p:sp>
        <p:nvSpPr>
          <p:cNvPr id="150" name="Google Shape;150;p29"/>
          <p:cNvSpPr/>
          <p:nvPr/>
        </p:nvSpPr>
        <p:spPr>
          <a:xfrm>
            <a:off x="7048679" y="3506454"/>
            <a:ext cx="1607700" cy="331200"/>
          </a:xfrm>
          <a:prstGeom prst="rect">
            <a:avLst/>
          </a:prstGeom>
          <a:solidFill>
            <a:srgbClr val="3CEF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222222"/>
                </a:solidFill>
                <a:latin typeface="Helvetica Neue Light"/>
                <a:ea typeface="Helvetica Neue Light"/>
                <a:cs typeface="Helvetica Neue Light"/>
                <a:sym typeface="Helvetica Neue Light"/>
              </a:rPr>
              <a:t>Varianza </a:t>
            </a:r>
            <a:endParaRPr sz="1200">
              <a:solidFill>
                <a:srgbClr val="222222"/>
              </a:solidFill>
              <a:latin typeface="Helvetica Neue Light"/>
              <a:ea typeface="Helvetica Neue Light"/>
              <a:cs typeface="Helvetica Neue Light"/>
              <a:sym typeface="Helvetica Neue Light"/>
            </a:endParaRPr>
          </a:p>
        </p:txBody>
      </p:sp>
      <p:sp>
        <p:nvSpPr>
          <p:cNvPr id="151" name="Google Shape;151;p29"/>
          <p:cNvSpPr/>
          <p:nvPr/>
        </p:nvSpPr>
        <p:spPr>
          <a:xfrm>
            <a:off x="7048679" y="4094462"/>
            <a:ext cx="1607700" cy="331200"/>
          </a:xfrm>
          <a:prstGeom prst="rect">
            <a:avLst/>
          </a:prstGeom>
          <a:solidFill>
            <a:srgbClr val="3CEF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200">
                <a:solidFill>
                  <a:srgbClr val="222222"/>
                </a:solidFill>
                <a:latin typeface="Helvetica Neue Light"/>
                <a:ea typeface="Helvetica Neue Light"/>
                <a:cs typeface="Helvetica Neue Light"/>
                <a:sym typeface="Helvetica Neue Light"/>
              </a:rPr>
              <a:t>Desvío estándar</a:t>
            </a:r>
            <a:endParaRPr sz="1200">
              <a:solidFill>
                <a:srgbClr val="222222"/>
              </a:solidFill>
              <a:latin typeface="Helvetica Neue Light"/>
              <a:ea typeface="Helvetica Neue Light"/>
              <a:cs typeface="Helvetica Neue Light"/>
              <a:sym typeface="Helvetica Neue Light"/>
            </a:endParaRPr>
          </a:p>
        </p:txBody>
      </p:sp>
      <p:cxnSp>
        <p:nvCxnSpPr>
          <p:cNvPr id="152" name="Google Shape;152;p29"/>
          <p:cNvCxnSpPr>
            <a:stCxn id="135" idx="3"/>
            <a:endCxn id="149" idx="1"/>
          </p:cNvCxnSpPr>
          <p:nvPr/>
        </p:nvCxnSpPr>
        <p:spPr>
          <a:xfrm>
            <a:off x="4131694" y="2843993"/>
            <a:ext cx="2916900" cy="240000"/>
          </a:xfrm>
          <a:prstGeom prst="bentConnector3">
            <a:avLst>
              <a:gd name="adj1" fmla="val 50000"/>
            </a:avLst>
          </a:prstGeom>
          <a:noFill/>
          <a:ln w="9525" cap="flat" cmpd="sng">
            <a:solidFill>
              <a:srgbClr val="CCCCCC"/>
            </a:solidFill>
            <a:prstDash val="solid"/>
            <a:round/>
            <a:headEnd type="none" w="med" len="med"/>
            <a:tailEnd type="oval" w="med" len="med"/>
          </a:ln>
        </p:spPr>
      </p:cxnSp>
      <p:cxnSp>
        <p:nvCxnSpPr>
          <p:cNvPr id="153" name="Google Shape;153;p29"/>
          <p:cNvCxnSpPr>
            <a:stCxn id="135" idx="3"/>
            <a:endCxn id="150" idx="1"/>
          </p:cNvCxnSpPr>
          <p:nvPr/>
        </p:nvCxnSpPr>
        <p:spPr>
          <a:xfrm>
            <a:off x="4131694" y="2843993"/>
            <a:ext cx="2916900" cy="828000"/>
          </a:xfrm>
          <a:prstGeom prst="bentConnector3">
            <a:avLst>
              <a:gd name="adj1" fmla="val 50000"/>
            </a:avLst>
          </a:prstGeom>
          <a:noFill/>
          <a:ln w="9525" cap="flat" cmpd="sng">
            <a:solidFill>
              <a:srgbClr val="CCCCCC"/>
            </a:solidFill>
            <a:prstDash val="solid"/>
            <a:round/>
            <a:headEnd type="none" w="med" len="med"/>
            <a:tailEnd type="oval" w="med" len="med"/>
          </a:ln>
        </p:spPr>
      </p:cxnSp>
      <p:cxnSp>
        <p:nvCxnSpPr>
          <p:cNvPr id="154" name="Google Shape;154;p29"/>
          <p:cNvCxnSpPr>
            <a:stCxn id="135" idx="3"/>
            <a:endCxn id="151" idx="1"/>
          </p:cNvCxnSpPr>
          <p:nvPr/>
        </p:nvCxnSpPr>
        <p:spPr>
          <a:xfrm>
            <a:off x="4131694" y="2843993"/>
            <a:ext cx="2916900" cy="1416000"/>
          </a:xfrm>
          <a:prstGeom prst="bentConnector3">
            <a:avLst>
              <a:gd name="adj1" fmla="val 50000"/>
            </a:avLst>
          </a:prstGeom>
          <a:noFill/>
          <a:ln w="9525" cap="flat" cmpd="sng">
            <a:solidFill>
              <a:srgbClr val="CCCCCC"/>
            </a:solidFill>
            <a:prstDash val="solid"/>
            <a:round/>
            <a:headEnd type="none" w="med" len="med"/>
            <a:tailEnd type="oval"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4"/>
          <p:cNvSpPr txBox="1"/>
          <p:nvPr/>
        </p:nvSpPr>
        <p:spPr>
          <a:xfrm>
            <a:off x="2295700" y="220875"/>
            <a:ext cx="47769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4000" i="1">
                <a:solidFill>
                  <a:schemeClr val="dk1"/>
                </a:solidFill>
                <a:latin typeface="Anton"/>
                <a:ea typeface="Anton"/>
                <a:cs typeface="Anton"/>
                <a:sym typeface="Anton"/>
              </a:rPr>
              <a:t>VARIANZA</a:t>
            </a:r>
            <a:endParaRPr sz="4000" i="1">
              <a:solidFill>
                <a:schemeClr val="dk1"/>
              </a:solidFill>
              <a:latin typeface="Anton"/>
              <a:ea typeface="Anton"/>
              <a:cs typeface="Anton"/>
              <a:sym typeface="Anton"/>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pic>
        <p:nvPicPr>
          <p:cNvPr id="526" name="Google Shape;526;p7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27" name="Google Shape;527;p74"/>
          <p:cNvSpPr txBox="1"/>
          <p:nvPr/>
        </p:nvSpPr>
        <p:spPr>
          <a:xfrm>
            <a:off x="756700" y="1444250"/>
            <a:ext cx="7854900" cy="29811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Consiste en medir las distancias de todos los datos hasta la media, elevar cada distancia al cuadrado, realizar la suma y dividir por la cantidad de datos menos dos unidades.</a:t>
            </a:r>
            <a:endParaRPr sz="2000">
              <a:solidFill>
                <a:schemeClr val="dk1"/>
              </a:solidFill>
              <a:latin typeface="Helvetica Neue Light"/>
              <a:ea typeface="Helvetica Neue Light"/>
              <a:cs typeface="Helvetica Neue Light"/>
              <a:sym typeface="Helvetica Neue Light"/>
            </a:endParaRPr>
          </a:p>
          <a:p>
            <a:pPr marL="0" lvl="0" indent="457200" algn="just" rtl="0">
              <a:lnSpc>
                <a:spcPct val="150000"/>
              </a:lnSpc>
              <a:spcBef>
                <a:spcPts val="1000"/>
              </a:spcBef>
              <a:spcAft>
                <a:spcPts val="0"/>
              </a:spcAft>
              <a:buNone/>
            </a:pPr>
            <a:r>
              <a:rPr lang="es" sz="2000">
                <a:solidFill>
                  <a:schemeClr val="dk1"/>
                </a:solidFill>
                <a:latin typeface="Helvetica Neue Light"/>
                <a:ea typeface="Helvetica Neue Light"/>
                <a:cs typeface="Helvetica Neue Light"/>
                <a:sym typeface="Helvetica Neue Light"/>
              </a:rPr>
              <a:t>En fórmula </a:t>
            </a:r>
            <a:r>
              <a:rPr lang="es" sz="2000">
                <a:solidFill>
                  <a:schemeClr val="dk1"/>
                </a:solidFill>
              </a:rPr>
              <a:t>👉</a:t>
            </a:r>
            <a:endParaRPr sz="2000">
              <a:solidFill>
                <a:schemeClr val="dk1"/>
              </a:solidFill>
            </a:endParaRPr>
          </a:p>
          <a:p>
            <a:pPr marL="457200" lvl="0" indent="-355600" algn="just" rtl="0">
              <a:lnSpc>
                <a:spcPct val="115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El número </a:t>
            </a:r>
            <a:r>
              <a:rPr lang="es" sz="2000" i="1">
                <a:solidFill>
                  <a:schemeClr val="dk1"/>
                </a:solidFill>
                <a:latin typeface="Helvetica Neue Light"/>
                <a:ea typeface="Helvetica Neue Light"/>
                <a:cs typeface="Helvetica Neue Light"/>
                <a:sym typeface="Helvetica Neue Light"/>
              </a:rPr>
              <a:t>n</a:t>
            </a:r>
            <a:r>
              <a:rPr lang="es" sz="2000">
                <a:solidFill>
                  <a:schemeClr val="dk1"/>
                </a:solidFill>
                <a:latin typeface="Helvetica Neue Light"/>
                <a:ea typeface="Helvetica Neue Light"/>
                <a:cs typeface="Helvetica Neue Light"/>
                <a:sym typeface="Helvetica Neue Light"/>
              </a:rPr>
              <a:t> representa la cantidad de valores. El número </a:t>
            </a:r>
            <a:r>
              <a:rPr lang="es" sz="2000" i="1">
                <a:solidFill>
                  <a:schemeClr val="dk1"/>
                </a:solidFill>
                <a:latin typeface="Helvetica Neue Light"/>
                <a:ea typeface="Helvetica Neue Light"/>
                <a:cs typeface="Helvetica Neue Light"/>
                <a:sym typeface="Helvetica Neue Light"/>
              </a:rPr>
              <a:t>i</a:t>
            </a:r>
            <a:r>
              <a:rPr lang="es" sz="2000">
                <a:solidFill>
                  <a:schemeClr val="dk1"/>
                </a:solidFill>
                <a:latin typeface="Helvetica Neue Light"/>
                <a:ea typeface="Helvetica Neue Light"/>
                <a:cs typeface="Helvetica Neue Light"/>
                <a:sym typeface="Helvetica Neue Light"/>
              </a:rPr>
              <a:t> representa un índice que va desde 1 hasta n. La varianza se representa con </a:t>
            </a:r>
            <a:r>
              <a:rPr lang="es" sz="2000" i="1">
                <a:solidFill>
                  <a:schemeClr val="dk1"/>
                </a:solidFill>
                <a:latin typeface="Helvetica Neue Light"/>
                <a:ea typeface="Helvetica Neue Light"/>
                <a:cs typeface="Helvetica Neue Light"/>
                <a:sym typeface="Helvetica Neue Light"/>
              </a:rPr>
              <a:t>s2</a:t>
            </a:r>
            <a:r>
              <a:rPr lang="es" sz="2000">
                <a:solidFill>
                  <a:schemeClr val="dk1"/>
                </a:solidFill>
                <a:latin typeface="Helvetica Neue Light"/>
                <a:ea typeface="Helvetica Neue Light"/>
                <a:cs typeface="Helvetica Neue Light"/>
                <a:sym typeface="Helvetica Neue Light"/>
              </a:rPr>
              <a:t>.</a:t>
            </a:r>
            <a:endParaRPr sz="2000" b="1">
              <a:solidFill>
                <a:srgbClr val="FFFFFF"/>
              </a:solidFill>
              <a:latin typeface="Helvetica Neue"/>
              <a:ea typeface="Helvetica Neue"/>
              <a:cs typeface="Helvetica Neue"/>
              <a:sym typeface="Helvetica Neue"/>
            </a:endParaRPr>
          </a:p>
        </p:txBody>
      </p:sp>
      <p:pic>
        <p:nvPicPr>
          <p:cNvPr id="528" name="Google Shape;528;p74"/>
          <p:cNvPicPr preferRelativeResize="0"/>
          <p:nvPr/>
        </p:nvPicPr>
        <p:blipFill>
          <a:blip r:embed="rId4">
            <a:alphaModFix/>
          </a:blip>
          <a:stretch>
            <a:fillRect/>
          </a:stretch>
        </p:blipFill>
        <p:spPr>
          <a:xfrm>
            <a:off x="3037350" y="2696675"/>
            <a:ext cx="1333500" cy="476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75"/>
          <p:cNvSpPr txBox="1"/>
          <p:nvPr/>
        </p:nvSpPr>
        <p:spPr>
          <a:xfrm>
            <a:off x="2295700" y="220875"/>
            <a:ext cx="47769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DESVÍO ESTÁNDAR</a:t>
            </a:r>
            <a:endParaRPr>
              <a:solidFill>
                <a:srgbClr val="434343"/>
              </a:solidFill>
              <a:latin typeface="Helvetica Neue Light"/>
              <a:ea typeface="Helvetica Neue Light"/>
              <a:cs typeface="Helvetica Neue Light"/>
              <a:sym typeface="Helvetica Neue Light"/>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pic>
        <p:nvPicPr>
          <p:cNvPr id="534" name="Google Shape;534;p7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35" name="Google Shape;535;p75"/>
          <p:cNvSpPr txBox="1"/>
          <p:nvPr/>
        </p:nvSpPr>
        <p:spPr>
          <a:xfrm>
            <a:off x="756700" y="1295250"/>
            <a:ext cx="7854900" cy="31965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La varianza tiene un problema: dado que su fórmula involucra elevar al cuadrado, su resultado estará expresado en unidades al cuadrado.</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50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Para esto, simplemente se aplica la raíz cuadrada sobre la varianza y se obtiene un valor en las unidades que se denomina </a:t>
            </a:r>
            <a:r>
              <a:rPr lang="es" sz="2000" b="1">
                <a:solidFill>
                  <a:schemeClr val="dk1"/>
                </a:solidFill>
                <a:latin typeface="Helvetica Neue"/>
                <a:ea typeface="Helvetica Neue"/>
                <a:cs typeface="Helvetica Neue"/>
                <a:sym typeface="Helvetica Neue"/>
              </a:rPr>
              <a:t>desvío estándar</a:t>
            </a:r>
            <a:r>
              <a:rPr lang="es" sz="2000">
                <a:solidFill>
                  <a:schemeClr val="dk1"/>
                </a:solidFill>
                <a:latin typeface="Helvetica Neue Light"/>
                <a:ea typeface="Helvetica Neue Light"/>
                <a:cs typeface="Helvetica Neue Light"/>
                <a:sym typeface="Helvetica Neue Light"/>
              </a:rPr>
              <a:t> y se simboliza con la letra </a:t>
            </a:r>
            <a:r>
              <a:rPr lang="es" sz="2000" i="1">
                <a:solidFill>
                  <a:schemeClr val="dk1"/>
                </a:solidFill>
                <a:latin typeface="Helvetica Neue Light"/>
                <a:ea typeface="Helvetica Neue Light"/>
                <a:cs typeface="Helvetica Neue Light"/>
                <a:sym typeface="Helvetica Neue Light"/>
              </a:rPr>
              <a:t>s</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marL="0" lvl="0" indent="0" algn="just" rtl="0">
              <a:lnSpc>
                <a:spcPct val="150000"/>
              </a:lnSpc>
              <a:spcBef>
                <a:spcPts val="1000"/>
              </a:spcBef>
              <a:spcAft>
                <a:spcPts val="1000"/>
              </a:spcAft>
              <a:buNone/>
            </a:pPr>
            <a:r>
              <a:rPr lang="es" sz="2000">
                <a:solidFill>
                  <a:schemeClr val="dk1"/>
                </a:solidFill>
                <a:latin typeface="Helvetica Neue Light"/>
                <a:ea typeface="Helvetica Neue Light"/>
                <a:cs typeface="Helvetica Neue Light"/>
                <a:sym typeface="Helvetica Neue Light"/>
              </a:rPr>
              <a:t>	En fórmula </a:t>
            </a:r>
            <a:r>
              <a:rPr lang="es" sz="2000">
                <a:solidFill>
                  <a:schemeClr val="dk1"/>
                </a:solidFill>
              </a:rPr>
              <a:t>👉</a:t>
            </a:r>
            <a:endParaRPr sz="2000">
              <a:solidFill>
                <a:schemeClr val="dk1"/>
              </a:solidFill>
              <a:latin typeface="Helvetica Neue Light"/>
              <a:ea typeface="Helvetica Neue Light"/>
              <a:cs typeface="Helvetica Neue Light"/>
              <a:sym typeface="Helvetica Neue Light"/>
            </a:endParaRPr>
          </a:p>
        </p:txBody>
      </p:sp>
      <p:pic>
        <p:nvPicPr>
          <p:cNvPr id="536" name="Google Shape;536;p75"/>
          <p:cNvPicPr preferRelativeResize="0"/>
          <p:nvPr/>
        </p:nvPicPr>
        <p:blipFill>
          <a:blip r:embed="rId4">
            <a:alphaModFix/>
          </a:blip>
          <a:stretch>
            <a:fillRect/>
          </a:stretch>
        </p:blipFill>
        <p:spPr>
          <a:xfrm>
            <a:off x="2968100" y="4079990"/>
            <a:ext cx="1113917" cy="3306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540"/>
        <p:cNvGrpSpPr/>
        <p:nvPr/>
      </p:nvGrpSpPr>
      <p:grpSpPr>
        <a:xfrm>
          <a:off x="0" y="0"/>
          <a:ext cx="0" cy="0"/>
          <a:chOff x="0" y="0"/>
          <a:chExt cx="0" cy="0"/>
        </a:xfrm>
      </p:grpSpPr>
      <p:sp>
        <p:nvSpPr>
          <p:cNvPr id="541" name="Google Shape;541;p76"/>
          <p:cNvSpPr txBox="1"/>
          <p:nvPr/>
        </p:nvSpPr>
        <p:spPr>
          <a:xfrm>
            <a:off x="1398000" y="2077200"/>
            <a:ext cx="6348000" cy="989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s" sz="4000" i="1">
                <a:solidFill>
                  <a:schemeClr val="dk1"/>
                </a:solidFill>
                <a:latin typeface="Anton"/>
                <a:ea typeface="Anton"/>
                <a:cs typeface="Anton"/>
                <a:sym typeface="Anton"/>
              </a:rPr>
              <a:t>MEDIDAS DE RESUMEN PARA VARIABLES CUANTITATIVAS</a:t>
            </a:r>
            <a:endParaRPr sz="4000" i="1">
              <a:solidFill>
                <a:schemeClr val="dk1"/>
              </a:solidFill>
              <a:latin typeface="Anton"/>
              <a:ea typeface="Anton"/>
              <a:cs typeface="Anton"/>
              <a:sym typeface="Anton"/>
            </a:endParaRPr>
          </a:p>
          <a:p>
            <a:pPr marL="0" lvl="0" indent="0" algn="ctr" rtl="0">
              <a:spcBef>
                <a:spcPts val="0"/>
              </a:spcBef>
              <a:spcAft>
                <a:spcPts val="0"/>
              </a:spcAft>
              <a:buNone/>
            </a:pPr>
            <a:endParaRPr sz="3600" i="1">
              <a:solidFill>
                <a:srgbClr val="121212"/>
              </a:solidFill>
              <a:latin typeface="Anton"/>
              <a:ea typeface="Anton"/>
              <a:cs typeface="Anton"/>
              <a:sym typeface="Anton"/>
            </a:endParaRPr>
          </a:p>
        </p:txBody>
      </p:sp>
      <p:pic>
        <p:nvPicPr>
          <p:cNvPr id="542" name="Google Shape;542;p7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7"/>
          <p:cNvSpPr txBox="1"/>
          <p:nvPr/>
        </p:nvSpPr>
        <p:spPr>
          <a:xfrm>
            <a:off x="2295700" y="220875"/>
            <a:ext cx="4776900" cy="563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3700" i="1">
                <a:solidFill>
                  <a:schemeClr val="dk1"/>
                </a:solidFill>
                <a:latin typeface="Anton"/>
                <a:ea typeface="Anton"/>
                <a:cs typeface="Anton"/>
                <a:sym typeface="Anton"/>
              </a:rPr>
              <a:t>VARIABLES CUALITATIVAS</a:t>
            </a:r>
            <a:endParaRPr sz="5700" i="1">
              <a:latin typeface="Anton"/>
              <a:ea typeface="Anton"/>
              <a:cs typeface="Anton"/>
              <a:sym typeface="Anton"/>
            </a:endParaRPr>
          </a:p>
        </p:txBody>
      </p:sp>
      <p:pic>
        <p:nvPicPr>
          <p:cNvPr id="548" name="Google Shape;548;p7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49" name="Google Shape;549;p77"/>
          <p:cNvSpPr txBox="1"/>
          <p:nvPr/>
        </p:nvSpPr>
        <p:spPr>
          <a:xfrm>
            <a:off x="756700" y="972988"/>
            <a:ext cx="7854900" cy="40173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Los cálculos que tienen sentido son aquellos relacionados al </a:t>
            </a:r>
            <a:r>
              <a:rPr lang="es" sz="2000" b="1">
                <a:solidFill>
                  <a:schemeClr val="dk1"/>
                </a:solidFill>
                <a:latin typeface="Helvetica Neue"/>
                <a:ea typeface="Helvetica Neue"/>
                <a:cs typeface="Helvetica Neue"/>
                <a:sym typeface="Helvetica Neue"/>
              </a:rPr>
              <a:t>conteo de las observaciones</a:t>
            </a:r>
            <a:r>
              <a:rPr lang="es" sz="2000">
                <a:solidFill>
                  <a:schemeClr val="dk1"/>
                </a:solidFill>
                <a:latin typeface="Helvetica Neue Light"/>
                <a:ea typeface="Helvetica Neue Light"/>
                <a:cs typeface="Helvetica Neue Light"/>
                <a:sym typeface="Helvetica Neue Light"/>
              </a:rPr>
              <a:t> y su </a:t>
            </a:r>
            <a:r>
              <a:rPr lang="es" sz="2000" b="1">
                <a:solidFill>
                  <a:schemeClr val="dk1"/>
                </a:solidFill>
                <a:latin typeface="Helvetica Neue"/>
                <a:ea typeface="Helvetica Neue"/>
                <a:cs typeface="Helvetica Neue"/>
                <a:sym typeface="Helvetica Neue"/>
              </a:rPr>
              <a:t>categorización</a:t>
            </a:r>
            <a:r>
              <a:rPr lang="es" sz="2000">
                <a:solidFill>
                  <a:schemeClr val="dk1"/>
                </a:solidFill>
                <a:latin typeface="Helvetica Neue Light"/>
                <a:ea typeface="Helvetica Neue Light"/>
                <a:cs typeface="Helvetica Neue Light"/>
                <a:sym typeface="Helvetica Neue Light"/>
              </a:rPr>
              <a:t>.	</a:t>
            </a:r>
            <a:endParaRPr sz="2000">
              <a:solidFill>
                <a:schemeClr val="dk1"/>
              </a:solidFill>
              <a:latin typeface="Helvetica Neue Light"/>
              <a:ea typeface="Helvetica Neue Light"/>
              <a:cs typeface="Helvetica Neue Light"/>
              <a:sym typeface="Helvetica Neue Light"/>
            </a:endParaRPr>
          </a:p>
          <a:p>
            <a:pPr marL="457200" lvl="0" indent="0" algn="just" rtl="0">
              <a:lnSpc>
                <a:spcPct val="115000"/>
              </a:lnSpc>
              <a:spcBef>
                <a:spcPts val="1000"/>
              </a:spcBef>
              <a:spcAft>
                <a:spcPts val="0"/>
              </a:spcAft>
              <a:buNone/>
            </a:pPr>
            <a:r>
              <a:rPr lang="es" sz="2000">
                <a:solidFill>
                  <a:schemeClr val="dk1"/>
                </a:solidFill>
                <a:latin typeface="Helvetica Neue Light"/>
                <a:ea typeface="Helvetica Neue Light"/>
                <a:cs typeface="Helvetica Neue Light"/>
                <a:sym typeface="Helvetica Neue Light"/>
              </a:rPr>
              <a:t>Nos interesan:</a:t>
            </a:r>
            <a:endParaRPr sz="2000">
              <a:solidFill>
                <a:schemeClr val="dk1"/>
              </a:solidFill>
              <a:latin typeface="Helvetica Neue Light"/>
              <a:ea typeface="Helvetica Neue Light"/>
              <a:cs typeface="Helvetica Neue Light"/>
              <a:sym typeface="Helvetica Neue Light"/>
            </a:endParaRPr>
          </a:p>
          <a:p>
            <a:pPr marL="914400" lvl="1" indent="-342900" algn="just" rtl="0">
              <a:lnSpc>
                <a:spcPct val="150000"/>
              </a:lnSpc>
              <a:spcBef>
                <a:spcPts val="100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El conteo del total de datos (valor de </a:t>
            </a:r>
            <a:r>
              <a:rPr lang="es" sz="1800" i="1">
                <a:solidFill>
                  <a:schemeClr val="dk1"/>
                </a:solidFill>
                <a:latin typeface="Helvetica Neue Light"/>
                <a:ea typeface="Helvetica Neue Light"/>
                <a:cs typeface="Helvetica Neue Light"/>
                <a:sym typeface="Helvetica Neue Light"/>
              </a:rPr>
              <a:t>n</a:t>
            </a:r>
            <a:r>
              <a:rPr lang="es"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marL="914400" lvl="1" indent="-342900" algn="just" rtl="0">
              <a:lnSpc>
                <a:spcPct val="150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El conteo de los datos por categoría, esto es, para cada valor posible de la variable, la cantidad de observaciones.</a:t>
            </a:r>
            <a:endParaRPr sz="1800">
              <a:solidFill>
                <a:schemeClr val="dk1"/>
              </a:solidFill>
              <a:latin typeface="Helvetica Neue Light"/>
              <a:ea typeface="Helvetica Neue Light"/>
              <a:cs typeface="Helvetica Neue Light"/>
              <a:sym typeface="Helvetica Neue Light"/>
            </a:endParaRPr>
          </a:p>
          <a:p>
            <a:pPr marL="914400" lvl="1" indent="-342900" algn="just" rtl="0">
              <a:lnSpc>
                <a:spcPct val="150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El valor más frecuente, es decir el que tiene más observaciones. Esto es el cálculo de la moda, tal como vimos anteriormente.</a:t>
            </a:r>
            <a:endParaRPr sz="1800">
              <a:solidFill>
                <a:schemeClr val="dk1"/>
              </a:solidFill>
              <a:latin typeface="Helvetica Neue Light"/>
              <a:ea typeface="Helvetica Neue Light"/>
              <a:cs typeface="Helvetica Neue Light"/>
              <a:sym typeface="Helvetica Neue Light"/>
            </a:endParaRPr>
          </a:p>
          <a:p>
            <a:pPr marL="0" lvl="0" indent="0" algn="just" rtl="0">
              <a:lnSpc>
                <a:spcPct val="150000"/>
              </a:lnSpc>
              <a:spcBef>
                <a:spcPts val="1000"/>
              </a:spcBef>
              <a:spcAft>
                <a:spcPts val="1000"/>
              </a:spcAft>
              <a:buNone/>
            </a:pP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3"/>
        <p:cNvGrpSpPr/>
        <p:nvPr/>
      </p:nvGrpSpPr>
      <p:grpSpPr>
        <a:xfrm>
          <a:off x="0" y="0"/>
          <a:ext cx="0" cy="0"/>
          <a:chOff x="0" y="0"/>
          <a:chExt cx="0" cy="0"/>
        </a:xfrm>
      </p:grpSpPr>
      <p:sp>
        <p:nvSpPr>
          <p:cNvPr id="554" name="Google Shape;554;p78"/>
          <p:cNvSpPr txBox="1"/>
          <p:nvPr/>
        </p:nvSpPr>
        <p:spPr>
          <a:xfrm>
            <a:off x="2187450" y="1678650"/>
            <a:ext cx="50793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E0FF00"/>
                </a:solidFill>
                <a:latin typeface="Anton"/>
                <a:ea typeface="Anton"/>
                <a:cs typeface="Anton"/>
                <a:sym typeface="Anton"/>
              </a:rPr>
              <a:t>DISTRIBUCIÓN DE LAS VARIABLES</a:t>
            </a:r>
            <a:endParaRPr sz="3600" i="1">
              <a:solidFill>
                <a:srgbClr val="E0FF00"/>
              </a:solidFill>
              <a:latin typeface="Anton"/>
              <a:ea typeface="Anton"/>
              <a:cs typeface="Anton"/>
              <a:sym typeface="Anto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rgbClr val="E0FF00"/>
            </a:gs>
            <a:gs pos="100000">
              <a:srgbClr val="3CEFAB"/>
            </a:gs>
          </a:gsLst>
          <a:lin ang="10800025" scaled="0"/>
        </a:gradFill>
        <a:effectLst/>
      </p:bgPr>
    </p:bg>
    <p:spTree>
      <p:nvGrpSpPr>
        <p:cNvPr id="1" name="Shape 558"/>
        <p:cNvGrpSpPr/>
        <p:nvPr/>
      </p:nvGrpSpPr>
      <p:grpSpPr>
        <a:xfrm>
          <a:off x="0" y="0"/>
          <a:ext cx="0" cy="0"/>
          <a:chOff x="0" y="0"/>
          <a:chExt cx="0" cy="0"/>
        </a:xfrm>
      </p:grpSpPr>
      <p:sp>
        <p:nvSpPr>
          <p:cNvPr id="559" name="Google Shape;559;p79"/>
          <p:cNvSpPr txBox="1"/>
          <p:nvPr/>
        </p:nvSpPr>
        <p:spPr>
          <a:xfrm>
            <a:off x="2187450" y="2077200"/>
            <a:ext cx="47691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latin typeface="Anton"/>
                <a:ea typeface="Anton"/>
                <a:cs typeface="Anton"/>
                <a:sym typeface="Anton"/>
              </a:rPr>
              <a:t>INTRODUCCIÓN</a:t>
            </a:r>
            <a:endParaRPr sz="3600" i="1">
              <a:latin typeface="Anton"/>
              <a:ea typeface="Anton"/>
              <a:cs typeface="Anton"/>
              <a:sym typeface="Anton"/>
            </a:endParaRPr>
          </a:p>
        </p:txBody>
      </p:sp>
      <p:pic>
        <p:nvPicPr>
          <p:cNvPr id="560" name="Google Shape;560;p7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p:nvPr/>
        </p:nvSpPr>
        <p:spPr>
          <a:xfrm>
            <a:off x="996175" y="1828150"/>
            <a:ext cx="7439700" cy="167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a:latin typeface="Lato Light"/>
              <a:ea typeface="Lato Light"/>
              <a:cs typeface="Lato Light"/>
              <a:sym typeface="Lato Light"/>
            </a:endParaRPr>
          </a:p>
        </p:txBody>
      </p:sp>
      <p:sp>
        <p:nvSpPr>
          <p:cNvPr id="566" name="Google Shape;566;p80"/>
          <p:cNvSpPr txBox="1"/>
          <p:nvPr/>
        </p:nvSpPr>
        <p:spPr>
          <a:xfrm>
            <a:off x="996175" y="905775"/>
            <a:ext cx="6630900" cy="33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a:latin typeface="Anton"/>
                <a:ea typeface="Anton"/>
                <a:cs typeface="Anton"/>
                <a:sym typeface="Anton"/>
              </a:rPr>
              <a:t>“Si las </a:t>
            </a:r>
            <a:r>
              <a:rPr lang="es" sz="3000">
                <a:solidFill>
                  <a:srgbClr val="E0FF00"/>
                </a:solidFill>
                <a:latin typeface="Anton"/>
                <a:ea typeface="Anton"/>
                <a:cs typeface="Anton"/>
                <a:sym typeface="Anton"/>
              </a:rPr>
              <a:t>variables cuantitativas</a:t>
            </a:r>
            <a:r>
              <a:rPr lang="es" sz="3000">
                <a:latin typeface="Anton"/>
                <a:ea typeface="Anton"/>
                <a:cs typeface="Anton"/>
                <a:sym typeface="Anton"/>
              </a:rPr>
              <a:t> tienen una posición y una forma, entonces cada una de ellas puede compararse y/o diferenciarse de otras variables con distintas posiciones y/o formas. Decimos entonces que cada variable tiene una </a:t>
            </a:r>
            <a:r>
              <a:rPr lang="es" sz="3000">
                <a:solidFill>
                  <a:srgbClr val="3CEFAB"/>
                </a:solidFill>
                <a:latin typeface="Anton"/>
                <a:ea typeface="Anton"/>
                <a:cs typeface="Anton"/>
                <a:sym typeface="Anton"/>
              </a:rPr>
              <a:t>distribución diferente</a:t>
            </a:r>
            <a:r>
              <a:rPr lang="es" sz="3000">
                <a:solidFill>
                  <a:schemeClr val="dk1"/>
                </a:solidFill>
                <a:latin typeface="Anton"/>
                <a:ea typeface="Anton"/>
                <a:cs typeface="Anton"/>
                <a:sym typeface="Anton"/>
              </a:rPr>
              <a:t>”</a:t>
            </a:r>
            <a:endParaRPr sz="3000">
              <a:latin typeface="Anton"/>
              <a:ea typeface="Anton"/>
              <a:cs typeface="Anton"/>
              <a:sym typeface="Anton"/>
            </a:endParaRPr>
          </a:p>
        </p:txBody>
      </p:sp>
      <p:pic>
        <p:nvPicPr>
          <p:cNvPr id="567" name="Google Shape;567;p8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81"/>
          <p:cNvSpPr txBox="1"/>
          <p:nvPr/>
        </p:nvSpPr>
        <p:spPr>
          <a:xfrm>
            <a:off x="1072350" y="501075"/>
            <a:ext cx="69993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DISTRIBUCIÓN DE VARIABLES</a:t>
            </a:r>
            <a:endParaRPr sz="4000" i="1">
              <a:latin typeface="Anton"/>
              <a:ea typeface="Anton"/>
              <a:cs typeface="Anton"/>
              <a:sym typeface="Anton"/>
            </a:endParaRPr>
          </a:p>
        </p:txBody>
      </p:sp>
      <p:sp>
        <p:nvSpPr>
          <p:cNvPr id="573" name="Google Shape;573;p81"/>
          <p:cNvSpPr txBox="1"/>
          <p:nvPr/>
        </p:nvSpPr>
        <p:spPr>
          <a:xfrm>
            <a:off x="784150" y="1830650"/>
            <a:ext cx="7854900" cy="24885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50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De acuerdo a las formas de las distribuciones podemos realizar suposiciones que nos ayudan a entender mejor los datos. </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50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Una característica a tener en cuenta al analizar distribuciones es si son </a:t>
            </a:r>
            <a:r>
              <a:rPr lang="es" sz="2000" b="1">
                <a:solidFill>
                  <a:schemeClr val="dk1"/>
                </a:solidFill>
                <a:latin typeface="Helvetica Neue"/>
                <a:ea typeface="Helvetica Neue"/>
                <a:cs typeface="Helvetica Neue"/>
                <a:sym typeface="Helvetica Neue"/>
              </a:rPr>
              <a:t>simétricas</a:t>
            </a:r>
            <a:r>
              <a:rPr lang="es" sz="2000">
                <a:solidFill>
                  <a:schemeClr val="dk1"/>
                </a:solidFill>
                <a:latin typeface="Helvetica Neue Light"/>
                <a:ea typeface="Helvetica Neue Light"/>
                <a:cs typeface="Helvetica Neue Light"/>
                <a:sym typeface="Helvetica Neue Light"/>
              </a:rPr>
              <a:t> o </a:t>
            </a:r>
            <a:r>
              <a:rPr lang="es" sz="2000" b="1">
                <a:solidFill>
                  <a:schemeClr val="dk1"/>
                </a:solidFill>
                <a:latin typeface="Helvetica Neue"/>
                <a:ea typeface="Helvetica Neue"/>
                <a:cs typeface="Helvetica Neue"/>
                <a:sym typeface="Helvetica Neue"/>
              </a:rPr>
              <a:t>asimétricas.</a:t>
            </a:r>
            <a:endParaRPr sz="2000" b="1">
              <a:solidFill>
                <a:schemeClr val="dk1"/>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endParaRPr sz="1300">
              <a:solidFill>
                <a:srgbClr val="FFFFFF"/>
              </a:solidFill>
              <a:latin typeface="Helvetica Neue Light"/>
              <a:ea typeface="Helvetica Neue Light"/>
              <a:cs typeface="Helvetica Neue Light"/>
              <a:sym typeface="Helvetica Neue Light"/>
            </a:endParaRPr>
          </a:p>
        </p:txBody>
      </p:sp>
      <p:pic>
        <p:nvPicPr>
          <p:cNvPr id="574" name="Google Shape;574;p8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82"/>
          <p:cNvSpPr txBox="1"/>
          <p:nvPr/>
        </p:nvSpPr>
        <p:spPr>
          <a:xfrm>
            <a:off x="1072350" y="501075"/>
            <a:ext cx="69993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4000" i="1">
                <a:solidFill>
                  <a:schemeClr val="dk1"/>
                </a:solidFill>
                <a:latin typeface="Anton"/>
                <a:ea typeface="Anton"/>
                <a:cs typeface="Anton"/>
                <a:sym typeface="Anton"/>
              </a:rPr>
              <a:t>DISTRIBUCIÓN DE VARIABLES</a:t>
            </a:r>
            <a:endParaRPr sz="4000" i="1">
              <a:solidFill>
                <a:schemeClr val="dk1"/>
              </a:solidFill>
              <a:latin typeface="Anton"/>
              <a:ea typeface="Anton"/>
              <a:cs typeface="Anton"/>
              <a:sym typeface="Anton"/>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sp>
        <p:nvSpPr>
          <p:cNvPr id="580" name="Google Shape;580;p82"/>
          <p:cNvSpPr txBox="1"/>
          <p:nvPr/>
        </p:nvSpPr>
        <p:spPr>
          <a:xfrm>
            <a:off x="4651750" y="1830650"/>
            <a:ext cx="3987300" cy="1898400"/>
          </a:xfrm>
          <a:prstGeom prst="rect">
            <a:avLst/>
          </a:prstGeom>
          <a:noFill/>
          <a:ln>
            <a:noFill/>
          </a:ln>
        </p:spPr>
        <p:txBody>
          <a:bodyPr spcFirstLastPara="1" wrap="square" lIns="91425" tIns="91425" rIns="91425" bIns="91425" anchor="ctr" anchorCtr="0">
            <a:spAutoFit/>
          </a:bodyPr>
          <a:lstStyle/>
          <a:p>
            <a:pPr marL="457200" lvl="0" indent="-355600" algn="l" rtl="0">
              <a:lnSpc>
                <a:spcPct val="150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Muestra una distribución </a:t>
            </a:r>
            <a:r>
              <a:rPr lang="es" sz="2000" b="1">
                <a:solidFill>
                  <a:schemeClr val="dk1"/>
                </a:solidFill>
                <a:latin typeface="Helvetica Neue"/>
                <a:ea typeface="Helvetica Neue"/>
                <a:cs typeface="Helvetica Neue"/>
                <a:sym typeface="Helvetica Neue"/>
              </a:rPr>
              <a:t>simétrica</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marL="457200" marR="0" lvl="0" indent="-355600" algn="just" rtl="0">
              <a:lnSpc>
                <a:spcPct val="115000"/>
              </a:lnSpc>
              <a:spcBef>
                <a:spcPts val="1000"/>
              </a:spcBef>
              <a:spcAft>
                <a:spcPts val="100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Podría referirse a muchas personas con bajos salarios</a:t>
            </a:r>
            <a:r>
              <a:rPr lang="es" sz="1100">
                <a:solidFill>
                  <a:schemeClr val="dk1"/>
                </a:solidFill>
                <a:latin typeface="Helvetica Neue Light"/>
                <a:ea typeface="Helvetica Neue Light"/>
                <a:cs typeface="Helvetica Neue Light"/>
                <a:sym typeface="Helvetica Neue Light"/>
              </a:rPr>
              <a:t>.</a:t>
            </a:r>
            <a:endParaRPr sz="1100">
              <a:solidFill>
                <a:schemeClr val="dk1"/>
              </a:solidFill>
              <a:latin typeface="Helvetica Neue Light"/>
              <a:ea typeface="Helvetica Neue Light"/>
              <a:cs typeface="Helvetica Neue Light"/>
              <a:sym typeface="Helvetica Neue Light"/>
            </a:endParaRPr>
          </a:p>
        </p:txBody>
      </p:sp>
      <p:pic>
        <p:nvPicPr>
          <p:cNvPr id="581" name="Google Shape;581;p8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2" name="Google Shape;582;p82"/>
          <p:cNvPicPr preferRelativeResize="0"/>
          <p:nvPr/>
        </p:nvPicPr>
        <p:blipFill>
          <a:blip r:embed="rId4">
            <a:alphaModFix/>
          </a:blip>
          <a:stretch>
            <a:fillRect/>
          </a:stretch>
        </p:blipFill>
        <p:spPr>
          <a:xfrm>
            <a:off x="856825" y="1819400"/>
            <a:ext cx="3571875" cy="2362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83"/>
          <p:cNvSpPr txBox="1"/>
          <p:nvPr/>
        </p:nvSpPr>
        <p:spPr>
          <a:xfrm>
            <a:off x="1072350" y="501075"/>
            <a:ext cx="69993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s" sz="4000" i="1">
                <a:solidFill>
                  <a:schemeClr val="dk1"/>
                </a:solidFill>
                <a:latin typeface="Anton"/>
                <a:ea typeface="Anton"/>
                <a:cs typeface="Anton"/>
                <a:sym typeface="Anton"/>
              </a:rPr>
              <a:t>DISTRIBUCIÓN DE VARIABLES</a:t>
            </a:r>
            <a:endParaRPr sz="4000" i="1">
              <a:solidFill>
                <a:schemeClr val="dk1"/>
              </a:solidFill>
              <a:latin typeface="Anton"/>
              <a:ea typeface="Anton"/>
              <a:cs typeface="Anton"/>
              <a:sym typeface="Anton"/>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sp>
        <p:nvSpPr>
          <p:cNvPr id="588" name="Google Shape;588;p83"/>
          <p:cNvSpPr txBox="1"/>
          <p:nvPr/>
        </p:nvSpPr>
        <p:spPr>
          <a:xfrm>
            <a:off x="4651750" y="1830650"/>
            <a:ext cx="3987300" cy="18984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50000"/>
              </a:lnSpc>
              <a:spcBef>
                <a:spcPts val="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Muestra una distribución </a:t>
            </a:r>
            <a:r>
              <a:rPr lang="es" sz="2000" b="1">
                <a:solidFill>
                  <a:schemeClr val="dk1"/>
                </a:solidFill>
                <a:latin typeface="Helvetica Neue"/>
                <a:ea typeface="Helvetica Neue"/>
                <a:cs typeface="Helvetica Neue"/>
                <a:sym typeface="Helvetica Neue"/>
              </a:rPr>
              <a:t>asimétrica</a:t>
            </a:r>
            <a:r>
              <a:rPr lang="es" sz="2000">
                <a:solidFill>
                  <a:schemeClr val="dk1"/>
                </a:solidFill>
                <a:latin typeface="Helvetica Neue Light"/>
                <a:ea typeface="Helvetica Neue Light"/>
                <a:cs typeface="Helvetica Neue Light"/>
                <a:sym typeface="Helvetica Neue Light"/>
              </a:rPr>
              <a:t>.</a:t>
            </a:r>
            <a:endParaRPr sz="2000">
              <a:solidFill>
                <a:schemeClr val="dk1"/>
              </a:solidFill>
              <a:latin typeface="Helvetica Neue Light"/>
              <a:ea typeface="Helvetica Neue Light"/>
              <a:cs typeface="Helvetica Neue Light"/>
              <a:sym typeface="Helvetica Neue Light"/>
            </a:endParaRPr>
          </a:p>
          <a:p>
            <a:pPr marL="457200" marR="0" lvl="0" indent="-355600" algn="just" rtl="0">
              <a:lnSpc>
                <a:spcPct val="115000"/>
              </a:lnSpc>
              <a:spcBef>
                <a:spcPts val="1000"/>
              </a:spcBef>
              <a:spcAft>
                <a:spcPts val="100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Podría referirse a pocas personas con altos salarios.</a:t>
            </a:r>
            <a:endParaRPr sz="2000">
              <a:solidFill>
                <a:schemeClr val="dk1"/>
              </a:solidFill>
              <a:latin typeface="Helvetica Neue Light"/>
              <a:ea typeface="Helvetica Neue Light"/>
              <a:cs typeface="Helvetica Neue Light"/>
              <a:sym typeface="Helvetica Neue Light"/>
            </a:endParaRPr>
          </a:p>
        </p:txBody>
      </p:sp>
      <p:pic>
        <p:nvPicPr>
          <p:cNvPr id="589" name="Google Shape;589;p83"/>
          <p:cNvPicPr preferRelativeResize="0"/>
          <p:nvPr/>
        </p:nvPicPr>
        <p:blipFill>
          <a:blip r:embed="rId3">
            <a:alphaModFix/>
          </a:blip>
          <a:stretch>
            <a:fillRect/>
          </a:stretch>
        </p:blipFill>
        <p:spPr>
          <a:xfrm>
            <a:off x="7680050" y="4645625"/>
            <a:ext cx="1186526" cy="330675"/>
          </a:xfrm>
          <a:prstGeom prst="rect">
            <a:avLst/>
          </a:prstGeom>
          <a:noFill/>
          <a:ln>
            <a:noFill/>
          </a:ln>
        </p:spPr>
      </p:pic>
      <p:pic>
        <p:nvPicPr>
          <p:cNvPr id="590" name="Google Shape;590;p83"/>
          <p:cNvPicPr preferRelativeResize="0"/>
          <p:nvPr/>
        </p:nvPicPr>
        <p:blipFill>
          <a:blip r:embed="rId4">
            <a:alphaModFix/>
          </a:blip>
          <a:stretch>
            <a:fillRect/>
          </a:stretch>
        </p:blipFill>
        <p:spPr>
          <a:xfrm>
            <a:off x="928125" y="1652600"/>
            <a:ext cx="3571875" cy="2362200"/>
          </a:xfrm>
          <a:prstGeom prst="rect">
            <a:avLst/>
          </a:prstGeom>
          <a:noFill/>
          <a:ln>
            <a:noFill/>
          </a:ln>
        </p:spPr>
      </p:pic>
      <p:sp>
        <p:nvSpPr>
          <p:cNvPr id="591" name="Google Shape;591;p83"/>
          <p:cNvSpPr txBox="1"/>
          <p:nvPr/>
        </p:nvSpPr>
        <p:spPr>
          <a:xfrm>
            <a:off x="699600" y="4405075"/>
            <a:ext cx="6803100" cy="677100"/>
          </a:xfrm>
          <a:prstGeom prst="rect">
            <a:avLst/>
          </a:prstGeom>
          <a:noFill/>
          <a:ln>
            <a:noFill/>
          </a:ln>
        </p:spPr>
        <p:txBody>
          <a:bodyPr spcFirstLastPara="1" wrap="square" lIns="91425" tIns="91425" rIns="91425" bIns="91425" anchor="ctr" anchorCtr="0">
            <a:spAutoFit/>
          </a:bodyPr>
          <a:lstStyle/>
          <a:p>
            <a:pPr marL="0" lvl="0" indent="0" algn="just" rtl="0">
              <a:lnSpc>
                <a:spcPct val="100000"/>
              </a:lnSpc>
              <a:spcBef>
                <a:spcPts val="0"/>
              </a:spcBef>
              <a:spcAft>
                <a:spcPts val="1000"/>
              </a:spcAft>
              <a:buNone/>
            </a:pPr>
            <a:r>
              <a:rPr lang="es" sz="1600" i="1">
                <a:solidFill>
                  <a:schemeClr val="dk1"/>
                </a:solidFill>
                <a:latin typeface="Helvetica Neue Light"/>
                <a:ea typeface="Helvetica Neue Light"/>
                <a:cs typeface="Helvetica Neue Light"/>
                <a:sym typeface="Helvetica Neue Light"/>
              </a:rPr>
              <a:t>Dos distribuciones muy importantes son la distribución uniforme y la distribución normal. ¡Vamos a verlas!</a:t>
            </a:r>
            <a:endParaRPr sz="1600" i="1">
              <a:solidFill>
                <a:schemeClr val="dk1"/>
              </a:solidFill>
              <a:latin typeface="Helvetica Neue Light"/>
              <a:ea typeface="Helvetica Neue Light"/>
              <a:cs typeface="Helvetica Neue Light"/>
              <a:sym typeface="Helvetica Neue Light"/>
            </a:endParaRPr>
          </a:p>
        </p:txBody>
      </p:sp>
      <p:sp>
        <p:nvSpPr>
          <p:cNvPr id="592" name="Google Shape;592;p83"/>
          <p:cNvSpPr txBox="1"/>
          <p:nvPr/>
        </p:nvSpPr>
        <p:spPr>
          <a:xfrm>
            <a:off x="197700" y="4405075"/>
            <a:ext cx="50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solidFill>
                  <a:schemeClr val="dk1"/>
                </a:solidFil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Google Shape;159;p30"/>
          <p:cNvSpPr/>
          <p:nvPr/>
        </p:nvSpPr>
        <p:spPr>
          <a:xfrm>
            <a:off x="3626850" y="1163625"/>
            <a:ext cx="2157900" cy="3138600"/>
          </a:xfrm>
          <a:prstGeom prst="rect">
            <a:avLst/>
          </a:prstGeom>
          <a:noFill/>
          <a:ln w="38100"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0" name="Google Shape;160;p3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1" name="Google Shape;161;p30"/>
          <p:cNvSpPr/>
          <p:nvPr/>
        </p:nvSpPr>
        <p:spPr>
          <a:xfrm>
            <a:off x="1358400" y="1313638"/>
            <a:ext cx="1819800" cy="3306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0"/>
          <p:cNvSpPr txBox="1"/>
          <p:nvPr/>
        </p:nvSpPr>
        <p:spPr>
          <a:xfrm>
            <a:off x="1499083" y="1286388"/>
            <a:ext cx="12348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Helvetica Neue"/>
                <a:ea typeface="Helvetica Neue"/>
                <a:cs typeface="Helvetica Neue"/>
                <a:sym typeface="Helvetica Neue"/>
              </a:rPr>
              <a:t>Clase 8</a:t>
            </a:r>
            <a:endParaRPr>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a:latin typeface="Helvetica Neue"/>
              <a:ea typeface="Helvetica Neue"/>
              <a:cs typeface="Helvetica Neue"/>
              <a:sym typeface="Helvetica Neue"/>
            </a:endParaRPr>
          </a:p>
        </p:txBody>
      </p:sp>
      <p:cxnSp>
        <p:nvCxnSpPr>
          <p:cNvPr id="163" name="Google Shape;163;p30"/>
          <p:cNvCxnSpPr/>
          <p:nvPr/>
        </p:nvCxnSpPr>
        <p:spPr>
          <a:xfrm>
            <a:off x="3761100" y="2446275"/>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164" name="Google Shape;164;p30"/>
          <p:cNvCxnSpPr/>
          <p:nvPr/>
        </p:nvCxnSpPr>
        <p:spPr>
          <a:xfrm>
            <a:off x="3761100" y="3843832"/>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165" name="Google Shape;165;p30"/>
          <p:cNvCxnSpPr/>
          <p:nvPr/>
        </p:nvCxnSpPr>
        <p:spPr>
          <a:xfrm>
            <a:off x="3761100" y="3380081"/>
            <a:ext cx="1854900" cy="0"/>
          </a:xfrm>
          <a:prstGeom prst="straightConnector1">
            <a:avLst/>
          </a:prstGeom>
          <a:noFill/>
          <a:ln w="9525" cap="flat" cmpd="sng">
            <a:solidFill>
              <a:srgbClr val="EFEFEF"/>
            </a:solidFill>
            <a:prstDash val="solid"/>
            <a:round/>
            <a:headEnd type="none" w="med" len="med"/>
            <a:tailEnd type="none" w="med" len="med"/>
          </a:ln>
        </p:spPr>
      </p:cxnSp>
      <p:pic>
        <p:nvPicPr>
          <p:cNvPr id="166" name="Google Shape;166;p30"/>
          <p:cNvPicPr preferRelativeResize="0"/>
          <p:nvPr/>
        </p:nvPicPr>
        <p:blipFill>
          <a:blip r:embed="rId4">
            <a:alphaModFix/>
          </a:blip>
          <a:stretch>
            <a:fillRect/>
          </a:stretch>
        </p:blipFill>
        <p:spPr>
          <a:xfrm>
            <a:off x="2855925" y="1371876"/>
            <a:ext cx="196500" cy="196500"/>
          </a:xfrm>
          <a:prstGeom prst="rect">
            <a:avLst/>
          </a:prstGeom>
          <a:noFill/>
          <a:ln>
            <a:noFill/>
          </a:ln>
        </p:spPr>
      </p:pic>
      <p:sp>
        <p:nvSpPr>
          <p:cNvPr id="167" name="Google Shape;167;p30"/>
          <p:cNvSpPr/>
          <p:nvPr/>
        </p:nvSpPr>
        <p:spPr>
          <a:xfrm>
            <a:off x="6010350" y="1163625"/>
            <a:ext cx="2157900" cy="3138600"/>
          </a:xfrm>
          <a:prstGeom prst="rect">
            <a:avLst/>
          </a:pr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8" name="Google Shape;168;p30"/>
          <p:cNvSpPr/>
          <p:nvPr/>
        </p:nvSpPr>
        <p:spPr>
          <a:xfrm>
            <a:off x="6162175" y="1333050"/>
            <a:ext cx="1819800" cy="3306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txBox="1"/>
          <p:nvPr/>
        </p:nvSpPr>
        <p:spPr>
          <a:xfrm>
            <a:off x="6302858" y="1305800"/>
            <a:ext cx="12348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Helvetica Neue"/>
                <a:ea typeface="Helvetica Neue"/>
                <a:cs typeface="Helvetica Neue"/>
                <a:sym typeface="Helvetica Neue"/>
              </a:rPr>
              <a:t>Clase 10</a:t>
            </a:r>
            <a:endParaRPr>
              <a:latin typeface="Helvetica Neue"/>
              <a:ea typeface="Helvetica Neue"/>
              <a:cs typeface="Helvetica Neue"/>
              <a:sym typeface="Helvetica Neue"/>
            </a:endParaRPr>
          </a:p>
        </p:txBody>
      </p:sp>
      <p:cxnSp>
        <p:nvCxnSpPr>
          <p:cNvPr id="170" name="Google Shape;170;p30"/>
          <p:cNvCxnSpPr/>
          <p:nvPr/>
        </p:nvCxnSpPr>
        <p:spPr>
          <a:xfrm>
            <a:off x="6144600" y="2446275"/>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171" name="Google Shape;171;p30"/>
          <p:cNvCxnSpPr/>
          <p:nvPr/>
        </p:nvCxnSpPr>
        <p:spPr>
          <a:xfrm>
            <a:off x="6144600" y="3843832"/>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172" name="Google Shape;172;p30"/>
          <p:cNvCxnSpPr/>
          <p:nvPr/>
        </p:nvCxnSpPr>
        <p:spPr>
          <a:xfrm>
            <a:off x="6144600" y="3380081"/>
            <a:ext cx="1854900" cy="0"/>
          </a:xfrm>
          <a:prstGeom prst="straightConnector1">
            <a:avLst/>
          </a:prstGeom>
          <a:noFill/>
          <a:ln w="9525" cap="flat" cmpd="sng">
            <a:solidFill>
              <a:srgbClr val="EFEFEF"/>
            </a:solidFill>
            <a:prstDash val="solid"/>
            <a:round/>
            <a:headEnd type="none" w="med" len="med"/>
            <a:tailEnd type="none" w="med" len="med"/>
          </a:ln>
        </p:spPr>
      </p:cxnSp>
      <p:pic>
        <p:nvPicPr>
          <p:cNvPr id="173" name="Google Shape;173;p30"/>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74" name="Google Shape;174;p30"/>
          <p:cNvSpPr txBox="1"/>
          <p:nvPr/>
        </p:nvSpPr>
        <p:spPr>
          <a:xfrm>
            <a:off x="1398000" y="21365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121212"/>
                </a:solidFill>
                <a:latin typeface="Anton"/>
                <a:ea typeface="Anton"/>
                <a:cs typeface="Anton"/>
                <a:sym typeface="Anton"/>
              </a:rPr>
              <a:t>CRONOGRAMA DEL CURSO</a:t>
            </a:r>
            <a:endParaRPr sz="3600" i="1">
              <a:solidFill>
                <a:srgbClr val="121212"/>
              </a:solidFill>
              <a:latin typeface="Anton"/>
              <a:ea typeface="Anton"/>
              <a:cs typeface="Anton"/>
              <a:sym typeface="Anton"/>
            </a:endParaRPr>
          </a:p>
        </p:txBody>
      </p:sp>
      <p:cxnSp>
        <p:nvCxnSpPr>
          <p:cNvPr id="175" name="Google Shape;175;p30"/>
          <p:cNvCxnSpPr/>
          <p:nvPr/>
        </p:nvCxnSpPr>
        <p:spPr>
          <a:xfrm>
            <a:off x="3778350" y="2916331"/>
            <a:ext cx="1854900" cy="0"/>
          </a:xfrm>
          <a:prstGeom prst="straightConnector1">
            <a:avLst/>
          </a:prstGeom>
          <a:noFill/>
          <a:ln w="9525" cap="flat" cmpd="sng">
            <a:solidFill>
              <a:srgbClr val="EFEFEF"/>
            </a:solidFill>
            <a:prstDash val="solid"/>
            <a:round/>
            <a:headEnd type="none" w="med" len="med"/>
            <a:tailEnd type="none" w="med" len="med"/>
          </a:ln>
        </p:spPr>
      </p:cxnSp>
      <p:sp>
        <p:nvSpPr>
          <p:cNvPr id="176" name="Google Shape;176;p30"/>
          <p:cNvSpPr/>
          <p:nvPr/>
        </p:nvSpPr>
        <p:spPr>
          <a:xfrm>
            <a:off x="1243350" y="1163625"/>
            <a:ext cx="2157900" cy="3138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		</a:t>
            </a:r>
            <a:endParaRPr/>
          </a:p>
        </p:txBody>
      </p:sp>
      <p:cxnSp>
        <p:nvCxnSpPr>
          <p:cNvPr id="177" name="Google Shape;177;p30"/>
          <p:cNvCxnSpPr/>
          <p:nvPr/>
        </p:nvCxnSpPr>
        <p:spPr>
          <a:xfrm>
            <a:off x="1377600" y="2446275"/>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178" name="Google Shape;178;p30"/>
          <p:cNvCxnSpPr/>
          <p:nvPr/>
        </p:nvCxnSpPr>
        <p:spPr>
          <a:xfrm>
            <a:off x="1377600" y="2928356"/>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179" name="Google Shape;179;p30"/>
          <p:cNvCxnSpPr/>
          <p:nvPr/>
        </p:nvCxnSpPr>
        <p:spPr>
          <a:xfrm>
            <a:off x="1377600" y="3843832"/>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180" name="Google Shape;180;p30"/>
          <p:cNvCxnSpPr/>
          <p:nvPr/>
        </p:nvCxnSpPr>
        <p:spPr>
          <a:xfrm>
            <a:off x="1377600" y="3380081"/>
            <a:ext cx="1854900" cy="0"/>
          </a:xfrm>
          <a:prstGeom prst="straightConnector1">
            <a:avLst/>
          </a:prstGeom>
          <a:noFill/>
          <a:ln w="9525" cap="flat" cmpd="sng">
            <a:solidFill>
              <a:srgbClr val="EFEFEF"/>
            </a:solidFill>
            <a:prstDash val="solid"/>
            <a:round/>
            <a:headEnd type="none" w="med" len="med"/>
            <a:tailEnd type="none" w="med" len="med"/>
          </a:ln>
        </p:spPr>
      </p:cxnSp>
      <p:cxnSp>
        <p:nvCxnSpPr>
          <p:cNvPr id="181" name="Google Shape;181;p30"/>
          <p:cNvCxnSpPr/>
          <p:nvPr/>
        </p:nvCxnSpPr>
        <p:spPr>
          <a:xfrm>
            <a:off x="6140550" y="2916331"/>
            <a:ext cx="1854900" cy="0"/>
          </a:xfrm>
          <a:prstGeom prst="straightConnector1">
            <a:avLst/>
          </a:prstGeom>
          <a:noFill/>
          <a:ln w="9525" cap="flat" cmpd="sng">
            <a:solidFill>
              <a:srgbClr val="EFEFEF"/>
            </a:solidFill>
            <a:prstDash val="solid"/>
            <a:round/>
            <a:headEnd type="none" w="med" len="med"/>
            <a:tailEnd type="none" w="med" len="med"/>
          </a:ln>
        </p:spPr>
      </p:cxnSp>
      <p:sp>
        <p:nvSpPr>
          <p:cNvPr id="182" name="Google Shape;182;p30"/>
          <p:cNvSpPr txBox="1"/>
          <p:nvPr/>
        </p:nvSpPr>
        <p:spPr>
          <a:xfrm>
            <a:off x="3778350" y="1776354"/>
            <a:ext cx="1854900" cy="42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200" b="1">
                <a:solidFill>
                  <a:schemeClr val="dk1"/>
                </a:solidFill>
                <a:latin typeface="Helvetica Neue"/>
                <a:ea typeface="Helvetica Neue"/>
                <a:cs typeface="Helvetica Neue"/>
                <a:sym typeface="Helvetica Neue"/>
              </a:rPr>
              <a:t>Estadística Descriptiva</a:t>
            </a:r>
            <a:endParaRPr sz="1200" b="1">
              <a:latin typeface="Helvetica Neue"/>
              <a:ea typeface="Helvetica Neue"/>
              <a:cs typeface="Helvetica Neue"/>
              <a:sym typeface="Helvetica Neue"/>
            </a:endParaRPr>
          </a:p>
        </p:txBody>
      </p:sp>
      <p:sp>
        <p:nvSpPr>
          <p:cNvPr id="183" name="Google Shape;183;p30"/>
          <p:cNvSpPr/>
          <p:nvPr/>
        </p:nvSpPr>
        <p:spPr>
          <a:xfrm>
            <a:off x="3769350" y="1341850"/>
            <a:ext cx="1819800" cy="3306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txBox="1"/>
          <p:nvPr/>
        </p:nvSpPr>
        <p:spPr>
          <a:xfrm>
            <a:off x="3910033" y="1314600"/>
            <a:ext cx="12348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Helvetica Neue"/>
                <a:ea typeface="Helvetica Neue"/>
                <a:cs typeface="Helvetica Neue"/>
                <a:sym typeface="Helvetica Neue"/>
              </a:rPr>
              <a:t>Clase 9</a:t>
            </a:r>
            <a:endParaRPr>
              <a:latin typeface="Helvetica Neue"/>
              <a:ea typeface="Helvetica Neue"/>
              <a:cs typeface="Helvetica Neue"/>
              <a:sym typeface="Helvetica Neue"/>
            </a:endParaRPr>
          </a:p>
        </p:txBody>
      </p:sp>
      <p:pic>
        <p:nvPicPr>
          <p:cNvPr id="185" name="Google Shape;185;p30"/>
          <p:cNvPicPr preferRelativeResize="0"/>
          <p:nvPr/>
        </p:nvPicPr>
        <p:blipFill>
          <a:blip r:embed="rId4">
            <a:alphaModFix/>
          </a:blip>
          <a:stretch>
            <a:fillRect/>
          </a:stretch>
        </p:blipFill>
        <p:spPr>
          <a:xfrm>
            <a:off x="5340425" y="1400089"/>
            <a:ext cx="196500" cy="196500"/>
          </a:xfrm>
          <a:prstGeom prst="rect">
            <a:avLst/>
          </a:prstGeom>
          <a:noFill/>
          <a:ln>
            <a:noFill/>
          </a:ln>
        </p:spPr>
      </p:pic>
      <p:sp>
        <p:nvSpPr>
          <p:cNvPr id="186" name="Google Shape;186;p30"/>
          <p:cNvSpPr txBox="1"/>
          <p:nvPr/>
        </p:nvSpPr>
        <p:spPr>
          <a:xfrm>
            <a:off x="1412075" y="1756816"/>
            <a:ext cx="1854900" cy="42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200" b="1">
                <a:solidFill>
                  <a:schemeClr val="dk1"/>
                </a:solidFill>
                <a:latin typeface="Helvetica Neue"/>
                <a:ea typeface="Helvetica Neue"/>
                <a:cs typeface="Helvetica Neue"/>
                <a:sym typeface="Helvetica Neue"/>
              </a:rPr>
              <a:t>Visualizaciones en Python (Parte II)</a:t>
            </a:r>
            <a:endParaRPr sz="1200" b="1">
              <a:latin typeface="Helvetica Neue"/>
              <a:ea typeface="Helvetica Neue"/>
              <a:cs typeface="Helvetica Neue"/>
              <a:sym typeface="Helvetica Neue"/>
            </a:endParaRPr>
          </a:p>
        </p:txBody>
      </p:sp>
      <p:sp>
        <p:nvSpPr>
          <p:cNvPr id="187" name="Google Shape;187;p30"/>
          <p:cNvSpPr txBox="1"/>
          <p:nvPr/>
        </p:nvSpPr>
        <p:spPr>
          <a:xfrm>
            <a:off x="1741137" y="2514396"/>
            <a:ext cx="1486200" cy="28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700">
                <a:latin typeface="Helvetica Neue"/>
                <a:ea typeface="Helvetica Neue"/>
                <a:cs typeface="Helvetica Neue"/>
                <a:sym typeface="Helvetica Neue"/>
              </a:rPr>
              <a:t>PRÁCTICA INTEGRADORA: VISUALIZACIÓN EN PYTHON</a:t>
            </a:r>
            <a:endParaRPr sz="700">
              <a:latin typeface="Helvetica Neue"/>
              <a:ea typeface="Helvetica Neue"/>
              <a:cs typeface="Helvetica Neue"/>
              <a:sym typeface="Helvetica Neue"/>
            </a:endParaRPr>
          </a:p>
        </p:txBody>
      </p:sp>
      <p:pic>
        <p:nvPicPr>
          <p:cNvPr id="188" name="Google Shape;188;p30"/>
          <p:cNvPicPr preferRelativeResize="0"/>
          <p:nvPr/>
        </p:nvPicPr>
        <p:blipFill rotWithShape="1">
          <a:blip r:embed="rId5">
            <a:alphaModFix/>
          </a:blip>
          <a:srcRect/>
          <a:stretch/>
        </p:blipFill>
        <p:spPr>
          <a:xfrm>
            <a:off x="1451722" y="2504502"/>
            <a:ext cx="365625" cy="365625"/>
          </a:xfrm>
          <a:prstGeom prst="rect">
            <a:avLst/>
          </a:prstGeom>
          <a:noFill/>
          <a:ln>
            <a:noFill/>
          </a:ln>
        </p:spPr>
      </p:pic>
      <p:sp>
        <p:nvSpPr>
          <p:cNvPr id="189" name="Google Shape;189;p30"/>
          <p:cNvSpPr txBox="1"/>
          <p:nvPr/>
        </p:nvSpPr>
        <p:spPr>
          <a:xfrm>
            <a:off x="6144625" y="1728591"/>
            <a:ext cx="1854900" cy="42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200" b="1">
                <a:solidFill>
                  <a:schemeClr val="dk1"/>
                </a:solidFill>
                <a:latin typeface="Helvetica Neue"/>
                <a:ea typeface="Helvetica Neue"/>
                <a:cs typeface="Helvetica Neue"/>
                <a:sym typeface="Helvetica Neue"/>
              </a:rPr>
              <a:t>Herramientas de Visualización</a:t>
            </a:r>
            <a:endParaRPr sz="12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200" b="1">
              <a:latin typeface="Helvetica Neue"/>
              <a:ea typeface="Helvetica Neue"/>
              <a:cs typeface="Helvetica Neue"/>
              <a:sym typeface="Helvetica Neue"/>
            </a:endParaRPr>
          </a:p>
        </p:txBody>
      </p:sp>
      <p:sp>
        <p:nvSpPr>
          <p:cNvPr id="190" name="Google Shape;190;p30"/>
          <p:cNvSpPr txBox="1"/>
          <p:nvPr/>
        </p:nvSpPr>
        <p:spPr>
          <a:xfrm>
            <a:off x="4143987" y="2539546"/>
            <a:ext cx="1486200" cy="28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700">
                <a:latin typeface="Helvetica Neue"/>
                <a:ea typeface="Helvetica Neue"/>
                <a:cs typeface="Helvetica Neue"/>
                <a:sym typeface="Helvetica Neue"/>
              </a:rPr>
              <a:t>PARA PENSAR</a:t>
            </a:r>
            <a:endParaRPr sz="700">
              <a:latin typeface="Helvetica Neue"/>
              <a:ea typeface="Helvetica Neue"/>
              <a:cs typeface="Helvetica Neue"/>
              <a:sym typeface="Helvetica Neue"/>
            </a:endParaRPr>
          </a:p>
        </p:txBody>
      </p:sp>
      <p:pic>
        <p:nvPicPr>
          <p:cNvPr id="191" name="Google Shape;191;p30"/>
          <p:cNvPicPr preferRelativeResize="0"/>
          <p:nvPr/>
        </p:nvPicPr>
        <p:blipFill rotWithShape="1">
          <a:blip r:embed="rId6">
            <a:alphaModFix/>
          </a:blip>
          <a:srcRect/>
          <a:stretch/>
        </p:blipFill>
        <p:spPr>
          <a:xfrm>
            <a:off x="3813375" y="2480975"/>
            <a:ext cx="365625" cy="3656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596"/>
        <p:cNvGrpSpPr/>
        <p:nvPr/>
      </p:nvGrpSpPr>
      <p:grpSpPr>
        <a:xfrm>
          <a:off x="0" y="0"/>
          <a:ext cx="0" cy="0"/>
          <a:chOff x="0" y="0"/>
          <a:chExt cx="0" cy="0"/>
        </a:xfrm>
      </p:grpSpPr>
      <p:sp>
        <p:nvSpPr>
          <p:cNvPr id="597" name="Google Shape;597;p84"/>
          <p:cNvSpPr txBox="1"/>
          <p:nvPr/>
        </p:nvSpPr>
        <p:spPr>
          <a:xfrm>
            <a:off x="1398000" y="20772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121212"/>
                </a:solidFill>
                <a:latin typeface="Anton"/>
                <a:ea typeface="Anton"/>
                <a:cs typeface="Anton"/>
                <a:sym typeface="Anton"/>
              </a:rPr>
              <a:t>DISTRIBUCIÓN UNIFORME</a:t>
            </a:r>
            <a:endParaRPr sz="3600" i="1">
              <a:solidFill>
                <a:srgbClr val="121212"/>
              </a:solidFill>
              <a:latin typeface="Anton"/>
              <a:ea typeface="Anton"/>
              <a:cs typeface="Anton"/>
              <a:sym typeface="Anton"/>
            </a:endParaRPr>
          </a:p>
        </p:txBody>
      </p:sp>
      <p:pic>
        <p:nvPicPr>
          <p:cNvPr id="598" name="Google Shape;598;p8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85"/>
          <p:cNvSpPr txBox="1"/>
          <p:nvPr/>
        </p:nvSpPr>
        <p:spPr>
          <a:xfrm>
            <a:off x="1072350" y="501075"/>
            <a:ext cx="69993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UNIFORME</a:t>
            </a:r>
            <a:endParaRPr sz="4000" i="1">
              <a:latin typeface="Anton"/>
              <a:ea typeface="Anton"/>
              <a:cs typeface="Anton"/>
              <a:sym typeface="Anton"/>
            </a:endParaRPr>
          </a:p>
        </p:txBody>
      </p:sp>
      <p:sp>
        <p:nvSpPr>
          <p:cNvPr id="604" name="Google Shape;604;p85"/>
          <p:cNvSpPr txBox="1"/>
          <p:nvPr/>
        </p:nvSpPr>
        <p:spPr>
          <a:xfrm>
            <a:off x="4651750" y="1617450"/>
            <a:ext cx="3987300" cy="19086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100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Si todos los valores posibles aparecen aproximadamente la misma cantidad de veces, hablaremos de una distribución uniforme.</a:t>
            </a:r>
            <a:endParaRPr sz="2000">
              <a:solidFill>
                <a:schemeClr val="dk1"/>
              </a:solidFill>
              <a:latin typeface="Helvetica Neue Light"/>
              <a:ea typeface="Helvetica Neue Light"/>
              <a:cs typeface="Helvetica Neue Light"/>
              <a:sym typeface="Helvetica Neue Light"/>
            </a:endParaRPr>
          </a:p>
        </p:txBody>
      </p:sp>
      <p:pic>
        <p:nvPicPr>
          <p:cNvPr id="605" name="Google Shape;605;p8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06" name="Google Shape;606;p85"/>
          <p:cNvSpPr txBox="1"/>
          <p:nvPr/>
        </p:nvSpPr>
        <p:spPr>
          <a:xfrm>
            <a:off x="928125" y="4343100"/>
            <a:ext cx="6574500" cy="677100"/>
          </a:xfrm>
          <a:prstGeom prst="rect">
            <a:avLst/>
          </a:prstGeom>
          <a:noFill/>
          <a:ln>
            <a:noFill/>
          </a:ln>
        </p:spPr>
        <p:txBody>
          <a:bodyPr spcFirstLastPara="1" wrap="square" lIns="91425" tIns="91425" rIns="91425" bIns="91425" anchor="ctr" anchorCtr="0">
            <a:spAutoFit/>
          </a:bodyPr>
          <a:lstStyle/>
          <a:p>
            <a:pPr marL="0" lvl="0" indent="0" algn="just" rtl="0">
              <a:lnSpc>
                <a:spcPct val="100000"/>
              </a:lnSpc>
              <a:spcBef>
                <a:spcPts val="0"/>
              </a:spcBef>
              <a:spcAft>
                <a:spcPts val="1000"/>
              </a:spcAft>
              <a:buNone/>
            </a:pPr>
            <a:r>
              <a:rPr lang="es" sz="1600" i="1">
                <a:solidFill>
                  <a:schemeClr val="dk1"/>
                </a:solidFill>
                <a:latin typeface="Helvetica Neue Light"/>
                <a:ea typeface="Helvetica Neue Light"/>
                <a:cs typeface="Helvetica Neue Light"/>
                <a:sym typeface="Helvetica Neue Light"/>
              </a:rPr>
              <a:t>Las funciones de generación de números random que tienen las calculadoras y las planillas de cálculo siguen esta distribución.</a:t>
            </a:r>
            <a:endParaRPr sz="2100" i="1">
              <a:solidFill>
                <a:schemeClr val="dk1"/>
              </a:solidFill>
              <a:latin typeface="Helvetica Neue Light"/>
              <a:ea typeface="Helvetica Neue Light"/>
              <a:cs typeface="Helvetica Neue Light"/>
              <a:sym typeface="Helvetica Neue Light"/>
            </a:endParaRPr>
          </a:p>
        </p:txBody>
      </p:sp>
      <p:sp>
        <p:nvSpPr>
          <p:cNvPr id="607" name="Google Shape;607;p85"/>
          <p:cNvSpPr txBox="1"/>
          <p:nvPr/>
        </p:nvSpPr>
        <p:spPr>
          <a:xfrm>
            <a:off x="360925" y="4343100"/>
            <a:ext cx="50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solidFill>
                  <a:schemeClr val="dk1"/>
                </a:solidFill>
              </a:rPr>
              <a:t>👉</a:t>
            </a:r>
            <a:endParaRPr/>
          </a:p>
        </p:txBody>
      </p:sp>
      <p:pic>
        <p:nvPicPr>
          <p:cNvPr id="608" name="Google Shape;608;p85"/>
          <p:cNvPicPr preferRelativeResize="0"/>
          <p:nvPr/>
        </p:nvPicPr>
        <p:blipFill>
          <a:blip r:embed="rId4">
            <a:alphaModFix/>
          </a:blip>
          <a:stretch>
            <a:fillRect/>
          </a:stretch>
        </p:blipFill>
        <p:spPr>
          <a:xfrm>
            <a:off x="928125" y="1490163"/>
            <a:ext cx="3571875" cy="23622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612"/>
        <p:cNvGrpSpPr/>
        <p:nvPr/>
      </p:nvGrpSpPr>
      <p:grpSpPr>
        <a:xfrm>
          <a:off x="0" y="0"/>
          <a:ext cx="0" cy="0"/>
          <a:chOff x="0" y="0"/>
          <a:chExt cx="0" cy="0"/>
        </a:xfrm>
      </p:grpSpPr>
      <p:sp>
        <p:nvSpPr>
          <p:cNvPr id="613" name="Google Shape;613;p86"/>
          <p:cNvSpPr txBox="1"/>
          <p:nvPr/>
        </p:nvSpPr>
        <p:spPr>
          <a:xfrm>
            <a:off x="1398000" y="20772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121212"/>
                </a:solidFill>
                <a:latin typeface="Anton"/>
                <a:ea typeface="Anton"/>
                <a:cs typeface="Anton"/>
                <a:sym typeface="Anton"/>
              </a:rPr>
              <a:t>DISTRIBUCIÓN NORMAL</a:t>
            </a:r>
            <a:endParaRPr sz="3600" i="1">
              <a:solidFill>
                <a:srgbClr val="121212"/>
              </a:solidFill>
              <a:latin typeface="Anton"/>
              <a:ea typeface="Anton"/>
              <a:cs typeface="Anton"/>
              <a:sym typeface="Anton"/>
            </a:endParaRPr>
          </a:p>
        </p:txBody>
      </p:sp>
      <p:pic>
        <p:nvPicPr>
          <p:cNvPr id="614" name="Google Shape;614;p8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87"/>
          <p:cNvSpPr txBox="1"/>
          <p:nvPr/>
        </p:nvSpPr>
        <p:spPr>
          <a:xfrm>
            <a:off x="1072350" y="501075"/>
            <a:ext cx="69993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NORMAL</a:t>
            </a:r>
            <a:endParaRPr sz="4000" i="1">
              <a:latin typeface="Anton"/>
              <a:ea typeface="Anton"/>
              <a:cs typeface="Anton"/>
              <a:sym typeface="Anton"/>
            </a:endParaRPr>
          </a:p>
        </p:txBody>
      </p:sp>
      <p:sp>
        <p:nvSpPr>
          <p:cNvPr id="620" name="Google Shape;620;p87"/>
          <p:cNvSpPr txBox="1"/>
          <p:nvPr/>
        </p:nvSpPr>
        <p:spPr>
          <a:xfrm>
            <a:off x="4651750" y="1508325"/>
            <a:ext cx="3987300" cy="22626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0"/>
              </a:spcBef>
              <a:spcAft>
                <a:spcPts val="100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Formada por puntos que se agrupan de manera simétrica en torno a un valor promedio, y cuya varianza se aleja no más de una determinada distancia del promedio.</a:t>
            </a:r>
            <a:endParaRPr sz="2000">
              <a:solidFill>
                <a:schemeClr val="dk1"/>
              </a:solidFill>
              <a:latin typeface="Helvetica Neue Light"/>
              <a:ea typeface="Helvetica Neue Light"/>
              <a:cs typeface="Helvetica Neue Light"/>
              <a:sym typeface="Helvetica Neue Light"/>
            </a:endParaRPr>
          </a:p>
        </p:txBody>
      </p:sp>
      <p:pic>
        <p:nvPicPr>
          <p:cNvPr id="621" name="Google Shape;621;p8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22" name="Google Shape;622;p87"/>
          <p:cNvSpPr txBox="1"/>
          <p:nvPr/>
        </p:nvSpPr>
        <p:spPr>
          <a:xfrm>
            <a:off x="1072350" y="4343100"/>
            <a:ext cx="6430200" cy="677100"/>
          </a:xfrm>
          <a:prstGeom prst="rect">
            <a:avLst/>
          </a:prstGeom>
          <a:noFill/>
          <a:ln>
            <a:noFill/>
          </a:ln>
        </p:spPr>
        <p:txBody>
          <a:bodyPr spcFirstLastPara="1" wrap="square" lIns="91425" tIns="91425" rIns="91425" bIns="91425" anchor="ctr" anchorCtr="0">
            <a:spAutoFit/>
          </a:bodyPr>
          <a:lstStyle/>
          <a:p>
            <a:pPr marL="0" lvl="0" indent="0" algn="just" rtl="0">
              <a:lnSpc>
                <a:spcPct val="100000"/>
              </a:lnSpc>
              <a:spcBef>
                <a:spcPts val="0"/>
              </a:spcBef>
              <a:spcAft>
                <a:spcPts val="1000"/>
              </a:spcAft>
              <a:buNone/>
            </a:pPr>
            <a:r>
              <a:rPr lang="es" sz="1600" i="1">
                <a:solidFill>
                  <a:schemeClr val="dk1"/>
                </a:solidFill>
                <a:latin typeface="Helvetica Neue Light"/>
                <a:ea typeface="Helvetica Neue Light"/>
                <a:cs typeface="Helvetica Neue Light"/>
                <a:sym typeface="Helvetica Neue Light"/>
              </a:rPr>
              <a:t>La importancia de la distribución normal radica en su aparición en múltiples campos del mundo real.</a:t>
            </a:r>
            <a:endParaRPr sz="1600" i="1">
              <a:solidFill>
                <a:schemeClr val="dk1"/>
              </a:solidFill>
              <a:latin typeface="Helvetica Neue Light"/>
              <a:ea typeface="Helvetica Neue Light"/>
              <a:cs typeface="Helvetica Neue Light"/>
              <a:sym typeface="Helvetica Neue Light"/>
            </a:endParaRPr>
          </a:p>
        </p:txBody>
      </p:sp>
      <p:sp>
        <p:nvSpPr>
          <p:cNvPr id="623" name="Google Shape;623;p87"/>
          <p:cNvSpPr txBox="1"/>
          <p:nvPr/>
        </p:nvSpPr>
        <p:spPr>
          <a:xfrm>
            <a:off x="570450" y="4309725"/>
            <a:ext cx="50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solidFill>
                  <a:schemeClr val="dk1"/>
                </a:solidFill>
              </a:rPr>
              <a:t>👉</a:t>
            </a:r>
            <a:endParaRPr/>
          </a:p>
        </p:txBody>
      </p:sp>
      <p:pic>
        <p:nvPicPr>
          <p:cNvPr id="624" name="Google Shape;624;p87"/>
          <p:cNvPicPr preferRelativeResize="0"/>
          <p:nvPr/>
        </p:nvPicPr>
        <p:blipFill>
          <a:blip r:embed="rId4">
            <a:alphaModFix/>
          </a:blip>
          <a:stretch>
            <a:fillRect/>
          </a:stretch>
        </p:blipFill>
        <p:spPr>
          <a:xfrm>
            <a:off x="928125" y="1497075"/>
            <a:ext cx="3571875" cy="23622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88"/>
          <p:cNvSpPr txBox="1"/>
          <p:nvPr/>
        </p:nvSpPr>
        <p:spPr>
          <a:xfrm>
            <a:off x="1072350" y="195400"/>
            <a:ext cx="69993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PROPIEDADES</a:t>
            </a:r>
            <a:endParaRPr sz="4000" i="1">
              <a:latin typeface="Anton"/>
              <a:ea typeface="Anton"/>
              <a:cs typeface="Anton"/>
              <a:sym typeface="Anton"/>
            </a:endParaRPr>
          </a:p>
        </p:txBody>
      </p:sp>
      <p:sp>
        <p:nvSpPr>
          <p:cNvPr id="630" name="Google Shape;630;p88"/>
          <p:cNvSpPr txBox="1"/>
          <p:nvPr/>
        </p:nvSpPr>
        <p:spPr>
          <a:xfrm>
            <a:off x="1072350" y="1400575"/>
            <a:ext cx="7548300" cy="26166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Los datos normales son simétricos con respecto al promedio.</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15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La media, mediana y moda tienen aproximadamente el mismo valor.</a:t>
            </a:r>
            <a:endParaRPr sz="2000">
              <a:solidFill>
                <a:schemeClr val="dk1"/>
              </a:solidFill>
              <a:latin typeface="Helvetica Neue Light"/>
              <a:ea typeface="Helvetica Neue Light"/>
              <a:cs typeface="Helvetica Neue Light"/>
              <a:sym typeface="Helvetica Neue Light"/>
            </a:endParaRPr>
          </a:p>
          <a:p>
            <a:pPr marL="457200" lvl="0" indent="-355600" algn="just" rtl="0">
              <a:lnSpc>
                <a:spcPct val="115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Se cumple generalmente la llamada “regla empírica” a partir de la cual 👉👉👉👉</a:t>
            </a:r>
            <a:endParaRPr sz="2000">
              <a:solidFill>
                <a:schemeClr val="dk1"/>
              </a:solidFill>
              <a:latin typeface="Helvetica Neue Light"/>
              <a:ea typeface="Helvetica Neue Light"/>
              <a:cs typeface="Helvetica Neue Light"/>
              <a:sym typeface="Helvetica Neue Light"/>
            </a:endParaRPr>
          </a:p>
          <a:p>
            <a:pPr marL="914400" lvl="0" indent="0" algn="just" rtl="0">
              <a:lnSpc>
                <a:spcPct val="115000"/>
              </a:lnSpc>
              <a:spcBef>
                <a:spcPts val="1000"/>
              </a:spcBef>
              <a:spcAft>
                <a:spcPts val="1000"/>
              </a:spcAft>
              <a:buNone/>
            </a:pPr>
            <a:endParaRPr sz="1800">
              <a:solidFill>
                <a:schemeClr val="dk1"/>
              </a:solidFill>
              <a:latin typeface="Helvetica Neue Light"/>
              <a:ea typeface="Helvetica Neue Light"/>
              <a:cs typeface="Helvetica Neue Light"/>
              <a:sym typeface="Helvetica Neue Light"/>
            </a:endParaRPr>
          </a:p>
        </p:txBody>
      </p:sp>
      <p:pic>
        <p:nvPicPr>
          <p:cNvPr id="631" name="Google Shape;631;p8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89"/>
          <p:cNvSpPr txBox="1"/>
          <p:nvPr/>
        </p:nvSpPr>
        <p:spPr>
          <a:xfrm>
            <a:off x="1072350" y="195400"/>
            <a:ext cx="6999300" cy="989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4000" i="1">
                <a:latin typeface="Anton"/>
                <a:ea typeface="Anton"/>
                <a:cs typeface="Anton"/>
                <a:sym typeface="Anton"/>
              </a:rPr>
              <a:t>PROPIEDADES</a:t>
            </a:r>
            <a:endParaRPr sz="4000" i="1">
              <a:latin typeface="Anton"/>
              <a:ea typeface="Anton"/>
              <a:cs typeface="Anton"/>
              <a:sym typeface="Anton"/>
            </a:endParaRPr>
          </a:p>
        </p:txBody>
      </p:sp>
      <p:sp>
        <p:nvSpPr>
          <p:cNvPr id="637" name="Google Shape;637;p89"/>
          <p:cNvSpPr txBox="1"/>
          <p:nvPr/>
        </p:nvSpPr>
        <p:spPr>
          <a:xfrm>
            <a:off x="265350" y="987900"/>
            <a:ext cx="8469300" cy="3906600"/>
          </a:xfrm>
          <a:prstGeom prst="rect">
            <a:avLst/>
          </a:prstGeom>
          <a:noFill/>
          <a:ln>
            <a:noFill/>
          </a:ln>
        </p:spPr>
        <p:txBody>
          <a:bodyPr spcFirstLastPara="1" wrap="square" lIns="91425" tIns="91425" rIns="91425" bIns="91425" anchor="ctr" anchorCtr="0">
            <a:spAutoFit/>
          </a:bodyPr>
          <a:lstStyle/>
          <a:p>
            <a:pPr marL="457200" lvl="0" indent="-355600" algn="just" rtl="0">
              <a:lnSpc>
                <a:spcPct val="115000"/>
              </a:lnSpc>
              <a:spcBef>
                <a:spcPts val="1000"/>
              </a:spcBef>
              <a:spcAft>
                <a:spcPts val="0"/>
              </a:spcAft>
              <a:buClr>
                <a:srgbClr val="3CEFAB"/>
              </a:buClr>
              <a:buSzPts val="2000"/>
              <a:buFont typeface="Helvetica Neue Light"/>
              <a:buChar char="●"/>
            </a:pPr>
            <a:r>
              <a:rPr lang="es" sz="2000">
                <a:solidFill>
                  <a:schemeClr val="dk1"/>
                </a:solidFill>
                <a:latin typeface="Helvetica Neue Light"/>
                <a:ea typeface="Helvetica Neue Light"/>
                <a:cs typeface="Helvetica Neue Light"/>
                <a:sym typeface="Helvetica Neue Light"/>
              </a:rPr>
              <a:t>Se cumple generalmente la llamada “regla empírica” a partir de la cual:</a:t>
            </a:r>
            <a:endParaRPr sz="1900">
              <a:solidFill>
                <a:schemeClr val="dk1"/>
              </a:solidFill>
              <a:latin typeface="Helvetica Neue Light"/>
              <a:ea typeface="Helvetica Neue Light"/>
              <a:cs typeface="Helvetica Neue Light"/>
              <a:sym typeface="Helvetica Neue Light"/>
            </a:endParaRPr>
          </a:p>
          <a:p>
            <a:pPr marL="914400" lvl="1" indent="-349250" algn="just" rtl="0">
              <a:lnSpc>
                <a:spcPct val="115000"/>
              </a:lnSpc>
              <a:spcBef>
                <a:spcPts val="1000"/>
              </a:spcBef>
              <a:spcAft>
                <a:spcPts val="0"/>
              </a:spcAft>
              <a:buClr>
                <a:schemeClr val="dk1"/>
              </a:buClr>
              <a:buSzPts val="1900"/>
              <a:buFont typeface="Helvetica Neue Light"/>
              <a:buChar char="○"/>
            </a:pPr>
            <a:r>
              <a:rPr lang="es" sz="1900">
                <a:solidFill>
                  <a:schemeClr val="dk1"/>
                </a:solidFill>
                <a:latin typeface="Helvetica Neue Light"/>
                <a:ea typeface="Helvetica Neue Light"/>
                <a:cs typeface="Helvetica Neue Light"/>
                <a:sym typeface="Helvetica Neue Light"/>
              </a:rPr>
              <a:t>El 68 % de los datos está alejado a una distancia de aproximadamente 1 desvío estándar del promedio.</a:t>
            </a:r>
            <a:endParaRPr sz="1900">
              <a:solidFill>
                <a:schemeClr val="dk1"/>
              </a:solidFill>
              <a:latin typeface="Helvetica Neue Light"/>
              <a:ea typeface="Helvetica Neue Light"/>
              <a:cs typeface="Helvetica Neue Light"/>
              <a:sym typeface="Helvetica Neue Light"/>
            </a:endParaRPr>
          </a:p>
          <a:p>
            <a:pPr marL="914400" lvl="1" indent="-349250" algn="just" rtl="0">
              <a:lnSpc>
                <a:spcPct val="115000"/>
              </a:lnSpc>
              <a:spcBef>
                <a:spcPts val="1000"/>
              </a:spcBef>
              <a:spcAft>
                <a:spcPts val="0"/>
              </a:spcAft>
              <a:buClr>
                <a:schemeClr val="dk1"/>
              </a:buClr>
              <a:buSzPts val="1900"/>
              <a:buFont typeface="Helvetica Neue Light"/>
              <a:buChar char="○"/>
            </a:pPr>
            <a:r>
              <a:rPr lang="es" sz="1900">
                <a:solidFill>
                  <a:schemeClr val="dk1"/>
                </a:solidFill>
                <a:latin typeface="Helvetica Neue Light"/>
                <a:ea typeface="Helvetica Neue Light"/>
                <a:cs typeface="Helvetica Neue Light"/>
                <a:sym typeface="Helvetica Neue Light"/>
              </a:rPr>
              <a:t>El 95 % de los datos está alejado a una distancia de aproximadamente 2 desvíos estándar del promedio.</a:t>
            </a:r>
            <a:endParaRPr sz="1900">
              <a:solidFill>
                <a:schemeClr val="dk1"/>
              </a:solidFill>
              <a:latin typeface="Helvetica Neue Light"/>
              <a:ea typeface="Helvetica Neue Light"/>
              <a:cs typeface="Helvetica Neue Light"/>
              <a:sym typeface="Helvetica Neue Light"/>
            </a:endParaRPr>
          </a:p>
          <a:p>
            <a:pPr marL="914400" lvl="1" indent="-349250" algn="just" rtl="0">
              <a:lnSpc>
                <a:spcPct val="115000"/>
              </a:lnSpc>
              <a:spcBef>
                <a:spcPts val="1000"/>
              </a:spcBef>
              <a:spcAft>
                <a:spcPts val="1000"/>
              </a:spcAft>
              <a:buClr>
                <a:schemeClr val="dk1"/>
              </a:buClr>
              <a:buSzPts val="1900"/>
              <a:buFont typeface="Helvetica Neue Light"/>
              <a:buChar char="○"/>
            </a:pPr>
            <a:r>
              <a:rPr lang="es" sz="1900">
                <a:solidFill>
                  <a:schemeClr val="dk1"/>
                </a:solidFill>
                <a:latin typeface="Helvetica Neue Light"/>
                <a:ea typeface="Helvetica Neue Light"/>
                <a:cs typeface="Helvetica Neue Light"/>
                <a:sym typeface="Helvetica Neue Light"/>
              </a:rPr>
              <a:t>El 99,7 % de los datos está alejado a una distancia de aproximadamente 3 desvíos estándar del promedio. </a:t>
            </a:r>
            <a:br>
              <a:rPr lang="es" sz="1900">
                <a:solidFill>
                  <a:schemeClr val="dk1"/>
                </a:solidFill>
                <a:latin typeface="Helvetica Neue Light"/>
                <a:ea typeface="Helvetica Neue Light"/>
                <a:cs typeface="Helvetica Neue Light"/>
                <a:sym typeface="Helvetica Neue Light"/>
              </a:rPr>
            </a:br>
            <a:r>
              <a:rPr lang="es" sz="1900">
                <a:solidFill>
                  <a:schemeClr val="dk1"/>
                </a:solidFill>
                <a:latin typeface="Helvetica Neue Light"/>
                <a:ea typeface="Helvetica Neue Light"/>
                <a:cs typeface="Helvetica Neue Light"/>
                <a:sym typeface="Helvetica Neue Light"/>
              </a:rPr>
              <a:t>Con esto, cualquier dato que esté más allá de 3 veces el valor del desvío estándar alejado del promedio puede considerarse un valor extremo o atípico. Veremos los valores extremos más adelante.</a:t>
            </a:r>
            <a:endParaRPr sz="1900">
              <a:solidFill>
                <a:schemeClr val="dk1"/>
              </a:solidFill>
              <a:latin typeface="Helvetica Neue Light"/>
              <a:ea typeface="Helvetica Neue Light"/>
              <a:cs typeface="Helvetica Neue Light"/>
              <a:sym typeface="Helvetica Neue Light"/>
            </a:endParaRPr>
          </a:p>
        </p:txBody>
      </p:sp>
      <p:pic>
        <p:nvPicPr>
          <p:cNvPr id="638" name="Google Shape;638;p8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2"/>
        <p:cNvGrpSpPr/>
        <p:nvPr/>
      </p:nvGrpSpPr>
      <p:grpSpPr>
        <a:xfrm>
          <a:off x="0" y="0"/>
          <a:ext cx="0" cy="0"/>
          <a:chOff x="0" y="0"/>
          <a:chExt cx="0" cy="0"/>
        </a:xfrm>
      </p:grpSpPr>
      <p:sp>
        <p:nvSpPr>
          <p:cNvPr id="643" name="Google Shape;643;p90"/>
          <p:cNvSpPr txBox="1"/>
          <p:nvPr/>
        </p:nvSpPr>
        <p:spPr>
          <a:xfrm>
            <a:off x="2776738" y="1880500"/>
            <a:ext cx="2804700" cy="112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4000" i="1">
                <a:solidFill>
                  <a:srgbClr val="E0FF00"/>
                </a:solidFill>
                <a:latin typeface="Anton"/>
                <a:ea typeface="Anton"/>
                <a:cs typeface="Anton"/>
                <a:sym typeface="Anton"/>
              </a:rPr>
              <a:t>¿PREGUNTAS?</a:t>
            </a:r>
            <a:endParaRPr sz="4000" i="1">
              <a:solidFill>
                <a:srgbClr val="E0FF00"/>
              </a:solidFill>
              <a:latin typeface="Anton"/>
              <a:ea typeface="Anton"/>
              <a:cs typeface="Anton"/>
              <a:sym typeface="Anton"/>
            </a:endParaRPr>
          </a:p>
        </p:txBody>
      </p:sp>
      <p:pic>
        <p:nvPicPr>
          <p:cNvPr id="644" name="Google Shape;644;p90" descr="Tiger Face on Apple iOS 12.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8"/>
        <p:cNvGrpSpPr/>
        <p:nvPr/>
      </p:nvGrpSpPr>
      <p:grpSpPr>
        <a:xfrm>
          <a:off x="0" y="0"/>
          <a:ext cx="0" cy="0"/>
          <a:chOff x="0" y="0"/>
          <a:chExt cx="0" cy="0"/>
        </a:xfrm>
      </p:grpSpPr>
      <p:sp>
        <p:nvSpPr>
          <p:cNvPr id="649" name="Google Shape;649;p91"/>
          <p:cNvSpPr txBox="1"/>
          <p:nvPr/>
        </p:nvSpPr>
        <p:spPr>
          <a:xfrm>
            <a:off x="1956450" y="1634075"/>
            <a:ext cx="5231100" cy="9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4800" i="1">
                <a:solidFill>
                  <a:srgbClr val="E0FF00"/>
                </a:solidFill>
                <a:latin typeface="Anton"/>
                <a:ea typeface="Anton"/>
                <a:cs typeface="Anton"/>
                <a:sym typeface="Anton"/>
              </a:rPr>
              <a:t>¡MUCHAS GRACIAS!</a:t>
            </a:r>
            <a:endParaRPr sz="4800" i="1">
              <a:solidFill>
                <a:srgbClr val="E0FF00"/>
              </a:solidFill>
              <a:latin typeface="Anton"/>
              <a:ea typeface="Anton"/>
              <a:cs typeface="Anton"/>
              <a:sym typeface="Anton"/>
            </a:endParaRPr>
          </a:p>
        </p:txBody>
      </p:sp>
      <p:sp>
        <p:nvSpPr>
          <p:cNvPr id="650" name="Google Shape;650;p91"/>
          <p:cNvSpPr txBox="1"/>
          <p:nvPr/>
        </p:nvSpPr>
        <p:spPr>
          <a:xfrm>
            <a:off x="2180400" y="2623175"/>
            <a:ext cx="4783200" cy="2008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marL="914400" lvl="0" indent="-342900" algn="l" rtl="0">
              <a:lnSpc>
                <a:spcPct val="100000"/>
              </a:lnSpc>
              <a:spcBef>
                <a:spcPts val="0"/>
              </a:spcBef>
              <a:spcAft>
                <a:spcPts val="0"/>
              </a:spcAft>
              <a:buClr>
                <a:srgbClr val="E0FF00"/>
              </a:buClr>
              <a:buSzPts val="1800"/>
              <a:buFont typeface="Helvetica Neue Light"/>
              <a:buChar char="-"/>
            </a:pPr>
            <a:r>
              <a:rPr lang="es" sz="1800">
                <a:solidFill>
                  <a:srgbClr val="E0FF00"/>
                </a:solidFill>
                <a:latin typeface="Helvetica Neue Light"/>
                <a:ea typeface="Helvetica Neue Light"/>
                <a:cs typeface="Helvetica Neue Light"/>
                <a:sym typeface="Helvetica Neue Light"/>
              </a:rPr>
              <a:t>Qué es la Estadística Descriptiva</a:t>
            </a:r>
            <a:endParaRPr sz="1800">
              <a:solidFill>
                <a:srgbClr val="E0FF00"/>
              </a:solidFill>
              <a:latin typeface="Helvetica Neue Light"/>
              <a:ea typeface="Helvetica Neue Light"/>
              <a:cs typeface="Helvetica Neue Light"/>
              <a:sym typeface="Helvetica Neue Light"/>
            </a:endParaRPr>
          </a:p>
          <a:p>
            <a:pPr marL="914400" lvl="0" indent="-342900" algn="l" rtl="0">
              <a:lnSpc>
                <a:spcPct val="100000"/>
              </a:lnSpc>
              <a:spcBef>
                <a:spcPts val="1000"/>
              </a:spcBef>
              <a:spcAft>
                <a:spcPts val="0"/>
              </a:spcAft>
              <a:buClr>
                <a:srgbClr val="E0FF00"/>
              </a:buClr>
              <a:buSzPts val="1800"/>
              <a:buFont typeface="Helvetica Neue Light"/>
              <a:buChar char="-"/>
            </a:pPr>
            <a:r>
              <a:rPr lang="es" sz="1800">
                <a:solidFill>
                  <a:srgbClr val="E0FF00"/>
                </a:solidFill>
                <a:latin typeface="Helvetica Neue Light"/>
                <a:ea typeface="Helvetica Neue Light"/>
                <a:cs typeface="Helvetica Neue Light"/>
                <a:sym typeface="Helvetica Neue Light"/>
              </a:rPr>
              <a:t>Tipos de variables</a:t>
            </a:r>
            <a:endParaRPr sz="1800">
              <a:solidFill>
                <a:srgbClr val="E0FF00"/>
              </a:solidFill>
              <a:latin typeface="Helvetica Neue Light"/>
              <a:ea typeface="Helvetica Neue Light"/>
              <a:cs typeface="Helvetica Neue Light"/>
              <a:sym typeface="Helvetica Neue Light"/>
            </a:endParaRPr>
          </a:p>
          <a:p>
            <a:pPr marL="914400" lvl="0" indent="-342900" algn="l" rtl="0">
              <a:lnSpc>
                <a:spcPct val="100000"/>
              </a:lnSpc>
              <a:spcBef>
                <a:spcPts val="1000"/>
              </a:spcBef>
              <a:spcAft>
                <a:spcPts val="0"/>
              </a:spcAft>
              <a:buClr>
                <a:srgbClr val="E0FF00"/>
              </a:buClr>
              <a:buSzPts val="1800"/>
              <a:buFont typeface="Helvetica Neue Light"/>
              <a:buChar char="-"/>
            </a:pPr>
            <a:r>
              <a:rPr lang="es" sz="1800">
                <a:solidFill>
                  <a:srgbClr val="E0FF00"/>
                </a:solidFill>
                <a:latin typeface="Helvetica Neue Light"/>
                <a:ea typeface="Helvetica Neue Light"/>
                <a:cs typeface="Helvetica Neue Light"/>
                <a:sym typeface="Helvetica Neue Light"/>
              </a:rPr>
              <a:t>Medidas de resumen</a:t>
            </a:r>
            <a:endParaRPr sz="1800">
              <a:solidFill>
                <a:srgbClr val="E0FF00"/>
              </a:solidFill>
              <a:latin typeface="Helvetica Neue Light"/>
              <a:ea typeface="Helvetica Neue Light"/>
              <a:cs typeface="Helvetica Neue Light"/>
              <a:sym typeface="Helvetica Neue Light"/>
            </a:endParaRPr>
          </a:p>
          <a:p>
            <a:pPr marL="914400" lvl="0" indent="-342900" algn="l" rtl="0">
              <a:lnSpc>
                <a:spcPct val="100000"/>
              </a:lnSpc>
              <a:spcBef>
                <a:spcPts val="1000"/>
              </a:spcBef>
              <a:spcAft>
                <a:spcPts val="0"/>
              </a:spcAft>
              <a:buClr>
                <a:srgbClr val="E0FF00"/>
              </a:buClr>
              <a:buSzPts val="1800"/>
              <a:buFont typeface="Helvetica Neue Light"/>
              <a:buChar char="-"/>
            </a:pPr>
            <a:r>
              <a:rPr lang="es" sz="1800">
                <a:solidFill>
                  <a:srgbClr val="E0FF00"/>
                </a:solidFill>
                <a:latin typeface="Helvetica Neue Light"/>
                <a:ea typeface="Helvetica Neue Light"/>
                <a:cs typeface="Helvetica Neue Light"/>
                <a:sym typeface="Helvetica Neue Light"/>
              </a:rPr>
              <a:t>Distribución de variables</a:t>
            </a:r>
            <a:endParaRPr sz="18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4"/>
        <p:cNvGrpSpPr/>
        <p:nvPr/>
      </p:nvGrpSpPr>
      <p:grpSpPr>
        <a:xfrm>
          <a:off x="0" y="0"/>
          <a:ext cx="0" cy="0"/>
          <a:chOff x="0" y="0"/>
          <a:chExt cx="0" cy="0"/>
        </a:xfrm>
      </p:grpSpPr>
      <p:sp>
        <p:nvSpPr>
          <p:cNvPr id="655" name="Google Shape;655;p92"/>
          <p:cNvSpPr txBox="1"/>
          <p:nvPr/>
        </p:nvSpPr>
        <p:spPr>
          <a:xfrm>
            <a:off x="2110051" y="2409500"/>
            <a:ext cx="4923900" cy="112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E0FF00"/>
                </a:solidFill>
                <a:latin typeface="Anton"/>
                <a:ea typeface="Anton"/>
                <a:cs typeface="Anton"/>
                <a:sym typeface="Anton"/>
              </a:rPr>
              <a:t>OPINA Y VALORA ESTA CLASE</a:t>
            </a:r>
            <a:endParaRPr sz="3600" i="1">
              <a:solidFill>
                <a:srgbClr val="E0FF00"/>
              </a:solidFill>
              <a:latin typeface="Anton"/>
              <a:ea typeface="Anton"/>
              <a:cs typeface="Anton"/>
              <a:sym typeface="Anton"/>
            </a:endParaRPr>
          </a:p>
        </p:txBody>
      </p:sp>
      <p:pic>
        <p:nvPicPr>
          <p:cNvPr id="656" name="Google Shape;656;p92" descr="Dizzy on Apple iOS 12.2"/>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rgbClr val="EF89D2"/>
            </a:gs>
            <a:gs pos="100000">
              <a:srgbClr val="E0FF00"/>
            </a:gs>
          </a:gsLst>
          <a:lin ang="10800025" scaled="0"/>
        </a:gradFill>
        <a:effectLst/>
      </p:bgPr>
    </p:bg>
    <p:spTree>
      <p:nvGrpSpPr>
        <p:cNvPr id="1" name="Shape 660"/>
        <p:cNvGrpSpPr/>
        <p:nvPr/>
      </p:nvGrpSpPr>
      <p:grpSpPr>
        <a:xfrm>
          <a:off x="0" y="0"/>
          <a:ext cx="0" cy="0"/>
          <a:chOff x="0" y="0"/>
          <a:chExt cx="0" cy="0"/>
        </a:xfrm>
      </p:grpSpPr>
      <p:sp>
        <p:nvSpPr>
          <p:cNvPr id="661" name="Google Shape;661;p93"/>
          <p:cNvSpPr txBox="1"/>
          <p:nvPr/>
        </p:nvSpPr>
        <p:spPr>
          <a:xfrm>
            <a:off x="1398000" y="2077200"/>
            <a:ext cx="63480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121212"/>
                </a:solidFill>
                <a:latin typeface="Anton"/>
                <a:ea typeface="Anton"/>
                <a:cs typeface="Anton"/>
                <a:sym typeface="Anton"/>
              </a:rPr>
              <a:t>#DEMOCRATIZANDOLAEDUCACIÓN</a:t>
            </a:r>
            <a:endParaRPr sz="3600" i="1">
              <a:solidFill>
                <a:srgbClr val="121212"/>
              </a:solidFill>
              <a:latin typeface="Anton"/>
              <a:ea typeface="Anton"/>
              <a:cs typeface="Anton"/>
              <a:sym typeface="Anton"/>
            </a:endParaRPr>
          </a:p>
        </p:txBody>
      </p:sp>
      <p:pic>
        <p:nvPicPr>
          <p:cNvPr id="662" name="Google Shape;662;p9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5"/>
        <p:cNvGrpSpPr/>
        <p:nvPr/>
      </p:nvGrpSpPr>
      <p:grpSpPr>
        <a:xfrm>
          <a:off x="0" y="0"/>
          <a:ext cx="0" cy="0"/>
          <a:chOff x="0" y="0"/>
          <a:chExt cx="0" cy="0"/>
        </a:xfrm>
      </p:grpSpPr>
      <p:sp>
        <p:nvSpPr>
          <p:cNvPr id="196" name="Google Shape;196;p31"/>
          <p:cNvSpPr txBox="1"/>
          <p:nvPr/>
        </p:nvSpPr>
        <p:spPr>
          <a:xfrm>
            <a:off x="2187450" y="1678650"/>
            <a:ext cx="5079300" cy="98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600" i="1">
                <a:solidFill>
                  <a:srgbClr val="E0FF00"/>
                </a:solidFill>
                <a:latin typeface="Anton"/>
                <a:ea typeface="Anton"/>
                <a:cs typeface="Anton"/>
                <a:sym typeface="Anton"/>
              </a:rPr>
              <a:t>GENERALIDADES</a:t>
            </a:r>
            <a:endParaRPr sz="3600" i="1">
              <a:solidFill>
                <a:srgbClr val="E0FF00"/>
              </a:solidFill>
              <a:latin typeface="Anton"/>
              <a:ea typeface="Anton"/>
              <a:cs typeface="Anton"/>
              <a:sym typeface="Anto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p:nvPr/>
        </p:nvSpPr>
        <p:spPr>
          <a:xfrm>
            <a:off x="1599900" y="514350"/>
            <a:ext cx="5944200" cy="9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4000" i="1">
                <a:solidFill>
                  <a:schemeClr val="dk1"/>
                </a:solidFill>
                <a:latin typeface="Anton"/>
                <a:ea typeface="Anton"/>
                <a:cs typeface="Anton"/>
                <a:sym typeface="Anton"/>
              </a:rPr>
              <a:t>¿</a:t>
            </a:r>
            <a:r>
              <a:rPr lang="es" sz="3600" i="1">
                <a:solidFill>
                  <a:schemeClr val="dk1"/>
                </a:solidFill>
                <a:latin typeface="Anton"/>
                <a:ea typeface="Anton"/>
                <a:cs typeface="Anton"/>
                <a:sym typeface="Anton"/>
              </a:rPr>
              <a:t>Cómo conocer los datos?</a:t>
            </a:r>
            <a:endParaRPr sz="3600" i="1">
              <a:solidFill>
                <a:schemeClr val="dk1"/>
              </a:solidFill>
              <a:latin typeface="Anton"/>
              <a:ea typeface="Anton"/>
              <a:cs typeface="Anton"/>
              <a:sym typeface="Anton"/>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pic>
        <p:nvPicPr>
          <p:cNvPr id="202" name="Google Shape;202;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3" name="Google Shape;203;p32"/>
          <p:cNvSpPr txBox="1"/>
          <p:nvPr/>
        </p:nvSpPr>
        <p:spPr>
          <a:xfrm>
            <a:off x="1397425" y="1693375"/>
            <a:ext cx="2226900" cy="631200"/>
          </a:xfrm>
          <a:prstGeom prst="rect">
            <a:avLst/>
          </a:prstGeom>
          <a:solidFill>
            <a:srgbClr val="E0FF00"/>
          </a:solid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None/>
            </a:pPr>
            <a:r>
              <a:rPr lang="es" sz="2900" i="1">
                <a:solidFill>
                  <a:schemeClr val="dk1"/>
                </a:solidFill>
                <a:latin typeface="Anton"/>
                <a:ea typeface="Anton"/>
                <a:cs typeface="Anton"/>
                <a:sym typeface="Anton"/>
              </a:rPr>
              <a:t>Descripción</a:t>
            </a:r>
            <a:endParaRPr sz="700">
              <a:solidFill>
                <a:schemeClr val="dk1"/>
              </a:solidFill>
            </a:endParaRPr>
          </a:p>
        </p:txBody>
      </p:sp>
      <p:sp>
        <p:nvSpPr>
          <p:cNvPr id="204" name="Google Shape;204;p32"/>
          <p:cNvSpPr txBox="1"/>
          <p:nvPr/>
        </p:nvSpPr>
        <p:spPr>
          <a:xfrm>
            <a:off x="1397425" y="2924825"/>
            <a:ext cx="2226900" cy="631200"/>
          </a:xfrm>
          <a:prstGeom prst="rect">
            <a:avLst/>
          </a:prstGeom>
          <a:solidFill>
            <a:srgbClr val="E0FF00"/>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s" sz="2900" i="1">
                <a:solidFill>
                  <a:schemeClr val="dk1"/>
                </a:solidFill>
                <a:latin typeface="Anton"/>
                <a:ea typeface="Anton"/>
                <a:cs typeface="Anton"/>
                <a:sym typeface="Anton"/>
              </a:rPr>
              <a:t>Análisis</a:t>
            </a:r>
            <a:endParaRPr sz="700">
              <a:solidFill>
                <a:schemeClr val="dk1"/>
              </a:solidFill>
            </a:endParaRPr>
          </a:p>
        </p:txBody>
      </p:sp>
      <p:sp>
        <p:nvSpPr>
          <p:cNvPr id="205" name="Google Shape;205;p32"/>
          <p:cNvSpPr/>
          <p:nvPr/>
        </p:nvSpPr>
        <p:spPr>
          <a:xfrm>
            <a:off x="2354125" y="2459400"/>
            <a:ext cx="313500" cy="330600"/>
          </a:xfrm>
          <a:prstGeom prst="mathPlus">
            <a:avLst>
              <a:gd name="adj1" fmla="val 23520"/>
            </a:avLst>
          </a:prstGeom>
          <a:solidFill>
            <a:srgbClr val="3CEFAB"/>
          </a:solidFill>
          <a:ln w="9525" cap="flat" cmpd="sng">
            <a:solidFill>
              <a:srgbClr val="3CEF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32"/>
          <p:cNvCxnSpPr/>
          <p:nvPr/>
        </p:nvCxnSpPr>
        <p:spPr>
          <a:xfrm>
            <a:off x="3983775" y="1503450"/>
            <a:ext cx="36900" cy="2293500"/>
          </a:xfrm>
          <a:prstGeom prst="straightConnector1">
            <a:avLst/>
          </a:prstGeom>
          <a:noFill/>
          <a:ln w="38100" cap="flat" cmpd="sng">
            <a:solidFill>
              <a:srgbClr val="3CEFAB"/>
            </a:solidFill>
            <a:prstDash val="dash"/>
            <a:round/>
            <a:headEnd type="none" w="med" len="med"/>
            <a:tailEnd type="none" w="med" len="med"/>
          </a:ln>
        </p:spPr>
      </p:cxnSp>
      <p:cxnSp>
        <p:nvCxnSpPr>
          <p:cNvPr id="207" name="Google Shape;207;p32"/>
          <p:cNvCxnSpPr/>
          <p:nvPr/>
        </p:nvCxnSpPr>
        <p:spPr>
          <a:xfrm>
            <a:off x="3433875" y="3796750"/>
            <a:ext cx="467400" cy="0"/>
          </a:xfrm>
          <a:prstGeom prst="straightConnector1">
            <a:avLst/>
          </a:prstGeom>
          <a:noFill/>
          <a:ln w="38100" cap="flat" cmpd="sng">
            <a:solidFill>
              <a:srgbClr val="3CEFAB"/>
            </a:solidFill>
            <a:prstDash val="dash"/>
            <a:round/>
            <a:headEnd type="none" w="med" len="med"/>
            <a:tailEnd type="none" w="med" len="med"/>
          </a:ln>
        </p:spPr>
      </p:cxnSp>
      <p:sp>
        <p:nvSpPr>
          <p:cNvPr id="208" name="Google Shape;208;p32"/>
          <p:cNvSpPr txBox="1"/>
          <p:nvPr/>
        </p:nvSpPr>
        <p:spPr>
          <a:xfrm>
            <a:off x="4124225" y="2040750"/>
            <a:ext cx="4077600" cy="1062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s" sz="1900">
                <a:solidFill>
                  <a:schemeClr val="dk1"/>
                </a:solidFill>
                <a:latin typeface="Helvetica Neue Light"/>
                <a:ea typeface="Helvetica Neue Light"/>
                <a:cs typeface="Helvetica Neue Light"/>
                <a:sym typeface="Helvetica Neue Light"/>
              </a:rPr>
              <a:t>La </a:t>
            </a:r>
            <a:r>
              <a:rPr lang="es" sz="1900" b="1">
                <a:solidFill>
                  <a:schemeClr val="dk1"/>
                </a:solidFill>
                <a:latin typeface="Helvetica Neue"/>
                <a:ea typeface="Helvetica Neue"/>
                <a:cs typeface="Helvetica Neue"/>
                <a:sym typeface="Helvetica Neue"/>
              </a:rPr>
              <a:t>estadística descriptiva</a:t>
            </a:r>
            <a:r>
              <a:rPr lang="es" sz="1900">
                <a:solidFill>
                  <a:schemeClr val="dk1"/>
                </a:solidFill>
                <a:latin typeface="Helvetica Neue Light"/>
                <a:ea typeface="Helvetica Neue Light"/>
                <a:cs typeface="Helvetica Neue Light"/>
                <a:sym typeface="Helvetica Neue Light"/>
              </a:rPr>
              <a:t> es una rama de la estadística que nos ayuda a </a:t>
            </a:r>
            <a:r>
              <a:rPr lang="es" sz="1900" b="1">
                <a:solidFill>
                  <a:schemeClr val="dk1"/>
                </a:solidFill>
                <a:latin typeface="Helvetica Neue"/>
                <a:ea typeface="Helvetica Neue"/>
                <a:cs typeface="Helvetica Neue"/>
                <a:sym typeface="Helvetica Neue"/>
              </a:rPr>
              <a:t>entender</a:t>
            </a:r>
            <a:r>
              <a:rPr lang="es" sz="1900">
                <a:solidFill>
                  <a:schemeClr val="dk1"/>
                </a:solidFill>
                <a:latin typeface="Helvetica Neue Light"/>
                <a:ea typeface="Helvetica Neue Light"/>
                <a:cs typeface="Helvetica Neue Light"/>
                <a:sym typeface="Helvetica Neue Light"/>
              </a:rPr>
              <a:t> mejor los datos.</a:t>
            </a:r>
            <a:endParaRPr/>
          </a:p>
        </p:txBody>
      </p:sp>
      <p:sp>
        <p:nvSpPr>
          <p:cNvPr id="209" name="Google Shape;209;p32"/>
          <p:cNvSpPr txBox="1"/>
          <p:nvPr/>
        </p:nvSpPr>
        <p:spPr>
          <a:xfrm>
            <a:off x="1961700" y="4113100"/>
            <a:ext cx="5541000" cy="738900"/>
          </a:xfrm>
          <a:prstGeom prst="rect">
            <a:avLst/>
          </a:prstGeom>
          <a:noFill/>
          <a:ln>
            <a:noFill/>
          </a:ln>
        </p:spPr>
        <p:txBody>
          <a:bodyPr spcFirstLastPara="1" wrap="square" lIns="91425" tIns="91425" rIns="91425" bIns="91425" anchor="ctr" anchorCtr="0">
            <a:spAutoFit/>
          </a:bodyPr>
          <a:lstStyle/>
          <a:p>
            <a:pPr marL="0" lvl="0" indent="0" algn="just" rtl="0">
              <a:lnSpc>
                <a:spcPct val="100000"/>
              </a:lnSpc>
              <a:spcBef>
                <a:spcPts val="0"/>
              </a:spcBef>
              <a:spcAft>
                <a:spcPts val="1000"/>
              </a:spcAft>
              <a:buNone/>
            </a:pPr>
            <a:r>
              <a:rPr lang="es" sz="1800" i="1">
                <a:solidFill>
                  <a:schemeClr val="dk1"/>
                </a:solidFill>
                <a:latin typeface="Helvetica Neue Light"/>
                <a:ea typeface="Helvetica Neue Light"/>
                <a:cs typeface="Helvetica Neue Light"/>
                <a:sym typeface="Helvetica Neue Light"/>
              </a:rPr>
              <a:t>¡Es uno de los pilares del Análisis Exploratorio de Datos o EDA que veremos más adelante!</a:t>
            </a:r>
            <a:endParaRPr sz="1800" i="1">
              <a:solidFill>
                <a:srgbClr val="000000"/>
              </a:solidFill>
              <a:latin typeface="Helvetica Neue Light"/>
              <a:ea typeface="Helvetica Neue Light"/>
              <a:cs typeface="Helvetica Neue Light"/>
              <a:sym typeface="Helvetica Neue Light"/>
            </a:endParaRPr>
          </a:p>
        </p:txBody>
      </p:sp>
      <p:sp>
        <p:nvSpPr>
          <p:cNvPr id="210" name="Google Shape;210;p32"/>
          <p:cNvSpPr txBox="1"/>
          <p:nvPr/>
        </p:nvSpPr>
        <p:spPr>
          <a:xfrm>
            <a:off x="1489350" y="4189900"/>
            <a:ext cx="538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000"/>
              <a:t>😎</a:t>
            </a:r>
            <a:endParaRPr sz="2000"/>
          </a:p>
        </p:txBody>
      </p:sp>
      <p:cxnSp>
        <p:nvCxnSpPr>
          <p:cNvPr id="211" name="Google Shape;211;p32"/>
          <p:cNvCxnSpPr/>
          <p:nvPr/>
        </p:nvCxnSpPr>
        <p:spPr>
          <a:xfrm>
            <a:off x="3433875" y="1503450"/>
            <a:ext cx="467400" cy="0"/>
          </a:xfrm>
          <a:prstGeom prst="straightConnector1">
            <a:avLst/>
          </a:prstGeom>
          <a:noFill/>
          <a:ln w="38100" cap="flat" cmpd="sng">
            <a:solidFill>
              <a:srgbClr val="3CEFAB"/>
            </a:solidFill>
            <a:prstDash val="dash"/>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p:nvPr/>
        </p:nvSpPr>
        <p:spPr>
          <a:xfrm>
            <a:off x="1599900" y="514350"/>
            <a:ext cx="5944200" cy="9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4000" i="1">
                <a:solidFill>
                  <a:schemeClr val="dk1"/>
                </a:solidFill>
                <a:latin typeface="Anton"/>
                <a:ea typeface="Anton"/>
                <a:cs typeface="Anton"/>
                <a:sym typeface="Anton"/>
              </a:rPr>
              <a:t>¿</a:t>
            </a:r>
            <a:r>
              <a:rPr lang="es" sz="3600" i="1">
                <a:solidFill>
                  <a:schemeClr val="dk1"/>
                </a:solidFill>
                <a:latin typeface="Anton"/>
                <a:ea typeface="Anton"/>
                <a:cs typeface="Anton"/>
                <a:sym typeface="Anton"/>
              </a:rPr>
              <a:t>Que es la Estadística Descriptiva?</a:t>
            </a:r>
            <a:endParaRPr sz="3600" i="1">
              <a:solidFill>
                <a:schemeClr val="dk1"/>
              </a:solidFill>
              <a:latin typeface="Anton"/>
              <a:ea typeface="Anton"/>
              <a:cs typeface="Anton"/>
              <a:sym typeface="Anton"/>
            </a:endParaRPr>
          </a:p>
          <a:p>
            <a:pPr marL="0" lvl="0" indent="0" algn="ctr" rtl="0">
              <a:lnSpc>
                <a:spcPct val="115000"/>
              </a:lnSpc>
              <a:spcBef>
                <a:spcPts val="0"/>
              </a:spcBef>
              <a:spcAft>
                <a:spcPts val="0"/>
              </a:spcAft>
              <a:buNone/>
            </a:pPr>
            <a:endParaRPr sz="4000" i="1">
              <a:latin typeface="Anton"/>
              <a:ea typeface="Anton"/>
              <a:cs typeface="Anton"/>
              <a:sym typeface="Anton"/>
            </a:endParaRPr>
          </a:p>
        </p:txBody>
      </p:sp>
      <p:pic>
        <p:nvPicPr>
          <p:cNvPr id="217" name="Google Shape;217;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8" name="Google Shape;218;p33"/>
          <p:cNvSpPr txBox="1"/>
          <p:nvPr/>
        </p:nvSpPr>
        <p:spPr>
          <a:xfrm>
            <a:off x="2373075" y="1820950"/>
            <a:ext cx="407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endParaRPr/>
          </a:p>
        </p:txBody>
      </p:sp>
      <p:sp>
        <p:nvSpPr>
          <p:cNvPr id="219" name="Google Shape;219;p33"/>
          <p:cNvSpPr txBox="1"/>
          <p:nvPr/>
        </p:nvSpPr>
        <p:spPr>
          <a:xfrm>
            <a:off x="1489350" y="4189900"/>
            <a:ext cx="538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p>
        </p:txBody>
      </p:sp>
      <p:sp>
        <p:nvSpPr>
          <p:cNvPr id="220" name="Google Shape;220;p33"/>
          <p:cNvSpPr txBox="1"/>
          <p:nvPr/>
        </p:nvSpPr>
        <p:spPr>
          <a:xfrm>
            <a:off x="5011600" y="2161425"/>
            <a:ext cx="3597600" cy="12621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rgbClr val="333333"/>
                </a:solidFill>
                <a:highlight>
                  <a:srgbClr val="F6F9FC"/>
                </a:highlight>
                <a:latin typeface="Helvetica Neue"/>
                <a:ea typeface="Helvetica Neue"/>
                <a:cs typeface="Helvetica Neue"/>
                <a:sym typeface="Helvetica Neue"/>
              </a:rPr>
              <a:t>La </a:t>
            </a:r>
            <a:r>
              <a:rPr lang="es">
                <a:solidFill>
                  <a:schemeClr val="hlink"/>
                </a:solidFill>
                <a:highlight>
                  <a:srgbClr val="F6F9FC"/>
                </a:highlight>
                <a:uFill>
                  <a:noFill/>
                </a:uFill>
                <a:latin typeface="Helvetica Neue"/>
                <a:ea typeface="Helvetica Neue"/>
                <a:cs typeface="Helvetica Neue"/>
                <a:sym typeface="Helvetica Neue"/>
                <a:hlinkClick r:id="rId4"/>
              </a:rPr>
              <a:t>estadística </a:t>
            </a:r>
            <a:r>
              <a:rPr lang="es">
                <a:solidFill>
                  <a:srgbClr val="333333"/>
                </a:solidFill>
                <a:highlight>
                  <a:srgbClr val="F6F9FC"/>
                </a:highlight>
                <a:latin typeface="Helvetica Neue"/>
                <a:ea typeface="Helvetica Neue"/>
                <a:cs typeface="Helvetica Neue"/>
                <a:sym typeface="Helvetica Neue"/>
              </a:rPr>
              <a:t>descriptiva es una disciplina que se encarga de recoger, almacenar, ordenar, realizar tablas o gráficos y calcular parámetros básicos sobre el conjunto de datos</a:t>
            </a:r>
            <a:endParaRPr sz="1600">
              <a:latin typeface="Helvetica Neue"/>
              <a:ea typeface="Helvetica Neue"/>
              <a:cs typeface="Helvetica Neue"/>
              <a:sym typeface="Helvetica Neue"/>
            </a:endParaRPr>
          </a:p>
        </p:txBody>
      </p:sp>
      <p:pic>
        <p:nvPicPr>
          <p:cNvPr id="221" name="Google Shape;221;p33"/>
          <p:cNvPicPr preferRelativeResize="0"/>
          <p:nvPr/>
        </p:nvPicPr>
        <p:blipFill>
          <a:blip r:embed="rId5">
            <a:alphaModFix/>
          </a:blip>
          <a:stretch>
            <a:fillRect/>
          </a:stretch>
        </p:blipFill>
        <p:spPr>
          <a:xfrm>
            <a:off x="152400" y="1558175"/>
            <a:ext cx="2507276" cy="1369150"/>
          </a:xfrm>
          <a:prstGeom prst="rect">
            <a:avLst/>
          </a:prstGeom>
          <a:noFill/>
          <a:ln>
            <a:noFill/>
          </a:ln>
        </p:spPr>
      </p:pic>
      <p:pic>
        <p:nvPicPr>
          <p:cNvPr id="222" name="Google Shape;222;p33"/>
          <p:cNvPicPr preferRelativeResize="0"/>
          <p:nvPr/>
        </p:nvPicPr>
        <p:blipFill>
          <a:blip r:embed="rId6">
            <a:alphaModFix/>
          </a:blip>
          <a:stretch>
            <a:fillRect/>
          </a:stretch>
        </p:blipFill>
        <p:spPr>
          <a:xfrm>
            <a:off x="1599900" y="2982050"/>
            <a:ext cx="3205254" cy="18911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2592</Words>
  <Application>Microsoft Office PowerPoint</Application>
  <PresentationFormat>Presentación en pantalla (16:9)</PresentationFormat>
  <Paragraphs>279</Paragraphs>
  <Slides>69</Slides>
  <Notes>69</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69</vt:i4>
      </vt:variant>
    </vt:vector>
  </HeadingPairs>
  <TitlesOfParts>
    <vt:vector size="80" baseType="lpstr">
      <vt:lpstr>Helvetica Neue Light</vt:lpstr>
      <vt:lpstr>Helvetica Neue</vt:lpstr>
      <vt:lpstr>Roboto Mono Light</vt:lpstr>
      <vt:lpstr>Lato</vt:lpstr>
      <vt:lpstr>Roboto Mono</vt:lpstr>
      <vt:lpstr>Arial</vt:lpstr>
      <vt:lpstr>Anton</vt:lpstr>
      <vt:lpstr>Lato Light</vt:lpstr>
      <vt:lpstr>Didact Gothic</vt:lpstr>
      <vt:lpstr>Simple Light</vt:lpstr>
      <vt:lpstr>Simple Light</vt:lpstr>
      <vt:lpstr>Presentación de PowerPoint</vt:lpstr>
      <vt:lpstr>Presentación de PowerPoint</vt:lpstr>
      <vt:lpstr>Presentación de PowerPoint</vt:lpstr>
      <vt:lpstr>Presentación de PowerPoint</vt:lpstr>
      <vt:lpstr>MAPA DE CONCEPTOS CLASE 9</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ariel Feldman</cp:lastModifiedBy>
  <cp:revision>1</cp:revision>
  <dcterms:modified xsi:type="dcterms:W3CDTF">2022-05-19T14:23:34Z</dcterms:modified>
</cp:coreProperties>
</file>