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9" r:id="rId2"/>
    <p:sldId id="262" r:id="rId3"/>
    <p:sldId id="263" r:id="rId4"/>
    <p:sldId id="264" r:id="rId5"/>
    <p:sldId id="265" r:id="rId6"/>
    <p:sldId id="267" r:id="rId7"/>
    <p:sldId id="268" r:id="rId8"/>
    <p:sldId id="269" r:id="rId9"/>
    <p:sldId id="270" r:id="rId10"/>
    <p:sldId id="272" r:id="rId11"/>
  </p:sldIdLst>
  <p:sldSz cx="12192000" cy="6858000"/>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o-R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46BB25-D7F1-478F-B78B-119E3DD307E4}" type="datetimeFigureOut">
              <a:rPr lang="ro-RO" smtClean="0"/>
              <a:t>18.12.2023</a:t>
            </a:fld>
            <a:endParaRPr lang="ro-R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o-R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o-R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5FF630-E941-4C49-BD37-20BF18D04F74}" type="slidenum">
              <a:rPr lang="ro-RO" smtClean="0"/>
              <a:t>‹#›</a:t>
            </a:fld>
            <a:endParaRPr lang="ro-RO"/>
          </a:p>
        </p:txBody>
      </p:sp>
    </p:spTree>
    <p:extLst>
      <p:ext uri="{BB962C8B-B14F-4D97-AF65-F5344CB8AC3E}">
        <p14:creationId xmlns:p14="http://schemas.microsoft.com/office/powerpoint/2010/main" val="2840806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6E5FF630-E941-4C49-BD37-20BF18D04F74}" type="slidenum">
              <a:rPr lang="ro-RO" smtClean="0"/>
              <a:t>4</a:t>
            </a:fld>
            <a:endParaRPr lang="ro-RO"/>
          </a:p>
        </p:txBody>
      </p:sp>
    </p:spTree>
    <p:extLst>
      <p:ext uri="{BB962C8B-B14F-4D97-AF65-F5344CB8AC3E}">
        <p14:creationId xmlns:p14="http://schemas.microsoft.com/office/powerpoint/2010/main" val="4121627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6E5FF630-E941-4C49-BD37-20BF18D04F74}" type="slidenum">
              <a:rPr lang="ro-RO" smtClean="0"/>
              <a:t>5</a:t>
            </a:fld>
            <a:endParaRPr lang="ro-RO"/>
          </a:p>
        </p:txBody>
      </p:sp>
    </p:spTree>
    <p:extLst>
      <p:ext uri="{BB962C8B-B14F-4D97-AF65-F5344CB8AC3E}">
        <p14:creationId xmlns:p14="http://schemas.microsoft.com/office/powerpoint/2010/main" val="1428640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6E5FF630-E941-4C49-BD37-20BF18D04F74}" type="slidenum">
              <a:rPr lang="ro-RO" smtClean="0"/>
              <a:t>6</a:t>
            </a:fld>
            <a:endParaRPr lang="ro-RO"/>
          </a:p>
        </p:txBody>
      </p:sp>
    </p:spTree>
    <p:extLst>
      <p:ext uri="{BB962C8B-B14F-4D97-AF65-F5344CB8AC3E}">
        <p14:creationId xmlns:p14="http://schemas.microsoft.com/office/powerpoint/2010/main" val="2293810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6E5FF630-E941-4C49-BD37-20BF18D04F74}" type="slidenum">
              <a:rPr lang="ro-RO" smtClean="0"/>
              <a:t>7</a:t>
            </a:fld>
            <a:endParaRPr lang="ro-RO"/>
          </a:p>
        </p:txBody>
      </p:sp>
    </p:spTree>
    <p:extLst>
      <p:ext uri="{BB962C8B-B14F-4D97-AF65-F5344CB8AC3E}">
        <p14:creationId xmlns:p14="http://schemas.microsoft.com/office/powerpoint/2010/main" val="4124917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6E5FF630-E941-4C49-BD37-20BF18D04F74}" type="slidenum">
              <a:rPr lang="ro-RO" smtClean="0"/>
              <a:t>8</a:t>
            </a:fld>
            <a:endParaRPr lang="ro-RO"/>
          </a:p>
        </p:txBody>
      </p:sp>
    </p:spTree>
    <p:extLst>
      <p:ext uri="{BB962C8B-B14F-4D97-AF65-F5344CB8AC3E}">
        <p14:creationId xmlns:p14="http://schemas.microsoft.com/office/powerpoint/2010/main" val="1956542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6E5FF630-E941-4C49-BD37-20BF18D04F74}" type="slidenum">
              <a:rPr lang="ro-RO" smtClean="0"/>
              <a:t>9</a:t>
            </a:fld>
            <a:endParaRPr lang="ro-RO"/>
          </a:p>
        </p:txBody>
      </p:sp>
    </p:spTree>
    <p:extLst>
      <p:ext uri="{BB962C8B-B14F-4D97-AF65-F5344CB8AC3E}">
        <p14:creationId xmlns:p14="http://schemas.microsoft.com/office/powerpoint/2010/main" val="3435753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6E5FF630-E941-4C49-BD37-20BF18D04F74}" type="slidenum">
              <a:rPr lang="ro-RO" smtClean="0"/>
              <a:t>10</a:t>
            </a:fld>
            <a:endParaRPr lang="ro-RO"/>
          </a:p>
        </p:txBody>
      </p:sp>
    </p:spTree>
    <p:extLst>
      <p:ext uri="{BB962C8B-B14F-4D97-AF65-F5344CB8AC3E}">
        <p14:creationId xmlns:p14="http://schemas.microsoft.com/office/powerpoint/2010/main" val="2787434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ro-RO"/>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ro-RO"/>
          </a:p>
        </p:txBody>
      </p:sp>
      <p:sp>
        <p:nvSpPr>
          <p:cNvPr id="4" name="Date Placeholder 3"/>
          <p:cNvSpPr>
            <a:spLocks noGrp="1"/>
          </p:cNvSpPr>
          <p:nvPr>
            <p:ph type="dt" sz="half" idx="10"/>
          </p:nvPr>
        </p:nvSpPr>
        <p:spPr/>
        <p:txBody>
          <a:bodyPr/>
          <a:lstStyle/>
          <a:p>
            <a:fld id="{11722CD3-6D39-4B5A-AAEA-CF14DFFB911A}" type="datetimeFigureOut">
              <a:rPr lang="ro-RO" smtClean="0"/>
              <a:t>18.12.2023</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4A04BDBC-B731-4BBB-9679-3D10E9FBC126}" type="slidenum">
              <a:rPr lang="ro-RO" smtClean="0"/>
              <a:t>‹#›</a:t>
            </a:fld>
            <a:endParaRPr lang="ro-RO"/>
          </a:p>
        </p:txBody>
      </p:sp>
    </p:spTree>
    <p:extLst>
      <p:ext uri="{BB962C8B-B14F-4D97-AF65-F5344CB8AC3E}">
        <p14:creationId xmlns:p14="http://schemas.microsoft.com/office/powerpoint/2010/main" val="946621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o-RO"/>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Date Placeholder 3"/>
          <p:cNvSpPr>
            <a:spLocks noGrp="1"/>
          </p:cNvSpPr>
          <p:nvPr>
            <p:ph type="dt" sz="half" idx="10"/>
          </p:nvPr>
        </p:nvSpPr>
        <p:spPr/>
        <p:txBody>
          <a:bodyPr/>
          <a:lstStyle/>
          <a:p>
            <a:fld id="{11722CD3-6D39-4B5A-AAEA-CF14DFFB911A}" type="datetimeFigureOut">
              <a:rPr lang="ro-RO" smtClean="0"/>
              <a:t>18.12.2023</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4A04BDBC-B731-4BBB-9679-3D10E9FBC126}" type="slidenum">
              <a:rPr lang="ro-RO" smtClean="0"/>
              <a:t>‹#›</a:t>
            </a:fld>
            <a:endParaRPr lang="ro-RO"/>
          </a:p>
        </p:txBody>
      </p:sp>
    </p:spTree>
    <p:extLst>
      <p:ext uri="{BB962C8B-B14F-4D97-AF65-F5344CB8AC3E}">
        <p14:creationId xmlns:p14="http://schemas.microsoft.com/office/powerpoint/2010/main" val="1175331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ro-RO"/>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Date Placeholder 3"/>
          <p:cNvSpPr>
            <a:spLocks noGrp="1"/>
          </p:cNvSpPr>
          <p:nvPr>
            <p:ph type="dt" sz="half" idx="10"/>
          </p:nvPr>
        </p:nvSpPr>
        <p:spPr/>
        <p:txBody>
          <a:bodyPr/>
          <a:lstStyle/>
          <a:p>
            <a:fld id="{11722CD3-6D39-4B5A-AAEA-CF14DFFB911A}" type="datetimeFigureOut">
              <a:rPr lang="ro-RO" smtClean="0"/>
              <a:t>18.12.2023</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4A04BDBC-B731-4BBB-9679-3D10E9FBC126}" type="slidenum">
              <a:rPr lang="ro-RO" smtClean="0"/>
              <a:t>‹#›</a:t>
            </a:fld>
            <a:endParaRPr lang="ro-RO"/>
          </a:p>
        </p:txBody>
      </p:sp>
    </p:spTree>
    <p:extLst>
      <p:ext uri="{BB962C8B-B14F-4D97-AF65-F5344CB8AC3E}">
        <p14:creationId xmlns:p14="http://schemas.microsoft.com/office/powerpoint/2010/main" val="3307710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o-RO"/>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Date Placeholder 3"/>
          <p:cNvSpPr>
            <a:spLocks noGrp="1"/>
          </p:cNvSpPr>
          <p:nvPr>
            <p:ph type="dt" sz="half" idx="10"/>
          </p:nvPr>
        </p:nvSpPr>
        <p:spPr/>
        <p:txBody>
          <a:bodyPr/>
          <a:lstStyle/>
          <a:p>
            <a:fld id="{11722CD3-6D39-4B5A-AAEA-CF14DFFB911A}" type="datetimeFigureOut">
              <a:rPr lang="ro-RO" smtClean="0"/>
              <a:t>18.12.2023</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4A04BDBC-B731-4BBB-9679-3D10E9FBC126}" type="slidenum">
              <a:rPr lang="ro-RO" smtClean="0"/>
              <a:t>‹#›</a:t>
            </a:fld>
            <a:endParaRPr lang="ro-RO"/>
          </a:p>
        </p:txBody>
      </p:sp>
    </p:spTree>
    <p:extLst>
      <p:ext uri="{BB962C8B-B14F-4D97-AF65-F5344CB8AC3E}">
        <p14:creationId xmlns:p14="http://schemas.microsoft.com/office/powerpoint/2010/main" val="1942314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ro-RO"/>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1722CD3-6D39-4B5A-AAEA-CF14DFFB911A}" type="datetimeFigureOut">
              <a:rPr lang="ro-RO" smtClean="0"/>
              <a:t>18.12.2023</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4A04BDBC-B731-4BBB-9679-3D10E9FBC126}" type="slidenum">
              <a:rPr lang="ro-RO" smtClean="0"/>
              <a:t>‹#›</a:t>
            </a:fld>
            <a:endParaRPr lang="ro-RO"/>
          </a:p>
        </p:txBody>
      </p:sp>
    </p:spTree>
    <p:extLst>
      <p:ext uri="{BB962C8B-B14F-4D97-AF65-F5344CB8AC3E}">
        <p14:creationId xmlns:p14="http://schemas.microsoft.com/office/powerpoint/2010/main" val="3757036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o-RO"/>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5" name="Date Placeholder 4"/>
          <p:cNvSpPr>
            <a:spLocks noGrp="1"/>
          </p:cNvSpPr>
          <p:nvPr>
            <p:ph type="dt" sz="half" idx="10"/>
          </p:nvPr>
        </p:nvSpPr>
        <p:spPr/>
        <p:txBody>
          <a:bodyPr/>
          <a:lstStyle/>
          <a:p>
            <a:fld id="{11722CD3-6D39-4B5A-AAEA-CF14DFFB911A}" type="datetimeFigureOut">
              <a:rPr lang="ro-RO" smtClean="0"/>
              <a:t>18.12.2023</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4A04BDBC-B731-4BBB-9679-3D10E9FBC126}" type="slidenum">
              <a:rPr lang="ro-RO" smtClean="0"/>
              <a:t>‹#›</a:t>
            </a:fld>
            <a:endParaRPr lang="ro-RO"/>
          </a:p>
        </p:txBody>
      </p:sp>
    </p:spTree>
    <p:extLst>
      <p:ext uri="{BB962C8B-B14F-4D97-AF65-F5344CB8AC3E}">
        <p14:creationId xmlns:p14="http://schemas.microsoft.com/office/powerpoint/2010/main" val="831856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ro-RO"/>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7" name="Date Placeholder 6"/>
          <p:cNvSpPr>
            <a:spLocks noGrp="1"/>
          </p:cNvSpPr>
          <p:nvPr>
            <p:ph type="dt" sz="half" idx="10"/>
          </p:nvPr>
        </p:nvSpPr>
        <p:spPr/>
        <p:txBody>
          <a:bodyPr/>
          <a:lstStyle/>
          <a:p>
            <a:fld id="{11722CD3-6D39-4B5A-AAEA-CF14DFFB911A}" type="datetimeFigureOut">
              <a:rPr lang="ro-RO" smtClean="0"/>
              <a:t>18.12.2023</a:t>
            </a:fld>
            <a:endParaRPr lang="ro-RO"/>
          </a:p>
        </p:txBody>
      </p:sp>
      <p:sp>
        <p:nvSpPr>
          <p:cNvPr id="8" name="Footer Placeholder 7"/>
          <p:cNvSpPr>
            <a:spLocks noGrp="1"/>
          </p:cNvSpPr>
          <p:nvPr>
            <p:ph type="ftr" sz="quarter" idx="11"/>
          </p:nvPr>
        </p:nvSpPr>
        <p:spPr/>
        <p:txBody>
          <a:bodyPr/>
          <a:lstStyle/>
          <a:p>
            <a:endParaRPr lang="ro-RO"/>
          </a:p>
        </p:txBody>
      </p:sp>
      <p:sp>
        <p:nvSpPr>
          <p:cNvPr id="9" name="Slide Number Placeholder 8"/>
          <p:cNvSpPr>
            <a:spLocks noGrp="1"/>
          </p:cNvSpPr>
          <p:nvPr>
            <p:ph type="sldNum" sz="quarter" idx="12"/>
          </p:nvPr>
        </p:nvSpPr>
        <p:spPr/>
        <p:txBody>
          <a:bodyPr/>
          <a:lstStyle/>
          <a:p>
            <a:fld id="{4A04BDBC-B731-4BBB-9679-3D10E9FBC126}" type="slidenum">
              <a:rPr lang="ro-RO" smtClean="0"/>
              <a:t>‹#›</a:t>
            </a:fld>
            <a:endParaRPr lang="ro-RO"/>
          </a:p>
        </p:txBody>
      </p:sp>
    </p:spTree>
    <p:extLst>
      <p:ext uri="{BB962C8B-B14F-4D97-AF65-F5344CB8AC3E}">
        <p14:creationId xmlns:p14="http://schemas.microsoft.com/office/powerpoint/2010/main" val="3816159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o-RO"/>
          </a:p>
        </p:txBody>
      </p:sp>
      <p:sp>
        <p:nvSpPr>
          <p:cNvPr id="3" name="Date Placeholder 2"/>
          <p:cNvSpPr>
            <a:spLocks noGrp="1"/>
          </p:cNvSpPr>
          <p:nvPr>
            <p:ph type="dt" sz="half" idx="10"/>
          </p:nvPr>
        </p:nvSpPr>
        <p:spPr/>
        <p:txBody>
          <a:bodyPr/>
          <a:lstStyle/>
          <a:p>
            <a:fld id="{11722CD3-6D39-4B5A-AAEA-CF14DFFB911A}" type="datetimeFigureOut">
              <a:rPr lang="ro-RO" smtClean="0"/>
              <a:t>18.12.2023</a:t>
            </a:fld>
            <a:endParaRPr lang="ro-RO"/>
          </a:p>
        </p:txBody>
      </p:sp>
      <p:sp>
        <p:nvSpPr>
          <p:cNvPr id="4" name="Footer Placeholder 3"/>
          <p:cNvSpPr>
            <a:spLocks noGrp="1"/>
          </p:cNvSpPr>
          <p:nvPr>
            <p:ph type="ftr" sz="quarter" idx="11"/>
          </p:nvPr>
        </p:nvSpPr>
        <p:spPr/>
        <p:txBody>
          <a:bodyPr/>
          <a:lstStyle/>
          <a:p>
            <a:endParaRPr lang="ro-RO"/>
          </a:p>
        </p:txBody>
      </p:sp>
      <p:sp>
        <p:nvSpPr>
          <p:cNvPr id="5" name="Slide Number Placeholder 4"/>
          <p:cNvSpPr>
            <a:spLocks noGrp="1"/>
          </p:cNvSpPr>
          <p:nvPr>
            <p:ph type="sldNum" sz="quarter" idx="12"/>
          </p:nvPr>
        </p:nvSpPr>
        <p:spPr/>
        <p:txBody>
          <a:bodyPr/>
          <a:lstStyle/>
          <a:p>
            <a:fld id="{4A04BDBC-B731-4BBB-9679-3D10E9FBC126}" type="slidenum">
              <a:rPr lang="ro-RO" smtClean="0"/>
              <a:t>‹#›</a:t>
            </a:fld>
            <a:endParaRPr lang="ro-RO"/>
          </a:p>
        </p:txBody>
      </p:sp>
    </p:spTree>
    <p:extLst>
      <p:ext uri="{BB962C8B-B14F-4D97-AF65-F5344CB8AC3E}">
        <p14:creationId xmlns:p14="http://schemas.microsoft.com/office/powerpoint/2010/main" val="3618149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722CD3-6D39-4B5A-AAEA-CF14DFFB911A}" type="datetimeFigureOut">
              <a:rPr lang="ro-RO" smtClean="0"/>
              <a:t>18.12.2023</a:t>
            </a:fld>
            <a:endParaRPr lang="ro-RO"/>
          </a:p>
        </p:txBody>
      </p:sp>
      <p:sp>
        <p:nvSpPr>
          <p:cNvPr id="3" name="Footer Placeholder 2"/>
          <p:cNvSpPr>
            <a:spLocks noGrp="1"/>
          </p:cNvSpPr>
          <p:nvPr>
            <p:ph type="ftr" sz="quarter" idx="11"/>
          </p:nvPr>
        </p:nvSpPr>
        <p:spPr/>
        <p:txBody>
          <a:bodyPr/>
          <a:lstStyle/>
          <a:p>
            <a:endParaRPr lang="ro-RO"/>
          </a:p>
        </p:txBody>
      </p:sp>
      <p:sp>
        <p:nvSpPr>
          <p:cNvPr id="4" name="Slide Number Placeholder 3"/>
          <p:cNvSpPr>
            <a:spLocks noGrp="1"/>
          </p:cNvSpPr>
          <p:nvPr>
            <p:ph type="sldNum" sz="quarter" idx="12"/>
          </p:nvPr>
        </p:nvSpPr>
        <p:spPr/>
        <p:txBody>
          <a:bodyPr/>
          <a:lstStyle/>
          <a:p>
            <a:fld id="{4A04BDBC-B731-4BBB-9679-3D10E9FBC126}" type="slidenum">
              <a:rPr lang="ro-RO" smtClean="0"/>
              <a:t>‹#›</a:t>
            </a:fld>
            <a:endParaRPr lang="ro-RO"/>
          </a:p>
        </p:txBody>
      </p:sp>
    </p:spTree>
    <p:extLst>
      <p:ext uri="{BB962C8B-B14F-4D97-AF65-F5344CB8AC3E}">
        <p14:creationId xmlns:p14="http://schemas.microsoft.com/office/powerpoint/2010/main" val="394056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ro-RO"/>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1722CD3-6D39-4B5A-AAEA-CF14DFFB911A}" type="datetimeFigureOut">
              <a:rPr lang="ro-RO" smtClean="0"/>
              <a:t>18.12.2023</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4A04BDBC-B731-4BBB-9679-3D10E9FBC126}" type="slidenum">
              <a:rPr lang="ro-RO" smtClean="0"/>
              <a:t>‹#›</a:t>
            </a:fld>
            <a:endParaRPr lang="ro-RO"/>
          </a:p>
        </p:txBody>
      </p:sp>
    </p:spTree>
    <p:extLst>
      <p:ext uri="{BB962C8B-B14F-4D97-AF65-F5344CB8AC3E}">
        <p14:creationId xmlns:p14="http://schemas.microsoft.com/office/powerpoint/2010/main" val="2845147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ro-RO"/>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o-RO"/>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1722CD3-6D39-4B5A-AAEA-CF14DFFB911A}" type="datetimeFigureOut">
              <a:rPr lang="ro-RO" smtClean="0"/>
              <a:t>18.12.2023</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4A04BDBC-B731-4BBB-9679-3D10E9FBC126}" type="slidenum">
              <a:rPr lang="ro-RO" smtClean="0"/>
              <a:t>‹#›</a:t>
            </a:fld>
            <a:endParaRPr lang="ro-RO"/>
          </a:p>
        </p:txBody>
      </p:sp>
    </p:spTree>
    <p:extLst>
      <p:ext uri="{BB962C8B-B14F-4D97-AF65-F5344CB8AC3E}">
        <p14:creationId xmlns:p14="http://schemas.microsoft.com/office/powerpoint/2010/main" val="2564968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ro-RO"/>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722CD3-6D39-4B5A-AAEA-CF14DFFB911A}" type="datetimeFigureOut">
              <a:rPr lang="ro-RO" smtClean="0"/>
              <a:t>18.12.2023</a:t>
            </a:fld>
            <a:endParaRPr lang="ro-RO"/>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o-RO"/>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04BDBC-B731-4BBB-9679-3D10E9FBC126}" type="slidenum">
              <a:rPr lang="ro-RO" smtClean="0"/>
              <a:t>‹#›</a:t>
            </a:fld>
            <a:endParaRPr lang="ro-RO"/>
          </a:p>
        </p:txBody>
      </p:sp>
    </p:spTree>
    <p:extLst>
      <p:ext uri="{BB962C8B-B14F-4D97-AF65-F5344CB8AC3E}">
        <p14:creationId xmlns:p14="http://schemas.microsoft.com/office/powerpoint/2010/main" val="26036481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05154" y="471093"/>
            <a:ext cx="5125262" cy="5915814"/>
          </a:xfrm>
          <a:prstGeom prst="rect">
            <a:avLst/>
          </a:prstGeom>
        </p:spPr>
      </p:pic>
      <p:sp>
        <p:nvSpPr>
          <p:cNvPr id="7" name="Rectangle 6"/>
          <p:cNvSpPr/>
          <p:nvPr/>
        </p:nvSpPr>
        <p:spPr>
          <a:xfrm>
            <a:off x="5794310" y="0"/>
            <a:ext cx="639769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ro-RO" sz="4800" dirty="0" smtClean="0">
                <a:latin typeface="Lucida Console" panose="020B0609040504020204" pitchFamily="49" charset="0"/>
                <a:cs typeface="Mongolian Baiti" panose="03000500000000000000" pitchFamily="66" charset="0"/>
              </a:rPr>
              <a:t>Data Science Salaries</a:t>
            </a:r>
            <a:endParaRPr lang="ro-RO" sz="4800" dirty="0">
              <a:latin typeface="Lucida Console" panose="020B0609040504020204" pitchFamily="49" charset="0"/>
              <a:cs typeface="Mongolian Baiti" panose="03000500000000000000" pitchFamily="66" charset="0"/>
            </a:endParaRPr>
          </a:p>
        </p:txBody>
      </p:sp>
      <p:sp>
        <p:nvSpPr>
          <p:cNvPr id="3" name="Subtitle 2"/>
          <p:cNvSpPr>
            <a:spLocks noGrp="1"/>
          </p:cNvSpPr>
          <p:nvPr>
            <p:ph type="subTitle" idx="1"/>
          </p:nvPr>
        </p:nvSpPr>
        <p:spPr>
          <a:xfrm>
            <a:off x="5794310" y="6386907"/>
            <a:ext cx="4130040" cy="435687"/>
          </a:xfrm>
        </p:spPr>
        <p:txBody>
          <a:bodyPr>
            <a:normAutofit/>
          </a:bodyPr>
          <a:lstStyle/>
          <a:p>
            <a:pPr algn="l"/>
            <a:r>
              <a:rPr lang="ro-MD" dirty="0" smtClean="0">
                <a:solidFill>
                  <a:schemeClr val="bg1"/>
                </a:solidFill>
                <a:latin typeface="Lucida Console" panose="020B0609040504020204" pitchFamily="49" charset="0"/>
              </a:rPr>
              <a:t>Ladaniuc Ion, IA-211</a:t>
            </a:r>
            <a:endParaRPr lang="ro-MD" dirty="0">
              <a:solidFill>
                <a:schemeClr val="bg1"/>
              </a:solidFill>
              <a:latin typeface="Lucida Console" panose="020B0609040504020204" pitchFamily="49" charset="0"/>
            </a:endParaRPr>
          </a:p>
        </p:txBody>
      </p:sp>
    </p:spTree>
    <p:extLst>
      <p:ext uri="{BB962C8B-B14F-4D97-AF65-F5344CB8AC3E}">
        <p14:creationId xmlns:p14="http://schemas.microsoft.com/office/powerpoint/2010/main" val="14572886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974080" y="0"/>
            <a:ext cx="621792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o-RO" sz="4800" dirty="0">
              <a:latin typeface="Lucida Console" panose="020B0609040504020204" pitchFamily="49" charset="0"/>
              <a:cs typeface="Mongolian Baiti" panose="03000500000000000000" pitchFamily="66" charset="0"/>
            </a:endParaRPr>
          </a:p>
        </p:txBody>
      </p:sp>
      <p:sp>
        <p:nvSpPr>
          <p:cNvPr id="2" name="Rectangle 1"/>
          <p:cNvSpPr/>
          <p:nvPr/>
        </p:nvSpPr>
        <p:spPr>
          <a:xfrm>
            <a:off x="399495" y="252285"/>
            <a:ext cx="4429958" cy="646331"/>
          </a:xfrm>
          <a:prstGeom prst="rect">
            <a:avLst/>
          </a:prstGeom>
        </p:spPr>
        <p:txBody>
          <a:bodyPr wrap="square">
            <a:spAutoFit/>
          </a:bodyPr>
          <a:lstStyle/>
          <a:p>
            <a:r>
              <a:rPr lang="ro-MD" sz="3600" dirty="0">
                <a:latin typeface="Bahnschrift" panose="020B0502040204020203" pitchFamily="34" charset="0"/>
              </a:rPr>
              <a:t>Regresia Logistică</a:t>
            </a:r>
          </a:p>
        </p:txBody>
      </p:sp>
      <p:sp>
        <p:nvSpPr>
          <p:cNvPr id="3" name="Rectangle 2"/>
          <p:cNvSpPr/>
          <p:nvPr/>
        </p:nvSpPr>
        <p:spPr>
          <a:xfrm>
            <a:off x="399495" y="2025808"/>
            <a:ext cx="4813382" cy="3170099"/>
          </a:xfrm>
          <a:prstGeom prst="rect">
            <a:avLst/>
          </a:prstGeom>
        </p:spPr>
        <p:txBody>
          <a:bodyPr wrap="square">
            <a:spAutoFit/>
          </a:bodyPr>
          <a:lstStyle/>
          <a:p>
            <a:r>
              <a:rPr lang="ro-MD" sz="2000" dirty="0"/>
              <a:t>Analiza de regresie logistică </a:t>
            </a:r>
            <a:r>
              <a:rPr lang="en-US" sz="2000" dirty="0" err="1" smtClean="0"/>
              <a:t>arat</a:t>
            </a:r>
            <a:r>
              <a:rPr lang="ro-MD" sz="2000" dirty="0" smtClean="0"/>
              <a:t>ă </a:t>
            </a:r>
            <a:r>
              <a:rPr lang="ro-MD" sz="2000" dirty="0"/>
              <a:t>că variabilele work_year și company_size joacă un rol semnificativ în determinarea deciziei de a permite sau nu munca la distanță (remote_ratio). Aceste două variabile sunt identificate drept factori importanți care influențează rezultatul variabilei de răspuns, evidențiind importanța experienței de lucru și a dimensiunii companiei în luarea deciziilor privind munca la distanță.</a:t>
            </a:r>
            <a:endParaRPr lang="ro-RO" sz="20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2985" y="1802125"/>
            <a:ext cx="5620110" cy="3253749"/>
          </a:xfrm>
          <a:prstGeom prst="rect">
            <a:avLst/>
          </a:prstGeom>
        </p:spPr>
      </p:pic>
    </p:spTree>
    <p:extLst>
      <p:ext uri="{BB962C8B-B14F-4D97-AF65-F5344CB8AC3E}">
        <p14:creationId xmlns:p14="http://schemas.microsoft.com/office/powerpoint/2010/main" val="3836119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794310" y="0"/>
            <a:ext cx="639769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o-RO" sz="4800" dirty="0">
              <a:latin typeface="Lucida Console" panose="020B0609040504020204" pitchFamily="49" charset="0"/>
              <a:cs typeface="Mongolian Baiti" panose="03000500000000000000" pitchFamily="66" charset="0"/>
            </a:endParaRPr>
          </a:p>
        </p:txBody>
      </p:sp>
      <p:pic>
        <p:nvPicPr>
          <p:cNvPr id="1026" name="Picture 2" descr="https://img.freepik.com/free-photo/top-view-statistics-presentation-with-arrow_23-214902375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6206" y="1719068"/>
            <a:ext cx="5133897" cy="341986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15818" y="277198"/>
            <a:ext cx="4720076" cy="646331"/>
          </a:xfrm>
          <a:prstGeom prst="rect">
            <a:avLst/>
          </a:prstGeom>
        </p:spPr>
        <p:txBody>
          <a:bodyPr wrap="square">
            <a:spAutoFit/>
          </a:bodyPr>
          <a:lstStyle/>
          <a:p>
            <a:r>
              <a:rPr lang="ro-RO" sz="3600" b="1" dirty="0" smtClean="0">
                <a:latin typeface="Bahnschrift" panose="020B0502040204020203" pitchFamily="34" charset="0"/>
              </a:rPr>
              <a:t>Problem Statement </a:t>
            </a:r>
            <a:endParaRPr lang="ro-RO" sz="3600" b="1" dirty="0">
              <a:latin typeface="Bahnschrift" panose="020B0502040204020203" pitchFamily="34" charset="0"/>
            </a:endParaRPr>
          </a:p>
        </p:txBody>
      </p:sp>
      <p:sp>
        <p:nvSpPr>
          <p:cNvPr id="3" name="Rectangle 2"/>
          <p:cNvSpPr/>
          <p:nvPr/>
        </p:nvSpPr>
        <p:spPr>
          <a:xfrm>
            <a:off x="215818" y="1722612"/>
            <a:ext cx="4813382" cy="3416320"/>
          </a:xfrm>
          <a:prstGeom prst="rect">
            <a:avLst/>
          </a:prstGeom>
        </p:spPr>
        <p:txBody>
          <a:bodyPr wrap="square">
            <a:spAutoFit/>
          </a:bodyPr>
          <a:lstStyle/>
          <a:p>
            <a:pPr marL="285750" indent="-285750">
              <a:buFont typeface="Arial" panose="020B0604020202020204" pitchFamily="34" charset="0"/>
              <a:buChar char="•"/>
            </a:pPr>
            <a:r>
              <a:rPr lang="ro-RO" sz="2400" b="1" dirty="0" smtClean="0"/>
              <a:t>Problema: </a:t>
            </a:r>
            <a:r>
              <a:rPr lang="ro-RO" sz="2400" dirty="0" smtClean="0"/>
              <a:t>Evaluarea și înțelegerea factorilor care influențează salariile în domeniul științei datelor.</a:t>
            </a:r>
            <a:endParaRPr lang="en-US" sz="2400" dirty="0" smtClean="0"/>
          </a:p>
          <a:p>
            <a:endParaRPr lang="en-US" sz="2400" dirty="0" smtClean="0"/>
          </a:p>
          <a:p>
            <a:pPr marL="285750" indent="-285750">
              <a:buFont typeface="Arial" panose="020B0604020202020204" pitchFamily="34" charset="0"/>
              <a:buChar char="•"/>
            </a:pPr>
            <a:r>
              <a:rPr lang="ro-RO" sz="2400" b="1" dirty="0" smtClean="0"/>
              <a:t>Importanța: </a:t>
            </a:r>
            <a:r>
              <a:rPr lang="ro-RO" sz="2400" dirty="0" smtClean="0"/>
              <a:t>Cum potem utiliza aceste informații pentru a lua decizii informate privind cariera și angajarea în domeniul științei datelor.</a:t>
            </a:r>
            <a:endParaRPr lang="ro-RO" sz="2400" dirty="0"/>
          </a:p>
        </p:txBody>
      </p:sp>
    </p:spTree>
    <p:extLst>
      <p:ext uri="{BB962C8B-B14F-4D97-AF65-F5344CB8AC3E}">
        <p14:creationId xmlns:p14="http://schemas.microsoft.com/office/powerpoint/2010/main" val="8443370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794310" y="0"/>
            <a:ext cx="639769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o-RO" sz="4800" dirty="0">
              <a:latin typeface="Lucida Console" panose="020B0609040504020204" pitchFamily="49" charset="0"/>
              <a:cs typeface="Mongolian Baiti" panose="03000500000000000000" pitchFamily="66" charset="0"/>
            </a:endParaRPr>
          </a:p>
        </p:txBody>
      </p:sp>
      <p:sp>
        <p:nvSpPr>
          <p:cNvPr id="2" name="Rectangle 1"/>
          <p:cNvSpPr/>
          <p:nvPr/>
        </p:nvSpPr>
        <p:spPr>
          <a:xfrm>
            <a:off x="215818" y="277198"/>
            <a:ext cx="4720076" cy="646331"/>
          </a:xfrm>
          <a:prstGeom prst="rect">
            <a:avLst/>
          </a:prstGeom>
        </p:spPr>
        <p:txBody>
          <a:bodyPr wrap="square">
            <a:spAutoFit/>
          </a:bodyPr>
          <a:lstStyle/>
          <a:p>
            <a:r>
              <a:rPr lang="ro-RO" sz="3600" b="1" dirty="0" smtClean="0">
                <a:latin typeface="Bahnschrift" panose="020B0502040204020203" pitchFamily="34" charset="0"/>
              </a:rPr>
              <a:t>Summary Data</a:t>
            </a:r>
          </a:p>
        </p:txBody>
      </p:sp>
      <p:sp>
        <p:nvSpPr>
          <p:cNvPr id="3" name="Rectangle 2"/>
          <p:cNvSpPr/>
          <p:nvPr/>
        </p:nvSpPr>
        <p:spPr>
          <a:xfrm>
            <a:off x="409991" y="1859339"/>
            <a:ext cx="4813382" cy="3139321"/>
          </a:xfrm>
          <a:prstGeom prst="rect">
            <a:avLst/>
          </a:prstGeom>
        </p:spPr>
        <p:txBody>
          <a:bodyPr wrap="square">
            <a:spAutoFit/>
          </a:bodyPr>
          <a:lstStyle/>
          <a:p>
            <a:pPr marL="285750" indent="-285750">
              <a:buFont typeface="Wingdings" panose="05000000000000000000" pitchFamily="2" charset="2"/>
              <a:buChar char="§"/>
            </a:pPr>
            <a:r>
              <a:rPr lang="ro-RO" b="1" dirty="0" smtClean="0">
                <a:latin typeface="Bahnschrift" panose="020B0502040204020203" pitchFamily="34" charset="0"/>
              </a:rPr>
              <a:t>Data range:  </a:t>
            </a:r>
            <a:r>
              <a:rPr lang="ro-RO" dirty="0" smtClean="0">
                <a:latin typeface="Bahnschrift" panose="020B0502040204020203" pitchFamily="34" charset="0"/>
              </a:rPr>
              <a:t>Setul de date acoperă perioada 2020-2023 </a:t>
            </a:r>
            <a:endParaRPr lang="en-US" dirty="0" smtClean="0">
              <a:latin typeface="Bahnschrift" panose="020B0502040204020203" pitchFamily="34" charset="0"/>
            </a:endParaRPr>
          </a:p>
          <a:p>
            <a:pPr marL="285750" indent="-285750">
              <a:buFont typeface="Wingdings" panose="05000000000000000000" pitchFamily="2" charset="2"/>
              <a:buChar char="§"/>
            </a:pPr>
            <a:endParaRPr lang="en-US" dirty="0" smtClean="0">
              <a:latin typeface="Bahnschrift" panose="020B0502040204020203" pitchFamily="34" charset="0"/>
            </a:endParaRPr>
          </a:p>
          <a:p>
            <a:pPr marL="285750" indent="-285750">
              <a:buFont typeface="Wingdings" panose="05000000000000000000" pitchFamily="2" charset="2"/>
              <a:buChar char="§"/>
            </a:pPr>
            <a:r>
              <a:rPr lang="ro-RO" b="1" dirty="0" smtClean="0">
                <a:latin typeface="Bahnschrift" panose="020B0502040204020203" pitchFamily="34" charset="0"/>
              </a:rPr>
              <a:t>Data size:   </a:t>
            </a:r>
            <a:r>
              <a:rPr lang="ro-RO" dirty="0" smtClean="0">
                <a:latin typeface="Bahnschrift" panose="020B0502040204020203" pitchFamily="34" charset="0"/>
              </a:rPr>
              <a:t>Setul de date conține un total de 3,756 rânduri de date </a:t>
            </a:r>
            <a:endParaRPr lang="en-US" dirty="0" smtClean="0">
              <a:latin typeface="Bahnschrift" panose="020B0502040204020203" pitchFamily="34" charset="0"/>
            </a:endParaRPr>
          </a:p>
          <a:p>
            <a:pPr marL="285750" indent="-285750">
              <a:buFont typeface="Wingdings" panose="05000000000000000000" pitchFamily="2" charset="2"/>
              <a:buChar char="§"/>
            </a:pPr>
            <a:endParaRPr lang="en-US" dirty="0" smtClean="0">
              <a:latin typeface="Bahnschrift" panose="020B0502040204020203" pitchFamily="34" charset="0"/>
            </a:endParaRPr>
          </a:p>
          <a:p>
            <a:pPr marL="285750" indent="-285750">
              <a:buFont typeface="Arial" panose="020B0604020202020204" pitchFamily="34" charset="0"/>
              <a:buChar char="•"/>
            </a:pPr>
            <a:r>
              <a:rPr lang="ro-RO" b="1" dirty="0" smtClean="0">
                <a:latin typeface="Bahnschrift" panose="020B0502040204020203" pitchFamily="34" charset="0"/>
              </a:rPr>
              <a:t>Variables: </a:t>
            </a:r>
            <a:r>
              <a:rPr lang="ro-RO" dirty="0" smtClean="0">
                <a:latin typeface="Bahnschrift" panose="020B0502040204020203" pitchFamily="34" charset="0"/>
              </a:rPr>
              <a:t>work_year, experience_level,employment_type, job_title, salary_currency,</a:t>
            </a:r>
            <a:r>
              <a:rPr lang="en-US" dirty="0" smtClean="0">
                <a:latin typeface="Bahnschrift" panose="020B0502040204020203" pitchFamily="34" charset="0"/>
              </a:rPr>
              <a:t> s</a:t>
            </a:r>
            <a:r>
              <a:rPr lang="ro-RO" dirty="0" smtClean="0">
                <a:latin typeface="Bahnschrift" panose="020B0502040204020203" pitchFamily="34" charset="0"/>
              </a:rPr>
              <a:t>alary</a:t>
            </a:r>
            <a:r>
              <a:rPr lang="en-US" dirty="0" smtClean="0">
                <a:latin typeface="Bahnschrift" panose="020B0502040204020203" pitchFamily="34" charset="0"/>
              </a:rPr>
              <a:t>_</a:t>
            </a:r>
            <a:r>
              <a:rPr lang="ro-RO" dirty="0" smtClean="0">
                <a:latin typeface="Bahnschrift" panose="020B0502040204020203" pitchFamily="34" charset="0"/>
              </a:rPr>
              <a:t>in</a:t>
            </a:r>
            <a:r>
              <a:rPr lang="en-US" dirty="0" smtClean="0">
                <a:latin typeface="Bahnschrift" panose="020B0502040204020203" pitchFamily="34" charset="0"/>
              </a:rPr>
              <a:t>_</a:t>
            </a:r>
            <a:r>
              <a:rPr lang="ro-RO" dirty="0" smtClean="0">
                <a:latin typeface="Bahnschrift" panose="020B0502040204020203" pitchFamily="34" charset="0"/>
              </a:rPr>
              <a:t>usd,</a:t>
            </a:r>
            <a:r>
              <a:rPr lang="en-US" dirty="0" smtClean="0">
                <a:latin typeface="Bahnschrift" panose="020B0502040204020203" pitchFamily="34" charset="0"/>
              </a:rPr>
              <a:t> </a:t>
            </a:r>
            <a:r>
              <a:rPr lang="ro-RO" dirty="0" smtClean="0">
                <a:latin typeface="Bahnschrift" panose="020B0502040204020203" pitchFamily="34" charset="0"/>
              </a:rPr>
              <a:t>employee_residence, remote_ratio, company_location, company_size</a:t>
            </a:r>
            <a:endParaRPr lang="ro-RO" dirty="0">
              <a:latin typeface="Bahnschrift" panose="020B0502040204020203" pitchFamily="34" charset="0"/>
            </a:endParaRPr>
          </a:p>
        </p:txBody>
      </p:sp>
      <p:pic>
        <p:nvPicPr>
          <p:cNvPr id="2052" name="Picture 4" descr="https://img.freepik.com/free-photo/close-up-businessman-writing-summary_1098-256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9616" y="596470"/>
            <a:ext cx="3773689" cy="5665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80324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794310" y="0"/>
            <a:ext cx="639769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o-RO" sz="4800" dirty="0">
              <a:latin typeface="Lucida Console" panose="020B0609040504020204" pitchFamily="49" charset="0"/>
              <a:cs typeface="Mongolian Baiti" panose="03000500000000000000" pitchFamily="66" charset="0"/>
            </a:endParaRPr>
          </a:p>
        </p:txBody>
      </p:sp>
      <p:sp>
        <p:nvSpPr>
          <p:cNvPr id="2" name="Rectangle 1"/>
          <p:cNvSpPr/>
          <p:nvPr/>
        </p:nvSpPr>
        <p:spPr>
          <a:xfrm>
            <a:off x="215818" y="277198"/>
            <a:ext cx="4720076" cy="646331"/>
          </a:xfrm>
          <a:prstGeom prst="rect">
            <a:avLst/>
          </a:prstGeom>
        </p:spPr>
        <p:txBody>
          <a:bodyPr wrap="square">
            <a:spAutoFit/>
          </a:bodyPr>
          <a:lstStyle/>
          <a:p>
            <a:r>
              <a:rPr lang="en-US" sz="3600" b="1" dirty="0" smtClean="0">
                <a:latin typeface="Bahnschrift" panose="020B0502040204020203" pitchFamily="34" charset="0"/>
              </a:rPr>
              <a:t>S</a:t>
            </a:r>
            <a:r>
              <a:rPr lang="ro-RO" sz="3600" b="1" dirty="0" smtClean="0">
                <a:latin typeface="Bahnschrift" panose="020B0502040204020203" pitchFamily="34" charset="0"/>
              </a:rPr>
              <a:t>cope and Objectives</a:t>
            </a:r>
          </a:p>
        </p:txBody>
      </p:sp>
      <p:sp>
        <p:nvSpPr>
          <p:cNvPr id="3" name="Rectangle 2"/>
          <p:cNvSpPr/>
          <p:nvPr/>
        </p:nvSpPr>
        <p:spPr>
          <a:xfrm>
            <a:off x="298525" y="1122550"/>
            <a:ext cx="4813382" cy="5016758"/>
          </a:xfrm>
          <a:prstGeom prst="rect">
            <a:avLst/>
          </a:prstGeom>
        </p:spPr>
        <p:txBody>
          <a:bodyPr wrap="square">
            <a:spAutoFit/>
          </a:bodyPr>
          <a:lstStyle/>
          <a:p>
            <a:r>
              <a:rPr lang="ro-RO" sz="1600" b="1" dirty="0" smtClean="0">
                <a:latin typeface="Bahnschrift" panose="020B0502040204020203" pitchFamily="34" charset="0"/>
              </a:rPr>
              <a:t>Scopul analizei:  </a:t>
            </a:r>
            <a:endParaRPr lang="en-US" sz="1600" b="1" dirty="0" smtClean="0">
              <a:latin typeface="Bahnschrift" panose="020B0502040204020203" pitchFamily="34" charset="0"/>
            </a:endParaRPr>
          </a:p>
          <a:p>
            <a:endParaRPr lang="en-US" sz="1600" b="1" dirty="0" smtClean="0">
              <a:latin typeface="Bahnschrift" panose="020B0502040204020203" pitchFamily="34" charset="0"/>
            </a:endParaRPr>
          </a:p>
          <a:p>
            <a:pPr marL="285750" indent="-285750">
              <a:buFont typeface="Arial" panose="020B0604020202020204" pitchFamily="34" charset="0"/>
              <a:buChar char="•"/>
            </a:pPr>
            <a:r>
              <a:rPr lang="ro-RO" sz="1600" dirty="0" smtClean="0">
                <a:latin typeface="Bahnschrift" panose="020B0502040204020203" pitchFamily="34" charset="0"/>
              </a:rPr>
              <a:t>Înțelegerea și evaluarea salariilor din domeniul științei datelor în intervalul 2020-2023.</a:t>
            </a:r>
            <a:endParaRPr lang="en-US" sz="1600" dirty="0" smtClean="0">
              <a:latin typeface="Bahnschrift" panose="020B0502040204020203" pitchFamily="34" charset="0"/>
            </a:endParaRPr>
          </a:p>
          <a:p>
            <a:pPr marL="285750" indent="-285750">
              <a:buFont typeface="Arial" panose="020B0604020202020204" pitchFamily="34" charset="0"/>
              <a:buChar char="•"/>
            </a:pPr>
            <a:endParaRPr lang="ro-RO" sz="1600" dirty="0" smtClean="0">
              <a:latin typeface="Bahnschrift" panose="020B0502040204020203" pitchFamily="34" charset="0"/>
            </a:endParaRPr>
          </a:p>
          <a:p>
            <a:pPr marL="285750" indent="-285750">
              <a:buFont typeface="Arial" panose="020B0604020202020204" pitchFamily="34" charset="0"/>
              <a:buChar char="•"/>
            </a:pPr>
            <a:r>
              <a:rPr lang="ro-RO" sz="1600" dirty="0" smtClean="0">
                <a:latin typeface="Bahnschrift" panose="020B0502040204020203" pitchFamily="34" charset="0"/>
              </a:rPr>
              <a:t>Identificarea factorilor care influențează variația salariilor în această industrie.</a:t>
            </a:r>
            <a:endParaRPr lang="en-US" sz="1600" dirty="0" smtClean="0">
              <a:latin typeface="Bahnschrift" panose="020B0502040204020203" pitchFamily="34" charset="0"/>
            </a:endParaRPr>
          </a:p>
          <a:p>
            <a:pPr marL="285750" indent="-285750">
              <a:buFont typeface="Arial" panose="020B0604020202020204" pitchFamily="34" charset="0"/>
              <a:buChar char="•"/>
            </a:pPr>
            <a:endParaRPr lang="ro-RO" sz="1600" dirty="0" smtClean="0">
              <a:latin typeface="Bahnschrift" panose="020B0502040204020203" pitchFamily="34" charset="0"/>
            </a:endParaRPr>
          </a:p>
          <a:p>
            <a:pPr marL="285750" indent="-285750">
              <a:buFont typeface="Arial" panose="020B0604020202020204" pitchFamily="34" charset="0"/>
              <a:buChar char="•"/>
            </a:pPr>
            <a:r>
              <a:rPr lang="ro-RO" sz="1600" dirty="0" smtClean="0">
                <a:latin typeface="Bahnschrift" panose="020B0502040204020203" pitchFamily="34" charset="0"/>
              </a:rPr>
              <a:t>Furnizarea unor informații utile pentru profesioniștii din domeniul științei datelor.</a:t>
            </a:r>
            <a:endParaRPr lang="en-US" sz="1600" dirty="0" smtClean="0">
              <a:latin typeface="Bahnschrift" panose="020B0502040204020203" pitchFamily="34" charset="0"/>
            </a:endParaRPr>
          </a:p>
          <a:p>
            <a:pPr marL="285750" indent="-285750">
              <a:buFont typeface="Arial" panose="020B0604020202020204" pitchFamily="34" charset="0"/>
              <a:buChar char="•"/>
            </a:pPr>
            <a:endParaRPr lang="en-US" sz="1600" dirty="0" smtClean="0">
              <a:latin typeface="Bahnschrift" panose="020B0502040204020203" pitchFamily="34" charset="0"/>
            </a:endParaRPr>
          </a:p>
          <a:p>
            <a:r>
              <a:rPr lang="ro-RO" sz="1600" b="1" dirty="0" smtClean="0">
                <a:latin typeface="Bahnschrift" panose="020B0502040204020203" pitchFamily="34" charset="0"/>
              </a:rPr>
              <a:t>Obiectivele:</a:t>
            </a:r>
            <a:endParaRPr lang="en-US" sz="1600" b="1" dirty="0" smtClean="0">
              <a:latin typeface="Bahnschrift" panose="020B0502040204020203" pitchFamily="34" charset="0"/>
            </a:endParaRPr>
          </a:p>
          <a:p>
            <a:r>
              <a:rPr lang="ro-RO" sz="1600" b="1" dirty="0" smtClean="0">
                <a:latin typeface="Bahnschrift" panose="020B0502040204020203" pitchFamily="34" charset="0"/>
              </a:rPr>
              <a:t>   </a:t>
            </a:r>
            <a:endParaRPr lang="en-US" sz="1600" b="1" dirty="0" smtClean="0">
              <a:latin typeface="Bahnschrift" panose="020B0502040204020203" pitchFamily="34" charset="0"/>
            </a:endParaRPr>
          </a:p>
          <a:p>
            <a:pPr marL="285750" indent="-285750">
              <a:buFont typeface="Arial" panose="020B0604020202020204" pitchFamily="34" charset="0"/>
              <a:buChar char="•"/>
            </a:pPr>
            <a:r>
              <a:rPr lang="ro-RO" sz="1600" dirty="0" smtClean="0">
                <a:latin typeface="Bahnschrift" panose="020B0502040204020203" pitchFamily="34" charset="0"/>
              </a:rPr>
              <a:t>Analiza tendințelor salariale</a:t>
            </a:r>
            <a:endParaRPr lang="en-US" sz="1600" dirty="0" smtClean="0">
              <a:latin typeface="Bahnschrift" panose="020B0502040204020203" pitchFamily="34" charset="0"/>
            </a:endParaRPr>
          </a:p>
          <a:p>
            <a:pPr marL="285750" indent="-285750">
              <a:buFont typeface="Arial" panose="020B0604020202020204" pitchFamily="34" charset="0"/>
              <a:buChar char="•"/>
            </a:pPr>
            <a:endParaRPr lang="ro-MD" sz="1600" dirty="0" smtClean="0">
              <a:latin typeface="Bahnschrift" panose="020B0502040204020203" pitchFamily="34" charset="0"/>
            </a:endParaRPr>
          </a:p>
          <a:p>
            <a:pPr marL="285750" indent="-285750">
              <a:buFont typeface="Arial" panose="020B0604020202020204" pitchFamily="34" charset="0"/>
              <a:buChar char="•"/>
            </a:pPr>
            <a:r>
              <a:rPr lang="ro-MD" sz="1600" dirty="0" smtClean="0">
                <a:latin typeface="Bahnschrift" panose="020B0502040204020203" pitchFamily="34" charset="0"/>
              </a:rPr>
              <a:t>Evaluarea</a:t>
            </a:r>
            <a:r>
              <a:rPr lang="en-US" sz="1600" dirty="0" smtClean="0">
                <a:latin typeface="Bahnschrift" panose="020B0502040204020203" pitchFamily="34" charset="0"/>
              </a:rPr>
              <a:t> </a:t>
            </a:r>
            <a:r>
              <a:rPr lang="ro-MD" sz="1600" dirty="0" smtClean="0">
                <a:latin typeface="Bahnschrift" panose="020B0502040204020203" pitchFamily="34" charset="0"/>
              </a:rPr>
              <a:t>factorilor</a:t>
            </a:r>
            <a:r>
              <a:rPr lang="en-US" sz="1600" dirty="0" smtClean="0">
                <a:latin typeface="Bahnschrift" panose="020B0502040204020203" pitchFamily="34" charset="0"/>
              </a:rPr>
              <a:t> </a:t>
            </a:r>
            <a:r>
              <a:rPr lang="ro-MD" sz="1600" dirty="0" smtClean="0">
                <a:latin typeface="Bahnschrift" panose="020B0502040204020203" pitchFamily="34" charset="0"/>
              </a:rPr>
              <a:t>de</a:t>
            </a:r>
            <a:r>
              <a:rPr lang="en-US" sz="1600" dirty="0" smtClean="0">
                <a:latin typeface="Bahnschrift" panose="020B0502040204020203" pitchFamily="34" charset="0"/>
              </a:rPr>
              <a:t> </a:t>
            </a:r>
            <a:r>
              <a:rPr lang="ro-MD" sz="1600" dirty="0" smtClean="0">
                <a:latin typeface="Bahnschrift" panose="020B0502040204020203" pitchFamily="34" charset="0"/>
              </a:rPr>
              <a:t>influență</a:t>
            </a:r>
          </a:p>
          <a:p>
            <a:pPr marL="285750" indent="-285750">
              <a:buFont typeface="Arial" panose="020B0604020202020204" pitchFamily="34" charset="0"/>
              <a:buChar char="•"/>
            </a:pPr>
            <a:endParaRPr lang="en-US" sz="1600" dirty="0" smtClean="0">
              <a:latin typeface="Bahnschrift" panose="020B0502040204020203" pitchFamily="34" charset="0"/>
            </a:endParaRPr>
          </a:p>
          <a:p>
            <a:pPr marL="285750" indent="-285750">
              <a:buFont typeface="Arial" panose="020B0604020202020204" pitchFamily="34" charset="0"/>
              <a:buChar char="•"/>
            </a:pPr>
            <a:r>
              <a:rPr lang="ro-MD" sz="1600" dirty="0" smtClean="0">
                <a:latin typeface="Bahnschrift" panose="020B0502040204020203" pitchFamily="34" charset="0"/>
              </a:rPr>
              <a:t>Impactul</a:t>
            </a:r>
            <a:r>
              <a:rPr lang="en-US" sz="1600" dirty="0" smtClean="0">
                <a:latin typeface="Bahnschrift" panose="020B0502040204020203" pitchFamily="34" charset="0"/>
              </a:rPr>
              <a:t> </a:t>
            </a:r>
            <a:r>
              <a:rPr lang="ro-MD" sz="1600" dirty="0" smtClean="0">
                <a:latin typeface="Bahnschrift" panose="020B0502040204020203" pitchFamily="34" charset="0"/>
              </a:rPr>
              <a:t>muncii</a:t>
            </a:r>
            <a:r>
              <a:rPr lang="en-US" sz="1600" dirty="0" smtClean="0">
                <a:latin typeface="Bahnschrift" panose="020B0502040204020203" pitchFamily="34" charset="0"/>
              </a:rPr>
              <a:t> la </a:t>
            </a:r>
            <a:r>
              <a:rPr lang="ro-MD" sz="1600" dirty="0" smtClean="0">
                <a:latin typeface="Bahnschrift" panose="020B0502040204020203" pitchFamily="34" charset="0"/>
              </a:rPr>
              <a:t>distanță</a:t>
            </a:r>
          </a:p>
          <a:p>
            <a:pPr marL="285750" indent="-285750">
              <a:buFont typeface="Arial" panose="020B0604020202020204" pitchFamily="34" charset="0"/>
              <a:buChar char="•"/>
            </a:pPr>
            <a:endParaRPr lang="en-US" sz="1600" dirty="0" smtClean="0">
              <a:latin typeface="Bahnschrift" panose="020B0502040204020203" pitchFamily="34" charset="0"/>
            </a:endParaRPr>
          </a:p>
          <a:p>
            <a:pPr marL="285750" indent="-285750">
              <a:buFont typeface="Arial" panose="020B0604020202020204" pitchFamily="34" charset="0"/>
              <a:buChar char="•"/>
            </a:pPr>
            <a:r>
              <a:rPr lang="ro-MD" sz="1600" dirty="0" smtClean="0">
                <a:latin typeface="Bahnschrift" panose="020B0502040204020203" pitchFamily="34" charset="0"/>
              </a:rPr>
              <a:t>Recomandări</a:t>
            </a:r>
            <a:r>
              <a:rPr lang="en-US" sz="1600" dirty="0" smtClean="0">
                <a:latin typeface="Bahnschrift" panose="020B0502040204020203" pitchFamily="34" charset="0"/>
              </a:rPr>
              <a:t> </a:t>
            </a:r>
            <a:r>
              <a:rPr lang="ro-MD" sz="1600" dirty="0" smtClean="0">
                <a:latin typeface="Bahnschrift" panose="020B0502040204020203" pitchFamily="34" charset="0"/>
              </a:rPr>
              <a:t>pentru</a:t>
            </a:r>
            <a:r>
              <a:rPr lang="en-US" sz="1600" dirty="0" smtClean="0">
                <a:latin typeface="Bahnschrift" panose="020B0502040204020203" pitchFamily="34" charset="0"/>
              </a:rPr>
              <a:t> </a:t>
            </a:r>
            <a:r>
              <a:rPr lang="ro-MD" sz="1600" dirty="0" smtClean="0">
                <a:latin typeface="Bahnschrift" panose="020B0502040204020203" pitchFamily="34" charset="0"/>
              </a:rPr>
              <a:t>profesioniști</a:t>
            </a:r>
          </a:p>
        </p:txBody>
      </p:sp>
      <p:pic>
        <p:nvPicPr>
          <p:cNvPr id="1026" name="Picture 2" descr="A Step-by-Step Guide on How to Make a Graph in Exc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8342" y="1010849"/>
            <a:ext cx="4836302" cy="4836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12986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794310" y="0"/>
            <a:ext cx="639769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o-RO" sz="4800" dirty="0">
              <a:latin typeface="Lucida Console" panose="020B0609040504020204" pitchFamily="49" charset="0"/>
              <a:cs typeface="Mongolian Baiti" panose="03000500000000000000" pitchFamily="66" charset="0"/>
            </a:endParaRPr>
          </a:p>
        </p:txBody>
      </p:sp>
      <p:sp>
        <p:nvSpPr>
          <p:cNvPr id="2" name="Rectangle 1"/>
          <p:cNvSpPr/>
          <p:nvPr/>
        </p:nvSpPr>
        <p:spPr>
          <a:xfrm>
            <a:off x="215818" y="323405"/>
            <a:ext cx="4720076" cy="1200329"/>
          </a:xfrm>
          <a:prstGeom prst="rect">
            <a:avLst/>
          </a:prstGeom>
        </p:spPr>
        <p:txBody>
          <a:bodyPr wrap="square">
            <a:spAutoFit/>
          </a:bodyPr>
          <a:lstStyle/>
          <a:p>
            <a:r>
              <a:rPr lang="ro-MD" sz="3600" b="1" dirty="0" smtClean="0">
                <a:latin typeface="Bahnschrift" panose="020B0502040204020203" pitchFamily="34" charset="0"/>
              </a:rPr>
              <a:t>Distribuția Salarială pe ani</a:t>
            </a:r>
          </a:p>
        </p:txBody>
      </p:sp>
      <p:sp>
        <p:nvSpPr>
          <p:cNvPr id="3" name="Rectangle 2"/>
          <p:cNvSpPr/>
          <p:nvPr/>
        </p:nvSpPr>
        <p:spPr>
          <a:xfrm>
            <a:off x="215818" y="1990297"/>
            <a:ext cx="4813382" cy="2308324"/>
          </a:xfrm>
          <a:prstGeom prst="rect">
            <a:avLst/>
          </a:prstGeom>
        </p:spPr>
        <p:txBody>
          <a:bodyPr wrap="square">
            <a:spAutoFit/>
          </a:bodyPr>
          <a:lstStyle/>
          <a:p>
            <a:r>
              <a:rPr lang="ro-RO" dirty="0"/>
              <a:t>Acest grafic reprezintă Distribuția Salarială pe parcursul a patru ani (2020, 2021, 2022, 2023) pentru un set de date. Fiecare bară verticală arată valoarea medie a salariilor în dolari americani (USD) pentru un an specific. Culorile diferite ale barelor reprezintă anii, ceea ce permite compararea evoluției salariilor de-a lungul timpului.</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3590" y="1400044"/>
            <a:ext cx="4637328" cy="3477996"/>
          </a:xfrm>
          <a:prstGeom prst="rect">
            <a:avLst/>
          </a:prstGeom>
        </p:spPr>
      </p:pic>
    </p:spTree>
    <p:extLst>
      <p:ext uri="{BB962C8B-B14F-4D97-AF65-F5344CB8AC3E}">
        <p14:creationId xmlns:p14="http://schemas.microsoft.com/office/powerpoint/2010/main" val="26716964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794310" y="0"/>
            <a:ext cx="639769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o-RO" sz="4800" dirty="0">
              <a:latin typeface="Lucida Console" panose="020B0609040504020204" pitchFamily="49" charset="0"/>
              <a:cs typeface="Mongolian Baiti" panose="03000500000000000000" pitchFamily="66" charset="0"/>
            </a:endParaRPr>
          </a:p>
        </p:txBody>
      </p:sp>
      <p:sp>
        <p:nvSpPr>
          <p:cNvPr id="2" name="Rectangle 1"/>
          <p:cNvSpPr/>
          <p:nvPr/>
        </p:nvSpPr>
        <p:spPr>
          <a:xfrm>
            <a:off x="215818" y="323405"/>
            <a:ext cx="4720076" cy="1200329"/>
          </a:xfrm>
          <a:prstGeom prst="rect">
            <a:avLst/>
          </a:prstGeom>
        </p:spPr>
        <p:txBody>
          <a:bodyPr wrap="square">
            <a:spAutoFit/>
          </a:bodyPr>
          <a:lstStyle/>
          <a:p>
            <a:r>
              <a:rPr lang="ro-MD" sz="3600" b="1" dirty="0">
                <a:latin typeface="Bahnschrift" panose="020B0502040204020203" pitchFamily="34" charset="0"/>
              </a:rPr>
              <a:t>Salariul Mediu pe Nivel de Experiență</a:t>
            </a:r>
            <a:endParaRPr lang="ro-MD" sz="3600" b="1" dirty="0" smtClean="0">
              <a:latin typeface="Bahnschrift" panose="020B0502040204020203" pitchFamily="34" charset="0"/>
            </a:endParaRPr>
          </a:p>
        </p:txBody>
      </p:sp>
      <p:sp>
        <p:nvSpPr>
          <p:cNvPr id="3" name="Rectangle 2"/>
          <p:cNvSpPr/>
          <p:nvPr/>
        </p:nvSpPr>
        <p:spPr>
          <a:xfrm>
            <a:off x="215818" y="1990297"/>
            <a:ext cx="4813382" cy="3416320"/>
          </a:xfrm>
          <a:prstGeom prst="rect">
            <a:avLst/>
          </a:prstGeom>
        </p:spPr>
        <p:txBody>
          <a:bodyPr wrap="square">
            <a:spAutoFit/>
          </a:bodyPr>
          <a:lstStyle/>
          <a:p>
            <a:r>
              <a:rPr lang="ro-RO" dirty="0"/>
              <a:t>Acest grafic prezintă Salariul Mediu pe Nivel de </a:t>
            </a:r>
            <a:r>
              <a:rPr lang="ro-RO" dirty="0" smtClean="0"/>
              <a:t>Experiență. </a:t>
            </a:r>
            <a:r>
              <a:rPr lang="ro-RO" dirty="0"/>
              <a:t>Pe axa orizontală, avem diferite niveluri de experiență, iar pe axa verticală, salariul mediu exprimat în dolari americani (USD). Linia </a:t>
            </a:r>
            <a:r>
              <a:rPr lang="ro-MD" dirty="0" smtClean="0"/>
              <a:t>neagră</a:t>
            </a:r>
            <a:r>
              <a:rPr lang="ro-RO" dirty="0" smtClean="0"/>
              <a:t> </a:t>
            </a:r>
            <a:r>
              <a:rPr lang="ro-RO" dirty="0"/>
              <a:t>și punctele </a:t>
            </a:r>
            <a:r>
              <a:rPr lang="ro-MD" dirty="0" smtClean="0"/>
              <a:t>albastre</a:t>
            </a:r>
            <a:r>
              <a:rPr lang="ro-RO" dirty="0" smtClean="0"/>
              <a:t> </a:t>
            </a:r>
            <a:r>
              <a:rPr lang="ro-RO" dirty="0"/>
              <a:t>ilustrează tendințele salariilor medii pentru fiecare nivel de experiență, cu punctele evidențiate pentru o mai bună înțelegere. </a:t>
            </a:r>
            <a:r>
              <a:rPr lang="ro-RO" dirty="0" smtClean="0"/>
              <a:t>Acest </a:t>
            </a:r>
            <a:r>
              <a:rPr lang="ro-RO" dirty="0"/>
              <a:t>grafic oferă o privire rapidă asupra modului în care salariile variază în funcție de experiența profesională în această industrie, evidențiind nivelurile de salarizare și tendințele relevante.</a:t>
            </a:r>
          </a:p>
        </p:txBody>
      </p:sp>
      <p:pic>
        <p:nvPicPr>
          <p:cNvPr id="6" name="Picture 5"/>
          <p:cNvPicPr>
            <a:picLocks noChangeAspect="1"/>
          </p:cNvPicPr>
          <p:nvPr/>
        </p:nvPicPr>
        <p:blipFill>
          <a:blip r:embed="rId3"/>
          <a:stretch>
            <a:fillRect/>
          </a:stretch>
        </p:blipFill>
        <p:spPr>
          <a:xfrm>
            <a:off x="6886380" y="1672658"/>
            <a:ext cx="4683578" cy="3512684"/>
          </a:xfrm>
          <a:prstGeom prst="rect">
            <a:avLst/>
          </a:prstGeom>
        </p:spPr>
      </p:pic>
    </p:spTree>
    <p:extLst>
      <p:ext uri="{BB962C8B-B14F-4D97-AF65-F5344CB8AC3E}">
        <p14:creationId xmlns:p14="http://schemas.microsoft.com/office/powerpoint/2010/main" val="26294619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794310" y="0"/>
            <a:ext cx="639769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o-RO" sz="4800" dirty="0">
              <a:latin typeface="Lucida Console" panose="020B0609040504020204" pitchFamily="49" charset="0"/>
              <a:cs typeface="Mongolian Baiti" panose="03000500000000000000" pitchFamily="66" charset="0"/>
            </a:endParaRPr>
          </a:p>
        </p:txBody>
      </p:sp>
      <p:sp>
        <p:nvSpPr>
          <p:cNvPr id="2" name="Rectangle 1"/>
          <p:cNvSpPr/>
          <p:nvPr/>
        </p:nvSpPr>
        <p:spPr>
          <a:xfrm>
            <a:off x="215818" y="323405"/>
            <a:ext cx="4720076" cy="1200329"/>
          </a:xfrm>
          <a:prstGeom prst="rect">
            <a:avLst/>
          </a:prstGeom>
        </p:spPr>
        <p:txBody>
          <a:bodyPr wrap="square">
            <a:spAutoFit/>
          </a:bodyPr>
          <a:lstStyle/>
          <a:p>
            <a:r>
              <a:rPr lang="ro-MD" sz="3600" dirty="0">
                <a:latin typeface="Bahnschrift" panose="020B0502040204020203" pitchFamily="34" charset="0"/>
              </a:rPr>
              <a:t>Impactul</a:t>
            </a:r>
            <a:r>
              <a:rPr lang="en-US" sz="3600" dirty="0">
                <a:latin typeface="Bahnschrift" panose="020B0502040204020203" pitchFamily="34" charset="0"/>
              </a:rPr>
              <a:t> </a:t>
            </a:r>
            <a:r>
              <a:rPr lang="ro-MD" sz="3600" dirty="0">
                <a:latin typeface="Bahnschrift" panose="020B0502040204020203" pitchFamily="34" charset="0"/>
              </a:rPr>
              <a:t>muncii</a:t>
            </a:r>
            <a:r>
              <a:rPr lang="en-US" sz="3600" dirty="0">
                <a:latin typeface="Bahnschrift" panose="020B0502040204020203" pitchFamily="34" charset="0"/>
              </a:rPr>
              <a:t> </a:t>
            </a:r>
            <a:r>
              <a:rPr lang="en-US" sz="3600" dirty="0" smtClean="0">
                <a:latin typeface="Bahnschrift" panose="020B0502040204020203" pitchFamily="34" charset="0"/>
              </a:rPr>
              <a:t>la </a:t>
            </a:r>
            <a:r>
              <a:rPr lang="ro-MD" sz="3600" dirty="0" smtClean="0">
                <a:latin typeface="Bahnschrift" panose="020B0502040204020203" pitchFamily="34" charset="0"/>
              </a:rPr>
              <a:t>distanță</a:t>
            </a:r>
            <a:endParaRPr lang="ro-MD" sz="3600" dirty="0">
              <a:latin typeface="Bahnschrift" panose="020B0502040204020203" pitchFamily="34" charset="0"/>
            </a:endParaRPr>
          </a:p>
        </p:txBody>
      </p:sp>
      <p:sp>
        <p:nvSpPr>
          <p:cNvPr id="3" name="Rectangle 2"/>
          <p:cNvSpPr/>
          <p:nvPr/>
        </p:nvSpPr>
        <p:spPr>
          <a:xfrm>
            <a:off x="215818" y="1990297"/>
            <a:ext cx="4813382" cy="3416320"/>
          </a:xfrm>
          <a:prstGeom prst="rect">
            <a:avLst/>
          </a:prstGeom>
        </p:spPr>
        <p:txBody>
          <a:bodyPr wrap="square">
            <a:spAutoFit/>
          </a:bodyPr>
          <a:lstStyle/>
          <a:p>
            <a:r>
              <a:rPr lang="ro-RO" dirty="0"/>
              <a:t>Acest grafic </a:t>
            </a:r>
            <a:r>
              <a:rPr lang="ro-MD" dirty="0" smtClean="0"/>
              <a:t>reprezintă </a:t>
            </a:r>
            <a:r>
              <a:rPr lang="ro-RO" dirty="0"/>
              <a:t>i</a:t>
            </a:r>
            <a:r>
              <a:rPr lang="ro-RO" dirty="0" smtClean="0"/>
              <a:t>mpactul </a:t>
            </a:r>
            <a:r>
              <a:rPr lang="ro-RO" dirty="0"/>
              <a:t>muncii la </a:t>
            </a:r>
            <a:r>
              <a:rPr lang="ro-RO" dirty="0" smtClean="0"/>
              <a:t>distanță  </a:t>
            </a:r>
            <a:r>
              <a:rPr lang="ro-RO" dirty="0"/>
              <a:t>asupra salariilor. Graficul este împărțit în două părți, fiecare reprezentând un tip de muncă: "La birou" și "La distanță." </a:t>
            </a:r>
            <a:r>
              <a:rPr lang="ro-RO" dirty="0" smtClean="0"/>
              <a:t>Fiecare </a:t>
            </a:r>
            <a:r>
              <a:rPr lang="ro-RO" dirty="0"/>
              <a:t>parte a graficului prezintă proporția salariilor medii pentru categoria corespunzătoare de muncă. Valorile medii ale salariilor sunt afișate sub forma etichetelor pe fiecare parte a graficului. </a:t>
            </a:r>
          </a:p>
          <a:p>
            <a:r>
              <a:rPr lang="ro-RO" dirty="0" smtClean="0"/>
              <a:t>El </a:t>
            </a:r>
            <a:r>
              <a:rPr lang="ro-RO" dirty="0"/>
              <a:t>oferă o perspectivă vizuală asupra modului în care munca la distanță influențează salariile medii în industria respectivă, comparând-o cu munca în birou.</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6041" y="1523734"/>
            <a:ext cx="5177178" cy="3882883"/>
          </a:xfrm>
          <a:prstGeom prst="rect">
            <a:avLst/>
          </a:prstGeom>
        </p:spPr>
      </p:pic>
    </p:spTree>
    <p:extLst>
      <p:ext uri="{BB962C8B-B14F-4D97-AF65-F5344CB8AC3E}">
        <p14:creationId xmlns:p14="http://schemas.microsoft.com/office/powerpoint/2010/main" val="5710577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2895600"/>
            <a:ext cx="12192000" cy="3962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o-RO" sz="4800" dirty="0">
              <a:latin typeface="Lucida Console" panose="020B0609040504020204" pitchFamily="49" charset="0"/>
              <a:cs typeface="Mongolian Baiti" panose="03000500000000000000" pitchFamily="66" charset="0"/>
            </a:endParaRPr>
          </a:p>
        </p:txBody>
      </p:sp>
      <p:sp>
        <p:nvSpPr>
          <p:cNvPr id="2" name="Rectangle 1"/>
          <p:cNvSpPr/>
          <p:nvPr/>
        </p:nvSpPr>
        <p:spPr>
          <a:xfrm>
            <a:off x="340965" y="280617"/>
            <a:ext cx="8511016" cy="646331"/>
          </a:xfrm>
          <a:prstGeom prst="rect">
            <a:avLst/>
          </a:prstGeom>
        </p:spPr>
        <p:txBody>
          <a:bodyPr wrap="square">
            <a:spAutoFit/>
          </a:bodyPr>
          <a:lstStyle/>
          <a:p>
            <a:r>
              <a:rPr lang="ro-MD" sz="3600" dirty="0">
                <a:latin typeface="Bahnschrift" panose="020B0502040204020203" pitchFamily="34" charset="0"/>
              </a:rPr>
              <a:t>Influența locației asupra salariului</a:t>
            </a:r>
          </a:p>
        </p:txBody>
      </p:sp>
      <p:sp>
        <p:nvSpPr>
          <p:cNvPr id="3" name="Rectangle 2"/>
          <p:cNvSpPr/>
          <p:nvPr/>
        </p:nvSpPr>
        <p:spPr>
          <a:xfrm>
            <a:off x="340965" y="1429462"/>
            <a:ext cx="11200006" cy="923330"/>
          </a:xfrm>
          <a:prstGeom prst="rect">
            <a:avLst/>
          </a:prstGeom>
        </p:spPr>
        <p:txBody>
          <a:bodyPr wrap="square">
            <a:spAutoFit/>
          </a:bodyPr>
          <a:lstStyle/>
          <a:p>
            <a:r>
              <a:rPr lang="ro-MD" dirty="0" smtClean="0"/>
              <a:t>Acest grafic </a:t>
            </a:r>
            <a:r>
              <a:rPr lang="ro-MD" dirty="0"/>
              <a:t>reprezintă Influența locației asupra salariului . </a:t>
            </a:r>
            <a:r>
              <a:rPr lang="ro-RO" dirty="0"/>
              <a:t>Din grafic se poate observa că salariul mediu este mai mare în țările dezvoltate, cum ar fi Statele Unite, Franța, Germania etc. În schimb, salariul mediu este mai mic în țările în curs de dezvoltare.</a:t>
            </a:r>
          </a:p>
        </p:txBody>
      </p:sp>
      <p:pic>
        <p:nvPicPr>
          <p:cNvPr id="5" name="Picture 4"/>
          <p:cNvPicPr>
            <a:picLocks noChangeAspect="1"/>
          </p:cNvPicPr>
          <p:nvPr/>
        </p:nvPicPr>
        <p:blipFill>
          <a:blip r:embed="rId3"/>
          <a:stretch>
            <a:fillRect/>
          </a:stretch>
        </p:blipFill>
        <p:spPr>
          <a:xfrm>
            <a:off x="275326" y="3398114"/>
            <a:ext cx="11641348" cy="2957372"/>
          </a:xfrm>
          <a:prstGeom prst="rect">
            <a:avLst/>
          </a:prstGeom>
        </p:spPr>
      </p:pic>
    </p:spTree>
    <p:extLst>
      <p:ext uri="{BB962C8B-B14F-4D97-AF65-F5344CB8AC3E}">
        <p14:creationId xmlns:p14="http://schemas.microsoft.com/office/powerpoint/2010/main" val="40908300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974080" y="0"/>
            <a:ext cx="621792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o-RO" sz="4800" dirty="0">
              <a:latin typeface="Lucida Console" panose="020B0609040504020204" pitchFamily="49" charset="0"/>
              <a:cs typeface="Mongolian Baiti" panose="03000500000000000000" pitchFamily="66" charset="0"/>
            </a:endParaRPr>
          </a:p>
        </p:txBody>
      </p:sp>
      <p:sp>
        <p:nvSpPr>
          <p:cNvPr id="2" name="Rectangle 1"/>
          <p:cNvSpPr/>
          <p:nvPr/>
        </p:nvSpPr>
        <p:spPr>
          <a:xfrm>
            <a:off x="0" y="252285"/>
            <a:ext cx="5892800" cy="1200329"/>
          </a:xfrm>
          <a:prstGeom prst="rect">
            <a:avLst/>
          </a:prstGeom>
        </p:spPr>
        <p:txBody>
          <a:bodyPr wrap="square">
            <a:spAutoFit/>
          </a:bodyPr>
          <a:lstStyle/>
          <a:p>
            <a:r>
              <a:rPr lang="ro-MD" sz="3600" dirty="0">
                <a:latin typeface="Bahnschrift" panose="020B0502040204020203" pitchFamily="34" charset="0"/>
              </a:rPr>
              <a:t>Influența </a:t>
            </a:r>
            <a:r>
              <a:rPr lang="ro-MD" sz="3600" dirty="0" smtClean="0">
                <a:latin typeface="Bahnschrift" panose="020B0502040204020203" pitchFamily="34" charset="0"/>
              </a:rPr>
              <a:t>mărimii companiei </a:t>
            </a:r>
            <a:r>
              <a:rPr lang="ro-MD" sz="3600" dirty="0">
                <a:latin typeface="Bahnschrift" panose="020B0502040204020203" pitchFamily="34" charset="0"/>
              </a:rPr>
              <a:t>asupra salariului</a:t>
            </a:r>
          </a:p>
        </p:txBody>
      </p:sp>
      <p:sp>
        <p:nvSpPr>
          <p:cNvPr id="3" name="Rectangle 2"/>
          <p:cNvSpPr/>
          <p:nvPr/>
        </p:nvSpPr>
        <p:spPr>
          <a:xfrm>
            <a:off x="215818" y="1990297"/>
            <a:ext cx="4813382" cy="3139321"/>
          </a:xfrm>
          <a:prstGeom prst="rect">
            <a:avLst/>
          </a:prstGeom>
        </p:spPr>
        <p:txBody>
          <a:bodyPr wrap="square">
            <a:spAutoFit/>
          </a:bodyPr>
          <a:lstStyle/>
          <a:p>
            <a:r>
              <a:rPr lang="ro-MD" dirty="0"/>
              <a:t>Din </a:t>
            </a:r>
            <a:r>
              <a:rPr lang="ro-MD" dirty="0" smtClean="0"/>
              <a:t>graficul dat  se </a:t>
            </a:r>
            <a:r>
              <a:rPr lang="ro-MD" dirty="0"/>
              <a:t>poate observa că salariul mediu este mai mare în companiile mai mari. De exemplu, salariul mediu în companiile cu peste 500 de angajați este de 100.000 USD, în timp ce salariul mediu în companiile cu mai puțin de 50 de angajați este de 50.000 USD. Există mai multe motive pentru această diferență. În primul rând, companiile mai mari tind să aibă o bază de clienți mai mare și să genereze mai multe venituri. Acest lucru le permite să plătească salarii mai mari angajaților lor.</a:t>
            </a:r>
            <a:endParaRPr lang="ro-RO" dirty="0"/>
          </a:p>
        </p:txBody>
      </p:sp>
      <p:pic>
        <p:nvPicPr>
          <p:cNvPr id="6" name="Picture 5"/>
          <p:cNvPicPr/>
          <p:nvPr/>
        </p:nvPicPr>
        <p:blipFill>
          <a:blip r:embed="rId3"/>
          <a:stretch>
            <a:fillRect/>
          </a:stretch>
        </p:blipFill>
        <p:spPr>
          <a:xfrm>
            <a:off x="6203585" y="1187229"/>
            <a:ext cx="5758910" cy="4483542"/>
          </a:xfrm>
          <a:prstGeom prst="rect">
            <a:avLst/>
          </a:prstGeom>
        </p:spPr>
      </p:pic>
    </p:spTree>
    <p:extLst>
      <p:ext uri="{BB962C8B-B14F-4D97-AF65-F5344CB8AC3E}">
        <p14:creationId xmlns:p14="http://schemas.microsoft.com/office/powerpoint/2010/main" val="22680423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325</TotalTime>
  <Words>623</Words>
  <Application>Microsoft Office PowerPoint</Application>
  <PresentationFormat>Widescreen</PresentationFormat>
  <Paragraphs>50</Paragraphs>
  <Slides>10</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Bahnschrift</vt:lpstr>
      <vt:lpstr>Calibri</vt:lpstr>
      <vt:lpstr>Calibri Light</vt:lpstr>
      <vt:lpstr>Lucida Console</vt:lpstr>
      <vt:lpstr>Mongolian Baiti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Ion</dc:creator>
  <cp:lastModifiedBy>Ion</cp:lastModifiedBy>
  <cp:revision>42</cp:revision>
  <dcterms:created xsi:type="dcterms:W3CDTF">2023-09-26T18:27:54Z</dcterms:created>
  <dcterms:modified xsi:type="dcterms:W3CDTF">2023-12-18T16:31:08Z</dcterms:modified>
</cp:coreProperties>
</file>