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
  </p:notesMasterIdLst>
  <p:sldIdLst>
    <p:sldId id="256" r:id="rId2"/>
    <p:sldId id="257" r:id="rId3"/>
  </p:sldIdLst>
  <p:sldSz cx="64008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74"/>
    <p:restoredTop sz="94643"/>
  </p:normalViewPr>
  <p:slideViewPr>
    <p:cSldViewPr snapToGrid="0" snapToObjects="1">
      <p:cViewPr>
        <p:scale>
          <a:sx n="100" d="100"/>
          <a:sy n="100" d="100"/>
        </p:scale>
        <p:origin x="6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1CACE-AE4C-DA4E-A0F8-FF63DA3E1811}" type="datetimeFigureOut">
              <a:rPr lang="en-US" smtClean="0"/>
              <a:t>6/8/17</a:t>
            </a:fld>
            <a:endParaRPr lang="en-US"/>
          </a:p>
        </p:txBody>
      </p:sp>
      <p:sp>
        <p:nvSpPr>
          <p:cNvPr id="4" name="Slide Image Placeholder 3"/>
          <p:cNvSpPr>
            <a:spLocks noGrp="1" noRot="1" noChangeAspect="1"/>
          </p:cNvSpPr>
          <p:nvPr>
            <p:ph type="sldImg" idx="2"/>
          </p:nvPr>
        </p:nvSpPr>
        <p:spPr>
          <a:xfrm>
            <a:off x="2078038" y="1143000"/>
            <a:ext cx="27019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340833-E09A-8544-9F32-BC945067DFEF}" type="slidenum">
              <a:rPr lang="en-US" smtClean="0"/>
              <a:t>‹#›</a:t>
            </a:fld>
            <a:endParaRPr lang="en-US"/>
          </a:p>
        </p:txBody>
      </p:sp>
    </p:spTree>
    <p:extLst>
      <p:ext uri="{BB962C8B-B14F-4D97-AF65-F5344CB8AC3E}">
        <p14:creationId xmlns:p14="http://schemas.microsoft.com/office/powerpoint/2010/main" val="1417118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197187"/>
            <a:ext cx="5440680" cy="2546773"/>
          </a:xfrm>
        </p:spPr>
        <p:txBody>
          <a:bodyPr anchor="b"/>
          <a:lstStyle>
            <a:lvl1pPr algn="ctr">
              <a:defRPr sz="4200"/>
            </a:lvl1pPr>
          </a:lstStyle>
          <a:p>
            <a:r>
              <a:rPr lang="en-US" smtClean="0"/>
              <a:t>Click to edit Master title style</a:t>
            </a:r>
            <a:endParaRPr lang="en-US" dirty="0"/>
          </a:p>
        </p:txBody>
      </p:sp>
      <p:sp>
        <p:nvSpPr>
          <p:cNvPr id="3" name="Subtitle 2"/>
          <p:cNvSpPr>
            <a:spLocks noGrp="1"/>
          </p:cNvSpPr>
          <p:nvPr>
            <p:ph type="subTitle" idx="1"/>
          </p:nvPr>
        </p:nvSpPr>
        <p:spPr>
          <a:xfrm>
            <a:off x="800100" y="3842174"/>
            <a:ext cx="4800600" cy="1766146"/>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E879B19-51F8-274B-86F8-144AC6DCE970}"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79B19-51F8-274B-86F8-144AC6DCE970}"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389467"/>
            <a:ext cx="1380173" cy="619929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40055" y="389467"/>
            <a:ext cx="4060508" cy="619929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79B19-51F8-274B-86F8-144AC6DCE970}"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879B19-51F8-274B-86F8-144AC6DCE970}"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1823722"/>
            <a:ext cx="5520690" cy="3042919"/>
          </a:xfrm>
        </p:spPr>
        <p:txBody>
          <a:bodyPr anchor="b"/>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36722" y="4895429"/>
            <a:ext cx="5520690" cy="1600199"/>
          </a:xfrm>
        </p:spPr>
        <p:txBody>
          <a:bodyPr/>
          <a:lstStyle>
            <a:lvl1pPr marL="0" indent="0">
              <a:buNone/>
              <a:defRPr sz="1680">
                <a:solidFill>
                  <a:schemeClr val="tx1"/>
                </a:solidFill>
              </a:defRPr>
            </a:lvl1pPr>
            <a:lvl2pPr marL="320040" indent="0">
              <a:buNone/>
              <a:defRPr sz="1400">
                <a:solidFill>
                  <a:schemeClr val="tx1">
                    <a:tint val="75000"/>
                  </a:schemeClr>
                </a:solidFill>
              </a:defRPr>
            </a:lvl2pPr>
            <a:lvl3pPr marL="640080" indent="0">
              <a:buNone/>
              <a:defRPr sz="1260">
                <a:solidFill>
                  <a:schemeClr val="tx1">
                    <a:tint val="75000"/>
                  </a:schemeClr>
                </a:solidFill>
              </a:defRPr>
            </a:lvl3pPr>
            <a:lvl4pPr marL="960120" indent="0">
              <a:buNone/>
              <a:defRPr sz="1120">
                <a:solidFill>
                  <a:schemeClr val="tx1">
                    <a:tint val="75000"/>
                  </a:schemeClr>
                </a:solidFill>
              </a:defRPr>
            </a:lvl4pPr>
            <a:lvl5pPr marL="1280160" indent="0">
              <a:buNone/>
              <a:defRPr sz="1120">
                <a:solidFill>
                  <a:schemeClr val="tx1">
                    <a:tint val="75000"/>
                  </a:schemeClr>
                </a:solidFill>
              </a:defRPr>
            </a:lvl5pPr>
            <a:lvl6pPr marL="1600200" indent="0">
              <a:buNone/>
              <a:defRPr sz="1120">
                <a:solidFill>
                  <a:schemeClr val="tx1">
                    <a:tint val="75000"/>
                  </a:schemeClr>
                </a:solidFill>
              </a:defRPr>
            </a:lvl6pPr>
            <a:lvl7pPr marL="1920240" indent="0">
              <a:buNone/>
              <a:defRPr sz="1120">
                <a:solidFill>
                  <a:schemeClr val="tx1">
                    <a:tint val="75000"/>
                  </a:schemeClr>
                </a:solidFill>
              </a:defRPr>
            </a:lvl7pPr>
            <a:lvl8pPr marL="2240280" indent="0">
              <a:buNone/>
              <a:defRPr sz="1120">
                <a:solidFill>
                  <a:schemeClr val="tx1">
                    <a:tint val="75000"/>
                  </a:schemeClr>
                </a:solidFill>
              </a:defRPr>
            </a:lvl8pPr>
            <a:lvl9pPr marL="2560320" indent="0">
              <a:buNone/>
              <a:defRPr sz="11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879B19-51F8-274B-86F8-144AC6DCE970}" type="datetimeFigureOut">
              <a:rPr lang="en-US" smtClean="0"/>
              <a:t>6/8/17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40055" y="1947333"/>
            <a:ext cx="272034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240405" y="1947333"/>
            <a:ext cx="2720340" cy="46414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E879B19-51F8-274B-86F8-144AC6DCE970}"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389468"/>
            <a:ext cx="5520690" cy="141393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40889" y="1793241"/>
            <a:ext cx="2707838" cy="87883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smtClean="0"/>
              <a:t>Click to edit Master text styles</a:t>
            </a:r>
          </a:p>
        </p:txBody>
      </p:sp>
      <p:sp>
        <p:nvSpPr>
          <p:cNvPr id="4" name="Content Placeholder 3"/>
          <p:cNvSpPr>
            <a:spLocks noGrp="1"/>
          </p:cNvSpPr>
          <p:nvPr>
            <p:ph sz="half" idx="2"/>
          </p:nvPr>
        </p:nvSpPr>
        <p:spPr>
          <a:xfrm>
            <a:off x="440889" y="2672080"/>
            <a:ext cx="2707838"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240405" y="1793241"/>
            <a:ext cx="2721174" cy="87883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smtClean="0"/>
              <a:t>Click to edit Master text styles</a:t>
            </a:r>
          </a:p>
        </p:txBody>
      </p:sp>
      <p:sp>
        <p:nvSpPr>
          <p:cNvPr id="6" name="Content Placeholder 5"/>
          <p:cNvSpPr>
            <a:spLocks noGrp="1"/>
          </p:cNvSpPr>
          <p:nvPr>
            <p:ph sz="quarter" idx="4"/>
          </p:nvPr>
        </p:nvSpPr>
        <p:spPr>
          <a:xfrm>
            <a:off x="3240405" y="2672080"/>
            <a:ext cx="2721174" cy="393022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879B19-51F8-274B-86F8-144AC6DCE970}" type="datetimeFigureOut">
              <a:rPr lang="en-US" smtClean="0"/>
              <a:t>6/8/17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879B19-51F8-274B-86F8-144AC6DCE970}" type="datetimeFigureOut">
              <a:rPr lang="en-US" smtClean="0"/>
              <a:t>6/8/17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79B19-51F8-274B-86F8-144AC6DCE970}" type="datetimeFigureOut">
              <a:rPr lang="en-US" smtClean="0"/>
              <a:t>6/8/17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87680"/>
            <a:ext cx="2064425" cy="1706880"/>
          </a:xfrm>
        </p:spPr>
        <p:txBody>
          <a:bodyPr anchor="b"/>
          <a:lstStyle>
            <a:lvl1pPr>
              <a:defRPr sz="2240"/>
            </a:lvl1pPr>
          </a:lstStyle>
          <a:p>
            <a:r>
              <a:rPr lang="en-US" smtClean="0"/>
              <a:t>Click to edit Master title style</a:t>
            </a:r>
            <a:endParaRPr lang="en-US" dirty="0"/>
          </a:p>
        </p:txBody>
      </p:sp>
      <p:sp>
        <p:nvSpPr>
          <p:cNvPr id="3" name="Content Placeholder 2"/>
          <p:cNvSpPr>
            <a:spLocks noGrp="1"/>
          </p:cNvSpPr>
          <p:nvPr>
            <p:ph idx="1"/>
          </p:nvPr>
        </p:nvSpPr>
        <p:spPr>
          <a:xfrm>
            <a:off x="2721174" y="1053255"/>
            <a:ext cx="3240405" cy="5198533"/>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40889" y="2194560"/>
            <a:ext cx="2064425" cy="4065694"/>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79B19-51F8-274B-86F8-144AC6DCE970}"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487680"/>
            <a:ext cx="2064425" cy="1706880"/>
          </a:xfrm>
        </p:spPr>
        <p:txBody>
          <a:bodyPr anchor="b"/>
          <a:lstStyle>
            <a:lvl1pPr>
              <a:defRPr sz="224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721174" y="1053255"/>
            <a:ext cx="3240405" cy="5198533"/>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40889" y="2194560"/>
            <a:ext cx="2064425" cy="4065694"/>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879B19-51F8-274B-86F8-144AC6DCE970}" type="datetimeFigureOut">
              <a:rPr lang="en-US" smtClean="0"/>
              <a:t>6/8/17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8E9907-6BE1-8E42-9513-BB7A1E7B9B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389468"/>
            <a:ext cx="5520690" cy="141393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40055" y="1947333"/>
            <a:ext cx="5520690" cy="46414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40055" y="6780108"/>
            <a:ext cx="1440180" cy="389467"/>
          </a:xfrm>
          <a:prstGeom prst="rect">
            <a:avLst/>
          </a:prstGeom>
        </p:spPr>
        <p:txBody>
          <a:bodyPr vert="horz" lIns="91440" tIns="45720" rIns="91440" bIns="45720" rtlCol="0" anchor="ctr"/>
          <a:lstStyle>
            <a:lvl1pPr algn="l">
              <a:defRPr sz="840">
                <a:solidFill>
                  <a:schemeClr val="tx1">
                    <a:tint val="75000"/>
                  </a:schemeClr>
                </a:solidFill>
              </a:defRPr>
            </a:lvl1pPr>
          </a:lstStyle>
          <a:p>
            <a:fld id="{CE879B19-51F8-274B-86F8-144AC6DCE970}" type="datetimeFigureOut">
              <a:rPr lang="en-US" smtClean="0"/>
              <a:t>6/8/17</a:t>
            </a:fld>
            <a:endParaRPr lang="en-US"/>
          </a:p>
        </p:txBody>
      </p:sp>
      <p:sp>
        <p:nvSpPr>
          <p:cNvPr id="5" name="Footer Placeholder 4"/>
          <p:cNvSpPr>
            <a:spLocks noGrp="1"/>
          </p:cNvSpPr>
          <p:nvPr>
            <p:ph type="ftr" sz="quarter" idx="3"/>
          </p:nvPr>
        </p:nvSpPr>
        <p:spPr>
          <a:xfrm>
            <a:off x="2120265" y="6780108"/>
            <a:ext cx="2160270" cy="389467"/>
          </a:xfrm>
          <a:prstGeom prst="rect">
            <a:avLst/>
          </a:prstGeom>
        </p:spPr>
        <p:txBody>
          <a:bodyPr vert="horz" lIns="91440" tIns="45720" rIns="91440" bIns="45720" rtlCol="0" anchor="ctr"/>
          <a:lstStyle>
            <a:lvl1pPr algn="ctr">
              <a:defRPr sz="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565" y="6780108"/>
            <a:ext cx="1440180" cy="389467"/>
          </a:xfrm>
          <a:prstGeom prst="rect">
            <a:avLst/>
          </a:prstGeom>
        </p:spPr>
        <p:txBody>
          <a:bodyPr vert="horz" lIns="91440" tIns="45720" rIns="91440" bIns="45720" rtlCol="0" anchor="ctr"/>
          <a:lstStyle>
            <a:lvl1pPr algn="r">
              <a:defRPr sz="840">
                <a:solidFill>
                  <a:schemeClr val="tx1">
                    <a:tint val="75000"/>
                  </a:schemeClr>
                </a:solidFill>
              </a:defRPr>
            </a:lvl1pPr>
          </a:lstStyle>
          <a:p>
            <a:fld id="{A08E9907-6BE1-8E42-9513-BB7A1E7B9B45}" type="slidenum">
              <a:rPr lang="en-US" smtClean="0"/>
              <a:t>‹#›</a:t>
            </a:fld>
            <a:endParaRPr lang="en-US"/>
          </a:p>
        </p:txBody>
      </p:sp>
    </p:spTree>
    <p:extLst>
      <p:ext uri="{BB962C8B-B14F-4D97-AF65-F5344CB8AC3E}">
        <p14:creationId xmlns:p14="http://schemas.microsoft.com/office/powerpoint/2010/main" val="6763981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676" y="205424"/>
            <a:ext cx="511222" cy="7802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348" y="1508635"/>
            <a:ext cx="579882" cy="6026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837" y="3698135"/>
            <a:ext cx="770912" cy="7994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39" y="4971523"/>
            <a:ext cx="2168531" cy="2248851"/>
          </a:xfrm>
          <a:prstGeom prst="rect">
            <a:avLst/>
          </a:prstGeom>
        </p:spPr>
      </p:pic>
      <p:sp>
        <p:nvSpPr>
          <p:cNvPr id="9" name="Rounded Rectangle 8"/>
          <p:cNvSpPr/>
          <p:nvPr/>
        </p:nvSpPr>
        <p:spPr>
          <a:xfrm>
            <a:off x="648031" y="2634179"/>
            <a:ext cx="3052515" cy="596053"/>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r>
              <a:rPr lang="en-US" sz="1920" dirty="0"/>
              <a:t>Application Target Group</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633" y="3658327"/>
            <a:ext cx="770912" cy="799466"/>
          </a:xfrm>
          <a:prstGeom prst="rect">
            <a:avLst/>
          </a:prstGeom>
        </p:spPr>
      </p:pic>
      <p:sp>
        <p:nvSpPr>
          <p:cNvPr id="11" name="Oval 10"/>
          <p:cNvSpPr/>
          <p:nvPr/>
        </p:nvSpPr>
        <p:spPr>
          <a:xfrm>
            <a:off x="754013" y="3508587"/>
            <a:ext cx="1178560" cy="117856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14" name="Straight Connector 13"/>
          <p:cNvCxnSpPr>
            <a:stCxn id="11" idx="2"/>
          </p:cNvCxnSpPr>
          <p:nvPr/>
        </p:nvCxnSpPr>
        <p:spPr>
          <a:xfrm flipH="1">
            <a:off x="512839" y="4097867"/>
            <a:ext cx="241174" cy="114409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6"/>
          </p:cNvCxnSpPr>
          <p:nvPr/>
        </p:nvCxnSpPr>
        <p:spPr>
          <a:xfrm>
            <a:off x="1932574" y="4097867"/>
            <a:ext cx="748797" cy="114409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110304"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19" name="Rectangle 18"/>
          <p:cNvSpPr/>
          <p:nvPr/>
        </p:nvSpPr>
        <p:spPr>
          <a:xfrm>
            <a:off x="3111134" y="3789151"/>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0" name="Rectangle 19"/>
          <p:cNvSpPr/>
          <p:nvPr/>
        </p:nvSpPr>
        <p:spPr>
          <a:xfrm>
            <a:off x="754013" y="5241960"/>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1" name="Oval 20"/>
          <p:cNvSpPr/>
          <p:nvPr/>
        </p:nvSpPr>
        <p:spPr>
          <a:xfrm>
            <a:off x="824030" y="5337096"/>
            <a:ext cx="221845" cy="22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2" name="Diamond 21"/>
          <p:cNvSpPr/>
          <p:nvPr/>
        </p:nvSpPr>
        <p:spPr>
          <a:xfrm>
            <a:off x="816516" y="5690486"/>
            <a:ext cx="233445" cy="2334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3" name="Regular Pentagon 22"/>
          <p:cNvSpPr/>
          <p:nvPr/>
        </p:nvSpPr>
        <p:spPr>
          <a:xfrm>
            <a:off x="832631" y="6055475"/>
            <a:ext cx="208570" cy="19863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4" name="Hexagon 23"/>
          <p:cNvSpPr/>
          <p:nvPr/>
        </p:nvSpPr>
        <p:spPr>
          <a:xfrm>
            <a:off x="816516" y="6385656"/>
            <a:ext cx="233445" cy="20124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5" name="Triangle 24"/>
          <p:cNvSpPr/>
          <p:nvPr/>
        </p:nvSpPr>
        <p:spPr>
          <a:xfrm>
            <a:off x="794903" y="6718446"/>
            <a:ext cx="266802" cy="2300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30" name="Straight Connector 29"/>
          <p:cNvCxnSpPr>
            <a:stCxn id="20" idx="0"/>
          </p:cNvCxnSpPr>
          <p:nvPr/>
        </p:nvCxnSpPr>
        <p:spPr>
          <a:xfrm flipH="1" flipV="1">
            <a:off x="925144" y="4834999"/>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0929" y="5055220"/>
            <a:ext cx="434734" cy="240066"/>
          </a:xfrm>
          <a:prstGeom prst="rect">
            <a:avLst/>
          </a:prstGeom>
          <a:noFill/>
        </p:spPr>
        <p:txBody>
          <a:bodyPr wrap="none" rtlCol="0">
            <a:spAutoFit/>
          </a:bodyPr>
          <a:lstStyle/>
          <a:p>
            <a:r>
              <a:rPr lang="en-US" sz="960"/>
              <a:t>8080</a:t>
            </a:r>
          </a:p>
        </p:txBody>
      </p:sp>
      <p:sp>
        <p:nvSpPr>
          <p:cNvPr id="32" name="TextBox 31"/>
          <p:cNvSpPr txBox="1"/>
          <p:nvPr/>
        </p:nvSpPr>
        <p:spPr>
          <a:xfrm>
            <a:off x="870929" y="4757544"/>
            <a:ext cx="497252" cy="240066"/>
          </a:xfrm>
          <a:prstGeom prst="rect">
            <a:avLst/>
          </a:prstGeom>
          <a:noFill/>
        </p:spPr>
        <p:txBody>
          <a:bodyPr wrap="none" rtlCol="0">
            <a:spAutoFit/>
          </a:bodyPr>
          <a:lstStyle/>
          <a:p>
            <a:r>
              <a:rPr lang="en-US" sz="960" dirty="0"/>
              <a:t>34763</a:t>
            </a:r>
          </a:p>
        </p:txBody>
      </p:sp>
      <p:cxnSp>
        <p:nvCxnSpPr>
          <p:cNvPr id="33" name="Straight Connector 32"/>
          <p:cNvCxnSpPr/>
          <p:nvPr/>
        </p:nvCxnSpPr>
        <p:spPr>
          <a:xfrm flipH="1" flipV="1">
            <a:off x="1153884" y="3255250"/>
            <a:ext cx="1" cy="546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3154704" y="3230233"/>
            <a:ext cx="1" cy="546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2174286" y="2111258"/>
            <a:ext cx="1" cy="546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2174286" y="985713"/>
            <a:ext cx="1" cy="546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98972" y="275481"/>
            <a:ext cx="1632235" cy="633828"/>
          </a:xfrm>
          <a:prstGeom prst="rect">
            <a:avLst/>
          </a:prstGeom>
          <a:noFill/>
        </p:spPr>
        <p:txBody>
          <a:bodyPr wrap="square" rtlCol="0">
            <a:spAutoFit/>
          </a:bodyPr>
          <a:lstStyle/>
          <a:p>
            <a:r>
              <a:rPr lang="en-US" sz="1173"/>
              <a:t>Client application makes a request to the load balancer</a:t>
            </a:r>
          </a:p>
        </p:txBody>
      </p:sp>
      <p:sp>
        <p:nvSpPr>
          <p:cNvPr id="39" name="TextBox 38"/>
          <p:cNvSpPr txBox="1"/>
          <p:nvPr/>
        </p:nvSpPr>
        <p:spPr>
          <a:xfrm>
            <a:off x="2248104" y="1328495"/>
            <a:ext cx="585417" cy="240066"/>
          </a:xfrm>
          <a:prstGeom prst="rect">
            <a:avLst/>
          </a:prstGeom>
          <a:noFill/>
        </p:spPr>
        <p:txBody>
          <a:bodyPr wrap="none" rtlCol="0">
            <a:spAutoFit/>
          </a:bodyPr>
          <a:lstStyle/>
          <a:p>
            <a:r>
              <a:rPr lang="en-US" sz="960" dirty="0"/>
              <a:t>Port: 80</a:t>
            </a:r>
          </a:p>
        </p:txBody>
      </p:sp>
      <p:sp>
        <p:nvSpPr>
          <p:cNvPr id="40" name="TextBox 39"/>
          <p:cNvSpPr txBox="1"/>
          <p:nvPr/>
        </p:nvSpPr>
        <p:spPr>
          <a:xfrm>
            <a:off x="2429895" y="1522900"/>
            <a:ext cx="2599722" cy="814325"/>
          </a:xfrm>
          <a:prstGeom prst="rect">
            <a:avLst/>
          </a:prstGeom>
          <a:noFill/>
        </p:spPr>
        <p:txBody>
          <a:bodyPr wrap="square" rtlCol="0">
            <a:spAutoFit/>
          </a:bodyPr>
          <a:lstStyle/>
          <a:p>
            <a:r>
              <a:rPr lang="en-US" sz="1173" dirty="0"/>
              <a:t>Load </a:t>
            </a:r>
            <a:r>
              <a:rPr lang="en-US" sz="1173"/>
              <a:t>balancer </a:t>
            </a:r>
            <a:r>
              <a:rPr lang="en-US" sz="1173" smtClean="0"/>
              <a:t>round-robin </a:t>
            </a:r>
            <a:r>
              <a:rPr lang="en-US" sz="1173" dirty="0"/>
              <a:t>distributes requests across all available ports and instances registered in the application’s </a:t>
            </a:r>
            <a:r>
              <a:rPr lang="en-US" sz="1173"/>
              <a:t>target group</a:t>
            </a:r>
            <a:endParaRPr lang="en-US" sz="1173" dirty="0"/>
          </a:p>
        </p:txBody>
      </p:sp>
      <p:sp>
        <p:nvSpPr>
          <p:cNvPr id="41" name="TextBox 40"/>
          <p:cNvSpPr txBox="1"/>
          <p:nvPr/>
        </p:nvSpPr>
        <p:spPr>
          <a:xfrm>
            <a:off x="3744125" y="2590726"/>
            <a:ext cx="2599722" cy="994824"/>
          </a:xfrm>
          <a:prstGeom prst="rect">
            <a:avLst/>
          </a:prstGeom>
          <a:noFill/>
        </p:spPr>
        <p:txBody>
          <a:bodyPr wrap="square" rtlCol="0">
            <a:spAutoFit/>
          </a:bodyPr>
          <a:lstStyle/>
          <a:p>
            <a:r>
              <a:rPr lang="en-US" sz="1173" dirty="0"/>
              <a:t>Target group is updated by EC2 Container Service to always have an up to date list of all the service containers in the cluster and what port they are accessible on</a:t>
            </a:r>
          </a:p>
        </p:txBody>
      </p:sp>
      <p:sp>
        <p:nvSpPr>
          <p:cNvPr id="42" name="TextBox 41"/>
          <p:cNvSpPr txBox="1"/>
          <p:nvPr/>
        </p:nvSpPr>
        <p:spPr>
          <a:xfrm>
            <a:off x="2681370" y="4644226"/>
            <a:ext cx="2599722" cy="1175322"/>
          </a:xfrm>
          <a:prstGeom prst="rect">
            <a:avLst/>
          </a:prstGeom>
          <a:noFill/>
        </p:spPr>
        <p:txBody>
          <a:bodyPr wrap="square" rtlCol="0">
            <a:spAutoFit/>
          </a:bodyPr>
          <a:lstStyle/>
          <a:p>
            <a:r>
              <a:rPr lang="en-US" sz="1173" dirty="0"/>
              <a:t>Each container has a single application process which is bound to port 8080 within its namespace. However in reality all the containers are exposed on a different randomly assigned ports on the host</a:t>
            </a:r>
          </a:p>
        </p:txBody>
      </p:sp>
      <p:sp>
        <p:nvSpPr>
          <p:cNvPr id="43" name="TextBox 42"/>
          <p:cNvSpPr txBox="1"/>
          <p:nvPr/>
        </p:nvSpPr>
        <p:spPr>
          <a:xfrm>
            <a:off x="2745885" y="6077183"/>
            <a:ext cx="2599722" cy="814325"/>
          </a:xfrm>
          <a:prstGeom prst="rect">
            <a:avLst/>
          </a:prstGeom>
          <a:noFill/>
        </p:spPr>
        <p:txBody>
          <a:bodyPr wrap="square" rtlCol="0">
            <a:spAutoFit/>
          </a:bodyPr>
          <a:lstStyle/>
          <a:p>
            <a:r>
              <a:rPr lang="en-US" sz="1173" dirty="0"/>
              <a:t>The architecture is containerized but still </a:t>
            </a:r>
            <a:r>
              <a:rPr lang="en-US" sz="1173"/>
              <a:t>monolithic because each container has all the same features of the rest of the containers</a:t>
            </a:r>
            <a:endParaRPr lang="en-US" sz="1173" dirty="0"/>
          </a:p>
        </p:txBody>
      </p:sp>
    </p:spTree>
    <p:extLst>
      <p:ext uri="{BB962C8B-B14F-4D97-AF65-F5344CB8AC3E}">
        <p14:creationId xmlns:p14="http://schemas.microsoft.com/office/powerpoint/2010/main" val="22216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676" y="205424"/>
            <a:ext cx="511222" cy="7802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348" y="1508635"/>
            <a:ext cx="579882" cy="6026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837" y="3698135"/>
            <a:ext cx="770912" cy="7994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39" y="4971523"/>
            <a:ext cx="2168531" cy="2248851"/>
          </a:xfrm>
          <a:prstGeom prst="rect">
            <a:avLst/>
          </a:prstGeom>
        </p:spPr>
      </p:pic>
      <p:sp>
        <p:nvSpPr>
          <p:cNvPr id="9" name="Rounded Rectangle 8"/>
          <p:cNvSpPr/>
          <p:nvPr/>
        </p:nvSpPr>
        <p:spPr>
          <a:xfrm>
            <a:off x="648032" y="2634179"/>
            <a:ext cx="886196" cy="563461"/>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r"/>
            <a:r>
              <a:rPr lang="en-US" sz="1400" dirty="0" smtClean="0"/>
              <a:t>Target </a:t>
            </a:r>
            <a:r>
              <a:rPr lang="en-US" sz="1400" dirty="0"/>
              <a:t>Group</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633" y="3658327"/>
            <a:ext cx="770912" cy="799466"/>
          </a:xfrm>
          <a:prstGeom prst="rect">
            <a:avLst/>
          </a:prstGeom>
        </p:spPr>
      </p:pic>
      <p:sp>
        <p:nvSpPr>
          <p:cNvPr id="11" name="Oval 10"/>
          <p:cNvSpPr/>
          <p:nvPr/>
        </p:nvSpPr>
        <p:spPr>
          <a:xfrm>
            <a:off x="754013" y="3508587"/>
            <a:ext cx="1178560" cy="1178560"/>
          </a:xfrm>
          <a:prstGeom prst="ellips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14" name="Straight Connector 13"/>
          <p:cNvCxnSpPr>
            <a:stCxn id="11" idx="2"/>
          </p:cNvCxnSpPr>
          <p:nvPr/>
        </p:nvCxnSpPr>
        <p:spPr>
          <a:xfrm flipH="1">
            <a:off x="512839" y="4097867"/>
            <a:ext cx="241174" cy="114409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6"/>
          </p:cNvCxnSpPr>
          <p:nvPr/>
        </p:nvCxnSpPr>
        <p:spPr>
          <a:xfrm>
            <a:off x="1932574" y="4097867"/>
            <a:ext cx="748797" cy="1144094"/>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62176"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0" name="Rectangle 19"/>
          <p:cNvSpPr/>
          <p:nvPr/>
        </p:nvSpPr>
        <p:spPr>
          <a:xfrm>
            <a:off x="643173" y="5241960"/>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21" name="Oval 20"/>
          <p:cNvSpPr/>
          <p:nvPr/>
        </p:nvSpPr>
        <p:spPr>
          <a:xfrm>
            <a:off x="713190" y="5337096"/>
            <a:ext cx="221845" cy="22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30" name="Straight Connector 29"/>
          <p:cNvCxnSpPr>
            <a:stCxn id="20" idx="0"/>
          </p:cNvCxnSpPr>
          <p:nvPr/>
        </p:nvCxnSpPr>
        <p:spPr>
          <a:xfrm flipH="1" flipV="1">
            <a:off x="814304" y="4834999"/>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60089" y="5055220"/>
            <a:ext cx="434734" cy="240066"/>
          </a:xfrm>
          <a:prstGeom prst="rect">
            <a:avLst/>
          </a:prstGeom>
          <a:noFill/>
        </p:spPr>
        <p:txBody>
          <a:bodyPr wrap="none" rtlCol="0">
            <a:spAutoFit/>
          </a:bodyPr>
          <a:lstStyle/>
          <a:p>
            <a:r>
              <a:rPr lang="en-US" sz="960"/>
              <a:t>8080</a:t>
            </a:r>
          </a:p>
        </p:txBody>
      </p:sp>
      <p:sp>
        <p:nvSpPr>
          <p:cNvPr id="32" name="TextBox 31"/>
          <p:cNvSpPr txBox="1"/>
          <p:nvPr/>
        </p:nvSpPr>
        <p:spPr>
          <a:xfrm>
            <a:off x="760089" y="4757544"/>
            <a:ext cx="497252" cy="240066"/>
          </a:xfrm>
          <a:prstGeom prst="rect">
            <a:avLst/>
          </a:prstGeom>
          <a:noFill/>
        </p:spPr>
        <p:txBody>
          <a:bodyPr wrap="none" rtlCol="0">
            <a:spAutoFit/>
          </a:bodyPr>
          <a:lstStyle/>
          <a:p>
            <a:r>
              <a:rPr lang="en-US" sz="960" dirty="0"/>
              <a:t>34763</a:t>
            </a:r>
          </a:p>
        </p:txBody>
      </p:sp>
      <p:cxnSp>
        <p:nvCxnSpPr>
          <p:cNvPr id="33" name="Straight Connector 32"/>
          <p:cNvCxnSpPr>
            <a:endCxn id="9" idx="2"/>
          </p:cNvCxnSpPr>
          <p:nvPr/>
        </p:nvCxnSpPr>
        <p:spPr>
          <a:xfrm flipH="1" flipV="1">
            <a:off x="1091130" y="3197640"/>
            <a:ext cx="18461" cy="60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96" idx="0"/>
            <a:endCxn id="45" idx="2"/>
          </p:cNvCxnSpPr>
          <p:nvPr/>
        </p:nvCxnSpPr>
        <p:spPr>
          <a:xfrm flipV="1">
            <a:off x="1332796" y="3197640"/>
            <a:ext cx="723078" cy="60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2" idx="0"/>
          </p:cNvCxnSpPr>
          <p:nvPr/>
        </p:nvCxnSpPr>
        <p:spPr>
          <a:xfrm flipV="1">
            <a:off x="1123550" y="2111259"/>
            <a:ext cx="1050737" cy="272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2174286" y="985713"/>
            <a:ext cx="1" cy="546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498972" y="275481"/>
            <a:ext cx="1632235" cy="633828"/>
          </a:xfrm>
          <a:prstGeom prst="rect">
            <a:avLst/>
          </a:prstGeom>
          <a:noFill/>
        </p:spPr>
        <p:txBody>
          <a:bodyPr wrap="square" rtlCol="0">
            <a:spAutoFit/>
          </a:bodyPr>
          <a:lstStyle/>
          <a:p>
            <a:r>
              <a:rPr lang="en-US" sz="1173"/>
              <a:t>Client application makes a request to the load balancer</a:t>
            </a:r>
          </a:p>
        </p:txBody>
      </p:sp>
      <p:sp>
        <p:nvSpPr>
          <p:cNvPr id="39" name="TextBox 38"/>
          <p:cNvSpPr txBox="1"/>
          <p:nvPr/>
        </p:nvSpPr>
        <p:spPr>
          <a:xfrm>
            <a:off x="2248104" y="1328495"/>
            <a:ext cx="585417" cy="240066"/>
          </a:xfrm>
          <a:prstGeom prst="rect">
            <a:avLst/>
          </a:prstGeom>
          <a:noFill/>
        </p:spPr>
        <p:txBody>
          <a:bodyPr wrap="none" rtlCol="0">
            <a:spAutoFit/>
          </a:bodyPr>
          <a:lstStyle/>
          <a:p>
            <a:r>
              <a:rPr lang="en-US" sz="960" dirty="0"/>
              <a:t>Port: 80</a:t>
            </a:r>
          </a:p>
        </p:txBody>
      </p:sp>
      <p:sp>
        <p:nvSpPr>
          <p:cNvPr id="40" name="TextBox 39"/>
          <p:cNvSpPr txBox="1"/>
          <p:nvPr/>
        </p:nvSpPr>
        <p:spPr>
          <a:xfrm>
            <a:off x="2816887" y="1166944"/>
            <a:ext cx="2968217" cy="814325"/>
          </a:xfrm>
          <a:prstGeom prst="rect">
            <a:avLst/>
          </a:prstGeom>
          <a:noFill/>
        </p:spPr>
        <p:txBody>
          <a:bodyPr wrap="square" rtlCol="0">
            <a:spAutoFit/>
          </a:bodyPr>
          <a:lstStyle/>
          <a:p>
            <a:r>
              <a:rPr lang="en-US" sz="1173" dirty="0" smtClean="0"/>
              <a:t>The application load balancer inspects the client request and based on routing rules directs the request to an instance and port from the target group that matches the rule</a:t>
            </a:r>
            <a:endParaRPr lang="en-US" sz="1173" dirty="0"/>
          </a:p>
        </p:txBody>
      </p:sp>
      <p:sp>
        <p:nvSpPr>
          <p:cNvPr id="41" name="TextBox 40"/>
          <p:cNvSpPr txBox="1"/>
          <p:nvPr/>
        </p:nvSpPr>
        <p:spPr>
          <a:xfrm>
            <a:off x="3878015" y="3611156"/>
            <a:ext cx="2599722" cy="814325"/>
          </a:xfrm>
          <a:prstGeom prst="rect">
            <a:avLst/>
          </a:prstGeom>
          <a:noFill/>
        </p:spPr>
        <p:txBody>
          <a:bodyPr wrap="square" rtlCol="0">
            <a:spAutoFit/>
          </a:bodyPr>
          <a:lstStyle/>
          <a:p>
            <a:r>
              <a:rPr lang="en-US" sz="1173" dirty="0" smtClean="0"/>
              <a:t>Each class of container has a target group that keeps track of the instances and ports of each container of </a:t>
            </a:r>
            <a:r>
              <a:rPr lang="en-US" sz="1173" smtClean="0"/>
              <a:t>that class</a:t>
            </a:r>
            <a:endParaRPr lang="en-US" sz="1173" dirty="0"/>
          </a:p>
        </p:txBody>
      </p:sp>
      <p:sp>
        <p:nvSpPr>
          <p:cNvPr id="42" name="TextBox 41"/>
          <p:cNvSpPr txBox="1"/>
          <p:nvPr/>
        </p:nvSpPr>
        <p:spPr>
          <a:xfrm>
            <a:off x="2920509" y="4621881"/>
            <a:ext cx="2599722" cy="1175322"/>
          </a:xfrm>
          <a:prstGeom prst="rect">
            <a:avLst/>
          </a:prstGeom>
          <a:noFill/>
        </p:spPr>
        <p:txBody>
          <a:bodyPr wrap="square" rtlCol="0">
            <a:spAutoFit/>
          </a:bodyPr>
          <a:lstStyle/>
          <a:p>
            <a:r>
              <a:rPr lang="en-US" sz="1173" dirty="0"/>
              <a:t>Each container has a single application process which is bound to port 8080 within its namespace. However in reality all the containers are exposed on a different randomly assigned ports on the host</a:t>
            </a:r>
          </a:p>
        </p:txBody>
      </p:sp>
      <p:sp>
        <p:nvSpPr>
          <p:cNvPr id="43" name="TextBox 42"/>
          <p:cNvSpPr txBox="1"/>
          <p:nvPr/>
        </p:nvSpPr>
        <p:spPr>
          <a:xfrm>
            <a:off x="3801078" y="5778882"/>
            <a:ext cx="2599722" cy="1536318"/>
          </a:xfrm>
          <a:prstGeom prst="rect">
            <a:avLst/>
          </a:prstGeom>
          <a:noFill/>
        </p:spPr>
        <p:txBody>
          <a:bodyPr wrap="square" rtlCol="0">
            <a:spAutoFit/>
          </a:bodyPr>
          <a:lstStyle/>
          <a:p>
            <a:r>
              <a:rPr lang="en-US" sz="1173" dirty="0" smtClean="0"/>
              <a:t>In this </a:t>
            </a:r>
            <a:r>
              <a:rPr lang="en-US" sz="1173" dirty="0" err="1" smtClean="0"/>
              <a:t>microservice</a:t>
            </a:r>
            <a:r>
              <a:rPr lang="en-US" sz="1173" dirty="0" smtClean="0"/>
              <a:t> architecture each container only handles a single feature. </a:t>
            </a:r>
            <a:r>
              <a:rPr lang="en-US" sz="1173" smtClean="0"/>
              <a:t>Different instances </a:t>
            </a:r>
            <a:r>
              <a:rPr lang="en-US" sz="1173" dirty="0" smtClean="0"/>
              <a:t>can run different combinations of containers with different capabilities, and the load balancer will always direct the right traffic to the right port on the right instance</a:t>
            </a:r>
            <a:endParaRPr lang="en-US" sz="1173" dirty="0"/>
          </a:p>
        </p:txBody>
      </p:sp>
      <p:sp>
        <p:nvSpPr>
          <p:cNvPr id="44" name="Oval 43"/>
          <p:cNvSpPr/>
          <p:nvPr/>
        </p:nvSpPr>
        <p:spPr>
          <a:xfrm>
            <a:off x="710313" y="2791399"/>
            <a:ext cx="221845" cy="2218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45" name="Rounded Rectangle 44"/>
          <p:cNvSpPr/>
          <p:nvPr/>
        </p:nvSpPr>
        <p:spPr>
          <a:xfrm>
            <a:off x="1612776" y="2634179"/>
            <a:ext cx="886196" cy="563461"/>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r"/>
            <a:r>
              <a:rPr lang="en-US" sz="1400" dirty="0" smtClean="0"/>
              <a:t>Target </a:t>
            </a:r>
            <a:r>
              <a:rPr lang="en-US" sz="1400" dirty="0"/>
              <a:t>Group</a:t>
            </a:r>
          </a:p>
        </p:txBody>
      </p:sp>
      <p:sp>
        <p:nvSpPr>
          <p:cNvPr id="47" name="Rounded Rectangle 46"/>
          <p:cNvSpPr/>
          <p:nvPr/>
        </p:nvSpPr>
        <p:spPr>
          <a:xfrm>
            <a:off x="2579156" y="2634179"/>
            <a:ext cx="886196" cy="563461"/>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r"/>
            <a:r>
              <a:rPr lang="en-US" sz="1400" dirty="0" smtClean="0"/>
              <a:t>Target </a:t>
            </a:r>
            <a:r>
              <a:rPr lang="en-US" sz="1400" dirty="0"/>
              <a:t>Group</a:t>
            </a:r>
          </a:p>
        </p:txBody>
      </p:sp>
      <p:sp>
        <p:nvSpPr>
          <p:cNvPr id="49" name="Rounded Rectangle 48"/>
          <p:cNvSpPr/>
          <p:nvPr/>
        </p:nvSpPr>
        <p:spPr>
          <a:xfrm>
            <a:off x="3545536" y="2634179"/>
            <a:ext cx="886196" cy="563461"/>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r"/>
            <a:r>
              <a:rPr lang="en-US" sz="1400" dirty="0" smtClean="0"/>
              <a:t>Target </a:t>
            </a:r>
            <a:r>
              <a:rPr lang="en-US" sz="1400" dirty="0"/>
              <a:t>Group</a:t>
            </a:r>
          </a:p>
        </p:txBody>
      </p:sp>
      <p:sp>
        <p:nvSpPr>
          <p:cNvPr id="51" name="Rounded Rectangle 50"/>
          <p:cNvSpPr/>
          <p:nvPr/>
        </p:nvSpPr>
        <p:spPr>
          <a:xfrm>
            <a:off x="4511916" y="2634179"/>
            <a:ext cx="886196" cy="563461"/>
          </a:xfrm>
          <a:prstGeom prst="roundRect">
            <a:avLst/>
          </a:prstGeom>
          <a:solidFill>
            <a:schemeClr val="accent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r"/>
            <a:r>
              <a:rPr lang="en-US" sz="1400" dirty="0" smtClean="0"/>
              <a:t>Target </a:t>
            </a:r>
            <a:r>
              <a:rPr lang="en-US" sz="1400" dirty="0"/>
              <a:t>Group</a:t>
            </a:r>
          </a:p>
        </p:txBody>
      </p:sp>
      <p:sp>
        <p:nvSpPr>
          <p:cNvPr id="53" name="Diamond 52"/>
          <p:cNvSpPr/>
          <p:nvPr/>
        </p:nvSpPr>
        <p:spPr>
          <a:xfrm>
            <a:off x="1647655" y="2791399"/>
            <a:ext cx="233445" cy="2334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54" name="Regular Pentagon 53"/>
          <p:cNvSpPr/>
          <p:nvPr/>
        </p:nvSpPr>
        <p:spPr>
          <a:xfrm>
            <a:off x="2641600" y="2799138"/>
            <a:ext cx="208570" cy="19863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56" name="Hexagon 55"/>
          <p:cNvSpPr/>
          <p:nvPr/>
        </p:nvSpPr>
        <p:spPr>
          <a:xfrm>
            <a:off x="3571468" y="2811422"/>
            <a:ext cx="233445" cy="20124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57" name="Triangle 56"/>
          <p:cNvSpPr/>
          <p:nvPr/>
        </p:nvSpPr>
        <p:spPr>
          <a:xfrm>
            <a:off x="4546730" y="2794250"/>
            <a:ext cx="266802" cy="2300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58" name="Rectangle 57"/>
          <p:cNvSpPr/>
          <p:nvPr/>
        </p:nvSpPr>
        <p:spPr>
          <a:xfrm>
            <a:off x="1031104" y="5241958"/>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61" name="Regular Pentagon 60"/>
          <p:cNvSpPr/>
          <p:nvPr/>
        </p:nvSpPr>
        <p:spPr>
          <a:xfrm>
            <a:off x="1109722" y="6055473"/>
            <a:ext cx="208570" cy="198638"/>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64" name="Straight Connector 63"/>
          <p:cNvCxnSpPr/>
          <p:nvPr/>
        </p:nvCxnSpPr>
        <p:spPr>
          <a:xfrm flipH="1" flipV="1">
            <a:off x="1202235" y="4834997"/>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148020" y="5055218"/>
            <a:ext cx="434734" cy="240066"/>
          </a:xfrm>
          <a:prstGeom prst="rect">
            <a:avLst/>
          </a:prstGeom>
          <a:noFill/>
        </p:spPr>
        <p:txBody>
          <a:bodyPr wrap="none" rtlCol="0">
            <a:spAutoFit/>
          </a:bodyPr>
          <a:lstStyle/>
          <a:p>
            <a:r>
              <a:rPr lang="en-US" sz="960"/>
              <a:t>8080</a:t>
            </a:r>
          </a:p>
        </p:txBody>
      </p:sp>
      <p:sp>
        <p:nvSpPr>
          <p:cNvPr id="66" name="TextBox 65"/>
          <p:cNvSpPr txBox="1"/>
          <p:nvPr/>
        </p:nvSpPr>
        <p:spPr>
          <a:xfrm>
            <a:off x="1148020" y="4757542"/>
            <a:ext cx="497252" cy="240066"/>
          </a:xfrm>
          <a:prstGeom prst="rect">
            <a:avLst/>
          </a:prstGeom>
          <a:noFill/>
        </p:spPr>
        <p:txBody>
          <a:bodyPr wrap="none" rtlCol="0">
            <a:spAutoFit/>
          </a:bodyPr>
          <a:lstStyle/>
          <a:p>
            <a:r>
              <a:rPr lang="en-US" sz="960" dirty="0" smtClean="0"/>
              <a:t>38777</a:t>
            </a:r>
            <a:endParaRPr lang="en-US" sz="960" dirty="0"/>
          </a:p>
        </p:txBody>
      </p:sp>
      <p:sp>
        <p:nvSpPr>
          <p:cNvPr id="67" name="Rectangle 66"/>
          <p:cNvSpPr/>
          <p:nvPr/>
        </p:nvSpPr>
        <p:spPr>
          <a:xfrm>
            <a:off x="1419030" y="5241958"/>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69" name="Diamond 68"/>
          <p:cNvSpPr/>
          <p:nvPr/>
        </p:nvSpPr>
        <p:spPr>
          <a:xfrm>
            <a:off x="1481533" y="5690484"/>
            <a:ext cx="233445" cy="23344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73" name="Straight Connector 72"/>
          <p:cNvCxnSpPr/>
          <p:nvPr/>
        </p:nvCxnSpPr>
        <p:spPr>
          <a:xfrm flipH="1" flipV="1">
            <a:off x="1590161" y="4834997"/>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535946" y="5055218"/>
            <a:ext cx="434734" cy="240066"/>
          </a:xfrm>
          <a:prstGeom prst="rect">
            <a:avLst/>
          </a:prstGeom>
          <a:noFill/>
        </p:spPr>
        <p:txBody>
          <a:bodyPr wrap="none" rtlCol="0">
            <a:spAutoFit/>
          </a:bodyPr>
          <a:lstStyle/>
          <a:p>
            <a:r>
              <a:rPr lang="en-US" sz="960"/>
              <a:t>8080</a:t>
            </a:r>
          </a:p>
        </p:txBody>
      </p:sp>
      <p:sp>
        <p:nvSpPr>
          <p:cNvPr id="75" name="TextBox 74"/>
          <p:cNvSpPr txBox="1"/>
          <p:nvPr/>
        </p:nvSpPr>
        <p:spPr>
          <a:xfrm>
            <a:off x="1535946" y="4757542"/>
            <a:ext cx="497252" cy="240066"/>
          </a:xfrm>
          <a:prstGeom prst="rect">
            <a:avLst/>
          </a:prstGeom>
          <a:noFill/>
        </p:spPr>
        <p:txBody>
          <a:bodyPr wrap="none" rtlCol="0">
            <a:spAutoFit/>
          </a:bodyPr>
          <a:lstStyle/>
          <a:p>
            <a:r>
              <a:rPr lang="en-US" sz="960" dirty="0" smtClean="0"/>
              <a:t>41312</a:t>
            </a:r>
            <a:endParaRPr lang="en-US" sz="960" dirty="0"/>
          </a:p>
        </p:txBody>
      </p:sp>
      <p:sp>
        <p:nvSpPr>
          <p:cNvPr id="76" name="Rectangle 75"/>
          <p:cNvSpPr/>
          <p:nvPr/>
        </p:nvSpPr>
        <p:spPr>
          <a:xfrm>
            <a:off x="1806961" y="5241956"/>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80" name="Hexagon 79"/>
          <p:cNvSpPr/>
          <p:nvPr/>
        </p:nvSpPr>
        <p:spPr>
          <a:xfrm>
            <a:off x="1869464" y="6385652"/>
            <a:ext cx="233445" cy="20124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82" name="Straight Connector 81"/>
          <p:cNvCxnSpPr/>
          <p:nvPr/>
        </p:nvCxnSpPr>
        <p:spPr>
          <a:xfrm flipH="1" flipV="1">
            <a:off x="1978092" y="4834995"/>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923877" y="5055216"/>
            <a:ext cx="434734" cy="240066"/>
          </a:xfrm>
          <a:prstGeom prst="rect">
            <a:avLst/>
          </a:prstGeom>
          <a:noFill/>
        </p:spPr>
        <p:txBody>
          <a:bodyPr wrap="none" rtlCol="0">
            <a:spAutoFit/>
          </a:bodyPr>
          <a:lstStyle/>
          <a:p>
            <a:r>
              <a:rPr lang="en-US" sz="960"/>
              <a:t>8080</a:t>
            </a:r>
          </a:p>
        </p:txBody>
      </p:sp>
      <p:sp>
        <p:nvSpPr>
          <p:cNvPr id="84" name="TextBox 83"/>
          <p:cNvSpPr txBox="1"/>
          <p:nvPr/>
        </p:nvSpPr>
        <p:spPr>
          <a:xfrm>
            <a:off x="1923877" y="4757540"/>
            <a:ext cx="497252" cy="240066"/>
          </a:xfrm>
          <a:prstGeom prst="rect">
            <a:avLst/>
          </a:prstGeom>
          <a:noFill/>
        </p:spPr>
        <p:txBody>
          <a:bodyPr wrap="none" rtlCol="0">
            <a:spAutoFit/>
          </a:bodyPr>
          <a:lstStyle/>
          <a:p>
            <a:r>
              <a:rPr lang="en-US" sz="960" dirty="0" smtClean="0"/>
              <a:t>55621</a:t>
            </a:r>
            <a:endParaRPr lang="en-US" sz="960" dirty="0"/>
          </a:p>
        </p:txBody>
      </p:sp>
      <p:sp>
        <p:nvSpPr>
          <p:cNvPr id="85" name="Rectangle 84"/>
          <p:cNvSpPr/>
          <p:nvPr/>
        </p:nvSpPr>
        <p:spPr>
          <a:xfrm>
            <a:off x="2207597" y="5241956"/>
            <a:ext cx="356290" cy="18594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90" name="Triangle 89"/>
          <p:cNvSpPr/>
          <p:nvPr/>
        </p:nvSpPr>
        <p:spPr>
          <a:xfrm>
            <a:off x="2248487" y="6718442"/>
            <a:ext cx="266802" cy="23000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91" name="Straight Connector 90"/>
          <p:cNvCxnSpPr/>
          <p:nvPr/>
        </p:nvCxnSpPr>
        <p:spPr>
          <a:xfrm flipH="1" flipV="1">
            <a:off x="2378728" y="4834995"/>
            <a:ext cx="7015" cy="406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324513" y="5055216"/>
            <a:ext cx="434734" cy="240066"/>
          </a:xfrm>
          <a:prstGeom prst="rect">
            <a:avLst/>
          </a:prstGeom>
          <a:noFill/>
        </p:spPr>
        <p:txBody>
          <a:bodyPr wrap="none" rtlCol="0">
            <a:spAutoFit/>
          </a:bodyPr>
          <a:lstStyle/>
          <a:p>
            <a:r>
              <a:rPr lang="en-US" sz="960"/>
              <a:t>8080</a:t>
            </a:r>
          </a:p>
        </p:txBody>
      </p:sp>
      <p:sp>
        <p:nvSpPr>
          <p:cNvPr id="94" name="TextBox 93"/>
          <p:cNvSpPr txBox="1"/>
          <p:nvPr/>
        </p:nvSpPr>
        <p:spPr>
          <a:xfrm>
            <a:off x="2319635" y="4759366"/>
            <a:ext cx="497252" cy="240066"/>
          </a:xfrm>
          <a:prstGeom prst="rect">
            <a:avLst/>
          </a:prstGeom>
          <a:noFill/>
        </p:spPr>
        <p:txBody>
          <a:bodyPr wrap="none" rtlCol="0">
            <a:spAutoFit/>
          </a:bodyPr>
          <a:lstStyle/>
          <a:p>
            <a:r>
              <a:rPr lang="en-US" sz="960" dirty="0" smtClean="0"/>
              <a:t>46213</a:t>
            </a:r>
            <a:endParaRPr lang="en-US" sz="960" dirty="0"/>
          </a:p>
        </p:txBody>
      </p:sp>
      <p:sp>
        <p:nvSpPr>
          <p:cNvPr id="95" name="Rectangle 94"/>
          <p:cNvSpPr/>
          <p:nvPr/>
        </p:nvSpPr>
        <p:spPr>
          <a:xfrm>
            <a:off x="1173779"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96" name="Rectangle 95"/>
          <p:cNvSpPr/>
          <p:nvPr/>
        </p:nvSpPr>
        <p:spPr>
          <a:xfrm>
            <a:off x="1285382"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97" name="Rectangle 96"/>
          <p:cNvSpPr/>
          <p:nvPr/>
        </p:nvSpPr>
        <p:spPr>
          <a:xfrm>
            <a:off x="1396985"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98" name="Rectangle 97"/>
          <p:cNvSpPr/>
          <p:nvPr/>
        </p:nvSpPr>
        <p:spPr>
          <a:xfrm>
            <a:off x="1508589" y="3801034"/>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99" name="Rectangle 98"/>
          <p:cNvSpPr/>
          <p:nvPr/>
        </p:nvSpPr>
        <p:spPr>
          <a:xfrm>
            <a:off x="3051709" y="3760507"/>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100" name="Rectangle 99"/>
          <p:cNvSpPr/>
          <p:nvPr/>
        </p:nvSpPr>
        <p:spPr>
          <a:xfrm>
            <a:off x="3163312" y="3760507"/>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101" name="Rectangle 100"/>
          <p:cNvSpPr/>
          <p:nvPr/>
        </p:nvSpPr>
        <p:spPr>
          <a:xfrm>
            <a:off x="3274915" y="3760507"/>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102" name="Rectangle 101"/>
          <p:cNvSpPr/>
          <p:nvPr/>
        </p:nvSpPr>
        <p:spPr>
          <a:xfrm>
            <a:off x="3386518" y="3760507"/>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sp>
        <p:nvSpPr>
          <p:cNvPr id="103" name="Rectangle 102"/>
          <p:cNvSpPr/>
          <p:nvPr/>
        </p:nvSpPr>
        <p:spPr>
          <a:xfrm>
            <a:off x="3498122" y="3760507"/>
            <a:ext cx="94827" cy="6105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7536" tIns="48768" rIns="97536" bIns="48768" numCol="1" spcCol="0" rtlCol="0" fromWordArt="0" anchor="ctr" anchorCtr="0" forceAA="0" compatLnSpc="1">
            <a:prstTxWarp prst="textNoShape">
              <a:avLst/>
            </a:prstTxWarp>
            <a:noAutofit/>
          </a:bodyPr>
          <a:lstStyle/>
          <a:p>
            <a:pPr algn="ctr"/>
            <a:endParaRPr lang="en-US" sz="1920"/>
          </a:p>
        </p:txBody>
      </p:sp>
      <p:cxnSp>
        <p:nvCxnSpPr>
          <p:cNvPr id="104" name="Straight Connector 103"/>
          <p:cNvCxnSpPr>
            <a:stCxn id="99" idx="0"/>
            <a:endCxn id="9" idx="2"/>
          </p:cNvCxnSpPr>
          <p:nvPr/>
        </p:nvCxnSpPr>
        <p:spPr>
          <a:xfrm flipH="1" flipV="1">
            <a:off x="1091130" y="3197640"/>
            <a:ext cx="2007993" cy="56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01" idx="0"/>
            <a:endCxn id="45" idx="2"/>
          </p:cNvCxnSpPr>
          <p:nvPr/>
        </p:nvCxnSpPr>
        <p:spPr>
          <a:xfrm flipH="1" flipV="1">
            <a:off x="2055874" y="3197640"/>
            <a:ext cx="1266455" cy="56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5" idx="0"/>
            <a:endCxn id="47" idx="2"/>
          </p:cNvCxnSpPr>
          <p:nvPr/>
        </p:nvCxnSpPr>
        <p:spPr>
          <a:xfrm flipV="1">
            <a:off x="1221193" y="3197640"/>
            <a:ext cx="1801061" cy="60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100" idx="0"/>
            <a:endCxn id="47" idx="2"/>
          </p:cNvCxnSpPr>
          <p:nvPr/>
        </p:nvCxnSpPr>
        <p:spPr>
          <a:xfrm flipH="1" flipV="1">
            <a:off x="3022254" y="3197640"/>
            <a:ext cx="188472" cy="56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7" idx="0"/>
            <a:endCxn id="49" idx="2"/>
          </p:cNvCxnSpPr>
          <p:nvPr/>
        </p:nvCxnSpPr>
        <p:spPr>
          <a:xfrm flipV="1">
            <a:off x="1444399" y="3197640"/>
            <a:ext cx="2544235" cy="60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02" idx="0"/>
            <a:endCxn id="49" idx="2"/>
          </p:cNvCxnSpPr>
          <p:nvPr/>
        </p:nvCxnSpPr>
        <p:spPr>
          <a:xfrm flipV="1">
            <a:off x="3433932" y="3197640"/>
            <a:ext cx="554702" cy="56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98" idx="0"/>
            <a:endCxn id="51" idx="2"/>
          </p:cNvCxnSpPr>
          <p:nvPr/>
        </p:nvCxnSpPr>
        <p:spPr>
          <a:xfrm flipV="1">
            <a:off x="1556003" y="3197640"/>
            <a:ext cx="3399011" cy="6033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3" idx="0"/>
            <a:endCxn id="51" idx="2"/>
          </p:cNvCxnSpPr>
          <p:nvPr/>
        </p:nvCxnSpPr>
        <p:spPr>
          <a:xfrm flipV="1">
            <a:off x="3545536" y="3197640"/>
            <a:ext cx="1409478" cy="562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64345" y="2383848"/>
            <a:ext cx="918409" cy="230832"/>
          </a:xfrm>
          <a:prstGeom prst="rect">
            <a:avLst/>
          </a:prstGeom>
          <a:noFill/>
        </p:spPr>
        <p:txBody>
          <a:bodyPr wrap="square" rtlCol="0">
            <a:spAutoFit/>
          </a:bodyPr>
          <a:lstStyle/>
          <a:p>
            <a:r>
              <a:rPr lang="en-US" sz="900" smtClean="0">
                <a:latin typeface="Courier" charset="0"/>
                <a:ea typeface="Courier" charset="0"/>
                <a:cs typeface="Courier" charset="0"/>
              </a:rPr>
              <a:t>Match: /</a:t>
            </a:r>
            <a:endParaRPr lang="en-US" sz="900" dirty="0">
              <a:latin typeface="Courier" charset="0"/>
              <a:ea typeface="Courier" charset="0"/>
              <a:cs typeface="Courier" charset="0"/>
            </a:endParaRPr>
          </a:p>
        </p:txBody>
      </p:sp>
      <p:sp>
        <p:nvSpPr>
          <p:cNvPr id="123" name="TextBox 122"/>
          <p:cNvSpPr txBox="1"/>
          <p:nvPr/>
        </p:nvSpPr>
        <p:spPr>
          <a:xfrm>
            <a:off x="1751211" y="2307755"/>
            <a:ext cx="747762" cy="369332"/>
          </a:xfrm>
          <a:prstGeom prst="rect">
            <a:avLst/>
          </a:prstGeom>
          <a:noFill/>
        </p:spPr>
        <p:txBody>
          <a:bodyPr wrap="square" rtlCol="0">
            <a:spAutoFit/>
          </a:bodyPr>
          <a:lstStyle/>
          <a:p>
            <a:r>
              <a:rPr lang="en-US" sz="900" dirty="0" smtClean="0">
                <a:latin typeface="Courier" charset="0"/>
                <a:ea typeface="Courier" charset="0"/>
                <a:cs typeface="Courier" charset="0"/>
              </a:rPr>
              <a:t>Match: </a:t>
            </a:r>
          </a:p>
          <a:p>
            <a:r>
              <a:rPr lang="en-US" sz="900" dirty="0" smtClean="0">
                <a:latin typeface="Courier" charset="0"/>
                <a:ea typeface="Courier" charset="0"/>
                <a:cs typeface="Courier" charset="0"/>
              </a:rPr>
              <a:t>/owner/*</a:t>
            </a:r>
            <a:endParaRPr lang="en-US" sz="900" dirty="0">
              <a:latin typeface="Courier" charset="0"/>
              <a:ea typeface="Courier" charset="0"/>
              <a:cs typeface="Courier" charset="0"/>
            </a:endParaRPr>
          </a:p>
        </p:txBody>
      </p:sp>
      <p:sp>
        <p:nvSpPr>
          <p:cNvPr id="124" name="TextBox 123"/>
          <p:cNvSpPr txBox="1"/>
          <p:nvPr/>
        </p:nvSpPr>
        <p:spPr>
          <a:xfrm>
            <a:off x="2759247" y="2307755"/>
            <a:ext cx="627271" cy="369332"/>
          </a:xfrm>
          <a:prstGeom prst="rect">
            <a:avLst/>
          </a:prstGeom>
          <a:noFill/>
        </p:spPr>
        <p:txBody>
          <a:bodyPr wrap="square" rtlCol="0">
            <a:spAutoFit/>
          </a:bodyPr>
          <a:lstStyle/>
          <a:p>
            <a:r>
              <a:rPr lang="en-US" sz="900" dirty="0" smtClean="0">
                <a:latin typeface="Courier" charset="0"/>
                <a:ea typeface="Courier" charset="0"/>
                <a:cs typeface="Courier" charset="0"/>
              </a:rPr>
              <a:t>Match: </a:t>
            </a:r>
          </a:p>
          <a:p>
            <a:r>
              <a:rPr lang="en-US" sz="900" dirty="0" smtClean="0">
                <a:latin typeface="Courier" charset="0"/>
                <a:ea typeface="Courier" charset="0"/>
                <a:cs typeface="Courier" charset="0"/>
              </a:rPr>
              <a:t>/pet/*</a:t>
            </a:r>
            <a:endParaRPr lang="en-US" sz="900" dirty="0">
              <a:latin typeface="Courier" charset="0"/>
              <a:ea typeface="Courier" charset="0"/>
              <a:cs typeface="Courier" charset="0"/>
            </a:endParaRPr>
          </a:p>
        </p:txBody>
      </p:sp>
      <p:sp>
        <p:nvSpPr>
          <p:cNvPr id="126" name="TextBox 125"/>
          <p:cNvSpPr txBox="1"/>
          <p:nvPr/>
        </p:nvSpPr>
        <p:spPr>
          <a:xfrm>
            <a:off x="3645443" y="2307755"/>
            <a:ext cx="786289" cy="369332"/>
          </a:xfrm>
          <a:prstGeom prst="rect">
            <a:avLst/>
          </a:prstGeom>
          <a:noFill/>
        </p:spPr>
        <p:txBody>
          <a:bodyPr wrap="square" rtlCol="0">
            <a:spAutoFit/>
          </a:bodyPr>
          <a:lstStyle/>
          <a:p>
            <a:r>
              <a:rPr lang="en-US" sz="900" dirty="0" smtClean="0">
                <a:latin typeface="Courier" charset="0"/>
                <a:ea typeface="Courier" charset="0"/>
                <a:cs typeface="Courier" charset="0"/>
              </a:rPr>
              <a:t>Match: </a:t>
            </a:r>
          </a:p>
          <a:p>
            <a:r>
              <a:rPr lang="en-US" sz="900" dirty="0" smtClean="0">
                <a:latin typeface="Courier" charset="0"/>
                <a:ea typeface="Courier" charset="0"/>
                <a:cs typeface="Courier" charset="0"/>
              </a:rPr>
              <a:t>/visit/*</a:t>
            </a:r>
            <a:endParaRPr lang="en-US" sz="900" dirty="0">
              <a:latin typeface="Courier" charset="0"/>
              <a:ea typeface="Courier" charset="0"/>
              <a:cs typeface="Courier" charset="0"/>
            </a:endParaRPr>
          </a:p>
        </p:txBody>
      </p:sp>
      <p:sp>
        <p:nvSpPr>
          <p:cNvPr id="127" name="TextBox 126"/>
          <p:cNvSpPr txBox="1"/>
          <p:nvPr/>
        </p:nvSpPr>
        <p:spPr>
          <a:xfrm>
            <a:off x="4511916" y="2307360"/>
            <a:ext cx="786289" cy="369332"/>
          </a:xfrm>
          <a:prstGeom prst="rect">
            <a:avLst/>
          </a:prstGeom>
          <a:noFill/>
        </p:spPr>
        <p:txBody>
          <a:bodyPr wrap="square" rtlCol="0">
            <a:spAutoFit/>
          </a:bodyPr>
          <a:lstStyle/>
          <a:p>
            <a:r>
              <a:rPr lang="en-US" sz="900" dirty="0" smtClean="0">
                <a:latin typeface="Courier" charset="0"/>
                <a:ea typeface="Courier" charset="0"/>
                <a:cs typeface="Courier" charset="0"/>
              </a:rPr>
              <a:t>Match: </a:t>
            </a:r>
          </a:p>
          <a:p>
            <a:r>
              <a:rPr lang="en-US" sz="900" dirty="0" smtClean="0">
                <a:latin typeface="Courier" charset="0"/>
                <a:ea typeface="Courier" charset="0"/>
                <a:cs typeface="Courier" charset="0"/>
              </a:rPr>
              <a:t>/vet/*</a:t>
            </a:r>
            <a:endParaRPr lang="en-US" sz="900" dirty="0">
              <a:latin typeface="Courier" charset="0"/>
              <a:ea typeface="Courier" charset="0"/>
              <a:cs typeface="Courier" charset="0"/>
            </a:endParaRPr>
          </a:p>
        </p:txBody>
      </p:sp>
      <p:cxnSp>
        <p:nvCxnSpPr>
          <p:cNvPr id="128" name="Straight Connector 127"/>
          <p:cNvCxnSpPr>
            <a:stCxn id="123" idx="0"/>
            <a:endCxn id="5" idx="2"/>
          </p:cNvCxnSpPr>
          <p:nvPr/>
        </p:nvCxnSpPr>
        <p:spPr>
          <a:xfrm flipV="1">
            <a:off x="2125092" y="2111258"/>
            <a:ext cx="49197" cy="196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26" idx="0"/>
            <a:endCxn id="5" idx="2"/>
          </p:cNvCxnSpPr>
          <p:nvPr/>
        </p:nvCxnSpPr>
        <p:spPr>
          <a:xfrm flipH="1" flipV="1">
            <a:off x="2174289" y="2111258"/>
            <a:ext cx="1864299" cy="196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124" idx="0"/>
            <a:endCxn id="5" idx="2"/>
          </p:cNvCxnSpPr>
          <p:nvPr/>
        </p:nvCxnSpPr>
        <p:spPr>
          <a:xfrm flipH="1" flipV="1">
            <a:off x="2174289" y="2111258"/>
            <a:ext cx="898594" cy="196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27" idx="0"/>
            <a:endCxn id="5" idx="2"/>
          </p:cNvCxnSpPr>
          <p:nvPr/>
        </p:nvCxnSpPr>
        <p:spPr>
          <a:xfrm flipH="1" flipV="1">
            <a:off x="2174289" y="2111258"/>
            <a:ext cx="2730772" cy="1961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4043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302</Words>
  <Application>Microsoft Macintosh PowerPoint</Application>
  <PresentationFormat>Custom</PresentationFormat>
  <Paragraphs>39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Calibri Light</vt:lpstr>
      <vt:lpstr>Courier</vt:lpstr>
      <vt:lpstr>Arial</vt:lpstr>
      <vt:lpstr>Office Theme</vt:lpstr>
      <vt:lpstr>PowerPoint Presentation</vt:lpstr>
      <vt:lpstr>PowerPoint Presentation</vt:lpstr>
    </vt:vector>
  </TitlesOfParts>
  <Company/>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cp:revision>
  <dcterms:created xsi:type="dcterms:W3CDTF">2017-06-08T22:16:52Z</dcterms:created>
  <dcterms:modified xsi:type="dcterms:W3CDTF">2017-06-08T23:25:10Z</dcterms:modified>
</cp:coreProperties>
</file>