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5" r:id="rId5"/>
    <p:sldId id="268" r:id="rId6"/>
    <p:sldId id="261" r:id="rId7"/>
    <p:sldId id="269" r:id="rId8"/>
    <p:sldId id="262" r:id="rId9"/>
    <p:sldId id="263" r:id="rId10"/>
    <p:sldId id="264" r:id="rId11"/>
    <p:sldId id="266"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E9F8"/>
    <a:srgbClr val="89156B"/>
    <a:srgbClr val="5A2452"/>
    <a:srgbClr val="E0A8D5"/>
    <a:srgbClr val="E9C1E1"/>
    <a:srgbClr val="EB6D4B"/>
    <a:srgbClr val="EE12BF"/>
    <a:srgbClr val="F2A38E"/>
    <a:srgbClr val="E14419"/>
    <a:srgbClr val="3F19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6FAFA5-B160-49B5-910B-180A690EFC49}" v="2" dt="2023-07-16T18:20:12.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45" autoAdjust="0"/>
    <p:restoredTop sz="94660"/>
  </p:normalViewPr>
  <p:slideViewPr>
    <p:cSldViewPr snapToGrid="0">
      <p:cViewPr varScale="1">
        <p:scale>
          <a:sx n="82" d="100"/>
          <a:sy n="82" d="100"/>
        </p:scale>
        <p:origin x="4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umya Singh" userId="61bf8e3c8870d44c" providerId="LiveId" clId="{276FAFA5-B160-49B5-910B-180A690EFC49}"/>
    <pc:docChg chg="custSel addSld modSld">
      <pc:chgData name="Saumya Singh" userId="61bf8e3c8870d44c" providerId="LiveId" clId="{276FAFA5-B160-49B5-910B-180A690EFC49}" dt="2023-07-16T18:21:36.662" v="84" actId="1076"/>
      <pc:docMkLst>
        <pc:docMk/>
      </pc:docMkLst>
      <pc:sldChg chg="addSp modSp new mod setBg">
        <pc:chgData name="Saumya Singh" userId="61bf8e3c8870d44c" providerId="LiveId" clId="{276FAFA5-B160-49B5-910B-180A690EFC49}" dt="2023-07-16T18:21:36.662" v="84" actId="1076"/>
        <pc:sldMkLst>
          <pc:docMk/>
          <pc:sldMk cId="1217291031" sldId="270"/>
        </pc:sldMkLst>
        <pc:spChg chg="add mod">
          <ac:chgData name="Saumya Singh" userId="61bf8e3c8870d44c" providerId="LiveId" clId="{276FAFA5-B160-49B5-910B-180A690EFC49}" dt="2023-07-16T18:21:33.298" v="83" actId="1076"/>
          <ac:spMkLst>
            <pc:docMk/>
            <pc:sldMk cId="1217291031" sldId="270"/>
            <ac:spMk id="3" creationId="{15DCB1EF-DDFF-A8FF-61CA-4AFB6CC84BD4}"/>
          </ac:spMkLst>
        </pc:spChg>
        <pc:spChg chg="add mod">
          <ac:chgData name="Saumya Singh" userId="61bf8e3c8870d44c" providerId="LiveId" clId="{276FAFA5-B160-49B5-910B-180A690EFC49}" dt="2023-07-16T18:21:31.045" v="82" actId="1076"/>
          <ac:spMkLst>
            <pc:docMk/>
            <pc:sldMk cId="1217291031" sldId="270"/>
            <ac:spMk id="5" creationId="{ABF61333-9BDE-1794-ED1D-258A88851F0B}"/>
          </ac:spMkLst>
        </pc:spChg>
        <pc:spChg chg="add mod">
          <ac:chgData name="Saumya Singh" userId="61bf8e3c8870d44c" providerId="LiveId" clId="{276FAFA5-B160-49B5-910B-180A690EFC49}" dt="2023-07-16T18:21:36.662" v="84" actId="1076"/>
          <ac:spMkLst>
            <pc:docMk/>
            <pc:sldMk cId="1217291031" sldId="270"/>
            <ac:spMk id="6" creationId="{3105A77F-7D0C-A9A0-BD9B-FB83326CEB2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67165F-6893-4AFF-B8A8-F243E181710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3199734F-3BEB-4FD5-8CC0-24A50327104C}">
      <dgm:prSet phldrT="[Text]"/>
      <dgm:spPr>
        <a:solidFill>
          <a:srgbClr val="89156B"/>
        </a:solidFill>
      </dgm:spPr>
      <dgm:t>
        <a:bodyPr/>
        <a:lstStyle/>
        <a:p>
          <a:r>
            <a:rPr lang="en-US" dirty="0"/>
            <a:t>Untagged category has most number of ticket followed by Claims</a:t>
          </a:r>
          <a:endParaRPr lang="en-IN" dirty="0"/>
        </a:p>
      </dgm:t>
    </dgm:pt>
    <dgm:pt modelId="{B2F075E7-9115-465D-BCFC-5137388A1FEA}" type="parTrans" cxnId="{993607AC-0188-4193-AA46-494F91FD5C9B}">
      <dgm:prSet/>
      <dgm:spPr/>
      <dgm:t>
        <a:bodyPr/>
        <a:lstStyle/>
        <a:p>
          <a:endParaRPr lang="en-IN"/>
        </a:p>
      </dgm:t>
    </dgm:pt>
    <dgm:pt modelId="{59B6301B-AF41-49F9-BC2D-CD7DFD188292}" type="sibTrans" cxnId="{993607AC-0188-4193-AA46-494F91FD5C9B}">
      <dgm:prSet/>
      <dgm:spPr/>
      <dgm:t>
        <a:bodyPr/>
        <a:lstStyle/>
        <a:p>
          <a:endParaRPr lang="en-IN"/>
        </a:p>
      </dgm:t>
    </dgm:pt>
    <dgm:pt modelId="{AEBED1A2-F53D-4E05-A601-90D5D228DF8A}">
      <dgm:prSet phldrT="[Text]"/>
      <dgm:spPr>
        <a:solidFill>
          <a:srgbClr val="89156B"/>
        </a:solidFill>
      </dgm:spPr>
      <dgm:t>
        <a:bodyPr/>
        <a:lstStyle/>
        <a:p>
          <a:r>
            <a:rPr lang="en-US" dirty="0"/>
            <a:t>Low priority tickets are highest in number</a:t>
          </a:r>
          <a:endParaRPr lang="en-IN" dirty="0"/>
        </a:p>
      </dgm:t>
    </dgm:pt>
    <dgm:pt modelId="{B111A7D8-C39E-4164-916B-F924EF3435FF}" type="parTrans" cxnId="{646AB7FF-24C3-455D-8AE0-664BA06F544F}">
      <dgm:prSet/>
      <dgm:spPr/>
      <dgm:t>
        <a:bodyPr/>
        <a:lstStyle/>
        <a:p>
          <a:endParaRPr lang="en-IN"/>
        </a:p>
      </dgm:t>
    </dgm:pt>
    <dgm:pt modelId="{E38C1192-ECB3-43DC-974B-EE4D8BAF5916}" type="sibTrans" cxnId="{646AB7FF-24C3-455D-8AE0-664BA06F544F}">
      <dgm:prSet/>
      <dgm:spPr/>
      <dgm:t>
        <a:bodyPr/>
        <a:lstStyle/>
        <a:p>
          <a:endParaRPr lang="en-IN"/>
        </a:p>
      </dgm:t>
    </dgm:pt>
    <dgm:pt modelId="{79A02083-677D-4FAE-8602-C768AFAE68DC}">
      <dgm:prSet phldrT="[Text]"/>
      <dgm:spPr>
        <a:solidFill>
          <a:srgbClr val="89156B"/>
        </a:solidFill>
      </dgm:spPr>
      <dgm:t>
        <a:bodyPr/>
        <a:lstStyle/>
        <a:p>
          <a:r>
            <a:rPr lang="en-US" dirty="0"/>
            <a:t>Mail is mostly used as source of communication</a:t>
          </a:r>
          <a:endParaRPr lang="en-IN" dirty="0"/>
        </a:p>
      </dgm:t>
    </dgm:pt>
    <dgm:pt modelId="{2B4015E2-B113-450B-9E71-D2F5C89CD030}" type="parTrans" cxnId="{8712DAAF-CBB2-41C9-972D-83712C0C80BA}">
      <dgm:prSet/>
      <dgm:spPr/>
      <dgm:t>
        <a:bodyPr/>
        <a:lstStyle/>
        <a:p>
          <a:endParaRPr lang="en-IN"/>
        </a:p>
      </dgm:t>
    </dgm:pt>
    <dgm:pt modelId="{49A27995-AEDF-4004-90A8-3C9C4B79E8D0}" type="sibTrans" cxnId="{8712DAAF-CBB2-41C9-972D-83712C0C80BA}">
      <dgm:prSet/>
      <dgm:spPr/>
      <dgm:t>
        <a:bodyPr/>
        <a:lstStyle/>
        <a:p>
          <a:endParaRPr lang="en-IN"/>
        </a:p>
      </dgm:t>
    </dgm:pt>
    <dgm:pt modelId="{7C78D7C6-DB32-4E97-87A3-C66B8C757A38}">
      <dgm:prSet phldrT="[Text]"/>
      <dgm:spPr>
        <a:solidFill>
          <a:srgbClr val="89156B"/>
        </a:solidFill>
      </dgm:spPr>
      <dgm:t>
        <a:bodyPr/>
        <a:lstStyle/>
        <a:p>
          <a:r>
            <a:rPr lang="en-US" dirty="0"/>
            <a:t>Closed ticket status is highest</a:t>
          </a:r>
          <a:endParaRPr lang="en-IN" dirty="0"/>
        </a:p>
      </dgm:t>
    </dgm:pt>
    <dgm:pt modelId="{C37410CE-9C04-49DB-9D44-C0551FDA4FD5}" type="parTrans" cxnId="{39C6540A-2E38-496D-B2FC-FDD668B297B2}">
      <dgm:prSet/>
      <dgm:spPr/>
      <dgm:t>
        <a:bodyPr/>
        <a:lstStyle/>
        <a:p>
          <a:endParaRPr lang="en-IN"/>
        </a:p>
      </dgm:t>
    </dgm:pt>
    <dgm:pt modelId="{C4BA9A6A-3F38-4B35-A6B1-DC2533631C97}" type="sibTrans" cxnId="{39C6540A-2E38-496D-B2FC-FDD668B297B2}">
      <dgm:prSet/>
      <dgm:spPr/>
      <dgm:t>
        <a:bodyPr/>
        <a:lstStyle/>
        <a:p>
          <a:endParaRPr lang="en-IN"/>
        </a:p>
      </dgm:t>
    </dgm:pt>
    <dgm:pt modelId="{5DD3A0AE-3754-47F9-9C06-26E31862C464}">
      <dgm:prSet phldrT="[Text]"/>
      <dgm:spPr>
        <a:solidFill>
          <a:srgbClr val="89156B"/>
        </a:solidFill>
      </dgm:spPr>
      <dgm:t>
        <a:bodyPr/>
        <a:lstStyle/>
        <a:p>
          <a:r>
            <a:rPr lang="en-US" dirty="0"/>
            <a:t>Onboarding takes most of the time</a:t>
          </a:r>
          <a:endParaRPr lang="en-IN" dirty="0"/>
        </a:p>
      </dgm:t>
    </dgm:pt>
    <dgm:pt modelId="{00849BAE-7357-4EDC-87EC-F1F3BAF70A57}" type="parTrans" cxnId="{6AF3689C-4496-43A1-BF41-6ADEC5CAEE15}">
      <dgm:prSet/>
      <dgm:spPr/>
      <dgm:t>
        <a:bodyPr/>
        <a:lstStyle/>
        <a:p>
          <a:endParaRPr lang="en-IN"/>
        </a:p>
      </dgm:t>
    </dgm:pt>
    <dgm:pt modelId="{5776D0C8-F1F6-4DF9-A56D-C97ACB789687}" type="sibTrans" cxnId="{6AF3689C-4496-43A1-BF41-6ADEC5CAEE15}">
      <dgm:prSet/>
      <dgm:spPr/>
      <dgm:t>
        <a:bodyPr/>
        <a:lstStyle/>
        <a:p>
          <a:endParaRPr lang="en-IN"/>
        </a:p>
      </dgm:t>
    </dgm:pt>
    <dgm:pt modelId="{E32B091C-064A-470B-943A-05659A743C3F}" type="pres">
      <dgm:prSet presAssocID="{7867165F-6893-4AFF-B8A8-F243E1817103}" presName="Name0" presStyleCnt="0">
        <dgm:presLayoutVars>
          <dgm:chMax val="7"/>
          <dgm:chPref val="7"/>
          <dgm:dir/>
        </dgm:presLayoutVars>
      </dgm:prSet>
      <dgm:spPr/>
    </dgm:pt>
    <dgm:pt modelId="{80691EDF-370D-4D89-893B-9258431B9C63}" type="pres">
      <dgm:prSet presAssocID="{7867165F-6893-4AFF-B8A8-F243E1817103}" presName="Name1" presStyleCnt="0"/>
      <dgm:spPr/>
    </dgm:pt>
    <dgm:pt modelId="{F33DE13C-C040-48BA-84C1-753845BC46C9}" type="pres">
      <dgm:prSet presAssocID="{7867165F-6893-4AFF-B8A8-F243E1817103}" presName="cycle" presStyleCnt="0"/>
      <dgm:spPr/>
    </dgm:pt>
    <dgm:pt modelId="{D3C16C8B-3449-4250-A7C5-BCFBF9633EE6}" type="pres">
      <dgm:prSet presAssocID="{7867165F-6893-4AFF-B8A8-F243E1817103}" presName="srcNode" presStyleLbl="node1" presStyleIdx="0" presStyleCnt="5"/>
      <dgm:spPr/>
    </dgm:pt>
    <dgm:pt modelId="{4B6D9D9F-635D-405B-90D3-85597E273836}" type="pres">
      <dgm:prSet presAssocID="{7867165F-6893-4AFF-B8A8-F243E1817103}" presName="conn" presStyleLbl="parChTrans1D2" presStyleIdx="0" presStyleCnt="1"/>
      <dgm:spPr/>
    </dgm:pt>
    <dgm:pt modelId="{49A4C093-0792-40B0-AC11-778AFF1DB44B}" type="pres">
      <dgm:prSet presAssocID="{7867165F-6893-4AFF-B8A8-F243E1817103}" presName="extraNode" presStyleLbl="node1" presStyleIdx="0" presStyleCnt="5"/>
      <dgm:spPr/>
    </dgm:pt>
    <dgm:pt modelId="{1DC427AF-FDB3-4DC8-B46A-24A784144E3F}" type="pres">
      <dgm:prSet presAssocID="{7867165F-6893-4AFF-B8A8-F243E1817103}" presName="dstNode" presStyleLbl="node1" presStyleIdx="0" presStyleCnt="5"/>
      <dgm:spPr/>
    </dgm:pt>
    <dgm:pt modelId="{511C991F-9BA2-484F-B9D6-A0D7F53CAC43}" type="pres">
      <dgm:prSet presAssocID="{3199734F-3BEB-4FD5-8CC0-24A50327104C}" presName="text_1" presStyleLbl="node1" presStyleIdx="0" presStyleCnt="5">
        <dgm:presLayoutVars>
          <dgm:bulletEnabled val="1"/>
        </dgm:presLayoutVars>
      </dgm:prSet>
      <dgm:spPr/>
    </dgm:pt>
    <dgm:pt modelId="{F34259AD-72FB-4257-890F-4025082CB694}" type="pres">
      <dgm:prSet presAssocID="{3199734F-3BEB-4FD5-8CC0-24A50327104C}" presName="accent_1" presStyleCnt="0"/>
      <dgm:spPr/>
    </dgm:pt>
    <dgm:pt modelId="{0AF5837A-A186-436B-B3BE-EC00783E7158}" type="pres">
      <dgm:prSet presAssocID="{3199734F-3BEB-4FD5-8CC0-24A50327104C}" presName="accentRepeatNode" presStyleLbl="solidFgAcc1" presStyleIdx="0" presStyleCnt="5" custScaleX="91536" custScaleY="64516" custLinFactNeighborX="3102"/>
      <dgm:spPr/>
    </dgm:pt>
    <dgm:pt modelId="{9FD01AF2-BCD7-47E3-980F-167C73BE028C}" type="pres">
      <dgm:prSet presAssocID="{AEBED1A2-F53D-4E05-A601-90D5D228DF8A}" presName="text_2" presStyleLbl="node1" presStyleIdx="1" presStyleCnt="5">
        <dgm:presLayoutVars>
          <dgm:bulletEnabled val="1"/>
        </dgm:presLayoutVars>
      </dgm:prSet>
      <dgm:spPr/>
    </dgm:pt>
    <dgm:pt modelId="{BF186A8B-BFB1-4D93-B907-3C570D4CBAA9}" type="pres">
      <dgm:prSet presAssocID="{AEBED1A2-F53D-4E05-A601-90D5D228DF8A}" presName="accent_2" presStyleCnt="0"/>
      <dgm:spPr/>
    </dgm:pt>
    <dgm:pt modelId="{63004682-C1C4-4886-9831-90B24E528667}" type="pres">
      <dgm:prSet presAssocID="{AEBED1A2-F53D-4E05-A601-90D5D228DF8A}" presName="accentRepeatNode" presStyleLbl="solidFgAcc1" presStyleIdx="1" presStyleCnt="5" custScaleX="100137" custScaleY="63786" custLinFactNeighborX="-5025" custLinFactNeighborY="0"/>
      <dgm:spPr/>
    </dgm:pt>
    <dgm:pt modelId="{B5F9DDC0-60F1-4F3F-83D9-964BD420C8D2}" type="pres">
      <dgm:prSet presAssocID="{79A02083-677D-4FAE-8602-C768AFAE68DC}" presName="text_3" presStyleLbl="node1" presStyleIdx="2" presStyleCnt="5">
        <dgm:presLayoutVars>
          <dgm:bulletEnabled val="1"/>
        </dgm:presLayoutVars>
      </dgm:prSet>
      <dgm:spPr/>
    </dgm:pt>
    <dgm:pt modelId="{59343EF4-FCC6-4FCD-823B-5282AE9C6587}" type="pres">
      <dgm:prSet presAssocID="{79A02083-677D-4FAE-8602-C768AFAE68DC}" presName="accent_3" presStyleCnt="0"/>
      <dgm:spPr/>
    </dgm:pt>
    <dgm:pt modelId="{BFB665F5-D18E-46FC-AF93-2E947370A8D6}" type="pres">
      <dgm:prSet presAssocID="{79A02083-677D-4FAE-8602-C768AFAE68DC}" presName="accentRepeatNode" presStyleLbl="solidFgAcc1" presStyleIdx="2" presStyleCnt="5" custScaleX="100146" custScaleY="70240"/>
      <dgm:spPr/>
    </dgm:pt>
    <dgm:pt modelId="{43AC1AD4-8D95-43B0-B93C-C65BD0BA8820}" type="pres">
      <dgm:prSet presAssocID="{7C78D7C6-DB32-4E97-87A3-C66B8C757A38}" presName="text_4" presStyleLbl="node1" presStyleIdx="3" presStyleCnt="5">
        <dgm:presLayoutVars>
          <dgm:bulletEnabled val="1"/>
        </dgm:presLayoutVars>
      </dgm:prSet>
      <dgm:spPr/>
    </dgm:pt>
    <dgm:pt modelId="{DA2F4563-6C2D-4349-BF26-712AB84D2303}" type="pres">
      <dgm:prSet presAssocID="{7C78D7C6-DB32-4E97-87A3-C66B8C757A38}" presName="accent_4" presStyleCnt="0"/>
      <dgm:spPr/>
    </dgm:pt>
    <dgm:pt modelId="{403E4DA0-F50A-449B-BF75-F1CC49BAB1AD}" type="pres">
      <dgm:prSet presAssocID="{7C78D7C6-DB32-4E97-87A3-C66B8C757A38}" presName="accentRepeatNode" presStyleLbl="solidFgAcc1" presStyleIdx="3" presStyleCnt="5" custScaleX="103004" custScaleY="73102"/>
      <dgm:spPr/>
    </dgm:pt>
    <dgm:pt modelId="{891DDE91-DF29-44AA-9E1B-9FBFB94B63DB}" type="pres">
      <dgm:prSet presAssocID="{5DD3A0AE-3754-47F9-9C06-26E31862C464}" presName="text_5" presStyleLbl="node1" presStyleIdx="4" presStyleCnt="5">
        <dgm:presLayoutVars>
          <dgm:bulletEnabled val="1"/>
        </dgm:presLayoutVars>
      </dgm:prSet>
      <dgm:spPr/>
    </dgm:pt>
    <dgm:pt modelId="{0C9A0CF8-F3FA-4DF1-968A-1537A1C43CC9}" type="pres">
      <dgm:prSet presAssocID="{5DD3A0AE-3754-47F9-9C06-26E31862C464}" presName="accent_5" presStyleCnt="0"/>
      <dgm:spPr/>
    </dgm:pt>
    <dgm:pt modelId="{349CC0FE-9F10-4FA9-B31B-33D87C33BC70}" type="pres">
      <dgm:prSet presAssocID="{5DD3A0AE-3754-47F9-9C06-26E31862C464}" presName="accentRepeatNode" presStyleLbl="solidFgAcc1" presStyleIdx="4" presStyleCnt="5" custScaleX="94402" custScaleY="72245" custLinFactNeighborX="-8036" custLinFactNeighborY="-4064"/>
      <dgm:spPr/>
    </dgm:pt>
  </dgm:ptLst>
  <dgm:cxnLst>
    <dgm:cxn modelId="{CE5BCB01-4771-41FD-B1AD-EA55B00214DC}" type="presOf" srcId="{7867165F-6893-4AFF-B8A8-F243E1817103}" destId="{E32B091C-064A-470B-943A-05659A743C3F}" srcOrd="0" destOrd="0" presId="urn:microsoft.com/office/officeart/2008/layout/VerticalCurvedList"/>
    <dgm:cxn modelId="{39C6540A-2E38-496D-B2FC-FDD668B297B2}" srcId="{7867165F-6893-4AFF-B8A8-F243E1817103}" destId="{7C78D7C6-DB32-4E97-87A3-C66B8C757A38}" srcOrd="3" destOrd="0" parTransId="{C37410CE-9C04-49DB-9D44-C0551FDA4FD5}" sibTransId="{C4BA9A6A-3F38-4B35-A6B1-DC2533631C97}"/>
    <dgm:cxn modelId="{6DEED91B-0917-443D-A5E8-11244E084161}" type="presOf" srcId="{3199734F-3BEB-4FD5-8CC0-24A50327104C}" destId="{511C991F-9BA2-484F-B9D6-A0D7F53CAC43}" srcOrd="0" destOrd="0" presId="urn:microsoft.com/office/officeart/2008/layout/VerticalCurvedList"/>
    <dgm:cxn modelId="{F0299820-592B-4B47-857B-F48474675F03}" type="presOf" srcId="{79A02083-677D-4FAE-8602-C768AFAE68DC}" destId="{B5F9DDC0-60F1-4F3F-83D9-964BD420C8D2}" srcOrd="0" destOrd="0" presId="urn:microsoft.com/office/officeart/2008/layout/VerticalCurvedList"/>
    <dgm:cxn modelId="{EFF11B68-304A-4FE9-ABC4-6AE76B5D9F3C}" type="presOf" srcId="{7C78D7C6-DB32-4E97-87A3-C66B8C757A38}" destId="{43AC1AD4-8D95-43B0-B93C-C65BD0BA8820}" srcOrd="0" destOrd="0" presId="urn:microsoft.com/office/officeart/2008/layout/VerticalCurvedList"/>
    <dgm:cxn modelId="{9970548F-6940-4A7F-8ED2-DA3B975BE6E4}" type="presOf" srcId="{5DD3A0AE-3754-47F9-9C06-26E31862C464}" destId="{891DDE91-DF29-44AA-9E1B-9FBFB94B63DB}" srcOrd="0" destOrd="0" presId="urn:microsoft.com/office/officeart/2008/layout/VerticalCurvedList"/>
    <dgm:cxn modelId="{6AF3689C-4496-43A1-BF41-6ADEC5CAEE15}" srcId="{7867165F-6893-4AFF-B8A8-F243E1817103}" destId="{5DD3A0AE-3754-47F9-9C06-26E31862C464}" srcOrd="4" destOrd="0" parTransId="{00849BAE-7357-4EDC-87EC-F1F3BAF70A57}" sibTransId="{5776D0C8-F1F6-4DF9-A56D-C97ACB789687}"/>
    <dgm:cxn modelId="{993607AC-0188-4193-AA46-494F91FD5C9B}" srcId="{7867165F-6893-4AFF-B8A8-F243E1817103}" destId="{3199734F-3BEB-4FD5-8CC0-24A50327104C}" srcOrd="0" destOrd="0" parTransId="{B2F075E7-9115-465D-BCFC-5137388A1FEA}" sibTransId="{59B6301B-AF41-49F9-BC2D-CD7DFD188292}"/>
    <dgm:cxn modelId="{8712DAAF-CBB2-41C9-972D-83712C0C80BA}" srcId="{7867165F-6893-4AFF-B8A8-F243E1817103}" destId="{79A02083-677D-4FAE-8602-C768AFAE68DC}" srcOrd="2" destOrd="0" parTransId="{2B4015E2-B113-450B-9E71-D2F5C89CD030}" sibTransId="{49A27995-AEDF-4004-90A8-3C9C4B79E8D0}"/>
    <dgm:cxn modelId="{7563E4BD-5DF2-4162-A3B7-054F3A9FFE20}" type="presOf" srcId="{AEBED1A2-F53D-4E05-A601-90D5D228DF8A}" destId="{9FD01AF2-BCD7-47E3-980F-167C73BE028C}" srcOrd="0" destOrd="0" presId="urn:microsoft.com/office/officeart/2008/layout/VerticalCurvedList"/>
    <dgm:cxn modelId="{1B2CA6C8-3319-4E10-81C3-E42C90C7E7E3}" type="presOf" srcId="{59B6301B-AF41-49F9-BC2D-CD7DFD188292}" destId="{4B6D9D9F-635D-405B-90D3-85597E273836}" srcOrd="0" destOrd="0" presId="urn:microsoft.com/office/officeart/2008/layout/VerticalCurvedList"/>
    <dgm:cxn modelId="{646AB7FF-24C3-455D-8AE0-664BA06F544F}" srcId="{7867165F-6893-4AFF-B8A8-F243E1817103}" destId="{AEBED1A2-F53D-4E05-A601-90D5D228DF8A}" srcOrd="1" destOrd="0" parTransId="{B111A7D8-C39E-4164-916B-F924EF3435FF}" sibTransId="{E38C1192-ECB3-43DC-974B-EE4D8BAF5916}"/>
    <dgm:cxn modelId="{9979173D-764F-4C2F-B0D0-EF1D4C72375F}" type="presParOf" srcId="{E32B091C-064A-470B-943A-05659A743C3F}" destId="{80691EDF-370D-4D89-893B-9258431B9C63}" srcOrd="0" destOrd="0" presId="urn:microsoft.com/office/officeart/2008/layout/VerticalCurvedList"/>
    <dgm:cxn modelId="{1149ED2D-9063-466F-A808-BA8ED4EE0873}" type="presParOf" srcId="{80691EDF-370D-4D89-893B-9258431B9C63}" destId="{F33DE13C-C040-48BA-84C1-753845BC46C9}" srcOrd="0" destOrd="0" presId="urn:microsoft.com/office/officeart/2008/layout/VerticalCurvedList"/>
    <dgm:cxn modelId="{465341DC-A8AF-4D57-9FD3-F4CFFCEC65F4}" type="presParOf" srcId="{F33DE13C-C040-48BA-84C1-753845BC46C9}" destId="{D3C16C8B-3449-4250-A7C5-BCFBF9633EE6}" srcOrd="0" destOrd="0" presId="urn:microsoft.com/office/officeart/2008/layout/VerticalCurvedList"/>
    <dgm:cxn modelId="{4ABCB8A6-F663-4A94-9CC5-0281BCAFEA3B}" type="presParOf" srcId="{F33DE13C-C040-48BA-84C1-753845BC46C9}" destId="{4B6D9D9F-635D-405B-90D3-85597E273836}" srcOrd="1" destOrd="0" presId="urn:microsoft.com/office/officeart/2008/layout/VerticalCurvedList"/>
    <dgm:cxn modelId="{1A460338-73E5-4EEC-AF4D-9D2D67886D7E}" type="presParOf" srcId="{F33DE13C-C040-48BA-84C1-753845BC46C9}" destId="{49A4C093-0792-40B0-AC11-778AFF1DB44B}" srcOrd="2" destOrd="0" presId="urn:microsoft.com/office/officeart/2008/layout/VerticalCurvedList"/>
    <dgm:cxn modelId="{316C294D-1B66-4820-A759-9275363C71FD}" type="presParOf" srcId="{F33DE13C-C040-48BA-84C1-753845BC46C9}" destId="{1DC427AF-FDB3-4DC8-B46A-24A784144E3F}" srcOrd="3" destOrd="0" presId="urn:microsoft.com/office/officeart/2008/layout/VerticalCurvedList"/>
    <dgm:cxn modelId="{F095FB7B-F93D-4B16-984C-BAB81514A563}" type="presParOf" srcId="{80691EDF-370D-4D89-893B-9258431B9C63}" destId="{511C991F-9BA2-484F-B9D6-A0D7F53CAC43}" srcOrd="1" destOrd="0" presId="urn:microsoft.com/office/officeart/2008/layout/VerticalCurvedList"/>
    <dgm:cxn modelId="{576E9010-CD1D-42EE-AFD7-4CFDC3D548CA}" type="presParOf" srcId="{80691EDF-370D-4D89-893B-9258431B9C63}" destId="{F34259AD-72FB-4257-890F-4025082CB694}" srcOrd="2" destOrd="0" presId="urn:microsoft.com/office/officeart/2008/layout/VerticalCurvedList"/>
    <dgm:cxn modelId="{F389BDC9-D23C-4BF5-B3D3-6EF59C497F0F}" type="presParOf" srcId="{F34259AD-72FB-4257-890F-4025082CB694}" destId="{0AF5837A-A186-436B-B3BE-EC00783E7158}" srcOrd="0" destOrd="0" presId="urn:microsoft.com/office/officeart/2008/layout/VerticalCurvedList"/>
    <dgm:cxn modelId="{022C46B2-04D0-48A9-B65E-9A30E6F063D1}" type="presParOf" srcId="{80691EDF-370D-4D89-893B-9258431B9C63}" destId="{9FD01AF2-BCD7-47E3-980F-167C73BE028C}" srcOrd="3" destOrd="0" presId="urn:microsoft.com/office/officeart/2008/layout/VerticalCurvedList"/>
    <dgm:cxn modelId="{74C62D5C-EAF6-4D1F-9064-9E4D672F928A}" type="presParOf" srcId="{80691EDF-370D-4D89-893B-9258431B9C63}" destId="{BF186A8B-BFB1-4D93-B907-3C570D4CBAA9}" srcOrd="4" destOrd="0" presId="urn:microsoft.com/office/officeart/2008/layout/VerticalCurvedList"/>
    <dgm:cxn modelId="{4ECB5468-4904-442F-9E13-C038ABD3D418}" type="presParOf" srcId="{BF186A8B-BFB1-4D93-B907-3C570D4CBAA9}" destId="{63004682-C1C4-4886-9831-90B24E528667}" srcOrd="0" destOrd="0" presId="urn:microsoft.com/office/officeart/2008/layout/VerticalCurvedList"/>
    <dgm:cxn modelId="{E5AE711B-CE7C-46A2-95FF-52F30CA261DA}" type="presParOf" srcId="{80691EDF-370D-4D89-893B-9258431B9C63}" destId="{B5F9DDC0-60F1-4F3F-83D9-964BD420C8D2}" srcOrd="5" destOrd="0" presId="urn:microsoft.com/office/officeart/2008/layout/VerticalCurvedList"/>
    <dgm:cxn modelId="{3B53C540-7724-49E8-810C-80502E37C14F}" type="presParOf" srcId="{80691EDF-370D-4D89-893B-9258431B9C63}" destId="{59343EF4-FCC6-4FCD-823B-5282AE9C6587}" srcOrd="6" destOrd="0" presId="urn:microsoft.com/office/officeart/2008/layout/VerticalCurvedList"/>
    <dgm:cxn modelId="{FB74DB54-FC41-41A3-9D08-F8622E661BC3}" type="presParOf" srcId="{59343EF4-FCC6-4FCD-823B-5282AE9C6587}" destId="{BFB665F5-D18E-46FC-AF93-2E947370A8D6}" srcOrd="0" destOrd="0" presId="urn:microsoft.com/office/officeart/2008/layout/VerticalCurvedList"/>
    <dgm:cxn modelId="{44AA5DE0-7900-4327-9A22-618F76F6B364}" type="presParOf" srcId="{80691EDF-370D-4D89-893B-9258431B9C63}" destId="{43AC1AD4-8D95-43B0-B93C-C65BD0BA8820}" srcOrd="7" destOrd="0" presId="urn:microsoft.com/office/officeart/2008/layout/VerticalCurvedList"/>
    <dgm:cxn modelId="{01752403-34E6-482A-8784-C7AA42479F26}" type="presParOf" srcId="{80691EDF-370D-4D89-893B-9258431B9C63}" destId="{DA2F4563-6C2D-4349-BF26-712AB84D2303}" srcOrd="8" destOrd="0" presId="urn:microsoft.com/office/officeart/2008/layout/VerticalCurvedList"/>
    <dgm:cxn modelId="{D68DEEFA-02A2-46EF-91A1-58D4400D7407}" type="presParOf" srcId="{DA2F4563-6C2D-4349-BF26-712AB84D2303}" destId="{403E4DA0-F50A-449B-BF75-F1CC49BAB1AD}" srcOrd="0" destOrd="0" presId="urn:microsoft.com/office/officeart/2008/layout/VerticalCurvedList"/>
    <dgm:cxn modelId="{8B86F48F-16CD-48D6-8D95-96522D743E89}" type="presParOf" srcId="{80691EDF-370D-4D89-893B-9258431B9C63}" destId="{891DDE91-DF29-44AA-9E1B-9FBFB94B63DB}" srcOrd="9" destOrd="0" presId="urn:microsoft.com/office/officeart/2008/layout/VerticalCurvedList"/>
    <dgm:cxn modelId="{120BBD2F-40E0-4DC3-B113-0772CD8D774F}" type="presParOf" srcId="{80691EDF-370D-4D89-893B-9258431B9C63}" destId="{0C9A0CF8-F3FA-4DF1-968A-1537A1C43CC9}" srcOrd="10" destOrd="0" presId="urn:microsoft.com/office/officeart/2008/layout/VerticalCurvedList"/>
    <dgm:cxn modelId="{2CA7205C-1F46-42C3-ADC8-719D3F01AB77}" type="presParOf" srcId="{0C9A0CF8-F3FA-4DF1-968A-1537A1C43CC9}" destId="{349CC0FE-9F10-4FA9-B31B-33D87C33BC70}" srcOrd="0" destOrd="0" presId="urn:microsoft.com/office/officeart/2008/layout/VerticalCurvedList"/>
  </dgm:cxnLst>
  <dgm:bg>
    <a:solidFill>
      <a:schemeClr val="lt1">
        <a:hueOff val="0"/>
        <a:satOff val="0"/>
        <a:lumOff val="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CD7A6F-A3A2-406E-81AF-7EF22A0CF14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9D0923B-4FEF-491E-834B-300AB56DCCE1}">
      <dgm:prSet phldrT="[Text]"/>
      <dgm:spPr>
        <a:solidFill>
          <a:srgbClr val="FBE9F8"/>
        </a:solidFill>
      </dgm:spPr>
      <dgm:t>
        <a:bodyPr/>
        <a:lstStyle/>
        <a:p>
          <a:r>
            <a:rPr lang="en-US" b="1" dirty="0">
              <a:solidFill>
                <a:srgbClr val="5A2452"/>
              </a:solidFill>
            </a:rPr>
            <a:t>Quickest Group:					</a:t>
          </a:r>
        </a:p>
        <a:p>
          <a:r>
            <a:rPr lang="en-US" dirty="0">
              <a:solidFill>
                <a:srgbClr val="5A2452"/>
              </a:solidFill>
            </a:rPr>
            <a:t>Endorsement group has highest number of query.</a:t>
          </a:r>
        </a:p>
        <a:p>
          <a:r>
            <a:rPr lang="en-US" dirty="0">
              <a:solidFill>
                <a:srgbClr val="5A2452"/>
              </a:solidFill>
            </a:rPr>
            <a:t>Endorsements group solves the query quickly. </a:t>
          </a:r>
          <a:r>
            <a:rPr lang="en-US" b="1" dirty="0">
              <a:solidFill>
                <a:srgbClr val="5A2452"/>
              </a:solidFill>
            </a:rPr>
            <a:t> </a:t>
          </a:r>
          <a:endParaRPr lang="en-IN" b="1" dirty="0">
            <a:solidFill>
              <a:srgbClr val="5A2452"/>
            </a:solidFill>
          </a:endParaRPr>
        </a:p>
      </dgm:t>
    </dgm:pt>
    <dgm:pt modelId="{5B837D06-69D5-431C-96F0-983492319111}" type="parTrans" cxnId="{327B7CF2-7763-4C1B-ABE9-AA4D28F6D11D}">
      <dgm:prSet/>
      <dgm:spPr/>
      <dgm:t>
        <a:bodyPr/>
        <a:lstStyle/>
        <a:p>
          <a:endParaRPr lang="en-IN"/>
        </a:p>
      </dgm:t>
    </dgm:pt>
    <dgm:pt modelId="{06F2BE3C-1366-4B2E-A8DD-0201CFA2CA3A}" type="sibTrans" cxnId="{327B7CF2-7763-4C1B-ABE9-AA4D28F6D11D}">
      <dgm:prSet/>
      <dgm:spPr/>
      <dgm:t>
        <a:bodyPr/>
        <a:lstStyle/>
        <a:p>
          <a:endParaRPr lang="en-IN"/>
        </a:p>
      </dgm:t>
    </dgm:pt>
    <dgm:pt modelId="{EE6E9235-5B73-4206-BB93-3405223C8ED8}">
      <dgm:prSet phldrT="[Text]"/>
      <dgm:spPr>
        <a:solidFill>
          <a:srgbClr val="FBE9F8"/>
        </a:solidFill>
      </dgm:spPr>
      <dgm:t>
        <a:bodyPr/>
        <a:lstStyle/>
        <a:p>
          <a:r>
            <a:rPr lang="en-US" b="1" dirty="0">
              <a:solidFill>
                <a:srgbClr val="5A2452"/>
              </a:solidFill>
            </a:rPr>
            <a:t>Improvement Needed:</a:t>
          </a:r>
        </a:p>
        <a:p>
          <a:r>
            <a:rPr lang="en-US" dirty="0">
              <a:solidFill>
                <a:srgbClr val="5A2452"/>
              </a:solidFill>
            </a:rPr>
            <a:t>The point to be noted is that support takes lesser time to resolve the query but reopening of the tickets is highest in Support so </a:t>
          </a:r>
        </a:p>
        <a:p>
          <a:r>
            <a:rPr lang="en-US" dirty="0">
              <a:solidFill>
                <a:srgbClr val="5A2452"/>
              </a:solidFill>
            </a:rPr>
            <a:t>Tip is that support should work upon resolving the tickets in better way to reduce the reopening. </a:t>
          </a:r>
          <a:endParaRPr lang="en-IN" dirty="0"/>
        </a:p>
      </dgm:t>
    </dgm:pt>
    <dgm:pt modelId="{CA2ACE90-CF7F-4EB9-940C-4286836BAC14}" type="parTrans" cxnId="{627D2BE5-B36E-41E4-B5C3-7C5AAB95A904}">
      <dgm:prSet/>
      <dgm:spPr/>
      <dgm:t>
        <a:bodyPr/>
        <a:lstStyle/>
        <a:p>
          <a:endParaRPr lang="en-IN"/>
        </a:p>
      </dgm:t>
    </dgm:pt>
    <dgm:pt modelId="{C7EA2B2B-00F6-476C-AD4B-38CE48059B5C}" type="sibTrans" cxnId="{627D2BE5-B36E-41E4-B5C3-7C5AAB95A904}">
      <dgm:prSet/>
      <dgm:spPr/>
      <dgm:t>
        <a:bodyPr/>
        <a:lstStyle/>
        <a:p>
          <a:endParaRPr lang="en-IN"/>
        </a:p>
      </dgm:t>
    </dgm:pt>
    <dgm:pt modelId="{555AA645-9A0D-4EC3-9ECD-5185BF2CC7D6}" type="pres">
      <dgm:prSet presAssocID="{8DCD7A6F-A3A2-406E-81AF-7EF22A0CF140}" presName="linear" presStyleCnt="0">
        <dgm:presLayoutVars>
          <dgm:animLvl val="lvl"/>
          <dgm:resizeHandles val="exact"/>
        </dgm:presLayoutVars>
      </dgm:prSet>
      <dgm:spPr/>
    </dgm:pt>
    <dgm:pt modelId="{CB05BD98-7D2C-4A6A-8324-4F2A19CB172A}" type="pres">
      <dgm:prSet presAssocID="{F9D0923B-4FEF-491E-834B-300AB56DCCE1}" presName="parentText" presStyleLbl="node1" presStyleIdx="0" presStyleCnt="2" custScaleY="50968" custLinFactY="-5715" custLinFactNeighborY="-100000">
        <dgm:presLayoutVars>
          <dgm:chMax val="0"/>
          <dgm:bulletEnabled val="1"/>
        </dgm:presLayoutVars>
      </dgm:prSet>
      <dgm:spPr/>
    </dgm:pt>
    <dgm:pt modelId="{DFC6479E-392F-4859-BDEE-9803BA2D107C}" type="pres">
      <dgm:prSet presAssocID="{06F2BE3C-1366-4B2E-A8DD-0201CFA2CA3A}" presName="spacer" presStyleCnt="0"/>
      <dgm:spPr/>
    </dgm:pt>
    <dgm:pt modelId="{B9E6E272-8A71-4F81-9646-FD8164809ED9}" type="pres">
      <dgm:prSet presAssocID="{EE6E9235-5B73-4206-BB93-3405223C8ED8}" presName="parentText" presStyleLbl="node1" presStyleIdx="1" presStyleCnt="2">
        <dgm:presLayoutVars>
          <dgm:chMax val="0"/>
          <dgm:bulletEnabled val="1"/>
        </dgm:presLayoutVars>
      </dgm:prSet>
      <dgm:spPr/>
    </dgm:pt>
  </dgm:ptLst>
  <dgm:cxnLst>
    <dgm:cxn modelId="{14699D01-D836-41A2-9995-A999E921234A}" type="presOf" srcId="{EE6E9235-5B73-4206-BB93-3405223C8ED8}" destId="{B9E6E272-8A71-4F81-9646-FD8164809ED9}" srcOrd="0" destOrd="0" presId="urn:microsoft.com/office/officeart/2005/8/layout/vList2"/>
    <dgm:cxn modelId="{DCA474BD-28FB-4F7C-9B49-65FCEBB16350}" type="presOf" srcId="{8DCD7A6F-A3A2-406E-81AF-7EF22A0CF140}" destId="{555AA645-9A0D-4EC3-9ECD-5185BF2CC7D6}" srcOrd="0" destOrd="0" presId="urn:microsoft.com/office/officeart/2005/8/layout/vList2"/>
    <dgm:cxn modelId="{09BB67CE-1A2F-49B2-B78E-7AE16144ED38}" type="presOf" srcId="{F9D0923B-4FEF-491E-834B-300AB56DCCE1}" destId="{CB05BD98-7D2C-4A6A-8324-4F2A19CB172A}" srcOrd="0" destOrd="0" presId="urn:microsoft.com/office/officeart/2005/8/layout/vList2"/>
    <dgm:cxn modelId="{627D2BE5-B36E-41E4-B5C3-7C5AAB95A904}" srcId="{8DCD7A6F-A3A2-406E-81AF-7EF22A0CF140}" destId="{EE6E9235-5B73-4206-BB93-3405223C8ED8}" srcOrd="1" destOrd="0" parTransId="{CA2ACE90-CF7F-4EB9-940C-4286836BAC14}" sibTransId="{C7EA2B2B-00F6-476C-AD4B-38CE48059B5C}"/>
    <dgm:cxn modelId="{327B7CF2-7763-4C1B-ABE9-AA4D28F6D11D}" srcId="{8DCD7A6F-A3A2-406E-81AF-7EF22A0CF140}" destId="{F9D0923B-4FEF-491E-834B-300AB56DCCE1}" srcOrd="0" destOrd="0" parTransId="{5B837D06-69D5-431C-96F0-983492319111}" sibTransId="{06F2BE3C-1366-4B2E-A8DD-0201CFA2CA3A}"/>
    <dgm:cxn modelId="{900FC7BF-0686-4AC9-83F8-369466C86F3B}" type="presParOf" srcId="{555AA645-9A0D-4EC3-9ECD-5185BF2CC7D6}" destId="{CB05BD98-7D2C-4A6A-8324-4F2A19CB172A}" srcOrd="0" destOrd="0" presId="urn:microsoft.com/office/officeart/2005/8/layout/vList2"/>
    <dgm:cxn modelId="{06479785-C549-4F07-B09C-A6C557303A9A}" type="presParOf" srcId="{555AA645-9A0D-4EC3-9ECD-5185BF2CC7D6}" destId="{DFC6479E-392F-4859-BDEE-9803BA2D107C}" srcOrd="1" destOrd="0" presId="urn:microsoft.com/office/officeart/2005/8/layout/vList2"/>
    <dgm:cxn modelId="{74D39BEE-BCE1-48A4-8834-E1971EF56264}" type="presParOf" srcId="{555AA645-9A0D-4EC3-9ECD-5185BF2CC7D6}" destId="{B9E6E272-8A71-4F81-9646-FD8164809ED9}" srcOrd="2"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533E1E-7B43-44DD-BE47-8F26E741ED8F}" type="doc">
      <dgm:prSet loTypeId="urn:microsoft.com/office/officeart/2009/3/layout/OpposingIdeas" loCatId="relationship" qsTypeId="urn:microsoft.com/office/officeart/2005/8/quickstyle/simple1" qsCatId="simple" csTypeId="urn:microsoft.com/office/officeart/2005/8/colors/accent1_2" csCatId="accent1" phldr="1"/>
      <dgm:spPr/>
      <dgm:t>
        <a:bodyPr/>
        <a:lstStyle/>
        <a:p>
          <a:endParaRPr lang="en-IN"/>
        </a:p>
      </dgm:t>
    </dgm:pt>
    <dgm:pt modelId="{F8270DEA-862C-4FB1-AD2D-0721B4C5101F}">
      <dgm:prSet phldrT="[Text]"/>
      <dgm:spPr/>
      <dgm:t>
        <a:bodyPr/>
        <a:lstStyle/>
        <a:p>
          <a:r>
            <a:rPr lang="en-US" dirty="0"/>
            <a:t>Support Solved Tickets</a:t>
          </a:r>
          <a:endParaRPr lang="en-IN" dirty="0"/>
        </a:p>
      </dgm:t>
    </dgm:pt>
    <dgm:pt modelId="{11F182B1-D718-48D3-98F8-882BB6F401BA}" type="parTrans" cxnId="{38702C44-9A1F-4996-BF86-65EDCE28B10D}">
      <dgm:prSet/>
      <dgm:spPr/>
      <dgm:t>
        <a:bodyPr/>
        <a:lstStyle/>
        <a:p>
          <a:endParaRPr lang="en-IN"/>
        </a:p>
      </dgm:t>
    </dgm:pt>
    <dgm:pt modelId="{52F17EB2-BF89-470B-8451-139C4A19EA70}" type="sibTrans" cxnId="{38702C44-9A1F-4996-BF86-65EDCE28B10D}">
      <dgm:prSet/>
      <dgm:spPr/>
      <dgm:t>
        <a:bodyPr/>
        <a:lstStyle/>
        <a:p>
          <a:endParaRPr lang="en-IN"/>
        </a:p>
      </dgm:t>
    </dgm:pt>
    <dgm:pt modelId="{C104B798-5354-4B8B-97E0-93784E42ECC0}">
      <dgm:prSet phldrT="[Text]"/>
      <dgm:spPr>
        <a:solidFill>
          <a:srgbClr val="E0A8D5"/>
        </a:solidFill>
        <a:ln>
          <a:solidFill>
            <a:schemeClr val="lt1">
              <a:hueOff val="0"/>
              <a:satOff val="0"/>
              <a:lumOff val="0"/>
            </a:schemeClr>
          </a:solidFill>
        </a:ln>
      </dgm:spPr>
      <dgm:t>
        <a:bodyPr/>
        <a:lstStyle/>
        <a:p>
          <a:r>
            <a:rPr lang="en-US" dirty="0"/>
            <a:t>Support tickets are solved  most quickly</a:t>
          </a:r>
          <a:endParaRPr lang="en-IN" dirty="0"/>
        </a:p>
      </dgm:t>
    </dgm:pt>
    <dgm:pt modelId="{DC4223BD-EE72-4925-8F4E-4880CFA310DC}" type="parTrans" cxnId="{48895EAC-41D3-48D0-AF33-2A56997CD3C1}">
      <dgm:prSet/>
      <dgm:spPr/>
      <dgm:t>
        <a:bodyPr/>
        <a:lstStyle/>
        <a:p>
          <a:endParaRPr lang="en-IN"/>
        </a:p>
      </dgm:t>
    </dgm:pt>
    <dgm:pt modelId="{4A96876A-F7E2-4DB1-891E-582E62D086F5}" type="sibTrans" cxnId="{48895EAC-41D3-48D0-AF33-2A56997CD3C1}">
      <dgm:prSet/>
      <dgm:spPr/>
      <dgm:t>
        <a:bodyPr/>
        <a:lstStyle/>
        <a:p>
          <a:endParaRPr lang="en-IN"/>
        </a:p>
      </dgm:t>
    </dgm:pt>
    <dgm:pt modelId="{0AAE709A-89B9-4067-A91F-ED0BA44BBAA3}">
      <dgm:prSet phldrT="[Text]"/>
      <dgm:spPr/>
      <dgm:t>
        <a:bodyPr/>
        <a:lstStyle/>
        <a:p>
          <a:r>
            <a:rPr lang="en-US" dirty="0"/>
            <a:t>Reopening In Support Group </a:t>
          </a:r>
          <a:endParaRPr lang="en-IN" dirty="0"/>
        </a:p>
      </dgm:t>
    </dgm:pt>
    <dgm:pt modelId="{8B5D03FB-5F23-4CE1-B92B-57EB084C79F0}" type="parTrans" cxnId="{6E39E5BB-6DE3-4FE9-BE17-F53CE57BFF3B}">
      <dgm:prSet/>
      <dgm:spPr/>
      <dgm:t>
        <a:bodyPr/>
        <a:lstStyle/>
        <a:p>
          <a:endParaRPr lang="en-IN"/>
        </a:p>
      </dgm:t>
    </dgm:pt>
    <dgm:pt modelId="{5925D51B-DE3C-4D8E-AAAC-F10BCB671457}" type="sibTrans" cxnId="{6E39E5BB-6DE3-4FE9-BE17-F53CE57BFF3B}">
      <dgm:prSet/>
      <dgm:spPr/>
      <dgm:t>
        <a:bodyPr/>
        <a:lstStyle/>
        <a:p>
          <a:endParaRPr lang="en-IN"/>
        </a:p>
      </dgm:t>
    </dgm:pt>
    <dgm:pt modelId="{2D6EC82D-0E4D-49B9-9FD3-E84EF4DF9034}">
      <dgm:prSet phldrT="[Text]"/>
      <dgm:spPr/>
      <dgm:t>
        <a:bodyPr/>
        <a:lstStyle/>
        <a:p>
          <a:r>
            <a:rPr lang="en-US" dirty="0"/>
            <a:t>Support has highest number of reopening among the group</a:t>
          </a:r>
          <a:endParaRPr lang="en-IN" dirty="0"/>
        </a:p>
      </dgm:t>
    </dgm:pt>
    <dgm:pt modelId="{AC9A034E-623A-4998-AC92-292C2A239F15}" type="parTrans" cxnId="{8DEC76D8-32F3-4CF6-B670-158B761857FC}">
      <dgm:prSet/>
      <dgm:spPr/>
      <dgm:t>
        <a:bodyPr/>
        <a:lstStyle/>
        <a:p>
          <a:endParaRPr lang="en-IN"/>
        </a:p>
      </dgm:t>
    </dgm:pt>
    <dgm:pt modelId="{060EDCFA-D8F0-4F3C-AB42-D49B05A4E6DF}" type="sibTrans" cxnId="{8DEC76D8-32F3-4CF6-B670-158B761857FC}">
      <dgm:prSet/>
      <dgm:spPr/>
      <dgm:t>
        <a:bodyPr/>
        <a:lstStyle/>
        <a:p>
          <a:endParaRPr lang="en-IN"/>
        </a:p>
      </dgm:t>
    </dgm:pt>
    <dgm:pt modelId="{D3137979-E069-440D-8A5F-F0DEAA22A0CB}" type="pres">
      <dgm:prSet presAssocID="{15533E1E-7B43-44DD-BE47-8F26E741ED8F}" presName="Name0" presStyleCnt="0">
        <dgm:presLayoutVars>
          <dgm:chMax val="2"/>
          <dgm:dir/>
          <dgm:animOne val="branch"/>
          <dgm:animLvl val="lvl"/>
          <dgm:resizeHandles val="exact"/>
        </dgm:presLayoutVars>
      </dgm:prSet>
      <dgm:spPr/>
    </dgm:pt>
    <dgm:pt modelId="{86FF0903-ED9E-4448-BA9B-ADE9392C76B0}" type="pres">
      <dgm:prSet presAssocID="{15533E1E-7B43-44DD-BE47-8F26E741ED8F}" presName="Background" presStyleLbl="node1" presStyleIdx="0" presStyleCnt="1"/>
      <dgm:spPr>
        <a:solidFill>
          <a:srgbClr val="E0A8D5"/>
        </a:solidFill>
      </dgm:spPr>
    </dgm:pt>
    <dgm:pt modelId="{F883F437-478B-42BE-A72C-3DC2A32FAEAD}" type="pres">
      <dgm:prSet presAssocID="{15533E1E-7B43-44DD-BE47-8F26E741ED8F}" presName="Divider" presStyleLbl="callout" presStyleIdx="0" presStyleCnt="1"/>
      <dgm:spPr/>
    </dgm:pt>
    <dgm:pt modelId="{10086AE7-7443-4B42-AA64-5B59CDD3DB49}" type="pres">
      <dgm:prSet presAssocID="{15533E1E-7B43-44DD-BE47-8F26E741ED8F}" presName="ChildText1" presStyleLbl="revTx" presStyleIdx="0" presStyleCnt="0">
        <dgm:presLayoutVars>
          <dgm:chMax val="0"/>
          <dgm:chPref val="0"/>
          <dgm:bulletEnabled val="1"/>
        </dgm:presLayoutVars>
      </dgm:prSet>
      <dgm:spPr/>
    </dgm:pt>
    <dgm:pt modelId="{5B13DEDB-CFB5-4FB7-AB93-E8978B6F0C57}" type="pres">
      <dgm:prSet presAssocID="{15533E1E-7B43-44DD-BE47-8F26E741ED8F}" presName="ChildText2" presStyleLbl="revTx" presStyleIdx="0" presStyleCnt="0">
        <dgm:presLayoutVars>
          <dgm:chMax val="0"/>
          <dgm:chPref val="0"/>
          <dgm:bulletEnabled val="1"/>
        </dgm:presLayoutVars>
      </dgm:prSet>
      <dgm:spPr/>
    </dgm:pt>
    <dgm:pt modelId="{9A0ACEB6-8ED2-46EC-B055-59D228AF2CCB}" type="pres">
      <dgm:prSet presAssocID="{15533E1E-7B43-44DD-BE47-8F26E741ED8F}" presName="ParentText1" presStyleLbl="revTx" presStyleIdx="0" presStyleCnt="0">
        <dgm:presLayoutVars>
          <dgm:chMax val="1"/>
          <dgm:chPref val="1"/>
        </dgm:presLayoutVars>
      </dgm:prSet>
      <dgm:spPr/>
    </dgm:pt>
    <dgm:pt modelId="{8BAD729C-27F6-482E-B144-5D00BC2B7266}" type="pres">
      <dgm:prSet presAssocID="{15533E1E-7B43-44DD-BE47-8F26E741ED8F}" presName="ParentShape1" presStyleLbl="alignImgPlace1" presStyleIdx="0" presStyleCnt="2">
        <dgm:presLayoutVars/>
      </dgm:prSet>
      <dgm:spPr/>
    </dgm:pt>
    <dgm:pt modelId="{B3BD5F74-49F2-47E6-9065-B1CC7644290C}" type="pres">
      <dgm:prSet presAssocID="{15533E1E-7B43-44DD-BE47-8F26E741ED8F}" presName="ParentText2" presStyleLbl="revTx" presStyleIdx="0" presStyleCnt="0">
        <dgm:presLayoutVars>
          <dgm:chMax val="1"/>
          <dgm:chPref val="1"/>
        </dgm:presLayoutVars>
      </dgm:prSet>
      <dgm:spPr/>
    </dgm:pt>
    <dgm:pt modelId="{21CEBF10-791E-4A6C-A953-B14EBD52B6DB}" type="pres">
      <dgm:prSet presAssocID="{15533E1E-7B43-44DD-BE47-8F26E741ED8F}" presName="ParentShape2" presStyleLbl="alignImgPlace1" presStyleIdx="1" presStyleCnt="2">
        <dgm:presLayoutVars/>
      </dgm:prSet>
      <dgm:spPr/>
    </dgm:pt>
  </dgm:ptLst>
  <dgm:cxnLst>
    <dgm:cxn modelId="{CF08C700-4D2C-4027-886F-0533EAC5F7A2}" type="presOf" srcId="{0AAE709A-89B9-4067-A91F-ED0BA44BBAA3}" destId="{21CEBF10-791E-4A6C-A953-B14EBD52B6DB}" srcOrd="1" destOrd="0" presId="urn:microsoft.com/office/officeart/2009/3/layout/OpposingIdeas"/>
    <dgm:cxn modelId="{492C7C01-DE18-4932-94A9-E820A3C27FED}" type="presOf" srcId="{2D6EC82D-0E4D-49B9-9FD3-E84EF4DF9034}" destId="{5B13DEDB-CFB5-4FB7-AB93-E8978B6F0C57}" srcOrd="0" destOrd="0" presId="urn:microsoft.com/office/officeart/2009/3/layout/OpposingIdeas"/>
    <dgm:cxn modelId="{4C8A5315-E9AD-4B75-8E3B-39DCD5FE3ACF}" type="presOf" srcId="{0AAE709A-89B9-4067-A91F-ED0BA44BBAA3}" destId="{B3BD5F74-49F2-47E6-9065-B1CC7644290C}" srcOrd="0" destOrd="0" presId="urn:microsoft.com/office/officeart/2009/3/layout/OpposingIdeas"/>
    <dgm:cxn modelId="{522FF41D-FD44-456C-9319-6E8036F89951}" type="presOf" srcId="{F8270DEA-862C-4FB1-AD2D-0721B4C5101F}" destId="{9A0ACEB6-8ED2-46EC-B055-59D228AF2CCB}" srcOrd="0" destOrd="0" presId="urn:microsoft.com/office/officeart/2009/3/layout/OpposingIdeas"/>
    <dgm:cxn modelId="{6E7EEB2F-412A-43F0-B31F-F79BFD46B8EA}" type="presOf" srcId="{C104B798-5354-4B8B-97E0-93784E42ECC0}" destId="{10086AE7-7443-4B42-AA64-5B59CDD3DB49}" srcOrd="0" destOrd="0" presId="urn:microsoft.com/office/officeart/2009/3/layout/OpposingIdeas"/>
    <dgm:cxn modelId="{38702C44-9A1F-4996-BF86-65EDCE28B10D}" srcId="{15533E1E-7B43-44DD-BE47-8F26E741ED8F}" destId="{F8270DEA-862C-4FB1-AD2D-0721B4C5101F}" srcOrd="0" destOrd="0" parTransId="{11F182B1-D718-48D3-98F8-882BB6F401BA}" sibTransId="{52F17EB2-BF89-470B-8451-139C4A19EA70}"/>
    <dgm:cxn modelId="{7C579455-9638-47C4-B7C0-AE69174CC3DD}" type="presOf" srcId="{15533E1E-7B43-44DD-BE47-8F26E741ED8F}" destId="{D3137979-E069-440D-8A5F-F0DEAA22A0CB}" srcOrd="0" destOrd="0" presId="urn:microsoft.com/office/officeart/2009/3/layout/OpposingIdeas"/>
    <dgm:cxn modelId="{4F28FF7C-1CBA-4CD6-BB84-4B9364172B21}" type="presOf" srcId="{F8270DEA-862C-4FB1-AD2D-0721B4C5101F}" destId="{8BAD729C-27F6-482E-B144-5D00BC2B7266}" srcOrd="1" destOrd="0" presId="urn:microsoft.com/office/officeart/2009/3/layout/OpposingIdeas"/>
    <dgm:cxn modelId="{48895EAC-41D3-48D0-AF33-2A56997CD3C1}" srcId="{F8270DEA-862C-4FB1-AD2D-0721B4C5101F}" destId="{C104B798-5354-4B8B-97E0-93784E42ECC0}" srcOrd="0" destOrd="0" parTransId="{DC4223BD-EE72-4925-8F4E-4880CFA310DC}" sibTransId="{4A96876A-F7E2-4DB1-891E-582E62D086F5}"/>
    <dgm:cxn modelId="{6E39E5BB-6DE3-4FE9-BE17-F53CE57BFF3B}" srcId="{15533E1E-7B43-44DD-BE47-8F26E741ED8F}" destId="{0AAE709A-89B9-4067-A91F-ED0BA44BBAA3}" srcOrd="1" destOrd="0" parTransId="{8B5D03FB-5F23-4CE1-B92B-57EB084C79F0}" sibTransId="{5925D51B-DE3C-4D8E-AAAC-F10BCB671457}"/>
    <dgm:cxn modelId="{8DEC76D8-32F3-4CF6-B670-158B761857FC}" srcId="{0AAE709A-89B9-4067-A91F-ED0BA44BBAA3}" destId="{2D6EC82D-0E4D-49B9-9FD3-E84EF4DF9034}" srcOrd="0" destOrd="0" parTransId="{AC9A034E-623A-4998-AC92-292C2A239F15}" sibTransId="{060EDCFA-D8F0-4F3C-AB42-D49B05A4E6DF}"/>
    <dgm:cxn modelId="{C79B7597-2C1A-4840-8255-84A6B1DEB7F9}" type="presParOf" srcId="{D3137979-E069-440D-8A5F-F0DEAA22A0CB}" destId="{86FF0903-ED9E-4448-BA9B-ADE9392C76B0}" srcOrd="0" destOrd="0" presId="urn:microsoft.com/office/officeart/2009/3/layout/OpposingIdeas"/>
    <dgm:cxn modelId="{3759A64D-AA45-4906-AA1C-8DAFDC1BDDC7}" type="presParOf" srcId="{D3137979-E069-440D-8A5F-F0DEAA22A0CB}" destId="{F883F437-478B-42BE-A72C-3DC2A32FAEAD}" srcOrd="1" destOrd="0" presId="urn:microsoft.com/office/officeart/2009/3/layout/OpposingIdeas"/>
    <dgm:cxn modelId="{CA460A7D-BB83-4077-8B73-ECFB92983A0A}" type="presParOf" srcId="{D3137979-E069-440D-8A5F-F0DEAA22A0CB}" destId="{10086AE7-7443-4B42-AA64-5B59CDD3DB49}" srcOrd="2" destOrd="0" presId="urn:microsoft.com/office/officeart/2009/3/layout/OpposingIdeas"/>
    <dgm:cxn modelId="{EB66082B-088C-482F-B8F7-078693161C1C}" type="presParOf" srcId="{D3137979-E069-440D-8A5F-F0DEAA22A0CB}" destId="{5B13DEDB-CFB5-4FB7-AB93-E8978B6F0C57}" srcOrd="3" destOrd="0" presId="urn:microsoft.com/office/officeart/2009/3/layout/OpposingIdeas"/>
    <dgm:cxn modelId="{67AF7FA0-7FC7-455F-9803-50F1466C809C}" type="presParOf" srcId="{D3137979-E069-440D-8A5F-F0DEAA22A0CB}" destId="{9A0ACEB6-8ED2-46EC-B055-59D228AF2CCB}" srcOrd="4" destOrd="0" presId="urn:microsoft.com/office/officeart/2009/3/layout/OpposingIdeas"/>
    <dgm:cxn modelId="{55EFFB14-6728-4DEB-9370-10622E7CB7DC}" type="presParOf" srcId="{D3137979-E069-440D-8A5F-F0DEAA22A0CB}" destId="{8BAD729C-27F6-482E-B144-5D00BC2B7266}" srcOrd="5" destOrd="0" presId="urn:microsoft.com/office/officeart/2009/3/layout/OpposingIdeas"/>
    <dgm:cxn modelId="{D5A78827-F8A8-49BA-8A5A-97A713BBF527}" type="presParOf" srcId="{D3137979-E069-440D-8A5F-F0DEAA22A0CB}" destId="{B3BD5F74-49F2-47E6-9065-B1CC7644290C}" srcOrd="6" destOrd="0" presId="urn:microsoft.com/office/officeart/2009/3/layout/OpposingIdeas"/>
    <dgm:cxn modelId="{23C5FCC6-9977-4448-9611-78C5E01CFF19}" type="presParOf" srcId="{D3137979-E069-440D-8A5F-F0DEAA22A0CB}" destId="{21CEBF10-791E-4A6C-A953-B14EBD52B6DB}" srcOrd="7" destOrd="0" presId="urn:microsoft.com/office/officeart/2009/3/layout/OpposingIdeas"/>
  </dgm:cxnLst>
  <dgm:bg>
    <a:solidFill>
      <a:schemeClr val="bg1">
        <a:lumMod val="95000"/>
        <a:alpha val="67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D9D9F-635D-405B-90D3-85597E273836}">
      <dsp:nvSpPr>
        <dsp:cNvPr id="0" name=""/>
        <dsp:cNvSpPr/>
      </dsp:nvSpPr>
      <dsp:spPr>
        <a:xfrm>
          <a:off x="-3835496" y="100856"/>
          <a:ext cx="4571370" cy="4571370"/>
        </a:xfrm>
        <a:prstGeom prst="blockArc">
          <a:avLst>
            <a:gd name="adj1" fmla="val 18900000"/>
            <a:gd name="adj2" fmla="val 2700000"/>
            <a:gd name="adj3" fmla="val 473"/>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1C991F-9BA2-484F-B9D6-A0D7F53CAC43}">
      <dsp:nvSpPr>
        <dsp:cNvPr id="0" name=""/>
        <dsp:cNvSpPr/>
      </dsp:nvSpPr>
      <dsp:spPr>
        <a:xfrm>
          <a:off x="322559" y="901912"/>
          <a:ext cx="2347471" cy="424295"/>
        </a:xfrm>
        <a:prstGeom prst="rect">
          <a:avLst/>
        </a:prstGeom>
        <a:solidFill>
          <a:srgbClr val="89156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6785" tIns="25400" rIns="25400" bIns="25400" numCol="1" spcCol="1270" anchor="ctr" anchorCtr="0">
          <a:noAutofit/>
        </a:bodyPr>
        <a:lstStyle/>
        <a:p>
          <a:pPr marL="0" lvl="0" indent="0" algn="l" defTabSz="444500">
            <a:lnSpc>
              <a:spcPct val="90000"/>
            </a:lnSpc>
            <a:spcBef>
              <a:spcPct val="0"/>
            </a:spcBef>
            <a:spcAft>
              <a:spcPct val="35000"/>
            </a:spcAft>
            <a:buNone/>
          </a:pPr>
          <a:r>
            <a:rPr lang="en-US" sz="1000" kern="1200" dirty="0"/>
            <a:t>Untagged category has most number of ticket followed by Claims</a:t>
          </a:r>
          <a:endParaRPr lang="en-IN" sz="1000" kern="1200" dirty="0"/>
        </a:p>
      </dsp:txBody>
      <dsp:txXfrm>
        <a:off x="322559" y="901912"/>
        <a:ext cx="2347471" cy="424295"/>
      </dsp:txXfrm>
    </dsp:sp>
    <dsp:sp modelId="{0AF5837A-A186-436B-B3BE-EC00783E7158}">
      <dsp:nvSpPr>
        <dsp:cNvPr id="0" name=""/>
        <dsp:cNvSpPr/>
      </dsp:nvSpPr>
      <dsp:spPr>
        <a:xfrm>
          <a:off x="96272" y="942973"/>
          <a:ext cx="485479" cy="34217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D01AF2-BCD7-47E3-980F-167C73BE028C}">
      <dsp:nvSpPr>
        <dsp:cNvPr id="0" name=""/>
        <dsp:cNvSpPr/>
      </dsp:nvSpPr>
      <dsp:spPr>
        <a:xfrm>
          <a:off x="626597" y="1538152"/>
          <a:ext cx="2043433" cy="424295"/>
        </a:xfrm>
        <a:prstGeom prst="rect">
          <a:avLst/>
        </a:prstGeom>
        <a:solidFill>
          <a:srgbClr val="89156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6785" tIns="25400" rIns="25400" bIns="25400" numCol="1" spcCol="1270" anchor="ctr" anchorCtr="0">
          <a:noAutofit/>
        </a:bodyPr>
        <a:lstStyle/>
        <a:p>
          <a:pPr marL="0" lvl="0" indent="0" algn="l" defTabSz="444500">
            <a:lnSpc>
              <a:spcPct val="90000"/>
            </a:lnSpc>
            <a:spcBef>
              <a:spcPct val="0"/>
            </a:spcBef>
            <a:spcAft>
              <a:spcPct val="35000"/>
            </a:spcAft>
            <a:buNone/>
          </a:pPr>
          <a:r>
            <a:rPr lang="en-US" sz="1000" kern="1200" dirty="0"/>
            <a:t>Low priority tickets are highest in number</a:t>
          </a:r>
          <a:endParaRPr lang="en-IN" sz="1000" kern="1200" dirty="0"/>
        </a:p>
      </dsp:txBody>
      <dsp:txXfrm>
        <a:off x="626597" y="1538152"/>
        <a:ext cx="2043433" cy="424295"/>
      </dsp:txXfrm>
    </dsp:sp>
    <dsp:sp modelId="{63004682-C1C4-4886-9831-90B24E528667}">
      <dsp:nvSpPr>
        <dsp:cNvPr id="0" name=""/>
        <dsp:cNvSpPr/>
      </dsp:nvSpPr>
      <dsp:spPr>
        <a:xfrm>
          <a:off x="334398" y="1581149"/>
          <a:ext cx="531096" cy="33830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F9DDC0-60F1-4F3F-83D9-964BD420C8D2}">
      <dsp:nvSpPr>
        <dsp:cNvPr id="0" name=""/>
        <dsp:cNvSpPr/>
      </dsp:nvSpPr>
      <dsp:spPr>
        <a:xfrm>
          <a:off x="719912" y="2174393"/>
          <a:ext cx="1950118" cy="424295"/>
        </a:xfrm>
        <a:prstGeom prst="rect">
          <a:avLst/>
        </a:prstGeom>
        <a:solidFill>
          <a:srgbClr val="89156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6785" tIns="25400" rIns="25400" bIns="25400" numCol="1" spcCol="1270" anchor="ctr" anchorCtr="0">
          <a:noAutofit/>
        </a:bodyPr>
        <a:lstStyle/>
        <a:p>
          <a:pPr marL="0" lvl="0" indent="0" algn="l" defTabSz="444500">
            <a:lnSpc>
              <a:spcPct val="90000"/>
            </a:lnSpc>
            <a:spcBef>
              <a:spcPct val="0"/>
            </a:spcBef>
            <a:spcAft>
              <a:spcPct val="35000"/>
            </a:spcAft>
            <a:buNone/>
          </a:pPr>
          <a:r>
            <a:rPr lang="en-US" sz="1000" kern="1200" dirty="0"/>
            <a:t>Mail is mostly used as source of communication</a:t>
          </a:r>
          <a:endParaRPr lang="en-IN" sz="1000" kern="1200" dirty="0"/>
        </a:p>
      </dsp:txBody>
      <dsp:txXfrm>
        <a:off x="719912" y="2174393"/>
        <a:ext cx="1950118" cy="424295"/>
      </dsp:txXfrm>
    </dsp:sp>
    <dsp:sp modelId="{BFB665F5-D18E-46FC-AF93-2E947370A8D6}">
      <dsp:nvSpPr>
        <dsp:cNvPr id="0" name=""/>
        <dsp:cNvSpPr/>
      </dsp:nvSpPr>
      <dsp:spPr>
        <a:xfrm>
          <a:off x="454340" y="2200275"/>
          <a:ext cx="531144" cy="37253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AC1AD4-8D95-43B0-B93C-C65BD0BA8820}">
      <dsp:nvSpPr>
        <dsp:cNvPr id="0" name=""/>
        <dsp:cNvSpPr/>
      </dsp:nvSpPr>
      <dsp:spPr>
        <a:xfrm>
          <a:off x="626597" y="2810633"/>
          <a:ext cx="2043433" cy="424295"/>
        </a:xfrm>
        <a:prstGeom prst="rect">
          <a:avLst/>
        </a:prstGeom>
        <a:solidFill>
          <a:srgbClr val="89156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6785" tIns="25400" rIns="25400" bIns="25400" numCol="1" spcCol="1270" anchor="ctr" anchorCtr="0">
          <a:noAutofit/>
        </a:bodyPr>
        <a:lstStyle/>
        <a:p>
          <a:pPr marL="0" lvl="0" indent="0" algn="l" defTabSz="444500">
            <a:lnSpc>
              <a:spcPct val="90000"/>
            </a:lnSpc>
            <a:spcBef>
              <a:spcPct val="0"/>
            </a:spcBef>
            <a:spcAft>
              <a:spcPct val="35000"/>
            </a:spcAft>
            <a:buNone/>
          </a:pPr>
          <a:r>
            <a:rPr lang="en-US" sz="1000" kern="1200" dirty="0"/>
            <a:t>Closed ticket status is highest</a:t>
          </a:r>
          <a:endParaRPr lang="en-IN" sz="1000" kern="1200" dirty="0"/>
        </a:p>
      </dsp:txBody>
      <dsp:txXfrm>
        <a:off x="626597" y="2810633"/>
        <a:ext cx="2043433" cy="424295"/>
      </dsp:txXfrm>
    </dsp:sp>
    <dsp:sp modelId="{403E4DA0-F50A-449B-BF75-F1CC49BAB1AD}">
      <dsp:nvSpPr>
        <dsp:cNvPr id="0" name=""/>
        <dsp:cNvSpPr/>
      </dsp:nvSpPr>
      <dsp:spPr>
        <a:xfrm>
          <a:off x="353446" y="2828925"/>
          <a:ext cx="546302" cy="38771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1DDE91-DF29-44AA-9E1B-9FBFB94B63DB}">
      <dsp:nvSpPr>
        <dsp:cNvPr id="0" name=""/>
        <dsp:cNvSpPr/>
      </dsp:nvSpPr>
      <dsp:spPr>
        <a:xfrm>
          <a:off x="322559" y="3446873"/>
          <a:ext cx="2347471" cy="424295"/>
        </a:xfrm>
        <a:prstGeom prst="rect">
          <a:avLst/>
        </a:prstGeom>
        <a:solidFill>
          <a:srgbClr val="89156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6785" tIns="25400" rIns="25400" bIns="25400" numCol="1" spcCol="1270" anchor="ctr" anchorCtr="0">
          <a:noAutofit/>
        </a:bodyPr>
        <a:lstStyle/>
        <a:p>
          <a:pPr marL="0" lvl="0" indent="0" algn="l" defTabSz="444500">
            <a:lnSpc>
              <a:spcPct val="90000"/>
            </a:lnSpc>
            <a:spcBef>
              <a:spcPct val="0"/>
            </a:spcBef>
            <a:spcAft>
              <a:spcPct val="35000"/>
            </a:spcAft>
            <a:buNone/>
          </a:pPr>
          <a:r>
            <a:rPr lang="en-US" sz="1000" kern="1200" dirty="0"/>
            <a:t>Onboarding takes most of the time</a:t>
          </a:r>
          <a:endParaRPr lang="en-IN" sz="1000" kern="1200" dirty="0"/>
        </a:p>
      </dsp:txBody>
      <dsp:txXfrm>
        <a:off x="322559" y="3446873"/>
        <a:ext cx="2347471" cy="424295"/>
      </dsp:txXfrm>
    </dsp:sp>
    <dsp:sp modelId="{349CC0FE-9F10-4FA9-B31B-33D87C33BC70}">
      <dsp:nvSpPr>
        <dsp:cNvPr id="0" name=""/>
        <dsp:cNvSpPr/>
      </dsp:nvSpPr>
      <dsp:spPr>
        <a:xfrm>
          <a:off x="29599" y="3445884"/>
          <a:ext cx="500679" cy="38316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05BD98-7D2C-4A6A-8324-4F2A19CB172A}">
      <dsp:nvSpPr>
        <dsp:cNvPr id="0" name=""/>
        <dsp:cNvSpPr/>
      </dsp:nvSpPr>
      <dsp:spPr>
        <a:xfrm>
          <a:off x="0" y="46149"/>
          <a:ext cx="4808334" cy="1183408"/>
        </a:xfrm>
        <a:prstGeom prst="roundRect">
          <a:avLst/>
        </a:prstGeom>
        <a:solidFill>
          <a:srgbClr val="FBE9F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solidFill>
                <a:srgbClr val="5A2452"/>
              </a:solidFill>
            </a:rPr>
            <a:t>Quickest Group:					</a:t>
          </a:r>
        </a:p>
        <a:p>
          <a:pPr marL="0" lvl="0" indent="0" algn="l" defTabSz="755650">
            <a:lnSpc>
              <a:spcPct val="90000"/>
            </a:lnSpc>
            <a:spcBef>
              <a:spcPct val="0"/>
            </a:spcBef>
            <a:spcAft>
              <a:spcPct val="35000"/>
            </a:spcAft>
            <a:buNone/>
          </a:pPr>
          <a:r>
            <a:rPr lang="en-US" sz="1700" kern="1200" dirty="0">
              <a:solidFill>
                <a:srgbClr val="5A2452"/>
              </a:solidFill>
            </a:rPr>
            <a:t>Endorsement group has highest number of query.</a:t>
          </a:r>
        </a:p>
        <a:p>
          <a:pPr marL="0" lvl="0" indent="0" algn="l" defTabSz="755650">
            <a:lnSpc>
              <a:spcPct val="90000"/>
            </a:lnSpc>
            <a:spcBef>
              <a:spcPct val="0"/>
            </a:spcBef>
            <a:spcAft>
              <a:spcPct val="35000"/>
            </a:spcAft>
            <a:buNone/>
          </a:pPr>
          <a:r>
            <a:rPr lang="en-US" sz="1700" kern="1200" dirty="0">
              <a:solidFill>
                <a:srgbClr val="5A2452"/>
              </a:solidFill>
            </a:rPr>
            <a:t>Endorsements group solves the query quickly. </a:t>
          </a:r>
          <a:r>
            <a:rPr lang="en-US" sz="1700" b="1" kern="1200" dirty="0">
              <a:solidFill>
                <a:srgbClr val="5A2452"/>
              </a:solidFill>
            </a:rPr>
            <a:t> </a:t>
          </a:r>
          <a:endParaRPr lang="en-IN" sz="1700" b="1" kern="1200" dirty="0">
            <a:solidFill>
              <a:srgbClr val="5A2452"/>
            </a:solidFill>
          </a:endParaRPr>
        </a:p>
      </dsp:txBody>
      <dsp:txXfrm>
        <a:off x="57769" y="103918"/>
        <a:ext cx="4692796" cy="1067870"/>
      </dsp:txXfrm>
    </dsp:sp>
    <dsp:sp modelId="{B9E6E272-8A71-4F81-9646-FD8164809ED9}">
      <dsp:nvSpPr>
        <dsp:cNvPr id="0" name=""/>
        <dsp:cNvSpPr/>
      </dsp:nvSpPr>
      <dsp:spPr>
        <a:xfrm>
          <a:off x="0" y="1465932"/>
          <a:ext cx="4808334" cy="2321865"/>
        </a:xfrm>
        <a:prstGeom prst="roundRect">
          <a:avLst/>
        </a:prstGeom>
        <a:solidFill>
          <a:srgbClr val="FBE9F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solidFill>
                <a:srgbClr val="5A2452"/>
              </a:solidFill>
            </a:rPr>
            <a:t>Improvement Needed:</a:t>
          </a:r>
        </a:p>
        <a:p>
          <a:pPr marL="0" lvl="0" indent="0" algn="l" defTabSz="755650">
            <a:lnSpc>
              <a:spcPct val="90000"/>
            </a:lnSpc>
            <a:spcBef>
              <a:spcPct val="0"/>
            </a:spcBef>
            <a:spcAft>
              <a:spcPct val="35000"/>
            </a:spcAft>
            <a:buNone/>
          </a:pPr>
          <a:r>
            <a:rPr lang="en-US" sz="1700" kern="1200" dirty="0">
              <a:solidFill>
                <a:srgbClr val="5A2452"/>
              </a:solidFill>
            </a:rPr>
            <a:t>The point to be noted is that support takes lesser time to resolve the query but reopening of the tickets is highest in Support so </a:t>
          </a:r>
        </a:p>
        <a:p>
          <a:pPr marL="0" lvl="0" indent="0" algn="l" defTabSz="755650">
            <a:lnSpc>
              <a:spcPct val="90000"/>
            </a:lnSpc>
            <a:spcBef>
              <a:spcPct val="0"/>
            </a:spcBef>
            <a:spcAft>
              <a:spcPct val="35000"/>
            </a:spcAft>
            <a:buNone/>
          </a:pPr>
          <a:r>
            <a:rPr lang="en-US" sz="1700" kern="1200" dirty="0">
              <a:solidFill>
                <a:srgbClr val="5A2452"/>
              </a:solidFill>
            </a:rPr>
            <a:t>Tip is that support should work upon resolving the tickets in better way to reduce the reopening. </a:t>
          </a:r>
          <a:endParaRPr lang="en-IN" sz="1700" kern="1200" dirty="0"/>
        </a:p>
      </dsp:txBody>
      <dsp:txXfrm>
        <a:off x="113344" y="1579276"/>
        <a:ext cx="4581646" cy="20951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FF0903-ED9E-4448-BA9B-ADE9392C76B0}">
      <dsp:nvSpPr>
        <dsp:cNvPr id="0" name=""/>
        <dsp:cNvSpPr/>
      </dsp:nvSpPr>
      <dsp:spPr>
        <a:xfrm>
          <a:off x="929758" y="355870"/>
          <a:ext cx="2569177" cy="1381615"/>
        </a:xfrm>
        <a:prstGeom prst="round2DiagRect">
          <a:avLst>
            <a:gd name="adj1" fmla="val 0"/>
            <a:gd name="adj2" fmla="val 16670"/>
          </a:avLst>
        </a:prstGeom>
        <a:solidFill>
          <a:srgbClr val="E0A8D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83F437-478B-42BE-A72C-3DC2A32FAEAD}">
      <dsp:nvSpPr>
        <dsp:cNvPr id="0" name=""/>
        <dsp:cNvSpPr/>
      </dsp:nvSpPr>
      <dsp:spPr>
        <a:xfrm>
          <a:off x="2214347" y="502405"/>
          <a:ext cx="342" cy="1088545"/>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086AE7-7443-4B42-AA64-5B59CDD3DB49}">
      <dsp:nvSpPr>
        <dsp:cNvPr id="0" name=""/>
        <dsp:cNvSpPr/>
      </dsp:nvSpPr>
      <dsp:spPr>
        <a:xfrm>
          <a:off x="1015398" y="460538"/>
          <a:ext cx="1113310" cy="117227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Support tickets are solved  most quickly</a:t>
          </a:r>
          <a:endParaRPr lang="en-IN" sz="1200" kern="1200" dirty="0"/>
        </a:p>
      </dsp:txBody>
      <dsp:txXfrm>
        <a:off x="1015398" y="460538"/>
        <a:ext cx="1113310" cy="1172279"/>
      </dsp:txXfrm>
    </dsp:sp>
    <dsp:sp modelId="{5B13DEDB-CFB5-4FB7-AB93-E8978B6F0C57}">
      <dsp:nvSpPr>
        <dsp:cNvPr id="0" name=""/>
        <dsp:cNvSpPr/>
      </dsp:nvSpPr>
      <dsp:spPr>
        <a:xfrm>
          <a:off x="2299986" y="460538"/>
          <a:ext cx="1113310" cy="117227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Support has highest number of reopening among the group</a:t>
          </a:r>
          <a:endParaRPr lang="en-IN" sz="1200" kern="1200" dirty="0"/>
        </a:p>
      </dsp:txBody>
      <dsp:txXfrm>
        <a:off x="2299986" y="460538"/>
        <a:ext cx="1113310" cy="1172279"/>
      </dsp:txXfrm>
    </dsp:sp>
    <dsp:sp modelId="{8BAD729C-27F6-482E-B144-5D00BC2B7266}">
      <dsp:nvSpPr>
        <dsp:cNvPr id="0" name=""/>
        <dsp:cNvSpPr/>
      </dsp:nvSpPr>
      <dsp:spPr>
        <a:xfrm rot="16200000">
          <a:off x="-37947" y="539510"/>
          <a:ext cx="1507217" cy="428196"/>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r" defTabSz="355600">
            <a:lnSpc>
              <a:spcPct val="90000"/>
            </a:lnSpc>
            <a:spcBef>
              <a:spcPct val="0"/>
            </a:spcBef>
            <a:spcAft>
              <a:spcPct val="35000"/>
            </a:spcAft>
            <a:buNone/>
          </a:pPr>
          <a:r>
            <a:rPr lang="en-US" sz="800" kern="1200" dirty="0"/>
            <a:t>Support Solved Tickets</a:t>
          </a:r>
          <a:endParaRPr lang="en-IN" sz="800" kern="1200" dirty="0"/>
        </a:p>
      </dsp:txBody>
      <dsp:txXfrm>
        <a:off x="26768" y="711638"/>
        <a:ext cx="1377787" cy="213370"/>
      </dsp:txXfrm>
    </dsp:sp>
    <dsp:sp modelId="{21CEBF10-791E-4A6C-A953-B14EBD52B6DB}">
      <dsp:nvSpPr>
        <dsp:cNvPr id="0" name=""/>
        <dsp:cNvSpPr/>
      </dsp:nvSpPr>
      <dsp:spPr>
        <a:xfrm rot="5400000">
          <a:off x="2959425" y="1125650"/>
          <a:ext cx="1507217" cy="428196"/>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r" defTabSz="355600">
            <a:lnSpc>
              <a:spcPct val="90000"/>
            </a:lnSpc>
            <a:spcBef>
              <a:spcPct val="0"/>
            </a:spcBef>
            <a:spcAft>
              <a:spcPct val="35000"/>
            </a:spcAft>
            <a:buNone/>
          </a:pPr>
          <a:r>
            <a:rPr lang="en-US" sz="800" kern="1200" dirty="0"/>
            <a:t>Reopening In Support Group </a:t>
          </a:r>
          <a:endParaRPr lang="en-IN" sz="800" kern="1200" dirty="0"/>
        </a:p>
      </dsp:txBody>
      <dsp:txXfrm>
        <a:off x="3024140" y="1168348"/>
        <a:ext cx="1377787" cy="21337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49FE4-3649-3EF9-A871-CBC9E855A8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67EFA88-CF2D-2600-5741-DDFCD82546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A9CEE6-2159-F242-0F88-91BEF89F72EC}"/>
              </a:ext>
            </a:extLst>
          </p:cNvPr>
          <p:cNvSpPr>
            <a:spLocks noGrp="1"/>
          </p:cNvSpPr>
          <p:nvPr>
            <p:ph type="dt" sz="half" idx="10"/>
          </p:nvPr>
        </p:nvSpPr>
        <p:spPr/>
        <p:txBody>
          <a:bodyPr/>
          <a:lstStyle/>
          <a:p>
            <a:fld id="{6EC4D78F-0DAD-4F6E-9171-63FFF1249C63}" type="datetimeFigureOut">
              <a:rPr lang="en-IN" smtClean="0"/>
              <a:t>25-08-2023</a:t>
            </a:fld>
            <a:endParaRPr lang="en-IN"/>
          </a:p>
        </p:txBody>
      </p:sp>
      <p:sp>
        <p:nvSpPr>
          <p:cNvPr id="5" name="Footer Placeholder 4">
            <a:extLst>
              <a:ext uri="{FF2B5EF4-FFF2-40B4-BE49-F238E27FC236}">
                <a16:creationId xmlns:a16="http://schemas.microsoft.com/office/drawing/2014/main" id="{F9560C31-586C-76D8-5126-A07D3BAD5E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B01F2F-EB2D-5311-2E82-C5C7D6AAFEF4}"/>
              </a:ext>
            </a:extLst>
          </p:cNvPr>
          <p:cNvSpPr>
            <a:spLocks noGrp="1"/>
          </p:cNvSpPr>
          <p:nvPr>
            <p:ph type="sldNum" sz="quarter" idx="12"/>
          </p:nvPr>
        </p:nvSpPr>
        <p:spPr/>
        <p:txBody>
          <a:bodyPr/>
          <a:lstStyle/>
          <a:p>
            <a:fld id="{FFA800B5-AE6F-495E-9D8F-F5C6FDDBE984}" type="slidenum">
              <a:rPr lang="en-IN" smtClean="0"/>
              <a:t>‹#›</a:t>
            </a:fld>
            <a:endParaRPr lang="en-IN"/>
          </a:p>
        </p:txBody>
      </p:sp>
    </p:spTree>
    <p:extLst>
      <p:ext uri="{BB962C8B-B14F-4D97-AF65-F5344CB8AC3E}">
        <p14:creationId xmlns:p14="http://schemas.microsoft.com/office/powerpoint/2010/main" val="3447694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60B22-473B-23FA-9D89-6796B32905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4BBDB5-9BAF-2B70-ED5F-6FC03F9944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99F7FE-F696-6935-9CA9-103ACE869AED}"/>
              </a:ext>
            </a:extLst>
          </p:cNvPr>
          <p:cNvSpPr>
            <a:spLocks noGrp="1"/>
          </p:cNvSpPr>
          <p:nvPr>
            <p:ph type="dt" sz="half" idx="10"/>
          </p:nvPr>
        </p:nvSpPr>
        <p:spPr/>
        <p:txBody>
          <a:bodyPr/>
          <a:lstStyle/>
          <a:p>
            <a:fld id="{6EC4D78F-0DAD-4F6E-9171-63FFF1249C63}" type="datetimeFigureOut">
              <a:rPr lang="en-IN" smtClean="0"/>
              <a:t>25-08-2023</a:t>
            </a:fld>
            <a:endParaRPr lang="en-IN"/>
          </a:p>
        </p:txBody>
      </p:sp>
      <p:sp>
        <p:nvSpPr>
          <p:cNvPr id="5" name="Footer Placeholder 4">
            <a:extLst>
              <a:ext uri="{FF2B5EF4-FFF2-40B4-BE49-F238E27FC236}">
                <a16:creationId xmlns:a16="http://schemas.microsoft.com/office/drawing/2014/main" id="{017B0A0C-FA97-3977-6CB9-005C443E91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FEEDBB-A475-A403-AE6C-BB2E94C04FE0}"/>
              </a:ext>
            </a:extLst>
          </p:cNvPr>
          <p:cNvSpPr>
            <a:spLocks noGrp="1"/>
          </p:cNvSpPr>
          <p:nvPr>
            <p:ph type="sldNum" sz="quarter" idx="12"/>
          </p:nvPr>
        </p:nvSpPr>
        <p:spPr/>
        <p:txBody>
          <a:bodyPr/>
          <a:lstStyle/>
          <a:p>
            <a:fld id="{FFA800B5-AE6F-495E-9D8F-F5C6FDDBE984}" type="slidenum">
              <a:rPr lang="en-IN" smtClean="0"/>
              <a:t>‹#›</a:t>
            </a:fld>
            <a:endParaRPr lang="en-IN"/>
          </a:p>
        </p:txBody>
      </p:sp>
    </p:spTree>
    <p:extLst>
      <p:ext uri="{BB962C8B-B14F-4D97-AF65-F5344CB8AC3E}">
        <p14:creationId xmlns:p14="http://schemas.microsoft.com/office/powerpoint/2010/main" val="3611506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8D800E-4582-2228-22E7-7B51BB5612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E33A58-3680-FBF8-D6D6-C16C909578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596306-FD80-1298-C098-E846264CDA02}"/>
              </a:ext>
            </a:extLst>
          </p:cNvPr>
          <p:cNvSpPr>
            <a:spLocks noGrp="1"/>
          </p:cNvSpPr>
          <p:nvPr>
            <p:ph type="dt" sz="half" idx="10"/>
          </p:nvPr>
        </p:nvSpPr>
        <p:spPr/>
        <p:txBody>
          <a:bodyPr/>
          <a:lstStyle/>
          <a:p>
            <a:fld id="{6EC4D78F-0DAD-4F6E-9171-63FFF1249C63}" type="datetimeFigureOut">
              <a:rPr lang="en-IN" smtClean="0"/>
              <a:t>25-08-2023</a:t>
            </a:fld>
            <a:endParaRPr lang="en-IN"/>
          </a:p>
        </p:txBody>
      </p:sp>
      <p:sp>
        <p:nvSpPr>
          <p:cNvPr id="5" name="Footer Placeholder 4">
            <a:extLst>
              <a:ext uri="{FF2B5EF4-FFF2-40B4-BE49-F238E27FC236}">
                <a16:creationId xmlns:a16="http://schemas.microsoft.com/office/drawing/2014/main" id="{CCD69E4F-F9FB-E3EF-4BE2-F3C0516368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071C2D-297A-4F03-5B70-A2F7E6F679E8}"/>
              </a:ext>
            </a:extLst>
          </p:cNvPr>
          <p:cNvSpPr>
            <a:spLocks noGrp="1"/>
          </p:cNvSpPr>
          <p:nvPr>
            <p:ph type="sldNum" sz="quarter" idx="12"/>
          </p:nvPr>
        </p:nvSpPr>
        <p:spPr/>
        <p:txBody>
          <a:bodyPr/>
          <a:lstStyle/>
          <a:p>
            <a:fld id="{FFA800B5-AE6F-495E-9D8F-F5C6FDDBE984}" type="slidenum">
              <a:rPr lang="en-IN" smtClean="0"/>
              <a:t>‹#›</a:t>
            </a:fld>
            <a:endParaRPr lang="en-IN"/>
          </a:p>
        </p:txBody>
      </p:sp>
    </p:spTree>
    <p:extLst>
      <p:ext uri="{BB962C8B-B14F-4D97-AF65-F5344CB8AC3E}">
        <p14:creationId xmlns:p14="http://schemas.microsoft.com/office/powerpoint/2010/main" val="1064127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B3119-A109-7EB1-1700-7121A9DCB7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E4CB32-8A85-2824-6BD9-21C03D5EBA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E95238-A832-8335-589E-5264600C3F36}"/>
              </a:ext>
            </a:extLst>
          </p:cNvPr>
          <p:cNvSpPr>
            <a:spLocks noGrp="1"/>
          </p:cNvSpPr>
          <p:nvPr>
            <p:ph type="dt" sz="half" idx="10"/>
          </p:nvPr>
        </p:nvSpPr>
        <p:spPr/>
        <p:txBody>
          <a:bodyPr/>
          <a:lstStyle/>
          <a:p>
            <a:fld id="{6EC4D78F-0DAD-4F6E-9171-63FFF1249C63}" type="datetimeFigureOut">
              <a:rPr lang="en-IN" smtClean="0"/>
              <a:t>25-08-2023</a:t>
            </a:fld>
            <a:endParaRPr lang="en-IN"/>
          </a:p>
        </p:txBody>
      </p:sp>
      <p:sp>
        <p:nvSpPr>
          <p:cNvPr id="5" name="Footer Placeholder 4">
            <a:extLst>
              <a:ext uri="{FF2B5EF4-FFF2-40B4-BE49-F238E27FC236}">
                <a16:creationId xmlns:a16="http://schemas.microsoft.com/office/drawing/2014/main" id="{FBDCA95C-3C7A-E461-99A7-5D304B0AEE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6DEA99-EC42-D86E-515E-D4A8D2909DD9}"/>
              </a:ext>
            </a:extLst>
          </p:cNvPr>
          <p:cNvSpPr>
            <a:spLocks noGrp="1"/>
          </p:cNvSpPr>
          <p:nvPr>
            <p:ph type="sldNum" sz="quarter" idx="12"/>
          </p:nvPr>
        </p:nvSpPr>
        <p:spPr/>
        <p:txBody>
          <a:bodyPr/>
          <a:lstStyle/>
          <a:p>
            <a:fld id="{FFA800B5-AE6F-495E-9D8F-F5C6FDDBE984}" type="slidenum">
              <a:rPr lang="en-IN" smtClean="0"/>
              <a:t>‹#›</a:t>
            </a:fld>
            <a:endParaRPr lang="en-IN"/>
          </a:p>
        </p:txBody>
      </p:sp>
    </p:spTree>
    <p:extLst>
      <p:ext uri="{BB962C8B-B14F-4D97-AF65-F5344CB8AC3E}">
        <p14:creationId xmlns:p14="http://schemas.microsoft.com/office/powerpoint/2010/main" val="3717106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C497D-5A84-41D1-8B8F-C330C854CE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3440AC4-4468-A268-81CB-2762E301F7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8D0977-74EE-A305-145E-F12E1D49AE46}"/>
              </a:ext>
            </a:extLst>
          </p:cNvPr>
          <p:cNvSpPr>
            <a:spLocks noGrp="1"/>
          </p:cNvSpPr>
          <p:nvPr>
            <p:ph type="dt" sz="half" idx="10"/>
          </p:nvPr>
        </p:nvSpPr>
        <p:spPr/>
        <p:txBody>
          <a:bodyPr/>
          <a:lstStyle/>
          <a:p>
            <a:fld id="{6EC4D78F-0DAD-4F6E-9171-63FFF1249C63}" type="datetimeFigureOut">
              <a:rPr lang="en-IN" smtClean="0"/>
              <a:t>25-08-2023</a:t>
            </a:fld>
            <a:endParaRPr lang="en-IN"/>
          </a:p>
        </p:txBody>
      </p:sp>
      <p:sp>
        <p:nvSpPr>
          <p:cNvPr id="5" name="Footer Placeholder 4">
            <a:extLst>
              <a:ext uri="{FF2B5EF4-FFF2-40B4-BE49-F238E27FC236}">
                <a16:creationId xmlns:a16="http://schemas.microsoft.com/office/drawing/2014/main" id="{C00058ED-2C86-A90D-DF6C-600FFBF210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9F5CD1-645A-89AA-A7B5-161A4260158D}"/>
              </a:ext>
            </a:extLst>
          </p:cNvPr>
          <p:cNvSpPr>
            <a:spLocks noGrp="1"/>
          </p:cNvSpPr>
          <p:nvPr>
            <p:ph type="sldNum" sz="quarter" idx="12"/>
          </p:nvPr>
        </p:nvSpPr>
        <p:spPr/>
        <p:txBody>
          <a:bodyPr/>
          <a:lstStyle/>
          <a:p>
            <a:fld id="{FFA800B5-AE6F-495E-9D8F-F5C6FDDBE984}" type="slidenum">
              <a:rPr lang="en-IN" smtClean="0"/>
              <a:t>‹#›</a:t>
            </a:fld>
            <a:endParaRPr lang="en-IN"/>
          </a:p>
        </p:txBody>
      </p:sp>
    </p:spTree>
    <p:extLst>
      <p:ext uri="{BB962C8B-B14F-4D97-AF65-F5344CB8AC3E}">
        <p14:creationId xmlns:p14="http://schemas.microsoft.com/office/powerpoint/2010/main" val="4142150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9D317-1DBA-90F9-5D7E-59C73ABBF3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A8B799-BB82-D71F-BCFB-E86B48DB77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7E8595-FF01-717C-71E1-B3F0EE3750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857DA65-7E4F-9D41-AE81-38DB9EFA4BDA}"/>
              </a:ext>
            </a:extLst>
          </p:cNvPr>
          <p:cNvSpPr>
            <a:spLocks noGrp="1"/>
          </p:cNvSpPr>
          <p:nvPr>
            <p:ph type="dt" sz="half" idx="10"/>
          </p:nvPr>
        </p:nvSpPr>
        <p:spPr/>
        <p:txBody>
          <a:bodyPr/>
          <a:lstStyle/>
          <a:p>
            <a:fld id="{6EC4D78F-0DAD-4F6E-9171-63FFF1249C63}" type="datetimeFigureOut">
              <a:rPr lang="en-IN" smtClean="0"/>
              <a:t>25-08-2023</a:t>
            </a:fld>
            <a:endParaRPr lang="en-IN"/>
          </a:p>
        </p:txBody>
      </p:sp>
      <p:sp>
        <p:nvSpPr>
          <p:cNvPr id="6" name="Footer Placeholder 5">
            <a:extLst>
              <a:ext uri="{FF2B5EF4-FFF2-40B4-BE49-F238E27FC236}">
                <a16:creationId xmlns:a16="http://schemas.microsoft.com/office/drawing/2014/main" id="{62F82525-6BC6-CFF0-87C3-97C1919A6C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BDD7F0-1FF5-B744-E0FC-4298197A2660}"/>
              </a:ext>
            </a:extLst>
          </p:cNvPr>
          <p:cNvSpPr>
            <a:spLocks noGrp="1"/>
          </p:cNvSpPr>
          <p:nvPr>
            <p:ph type="sldNum" sz="quarter" idx="12"/>
          </p:nvPr>
        </p:nvSpPr>
        <p:spPr/>
        <p:txBody>
          <a:bodyPr/>
          <a:lstStyle/>
          <a:p>
            <a:fld id="{FFA800B5-AE6F-495E-9D8F-F5C6FDDBE984}" type="slidenum">
              <a:rPr lang="en-IN" smtClean="0"/>
              <a:t>‹#›</a:t>
            </a:fld>
            <a:endParaRPr lang="en-IN"/>
          </a:p>
        </p:txBody>
      </p:sp>
    </p:spTree>
    <p:extLst>
      <p:ext uri="{BB962C8B-B14F-4D97-AF65-F5344CB8AC3E}">
        <p14:creationId xmlns:p14="http://schemas.microsoft.com/office/powerpoint/2010/main" val="3280023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7C9AF-A15A-C941-E78C-A699F375D09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67CAFF-9B85-6E79-5A4D-B74B693FB1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5EE6A6-6DD7-1B24-7464-E5F96A6840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A70F99-551B-8B53-5DBC-D5245D34AA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22D6D1-4CC9-1B80-457F-340E32D203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5F3A33-6DFF-E1FC-65CA-D1555B6C3DD3}"/>
              </a:ext>
            </a:extLst>
          </p:cNvPr>
          <p:cNvSpPr>
            <a:spLocks noGrp="1"/>
          </p:cNvSpPr>
          <p:nvPr>
            <p:ph type="dt" sz="half" idx="10"/>
          </p:nvPr>
        </p:nvSpPr>
        <p:spPr/>
        <p:txBody>
          <a:bodyPr/>
          <a:lstStyle/>
          <a:p>
            <a:fld id="{6EC4D78F-0DAD-4F6E-9171-63FFF1249C63}" type="datetimeFigureOut">
              <a:rPr lang="en-IN" smtClean="0"/>
              <a:t>25-08-2023</a:t>
            </a:fld>
            <a:endParaRPr lang="en-IN"/>
          </a:p>
        </p:txBody>
      </p:sp>
      <p:sp>
        <p:nvSpPr>
          <p:cNvPr id="8" name="Footer Placeholder 7">
            <a:extLst>
              <a:ext uri="{FF2B5EF4-FFF2-40B4-BE49-F238E27FC236}">
                <a16:creationId xmlns:a16="http://schemas.microsoft.com/office/drawing/2014/main" id="{60E96773-AFA6-0D94-2D15-57C0508ED7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54E7572-88A6-49A6-6B71-D2F7C5565FE2}"/>
              </a:ext>
            </a:extLst>
          </p:cNvPr>
          <p:cNvSpPr>
            <a:spLocks noGrp="1"/>
          </p:cNvSpPr>
          <p:nvPr>
            <p:ph type="sldNum" sz="quarter" idx="12"/>
          </p:nvPr>
        </p:nvSpPr>
        <p:spPr/>
        <p:txBody>
          <a:bodyPr/>
          <a:lstStyle/>
          <a:p>
            <a:fld id="{FFA800B5-AE6F-495E-9D8F-F5C6FDDBE984}" type="slidenum">
              <a:rPr lang="en-IN" smtClean="0"/>
              <a:t>‹#›</a:t>
            </a:fld>
            <a:endParaRPr lang="en-IN"/>
          </a:p>
        </p:txBody>
      </p:sp>
    </p:spTree>
    <p:extLst>
      <p:ext uri="{BB962C8B-B14F-4D97-AF65-F5344CB8AC3E}">
        <p14:creationId xmlns:p14="http://schemas.microsoft.com/office/powerpoint/2010/main" val="3963037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A377F-8105-9F87-3395-08B643649C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0D02CC6-D7DA-DD99-40A4-9115ECDAABE6}"/>
              </a:ext>
            </a:extLst>
          </p:cNvPr>
          <p:cNvSpPr>
            <a:spLocks noGrp="1"/>
          </p:cNvSpPr>
          <p:nvPr>
            <p:ph type="dt" sz="half" idx="10"/>
          </p:nvPr>
        </p:nvSpPr>
        <p:spPr/>
        <p:txBody>
          <a:bodyPr/>
          <a:lstStyle/>
          <a:p>
            <a:fld id="{6EC4D78F-0DAD-4F6E-9171-63FFF1249C63}" type="datetimeFigureOut">
              <a:rPr lang="en-IN" smtClean="0"/>
              <a:t>25-08-2023</a:t>
            </a:fld>
            <a:endParaRPr lang="en-IN"/>
          </a:p>
        </p:txBody>
      </p:sp>
      <p:sp>
        <p:nvSpPr>
          <p:cNvPr id="4" name="Footer Placeholder 3">
            <a:extLst>
              <a:ext uri="{FF2B5EF4-FFF2-40B4-BE49-F238E27FC236}">
                <a16:creationId xmlns:a16="http://schemas.microsoft.com/office/drawing/2014/main" id="{8918A93F-06F8-356A-A66B-36F59394CE3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BCBFC54-A8BD-9B10-964A-63C813D0CAB4}"/>
              </a:ext>
            </a:extLst>
          </p:cNvPr>
          <p:cNvSpPr>
            <a:spLocks noGrp="1"/>
          </p:cNvSpPr>
          <p:nvPr>
            <p:ph type="sldNum" sz="quarter" idx="12"/>
          </p:nvPr>
        </p:nvSpPr>
        <p:spPr/>
        <p:txBody>
          <a:bodyPr/>
          <a:lstStyle/>
          <a:p>
            <a:fld id="{FFA800B5-AE6F-495E-9D8F-F5C6FDDBE984}" type="slidenum">
              <a:rPr lang="en-IN" smtClean="0"/>
              <a:t>‹#›</a:t>
            </a:fld>
            <a:endParaRPr lang="en-IN"/>
          </a:p>
        </p:txBody>
      </p:sp>
    </p:spTree>
    <p:extLst>
      <p:ext uri="{BB962C8B-B14F-4D97-AF65-F5344CB8AC3E}">
        <p14:creationId xmlns:p14="http://schemas.microsoft.com/office/powerpoint/2010/main" val="2169669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937360-E52F-5DBC-16BF-FD11B8AA3F23}"/>
              </a:ext>
            </a:extLst>
          </p:cNvPr>
          <p:cNvSpPr>
            <a:spLocks noGrp="1"/>
          </p:cNvSpPr>
          <p:nvPr>
            <p:ph type="dt" sz="half" idx="10"/>
          </p:nvPr>
        </p:nvSpPr>
        <p:spPr/>
        <p:txBody>
          <a:bodyPr/>
          <a:lstStyle/>
          <a:p>
            <a:fld id="{6EC4D78F-0DAD-4F6E-9171-63FFF1249C63}" type="datetimeFigureOut">
              <a:rPr lang="en-IN" smtClean="0"/>
              <a:t>25-08-2023</a:t>
            </a:fld>
            <a:endParaRPr lang="en-IN"/>
          </a:p>
        </p:txBody>
      </p:sp>
      <p:sp>
        <p:nvSpPr>
          <p:cNvPr id="3" name="Footer Placeholder 2">
            <a:extLst>
              <a:ext uri="{FF2B5EF4-FFF2-40B4-BE49-F238E27FC236}">
                <a16:creationId xmlns:a16="http://schemas.microsoft.com/office/drawing/2014/main" id="{34570BE1-2CA4-A3EB-B9ED-6CA6E0D7C33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D23A865-C260-E4D8-59AD-AE15217F3350}"/>
              </a:ext>
            </a:extLst>
          </p:cNvPr>
          <p:cNvSpPr>
            <a:spLocks noGrp="1"/>
          </p:cNvSpPr>
          <p:nvPr>
            <p:ph type="sldNum" sz="quarter" idx="12"/>
          </p:nvPr>
        </p:nvSpPr>
        <p:spPr/>
        <p:txBody>
          <a:bodyPr/>
          <a:lstStyle/>
          <a:p>
            <a:fld id="{FFA800B5-AE6F-495E-9D8F-F5C6FDDBE984}" type="slidenum">
              <a:rPr lang="en-IN" smtClean="0"/>
              <a:t>‹#›</a:t>
            </a:fld>
            <a:endParaRPr lang="en-IN"/>
          </a:p>
        </p:txBody>
      </p:sp>
    </p:spTree>
    <p:extLst>
      <p:ext uri="{BB962C8B-B14F-4D97-AF65-F5344CB8AC3E}">
        <p14:creationId xmlns:p14="http://schemas.microsoft.com/office/powerpoint/2010/main" val="222941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3D5EF-2407-E547-8299-7D0F6C45A3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8C795C4-9691-8C26-5BF1-B3CE1828AC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F27874-8FC0-2711-DE47-329D043D13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F2FF4B-7CEF-5BBA-BB8C-08CB1BC2CAF0}"/>
              </a:ext>
            </a:extLst>
          </p:cNvPr>
          <p:cNvSpPr>
            <a:spLocks noGrp="1"/>
          </p:cNvSpPr>
          <p:nvPr>
            <p:ph type="dt" sz="half" idx="10"/>
          </p:nvPr>
        </p:nvSpPr>
        <p:spPr/>
        <p:txBody>
          <a:bodyPr/>
          <a:lstStyle/>
          <a:p>
            <a:fld id="{6EC4D78F-0DAD-4F6E-9171-63FFF1249C63}" type="datetimeFigureOut">
              <a:rPr lang="en-IN" smtClean="0"/>
              <a:t>25-08-2023</a:t>
            </a:fld>
            <a:endParaRPr lang="en-IN"/>
          </a:p>
        </p:txBody>
      </p:sp>
      <p:sp>
        <p:nvSpPr>
          <p:cNvPr id="6" name="Footer Placeholder 5">
            <a:extLst>
              <a:ext uri="{FF2B5EF4-FFF2-40B4-BE49-F238E27FC236}">
                <a16:creationId xmlns:a16="http://schemas.microsoft.com/office/drawing/2014/main" id="{F2AB2C31-72EB-AF19-E3E7-B2D3A67BF9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797BAF-8335-75D8-CFB1-EEDFD0826EA8}"/>
              </a:ext>
            </a:extLst>
          </p:cNvPr>
          <p:cNvSpPr>
            <a:spLocks noGrp="1"/>
          </p:cNvSpPr>
          <p:nvPr>
            <p:ph type="sldNum" sz="quarter" idx="12"/>
          </p:nvPr>
        </p:nvSpPr>
        <p:spPr/>
        <p:txBody>
          <a:bodyPr/>
          <a:lstStyle/>
          <a:p>
            <a:fld id="{FFA800B5-AE6F-495E-9D8F-F5C6FDDBE984}" type="slidenum">
              <a:rPr lang="en-IN" smtClean="0"/>
              <a:t>‹#›</a:t>
            </a:fld>
            <a:endParaRPr lang="en-IN"/>
          </a:p>
        </p:txBody>
      </p:sp>
    </p:spTree>
    <p:extLst>
      <p:ext uri="{BB962C8B-B14F-4D97-AF65-F5344CB8AC3E}">
        <p14:creationId xmlns:p14="http://schemas.microsoft.com/office/powerpoint/2010/main" val="787309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DDB9-3D51-5D13-335E-DAD47903CE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BC5C547-D28B-2596-BE9E-043A331DDB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FDB7415-0C67-D623-3164-6CD76A57FA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D6F5A8-8DF1-B219-E9B0-8073F47D7B27}"/>
              </a:ext>
            </a:extLst>
          </p:cNvPr>
          <p:cNvSpPr>
            <a:spLocks noGrp="1"/>
          </p:cNvSpPr>
          <p:nvPr>
            <p:ph type="dt" sz="half" idx="10"/>
          </p:nvPr>
        </p:nvSpPr>
        <p:spPr/>
        <p:txBody>
          <a:bodyPr/>
          <a:lstStyle/>
          <a:p>
            <a:fld id="{6EC4D78F-0DAD-4F6E-9171-63FFF1249C63}" type="datetimeFigureOut">
              <a:rPr lang="en-IN" smtClean="0"/>
              <a:t>25-08-2023</a:t>
            </a:fld>
            <a:endParaRPr lang="en-IN"/>
          </a:p>
        </p:txBody>
      </p:sp>
      <p:sp>
        <p:nvSpPr>
          <p:cNvPr id="6" name="Footer Placeholder 5">
            <a:extLst>
              <a:ext uri="{FF2B5EF4-FFF2-40B4-BE49-F238E27FC236}">
                <a16:creationId xmlns:a16="http://schemas.microsoft.com/office/drawing/2014/main" id="{14ED8936-4DC7-C458-035A-2463037C20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4A4729-F8A3-31DD-E7BD-5EAF52300713}"/>
              </a:ext>
            </a:extLst>
          </p:cNvPr>
          <p:cNvSpPr>
            <a:spLocks noGrp="1"/>
          </p:cNvSpPr>
          <p:nvPr>
            <p:ph type="sldNum" sz="quarter" idx="12"/>
          </p:nvPr>
        </p:nvSpPr>
        <p:spPr/>
        <p:txBody>
          <a:bodyPr/>
          <a:lstStyle/>
          <a:p>
            <a:fld id="{FFA800B5-AE6F-495E-9D8F-F5C6FDDBE984}" type="slidenum">
              <a:rPr lang="en-IN" smtClean="0"/>
              <a:t>‹#›</a:t>
            </a:fld>
            <a:endParaRPr lang="en-IN"/>
          </a:p>
        </p:txBody>
      </p:sp>
    </p:spTree>
    <p:extLst>
      <p:ext uri="{BB962C8B-B14F-4D97-AF65-F5344CB8AC3E}">
        <p14:creationId xmlns:p14="http://schemas.microsoft.com/office/powerpoint/2010/main" val="1861420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1A0A0D-F7BC-4C8B-065B-DEADAAD58A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37EBFA-E551-8C2D-1FD2-C829FB6ABA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745A18-F660-87FF-6389-5610A2D9FD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C4D78F-0DAD-4F6E-9171-63FFF1249C63}" type="datetimeFigureOut">
              <a:rPr lang="en-IN" smtClean="0"/>
              <a:t>25-08-2023</a:t>
            </a:fld>
            <a:endParaRPr lang="en-IN"/>
          </a:p>
        </p:txBody>
      </p:sp>
      <p:sp>
        <p:nvSpPr>
          <p:cNvPr id="5" name="Footer Placeholder 4">
            <a:extLst>
              <a:ext uri="{FF2B5EF4-FFF2-40B4-BE49-F238E27FC236}">
                <a16:creationId xmlns:a16="http://schemas.microsoft.com/office/drawing/2014/main" id="{0E8351C1-449A-6B22-2525-050B741897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B8F9FCC-CCC7-F8AA-DB0F-5866ED66A8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A800B5-AE6F-495E-9D8F-F5C6FDDBE984}" type="slidenum">
              <a:rPr lang="en-IN" smtClean="0"/>
              <a:t>‹#›</a:t>
            </a:fld>
            <a:endParaRPr lang="en-IN"/>
          </a:p>
        </p:txBody>
      </p:sp>
    </p:spTree>
    <p:extLst>
      <p:ext uri="{BB962C8B-B14F-4D97-AF65-F5344CB8AC3E}">
        <p14:creationId xmlns:p14="http://schemas.microsoft.com/office/powerpoint/2010/main" val="3032782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2.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4.png"/><Relationship Id="rId7" Type="http://schemas.openxmlformats.org/officeDocument/2006/relationships/diagramQuickStyle" Target="../diagrams/quickStyle2.xml"/><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5.png"/><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sv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E9C1E1"/>
            </a:gs>
            <a:gs pos="50000">
              <a:srgbClr val="E0A8D5"/>
            </a:gs>
            <a:gs pos="100000">
              <a:srgbClr val="89156B"/>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68D88-9763-E0B0-2AA0-EDDD9CFB03AC}"/>
              </a:ext>
            </a:extLst>
          </p:cNvPr>
          <p:cNvSpPr>
            <a:spLocks noGrp="1"/>
          </p:cNvSpPr>
          <p:nvPr>
            <p:ph type="ctrTitle"/>
          </p:nvPr>
        </p:nvSpPr>
        <p:spPr>
          <a:xfrm>
            <a:off x="-1" y="1646105"/>
            <a:ext cx="12192001" cy="935325"/>
          </a:xfrm>
          <a:solidFill>
            <a:schemeClr val="bg1">
              <a:lumMod val="95000"/>
            </a:schemeClr>
          </a:solidFill>
        </p:spPr>
        <p:txBody>
          <a:bodyPr>
            <a:normAutofit/>
          </a:bodyPr>
          <a:lstStyle/>
          <a:p>
            <a:r>
              <a:rPr lang="en-US" b="1" dirty="0">
                <a:solidFill>
                  <a:srgbClr val="89156B"/>
                </a:solidFill>
                <a:latin typeface="Segoe UI Black" panose="020B0A02040204020203" pitchFamily="34" charset="0"/>
                <a:ea typeface="Segoe UI Black" panose="020B0A02040204020203" pitchFamily="34" charset="0"/>
              </a:rPr>
              <a:t>Customer Success Team</a:t>
            </a:r>
            <a:endParaRPr lang="en-IN" b="1" dirty="0">
              <a:solidFill>
                <a:srgbClr val="89156B"/>
              </a:solidFill>
              <a:latin typeface="Segoe UI Black" panose="020B0A02040204020203" pitchFamily="34" charset="0"/>
              <a:ea typeface="Segoe UI Black" panose="020B0A02040204020203" pitchFamily="34" charset="0"/>
            </a:endParaRPr>
          </a:p>
        </p:txBody>
      </p:sp>
      <p:sp>
        <p:nvSpPr>
          <p:cNvPr id="3" name="Subtitle 2">
            <a:extLst>
              <a:ext uri="{FF2B5EF4-FFF2-40B4-BE49-F238E27FC236}">
                <a16:creationId xmlns:a16="http://schemas.microsoft.com/office/drawing/2014/main" id="{251B27E7-FA27-F202-F736-B27A0D26A145}"/>
              </a:ext>
            </a:extLst>
          </p:cNvPr>
          <p:cNvSpPr>
            <a:spLocks noGrp="1"/>
          </p:cNvSpPr>
          <p:nvPr>
            <p:ph type="subTitle" idx="1"/>
          </p:nvPr>
        </p:nvSpPr>
        <p:spPr>
          <a:xfrm>
            <a:off x="9463104" y="6081815"/>
            <a:ext cx="2509808" cy="449614"/>
          </a:xfrm>
          <a:solidFill>
            <a:schemeClr val="bg1"/>
          </a:solidFill>
        </p:spPr>
        <p:txBody>
          <a:bodyPr>
            <a:normAutofit fontScale="92500"/>
          </a:bodyPr>
          <a:lstStyle/>
          <a:p>
            <a:r>
              <a:rPr lang="en-US" b="1" dirty="0">
                <a:solidFill>
                  <a:srgbClr val="89156B"/>
                </a:solidFill>
              </a:rPr>
              <a:t>Team Data Analyst </a:t>
            </a:r>
            <a:endParaRPr lang="en-IN" b="1" dirty="0">
              <a:solidFill>
                <a:srgbClr val="89156B"/>
              </a:solidFill>
            </a:endParaRPr>
          </a:p>
        </p:txBody>
      </p:sp>
      <p:pic>
        <p:nvPicPr>
          <p:cNvPr id="5" name="Picture 4">
            <a:extLst>
              <a:ext uri="{FF2B5EF4-FFF2-40B4-BE49-F238E27FC236}">
                <a16:creationId xmlns:a16="http://schemas.microsoft.com/office/drawing/2014/main" id="{365EB697-4199-A779-71EB-B0FDC49FE12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000"/>
                    </a14:imgEffect>
                  </a14:imgLayer>
                </a14:imgProps>
              </a:ext>
              <a:ext uri="{28A0092B-C50C-407E-A947-70E740481C1C}">
                <a14:useLocalDpi xmlns:a14="http://schemas.microsoft.com/office/drawing/2010/main" val="0"/>
              </a:ext>
            </a:extLst>
          </a:blip>
          <a:stretch>
            <a:fillRect/>
          </a:stretch>
        </p:blipFill>
        <p:spPr>
          <a:xfrm>
            <a:off x="10546915" y="0"/>
            <a:ext cx="1645085" cy="719208"/>
          </a:xfrm>
          <a:prstGeom prst="rect">
            <a:avLst/>
          </a:prstGeom>
          <a:solidFill>
            <a:schemeClr val="bg1"/>
          </a:solidFill>
        </p:spPr>
      </p:pic>
      <p:pic>
        <p:nvPicPr>
          <p:cNvPr id="9" name="Graphic 8" descr="Customer review with solid fill">
            <a:extLst>
              <a:ext uri="{FF2B5EF4-FFF2-40B4-BE49-F238E27FC236}">
                <a16:creationId xmlns:a16="http://schemas.microsoft.com/office/drawing/2014/main" id="{4595B2DB-7A54-3A41-A007-835CC345E4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6030" y="2813119"/>
            <a:ext cx="3111820" cy="3111820"/>
          </a:xfrm>
          <a:prstGeom prst="rect">
            <a:avLst/>
          </a:prstGeom>
        </p:spPr>
      </p:pic>
      <p:pic>
        <p:nvPicPr>
          <p:cNvPr id="11" name="Graphic 10" descr="Medical with solid fill">
            <a:extLst>
              <a:ext uri="{FF2B5EF4-FFF2-40B4-BE49-F238E27FC236}">
                <a16:creationId xmlns:a16="http://schemas.microsoft.com/office/drawing/2014/main" id="{0A9DB54A-A5ED-8F8A-980C-84C52B3156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86161" y="2876051"/>
            <a:ext cx="2801039" cy="2801039"/>
          </a:xfrm>
          <a:prstGeom prst="rect">
            <a:avLst/>
          </a:prstGeom>
        </p:spPr>
      </p:pic>
      <p:pic>
        <p:nvPicPr>
          <p:cNvPr id="13" name="Graphic 12" descr="Database with solid fill">
            <a:extLst>
              <a:ext uri="{FF2B5EF4-FFF2-40B4-BE49-F238E27FC236}">
                <a16:creationId xmlns:a16="http://schemas.microsoft.com/office/drawing/2014/main" id="{C3E6606A-8A3C-183F-9433-BF7CBD63115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49778" y="3175342"/>
            <a:ext cx="2522397" cy="2301077"/>
          </a:xfrm>
          <a:prstGeom prst="rect">
            <a:avLst/>
          </a:prstGeom>
        </p:spPr>
      </p:pic>
      <p:pic>
        <p:nvPicPr>
          <p:cNvPr id="15" name="Graphic 14" descr="Document with solid fill">
            <a:extLst>
              <a:ext uri="{FF2B5EF4-FFF2-40B4-BE49-F238E27FC236}">
                <a16:creationId xmlns:a16="http://schemas.microsoft.com/office/drawing/2014/main" id="{59F2ED0E-9459-11EB-D6A9-9BBADEF5168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576352" y="3175342"/>
            <a:ext cx="2509809" cy="2289594"/>
          </a:xfrm>
          <a:prstGeom prst="rect">
            <a:avLst/>
          </a:prstGeom>
        </p:spPr>
      </p:pic>
    </p:spTree>
    <p:extLst>
      <p:ext uri="{BB962C8B-B14F-4D97-AF65-F5344CB8AC3E}">
        <p14:creationId xmlns:p14="http://schemas.microsoft.com/office/powerpoint/2010/main" val="1103099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E9C1E1"/>
            </a:gs>
            <a:gs pos="50000">
              <a:srgbClr val="E0A8D5"/>
            </a:gs>
            <a:gs pos="100000">
              <a:srgbClr val="89156B"/>
            </a:gs>
          </a:gsLst>
          <a:lin ang="54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A78DDB-D66F-AA63-D8B3-6395F11462C2}"/>
              </a:ext>
            </a:extLst>
          </p:cNvPr>
          <p:cNvPicPr>
            <a:picLocks noChangeAspect="1"/>
          </p:cNvPicPr>
          <p:nvPr/>
        </p:nvPicPr>
        <p:blipFill>
          <a:blip r:embed="rId2"/>
          <a:stretch>
            <a:fillRect/>
          </a:stretch>
        </p:blipFill>
        <p:spPr>
          <a:xfrm>
            <a:off x="129853" y="628792"/>
            <a:ext cx="3655994" cy="5543550"/>
          </a:xfrm>
          <a:prstGeom prst="rect">
            <a:avLst/>
          </a:prstGeom>
        </p:spPr>
      </p:pic>
      <p:pic>
        <p:nvPicPr>
          <p:cNvPr id="12" name="Picture 11">
            <a:extLst>
              <a:ext uri="{FF2B5EF4-FFF2-40B4-BE49-F238E27FC236}">
                <a16:creationId xmlns:a16="http://schemas.microsoft.com/office/drawing/2014/main" id="{351CA52D-D855-788D-C586-18CFB9B711F4}"/>
              </a:ext>
            </a:extLst>
          </p:cNvPr>
          <p:cNvPicPr>
            <a:picLocks noChangeAspect="1"/>
          </p:cNvPicPr>
          <p:nvPr/>
        </p:nvPicPr>
        <p:blipFill>
          <a:blip r:embed="rId3"/>
          <a:stretch>
            <a:fillRect/>
          </a:stretch>
        </p:blipFill>
        <p:spPr>
          <a:xfrm>
            <a:off x="3877249" y="3487305"/>
            <a:ext cx="3655296" cy="2685037"/>
          </a:xfrm>
          <a:prstGeom prst="rect">
            <a:avLst/>
          </a:prstGeom>
        </p:spPr>
      </p:pic>
      <p:sp>
        <p:nvSpPr>
          <p:cNvPr id="13" name="TextBox 12">
            <a:extLst>
              <a:ext uri="{FF2B5EF4-FFF2-40B4-BE49-F238E27FC236}">
                <a16:creationId xmlns:a16="http://schemas.microsoft.com/office/drawing/2014/main" id="{815FE10A-C073-DF34-7C11-6253E9022381}"/>
              </a:ext>
            </a:extLst>
          </p:cNvPr>
          <p:cNvSpPr txBox="1"/>
          <p:nvPr/>
        </p:nvSpPr>
        <p:spPr>
          <a:xfrm>
            <a:off x="7703994" y="2105025"/>
            <a:ext cx="4099247" cy="2339102"/>
          </a:xfrm>
          <a:prstGeom prst="rect">
            <a:avLst/>
          </a:prstGeom>
          <a:solidFill>
            <a:schemeClr val="bg1">
              <a:lumMod val="95000"/>
              <a:alpha val="73000"/>
            </a:schemeClr>
          </a:solidFill>
        </p:spPr>
        <p:txBody>
          <a:bodyPr wrap="square" rtlCol="0">
            <a:spAutoFit/>
          </a:bodyPr>
          <a:lstStyle/>
          <a:p>
            <a:pPr algn="ctr"/>
            <a:r>
              <a:rPr lang="en-US" sz="2000" b="1" dirty="0">
                <a:solidFill>
                  <a:srgbClr val="5A2452"/>
                </a:solidFill>
              </a:rPr>
              <a:t>Conclusion</a:t>
            </a:r>
          </a:p>
          <a:p>
            <a:pPr marL="285750" indent="-285750">
              <a:buFont typeface="Arial" panose="020B0604020202020204" pitchFamily="34" charset="0"/>
              <a:buChar char="•"/>
            </a:pPr>
            <a:r>
              <a:rPr lang="en-US" dirty="0">
                <a:solidFill>
                  <a:srgbClr val="5A2452"/>
                </a:solidFill>
              </a:rPr>
              <a:t>Support has highest count of  satisfaction rate. </a:t>
            </a:r>
          </a:p>
          <a:p>
            <a:pPr marL="285750" indent="-285750">
              <a:buFont typeface="Arial" panose="020B0604020202020204" pitchFamily="34" charset="0"/>
              <a:buChar char="•"/>
            </a:pPr>
            <a:r>
              <a:rPr lang="en-US" dirty="0">
                <a:solidFill>
                  <a:srgbClr val="5A2452"/>
                </a:solidFill>
              </a:rPr>
              <a:t>Endorsement has second highest satisfaction rate. </a:t>
            </a:r>
          </a:p>
          <a:p>
            <a:pPr marL="285750" indent="-285750">
              <a:buFont typeface="Arial" panose="020B0604020202020204" pitchFamily="34" charset="0"/>
              <a:buChar char="•"/>
            </a:pPr>
            <a:r>
              <a:rPr lang="en-US" dirty="0">
                <a:solidFill>
                  <a:srgbClr val="5A2452"/>
                </a:solidFill>
              </a:rPr>
              <a:t>Satisfaction Score of Low priority is highest. </a:t>
            </a:r>
          </a:p>
          <a:p>
            <a:endParaRPr lang="en-IN" dirty="0"/>
          </a:p>
        </p:txBody>
      </p:sp>
      <p:sp>
        <p:nvSpPr>
          <p:cNvPr id="14" name="TextBox 13">
            <a:extLst>
              <a:ext uri="{FF2B5EF4-FFF2-40B4-BE49-F238E27FC236}">
                <a16:creationId xmlns:a16="http://schemas.microsoft.com/office/drawing/2014/main" id="{D3B52974-A5AD-047B-83EE-1F53601E47C2}"/>
              </a:ext>
            </a:extLst>
          </p:cNvPr>
          <p:cNvSpPr txBox="1"/>
          <p:nvPr/>
        </p:nvSpPr>
        <p:spPr>
          <a:xfrm>
            <a:off x="3314318" y="184304"/>
            <a:ext cx="5563363" cy="369332"/>
          </a:xfrm>
          <a:prstGeom prst="rect">
            <a:avLst/>
          </a:prstGeom>
          <a:noFill/>
        </p:spPr>
        <p:txBody>
          <a:bodyPr wrap="square" rtlCol="0">
            <a:spAutoFit/>
          </a:bodyPr>
          <a:lstStyle/>
          <a:p>
            <a:pPr algn="ctr"/>
            <a:r>
              <a:rPr lang="en-US" b="1" dirty="0">
                <a:solidFill>
                  <a:srgbClr val="89156B"/>
                </a:solidFill>
                <a:latin typeface="Arial Black" panose="020B0A04020102020204" pitchFamily="34" charset="0"/>
              </a:rPr>
              <a:t>Rate of satisfaction among the Groups</a:t>
            </a:r>
            <a:endParaRPr lang="en-IN" b="1" dirty="0">
              <a:solidFill>
                <a:srgbClr val="89156B"/>
              </a:solidFill>
              <a:latin typeface="Arial Black" panose="020B0A04020102020204" pitchFamily="34" charset="0"/>
            </a:endParaRPr>
          </a:p>
        </p:txBody>
      </p:sp>
      <p:pic>
        <p:nvPicPr>
          <p:cNvPr id="21" name="Picture 20">
            <a:extLst>
              <a:ext uri="{FF2B5EF4-FFF2-40B4-BE49-F238E27FC236}">
                <a16:creationId xmlns:a16="http://schemas.microsoft.com/office/drawing/2014/main" id="{4D00314D-772F-E514-E842-5D93CEF806FC}"/>
              </a:ext>
            </a:extLst>
          </p:cNvPr>
          <p:cNvPicPr>
            <a:picLocks noChangeAspect="1"/>
          </p:cNvPicPr>
          <p:nvPr/>
        </p:nvPicPr>
        <p:blipFill>
          <a:blip r:embed="rId4"/>
          <a:stretch>
            <a:fillRect/>
          </a:stretch>
        </p:blipFill>
        <p:spPr>
          <a:xfrm>
            <a:off x="3852507" y="628792"/>
            <a:ext cx="3680038" cy="2800208"/>
          </a:xfrm>
          <a:prstGeom prst="rect">
            <a:avLst/>
          </a:prstGeom>
        </p:spPr>
      </p:pic>
    </p:spTree>
    <p:extLst>
      <p:ext uri="{BB962C8B-B14F-4D97-AF65-F5344CB8AC3E}">
        <p14:creationId xmlns:p14="http://schemas.microsoft.com/office/powerpoint/2010/main" val="1010078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E9C1E1"/>
            </a:gs>
            <a:gs pos="50000">
              <a:srgbClr val="E0A8D5"/>
            </a:gs>
            <a:gs pos="100000">
              <a:srgbClr val="89156B"/>
            </a:gs>
          </a:gsLst>
          <a:lin ang="5400000" scaled="0"/>
        </a:gra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7FEED1C5-8DB9-6600-6005-DD84C3F43460}"/>
              </a:ext>
            </a:extLst>
          </p:cNvPr>
          <p:cNvGraphicFramePr/>
          <p:nvPr>
            <p:extLst>
              <p:ext uri="{D42A27DB-BD31-4B8C-83A1-F6EECF244321}">
                <p14:modId xmlns:p14="http://schemas.microsoft.com/office/powerpoint/2010/main" val="3048626533"/>
              </p:ext>
            </p:extLst>
          </p:nvPr>
        </p:nvGraphicFramePr>
        <p:xfrm>
          <a:off x="309559" y="726817"/>
          <a:ext cx="4428695" cy="20933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2B87AF32-ED41-93F5-03B7-792A022AEC2A}"/>
              </a:ext>
            </a:extLst>
          </p:cNvPr>
          <p:cNvSpPr txBox="1"/>
          <p:nvPr/>
        </p:nvSpPr>
        <p:spPr>
          <a:xfrm>
            <a:off x="696890" y="82034"/>
            <a:ext cx="3055419" cy="369332"/>
          </a:xfrm>
          <a:prstGeom prst="rect">
            <a:avLst/>
          </a:prstGeom>
          <a:solidFill>
            <a:schemeClr val="bg1">
              <a:lumMod val="95000"/>
              <a:alpha val="58000"/>
            </a:schemeClr>
          </a:solidFill>
        </p:spPr>
        <p:txBody>
          <a:bodyPr wrap="square" rtlCol="0">
            <a:spAutoFit/>
          </a:bodyPr>
          <a:lstStyle/>
          <a:p>
            <a:pPr algn="ctr"/>
            <a:r>
              <a:rPr lang="en-US" b="1" dirty="0">
                <a:solidFill>
                  <a:srgbClr val="89156B"/>
                </a:solidFill>
              </a:rPr>
              <a:t>Problem Statements</a:t>
            </a:r>
            <a:endParaRPr lang="en-IN" b="1" dirty="0">
              <a:solidFill>
                <a:srgbClr val="89156B"/>
              </a:solidFill>
            </a:endParaRPr>
          </a:p>
        </p:txBody>
      </p:sp>
      <p:sp>
        <p:nvSpPr>
          <p:cNvPr id="6" name="Flowchart: Alternate Process 5">
            <a:extLst>
              <a:ext uri="{FF2B5EF4-FFF2-40B4-BE49-F238E27FC236}">
                <a16:creationId xmlns:a16="http://schemas.microsoft.com/office/drawing/2014/main" id="{BF9324E4-7483-03C3-E759-45CEDE5CC677}"/>
              </a:ext>
            </a:extLst>
          </p:cNvPr>
          <p:cNvSpPr/>
          <p:nvPr/>
        </p:nvSpPr>
        <p:spPr>
          <a:xfrm>
            <a:off x="266697" y="3095626"/>
            <a:ext cx="4548781" cy="1133475"/>
          </a:xfrm>
          <a:prstGeom prst="flowChartAlternateProcess">
            <a:avLst/>
          </a:prstGeom>
          <a:solidFill>
            <a:srgbClr val="E0A8D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Most of the tickets are registered through mail but action is not taken quickly via mail. </a:t>
            </a:r>
            <a:endParaRPr lang="en-IN" dirty="0">
              <a:solidFill>
                <a:schemeClr val="tx1"/>
              </a:solidFill>
            </a:endParaRPr>
          </a:p>
        </p:txBody>
      </p:sp>
      <p:sp>
        <p:nvSpPr>
          <p:cNvPr id="7" name="TextBox 6">
            <a:extLst>
              <a:ext uri="{FF2B5EF4-FFF2-40B4-BE49-F238E27FC236}">
                <a16:creationId xmlns:a16="http://schemas.microsoft.com/office/drawing/2014/main" id="{78BEB89F-00B9-C743-9AB1-E9E0E465A98F}"/>
              </a:ext>
            </a:extLst>
          </p:cNvPr>
          <p:cNvSpPr txBox="1"/>
          <p:nvPr/>
        </p:nvSpPr>
        <p:spPr>
          <a:xfrm>
            <a:off x="8248650" y="82034"/>
            <a:ext cx="2380588" cy="369332"/>
          </a:xfrm>
          <a:prstGeom prst="rect">
            <a:avLst/>
          </a:prstGeom>
          <a:solidFill>
            <a:schemeClr val="bg1">
              <a:lumMod val="95000"/>
              <a:alpha val="60000"/>
            </a:schemeClr>
          </a:solidFill>
        </p:spPr>
        <p:txBody>
          <a:bodyPr wrap="none" rtlCol="0">
            <a:spAutoFit/>
          </a:bodyPr>
          <a:lstStyle/>
          <a:p>
            <a:r>
              <a:rPr lang="en-US" b="1" dirty="0">
                <a:solidFill>
                  <a:srgbClr val="89156B"/>
                </a:solidFill>
              </a:rPr>
              <a:t>Suggestion for solution</a:t>
            </a:r>
            <a:endParaRPr lang="en-IN" b="1" dirty="0">
              <a:solidFill>
                <a:srgbClr val="89156B"/>
              </a:solidFill>
            </a:endParaRPr>
          </a:p>
        </p:txBody>
      </p:sp>
      <p:sp>
        <p:nvSpPr>
          <p:cNvPr id="8" name="Flowchart: Alternate Process 7">
            <a:extLst>
              <a:ext uri="{FF2B5EF4-FFF2-40B4-BE49-F238E27FC236}">
                <a16:creationId xmlns:a16="http://schemas.microsoft.com/office/drawing/2014/main" id="{55573388-760D-0D6D-37F3-22DA219F7BAF}"/>
              </a:ext>
            </a:extLst>
          </p:cNvPr>
          <p:cNvSpPr/>
          <p:nvPr/>
        </p:nvSpPr>
        <p:spPr>
          <a:xfrm>
            <a:off x="266698" y="4759285"/>
            <a:ext cx="4548780" cy="1514475"/>
          </a:xfrm>
          <a:prstGeom prst="flowChartAlternateProcess">
            <a:avLst/>
          </a:prstGeom>
          <a:solidFill>
            <a:srgbClr val="E0A8D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a:p>
            <a:r>
              <a:rPr lang="en-US" dirty="0">
                <a:solidFill>
                  <a:schemeClr val="tx1"/>
                </a:solidFill>
              </a:rPr>
              <a:t>The non- tagged category is the slowest among all the categories </a:t>
            </a:r>
          </a:p>
          <a:p>
            <a:endParaRPr lang="en-US" dirty="0">
              <a:solidFill>
                <a:schemeClr val="tx1"/>
              </a:solidFill>
            </a:endParaRPr>
          </a:p>
          <a:p>
            <a:r>
              <a:rPr lang="en-US" dirty="0">
                <a:solidFill>
                  <a:schemeClr val="tx1"/>
                </a:solidFill>
              </a:rPr>
              <a:t>The Health ID and HR Queries are the next slowest in the categories  </a:t>
            </a:r>
          </a:p>
          <a:p>
            <a:pPr algn="ctr"/>
            <a:endParaRPr lang="en-IN" dirty="0"/>
          </a:p>
        </p:txBody>
      </p:sp>
      <p:sp>
        <p:nvSpPr>
          <p:cNvPr id="9" name="Flowchart: Alternate Process 8">
            <a:extLst>
              <a:ext uri="{FF2B5EF4-FFF2-40B4-BE49-F238E27FC236}">
                <a16:creationId xmlns:a16="http://schemas.microsoft.com/office/drawing/2014/main" id="{3AEC2988-1593-E9AE-4F33-055CE20D93DE}"/>
              </a:ext>
            </a:extLst>
          </p:cNvPr>
          <p:cNvSpPr/>
          <p:nvPr/>
        </p:nvSpPr>
        <p:spPr>
          <a:xfrm>
            <a:off x="7034646" y="4759284"/>
            <a:ext cx="4548780" cy="1514475"/>
          </a:xfrm>
          <a:prstGeom prst="flowChartAlternateProcess">
            <a:avLst/>
          </a:prstGeom>
          <a:solidFill>
            <a:srgbClr val="E0A8D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a:p>
            <a:r>
              <a:rPr lang="en-US" dirty="0">
                <a:solidFill>
                  <a:schemeClr val="tx1"/>
                </a:solidFill>
              </a:rPr>
              <a:t>The non- tagged, Health ID and HR Queries should work quickly on the tickets among the categories.</a:t>
            </a:r>
          </a:p>
          <a:p>
            <a:pPr algn="ctr"/>
            <a:endParaRPr lang="en-IN" dirty="0"/>
          </a:p>
        </p:txBody>
      </p:sp>
      <p:sp>
        <p:nvSpPr>
          <p:cNvPr id="10" name="Flowchart: Alternate Process 9">
            <a:extLst>
              <a:ext uri="{FF2B5EF4-FFF2-40B4-BE49-F238E27FC236}">
                <a16:creationId xmlns:a16="http://schemas.microsoft.com/office/drawing/2014/main" id="{4A678E56-20F2-1ACB-555D-8811C4C53886}"/>
              </a:ext>
            </a:extLst>
          </p:cNvPr>
          <p:cNvSpPr/>
          <p:nvPr/>
        </p:nvSpPr>
        <p:spPr>
          <a:xfrm>
            <a:off x="7034645" y="3095626"/>
            <a:ext cx="4548781" cy="1133475"/>
          </a:xfrm>
          <a:prstGeom prst="flowChartAlternateProcess">
            <a:avLst/>
          </a:prstGeom>
          <a:solidFill>
            <a:srgbClr val="E0A8D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Mails method should work more efficiently to solve the tickets quicker </a:t>
            </a:r>
            <a:endParaRPr lang="en-IN" dirty="0">
              <a:solidFill>
                <a:schemeClr val="tx1"/>
              </a:solidFill>
            </a:endParaRPr>
          </a:p>
        </p:txBody>
      </p:sp>
      <p:sp>
        <p:nvSpPr>
          <p:cNvPr id="11" name="Flowchart: Alternate Process 10">
            <a:extLst>
              <a:ext uri="{FF2B5EF4-FFF2-40B4-BE49-F238E27FC236}">
                <a16:creationId xmlns:a16="http://schemas.microsoft.com/office/drawing/2014/main" id="{35AD5733-3BFB-C845-D90A-7ABCBBB0D3C4}"/>
              </a:ext>
            </a:extLst>
          </p:cNvPr>
          <p:cNvSpPr/>
          <p:nvPr/>
        </p:nvSpPr>
        <p:spPr>
          <a:xfrm>
            <a:off x="7034645" y="817006"/>
            <a:ext cx="4548781" cy="1514475"/>
          </a:xfrm>
          <a:prstGeom prst="flowChartAlternateProcess">
            <a:avLst/>
          </a:prstGeom>
          <a:solidFill>
            <a:srgbClr val="E0A8D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Support group should on the quality of the ticket and solve resolve the ticket with efficiency.</a:t>
            </a:r>
          </a:p>
        </p:txBody>
      </p:sp>
    </p:spTree>
    <p:extLst>
      <p:ext uri="{BB962C8B-B14F-4D97-AF65-F5344CB8AC3E}">
        <p14:creationId xmlns:p14="http://schemas.microsoft.com/office/powerpoint/2010/main" val="1327811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E9C1E1"/>
            </a:gs>
            <a:gs pos="50000">
              <a:srgbClr val="E0A8D5"/>
            </a:gs>
            <a:gs pos="100000">
              <a:srgbClr val="89156B"/>
            </a:gs>
          </a:gsLst>
          <a:lin ang="5400000" scaled="0"/>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DCB1EF-DDFF-A8FF-61CA-4AFB6CC84BD4}"/>
              </a:ext>
            </a:extLst>
          </p:cNvPr>
          <p:cNvSpPr txBox="1"/>
          <p:nvPr/>
        </p:nvSpPr>
        <p:spPr>
          <a:xfrm>
            <a:off x="470188" y="1495520"/>
            <a:ext cx="10502611" cy="1754326"/>
          </a:xfrm>
          <a:prstGeom prst="rect">
            <a:avLst/>
          </a:prstGeom>
          <a:solidFill>
            <a:schemeClr val="bg1"/>
          </a:solidFill>
        </p:spPr>
        <p:txBody>
          <a:bodyPr wrap="square">
            <a:spAutoFit/>
          </a:bodyPr>
          <a:lstStyle/>
          <a:p>
            <a:pPr algn="l"/>
            <a:r>
              <a:rPr lang="en-US" b="0" i="0" dirty="0">
                <a:effectLst/>
                <a:highlight>
                  <a:srgbClr val="FBE9F8"/>
                </a:highlight>
                <a:latin typeface="Roboto" panose="020F0502020204030204" pitchFamily="2" charset="0"/>
              </a:rPr>
              <a:t>Primary Key-  </a:t>
            </a:r>
            <a:r>
              <a:rPr lang="en-US" b="0" i="0" dirty="0">
                <a:effectLst/>
                <a:latin typeface="Roboto" panose="020F0502020204030204" pitchFamily="2" charset="0"/>
              </a:rPr>
              <a:t>Qualitative datatype- 'Id’</a:t>
            </a:r>
          </a:p>
          <a:p>
            <a:pPr algn="l"/>
            <a:endParaRPr lang="en-US" b="0" i="0" dirty="0">
              <a:effectLst/>
              <a:latin typeface="Roboto" panose="020F0502020204030204" pitchFamily="2" charset="0"/>
            </a:endParaRPr>
          </a:p>
          <a:p>
            <a:pPr algn="l"/>
            <a:r>
              <a:rPr lang="en-US" b="0" i="0" dirty="0">
                <a:effectLst/>
                <a:latin typeface="Roboto" panose="020F0502020204030204" pitchFamily="2" charset="0"/>
              </a:rPr>
              <a:t>Numerical Type: 'Requester id’, 'Reopens', 'Replies', 'First reply time in minutes within business hours', 'First resolution time in minutes', 'First resolution time in minutes within business hours', 'Full resolution time in minutes', 'Full resolution time in minutes within business hours', 'Requester wait time in minutes', 'Requester wait time in minutes within business hours’.</a:t>
            </a:r>
          </a:p>
        </p:txBody>
      </p:sp>
      <p:sp>
        <p:nvSpPr>
          <p:cNvPr id="5" name="TextBox 4">
            <a:extLst>
              <a:ext uri="{FF2B5EF4-FFF2-40B4-BE49-F238E27FC236}">
                <a16:creationId xmlns:a16="http://schemas.microsoft.com/office/drawing/2014/main" id="{ABF61333-9BDE-1794-ED1D-258A88851F0B}"/>
              </a:ext>
            </a:extLst>
          </p:cNvPr>
          <p:cNvSpPr txBox="1"/>
          <p:nvPr/>
        </p:nvSpPr>
        <p:spPr>
          <a:xfrm>
            <a:off x="470188" y="4103361"/>
            <a:ext cx="10502611" cy="1477328"/>
          </a:xfrm>
          <a:prstGeom prst="rect">
            <a:avLst/>
          </a:prstGeom>
          <a:solidFill>
            <a:schemeClr val="bg1"/>
          </a:solidFill>
        </p:spPr>
        <p:txBody>
          <a:bodyPr wrap="square">
            <a:spAutoFit/>
          </a:bodyPr>
          <a:lstStyle/>
          <a:p>
            <a:pPr algn="l"/>
            <a:r>
              <a:rPr lang="en-IN" b="0" i="0" dirty="0">
                <a:effectLst/>
                <a:highlight>
                  <a:srgbClr val="FBE9F8"/>
                </a:highlight>
                <a:latin typeface="Roboto" panose="02000000000000000000" pitchFamily="2" charset="0"/>
              </a:rPr>
              <a:t>Temporal Type </a:t>
            </a:r>
            <a:r>
              <a:rPr lang="en-IN" b="0" i="0" dirty="0">
                <a:effectLst/>
                <a:latin typeface="Roboto" panose="02000000000000000000" pitchFamily="2" charset="0"/>
              </a:rPr>
              <a:t>: Datetime - 'Created at', 'Initially assigned at', 'Assigned at', 'Solved at', 'Updated at’</a:t>
            </a:r>
          </a:p>
          <a:p>
            <a:pPr algn="l"/>
            <a:endParaRPr lang="en-IN" dirty="0">
              <a:latin typeface="Roboto" panose="02000000000000000000" pitchFamily="2" charset="0"/>
            </a:endParaRPr>
          </a:p>
          <a:p>
            <a:pPr algn="l"/>
            <a:endParaRPr lang="en-IN" b="0" i="0" dirty="0">
              <a:effectLst/>
              <a:highlight>
                <a:srgbClr val="FBE9F8"/>
              </a:highlight>
              <a:latin typeface="Roboto" panose="02000000000000000000" pitchFamily="2" charset="0"/>
            </a:endParaRPr>
          </a:p>
          <a:p>
            <a:pPr algn="l"/>
            <a:r>
              <a:rPr lang="en-IN" b="0" i="0" dirty="0">
                <a:effectLst/>
                <a:highlight>
                  <a:srgbClr val="FBE9F8"/>
                </a:highlight>
                <a:latin typeface="Roboto" panose="02000000000000000000" pitchFamily="2" charset="0"/>
              </a:rPr>
              <a:t>Categorical Type </a:t>
            </a:r>
            <a:r>
              <a:rPr lang="en-IN" b="0" i="0" dirty="0">
                <a:effectLst/>
                <a:latin typeface="Roboto" panose="02000000000000000000" pitchFamily="2" charset="0"/>
              </a:rPr>
              <a:t>: Datetime - 'Group', 'Status', 'Priority', 'Via', 'Resolution time', 'Satisfaction Score', 'Manual Tagging of Categories'</a:t>
            </a:r>
          </a:p>
        </p:txBody>
      </p:sp>
      <p:sp>
        <p:nvSpPr>
          <p:cNvPr id="6" name="TextBox 5">
            <a:extLst>
              <a:ext uri="{FF2B5EF4-FFF2-40B4-BE49-F238E27FC236}">
                <a16:creationId xmlns:a16="http://schemas.microsoft.com/office/drawing/2014/main" id="{3105A77F-7D0C-A9A0-BD9B-FB83326CEB2E}"/>
              </a:ext>
            </a:extLst>
          </p:cNvPr>
          <p:cNvSpPr txBox="1"/>
          <p:nvPr/>
        </p:nvSpPr>
        <p:spPr>
          <a:xfrm>
            <a:off x="3460171" y="545543"/>
            <a:ext cx="4374573" cy="523220"/>
          </a:xfrm>
          <a:prstGeom prst="rect">
            <a:avLst/>
          </a:prstGeom>
          <a:solidFill>
            <a:schemeClr val="bg1"/>
          </a:solidFill>
        </p:spPr>
        <p:txBody>
          <a:bodyPr wrap="square" rtlCol="0">
            <a:spAutoFit/>
          </a:bodyPr>
          <a:lstStyle/>
          <a:p>
            <a:pPr algn="ctr"/>
            <a:r>
              <a:rPr lang="en-US" sz="2800" b="1" dirty="0">
                <a:solidFill>
                  <a:srgbClr val="89156B"/>
                </a:solidFill>
              </a:rPr>
              <a:t>Different  Data Type</a:t>
            </a:r>
            <a:endParaRPr lang="en-IN" sz="2800" b="1" dirty="0">
              <a:solidFill>
                <a:srgbClr val="89156B"/>
              </a:solidFill>
            </a:endParaRPr>
          </a:p>
        </p:txBody>
      </p:sp>
    </p:spTree>
    <p:extLst>
      <p:ext uri="{BB962C8B-B14F-4D97-AF65-F5344CB8AC3E}">
        <p14:creationId xmlns:p14="http://schemas.microsoft.com/office/powerpoint/2010/main" val="1217291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E9C1E1"/>
            </a:gs>
            <a:gs pos="50000">
              <a:srgbClr val="E9C1E1"/>
            </a:gs>
            <a:gs pos="100000">
              <a:srgbClr val="89156B"/>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2EA72-7E33-8ACE-7B91-E370BB7F347C}"/>
              </a:ext>
            </a:extLst>
          </p:cNvPr>
          <p:cNvSpPr>
            <a:spLocks noGrp="1"/>
          </p:cNvSpPr>
          <p:nvPr>
            <p:ph type="title"/>
          </p:nvPr>
        </p:nvSpPr>
        <p:spPr>
          <a:xfrm>
            <a:off x="-783" y="620429"/>
            <a:ext cx="11391900" cy="795338"/>
          </a:xfrm>
          <a:noFill/>
        </p:spPr>
        <p:txBody>
          <a:bodyPr/>
          <a:lstStyle/>
          <a:p>
            <a:pPr algn="ctr"/>
            <a:r>
              <a:rPr lang="en-US" dirty="0">
                <a:solidFill>
                  <a:srgbClr val="89156B"/>
                </a:solidFill>
                <a:latin typeface="Arial Black" panose="020B0A04020102020204" pitchFamily="34" charset="0"/>
              </a:rPr>
              <a:t>Content of the slides </a:t>
            </a:r>
            <a:endParaRPr lang="en-IN" dirty="0">
              <a:solidFill>
                <a:srgbClr val="89156B"/>
              </a:solidFill>
              <a:latin typeface="Arial Black" panose="020B0A04020102020204" pitchFamily="34" charset="0"/>
            </a:endParaRPr>
          </a:p>
        </p:txBody>
      </p:sp>
      <p:sp>
        <p:nvSpPr>
          <p:cNvPr id="7" name="Content Placeholder 6">
            <a:extLst>
              <a:ext uri="{FF2B5EF4-FFF2-40B4-BE49-F238E27FC236}">
                <a16:creationId xmlns:a16="http://schemas.microsoft.com/office/drawing/2014/main" id="{323F69BD-5146-6428-6232-E2101DB51373}"/>
              </a:ext>
            </a:extLst>
          </p:cNvPr>
          <p:cNvSpPr>
            <a:spLocks noGrp="1"/>
          </p:cNvSpPr>
          <p:nvPr>
            <p:ph idx="1"/>
          </p:nvPr>
        </p:nvSpPr>
        <p:spPr>
          <a:xfrm>
            <a:off x="437367" y="1979112"/>
            <a:ext cx="7554238" cy="3720230"/>
          </a:xfrm>
          <a:solidFill>
            <a:schemeClr val="bg1">
              <a:lumMod val="95000"/>
              <a:alpha val="66000"/>
            </a:schemeClr>
          </a:solidFill>
        </p:spPr>
        <p:txBody>
          <a:bodyPr/>
          <a:lstStyle/>
          <a:p>
            <a:r>
              <a:rPr lang="en-US" sz="2000" dirty="0">
                <a:solidFill>
                  <a:srgbClr val="89156B"/>
                </a:solidFill>
                <a:latin typeface="Arial" panose="020B0604020202020204" pitchFamily="34" charset="0"/>
                <a:cs typeface="Arial" panose="020B0604020202020204" pitchFamily="34" charset="0"/>
              </a:rPr>
              <a:t>Description of the dataset</a:t>
            </a:r>
          </a:p>
          <a:p>
            <a:r>
              <a:rPr lang="en-US" sz="2000" dirty="0">
                <a:solidFill>
                  <a:srgbClr val="89156B"/>
                </a:solidFill>
                <a:latin typeface="Arial" panose="020B0604020202020204" pitchFamily="34" charset="0"/>
                <a:cs typeface="Arial" panose="020B0604020202020204" pitchFamily="34" charset="0"/>
              </a:rPr>
              <a:t>Groups which solves the query quickly</a:t>
            </a:r>
          </a:p>
          <a:p>
            <a:r>
              <a:rPr lang="en-US" sz="2000" dirty="0">
                <a:solidFill>
                  <a:srgbClr val="89156B"/>
                </a:solidFill>
                <a:latin typeface="Arial" panose="020B0604020202020204" pitchFamily="34" charset="0"/>
                <a:cs typeface="Arial" panose="020B0604020202020204" pitchFamily="34" charset="0"/>
              </a:rPr>
              <a:t>Efficiency on the basis of the group</a:t>
            </a:r>
          </a:p>
          <a:p>
            <a:r>
              <a:rPr lang="en-US" sz="2000" dirty="0">
                <a:solidFill>
                  <a:srgbClr val="89156B"/>
                </a:solidFill>
                <a:latin typeface="Arial" panose="020B0604020202020204" pitchFamily="34" charset="0"/>
                <a:cs typeface="Arial" panose="020B0604020202020204" pitchFamily="34" charset="0"/>
              </a:rPr>
              <a:t>Quickest and Slowest Group on the basis on Resolution time.</a:t>
            </a:r>
          </a:p>
          <a:p>
            <a:r>
              <a:rPr lang="en-US" sz="2000" dirty="0">
                <a:solidFill>
                  <a:srgbClr val="89156B"/>
                </a:solidFill>
                <a:latin typeface="Arial" panose="020B0604020202020204" pitchFamily="34" charset="0"/>
                <a:cs typeface="Arial" panose="020B0604020202020204" pitchFamily="34" charset="0"/>
              </a:rPr>
              <a:t>Efficiency on the basis of communication </a:t>
            </a:r>
          </a:p>
          <a:p>
            <a:r>
              <a:rPr lang="en-US" sz="2000" dirty="0">
                <a:solidFill>
                  <a:srgbClr val="89156B"/>
                </a:solidFill>
                <a:latin typeface="Arial" panose="020B0604020202020204" pitchFamily="34" charset="0"/>
                <a:cs typeface="Arial" panose="020B0604020202020204" pitchFamily="34" charset="0"/>
              </a:rPr>
              <a:t>Resolution speed on the basis of priority level. </a:t>
            </a:r>
          </a:p>
          <a:p>
            <a:r>
              <a:rPr lang="en-US" sz="2000" dirty="0">
                <a:solidFill>
                  <a:srgbClr val="89156B"/>
                </a:solidFill>
                <a:latin typeface="Arial" panose="020B0604020202020204" pitchFamily="34" charset="0"/>
                <a:cs typeface="Arial" panose="020B0604020202020204" pitchFamily="34" charset="0"/>
              </a:rPr>
              <a:t>Category Whose tickets are solved quickly</a:t>
            </a:r>
          </a:p>
          <a:p>
            <a:r>
              <a:rPr lang="en-US" sz="2000" dirty="0">
                <a:solidFill>
                  <a:srgbClr val="89156B"/>
                </a:solidFill>
                <a:latin typeface="Arial" panose="020B0604020202020204" pitchFamily="34" charset="0"/>
                <a:cs typeface="Arial" panose="020B0604020202020204" pitchFamily="34" charset="0"/>
              </a:rPr>
              <a:t>Rate of satisfaction among the Groups</a:t>
            </a:r>
          </a:p>
          <a:p>
            <a:r>
              <a:rPr lang="en-US" sz="2000" dirty="0">
                <a:solidFill>
                  <a:srgbClr val="89156B"/>
                </a:solidFill>
                <a:latin typeface="Arial" panose="020B0604020202020204" pitchFamily="34" charset="0"/>
                <a:cs typeface="Arial" panose="020B0604020202020204" pitchFamily="34" charset="0"/>
              </a:rPr>
              <a:t>Problem and solution statement. </a:t>
            </a:r>
            <a:endParaRPr lang="en-US" sz="2000" dirty="0">
              <a:latin typeface="Arial" panose="020B0604020202020204" pitchFamily="34" charset="0"/>
              <a:cs typeface="Arial" panose="020B0604020202020204" pitchFamily="34" charset="0"/>
            </a:endParaRPr>
          </a:p>
          <a:p>
            <a:pPr marL="0" indent="0">
              <a:buNone/>
            </a:pPr>
            <a:endParaRPr lang="en-US" dirty="0"/>
          </a:p>
          <a:p>
            <a:pPr marL="0" indent="0">
              <a:buNone/>
            </a:pPr>
            <a:endParaRPr lang="en-US" dirty="0"/>
          </a:p>
          <a:p>
            <a:pPr marL="0" indent="0">
              <a:buNone/>
            </a:pPr>
            <a:endParaRPr lang="en-IN" dirty="0"/>
          </a:p>
        </p:txBody>
      </p:sp>
      <p:pic>
        <p:nvPicPr>
          <p:cNvPr id="9" name="Graphic 8" descr="Bar graph with downward trend with solid fill">
            <a:extLst>
              <a:ext uri="{FF2B5EF4-FFF2-40B4-BE49-F238E27FC236}">
                <a16:creationId xmlns:a16="http://schemas.microsoft.com/office/drawing/2014/main" id="{BDF8470A-0643-8F6E-2980-F982FE0B64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84454" y="2235895"/>
            <a:ext cx="3206663" cy="3206663"/>
          </a:xfrm>
          <a:prstGeom prst="rect">
            <a:avLst/>
          </a:prstGeom>
        </p:spPr>
      </p:pic>
    </p:spTree>
    <p:extLst>
      <p:ext uri="{BB962C8B-B14F-4D97-AF65-F5344CB8AC3E}">
        <p14:creationId xmlns:p14="http://schemas.microsoft.com/office/powerpoint/2010/main" val="2788431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E9C1E1"/>
            </a:gs>
            <a:gs pos="50000">
              <a:srgbClr val="E0A8D5"/>
            </a:gs>
            <a:gs pos="100000">
              <a:srgbClr val="89156B"/>
            </a:gs>
          </a:gsLst>
          <a:lin ang="5400000" scaled="0"/>
        </a:gradFill>
        <a:effectLst/>
      </p:bgPr>
    </p:bg>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F8526231-4A8B-577C-FCB7-E05AA3180A03}"/>
              </a:ext>
            </a:extLst>
          </p:cNvPr>
          <p:cNvGraphicFramePr/>
          <p:nvPr>
            <p:extLst>
              <p:ext uri="{D42A27DB-BD31-4B8C-83A1-F6EECF244321}">
                <p14:modId xmlns:p14="http://schemas.microsoft.com/office/powerpoint/2010/main" val="2197012284"/>
              </p:ext>
            </p:extLst>
          </p:nvPr>
        </p:nvGraphicFramePr>
        <p:xfrm>
          <a:off x="9352528" y="838201"/>
          <a:ext cx="2714625" cy="47730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FE3A7EC4-7916-3797-34A3-7EE5D46E801B}"/>
              </a:ext>
            </a:extLst>
          </p:cNvPr>
          <p:cNvPicPr>
            <a:picLocks noChangeAspect="1"/>
          </p:cNvPicPr>
          <p:nvPr/>
        </p:nvPicPr>
        <p:blipFill>
          <a:blip r:embed="rId7"/>
          <a:stretch>
            <a:fillRect/>
          </a:stretch>
        </p:blipFill>
        <p:spPr>
          <a:xfrm>
            <a:off x="124847" y="716280"/>
            <a:ext cx="9257278" cy="5074074"/>
          </a:xfrm>
          <a:prstGeom prst="rect">
            <a:avLst/>
          </a:prstGeom>
        </p:spPr>
      </p:pic>
    </p:spTree>
    <p:extLst>
      <p:ext uri="{BB962C8B-B14F-4D97-AF65-F5344CB8AC3E}">
        <p14:creationId xmlns:p14="http://schemas.microsoft.com/office/powerpoint/2010/main" val="1750252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E9C1E1"/>
            </a:gs>
            <a:gs pos="50000">
              <a:srgbClr val="E9C1E1"/>
            </a:gs>
            <a:gs pos="100000">
              <a:srgbClr val="89156B"/>
            </a:gs>
          </a:gsLst>
          <a:lin ang="5400000" scaled="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C715A3-D299-7AD7-028E-C1C317C6B3BE}"/>
              </a:ext>
            </a:extLst>
          </p:cNvPr>
          <p:cNvSpPr txBox="1"/>
          <p:nvPr/>
        </p:nvSpPr>
        <p:spPr>
          <a:xfrm>
            <a:off x="2066925" y="102338"/>
            <a:ext cx="7648576" cy="461665"/>
          </a:xfrm>
          <a:prstGeom prst="rect">
            <a:avLst/>
          </a:prstGeom>
          <a:noFill/>
        </p:spPr>
        <p:txBody>
          <a:bodyPr wrap="square" rtlCol="0">
            <a:spAutoFit/>
          </a:bodyPr>
          <a:lstStyle/>
          <a:p>
            <a:pPr algn="ctr"/>
            <a:r>
              <a:rPr lang="en-US" sz="2400" b="1" dirty="0">
                <a:solidFill>
                  <a:srgbClr val="89156B"/>
                </a:solidFill>
                <a:latin typeface="Arial Black" panose="020B0A04020102020204" pitchFamily="34" charset="0"/>
              </a:rPr>
              <a:t>Group which solves the Query quickly</a:t>
            </a:r>
            <a:endParaRPr lang="en-IN" sz="2400" b="1" dirty="0">
              <a:solidFill>
                <a:srgbClr val="89156B"/>
              </a:solidFill>
            </a:endParaRPr>
          </a:p>
        </p:txBody>
      </p:sp>
      <p:pic>
        <p:nvPicPr>
          <p:cNvPr id="6" name="Picture 5">
            <a:extLst>
              <a:ext uri="{FF2B5EF4-FFF2-40B4-BE49-F238E27FC236}">
                <a16:creationId xmlns:a16="http://schemas.microsoft.com/office/drawing/2014/main" id="{4DD82282-E10C-7FCA-DB5B-417E973168F7}"/>
              </a:ext>
            </a:extLst>
          </p:cNvPr>
          <p:cNvPicPr>
            <a:picLocks noChangeAspect="1"/>
          </p:cNvPicPr>
          <p:nvPr/>
        </p:nvPicPr>
        <p:blipFill>
          <a:blip r:embed="rId2"/>
          <a:stretch>
            <a:fillRect/>
          </a:stretch>
        </p:blipFill>
        <p:spPr>
          <a:xfrm>
            <a:off x="106557" y="843836"/>
            <a:ext cx="3389118" cy="5648529"/>
          </a:xfrm>
          <a:prstGeom prst="rect">
            <a:avLst/>
          </a:prstGeom>
        </p:spPr>
      </p:pic>
      <p:pic>
        <p:nvPicPr>
          <p:cNvPr id="8" name="Picture 7">
            <a:extLst>
              <a:ext uri="{FF2B5EF4-FFF2-40B4-BE49-F238E27FC236}">
                <a16:creationId xmlns:a16="http://schemas.microsoft.com/office/drawing/2014/main" id="{98851A2A-14EC-45FE-79F9-382A0AD52B3F}"/>
              </a:ext>
            </a:extLst>
          </p:cNvPr>
          <p:cNvPicPr>
            <a:picLocks noChangeAspect="1"/>
          </p:cNvPicPr>
          <p:nvPr/>
        </p:nvPicPr>
        <p:blipFill>
          <a:blip r:embed="rId3"/>
          <a:stretch>
            <a:fillRect/>
          </a:stretch>
        </p:blipFill>
        <p:spPr>
          <a:xfrm>
            <a:off x="3623253" y="843836"/>
            <a:ext cx="3459602" cy="2924819"/>
          </a:xfrm>
          <a:prstGeom prst="rect">
            <a:avLst/>
          </a:prstGeom>
        </p:spPr>
      </p:pic>
      <p:pic>
        <p:nvPicPr>
          <p:cNvPr id="12" name="Picture 11">
            <a:extLst>
              <a:ext uri="{FF2B5EF4-FFF2-40B4-BE49-F238E27FC236}">
                <a16:creationId xmlns:a16="http://schemas.microsoft.com/office/drawing/2014/main" id="{584D4438-19FE-EDE8-FB6C-DA5598036187}"/>
              </a:ext>
            </a:extLst>
          </p:cNvPr>
          <p:cNvPicPr>
            <a:picLocks noChangeAspect="1"/>
          </p:cNvPicPr>
          <p:nvPr/>
        </p:nvPicPr>
        <p:blipFill>
          <a:blip r:embed="rId4"/>
          <a:stretch>
            <a:fillRect/>
          </a:stretch>
        </p:blipFill>
        <p:spPr>
          <a:xfrm>
            <a:off x="3623253" y="3858200"/>
            <a:ext cx="3526277" cy="2666629"/>
          </a:xfrm>
          <a:prstGeom prst="rect">
            <a:avLst/>
          </a:prstGeom>
        </p:spPr>
      </p:pic>
      <p:graphicFrame>
        <p:nvGraphicFramePr>
          <p:cNvPr id="13" name="Diagram 12">
            <a:extLst>
              <a:ext uri="{FF2B5EF4-FFF2-40B4-BE49-F238E27FC236}">
                <a16:creationId xmlns:a16="http://schemas.microsoft.com/office/drawing/2014/main" id="{043635CD-F22A-5588-B5DD-B0007127B7E6}"/>
              </a:ext>
            </a:extLst>
          </p:cNvPr>
          <p:cNvGraphicFramePr/>
          <p:nvPr>
            <p:extLst>
              <p:ext uri="{D42A27DB-BD31-4B8C-83A1-F6EECF244321}">
                <p14:modId xmlns:p14="http://schemas.microsoft.com/office/powerpoint/2010/main" val="565641053"/>
              </p:ext>
            </p:extLst>
          </p:nvPr>
        </p:nvGraphicFramePr>
        <p:xfrm>
          <a:off x="7277108" y="1615259"/>
          <a:ext cx="4808335" cy="401848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169781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E9C1E1"/>
            </a:gs>
            <a:gs pos="50000">
              <a:srgbClr val="E9C1E1"/>
            </a:gs>
            <a:gs pos="100000">
              <a:srgbClr val="89156B"/>
            </a:gs>
          </a:gsLst>
          <a:lin ang="5400000" scaled="0"/>
        </a:gradFill>
        <a:effectLst/>
      </p:bgPr>
    </p:bg>
    <p:spTree>
      <p:nvGrpSpPr>
        <p:cNvPr id="1" name=""/>
        <p:cNvGrpSpPr/>
        <p:nvPr/>
      </p:nvGrpSpPr>
      <p:grpSpPr>
        <a:xfrm>
          <a:off x="0" y="0"/>
          <a:ext cx="0" cy="0"/>
          <a:chOff x="0" y="0"/>
          <a:chExt cx="0" cy="0"/>
        </a:xfrm>
      </p:grpSpPr>
      <p:sp>
        <p:nvSpPr>
          <p:cNvPr id="4" name="Isosceles Triangle 3">
            <a:extLst>
              <a:ext uri="{FF2B5EF4-FFF2-40B4-BE49-F238E27FC236}">
                <a16:creationId xmlns:a16="http://schemas.microsoft.com/office/drawing/2014/main" id="{BDFEDFAC-592B-AA6C-D6AB-330F3E572548}"/>
              </a:ext>
            </a:extLst>
          </p:cNvPr>
          <p:cNvSpPr/>
          <p:nvPr/>
        </p:nvSpPr>
        <p:spPr>
          <a:xfrm rot="10800000">
            <a:off x="2431010" y="687898"/>
            <a:ext cx="6922539" cy="6014337"/>
          </a:xfrm>
          <a:prstGeom prst="triangle">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B3ECE90A-B5D5-B04B-2C3B-3ADCC858CF11}"/>
              </a:ext>
            </a:extLst>
          </p:cNvPr>
          <p:cNvSpPr txBox="1"/>
          <p:nvPr/>
        </p:nvSpPr>
        <p:spPr>
          <a:xfrm>
            <a:off x="3367084" y="775908"/>
            <a:ext cx="4981575" cy="646331"/>
          </a:xfrm>
          <a:prstGeom prst="rect">
            <a:avLst/>
          </a:prstGeom>
          <a:noFill/>
        </p:spPr>
        <p:txBody>
          <a:bodyPr wrap="square" rtlCol="0">
            <a:spAutoFit/>
          </a:bodyPr>
          <a:lstStyle/>
          <a:p>
            <a:pPr algn="ctr"/>
            <a:r>
              <a:rPr lang="en-GB" sz="1800" b="1" dirty="0">
                <a:solidFill>
                  <a:srgbClr val="89156B"/>
                </a:solidFill>
                <a:effectLst/>
                <a:highlight>
                  <a:srgbClr val="FBE9F8"/>
                </a:highlight>
                <a:latin typeface="Arial" panose="020B0604020202020204" pitchFamily="34" charset="0"/>
                <a:ea typeface="Arial" panose="020B0604020202020204" pitchFamily="34" charset="0"/>
              </a:rPr>
              <a:t>Efficiency Number of the basis of Groups</a:t>
            </a:r>
          </a:p>
          <a:p>
            <a:pPr algn="ctr"/>
            <a:r>
              <a:rPr lang="en-GB" b="1" dirty="0">
                <a:solidFill>
                  <a:srgbClr val="89156B"/>
                </a:solidFill>
                <a:highlight>
                  <a:srgbClr val="FBE9F8"/>
                </a:highlight>
                <a:latin typeface="Arial" panose="020B0604020202020204" pitchFamily="34" charset="0"/>
                <a:ea typeface="Arial" panose="020B0604020202020204" pitchFamily="34" charset="0"/>
              </a:rPr>
              <a:t>on bases of resolution time </a:t>
            </a:r>
            <a:r>
              <a:rPr lang="en-GB" sz="1800" b="1" dirty="0">
                <a:solidFill>
                  <a:srgbClr val="89156B"/>
                </a:solidFill>
                <a:effectLst/>
                <a:highlight>
                  <a:srgbClr val="FBE9F8"/>
                </a:highlight>
                <a:latin typeface="Arial" panose="020B0604020202020204" pitchFamily="34" charset="0"/>
                <a:ea typeface="Arial" panose="020B0604020202020204" pitchFamily="34" charset="0"/>
              </a:rPr>
              <a:t>  </a:t>
            </a:r>
            <a:endParaRPr lang="en-IN" sz="2400" b="1" dirty="0">
              <a:solidFill>
                <a:srgbClr val="89156B"/>
              </a:solidFill>
              <a:highlight>
                <a:srgbClr val="FBE9F8"/>
              </a:highlight>
            </a:endParaRPr>
          </a:p>
        </p:txBody>
      </p:sp>
      <p:sp>
        <p:nvSpPr>
          <p:cNvPr id="5" name="TextBox 4">
            <a:extLst>
              <a:ext uri="{FF2B5EF4-FFF2-40B4-BE49-F238E27FC236}">
                <a16:creationId xmlns:a16="http://schemas.microsoft.com/office/drawing/2014/main" id="{3F1D53E0-53C8-7B34-619C-2CDC2CBB44DC}"/>
              </a:ext>
            </a:extLst>
          </p:cNvPr>
          <p:cNvSpPr txBox="1"/>
          <p:nvPr/>
        </p:nvSpPr>
        <p:spPr>
          <a:xfrm>
            <a:off x="3367084" y="1623229"/>
            <a:ext cx="4481515" cy="646331"/>
          </a:xfrm>
          <a:prstGeom prst="rect">
            <a:avLst/>
          </a:prstGeom>
          <a:noFill/>
        </p:spPr>
        <p:txBody>
          <a:bodyPr wrap="square" rtlCol="0">
            <a:spAutoFit/>
          </a:bodyPr>
          <a:lstStyle/>
          <a:p>
            <a:pPr algn="ctr"/>
            <a:r>
              <a:rPr lang="en-US" dirty="0">
                <a:solidFill>
                  <a:srgbClr val="89156B"/>
                </a:solidFill>
              </a:rPr>
              <a:t>Support Group is most efficient in resolving the ticket. </a:t>
            </a:r>
            <a:endParaRPr lang="en-IN" dirty="0">
              <a:solidFill>
                <a:srgbClr val="89156B"/>
              </a:solidFill>
            </a:endParaRPr>
          </a:p>
        </p:txBody>
      </p:sp>
      <p:sp>
        <p:nvSpPr>
          <p:cNvPr id="6" name="TextBox 5">
            <a:extLst>
              <a:ext uri="{FF2B5EF4-FFF2-40B4-BE49-F238E27FC236}">
                <a16:creationId xmlns:a16="http://schemas.microsoft.com/office/drawing/2014/main" id="{DCAEF81F-0D60-0BEA-DE70-4A91375414DF}"/>
              </a:ext>
            </a:extLst>
          </p:cNvPr>
          <p:cNvSpPr txBox="1"/>
          <p:nvPr/>
        </p:nvSpPr>
        <p:spPr>
          <a:xfrm>
            <a:off x="3924056" y="2467028"/>
            <a:ext cx="3833815" cy="646331"/>
          </a:xfrm>
          <a:prstGeom prst="rect">
            <a:avLst/>
          </a:prstGeom>
          <a:noFill/>
        </p:spPr>
        <p:txBody>
          <a:bodyPr wrap="square" rtlCol="0">
            <a:spAutoFit/>
          </a:bodyPr>
          <a:lstStyle/>
          <a:p>
            <a:pPr algn="ctr"/>
            <a:r>
              <a:rPr lang="en-US" dirty="0">
                <a:solidFill>
                  <a:srgbClr val="89156B"/>
                </a:solidFill>
              </a:rPr>
              <a:t>Endorsements group  is efficient in resolving the ticket</a:t>
            </a:r>
            <a:endParaRPr lang="en-IN" dirty="0"/>
          </a:p>
        </p:txBody>
      </p:sp>
      <p:sp>
        <p:nvSpPr>
          <p:cNvPr id="9" name="TextBox 8">
            <a:extLst>
              <a:ext uri="{FF2B5EF4-FFF2-40B4-BE49-F238E27FC236}">
                <a16:creationId xmlns:a16="http://schemas.microsoft.com/office/drawing/2014/main" id="{6B1C9910-4EEB-E6BA-A727-CC9B1763C347}"/>
              </a:ext>
            </a:extLst>
          </p:cNvPr>
          <p:cNvSpPr txBox="1"/>
          <p:nvPr/>
        </p:nvSpPr>
        <p:spPr>
          <a:xfrm>
            <a:off x="3940962" y="3378567"/>
            <a:ext cx="3833815" cy="646331"/>
          </a:xfrm>
          <a:prstGeom prst="rect">
            <a:avLst/>
          </a:prstGeom>
          <a:noFill/>
        </p:spPr>
        <p:txBody>
          <a:bodyPr wrap="square" rtlCol="0">
            <a:spAutoFit/>
          </a:bodyPr>
          <a:lstStyle/>
          <a:p>
            <a:pPr algn="ctr"/>
            <a:r>
              <a:rPr lang="en-US" dirty="0">
                <a:solidFill>
                  <a:srgbClr val="89156B"/>
                </a:solidFill>
              </a:rPr>
              <a:t>Reimbursement Claims on moderate level in resolving ticking</a:t>
            </a:r>
            <a:endParaRPr lang="en-IN" dirty="0">
              <a:solidFill>
                <a:srgbClr val="89156B"/>
              </a:solidFill>
            </a:endParaRPr>
          </a:p>
        </p:txBody>
      </p:sp>
      <p:sp>
        <p:nvSpPr>
          <p:cNvPr id="10" name="TextBox 9">
            <a:extLst>
              <a:ext uri="{FF2B5EF4-FFF2-40B4-BE49-F238E27FC236}">
                <a16:creationId xmlns:a16="http://schemas.microsoft.com/office/drawing/2014/main" id="{94FB1DE4-B71C-8C59-368A-33EF2935E3C1}"/>
              </a:ext>
            </a:extLst>
          </p:cNvPr>
          <p:cNvSpPr txBox="1"/>
          <p:nvPr/>
        </p:nvSpPr>
        <p:spPr>
          <a:xfrm>
            <a:off x="4776781" y="4412936"/>
            <a:ext cx="2162175" cy="646331"/>
          </a:xfrm>
          <a:prstGeom prst="rect">
            <a:avLst/>
          </a:prstGeom>
          <a:noFill/>
        </p:spPr>
        <p:txBody>
          <a:bodyPr wrap="square" rtlCol="0">
            <a:spAutoFit/>
          </a:bodyPr>
          <a:lstStyle/>
          <a:p>
            <a:pPr algn="ctr"/>
            <a:r>
              <a:rPr lang="en-US" dirty="0">
                <a:solidFill>
                  <a:srgbClr val="89156B"/>
                </a:solidFill>
              </a:rPr>
              <a:t>Onboarding has lowest effective</a:t>
            </a:r>
            <a:endParaRPr lang="en-IN" dirty="0">
              <a:solidFill>
                <a:srgbClr val="89156B"/>
              </a:solidFill>
            </a:endParaRPr>
          </a:p>
        </p:txBody>
      </p:sp>
      <p:pic>
        <p:nvPicPr>
          <p:cNvPr id="16" name="Picture 15">
            <a:extLst>
              <a:ext uri="{FF2B5EF4-FFF2-40B4-BE49-F238E27FC236}">
                <a16:creationId xmlns:a16="http://schemas.microsoft.com/office/drawing/2014/main" id="{64314299-4CEE-5A98-00C6-117A144477CC}"/>
              </a:ext>
            </a:extLst>
          </p:cNvPr>
          <p:cNvPicPr>
            <a:picLocks noChangeAspect="1"/>
          </p:cNvPicPr>
          <p:nvPr/>
        </p:nvPicPr>
        <p:blipFill>
          <a:blip r:embed="rId2"/>
          <a:stretch>
            <a:fillRect/>
          </a:stretch>
        </p:blipFill>
        <p:spPr>
          <a:xfrm>
            <a:off x="7498480" y="4024898"/>
            <a:ext cx="4427299" cy="2619555"/>
          </a:xfrm>
          <a:prstGeom prst="rect">
            <a:avLst/>
          </a:prstGeom>
        </p:spPr>
      </p:pic>
    </p:spTree>
    <p:extLst>
      <p:ext uri="{BB962C8B-B14F-4D97-AF65-F5344CB8AC3E}">
        <p14:creationId xmlns:p14="http://schemas.microsoft.com/office/powerpoint/2010/main" val="1793922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E9C1E1"/>
            </a:gs>
            <a:gs pos="50000">
              <a:srgbClr val="E9C1E1"/>
            </a:gs>
            <a:gs pos="100000">
              <a:srgbClr val="89156B"/>
            </a:gs>
          </a:gsLst>
          <a:lin ang="5400000" scaled="0"/>
        </a:gradFill>
        <a:effectLst/>
      </p:bgPr>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682E7A82-711B-D547-2560-E15F1D59822A}"/>
              </a:ext>
            </a:extLst>
          </p:cNvPr>
          <p:cNvSpPr txBox="1"/>
          <p:nvPr/>
        </p:nvSpPr>
        <p:spPr>
          <a:xfrm>
            <a:off x="7840607" y="482836"/>
            <a:ext cx="2022665" cy="3247043"/>
          </a:xfrm>
          <a:prstGeom prst="rect">
            <a:avLst/>
          </a:prstGeom>
          <a:solidFill>
            <a:srgbClr val="E9C1E1"/>
          </a:solidFill>
        </p:spPr>
        <p:txBody>
          <a:bodyPr wrap="square" rtlCol="0">
            <a:spAutoFit/>
          </a:bodyPr>
          <a:lstStyle/>
          <a:p>
            <a:pPr algn="ctr"/>
            <a:r>
              <a:rPr lang="en-US" sz="1400" b="1" dirty="0">
                <a:solidFill>
                  <a:srgbClr val="5A2452"/>
                </a:solidFill>
              </a:rPr>
              <a:t>Key Insights:-</a:t>
            </a:r>
          </a:p>
          <a:p>
            <a:pPr algn="ctr"/>
            <a:endParaRPr lang="en-US" sz="1100" b="1" dirty="0">
              <a:solidFill>
                <a:srgbClr val="5A2452"/>
              </a:solidFill>
            </a:endParaRPr>
          </a:p>
          <a:p>
            <a:r>
              <a:rPr lang="en-US" dirty="0">
                <a:solidFill>
                  <a:srgbClr val="5A2452"/>
                </a:solidFill>
              </a:rPr>
              <a:t>Endorsements group has highest number of tickets, followed by support group. </a:t>
            </a:r>
          </a:p>
          <a:p>
            <a:endParaRPr lang="en-US" dirty="0">
              <a:solidFill>
                <a:srgbClr val="5A2452"/>
              </a:solidFill>
            </a:endParaRPr>
          </a:p>
          <a:p>
            <a:r>
              <a:rPr lang="en-US" dirty="0">
                <a:solidFill>
                  <a:srgbClr val="5A2452"/>
                </a:solidFill>
              </a:rPr>
              <a:t>Onboardings has lowest number of tickets </a:t>
            </a:r>
          </a:p>
          <a:p>
            <a:endParaRPr lang="en-IN" dirty="0"/>
          </a:p>
        </p:txBody>
      </p:sp>
      <p:sp>
        <p:nvSpPr>
          <p:cNvPr id="29" name="TextBox 28">
            <a:extLst>
              <a:ext uri="{FF2B5EF4-FFF2-40B4-BE49-F238E27FC236}">
                <a16:creationId xmlns:a16="http://schemas.microsoft.com/office/drawing/2014/main" id="{837CDED5-30F5-0046-A88B-56F549EBC521}"/>
              </a:ext>
            </a:extLst>
          </p:cNvPr>
          <p:cNvSpPr txBox="1"/>
          <p:nvPr/>
        </p:nvSpPr>
        <p:spPr>
          <a:xfrm>
            <a:off x="9943213" y="541838"/>
            <a:ext cx="2062066" cy="3016210"/>
          </a:xfrm>
          <a:prstGeom prst="rect">
            <a:avLst/>
          </a:prstGeom>
          <a:solidFill>
            <a:srgbClr val="E9C1E1"/>
          </a:solidFill>
        </p:spPr>
        <p:txBody>
          <a:bodyPr wrap="square" rtlCol="0">
            <a:spAutoFit/>
          </a:bodyPr>
          <a:lstStyle/>
          <a:p>
            <a:pPr algn="ctr"/>
            <a:r>
              <a:rPr lang="en-US" sz="1400" b="1" dirty="0">
                <a:solidFill>
                  <a:srgbClr val="5A2452"/>
                </a:solidFill>
              </a:rPr>
              <a:t>Average Resolution time by Group</a:t>
            </a:r>
          </a:p>
          <a:p>
            <a:r>
              <a:rPr lang="en-US" dirty="0">
                <a:solidFill>
                  <a:srgbClr val="5A2452"/>
                </a:solidFill>
              </a:rPr>
              <a:t>Onboardings is the slowest group of all in solving the tickets. </a:t>
            </a:r>
          </a:p>
          <a:p>
            <a:r>
              <a:rPr lang="en-US" dirty="0">
                <a:solidFill>
                  <a:srgbClr val="5A2452"/>
                </a:solidFill>
              </a:rPr>
              <a:t>Reimbursement Claims is second slowest. </a:t>
            </a:r>
          </a:p>
          <a:p>
            <a:r>
              <a:rPr lang="en-US" dirty="0">
                <a:solidFill>
                  <a:srgbClr val="5A2452"/>
                </a:solidFill>
              </a:rPr>
              <a:t>Support is the fastest group. </a:t>
            </a:r>
            <a:endParaRPr lang="en-IN" dirty="0">
              <a:solidFill>
                <a:srgbClr val="5A2452"/>
              </a:solidFill>
            </a:endParaRPr>
          </a:p>
        </p:txBody>
      </p:sp>
      <p:sp>
        <p:nvSpPr>
          <p:cNvPr id="30" name="TextBox 29">
            <a:extLst>
              <a:ext uri="{FF2B5EF4-FFF2-40B4-BE49-F238E27FC236}">
                <a16:creationId xmlns:a16="http://schemas.microsoft.com/office/drawing/2014/main" id="{16962D04-1F9E-AB61-808E-F7A6074F48BF}"/>
              </a:ext>
            </a:extLst>
          </p:cNvPr>
          <p:cNvSpPr txBox="1"/>
          <p:nvPr/>
        </p:nvSpPr>
        <p:spPr>
          <a:xfrm>
            <a:off x="7840607" y="3766783"/>
            <a:ext cx="4205213" cy="2031325"/>
          </a:xfrm>
          <a:prstGeom prst="rect">
            <a:avLst/>
          </a:prstGeom>
          <a:solidFill>
            <a:srgbClr val="E9C1E1"/>
          </a:solidFill>
        </p:spPr>
        <p:txBody>
          <a:bodyPr wrap="square" rtlCol="0">
            <a:spAutoFit/>
          </a:bodyPr>
          <a:lstStyle/>
          <a:p>
            <a:pPr algn="ctr"/>
            <a:r>
              <a:rPr lang="en-US" b="1" dirty="0">
                <a:solidFill>
                  <a:srgbClr val="5A2452"/>
                </a:solidFill>
              </a:rPr>
              <a:t>Sum of Reopens ticket by Group:-</a:t>
            </a:r>
          </a:p>
          <a:p>
            <a:r>
              <a:rPr lang="en-US" dirty="0">
                <a:solidFill>
                  <a:srgbClr val="5A2452"/>
                </a:solidFill>
              </a:rPr>
              <a:t>Support has maximum no of reopening ticket. </a:t>
            </a:r>
          </a:p>
          <a:p>
            <a:r>
              <a:rPr lang="en-US" dirty="0">
                <a:solidFill>
                  <a:srgbClr val="5A2452"/>
                </a:solidFill>
              </a:rPr>
              <a:t>Reimbursement claims tickets open second highest in the group. </a:t>
            </a:r>
          </a:p>
          <a:p>
            <a:r>
              <a:rPr lang="en-US" dirty="0">
                <a:solidFill>
                  <a:srgbClr val="5A2452"/>
                </a:solidFill>
              </a:rPr>
              <a:t>Onboarding opens in least amount. </a:t>
            </a:r>
          </a:p>
          <a:p>
            <a:r>
              <a:rPr lang="en-US" dirty="0"/>
              <a:t> </a:t>
            </a:r>
          </a:p>
        </p:txBody>
      </p:sp>
      <p:sp>
        <p:nvSpPr>
          <p:cNvPr id="31" name="TextBox 30">
            <a:extLst>
              <a:ext uri="{FF2B5EF4-FFF2-40B4-BE49-F238E27FC236}">
                <a16:creationId xmlns:a16="http://schemas.microsoft.com/office/drawing/2014/main" id="{39097044-00FE-EB31-A875-02F48DC0BB56}"/>
              </a:ext>
            </a:extLst>
          </p:cNvPr>
          <p:cNvSpPr txBox="1"/>
          <p:nvPr/>
        </p:nvSpPr>
        <p:spPr>
          <a:xfrm>
            <a:off x="146181" y="5883732"/>
            <a:ext cx="11899640" cy="923330"/>
          </a:xfrm>
          <a:prstGeom prst="rect">
            <a:avLst/>
          </a:prstGeom>
          <a:solidFill>
            <a:srgbClr val="E9C1E1"/>
          </a:solidFill>
        </p:spPr>
        <p:txBody>
          <a:bodyPr wrap="square" rtlCol="0">
            <a:spAutoFit/>
          </a:bodyPr>
          <a:lstStyle/>
          <a:p>
            <a:r>
              <a:rPr lang="en-US" b="1" dirty="0">
                <a:solidFill>
                  <a:srgbClr val="5A2452"/>
                </a:solidFill>
              </a:rPr>
              <a:t>Conclusion: </a:t>
            </a:r>
            <a:r>
              <a:rPr lang="en-US" dirty="0">
                <a:solidFill>
                  <a:srgbClr val="5A2452"/>
                </a:solidFill>
              </a:rPr>
              <a:t>Support is the quickest group of all but does not able to resolve tickets completely as most of the reopening ticket is high in support group. </a:t>
            </a:r>
          </a:p>
          <a:p>
            <a:r>
              <a:rPr lang="en-US" dirty="0">
                <a:solidFill>
                  <a:srgbClr val="5A2452"/>
                </a:solidFill>
              </a:rPr>
              <a:t>Claims has highest no. of reopening tickets by category so should work on claims category to solve ticket in lesser time.</a:t>
            </a:r>
            <a:endParaRPr lang="en-IN" dirty="0">
              <a:solidFill>
                <a:srgbClr val="5A2452"/>
              </a:solidFill>
            </a:endParaRPr>
          </a:p>
        </p:txBody>
      </p:sp>
      <p:sp>
        <p:nvSpPr>
          <p:cNvPr id="36" name="TextBox 35">
            <a:extLst>
              <a:ext uri="{FF2B5EF4-FFF2-40B4-BE49-F238E27FC236}">
                <a16:creationId xmlns:a16="http://schemas.microsoft.com/office/drawing/2014/main" id="{65E95470-AEE2-84A1-0E77-632C5948EEF7}"/>
              </a:ext>
            </a:extLst>
          </p:cNvPr>
          <p:cNvSpPr txBox="1"/>
          <p:nvPr/>
        </p:nvSpPr>
        <p:spPr>
          <a:xfrm>
            <a:off x="1876425" y="76601"/>
            <a:ext cx="8601076" cy="369332"/>
          </a:xfrm>
          <a:prstGeom prst="rect">
            <a:avLst/>
          </a:prstGeom>
          <a:solidFill>
            <a:srgbClr val="E9C1E1"/>
          </a:solidFill>
        </p:spPr>
        <p:txBody>
          <a:bodyPr wrap="square" rtlCol="0">
            <a:spAutoFit/>
          </a:bodyPr>
          <a:lstStyle/>
          <a:p>
            <a:r>
              <a:rPr lang="en-US" b="1" dirty="0">
                <a:solidFill>
                  <a:srgbClr val="89156B"/>
                </a:solidFill>
                <a:latin typeface="Arial Black" panose="020B0A04020102020204" pitchFamily="34" charset="0"/>
              </a:rPr>
              <a:t>      Quickest and Slowest Group on the basis on Resolution time.</a:t>
            </a:r>
            <a:endParaRPr lang="en-IN" b="1" dirty="0">
              <a:solidFill>
                <a:srgbClr val="89156B"/>
              </a:solidFill>
              <a:latin typeface="Arial Black" panose="020B0A04020102020204" pitchFamily="34" charset="0"/>
            </a:endParaRPr>
          </a:p>
        </p:txBody>
      </p:sp>
      <p:pic>
        <p:nvPicPr>
          <p:cNvPr id="38" name="Picture 37">
            <a:extLst>
              <a:ext uri="{FF2B5EF4-FFF2-40B4-BE49-F238E27FC236}">
                <a16:creationId xmlns:a16="http://schemas.microsoft.com/office/drawing/2014/main" id="{EE2CB015-5CA7-5442-4D09-3598860FB14D}"/>
              </a:ext>
            </a:extLst>
          </p:cNvPr>
          <p:cNvPicPr>
            <a:picLocks noChangeAspect="1"/>
          </p:cNvPicPr>
          <p:nvPr/>
        </p:nvPicPr>
        <p:blipFill>
          <a:blip r:embed="rId2"/>
          <a:stretch>
            <a:fillRect/>
          </a:stretch>
        </p:blipFill>
        <p:spPr>
          <a:xfrm>
            <a:off x="93212" y="482836"/>
            <a:ext cx="7667454" cy="5315272"/>
          </a:xfrm>
          <a:prstGeom prst="rect">
            <a:avLst/>
          </a:prstGeom>
        </p:spPr>
      </p:pic>
      <p:pic>
        <p:nvPicPr>
          <p:cNvPr id="42" name="Graphic 41" descr="Checklist with solid fill">
            <a:extLst>
              <a:ext uri="{FF2B5EF4-FFF2-40B4-BE49-F238E27FC236}">
                <a16:creationId xmlns:a16="http://schemas.microsoft.com/office/drawing/2014/main" id="{A96D5944-2596-71B3-F3B4-AD5FB6BA08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13728" y="401482"/>
            <a:ext cx="506372" cy="506372"/>
          </a:xfrm>
          <a:prstGeom prst="rect">
            <a:avLst/>
          </a:prstGeom>
        </p:spPr>
      </p:pic>
      <p:pic>
        <p:nvPicPr>
          <p:cNvPr id="43" name="Graphic 42" descr="Checklist with solid fill">
            <a:extLst>
              <a:ext uri="{FF2B5EF4-FFF2-40B4-BE49-F238E27FC236}">
                <a16:creationId xmlns:a16="http://schemas.microsoft.com/office/drawing/2014/main" id="{343652E3-41C1-110A-DA2F-FE15601107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10086" y="401482"/>
            <a:ext cx="506372" cy="506372"/>
          </a:xfrm>
          <a:prstGeom prst="rect">
            <a:avLst/>
          </a:prstGeom>
        </p:spPr>
      </p:pic>
    </p:spTree>
    <p:extLst>
      <p:ext uri="{BB962C8B-B14F-4D97-AF65-F5344CB8AC3E}">
        <p14:creationId xmlns:p14="http://schemas.microsoft.com/office/powerpoint/2010/main" val="1238339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E9C1E1"/>
            </a:gs>
            <a:gs pos="50000">
              <a:srgbClr val="E9C1E1"/>
            </a:gs>
            <a:gs pos="100000">
              <a:srgbClr val="89156B"/>
            </a:gs>
          </a:gsLst>
          <a:lin ang="5400000" scaled="0"/>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0AC683-D267-91A3-A5CD-AD46408F33F7}"/>
              </a:ext>
            </a:extLst>
          </p:cNvPr>
          <p:cNvSpPr/>
          <p:nvPr/>
        </p:nvSpPr>
        <p:spPr>
          <a:xfrm>
            <a:off x="2305050" y="76199"/>
            <a:ext cx="7416651" cy="452605"/>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solidFill>
                  <a:srgbClr val="89156B"/>
                </a:solidFill>
                <a:latin typeface="Arial Black" panose="020B0A04020102020204" pitchFamily="34" charset="0"/>
              </a:rPr>
              <a:t>Efficiency Number on basis of Via</a:t>
            </a:r>
            <a:endParaRPr lang="en-IN" sz="2800" dirty="0">
              <a:solidFill>
                <a:srgbClr val="89156B"/>
              </a:solidFill>
              <a:latin typeface="Arial Black" panose="020B0A04020102020204" pitchFamily="34" charset="0"/>
            </a:endParaRPr>
          </a:p>
        </p:txBody>
      </p:sp>
      <p:pic>
        <p:nvPicPr>
          <p:cNvPr id="8" name="Picture 7">
            <a:extLst>
              <a:ext uri="{FF2B5EF4-FFF2-40B4-BE49-F238E27FC236}">
                <a16:creationId xmlns:a16="http://schemas.microsoft.com/office/drawing/2014/main" id="{B97D3549-1916-DA7F-8DB1-E7F437AFC0E5}"/>
              </a:ext>
            </a:extLst>
          </p:cNvPr>
          <p:cNvPicPr>
            <a:picLocks noChangeAspect="1"/>
          </p:cNvPicPr>
          <p:nvPr/>
        </p:nvPicPr>
        <p:blipFill>
          <a:blip r:embed="rId2"/>
          <a:stretch>
            <a:fillRect/>
          </a:stretch>
        </p:blipFill>
        <p:spPr>
          <a:xfrm>
            <a:off x="182513" y="666749"/>
            <a:ext cx="4192060" cy="2933700"/>
          </a:xfrm>
          <a:prstGeom prst="rect">
            <a:avLst/>
          </a:prstGeom>
        </p:spPr>
      </p:pic>
      <p:pic>
        <p:nvPicPr>
          <p:cNvPr id="10" name="Picture 9">
            <a:extLst>
              <a:ext uri="{FF2B5EF4-FFF2-40B4-BE49-F238E27FC236}">
                <a16:creationId xmlns:a16="http://schemas.microsoft.com/office/drawing/2014/main" id="{C96AE5DB-7D33-020D-BDCF-4A6636EB1F23}"/>
              </a:ext>
            </a:extLst>
          </p:cNvPr>
          <p:cNvPicPr>
            <a:picLocks noChangeAspect="1"/>
          </p:cNvPicPr>
          <p:nvPr/>
        </p:nvPicPr>
        <p:blipFill>
          <a:blip r:embed="rId3"/>
          <a:stretch>
            <a:fillRect/>
          </a:stretch>
        </p:blipFill>
        <p:spPr>
          <a:xfrm>
            <a:off x="182513" y="3695699"/>
            <a:ext cx="4192060" cy="2933700"/>
          </a:xfrm>
          <a:prstGeom prst="rect">
            <a:avLst/>
          </a:prstGeom>
        </p:spPr>
      </p:pic>
      <p:sp>
        <p:nvSpPr>
          <p:cNvPr id="11" name="Isosceles Triangle 10">
            <a:extLst>
              <a:ext uri="{FF2B5EF4-FFF2-40B4-BE49-F238E27FC236}">
                <a16:creationId xmlns:a16="http://schemas.microsoft.com/office/drawing/2014/main" id="{C8D50467-D31D-9634-208E-77D351D3F872}"/>
              </a:ext>
            </a:extLst>
          </p:cNvPr>
          <p:cNvSpPr/>
          <p:nvPr/>
        </p:nvSpPr>
        <p:spPr>
          <a:xfrm>
            <a:off x="5200649" y="666749"/>
            <a:ext cx="7074777" cy="6057901"/>
          </a:xfrm>
          <a:prstGeom prst="triangle">
            <a:avLst>
              <a:gd name="adj" fmla="val 51245"/>
            </a:avLst>
          </a:prstGeom>
          <a:solidFill>
            <a:srgbClr val="FBE9F8">
              <a:alpha val="6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89156B"/>
              </a:solidFill>
              <a:latin typeface="Arial" panose="020B0604020202020204" pitchFamily="34" charset="0"/>
              <a:cs typeface="Arial" panose="020B0604020202020204" pitchFamily="34" charset="0"/>
            </a:endParaRPr>
          </a:p>
          <a:p>
            <a:pPr algn="ctr"/>
            <a:endParaRPr lang="en-US" b="1" dirty="0">
              <a:solidFill>
                <a:srgbClr val="89156B"/>
              </a:solidFill>
              <a:latin typeface="Arial" panose="020B0604020202020204" pitchFamily="34" charset="0"/>
              <a:cs typeface="Arial" panose="020B0604020202020204" pitchFamily="34" charset="0"/>
            </a:endParaRPr>
          </a:p>
          <a:p>
            <a:pPr algn="ctr"/>
            <a:endParaRPr lang="en-US" b="1" dirty="0">
              <a:solidFill>
                <a:srgbClr val="89156B"/>
              </a:solidFill>
              <a:latin typeface="Arial" panose="020B0604020202020204" pitchFamily="34" charset="0"/>
              <a:cs typeface="Arial" panose="020B0604020202020204" pitchFamily="34" charset="0"/>
            </a:endParaRPr>
          </a:p>
          <a:p>
            <a:pPr algn="ctr"/>
            <a:endParaRPr lang="en-US" b="1" dirty="0">
              <a:solidFill>
                <a:srgbClr val="89156B"/>
              </a:solidFill>
              <a:latin typeface="Arial" panose="020B0604020202020204" pitchFamily="34" charset="0"/>
              <a:cs typeface="Arial" panose="020B0604020202020204" pitchFamily="34" charset="0"/>
            </a:endParaRPr>
          </a:p>
          <a:p>
            <a:pPr algn="ctr"/>
            <a:endParaRPr lang="en-US" dirty="0">
              <a:solidFill>
                <a:srgbClr val="89156B"/>
              </a:solidFill>
              <a:latin typeface="Arial" panose="020B0604020202020204" pitchFamily="34" charset="0"/>
              <a:cs typeface="Arial" panose="020B0604020202020204" pitchFamily="34" charset="0"/>
            </a:endParaRPr>
          </a:p>
          <a:p>
            <a:pPr algn="ctr"/>
            <a:endParaRPr lang="en-US" b="1" dirty="0">
              <a:solidFill>
                <a:srgbClr val="89156B"/>
              </a:solidFill>
              <a:latin typeface="Arial" panose="020B0604020202020204" pitchFamily="34" charset="0"/>
              <a:cs typeface="Arial" panose="020B0604020202020204" pitchFamily="34" charset="0"/>
            </a:endParaRPr>
          </a:p>
          <a:p>
            <a:pPr algn="ctr"/>
            <a:endParaRPr lang="en-US" b="1" dirty="0">
              <a:solidFill>
                <a:srgbClr val="89156B"/>
              </a:solidFill>
              <a:latin typeface="Arial" panose="020B0604020202020204" pitchFamily="34" charset="0"/>
              <a:cs typeface="Arial" panose="020B0604020202020204" pitchFamily="34" charset="0"/>
            </a:endParaRPr>
          </a:p>
          <a:p>
            <a:pPr algn="ctr"/>
            <a:endParaRPr lang="en-US" b="1" dirty="0">
              <a:solidFill>
                <a:srgbClr val="89156B"/>
              </a:solidFill>
              <a:latin typeface="Arial" panose="020B0604020202020204" pitchFamily="34" charset="0"/>
              <a:cs typeface="Arial" panose="020B0604020202020204" pitchFamily="34" charset="0"/>
            </a:endParaRPr>
          </a:p>
          <a:p>
            <a:pPr algn="ctr"/>
            <a:endParaRPr lang="en-US" b="1" dirty="0">
              <a:solidFill>
                <a:srgbClr val="89156B"/>
              </a:solidFill>
              <a:latin typeface="Arial" panose="020B0604020202020204" pitchFamily="34" charset="0"/>
              <a:cs typeface="Arial" panose="020B0604020202020204" pitchFamily="34" charset="0"/>
            </a:endParaRPr>
          </a:p>
          <a:p>
            <a:pPr algn="ctr"/>
            <a:endParaRPr lang="en-US" b="1" dirty="0">
              <a:solidFill>
                <a:srgbClr val="89156B"/>
              </a:solidFill>
              <a:latin typeface="Arial" panose="020B0604020202020204" pitchFamily="34" charset="0"/>
              <a:cs typeface="Arial" panose="020B0604020202020204" pitchFamily="34" charset="0"/>
            </a:endParaRPr>
          </a:p>
          <a:p>
            <a:pPr algn="ctr"/>
            <a:r>
              <a:rPr lang="en-US" b="1" dirty="0">
                <a:solidFill>
                  <a:srgbClr val="89156B"/>
                </a:solidFill>
                <a:latin typeface="Arial" panose="020B0604020202020204" pitchFamily="34" charset="0"/>
                <a:cs typeface="Arial" panose="020B0604020202020204" pitchFamily="34" charset="0"/>
              </a:rPr>
              <a:t>Efficiency Number on bases of Resolution time taken via </a:t>
            </a:r>
            <a:endParaRPr lang="en-IN" b="1" dirty="0">
              <a:solidFill>
                <a:srgbClr val="89156B"/>
              </a:solidFill>
              <a:latin typeface="Arial" panose="020B0604020202020204" pitchFamily="34" charset="0"/>
              <a:cs typeface="Arial" panose="020B0604020202020204" pitchFamily="34" charset="0"/>
            </a:endParaRPr>
          </a:p>
          <a:p>
            <a:pPr algn="ctr"/>
            <a:endParaRPr lang="en-IN" dirty="0"/>
          </a:p>
        </p:txBody>
      </p:sp>
      <p:sp>
        <p:nvSpPr>
          <p:cNvPr id="12" name="TextBox 11">
            <a:extLst>
              <a:ext uri="{FF2B5EF4-FFF2-40B4-BE49-F238E27FC236}">
                <a16:creationId xmlns:a16="http://schemas.microsoft.com/office/drawing/2014/main" id="{7E737F6A-7FF5-CBEB-953F-93C4D45F92E0}"/>
              </a:ext>
            </a:extLst>
          </p:cNvPr>
          <p:cNvSpPr txBox="1"/>
          <p:nvPr/>
        </p:nvSpPr>
        <p:spPr>
          <a:xfrm>
            <a:off x="7902574" y="1535351"/>
            <a:ext cx="1887537" cy="2308324"/>
          </a:xfrm>
          <a:prstGeom prst="rect">
            <a:avLst/>
          </a:prstGeom>
          <a:noFill/>
        </p:spPr>
        <p:txBody>
          <a:bodyPr wrap="square" rtlCol="0">
            <a:spAutoFit/>
          </a:bodyPr>
          <a:lstStyle/>
          <a:p>
            <a:pPr algn="ctr"/>
            <a:r>
              <a:rPr lang="en-US" dirty="0">
                <a:solidFill>
                  <a:srgbClr val="89156B"/>
                </a:solidFill>
              </a:rPr>
              <a:t>Internal Communication has second highest ticket received but Most efficient in resolution time. </a:t>
            </a:r>
            <a:endParaRPr lang="en-IN" dirty="0">
              <a:solidFill>
                <a:srgbClr val="89156B"/>
              </a:solidFill>
            </a:endParaRPr>
          </a:p>
          <a:p>
            <a:endParaRPr lang="en-IN" dirty="0"/>
          </a:p>
        </p:txBody>
      </p:sp>
      <p:sp>
        <p:nvSpPr>
          <p:cNvPr id="14" name="TextBox 13">
            <a:extLst>
              <a:ext uri="{FF2B5EF4-FFF2-40B4-BE49-F238E27FC236}">
                <a16:creationId xmlns:a16="http://schemas.microsoft.com/office/drawing/2014/main" id="{844CFA07-BD01-8D7C-CACA-E8766FDDC380}"/>
              </a:ext>
            </a:extLst>
          </p:cNvPr>
          <p:cNvSpPr txBox="1"/>
          <p:nvPr/>
        </p:nvSpPr>
        <p:spPr>
          <a:xfrm>
            <a:off x="6436484" y="5329961"/>
            <a:ext cx="4430358" cy="646331"/>
          </a:xfrm>
          <a:prstGeom prst="rect">
            <a:avLst/>
          </a:prstGeom>
          <a:noFill/>
        </p:spPr>
        <p:txBody>
          <a:bodyPr wrap="square">
            <a:spAutoFit/>
          </a:bodyPr>
          <a:lstStyle/>
          <a:p>
            <a:pPr algn="ctr"/>
            <a:r>
              <a:rPr lang="en-US" dirty="0">
                <a:solidFill>
                  <a:srgbClr val="89156B"/>
                </a:solidFill>
              </a:rPr>
              <a:t>Mails has high level of ticket received but resolution time by mail is low in efficiency</a:t>
            </a:r>
            <a:endParaRPr lang="en-IN" dirty="0">
              <a:solidFill>
                <a:srgbClr val="89156B"/>
              </a:solidFill>
            </a:endParaRPr>
          </a:p>
        </p:txBody>
      </p:sp>
      <p:sp>
        <p:nvSpPr>
          <p:cNvPr id="15" name="TextBox 14">
            <a:extLst>
              <a:ext uri="{FF2B5EF4-FFF2-40B4-BE49-F238E27FC236}">
                <a16:creationId xmlns:a16="http://schemas.microsoft.com/office/drawing/2014/main" id="{B5FE5264-1C6F-CB75-C517-58F357C431AA}"/>
              </a:ext>
            </a:extLst>
          </p:cNvPr>
          <p:cNvSpPr txBox="1"/>
          <p:nvPr/>
        </p:nvSpPr>
        <p:spPr>
          <a:xfrm flipH="1">
            <a:off x="6695821" y="3843675"/>
            <a:ext cx="4171021" cy="646331"/>
          </a:xfrm>
          <a:prstGeom prst="rect">
            <a:avLst/>
          </a:prstGeom>
          <a:noFill/>
        </p:spPr>
        <p:txBody>
          <a:bodyPr wrap="square" rtlCol="0">
            <a:spAutoFit/>
          </a:bodyPr>
          <a:lstStyle/>
          <a:p>
            <a:pPr algn="ctr"/>
            <a:r>
              <a:rPr lang="en-US" dirty="0">
                <a:solidFill>
                  <a:srgbClr val="89156B"/>
                </a:solidFill>
              </a:rPr>
              <a:t>Onboarding takes second least time so its </a:t>
            </a:r>
          </a:p>
          <a:p>
            <a:pPr algn="ctr"/>
            <a:r>
              <a:rPr lang="en-US" dirty="0">
                <a:solidFill>
                  <a:srgbClr val="89156B"/>
                </a:solidFill>
              </a:rPr>
              <a:t>Second most effective</a:t>
            </a:r>
            <a:endParaRPr lang="en-IN" dirty="0">
              <a:solidFill>
                <a:srgbClr val="89156B"/>
              </a:solidFill>
            </a:endParaRPr>
          </a:p>
        </p:txBody>
      </p:sp>
      <p:sp>
        <p:nvSpPr>
          <p:cNvPr id="16" name="TextBox 15">
            <a:extLst>
              <a:ext uri="{FF2B5EF4-FFF2-40B4-BE49-F238E27FC236}">
                <a16:creationId xmlns:a16="http://schemas.microsoft.com/office/drawing/2014/main" id="{159F84E2-E5AB-2184-2B13-A5FE0802B758}"/>
              </a:ext>
            </a:extLst>
          </p:cNvPr>
          <p:cNvSpPr txBox="1"/>
          <p:nvPr/>
        </p:nvSpPr>
        <p:spPr>
          <a:xfrm>
            <a:off x="6942893" y="4656952"/>
            <a:ext cx="3417539" cy="369332"/>
          </a:xfrm>
          <a:prstGeom prst="rect">
            <a:avLst/>
          </a:prstGeom>
          <a:noFill/>
        </p:spPr>
        <p:txBody>
          <a:bodyPr wrap="none" rtlCol="0">
            <a:spAutoFit/>
          </a:bodyPr>
          <a:lstStyle/>
          <a:p>
            <a:r>
              <a:rPr lang="en-US" dirty="0">
                <a:solidFill>
                  <a:srgbClr val="89156B"/>
                </a:solidFill>
              </a:rPr>
              <a:t>Closed ticket is moderate efficient </a:t>
            </a:r>
            <a:endParaRPr lang="en-IN" dirty="0">
              <a:solidFill>
                <a:srgbClr val="89156B"/>
              </a:solidFill>
            </a:endParaRPr>
          </a:p>
        </p:txBody>
      </p:sp>
    </p:spTree>
    <p:extLst>
      <p:ext uri="{BB962C8B-B14F-4D97-AF65-F5344CB8AC3E}">
        <p14:creationId xmlns:p14="http://schemas.microsoft.com/office/powerpoint/2010/main" val="1366855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E9C1E1"/>
            </a:gs>
            <a:gs pos="50000">
              <a:srgbClr val="E9C1E1"/>
            </a:gs>
            <a:gs pos="100000">
              <a:srgbClr val="89156B"/>
            </a:gs>
          </a:gsLst>
          <a:lin ang="5400000" scaled="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3DAC79-3B3F-44FC-4C78-2C204032BAF5}"/>
              </a:ext>
            </a:extLst>
          </p:cNvPr>
          <p:cNvSpPr txBox="1"/>
          <p:nvPr/>
        </p:nvSpPr>
        <p:spPr>
          <a:xfrm>
            <a:off x="1872316" y="89268"/>
            <a:ext cx="9239249" cy="461665"/>
          </a:xfrm>
          <a:prstGeom prst="rect">
            <a:avLst/>
          </a:prstGeom>
          <a:solidFill>
            <a:srgbClr val="E9C1E1"/>
          </a:solidFill>
        </p:spPr>
        <p:txBody>
          <a:bodyPr wrap="square" rtlCol="0">
            <a:spAutoFit/>
          </a:bodyPr>
          <a:lstStyle/>
          <a:p>
            <a:r>
              <a:rPr lang="en-US" sz="2400" b="1" dirty="0">
                <a:solidFill>
                  <a:srgbClr val="89156B"/>
                </a:solidFill>
                <a:latin typeface="Arial Black" panose="020B0A04020102020204" pitchFamily="34" charset="0"/>
              </a:rPr>
              <a:t>Resolution Speed on the basis on Priority Level</a:t>
            </a:r>
            <a:endParaRPr lang="en-IN" sz="2400" b="1" dirty="0">
              <a:solidFill>
                <a:srgbClr val="89156B"/>
              </a:solidFill>
              <a:latin typeface="Arial Black" panose="020B0A04020102020204" pitchFamily="34" charset="0"/>
            </a:endParaRPr>
          </a:p>
        </p:txBody>
      </p:sp>
      <p:sp>
        <p:nvSpPr>
          <p:cNvPr id="11" name="TextBox 10">
            <a:extLst>
              <a:ext uri="{FF2B5EF4-FFF2-40B4-BE49-F238E27FC236}">
                <a16:creationId xmlns:a16="http://schemas.microsoft.com/office/drawing/2014/main" id="{EA65E113-EBAF-C2AE-9232-FA9899131654}"/>
              </a:ext>
            </a:extLst>
          </p:cNvPr>
          <p:cNvSpPr txBox="1"/>
          <p:nvPr/>
        </p:nvSpPr>
        <p:spPr>
          <a:xfrm>
            <a:off x="7644466" y="656569"/>
            <a:ext cx="4446868" cy="3139321"/>
          </a:xfrm>
          <a:prstGeom prst="rect">
            <a:avLst/>
          </a:prstGeom>
          <a:solidFill>
            <a:srgbClr val="FBE9F8"/>
          </a:solidFill>
        </p:spPr>
        <p:txBody>
          <a:bodyPr wrap="square" rtlCol="0">
            <a:spAutoFit/>
          </a:bodyPr>
          <a:lstStyle/>
          <a:p>
            <a:pPr algn="ctr"/>
            <a:r>
              <a:rPr lang="en-US" b="1" dirty="0">
                <a:solidFill>
                  <a:srgbClr val="5A2452"/>
                </a:solidFill>
              </a:rPr>
              <a:t>Conclusion</a:t>
            </a:r>
          </a:p>
          <a:p>
            <a:r>
              <a:rPr lang="en-US" dirty="0">
                <a:solidFill>
                  <a:srgbClr val="5A2452"/>
                </a:solidFill>
              </a:rPr>
              <a:t>Resolution time taken by urgent priority is less which is a good point. </a:t>
            </a:r>
          </a:p>
          <a:p>
            <a:r>
              <a:rPr lang="en-US" dirty="0">
                <a:solidFill>
                  <a:srgbClr val="5A2452"/>
                </a:solidFill>
              </a:rPr>
              <a:t>Via Mail is very slow in solving the tickets </a:t>
            </a:r>
          </a:p>
          <a:p>
            <a:r>
              <a:rPr lang="en-US" dirty="0">
                <a:solidFill>
                  <a:srgbClr val="5A2452"/>
                </a:solidFill>
              </a:rPr>
              <a:t>when compared to other methods. </a:t>
            </a:r>
          </a:p>
          <a:p>
            <a:endParaRPr lang="en-US" dirty="0">
              <a:solidFill>
                <a:srgbClr val="5A2452"/>
              </a:solidFill>
            </a:endParaRPr>
          </a:p>
          <a:p>
            <a:r>
              <a:rPr lang="en-US" dirty="0">
                <a:solidFill>
                  <a:srgbClr val="5A2452"/>
                </a:solidFill>
              </a:rPr>
              <a:t>Although the tickets are received mostly form </a:t>
            </a:r>
          </a:p>
          <a:p>
            <a:r>
              <a:rPr lang="en-US" dirty="0">
                <a:solidFill>
                  <a:srgbClr val="5A2452"/>
                </a:solidFill>
              </a:rPr>
              <a:t>Mail but the internal communication tickets are closed most quickly. </a:t>
            </a:r>
          </a:p>
          <a:p>
            <a:endParaRPr lang="en-US" dirty="0">
              <a:solidFill>
                <a:srgbClr val="5A2452"/>
              </a:solidFill>
            </a:endParaRPr>
          </a:p>
          <a:p>
            <a:r>
              <a:rPr lang="en-US" dirty="0">
                <a:solidFill>
                  <a:srgbClr val="5A2452"/>
                </a:solidFill>
              </a:rPr>
              <a:t>So team should work on resolving the ticket.</a:t>
            </a:r>
            <a:endParaRPr lang="en-IN" b="1" dirty="0"/>
          </a:p>
        </p:txBody>
      </p:sp>
      <p:pic>
        <p:nvPicPr>
          <p:cNvPr id="16" name="Picture 15">
            <a:extLst>
              <a:ext uri="{FF2B5EF4-FFF2-40B4-BE49-F238E27FC236}">
                <a16:creationId xmlns:a16="http://schemas.microsoft.com/office/drawing/2014/main" id="{F9DAD763-DEF0-328E-762D-BA5F5374B942}"/>
              </a:ext>
            </a:extLst>
          </p:cNvPr>
          <p:cNvPicPr>
            <a:picLocks noChangeAspect="1"/>
          </p:cNvPicPr>
          <p:nvPr/>
        </p:nvPicPr>
        <p:blipFill>
          <a:blip r:embed="rId2"/>
          <a:stretch>
            <a:fillRect/>
          </a:stretch>
        </p:blipFill>
        <p:spPr>
          <a:xfrm>
            <a:off x="3643966" y="656569"/>
            <a:ext cx="3906835" cy="6095676"/>
          </a:xfrm>
          <a:prstGeom prst="rect">
            <a:avLst/>
          </a:prstGeom>
        </p:spPr>
      </p:pic>
      <p:pic>
        <p:nvPicPr>
          <p:cNvPr id="18" name="Picture 17">
            <a:extLst>
              <a:ext uri="{FF2B5EF4-FFF2-40B4-BE49-F238E27FC236}">
                <a16:creationId xmlns:a16="http://schemas.microsoft.com/office/drawing/2014/main" id="{33FCD003-30A0-7899-7C9B-038F1ADB1BAC}"/>
              </a:ext>
            </a:extLst>
          </p:cNvPr>
          <p:cNvPicPr>
            <a:picLocks noChangeAspect="1"/>
          </p:cNvPicPr>
          <p:nvPr/>
        </p:nvPicPr>
        <p:blipFill>
          <a:blip r:embed="rId3"/>
          <a:stretch>
            <a:fillRect/>
          </a:stretch>
        </p:blipFill>
        <p:spPr>
          <a:xfrm>
            <a:off x="100666" y="656569"/>
            <a:ext cx="3543300" cy="6095676"/>
          </a:xfrm>
          <a:prstGeom prst="rect">
            <a:avLst/>
          </a:prstGeom>
        </p:spPr>
      </p:pic>
      <p:pic>
        <p:nvPicPr>
          <p:cNvPr id="20" name="Picture 19">
            <a:extLst>
              <a:ext uri="{FF2B5EF4-FFF2-40B4-BE49-F238E27FC236}">
                <a16:creationId xmlns:a16="http://schemas.microsoft.com/office/drawing/2014/main" id="{A3C5BF86-A284-E83A-DA5F-8CD7C96270DF}"/>
              </a:ext>
            </a:extLst>
          </p:cNvPr>
          <p:cNvPicPr>
            <a:picLocks noChangeAspect="1"/>
          </p:cNvPicPr>
          <p:nvPr/>
        </p:nvPicPr>
        <p:blipFill>
          <a:blip r:embed="rId4"/>
          <a:stretch>
            <a:fillRect/>
          </a:stretch>
        </p:blipFill>
        <p:spPr>
          <a:xfrm>
            <a:off x="7644466" y="3901526"/>
            <a:ext cx="4446868" cy="2850719"/>
          </a:xfrm>
          <a:prstGeom prst="rect">
            <a:avLst/>
          </a:prstGeom>
        </p:spPr>
      </p:pic>
      <p:pic>
        <p:nvPicPr>
          <p:cNvPr id="26" name="Graphic 25" descr="Newspaper with solid fill">
            <a:extLst>
              <a:ext uri="{FF2B5EF4-FFF2-40B4-BE49-F238E27FC236}">
                <a16:creationId xmlns:a16="http://schemas.microsoft.com/office/drawing/2014/main" id="{22F30A4C-E547-4061-F857-7747F3F352A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01099" y="567301"/>
            <a:ext cx="485775" cy="485775"/>
          </a:xfrm>
          <a:prstGeom prst="rect">
            <a:avLst/>
          </a:prstGeom>
        </p:spPr>
      </p:pic>
    </p:spTree>
    <p:extLst>
      <p:ext uri="{BB962C8B-B14F-4D97-AF65-F5344CB8AC3E}">
        <p14:creationId xmlns:p14="http://schemas.microsoft.com/office/powerpoint/2010/main" val="3921773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E9C1E1"/>
            </a:gs>
            <a:gs pos="50000">
              <a:srgbClr val="E0A8D5"/>
            </a:gs>
            <a:gs pos="100000">
              <a:srgbClr val="89156B"/>
            </a:gs>
          </a:gsLst>
          <a:lin ang="54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E2D6BD-6C70-E5E7-C033-BE31A4AB9904}"/>
              </a:ext>
            </a:extLst>
          </p:cNvPr>
          <p:cNvPicPr>
            <a:picLocks noChangeAspect="1"/>
          </p:cNvPicPr>
          <p:nvPr/>
        </p:nvPicPr>
        <p:blipFill>
          <a:blip r:embed="rId2"/>
          <a:stretch>
            <a:fillRect/>
          </a:stretch>
        </p:blipFill>
        <p:spPr>
          <a:xfrm>
            <a:off x="76200" y="952499"/>
            <a:ext cx="7683570" cy="5562601"/>
          </a:xfrm>
          <a:prstGeom prst="rect">
            <a:avLst/>
          </a:prstGeom>
        </p:spPr>
      </p:pic>
      <p:sp>
        <p:nvSpPr>
          <p:cNvPr id="7" name="TextBox 6">
            <a:extLst>
              <a:ext uri="{FF2B5EF4-FFF2-40B4-BE49-F238E27FC236}">
                <a16:creationId xmlns:a16="http://schemas.microsoft.com/office/drawing/2014/main" id="{FD6F4FF5-4FB6-8B82-1644-734FE2E72462}"/>
              </a:ext>
            </a:extLst>
          </p:cNvPr>
          <p:cNvSpPr txBox="1"/>
          <p:nvPr/>
        </p:nvSpPr>
        <p:spPr>
          <a:xfrm>
            <a:off x="7886701" y="952499"/>
            <a:ext cx="3695700" cy="4247317"/>
          </a:xfrm>
          <a:prstGeom prst="rect">
            <a:avLst/>
          </a:prstGeom>
          <a:solidFill>
            <a:srgbClr val="E9C1E1">
              <a:alpha val="98000"/>
            </a:srgbClr>
          </a:solidFill>
        </p:spPr>
        <p:txBody>
          <a:bodyPr wrap="square" rtlCol="0">
            <a:spAutoFit/>
          </a:bodyPr>
          <a:lstStyle/>
          <a:p>
            <a:pPr algn="ctr"/>
            <a:r>
              <a:rPr lang="en-US" b="1" dirty="0">
                <a:solidFill>
                  <a:srgbClr val="5A2452"/>
                </a:solidFill>
              </a:rPr>
              <a:t>Conclusion : </a:t>
            </a:r>
          </a:p>
          <a:p>
            <a:pPr algn="ctr"/>
            <a:endParaRPr lang="en-US" dirty="0">
              <a:solidFill>
                <a:srgbClr val="5A2452"/>
              </a:solidFill>
            </a:endParaRPr>
          </a:p>
          <a:p>
            <a:pPr marL="285750" indent="-285750">
              <a:buFont typeface="Arial" panose="020B0604020202020204" pitchFamily="34" charset="0"/>
              <a:buChar char="•"/>
            </a:pPr>
            <a:r>
              <a:rPr lang="en-US" dirty="0">
                <a:solidFill>
                  <a:srgbClr val="5A2452"/>
                </a:solidFill>
              </a:rPr>
              <a:t>Least time taken to solve the ticket is by the category Network or Blacklisted Hospitals.</a:t>
            </a:r>
          </a:p>
          <a:p>
            <a:pPr marL="285750" indent="-285750">
              <a:buFont typeface="Arial" panose="020B0604020202020204" pitchFamily="34" charset="0"/>
              <a:buChar char="•"/>
            </a:pPr>
            <a:endParaRPr lang="en-US" dirty="0">
              <a:solidFill>
                <a:srgbClr val="5A2452"/>
              </a:solidFill>
            </a:endParaRPr>
          </a:p>
          <a:p>
            <a:pPr marL="285750" indent="-285750">
              <a:buFont typeface="Arial" panose="020B0604020202020204" pitchFamily="34" charset="0"/>
              <a:buChar char="•"/>
            </a:pPr>
            <a:r>
              <a:rPr lang="en-US" dirty="0">
                <a:solidFill>
                  <a:srgbClr val="5A2452"/>
                </a:solidFill>
              </a:rPr>
              <a:t>Heath Benefits is second in solving  the tickets quickly.</a:t>
            </a:r>
          </a:p>
          <a:p>
            <a:endParaRPr lang="en-US" dirty="0">
              <a:solidFill>
                <a:srgbClr val="5A2452"/>
              </a:solidFill>
            </a:endParaRPr>
          </a:p>
          <a:p>
            <a:pPr marL="285750" indent="-285750">
              <a:buFont typeface="Arial" panose="020B0604020202020204" pitchFamily="34" charset="0"/>
              <a:buChar char="•"/>
            </a:pPr>
            <a:r>
              <a:rPr lang="en-US" dirty="0">
                <a:solidFill>
                  <a:srgbClr val="5A2452"/>
                </a:solidFill>
              </a:rPr>
              <a:t>The non- tagged category is the slowest among all the categories </a:t>
            </a:r>
          </a:p>
          <a:p>
            <a:endParaRPr lang="en-US" dirty="0">
              <a:solidFill>
                <a:srgbClr val="5A2452"/>
              </a:solidFill>
            </a:endParaRPr>
          </a:p>
          <a:p>
            <a:pPr marL="285750" indent="-285750">
              <a:buFont typeface="Arial" panose="020B0604020202020204" pitchFamily="34" charset="0"/>
              <a:buChar char="•"/>
            </a:pPr>
            <a:r>
              <a:rPr lang="en-US" dirty="0">
                <a:solidFill>
                  <a:srgbClr val="5A2452"/>
                </a:solidFill>
              </a:rPr>
              <a:t>The Health ID and HR Queries are the next slowest in the categories  </a:t>
            </a:r>
          </a:p>
          <a:p>
            <a:endParaRPr lang="en-IN" dirty="0"/>
          </a:p>
        </p:txBody>
      </p:sp>
      <p:sp>
        <p:nvSpPr>
          <p:cNvPr id="9" name="TextBox 8">
            <a:extLst>
              <a:ext uri="{FF2B5EF4-FFF2-40B4-BE49-F238E27FC236}">
                <a16:creationId xmlns:a16="http://schemas.microsoft.com/office/drawing/2014/main" id="{FDBD77E4-4A76-C9E2-C08A-A78035494F3B}"/>
              </a:ext>
            </a:extLst>
          </p:cNvPr>
          <p:cNvSpPr txBox="1"/>
          <p:nvPr/>
        </p:nvSpPr>
        <p:spPr>
          <a:xfrm>
            <a:off x="7886701" y="5314771"/>
            <a:ext cx="3695700" cy="1200329"/>
          </a:xfrm>
          <a:prstGeom prst="rect">
            <a:avLst/>
          </a:prstGeom>
          <a:solidFill>
            <a:srgbClr val="E9C1E1"/>
          </a:solidFill>
        </p:spPr>
        <p:txBody>
          <a:bodyPr wrap="square" rtlCol="0">
            <a:spAutoFit/>
          </a:bodyPr>
          <a:lstStyle/>
          <a:p>
            <a:pPr algn="ctr"/>
            <a:r>
              <a:rPr lang="en-US" b="1" dirty="0">
                <a:solidFill>
                  <a:srgbClr val="5A2452"/>
                </a:solidFill>
              </a:rPr>
              <a:t>Tips</a:t>
            </a:r>
            <a:endParaRPr lang="en-IN" dirty="0">
              <a:solidFill>
                <a:srgbClr val="5A2452"/>
              </a:solidFill>
            </a:endParaRPr>
          </a:p>
          <a:p>
            <a:r>
              <a:rPr lang="en-IN" dirty="0">
                <a:solidFill>
                  <a:srgbClr val="5A2452"/>
                </a:solidFill>
              </a:rPr>
              <a:t>The non tagged, Health ID, HR Queries and Claims category should work on solving the queries quickly.</a:t>
            </a:r>
            <a:endParaRPr lang="en-US" dirty="0">
              <a:solidFill>
                <a:srgbClr val="5A2452"/>
              </a:solidFill>
            </a:endParaRPr>
          </a:p>
        </p:txBody>
      </p:sp>
      <p:sp>
        <p:nvSpPr>
          <p:cNvPr id="10" name="TextBox 9">
            <a:extLst>
              <a:ext uri="{FF2B5EF4-FFF2-40B4-BE49-F238E27FC236}">
                <a16:creationId xmlns:a16="http://schemas.microsoft.com/office/drawing/2014/main" id="{69BA98E0-EB56-715B-B6C0-37FAA85E9E14}"/>
              </a:ext>
            </a:extLst>
          </p:cNvPr>
          <p:cNvSpPr txBox="1"/>
          <p:nvPr/>
        </p:nvSpPr>
        <p:spPr>
          <a:xfrm>
            <a:off x="2000250" y="202524"/>
            <a:ext cx="8058150" cy="461665"/>
          </a:xfrm>
          <a:prstGeom prst="rect">
            <a:avLst/>
          </a:prstGeom>
          <a:noFill/>
        </p:spPr>
        <p:txBody>
          <a:bodyPr wrap="square" rtlCol="0">
            <a:spAutoFit/>
          </a:bodyPr>
          <a:lstStyle/>
          <a:p>
            <a:pPr algn="ctr"/>
            <a:r>
              <a:rPr lang="en-US" sz="2400" b="1" dirty="0">
                <a:solidFill>
                  <a:srgbClr val="89156B"/>
                </a:solidFill>
                <a:latin typeface="Arial Black" panose="020B0A04020102020204" pitchFamily="34" charset="0"/>
              </a:rPr>
              <a:t>Categories whose tickets are Solved Quickly </a:t>
            </a:r>
            <a:endParaRPr lang="en-IN" sz="2400" b="1" dirty="0">
              <a:solidFill>
                <a:srgbClr val="89156B"/>
              </a:solidFill>
              <a:latin typeface="Arial Black" panose="020B0A04020102020204" pitchFamily="34" charset="0"/>
            </a:endParaRPr>
          </a:p>
        </p:txBody>
      </p:sp>
    </p:spTree>
    <p:extLst>
      <p:ext uri="{BB962C8B-B14F-4D97-AF65-F5344CB8AC3E}">
        <p14:creationId xmlns:p14="http://schemas.microsoft.com/office/powerpoint/2010/main" val="493861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TotalTime>
  <Words>837</Words>
  <Application>Microsoft Office PowerPoint</Application>
  <PresentationFormat>Widescreen</PresentationFormat>
  <Paragraphs>115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Calibri Light</vt:lpstr>
      <vt:lpstr>Roboto</vt:lpstr>
      <vt:lpstr>Segoe UI Black</vt:lpstr>
      <vt:lpstr>Office Theme</vt:lpstr>
      <vt:lpstr>Customer Success Team</vt:lpstr>
      <vt:lpstr>Content of the slides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Success Team</dc:title>
  <dc:creator>Saumya Singh</dc:creator>
  <cp:lastModifiedBy>Saumya Singh</cp:lastModifiedBy>
  <cp:revision>3</cp:revision>
  <dcterms:created xsi:type="dcterms:W3CDTF">2023-07-16T10:30:46Z</dcterms:created>
  <dcterms:modified xsi:type="dcterms:W3CDTF">2023-08-25T07:46:15Z</dcterms:modified>
</cp:coreProperties>
</file>