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9" r:id="rId3"/>
    <p:sldId id="260" r:id="rId4"/>
    <p:sldId id="261" r:id="rId5"/>
    <p:sldId id="262" r:id="rId6"/>
    <p:sldId id="263" r:id="rId7"/>
    <p:sldId id="265" r:id="rId8"/>
    <p:sldId id="269" r:id="rId9"/>
    <p:sldId id="272" r:id="rId10"/>
    <p:sldId id="274" r:id="rId11"/>
    <p:sldId id="277"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82693-7954-49D4-B464-91F57FC39AB2}">
  <a:tblStyle styleId="{72682693-7954-49D4-B464-91F57FC39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9412E0-D205-4394-9AFD-A7FE06674E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2988bbd4f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2988bbd4f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2988bbd4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2988bbd4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2988bbd4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2988bbd4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2988bbd4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2988bbd4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64" r:id="rId12"/>
    <p:sldLayoutId id="2147483665" r:id="rId13"/>
    <p:sldLayoutId id="2147483666" r:id="rId14"/>
    <p:sldLayoutId id="2147483667"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rot="10800000" flipH="1" flipV="1">
            <a:off x="4150894" y="2571750"/>
            <a:ext cx="3597442" cy="2854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PRESENTED BY</a:t>
            </a:r>
            <a:r>
              <a:rPr lang="en-IN" sz="1800" b="1" dirty="0">
                <a:latin typeface="Arial Rounded MT Bold" panose="020F0704030504030204" pitchFamily="34" charset="0"/>
              </a:rPr>
              <a:t>:</a:t>
            </a:r>
            <a:br>
              <a:rPr lang="en-IN" sz="2400" b="1" dirty="0">
                <a:latin typeface="Arial Rounded MT Bold" panose="020F0704030504030204" pitchFamily="34" charset="0"/>
              </a:rPr>
            </a:br>
            <a:r>
              <a:rPr lang="en-IN" sz="2400" dirty="0"/>
              <a:t>                           </a:t>
            </a:r>
            <a:r>
              <a:rPr lang="en-IN" sz="1800" dirty="0" err="1"/>
              <a:t>Vijayalakshmi.R</a:t>
            </a:r>
            <a:br>
              <a:rPr lang="en-IN" sz="2400" dirty="0"/>
            </a:br>
            <a:r>
              <a:rPr lang="en-IN" sz="2400" dirty="0"/>
              <a:t>                          </a:t>
            </a:r>
            <a:r>
              <a:rPr lang="en-IN" sz="1600" dirty="0"/>
              <a:t>422521104042</a:t>
            </a:r>
            <a:br>
              <a:rPr lang="en-IN" sz="2400" dirty="0"/>
            </a:br>
            <a:endParaRPr sz="2400" dirty="0"/>
          </a:p>
        </p:txBody>
      </p:sp>
      <p:sp>
        <p:nvSpPr>
          <p:cNvPr id="177" name="Google Shape;177;p28"/>
          <p:cNvSpPr txBox="1">
            <a:spLocks noGrp="1"/>
          </p:cNvSpPr>
          <p:nvPr>
            <p:ph type="subTitle" idx="1"/>
          </p:nvPr>
        </p:nvSpPr>
        <p:spPr>
          <a:xfrm>
            <a:off x="2815389" y="216567"/>
            <a:ext cx="4427622" cy="155965"/>
          </a:xfrm>
          <a:prstGeom prst="rect">
            <a:avLst/>
          </a:prstGeom>
        </p:spPr>
        <p:txBody>
          <a:bodyPr spcFirstLastPara="1" wrap="square" lIns="91425" tIns="91425" rIns="91425" bIns="91425" anchor="t" anchorCtr="0">
            <a:noAutofit/>
          </a:bodyPr>
          <a:lstStyle/>
          <a:p>
            <a:pPr marL="0" indent="0"/>
            <a:r>
              <a:rPr lang="en-IN" dirty="0">
                <a:latin typeface="Arial Rounded MT Bold" panose="020F0704030504030204" pitchFamily="34" charset="0"/>
              </a:rPr>
              <a:t>RESTAURANT RESERVATION CHATBOT</a:t>
            </a:r>
          </a:p>
          <a:p>
            <a:pPr marL="0" lvl="0" indent="0" algn="ctr" rtl="0">
              <a:spcBef>
                <a:spcPts val="0"/>
              </a:spcBef>
              <a:spcAft>
                <a:spcPts val="0"/>
              </a:spcAft>
              <a:buNone/>
            </a:pPr>
            <a:endParaRPr sz="2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AD6F780-C95A-9859-9274-1CDEC86922AE}"/>
              </a:ext>
            </a:extLst>
          </p:cNvPr>
          <p:cNvPicPr>
            <a:picLocks noChangeAspect="1"/>
          </p:cNvPicPr>
          <p:nvPr/>
        </p:nvPicPr>
        <p:blipFill>
          <a:blip r:embed="rId3"/>
          <a:stretch>
            <a:fillRect/>
          </a:stretch>
        </p:blipFill>
        <p:spPr>
          <a:xfrm>
            <a:off x="3140241" y="803107"/>
            <a:ext cx="3830555" cy="2553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0" y="-21401"/>
            <a:ext cx="8156969" cy="716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t>RESULT:</a:t>
            </a:r>
            <a:endParaRPr sz="2400" b="1" u="sng" dirty="0"/>
          </a:p>
        </p:txBody>
      </p:sp>
      <p:sp>
        <p:nvSpPr>
          <p:cNvPr id="413" name="Google Shape;413;p46"/>
          <p:cNvSpPr txBox="1"/>
          <p:nvPr/>
        </p:nvSpPr>
        <p:spPr>
          <a:xfrm>
            <a:off x="1719869" y="1398688"/>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14" name="Google Shape;414;p46"/>
          <p:cNvSpPr txBox="1"/>
          <p:nvPr/>
        </p:nvSpPr>
        <p:spPr>
          <a:xfrm>
            <a:off x="1374425" y="1711250"/>
            <a:ext cx="258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1" name="Google Shape;421;p46"/>
          <p:cNvSpPr txBox="1"/>
          <p:nvPr/>
        </p:nvSpPr>
        <p:spPr>
          <a:xfrm>
            <a:off x="1374425" y="2803850"/>
            <a:ext cx="2581500" cy="1802400"/>
          </a:xfrm>
          <a:prstGeom prst="rect">
            <a:avLst/>
          </a:prstGeom>
          <a:noFill/>
          <a:ln>
            <a:noFill/>
          </a:ln>
        </p:spPr>
        <p:txBody>
          <a:bodyPr spcFirstLastPara="1" wrap="square" lIns="91425" tIns="91425" rIns="91425" bIns="91425" anchor="t" anchorCtr="0">
            <a:noAutofit/>
          </a:bodyPr>
          <a:lstStyle/>
          <a:p>
            <a:pPr marL="342900" lvl="0" indent="-304800" algn="l" rtl="0">
              <a:spcBef>
                <a:spcPts val="1000"/>
              </a:spcBef>
              <a:spcAft>
                <a:spcPts val="0"/>
              </a:spcAft>
              <a:buClr>
                <a:schemeClr val="dk1"/>
              </a:buClr>
              <a:buSzPts val="1200"/>
              <a:buFont typeface="Albert Sans"/>
              <a:buChar char="●"/>
            </a:pPr>
            <a:endParaRPr sz="1200" dirty="0">
              <a:solidFill>
                <a:schemeClr val="dk1"/>
              </a:solidFill>
              <a:latin typeface="Albert Sans"/>
              <a:ea typeface="Albert Sans"/>
              <a:cs typeface="Albert Sans"/>
              <a:sym typeface="Albert Sans"/>
            </a:endParaRPr>
          </a:p>
        </p:txBody>
      </p:sp>
      <p:sp>
        <p:nvSpPr>
          <p:cNvPr id="422" name="Google Shape;422;p46"/>
          <p:cNvSpPr txBox="1"/>
          <p:nvPr/>
        </p:nvSpPr>
        <p:spPr>
          <a:xfrm>
            <a:off x="4302775" y="1191350"/>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23" name="Google Shape;423;p46"/>
          <p:cNvSpPr txBox="1"/>
          <p:nvPr/>
        </p:nvSpPr>
        <p:spPr>
          <a:xfrm>
            <a:off x="4589231" y="1844645"/>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4" name="Google Shape;424;p46"/>
          <p:cNvSpPr txBox="1"/>
          <p:nvPr/>
        </p:nvSpPr>
        <p:spPr>
          <a:xfrm>
            <a:off x="56056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5" name="Google Shape;425;p46"/>
          <p:cNvSpPr txBox="1"/>
          <p:nvPr/>
        </p:nvSpPr>
        <p:spPr>
          <a:xfrm>
            <a:off x="68323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6" name="Google Shape;426;p46"/>
          <p:cNvSpPr txBox="1"/>
          <p:nvPr/>
        </p:nvSpPr>
        <p:spPr>
          <a:xfrm>
            <a:off x="43027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7" name="Google Shape;427;p46"/>
          <p:cNvSpPr txBox="1"/>
          <p:nvPr/>
        </p:nvSpPr>
        <p:spPr>
          <a:xfrm>
            <a:off x="55675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8" name="Google Shape;428;p46"/>
          <p:cNvSpPr txBox="1"/>
          <p:nvPr/>
        </p:nvSpPr>
        <p:spPr>
          <a:xfrm>
            <a:off x="6756175" y="2200158"/>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9" name="Google Shape;429;p46"/>
          <p:cNvSpPr txBox="1"/>
          <p:nvPr/>
        </p:nvSpPr>
        <p:spPr>
          <a:xfrm>
            <a:off x="4302775" y="3081563"/>
            <a:ext cx="20511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0" name="Google Shape;430;p46"/>
          <p:cNvSpPr txBox="1"/>
          <p:nvPr/>
        </p:nvSpPr>
        <p:spPr>
          <a:xfrm>
            <a:off x="5593525" y="4086667"/>
            <a:ext cx="2073600" cy="763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1" name="Google Shape;431;p46"/>
          <p:cNvSpPr txBox="1"/>
          <p:nvPr/>
        </p:nvSpPr>
        <p:spPr>
          <a:xfrm>
            <a:off x="6353875" y="3081563"/>
            <a:ext cx="20736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Albert Sans"/>
              <a:ea typeface="Albert Sans"/>
              <a:cs typeface="Albert Sans"/>
              <a:sym typeface="Albert Sans"/>
            </a:endParaRPr>
          </a:p>
        </p:txBody>
      </p:sp>
      <p:sp>
        <p:nvSpPr>
          <p:cNvPr id="432" name="Google Shape;432;p46"/>
          <p:cNvSpPr txBox="1"/>
          <p:nvPr/>
        </p:nvSpPr>
        <p:spPr>
          <a:xfrm>
            <a:off x="5496350" y="2924862"/>
            <a:ext cx="2073600" cy="51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8000875C-22C9-5DCA-8C34-025203C0A25F}"/>
              </a:ext>
            </a:extLst>
          </p:cNvPr>
          <p:cNvPicPr>
            <a:picLocks noChangeAspect="1"/>
          </p:cNvPicPr>
          <p:nvPr/>
        </p:nvPicPr>
        <p:blipFill>
          <a:blip r:embed="rId3"/>
          <a:stretch>
            <a:fillRect/>
          </a:stretch>
        </p:blipFill>
        <p:spPr>
          <a:xfrm>
            <a:off x="1719869" y="471730"/>
            <a:ext cx="5850081" cy="454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219664" y="386242"/>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CONCLUSION:</a:t>
            </a:r>
            <a:endParaRPr sz="2400" b="1" u="sng" dirty="0"/>
          </a:p>
        </p:txBody>
      </p:sp>
      <p:sp>
        <p:nvSpPr>
          <p:cNvPr id="469" name="Google Shape;469;p49"/>
          <p:cNvSpPr txBox="1">
            <a:spLocks noGrp="1"/>
          </p:cNvSpPr>
          <p:nvPr>
            <p:ph type="body" idx="1"/>
          </p:nvPr>
        </p:nvSpPr>
        <p:spPr>
          <a:xfrm>
            <a:off x="716375" y="1152475"/>
            <a:ext cx="7711200" cy="38597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In conclusion, the restaurant reservations chatbot provides a seamless and efficient way for customers to book tables, inquire about availability, and receive instant confirmations. Its user-friendly interface, quick responses, and round-the-clock availability enhance customer satisfaction and streamline restaurant operations.</a:t>
            </a:r>
          </a:p>
          <a:p>
            <a:pPr marL="0" lvl="0" indent="0" algn="l" rtl="0">
              <a:spcBef>
                <a:spcPts val="0"/>
              </a:spcBef>
              <a:spcAft>
                <a:spcPts val="0"/>
              </a:spcAft>
              <a:buNone/>
            </a:pPr>
            <a:endParaRPr lang="en-US" sz="1800" dirty="0">
              <a:latin typeface="Advent Pro"/>
              <a:ea typeface="Advent Pro"/>
              <a:cs typeface="Advent Pro"/>
              <a:sym typeface="Advent Pro"/>
            </a:endParaRPr>
          </a:p>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With its ability to handle reservations, inquiries, and even provide recommendations, the chatbot serves as a valuable tool in enhancing the dining experience for both customers and restaurant staff.</a:t>
            </a:r>
          </a:p>
          <a:p>
            <a:pPr marL="285750" lvl="0" indent="-285750" algn="l" rtl="0">
              <a:spcBef>
                <a:spcPts val="0"/>
              </a:spcBef>
              <a:spcAft>
                <a:spcPts val="0"/>
              </a:spcAft>
              <a:buFont typeface="Wingdings" panose="05000000000000000000" pitchFamily="2" charset="2"/>
              <a:buChar char="Ø"/>
            </a:pPr>
            <a:endParaRPr lang="en-US" sz="1800" dirty="0">
              <a:latin typeface="Advent Pro"/>
              <a:ea typeface="Advent Pro"/>
              <a:cs typeface="Advent Pro"/>
              <a:sym typeface="Advent Pro"/>
            </a:endParaRPr>
          </a:p>
          <a:p>
            <a:pPr marL="0" lvl="0" indent="0" algn="l" rtl="0">
              <a:spcBef>
                <a:spcPts val="0"/>
              </a:spcBef>
              <a:spcAft>
                <a:spcPts val="0"/>
              </a:spcAft>
              <a:buNone/>
            </a:pPr>
            <a:r>
              <a:rPr lang="en-US" sz="1800" b="1" dirty="0">
                <a:latin typeface="Advent Pro"/>
                <a:ea typeface="Advent Pro"/>
                <a:cs typeface="Advent Pro"/>
                <a:sym typeface="Advent Pro"/>
              </a:rPr>
              <a:t>                   “SEAMLESS RESERVATIONS,UNFORGETTABLE DINING.”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230-9EF5-B2AF-DA23-33C2A54EC8C9}"/>
              </a:ext>
            </a:extLst>
          </p:cNvPr>
          <p:cNvSpPr>
            <a:spLocks noGrp="1"/>
          </p:cNvSpPr>
          <p:nvPr>
            <p:ph type="title"/>
          </p:nvPr>
        </p:nvSpPr>
        <p:spPr>
          <a:xfrm>
            <a:off x="716375" y="445024"/>
            <a:ext cx="2616372" cy="637817"/>
          </a:xfrm>
        </p:spPr>
        <p:txBody>
          <a:bodyPr/>
          <a:lstStyle/>
          <a:p>
            <a:r>
              <a:rPr lang="en-IN" sz="2400" b="1" u="sng" dirty="0"/>
              <a:t>REFERENCES:</a:t>
            </a:r>
          </a:p>
        </p:txBody>
      </p:sp>
      <p:sp>
        <p:nvSpPr>
          <p:cNvPr id="4" name="TextBox 3">
            <a:extLst>
              <a:ext uri="{FF2B5EF4-FFF2-40B4-BE49-F238E27FC236}">
                <a16:creationId xmlns:a16="http://schemas.microsoft.com/office/drawing/2014/main" id="{F927A1AD-4459-21A4-3CFF-043C4C1A3C20}"/>
              </a:ext>
            </a:extLst>
          </p:cNvPr>
          <p:cNvSpPr txBox="1"/>
          <p:nvPr/>
        </p:nvSpPr>
        <p:spPr>
          <a:xfrm>
            <a:off x="2219826" y="1082841"/>
            <a:ext cx="4969042" cy="3170099"/>
          </a:xfrm>
          <a:prstGeom prst="rect">
            <a:avLst/>
          </a:prstGeom>
          <a:noFill/>
        </p:spPr>
        <p:txBody>
          <a:bodyPr wrap="square">
            <a:spAutoFit/>
          </a:bodyPr>
          <a:lstStyle/>
          <a:p>
            <a:r>
              <a:rPr lang="en-IN" sz="2000" u="sng" dirty="0">
                <a:solidFill>
                  <a:srgbClr val="00B0F0"/>
                </a:solidFill>
                <a:hlinkClick r:id="rId2">
                  <a:extLst>
                    <a:ext uri="{A12FA001-AC4F-418D-AE19-62706E023703}">
                      <ahyp:hlinkClr xmlns:ahyp="http://schemas.microsoft.com/office/drawing/2018/hyperlinkcolor" val="tx"/>
                    </a:ext>
                  </a:extLst>
                </a:hlinkClick>
              </a:rPr>
              <a:t>https://pandas.pydata.org/</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hlinkClick r:id="rId3">
                  <a:extLst>
                    <a:ext uri="{A12FA001-AC4F-418D-AE19-62706E023703}">
                      <ahyp:hlinkClr xmlns:ahyp="http://schemas.microsoft.com/office/drawing/2018/hyperlinkcolor" val="tx"/>
                    </a:ext>
                  </a:extLst>
                </a:hlinkClick>
              </a:rPr>
              <a:t>https://scikit-learn.org/stable/index.html</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rPr>
              <a:t>https://chat.openai.com/</a:t>
            </a:r>
          </a:p>
          <a:p>
            <a:endParaRPr lang="en-IN" sz="2000" u="sng">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p:txBody>
      </p:sp>
    </p:spTree>
    <p:extLst>
      <p:ext uri="{BB962C8B-B14F-4D97-AF65-F5344CB8AC3E}">
        <p14:creationId xmlns:p14="http://schemas.microsoft.com/office/powerpoint/2010/main" val="114944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latin typeface="Arial Rounded MT Bold" panose="020F0704030504030204" pitchFamily="34" charset="0"/>
              </a:rPr>
              <a:t>TITLE:</a:t>
            </a:r>
            <a:br>
              <a:rPr lang="en-IN" dirty="0">
                <a:latin typeface="Arial Rounded MT Bold" panose="020F0704030504030204" pitchFamily="34" charset="0"/>
              </a:rPr>
            </a:br>
            <a:endParaRPr dirty="0">
              <a:latin typeface="Arial Rounded MT Bold" panose="020F0704030504030204" pitchFamily="34" charset="0"/>
            </a:endParaRPr>
          </a:p>
        </p:txBody>
      </p:sp>
      <p:sp>
        <p:nvSpPr>
          <p:cNvPr id="209" name="Google Shape;209;p31"/>
          <p:cNvSpPr txBox="1">
            <a:spLocks noGrp="1"/>
          </p:cNvSpPr>
          <p:nvPr>
            <p:ph type="subTitle" idx="1"/>
          </p:nvPr>
        </p:nvSpPr>
        <p:spPr>
          <a:xfrm>
            <a:off x="372979" y="1940271"/>
            <a:ext cx="4199021" cy="1605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Arial Rounded MT Bold" panose="020F0704030504030204" pitchFamily="34" charset="0"/>
              </a:rPr>
              <a:t>RESTAURANT RESERVATION CHATBOT</a:t>
            </a:r>
            <a:endParaRPr sz="2000" dirty="0">
              <a:latin typeface="Arial Rounded MT Bold" panose="020F0704030504030204" pitchFamily="34"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pic>
        <p:nvPicPr>
          <p:cNvPr id="8" name="Picture 2" descr="Image result for restaurant  resevation chatbot images">
            <a:extLst>
              <a:ext uri="{FF2B5EF4-FFF2-40B4-BE49-F238E27FC236}">
                <a16:creationId xmlns:a16="http://schemas.microsoft.com/office/drawing/2014/main" id="{59BDE542-C209-4BF7-29D1-8E5EBD885CB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2500" r="12500"/>
          <a:stretch>
            <a:fillRect/>
          </a:stretch>
        </p:blipFill>
        <p:spPr bwMode="auto">
          <a:xfrm>
            <a:off x="5042733" y="441701"/>
            <a:ext cx="2328112" cy="310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7" name="TextBox 6">
            <a:extLst>
              <a:ext uri="{FF2B5EF4-FFF2-40B4-BE49-F238E27FC236}">
                <a16:creationId xmlns:a16="http://schemas.microsoft.com/office/drawing/2014/main" id="{E780FDDC-3A30-38C4-8BA3-188FF7371D15}"/>
              </a:ext>
            </a:extLst>
          </p:cNvPr>
          <p:cNvSpPr txBox="1"/>
          <p:nvPr/>
        </p:nvSpPr>
        <p:spPr>
          <a:xfrm>
            <a:off x="685800" y="756269"/>
            <a:ext cx="5847347" cy="3231654"/>
          </a:xfrm>
          <a:prstGeom prst="rect">
            <a:avLst/>
          </a:prstGeom>
          <a:noFill/>
        </p:spPr>
        <p:txBody>
          <a:bodyPr wrap="square">
            <a:spAutoFit/>
          </a:bodyPr>
          <a:lstStyle/>
          <a:p>
            <a:br>
              <a:rPr lang="en-IN" sz="1200" b="0" dirty="0">
                <a:latin typeface="Aptos" panose="020B0004020202020204" pitchFamily="34" charset="0"/>
              </a:rPr>
            </a:br>
            <a:br>
              <a:rPr lang="en-IN" sz="1200" b="0" dirty="0">
                <a:latin typeface="Aptos" panose="020B0004020202020204" pitchFamily="34" charset="0"/>
              </a:rPr>
            </a:br>
            <a:r>
              <a:rPr lang="en-IN" sz="2000" b="0" dirty="0">
                <a:latin typeface="Advent Pro"/>
              </a:rPr>
              <a:t>             1) Problem statement</a:t>
            </a:r>
            <a:br>
              <a:rPr lang="en-IN" sz="2000" b="0" dirty="0">
                <a:latin typeface="Advent Pro"/>
              </a:rPr>
            </a:br>
            <a:r>
              <a:rPr lang="en-IN" sz="2000" b="0" dirty="0">
                <a:latin typeface="Advent Pro"/>
              </a:rPr>
              <a:t>             2)Project Overview</a:t>
            </a:r>
            <a:br>
              <a:rPr lang="en-IN" sz="2000" b="0" dirty="0">
                <a:latin typeface="Advent Pro"/>
              </a:rPr>
            </a:br>
            <a:r>
              <a:rPr lang="en-IN" sz="2000" b="0" dirty="0">
                <a:latin typeface="Advent Pro"/>
              </a:rPr>
              <a:t>             3)Who are the end users</a:t>
            </a:r>
            <a:br>
              <a:rPr lang="en-IN" sz="2000" b="0" dirty="0">
                <a:latin typeface="Advent Pro"/>
              </a:rPr>
            </a:br>
            <a:r>
              <a:rPr lang="en-IN" sz="2000" b="0" dirty="0">
                <a:latin typeface="Advent Pro"/>
              </a:rPr>
              <a:t>             4)My solution and its value proposition</a:t>
            </a:r>
            <a:br>
              <a:rPr lang="en-IN" sz="2000" b="0" dirty="0">
                <a:latin typeface="Advent Pro"/>
              </a:rPr>
            </a:br>
            <a:r>
              <a:rPr lang="en-IN" sz="2000" b="0" dirty="0">
                <a:latin typeface="Advent Pro"/>
              </a:rPr>
              <a:t>             5)The wow in my solution</a:t>
            </a:r>
            <a:br>
              <a:rPr lang="en-IN" sz="2000" b="0" dirty="0">
                <a:latin typeface="Advent Pro"/>
              </a:rPr>
            </a:br>
            <a:r>
              <a:rPr lang="en-IN" sz="2000" b="0" dirty="0">
                <a:latin typeface="Advent Pro"/>
              </a:rPr>
              <a:t>             6)Modelling</a:t>
            </a:r>
            <a:br>
              <a:rPr lang="en-IN" sz="2000" b="0" dirty="0">
                <a:latin typeface="Advent Pro"/>
              </a:rPr>
            </a:br>
            <a:r>
              <a:rPr lang="en-IN" sz="2000" b="0" dirty="0">
                <a:latin typeface="Advent Pro"/>
              </a:rPr>
              <a:t>             7)Result</a:t>
            </a:r>
            <a:br>
              <a:rPr lang="en-IN" sz="2000" b="0" dirty="0">
                <a:latin typeface="Advent Pro"/>
              </a:rPr>
            </a:br>
            <a:r>
              <a:rPr lang="en-IN" sz="2000" b="0" dirty="0">
                <a:latin typeface="Advent Pro"/>
              </a:rPr>
              <a:t>             8)Conclusion</a:t>
            </a:r>
            <a:br>
              <a:rPr lang="en-IN" sz="2000" b="0" dirty="0">
                <a:latin typeface="Advent Pro"/>
              </a:rPr>
            </a:br>
            <a:r>
              <a:rPr lang="en-IN" sz="2000" b="0" dirty="0">
                <a:latin typeface="Aptos" panose="020B0004020202020204" pitchFamily="34" charset="0"/>
              </a:rPr>
              <a:t> </a:t>
            </a:r>
            <a:endParaRPr lang="en-IN" sz="2000" dirty="0"/>
          </a:p>
        </p:txBody>
      </p:sp>
      <p:sp>
        <p:nvSpPr>
          <p:cNvPr id="2" name="Rectangle 1">
            <a:extLst>
              <a:ext uri="{FF2B5EF4-FFF2-40B4-BE49-F238E27FC236}">
                <a16:creationId xmlns:a16="http://schemas.microsoft.com/office/drawing/2014/main" id="{47920D84-61E4-5872-359C-1DEB0413F8BE}"/>
              </a:ext>
            </a:extLst>
          </p:cNvPr>
          <p:cNvSpPr/>
          <p:nvPr/>
        </p:nvSpPr>
        <p:spPr>
          <a:xfrm>
            <a:off x="685800" y="190786"/>
            <a:ext cx="2069431" cy="5654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a:latin typeface="Advent Pro"/>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449BB617-D9E1-F7D6-18C1-7F8141654B3D}"/>
              </a:ext>
            </a:extLst>
          </p:cNvPr>
          <p:cNvSpPr>
            <a:spLocks noGrp="1"/>
          </p:cNvSpPr>
          <p:nvPr>
            <p:ph type="title"/>
          </p:nvPr>
        </p:nvSpPr>
        <p:spPr>
          <a:xfrm>
            <a:off x="1702911" y="276726"/>
            <a:ext cx="4529447" cy="633587"/>
          </a:xfrm>
        </p:spPr>
        <p:txBody>
          <a:bodyPr/>
          <a:lstStyle/>
          <a:p>
            <a:r>
              <a:rPr lang="en-IN" sz="2400" b="1" u="sng" dirty="0"/>
              <a:t>PROBLEM STATEMENT:</a:t>
            </a:r>
          </a:p>
        </p:txBody>
      </p:sp>
      <p:sp>
        <p:nvSpPr>
          <p:cNvPr id="5" name="Subtitle 4">
            <a:extLst>
              <a:ext uri="{FF2B5EF4-FFF2-40B4-BE49-F238E27FC236}">
                <a16:creationId xmlns:a16="http://schemas.microsoft.com/office/drawing/2014/main" id="{3160C7D0-1214-3427-7308-9208C36168C5}"/>
              </a:ext>
            </a:extLst>
          </p:cNvPr>
          <p:cNvSpPr>
            <a:spLocks noGrp="1"/>
          </p:cNvSpPr>
          <p:nvPr>
            <p:ph type="subTitle" idx="1"/>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5091E904-DA0A-AFBE-46FD-CA76575326F8}"/>
              </a:ext>
            </a:extLst>
          </p:cNvPr>
          <p:cNvSpPr>
            <a:spLocks noGrp="1"/>
          </p:cNvSpPr>
          <p:nvPr>
            <p:ph type="subTitle" idx="2"/>
          </p:nvPr>
        </p:nvSpPr>
        <p:spPr>
          <a:xfrm>
            <a:off x="1174044" y="1378991"/>
            <a:ext cx="6634349" cy="2525217"/>
          </a:xfrm>
        </p:spPr>
        <p:txBody>
          <a:bodyPr/>
          <a:lstStyle/>
          <a:p>
            <a:pPr algn="l"/>
            <a:r>
              <a:rPr lang="en-US" sz="1800" dirty="0">
                <a:latin typeface="Advent Pro"/>
              </a:rPr>
              <a:t>1)Traditional restaurant reservation expect. systems lack the immediacy and personalization that modern consumers</a:t>
            </a:r>
            <a:r>
              <a:rPr lang="en-US" sz="1400" dirty="0">
                <a:latin typeface="+mn-lt"/>
              </a:rPr>
              <a:t>.</a:t>
            </a:r>
            <a:endParaRPr lang="en-IN" sz="1400" dirty="0">
              <a:latin typeface="+mn-lt"/>
            </a:endParaRPr>
          </a:p>
        </p:txBody>
      </p:sp>
      <p:sp>
        <p:nvSpPr>
          <p:cNvPr id="13" name="TextBox 12">
            <a:extLst>
              <a:ext uri="{FF2B5EF4-FFF2-40B4-BE49-F238E27FC236}">
                <a16:creationId xmlns:a16="http://schemas.microsoft.com/office/drawing/2014/main" id="{710A6A94-7A01-A9A1-13F2-F5212CEB34A9}"/>
              </a:ext>
            </a:extLst>
          </p:cNvPr>
          <p:cNvSpPr txBox="1"/>
          <p:nvPr/>
        </p:nvSpPr>
        <p:spPr>
          <a:xfrm>
            <a:off x="1128888" y="2235201"/>
            <a:ext cx="6724663" cy="1200329"/>
          </a:xfrm>
          <a:prstGeom prst="rect">
            <a:avLst/>
          </a:prstGeom>
          <a:noFill/>
        </p:spPr>
        <p:txBody>
          <a:bodyPr wrap="square">
            <a:spAutoFit/>
          </a:bodyPr>
          <a:lstStyle/>
          <a:p>
            <a:r>
              <a:rPr lang="en-IN" sz="1800" dirty="0">
                <a:latin typeface="Advent Pro"/>
              </a:rPr>
              <a:t>2)Customers often face delays in confirming bookings, limited access to real-time availability, and minimal assistance in navigating menu options or special requests.    </a:t>
            </a:r>
          </a:p>
          <a:p>
            <a:endParaRPr lang="en-IN" sz="1800" dirty="0"/>
          </a:p>
        </p:txBody>
      </p:sp>
      <p:sp>
        <p:nvSpPr>
          <p:cNvPr id="15" name="TextBox 14">
            <a:extLst>
              <a:ext uri="{FF2B5EF4-FFF2-40B4-BE49-F238E27FC236}">
                <a16:creationId xmlns:a16="http://schemas.microsoft.com/office/drawing/2014/main" id="{8C7D8E1B-8638-F92D-9D1A-BEFA47B9A478}"/>
              </a:ext>
            </a:extLst>
          </p:cNvPr>
          <p:cNvSpPr txBox="1"/>
          <p:nvPr/>
        </p:nvSpPr>
        <p:spPr>
          <a:xfrm>
            <a:off x="1126761" y="3346704"/>
            <a:ext cx="6062134" cy="646331"/>
          </a:xfrm>
          <a:prstGeom prst="rect">
            <a:avLst/>
          </a:prstGeom>
          <a:noFill/>
        </p:spPr>
        <p:txBody>
          <a:bodyPr wrap="square">
            <a:spAutoFit/>
          </a:bodyPr>
          <a:lstStyle/>
          <a:p>
            <a:r>
              <a:rPr lang="en-IN" sz="1800" dirty="0">
                <a:latin typeface="Advent Pro"/>
              </a:rPr>
              <a:t>3)This leads to frustration, missed opportunities, and ultimately, a decline in customer satisfaction and loyalty.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7" name="Title 16">
            <a:extLst>
              <a:ext uri="{FF2B5EF4-FFF2-40B4-BE49-F238E27FC236}">
                <a16:creationId xmlns:a16="http://schemas.microsoft.com/office/drawing/2014/main" id="{22D7A210-31BA-E1B5-8A2A-B96BBB272AE7}"/>
              </a:ext>
            </a:extLst>
          </p:cNvPr>
          <p:cNvSpPr>
            <a:spLocks noGrp="1"/>
          </p:cNvSpPr>
          <p:nvPr>
            <p:ph type="title"/>
          </p:nvPr>
        </p:nvSpPr>
        <p:spPr>
          <a:xfrm>
            <a:off x="169333" y="99125"/>
            <a:ext cx="2844800" cy="487898"/>
          </a:xfrm>
        </p:spPr>
        <p:txBody>
          <a:bodyPr/>
          <a:lstStyle/>
          <a:p>
            <a:r>
              <a:rPr lang="en-IN" sz="2000" b="1" u="sng" dirty="0"/>
              <a:t>PROJECT  OVERVIEW:</a:t>
            </a:r>
          </a:p>
        </p:txBody>
      </p:sp>
      <p:sp>
        <p:nvSpPr>
          <p:cNvPr id="21" name="Subtitle 20">
            <a:extLst>
              <a:ext uri="{FF2B5EF4-FFF2-40B4-BE49-F238E27FC236}">
                <a16:creationId xmlns:a16="http://schemas.microsoft.com/office/drawing/2014/main" id="{7613CAE1-8645-DFD4-4059-F9ECC884DEAB}"/>
              </a:ext>
            </a:extLst>
          </p:cNvPr>
          <p:cNvSpPr>
            <a:spLocks noGrp="1"/>
          </p:cNvSpPr>
          <p:nvPr>
            <p:ph type="subTitle" idx="2"/>
          </p:nvPr>
        </p:nvSpPr>
        <p:spPr>
          <a:xfrm>
            <a:off x="1207911" y="835379"/>
            <a:ext cx="6479821" cy="1456265"/>
          </a:xfrm>
        </p:spPr>
        <p:txBody>
          <a:bodyPr/>
          <a:lstStyle/>
          <a:p>
            <a:pPr algn="l"/>
            <a:r>
              <a:rPr lang="en-US" sz="1600" dirty="0">
                <a:latin typeface="+mn-lt"/>
              </a:rPr>
              <a:t>The restaurant reservation chatbot project aims to revolutionize the way customers interact with the reservation process. Leveraging artificial intelligence and natural language processing technologies, the chatbot serves as an intelligent virtual assistant, guiding customers through the booking journey with ease and efficiency.</a:t>
            </a:r>
          </a:p>
          <a:p>
            <a:pPr algn="l"/>
            <a:endParaRPr lang="en-US" sz="1600" dirty="0">
              <a:latin typeface="+mn-lt"/>
            </a:endParaRPr>
          </a:p>
          <a:p>
            <a:pPr algn="l"/>
            <a:r>
              <a:rPr lang="en-US" sz="1600" b="1" dirty="0">
                <a:latin typeface="+mn-lt"/>
              </a:rPr>
              <a:t>KEY FEATURES:</a:t>
            </a:r>
          </a:p>
          <a:p>
            <a:pPr algn="l"/>
            <a:r>
              <a:rPr lang="en-US" sz="1600" dirty="0">
                <a:latin typeface="+mn-lt"/>
              </a:rPr>
              <a:t>     </a:t>
            </a:r>
          </a:p>
          <a:p>
            <a:pPr algn="l"/>
            <a:r>
              <a:rPr lang="en-US" sz="1600" dirty="0">
                <a:latin typeface="+mn-lt"/>
              </a:rPr>
              <a:t>             1) Seamless Booking</a:t>
            </a:r>
          </a:p>
          <a:p>
            <a:pPr algn="l"/>
            <a:r>
              <a:rPr lang="en-US" sz="1600" dirty="0">
                <a:latin typeface="+mn-lt"/>
              </a:rPr>
              <a:t>             2) Real-time Availability</a:t>
            </a:r>
          </a:p>
          <a:p>
            <a:pPr algn="l"/>
            <a:r>
              <a:rPr lang="en-US" sz="1600" dirty="0">
                <a:latin typeface="+mn-lt"/>
              </a:rPr>
              <a:t>             3) Personalized Assistance</a:t>
            </a:r>
          </a:p>
          <a:p>
            <a:pPr algn="l"/>
            <a:r>
              <a:rPr lang="en-US" sz="1600" dirty="0">
                <a:latin typeface="+mn-lt"/>
              </a:rPr>
              <a:t>             4) Menu Exploration</a:t>
            </a:r>
          </a:p>
          <a:p>
            <a:pPr algn="l"/>
            <a:r>
              <a:rPr lang="en-US" sz="1600" dirty="0">
                <a:latin typeface="+mn-lt"/>
              </a:rPr>
              <a:t>             5) Integration</a:t>
            </a:r>
          </a:p>
          <a:p>
            <a:pPr algn="l"/>
            <a:r>
              <a:rPr lang="en-US" sz="1600" dirty="0">
                <a:latin typeface="+mn-lt"/>
              </a:rPr>
              <a:t>             6) Continuous Improvement</a:t>
            </a:r>
          </a:p>
          <a:p>
            <a:pPr algn="l"/>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04800" y="119623"/>
            <a:ext cx="8037689" cy="738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u="sng" dirty="0"/>
              <a:t>E</a:t>
            </a:r>
            <a:r>
              <a:rPr lang="en" sz="2400" b="1" u="sng" dirty="0"/>
              <a:t>nd Users:</a:t>
            </a:r>
            <a:endParaRPr sz="2400" b="1" u="sng" dirty="0"/>
          </a:p>
        </p:txBody>
      </p:sp>
      <p:sp>
        <p:nvSpPr>
          <p:cNvPr id="243" name="Google Shape;243;p3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Customers</a:t>
            </a:r>
            <a:endParaRPr dirty="0"/>
          </a:p>
        </p:txBody>
      </p:sp>
      <p:sp>
        <p:nvSpPr>
          <p:cNvPr id="244" name="Google Shape;244;p3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Individuals looking to make reservations at restaurants for dining purposes. They seek convenience, efficiency, and personalized assistance in the booking process.</a:t>
            </a:r>
            <a:endParaRPr dirty="0">
              <a:latin typeface="+mn-lt"/>
            </a:endParaRPr>
          </a:p>
        </p:txBody>
      </p:sp>
      <p:sp>
        <p:nvSpPr>
          <p:cNvPr id="245" name="Google Shape;245;p3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Staff</a:t>
            </a:r>
            <a:endParaRPr dirty="0"/>
          </a:p>
        </p:txBody>
      </p:sp>
      <p:sp>
        <p:nvSpPr>
          <p:cNvPr id="246" name="Google Shape;246;p35"/>
          <p:cNvSpPr txBox="1">
            <a:spLocks noGrp="1"/>
          </p:cNvSpPr>
          <p:nvPr>
            <p:ph type="subTitle" idx="4"/>
          </p:nvPr>
        </p:nvSpPr>
        <p:spPr>
          <a:xfrm>
            <a:off x="4820356" y="1730431"/>
            <a:ext cx="3308630" cy="1136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Hosts, managers, and other staff members responsible for managing reservations and seating arrangements. They benefit from the chatbot by automating booking tasks, reducing workload, and improving operational efficiency.</a:t>
            </a:r>
            <a:endParaRPr dirty="0"/>
          </a:p>
        </p:txBody>
      </p:sp>
      <p:sp>
        <p:nvSpPr>
          <p:cNvPr id="247" name="Google Shape;247;p3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Owners</a:t>
            </a:r>
            <a:endParaRPr dirty="0"/>
          </a:p>
        </p:txBody>
      </p:sp>
      <p:sp>
        <p:nvSpPr>
          <p:cNvPr id="248" name="Google Shape;248;p3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owners and managers who oversee the restaurant's operations and seek to optimize resource utilization, enhance customer satisfaction, and increase revenue through improved reservation management.</a:t>
            </a:r>
            <a:endParaRPr dirty="0"/>
          </a:p>
        </p:txBody>
      </p:sp>
      <p:sp>
        <p:nvSpPr>
          <p:cNvPr id="249" name="Google Shape;249;p3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Marketing Teams</a:t>
            </a:r>
            <a:endParaRPr dirty="0"/>
          </a:p>
        </p:txBody>
      </p:sp>
      <p:sp>
        <p:nvSpPr>
          <p:cNvPr id="250" name="Google Shape;250;p3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Professionals responsible for promoting the restaurant and attracting customers. They utilize the chatbot's data insights to understand customer preferences, tailor marketing campaigns, and drive customer engagement.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959557" y="475840"/>
            <a:ext cx="3612444" cy="46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u="sng" dirty="0">
                <a:latin typeface="Advent Pro"/>
              </a:rPr>
              <a:t>M</a:t>
            </a:r>
            <a:r>
              <a:rPr lang="en" sz="1800" b="1" u="sng" dirty="0">
                <a:latin typeface="Advent Pro"/>
              </a:rPr>
              <a:t>Y INNOVATIVE SOLUTIONS:</a:t>
            </a:r>
            <a:endParaRPr sz="1800" b="1" u="sng" dirty="0">
              <a:latin typeface="Advent Pro"/>
            </a:endParaRPr>
          </a:p>
        </p:txBody>
      </p:sp>
      <p:sp>
        <p:nvSpPr>
          <p:cNvPr id="274" name="Google Shape;274;p37"/>
          <p:cNvSpPr txBox="1">
            <a:spLocks noGrp="1"/>
          </p:cNvSpPr>
          <p:nvPr>
            <p:ph type="title" idx="2"/>
          </p:nvPr>
        </p:nvSpPr>
        <p:spPr>
          <a:xfrm>
            <a:off x="1704622" y="661052"/>
            <a:ext cx="5407378" cy="1864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mn-lt"/>
              </a:rPr>
              <a:t>Introduce a modernized reservation system featuring online booking, real-time availability updates, and personalized customer interactions.</a:t>
            </a:r>
            <a:br>
              <a:rPr lang="en-US" sz="1600" dirty="0">
                <a:latin typeface="+mn-lt"/>
              </a:rPr>
            </a:br>
            <a:br>
              <a:rPr lang="en-US" sz="1600" dirty="0">
                <a:latin typeface="+mn-lt"/>
              </a:rPr>
            </a:br>
            <a:r>
              <a:rPr lang="en-US" sz="1600" dirty="0">
                <a:latin typeface="+mn-lt"/>
              </a:rPr>
              <a:t>Emphasize the value proposition of streamlined operations, improved customer satisfaction, and increased revenue.</a:t>
            </a:r>
            <a:endParaRPr sz="1600" dirty="0">
              <a:latin typeface="+mn-lt"/>
            </a:endParaRPr>
          </a:p>
        </p:txBody>
      </p:sp>
      <p:sp>
        <p:nvSpPr>
          <p:cNvPr id="275" name="Google Shape;275;p37"/>
          <p:cNvSpPr txBox="1">
            <a:spLocks noGrp="1"/>
          </p:cNvSpPr>
          <p:nvPr>
            <p:ph type="subTitle" idx="3"/>
          </p:nvPr>
        </p:nvSpPr>
        <p:spPr>
          <a:xfrm>
            <a:off x="688623" y="2498947"/>
            <a:ext cx="3465688" cy="891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latin typeface="Advent Pro"/>
              </a:rPr>
              <a:t>     </a:t>
            </a:r>
            <a:r>
              <a:rPr lang="en-IN" sz="1800" b="1" u="sng" dirty="0">
                <a:latin typeface="Advent Pro"/>
              </a:rPr>
              <a:t>VALUABLE PROPOSITION:</a:t>
            </a:r>
            <a:endParaRPr sz="1800" b="1" u="sng" dirty="0">
              <a:latin typeface="Advent Pro"/>
            </a:endParaRPr>
          </a:p>
        </p:txBody>
      </p:sp>
      <p:sp>
        <p:nvSpPr>
          <p:cNvPr id="277" name="Google Shape;277;p37"/>
          <p:cNvSpPr txBox="1">
            <a:spLocks noGrp="1"/>
          </p:cNvSpPr>
          <p:nvPr>
            <p:ph type="subTitle" idx="5"/>
          </p:nvPr>
        </p:nvSpPr>
        <p:spPr>
          <a:xfrm>
            <a:off x="1704622" y="3060947"/>
            <a:ext cx="5781150" cy="1367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mn-lt"/>
              </a:rPr>
              <a:t>The valuable proposition of the restaurant reservations chatbot lies in its ability to enhance the booking experience for customers, streamline operations for restaurant staff, and drive business growth through personalized assistance, real-time updates, and seamless integration.</a:t>
            </a:r>
            <a:endParaRPr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3070578" y="90850"/>
            <a:ext cx="5102577" cy="5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                WOW IN MY SOLUTION :</a:t>
            </a:r>
            <a:endParaRPr sz="2000" b="1" dirty="0"/>
          </a:p>
        </p:txBody>
      </p:sp>
      <p:sp>
        <p:nvSpPr>
          <p:cNvPr id="304" name="Google Shape;304;p41"/>
          <p:cNvSpPr txBox="1">
            <a:spLocks noGrp="1"/>
          </p:cNvSpPr>
          <p:nvPr>
            <p:ph type="subTitle" idx="1"/>
          </p:nvPr>
        </p:nvSpPr>
        <p:spPr>
          <a:xfrm>
            <a:off x="3676101" y="891931"/>
            <a:ext cx="4675899" cy="31758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400" b="1" dirty="0">
                <a:latin typeface="Advent Pro"/>
              </a:rPr>
              <a:t>Instantaneous Assistance: </a:t>
            </a:r>
            <a:r>
              <a:rPr lang="en-US" sz="1400" dirty="0">
                <a:latin typeface="Advent Pro"/>
              </a:rPr>
              <a:t>Our chatbot offers immediate responses to customer inquiries, providing real-time availability updates and personalized recommendations within seconds, creating a wow-worthy experience of efficiency and responsiveness.</a:t>
            </a:r>
          </a:p>
          <a:p>
            <a:pPr marL="457200" lvl="0" indent="-304800" algn="l" rtl="0">
              <a:spcBef>
                <a:spcPts val="1000"/>
              </a:spcBef>
              <a:spcAft>
                <a:spcPts val="0"/>
              </a:spcAft>
              <a:buSzPts val="1200"/>
              <a:buAutoNum type="arabicPeriod"/>
            </a:pPr>
            <a:r>
              <a:rPr lang="en-US" sz="1400" b="1" dirty="0">
                <a:latin typeface="Advent Pro"/>
              </a:rPr>
              <a:t>Predictive Intelligence</a:t>
            </a:r>
            <a:r>
              <a:rPr lang="en-US" sz="1400" dirty="0">
                <a:latin typeface="Advent Pro"/>
              </a:rPr>
              <a:t>: Through advanced algorithms, our chatbot anticipates customer needs and preferences, offering tailored suggestions for seating arrangements, menu options, and special requests, leaving customers pleasantly surprised by its intuitive understanding.</a:t>
            </a:r>
          </a:p>
          <a:p>
            <a:pPr marL="457200" lvl="0" indent="-304800" algn="l" rtl="0">
              <a:spcBef>
                <a:spcPts val="1000"/>
              </a:spcBef>
              <a:spcAft>
                <a:spcPts val="0"/>
              </a:spcAft>
              <a:buSzPts val="1200"/>
              <a:buAutoNum type="arabicPeriod"/>
            </a:pPr>
            <a:r>
              <a:rPr lang="en-US" sz="1400" b="1" dirty="0">
                <a:latin typeface="Advent Pro"/>
              </a:rPr>
              <a:t>24/7 Accessibility</a:t>
            </a:r>
            <a:r>
              <a:rPr lang="en-US" sz="1400" dirty="0">
                <a:latin typeface="Advent Pro"/>
              </a:rPr>
              <a:t>: Unlike traditional reservation methods, our chatbot is available round-the-clock, allowing customers to make bookings anytime, anywhere, enhancing convenience and flexibility, and setting a new standard for accessibility </a:t>
            </a:r>
            <a:r>
              <a:rPr lang="en-US" sz="1400" dirty="0"/>
              <a:t>in the industry.</a:t>
            </a:r>
          </a:p>
        </p:txBody>
      </p:sp>
      <p:sp>
        <p:nvSpPr>
          <p:cNvPr id="305" name="Google Shape;305;p41"/>
          <p:cNvSpPr/>
          <p:nvPr/>
        </p:nvSpPr>
        <p:spPr>
          <a:xfrm>
            <a:off x="801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1"/>
          <p:cNvGrpSpPr/>
          <p:nvPr/>
        </p:nvGrpSpPr>
        <p:grpSpPr>
          <a:xfrm>
            <a:off x="716376" y="709411"/>
            <a:ext cx="1834973" cy="3724678"/>
            <a:chOff x="716376" y="709411"/>
            <a:chExt cx="1834973" cy="3724678"/>
          </a:xfrm>
        </p:grpSpPr>
        <p:sp>
          <p:nvSpPr>
            <p:cNvPr id="307" name="Google Shape;307;p41"/>
            <p:cNvSpPr/>
            <p:nvPr/>
          </p:nvSpPr>
          <p:spPr>
            <a:xfrm>
              <a:off x="716376"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a:effectLst>
              <a:outerShdw blurRad="214313" dist="76200" dir="378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1420430" y="4184564"/>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41"/>
          <p:cNvPicPr preferRelativeResize="0"/>
          <p:nvPr/>
        </p:nvPicPr>
        <p:blipFill rotWithShape="1">
          <a:blip r:embed="rId3">
            <a:alphaModFix/>
          </a:blip>
          <a:srcRect l="20966" t="21964" r="22536" b="5880"/>
          <a:stretch/>
        </p:blipFill>
        <p:spPr>
          <a:xfrm>
            <a:off x="801563" y="891935"/>
            <a:ext cx="1664600" cy="3175854"/>
          </a:xfrm>
          <a:prstGeom prst="rect">
            <a:avLst/>
          </a:prstGeom>
          <a:noFill/>
          <a:ln>
            <a:noFill/>
          </a:ln>
        </p:spPr>
      </p:pic>
      <p:sp>
        <p:nvSpPr>
          <p:cNvPr id="310" name="Google Shape;310;p41"/>
          <p:cNvSpPr txBox="1"/>
          <p:nvPr/>
        </p:nvSpPr>
        <p:spPr>
          <a:xfrm>
            <a:off x="2767375" y="94137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1"/>
                </a:solidFill>
                <a:latin typeface="Advent Pro Medium"/>
                <a:ea typeface="Advent Pro Medium"/>
                <a:cs typeface="Advent Pro Medium"/>
                <a:sym typeface="Advent Pro Medium"/>
              </a:rPr>
              <a:t>01</a:t>
            </a:r>
            <a:endParaRPr sz="3600" dirty="0">
              <a:solidFill>
                <a:schemeClr val="dk1"/>
              </a:solidFill>
              <a:latin typeface="Advent Pro Medium"/>
              <a:ea typeface="Advent Pro Medium"/>
              <a:cs typeface="Advent Pro Medium"/>
              <a:sym typeface="Advent Pro Medium"/>
            </a:endParaRPr>
          </a:p>
        </p:txBody>
      </p:sp>
      <p:sp>
        <p:nvSpPr>
          <p:cNvPr id="311" name="Google Shape;311;p41"/>
          <p:cNvSpPr txBox="1"/>
          <p:nvPr/>
        </p:nvSpPr>
        <p:spPr>
          <a:xfrm>
            <a:off x="2767375" y="2311800"/>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02</a:t>
            </a:r>
            <a:endParaRPr sz="3600">
              <a:solidFill>
                <a:schemeClr val="dk1"/>
              </a:solidFill>
              <a:latin typeface="Advent Pro Medium"/>
              <a:ea typeface="Advent Pro Medium"/>
              <a:cs typeface="Advent Pro Medium"/>
              <a:sym typeface="Advent Pro Medium"/>
            </a:endParaRPr>
          </a:p>
        </p:txBody>
      </p:sp>
      <p:sp>
        <p:nvSpPr>
          <p:cNvPr id="312" name="Google Shape;312;p41"/>
          <p:cNvSpPr txBox="1"/>
          <p:nvPr/>
        </p:nvSpPr>
        <p:spPr>
          <a:xfrm>
            <a:off x="2767375" y="368222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03</a:t>
            </a:r>
            <a:endParaRPr sz="3600">
              <a:solidFill>
                <a:schemeClr val="dk1"/>
              </a:solidFill>
              <a:latin typeface="Advent Pro Medium"/>
              <a:ea typeface="Advent Pro Medium"/>
              <a:cs typeface="Advent Pro Medium"/>
              <a:sym typeface="Advent Pro Medium"/>
            </a:endParaRPr>
          </a:p>
        </p:txBody>
      </p:sp>
      <p:cxnSp>
        <p:nvCxnSpPr>
          <p:cNvPr id="313" name="Google Shape;313;p41"/>
          <p:cNvCxnSpPr>
            <a:cxnSpLocks/>
            <a:stCxn id="310" idx="1"/>
          </p:cNvCxnSpPr>
          <p:nvPr/>
        </p:nvCxnSpPr>
        <p:spPr>
          <a:xfrm flipH="1">
            <a:off x="2019475" y="1201325"/>
            <a:ext cx="747900" cy="6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4" name="Google Shape;314;p41"/>
          <p:cNvCxnSpPr>
            <a:stCxn id="311" idx="1"/>
          </p:cNvCxnSpPr>
          <p:nvPr/>
        </p:nvCxnSpPr>
        <p:spPr>
          <a:xfrm flipH="1">
            <a:off x="1807675" y="2571750"/>
            <a:ext cx="959700" cy="468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5" name="Google Shape;315;p41"/>
          <p:cNvCxnSpPr>
            <a:stCxn id="312" idx="1"/>
          </p:cNvCxnSpPr>
          <p:nvPr/>
        </p:nvCxnSpPr>
        <p:spPr>
          <a:xfrm rot="10800000">
            <a:off x="1482475" y="3834775"/>
            <a:ext cx="1284900" cy="1074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253530" y="41788"/>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MODELLING</a:t>
            </a:r>
            <a:r>
              <a:rPr lang="en" b="1" u="sng" dirty="0"/>
              <a:t>:</a:t>
            </a:r>
            <a:endParaRPr b="1" u="sng" dirty="0"/>
          </a:p>
        </p:txBody>
      </p:sp>
      <p:sp>
        <p:nvSpPr>
          <p:cNvPr id="344" name="Google Shape;344;p44"/>
          <p:cNvSpPr/>
          <p:nvPr/>
        </p:nvSpPr>
        <p:spPr>
          <a:xfrm>
            <a:off x="716375" y="1251425"/>
            <a:ext cx="3249300" cy="324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993425" y="1805500"/>
            <a:ext cx="2695200" cy="26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1526075" y="2870875"/>
            <a:ext cx="1629900" cy="162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1706075" y="1242500"/>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NLU</a:t>
            </a:r>
            <a:endParaRPr sz="2400" b="1" dirty="0">
              <a:solidFill>
                <a:srgbClr val="191919"/>
              </a:solidFill>
              <a:latin typeface="Raleway"/>
              <a:ea typeface="Raleway"/>
              <a:cs typeface="Raleway"/>
              <a:sym typeface="Raleway"/>
            </a:endParaRPr>
          </a:p>
        </p:txBody>
      </p:sp>
      <p:sp>
        <p:nvSpPr>
          <p:cNvPr id="348" name="Google Shape;348;p44"/>
          <p:cNvSpPr txBox="1"/>
          <p:nvPr/>
        </p:nvSpPr>
        <p:spPr>
          <a:xfrm>
            <a:off x="1706075" y="212462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RMSI</a:t>
            </a:r>
            <a:endParaRPr sz="2400" b="1" dirty="0">
              <a:solidFill>
                <a:srgbClr val="191919"/>
              </a:solidFill>
              <a:latin typeface="Raleway"/>
              <a:ea typeface="Raleway"/>
              <a:cs typeface="Raleway"/>
              <a:sym typeface="Raleway"/>
            </a:endParaRPr>
          </a:p>
        </p:txBody>
      </p:sp>
      <p:sp>
        <p:nvSpPr>
          <p:cNvPr id="349" name="Google Shape;349;p44"/>
          <p:cNvSpPr txBox="1"/>
          <p:nvPr/>
        </p:nvSpPr>
        <p:spPr>
          <a:xfrm>
            <a:off x="1756597" y="333797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Advent Pro Medium"/>
                <a:cs typeface="Advent Pro Medium"/>
                <a:sym typeface="Advent Pro Medium"/>
              </a:rPr>
              <a:t>IR</a:t>
            </a:r>
            <a:endParaRPr sz="2600" b="1" dirty="0">
              <a:solidFill>
                <a:schemeClr val="dk1"/>
              </a:solidFill>
              <a:latin typeface="Advent Pro Medium"/>
              <a:ea typeface="Advent Pro Medium"/>
              <a:cs typeface="Advent Pro Medium"/>
              <a:sym typeface="Advent Pro Medium"/>
            </a:endParaRPr>
          </a:p>
        </p:txBody>
      </p:sp>
      <p:sp>
        <p:nvSpPr>
          <p:cNvPr id="350" name="Google Shape;350;p44"/>
          <p:cNvSpPr txBox="1"/>
          <p:nvPr/>
        </p:nvSpPr>
        <p:spPr>
          <a:xfrm>
            <a:off x="4955375" y="769836"/>
            <a:ext cx="3521858" cy="6779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Natural Language Understanding:</a:t>
            </a:r>
            <a:endParaRPr sz="1600" b="1" dirty="0">
              <a:solidFill>
                <a:schemeClr val="dk1"/>
              </a:solidFill>
              <a:latin typeface="Advent Pro"/>
              <a:ea typeface="Advent Pro"/>
              <a:cs typeface="Advent Pro"/>
              <a:sym typeface="Advent Pro"/>
            </a:endParaRPr>
          </a:p>
        </p:txBody>
      </p:sp>
      <p:sp>
        <p:nvSpPr>
          <p:cNvPr id="351" name="Google Shape;351;p44"/>
          <p:cNvSpPr txBox="1"/>
          <p:nvPr/>
        </p:nvSpPr>
        <p:spPr>
          <a:xfrm>
            <a:off x="5197473" y="1433838"/>
            <a:ext cx="3663514" cy="1060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 Use NLU techniques to extract key information from user messages, such as date, time, party size, and special requests</a:t>
            </a:r>
            <a:r>
              <a:rPr lang="en-US" dirty="0">
                <a:solidFill>
                  <a:schemeClr val="dk1"/>
                </a:solidFill>
                <a:latin typeface="+mn-lt"/>
                <a:ea typeface="Albert Sans"/>
                <a:cs typeface="Albert Sans"/>
                <a:sym typeface="Albert Sans"/>
              </a:rPr>
              <a:t>.</a:t>
            </a:r>
            <a:endParaRPr dirty="0">
              <a:solidFill>
                <a:schemeClr val="dk1"/>
              </a:solidFill>
              <a:latin typeface="+mn-lt"/>
              <a:ea typeface="Albert Sans"/>
              <a:cs typeface="Albert Sans"/>
              <a:sym typeface="Albert Sans"/>
            </a:endParaRPr>
          </a:p>
        </p:txBody>
      </p:sp>
      <p:sp>
        <p:nvSpPr>
          <p:cNvPr id="352" name="Google Shape;352;p44"/>
          <p:cNvSpPr txBox="1"/>
          <p:nvPr/>
        </p:nvSpPr>
        <p:spPr>
          <a:xfrm>
            <a:off x="4920423" y="2267130"/>
            <a:ext cx="3784052" cy="6037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Reservation management System Integration:</a:t>
            </a:r>
            <a:endParaRPr sz="1600" b="1" dirty="0">
              <a:solidFill>
                <a:schemeClr val="dk1"/>
              </a:solidFill>
              <a:latin typeface="Advent Pro"/>
              <a:ea typeface="Advent Pro"/>
              <a:cs typeface="Advent Pro"/>
              <a:sym typeface="Advent Pro"/>
            </a:endParaRPr>
          </a:p>
        </p:txBody>
      </p:sp>
      <p:sp>
        <p:nvSpPr>
          <p:cNvPr id="353" name="Google Shape;353;p44"/>
          <p:cNvSpPr txBox="1"/>
          <p:nvPr/>
        </p:nvSpPr>
        <p:spPr>
          <a:xfrm>
            <a:off x="5223875" y="2721539"/>
            <a:ext cx="3253358" cy="6983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Connect the chatbot to the restaurant's reservation system to check availability and make bookings in real-time.</a:t>
            </a:r>
            <a:endParaRPr dirty="0">
              <a:solidFill>
                <a:schemeClr val="dk1"/>
              </a:solidFill>
              <a:latin typeface="Albert Sans"/>
              <a:ea typeface="Albert Sans"/>
              <a:cs typeface="Albert Sans"/>
              <a:sym typeface="Albert Sans"/>
            </a:endParaRPr>
          </a:p>
        </p:txBody>
      </p:sp>
      <p:sp>
        <p:nvSpPr>
          <p:cNvPr id="354" name="Google Shape;354;p44"/>
          <p:cNvSpPr txBox="1"/>
          <p:nvPr/>
        </p:nvSpPr>
        <p:spPr>
          <a:xfrm>
            <a:off x="4946825" y="3327131"/>
            <a:ext cx="3404400" cy="5163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dvent Pro"/>
                <a:ea typeface="Advent Pro"/>
                <a:cs typeface="Advent Pro"/>
                <a:sym typeface="Advent Pro"/>
              </a:rPr>
              <a:t>Intent Recognition:</a:t>
            </a:r>
            <a:endParaRPr sz="1600" b="1" dirty="0">
              <a:solidFill>
                <a:schemeClr val="dk1"/>
              </a:solidFill>
              <a:latin typeface="Advent Pro"/>
              <a:ea typeface="Advent Pro"/>
              <a:cs typeface="Advent Pro"/>
              <a:sym typeface="Advent Pro"/>
            </a:endParaRPr>
          </a:p>
        </p:txBody>
      </p:sp>
      <p:sp>
        <p:nvSpPr>
          <p:cNvPr id="355" name="Google Shape;355;p44"/>
          <p:cNvSpPr txBox="1"/>
          <p:nvPr/>
        </p:nvSpPr>
        <p:spPr>
          <a:xfrm>
            <a:off x="5223875" y="3843496"/>
            <a:ext cx="3480600" cy="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Train the chatbot to understand user intents like making, modifying, or canceling reservations</a:t>
            </a:r>
            <a:r>
              <a:rPr lang="en-US" sz="1200" dirty="0">
                <a:solidFill>
                  <a:schemeClr val="dk1"/>
                </a:solidFill>
                <a:latin typeface="Albert Sans"/>
                <a:ea typeface="Albert Sans"/>
                <a:cs typeface="Albert Sans"/>
                <a:sym typeface="Albert Sans"/>
              </a:rPr>
              <a:t>.</a:t>
            </a:r>
          </a:p>
        </p:txBody>
      </p:sp>
      <p:sp>
        <p:nvSpPr>
          <p:cNvPr id="356" name="Google Shape;356;p44"/>
          <p:cNvSpPr/>
          <p:nvPr/>
        </p:nvSpPr>
        <p:spPr>
          <a:xfrm>
            <a:off x="4643825" y="1177875"/>
            <a:ext cx="226800" cy="22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4643825" y="2370566"/>
            <a:ext cx="226800" cy="22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4643825" y="3566425"/>
            <a:ext cx="226800" cy="22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759</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Advent Pro</vt:lpstr>
      <vt:lpstr>Advent Pro Medium</vt:lpstr>
      <vt:lpstr>Albert Sans</vt:lpstr>
      <vt:lpstr>Aptos</vt:lpstr>
      <vt:lpstr>Arial</vt:lpstr>
      <vt:lpstr>Arial Rounded MT Bold</vt:lpstr>
      <vt:lpstr>Poppins</vt:lpstr>
      <vt:lpstr>Raleway</vt:lpstr>
      <vt:lpstr>Wingdings</vt:lpstr>
      <vt:lpstr>Geometric Papercut Style Marketing Plan by Slidesgo</vt:lpstr>
      <vt:lpstr>PRESENTED BY:                            Vijayalakshmi.R                           422521104042 </vt:lpstr>
      <vt:lpstr>TITLE: </vt:lpstr>
      <vt:lpstr>PowerPoint Presentation</vt:lpstr>
      <vt:lpstr>PROBLEM STATEMENT:</vt:lpstr>
      <vt:lpstr>PROJECT  OVERVIEW:</vt:lpstr>
      <vt:lpstr>End Users:</vt:lpstr>
      <vt:lpstr>MY INNOVATIVE SOLUTIONS:</vt:lpstr>
      <vt:lpstr>                WOW IN MY SOLUTION :</vt:lpstr>
      <vt:lpstr>MODELLING:</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Vijayalakshmi.R                           422521104042</dc:title>
  <dc:creator>S.Ranjitha Sekar</dc:creator>
  <cp:lastModifiedBy>S.Ranjitha Sekar</cp:lastModifiedBy>
  <cp:revision>5</cp:revision>
  <dcterms:modified xsi:type="dcterms:W3CDTF">2024-04-05T05:57:55Z</dcterms:modified>
</cp:coreProperties>
</file>