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5.xml" ContentType="application/vnd.openxmlformats-officedocument.themeOverr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6.xml" ContentType="application/vnd.openxmlformats-officedocument.themeOverr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7.xml" ContentType="application/vnd.openxmlformats-officedocument.themeOverr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89" r:id="rId3"/>
    <p:sldId id="269" r:id="rId4"/>
    <p:sldId id="258" r:id="rId5"/>
    <p:sldId id="279" r:id="rId6"/>
    <p:sldId id="270" r:id="rId7"/>
    <p:sldId id="277" r:id="rId8"/>
    <p:sldId id="283" r:id="rId9"/>
    <p:sldId id="281" r:id="rId10"/>
    <p:sldId id="271" r:id="rId11"/>
    <p:sldId id="285" r:id="rId12"/>
    <p:sldId id="272" r:id="rId13"/>
    <p:sldId id="288" r:id="rId14"/>
    <p:sldId id="284"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A40000"/>
    <a:srgbClr val="9E0000"/>
    <a:srgbClr val="C7450B"/>
    <a:srgbClr val="E24E0C"/>
    <a:srgbClr val="DC6140"/>
    <a:srgbClr val="E60000"/>
    <a:srgbClr val="C9670D"/>
    <a:srgbClr val="66B5C9"/>
    <a:srgbClr val="EDB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6182" autoAdjust="0"/>
  </p:normalViewPr>
  <p:slideViewPr>
    <p:cSldViewPr snapToGrid="0">
      <p:cViewPr varScale="1">
        <p:scale>
          <a:sx n="77" d="100"/>
          <a:sy n="77" d="100"/>
        </p:scale>
        <p:origin x="504" y="90"/>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539C8F-9BCB-43EE-ADA5-9B26B97CC556}"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B14B164B-9F5F-465F-924D-3A8596C5B7A1}">
      <dgm:prSet/>
      <dgm:spPr/>
      <dgm:t>
        <a:bodyPr/>
        <a:lstStyle/>
        <a:p>
          <a:r>
            <a:rPr lang="en-GB" b="1" i="0"/>
            <a:t>Source: </a:t>
          </a:r>
          <a:r>
            <a:rPr lang="en-GB" i="0"/>
            <a:t>Johns Hopkins University GitHub repository [2].</a:t>
          </a:r>
          <a:endParaRPr lang="en-US"/>
        </a:p>
      </dgm:t>
    </dgm:pt>
    <dgm:pt modelId="{FDCB05D5-CBEB-46CF-B3FA-0E0AACBD4573}" type="parTrans" cxnId="{909D89D9-081B-4DA9-B221-10C9BC8B853F}">
      <dgm:prSet/>
      <dgm:spPr/>
      <dgm:t>
        <a:bodyPr/>
        <a:lstStyle/>
        <a:p>
          <a:endParaRPr lang="en-US"/>
        </a:p>
      </dgm:t>
    </dgm:pt>
    <dgm:pt modelId="{000E2A92-06F0-419B-A279-0DE557BA206A}" type="sibTrans" cxnId="{909D89D9-081B-4DA9-B221-10C9BC8B853F}">
      <dgm:prSet/>
      <dgm:spPr/>
      <dgm:t>
        <a:bodyPr/>
        <a:lstStyle/>
        <a:p>
          <a:endParaRPr lang="en-US"/>
        </a:p>
      </dgm:t>
    </dgm:pt>
    <dgm:pt modelId="{36C80A6E-6DE2-42F6-BB04-494843B804B0}">
      <dgm:prSet/>
      <dgm:spPr/>
      <dgm:t>
        <a:bodyPr/>
        <a:lstStyle/>
        <a:p>
          <a:r>
            <a:rPr lang="en-GB" b="1" i="0"/>
            <a:t>Number of Locations: </a:t>
          </a:r>
          <a:r>
            <a:rPr lang="en-GB" i="0"/>
            <a:t>The dataset includes information for a total of 187 different locations, mostly countries, and some cruise ships.</a:t>
          </a:r>
          <a:endParaRPr lang="en-US"/>
        </a:p>
      </dgm:t>
    </dgm:pt>
    <dgm:pt modelId="{1AA143BB-54AC-4577-941F-AA8CFB07F267}" type="parTrans" cxnId="{D5716C2C-DA7F-4CFD-AE27-C9E650B549EB}">
      <dgm:prSet/>
      <dgm:spPr/>
      <dgm:t>
        <a:bodyPr/>
        <a:lstStyle/>
        <a:p>
          <a:endParaRPr lang="en-US"/>
        </a:p>
      </dgm:t>
    </dgm:pt>
    <dgm:pt modelId="{A7F58DB7-8D2D-4252-88AA-9E4B5ADD3C45}" type="sibTrans" cxnId="{D5716C2C-DA7F-4CFD-AE27-C9E650B549EB}">
      <dgm:prSet/>
      <dgm:spPr/>
      <dgm:t>
        <a:bodyPr/>
        <a:lstStyle/>
        <a:p>
          <a:endParaRPr lang="en-US"/>
        </a:p>
      </dgm:t>
    </dgm:pt>
    <dgm:pt modelId="{84602490-67FE-4ECC-BDED-937079A0BC5D}">
      <dgm:prSet/>
      <dgm:spPr/>
      <dgm:t>
        <a:bodyPr/>
        <a:lstStyle/>
        <a:p>
          <a:r>
            <a:rPr lang="en-GB" b="1" i="0"/>
            <a:t>Multivariate Time Series</a:t>
          </a:r>
          <a:r>
            <a:rPr lang="en-GB" i="0"/>
            <a:t>: The data provides multiple time series for each location, capturing various aspects related to the COVID-19 pandemic, such as confirmed cases, deceased cases, and recovered cases.</a:t>
          </a:r>
          <a:endParaRPr lang="en-US"/>
        </a:p>
      </dgm:t>
    </dgm:pt>
    <dgm:pt modelId="{ECEC3C85-02D9-4B33-83AF-451422E166FB}" type="parTrans" cxnId="{8463960C-0D96-4F18-95EA-FD645134B4F4}">
      <dgm:prSet/>
      <dgm:spPr/>
      <dgm:t>
        <a:bodyPr/>
        <a:lstStyle/>
        <a:p>
          <a:endParaRPr lang="en-US"/>
        </a:p>
      </dgm:t>
    </dgm:pt>
    <dgm:pt modelId="{E2B36788-CAF5-46DF-9B3E-2C3DE17BA4F3}" type="sibTrans" cxnId="{8463960C-0D96-4F18-95EA-FD645134B4F4}">
      <dgm:prSet/>
      <dgm:spPr/>
      <dgm:t>
        <a:bodyPr/>
        <a:lstStyle/>
        <a:p>
          <a:endParaRPr lang="en-US"/>
        </a:p>
      </dgm:t>
    </dgm:pt>
    <dgm:pt modelId="{7B4581D7-F38E-42F8-AAA4-9055B2614E0E}">
      <dgm:prSet/>
      <dgm:spPr/>
      <dgm:t>
        <a:bodyPr/>
        <a:lstStyle/>
        <a:p>
          <a:r>
            <a:rPr lang="en-GB" b="1" i="0"/>
            <a:t>Temporal Coverage: </a:t>
          </a:r>
          <a:r>
            <a:rPr lang="en-GB" i="0"/>
            <a:t>The time series data spans a significant period, starting from 04/02/2020 to 27/04/2021.</a:t>
          </a:r>
          <a:endParaRPr lang="en-US"/>
        </a:p>
      </dgm:t>
    </dgm:pt>
    <dgm:pt modelId="{1480AD19-7253-44FD-A9A5-9039859CBE52}" type="parTrans" cxnId="{DC02413F-0E37-4705-B731-ED9B5E14BAAA}">
      <dgm:prSet/>
      <dgm:spPr/>
      <dgm:t>
        <a:bodyPr/>
        <a:lstStyle/>
        <a:p>
          <a:endParaRPr lang="en-US"/>
        </a:p>
      </dgm:t>
    </dgm:pt>
    <dgm:pt modelId="{AB00AAE8-3BA4-400C-A5E5-4B120289B8B7}" type="sibTrans" cxnId="{DC02413F-0E37-4705-B731-ED9B5E14BAAA}">
      <dgm:prSet/>
      <dgm:spPr/>
      <dgm:t>
        <a:bodyPr/>
        <a:lstStyle/>
        <a:p>
          <a:endParaRPr lang="en-US"/>
        </a:p>
      </dgm:t>
    </dgm:pt>
    <dgm:pt modelId="{86F0A3CF-C751-444E-9FF7-EFB2CB2928BC}">
      <dgm:prSet/>
      <dgm:spPr/>
      <dgm:t>
        <a:bodyPr/>
        <a:lstStyle/>
        <a:p>
          <a:r>
            <a:rPr lang="en-GB" b="1" i="0"/>
            <a:t>Preprocessing: </a:t>
          </a:r>
          <a:r>
            <a:rPr lang="en-GB" i="0"/>
            <a:t>To address issues related to data scale, the original data is standardized before being used in the neural network models.</a:t>
          </a:r>
          <a:endParaRPr lang="en-US"/>
        </a:p>
      </dgm:t>
    </dgm:pt>
    <dgm:pt modelId="{6B3ED737-39FA-400E-BF32-5061E29DC6F1}" type="parTrans" cxnId="{635959BD-638F-4A5F-A568-4737B6E47E28}">
      <dgm:prSet/>
      <dgm:spPr/>
      <dgm:t>
        <a:bodyPr/>
        <a:lstStyle/>
        <a:p>
          <a:endParaRPr lang="en-US"/>
        </a:p>
      </dgm:t>
    </dgm:pt>
    <dgm:pt modelId="{D0FED65C-E884-4FCD-A320-48B2A29A1290}" type="sibTrans" cxnId="{635959BD-638F-4A5F-A568-4737B6E47E28}">
      <dgm:prSet/>
      <dgm:spPr/>
      <dgm:t>
        <a:bodyPr/>
        <a:lstStyle/>
        <a:p>
          <a:endParaRPr lang="en-US"/>
        </a:p>
      </dgm:t>
    </dgm:pt>
    <dgm:pt modelId="{F2F32C52-D8BD-415A-B527-6D6E57C60683}" type="pres">
      <dgm:prSet presAssocID="{2C539C8F-9BCB-43EE-ADA5-9B26B97CC556}" presName="outerComposite" presStyleCnt="0">
        <dgm:presLayoutVars>
          <dgm:chMax val="5"/>
          <dgm:dir/>
          <dgm:resizeHandles val="exact"/>
        </dgm:presLayoutVars>
      </dgm:prSet>
      <dgm:spPr/>
    </dgm:pt>
    <dgm:pt modelId="{D57E952E-80AC-4DBD-A272-7C2296FB7E96}" type="pres">
      <dgm:prSet presAssocID="{2C539C8F-9BCB-43EE-ADA5-9B26B97CC556}" presName="dummyMaxCanvas" presStyleCnt="0">
        <dgm:presLayoutVars/>
      </dgm:prSet>
      <dgm:spPr/>
    </dgm:pt>
    <dgm:pt modelId="{443F0478-6940-4F90-8E63-F85D053A7E7C}" type="pres">
      <dgm:prSet presAssocID="{2C539C8F-9BCB-43EE-ADA5-9B26B97CC556}" presName="FiveNodes_1" presStyleLbl="node1" presStyleIdx="0" presStyleCnt="5">
        <dgm:presLayoutVars>
          <dgm:bulletEnabled val="1"/>
        </dgm:presLayoutVars>
      </dgm:prSet>
      <dgm:spPr/>
    </dgm:pt>
    <dgm:pt modelId="{6F909A14-81C8-4DD8-8C76-73A2FDC8F660}" type="pres">
      <dgm:prSet presAssocID="{2C539C8F-9BCB-43EE-ADA5-9B26B97CC556}" presName="FiveNodes_2" presStyleLbl="node1" presStyleIdx="1" presStyleCnt="5">
        <dgm:presLayoutVars>
          <dgm:bulletEnabled val="1"/>
        </dgm:presLayoutVars>
      </dgm:prSet>
      <dgm:spPr/>
    </dgm:pt>
    <dgm:pt modelId="{C6BB995F-E102-451E-AC95-5A758E765D86}" type="pres">
      <dgm:prSet presAssocID="{2C539C8F-9BCB-43EE-ADA5-9B26B97CC556}" presName="FiveNodes_3" presStyleLbl="node1" presStyleIdx="2" presStyleCnt="5">
        <dgm:presLayoutVars>
          <dgm:bulletEnabled val="1"/>
        </dgm:presLayoutVars>
      </dgm:prSet>
      <dgm:spPr/>
    </dgm:pt>
    <dgm:pt modelId="{99862D47-3C6D-47E5-A5DD-05A6ACAB3E3F}" type="pres">
      <dgm:prSet presAssocID="{2C539C8F-9BCB-43EE-ADA5-9B26B97CC556}" presName="FiveNodes_4" presStyleLbl="node1" presStyleIdx="3" presStyleCnt="5">
        <dgm:presLayoutVars>
          <dgm:bulletEnabled val="1"/>
        </dgm:presLayoutVars>
      </dgm:prSet>
      <dgm:spPr/>
    </dgm:pt>
    <dgm:pt modelId="{6D0DCD03-474C-43F1-AF20-063F2B5675DC}" type="pres">
      <dgm:prSet presAssocID="{2C539C8F-9BCB-43EE-ADA5-9B26B97CC556}" presName="FiveNodes_5" presStyleLbl="node1" presStyleIdx="4" presStyleCnt="5">
        <dgm:presLayoutVars>
          <dgm:bulletEnabled val="1"/>
        </dgm:presLayoutVars>
      </dgm:prSet>
      <dgm:spPr/>
    </dgm:pt>
    <dgm:pt modelId="{39641912-38C9-4012-AF0D-2D9177101BDB}" type="pres">
      <dgm:prSet presAssocID="{2C539C8F-9BCB-43EE-ADA5-9B26B97CC556}" presName="FiveConn_1-2" presStyleLbl="fgAccFollowNode1" presStyleIdx="0" presStyleCnt="4">
        <dgm:presLayoutVars>
          <dgm:bulletEnabled val="1"/>
        </dgm:presLayoutVars>
      </dgm:prSet>
      <dgm:spPr/>
    </dgm:pt>
    <dgm:pt modelId="{B6085083-90B9-45D4-916A-1D25D9F6B67E}" type="pres">
      <dgm:prSet presAssocID="{2C539C8F-9BCB-43EE-ADA5-9B26B97CC556}" presName="FiveConn_2-3" presStyleLbl="fgAccFollowNode1" presStyleIdx="1" presStyleCnt="4">
        <dgm:presLayoutVars>
          <dgm:bulletEnabled val="1"/>
        </dgm:presLayoutVars>
      </dgm:prSet>
      <dgm:spPr/>
    </dgm:pt>
    <dgm:pt modelId="{F1F9CE35-0ACD-4360-9206-C88F1D0B9977}" type="pres">
      <dgm:prSet presAssocID="{2C539C8F-9BCB-43EE-ADA5-9B26B97CC556}" presName="FiveConn_3-4" presStyleLbl="fgAccFollowNode1" presStyleIdx="2" presStyleCnt="4">
        <dgm:presLayoutVars>
          <dgm:bulletEnabled val="1"/>
        </dgm:presLayoutVars>
      </dgm:prSet>
      <dgm:spPr/>
    </dgm:pt>
    <dgm:pt modelId="{EB6DB114-12AD-4803-9DE3-2E47783D4E06}" type="pres">
      <dgm:prSet presAssocID="{2C539C8F-9BCB-43EE-ADA5-9B26B97CC556}" presName="FiveConn_4-5" presStyleLbl="fgAccFollowNode1" presStyleIdx="3" presStyleCnt="4">
        <dgm:presLayoutVars>
          <dgm:bulletEnabled val="1"/>
        </dgm:presLayoutVars>
      </dgm:prSet>
      <dgm:spPr/>
    </dgm:pt>
    <dgm:pt modelId="{83DEF8C4-B561-40E0-9D95-DC709118037A}" type="pres">
      <dgm:prSet presAssocID="{2C539C8F-9BCB-43EE-ADA5-9B26B97CC556}" presName="FiveNodes_1_text" presStyleLbl="node1" presStyleIdx="4" presStyleCnt="5">
        <dgm:presLayoutVars>
          <dgm:bulletEnabled val="1"/>
        </dgm:presLayoutVars>
      </dgm:prSet>
      <dgm:spPr/>
    </dgm:pt>
    <dgm:pt modelId="{5A9517D3-F034-487A-9BA1-71EA6DF3F5AE}" type="pres">
      <dgm:prSet presAssocID="{2C539C8F-9BCB-43EE-ADA5-9B26B97CC556}" presName="FiveNodes_2_text" presStyleLbl="node1" presStyleIdx="4" presStyleCnt="5">
        <dgm:presLayoutVars>
          <dgm:bulletEnabled val="1"/>
        </dgm:presLayoutVars>
      </dgm:prSet>
      <dgm:spPr/>
    </dgm:pt>
    <dgm:pt modelId="{078A76EA-51EF-49FD-A683-25AD6C2B4376}" type="pres">
      <dgm:prSet presAssocID="{2C539C8F-9BCB-43EE-ADA5-9B26B97CC556}" presName="FiveNodes_3_text" presStyleLbl="node1" presStyleIdx="4" presStyleCnt="5">
        <dgm:presLayoutVars>
          <dgm:bulletEnabled val="1"/>
        </dgm:presLayoutVars>
      </dgm:prSet>
      <dgm:spPr/>
    </dgm:pt>
    <dgm:pt modelId="{6C3D4FC7-99BA-472D-8DD6-EB632BD9E11C}" type="pres">
      <dgm:prSet presAssocID="{2C539C8F-9BCB-43EE-ADA5-9B26B97CC556}" presName="FiveNodes_4_text" presStyleLbl="node1" presStyleIdx="4" presStyleCnt="5">
        <dgm:presLayoutVars>
          <dgm:bulletEnabled val="1"/>
        </dgm:presLayoutVars>
      </dgm:prSet>
      <dgm:spPr/>
    </dgm:pt>
    <dgm:pt modelId="{93D534C5-B55F-452B-9E96-DD8706E650C6}" type="pres">
      <dgm:prSet presAssocID="{2C539C8F-9BCB-43EE-ADA5-9B26B97CC556}" presName="FiveNodes_5_text" presStyleLbl="node1" presStyleIdx="4" presStyleCnt="5">
        <dgm:presLayoutVars>
          <dgm:bulletEnabled val="1"/>
        </dgm:presLayoutVars>
      </dgm:prSet>
      <dgm:spPr/>
    </dgm:pt>
  </dgm:ptLst>
  <dgm:cxnLst>
    <dgm:cxn modelId="{B000AB03-0683-42C3-9218-73D07AAC6453}" type="presOf" srcId="{A7F58DB7-8D2D-4252-88AA-9E4B5ADD3C45}" destId="{B6085083-90B9-45D4-916A-1D25D9F6B67E}" srcOrd="0" destOrd="0" presId="urn:microsoft.com/office/officeart/2005/8/layout/vProcess5"/>
    <dgm:cxn modelId="{8463960C-0D96-4F18-95EA-FD645134B4F4}" srcId="{2C539C8F-9BCB-43EE-ADA5-9B26B97CC556}" destId="{84602490-67FE-4ECC-BDED-937079A0BC5D}" srcOrd="2" destOrd="0" parTransId="{ECEC3C85-02D9-4B33-83AF-451422E166FB}" sibTransId="{E2B36788-CAF5-46DF-9B3E-2C3DE17BA4F3}"/>
    <dgm:cxn modelId="{94FE9112-A90A-458B-B959-89C292DA323C}" type="presOf" srcId="{2C539C8F-9BCB-43EE-ADA5-9B26B97CC556}" destId="{F2F32C52-D8BD-415A-B527-6D6E57C60683}" srcOrd="0" destOrd="0" presId="urn:microsoft.com/office/officeart/2005/8/layout/vProcess5"/>
    <dgm:cxn modelId="{79B68B2B-BB5F-4AB3-BB45-CE7002A373B0}" type="presOf" srcId="{36C80A6E-6DE2-42F6-BB04-494843B804B0}" destId="{6F909A14-81C8-4DD8-8C76-73A2FDC8F660}" srcOrd="0" destOrd="0" presId="urn:microsoft.com/office/officeart/2005/8/layout/vProcess5"/>
    <dgm:cxn modelId="{D5716C2C-DA7F-4CFD-AE27-C9E650B549EB}" srcId="{2C539C8F-9BCB-43EE-ADA5-9B26B97CC556}" destId="{36C80A6E-6DE2-42F6-BB04-494843B804B0}" srcOrd="1" destOrd="0" parTransId="{1AA143BB-54AC-4577-941F-AA8CFB07F267}" sibTransId="{A7F58DB7-8D2D-4252-88AA-9E4B5ADD3C45}"/>
    <dgm:cxn modelId="{437BC332-3127-4BA9-8C31-14CD143DF7A9}" type="presOf" srcId="{7B4581D7-F38E-42F8-AAA4-9055B2614E0E}" destId="{6C3D4FC7-99BA-472D-8DD6-EB632BD9E11C}" srcOrd="1" destOrd="0" presId="urn:microsoft.com/office/officeart/2005/8/layout/vProcess5"/>
    <dgm:cxn modelId="{DC02413F-0E37-4705-B731-ED9B5E14BAAA}" srcId="{2C539C8F-9BCB-43EE-ADA5-9B26B97CC556}" destId="{7B4581D7-F38E-42F8-AAA4-9055B2614E0E}" srcOrd="3" destOrd="0" parTransId="{1480AD19-7253-44FD-A9A5-9039859CBE52}" sibTransId="{AB00AAE8-3BA4-400C-A5E5-4B120289B8B7}"/>
    <dgm:cxn modelId="{9DB14C4E-115C-49FF-B1DF-CC6024B3AB35}" type="presOf" srcId="{7B4581D7-F38E-42F8-AAA4-9055B2614E0E}" destId="{99862D47-3C6D-47E5-A5DD-05A6ACAB3E3F}" srcOrd="0" destOrd="0" presId="urn:microsoft.com/office/officeart/2005/8/layout/vProcess5"/>
    <dgm:cxn modelId="{03F1B777-7E62-4F9C-8B45-B9E9509F1C8A}" type="presOf" srcId="{86F0A3CF-C751-444E-9FF7-EFB2CB2928BC}" destId="{6D0DCD03-474C-43F1-AF20-063F2B5675DC}" srcOrd="0" destOrd="0" presId="urn:microsoft.com/office/officeart/2005/8/layout/vProcess5"/>
    <dgm:cxn modelId="{DEE80D88-B3BD-4BCE-AA88-5A7467C6E527}" type="presOf" srcId="{E2B36788-CAF5-46DF-9B3E-2C3DE17BA4F3}" destId="{F1F9CE35-0ACD-4360-9206-C88F1D0B9977}" srcOrd="0" destOrd="0" presId="urn:microsoft.com/office/officeart/2005/8/layout/vProcess5"/>
    <dgm:cxn modelId="{EA6D8095-55D7-4C62-AE4F-15EB23C6B79A}" type="presOf" srcId="{B14B164B-9F5F-465F-924D-3A8596C5B7A1}" destId="{83DEF8C4-B561-40E0-9D95-DC709118037A}" srcOrd="1" destOrd="0" presId="urn:microsoft.com/office/officeart/2005/8/layout/vProcess5"/>
    <dgm:cxn modelId="{EDB78CBC-63CE-4D51-9BD3-F5AE4DADE24E}" type="presOf" srcId="{B14B164B-9F5F-465F-924D-3A8596C5B7A1}" destId="{443F0478-6940-4F90-8E63-F85D053A7E7C}" srcOrd="0" destOrd="0" presId="urn:microsoft.com/office/officeart/2005/8/layout/vProcess5"/>
    <dgm:cxn modelId="{D30A3CBD-0529-4C1F-9167-66DCFC9464C6}" type="presOf" srcId="{000E2A92-06F0-419B-A279-0DE557BA206A}" destId="{39641912-38C9-4012-AF0D-2D9177101BDB}" srcOrd="0" destOrd="0" presId="urn:microsoft.com/office/officeart/2005/8/layout/vProcess5"/>
    <dgm:cxn modelId="{635959BD-638F-4A5F-A568-4737B6E47E28}" srcId="{2C539C8F-9BCB-43EE-ADA5-9B26B97CC556}" destId="{86F0A3CF-C751-444E-9FF7-EFB2CB2928BC}" srcOrd="4" destOrd="0" parTransId="{6B3ED737-39FA-400E-BF32-5061E29DC6F1}" sibTransId="{D0FED65C-E884-4FCD-A320-48B2A29A1290}"/>
    <dgm:cxn modelId="{4EE916C6-923B-4B6C-B77D-46FA19A5D4DA}" type="presOf" srcId="{36C80A6E-6DE2-42F6-BB04-494843B804B0}" destId="{5A9517D3-F034-487A-9BA1-71EA6DF3F5AE}" srcOrd="1" destOrd="0" presId="urn:microsoft.com/office/officeart/2005/8/layout/vProcess5"/>
    <dgm:cxn modelId="{909D89D9-081B-4DA9-B221-10C9BC8B853F}" srcId="{2C539C8F-9BCB-43EE-ADA5-9B26B97CC556}" destId="{B14B164B-9F5F-465F-924D-3A8596C5B7A1}" srcOrd="0" destOrd="0" parTransId="{FDCB05D5-CBEB-46CF-B3FA-0E0AACBD4573}" sibTransId="{000E2A92-06F0-419B-A279-0DE557BA206A}"/>
    <dgm:cxn modelId="{F6CB87E6-9E21-45AD-B361-16DA2BADC2F9}" type="presOf" srcId="{84602490-67FE-4ECC-BDED-937079A0BC5D}" destId="{C6BB995F-E102-451E-AC95-5A758E765D86}" srcOrd="0" destOrd="0" presId="urn:microsoft.com/office/officeart/2005/8/layout/vProcess5"/>
    <dgm:cxn modelId="{62AFAAF2-E071-4ED2-946B-08BCA254F417}" type="presOf" srcId="{84602490-67FE-4ECC-BDED-937079A0BC5D}" destId="{078A76EA-51EF-49FD-A683-25AD6C2B4376}" srcOrd="1" destOrd="0" presId="urn:microsoft.com/office/officeart/2005/8/layout/vProcess5"/>
    <dgm:cxn modelId="{4E4510F5-660D-4CD4-A8B7-E4811F2E9D56}" type="presOf" srcId="{AB00AAE8-3BA4-400C-A5E5-4B120289B8B7}" destId="{EB6DB114-12AD-4803-9DE3-2E47783D4E06}" srcOrd="0" destOrd="0" presId="urn:microsoft.com/office/officeart/2005/8/layout/vProcess5"/>
    <dgm:cxn modelId="{18BEDAFB-82E5-4FFE-B706-FD187AA14F03}" type="presOf" srcId="{86F0A3CF-C751-444E-9FF7-EFB2CB2928BC}" destId="{93D534C5-B55F-452B-9E96-DD8706E650C6}" srcOrd="1" destOrd="0" presId="urn:microsoft.com/office/officeart/2005/8/layout/vProcess5"/>
    <dgm:cxn modelId="{268B783F-F5D1-4B17-9EAE-DDB245197E5F}" type="presParOf" srcId="{F2F32C52-D8BD-415A-B527-6D6E57C60683}" destId="{D57E952E-80AC-4DBD-A272-7C2296FB7E96}" srcOrd="0" destOrd="0" presId="urn:microsoft.com/office/officeart/2005/8/layout/vProcess5"/>
    <dgm:cxn modelId="{3BD9D17A-84A7-4DAF-977D-B765D8E867F4}" type="presParOf" srcId="{F2F32C52-D8BD-415A-B527-6D6E57C60683}" destId="{443F0478-6940-4F90-8E63-F85D053A7E7C}" srcOrd="1" destOrd="0" presId="urn:microsoft.com/office/officeart/2005/8/layout/vProcess5"/>
    <dgm:cxn modelId="{416DB4E0-E211-4BF7-8142-E70CBC982EA1}" type="presParOf" srcId="{F2F32C52-D8BD-415A-B527-6D6E57C60683}" destId="{6F909A14-81C8-4DD8-8C76-73A2FDC8F660}" srcOrd="2" destOrd="0" presId="urn:microsoft.com/office/officeart/2005/8/layout/vProcess5"/>
    <dgm:cxn modelId="{125AFDCC-3CAE-444F-A978-29DE32329D47}" type="presParOf" srcId="{F2F32C52-D8BD-415A-B527-6D6E57C60683}" destId="{C6BB995F-E102-451E-AC95-5A758E765D86}" srcOrd="3" destOrd="0" presId="urn:microsoft.com/office/officeart/2005/8/layout/vProcess5"/>
    <dgm:cxn modelId="{4AF058E1-A2C4-435A-B81C-ECBE355B9A1F}" type="presParOf" srcId="{F2F32C52-D8BD-415A-B527-6D6E57C60683}" destId="{99862D47-3C6D-47E5-A5DD-05A6ACAB3E3F}" srcOrd="4" destOrd="0" presId="urn:microsoft.com/office/officeart/2005/8/layout/vProcess5"/>
    <dgm:cxn modelId="{8B2CB63A-2F3C-46AA-8E4D-33C244D1A98F}" type="presParOf" srcId="{F2F32C52-D8BD-415A-B527-6D6E57C60683}" destId="{6D0DCD03-474C-43F1-AF20-063F2B5675DC}" srcOrd="5" destOrd="0" presId="urn:microsoft.com/office/officeart/2005/8/layout/vProcess5"/>
    <dgm:cxn modelId="{79041882-93BD-4329-835F-3D72B3611391}" type="presParOf" srcId="{F2F32C52-D8BD-415A-B527-6D6E57C60683}" destId="{39641912-38C9-4012-AF0D-2D9177101BDB}" srcOrd="6" destOrd="0" presId="urn:microsoft.com/office/officeart/2005/8/layout/vProcess5"/>
    <dgm:cxn modelId="{B948B480-64A7-4C75-A2CC-07F84C493075}" type="presParOf" srcId="{F2F32C52-D8BD-415A-B527-6D6E57C60683}" destId="{B6085083-90B9-45D4-916A-1D25D9F6B67E}" srcOrd="7" destOrd="0" presId="urn:microsoft.com/office/officeart/2005/8/layout/vProcess5"/>
    <dgm:cxn modelId="{D82C616B-E129-4FFB-92F1-4AAD077A0C4F}" type="presParOf" srcId="{F2F32C52-D8BD-415A-B527-6D6E57C60683}" destId="{F1F9CE35-0ACD-4360-9206-C88F1D0B9977}" srcOrd="8" destOrd="0" presId="urn:microsoft.com/office/officeart/2005/8/layout/vProcess5"/>
    <dgm:cxn modelId="{C8E08120-30D8-47BC-AE45-B6197FD34769}" type="presParOf" srcId="{F2F32C52-D8BD-415A-B527-6D6E57C60683}" destId="{EB6DB114-12AD-4803-9DE3-2E47783D4E06}" srcOrd="9" destOrd="0" presId="urn:microsoft.com/office/officeart/2005/8/layout/vProcess5"/>
    <dgm:cxn modelId="{BB5B11F2-CDCD-44D0-8CE9-DE2D5C2945B1}" type="presParOf" srcId="{F2F32C52-D8BD-415A-B527-6D6E57C60683}" destId="{83DEF8C4-B561-40E0-9D95-DC709118037A}" srcOrd="10" destOrd="0" presId="urn:microsoft.com/office/officeart/2005/8/layout/vProcess5"/>
    <dgm:cxn modelId="{4D15BB93-CB15-4A6A-A9A6-E1E859FEF883}" type="presParOf" srcId="{F2F32C52-D8BD-415A-B527-6D6E57C60683}" destId="{5A9517D3-F034-487A-9BA1-71EA6DF3F5AE}" srcOrd="11" destOrd="0" presId="urn:microsoft.com/office/officeart/2005/8/layout/vProcess5"/>
    <dgm:cxn modelId="{FDC2777D-F2A0-4596-BE29-CD212E582B76}" type="presParOf" srcId="{F2F32C52-D8BD-415A-B527-6D6E57C60683}" destId="{078A76EA-51EF-49FD-A683-25AD6C2B4376}" srcOrd="12" destOrd="0" presId="urn:microsoft.com/office/officeart/2005/8/layout/vProcess5"/>
    <dgm:cxn modelId="{D3468088-36C5-4733-BCB1-515B24DB6741}" type="presParOf" srcId="{F2F32C52-D8BD-415A-B527-6D6E57C60683}" destId="{6C3D4FC7-99BA-472D-8DD6-EB632BD9E11C}" srcOrd="13" destOrd="0" presId="urn:microsoft.com/office/officeart/2005/8/layout/vProcess5"/>
    <dgm:cxn modelId="{AA813774-0DAF-42D3-BFBD-E2B783AD0449}" type="presParOf" srcId="{F2F32C52-D8BD-415A-B527-6D6E57C60683}" destId="{93D534C5-B55F-452B-9E96-DD8706E650C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539C8F-9BCB-43EE-ADA5-9B26B97CC556}"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B14B164B-9F5F-465F-924D-3A8596C5B7A1}">
      <dgm:prSet/>
      <dgm:spPr/>
      <dgm:t>
        <a:bodyPr/>
        <a:lstStyle/>
        <a:p>
          <a:r>
            <a:rPr lang="en-GB" b="1" i="0" dirty="0"/>
            <a:t>Model Comparison: </a:t>
          </a:r>
          <a:r>
            <a:rPr lang="en-GB" b="0" i="0" dirty="0"/>
            <a:t>The study compares different models, particularly focusing on the Generalized Recurrent Unit (GRU) with various regularization techniques (L1, L2, and Dropout).</a:t>
          </a:r>
          <a:endParaRPr lang="en-US" b="0" dirty="0"/>
        </a:p>
      </dgm:t>
    </dgm:pt>
    <dgm:pt modelId="{FDCB05D5-CBEB-46CF-B3FA-0E0AACBD4573}" type="parTrans" cxnId="{909D89D9-081B-4DA9-B221-10C9BC8B853F}">
      <dgm:prSet/>
      <dgm:spPr/>
      <dgm:t>
        <a:bodyPr/>
        <a:lstStyle/>
        <a:p>
          <a:endParaRPr lang="en-US"/>
        </a:p>
      </dgm:t>
    </dgm:pt>
    <dgm:pt modelId="{000E2A92-06F0-419B-A279-0DE557BA206A}" type="sibTrans" cxnId="{909D89D9-081B-4DA9-B221-10C9BC8B853F}">
      <dgm:prSet/>
      <dgm:spPr/>
      <dgm:t>
        <a:bodyPr/>
        <a:lstStyle/>
        <a:p>
          <a:endParaRPr lang="en-US"/>
        </a:p>
      </dgm:t>
    </dgm:pt>
    <dgm:pt modelId="{36C80A6E-6DE2-42F6-BB04-494843B804B0}">
      <dgm:prSet/>
      <dgm:spPr/>
      <dgm:t>
        <a:bodyPr/>
        <a:lstStyle/>
        <a:p>
          <a:r>
            <a:rPr lang="en-GB" b="1" i="0" dirty="0"/>
            <a:t>Regularization Impact: </a:t>
          </a:r>
          <a:r>
            <a:rPr lang="en-GB" b="0" i="0" dirty="0"/>
            <a:t>The results demonstrate that applying regularization methods, particularly a 20% Dropout, significantly improves model performance, as indicated by the reduction in Root Mean Squared Error (RMSE) scores.</a:t>
          </a:r>
          <a:endParaRPr lang="en-US" b="0" dirty="0"/>
        </a:p>
      </dgm:t>
    </dgm:pt>
    <dgm:pt modelId="{1AA143BB-54AC-4577-941F-AA8CFB07F267}" type="parTrans" cxnId="{D5716C2C-DA7F-4CFD-AE27-C9E650B549EB}">
      <dgm:prSet/>
      <dgm:spPr/>
      <dgm:t>
        <a:bodyPr/>
        <a:lstStyle/>
        <a:p>
          <a:endParaRPr lang="en-US"/>
        </a:p>
      </dgm:t>
    </dgm:pt>
    <dgm:pt modelId="{A7F58DB7-8D2D-4252-88AA-9E4B5ADD3C45}" type="sibTrans" cxnId="{D5716C2C-DA7F-4CFD-AE27-C9E650B549EB}">
      <dgm:prSet/>
      <dgm:spPr/>
      <dgm:t>
        <a:bodyPr/>
        <a:lstStyle/>
        <a:p>
          <a:endParaRPr lang="en-US"/>
        </a:p>
      </dgm:t>
    </dgm:pt>
    <dgm:pt modelId="{84602490-67FE-4ECC-BDED-937079A0BC5D}">
      <dgm:prSet/>
      <dgm:spPr/>
      <dgm:t>
        <a:bodyPr/>
        <a:lstStyle/>
        <a:p>
          <a:r>
            <a:rPr lang="en-GB" b="1" i="0" dirty="0"/>
            <a:t>Dataset Size Influence: </a:t>
          </a:r>
          <a:r>
            <a:rPr lang="en-GB" b="0" i="0" dirty="0"/>
            <a:t>Models trained on smaller datasets (e.g., 28 days of data) benefit more from regularization, with a notable 23% reduction in RMSE when using Dropout on a GRU model trained on only 28 days of data.</a:t>
          </a:r>
          <a:endParaRPr lang="en-US" b="0" dirty="0"/>
        </a:p>
      </dgm:t>
    </dgm:pt>
    <dgm:pt modelId="{ECEC3C85-02D9-4B33-83AF-451422E166FB}" type="parTrans" cxnId="{8463960C-0D96-4F18-95EA-FD645134B4F4}">
      <dgm:prSet/>
      <dgm:spPr/>
      <dgm:t>
        <a:bodyPr/>
        <a:lstStyle/>
        <a:p>
          <a:endParaRPr lang="en-US"/>
        </a:p>
      </dgm:t>
    </dgm:pt>
    <dgm:pt modelId="{E2B36788-CAF5-46DF-9B3E-2C3DE17BA4F3}" type="sibTrans" cxnId="{8463960C-0D96-4F18-95EA-FD645134B4F4}">
      <dgm:prSet/>
      <dgm:spPr/>
      <dgm:t>
        <a:bodyPr/>
        <a:lstStyle/>
        <a:p>
          <a:endParaRPr lang="en-US"/>
        </a:p>
      </dgm:t>
    </dgm:pt>
    <dgm:pt modelId="{7B4581D7-F38E-42F8-AAA4-9055B2614E0E}">
      <dgm:prSet/>
      <dgm:spPr/>
      <dgm:t>
        <a:bodyPr/>
        <a:lstStyle/>
        <a:p>
          <a:r>
            <a:rPr lang="en-GB" b="1" i="0" dirty="0"/>
            <a:t>Performance Variability:</a:t>
          </a:r>
          <a:r>
            <a:rPr lang="en-GB" b="0" i="0" dirty="0"/>
            <a:t> The impact of regularization varies across different validation folds, indicating that the effectiveness of regularization methods depends on the specific characteristics of the data for each time period.</a:t>
          </a:r>
          <a:endParaRPr lang="en-US" b="0" dirty="0"/>
        </a:p>
      </dgm:t>
    </dgm:pt>
    <dgm:pt modelId="{1480AD19-7253-44FD-A9A5-9039859CBE52}" type="parTrans" cxnId="{DC02413F-0E37-4705-B731-ED9B5E14BAAA}">
      <dgm:prSet/>
      <dgm:spPr/>
      <dgm:t>
        <a:bodyPr/>
        <a:lstStyle/>
        <a:p>
          <a:endParaRPr lang="en-US"/>
        </a:p>
      </dgm:t>
    </dgm:pt>
    <dgm:pt modelId="{AB00AAE8-3BA4-400C-A5E5-4B120289B8B7}" type="sibTrans" cxnId="{DC02413F-0E37-4705-B731-ED9B5E14BAAA}">
      <dgm:prSet/>
      <dgm:spPr/>
      <dgm:t>
        <a:bodyPr/>
        <a:lstStyle/>
        <a:p>
          <a:endParaRPr lang="en-US"/>
        </a:p>
      </dgm:t>
    </dgm:pt>
    <dgm:pt modelId="{F2F32C52-D8BD-415A-B527-6D6E57C60683}" type="pres">
      <dgm:prSet presAssocID="{2C539C8F-9BCB-43EE-ADA5-9B26B97CC556}" presName="outerComposite" presStyleCnt="0">
        <dgm:presLayoutVars>
          <dgm:chMax val="5"/>
          <dgm:dir/>
          <dgm:resizeHandles val="exact"/>
        </dgm:presLayoutVars>
      </dgm:prSet>
      <dgm:spPr/>
    </dgm:pt>
    <dgm:pt modelId="{D57E952E-80AC-4DBD-A272-7C2296FB7E96}" type="pres">
      <dgm:prSet presAssocID="{2C539C8F-9BCB-43EE-ADA5-9B26B97CC556}" presName="dummyMaxCanvas" presStyleCnt="0">
        <dgm:presLayoutVars/>
      </dgm:prSet>
      <dgm:spPr/>
    </dgm:pt>
    <dgm:pt modelId="{46672662-74F1-48F9-A402-E7A1BC52503A}" type="pres">
      <dgm:prSet presAssocID="{2C539C8F-9BCB-43EE-ADA5-9B26B97CC556}" presName="FourNodes_1" presStyleLbl="node1" presStyleIdx="0" presStyleCnt="4">
        <dgm:presLayoutVars>
          <dgm:bulletEnabled val="1"/>
        </dgm:presLayoutVars>
      </dgm:prSet>
      <dgm:spPr/>
    </dgm:pt>
    <dgm:pt modelId="{4B8562DC-9359-4C97-89E8-235A58C5F7C1}" type="pres">
      <dgm:prSet presAssocID="{2C539C8F-9BCB-43EE-ADA5-9B26B97CC556}" presName="FourNodes_2" presStyleLbl="node1" presStyleIdx="1" presStyleCnt="4">
        <dgm:presLayoutVars>
          <dgm:bulletEnabled val="1"/>
        </dgm:presLayoutVars>
      </dgm:prSet>
      <dgm:spPr/>
    </dgm:pt>
    <dgm:pt modelId="{37FF16AB-F7DA-48DA-91B4-A0E6DAE678E7}" type="pres">
      <dgm:prSet presAssocID="{2C539C8F-9BCB-43EE-ADA5-9B26B97CC556}" presName="FourNodes_3" presStyleLbl="node1" presStyleIdx="2" presStyleCnt="4">
        <dgm:presLayoutVars>
          <dgm:bulletEnabled val="1"/>
        </dgm:presLayoutVars>
      </dgm:prSet>
      <dgm:spPr/>
    </dgm:pt>
    <dgm:pt modelId="{580FACF9-2D5F-48B4-8309-743A86FB133E}" type="pres">
      <dgm:prSet presAssocID="{2C539C8F-9BCB-43EE-ADA5-9B26B97CC556}" presName="FourNodes_4" presStyleLbl="node1" presStyleIdx="3" presStyleCnt="4">
        <dgm:presLayoutVars>
          <dgm:bulletEnabled val="1"/>
        </dgm:presLayoutVars>
      </dgm:prSet>
      <dgm:spPr/>
    </dgm:pt>
    <dgm:pt modelId="{1D6FB461-B1F1-4812-ADB9-298704A72141}" type="pres">
      <dgm:prSet presAssocID="{2C539C8F-9BCB-43EE-ADA5-9B26B97CC556}" presName="FourConn_1-2" presStyleLbl="fgAccFollowNode1" presStyleIdx="0" presStyleCnt="3">
        <dgm:presLayoutVars>
          <dgm:bulletEnabled val="1"/>
        </dgm:presLayoutVars>
      </dgm:prSet>
      <dgm:spPr/>
    </dgm:pt>
    <dgm:pt modelId="{40EEBFC1-B046-47D8-861C-5F1F91820119}" type="pres">
      <dgm:prSet presAssocID="{2C539C8F-9BCB-43EE-ADA5-9B26B97CC556}" presName="FourConn_2-3" presStyleLbl="fgAccFollowNode1" presStyleIdx="1" presStyleCnt="3">
        <dgm:presLayoutVars>
          <dgm:bulletEnabled val="1"/>
        </dgm:presLayoutVars>
      </dgm:prSet>
      <dgm:spPr/>
    </dgm:pt>
    <dgm:pt modelId="{DE8D31A6-7B22-497A-A420-8821EEA57D26}" type="pres">
      <dgm:prSet presAssocID="{2C539C8F-9BCB-43EE-ADA5-9B26B97CC556}" presName="FourConn_3-4" presStyleLbl="fgAccFollowNode1" presStyleIdx="2" presStyleCnt="3">
        <dgm:presLayoutVars>
          <dgm:bulletEnabled val="1"/>
        </dgm:presLayoutVars>
      </dgm:prSet>
      <dgm:spPr/>
    </dgm:pt>
    <dgm:pt modelId="{B9F57875-9068-48EA-B0E2-7918F5F197D2}" type="pres">
      <dgm:prSet presAssocID="{2C539C8F-9BCB-43EE-ADA5-9B26B97CC556}" presName="FourNodes_1_text" presStyleLbl="node1" presStyleIdx="3" presStyleCnt="4">
        <dgm:presLayoutVars>
          <dgm:bulletEnabled val="1"/>
        </dgm:presLayoutVars>
      </dgm:prSet>
      <dgm:spPr/>
    </dgm:pt>
    <dgm:pt modelId="{BAE692EC-2B90-4062-8BF6-8FF6BA3329C7}" type="pres">
      <dgm:prSet presAssocID="{2C539C8F-9BCB-43EE-ADA5-9B26B97CC556}" presName="FourNodes_2_text" presStyleLbl="node1" presStyleIdx="3" presStyleCnt="4">
        <dgm:presLayoutVars>
          <dgm:bulletEnabled val="1"/>
        </dgm:presLayoutVars>
      </dgm:prSet>
      <dgm:spPr/>
    </dgm:pt>
    <dgm:pt modelId="{431A3454-CF06-4442-B80A-FD49E4564E8E}" type="pres">
      <dgm:prSet presAssocID="{2C539C8F-9BCB-43EE-ADA5-9B26B97CC556}" presName="FourNodes_3_text" presStyleLbl="node1" presStyleIdx="3" presStyleCnt="4">
        <dgm:presLayoutVars>
          <dgm:bulletEnabled val="1"/>
        </dgm:presLayoutVars>
      </dgm:prSet>
      <dgm:spPr/>
    </dgm:pt>
    <dgm:pt modelId="{6E853549-B130-4356-9E74-B786F5B9ADD5}" type="pres">
      <dgm:prSet presAssocID="{2C539C8F-9BCB-43EE-ADA5-9B26B97CC556}" presName="FourNodes_4_text" presStyleLbl="node1" presStyleIdx="3" presStyleCnt="4">
        <dgm:presLayoutVars>
          <dgm:bulletEnabled val="1"/>
        </dgm:presLayoutVars>
      </dgm:prSet>
      <dgm:spPr/>
    </dgm:pt>
  </dgm:ptLst>
  <dgm:cxnLst>
    <dgm:cxn modelId="{8463960C-0D96-4F18-95EA-FD645134B4F4}" srcId="{2C539C8F-9BCB-43EE-ADA5-9B26B97CC556}" destId="{84602490-67FE-4ECC-BDED-937079A0BC5D}" srcOrd="2" destOrd="0" parTransId="{ECEC3C85-02D9-4B33-83AF-451422E166FB}" sibTransId="{E2B36788-CAF5-46DF-9B3E-2C3DE17BA4F3}"/>
    <dgm:cxn modelId="{94FE9112-A90A-458B-B959-89C292DA323C}" type="presOf" srcId="{2C539C8F-9BCB-43EE-ADA5-9B26B97CC556}" destId="{F2F32C52-D8BD-415A-B527-6D6E57C60683}" srcOrd="0" destOrd="0" presId="urn:microsoft.com/office/officeart/2005/8/layout/vProcess5"/>
    <dgm:cxn modelId="{2A600A1E-003C-413A-ABC6-B67162A132F1}" type="presOf" srcId="{84602490-67FE-4ECC-BDED-937079A0BC5D}" destId="{37FF16AB-F7DA-48DA-91B4-A0E6DAE678E7}" srcOrd="0" destOrd="0" presId="urn:microsoft.com/office/officeart/2005/8/layout/vProcess5"/>
    <dgm:cxn modelId="{67D6EE20-08EA-4E89-8F9C-51DC2A69A4B6}" type="presOf" srcId="{000E2A92-06F0-419B-A279-0DE557BA206A}" destId="{1D6FB461-B1F1-4812-ADB9-298704A72141}" srcOrd="0" destOrd="0" presId="urn:microsoft.com/office/officeart/2005/8/layout/vProcess5"/>
    <dgm:cxn modelId="{BD20ED25-C131-4D66-AB47-39EF1C8778F2}" type="presOf" srcId="{B14B164B-9F5F-465F-924D-3A8596C5B7A1}" destId="{B9F57875-9068-48EA-B0E2-7918F5F197D2}" srcOrd="1" destOrd="0" presId="urn:microsoft.com/office/officeart/2005/8/layout/vProcess5"/>
    <dgm:cxn modelId="{D5716C2C-DA7F-4CFD-AE27-C9E650B549EB}" srcId="{2C539C8F-9BCB-43EE-ADA5-9B26B97CC556}" destId="{36C80A6E-6DE2-42F6-BB04-494843B804B0}" srcOrd="1" destOrd="0" parTransId="{1AA143BB-54AC-4577-941F-AA8CFB07F267}" sibTransId="{A7F58DB7-8D2D-4252-88AA-9E4B5ADD3C45}"/>
    <dgm:cxn modelId="{7D50842F-37EA-422D-B09D-D7E282F471BA}" type="presOf" srcId="{36C80A6E-6DE2-42F6-BB04-494843B804B0}" destId="{BAE692EC-2B90-4062-8BF6-8FF6BA3329C7}" srcOrd="1" destOrd="0" presId="urn:microsoft.com/office/officeart/2005/8/layout/vProcess5"/>
    <dgm:cxn modelId="{DC02413F-0E37-4705-B731-ED9B5E14BAAA}" srcId="{2C539C8F-9BCB-43EE-ADA5-9B26B97CC556}" destId="{7B4581D7-F38E-42F8-AAA4-9055B2614E0E}" srcOrd="3" destOrd="0" parTransId="{1480AD19-7253-44FD-A9A5-9039859CBE52}" sibTransId="{AB00AAE8-3BA4-400C-A5E5-4B120289B8B7}"/>
    <dgm:cxn modelId="{7BC4F26E-42A4-4DEF-B17E-41433DA5039D}" type="presOf" srcId="{84602490-67FE-4ECC-BDED-937079A0BC5D}" destId="{431A3454-CF06-4442-B80A-FD49E4564E8E}" srcOrd="1" destOrd="0" presId="urn:microsoft.com/office/officeart/2005/8/layout/vProcess5"/>
    <dgm:cxn modelId="{E7015C54-A2A9-468E-8956-752357C86FA8}" type="presOf" srcId="{E2B36788-CAF5-46DF-9B3E-2C3DE17BA4F3}" destId="{DE8D31A6-7B22-497A-A420-8821EEA57D26}" srcOrd="0" destOrd="0" presId="urn:microsoft.com/office/officeart/2005/8/layout/vProcess5"/>
    <dgm:cxn modelId="{B92C4459-D33D-4D12-8016-A21E2EFA675C}" type="presOf" srcId="{B14B164B-9F5F-465F-924D-3A8596C5B7A1}" destId="{46672662-74F1-48F9-A402-E7A1BC52503A}" srcOrd="0" destOrd="0" presId="urn:microsoft.com/office/officeart/2005/8/layout/vProcess5"/>
    <dgm:cxn modelId="{407DB2AD-77A9-44E0-9440-4D457BBD0C82}" type="presOf" srcId="{A7F58DB7-8D2D-4252-88AA-9E4B5ADD3C45}" destId="{40EEBFC1-B046-47D8-861C-5F1F91820119}" srcOrd="0" destOrd="0" presId="urn:microsoft.com/office/officeart/2005/8/layout/vProcess5"/>
    <dgm:cxn modelId="{1286E6BF-998B-4C2C-B51D-73C2B4B38998}" type="presOf" srcId="{7B4581D7-F38E-42F8-AAA4-9055B2614E0E}" destId="{6E853549-B130-4356-9E74-B786F5B9ADD5}" srcOrd="1" destOrd="0" presId="urn:microsoft.com/office/officeart/2005/8/layout/vProcess5"/>
    <dgm:cxn modelId="{8F271ACD-2931-4F80-A803-8689824F8314}" type="presOf" srcId="{7B4581D7-F38E-42F8-AAA4-9055B2614E0E}" destId="{580FACF9-2D5F-48B4-8309-743A86FB133E}" srcOrd="0" destOrd="0" presId="urn:microsoft.com/office/officeart/2005/8/layout/vProcess5"/>
    <dgm:cxn modelId="{909D89D9-081B-4DA9-B221-10C9BC8B853F}" srcId="{2C539C8F-9BCB-43EE-ADA5-9B26B97CC556}" destId="{B14B164B-9F5F-465F-924D-3A8596C5B7A1}" srcOrd="0" destOrd="0" parTransId="{FDCB05D5-CBEB-46CF-B3FA-0E0AACBD4573}" sibTransId="{000E2A92-06F0-419B-A279-0DE557BA206A}"/>
    <dgm:cxn modelId="{20C49EE3-7C5B-4808-B2DC-24E02865F43E}" type="presOf" srcId="{36C80A6E-6DE2-42F6-BB04-494843B804B0}" destId="{4B8562DC-9359-4C97-89E8-235A58C5F7C1}" srcOrd="0" destOrd="0" presId="urn:microsoft.com/office/officeart/2005/8/layout/vProcess5"/>
    <dgm:cxn modelId="{268B783F-F5D1-4B17-9EAE-DDB245197E5F}" type="presParOf" srcId="{F2F32C52-D8BD-415A-B527-6D6E57C60683}" destId="{D57E952E-80AC-4DBD-A272-7C2296FB7E96}" srcOrd="0" destOrd="0" presId="urn:microsoft.com/office/officeart/2005/8/layout/vProcess5"/>
    <dgm:cxn modelId="{9C496A71-0912-4B06-B7F8-A7C0D2A5D6BC}" type="presParOf" srcId="{F2F32C52-D8BD-415A-B527-6D6E57C60683}" destId="{46672662-74F1-48F9-A402-E7A1BC52503A}" srcOrd="1" destOrd="0" presId="urn:microsoft.com/office/officeart/2005/8/layout/vProcess5"/>
    <dgm:cxn modelId="{32C14013-9F1E-4A81-B3B1-270C2F731180}" type="presParOf" srcId="{F2F32C52-D8BD-415A-B527-6D6E57C60683}" destId="{4B8562DC-9359-4C97-89E8-235A58C5F7C1}" srcOrd="2" destOrd="0" presId="urn:microsoft.com/office/officeart/2005/8/layout/vProcess5"/>
    <dgm:cxn modelId="{19EE4B96-7501-4B21-BCEA-6877F4CF48E9}" type="presParOf" srcId="{F2F32C52-D8BD-415A-B527-6D6E57C60683}" destId="{37FF16AB-F7DA-48DA-91B4-A0E6DAE678E7}" srcOrd="3" destOrd="0" presId="urn:microsoft.com/office/officeart/2005/8/layout/vProcess5"/>
    <dgm:cxn modelId="{2696E75C-A140-4B9A-91DC-2B2D3F50261B}" type="presParOf" srcId="{F2F32C52-D8BD-415A-B527-6D6E57C60683}" destId="{580FACF9-2D5F-48B4-8309-743A86FB133E}" srcOrd="4" destOrd="0" presId="urn:microsoft.com/office/officeart/2005/8/layout/vProcess5"/>
    <dgm:cxn modelId="{DE3AD0C5-D983-4F0A-B093-DF73D54FB5A9}" type="presParOf" srcId="{F2F32C52-D8BD-415A-B527-6D6E57C60683}" destId="{1D6FB461-B1F1-4812-ADB9-298704A72141}" srcOrd="5" destOrd="0" presId="urn:microsoft.com/office/officeart/2005/8/layout/vProcess5"/>
    <dgm:cxn modelId="{58B05F30-FB77-4B10-8D48-61CE90ACF346}" type="presParOf" srcId="{F2F32C52-D8BD-415A-B527-6D6E57C60683}" destId="{40EEBFC1-B046-47D8-861C-5F1F91820119}" srcOrd="6" destOrd="0" presId="urn:microsoft.com/office/officeart/2005/8/layout/vProcess5"/>
    <dgm:cxn modelId="{E3488508-6F79-4137-8103-A8D3A5C8D3D7}" type="presParOf" srcId="{F2F32C52-D8BD-415A-B527-6D6E57C60683}" destId="{DE8D31A6-7B22-497A-A420-8821EEA57D26}" srcOrd="7" destOrd="0" presId="urn:microsoft.com/office/officeart/2005/8/layout/vProcess5"/>
    <dgm:cxn modelId="{39EF5B8B-0A0E-43FD-AB09-517919A911B8}" type="presParOf" srcId="{F2F32C52-D8BD-415A-B527-6D6E57C60683}" destId="{B9F57875-9068-48EA-B0E2-7918F5F197D2}" srcOrd="8" destOrd="0" presId="urn:microsoft.com/office/officeart/2005/8/layout/vProcess5"/>
    <dgm:cxn modelId="{4E1CAC32-ABB6-4A35-902F-98DFB6BD37E9}" type="presParOf" srcId="{F2F32C52-D8BD-415A-B527-6D6E57C60683}" destId="{BAE692EC-2B90-4062-8BF6-8FF6BA3329C7}" srcOrd="9" destOrd="0" presId="urn:microsoft.com/office/officeart/2005/8/layout/vProcess5"/>
    <dgm:cxn modelId="{1467265B-8578-4BAB-B3F6-A2D42B7BE70E}" type="presParOf" srcId="{F2F32C52-D8BD-415A-B527-6D6E57C60683}" destId="{431A3454-CF06-4442-B80A-FD49E4564E8E}" srcOrd="10" destOrd="0" presId="urn:microsoft.com/office/officeart/2005/8/layout/vProcess5"/>
    <dgm:cxn modelId="{4F0DDAA7-7CBB-4778-A606-E75149741B0F}" type="presParOf" srcId="{F2F32C52-D8BD-415A-B527-6D6E57C60683}" destId="{6E853549-B130-4356-9E74-B786F5B9ADD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0478-6940-4F90-8E63-F85D053A7E7C}">
      <dsp:nvSpPr>
        <dsp:cNvPr id="0" name=""/>
        <dsp:cNvSpPr/>
      </dsp:nvSpPr>
      <dsp:spPr>
        <a:xfrm>
          <a:off x="0" y="0"/>
          <a:ext cx="8354933" cy="9012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1" i="0" kern="1200"/>
            <a:t>Source: </a:t>
          </a:r>
          <a:r>
            <a:rPr lang="en-GB" sz="1600" i="0" kern="1200"/>
            <a:t>Johns Hopkins University GitHub repository [2].</a:t>
          </a:r>
          <a:endParaRPr lang="en-US" sz="1600" kern="1200"/>
        </a:p>
      </dsp:txBody>
      <dsp:txXfrm>
        <a:off x="26397" y="26397"/>
        <a:ext cx="7276961" cy="848461"/>
      </dsp:txXfrm>
    </dsp:sp>
    <dsp:sp modelId="{6F909A14-81C8-4DD8-8C76-73A2FDC8F660}">
      <dsp:nvSpPr>
        <dsp:cNvPr id="0" name=""/>
        <dsp:cNvSpPr/>
      </dsp:nvSpPr>
      <dsp:spPr>
        <a:xfrm>
          <a:off x="623907" y="1026429"/>
          <a:ext cx="8354933" cy="9012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1" i="0" kern="1200"/>
            <a:t>Number of Locations: </a:t>
          </a:r>
          <a:r>
            <a:rPr lang="en-GB" sz="1600" i="0" kern="1200"/>
            <a:t>The dataset includes information for a total of 187 different locations, mostly countries, and some cruise ships.</a:t>
          </a:r>
          <a:endParaRPr lang="en-US" sz="1600" kern="1200"/>
        </a:p>
      </dsp:txBody>
      <dsp:txXfrm>
        <a:off x="650304" y="1052826"/>
        <a:ext cx="7092416" cy="848461"/>
      </dsp:txXfrm>
    </dsp:sp>
    <dsp:sp modelId="{C6BB995F-E102-451E-AC95-5A758E765D86}">
      <dsp:nvSpPr>
        <dsp:cNvPr id="0" name=""/>
        <dsp:cNvSpPr/>
      </dsp:nvSpPr>
      <dsp:spPr>
        <a:xfrm>
          <a:off x="1247814" y="2052859"/>
          <a:ext cx="8354933" cy="9012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1" i="0" kern="1200"/>
            <a:t>Multivariate Time Series</a:t>
          </a:r>
          <a:r>
            <a:rPr lang="en-GB" sz="1600" i="0" kern="1200"/>
            <a:t>: The data provides multiple time series for each location, capturing various aspects related to the COVID-19 pandemic, such as confirmed cases, deceased cases, and recovered cases.</a:t>
          </a:r>
          <a:endParaRPr lang="en-US" sz="1600" kern="1200"/>
        </a:p>
      </dsp:txBody>
      <dsp:txXfrm>
        <a:off x="1274211" y="2079256"/>
        <a:ext cx="7092416" cy="848461"/>
      </dsp:txXfrm>
    </dsp:sp>
    <dsp:sp modelId="{99862D47-3C6D-47E5-A5DD-05A6ACAB3E3F}">
      <dsp:nvSpPr>
        <dsp:cNvPr id="0" name=""/>
        <dsp:cNvSpPr/>
      </dsp:nvSpPr>
      <dsp:spPr>
        <a:xfrm>
          <a:off x="1871722" y="3079289"/>
          <a:ext cx="8354933" cy="9012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1" i="0" kern="1200"/>
            <a:t>Temporal Coverage: </a:t>
          </a:r>
          <a:r>
            <a:rPr lang="en-GB" sz="1600" i="0" kern="1200"/>
            <a:t>The time series data spans a significant period, starting from 04/02/2020 to 27/04/2021.</a:t>
          </a:r>
          <a:endParaRPr lang="en-US" sz="1600" kern="1200"/>
        </a:p>
      </dsp:txBody>
      <dsp:txXfrm>
        <a:off x="1898119" y="3105686"/>
        <a:ext cx="7092416" cy="848461"/>
      </dsp:txXfrm>
    </dsp:sp>
    <dsp:sp modelId="{6D0DCD03-474C-43F1-AF20-063F2B5675DC}">
      <dsp:nvSpPr>
        <dsp:cNvPr id="0" name=""/>
        <dsp:cNvSpPr/>
      </dsp:nvSpPr>
      <dsp:spPr>
        <a:xfrm>
          <a:off x="2495629" y="4105719"/>
          <a:ext cx="8354933" cy="9012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1" i="0" kern="1200"/>
            <a:t>Preprocessing: </a:t>
          </a:r>
          <a:r>
            <a:rPr lang="en-GB" sz="1600" i="0" kern="1200"/>
            <a:t>To address issues related to data scale, the original data is standardized before being used in the neural network models.</a:t>
          </a:r>
          <a:endParaRPr lang="en-US" sz="1600" kern="1200"/>
        </a:p>
      </dsp:txBody>
      <dsp:txXfrm>
        <a:off x="2522026" y="4132116"/>
        <a:ext cx="7092416" cy="848461"/>
      </dsp:txXfrm>
    </dsp:sp>
    <dsp:sp modelId="{39641912-38C9-4012-AF0D-2D9177101BDB}">
      <dsp:nvSpPr>
        <dsp:cNvPr id="0" name=""/>
        <dsp:cNvSpPr/>
      </dsp:nvSpPr>
      <dsp:spPr>
        <a:xfrm>
          <a:off x="7769117" y="658417"/>
          <a:ext cx="585816" cy="58581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00926" y="658417"/>
        <a:ext cx="322198" cy="440827"/>
      </dsp:txXfrm>
    </dsp:sp>
    <dsp:sp modelId="{B6085083-90B9-45D4-916A-1D25D9F6B67E}">
      <dsp:nvSpPr>
        <dsp:cNvPr id="0" name=""/>
        <dsp:cNvSpPr/>
      </dsp:nvSpPr>
      <dsp:spPr>
        <a:xfrm>
          <a:off x="8393024" y="1684847"/>
          <a:ext cx="585816" cy="58581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524833" y="1684847"/>
        <a:ext cx="322198" cy="440827"/>
      </dsp:txXfrm>
    </dsp:sp>
    <dsp:sp modelId="{F1F9CE35-0ACD-4360-9206-C88F1D0B9977}">
      <dsp:nvSpPr>
        <dsp:cNvPr id="0" name=""/>
        <dsp:cNvSpPr/>
      </dsp:nvSpPr>
      <dsp:spPr>
        <a:xfrm>
          <a:off x="9016932" y="2696256"/>
          <a:ext cx="585816" cy="58581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148741" y="2696256"/>
        <a:ext cx="322198" cy="440827"/>
      </dsp:txXfrm>
    </dsp:sp>
    <dsp:sp modelId="{EB6DB114-12AD-4803-9DE3-2E47783D4E06}">
      <dsp:nvSpPr>
        <dsp:cNvPr id="0" name=""/>
        <dsp:cNvSpPr/>
      </dsp:nvSpPr>
      <dsp:spPr>
        <a:xfrm>
          <a:off x="9640839" y="3732699"/>
          <a:ext cx="585816" cy="58581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772648" y="3732699"/>
        <a:ext cx="322198" cy="4408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672662-74F1-48F9-A402-E7A1BC52503A}">
      <dsp:nvSpPr>
        <dsp:cNvPr id="0" name=""/>
        <dsp:cNvSpPr/>
      </dsp:nvSpPr>
      <dsp:spPr>
        <a:xfrm>
          <a:off x="0" y="0"/>
          <a:ext cx="8444787" cy="8762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b="1" i="0" kern="1200" dirty="0"/>
            <a:t>Model Comparison: </a:t>
          </a:r>
          <a:r>
            <a:rPr lang="en-GB" sz="1500" b="0" i="0" kern="1200" dirty="0"/>
            <a:t>The study compares different models, particularly focusing on the Generalized Recurrent Unit (GRU) with various regularization techniques (L1, L2, and Dropout).</a:t>
          </a:r>
          <a:endParaRPr lang="en-US" sz="1500" b="0" kern="1200" dirty="0"/>
        </a:p>
      </dsp:txBody>
      <dsp:txXfrm>
        <a:off x="25663" y="25663"/>
        <a:ext cx="7425243" cy="824889"/>
      </dsp:txXfrm>
    </dsp:sp>
    <dsp:sp modelId="{4B8562DC-9359-4C97-89E8-235A58C5F7C1}">
      <dsp:nvSpPr>
        <dsp:cNvPr id="0" name=""/>
        <dsp:cNvSpPr/>
      </dsp:nvSpPr>
      <dsp:spPr>
        <a:xfrm>
          <a:off x="707250" y="1035527"/>
          <a:ext cx="8444787" cy="8762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b="1" i="0" kern="1200" dirty="0"/>
            <a:t>Regularization Impact: </a:t>
          </a:r>
          <a:r>
            <a:rPr lang="en-GB" sz="1500" b="0" i="0" kern="1200" dirty="0"/>
            <a:t>The results demonstrate that applying regularization methods, particularly a 20% Dropout, significantly improves model performance, as indicated by the reduction in Root Mean Squared Error (RMSE) scores.</a:t>
          </a:r>
          <a:endParaRPr lang="en-US" sz="1500" b="0" kern="1200" dirty="0"/>
        </a:p>
      </dsp:txBody>
      <dsp:txXfrm>
        <a:off x="732913" y="1061190"/>
        <a:ext cx="7116670" cy="824889"/>
      </dsp:txXfrm>
    </dsp:sp>
    <dsp:sp modelId="{37FF16AB-F7DA-48DA-91B4-A0E6DAE678E7}">
      <dsp:nvSpPr>
        <dsp:cNvPr id="0" name=""/>
        <dsp:cNvSpPr/>
      </dsp:nvSpPr>
      <dsp:spPr>
        <a:xfrm>
          <a:off x="1403945" y="2071054"/>
          <a:ext cx="8444787" cy="8762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b="1" i="0" kern="1200" dirty="0"/>
            <a:t>Dataset Size Influence: </a:t>
          </a:r>
          <a:r>
            <a:rPr lang="en-GB" sz="1500" b="0" i="0" kern="1200" dirty="0"/>
            <a:t>Models trained on smaller datasets (e.g., 28 days of data) benefit more from regularization, with a notable 23% reduction in RMSE when using Dropout on a GRU model trained on only 28 days of data.</a:t>
          </a:r>
          <a:endParaRPr lang="en-US" sz="1500" b="0" kern="1200" dirty="0"/>
        </a:p>
      </dsp:txBody>
      <dsp:txXfrm>
        <a:off x="1429608" y="2096717"/>
        <a:ext cx="7127226" cy="824889"/>
      </dsp:txXfrm>
    </dsp:sp>
    <dsp:sp modelId="{580FACF9-2D5F-48B4-8309-743A86FB133E}">
      <dsp:nvSpPr>
        <dsp:cNvPr id="0" name=""/>
        <dsp:cNvSpPr/>
      </dsp:nvSpPr>
      <dsp:spPr>
        <a:xfrm>
          <a:off x="2111196" y="3106582"/>
          <a:ext cx="8444787" cy="8762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b="1" i="0" kern="1200" dirty="0"/>
            <a:t>Performance Variability:</a:t>
          </a:r>
          <a:r>
            <a:rPr lang="en-GB" sz="1500" b="0" i="0" kern="1200" dirty="0"/>
            <a:t> The impact of regularization varies across different validation folds, indicating that the effectiveness of regularization methods depends on the specific characteristics of the data for each time period.</a:t>
          </a:r>
          <a:endParaRPr lang="en-US" sz="1500" b="0" kern="1200" dirty="0"/>
        </a:p>
      </dsp:txBody>
      <dsp:txXfrm>
        <a:off x="2136859" y="3132245"/>
        <a:ext cx="7116670" cy="824889"/>
      </dsp:txXfrm>
    </dsp:sp>
    <dsp:sp modelId="{1D6FB461-B1F1-4812-ADB9-298704A72141}">
      <dsp:nvSpPr>
        <dsp:cNvPr id="0" name=""/>
        <dsp:cNvSpPr/>
      </dsp:nvSpPr>
      <dsp:spPr>
        <a:xfrm>
          <a:off x="7875247" y="671101"/>
          <a:ext cx="569540" cy="56954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003394" y="671101"/>
        <a:ext cx="313247" cy="428579"/>
      </dsp:txXfrm>
    </dsp:sp>
    <dsp:sp modelId="{40EEBFC1-B046-47D8-861C-5F1F91820119}">
      <dsp:nvSpPr>
        <dsp:cNvPr id="0" name=""/>
        <dsp:cNvSpPr/>
      </dsp:nvSpPr>
      <dsp:spPr>
        <a:xfrm>
          <a:off x="8582498" y="1706628"/>
          <a:ext cx="569540" cy="56954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710645" y="1706628"/>
        <a:ext cx="313247" cy="428579"/>
      </dsp:txXfrm>
    </dsp:sp>
    <dsp:sp modelId="{DE8D31A6-7B22-497A-A420-8821EEA57D26}">
      <dsp:nvSpPr>
        <dsp:cNvPr id="0" name=""/>
        <dsp:cNvSpPr/>
      </dsp:nvSpPr>
      <dsp:spPr>
        <a:xfrm>
          <a:off x="9279192" y="2742156"/>
          <a:ext cx="569540" cy="56954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407339" y="2742156"/>
        <a:ext cx="313247" cy="42857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2023/12/27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62759249-615a-433a-878f-5ccff6d67f3d</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2478210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9c39b2b7-48be-4371-a1d8-bb6b5793a745</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4261784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9c39b2b7-48be-4371-a1d8-bb6b5793a745</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736949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72eb133f-e959-4c09-a4cb-c16a5aff074b</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3406664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53ea509b-6c50-4bc6-9755-f76878922f7f</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747515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04e31f47-4772-46db-9e6e-494759801dfe</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1455154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5405b9f5-6dc1-4dc3-8735-abe051f287fc</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155844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1ab779b4-57c8-442b-9de0-d39d15124021</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2969483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84b1bff3-db27-442b-9b92-e9a043717259</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2267380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091078b3-39ca-4738-9389-6b079057d39b</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1270464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6b3f9804-a7b2-4385-a9f2-89164ce7f33d</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554266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9852" name="Freeform 86">
            <a:extLst>
              <a:ext uri="{FF2B5EF4-FFF2-40B4-BE49-F238E27FC236}">
                <a16:creationId xmlns:a16="http://schemas.microsoft.com/office/drawing/2014/main" id="{FA7A4913-4E8F-44DA-AF62-AAAE511B9E5F}"/>
              </a:ext>
            </a:extLst>
          </p:cNvPr>
          <p:cNvSpPr>
            <a:spLocks/>
          </p:cNvSpPr>
          <p:nvPr userDrawn="1"/>
        </p:nvSpPr>
        <p:spPr bwMode="auto">
          <a:xfrm>
            <a:off x="-19050" y="3556794"/>
            <a:ext cx="12192000" cy="3322638"/>
          </a:xfrm>
          <a:custGeom>
            <a:avLst/>
            <a:gdLst>
              <a:gd name="T0" fmla="*/ 0 w 7680"/>
              <a:gd name="T1" fmla="*/ 400 h 2093"/>
              <a:gd name="T2" fmla="*/ 2102 w 7680"/>
              <a:gd name="T3" fmla="*/ 1351 h 2093"/>
              <a:gd name="T4" fmla="*/ 4006 w 7680"/>
              <a:gd name="T5" fmla="*/ 1479 h 2093"/>
              <a:gd name="T6" fmla="*/ 7680 w 7680"/>
              <a:gd name="T7" fmla="*/ 0 h 2093"/>
              <a:gd name="T8" fmla="*/ 7680 w 7680"/>
              <a:gd name="T9" fmla="*/ 2093 h 2093"/>
              <a:gd name="T10" fmla="*/ 0 w 7680"/>
              <a:gd name="T11" fmla="*/ 2093 h 2093"/>
              <a:gd name="T12" fmla="*/ 0 w 7680"/>
              <a:gd name="T13" fmla="*/ 400 h 2093"/>
            </a:gdLst>
            <a:ahLst/>
            <a:cxnLst>
              <a:cxn ang="0">
                <a:pos x="T0" y="T1"/>
              </a:cxn>
              <a:cxn ang="0">
                <a:pos x="T2" y="T3"/>
              </a:cxn>
              <a:cxn ang="0">
                <a:pos x="T4" y="T5"/>
              </a:cxn>
              <a:cxn ang="0">
                <a:pos x="T6" y="T7"/>
              </a:cxn>
              <a:cxn ang="0">
                <a:pos x="T8" y="T9"/>
              </a:cxn>
              <a:cxn ang="0">
                <a:pos x="T10" y="T11"/>
              </a:cxn>
              <a:cxn ang="0">
                <a:pos x="T12" y="T13"/>
              </a:cxn>
            </a:cxnLst>
            <a:rect l="0" t="0" r="r" b="b"/>
            <a:pathLst>
              <a:path w="7680" h="2093">
                <a:moveTo>
                  <a:pt x="0" y="400"/>
                </a:moveTo>
                <a:lnTo>
                  <a:pt x="2102" y="1351"/>
                </a:lnTo>
                <a:lnTo>
                  <a:pt x="4006" y="1479"/>
                </a:lnTo>
                <a:lnTo>
                  <a:pt x="7680" y="0"/>
                </a:lnTo>
                <a:lnTo>
                  <a:pt x="7680" y="2093"/>
                </a:lnTo>
                <a:lnTo>
                  <a:pt x="0" y="2093"/>
                </a:lnTo>
                <a:lnTo>
                  <a:pt x="0" y="4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53" name="Freeform 87">
            <a:extLst>
              <a:ext uri="{FF2B5EF4-FFF2-40B4-BE49-F238E27FC236}">
                <a16:creationId xmlns:a16="http://schemas.microsoft.com/office/drawing/2014/main" id="{923BB1C9-D7C3-4B5D-9316-08007C737C55}"/>
              </a:ext>
            </a:extLst>
          </p:cNvPr>
          <p:cNvSpPr>
            <a:spLocks/>
          </p:cNvSpPr>
          <p:nvPr userDrawn="1"/>
        </p:nvSpPr>
        <p:spPr bwMode="auto">
          <a:xfrm>
            <a:off x="-19050" y="4180682"/>
            <a:ext cx="3152775" cy="1971675"/>
          </a:xfrm>
          <a:custGeom>
            <a:avLst/>
            <a:gdLst>
              <a:gd name="T0" fmla="*/ 0 w 1986"/>
              <a:gd name="T1" fmla="*/ 16 h 1242"/>
              <a:gd name="T2" fmla="*/ 1746 w 1986"/>
              <a:gd name="T3" fmla="*/ 1242 h 1242"/>
              <a:gd name="T4" fmla="*/ 1986 w 1986"/>
              <a:gd name="T5" fmla="*/ 850 h 1242"/>
              <a:gd name="T6" fmla="*/ 0 w 1986"/>
              <a:gd name="T7" fmla="*/ 0 h 1242"/>
              <a:gd name="T8" fmla="*/ 0 w 1986"/>
              <a:gd name="T9" fmla="*/ 16 h 1242"/>
            </a:gdLst>
            <a:ahLst/>
            <a:cxnLst>
              <a:cxn ang="0">
                <a:pos x="T0" y="T1"/>
              </a:cxn>
              <a:cxn ang="0">
                <a:pos x="T2" y="T3"/>
              </a:cxn>
              <a:cxn ang="0">
                <a:pos x="T4" y="T5"/>
              </a:cxn>
              <a:cxn ang="0">
                <a:pos x="T6" y="T7"/>
              </a:cxn>
              <a:cxn ang="0">
                <a:pos x="T8" y="T9"/>
              </a:cxn>
            </a:cxnLst>
            <a:rect l="0" t="0" r="r" b="b"/>
            <a:pathLst>
              <a:path w="1986" h="1242">
                <a:moveTo>
                  <a:pt x="0" y="16"/>
                </a:moveTo>
                <a:lnTo>
                  <a:pt x="1746" y="1242"/>
                </a:lnTo>
                <a:lnTo>
                  <a:pt x="1986" y="850"/>
                </a:lnTo>
                <a:lnTo>
                  <a:pt x="0" y="0"/>
                </a:lnTo>
                <a:lnTo>
                  <a:pt x="0" y="1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54" name="Freeform 88">
            <a:extLst>
              <a:ext uri="{FF2B5EF4-FFF2-40B4-BE49-F238E27FC236}">
                <a16:creationId xmlns:a16="http://schemas.microsoft.com/office/drawing/2014/main" id="{7410EC6E-36F4-42D9-A382-89447F5F03C2}"/>
              </a:ext>
            </a:extLst>
          </p:cNvPr>
          <p:cNvSpPr>
            <a:spLocks/>
          </p:cNvSpPr>
          <p:nvPr userDrawn="1"/>
        </p:nvSpPr>
        <p:spPr bwMode="auto">
          <a:xfrm>
            <a:off x="2752725" y="4996657"/>
            <a:ext cx="2247900" cy="1217613"/>
          </a:xfrm>
          <a:custGeom>
            <a:avLst/>
            <a:gdLst>
              <a:gd name="T0" fmla="*/ 440 w 1416"/>
              <a:gd name="T1" fmla="*/ 0 h 767"/>
              <a:gd name="T2" fmla="*/ 0 w 1416"/>
              <a:gd name="T3" fmla="*/ 728 h 767"/>
              <a:gd name="T4" fmla="*/ 632 w 1416"/>
              <a:gd name="T5" fmla="*/ 767 h 767"/>
              <a:gd name="T6" fmla="*/ 1416 w 1416"/>
              <a:gd name="T7" fmla="*/ 72 h 767"/>
              <a:gd name="T8" fmla="*/ 440 w 1416"/>
              <a:gd name="T9" fmla="*/ 0 h 767"/>
            </a:gdLst>
            <a:ahLst/>
            <a:cxnLst>
              <a:cxn ang="0">
                <a:pos x="T0" y="T1"/>
              </a:cxn>
              <a:cxn ang="0">
                <a:pos x="T2" y="T3"/>
              </a:cxn>
              <a:cxn ang="0">
                <a:pos x="T4" y="T5"/>
              </a:cxn>
              <a:cxn ang="0">
                <a:pos x="T6" y="T7"/>
              </a:cxn>
              <a:cxn ang="0">
                <a:pos x="T8" y="T9"/>
              </a:cxn>
            </a:cxnLst>
            <a:rect l="0" t="0" r="r" b="b"/>
            <a:pathLst>
              <a:path w="1416" h="767">
                <a:moveTo>
                  <a:pt x="440" y="0"/>
                </a:moveTo>
                <a:lnTo>
                  <a:pt x="0" y="728"/>
                </a:lnTo>
                <a:lnTo>
                  <a:pt x="632" y="767"/>
                </a:lnTo>
                <a:lnTo>
                  <a:pt x="1416" y="72"/>
                </a:lnTo>
                <a:lnTo>
                  <a:pt x="44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55" name="Freeform 89">
            <a:extLst>
              <a:ext uri="{FF2B5EF4-FFF2-40B4-BE49-F238E27FC236}">
                <a16:creationId xmlns:a16="http://schemas.microsoft.com/office/drawing/2014/main" id="{78E4EA92-E9F6-487A-82BB-5BEE1914ACF3}"/>
              </a:ext>
            </a:extLst>
          </p:cNvPr>
          <p:cNvSpPr>
            <a:spLocks/>
          </p:cNvSpPr>
          <p:nvPr userDrawn="1"/>
        </p:nvSpPr>
        <p:spPr bwMode="auto">
          <a:xfrm>
            <a:off x="4232275" y="5110957"/>
            <a:ext cx="2108200" cy="793750"/>
          </a:xfrm>
          <a:custGeom>
            <a:avLst/>
            <a:gdLst>
              <a:gd name="T0" fmla="*/ 1328 w 1328"/>
              <a:gd name="T1" fmla="*/ 500 h 500"/>
              <a:gd name="T2" fmla="*/ 484 w 1328"/>
              <a:gd name="T3" fmla="*/ 0 h 500"/>
              <a:gd name="T4" fmla="*/ 0 w 1328"/>
              <a:gd name="T5" fmla="*/ 428 h 500"/>
              <a:gd name="T6" fmla="*/ 1328 w 1328"/>
              <a:gd name="T7" fmla="*/ 500 h 500"/>
            </a:gdLst>
            <a:ahLst/>
            <a:cxnLst>
              <a:cxn ang="0">
                <a:pos x="T0" y="T1"/>
              </a:cxn>
              <a:cxn ang="0">
                <a:pos x="T2" y="T3"/>
              </a:cxn>
              <a:cxn ang="0">
                <a:pos x="T4" y="T5"/>
              </a:cxn>
              <a:cxn ang="0">
                <a:pos x="T6" y="T7"/>
              </a:cxn>
            </a:cxnLst>
            <a:rect l="0" t="0" r="r" b="b"/>
            <a:pathLst>
              <a:path w="1328" h="500">
                <a:moveTo>
                  <a:pt x="1328" y="500"/>
                </a:moveTo>
                <a:lnTo>
                  <a:pt x="484" y="0"/>
                </a:lnTo>
                <a:lnTo>
                  <a:pt x="0" y="428"/>
                </a:lnTo>
                <a:lnTo>
                  <a:pt x="1328" y="5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56" name="Freeform 90">
            <a:extLst>
              <a:ext uri="{FF2B5EF4-FFF2-40B4-BE49-F238E27FC236}">
                <a16:creationId xmlns:a16="http://schemas.microsoft.com/office/drawing/2014/main" id="{EBB43064-9464-4FFD-8CE2-E0939D2ABFDA}"/>
              </a:ext>
            </a:extLst>
          </p:cNvPr>
          <p:cNvSpPr>
            <a:spLocks/>
          </p:cNvSpPr>
          <p:nvPr userDrawn="1"/>
        </p:nvSpPr>
        <p:spPr bwMode="auto">
          <a:xfrm>
            <a:off x="6340475" y="4977607"/>
            <a:ext cx="2514600" cy="927100"/>
          </a:xfrm>
          <a:custGeom>
            <a:avLst/>
            <a:gdLst>
              <a:gd name="T0" fmla="*/ 1444 w 1584"/>
              <a:gd name="T1" fmla="*/ 0 h 584"/>
              <a:gd name="T2" fmla="*/ 1584 w 1584"/>
              <a:gd name="T3" fmla="*/ 396 h 584"/>
              <a:gd name="T4" fmla="*/ 0 w 1584"/>
              <a:gd name="T5" fmla="*/ 584 h 584"/>
              <a:gd name="T6" fmla="*/ 1444 w 1584"/>
              <a:gd name="T7" fmla="*/ 0 h 584"/>
            </a:gdLst>
            <a:ahLst/>
            <a:cxnLst>
              <a:cxn ang="0">
                <a:pos x="T0" y="T1"/>
              </a:cxn>
              <a:cxn ang="0">
                <a:pos x="T2" y="T3"/>
              </a:cxn>
              <a:cxn ang="0">
                <a:pos x="T4" y="T5"/>
              </a:cxn>
              <a:cxn ang="0">
                <a:pos x="T6" y="T7"/>
              </a:cxn>
            </a:cxnLst>
            <a:rect l="0" t="0" r="r" b="b"/>
            <a:pathLst>
              <a:path w="1584" h="584">
                <a:moveTo>
                  <a:pt x="1444" y="0"/>
                </a:moveTo>
                <a:lnTo>
                  <a:pt x="1584" y="396"/>
                </a:lnTo>
                <a:lnTo>
                  <a:pt x="0" y="584"/>
                </a:lnTo>
                <a:lnTo>
                  <a:pt x="1444"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57" name="Freeform 91">
            <a:extLst>
              <a:ext uri="{FF2B5EF4-FFF2-40B4-BE49-F238E27FC236}">
                <a16:creationId xmlns:a16="http://schemas.microsoft.com/office/drawing/2014/main" id="{BCD0E36D-979D-418E-9991-95819836612A}"/>
              </a:ext>
            </a:extLst>
          </p:cNvPr>
          <p:cNvSpPr>
            <a:spLocks/>
          </p:cNvSpPr>
          <p:nvPr userDrawn="1"/>
        </p:nvSpPr>
        <p:spPr bwMode="auto">
          <a:xfrm>
            <a:off x="8556625" y="4755357"/>
            <a:ext cx="1263650" cy="850900"/>
          </a:xfrm>
          <a:custGeom>
            <a:avLst/>
            <a:gdLst>
              <a:gd name="T0" fmla="*/ 0 w 796"/>
              <a:gd name="T1" fmla="*/ 4 h 536"/>
              <a:gd name="T2" fmla="*/ 796 w 796"/>
              <a:gd name="T3" fmla="*/ 0 h 536"/>
              <a:gd name="T4" fmla="*/ 188 w 796"/>
              <a:gd name="T5" fmla="*/ 536 h 536"/>
              <a:gd name="T6" fmla="*/ 0 w 796"/>
              <a:gd name="T7" fmla="*/ 4 h 536"/>
            </a:gdLst>
            <a:ahLst/>
            <a:cxnLst>
              <a:cxn ang="0">
                <a:pos x="T0" y="T1"/>
              </a:cxn>
              <a:cxn ang="0">
                <a:pos x="T2" y="T3"/>
              </a:cxn>
              <a:cxn ang="0">
                <a:pos x="T4" y="T5"/>
              </a:cxn>
              <a:cxn ang="0">
                <a:pos x="T6" y="T7"/>
              </a:cxn>
            </a:cxnLst>
            <a:rect l="0" t="0" r="r" b="b"/>
            <a:pathLst>
              <a:path w="796" h="536">
                <a:moveTo>
                  <a:pt x="0" y="4"/>
                </a:moveTo>
                <a:lnTo>
                  <a:pt x="796" y="0"/>
                </a:lnTo>
                <a:lnTo>
                  <a:pt x="188" y="536"/>
                </a:lnTo>
                <a:lnTo>
                  <a:pt x="0"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58" name="Freeform 92">
            <a:extLst>
              <a:ext uri="{FF2B5EF4-FFF2-40B4-BE49-F238E27FC236}">
                <a16:creationId xmlns:a16="http://schemas.microsoft.com/office/drawing/2014/main" id="{56FC3E7C-17B9-4FBD-A9D1-FE0E5A12BB7F}"/>
              </a:ext>
            </a:extLst>
          </p:cNvPr>
          <p:cNvSpPr>
            <a:spLocks/>
          </p:cNvSpPr>
          <p:nvPr userDrawn="1"/>
        </p:nvSpPr>
        <p:spPr bwMode="auto">
          <a:xfrm>
            <a:off x="8556625" y="3537744"/>
            <a:ext cx="3616325" cy="1255713"/>
          </a:xfrm>
          <a:custGeom>
            <a:avLst/>
            <a:gdLst>
              <a:gd name="T0" fmla="*/ 2278 w 2278"/>
              <a:gd name="T1" fmla="*/ 0 h 791"/>
              <a:gd name="T2" fmla="*/ 0 w 2278"/>
              <a:gd name="T3" fmla="*/ 771 h 791"/>
              <a:gd name="T4" fmla="*/ 956 w 2278"/>
              <a:gd name="T5" fmla="*/ 791 h 791"/>
              <a:gd name="T6" fmla="*/ 2278 w 2278"/>
              <a:gd name="T7" fmla="*/ 15 h 791"/>
              <a:gd name="T8" fmla="*/ 2278 w 2278"/>
              <a:gd name="T9" fmla="*/ 0 h 791"/>
            </a:gdLst>
            <a:ahLst/>
            <a:cxnLst>
              <a:cxn ang="0">
                <a:pos x="T0" y="T1"/>
              </a:cxn>
              <a:cxn ang="0">
                <a:pos x="T2" y="T3"/>
              </a:cxn>
              <a:cxn ang="0">
                <a:pos x="T4" y="T5"/>
              </a:cxn>
              <a:cxn ang="0">
                <a:pos x="T6" y="T7"/>
              </a:cxn>
              <a:cxn ang="0">
                <a:pos x="T8" y="T9"/>
              </a:cxn>
            </a:cxnLst>
            <a:rect l="0" t="0" r="r" b="b"/>
            <a:pathLst>
              <a:path w="2278" h="791">
                <a:moveTo>
                  <a:pt x="2278" y="0"/>
                </a:moveTo>
                <a:lnTo>
                  <a:pt x="0" y="771"/>
                </a:lnTo>
                <a:lnTo>
                  <a:pt x="956" y="791"/>
                </a:lnTo>
                <a:lnTo>
                  <a:pt x="2278" y="15"/>
                </a:lnTo>
                <a:lnTo>
                  <a:pt x="2278"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59" name="Freeform 93">
            <a:extLst>
              <a:ext uri="{FF2B5EF4-FFF2-40B4-BE49-F238E27FC236}">
                <a16:creationId xmlns:a16="http://schemas.microsoft.com/office/drawing/2014/main" id="{DC2481B5-9F6D-482A-A134-D40C0269E0D0}"/>
              </a:ext>
            </a:extLst>
          </p:cNvPr>
          <p:cNvSpPr>
            <a:spLocks/>
          </p:cNvSpPr>
          <p:nvPr userDrawn="1"/>
        </p:nvSpPr>
        <p:spPr bwMode="auto">
          <a:xfrm>
            <a:off x="4892675" y="1373982"/>
            <a:ext cx="2201863" cy="663575"/>
          </a:xfrm>
          <a:custGeom>
            <a:avLst/>
            <a:gdLst>
              <a:gd name="T0" fmla="*/ 1387 w 1387"/>
              <a:gd name="T1" fmla="*/ 89 h 419"/>
              <a:gd name="T2" fmla="*/ 1387 w 1387"/>
              <a:gd name="T3" fmla="*/ 89 h 419"/>
              <a:gd name="T4" fmla="*/ 1387 w 1387"/>
              <a:gd name="T5" fmla="*/ 89 h 419"/>
              <a:gd name="T6" fmla="*/ 1045 w 1387"/>
              <a:gd name="T7" fmla="*/ 197 h 419"/>
              <a:gd name="T8" fmla="*/ 1339 w 1387"/>
              <a:gd name="T9" fmla="*/ 230 h 419"/>
              <a:gd name="T10" fmla="*/ 753 w 1387"/>
              <a:gd name="T11" fmla="*/ 419 h 419"/>
              <a:gd name="T12" fmla="*/ 93 w 1387"/>
              <a:gd name="T13" fmla="*/ 338 h 419"/>
              <a:gd name="T14" fmla="*/ 92 w 1387"/>
              <a:gd name="T15" fmla="*/ 338 h 419"/>
              <a:gd name="T16" fmla="*/ 91 w 1387"/>
              <a:gd name="T17" fmla="*/ 338 h 419"/>
              <a:gd name="T18" fmla="*/ 91 w 1387"/>
              <a:gd name="T19" fmla="*/ 338 h 419"/>
              <a:gd name="T20" fmla="*/ 63 w 1387"/>
              <a:gd name="T21" fmla="*/ 331 h 419"/>
              <a:gd name="T22" fmla="*/ 62 w 1387"/>
              <a:gd name="T23" fmla="*/ 331 h 419"/>
              <a:gd name="T24" fmla="*/ 0 w 1387"/>
              <a:gd name="T25" fmla="*/ 247 h 419"/>
              <a:gd name="T26" fmla="*/ 89 w 1387"/>
              <a:gd name="T27" fmla="*/ 154 h 419"/>
              <a:gd name="T28" fmla="*/ 96 w 1387"/>
              <a:gd name="T29" fmla="*/ 152 h 419"/>
              <a:gd name="T30" fmla="*/ 149 w 1387"/>
              <a:gd name="T31" fmla="*/ 139 h 419"/>
              <a:gd name="T32" fmla="*/ 394 w 1387"/>
              <a:gd name="T33" fmla="*/ 75 h 419"/>
              <a:gd name="T34" fmla="*/ 681 w 1387"/>
              <a:gd name="T35" fmla="*/ 0 h 419"/>
              <a:gd name="T36" fmla="*/ 1387 w 1387"/>
              <a:gd name="T37" fmla="*/ 81 h 419"/>
              <a:gd name="T38" fmla="*/ 1387 w 1387"/>
              <a:gd name="T39" fmla="*/ 8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7" h="419">
                <a:moveTo>
                  <a:pt x="1387" y="89"/>
                </a:moveTo>
                <a:cubicBezTo>
                  <a:pt x="1387" y="89"/>
                  <a:pt x="1387" y="89"/>
                  <a:pt x="1387" y="89"/>
                </a:cubicBezTo>
                <a:cubicBezTo>
                  <a:pt x="1387" y="89"/>
                  <a:pt x="1387" y="89"/>
                  <a:pt x="1387" y="89"/>
                </a:cubicBezTo>
                <a:cubicBezTo>
                  <a:pt x="1045" y="197"/>
                  <a:pt x="1045" y="197"/>
                  <a:pt x="1045" y="197"/>
                </a:cubicBezTo>
                <a:cubicBezTo>
                  <a:pt x="1339" y="230"/>
                  <a:pt x="1339" y="230"/>
                  <a:pt x="1339" y="230"/>
                </a:cubicBezTo>
                <a:cubicBezTo>
                  <a:pt x="753" y="419"/>
                  <a:pt x="753" y="419"/>
                  <a:pt x="753" y="419"/>
                </a:cubicBezTo>
                <a:cubicBezTo>
                  <a:pt x="93" y="338"/>
                  <a:pt x="93" y="338"/>
                  <a:pt x="93" y="338"/>
                </a:cubicBezTo>
                <a:cubicBezTo>
                  <a:pt x="92" y="338"/>
                  <a:pt x="92" y="338"/>
                  <a:pt x="92" y="338"/>
                </a:cubicBezTo>
                <a:cubicBezTo>
                  <a:pt x="91" y="338"/>
                  <a:pt x="91" y="338"/>
                  <a:pt x="91" y="338"/>
                </a:cubicBezTo>
                <a:cubicBezTo>
                  <a:pt x="91" y="338"/>
                  <a:pt x="91" y="338"/>
                  <a:pt x="91" y="338"/>
                </a:cubicBezTo>
                <a:cubicBezTo>
                  <a:pt x="81" y="336"/>
                  <a:pt x="71" y="334"/>
                  <a:pt x="63" y="331"/>
                </a:cubicBezTo>
                <a:cubicBezTo>
                  <a:pt x="62" y="331"/>
                  <a:pt x="62" y="331"/>
                  <a:pt x="62" y="331"/>
                </a:cubicBezTo>
                <a:cubicBezTo>
                  <a:pt x="19" y="317"/>
                  <a:pt x="0" y="286"/>
                  <a:pt x="0" y="247"/>
                </a:cubicBezTo>
                <a:cubicBezTo>
                  <a:pt x="0" y="202"/>
                  <a:pt x="34" y="165"/>
                  <a:pt x="89" y="154"/>
                </a:cubicBezTo>
                <a:cubicBezTo>
                  <a:pt x="96" y="152"/>
                  <a:pt x="96" y="152"/>
                  <a:pt x="96" y="152"/>
                </a:cubicBezTo>
                <a:cubicBezTo>
                  <a:pt x="149" y="139"/>
                  <a:pt x="149" y="139"/>
                  <a:pt x="149" y="139"/>
                </a:cubicBezTo>
                <a:cubicBezTo>
                  <a:pt x="394" y="75"/>
                  <a:pt x="394" y="75"/>
                  <a:pt x="394" y="75"/>
                </a:cubicBezTo>
                <a:cubicBezTo>
                  <a:pt x="681" y="0"/>
                  <a:pt x="681" y="0"/>
                  <a:pt x="681" y="0"/>
                </a:cubicBezTo>
                <a:cubicBezTo>
                  <a:pt x="1387" y="81"/>
                  <a:pt x="1387" y="81"/>
                  <a:pt x="1387" y="81"/>
                </a:cubicBezTo>
                <a:lnTo>
                  <a:pt x="1387" y="89"/>
                </a:lnTo>
                <a:close/>
              </a:path>
            </a:pathLst>
          </a:custGeom>
          <a:solidFill>
            <a:srgbClr val="5E98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0" name="Freeform 94">
            <a:extLst>
              <a:ext uri="{FF2B5EF4-FFF2-40B4-BE49-F238E27FC236}">
                <a16:creationId xmlns:a16="http://schemas.microsoft.com/office/drawing/2014/main" id="{DD9DEE04-DD96-4860-980C-25B283497F1B}"/>
              </a:ext>
            </a:extLst>
          </p:cNvPr>
          <p:cNvSpPr>
            <a:spLocks/>
          </p:cNvSpPr>
          <p:nvPr userDrawn="1"/>
        </p:nvSpPr>
        <p:spPr bwMode="auto">
          <a:xfrm>
            <a:off x="4892675" y="1500982"/>
            <a:ext cx="2201863" cy="536575"/>
          </a:xfrm>
          <a:custGeom>
            <a:avLst/>
            <a:gdLst>
              <a:gd name="T0" fmla="*/ 1387 w 1387"/>
              <a:gd name="T1" fmla="*/ 8 h 338"/>
              <a:gd name="T2" fmla="*/ 1045 w 1387"/>
              <a:gd name="T3" fmla="*/ 116 h 338"/>
              <a:gd name="T4" fmla="*/ 1339 w 1387"/>
              <a:gd name="T5" fmla="*/ 149 h 338"/>
              <a:gd name="T6" fmla="*/ 753 w 1387"/>
              <a:gd name="T7" fmla="*/ 338 h 338"/>
              <a:gd name="T8" fmla="*/ 93 w 1387"/>
              <a:gd name="T9" fmla="*/ 257 h 338"/>
              <a:gd name="T10" fmla="*/ 92 w 1387"/>
              <a:gd name="T11" fmla="*/ 257 h 338"/>
              <a:gd name="T12" fmla="*/ 91 w 1387"/>
              <a:gd name="T13" fmla="*/ 257 h 338"/>
              <a:gd name="T14" fmla="*/ 91 w 1387"/>
              <a:gd name="T15" fmla="*/ 257 h 338"/>
              <a:gd name="T16" fmla="*/ 63 w 1387"/>
              <a:gd name="T17" fmla="*/ 250 h 338"/>
              <a:gd name="T18" fmla="*/ 62 w 1387"/>
              <a:gd name="T19" fmla="*/ 250 h 338"/>
              <a:gd name="T20" fmla="*/ 0 w 1387"/>
              <a:gd name="T21" fmla="*/ 166 h 338"/>
              <a:gd name="T22" fmla="*/ 89 w 1387"/>
              <a:gd name="T23" fmla="*/ 73 h 338"/>
              <a:gd name="T24" fmla="*/ 100 w 1387"/>
              <a:gd name="T25" fmla="*/ 75 h 338"/>
              <a:gd name="T26" fmla="*/ 813 w 1387"/>
              <a:gd name="T27" fmla="*/ 162 h 338"/>
              <a:gd name="T28" fmla="*/ 1387 w 1387"/>
              <a:gd name="T29" fmla="*/ 0 h 338"/>
              <a:gd name="T30" fmla="*/ 1387 w 1387"/>
              <a:gd name="T31" fmla="*/ 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87" h="338">
                <a:moveTo>
                  <a:pt x="1387" y="8"/>
                </a:moveTo>
                <a:cubicBezTo>
                  <a:pt x="1045" y="116"/>
                  <a:pt x="1045" y="116"/>
                  <a:pt x="1045" y="116"/>
                </a:cubicBezTo>
                <a:cubicBezTo>
                  <a:pt x="1339" y="149"/>
                  <a:pt x="1339" y="149"/>
                  <a:pt x="1339" y="149"/>
                </a:cubicBezTo>
                <a:cubicBezTo>
                  <a:pt x="753" y="338"/>
                  <a:pt x="753" y="338"/>
                  <a:pt x="753" y="338"/>
                </a:cubicBezTo>
                <a:cubicBezTo>
                  <a:pt x="93" y="257"/>
                  <a:pt x="93" y="257"/>
                  <a:pt x="93" y="257"/>
                </a:cubicBezTo>
                <a:cubicBezTo>
                  <a:pt x="92" y="257"/>
                  <a:pt x="92" y="257"/>
                  <a:pt x="92" y="257"/>
                </a:cubicBezTo>
                <a:cubicBezTo>
                  <a:pt x="91" y="257"/>
                  <a:pt x="91" y="257"/>
                  <a:pt x="91" y="257"/>
                </a:cubicBezTo>
                <a:cubicBezTo>
                  <a:pt x="91" y="257"/>
                  <a:pt x="91" y="257"/>
                  <a:pt x="91" y="257"/>
                </a:cubicBezTo>
                <a:cubicBezTo>
                  <a:pt x="81" y="255"/>
                  <a:pt x="71" y="253"/>
                  <a:pt x="63" y="250"/>
                </a:cubicBezTo>
                <a:cubicBezTo>
                  <a:pt x="62" y="250"/>
                  <a:pt x="62" y="250"/>
                  <a:pt x="62" y="250"/>
                </a:cubicBezTo>
                <a:cubicBezTo>
                  <a:pt x="19" y="236"/>
                  <a:pt x="0" y="205"/>
                  <a:pt x="0" y="166"/>
                </a:cubicBezTo>
                <a:cubicBezTo>
                  <a:pt x="0" y="121"/>
                  <a:pt x="34" y="84"/>
                  <a:pt x="89" y="73"/>
                </a:cubicBezTo>
                <a:cubicBezTo>
                  <a:pt x="100" y="75"/>
                  <a:pt x="100" y="75"/>
                  <a:pt x="100" y="75"/>
                </a:cubicBezTo>
                <a:cubicBezTo>
                  <a:pt x="813" y="162"/>
                  <a:pt x="813" y="162"/>
                  <a:pt x="813" y="162"/>
                </a:cubicBezTo>
                <a:cubicBezTo>
                  <a:pt x="1387" y="0"/>
                  <a:pt x="1387" y="0"/>
                  <a:pt x="1387" y="0"/>
                </a:cubicBezTo>
                <a:cubicBezTo>
                  <a:pt x="1387" y="8"/>
                  <a:pt x="1387" y="8"/>
                  <a:pt x="1387" y="8"/>
                </a:cubicBezTo>
                <a:close/>
              </a:path>
            </a:pathLst>
          </a:custGeom>
          <a:solidFill>
            <a:srgbClr val="4980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1" name="Freeform 95">
            <a:extLst>
              <a:ext uri="{FF2B5EF4-FFF2-40B4-BE49-F238E27FC236}">
                <a16:creationId xmlns:a16="http://schemas.microsoft.com/office/drawing/2014/main" id="{437231B3-D048-4B25-ADAA-DC4748D0DBDF}"/>
              </a:ext>
            </a:extLst>
          </p:cNvPr>
          <p:cNvSpPr>
            <a:spLocks/>
          </p:cNvSpPr>
          <p:nvPr userDrawn="1"/>
        </p:nvSpPr>
        <p:spPr bwMode="auto">
          <a:xfrm>
            <a:off x="4913312" y="1513682"/>
            <a:ext cx="2243138" cy="523875"/>
          </a:xfrm>
          <a:custGeom>
            <a:avLst/>
            <a:gdLst>
              <a:gd name="T0" fmla="*/ 1413 w 1413"/>
              <a:gd name="T1" fmla="*/ 155 h 330"/>
              <a:gd name="T2" fmla="*/ 801 w 1413"/>
              <a:gd name="T3" fmla="*/ 330 h 330"/>
              <a:gd name="T4" fmla="*/ 78 w 1413"/>
              <a:gd name="T5" fmla="*/ 242 h 330"/>
              <a:gd name="T6" fmla="*/ 58 w 1413"/>
              <a:gd name="T7" fmla="*/ 238 h 330"/>
              <a:gd name="T8" fmla="*/ 0 w 1413"/>
              <a:gd name="T9" fmla="*/ 158 h 330"/>
              <a:gd name="T10" fmla="*/ 2 w 1413"/>
              <a:gd name="T11" fmla="*/ 140 h 330"/>
              <a:gd name="T12" fmla="*/ 92 w 1413"/>
              <a:gd name="T13" fmla="*/ 77 h 330"/>
              <a:gd name="T14" fmla="*/ 96 w 1413"/>
              <a:gd name="T15" fmla="*/ 77 h 330"/>
              <a:gd name="T16" fmla="*/ 800 w 1413"/>
              <a:gd name="T17" fmla="*/ 163 h 330"/>
              <a:gd name="T18" fmla="*/ 1374 w 1413"/>
              <a:gd name="T19" fmla="*/ 0 h 330"/>
              <a:gd name="T20" fmla="*/ 1352 w 1413"/>
              <a:gd name="T21" fmla="*/ 85 h 330"/>
              <a:gd name="T22" fmla="*/ 1413 w 1413"/>
              <a:gd name="T23" fmla="*/ 155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13" h="330">
                <a:moveTo>
                  <a:pt x="1413" y="155"/>
                </a:moveTo>
                <a:cubicBezTo>
                  <a:pt x="801" y="330"/>
                  <a:pt x="801" y="330"/>
                  <a:pt x="801" y="330"/>
                </a:cubicBezTo>
                <a:cubicBezTo>
                  <a:pt x="78" y="242"/>
                  <a:pt x="78" y="242"/>
                  <a:pt x="78" y="242"/>
                </a:cubicBezTo>
                <a:cubicBezTo>
                  <a:pt x="71" y="241"/>
                  <a:pt x="64" y="240"/>
                  <a:pt x="58" y="238"/>
                </a:cubicBezTo>
                <a:cubicBezTo>
                  <a:pt x="22" y="227"/>
                  <a:pt x="0" y="200"/>
                  <a:pt x="0" y="158"/>
                </a:cubicBezTo>
                <a:cubicBezTo>
                  <a:pt x="2" y="140"/>
                  <a:pt x="2" y="140"/>
                  <a:pt x="2" y="140"/>
                </a:cubicBezTo>
                <a:cubicBezTo>
                  <a:pt x="7" y="101"/>
                  <a:pt x="47" y="73"/>
                  <a:pt x="92" y="77"/>
                </a:cubicBezTo>
                <a:cubicBezTo>
                  <a:pt x="93" y="77"/>
                  <a:pt x="94" y="77"/>
                  <a:pt x="96" y="77"/>
                </a:cubicBezTo>
                <a:cubicBezTo>
                  <a:pt x="800" y="163"/>
                  <a:pt x="800" y="163"/>
                  <a:pt x="800" y="163"/>
                </a:cubicBezTo>
                <a:cubicBezTo>
                  <a:pt x="1374" y="0"/>
                  <a:pt x="1374" y="0"/>
                  <a:pt x="1374" y="0"/>
                </a:cubicBezTo>
                <a:cubicBezTo>
                  <a:pt x="1341" y="10"/>
                  <a:pt x="1346" y="44"/>
                  <a:pt x="1352" y="85"/>
                </a:cubicBezTo>
                <a:cubicBezTo>
                  <a:pt x="1352" y="85"/>
                  <a:pt x="1365" y="169"/>
                  <a:pt x="1413" y="155"/>
                </a:cubicBezTo>
                <a:close/>
              </a:path>
            </a:pathLst>
          </a:custGeom>
          <a:solidFill>
            <a:srgbClr val="D3D2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2" name="Freeform 96">
            <a:extLst>
              <a:ext uri="{FF2B5EF4-FFF2-40B4-BE49-F238E27FC236}">
                <a16:creationId xmlns:a16="http://schemas.microsoft.com/office/drawing/2014/main" id="{D2A2F6BB-565E-422B-9CC4-467B65614F5D}"/>
              </a:ext>
            </a:extLst>
          </p:cNvPr>
          <p:cNvSpPr>
            <a:spLocks/>
          </p:cNvSpPr>
          <p:nvPr userDrawn="1"/>
        </p:nvSpPr>
        <p:spPr bwMode="auto">
          <a:xfrm>
            <a:off x="4889500" y="1629569"/>
            <a:ext cx="169863" cy="261938"/>
          </a:xfrm>
          <a:custGeom>
            <a:avLst/>
            <a:gdLst>
              <a:gd name="T0" fmla="*/ 73 w 107"/>
              <a:gd name="T1" fmla="*/ 165 h 165"/>
              <a:gd name="T2" fmla="*/ 15 w 107"/>
              <a:gd name="T3" fmla="*/ 85 h 165"/>
              <a:gd name="T4" fmla="*/ 17 w 107"/>
              <a:gd name="T5" fmla="*/ 67 h 165"/>
              <a:gd name="T6" fmla="*/ 107 w 107"/>
              <a:gd name="T7" fmla="*/ 4 h 165"/>
              <a:gd name="T8" fmla="*/ 73 w 107"/>
              <a:gd name="T9" fmla="*/ 165 h 165"/>
            </a:gdLst>
            <a:ahLst/>
            <a:cxnLst>
              <a:cxn ang="0">
                <a:pos x="T0" y="T1"/>
              </a:cxn>
              <a:cxn ang="0">
                <a:pos x="T2" y="T3"/>
              </a:cxn>
              <a:cxn ang="0">
                <a:pos x="T4" y="T5"/>
              </a:cxn>
              <a:cxn ang="0">
                <a:pos x="T6" y="T7"/>
              </a:cxn>
              <a:cxn ang="0">
                <a:pos x="T8" y="T9"/>
              </a:cxn>
            </a:cxnLst>
            <a:rect l="0" t="0" r="r" b="b"/>
            <a:pathLst>
              <a:path w="107" h="165">
                <a:moveTo>
                  <a:pt x="73" y="165"/>
                </a:moveTo>
                <a:cubicBezTo>
                  <a:pt x="37" y="154"/>
                  <a:pt x="15" y="127"/>
                  <a:pt x="15" y="85"/>
                </a:cubicBezTo>
                <a:cubicBezTo>
                  <a:pt x="17" y="67"/>
                  <a:pt x="17" y="67"/>
                  <a:pt x="17" y="67"/>
                </a:cubicBezTo>
                <a:cubicBezTo>
                  <a:pt x="22" y="28"/>
                  <a:pt x="62" y="0"/>
                  <a:pt x="107" y="4"/>
                </a:cubicBezTo>
                <a:cubicBezTo>
                  <a:pt x="0" y="59"/>
                  <a:pt x="44" y="132"/>
                  <a:pt x="73" y="165"/>
                </a:cubicBezTo>
                <a:close/>
              </a:path>
            </a:pathLst>
          </a:custGeom>
          <a:solidFill>
            <a:srgbClr val="BAB9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3" name="Freeform 97">
            <a:extLst>
              <a:ext uri="{FF2B5EF4-FFF2-40B4-BE49-F238E27FC236}">
                <a16:creationId xmlns:a16="http://schemas.microsoft.com/office/drawing/2014/main" id="{8329E4A7-4E0E-4F65-9E18-3521FE0E764D}"/>
              </a:ext>
            </a:extLst>
          </p:cNvPr>
          <p:cNvSpPr>
            <a:spLocks/>
          </p:cNvSpPr>
          <p:nvPr userDrawn="1"/>
        </p:nvSpPr>
        <p:spPr bwMode="auto">
          <a:xfrm>
            <a:off x="6049962" y="1513682"/>
            <a:ext cx="1106488" cy="523875"/>
          </a:xfrm>
          <a:custGeom>
            <a:avLst/>
            <a:gdLst>
              <a:gd name="T0" fmla="*/ 697 w 697"/>
              <a:gd name="T1" fmla="*/ 155 h 330"/>
              <a:gd name="T2" fmla="*/ 85 w 697"/>
              <a:gd name="T3" fmla="*/ 330 h 330"/>
              <a:gd name="T4" fmla="*/ 84 w 697"/>
              <a:gd name="T5" fmla="*/ 163 h 330"/>
              <a:gd name="T6" fmla="*/ 658 w 697"/>
              <a:gd name="T7" fmla="*/ 0 h 330"/>
              <a:gd name="T8" fmla="*/ 636 w 697"/>
              <a:gd name="T9" fmla="*/ 85 h 330"/>
              <a:gd name="T10" fmla="*/ 697 w 697"/>
              <a:gd name="T11" fmla="*/ 155 h 330"/>
            </a:gdLst>
            <a:ahLst/>
            <a:cxnLst>
              <a:cxn ang="0">
                <a:pos x="T0" y="T1"/>
              </a:cxn>
              <a:cxn ang="0">
                <a:pos x="T2" y="T3"/>
              </a:cxn>
              <a:cxn ang="0">
                <a:pos x="T4" y="T5"/>
              </a:cxn>
              <a:cxn ang="0">
                <a:pos x="T6" y="T7"/>
              </a:cxn>
              <a:cxn ang="0">
                <a:pos x="T8" y="T9"/>
              </a:cxn>
              <a:cxn ang="0">
                <a:pos x="T10" y="T11"/>
              </a:cxn>
            </a:cxnLst>
            <a:rect l="0" t="0" r="r" b="b"/>
            <a:pathLst>
              <a:path w="697" h="330">
                <a:moveTo>
                  <a:pt x="697" y="155"/>
                </a:moveTo>
                <a:cubicBezTo>
                  <a:pt x="85" y="330"/>
                  <a:pt x="85" y="330"/>
                  <a:pt x="85" y="330"/>
                </a:cubicBezTo>
                <a:cubicBezTo>
                  <a:pt x="0" y="246"/>
                  <a:pt x="84" y="163"/>
                  <a:pt x="84" y="163"/>
                </a:cubicBezTo>
                <a:cubicBezTo>
                  <a:pt x="658" y="0"/>
                  <a:pt x="658" y="0"/>
                  <a:pt x="658" y="0"/>
                </a:cubicBezTo>
                <a:cubicBezTo>
                  <a:pt x="625" y="10"/>
                  <a:pt x="630" y="44"/>
                  <a:pt x="636" y="85"/>
                </a:cubicBezTo>
                <a:cubicBezTo>
                  <a:pt x="636" y="85"/>
                  <a:pt x="649" y="169"/>
                  <a:pt x="697" y="155"/>
                </a:cubicBezTo>
                <a:close/>
              </a:path>
            </a:pathLst>
          </a:custGeom>
          <a:solidFill>
            <a:srgbClr val="EDE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4" name="Freeform 98">
            <a:extLst>
              <a:ext uri="{FF2B5EF4-FFF2-40B4-BE49-F238E27FC236}">
                <a16:creationId xmlns:a16="http://schemas.microsoft.com/office/drawing/2014/main" id="{04E1100A-CC17-441E-A88B-1A5565E5C84D}"/>
              </a:ext>
            </a:extLst>
          </p:cNvPr>
          <p:cNvSpPr>
            <a:spLocks/>
          </p:cNvSpPr>
          <p:nvPr userDrawn="1"/>
        </p:nvSpPr>
        <p:spPr bwMode="auto">
          <a:xfrm>
            <a:off x="6183312" y="1513682"/>
            <a:ext cx="911225" cy="258763"/>
          </a:xfrm>
          <a:custGeom>
            <a:avLst/>
            <a:gdLst>
              <a:gd name="T0" fmla="*/ 574 w 574"/>
              <a:gd name="T1" fmla="*/ 0 h 163"/>
              <a:gd name="T2" fmla="*/ 0 w 574"/>
              <a:gd name="T3" fmla="*/ 163 h 163"/>
              <a:gd name="T4" fmla="*/ 574 w 574"/>
              <a:gd name="T5" fmla="*/ 0 h 163"/>
            </a:gdLst>
            <a:ahLst/>
            <a:cxnLst>
              <a:cxn ang="0">
                <a:pos x="T0" y="T1"/>
              </a:cxn>
              <a:cxn ang="0">
                <a:pos x="T2" y="T3"/>
              </a:cxn>
              <a:cxn ang="0">
                <a:pos x="T4" y="T5"/>
              </a:cxn>
            </a:cxnLst>
            <a:rect l="0" t="0" r="r" b="b"/>
            <a:pathLst>
              <a:path w="574" h="163">
                <a:moveTo>
                  <a:pt x="574" y="0"/>
                </a:moveTo>
                <a:lnTo>
                  <a:pt x="0" y="163"/>
                </a:lnTo>
                <a:lnTo>
                  <a:pt x="574" y="0"/>
                </a:lnTo>
                <a:close/>
              </a:path>
            </a:pathLst>
          </a:custGeom>
          <a:solidFill>
            <a:srgbClr val="EDE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5" name="Line 99">
            <a:extLst>
              <a:ext uri="{FF2B5EF4-FFF2-40B4-BE49-F238E27FC236}">
                <a16:creationId xmlns:a16="http://schemas.microsoft.com/office/drawing/2014/main" id="{6E1C8C7F-622B-45AC-99B9-CF2E048D0FF4}"/>
              </a:ext>
            </a:extLst>
          </p:cNvPr>
          <p:cNvSpPr>
            <a:spLocks noChangeShapeType="1"/>
          </p:cNvSpPr>
          <p:nvPr userDrawn="1"/>
        </p:nvSpPr>
        <p:spPr bwMode="auto">
          <a:xfrm flipH="1">
            <a:off x="6183312" y="1513682"/>
            <a:ext cx="911225" cy="2587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6" name="Freeform 100">
            <a:extLst>
              <a:ext uri="{FF2B5EF4-FFF2-40B4-BE49-F238E27FC236}">
                <a16:creationId xmlns:a16="http://schemas.microsoft.com/office/drawing/2014/main" id="{E9B565C0-4130-46FB-8367-49B17CA85FBA}"/>
              </a:ext>
            </a:extLst>
          </p:cNvPr>
          <p:cNvSpPr>
            <a:spLocks/>
          </p:cNvSpPr>
          <p:nvPr userDrawn="1"/>
        </p:nvSpPr>
        <p:spPr bwMode="auto">
          <a:xfrm>
            <a:off x="6975475" y="1604169"/>
            <a:ext cx="57150" cy="17463"/>
          </a:xfrm>
          <a:custGeom>
            <a:avLst/>
            <a:gdLst>
              <a:gd name="T0" fmla="*/ 0 w 36"/>
              <a:gd name="T1" fmla="*/ 11 h 11"/>
              <a:gd name="T2" fmla="*/ 17 w 36"/>
              <a:gd name="T3" fmla="*/ 4 h 11"/>
              <a:gd name="T4" fmla="*/ 36 w 36"/>
              <a:gd name="T5" fmla="*/ 0 h 11"/>
              <a:gd name="T6" fmla="*/ 18 w 36"/>
              <a:gd name="T7" fmla="*/ 8 h 11"/>
              <a:gd name="T8" fmla="*/ 0 w 36"/>
              <a:gd name="T9" fmla="*/ 11 h 11"/>
            </a:gdLst>
            <a:ahLst/>
            <a:cxnLst>
              <a:cxn ang="0">
                <a:pos x="T0" y="T1"/>
              </a:cxn>
              <a:cxn ang="0">
                <a:pos x="T2" y="T3"/>
              </a:cxn>
              <a:cxn ang="0">
                <a:pos x="T4" y="T5"/>
              </a:cxn>
              <a:cxn ang="0">
                <a:pos x="T6" y="T7"/>
              </a:cxn>
              <a:cxn ang="0">
                <a:pos x="T8" y="T9"/>
              </a:cxn>
            </a:cxnLst>
            <a:rect l="0" t="0" r="r" b="b"/>
            <a:pathLst>
              <a:path w="36" h="11">
                <a:moveTo>
                  <a:pt x="0" y="11"/>
                </a:moveTo>
                <a:cubicBezTo>
                  <a:pt x="5" y="8"/>
                  <a:pt x="11" y="6"/>
                  <a:pt x="17" y="4"/>
                </a:cubicBezTo>
                <a:cubicBezTo>
                  <a:pt x="23" y="2"/>
                  <a:pt x="30" y="1"/>
                  <a:pt x="36" y="0"/>
                </a:cubicBezTo>
                <a:cubicBezTo>
                  <a:pt x="30" y="4"/>
                  <a:pt x="25" y="6"/>
                  <a:pt x="18" y="8"/>
                </a:cubicBezTo>
                <a:cubicBezTo>
                  <a:pt x="12" y="10"/>
                  <a:pt x="6" y="11"/>
                  <a:pt x="0" y="11"/>
                </a:cubicBezTo>
                <a:close/>
              </a:path>
            </a:pathLst>
          </a:custGeom>
          <a:solidFill>
            <a:srgbClr val="CF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7" name="Freeform 101">
            <a:extLst>
              <a:ext uri="{FF2B5EF4-FFF2-40B4-BE49-F238E27FC236}">
                <a16:creationId xmlns:a16="http://schemas.microsoft.com/office/drawing/2014/main" id="{AE11DF40-0260-453E-A324-EB1A6D50B213}"/>
              </a:ext>
            </a:extLst>
          </p:cNvPr>
          <p:cNvSpPr>
            <a:spLocks/>
          </p:cNvSpPr>
          <p:nvPr userDrawn="1"/>
        </p:nvSpPr>
        <p:spPr bwMode="auto">
          <a:xfrm>
            <a:off x="6429375" y="1639094"/>
            <a:ext cx="487363" cy="146050"/>
          </a:xfrm>
          <a:custGeom>
            <a:avLst/>
            <a:gdLst>
              <a:gd name="T0" fmla="*/ 0 w 307"/>
              <a:gd name="T1" fmla="*/ 92 h 92"/>
              <a:gd name="T2" fmla="*/ 76 w 307"/>
              <a:gd name="T3" fmla="*/ 67 h 92"/>
              <a:gd name="T4" fmla="*/ 153 w 307"/>
              <a:gd name="T5" fmla="*/ 44 h 92"/>
              <a:gd name="T6" fmla="*/ 230 w 307"/>
              <a:gd name="T7" fmla="*/ 21 h 92"/>
              <a:gd name="T8" fmla="*/ 269 w 307"/>
              <a:gd name="T9" fmla="*/ 11 h 92"/>
              <a:gd name="T10" fmla="*/ 307 w 307"/>
              <a:gd name="T11" fmla="*/ 0 h 92"/>
              <a:gd name="T12" fmla="*/ 269 w 307"/>
              <a:gd name="T13" fmla="*/ 12 h 92"/>
              <a:gd name="T14" fmla="*/ 231 w 307"/>
              <a:gd name="T15" fmla="*/ 24 h 92"/>
              <a:gd name="T16" fmla="*/ 154 w 307"/>
              <a:gd name="T17" fmla="*/ 48 h 92"/>
              <a:gd name="T18" fmla="*/ 77 w 307"/>
              <a:gd name="T19" fmla="*/ 70 h 92"/>
              <a:gd name="T20" fmla="*/ 0 w 307"/>
              <a:gd name="T2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7" h="92">
                <a:moveTo>
                  <a:pt x="0" y="92"/>
                </a:moveTo>
                <a:cubicBezTo>
                  <a:pt x="25" y="83"/>
                  <a:pt x="51" y="75"/>
                  <a:pt x="76" y="67"/>
                </a:cubicBezTo>
                <a:cubicBezTo>
                  <a:pt x="102" y="59"/>
                  <a:pt x="127" y="52"/>
                  <a:pt x="153" y="44"/>
                </a:cubicBezTo>
                <a:cubicBezTo>
                  <a:pt x="230" y="21"/>
                  <a:pt x="230" y="21"/>
                  <a:pt x="230" y="21"/>
                </a:cubicBezTo>
                <a:cubicBezTo>
                  <a:pt x="269" y="11"/>
                  <a:pt x="269" y="11"/>
                  <a:pt x="269" y="11"/>
                </a:cubicBezTo>
                <a:cubicBezTo>
                  <a:pt x="282" y="7"/>
                  <a:pt x="294" y="3"/>
                  <a:pt x="307" y="0"/>
                </a:cubicBezTo>
                <a:cubicBezTo>
                  <a:pt x="295" y="4"/>
                  <a:pt x="282" y="8"/>
                  <a:pt x="269" y="12"/>
                </a:cubicBezTo>
                <a:cubicBezTo>
                  <a:pt x="231" y="24"/>
                  <a:pt x="231" y="24"/>
                  <a:pt x="231" y="24"/>
                </a:cubicBezTo>
                <a:cubicBezTo>
                  <a:pt x="154" y="48"/>
                  <a:pt x="154" y="48"/>
                  <a:pt x="154" y="48"/>
                </a:cubicBezTo>
                <a:cubicBezTo>
                  <a:pt x="128" y="55"/>
                  <a:pt x="103" y="63"/>
                  <a:pt x="77" y="70"/>
                </a:cubicBezTo>
                <a:cubicBezTo>
                  <a:pt x="51" y="77"/>
                  <a:pt x="26" y="85"/>
                  <a:pt x="0" y="92"/>
                </a:cubicBezTo>
                <a:close/>
              </a:path>
            </a:pathLst>
          </a:custGeom>
          <a:solidFill>
            <a:srgbClr val="CF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8" name="Freeform 102">
            <a:extLst>
              <a:ext uri="{FF2B5EF4-FFF2-40B4-BE49-F238E27FC236}">
                <a16:creationId xmlns:a16="http://schemas.microsoft.com/office/drawing/2014/main" id="{9F7F400E-D166-4FE2-9572-247176391D15}"/>
              </a:ext>
            </a:extLst>
          </p:cNvPr>
          <p:cNvSpPr>
            <a:spLocks/>
          </p:cNvSpPr>
          <p:nvPr userDrawn="1"/>
        </p:nvSpPr>
        <p:spPr bwMode="auto">
          <a:xfrm>
            <a:off x="6207125" y="1802607"/>
            <a:ext cx="158750" cy="47625"/>
          </a:xfrm>
          <a:custGeom>
            <a:avLst/>
            <a:gdLst>
              <a:gd name="T0" fmla="*/ 0 w 100"/>
              <a:gd name="T1" fmla="*/ 30 h 30"/>
              <a:gd name="T2" fmla="*/ 24 w 100"/>
              <a:gd name="T3" fmla="*/ 21 h 30"/>
              <a:gd name="T4" fmla="*/ 49 w 100"/>
              <a:gd name="T5" fmla="*/ 13 h 30"/>
              <a:gd name="T6" fmla="*/ 74 w 100"/>
              <a:gd name="T7" fmla="*/ 6 h 30"/>
              <a:gd name="T8" fmla="*/ 87 w 100"/>
              <a:gd name="T9" fmla="*/ 3 h 30"/>
              <a:gd name="T10" fmla="*/ 100 w 100"/>
              <a:gd name="T11" fmla="*/ 0 h 30"/>
              <a:gd name="T12" fmla="*/ 88 w 100"/>
              <a:gd name="T13" fmla="*/ 5 h 30"/>
              <a:gd name="T14" fmla="*/ 75 w 100"/>
              <a:gd name="T15" fmla="*/ 9 h 30"/>
              <a:gd name="T16" fmla="*/ 50 w 100"/>
              <a:gd name="T17" fmla="*/ 17 h 30"/>
              <a:gd name="T18" fmla="*/ 25 w 100"/>
              <a:gd name="T19" fmla="*/ 24 h 30"/>
              <a:gd name="T20" fmla="*/ 0 w 100"/>
              <a:gd name="T2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30">
                <a:moveTo>
                  <a:pt x="0" y="30"/>
                </a:moveTo>
                <a:cubicBezTo>
                  <a:pt x="8" y="27"/>
                  <a:pt x="16" y="24"/>
                  <a:pt x="24" y="21"/>
                </a:cubicBezTo>
                <a:cubicBezTo>
                  <a:pt x="32" y="18"/>
                  <a:pt x="41" y="16"/>
                  <a:pt x="49" y="13"/>
                </a:cubicBezTo>
                <a:cubicBezTo>
                  <a:pt x="57" y="11"/>
                  <a:pt x="66" y="8"/>
                  <a:pt x="74" y="6"/>
                </a:cubicBezTo>
                <a:cubicBezTo>
                  <a:pt x="87" y="3"/>
                  <a:pt x="87" y="3"/>
                  <a:pt x="87" y="3"/>
                </a:cubicBezTo>
                <a:cubicBezTo>
                  <a:pt x="91" y="2"/>
                  <a:pt x="96" y="1"/>
                  <a:pt x="100" y="0"/>
                </a:cubicBezTo>
                <a:cubicBezTo>
                  <a:pt x="96" y="2"/>
                  <a:pt x="92" y="3"/>
                  <a:pt x="88" y="5"/>
                </a:cubicBezTo>
                <a:cubicBezTo>
                  <a:pt x="75" y="9"/>
                  <a:pt x="75" y="9"/>
                  <a:pt x="75" y="9"/>
                </a:cubicBezTo>
                <a:cubicBezTo>
                  <a:pt x="67" y="12"/>
                  <a:pt x="59" y="15"/>
                  <a:pt x="50" y="17"/>
                </a:cubicBezTo>
                <a:cubicBezTo>
                  <a:pt x="42" y="20"/>
                  <a:pt x="34" y="22"/>
                  <a:pt x="25" y="24"/>
                </a:cubicBezTo>
                <a:cubicBezTo>
                  <a:pt x="17" y="26"/>
                  <a:pt x="8" y="28"/>
                  <a:pt x="0" y="30"/>
                </a:cubicBezTo>
                <a:close/>
              </a:path>
            </a:pathLst>
          </a:custGeom>
          <a:solidFill>
            <a:srgbClr val="CF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9" name="Freeform 103">
            <a:extLst>
              <a:ext uri="{FF2B5EF4-FFF2-40B4-BE49-F238E27FC236}">
                <a16:creationId xmlns:a16="http://schemas.microsoft.com/office/drawing/2014/main" id="{4638C56A-85D3-4037-B0A5-53E70B4846A8}"/>
              </a:ext>
            </a:extLst>
          </p:cNvPr>
          <p:cNvSpPr>
            <a:spLocks/>
          </p:cNvSpPr>
          <p:nvPr userDrawn="1"/>
        </p:nvSpPr>
        <p:spPr bwMode="auto">
          <a:xfrm>
            <a:off x="6705600" y="1651794"/>
            <a:ext cx="315913" cy="93663"/>
          </a:xfrm>
          <a:custGeom>
            <a:avLst/>
            <a:gdLst>
              <a:gd name="T0" fmla="*/ 0 w 199"/>
              <a:gd name="T1" fmla="*/ 59 h 59"/>
              <a:gd name="T2" fmla="*/ 49 w 199"/>
              <a:gd name="T3" fmla="*/ 43 h 59"/>
              <a:gd name="T4" fmla="*/ 99 w 199"/>
              <a:gd name="T5" fmla="*/ 28 h 59"/>
              <a:gd name="T6" fmla="*/ 149 w 199"/>
              <a:gd name="T7" fmla="*/ 14 h 59"/>
              <a:gd name="T8" fmla="*/ 174 w 199"/>
              <a:gd name="T9" fmla="*/ 7 h 59"/>
              <a:gd name="T10" fmla="*/ 199 w 199"/>
              <a:gd name="T11" fmla="*/ 0 h 59"/>
              <a:gd name="T12" fmla="*/ 174 w 199"/>
              <a:gd name="T13" fmla="*/ 9 h 59"/>
              <a:gd name="T14" fmla="*/ 150 w 199"/>
              <a:gd name="T15" fmla="*/ 17 h 59"/>
              <a:gd name="T16" fmla="*/ 100 w 199"/>
              <a:gd name="T17" fmla="*/ 32 h 59"/>
              <a:gd name="T18" fmla="*/ 50 w 199"/>
              <a:gd name="T19" fmla="*/ 46 h 59"/>
              <a:gd name="T20" fmla="*/ 0 w 199"/>
              <a:gd name="T21"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59">
                <a:moveTo>
                  <a:pt x="0" y="59"/>
                </a:moveTo>
                <a:cubicBezTo>
                  <a:pt x="16" y="54"/>
                  <a:pt x="33" y="48"/>
                  <a:pt x="49" y="43"/>
                </a:cubicBezTo>
                <a:cubicBezTo>
                  <a:pt x="66" y="38"/>
                  <a:pt x="82" y="33"/>
                  <a:pt x="99" y="28"/>
                </a:cubicBezTo>
                <a:cubicBezTo>
                  <a:pt x="116" y="23"/>
                  <a:pt x="132" y="18"/>
                  <a:pt x="149" y="14"/>
                </a:cubicBezTo>
                <a:cubicBezTo>
                  <a:pt x="174" y="7"/>
                  <a:pt x="174" y="7"/>
                  <a:pt x="174" y="7"/>
                </a:cubicBezTo>
                <a:cubicBezTo>
                  <a:pt x="182" y="5"/>
                  <a:pt x="191" y="2"/>
                  <a:pt x="199" y="0"/>
                </a:cubicBezTo>
                <a:cubicBezTo>
                  <a:pt x="191" y="3"/>
                  <a:pt x="183" y="6"/>
                  <a:pt x="174" y="9"/>
                </a:cubicBezTo>
                <a:cubicBezTo>
                  <a:pt x="150" y="17"/>
                  <a:pt x="150" y="17"/>
                  <a:pt x="150" y="17"/>
                </a:cubicBezTo>
                <a:cubicBezTo>
                  <a:pt x="133" y="22"/>
                  <a:pt x="117" y="27"/>
                  <a:pt x="100" y="32"/>
                </a:cubicBezTo>
                <a:cubicBezTo>
                  <a:pt x="83" y="37"/>
                  <a:pt x="67" y="41"/>
                  <a:pt x="50" y="46"/>
                </a:cubicBezTo>
                <a:cubicBezTo>
                  <a:pt x="34" y="51"/>
                  <a:pt x="17" y="55"/>
                  <a:pt x="0" y="59"/>
                </a:cubicBezTo>
                <a:close/>
              </a:path>
            </a:pathLst>
          </a:custGeom>
          <a:solidFill>
            <a:srgbClr val="CF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0" name="Freeform 104">
            <a:extLst>
              <a:ext uri="{FF2B5EF4-FFF2-40B4-BE49-F238E27FC236}">
                <a16:creationId xmlns:a16="http://schemas.microsoft.com/office/drawing/2014/main" id="{B445E692-B976-4D23-8D84-6983CE5D1D32}"/>
              </a:ext>
            </a:extLst>
          </p:cNvPr>
          <p:cNvSpPr>
            <a:spLocks/>
          </p:cNvSpPr>
          <p:nvPr userDrawn="1"/>
        </p:nvSpPr>
        <p:spPr bwMode="auto">
          <a:xfrm>
            <a:off x="6194425" y="1769269"/>
            <a:ext cx="434975" cy="128588"/>
          </a:xfrm>
          <a:custGeom>
            <a:avLst/>
            <a:gdLst>
              <a:gd name="T0" fmla="*/ 0 w 274"/>
              <a:gd name="T1" fmla="*/ 81 h 81"/>
              <a:gd name="T2" fmla="*/ 68 w 274"/>
              <a:gd name="T3" fmla="*/ 59 h 81"/>
              <a:gd name="T4" fmla="*/ 137 w 274"/>
              <a:gd name="T5" fmla="*/ 39 h 81"/>
              <a:gd name="T6" fmla="*/ 205 w 274"/>
              <a:gd name="T7" fmla="*/ 19 h 81"/>
              <a:gd name="T8" fmla="*/ 239 w 274"/>
              <a:gd name="T9" fmla="*/ 9 h 81"/>
              <a:gd name="T10" fmla="*/ 274 w 274"/>
              <a:gd name="T11" fmla="*/ 0 h 81"/>
              <a:gd name="T12" fmla="*/ 240 w 274"/>
              <a:gd name="T13" fmla="*/ 11 h 81"/>
              <a:gd name="T14" fmla="*/ 206 w 274"/>
              <a:gd name="T15" fmla="*/ 22 h 81"/>
              <a:gd name="T16" fmla="*/ 138 w 274"/>
              <a:gd name="T17" fmla="*/ 42 h 81"/>
              <a:gd name="T18" fmla="*/ 69 w 274"/>
              <a:gd name="T19" fmla="*/ 62 h 81"/>
              <a:gd name="T20" fmla="*/ 0 w 274"/>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4" h="81">
                <a:moveTo>
                  <a:pt x="0" y="81"/>
                </a:moveTo>
                <a:cubicBezTo>
                  <a:pt x="23" y="73"/>
                  <a:pt x="46" y="66"/>
                  <a:pt x="68" y="59"/>
                </a:cubicBezTo>
                <a:cubicBezTo>
                  <a:pt x="91" y="52"/>
                  <a:pt x="114" y="46"/>
                  <a:pt x="137" y="39"/>
                </a:cubicBezTo>
                <a:cubicBezTo>
                  <a:pt x="159" y="32"/>
                  <a:pt x="182" y="25"/>
                  <a:pt x="205" y="19"/>
                </a:cubicBezTo>
                <a:cubicBezTo>
                  <a:pt x="239" y="9"/>
                  <a:pt x="239" y="9"/>
                  <a:pt x="239" y="9"/>
                </a:cubicBezTo>
                <a:cubicBezTo>
                  <a:pt x="251" y="6"/>
                  <a:pt x="262" y="3"/>
                  <a:pt x="274" y="0"/>
                </a:cubicBezTo>
                <a:cubicBezTo>
                  <a:pt x="263" y="4"/>
                  <a:pt x="251" y="7"/>
                  <a:pt x="240" y="11"/>
                </a:cubicBezTo>
                <a:cubicBezTo>
                  <a:pt x="206" y="22"/>
                  <a:pt x="206" y="22"/>
                  <a:pt x="206" y="22"/>
                </a:cubicBezTo>
                <a:cubicBezTo>
                  <a:pt x="183" y="29"/>
                  <a:pt x="161" y="36"/>
                  <a:pt x="138" y="42"/>
                </a:cubicBezTo>
                <a:cubicBezTo>
                  <a:pt x="115" y="49"/>
                  <a:pt x="92" y="56"/>
                  <a:pt x="69" y="62"/>
                </a:cubicBezTo>
                <a:cubicBezTo>
                  <a:pt x="46" y="69"/>
                  <a:pt x="24" y="75"/>
                  <a:pt x="0" y="81"/>
                </a:cubicBezTo>
                <a:close/>
              </a:path>
            </a:pathLst>
          </a:custGeom>
          <a:solidFill>
            <a:srgbClr val="CF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1" name="Freeform 105">
            <a:extLst>
              <a:ext uri="{FF2B5EF4-FFF2-40B4-BE49-F238E27FC236}">
                <a16:creationId xmlns:a16="http://schemas.microsoft.com/office/drawing/2014/main" id="{C306B597-A396-4F2A-B70E-97A95D407FCA}"/>
              </a:ext>
            </a:extLst>
          </p:cNvPr>
          <p:cNvSpPr>
            <a:spLocks/>
          </p:cNvSpPr>
          <p:nvPr userDrawn="1"/>
        </p:nvSpPr>
        <p:spPr bwMode="auto">
          <a:xfrm>
            <a:off x="6194425" y="1558132"/>
            <a:ext cx="827088" cy="244475"/>
          </a:xfrm>
          <a:custGeom>
            <a:avLst/>
            <a:gdLst>
              <a:gd name="T0" fmla="*/ 0 w 521"/>
              <a:gd name="T1" fmla="*/ 154 h 154"/>
              <a:gd name="T2" fmla="*/ 130 w 521"/>
              <a:gd name="T3" fmla="*/ 114 h 154"/>
              <a:gd name="T4" fmla="*/ 260 w 521"/>
              <a:gd name="T5" fmla="*/ 75 h 154"/>
              <a:gd name="T6" fmla="*/ 390 w 521"/>
              <a:gd name="T7" fmla="*/ 37 h 154"/>
              <a:gd name="T8" fmla="*/ 456 w 521"/>
              <a:gd name="T9" fmla="*/ 18 h 154"/>
              <a:gd name="T10" fmla="*/ 521 w 521"/>
              <a:gd name="T11" fmla="*/ 0 h 154"/>
              <a:gd name="T12" fmla="*/ 456 w 521"/>
              <a:gd name="T13" fmla="*/ 20 h 154"/>
              <a:gd name="T14" fmla="*/ 391 w 521"/>
              <a:gd name="T15" fmla="*/ 40 h 154"/>
              <a:gd name="T16" fmla="*/ 261 w 521"/>
              <a:gd name="T17" fmla="*/ 79 h 154"/>
              <a:gd name="T18" fmla="*/ 131 w 521"/>
              <a:gd name="T19" fmla="*/ 117 h 154"/>
              <a:gd name="T20" fmla="*/ 0 w 521"/>
              <a:gd name="T21"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1" h="154">
                <a:moveTo>
                  <a:pt x="0" y="154"/>
                </a:moveTo>
                <a:cubicBezTo>
                  <a:pt x="44" y="141"/>
                  <a:pt x="87" y="127"/>
                  <a:pt x="130" y="114"/>
                </a:cubicBezTo>
                <a:cubicBezTo>
                  <a:pt x="260" y="75"/>
                  <a:pt x="260" y="75"/>
                  <a:pt x="260" y="75"/>
                </a:cubicBezTo>
                <a:cubicBezTo>
                  <a:pt x="390" y="37"/>
                  <a:pt x="390" y="37"/>
                  <a:pt x="390" y="37"/>
                </a:cubicBezTo>
                <a:cubicBezTo>
                  <a:pt x="456" y="18"/>
                  <a:pt x="456" y="18"/>
                  <a:pt x="456" y="18"/>
                </a:cubicBezTo>
                <a:cubicBezTo>
                  <a:pt x="521" y="0"/>
                  <a:pt x="521" y="0"/>
                  <a:pt x="521" y="0"/>
                </a:cubicBezTo>
                <a:cubicBezTo>
                  <a:pt x="456" y="20"/>
                  <a:pt x="456" y="20"/>
                  <a:pt x="456" y="20"/>
                </a:cubicBezTo>
                <a:cubicBezTo>
                  <a:pt x="391" y="40"/>
                  <a:pt x="391" y="40"/>
                  <a:pt x="391" y="40"/>
                </a:cubicBezTo>
                <a:cubicBezTo>
                  <a:pt x="261" y="79"/>
                  <a:pt x="261" y="79"/>
                  <a:pt x="261" y="79"/>
                </a:cubicBezTo>
                <a:cubicBezTo>
                  <a:pt x="131" y="117"/>
                  <a:pt x="131" y="117"/>
                  <a:pt x="131" y="117"/>
                </a:cubicBezTo>
                <a:cubicBezTo>
                  <a:pt x="88" y="130"/>
                  <a:pt x="44" y="142"/>
                  <a:pt x="0" y="154"/>
                </a:cubicBezTo>
                <a:close/>
              </a:path>
            </a:pathLst>
          </a:custGeom>
          <a:solidFill>
            <a:srgbClr val="CF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2" name="Freeform 106">
            <a:extLst>
              <a:ext uri="{FF2B5EF4-FFF2-40B4-BE49-F238E27FC236}">
                <a16:creationId xmlns:a16="http://schemas.microsoft.com/office/drawing/2014/main" id="{AB6767A5-9D2B-4C5F-BE26-6B944F101B30}"/>
              </a:ext>
            </a:extLst>
          </p:cNvPr>
          <p:cNvSpPr>
            <a:spLocks/>
          </p:cNvSpPr>
          <p:nvPr userDrawn="1"/>
        </p:nvSpPr>
        <p:spPr bwMode="auto">
          <a:xfrm>
            <a:off x="5249862" y="1775619"/>
            <a:ext cx="749300" cy="92075"/>
          </a:xfrm>
          <a:custGeom>
            <a:avLst/>
            <a:gdLst>
              <a:gd name="T0" fmla="*/ 0 w 472"/>
              <a:gd name="T1" fmla="*/ 0 h 58"/>
              <a:gd name="T2" fmla="*/ 118 w 472"/>
              <a:gd name="T3" fmla="*/ 13 h 58"/>
              <a:gd name="T4" fmla="*/ 236 w 472"/>
              <a:gd name="T5" fmla="*/ 27 h 58"/>
              <a:gd name="T6" fmla="*/ 354 w 472"/>
              <a:gd name="T7" fmla="*/ 42 h 58"/>
              <a:gd name="T8" fmla="*/ 413 w 472"/>
              <a:gd name="T9" fmla="*/ 50 h 58"/>
              <a:gd name="T10" fmla="*/ 472 w 472"/>
              <a:gd name="T11" fmla="*/ 58 h 58"/>
              <a:gd name="T12" fmla="*/ 413 w 472"/>
              <a:gd name="T13" fmla="*/ 52 h 58"/>
              <a:gd name="T14" fmla="*/ 354 w 472"/>
              <a:gd name="T15" fmla="*/ 45 h 58"/>
              <a:gd name="T16" fmla="*/ 236 w 472"/>
              <a:gd name="T17" fmla="*/ 31 h 58"/>
              <a:gd name="T18" fmla="*/ 118 w 472"/>
              <a:gd name="T19" fmla="*/ 16 h 58"/>
              <a:gd name="T20" fmla="*/ 0 w 472"/>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 h="58">
                <a:moveTo>
                  <a:pt x="0" y="0"/>
                </a:moveTo>
                <a:cubicBezTo>
                  <a:pt x="39" y="4"/>
                  <a:pt x="79" y="8"/>
                  <a:pt x="118" y="13"/>
                </a:cubicBezTo>
                <a:cubicBezTo>
                  <a:pt x="236" y="27"/>
                  <a:pt x="236" y="27"/>
                  <a:pt x="236" y="27"/>
                </a:cubicBezTo>
                <a:cubicBezTo>
                  <a:pt x="354" y="42"/>
                  <a:pt x="354" y="42"/>
                  <a:pt x="354" y="42"/>
                </a:cubicBezTo>
                <a:cubicBezTo>
                  <a:pt x="413" y="50"/>
                  <a:pt x="413" y="50"/>
                  <a:pt x="413" y="50"/>
                </a:cubicBezTo>
                <a:cubicBezTo>
                  <a:pt x="472" y="58"/>
                  <a:pt x="472" y="58"/>
                  <a:pt x="472" y="58"/>
                </a:cubicBezTo>
                <a:cubicBezTo>
                  <a:pt x="413" y="52"/>
                  <a:pt x="413" y="52"/>
                  <a:pt x="413" y="52"/>
                </a:cubicBezTo>
                <a:cubicBezTo>
                  <a:pt x="354" y="45"/>
                  <a:pt x="354" y="45"/>
                  <a:pt x="354" y="45"/>
                </a:cubicBezTo>
                <a:cubicBezTo>
                  <a:pt x="236" y="31"/>
                  <a:pt x="236" y="31"/>
                  <a:pt x="236" y="31"/>
                </a:cubicBezTo>
                <a:cubicBezTo>
                  <a:pt x="118" y="16"/>
                  <a:pt x="118" y="16"/>
                  <a:pt x="118" y="16"/>
                </a:cubicBezTo>
                <a:cubicBezTo>
                  <a:pt x="78" y="11"/>
                  <a:pt x="39" y="6"/>
                  <a:pt x="0" y="0"/>
                </a:cubicBezTo>
                <a:close/>
              </a:path>
            </a:pathLst>
          </a:custGeom>
          <a:solidFill>
            <a:srgbClr val="BAB9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3" name="Freeform 107">
            <a:extLst>
              <a:ext uri="{FF2B5EF4-FFF2-40B4-BE49-F238E27FC236}">
                <a16:creationId xmlns:a16="http://schemas.microsoft.com/office/drawing/2014/main" id="{2CD0BDC5-1CB0-4122-9977-BF045F6D6940}"/>
              </a:ext>
            </a:extLst>
          </p:cNvPr>
          <p:cNvSpPr>
            <a:spLocks/>
          </p:cNvSpPr>
          <p:nvPr userDrawn="1"/>
        </p:nvSpPr>
        <p:spPr bwMode="auto">
          <a:xfrm>
            <a:off x="4975225" y="1743869"/>
            <a:ext cx="220663" cy="26988"/>
          </a:xfrm>
          <a:custGeom>
            <a:avLst/>
            <a:gdLst>
              <a:gd name="T0" fmla="*/ 0 w 139"/>
              <a:gd name="T1" fmla="*/ 0 h 17"/>
              <a:gd name="T2" fmla="*/ 35 w 139"/>
              <a:gd name="T3" fmla="*/ 3 h 17"/>
              <a:gd name="T4" fmla="*/ 70 w 139"/>
              <a:gd name="T5" fmla="*/ 6 h 17"/>
              <a:gd name="T6" fmla="*/ 104 w 139"/>
              <a:gd name="T7" fmla="*/ 11 h 17"/>
              <a:gd name="T8" fmla="*/ 122 w 139"/>
              <a:gd name="T9" fmla="*/ 14 h 17"/>
              <a:gd name="T10" fmla="*/ 139 w 139"/>
              <a:gd name="T11" fmla="*/ 17 h 17"/>
              <a:gd name="T12" fmla="*/ 121 w 139"/>
              <a:gd name="T13" fmla="*/ 16 h 17"/>
              <a:gd name="T14" fmla="*/ 104 w 139"/>
              <a:gd name="T15" fmla="*/ 14 h 17"/>
              <a:gd name="T16" fmla="*/ 69 w 139"/>
              <a:gd name="T17" fmla="*/ 10 h 17"/>
              <a:gd name="T18" fmla="*/ 34 w 139"/>
              <a:gd name="T19" fmla="*/ 6 h 17"/>
              <a:gd name="T20" fmla="*/ 0 w 139"/>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9" h="17">
                <a:moveTo>
                  <a:pt x="0" y="0"/>
                </a:moveTo>
                <a:cubicBezTo>
                  <a:pt x="12" y="1"/>
                  <a:pt x="23" y="2"/>
                  <a:pt x="35" y="3"/>
                </a:cubicBezTo>
                <a:cubicBezTo>
                  <a:pt x="46" y="4"/>
                  <a:pt x="58" y="5"/>
                  <a:pt x="70" y="6"/>
                </a:cubicBezTo>
                <a:cubicBezTo>
                  <a:pt x="81" y="8"/>
                  <a:pt x="93" y="9"/>
                  <a:pt x="104" y="11"/>
                </a:cubicBezTo>
                <a:cubicBezTo>
                  <a:pt x="122" y="14"/>
                  <a:pt x="122" y="14"/>
                  <a:pt x="122" y="14"/>
                </a:cubicBezTo>
                <a:cubicBezTo>
                  <a:pt x="127" y="15"/>
                  <a:pt x="133" y="16"/>
                  <a:pt x="139" y="17"/>
                </a:cubicBezTo>
                <a:cubicBezTo>
                  <a:pt x="133" y="17"/>
                  <a:pt x="127" y="16"/>
                  <a:pt x="121" y="16"/>
                </a:cubicBezTo>
                <a:cubicBezTo>
                  <a:pt x="104" y="14"/>
                  <a:pt x="104" y="14"/>
                  <a:pt x="104" y="14"/>
                </a:cubicBezTo>
                <a:cubicBezTo>
                  <a:pt x="92" y="13"/>
                  <a:pt x="81" y="12"/>
                  <a:pt x="69" y="10"/>
                </a:cubicBezTo>
                <a:cubicBezTo>
                  <a:pt x="58" y="9"/>
                  <a:pt x="46" y="8"/>
                  <a:pt x="34" y="6"/>
                </a:cubicBezTo>
                <a:cubicBezTo>
                  <a:pt x="23" y="4"/>
                  <a:pt x="11" y="2"/>
                  <a:pt x="0" y="0"/>
                </a:cubicBezTo>
                <a:close/>
              </a:path>
            </a:pathLst>
          </a:custGeom>
          <a:solidFill>
            <a:srgbClr val="BAB9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4" name="Freeform 108">
            <a:extLst>
              <a:ext uri="{FF2B5EF4-FFF2-40B4-BE49-F238E27FC236}">
                <a16:creationId xmlns:a16="http://schemas.microsoft.com/office/drawing/2014/main" id="{B05155A4-7FC0-4E40-A47A-D6D75323217A}"/>
              </a:ext>
            </a:extLst>
          </p:cNvPr>
          <p:cNvSpPr>
            <a:spLocks/>
          </p:cNvSpPr>
          <p:nvPr userDrawn="1"/>
        </p:nvSpPr>
        <p:spPr bwMode="auto">
          <a:xfrm>
            <a:off x="5959475" y="1905794"/>
            <a:ext cx="123825" cy="15875"/>
          </a:xfrm>
          <a:custGeom>
            <a:avLst/>
            <a:gdLst>
              <a:gd name="T0" fmla="*/ 0 w 78"/>
              <a:gd name="T1" fmla="*/ 0 h 10"/>
              <a:gd name="T2" fmla="*/ 39 w 78"/>
              <a:gd name="T3" fmla="*/ 3 h 10"/>
              <a:gd name="T4" fmla="*/ 78 w 78"/>
              <a:gd name="T5" fmla="*/ 10 h 10"/>
              <a:gd name="T6" fmla="*/ 39 w 78"/>
              <a:gd name="T7" fmla="*/ 7 h 10"/>
              <a:gd name="T8" fmla="*/ 0 w 78"/>
              <a:gd name="T9" fmla="*/ 0 h 10"/>
            </a:gdLst>
            <a:ahLst/>
            <a:cxnLst>
              <a:cxn ang="0">
                <a:pos x="T0" y="T1"/>
              </a:cxn>
              <a:cxn ang="0">
                <a:pos x="T2" y="T3"/>
              </a:cxn>
              <a:cxn ang="0">
                <a:pos x="T4" y="T5"/>
              </a:cxn>
              <a:cxn ang="0">
                <a:pos x="T6" y="T7"/>
              </a:cxn>
              <a:cxn ang="0">
                <a:pos x="T8" y="T9"/>
              </a:cxn>
            </a:cxnLst>
            <a:rect l="0" t="0" r="r" b="b"/>
            <a:pathLst>
              <a:path w="78" h="10">
                <a:moveTo>
                  <a:pt x="0" y="0"/>
                </a:moveTo>
                <a:cubicBezTo>
                  <a:pt x="13" y="0"/>
                  <a:pt x="26" y="2"/>
                  <a:pt x="39" y="3"/>
                </a:cubicBezTo>
                <a:cubicBezTo>
                  <a:pt x="52" y="5"/>
                  <a:pt x="65" y="7"/>
                  <a:pt x="78" y="10"/>
                </a:cubicBezTo>
                <a:cubicBezTo>
                  <a:pt x="65" y="10"/>
                  <a:pt x="52" y="9"/>
                  <a:pt x="39" y="7"/>
                </a:cubicBezTo>
                <a:cubicBezTo>
                  <a:pt x="26" y="6"/>
                  <a:pt x="13" y="4"/>
                  <a:pt x="0" y="0"/>
                </a:cubicBezTo>
                <a:close/>
              </a:path>
            </a:pathLst>
          </a:custGeom>
          <a:solidFill>
            <a:srgbClr val="BAB9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5" name="Freeform 109">
            <a:extLst>
              <a:ext uri="{FF2B5EF4-FFF2-40B4-BE49-F238E27FC236}">
                <a16:creationId xmlns:a16="http://schemas.microsoft.com/office/drawing/2014/main" id="{53A88516-C7F3-4DD4-A7B6-EB2F97B3BA82}"/>
              </a:ext>
            </a:extLst>
          </p:cNvPr>
          <p:cNvSpPr>
            <a:spLocks/>
          </p:cNvSpPr>
          <p:nvPr userDrawn="1"/>
        </p:nvSpPr>
        <p:spPr bwMode="auto">
          <a:xfrm>
            <a:off x="5268912" y="1823244"/>
            <a:ext cx="619125" cy="74613"/>
          </a:xfrm>
          <a:custGeom>
            <a:avLst/>
            <a:gdLst>
              <a:gd name="T0" fmla="*/ 0 w 390"/>
              <a:gd name="T1" fmla="*/ 0 h 47"/>
              <a:gd name="T2" fmla="*/ 97 w 390"/>
              <a:gd name="T3" fmla="*/ 10 h 47"/>
              <a:gd name="T4" fmla="*/ 195 w 390"/>
              <a:gd name="T5" fmla="*/ 21 h 47"/>
              <a:gd name="T6" fmla="*/ 292 w 390"/>
              <a:gd name="T7" fmla="*/ 34 h 47"/>
              <a:gd name="T8" fmla="*/ 341 w 390"/>
              <a:gd name="T9" fmla="*/ 40 h 47"/>
              <a:gd name="T10" fmla="*/ 390 w 390"/>
              <a:gd name="T11" fmla="*/ 47 h 47"/>
              <a:gd name="T12" fmla="*/ 341 w 390"/>
              <a:gd name="T13" fmla="*/ 42 h 47"/>
              <a:gd name="T14" fmla="*/ 292 w 390"/>
              <a:gd name="T15" fmla="*/ 37 h 47"/>
              <a:gd name="T16" fmla="*/ 194 w 390"/>
              <a:gd name="T17" fmla="*/ 25 h 47"/>
              <a:gd name="T18" fmla="*/ 97 w 390"/>
              <a:gd name="T19" fmla="*/ 13 h 47"/>
              <a:gd name="T20" fmla="*/ 0 w 390"/>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0" h="47">
                <a:moveTo>
                  <a:pt x="0" y="0"/>
                </a:moveTo>
                <a:cubicBezTo>
                  <a:pt x="32" y="3"/>
                  <a:pt x="65" y="6"/>
                  <a:pt x="97" y="10"/>
                </a:cubicBezTo>
                <a:cubicBezTo>
                  <a:pt x="195" y="21"/>
                  <a:pt x="195" y="21"/>
                  <a:pt x="195" y="21"/>
                </a:cubicBezTo>
                <a:cubicBezTo>
                  <a:pt x="292" y="34"/>
                  <a:pt x="292" y="34"/>
                  <a:pt x="292" y="34"/>
                </a:cubicBezTo>
                <a:cubicBezTo>
                  <a:pt x="341" y="40"/>
                  <a:pt x="341" y="40"/>
                  <a:pt x="341" y="40"/>
                </a:cubicBezTo>
                <a:cubicBezTo>
                  <a:pt x="390" y="47"/>
                  <a:pt x="390" y="47"/>
                  <a:pt x="390" y="47"/>
                </a:cubicBezTo>
                <a:cubicBezTo>
                  <a:pt x="341" y="42"/>
                  <a:pt x="341" y="42"/>
                  <a:pt x="341" y="42"/>
                </a:cubicBezTo>
                <a:cubicBezTo>
                  <a:pt x="292" y="37"/>
                  <a:pt x="292" y="37"/>
                  <a:pt x="292" y="37"/>
                </a:cubicBezTo>
                <a:cubicBezTo>
                  <a:pt x="194" y="25"/>
                  <a:pt x="194" y="25"/>
                  <a:pt x="194" y="25"/>
                </a:cubicBezTo>
                <a:cubicBezTo>
                  <a:pt x="97" y="13"/>
                  <a:pt x="97" y="13"/>
                  <a:pt x="97" y="13"/>
                </a:cubicBezTo>
                <a:cubicBezTo>
                  <a:pt x="64" y="9"/>
                  <a:pt x="32" y="4"/>
                  <a:pt x="0" y="0"/>
                </a:cubicBezTo>
                <a:close/>
              </a:path>
            </a:pathLst>
          </a:custGeom>
          <a:solidFill>
            <a:srgbClr val="BAB9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6" name="Freeform 110">
            <a:extLst>
              <a:ext uri="{FF2B5EF4-FFF2-40B4-BE49-F238E27FC236}">
                <a16:creationId xmlns:a16="http://schemas.microsoft.com/office/drawing/2014/main" id="{5758756E-B2E4-4CB0-8650-6CEB6188751A}"/>
              </a:ext>
            </a:extLst>
          </p:cNvPr>
          <p:cNvSpPr>
            <a:spLocks/>
          </p:cNvSpPr>
          <p:nvPr userDrawn="1"/>
        </p:nvSpPr>
        <p:spPr bwMode="auto">
          <a:xfrm>
            <a:off x="5059362" y="1797844"/>
            <a:ext cx="190500" cy="25400"/>
          </a:xfrm>
          <a:custGeom>
            <a:avLst/>
            <a:gdLst>
              <a:gd name="T0" fmla="*/ 0 w 120"/>
              <a:gd name="T1" fmla="*/ 0 h 16"/>
              <a:gd name="T2" fmla="*/ 30 w 120"/>
              <a:gd name="T3" fmla="*/ 2 h 16"/>
              <a:gd name="T4" fmla="*/ 60 w 120"/>
              <a:gd name="T5" fmla="*/ 6 h 16"/>
              <a:gd name="T6" fmla="*/ 90 w 120"/>
              <a:gd name="T7" fmla="*/ 10 h 16"/>
              <a:gd name="T8" fmla="*/ 105 w 120"/>
              <a:gd name="T9" fmla="*/ 13 h 16"/>
              <a:gd name="T10" fmla="*/ 120 w 120"/>
              <a:gd name="T11" fmla="*/ 16 h 16"/>
              <a:gd name="T12" fmla="*/ 105 w 120"/>
              <a:gd name="T13" fmla="*/ 15 h 16"/>
              <a:gd name="T14" fmla="*/ 90 w 120"/>
              <a:gd name="T15" fmla="*/ 13 h 16"/>
              <a:gd name="T16" fmla="*/ 59 w 120"/>
              <a:gd name="T17" fmla="*/ 10 h 16"/>
              <a:gd name="T18" fmla="*/ 30 w 120"/>
              <a:gd name="T19" fmla="*/ 5 h 16"/>
              <a:gd name="T20" fmla="*/ 0 w 120"/>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16">
                <a:moveTo>
                  <a:pt x="0" y="0"/>
                </a:moveTo>
                <a:cubicBezTo>
                  <a:pt x="10" y="0"/>
                  <a:pt x="20" y="1"/>
                  <a:pt x="30" y="2"/>
                </a:cubicBezTo>
                <a:cubicBezTo>
                  <a:pt x="40" y="3"/>
                  <a:pt x="50" y="4"/>
                  <a:pt x="60" y="6"/>
                </a:cubicBezTo>
                <a:cubicBezTo>
                  <a:pt x="70" y="7"/>
                  <a:pt x="80" y="8"/>
                  <a:pt x="90" y="10"/>
                </a:cubicBezTo>
                <a:cubicBezTo>
                  <a:pt x="105" y="13"/>
                  <a:pt x="105" y="13"/>
                  <a:pt x="105" y="13"/>
                </a:cubicBezTo>
                <a:cubicBezTo>
                  <a:pt x="110" y="14"/>
                  <a:pt x="115" y="14"/>
                  <a:pt x="120" y="16"/>
                </a:cubicBezTo>
                <a:cubicBezTo>
                  <a:pt x="115" y="15"/>
                  <a:pt x="110" y="15"/>
                  <a:pt x="105" y="15"/>
                </a:cubicBezTo>
                <a:cubicBezTo>
                  <a:pt x="90" y="13"/>
                  <a:pt x="90" y="13"/>
                  <a:pt x="90" y="13"/>
                </a:cubicBezTo>
                <a:cubicBezTo>
                  <a:pt x="79" y="12"/>
                  <a:pt x="69" y="11"/>
                  <a:pt x="59" y="10"/>
                </a:cubicBezTo>
                <a:cubicBezTo>
                  <a:pt x="49" y="8"/>
                  <a:pt x="40" y="7"/>
                  <a:pt x="30" y="5"/>
                </a:cubicBezTo>
                <a:cubicBezTo>
                  <a:pt x="20" y="3"/>
                  <a:pt x="10" y="2"/>
                  <a:pt x="0" y="0"/>
                </a:cubicBezTo>
                <a:close/>
              </a:path>
            </a:pathLst>
          </a:custGeom>
          <a:solidFill>
            <a:srgbClr val="BAB9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7" name="Freeform 111">
            <a:extLst>
              <a:ext uri="{FF2B5EF4-FFF2-40B4-BE49-F238E27FC236}">
                <a16:creationId xmlns:a16="http://schemas.microsoft.com/office/drawing/2014/main" id="{A39533D9-A443-4A14-B205-29F2EF50B435}"/>
              </a:ext>
            </a:extLst>
          </p:cNvPr>
          <p:cNvSpPr>
            <a:spLocks/>
          </p:cNvSpPr>
          <p:nvPr userDrawn="1"/>
        </p:nvSpPr>
        <p:spPr bwMode="auto">
          <a:xfrm>
            <a:off x="5753100" y="1934369"/>
            <a:ext cx="279400" cy="34925"/>
          </a:xfrm>
          <a:custGeom>
            <a:avLst/>
            <a:gdLst>
              <a:gd name="T0" fmla="*/ 0 w 176"/>
              <a:gd name="T1" fmla="*/ 0 h 22"/>
              <a:gd name="T2" fmla="*/ 44 w 176"/>
              <a:gd name="T3" fmla="*/ 4 h 22"/>
              <a:gd name="T4" fmla="*/ 88 w 176"/>
              <a:gd name="T5" fmla="*/ 9 h 22"/>
              <a:gd name="T6" fmla="*/ 132 w 176"/>
              <a:gd name="T7" fmla="*/ 15 h 22"/>
              <a:gd name="T8" fmla="*/ 154 w 176"/>
              <a:gd name="T9" fmla="*/ 18 h 22"/>
              <a:gd name="T10" fmla="*/ 176 w 176"/>
              <a:gd name="T11" fmla="*/ 22 h 22"/>
              <a:gd name="T12" fmla="*/ 154 w 176"/>
              <a:gd name="T13" fmla="*/ 20 h 22"/>
              <a:gd name="T14" fmla="*/ 132 w 176"/>
              <a:gd name="T15" fmla="*/ 18 h 22"/>
              <a:gd name="T16" fmla="*/ 88 w 176"/>
              <a:gd name="T17" fmla="*/ 13 h 22"/>
              <a:gd name="T18" fmla="*/ 44 w 176"/>
              <a:gd name="T19" fmla="*/ 7 h 22"/>
              <a:gd name="T20" fmla="*/ 0 w 176"/>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22">
                <a:moveTo>
                  <a:pt x="0" y="0"/>
                </a:moveTo>
                <a:cubicBezTo>
                  <a:pt x="15" y="1"/>
                  <a:pt x="30" y="3"/>
                  <a:pt x="44" y="4"/>
                </a:cubicBezTo>
                <a:cubicBezTo>
                  <a:pt x="59" y="6"/>
                  <a:pt x="74" y="7"/>
                  <a:pt x="88" y="9"/>
                </a:cubicBezTo>
                <a:cubicBezTo>
                  <a:pt x="103" y="11"/>
                  <a:pt x="118" y="13"/>
                  <a:pt x="132" y="15"/>
                </a:cubicBezTo>
                <a:cubicBezTo>
                  <a:pt x="154" y="18"/>
                  <a:pt x="154" y="18"/>
                  <a:pt x="154" y="18"/>
                </a:cubicBezTo>
                <a:cubicBezTo>
                  <a:pt x="161" y="19"/>
                  <a:pt x="169" y="20"/>
                  <a:pt x="176" y="22"/>
                </a:cubicBezTo>
                <a:cubicBezTo>
                  <a:pt x="169" y="21"/>
                  <a:pt x="161" y="21"/>
                  <a:pt x="154" y="20"/>
                </a:cubicBezTo>
                <a:cubicBezTo>
                  <a:pt x="132" y="18"/>
                  <a:pt x="132" y="18"/>
                  <a:pt x="132" y="18"/>
                </a:cubicBezTo>
                <a:cubicBezTo>
                  <a:pt x="117" y="16"/>
                  <a:pt x="103" y="15"/>
                  <a:pt x="88" y="13"/>
                </a:cubicBezTo>
                <a:cubicBezTo>
                  <a:pt x="73" y="11"/>
                  <a:pt x="59" y="9"/>
                  <a:pt x="44" y="7"/>
                </a:cubicBezTo>
                <a:cubicBezTo>
                  <a:pt x="29" y="5"/>
                  <a:pt x="15" y="3"/>
                  <a:pt x="0" y="0"/>
                </a:cubicBezTo>
                <a:close/>
              </a:path>
            </a:pathLst>
          </a:custGeom>
          <a:solidFill>
            <a:srgbClr val="BAB9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8" name="Freeform 112">
            <a:extLst>
              <a:ext uri="{FF2B5EF4-FFF2-40B4-BE49-F238E27FC236}">
                <a16:creationId xmlns:a16="http://schemas.microsoft.com/office/drawing/2014/main" id="{A925BE2B-C76D-4C6F-9BE8-A655EF907B9A}"/>
              </a:ext>
            </a:extLst>
          </p:cNvPr>
          <p:cNvSpPr>
            <a:spLocks/>
          </p:cNvSpPr>
          <p:nvPr userDrawn="1"/>
        </p:nvSpPr>
        <p:spPr bwMode="auto">
          <a:xfrm>
            <a:off x="5240337" y="1872457"/>
            <a:ext cx="439738" cy="53975"/>
          </a:xfrm>
          <a:custGeom>
            <a:avLst/>
            <a:gdLst>
              <a:gd name="T0" fmla="*/ 0 w 277"/>
              <a:gd name="T1" fmla="*/ 0 h 34"/>
              <a:gd name="T2" fmla="*/ 70 w 277"/>
              <a:gd name="T3" fmla="*/ 7 h 34"/>
              <a:gd name="T4" fmla="*/ 139 w 277"/>
              <a:gd name="T5" fmla="*/ 15 h 34"/>
              <a:gd name="T6" fmla="*/ 208 w 277"/>
              <a:gd name="T7" fmla="*/ 24 h 34"/>
              <a:gd name="T8" fmla="*/ 243 w 277"/>
              <a:gd name="T9" fmla="*/ 29 h 34"/>
              <a:gd name="T10" fmla="*/ 277 w 277"/>
              <a:gd name="T11" fmla="*/ 34 h 34"/>
              <a:gd name="T12" fmla="*/ 242 w 277"/>
              <a:gd name="T13" fmla="*/ 31 h 34"/>
              <a:gd name="T14" fmla="*/ 208 w 277"/>
              <a:gd name="T15" fmla="*/ 27 h 34"/>
              <a:gd name="T16" fmla="*/ 138 w 277"/>
              <a:gd name="T17" fmla="*/ 19 h 34"/>
              <a:gd name="T18" fmla="*/ 69 w 277"/>
              <a:gd name="T19" fmla="*/ 10 h 34"/>
              <a:gd name="T20" fmla="*/ 0 w 277"/>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34">
                <a:moveTo>
                  <a:pt x="0" y="0"/>
                </a:moveTo>
                <a:cubicBezTo>
                  <a:pt x="23" y="2"/>
                  <a:pt x="47" y="5"/>
                  <a:pt x="70" y="7"/>
                </a:cubicBezTo>
                <a:cubicBezTo>
                  <a:pt x="93" y="9"/>
                  <a:pt x="116" y="12"/>
                  <a:pt x="139" y="15"/>
                </a:cubicBezTo>
                <a:cubicBezTo>
                  <a:pt x="162" y="18"/>
                  <a:pt x="185" y="21"/>
                  <a:pt x="208" y="24"/>
                </a:cubicBezTo>
                <a:cubicBezTo>
                  <a:pt x="243" y="29"/>
                  <a:pt x="243" y="29"/>
                  <a:pt x="243" y="29"/>
                </a:cubicBezTo>
                <a:cubicBezTo>
                  <a:pt x="254" y="30"/>
                  <a:pt x="266" y="32"/>
                  <a:pt x="277" y="34"/>
                </a:cubicBezTo>
                <a:cubicBezTo>
                  <a:pt x="266" y="33"/>
                  <a:pt x="254" y="32"/>
                  <a:pt x="242" y="31"/>
                </a:cubicBezTo>
                <a:cubicBezTo>
                  <a:pt x="208" y="27"/>
                  <a:pt x="208" y="27"/>
                  <a:pt x="208" y="27"/>
                </a:cubicBezTo>
                <a:cubicBezTo>
                  <a:pt x="185" y="24"/>
                  <a:pt x="162" y="22"/>
                  <a:pt x="138" y="19"/>
                </a:cubicBezTo>
                <a:cubicBezTo>
                  <a:pt x="115" y="16"/>
                  <a:pt x="92" y="13"/>
                  <a:pt x="69" y="10"/>
                </a:cubicBezTo>
                <a:cubicBezTo>
                  <a:pt x="46" y="7"/>
                  <a:pt x="23" y="4"/>
                  <a:pt x="0" y="0"/>
                </a:cubicBezTo>
                <a:close/>
              </a:path>
            </a:pathLst>
          </a:custGeom>
          <a:solidFill>
            <a:srgbClr val="BAB9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9" name="Freeform 113">
            <a:extLst>
              <a:ext uri="{FF2B5EF4-FFF2-40B4-BE49-F238E27FC236}">
                <a16:creationId xmlns:a16="http://schemas.microsoft.com/office/drawing/2014/main" id="{E18A375C-2C81-404D-A5D1-2F0232ACF372}"/>
              </a:ext>
            </a:extLst>
          </p:cNvPr>
          <p:cNvSpPr>
            <a:spLocks/>
          </p:cNvSpPr>
          <p:nvPr userDrawn="1"/>
        </p:nvSpPr>
        <p:spPr bwMode="auto">
          <a:xfrm>
            <a:off x="5008562" y="1843882"/>
            <a:ext cx="198438" cy="23813"/>
          </a:xfrm>
          <a:custGeom>
            <a:avLst/>
            <a:gdLst>
              <a:gd name="T0" fmla="*/ 0 w 125"/>
              <a:gd name="T1" fmla="*/ 0 h 15"/>
              <a:gd name="T2" fmla="*/ 31 w 125"/>
              <a:gd name="T3" fmla="*/ 3 h 15"/>
              <a:gd name="T4" fmla="*/ 63 w 125"/>
              <a:gd name="T5" fmla="*/ 6 h 15"/>
              <a:gd name="T6" fmla="*/ 94 w 125"/>
              <a:gd name="T7" fmla="*/ 10 h 15"/>
              <a:gd name="T8" fmla="*/ 109 w 125"/>
              <a:gd name="T9" fmla="*/ 13 h 15"/>
              <a:gd name="T10" fmla="*/ 125 w 125"/>
              <a:gd name="T11" fmla="*/ 15 h 15"/>
              <a:gd name="T12" fmla="*/ 109 w 125"/>
              <a:gd name="T13" fmla="*/ 15 h 15"/>
              <a:gd name="T14" fmla="*/ 93 w 125"/>
              <a:gd name="T15" fmla="*/ 13 h 15"/>
              <a:gd name="T16" fmla="*/ 62 w 125"/>
              <a:gd name="T17" fmla="*/ 10 h 15"/>
              <a:gd name="T18" fmla="*/ 31 w 125"/>
              <a:gd name="T19" fmla="*/ 6 h 15"/>
              <a:gd name="T20" fmla="*/ 0 w 125"/>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5">
                <a:moveTo>
                  <a:pt x="0" y="0"/>
                </a:moveTo>
                <a:cubicBezTo>
                  <a:pt x="11" y="1"/>
                  <a:pt x="21" y="2"/>
                  <a:pt x="31" y="3"/>
                </a:cubicBezTo>
                <a:cubicBezTo>
                  <a:pt x="42" y="4"/>
                  <a:pt x="52" y="5"/>
                  <a:pt x="63" y="6"/>
                </a:cubicBezTo>
                <a:cubicBezTo>
                  <a:pt x="73" y="7"/>
                  <a:pt x="83" y="9"/>
                  <a:pt x="94" y="10"/>
                </a:cubicBezTo>
                <a:cubicBezTo>
                  <a:pt x="109" y="13"/>
                  <a:pt x="109" y="13"/>
                  <a:pt x="109" y="13"/>
                </a:cubicBezTo>
                <a:cubicBezTo>
                  <a:pt x="114" y="14"/>
                  <a:pt x="119" y="14"/>
                  <a:pt x="125" y="15"/>
                </a:cubicBezTo>
                <a:cubicBezTo>
                  <a:pt x="119" y="15"/>
                  <a:pt x="114" y="15"/>
                  <a:pt x="109" y="15"/>
                </a:cubicBezTo>
                <a:cubicBezTo>
                  <a:pt x="93" y="13"/>
                  <a:pt x="93" y="13"/>
                  <a:pt x="93" y="13"/>
                </a:cubicBezTo>
                <a:cubicBezTo>
                  <a:pt x="83" y="12"/>
                  <a:pt x="72" y="11"/>
                  <a:pt x="62" y="10"/>
                </a:cubicBezTo>
                <a:cubicBezTo>
                  <a:pt x="52" y="9"/>
                  <a:pt x="41" y="7"/>
                  <a:pt x="31" y="6"/>
                </a:cubicBezTo>
                <a:cubicBezTo>
                  <a:pt x="21" y="4"/>
                  <a:pt x="10" y="2"/>
                  <a:pt x="0" y="0"/>
                </a:cubicBezTo>
                <a:close/>
              </a:path>
            </a:pathLst>
          </a:custGeom>
          <a:solidFill>
            <a:srgbClr val="BAB9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0" name="Freeform 114">
            <a:extLst>
              <a:ext uri="{FF2B5EF4-FFF2-40B4-BE49-F238E27FC236}">
                <a16:creationId xmlns:a16="http://schemas.microsoft.com/office/drawing/2014/main" id="{4E733739-91DE-4309-BB5E-7F269A2D3102}"/>
              </a:ext>
            </a:extLst>
          </p:cNvPr>
          <p:cNvSpPr>
            <a:spLocks/>
          </p:cNvSpPr>
          <p:nvPr userDrawn="1"/>
        </p:nvSpPr>
        <p:spPr bwMode="auto">
          <a:xfrm>
            <a:off x="5059362" y="1708944"/>
            <a:ext cx="1023938" cy="123825"/>
          </a:xfrm>
          <a:custGeom>
            <a:avLst/>
            <a:gdLst>
              <a:gd name="T0" fmla="*/ 0 w 645"/>
              <a:gd name="T1" fmla="*/ 0 h 78"/>
              <a:gd name="T2" fmla="*/ 81 w 645"/>
              <a:gd name="T3" fmla="*/ 8 h 78"/>
              <a:gd name="T4" fmla="*/ 161 w 645"/>
              <a:gd name="T5" fmla="*/ 18 h 78"/>
              <a:gd name="T6" fmla="*/ 323 w 645"/>
              <a:gd name="T7" fmla="*/ 37 h 78"/>
              <a:gd name="T8" fmla="*/ 484 w 645"/>
              <a:gd name="T9" fmla="*/ 57 h 78"/>
              <a:gd name="T10" fmla="*/ 564 w 645"/>
              <a:gd name="T11" fmla="*/ 67 h 78"/>
              <a:gd name="T12" fmla="*/ 645 w 645"/>
              <a:gd name="T13" fmla="*/ 78 h 78"/>
              <a:gd name="T14" fmla="*/ 564 w 645"/>
              <a:gd name="T15" fmla="*/ 69 h 78"/>
              <a:gd name="T16" fmla="*/ 483 w 645"/>
              <a:gd name="T17" fmla="*/ 60 h 78"/>
              <a:gd name="T18" fmla="*/ 322 w 645"/>
              <a:gd name="T19" fmla="*/ 41 h 78"/>
              <a:gd name="T20" fmla="*/ 161 w 645"/>
              <a:gd name="T21" fmla="*/ 21 h 78"/>
              <a:gd name="T22" fmla="*/ 80 w 645"/>
              <a:gd name="T23" fmla="*/ 10 h 78"/>
              <a:gd name="T24" fmla="*/ 0 w 645"/>
              <a:gd name="T2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5" h="78">
                <a:moveTo>
                  <a:pt x="0" y="0"/>
                </a:moveTo>
                <a:lnTo>
                  <a:pt x="81" y="8"/>
                </a:lnTo>
                <a:lnTo>
                  <a:pt x="161" y="18"/>
                </a:lnTo>
                <a:lnTo>
                  <a:pt x="323" y="37"/>
                </a:lnTo>
                <a:lnTo>
                  <a:pt x="484" y="57"/>
                </a:lnTo>
                <a:lnTo>
                  <a:pt x="564" y="67"/>
                </a:lnTo>
                <a:lnTo>
                  <a:pt x="645" y="78"/>
                </a:lnTo>
                <a:lnTo>
                  <a:pt x="564" y="69"/>
                </a:lnTo>
                <a:lnTo>
                  <a:pt x="483" y="60"/>
                </a:lnTo>
                <a:lnTo>
                  <a:pt x="322" y="41"/>
                </a:lnTo>
                <a:lnTo>
                  <a:pt x="161" y="21"/>
                </a:lnTo>
                <a:lnTo>
                  <a:pt x="80" y="10"/>
                </a:lnTo>
                <a:lnTo>
                  <a:pt x="0" y="0"/>
                </a:lnTo>
                <a:close/>
              </a:path>
            </a:pathLst>
          </a:custGeom>
          <a:solidFill>
            <a:srgbClr val="BAB9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1" name="Freeform 115">
            <a:extLst>
              <a:ext uri="{FF2B5EF4-FFF2-40B4-BE49-F238E27FC236}">
                <a16:creationId xmlns:a16="http://schemas.microsoft.com/office/drawing/2014/main" id="{320A0AAF-690B-4A5D-B133-DC0CC213E90F}"/>
              </a:ext>
            </a:extLst>
          </p:cNvPr>
          <p:cNvSpPr>
            <a:spLocks/>
          </p:cNvSpPr>
          <p:nvPr userDrawn="1"/>
        </p:nvSpPr>
        <p:spPr bwMode="auto">
          <a:xfrm>
            <a:off x="5564187" y="1726407"/>
            <a:ext cx="534988" cy="65088"/>
          </a:xfrm>
          <a:custGeom>
            <a:avLst/>
            <a:gdLst>
              <a:gd name="T0" fmla="*/ 0 w 337"/>
              <a:gd name="T1" fmla="*/ 0 h 41"/>
              <a:gd name="T2" fmla="*/ 85 w 337"/>
              <a:gd name="T3" fmla="*/ 9 h 41"/>
              <a:gd name="T4" fmla="*/ 169 w 337"/>
              <a:gd name="T5" fmla="*/ 18 h 41"/>
              <a:gd name="T6" fmla="*/ 253 w 337"/>
              <a:gd name="T7" fmla="*/ 29 h 41"/>
              <a:gd name="T8" fmla="*/ 295 w 337"/>
              <a:gd name="T9" fmla="*/ 35 h 41"/>
              <a:gd name="T10" fmla="*/ 337 w 337"/>
              <a:gd name="T11" fmla="*/ 41 h 41"/>
              <a:gd name="T12" fmla="*/ 295 w 337"/>
              <a:gd name="T13" fmla="*/ 37 h 41"/>
              <a:gd name="T14" fmla="*/ 253 w 337"/>
              <a:gd name="T15" fmla="*/ 32 h 41"/>
              <a:gd name="T16" fmla="*/ 169 w 337"/>
              <a:gd name="T17" fmla="*/ 22 h 41"/>
              <a:gd name="T18" fmla="*/ 84 w 337"/>
              <a:gd name="T19" fmla="*/ 12 h 41"/>
              <a:gd name="T20" fmla="*/ 0 w 337"/>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41">
                <a:moveTo>
                  <a:pt x="0" y="0"/>
                </a:moveTo>
                <a:cubicBezTo>
                  <a:pt x="28" y="3"/>
                  <a:pt x="57" y="6"/>
                  <a:pt x="85" y="9"/>
                </a:cubicBezTo>
                <a:cubicBezTo>
                  <a:pt x="169" y="18"/>
                  <a:pt x="169" y="18"/>
                  <a:pt x="169" y="18"/>
                </a:cubicBezTo>
                <a:cubicBezTo>
                  <a:pt x="253" y="29"/>
                  <a:pt x="253" y="29"/>
                  <a:pt x="253" y="29"/>
                </a:cubicBezTo>
                <a:cubicBezTo>
                  <a:pt x="295" y="35"/>
                  <a:pt x="295" y="35"/>
                  <a:pt x="295" y="35"/>
                </a:cubicBezTo>
                <a:cubicBezTo>
                  <a:pt x="309" y="37"/>
                  <a:pt x="323" y="39"/>
                  <a:pt x="337" y="41"/>
                </a:cubicBezTo>
                <a:cubicBezTo>
                  <a:pt x="323" y="40"/>
                  <a:pt x="309" y="38"/>
                  <a:pt x="295" y="37"/>
                </a:cubicBezTo>
                <a:cubicBezTo>
                  <a:pt x="253" y="32"/>
                  <a:pt x="253" y="32"/>
                  <a:pt x="253" y="32"/>
                </a:cubicBezTo>
                <a:cubicBezTo>
                  <a:pt x="169" y="22"/>
                  <a:pt x="169" y="22"/>
                  <a:pt x="169" y="22"/>
                </a:cubicBezTo>
                <a:cubicBezTo>
                  <a:pt x="84" y="12"/>
                  <a:pt x="84" y="12"/>
                  <a:pt x="84" y="12"/>
                </a:cubicBezTo>
                <a:cubicBezTo>
                  <a:pt x="56" y="8"/>
                  <a:pt x="28" y="4"/>
                  <a:pt x="0" y="0"/>
                </a:cubicBezTo>
                <a:close/>
              </a:path>
            </a:pathLst>
          </a:custGeom>
          <a:solidFill>
            <a:srgbClr val="BAB9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2" name="Freeform 116">
            <a:extLst>
              <a:ext uri="{FF2B5EF4-FFF2-40B4-BE49-F238E27FC236}">
                <a16:creationId xmlns:a16="http://schemas.microsoft.com/office/drawing/2014/main" id="{B6CBBB4B-689E-46CE-8D4B-DA0353484519}"/>
              </a:ext>
            </a:extLst>
          </p:cNvPr>
          <p:cNvSpPr>
            <a:spLocks/>
          </p:cNvSpPr>
          <p:nvPr userDrawn="1"/>
        </p:nvSpPr>
        <p:spPr bwMode="auto">
          <a:xfrm>
            <a:off x="5075237" y="1667669"/>
            <a:ext cx="387350" cy="46038"/>
          </a:xfrm>
          <a:custGeom>
            <a:avLst/>
            <a:gdLst>
              <a:gd name="T0" fmla="*/ 0 w 244"/>
              <a:gd name="T1" fmla="*/ 0 h 29"/>
              <a:gd name="T2" fmla="*/ 61 w 244"/>
              <a:gd name="T3" fmla="*/ 5 h 29"/>
              <a:gd name="T4" fmla="*/ 122 w 244"/>
              <a:gd name="T5" fmla="*/ 12 h 29"/>
              <a:gd name="T6" fmla="*/ 183 w 244"/>
              <a:gd name="T7" fmla="*/ 20 h 29"/>
              <a:gd name="T8" fmla="*/ 213 w 244"/>
              <a:gd name="T9" fmla="*/ 24 h 29"/>
              <a:gd name="T10" fmla="*/ 244 w 244"/>
              <a:gd name="T11" fmla="*/ 29 h 29"/>
              <a:gd name="T12" fmla="*/ 213 w 244"/>
              <a:gd name="T13" fmla="*/ 26 h 29"/>
              <a:gd name="T14" fmla="*/ 183 w 244"/>
              <a:gd name="T15" fmla="*/ 23 h 29"/>
              <a:gd name="T16" fmla="*/ 122 w 244"/>
              <a:gd name="T17" fmla="*/ 16 h 29"/>
              <a:gd name="T18" fmla="*/ 61 w 244"/>
              <a:gd name="T19" fmla="*/ 8 h 29"/>
              <a:gd name="T20" fmla="*/ 0 w 244"/>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29">
                <a:moveTo>
                  <a:pt x="0" y="0"/>
                </a:moveTo>
                <a:cubicBezTo>
                  <a:pt x="21" y="1"/>
                  <a:pt x="41" y="3"/>
                  <a:pt x="61" y="5"/>
                </a:cubicBezTo>
                <a:cubicBezTo>
                  <a:pt x="82" y="8"/>
                  <a:pt x="102" y="10"/>
                  <a:pt x="122" y="12"/>
                </a:cubicBezTo>
                <a:cubicBezTo>
                  <a:pt x="143" y="15"/>
                  <a:pt x="163" y="17"/>
                  <a:pt x="183" y="20"/>
                </a:cubicBezTo>
                <a:cubicBezTo>
                  <a:pt x="213" y="24"/>
                  <a:pt x="213" y="24"/>
                  <a:pt x="213" y="24"/>
                </a:cubicBezTo>
                <a:cubicBezTo>
                  <a:pt x="224" y="26"/>
                  <a:pt x="234" y="27"/>
                  <a:pt x="244" y="29"/>
                </a:cubicBezTo>
                <a:cubicBezTo>
                  <a:pt x="234" y="28"/>
                  <a:pt x="223" y="27"/>
                  <a:pt x="213" y="26"/>
                </a:cubicBezTo>
                <a:cubicBezTo>
                  <a:pt x="183" y="23"/>
                  <a:pt x="183" y="23"/>
                  <a:pt x="183" y="23"/>
                </a:cubicBezTo>
                <a:cubicBezTo>
                  <a:pt x="162" y="21"/>
                  <a:pt x="142" y="19"/>
                  <a:pt x="122" y="16"/>
                </a:cubicBezTo>
                <a:cubicBezTo>
                  <a:pt x="102" y="14"/>
                  <a:pt x="81" y="11"/>
                  <a:pt x="61" y="8"/>
                </a:cubicBezTo>
                <a:cubicBezTo>
                  <a:pt x="41" y="6"/>
                  <a:pt x="21" y="3"/>
                  <a:pt x="0" y="0"/>
                </a:cubicBezTo>
                <a:close/>
              </a:path>
            </a:pathLst>
          </a:custGeom>
          <a:solidFill>
            <a:srgbClr val="BAB9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3" name="Freeform 117">
            <a:extLst>
              <a:ext uri="{FF2B5EF4-FFF2-40B4-BE49-F238E27FC236}">
                <a16:creationId xmlns:a16="http://schemas.microsoft.com/office/drawing/2014/main" id="{7BD9836C-04D9-4007-8E17-DEB91E54BCE5}"/>
              </a:ext>
            </a:extLst>
          </p:cNvPr>
          <p:cNvSpPr>
            <a:spLocks/>
          </p:cNvSpPr>
          <p:nvPr userDrawn="1"/>
        </p:nvSpPr>
        <p:spPr bwMode="auto">
          <a:xfrm>
            <a:off x="5129212" y="1466057"/>
            <a:ext cx="1566863" cy="254000"/>
          </a:xfrm>
          <a:custGeom>
            <a:avLst/>
            <a:gdLst>
              <a:gd name="T0" fmla="*/ 729 w 987"/>
              <a:gd name="T1" fmla="*/ 114 h 160"/>
              <a:gd name="T2" fmla="*/ 0 w 987"/>
              <a:gd name="T3" fmla="*/ 80 h 160"/>
              <a:gd name="T4" fmla="*/ 245 w 987"/>
              <a:gd name="T5" fmla="*/ 16 h 160"/>
              <a:gd name="T6" fmla="*/ 706 w 987"/>
              <a:gd name="T7" fmla="*/ 30 h 160"/>
              <a:gd name="T8" fmla="*/ 729 w 987"/>
              <a:gd name="T9" fmla="*/ 114 h 160"/>
            </a:gdLst>
            <a:ahLst/>
            <a:cxnLst>
              <a:cxn ang="0">
                <a:pos x="T0" y="T1"/>
              </a:cxn>
              <a:cxn ang="0">
                <a:pos x="T2" y="T3"/>
              </a:cxn>
              <a:cxn ang="0">
                <a:pos x="T4" y="T5"/>
              </a:cxn>
              <a:cxn ang="0">
                <a:pos x="T6" y="T7"/>
              </a:cxn>
              <a:cxn ang="0">
                <a:pos x="T8" y="T9"/>
              </a:cxn>
            </a:cxnLst>
            <a:rect l="0" t="0" r="r" b="b"/>
            <a:pathLst>
              <a:path w="987" h="160">
                <a:moveTo>
                  <a:pt x="729" y="114"/>
                </a:moveTo>
                <a:cubicBezTo>
                  <a:pt x="470" y="160"/>
                  <a:pt x="0" y="80"/>
                  <a:pt x="0" y="80"/>
                </a:cubicBezTo>
                <a:cubicBezTo>
                  <a:pt x="245" y="16"/>
                  <a:pt x="245" y="16"/>
                  <a:pt x="245" y="16"/>
                </a:cubicBezTo>
                <a:cubicBezTo>
                  <a:pt x="455" y="0"/>
                  <a:pt x="706" y="30"/>
                  <a:pt x="706" y="30"/>
                </a:cubicBezTo>
                <a:cubicBezTo>
                  <a:pt x="706" y="30"/>
                  <a:pt x="987" y="68"/>
                  <a:pt x="729" y="114"/>
                </a:cubicBezTo>
                <a:close/>
              </a:path>
            </a:pathLst>
          </a:custGeom>
          <a:solidFill>
            <a:srgbClr val="4980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4" name="Freeform 118">
            <a:extLst>
              <a:ext uri="{FF2B5EF4-FFF2-40B4-BE49-F238E27FC236}">
                <a16:creationId xmlns:a16="http://schemas.microsoft.com/office/drawing/2014/main" id="{84AB7C20-87FD-4A75-B50B-D8B10278BA95}"/>
              </a:ext>
            </a:extLst>
          </p:cNvPr>
          <p:cNvSpPr>
            <a:spLocks/>
          </p:cNvSpPr>
          <p:nvPr userDrawn="1"/>
        </p:nvSpPr>
        <p:spPr bwMode="auto">
          <a:xfrm>
            <a:off x="4819650" y="1010444"/>
            <a:ext cx="171450" cy="831850"/>
          </a:xfrm>
          <a:custGeom>
            <a:avLst/>
            <a:gdLst>
              <a:gd name="T0" fmla="*/ 108 w 108"/>
              <a:gd name="T1" fmla="*/ 525 h 525"/>
              <a:gd name="T2" fmla="*/ 92 w 108"/>
              <a:gd name="T3" fmla="*/ 525 h 525"/>
              <a:gd name="T4" fmla="*/ 76 w 108"/>
              <a:gd name="T5" fmla="*/ 486 h 525"/>
              <a:gd name="T6" fmla="*/ 73 w 108"/>
              <a:gd name="T7" fmla="*/ 525 h 525"/>
              <a:gd name="T8" fmla="*/ 49 w 108"/>
              <a:gd name="T9" fmla="*/ 525 h 525"/>
              <a:gd name="T10" fmla="*/ 41 w 108"/>
              <a:gd name="T11" fmla="*/ 459 h 525"/>
              <a:gd name="T12" fmla="*/ 25 w 108"/>
              <a:gd name="T13" fmla="*/ 525 h 525"/>
              <a:gd name="T14" fmla="*/ 0 w 108"/>
              <a:gd name="T15" fmla="*/ 525 h 525"/>
              <a:gd name="T16" fmla="*/ 33 w 108"/>
              <a:gd name="T17" fmla="*/ 400 h 525"/>
              <a:gd name="T18" fmla="*/ 33 w 108"/>
              <a:gd name="T19" fmla="*/ 400 h 525"/>
              <a:gd name="T20" fmla="*/ 25 w 108"/>
              <a:gd name="T21" fmla="*/ 381 h 525"/>
              <a:gd name="T22" fmla="*/ 43 w 108"/>
              <a:gd name="T23" fmla="*/ 356 h 525"/>
              <a:gd name="T24" fmla="*/ 43 w 108"/>
              <a:gd name="T25" fmla="*/ 0 h 525"/>
              <a:gd name="T26" fmla="*/ 46 w 108"/>
              <a:gd name="T27" fmla="*/ 0 h 525"/>
              <a:gd name="T28" fmla="*/ 52 w 108"/>
              <a:gd name="T29" fmla="*/ 1 h 525"/>
              <a:gd name="T30" fmla="*/ 55 w 108"/>
              <a:gd name="T31" fmla="*/ 2 h 525"/>
              <a:gd name="T32" fmla="*/ 55 w 108"/>
              <a:gd name="T33" fmla="*/ 356 h 525"/>
              <a:gd name="T34" fmla="*/ 73 w 108"/>
              <a:gd name="T35" fmla="*/ 381 h 525"/>
              <a:gd name="T36" fmla="*/ 65 w 108"/>
              <a:gd name="T37" fmla="*/ 400 h 525"/>
              <a:gd name="T38" fmla="*/ 65 w 108"/>
              <a:gd name="T39" fmla="*/ 400 h 525"/>
              <a:gd name="T40" fmla="*/ 108 w 108"/>
              <a:gd name="T41" fmla="*/ 52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525">
                <a:moveTo>
                  <a:pt x="108" y="525"/>
                </a:moveTo>
                <a:cubicBezTo>
                  <a:pt x="92" y="525"/>
                  <a:pt x="92" y="525"/>
                  <a:pt x="92" y="525"/>
                </a:cubicBezTo>
                <a:cubicBezTo>
                  <a:pt x="76" y="486"/>
                  <a:pt x="76" y="486"/>
                  <a:pt x="76" y="486"/>
                </a:cubicBezTo>
                <a:cubicBezTo>
                  <a:pt x="73" y="525"/>
                  <a:pt x="73" y="525"/>
                  <a:pt x="73" y="525"/>
                </a:cubicBezTo>
                <a:cubicBezTo>
                  <a:pt x="49" y="525"/>
                  <a:pt x="49" y="525"/>
                  <a:pt x="49" y="525"/>
                </a:cubicBezTo>
                <a:cubicBezTo>
                  <a:pt x="41" y="459"/>
                  <a:pt x="41" y="459"/>
                  <a:pt x="41" y="459"/>
                </a:cubicBezTo>
                <a:cubicBezTo>
                  <a:pt x="25" y="525"/>
                  <a:pt x="25" y="525"/>
                  <a:pt x="25" y="525"/>
                </a:cubicBezTo>
                <a:cubicBezTo>
                  <a:pt x="0" y="525"/>
                  <a:pt x="0" y="525"/>
                  <a:pt x="0" y="525"/>
                </a:cubicBezTo>
                <a:cubicBezTo>
                  <a:pt x="33" y="400"/>
                  <a:pt x="33" y="400"/>
                  <a:pt x="33" y="400"/>
                </a:cubicBezTo>
                <a:cubicBezTo>
                  <a:pt x="33" y="400"/>
                  <a:pt x="33" y="400"/>
                  <a:pt x="33" y="400"/>
                </a:cubicBezTo>
                <a:cubicBezTo>
                  <a:pt x="28" y="395"/>
                  <a:pt x="25" y="389"/>
                  <a:pt x="25" y="381"/>
                </a:cubicBezTo>
                <a:cubicBezTo>
                  <a:pt x="25" y="369"/>
                  <a:pt x="33" y="359"/>
                  <a:pt x="43" y="356"/>
                </a:cubicBezTo>
                <a:cubicBezTo>
                  <a:pt x="43" y="0"/>
                  <a:pt x="43" y="0"/>
                  <a:pt x="43" y="0"/>
                </a:cubicBezTo>
                <a:cubicBezTo>
                  <a:pt x="46" y="0"/>
                  <a:pt x="46" y="0"/>
                  <a:pt x="46" y="0"/>
                </a:cubicBezTo>
                <a:cubicBezTo>
                  <a:pt x="52" y="1"/>
                  <a:pt x="52" y="1"/>
                  <a:pt x="52" y="1"/>
                </a:cubicBezTo>
                <a:cubicBezTo>
                  <a:pt x="55" y="2"/>
                  <a:pt x="55" y="2"/>
                  <a:pt x="55" y="2"/>
                </a:cubicBezTo>
                <a:cubicBezTo>
                  <a:pt x="55" y="356"/>
                  <a:pt x="55" y="356"/>
                  <a:pt x="55" y="356"/>
                </a:cubicBezTo>
                <a:cubicBezTo>
                  <a:pt x="65" y="359"/>
                  <a:pt x="73" y="369"/>
                  <a:pt x="73" y="381"/>
                </a:cubicBezTo>
                <a:cubicBezTo>
                  <a:pt x="73" y="389"/>
                  <a:pt x="70" y="395"/>
                  <a:pt x="65" y="400"/>
                </a:cubicBezTo>
                <a:cubicBezTo>
                  <a:pt x="65" y="400"/>
                  <a:pt x="65" y="400"/>
                  <a:pt x="65" y="400"/>
                </a:cubicBezTo>
                <a:lnTo>
                  <a:pt x="108" y="525"/>
                </a:lnTo>
                <a:close/>
              </a:path>
            </a:pathLst>
          </a:custGeom>
          <a:solidFill>
            <a:srgbClr val="FFCE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5" name="Freeform 119">
            <a:extLst>
              <a:ext uri="{FF2B5EF4-FFF2-40B4-BE49-F238E27FC236}">
                <a16:creationId xmlns:a16="http://schemas.microsoft.com/office/drawing/2014/main" id="{8A0DB78B-DAB6-4D4F-B329-5E4DD74EC7EC}"/>
              </a:ext>
            </a:extLst>
          </p:cNvPr>
          <p:cNvSpPr>
            <a:spLocks/>
          </p:cNvSpPr>
          <p:nvPr userDrawn="1"/>
        </p:nvSpPr>
        <p:spPr bwMode="auto">
          <a:xfrm>
            <a:off x="4819650" y="1010444"/>
            <a:ext cx="90488" cy="831850"/>
          </a:xfrm>
          <a:custGeom>
            <a:avLst/>
            <a:gdLst>
              <a:gd name="T0" fmla="*/ 57 w 57"/>
              <a:gd name="T1" fmla="*/ 525 h 525"/>
              <a:gd name="T2" fmla="*/ 49 w 57"/>
              <a:gd name="T3" fmla="*/ 525 h 525"/>
              <a:gd name="T4" fmla="*/ 41 w 57"/>
              <a:gd name="T5" fmla="*/ 459 h 525"/>
              <a:gd name="T6" fmla="*/ 25 w 57"/>
              <a:gd name="T7" fmla="*/ 525 h 525"/>
              <a:gd name="T8" fmla="*/ 0 w 57"/>
              <a:gd name="T9" fmla="*/ 525 h 525"/>
              <a:gd name="T10" fmla="*/ 33 w 57"/>
              <a:gd name="T11" fmla="*/ 400 h 525"/>
              <a:gd name="T12" fmla="*/ 33 w 57"/>
              <a:gd name="T13" fmla="*/ 400 h 525"/>
              <a:gd name="T14" fmla="*/ 25 w 57"/>
              <a:gd name="T15" fmla="*/ 381 h 525"/>
              <a:gd name="T16" fmla="*/ 43 w 57"/>
              <a:gd name="T17" fmla="*/ 356 h 525"/>
              <a:gd name="T18" fmla="*/ 43 w 57"/>
              <a:gd name="T19" fmla="*/ 0 h 525"/>
              <a:gd name="T20" fmla="*/ 46 w 57"/>
              <a:gd name="T21" fmla="*/ 0 h 525"/>
              <a:gd name="T22" fmla="*/ 46 w 57"/>
              <a:gd name="T23" fmla="*/ 359 h 525"/>
              <a:gd name="T24" fmla="*/ 44 w 57"/>
              <a:gd name="T25" fmla="*/ 400 h 525"/>
              <a:gd name="T26" fmla="*/ 57 w 57"/>
              <a:gd name="T27" fmla="*/ 52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25">
                <a:moveTo>
                  <a:pt x="57" y="525"/>
                </a:moveTo>
                <a:cubicBezTo>
                  <a:pt x="49" y="525"/>
                  <a:pt x="49" y="525"/>
                  <a:pt x="49" y="525"/>
                </a:cubicBezTo>
                <a:cubicBezTo>
                  <a:pt x="41" y="459"/>
                  <a:pt x="41" y="459"/>
                  <a:pt x="41" y="459"/>
                </a:cubicBezTo>
                <a:cubicBezTo>
                  <a:pt x="25" y="525"/>
                  <a:pt x="25" y="525"/>
                  <a:pt x="25" y="525"/>
                </a:cubicBezTo>
                <a:cubicBezTo>
                  <a:pt x="0" y="525"/>
                  <a:pt x="0" y="525"/>
                  <a:pt x="0" y="525"/>
                </a:cubicBezTo>
                <a:cubicBezTo>
                  <a:pt x="33" y="400"/>
                  <a:pt x="33" y="400"/>
                  <a:pt x="33" y="400"/>
                </a:cubicBezTo>
                <a:cubicBezTo>
                  <a:pt x="33" y="400"/>
                  <a:pt x="33" y="400"/>
                  <a:pt x="33" y="400"/>
                </a:cubicBezTo>
                <a:cubicBezTo>
                  <a:pt x="28" y="395"/>
                  <a:pt x="25" y="389"/>
                  <a:pt x="25" y="381"/>
                </a:cubicBezTo>
                <a:cubicBezTo>
                  <a:pt x="25" y="369"/>
                  <a:pt x="33" y="359"/>
                  <a:pt x="43" y="356"/>
                </a:cubicBezTo>
                <a:cubicBezTo>
                  <a:pt x="43" y="0"/>
                  <a:pt x="43" y="0"/>
                  <a:pt x="43" y="0"/>
                </a:cubicBezTo>
                <a:cubicBezTo>
                  <a:pt x="46" y="0"/>
                  <a:pt x="46" y="0"/>
                  <a:pt x="46" y="0"/>
                </a:cubicBezTo>
                <a:cubicBezTo>
                  <a:pt x="46" y="359"/>
                  <a:pt x="46" y="359"/>
                  <a:pt x="46" y="359"/>
                </a:cubicBezTo>
                <a:cubicBezTo>
                  <a:pt x="46" y="359"/>
                  <a:pt x="23" y="381"/>
                  <a:pt x="44" y="400"/>
                </a:cubicBezTo>
                <a:lnTo>
                  <a:pt x="57" y="525"/>
                </a:lnTo>
                <a:close/>
              </a:path>
            </a:pathLst>
          </a:custGeom>
          <a:solidFill>
            <a:srgbClr val="DD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6" name="Freeform 120">
            <a:extLst>
              <a:ext uri="{FF2B5EF4-FFF2-40B4-BE49-F238E27FC236}">
                <a16:creationId xmlns:a16="http://schemas.microsoft.com/office/drawing/2014/main" id="{6A6D788C-E7A2-4E0E-9791-444F25E36DB2}"/>
              </a:ext>
            </a:extLst>
          </p:cNvPr>
          <p:cNvSpPr>
            <a:spLocks/>
          </p:cNvSpPr>
          <p:nvPr userDrawn="1"/>
        </p:nvSpPr>
        <p:spPr bwMode="auto">
          <a:xfrm>
            <a:off x="4743450" y="629444"/>
            <a:ext cx="2636838" cy="593725"/>
          </a:xfrm>
          <a:custGeom>
            <a:avLst/>
            <a:gdLst>
              <a:gd name="T0" fmla="*/ 1661 w 1661"/>
              <a:gd name="T1" fmla="*/ 200 h 374"/>
              <a:gd name="T2" fmla="*/ 1661 w 1661"/>
              <a:gd name="T3" fmla="*/ 217 h 374"/>
              <a:gd name="T4" fmla="*/ 805 w 1661"/>
              <a:gd name="T5" fmla="*/ 373 h 374"/>
              <a:gd name="T6" fmla="*/ 797 w 1661"/>
              <a:gd name="T7" fmla="*/ 374 h 374"/>
              <a:gd name="T8" fmla="*/ 0 w 1661"/>
              <a:gd name="T9" fmla="*/ 222 h 374"/>
              <a:gd name="T10" fmla="*/ 0 w 1661"/>
              <a:gd name="T11" fmla="*/ 200 h 374"/>
              <a:gd name="T12" fmla="*/ 827 w 1661"/>
              <a:gd name="T13" fmla="*/ 1 h 374"/>
              <a:gd name="T14" fmla="*/ 828 w 1661"/>
              <a:gd name="T15" fmla="*/ 1 h 374"/>
              <a:gd name="T16" fmla="*/ 830 w 1661"/>
              <a:gd name="T17" fmla="*/ 0 h 374"/>
              <a:gd name="T18" fmla="*/ 1661 w 1661"/>
              <a:gd name="T19" fmla="*/ 20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1" h="374">
                <a:moveTo>
                  <a:pt x="1661" y="200"/>
                </a:moveTo>
                <a:cubicBezTo>
                  <a:pt x="1661" y="217"/>
                  <a:pt x="1661" y="217"/>
                  <a:pt x="1661" y="217"/>
                </a:cubicBezTo>
                <a:cubicBezTo>
                  <a:pt x="805" y="373"/>
                  <a:pt x="805" y="373"/>
                  <a:pt x="805" y="373"/>
                </a:cubicBezTo>
                <a:cubicBezTo>
                  <a:pt x="797" y="374"/>
                  <a:pt x="797" y="374"/>
                  <a:pt x="797" y="374"/>
                </a:cubicBezTo>
                <a:cubicBezTo>
                  <a:pt x="0" y="222"/>
                  <a:pt x="0" y="222"/>
                  <a:pt x="0" y="222"/>
                </a:cubicBezTo>
                <a:cubicBezTo>
                  <a:pt x="0" y="200"/>
                  <a:pt x="0" y="200"/>
                  <a:pt x="0" y="200"/>
                </a:cubicBezTo>
                <a:cubicBezTo>
                  <a:pt x="827" y="1"/>
                  <a:pt x="827" y="1"/>
                  <a:pt x="827" y="1"/>
                </a:cubicBezTo>
                <a:cubicBezTo>
                  <a:pt x="828" y="1"/>
                  <a:pt x="828" y="1"/>
                  <a:pt x="828" y="1"/>
                </a:cubicBezTo>
                <a:cubicBezTo>
                  <a:pt x="829" y="0"/>
                  <a:pt x="830" y="0"/>
                  <a:pt x="830" y="0"/>
                </a:cubicBezTo>
                <a:lnTo>
                  <a:pt x="1661" y="20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7" name="Freeform 121">
            <a:extLst>
              <a:ext uri="{FF2B5EF4-FFF2-40B4-BE49-F238E27FC236}">
                <a16:creationId xmlns:a16="http://schemas.microsoft.com/office/drawing/2014/main" id="{9F89ACBD-A5C4-4E4D-A73A-9088E675C2E1}"/>
              </a:ext>
            </a:extLst>
          </p:cNvPr>
          <p:cNvSpPr>
            <a:spLocks/>
          </p:cNvSpPr>
          <p:nvPr userDrawn="1"/>
        </p:nvSpPr>
        <p:spPr bwMode="auto">
          <a:xfrm>
            <a:off x="5322887" y="1092994"/>
            <a:ext cx="1382713" cy="561975"/>
          </a:xfrm>
          <a:custGeom>
            <a:avLst/>
            <a:gdLst>
              <a:gd name="T0" fmla="*/ 871 w 871"/>
              <a:gd name="T1" fmla="*/ 3 h 355"/>
              <a:gd name="T2" fmla="*/ 871 w 871"/>
              <a:gd name="T3" fmla="*/ 301 h 355"/>
              <a:gd name="T4" fmla="*/ 436 w 871"/>
              <a:gd name="T5" fmla="*/ 355 h 355"/>
              <a:gd name="T6" fmla="*/ 430 w 871"/>
              <a:gd name="T7" fmla="*/ 355 h 355"/>
              <a:gd name="T8" fmla="*/ 0 w 871"/>
              <a:gd name="T9" fmla="*/ 301 h 355"/>
              <a:gd name="T10" fmla="*/ 0 w 871"/>
              <a:gd name="T11" fmla="*/ 0 h 355"/>
              <a:gd name="T12" fmla="*/ 436 w 871"/>
              <a:gd name="T13" fmla="*/ 49 h 355"/>
              <a:gd name="T14" fmla="*/ 871 w 871"/>
              <a:gd name="T15" fmla="*/ 3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1" h="355">
                <a:moveTo>
                  <a:pt x="871" y="3"/>
                </a:moveTo>
                <a:cubicBezTo>
                  <a:pt x="871" y="301"/>
                  <a:pt x="871" y="301"/>
                  <a:pt x="871" y="301"/>
                </a:cubicBezTo>
                <a:cubicBezTo>
                  <a:pt x="871" y="301"/>
                  <a:pt x="767" y="355"/>
                  <a:pt x="436" y="355"/>
                </a:cubicBezTo>
                <a:cubicBezTo>
                  <a:pt x="430" y="355"/>
                  <a:pt x="430" y="355"/>
                  <a:pt x="430" y="355"/>
                </a:cubicBezTo>
                <a:cubicBezTo>
                  <a:pt x="107" y="355"/>
                  <a:pt x="0" y="301"/>
                  <a:pt x="0" y="301"/>
                </a:cubicBezTo>
                <a:cubicBezTo>
                  <a:pt x="0" y="0"/>
                  <a:pt x="0" y="0"/>
                  <a:pt x="0" y="0"/>
                </a:cubicBezTo>
                <a:cubicBezTo>
                  <a:pt x="436" y="49"/>
                  <a:pt x="436" y="49"/>
                  <a:pt x="436" y="49"/>
                </a:cubicBezTo>
                <a:lnTo>
                  <a:pt x="871" y="3"/>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8" name="Freeform 122">
            <a:extLst>
              <a:ext uri="{FF2B5EF4-FFF2-40B4-BE49-F238E27FC236}">
                <a16:creationId xmlns:a16="http://schemas.microsoft.com/office/drawing/2014/main" id="{B5D9F8C0-77E7-4BC8-8A12-717983EDAB25}"/>
              </a:ext>
            </a:extLst>
          </p:cNvPr>
          <p:cNvSpPr>
            <a:spLocks/>
          </p:cNvSpPr>
          <p:nvPr userDrawn="1"/>
        </p:nvSpPr>
        <p:spPr bwMode="auto">
          <a:xfrm>
            <a:off x="5322887" y="1092994"/>
            <a:ext cx="692150" cy="561975"/>
          </a:xfrm>
          <a:custGeom>
            <a:avLst/>
            <a:gdLst>
              <a:gd name="T0" fmla="*/ 436 w 436"/>
              <a:gd name="T1" fmla="*/ 82 h 355"/>
              <a:gd name="T2" fmla="*/ 436 w 436"/>
              <a:gd name="T3" fmla="*/ 355 h 355"/>
              <a:gd name="T4" fmla="*/ 0 w 436"/>
              <a:gd name="T5" fmla="*/ 301 h 355"/>
              <a:gd name="T6" fmla="*/ 0 w 436"/>
              <a:gd name="T7" fmla="*/ 0 h 355"/>
              <a:gd name="T8" fmla="*/ 436 w 436"/>
              <a:gd name="T9" fmla="*/ 82 h 355"/>
            </a:gdLst>
            <a:ahLst/>
            <a:cxnLst>
              <a:cxn ang="0">
                <a:pos x="T0" y="T1"/>
              </a:cxn>
              <a:cxn ang="0">
                <a:pos x="T2" y="T3"/>
              </a:cxn>
              <a:cxn ang="0">
                <a:pos x="T4" y="T5"/>
              </a:cxn>
              <a:cxn ang="0">
                <a:pos x="T6" y="T7"/>
              </a:cxn>
              <a:cxn ang="0">
                <a:pos x="T8" y="T9"/>
              </a:cxn>
            </a:cxnLst>
            <a:rect l="0" t="0" r="r" b="b"/>
            <a:pathLst>
              <a:path w="436" h="355">
                <a:moveTo>
                  <a:pt x="436" y="82"/>
                </a:moveTo>
                <a:cubicBezTo>
                  <a:pt x="436" y="355"/>
                  <a:pt x="436" y="355"/>
                  <a:pt x="436" y="355"/>
                </a:cubicBezTo>
                <a:cubicBezTo>
                  <a:pt x="113" y="355"/>
                  <a:pt x="0" y="301"/>
                  <a:pt x="0" y="301"/>
                </a:cubicBezTo>
                <a:cubicBezTo>
                  <a:pt x="0" y="0"/>
                  <a:pt x="0" y="0"/>
                  <a:pt x="0" y="0"/>
                </a:cubicBezTo>
                <a:lnTo>
                  <a:pt x="436" y="82"/>
                </a:lnTo>
                <a:close/>
              </a:path>
            </a:pathLst>
          </a:custGeom>
          <a:solidFill>
            <a:srgbClr val="161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9" name="Freeform 123">
            <a:extLst>
              <a:ext uri="{FF2B5EF4-FFF2-40B4-BE49-F238E27FC236}">
                <a16:creationId xmlns:a16="http://schemas.microsoft.com/office/drawing/2014/main" id="{E97064D4-E4A2-4EFC-B37A-B28283429E00}"/>
              </a:ext>
            </a:extLst>
          </p:cNvPr>
          <p:cNvSpPr>
            <a:spLocks/>
          </p:cNvSpPr>
          <p:nvPr userDrawn="1"/>
        </p:nvSpPr>
        <p:spPr bwMode="auto">
          <a:xfrm>
            <a:off x="4743450" y="946944"/>
            <a:ext cx="2636838" cy="276225"/>
          </a:xfrm>
          <a:custGeom>
            <a:avLst/>
            <a:gdLst>
              <a:gd name="T0" fmla="*/ 1661 w 1661"/>
              <a:gd name="T1" fmla="*/ 0 h 174"/>
              <a:gd name="T2" fmla="*/ 1661 w 1661"/>
              <a:gd name="T3" fmla="*/ 17 h 174"/>
              <a:gd name="T4" fmla="*/ 801 w 1661"/>
              <a:gd name="T5" fmla="*/ 174 h 174"/>
              <a:gd name="T6" fmla="*/ 797 w 1661"/>
              <a:gd name="T7" fmla="*/ 173 h 174"/>
              <a:gd name="T8" fmla="*/ 0 w 1661"/>
              <a:gd name="T9" fmla="*/ 22 h 174"/>
              <a:gd name="T10" fmla="*/ 0 w 1661"/>
              <a:gd name="T11" fmla="*/ 0 h 174"/>
              <a:gd name="T12" fmla="*/ 797 w 1661"/>
              <a:gd name="T13" fmla="*/ 140 h 174"/>
              <a:gd name="T14" fmla="*/ 801 w 1661"/>
              <a:gd name="T15" fmla="*/ 141 h 174"/>
              <a:gd name="T16" fmla="*/ 1661 w 1661"/>
              <a:gd name="T1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1" h="174">
                <a:moveTo>
                  <a:pt x="1661" y="0"/>
                </a:moveTo>
                <a:lnTo>
                  <a:pt x="1661" y="17"/>
                </a:lnTo>
                <a:lnTo>
                  <a:pt x="801" y="174"/>
                </a:lnTo>
                <a:lnTo>
                  <a:pt x="797" y="173"/>
                </a:lnTo>
                <a:lnTo>
                  <a:pt x="0" y="22"/>
                </a:lnTo>
                <a:lnTo>
                  <a:pt x="0" y="0"/>
                </a:lnTo>
                <a:lnTo>
                  <a:pt x="797" y="140"/>
                </a:lnTo>
                <a:lnTo>
                  <a:pt x="801" y="141"/>
                </a:lnTo>
                <a:lnTo>
                  <a:pt x="1661"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0" name="Freeform 124">
            <a:extLst>
              <a:ext uri="{FF2B5EF4-FFF2-40B4-BE49-F238E27FC236}">
                <a16:creationId xmlns:a16="http://schemas.microsoft.com/office/drawing/2014/main" id="{7351DD99-FFAA-4C0B-B792-2AE44E166702}"/>
              </a:ext>
            </a:extLst>
          </p:cNvPr>
          <p:cNvSpPr>
            <a:spLocks/>
          </p:cNvSpPr>
          <p:nvPr userDrawn="1"/>
        </p:nvSpPr>
        <p:spPr bwMode="auto">
          <a:xfrm>
            <a:off x="4743450" y="946944"/>
            <a:ext cx="1271588" cy="276225"/>
          </a:xfrm>
          <a:custGeom>
            <a:avLst/>
            <a:gdLst>
              <a:gd name="T0" fmla="*/ 801 w 801"/>
              <a:gd name="T1" fmla="*/ 141 h 174"/>
              <a:gd name="T2" fmla="*/ 801 w 801"/>
              <a:gd name="T3" fmla="*/ 174 h 174"/>
              <a:gd name="T4" fmla="*/ 0 w 801"/>
              <a:gd name="T5" fmla="*/ 22 h 174"/>
              <a:gd name="T6" fmla="*/ 0 w 801"/>
              <a:gd name="T7" fmla="*/ 0 h 174"/>
              <a:gd name="T8" fmla="*/ 801 w 801"/>
              <a:gd name="T9" fmla="*/ 141 h 174"/>
            </a:gdLst>
            <a:ahLst/>
            <a:cxnLst>
              <a:cxn ang="0">
                <a:pos x="T0" y="T1"/>
              </a:cxn>
              <a:cxn ang="0">
                <a:pos x="T2" y="T3"/>
              </a:cxn>
              <a:cxn ang="0">
                <a:pos x="T4" y="T5"/>
              </a:cxn>
              <a:cxn ang="0">
                <a:pos x="T6" y="T7"/>
              </a:cxn>
              <a:cxn ang="0">
                <a:pos x="T8" y="T9"/>
              </a:cxn>
            </a:cxnLst>
            <a:rect l="0" t="0" r="r" b="b"/>
            <a:pathLst>
              <a:path w="801" h="174">
                <a:moveTo>
                  <a:pt x="801" y="141"/>
                </a:moveTo>
                <a:lnTo>
                  <a:pt x="801" y="174"/>
                </a:lnTo>
                <a:lnTo>
                  <a:pt x="0" y="22"/>
                </a:lnTo>
                <a:lnTo>
                  <a:pt x="0" y="0"/>
                </a:lnTo>
                <a:lnTo>
                  <a:pt x="801" y="141"/>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1" name="Freeform 125">
            <a:extLst>
              <a:ext uri="{FF2B5EF4-FFF2-40B4-BE49-F238E27FC236}">
                <a16:creationId xmlns:a16="http://schemas.microsoft.com/office/drawing/2014/main" id="{E0E70A0A-CAE8-46D3-9B3C-15D9A4E1011A}"/>
              </a:ext>
            </a:extLst>
          </p:cNvPr>
          <p:cNvSpPr>
            <a:spLocks/>
          </p:cNvSpPr>
          <p:nvPr userDrawn="1"/>
        </p:nvSpPr>
        <p:spPr bwMode="auto">
          <a:xfrm>
            <a:off x="4908550" y="1578769"/>
            <a:ext cx="22225" cy="60325"/>
          </a:xfrm>
          <a:custGeom>
            <a:avLst/>
            <a:gdLst>
              <a:gd name="T0" fmla="*/ 0 w 14"/>
              <a:gd name="T1" fmla="*/ 0 h 38"/>
              <a:gd name="T2" fmla="*/ 14 w 14"/>
              <a:gd name="T3" fmla="*/ 17 h 38"/>
              <a:gd name="T4" fmla="*/ 13 w 14"/>
              <a:gd name="T5" fmla="*/ 28 h 38"/>
              <a:gd name="T6" fmla="*/ 11 w 14"/>
              <a:gd name="T7" fmla="*/ 33 h 38"/>
              <a:gd name="T8" fmla="*/ 7 w 14"/>
              <a:gd name="T9" fmla="*/ 38 h 38"/>
              <a:gd name="T10" fmla="*/ 9 w 14"/>
              <a:gd name="T11" fmla="*/ 33 h 38"/>
              <a:gd name="T12" fmla="*/ 11 w 14"/>
              <a:gd name="T13" fmla="*/ 28 h 38"/>
              <a:gd name="T14" fmla="*/ 11 w 14"/>
              <a:gd name="T15" fmla="*/ 25 h 38"/>
              <a:gd name="T16" fmla="*/ 11 w 14"/>
              <a:gd name="T17" fmla="*/ 23 h 38"/>
              <a:gd name="T18" fmla="*/ 11 w 14"/>
              <a:gd name="T19" fmla="*/ 20 h 38"/>
              <a:gd name="T20" fmla="*/ 11 w 14"/>
              <a:gd name="T21" fmla="*/ 17 h 38"/>
              <a:gd name="T22" fmla="*/ 7 w 14"/>
              <a:gd name="T23" fmla="*/ 8 h 38"/>
              <a:gd name="T24" fmla="*/ 0 w 14"/>
              <a:gd name="T2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38">
                <a:moveTo>
                  <a:pt x="0" y="0"/>
                </a:moveTo>
                <a:cubicBezTo>
                  <a:pt x="6" y="3"/>
                  <a:pt x="12" y="9"/>
                  <a:pt x="14" y="17"/>
                </a:cubicBezTo>
                <a:cubicBezTo>
                  <a:pt x="14" y="21"/>
                  <a:pt x="14" y="25"/>
                  <a:pt x="13" y="28"/>
                </a:cubicBezTo>
                <a:cubicBezTo>
                  <a:pt x="12" y="30"/>
                  <a:pt x="11" y="32"/>
                  <a:pt x="11" y="33"/>
                </a:cubicBezTo>
                <a:cubicBezTo>
                  <a:pt x="10" y="35"/>
                  <a:pt x="8" y="36"/>
                  <a:pt x="7" y="38"/>
                </a:cubicBezTo>
                <a:cubicBezTo>
                  <a:pt x="8" y="36"/>
                  <a:pt x="9" y="34"/>
                  <a:pt x="9" y="33"/>
                </a:cubicBezTo>
                <a:cubicBezTo>
                  <a:pt x="10" y="31"/>
                  <a:pt x="10" y="29"/>
                  <a:pt x="11" y="28"/>
                </a:cubicBezTo>
                <a:cubicBezTo>
                  <a:pt x="11" y="27"/>
                  <a:pt x="11" y="26"/>
                  <a:pt x="11" y="25"/>
                </a:cubicBezTo>
                <a:cubicBezTo>
                  <a:pt x="11" y="23"/>
                  <a:pt x="11" y="23"/>
                  <a:pt x="11" y="23"/>
                </a:cubicBezTo>
                <a:cubicBezTo>
                  <a:pt x="11" y="22"/>
                  <a:pt x="11" y="21"/>
                  <a:pt x="11" y="20"/>
                </a:cubicBezTo>
                <a:cubicBezTo>
                  <a:pt x="11" y="19"/>
                  <a:pt x="11" y="18"/>
                  <a:pt x="11" y="17"/>
                </a:cubicBezTo>
                <a:cubicBezTo>
                  <a:pt x="10" y="14"/>
                  <a:pt x="9" y="11"/>
                  <a:pt x="7" y="8"/>
                </a:cubicBezTo>
                <a:cubicBezTo>
                  <a:pt x="5" y="5"/>
                  <a:pt x="2" y="2"/>
                  <a:pt x="0" y="0"/>
                </a:cubicBezTo>
                <a:close/>
              </a:path>
            </a:pathLst>
          </a:custGeom>
          <a:solidFill>
            <a:srgbClr val="FFE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2" name="Freeform 126">
            <a:extLst>
              <a:ext uri="{FF2B5EF4-FFF2-40B4-BE49-F238E27FC236}">
                <a16:creationId xmlns:a16="http://schemas.microsoft.com/office/drawing/2014/main" id="{5B195A01-892A-441A-8F86-1FA17DD654B2}"/>
              </a:ext>
            </a:extLst>
          </p:cNvPr>
          <p:cNvSpPr>
            <a:spLocks/>
          </p:cNvSpPr>
          <p:nvPr userDrawn="1"/>
        </p:nvSpPr>
        <p:spPr bwMode="auto">
          <a:xfrm>
            <a:off x="4924425" y="1667669"/>
            <a:ext cx="55563" cy="157163"/>
          </a:xfrm>
          <a:custGeom>
            <a:avLst/>
            <a:gdLst>
              <a:gd name="T0" fmla="*/ 0 w 35"/>
              <a:gd name="T1" fmla="*/ 0 h 99"/>
              <a:gd name="T2" fmla="*/ 10 w 35"/>
              <a:gd name="T3" fmla="*/ 24 h 99"/>
              <a:gd name="T4" fmla="*/ 19 w 35"/>
              <a:gd name="T5" fmla="*/ 49 h 99"/>
              <a:gd name="T6" fmla="*/ 28 w 35"/>
              <a:gd name="T7" fmla="*/ 74 h 99"/>
              <a:gd name="T8" fmla="*/ 35 w 35"/>
              <a:gd name="T9" fmla="*/ 99 h 99"/>
              <a:gd name="T10" fmla="*/ 26 w 35"/>
              <a:gd name="T11" fmla="*/ 75 h 99"/>
              <a:gd name="T12" fmla="*/ 16 w 35"/>
              <a:gd name="T13" fmla="*/ 50 h 99"/>
              <a:gd name="T14" fmla="*/ 8 w 35"/>
              <a:gd name="T15" fmla="*/ 25 h 99"/>
              <a:gd name="T16" fmla="*/ 0 w 35"/>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99">
                <a:moveTo>
                  <a:pt x="0" y="0"/>
                </a:moveTo>
                <a:cubicBezTo>
                  <a:pt x="4" y="8"/>
                  <a:pt x="7" y="16"/>
                  <a:pt x="10" y="24"/>
                </a:cubicBezTo>
                <a:cubicBezTo>
                  <a:pt x="13" y="32"/>
                  <a:pt x="16" y="41"/>
                  <a:pt x="19" y="49"/>
                </a:cubicBezTo>
                <a:cubicBezTo>
                  <a:pt x="22" y="57"/>
                  <a:pt x="25" y="66"/>
                  <a:pt x="28" y="74"/>
                </a:cubicBezTo>
                <a:cubicBezTo>
                  <a:pt x="30" y="82"/>
                  <a:pt x="33" y="91"/>
                  <a:pt x="35" y="99"/>
                </a:cubicBezTo>
                <a:cubicBezTo>
                  <a:pt x="32" y="91"/>
                  <a:pt x="29" y="83"/>
                  <a:pt x="26" y="75"/>
                </a:cubicBezTo>
                <a:cubicBezTo>
                  <a:pt x="22" y="66"/>
                  <a:pt x="20" y="58"/>
                  <a:pt x="16" y="50"/>
                </a:cubicBezTo>
                <a:cubicBezTo>
                  <a:pt x="14" y="42"/>
                  <a:pt x="11" y="33"/>
                  <a:pt x="8" y="25"/>
                </a:cubicBezTo>
                <a:cubicBezTo>
                  <a:pt x="5" y="16"/>
                  <a:pt x="3" y="8"/>
                  <a:pt x="0" y="0"/>
                </a:cubicBezTo>
                <a:close/>
              </a:path>
            </a:pathLst>
          </a:custGeom>
          <a:solidFill>
            <a:srgbClr val="FFE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3" name="Freeform 127">
            <a:extLst>
              <a:ext uri="{FF2B5EF4-FFF2-40B4-BE49-F238E27FC236}">
                <a16:creationId xmlns:a16="http://schemas.microsoft.com/office/drawing/2014/main" id="{7630A029-9278-4A96-A3BF-DFB680600E4C}"/>
              </a:ext>
            </a:extLst>
          </p:cNvPr>
          <p:cNvSpPr>
            <a:spLocks/>
          </p:cNvSpPr>
          <p:nvPr userDrawn="1"/>
        </p:nvSpPr>
        <p:spPr bwMode="auto">
          <a:xfrm>
            <a:off x="4900612" y="1310482"/>
            <a:ext cx="3175" cy="257175"/>
          </a:xfrm>
          <a:custGeom>
            <a:avLst/>
            <a:gdLst>
              <a:gd name="T0" fmla="*/ 1 w 2"/>
              <a:gd name="T1" fmla="*/ 0 h 163"/>
              <a:gd name="T2" fmla="*/ 2 w 2"/>
              <a:gd name="T3" fmla="*/ 41 h 163"/>
              <a:gd name="T4" fmla="*/ 2 w 2"/>
              <a:gd name="T5" fmla="*/ 82 h 163"/>
              <a:gd name="T6" fmla="*/ 2 w 2"/>
              <a:gd name="T7" fmla="*/ 122 h 163"/>
              <a:gd name="T8" fmla="*/ 1 w 2"/>
              <a:gd name="T9" fmla="*/ 163 h 163"/>
              <a:gd name="T10" fmla="*/ 0 w 2"/>
              <a:gd name="T11" fmla="*/ 122 h 163"/>
              <a:gd name="T12" fmla="*/ 0 w 2"/>
              <a:gd name="T13" fmla="*/ 82 h 163"/>
              <a:gd name="T14" fmla="*/ 0 w 2"/>
              <a:gd name="T15" fmla="*/ 41 h 163"/>
              <a:gd name="T16" fmla="*/ 1 w 2"/>
              <a:gd name="T17"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63">
                <a:moveTo>
                  <a:pt x="1" y="0"/>
                </a:moveTo>
                <a:cubicBezTo>
                  <a:pt x="2" y="14"/>
                  <a:pt x="2" y="27"/>
                  <a:pt x="2" y="41"/>
                </a:cubicBezTo>
                <a:cubicBezTo>
                  <a:pt x="2" y="82"/>
                  <a:pt x="2" y="82"/>
                  <a:pt x="2" y="82"/>
                </a:cubicBezTo>
                <a:cubicBezTo>
                  <a:pt x="2" y="122"/>
                  <a:pt x="2" y="122"/>
                  <a:pt x="2" y="122"/>
                </a:cubicBezTo>
                <a:cubicBezTo>
                  <a:pt x="2" y="136"/>
                  <a:pt x="2" y="150"/>
                  <a:pt x="1" y="163"/>
                </a:cubicBezTo>
                <a:cubicBezTo>
                  <a:pt x="1" y="150"/>
                  <a:pt x="1" y="136"/>
                  <a:pt x="0" y="122"/>
                </a:cubicBezTo>
                <a:cubicBezTo>
                  <a:pt x="0" y="82"/>
                  <a:pt x="0" y="82"/>
                  <a:pt x="0" y="82"/>
                </a:cubicBezTo>
                <a:cubicBezTo>
                  <a:pt x="0" y="41"/>
                  <a:pt x="0" y="41"/>
                  <a:pt x="0" y="41"/>
                </a:cubicBezTo>
                <a:cubicBezTo>
                  <a:pt x="1" y="27"/>
                  <a:pt x="1" y="14"/>
                  <a:pt x="1" y="0"/>
                </a:cubicBezTo>
                <a:close/>
              </a:path>
            </a:pathLst>
          </a:custGeom>
          <a:solidFill>
            <a:srgbClr val="FFE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4" name="Freeform 128">
            <a:extLst>
              <a:ext uri="{FF2B5EF4-FFF2-40B4-BE49-F238E27FC236}">
                <a16:creationId xmlns:a16="http://schemas.microsoft.com/office/drawing/2014/main" id="{44ABBABF-B37C-46A7-A0B4-EECC5EDFD455}"/>
              </a:ext>
            </a:extLst>
          </p:cNvPr>
          <p:cNvSpPr>
            <a:spLocks/>
          </p:cNvSpPr>
          <p:nvPr userDrawn="1"/>
        </p:nvSpPr>
        <p:spPr bwMode="auto">
          <a:xfrm>
            <a:off x="6746875" y="1469232"/>
            <a:ext cx="317500" cy="88900"/>
          </a:xfrm>
          <a:custGeom>
            <a:avLst/>
            <a:gdLst>
              <a:gd name="T0" fmla="*/ 0 w 200"/>
              <a:gd name="T1" fmla="*/ 0 h 56"/>
              <a:gd name="T2" fmla="*/ 49 w 200"/>
              <a:gd name="T3" fmla="*/ 5 h 56"/>
              <a:gd name="T4" fmla="*/ 97 w 200"/>
              <a:gd name="T5" fmla="*/ 10 h 56"/>
              <a:gd name="T6" fmla="*/ 145 w 200"/>
              <a:gd name="T7" fmla="*/ 15 h 56"/>
              <a:gd name="T8" fmla="*/ 194 w 200"/>
              <a:gd name="T9" fmla="*/ 21 h 56"/>
              <a:gd name="T10" fmla="*/ 200 w 200"/>
              <a:gd name="T11" fmla="*/ 22 h 56"/>
              <a:gd name="T12" fmla="*/ 194 w 200"/>
              <a:gd name="T13" fmla="*/ 24 h 56"/>
              <a:gd name="T14" fmla="*/ 136 w 200"/>
              <a:gd name="T15" fmla="*/ 40 h 56"/>
              <a:gd name="T16" fmla="*/ 78 w 200"/>
              <a:gd name="T17" fmla="*/ 56 h 56"/>
              <a:gd name="T18" fmla="*/ 136 w 200"/>
              <a:gd name="T19" fmla="*/ 38 h 56"/>
              <a:gd name="T20" fmla="*/ 193 w 200"/>
              <a:gd name="T21" fmla="*/ 21 h 56"/>
              <a:gd name="T22" fmla="*/ 194 w 200"/>
              <a:gd name="T23" fmla="*/ 24 h 56"/>
              <a:gd name="T24" fmla="*/ 145 w 200"/>
              <a:gd name="T25" fmla="*/ 18 h 56"/>
              <a:gd name="T26" fmla="*/ 97 w 200"/>
              <a:gd name="T27" fmla="*/ 12 h 56"/>
              <a:gd name="T28" fmla="*/ 49 w 200"/>
              <a:gd name="T29" fmla="*/ 6 h 56"/>
              <a:gd name="T30" fmla="*/ 0 w 200"/>
              <a:gd name="T3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0" h="56">
                <a:moveTo>
                  <a:pt x="0" y="0"/>
                </a:moveTo>
                <a:cubicBezTo>
                  <a:pt x="16" y="1"/>
                  <a:pt x="33" y="3"/>
                  <a:pt x="49" y="5"/>
                </a:cubicBezTo>
                <a:cubicBezTo>
                  <a:pt x="65" y="6"/>
                  <a:pt x="81" y="8"/>
                  <a:pt x="97" y="10"/>
                </a:cubicBezTo>
                <a:cubicBezTo>
                  <a:pt x="145" y="15"/>
                  <a:pt x="145" y="15"/>
                  <a:pt x="145" y="15"/>
                </a:cubicBezTo>
                <a:cubicBezTo>
                  <a:pt x="194" y="21"/>
                  <a:pt x="194" y="21"/>
                  <a:pt x="194" y="21"/>
                </a:cubicBezTo>
                <a:cubicBezTo>
                  <a:pt x="200" y="22"/>
                  <a:pt x="200" y="22"/>
                  <a:pt x="200" y="22"/>
                </a:cubicBezTo>
                <a:cubicBezTo>
                  <a:pt x="194" y="24"/>
                  <a:pt x="194" y="24"/>
                  <a:pt x="194" y="24"/>
                </a:cubicBezTo>
                <a:cubicBezTo>
                  <a:pt x="175" y="29"/>
                  <a:pt x="156" y="34"/>
                  <a:pt x="136" y="40"/>
                </a:cubicBezTo>
                <a:cubicBezTo>
                  <a:pt x="117" y="45"/>
                  <a:pt x="98" y="50"/>
                  <a:pt x="78" y="56"/>
                </a:cubicBezTo>
                <a:cubicBezTo>
                  <a:pt x="98" y="50"/>
                  <a:pt x="117" y="44"/>
                  <a:pt x="136" y="38"/>
                </a:cubicBezTo>
                <a:cubicBezTo>
                  <a:pt x="155" y="32"/>
                  <a:pt x="174" y="27"/>
                  <a:pt x="193" y="21"/>
                </a:cubicBezTo>
                <a:cubicBezTo>
                  <a:pt x="194" y="24"/>
                  <a:pt x="194" y="24"/>
                  <a:pt x="194" y="24"/>
                </a:cubicBezTo>
                <a:cubicBezTo>
                  <a:pt x="145" y="18"/>
                  <a:pt x="145" y="18"/>
                  <a:pt x="145" y="18"/>
                </a:cubicBezTo>
                <a:cubicBezTo>
                  <a:pt x="97" y="12"/>
                  <a:pt x="97" y="12"/>
                  <a:pt x="97" y="12"/>
                </a:cubicBezTo>
                <a:cubicBezTo>
                  <a:pt x="81" y="10"/>
                  <a:pt x="65" y="8"/>
                  <a:pt x="49" y="6"/>
                </a:cubicBezTo>
                <a:cubicBezTo>
                  <a:pt x="32" y="4"/>
                  <a:pt x="16" y="2"/>
                  <a:pt x="0" y="0"/>
                </a:cubicBezTo>
                <a:close/>
              </a:path>
            </a:pathLst>
          </a:custGeom>
          <a:solidFill>
            <a:srgbClr val="90BF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5" name="Freeform 129">
            <a:extLst>
              <a:ext uri="{FF2B5EF4-FFF2-40B4-BE49-F238E27FC236}">
                <a16:creationId xmlns:a16="http://schemas.microsoft.com/office/drawing/2014/main" id="{987DC993-7DB1-46AC-922C-56C3007B01F7}"/>
              </a:ext>
            </a:extLst>
          </p:cNvPr>
          <p:cNvSpPr>
            <a:spLocks/>
          </p:cNvSpPr>
          <p:nvPr userDrawn="1"/>
        </p:nvSpPr>
        <p:spPr bwMode="auto">
          <a:xfrm>
            <a:off x="6183312" y="1604169"/>
            <a:ext cx="515938" cy="146050"/>
          </a:xfrm>
          <a:custGeom>
            <a:avLst/>
            <a:gdLst>
              <a:gd name="T0" fmla="*/ 0 w 325"/>
              <a:gd name="T1" fmla="*/ 92 h 92"/>
              <a:gd name="T2" fmla="*/ 81 w 325"/>
              <a:gd name="T3" fmla="*/ 68 h 92"/>
              <a:gd name="T4" fmla="*/ 162 w 325"/>
              <a:gd name="T5" fmla="*/ 44 h 92"/>
              <a:gd name="T6" fmla="*/ 243 w 325"/>
              <a:gd name="T7" fmla="*/ 22 h 92"/>
              <a:gd name="T8" fmla="*/ 284 w 325"/>
              <a:gd name="T9" fmla="*/ 11 h 92"/>
              <a:gd name="T10" fmla="*/ 325 w 325"/>
              <a:gd name="T11" fmla="*/ 0 h 92"/>
              <a:gd name="T12" fmla="*/ 284 w 325"/>
              <a:gd name="T13" fmla="*/ 13 h 92"/>
              <a:gd name="T14" fmla="*/ 244 w 325"/>
              <a:gd name="T15" fmla="*/ 25 h 92"/>
              <a:gd name="T16" fmla="*/ 163 w 325"/>
              <a:gd name="T17" fmla="*/ 48 h 92"/>
              <a:gd name="T18" fmla="*/ 82 w 325"/>
              <a:gd name="T19" fmla="*/ 71 h 92"/>
              <a:gd name="T20" fmla="*/ 0 w 325"/>
              <a:gd name="T2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5" h="92">
                <a:moveTo>
                  <a:pt x="0" y="92"/>
                </a:moveTo>
                <a:cubicBezTo>
                  <a:pt x="27" y="84"/>
                  <a:pt x="54" y="76"/>
                  <a:pt x="81" y="68"/>
                </a:cubicBezTo>
                <a:cubicBezTo>
                  <a:pt x="162" y="44"/>
                  <a:pt x="162" y="44"/>
                  <a:pt x="162" y="44"/>
                </a:cubicBezTo>
                <a:cubicBezTo>
                  <a:pt x="243" y="22"/>
                  <a:pt x="243" y="22"/>
                  <a:pt x="243" y="22"/>
                </a:cubicBezTo>
                <a:cubicBezTo>
                  <a:pt x="284" y="11"/>
                  <a:pt x="284" y="11"/>
                  <a:pt x="284" y="11"/>
                </a:cubicBezTo>
                <a:cubicBezTo>
                  <a:pt x="297" y="7"/>
                  <a:pt x="311" y="4"/>
                  <a:pt x="325" y="0"/>
                </a:cubicBezTo>
                <a:cubicBezTo>
                  <a:pt x="311" y="5"/>
                  <a:pt x="298" y="9"/>
                  <a:pt x="284" y="13"/>
                </a:cubicBezTo>
                <a:cubicBezTo>
                  <a:pt x="244" y="25"/>
                  <a:pt x="244" y="25"/>
                  <a:pt x="244" y="25"/>
                </a:cubicBezTo>
                <a:cubicBezTo>
                  <a:pt x="163" y="48"/>
                  <a:pt x="163" y="48"/>
                  <a:pt x="163" y="48"/>
                </a:cubicBezTo>
                <a:cubicBezTo>
                  <a:pt x="82" y="71"/>
                  <a:pt x="82" y="71"/>
                  <a:pt x="82" y="71"/>
                </a:cubicBezTo>
                <a:cubicBezTo>
                  <a:pt x="55" y="78"/>
                  <a:pt x="28" y="85"/>
                  <a:pt x="0" y="92"/>
                </a:cubicBezTo>
                <a:close/>
              </a:path>
            </a:pathLst>
          </a:custGeom>
          <a:solidFill>
            <a:srgbClr val="90BF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6" name="Freeform 130">
            <a:extLst>
              <a:ext uri="{FF2B5EF4-FFF2-40B4-BE49-F238E27FC236}">
                <a16:creationId xmlns:a16="http://schemas.microsoft.com/office/drawing/2014/main" id="{DC25E7FB-C17B-4DF3-BF4E-1CF4FC1280F3}"/>
              </a:ext>
            </a:extLst>
          </p:cNvPr>
          <p:cNvSpPr>
            <a:spLocks/>
          </p:cNvSpPr>
          <p:nvPr userDrawn="1"/>
        </p:nvSpPr>
        <p:spPr bwMode="auto">
          <a:xfrm>
            <a:off x="5076825" y="1999457"/>
            <a:ext cx="698500" cy="117475"/>
          </a:xfrm>
          <a:custGeom>
            <a:avLst/>
            <a:gdLst>
              <a:gd name="T0" fmla="*/ 439 w 440"/>
              <a:gd name="T1" fmla="*/ 61 h 74"/>
              <a:gd name="T2" fmla="*/ 439 w 440"/>
              <a:gd name="T3" fmla="*/ 64 h 74"/>
              <a:gd name="T4" fmla="*/ 429 w 440"/>
              <a:gd name="T5" fmla="*/ 73 h 74"/>
              <a:gd name="T6" fmla="*/ 421 w 440"/>
              <a:gd name="T7" fmla="*/ 73 h 74"/>
              <a:gd name="T8" fmla="*/ 42 w 440"/>
              <a:gd name="T9" fmla="*/ 28 h 74"/>
              <a:gd name="T10" fmla="*/ 37 w 440"/>
              <a:gd name="T11" fmla="*/ 28 h 74"/>
              <a:gd name="T12" fmla="*/ 36 w 440"/>
              <a:gd name="T13" fmla="*/ 27 h 74"/>
              <a:gd name="T14" fmla="*/ 36 w 440"/>
              <a:gd name="T15" fmla="*/ 27 h 74"/>
              <a:gd name="T16" fmla="*/ 34 w 440"/>
              <a:gd name="T17" fmla="*/ 27 h 74"/>
              <a:gd name="T18" fmla="*/ 28 w 440"/>
              <a:gd name="T19" fmla="*/ 23 h 74"/>
              <a:gd name="T20" fmla="*/ 10 w 440"/>
              <a:gd name="T21" fmla="*/ 15 h 74"/>
              <a:gd name="T22" fmla="*/ 3 w 440"/>
              <a:gd name="T23" fmla="*/ 11 h 74"/>
              <a:gd name="T24" fmla="*/ 2 w 440"/>
              <a:gd name="T25" fmla="*/ 11 h 74"/>
              <a:gd name="T26" fmla="*/ 3 w 440"/>
              <a:gd name="T27" fmla="*/ 8 h 74"/>
              <a:gd name="T28" fmla="*/ 30 w 440"/>
              <a:gd name="T29" fmla="*/ 2 h 74"/>
              <a:gd name="T30" fmla="*/ 36 w 440"/>
              <a:gd name="T31" fmla="*/ 1 h 74"/>
              <a:gd name="T32" fmla="*/ 39 w 440"/>
              <a:gd name="T33" fmla="*/ 0 h 74"/>
              <a:gd name="T34" fmla="*/ 39 w 440"/>
              <a:gd name="T35" fmla="*/ 0 h 74"/>
              <a:gd name="T36" fmla="*/ 40 w 440"/>
              <a:gd name="T37" fmla="*/ 0 h 74"/>
              <a:gd name="T38" fmla="*/ 45 w 440"/>
              <a:gd name="T39" fmla="*/ 0 h 74"/>
              <a:gd name="T40" fmla="*/ 424 w 440"/>
              <a:gd name="T41" fmla="*/ 46 h 74"/>
              <a:gd name="T42" fmla="*/ 431 w 440"/>
              <a:gd name="T43" fmla="*/ 48 h 74"/>
              <a:gd name="T44" fmla="*/ 439 w 440"/>
              <a:gd name="T45" fmla="*/ 6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0" h="74">
                <a:moveTo>
                  <a:pt x="439" y="61"/>
                </a:moveTo>
                <a:cubicBezTo>
                  <a:pt x="439" y="62"/>
                  <a:pt x="439" y="63"/>
                  <a:pt x="439" y="64"/>
                </a:cubicBezTo>
                <a:cubicBezTo>
                  <a:pt x="437" y="70"/>
                  <a:pt x="429" y="73"/>
                  <a:pt x="429" y="73"/>
                </a:cubicBezTo>
                <a:cubicBezTo>
                  <a:pt x="427" y="73"/>
                  <a:pt x="423" y="74"/>
                  <a:pt x="421" y="73"/>
                </a:cubicBezTo>
                <a:cubicBezTo>
                  <a:pt x="42" y="28"/>
                  <a:pt x="42" y="28"/>
                  <a:pt x="42" y="28"/>
                </a:cubicBezTo>
                <a:cubicBezTo>
                  <a:pt x="39" y="28"/>
                  <a:pt x="37" y="28"/>
                  <a:pt x="37" y="28"/>
                </a:cubicBezTo>
                <a:cubicBezTo>
                  <a:pt x="36" y="27"/>
                  <a:pt x="36" y="27"/>
                  <a:pt x="36" y="27"/>
                </a:cubicBezTo>
                <a:cubicBezTo>
                  <a:pt x="36" y="27"/>
                  <a:pt x="36" y="27"/>
                  <a:pt x="36" y="27"/>
                </a:cubicBezTo>
                <a:cubicBezTo>
                  <a:pt x="36" y="27"/>
                  <a:pt x="35" y="27"/>
                  <a:pt x="34" y="27"/>
                </a:cubicBezTo>
                <a:cubicBezTo>
                  <a:pt x="33" y="26"/>
                  <a:pt x="30" y="24"/>
                  <a:pt x="28" y="23"/>
                </a:cubicBezTo>
                <a:cubicBezTo>
                  <a:pt x="10" y="15"/>
                  <a:pt x="10" y="15"/>
                  <a:pt x="10" y="15"/>
                </a:cubicBezTo>
                <a:cubicBezTo>
                  <a:pt x="8" y="14"/>
                  <a:pt x="5" y="12"/>
                  <a:pt x="3" y="11"/>
                </a:cubicBezTo>
                <a:cubicBezTo>
                  <a:pt x="2" y="11"/>
                  <a:pt x="2" y="11"/>
                  <a:pt x="2" y="11"/>
                </a:cubicBezTo>
                <a:cubicBezTo>
                  <a:pt x="0" y="10"/>
                  <a:pt x="0" y="9"/>
                  <a:pt x="3" y="8"/>
                </a:cubicBezTo>
                <a:cubicBezTo>
                  <a:pt x="30" y="2"/>
                  <a:pt x="30" y="2"/>
                  <a:pt x="30" y="2"/>
                </a:cubicBezTo>
                <a:cubicBezTo>
                  <a:pt x="32" y="1"/>
                  <a:pt x="35" y="1"/>
                  <a:pt x="36" y="1"/>
                </a:cubicBezTo>
                <a:cubicBezTo>
                  <a:pt x="36" y="0"/>
                  <a:pt x="39" y="0"/>
                  <a:pt x="39" y="0"/>
                </a:cubicBezTo>
                <a:cubicBezTo>
                  <a:pt x="39" y="0"/>
                  <a:pt x="39" y="0"/>
                  <a:pt x="39" y="0"/>
                </a:cubicBezTo>
                <a:cubicBezTo>
                  <a:pt x="40" y="0"/>
                  <a:pt x="40" y="0"/>
                  <a:pt x="40" y="0"/>
                </a:cubicBezTo>
                <a:cubicBezTo>
                  <a:pt x="40" y="0"/>
                  <a:pt x="42" y="0"/>
                  <a:pt x="45" y="0"/>
                </a:cubicBezTo>
                <a:cubicBezTo>
                  <a:pt x="424" y="46"/>
                  <a:pt x="424" y="46"/>
                  <a:pt x="424" y="46"/>
                </a:cubicBezTo>
                <a:cubicBezTo>
                  <a:pt x="426" y="46"/>
                  <a:pt x="429" y="47"/>
                  <a:pt x="431" y="48"/>
                </a:cubicBezTo>
                <a:cubicBezTo>
                  <a:pt x="431" y="48"/>
                  <a:pt x="440" y="54"/>
                  <a:pt x="439" y="61"/>
                </a:cubicBezTo>
              </a:path>
            </a:pathLst>
          </a:custGeom>
          <a:solidFill>
            <a:srgbClr val="F9C8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7" name="Freeform 131">
            <a:extLst>
              <a:ext uri="{FF2B5EF4-FFF2-40B4-BE49-F238E27FC236}">
                <a16:creationId xmlns:a16="http://schemas.microsoft.com/office/drawing/2014/main" id="{69CACBF0-8B2F-451E-8644-F8357F035CB5}"/>
              </a:ext>
            </a:extLst>
          </p:cNvPr>
          <p:cNvSpPr>
            <a:spLocks/>
          </p:cNvSpPr>
          <p:nvPr userDrawn="1"/>
        </p:nvSpPr>
        <p:spPr bwMode="auto">
          <a:xfrm>
            <a:off x="5075237" y="1999457"/>
            <a:ext cx="63500" cy="42863"/>
          </a:xfrm>
          <a:custGeom>
            <a:avLst/>
            <a:gdLst>
              <a:gd name="T0" fmla="*/ 40 w 40"/>
              <a:gd name="T1" fmla="*/ 0 h 27"/>
              <a:gd name="T2" fmla="*/ 37 w 40"/>
              <a:gd name="T3" fmla="*/ 27 h 27"/>
              <a:gd name="T4" fmla="*/ 32 w 40"/>
              <a:gd name="T5" fmla="*/ 25 h 27"/>
              <a:gd name="T6" fmla="*/ 8 w 40"/>
              <a:gd name="T7" fmla="*/ 13 h 27"/>
              <a:gd name="T8" fmla="*/ 0 w 40"/>
              <a:gd name="T9" fmla="*/ 9 h 27"/>
              <a:gd name="T10" fmla="*/ 8 w 40"/>
              <a:gd name="T11" fmla="*/ 7 h 27"/>
              <a:gd name="T12" fmla="*/ 35 w 40"/>
              <a:gd name="T13" fmla="*/ 1 h 27"/>
              <a:gd name="T14" fmla="*/ 40 w 40"/>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7">
                <a:moveTo>
                  <a:pt x="40" y="0"/>
                </a:moveTo>
                <a:cubicBezTo>
                  <a:pt x="37" y="27"/>
                  <a:pt x="37" y="27"/>
                  <a:pt x="37" y="27"/>
                </a:cubicBezTo>
                <a:cubicBezTo>
                  <a:pt x="35" y="27"/>
                  <a:pt x="34" y="26"/>
                  <a:pt x="32" y="25"/>
                </a:cubicBezTo>
                <a:cubicBezTo>
                  <a:pt x="8" y="13"/>
                  <a:pt x="8" y="13"/>
                  <a:pt x="8" y="13"/>
                </a:cubicBezTo>
                <a:cubicBezTo>
                  <a:pt x="0" y="9"/>
                  <a:pt x="0" y="9"/>
                  <a:pt x="0" y="9"/>
                </a:cubicBezTo>
                <a:cubicBezTo>
                  <a:pt x="8" y="7"/>
                  <a:pt x="8" y="7"/>
                  <a:pt x="8" y="7"/>
                </a:cubicBezTo>
                <a:cubicBezTo>
                  <a:pt x="35" y="1"/>
                  <a:pt x="35" y="1"/>
                  <a:pt x="35" y="1"/>
                </a:cubicBezTo>
                <a:cubicBezTo>
                  <a:pt x="37" y="0"/>
                  <a:pt x="38" y="0"/>
                  <a:pt x="40" y="0"/>
                </a:cubicBezTo>
              </a:path>
            </a:pathLst>
          </a:custGeom>
          <a:solidFill>
            <a:srgbClr val="FCBE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8" name="Freeform 132">
            <a:extLst>
              <a:ext uri="{FF2B5EF4-FFF2-40B4-BE49-F238E27FC236}">
                <a16:creationId xmlns:a16="http://schemas.microsoft.com/office/drawing/2014/main" id="{E0A99692-5588-4F94-9DE8-66D66ABBDF54}"/>
              </a:ext>
            </a:extLst>
          </p:cNvPr>
          <p:cNvSpPr>
            <a:spLocks/>
          </p:cNvSpPr>
          <p:nvPr userDrawn="1"/>
        </p:nvSpPr>
        <p:spPr bwMode="auto">
          <a:xfrm>
            <a:off x="5075237" y="2010569"/>
            <a:ext cx="12700" cy="9525"/>
          </a:xfrm>
          <a:custGeom>
            <a:avLst/>
            <a:gdLst>
              <a:gd name="T0" fmla="*/ 8 w 8"/>
              <a:gd name="T1" fmla="*/ 0 h 6"/>
              <a:gd name="T2" fmla="*/ 8 w 8"/>
              <a:gd name="T3" fmla="*/ 6 h 6"/>
              <a:gd name="T4" fmla="*/ 0 w 8"/>
              <a:gd name="T5" fmla="*/ 2 h 6"/>
              <a:gd name="T6" fmla="*/ 8 w 8"/>
              <a:gd name="T7" fmla="*/ 0 h 6"/>
            </a:gdLst>
            <a:ahLst/>
            <a:cxnLst>
              <a:cxn ang="0">
                <a:pos x="T0" y="T1"/>
              </a:cxn>
              <a:cxn ang="0">
                <a:pos x="T2" y="T3"/>
              </a:cxn>
              <a:cxn ang="0">
                <a:pos x="T4" y="T5"/>
              </a:cxn>
              <a:cxn ang="0">
                <a:pos x="T6" y="T7"/>
              </a:cxn>
            </a:cxnLst>
            <a:rect l="0" t="0" r="r" b="b"/>
            <a:pathLst>
              <a:path w="8" h="6">
                <a:moveTo>
                  <a:pt x="8" y="0"/>
                </a:moveTo>
                <a:lnTo>
                  <a:pt x="8" y="6"/>
                </a:lnTo>
                <a:lnTo>
                  <a:pt x="0" y="2"/>
                </a:lnTo>
                <a:lnTo>
                  <a:pt x="8" y="0"/>
                </a:lnTo>
                <a:close/>
              </a:path>
            </a:pathLst>
          </a:custGeom>
          <a:solidFill>
            <a:srgbClr val="19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9" name="Freeform 133">
            <a:extLst>
              <a:ext uri="{FF2B5EF4-FFF2-40B4-BE49-F238E27FC236}">
                <a16:creationId xmlns:a16="http://schemas.microsoft.com/office/drawing/2014/main" id="{C3D97CE7-BFC7-49EB-BA11-CA9F02AE4398}"/>
              </a:ext>
            </a:extLst>
          </p:cNvPr>
          <p:cNvSpPr>
            <a:spLocks/>
          </p:cNvSpPr>
          <p:nvPr userDrawn="1"/>
        </p:nvSpPr>
        <p:spPr bwMode="auto">
          <a:xfrm>
            <a:off x="5694362" y="2066132"/>
            <a:ext cx="80963" cy="52388"/>
          </a:xfrm>
          <a:custGeom>
            <a:avLst/>
            <a:gdLst>
              <a:gd name="T0" fmla="*/ 50 w 51"/>
              <a:gd name="T1" fmla="*/ 19 h 33"/>
              <a:gd name="T2" fmla="*/ 36 w 51"/>
              <a:gd name="T3" fmla="*/ 32 h 33"/>
              <a:gd name="T4" fmla="*/ 0 w 51"/>
              <a:gd name="T5" fmla="*/ 27 h 33"/>
              <a:gd name="T6" fmla="*/ 2 w 51"/>
              <a:gd name="T7" fmla="*/ 0 h 33"/>
              <a:gd name="T8" fmla="*/ 39 w 51"/>
              <a:gd name="T9" fmla="*/ 4 h 33"/>
              <a:gd name="T10" fmla="*/ 50 w 51"/>
              <a:gd name="T11" fmla="*/ 19 h 33"/>
            </a:gdLst>
            <a:ahLst/>
            <a:cxnLst>
              <a:cxn ang="0">
                <a:pos x="T0" y="T1"/>
              </a:cxn>
              <a:cxn ang="0">
                <a:pos x="T2" y="T3"/>
              </a:cxn>
              <a:cxn ang="0">
                <a:pos x="T4" y="T5"/>
              </a:cxn>
              <a:cxn ang="0">
                <a:pos x="T6" y="T7"/>
              </a:cxn>
              <a:cxn ang="0">
                <a:pos x="T8" y="T9"/>
              </a:cxn>
              <a:cxn ang="0">
                <a:pos x="T10" y="T11"/>
              </a:cxn>
            </a:cxnLst>
            <a:rect l="0" t="0" r="r" b="b"/>
            <a:pathLst>
              <a:path w="51" h="33">
                <a:moveTo>
                  <a:pt x="50" y="19"/>
                </a:moveTo>
                <a:cubicBezTo>
                  <a:pt x="50" y="27"/>
                  <a:pt x="43" y="33"/>
                  <a:pt x="36" y="32"/>
                </a:cubicBezTo>
                <a:cubicBezTo>
                  <a:pt x="0" y="27"/>
                  <a:pt x="0" y="27"/>
                  <a:pt x="0" y="27"/>
                </a:cubicBezTo>
                <a:cubicBezTo>
                  <a:pt x="2" y="0"/>
                  <a:pt x="2" y="0"/>
                  <a:pt x="2" y="0"/>
                </a:cubicBezTo>
                <a:cubicBezTo>
                  <a:pt x="39" y="4"/>
                  <a:pt x="39" y="4"/>
                  <a:pt x="39" y="4"/>
                </a:cubicBezTo>
                <a:cubicBezTo>
                  <a:pt x="46" y="5"/>
                  <a:pt x="51" y="12"/>
                  <a:pt x="50" y="19"/>
                </a:cubicBezTo>
              </a:path>
            </a:pathLst>
          </a:custGeom>
          <a:solidFill>
            <a:srgbClr val="FF8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0" name="Freeform 134">
            <a:extLst>
              <a:ext uri="{FF2B5EF4-FFF2-40B4-BE49-F238E27FC236}">
                <a16:creationId xmlns:a16="http://schemas.microsoft.com/office/drawing/2014/main" id="{255A0AB0-3F64-434F-899D-3E681CC9488A}"/>
              </a:ext>
            </a:extLst>
          </p:cNvPr>
          <p:cNvSpPr>
            <a:spLocks/>
          </p:cNvSpPr>
          <p:nvPr userDrawn="1"/>
        </p:nvSpPr>
        <p:spPr bwMode="auto">
          <a:xfrm>
            <a:off x="5694362" y="2066132"/>
            <a:ext cx="41275" cy="47625"/>
          </a:xfrm>
          <a:custGeom>
            <a:avLst/>
            <a:gdLst>
              <a:gd name="T0" fmla="*/ 26 w 26"/>
              <a:gd name="T1" fmla="*/ 3 h 30"/>
              <a:gd name="T2" fmla="*/ 23 w 26"/>
              <a:gd name="T3" fmla="*/ 30 h 30"/>
              <a:gd name="T4" fmla="*/ 0 w 26"/>
              <a:gd name="T5" fmla="*/ 27 h 30"/>
              <a:gd name="T6" fmla="*/ 2 w 26"/>
              <a:gd name="T7" fmla="*/ 0 h 30"/>
              <a:gd name="T8" fmla="*/ 26 w 26"/>
              <a:gd name="T9" fmla="*/ 3 h 30"/>
            </a:gdLst>
            <a:ahLst/>
            <a:cxnLst>
              <a:cxn ang="0">
                <a:pos x="T0" y="T1"/>
              </a:cxn>
              <a:cxn ang="0">
                <a:pos x="T2" y="T3"/>
              </a:cxn>
              <a:cxn ang="0">
                <a:pos x="T4" y="T5"/>
              </a:cxn>
              <a:cxn ang="0">
                <a:pos x="T6" y="T7"/>
              </a:cxn>
              <a:cxn ang="0">
                <a:pos x="T8" y="T9"/>
              </a:cxn>
            </a:cxnLst>
            <a:rect l="0" t="0" r="r" b="b"/>
            <a:pathLst>
              <a:path w="26" h="30">
                <a:moveTo>
                  <a:pt x="26" y="3"/>
                </a:moveTo>
                <a:lnTo>
                  <a:pt x="23" y="30"/>
                </a:lnTo>
                <a:lnTo>
                  <a:pt x="0" y="27"/>
                </a:lnTo>
                <a:lnTo>
                  <a:pt x="2" y="0"/>
                </a:lnTo>
                <a:lnTo>
                  <a:pt x="26" y="3"/>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1" name="Freeform 135">
            <a:extLst>
              <a:ext uri="{FF2B5EF4-FFF2-40B4-BE49-F238E27FC236}">
                <a16:creationId xmlns:a16="http://schemas.microsoft.com/office/drawing/2014/main" id="{769E2173-89D4-454B-9073-A040A669BF36}"/>
              </a:ext>
            </a:extLst>
          </p:cNvPr>
          <p:cNvSpPr>
            <a:spLocks/>
          </p:cNvSpPr>
          <p:nvPr userDrawn="1"/>
        </p:nvSpPr>
        <p:spPr bwMode="auto">
          <a:xfrm>
            <a:off x="5694362" y="2066132"/>
            <a:ext cx="41275" cy="47625"/>
          </a:xfrm>
          <a:custGeom>
            <a:avLst/>
            <a:gdLst>
              <a:gd name="T0" fmla="*/ 26 w 26"/>
              <a:gd name="T1" fmla="*/ 3 h 30"/>
              <a:gd name="T2" fmla="*/ 23 w 26"/>
              <a:gd name="T3" fmla="*/ 30 h 30"/>
              <a:gd name="T4" fmla="*/ 0 w 26"/>
              <a:gd name="T5" fmla="*/ 27 h 30"/>
              <a:gd name="T6" fmla="*/ 2 w 26"/>
              <a:gd name="T7" fmla="*/ 0 h 30"/>
              <a:gd name="T8" fmla="*/ 26 w 26"/>
              <a:gd name="T9" fmla="*/ 3 h 30"/>
            </a:gdLst>
            <a:ahLst/>
            <a:cxnLst>
              <a:cxn ang="0">
                <a:pos x="T0" y="T1"/>
              </a:cxn>
              <a:cxn ang="0">
                <a:pos x="T2" y="T3"/>
              </a:cxn>
              <a:cxn ang="0">
                <a:pos x="T4" y="T5"/>
              </a:cxn>
              <a:cxn ang="0">
                <a:pos x="T6" y="T7"/>
              </a:cxn>
              <a:cxn ang="0">
                <a:pos x="T8" y="T9"/>
              </a:cxn>
            </a:cxnLst>
            <a:rect l="0" t="0" r="r" b="b"/>
            <a:pathLst>
              <a:path w="26" h="30">
                <a:moveTo>
                  <a:pt x="26" y="3"/>
                </a:moveTo>
                <a:lnTo>
                  <a:pt x="23" y="30"/>
                </a:lnTo>
                <a:lnTo>
                  <a:pt x="0" y="27"/>
                </a:lnTo>
                <a:lnTo>
                  <a:pt x="2" y="0"/>
                </a:lnTo>
                <a:lnTo>
                  <a:pt x="26"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2" name="Freeform 136">
            <a:extLst>
              <a:ext uri="{FF2B5EF4-FFF2-40B4-BE49-F238E27FC236}">
                <a16:creationId xmlns:a16="http://schemas.microsoft.com/office/drawing/2014/main" id="{40D0C2A0-6D59-4A56-9672-15295CCB99A0}"/>
              </a:ext>
            </a:extLst>
          </p:cNvPr>
          <p:cNvSpPr>
            <a:spLocks noEditPoints="1"/>
          </p:cNvSpPr>
          <p:nvPr userDrawn="1"/>
        </p:nvSpPr>
        <p:spPr bwMode="auto">
          <a:xfrm>
            <a:off x="5133975" y="2042319"/>
            <a:ext cx="560388" cy="66675"/>
          </a:xfrm>
          <a:custGeom>
            <a:avLst/>
            <a:gdLst>
              <a:gd name="T0" fmla="*/ 195 w 353"/>
              <a:gd name="T1" fmla="*/ 24 h 42"/>
              <a:gd name="T2" fmla="*/ 353 w 353"/>
              <a:gd name="T3" fmla="*/ 42 h 42"/>
              <a:gd name="T4" fmla="*/ 353 w 353"/>
              <a:gd name="T5" fmla="*/ 42 h 42"/>
              <a:gd name="T6" fmla="*/ 195 w 353"/>
              <a:gd name="T7" fmla="*/ 24 h 42"/>
              <a:gd name="T8" fmla="*/ 1 w 353"/>
              <a:gd name="T9" fmla="*/ 1 h 42"/>
              <a:gd name="T10" fmla="*/ 2 w 353"/>
              <a:gd name="T11" fmla="*/ 1 h 42"/>
              <a:gd name="T12" fmla="*/ 4 w 353"/>
              <a:gd name="T13" fmla="*/ 1 h 42"/>
              <a:gd name="T14" fmla="*/ 1 w 353"/>
              <a:gd name="T15" fmla="*/ 1 h 42"/>
              <a:gd name="T16" fmla="*/ 1 w 353"/>
              <a:gd name="T17" fmla="*/ 1 h 42"/>
              <a:gd name="T18" fmla="*/ 0 w 353"/>
              <a:gd name="T19" fmla="*/ 0 h 42"/>
              <a:gd name="T20" fmla="*/ 0 w 353"/>
              <a:gd name="T21" fmla="*/ 1 h 42"/>
              <a:gd name="T22" fmla="*/ 0 w 353"/>
              <a:gd name="T23" fmla="*/ 0 h 42"/>
              <a:gd name="T24" fmla="*/ 0 w 353"/>
              <a:gd name="T25" fmla="*/ 0 h 42"/>
              <a:gd name="T26" fmla="*/ 0 w 353"/>
              <a:gd name="T2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3" h="42">
                <a:moveTo>
                  <a:pt x="195" y="24"/>
                </a:moveTo>
                <a:cubicBezTo>
                  <a:pt x="353" y="42"/>
                  <a:pt x="353" y="42"/>
                  <a:pt x="353" y="42"/>
                </a:cubicBezTo>
                <a:cubicBezTo>
                  <a:pt x="353" y="42"/>
                  <a:pt x="353" y="42"/>
                  <a:pt x="353" y="42"/>
                </a:cubicBezTo>
                <a:cubicBezTo>
                  <a:pt x="195" y="24"/>
                  <a:pt x="195" y="24"/>
                  <a:pt x="195" y="24"/>
                </a:cubicBezTo>
                <a:moveTo>
                  <a:pt x="1" y="1"/>
                </a:moveTo>
                <a:cubicBezTo>
                  <a:pt x="1" y="1"/>
                  <a:pt x="1" y="1"/>
                  <a:pt x="2" y="1"/>
                </a:cubicBezTo>
                <a:cubicBezTo>
                  <a:pt x="4" y="1"/>
                  <a:pt x="4" y="1"/>
                  <a:pt x="4" y="1"/>
                </a:cubicBezTo>
                <a:cubicBezTo>
                  <a:pt x="3" y="1"/>
                  <a:pt x="1" y="1"/>
                  <a:pt x="1" y="1"/>
                </a:cubicBezTo>
                <a:cubicBezTo>
                  <a:pt x="1" y="1"/>
                  <a:pt x="1" y="1"/>
                  <a:pt x="1" y="1"/>
                </a:cubicBezTo>
                <a:moveTo>
                  <a:pt x="0" y="0"/>
                </a:moveTo>
                <a:cubicBezTo>
                  <a:pt x="0" y="1"/>
                  <a:pt x="0" y="1"/>
                  <a:pt x="0" y="1"/>
                </a:cubicBezTo>
                <a:cubicBezTo>
                  <a:pt x="0" y="0"/>
                  <a:pt x="0" y="0"/>
                  <a:pt x="0" y="0"/>
                </a:cubicBezTo>
                <a:cubicBezTo>
                  <a:pt x="0" y="0"/>
                  <a:pt x="0" y="0"/>
                  <a:pt x="0" y="0"/>
                </a:cubicBezTo>
                <a:cubicBezTo>
                  <a:pt x="0" y="0"/>
                  <a:pt x="0" y="0"/>
                  <a:pt x="0" y="0"/>
                </a:cubicBezTo>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3" name="Freeform 137">
            <a:extLst>
              <a:ext uri="{FF2B5EF4-FFF2-40B4-BE49-F238E27FC236}">
                <a16:creationId xmlns:a16="http://schemas.microsoft.com/office/drawing/2014/main" id="{C77AD6C9-DDAD-4B2A-BDAD-E412AC7D43EA}"/>
              </a:ext>
            </a:extLst>
          </p:cNvPr>
          <p:cNvSpPr>
            <a:spLocks/>
          </p:cNvSpPr>
          <p:nvPr userDrawn="1"/>
        </p:nvSpPr>
        <p:spPr bwMode="auto">
          <a:xfrm>
            <a:off x="5133975" y="2026444"/>
            <a:ext cx="561975" cy="82550"/>
          </a:xfrm>
          <a:custGeom>
            <a:avLst/>
            <a:gdLst>
              <a:gd name="T0" fmla="*/ 1 w 354"/>
              <a:gd name="T1" fmla="*/ 0 h 52"/>
              <a:gd name="T2" fmla="*/ 0 w 354"/>
              <a:gd name="T3" fmla="*/ 10 h 52"/>
              <a:gd name="T4" fmla="*/ 0 w 354"/>
              <a:gd name="T5" fmla="*/ 10 h 52"/>
              <a:gd name="T6" fmla="*/ 0 w 354"/>
              <a:gd name="T7" fmla="*/ 10 h 52"/>
              <a:gd name="T8" fmla="*/ 0 w 354"/>
              <a:gd name="T9" fmla="*/ 10 h 52"/>
              <a:gd name="T10" fmla="*/ 0 w 354"/>
              <a:gd name="T11" fmla="*/ 10 h 52"/>
              <a:gd name="T12" fmla="*/ 1 w 354"/>
              <a:gd name="T13" fmla="*/ 11 h 52"/>
              <a:gd name="T14" fmla="*/ 1 w 354"/>
              <a:gd name="T15" fmla="*/ 11 h 52"/>
              <a:gd name="T16" fmla="*/ 4 w 354"/>
              <a:gd name="T17" fmla="*/ 11 h 52"/>
              <a:gd name="T18" fmla="*/ 195 w 354"/>
              <a:gd name="T19" fmla="*/ 34 h 52"/>
              <a:gd name="T20" fmla="*/ 353 w 354"/>
              <a:gd name="T21" fmla="*/ 52 h 52"/>
              <a:gd name="T22" fmla="*/ 354 w 354"/>
              <a:gd name="T23" fmla="*/ 41 h 52"/>
              <a:gd name="T24" fmla="*/ 1 w 354"/>
              <a:gd name="T2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52">
                <a:moveTo>
                  <a:pt x="1" y="0"/>
                </a:moveTo>
                <a:cubicBezTo>
                  <a:pt x="0" y="10"/>
                  <a:pt x="0" y="10"/>
                  <a:pt x="0" y="10"/>
                </a:cubicBezTo>
                <a:cubicBezTo>
                  <a:pt x="0" y="10"/>
                  <a:pt x="0" y="10"/>
                  <a:pt x="0" y="10"/>
                </a:cubicBezTo>
                <a:cubicBezTo>
                  <a:pt x="0" y="10"/>
                  <a:pt x="0" y="10"/>
                  <a:pt x="0" y="10"/>
                </a:cubicBezTo>
                <a:cubicBezTo>
                  <a:pt x="0" y="10"/>
                  <a:pt x="0" y="10"/>
                  <a:pt x="0" y="10"/>
                </a:cubicBezTo>
                <a:cubicBezTo>
                  <a:pt x="0" y="10"/>
                  <a:pt x="0" y="10"/>
                  <a:pt x="0" y="10"/>
                </a:cubicBezTo>
                <a:cubicBezTo>
                  <a:pt x="1" y="10"/>
                  <a:pt x="1" y="10"/>
                  <a:pt x="1" y="11"/>
                </a:cubicBezTo>
                <a:cubicBezTo>
                  <a:pt x="1" y="11"/>
                  <a:pt x="1" y="11"/>
                  <a:pt x="1" y="11"/>
                </a:cubicBezTo>
                <a:cubicBezTo>
                  <a:pt x="1" y="11"/>
                  <a:pt x="3" y="11"/>
                  <a:pt x="4" y="11"/>
                </a:cubicBezTo>
                <a:cubicBezTo>
                  <a:pt x="195" y="34"/>
                  <a:pt x="195" y="34"/>
                  <a:pt x="195" y="34"/>
                </a:cubicBezTo>
                <a:cubicBezTo>
                  <a:pt x="353" y="52"/>
                  <a:pt x="353" y="52"/>
                  <a:pt x="353" y="52"/>
                </a:cubicBezTo>
                <a:cubicBezTo>
                  <a:pt x="354" y="41"/>
                  <a:pt x="354" y="41"/>
                  <a:pt x="354" y="41"/>
                </a:cubicBezTo>
                <a:cubicBezTo>
                  <a:pt x="1" y="0"/>
                  <a:pt x="1" y="0"/>
                  <a:pt x="1" y="0"/>
                </a:cubicBezTo>
              </a:path>
            </a:pathLst>
          </a:custGeom>
          <a:solidFill>
            <a:srgbClr val="997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4" name="Freeform 138">
            <a:extLst>
              <a:ext uri="{FF2B5EF4-FFF2-40B4-BE49-F238E27FC236}">
                <a16:creationId xmlns:a16="http://schemas.microsoft.com/office/drawing/2014/main" id="{91EE751B-5FB2-44CD-B180-1B4B490CCA29}"/>
              </a:ext>
            </a:extLst>
          </p:cNvPr>
          <p:cNvSpPr>
            <a:spLocks/>
          </p:cNvSpPr>
          <p:nvPr userDrawn="1"/>
        </p:nvSpPr>
        <p:spPr bwMode="auto">
          <a:xfrm>
            <a:off x="5087937" y="2020094"/>
            <a:ext cx="47625" cy="22225"/>
          </a:xfrm>
          <a:custGeom>
            <a:avLst/>
            <a:gdLst>
              <a:gd name="T0" fmla="*/ 0 w 30"/>
              <a:gd name="T1" fmla="*/ 0 h 14"/>
              <a:gd name="T2" fmla="*/ 24 w 30"/>
              <a:gd name="T3" fmla="*/ 12 h 14"/>
              <a:gd name="T4" fmla="*/ 29 w 30"/>
              <a:gd name="T5" fmla="*/ 14 h 14"/>
              <a:gd name="T6" fmla="*/ 29 w 30"/>
              <a:gd name="T7" fmla="*/ 14 h 14"/>
              <a:gd name="T8" fmla="*/ 30 w 30"/>
              <a:gd name="T9" fmla="*/ 4 h 14"/>
              <a:gd name="T10" fmla="*/ 0 w 30"/>
              <a:gd name="T11" fmla="*/ 0 h 14"/>
            </a:gdLst>
            <a:ahLst/>
            <a:cxnLst>
              <a:cxn ang="0">
                <a:pos x="T0" y="T1"/>
              </a:cxn>
              <a:cxn ang="0">
                <a:pos x="T2" y="T3"/>
              </a:cxn>
              <a:cxn ang="0">
                <a:pos x="T4" y="T5"/>
              </a:cxn>
              <a:cxn ang="0">
                <a:pos x="T6" y="T7"/>
              </a:cxn>
              <a:cxn ang="0">
                <a:pos x="T8" y="T9"/>
              </a:cxn>
              <a:cxn ang="0">
                <a:pos x="T10" y="T11"/>
              </a:cxn>
            </a:cxnLst>
            <a:rect l="0" t="0" r="r" b="b"/>
            <a:pathLst>
              <a:path w="30" h="14">
                <a:moveTo>
                  <a:pt x="0" y="0"/>
                </a:moveTo>
                <a:cubicBezTo>
                  <a:pt x="24" y="12"/>
                  <a:pt x="24" y="12"/>
                  <a:pt x="24" y="12"/>
                </a:cubicBezTo>
                <a:cubicBezTo>
                  <a:pt x="26" y="13"/>
                  <a:pt x="27" y="14"/>
                  <a:pt x="29" y="14"/>
                </a:cubicBezTo>
                <a:cubicBezTo>
                  <a:pt x="29" y="14"/>
                  <a:pt x="29" y="14"/>
                  <a:pt x="29" y="14"/>
                </a:cubicBezTo>
                <a:cubicBezTo>
                  <a:pt x="30" y="4"/>
                  <a:pt x="30" y="4"/>
                  <a:pt x="30" y="4"/>
                </a:cubicBezTo>
                <a:cubicBezTo>
                  <a:pt x="0" y="0"/>
                  <a:pt x="0" y="0"/>
                  <a:pt x="0" y="0"/>
                </a:cubicBezTo>
              </a:path>
            </a:pathLst>
          </a:custGeom>
          <a:solidFill>
            <a:srgbClr val="9B76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5" name="Freeform 139">
            <a:extLst>
              <a:ext uri="{FF2B5EF4-FFF2-40B4-BE49-F238E27FC236}">
                <a16:creationId xmlns:a16="http://schemas.microsoft.com/office/drawing/2014/main" id="{FB80DBFF-DBCB-4781-B47D-2E5615F58F15}"/>
              </a:ext>
            </a:extLst>
          </p:cNvPr>
          <p:cNvSpPr>
            <a:spLocks noEditPoints="1"/>
          </p:cNvSpPr>
          <p:nvPr userDrawn="1"/>
        </p:nvSpPr>
        <p:spPr bwMode="auto">
          <a:xfrm>
            <a:off x="5751512" y="2108994"/>
            <a:ext cx="17463" cy="7938"/>
          </a:xfrm>
          <a:custGeom>
            <a:avLst/>
            <a:gdLst>
              <a:gd name="T0" fmla="*/ 11 w 11"/>
              <a:gd name="T1" fmla="*/ 0 h 5"/>
              <a:gd name="T2" fmla="*/ 1 w 11"/>
              <a:gd name="T3" fmla="*/ 5 h 5"/>
              <a:gd name="T4" fmla="*/ 0 w 11"/>
              <a:gd name="T5" fmla="*/ 5 h 5"/>
              <a:gd name="T6" fmla="*/ 1 w 11"/>
              <a:gd name="T7" fmla="*/ 5 h 5"/>
              <a:gd name="T8" fmla="*/ 11 w 11"/>
              <a:gd name="T9" fmla="*/ 0 h 5"/>
              <a:gd name="T10" fmla="*/ 11 w 11"/>
              <a:gd name="T11" fmla="*/ 0 h 5"/>
              <a:gd name="T12" fmla="*/ 11 w 11"/>
              <a:gd name="T13" fmla="*/ 0 h 5"/>
              <a:gd name="T14" fmla="*/ 11 w 1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5">
                <a:moveTo>
                  <a:pt x="11" y="0"/>
                </a:moveTo>
                <a:cubicBezTo>
                  <a:pt x="9" y="3"/>
                  <a:pt x="5" y="5"/>
                  <a:pt x="1" y="5"/>
                </a:cubicBezTo>
                <a:cubicBezTo>
                  <a:pt x="1" y="5"/>
                  <a:pt x="0" y="5"/>
                  <a:pt x="0" y="5"/>
                </a:cubicBezTo>
                <a:cubicBezTo>
                  <a:pt x="0" y="5"/>
                  <a:pt x="1" y="5"/>
                  <a:pt x="1" y="5"/>
                </a:cubicBezTo>
                <a:cubicBezTo>
                  <a:pt x="5" y="5"/>
                  <a:pt x="9" y="3"/>
                  <a:pt x="11" y="0"/>
                </a:cubicBezTo>
                <a:moveTo>
                  <a:pt x="11" y="0"/>
                </a:moveTo>
                <a:cubicBezTo>
                  <a:pt x="11" y="0"/>
                  <a:pt x="11" y="0"/>
                  <a:pt x="11" y="0"/>
                </a:cubicBezTo>
                <a:cubicBezTo>
                  <a:pt x="11" y="0"/>
                  <a:pt x="11" y="0"/>
                  <a:pt x="11" y="0"/>
                </a:cubicBezTo>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6" name="Freeform 140">
            <a:extLst>
              <a:ext uri="{FF2B5EF4-FFF2-40B4-BE49-F238E27FC236}">
                <a16:creationId xmlns:a16="http://schemas.microsoft.com/office/drawing/2014/main" id="{B865C95D-235F-4083-8920-6C610C208150}"/>
              </a:ext>
            </a:extLst>
          </p:cNvPr>
          <p:cNvSpPr>
            <a:spLocks/>
          </p:cNvSpPr>
          <p:nvPr userDrawn="1"/>
        </p:nvSpPr>
        <p:spPr bwMode="auto">
          <a:xfrm>
            <a:off x="5730875" y="2096294"/>
            <a:ext cx="42863" cy="20638"/>
          </a:xfrm>
          <a:custGeom>
            <a:avLst/>
            <a:gdLst>
              <a:gd name="T0" fmla="*/ 1 w 27"/>
              <a:gd name="T1" fmla="*/ 0 h 13"/>
              <a:gd name="T2" fmla="*/ 0 w 27"/>
              <a:gd name="T3" fmla="*/ 11 h 13"/>
              <a:gd name="T4" fmla="*/ 13 w 27"/>
              <a:gd name="T5" fmla="*/ 13 h 13"/>
              <a:gd name="T6" fmla="*/ 13 w 27"/>
              <a:gd name="T7" fmla="*/ 13 h 13"/>
              <a:gd name="T8" fmla="*/ 14 w 27"/>
              <a:gd name="T9" fmla="*/ 13 h 13"/>
              <a:gd name="T10" fmla="*/ 24 w 27"/>
              <a:gd name="T11" fmla="*/ 8 h 13"/>
              <a:gd name="T12" fmla="*/ 24 w 27"/>
              <a:gd name="T13" fmla="*/ 8 h 13"/>
              <a:gd name="T14" fmla="*/ 24 w 27"/>
              <a:gd name="T15" fmla="*/ 8 h 13"/>
              <a:gd name="T16" fmla="*/ 27 w 27"/>
              <a:gd name="T17" fmla="*/ 3 h 13"/>
              <a:gd name="T18" fmla="*/ 1 w 27"/>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3">
                <a:moveTo>
                  <a:pt x="1" y="0"/>
                </a:moveTo>
                <a:cubicBezTo>
                  <a:pt x="0" y="11"/>
                  <a:pt x="0" y="11"/>
                  <a:pt x="0" y="11"/>
                </a:cubicBezTo>
                <a:cubicBezTo>
                  <a:pt x="13" y="13"/>
                  <a:pt x="13" y="13"/>
                  <a:pt x="13" y="13"/>
                </a:cubicBezTo>
                <a:cubicBezTo>
                  <a:pt x="13" y="13"/>
                  <a:pt x="13" y="13"/>
                  <a:pt x="13" y="13"/>
                </a:cubicBezTo>
                <a:cubicBezTo>
                  <a:pt x="13" y="13"/>
                  <a:pt x="14" y="13"/>
                  <a:pt x="14" y="13"/>
                </a:cubicBezTo>
                <a:cubicBezTo>
                  <a:pt x="18" y="13"/>
                  <a:pt x="22" y="11"/>
                  <a:pt x="24" y="8"/>
                </a:cubicBezTo>
                <a:cubicBezTo>
                  <a:pt x="24" y="8"/>
                  <a:pt x="24" y="8"/>
                  <a:pt x="24" y="8"/>
                </a:cubicBezTo>
                <a:cubicBezTo>
                  <a:pt x="24" y="8"/>
                  <a:pt x="24" y="8"/>
                  <a:pt x="24" y="8"/>
                </a:cubicBezTo>
                <a:cubicBezTo>
                  <a:pt x="25" y="7"/>
                  <a:pt x="26" y="5"/>
                  <a:pt x="27" y="3"/>
                </a:cubicBezTo>
                <a:cubicBezTo>
                  <a:pt x="1" y="0"/>
                  <a:pt x="1" y="0"/>
                  <a:pt x="1" y="0"/>
                </a:cubicBezTo>
              </a:path>
            </a:pathLst>
          </a:custGeom>
          <a:solidFill>
            <a:srgbClr val="9D54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7" name="Freeform 141">
            <a:extLst>
              <a:ext uri="{FF2B5EF4-FFF2-40B4-BE49-F238E27FC236}">
                <a16:creationId xmlns:a16="http://schemas.microsoft.com/office/drawing/2014/main" id="{997DCA43-7305-4D1A-ABCE-0245832F2E34}"/>
              </a:ext>
            </a:extLst>
          </p:cNvPr>
          <p:cNvSpPr>
            <a:spLocks/>
          </p:cNvSpPr>
          <p:nvPr userDrawn="1"/>
        </p:nvSpPr>
        <p:spPr bwMode="auto">
          <a:xfrm>
            <a:off x="5694362" y="2091532"/>
            <a:ext cx="38100" cy="22225"/>
          </a:xfrm>
          <a:custGeom>
            <a:avLst/>
            <a:gdLst>
              <a:gd name="T0" fmla="*/ 1 w 24"/>
              <a:gd name="T1" fmla="*/ 0 h 14"/>
              <a:gd name="T2" fmla="*/ 0 w 24"/>
              <a:gd name="T3" fmla="*/ 11 h 14"/>
              <a:gd name="T4" fmla="*/ 0 w 24"/>
              <a:gd name="T5" fmla="*/ 11 h 14"/>
              <a:gd name="T6" fmla="*/ 23 w 24"/>
              <a:gd name="T7" fmla="*/ 14 h 14"/>
              <a:gd name="T8" fmla="*/ 24 w 24"/>
              <a:gd name="T9" fmla="*/ 3 h 14"/>
              <a:gd name="T10" fmla="*/ 1 w 24"/>
              <a:gd name="T11" fmla="*/ 0 h 14"/>
            </a:gdLst>
            <a:ahLst/>
            <a:cxnLst>
              <a:cxn ang="0">
                <a:pos x="T0" y="T1"/>
              </a:cxn>
              <a:cxn ang="0">
                <a:pos x="T2" y="T3"/>
              </a:cxn>
              <a:cxn ang="0">
                <a:pos x="T4" y="T5"/>
              </a:cxn>
              <a:cxn ang="0">
                <a:pos x="T6" y="T7"/>
              </a:cxn>
              <a:cxn ang="0">
                <a:pos x="T8" y="T9"/>
              </a:cxn>
              <a:cxn ang="0">
                <a:pos x="T10" y="T11"/>
              </a:cxn>
            </a:cxnLst>
            <a:rect l="0" t="0" r="r" b="b"/>
            <a:pathLst>
              <a:path w="24" h="14">
                <a:moveTo>
                  <a:pt x="1" y="0"/>
                </a:moveTo>
                <a:lnTo>
                  <a:pt x="0" y="11"/>
                </a:lnTo>
                <a:lnTo>
                  <a:pt x="0" y="11"/>
                </a:lnTo>
                <a:lnTo>
                  <a:pt x="23" y="14"/>
                </a:lnTo>
                <a:lnTo>
                  <a:pt x="24" y="3"/>
                </a:lnTo>
                <a:lnTo>
                  <a:pt x="1"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8" name="Freeform 142">
            <a:extLst>
              <a:ext uri="{FF2B5EF4-FFF2-40B4-BE49-F238E27FC236}">
                <a16:creationId xmlns:a16="http://schemas.microsoft.com/office/drawing/2014/main" id="{D2FE25BB-F4C4-4697-8F9C-41544FDF36E2}"/>
              </a:ext>
            </a:extLst>
          </p:cNvPr>
          <p:cNvSpPr>
            <a:spLocks/>
          </p:cNvSpPr>
          <p:nvPr userDrawn="1"/>
        </p:nvSpPr>
        <p:spPr bwMode="auto">
          <a:xfrm>
            <a:off x="5694362" y="2091532"/>
            <a:ext cx="38100" cy="22225"/>
          </a:xfrm>
          <a:custGeom>
            <a:avLst/>
            <a:gdLst>
              <a:gd name="T0" fmla="*/ 1 w 24"/>
              <a:gd name="T1" fmla="*/ 0 h 14"/>
              <a:gd name="T2" fmla="*/ 0 w 24"/>
              <a:gd name="T3" fmla="*/ 11 h 14"/>
              <a:gd name="T4" fmla="*/ 0 w 24"/>
              <a:gd name="T5" fmla="*/ 11 h 14"/>
              <a:gd name="T6" fmla="*/ 23 w 24"/>
              <a:gd name="T7" fmla="*/ 14 h 14"/>
              <a:gd name="T8" fmla="*/ 24 w 24"/>
              <a:gd name="T9" fmla="*/ 3 h 14"/>
              <a:gd name="T10" fmla="*/ 1 w 24"/>
              <a:gd name="T11" fmla="*/ 0 h 14"/>
            </a:gdLst>
            <a:ahLst/>
            <a:cxnLst>
              <a:cxn ang="0">
                <a:pos x="T0" y="T1"/>
              </a:cxn>
              <a:cxn ang="0">
                <a:pos x="T2" y="T3"/>
              </a:cxn>
              <a:cxn ang="0">
                <a:pos x="T4" y="T5"/>
              </a:cxn>
              <a:cxn ang="0">
                <a:pos x="T6" y="T7"/>
              </a:cxn>
              <a:cxn ang="0">
                <a:pos x="T8" y="T9"/>
              </a:cxn>
              <a:cxn ang="0">
                <a:pos x="T10" y="T11"/>
              </a:cxn>
            </a:cxnLst>
            <a:rect l="0" t="0" r="r" b="b"/>
            <a:pathLst>
              <a:path w="24" h="14">
                <a:moveTo>
                  <a:pt x="1" y="0"/>
                </a:moveTo>
                <a:lnTo>
                  <a:pt x="0" y="11"/>
                </a:lnTo>
                <a:lnTo>
                  <a:pt x="0" y="11"/>
                </a:lnTo>
                <a:lnTo>
                  <a:pt x="23" y="14"/>
                </a:lnTo>
                <a:lnTo>
                  <a:pt x="24" y="3"/>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9" name="Freeform 143">
            <a:extLst>
              <a:ext uri="{FF2B5EF4-FFF2-40B4-BE49-F238E27FC236}">
                <a16:creationId xmlns:a16="http://schemas.microsoft.com/office/drawing/2014/main" id="{88FA3D35-8E41-437F-A82F-46ABC1C55069}"/>
              </a:ext>
            </a:extLst>
          </p:cNvPr>
          <p:cNvSpPr>
            <a:spLocks/>
          </p:cNvSpPr>
          <p:nvPr userDrawn="1"/>
        </p:nvSpPr>
        <p:spPr bwMode="auto">
          <a:xfrm>
            <a:off x="7343775" y="1626394"/>
            <a:ext cx="60325" cy="161925"/>
          </a:xfrm>
          <a:custGeom>
            <a:avLst/>
            <a:gdLst>
              <a:gd name="T0" fmla="*/ 0 w 38"/>
              <a:gd name="T1" fmla="*/ 4 h 102"/>
              <a:gd name="T2" fmla="*/ 12 w 38"/>
              <a:gd name="T3" fmla="*/ 0 h 102"/>
              <a:gd name="T4" fmla="*/ 37 w 38"/>
              <a:gd name="T5" fmla="*/ 98 h 102"/>
              <a:gd name="T6" fmla="*/ 24 w 38"/>
              <a:gd name="T7" fmla="*/ 102 h 102"/>
            </a:gdLst>
            <a:ahLst/>
            <a:cxnLst>
              <a:cxn ang="0">
                <a:pos x="T0" y="T1"/>
              </a:cxn>
              <a:cxn ang="0">
                <a:pos x="T2" y="T3"/>
              </a:cxn>
              <a:cxn ang="0">
                <a:pos x="T4" y="T5"/>
              </a:cxn>
              <a:cxn ang="0">
                <a:pos x="T6" y="T7"/>
              </a:cxn>
            </a:cxnLst>
            <a:rect l="0" t="0" r="r" b="b"/>
            <a:pathLst>
              <a:path w="38" h="102">
                <a:moveTo>
                  <a:pt x="0" y="4"/>
                </a:moveTo>
                <a:cubicBezTo>
                  <a:pt x="12" y="0"/>
                  <a:pt x="12" y="0"/>
                  <a:pt x="12" y="0"/>
                </a:cubicBezTo>
                <a:cubicBezTo>
                  <a:pt x="12" y="0"/>
                  <a:pt x="38" y="29"/>
                  <a:pt x="37" y="98"/>
                </a:cubicBezTo>
                <a:cubicBezTo>
                  <a:pt x="24" y="102"/>
                  <a:pt x="24" y="102"/>
                  <a:pt x="24" y="102"/>
                </a:cubicBezTo>
              </a:path>
            </a:pathLst>
          </a:custGeom>
          <a:solidFill>
            <a:srgbClr val="E5DE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0" name="Freeform 144">
            <a:extLst>
              <a:ext uri="{FF2B5EF4-FFF2-40B4-BE49-F238E27FC236}">
                <a16:creationId xmlns:a16="http://schemas.microsoft.com/office/drawing/2014/main" id="{47640583-01D1-4BE0-A8A6-2EDBF51CF124}"/>
              </a:ext>
            </a:extLst>
          </p:cNvPr>
          <p:cNvSpPr>
            <a:spLocks/>
          </p:cNvSpPr>
          <p:nvPr userDrawn="1"/>
        </p:nvSpPr>
        <p:spPr bwMode="auto">
          <a:xfrm>
            <a:off x="7297737" y="1613694"/>
            <a:ext cx="88900" cy="207963"/>
          </a:xfrm>
          <a:custGeom>
            <a:avLst/>
            <a:gdLst>
              <a:gd name="T0" fmla="*/ 0 w 56"/>
              <a:gd name="T1" fmla="*/ 5 h 131"/>
              <a:gd name="T2" fmla="*/ 19 w 56"/>
              <a:gd name="T3" fmla="*/ 0 h 131"/>
              <a:gd name="T4" fmla="*/ 51 w 56"/>
              <a:gd name="T5" fmla="*/ 126 h 131"/>
              <a:gd name="T6" fmla="*/ 32 w 56"/>
              <a:gd name="T7" fmla="*/ 131 h 131"/>
            </a:gdLst>
            <a:ahLst/>
            <a:cxnLst>
              <a:cxn ang="0">
                <a:pos x="T0" y="T1"/>
              </a:cxn>
              <a:cxn ang="0">
                <a:pos x="T2" y="T3"/>
              </a:cxn>
              <a:cxn ang="0">
                <a:pos x="T4" y="T5"/>
              </a:cxn>
              <a:cxn ang="0">
                <a:pos x="T6" y="T7"/>
              </a:cxn>
            </a:cxnLst>
            <a:rect l="0" t="0" r="r" b="b"/>
            <a:pathLst>
              <a:path w="56" h="131">
                <a:moveTo>
                  <a:pt x="0" y="5"/>
                </a:moveTo>
                <a:cubicBezTo>
                  <a:pt x="19" y="0"/>
                  <a:pt x="19" y="0"/>
                  <a:pt x="19" y="0"/>
                </a:cubicBezTo>
                <a:cubicBezTo>
                  <a:pt x="19" y="0"/>
                  <a:pt x="56" y="36"/>
                  <a:pt x="51" y="126"/>
                </a:cubicBezTo>
                <a:cubicBezTo>
                  <a:pt x="32" y="131"/>
                  <a:pt x="32" y="131"/>
                  <a:pt x="32" y="131"/>
                </a:cubicBezTo>
              </a:path>
            </a:pathLst>
          </a:custGeom>
          <a:solidFill>
            <a:srgbClr val="F2E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1" name="Freeform 145">
            <a:extLst>
              <a:ext uri="{FF2B5EF4-FFF2-40B4-BE49-F238E27FC236}">
                <a16:creationId xmlns:a16="http://schemas.microsoft.com/office/drawing/2014/main" id="{CE0ABA9D-855F-4848-9AD8-5D160E43D3B7}"/>
              </a:ext>
            </a:extLst>
          </p:cNvPr>
          <p:cNvSpPr>
            <a:spLocks/>
          </p:cNvSpPr>
          <p:nvPr userDrawn="1"/>
        </p:nvSpPr>
        <p:spPr bwMode="auto">
          <a:xfrm>
            <a:off x="5905500" y="1610519"/>
            <a:ext cx="1444625" cy="617538"/>
          </a:xfrm>
          <a:custGeom>
            <a:avLst/>
            <a:gdLst>
              <a:gd name="T0" fmla="*/ 910 w 910"/>
              <a:gd name="T1" fmla="*/ 112 h 389"/>
              <a:gd name="T2" fmla="*/ 907 w 910"/>
              <a:gd name="T3" fmla="*/ 143 h 389"/>
              <a:gd name="T4" fmla="*/ 472 w 910"/>
              <a:gd name="T5" fmla="*/ 259 h 389"/>
              <a:gd name="T6" fmla="*/ 56 w 910"/>
              <a:gd name="T7" fmla="*/ 389 h 389"/>
              <a:gd name="T8" fmla="*/ 34 w 910"/>
              <a:gd name="T9" fmla="*/ 365 h 389"/>
              <a:gd name="T10" fmla="*/ 24 w 910"/>
              <a:gd name="T11" fmla="*/ 246 h 389"/>
              <a:gd name="T12" fmla="*/ 440 w 910"/>
              <a:gd name="T13" fmla="*/ 133 h 389"/>
              <a:gd name="T14" fmla="*/ 870 w 910"/>
              <a:gd name="T15" fmla="*/ 0 h 389"/>
              <a:gd name="T16" fmla="*/ 910 w 910"/>
              <a:gd name="T17" fmla="*/ 112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389">
                <a:moveTo>
                  <a:pt x="910" y="112"/>
                </a:moveTo>
                <a:cubicBezTo>
                  <a:pt x="910" y="130"/>
                  <a:pt x="907" y="143"/>
                  <a:pt x="907" y="143"/>
                </a:cubicBezTo>
                <a:cubicBezTo>
                  <a:pt x="907" y="143"/>
                  <a:pt x="580" y="228"/>
                  <a:pt x="472" y="259"/>
                </a:cubicBezTo>
                <a:cubicBezTo>
                  <a:pt x="364" y="290"/>
                  <a:pt x="56" y="389"/>
                  <a:pt x="56" y="389"/>
                </a:cubicBezTo>
                <a:cubicBezTo>
                  <a:pt x="56" y="389"/>
                  <a:pt x="45" y="380"/>
                  <a:pt x="34" y="365"/>
                </a:cubicBezTo>
                <a:cubicBezTo>
                  <a:pt x="17" y="341"/>
                  <a:pt x="0" y="300"/>
                  <a:pt x="24" y="246"/>
                </a:cubicBezTo>
                <a:cubicBezTo>
                  <a:pt x="24" y="246"/>
                  <a:pt x="331" y="164"/>
                  <a:pt x="440" y="133"/>
                </a:cubicBezTo>
                <a:cubicBezTo>
                  <a:pt x="548" y="102"/>
                  <a:pt x="870" y="0"/>
                  <a:pt x="870" y="0"/>
                </a:cubicBezTo>
                <a:cubicBezTo>
                  <a:pt x="905" y="33"/>
                  <a:pt x="910" y="81"/>
                  <a:pt x="910" y="112"/>
                </a:cubicBezTo>
                <a:close/>
              </a:path>
            </a:pathLst>
          </a:custGeom>
          <a:solidFill>
            <a:srgbClr val="FFF9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2" name="Freeform 146">
            <a:extLst>
              <a:ext uri="{FF2B5EF4-FFF2-40B4-BE49-F238E27FC236}">
                <a16:creationId xmlns:a16="http://schemas.microsoft.com/office/drawing/2014/main" id="{292B8250-919C-4F3E-A46D-4E6313EB55BA}"/>
              </a:ext>
            </a:extLst>
          </p:cNvPr>
          <p:cNvSpPr>
            <a:spLocks/>
          </p:cNvSpPr>
          <p:nvPr userDrawn="1"/>
        </p:nvSpPr>
        <p:spPr bwMode="auto">
          <a:xfrm>
            <a:off x="5959475" y="1707357"/>
            <a:ext cx="1398588" cy="520700"/>
          </a:xfrm>
          <a:custGeom>
            <a:avLst/>
            <a:gdLst>
              <a:gd name="T0" fmla="*/ 870 w 881"/>
              <a:gd name="T1" fmla="*/ 0 h 328"/>
              <a:gd name="T2" fmla="*/ 873 w 881"/>
              <a:gd name="T3" fmla="*/ 82 h 328"/>
              <a:gd name="T4" fmla="*/ 438 w 881"/>
              <a:gd name="T5" fmla="*/ 198 h 328"/>
              <a:gd name="T6" fmla="*/ 22 w 881"/>
              <a:gd name="T7" fmla="*/ 328 h 328"/>
              <a:gd name="T8" fmla="*/ 0 w 881"/>
              <a:gd name="T9" fmla="*/ 304 h 328"/>
              <a:gd name="T10" fmla="*/ 870 w 881"/>
              <a:gd name="T11" fmla="*/ 0 h 328"/>
            </a:gdLst>
            <a:ahLst/>
            <a:cxnLst>
              <a:cxn ang="0">
                <a:pos x="T0" y="T1"/>
              </a:cxn>
              <a:cxn ang="0">
                <a:pos x="T2" y="T3"/>
              </a:cxn>
              <a:cxn ang="0">
                <a:pos x="T4" y="T5"/>
              </a:cxn>
              <a:cxn ang="0">
                <a:pos x="T6" y="T7"/>
              </a:cxn>
              <a:cxn ang="0">
                <a:pos x="T8" y="T9"/>
              </a:cxn>
              <a:cxn ang="0">
                <a:pos x="T10" y="T11"/>
              </a:cxn>
            </a:cxnLst>
            <a:rect l="0" t="0" r="r" b="b"/>
            <a:pathLst>
              <a:path w="881" h="328">
                <a:moveTo>
                  <a:pt x="870" y="0"/>
                </a:moveTo>
                <a:cubicBezTo>
                  <a:pt x="881" y="41"/>
                  <a:pt x="873" y="82"/>
                  <a:pt x="873" y="82"/>
                </a:cubicBezTo>
                <a:cubicBezTo>
                  <a:pt x="873" y="82"/>
                  <a:pt x="546" y="167"/>
                  <a:pt x="438" y="198"/>
                </a:cubicBezTo>
                <a:cubicBezTo>
                  <a:pt x="330" y="229"/>
                  <a:pt x="22" y="328"/>
                  <a:pt x="22" y="328"/>
                </a:cubicBezTo>
                <a:cubicBezTo>
                  <a:pt x="22" y="328"/>
                  <a:pt x="11" y="319"/>
                  <a:pt x="0" y="304"/>
                </a:cubicBezTo>
                <a:lnTo>
                  <a:pt x="870" y="0"/>
                </a:lnTo>
                <a:close/>
              </a:path>
            </a:pathLst>
          </a:custGeom>
          <a:solidFill>
            <a:srgbClr val="E5DD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3" name="Freeform 147">
            <a:extLst>
              <a:ext uri="{FF2B5EF4-FFF2-40B4-BE49-F238E27FC236}">
                <a16:creationId xmlns:a16="http://schemas.microsoft.com/office/drawing/2014/main" id="{1A3679FC-F7AD-42A3-B78B-42A194128853}"/>
              </a:ext>
            </a:extLst>
          </p:cNvPr>
          <p:cNvSpPr>
            <a:spLocks/>
          </p:cNvSpPr>
          <p:nvPr userDrawn="1"/>
        </p:nvSpPr>
        <p:spPr bwMode="auto">
          <a:xfrm>
            <a:off x="6557962" y="1810544"/>
            <a:ext cx="141288" cy="225425"/>
          </a:xfrm>
          <a:custGeom>
            <a:avLst/>
            <a:gdLst>
              <a:gd name="T0" fmla="*/ 89 w 89"/>
              <a:gd name="T1" fmla="*/ 126 h 142"/>
              <a:gd name="T2" fmla="*/ 33 w 89"/>
              <a:gd name="T3" fmla="*/ 142 h 142"/>
              <a:gd name="T4" fmla="*/ 14 w 89"/>
              <a:gd name="T5" fmla="*/ 67 h 142"/>
              <a:gd name="T6" fmla="*/ 14 w 89"/>
              <a:gd name="T7" fmla="*/ 67 h 142"/>
              <a:gd name="T8" fmla="*/ 10 w 89"/>
              <a:gd name="T9" fmla="*/ 54 h 142"/>
              <a:gd name="T10" fmla="*/ 9 w 89"/>
              <a:gd name="T11" fmla="*/ 50 h 142"/>
              <a:gd name="T12" fmla="*/ 0 w 89"/>
              <a:gd name="T13" fmla="*/ 16 h 142"/>
              <a:gd name="T14" fmla="*/ 56 w 89"/>
              <a:gd name="T15" fmla="*/ 0 h 142"/>
              <a:gd name="T16" fmla="*/ 66 w 89"/>
              <a:gd name="T17" fmla="*/ 37 h 142"/>
              <a:gd name="T18" fmla="*/ 67 w 89"/>
              <a:gd name="T19" fmla="*/ 42 h 142"/>
              <a:gd name="T20" fmla="*/ 67 w 89"/>
              <a:gd name="T21" fmla="*/ 42 h 142"/>
              <a:gd name="T22" fmla="*/ 68 w 89"/>
              <a:gd name="T23" fmla="*/ 47 h 142"/>
              <a:gd name="T24" fmla="*/ 69 w 89"/>
              <a:gd name="T25" fmla="*/ 50 h 142"/>
              <a:gd name="T26" fmla="*/ 89 w 89"/>
              <a:gd name="T27"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142">
                <a:moveTo>
                  <a:pt x="89" y="126"/>
                </a:moveTo>
                <a:lnTo>
                  <a:pt x="33" y="142"/>
                </a:lnTo>
                <a:lnTo>
                  <a:pt x="14" y="67"/>
                </a:lnTo>
                <a:lnTo>
                  <a:pt x="14" y="67"/>
                </a:lnTo>
                <a:lnTo>
                  <a:pt x="10" y="54"/>
                </a:lnTo>
                <a:lnTo>
                  <a:pt x="9" y="50"/>
                </a:lnTo>
                <a:lnTo>
                  <a:pt x="0" y="16"/>
                </a:lnTo>
                <a:lnTo>
                  <a:pt x="56" y="0"/>
                </a:lnTo>
                <a:lnTo>
                  <a:pt x="66" y="37"/>
                </a:lnTo>
                <a:lnTo>
                  <a:pt x="67" y="42"/>
                </a:lnTo>
                <a:lnTo>
                  <a:pt x="67" y="42"/>
                </a:lnTo>
                <a:lnTo>
                  <a:pt x="68" y="47"/>
                </a:lnTo>
                <a:lnTo>
                  <a:pt x="69" y="50"/>
                </a:lnTo>
                <a:lnTo>
                  <a:pt x="89" y="126"/>
                </a:lnTo>
                <a:close/>
              </a:path>
            </a:pathLst>
          </a:custGeom>
          <a:solidFill>
            <a:srgbClr val="FC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4" name="Freeform 148">
            <a:extLst>
              <a:ext uri="{FF2B5EF4-FFF2-40B4-BE49-F238E27FC236}">
                <a16:creationId xmlns:a16="http://schemas.microsoft.com/office/drawing/2014/main" id="{BDDCA024-BB97-4EDD-B9D0-1916B68DB952}"/>
              </a:ext>
            </a:extLst>
          </p:cNvPr>
          <p:cNvSpPr>
            <a:spLocks/>
          </p:cNvSpPr>
          <p:nvPr userDrawn="1"/>
        </p:nvSpPr>
        <p:spPr bwMode="auto">
          <a:xfrm>
            <a:off x="6572250" y="1851819"/>
            <a:ext cx="93663" cy="65088"/>
          </a:xfrm>
          <a:custGeom>
            <a:avLst/>
            <a:gdLst>
              <a:gd name="T0" fmla="*/ 59 w 59"/>
              <a:gd name="T1" fmla="*/ 21 h 41"/>
              <a:gd name="T2" fmla="*/ 5 w 59"/>
              <a:gd name="T3" fmla="*/ 41 h 41"/>
              <a:gd name="T4" fmla="*/ 1 w 59"/>
              <a:gd name="T5" fmla="*/ 28 h 41"/>
              <a:gd name="T6" fmla="*/ 0 w 59"/>
              <a:gd name="T7" fmla="*/ 24 h 41"/>
              <a:gd name="T8" fmla="*/ 3 w 59"/>
              <a:gd name="T9" fmla="*/ 14 h 41"/>
              <a:gd name="T10" fmla="*/ 17 w 59"/>
              <a:gd name="T11" fmla="*/ 14 h 41"/>
              <a:gd name="T12" fmla="*/ 24 w 59"/>
              <a:gd name="T13" fmla="*/ 2 h 41"/>
              <a:gd name="T14" fmla="*/ 37 w 59"/>
              <a:gd name="T15" fmla="*/ 9 h 41"/>
              <a:gd name="T16" fmla="*/ 47 w 59"/>
              <a:gd name="T17" fmla="*/ 0 h 41"/>
              <a:gd name="T18" fmla="*/ 57 w 59"/>
              <a:gd name="T19" fmla="*/ 11 h 41"/>
              <a:gd name="T20" fmla="*/ 58 w 59"/>
              <a:gd name="T21" fmla="*/ 16 h 41"/>
              <a:gd name="T22" fmla="*/ 58 w 59"/>
              <a:gd name="T23" fmla="*/ 16 h 41"/>
              <a:gd name="T24" fmla="*/ 59 w 59"/>
              <a:gd name="T25"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41">
                <a:moveTo>
                  <a:pt x="59" y="21"/>
                </a:moveTo>
                <a:lnTo>
                  <a:pt x="5" y="41"/>
                </a:lnTo>
                <a:lnTo>
                  <a:pt x="1" y="28"/>
                </a:lnTo>
                <a:lnTo>
                  <a:pt x="0" y="24"/>
                </a:lnTo>
                <a:lnTo>
                  <a:pt x="3" y="14"/>
                </a:lnTo>
                <a:lnTo>
                  <a:pt x="17" y="14"/>
                </a:lnTo>
                <a:lnTo>
                  <a:pt x="24" y="2"/>
                </a:lnTo>
                <a:lnTo>
                  <a:pt x="37" y="9"/>
                </a:lnTo>
                <a:lnTo>
                  <a:pt x="47" y="0"/>
                </a:lnTo>
                <a:lnTo>
                  <a:pt x="57" y="11"/>
                </a:lnTo>
                <a:lnTo>
                  <a:pt x="58" y="16"/>
                </a:lnTo>
                <a:lnTo>
                  <a:pt x="58" y="16"/>
                </a:lnTo>
                <a:lnTo>
                  <a:pt x="59" y="21"/>
                </a:lnTo>
                <a:close/>
              </a:path>
            </a:pathLst>
          </a:custGeom>
          <a:solidFill>
            <a:srgbClr val="C4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5" name="Freeform 149">
            <a:extLst>
              <a:ext uri="{FF2B5EF4-FFF2-40B4-BE49-F238E27FC236}">
                <a16:creationId xmlns:a16="http://schemas.microsoft.com/office/drawing/2014/main" id="{E768D597-E943-4C1C-B66E-C0CAD52ED0F2}"/>
              </a:ext>
            </a:extLst>
          </p:cNvPr>
          <p:cNvSpPr>
            <a:spLocks/>
          </p:cNvSpPr>
          <p:nvPr userDrawn="1"/>
        </p:nvSpPr>
        <p:spPr bwMode="auto">
          <a:xfrm>
            <a:off x="5899150" y="1999457"/>
            <a:ext cx="138113" cy="234950"/>
          </a:xfrm>
          <a:custGeom>
            <a:avLst/>
            <a:gdLst>
              <a:gd name="T0" fmla="*/ 79 w 87"/>
              <a:gd name="T1" fmla="*/ 128 h 148"/>
              <a:gd name="T2" fmla="*/ 63 w 87"/>
              <a:gd name="T3" fmla="*/ 143 h 148"/>
              <a:gd name="T4" fmla="*/ 9 w 87"/>
              <a:gd name="T5" fmla="*/ 82 h 148"/>
              <a:gd name="T6" fmla="*/ 28 w 87"/>
              <a:gd name="T7" fmla="*/ 1 h 148"/>
              <a:gd name="T8" fmla="*/ 40 w 87"/>
              <a:gd name="T9" fmla="*/ 2 h 148"/>
              <a:gd name="T10" fmla="*/ 81 w 87"/>
              <a:gd name="T11" fmla="*/ 62 h 148"/>
              <a:gd name="T12" fmla="*/ 79 w 87"/>
              <a:gd name="T13" fmla="*/ 128 h 148"/>
            </a:gdLst>
            <a:ahLst/>
            <a:cxnLst>
              <a:cxn ang="0">
                <a:pos x="T0" y="T1"/>
              </a:cxn>
              <a:cxn ang="0">
                <a:pos x="T2" y="T3"/>
              </a:cxn>
              <a:cxn ang="0">
                <a:pos x="T4" y="T5"/>
              </a:cxn>
              <a:cxn ang="0">
                <a:pos x="T6" y="T7"/>
              </a:cxn>
              <a:cxn ang="0">
                <a:pos x="T8" y="T9"/>
              </a:cxn>
              <a:cxn ang="0">
                <a:pos x="T10" y="T11"/>
              </a:cxn>
              <a:cxn ang="0">
                <a:pos x="T12" y="T13"/>
              </a:cxn>
            </a:cxnLst>
            <a:rect l="0" t="0" r="r" b="b"/>
            <a:pathLst>
              <a:path w="87" h="148">
                <a:moveTo>
                  <a:pt x="79" y="128"/>
                </a:moveTo>
                <a:cubicBezTo>
                  <a:pt x="75" y="136"/>
                  <a:pt x="69" y="141"/>
                  <a:pt x="63" y="143"/>
                </a:cubicBezTo>
                <a:cubicBezTo>
                  <a:pt x="43" y="148"/>
                  <a:pt x="19" y="121"/>
                  <a:pt x="9" y="82"/>
                </a:cubicBezTo>
                <a:cubicBezTo>
                  <a:pt x="0" y="43"/>
                  <a:pt x="8" y="6"/>
                  <a:pt x="28" y="1"/>
                </a:cubicBezTo>
                <a:cubicBezTo>
                  <a:pt x="32" y="0"/>
                  <a:pt x="36" y="0"/>
                  <a:pt x="40" y="2"/>
                </a:cubicBezTo>
                <a:cubicBezTo>
                  <a:pt x="57" y="7"/>
                  <a:pt x="73" y="31"/>
                  <a:pt x="81" y="62"/>
                </a:cubicBezTo>
                <a:cubicBezTo>
                  <a:pt x="87" y="88"/>
                  <a:pt x="86" y="113"/>
                  <a:pt x="79" y="128"/>
                </a:cubicBezTo>
                <a:close/>
              </a:path>
            </a:pathLst>
          </a:custGeom>
          <a:solidFill>
            <a:srgbClr val="D6C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6" name="Freeform 150">
            <a:extLst>
              <a:ext uri="{FF2B5EF4-FFF2-40B4-BE49-F238E27FC236}">
                <a16:creationId xmlns:a16="http://schemas.microsoft.com/office/drawing/2014/main" id="{F1DDFDFB-21D6-4ABE-AE72-EDD54D2E407E}"/>
              </a:ext>
            </a:extLst>
          </p:cNvPr>
          <p:cNvSpPr>
            <a:spLocks/>
          </p:cNvSpPr>
          <p:nvPr userDrawn="1"/>
        </p:nvSpPr>
        <p:spPr bwMode="auto">
          <a:xfrm>
            <a:off x="5930900" y="2002632"/>
            <a:ext cx="106363" cy="209550"/>
          </a:xfrm>
          <a:custGeom>
            <a:avLst/>
            <a:gdLst>
              <a:gd name="T0" fmla="*/ 59 w 67"/>
              <a:gd name="T1" fmla="*/ 126 h 132"/>
              <a:gd name="T2" fmla="*/ 55 w 67"/>
              <a:gd name="T3" fmla="*/ 127 h 132"/>
              <a:gd name="T4" fmla="*/ 10 w 67"/>
              <a:gd name="T5" fmla="*/ 72 h 132"/>
              <a:gd name="T6" fmla="*/ 20 w 67"/>
              <a:gd name="T7" fmla="*/ 0 h 132"/>
              <a:gd name="T8" fmla="*/ 61 w 67"/>
              <a:gd name="T9" fmla="*/ 60 h 132"/>
              <a:gd name="T10" fmla="*/ 59 w 67"/>
              <a:gd name="T11" fmla="*/ 126 h 132"/>
            </a:gdLst>
            <a:ahLst/>
            <a:cxnLst>
              <a:cxn ang="0">
                <a:pos x="T0" y="T1"/>
              </a:cxn>
              <a:cxn ang="0">
                <a:pos x="T2" y="T3"/>
              </a:cxn>
              <a:cxn ang="0">
                <a:pos x="T4" y="T5"/>
              </a:cxn>
              <a:cxn ang="0">
                <a:pos x="T6" y="T7"/>
              </a:cxn>
              <a:cxn ang="0">
                <a:pos x="T8" y="T9"/>
              </a:cxn>
              <a:cxn ang="0">
                <a:pos x="T10" y="T11"/>
              </a:cxn>
            </a:cxnLst>
            <a:rect l="0" t="0" r="r" b="b"/>
            <a:pathLst>
              <a:path w="67" h="132">
                <a:moveTo>
                  <a:pt x="59" y="126"/>
                </a:moveTo>
                <a:cubicBezTo>
                  <a:pt x="58" y="126"/>
                  <a:pt x="56" y="127"/>
                  <a:pt x="55" y="127"/>
                </a:cubicBezTo>
                <a:cubicBezTo>
                  <a:pt x="40" y="132"/>
                  <a:pt x="19" y="107"/>
                  <a:pt x="10" y="72"/>
                </a:cubicBezTo>
                <a:cubicBezTo>
                  <a:pt x="0" y="37"/>
                  <a:pt x="5" y="5"/>
                  <a:pt x="20" y="0"/>
                </a:cubicBezTo>
                <a:cubicBezTo>
                  <a:pt x="37" y="5"/>
                  <a:pt x="53" y="29"/>
                  <a:pt x="61" y="60"/>
                </a:cubicBezTo>
                <a:cubicBezTo>
                  <a:pt x="67" y="86"/>
                  <a:pt x="66" y="111"/>
                  <a:pt x="59" y="126"/>
                </a:cubicBezTo>
                <a:close/>
              </a:path>
            </a:pathLst>
          </a:custGeom>
          <a:solidFill>
            <a:srgbClr val="C1B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7" name="Freeform 151">
            <a:extLst>
              <a:ext uri="{FF2B5EF4-FFF2-40B4-BE49-F238E27FC236}">
                <a16:creationId xmlns:a16="http://schemas.microsoft.com/office/drawing/2014/main" id="{25D496E9-982E-4531-A3D1-F235C1EFD06F}"/>
              </a:ext>
            </a:extLst>
          </p:cNvPr>
          <p:cNvSpPr>
            <a:spLocks/>
          </p:cNvSpPr>
          <p:nvPr userDrawn="1"/>
        </p:nvSpPr>
        <p:spPr bwMode="auto">
          <a:xfrm>
            <a:off x="6659562" y="1985169"/>
            <a:ext cx="106363" cy="117475"/>
          </a:xfrm>
          <a:custGeom>
            <a:avLst/>
            <a:gdLst>
              <a:gd name="T0" fmla="*/ 67 w 67"/>
              <a:gd name="T1" fmla="*/ 51 h 74"/>
              <a:gd name="T2" fmla="*/ 50 w 67"/>
              <a:gd name="T3" fmla="*/ 56 h 74"/>
              <a:gd name="T4" fmla="*/ 44 w 67"/>
              <a:gd name="T5" fmla="*/ 74 h 74"/>
              <a:gd name="T6" fmla="*/ 9 w 67"/>
              <a:gd name="T7" fmla="*/ 33 h 74"/>
              <a:gd name="T8" fmla="*/ 6 w 67"/>
              <a:gd name="T9" fmla="*/ 30 h 74"/>
              <a:gd name="T10" fmla="*/ 0 w 67"/>
              <a:gd name="T11" fmla="*/ 23 h 74"/>
              <a:gd name="T12" fmla="*/ 24 w 67"/>
              <a:gd name="T13" fmla="*/ 0 h 74"/>
              <a:gd name="T14" fmla="*/ 31 w 67"/>
              <a:gd name="T15" fmla="*/ 8 h 74"/>
              <a:gd name="T16" fmla="*/ 37 w 67"/>
              <a:gd name="T17" fmla="*/ 16 h 74"/>
              <a:gd name="T18" fmla="*/ 37 w 67"/>
              <a:gd name="T19" fmla="*/ 16 h 74"/>
              <a:gd name="T20" fmla="*/ 67 w 67"/>
              <a:gd name="T21"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74">
                <a:moveTo>
                  <a:pt x="67" y="51"/>
                </a:moveTo>
                <a:lnTo>
                  <a:pt x="50" y="56"/>
                </a:lnTo>
                <a:lnTo>
                  <a:pt x="44" y="74"/>
                </a:lnTo>
                <a:lnTo>
                  <a:pt x="9" y="33"/>
                </a:lnTo>
                <a:lnTo>
                  <a:pt x="6" y="30"/>
                </a:lnTo>
                <a:lnTo>
                  <a:pt x="0" y="23"/>
                </a:lnTo>
                <a:lnTo>
                  <a:pt x="24" y="0"/>
                </a:lnTo>
                <a:lnTo>
                  <a:pt x="31" y="8"/>
                </a:lnTo>
                <a:lnTo>
                  <a:pt x="37" y="16"/>
                </a:lnTo>
                <a:lnTo>
                  <a:pt x="37" y="16"/>
                </a:lnTo>
                <a:lnTo>
                  <a:pt x="67" y="51"/>
                </a:lnTo>
                <a:close/>
              </a:path>
            </a:pathLst>
          </a:custGeom>
          <a:solidFill>
            <a:srgbClr val="FC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8" name="Freeform 152">
            <a:extLst>
              <a:ext uri="{FF2B5EF4-FFF2-40B4-BE49-F238E27FC236}">
                <a16:creationId xmlns:a16="http://schemas.microsoft.com/office/drawing/2014/main" id="{1B25CAAB-77CC-4C8F-904C-DAA93D1CD0B3}"/>
              </a:ext>
            </a:extLst>
          </p:cNvPr>
          <p:cNvSpPr>
            <a:spLocks/>
          </p:cNvSpPr>
          <p:nvPr userDrawn="1"/>
        </p:nvSpPr>
        <p:spPr bwMode="auto">
          <a:xfrm>
            <a:off x="6665912" y="1997869"/>
            <a:ext cx="52388" cy="39688"/>
          </a:xfrm>
          <a:custGeom>
            <a:avLst/>
            <a:gdLst>
              <a:gd name="T0" fmla="*/ 33 w 33"/>
              <a:gd name="T1" fmla="*/ 8 h 25"/>
              <a:gd name="T2" fmla="*/ 22 w 33"/>
              <a:gd name="T3" fmla="*/ 13 h 25"/>
              <a:gd name="T4" fmla="*/ 20 w 33"/>
              <a:gd name="T5" fmla="*/ 25 h 25"/>
              <a:gd name="T6" fmla="*/ 5 w 33"/>
              <a:gd name="T7" fmla="*/ 25 h 25"/>
              <a:gd name="T8" fmla="*/ 2 w 33"/>
              <a:gd name="T9" fmla="*/ 22 h 25"/>
              <a:gd name="T10" fmla="*/ 0 w 33"/>
              <a:gd name="T11" fmla="*/ 14 h 25"/>
              <a:gd name="T12" fmla="*/ 27 w 33"/>
              <a:gd name="T13" fmla="*/ 0 h 25"/>
              <a:gd name="T14" fmla="*/ 33 w 33"/>
              <a:gd name="T15" fmla="*/ 8 h 25"/>
              <a:gd name="T16" fmla="*/ 33 w 33"/>
              <a:gd name="T1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33" y="8"/>
                </a:moveTo>
                <a:lnTo>
                  <a:pt x="22" y="13"/>
                </a:lnTo>
                <a:lnTo>
                  <a:pt x="20" y="25"/>
                </a:lnTo>
                <a:lnTo>
                  <a:pt x="5" y="25"/>
                </a:lnTo>
                <a:lnTo>
                  <a:pt x="2" y="22"/>
                </a:lnTo>
                <a:lnTo>
                  <a:pt x="0" y="14"/>
                </a:lnTo>
                <a:lnTo>
                  <a:pt x="27" y="0"/>
                </a:lnTo>
                <a:lnTo>
                  <a:pt x="33" y="8"/>
                </a:lnTo>
                <a:lnTo>
                  <a:pt x="33" y="8"/>
                </a:lnTo>
                <a:close/>
              </a:path>
            </a:pathLst>
          </a:custGeom>
          <a:solidFill>
            <a:srgbClr val="C4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9" name="Freeform 153">
            <a:extLst>
              <a:ext uri="{FF2B5EF4-FFF2-40B4-BE49-F238E27FC236}">
                <a16:creationId xmlns:a16="http://schemas.microsoft.com/office/drawing/2014/main" id="{C02F129A-7886-4EEB-9242-C3DC29E0E360}"/>
              </a:ext>
            </a:extLst>
          </p:cNvPr>
          <p:cNvSpPr>
            <a:spLocks/>
          </p:cNvSpPr>
          <p:nvPr userDrawn="1"/>
        </p:nvSpPr>
        <p:spPr bwMode="auto">
          <a:xfrm>
            <a:off x="6588125" y="2010569"/>
            <a:ext cx="69850" cy="119063"/>
          </a:xfrm>
          <a:custGeom>
            <a:avLst/>
            <a:gdLst>
              <a:gd name="T0" fmla="*/ 44 w 44"/>
              <a:gd name="T1" fmla="*/ 7 h 75"/>
              <a:gd name="T2" fmla="*/ 44 w 44"/>
              <a:gd name="T3" fmla="*/ 7 h 75"/>
              <a:gd name="T4" fmla="*/ 40 w 44"/>
              <a:gd name="T5" fmla="*/ 30 h 75"/>
              <a:gd name="T6" fmla="*/ 31 w 44"/>
              <a:gd name="T7" fmla="*/ 75 h 75"/>
              <a:gd name="T8" fmla="*/ 17 w 44"/>
              <a:gd name="T9" fmla="*/ 62 h 75"/>
              <a:gd name="T10" fmla="*/ 0 w 44"/>
              <a:gd name="T11" fmla="*/ 68 h 75"/>
              <a:gd name="T12" fmla="*/ 8 w 44"/>
              <a:gd name="T13" fmla="*/ 24 h 75"/>
              <a:gd name="T14" fmla="*/ 12 w 44"/>
              <a:gd name="T15" fmla="*/ 0 h 75"/>
              <a:gd name="T16" fmla="*/ 42 w 44"/>
              <a:gd name="T17" fmla="*/ 7 h 75"/>
              <a:gd name="T18" fmla="*/ 44 w 44"/>
              <a:gd name="T19"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75">
                <a:moveTo>
                  <a:pt x="44" y="7"/>
                </a:moveTo>
                <a:lnTo>
                  <a:pt x="44" y="7"/>
                </a:lnTo>
                <a:lnTo>
                  <a:pt x="40" y="30"/>
                </a:lnTo>
                <a:lnTo>
                  <a:pt x="31" y="75"/>
                </a:lnTo>
                <a:lnTo>
                  <a:pt x="17" y="62"/>
                </a:lnTo>
                <a:lnTo>
                  <a:pt x="0" y="68"/>
                </a:lnTo>
                <a:lnTo>
                  <a:pt x="8" y="24"/>
                </a:lnTo>
                <a:lnTo>
                  <a:pt x="12" y="0"/>
                </a:lnTo>
                <a:lnTo>
                  <a:pt x="42" y="7"/>
                </a:lnTo>
                <a:lnTo>
                  <a:pt x="44" y="7"/>
                </a:lnTo>
                <a:close/>
              </a:path>
            </a:pathLst>
          </a:custGeom>
          <a:solidFill>
            <a:srgbClr val="FC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0" name="Freeform 154">
            <a:extLst>
              <a:ext uri="{FF2B5EF4-FFF2-40B4-BE49-F238E27FC236}">
                <a16:creationId xmlns:a16="http://schemas.microsoft.com/office/drawing/2014/main" id="{68FA35C2-479E-44C7-852E-27395439AF74}"/>
              </a:ext>
            </a:extLst>
          </p:cNvPr>
          <p:cNvSpPr>
            <a:spLocks/>
          </p:cNvSpPr>
          <p:nvPr userDrawn="1"/>
        </p:nvSpPr>
        <p:spPr bwMode="auto">
          <a:xfrm>
            <a:off x="6600825" y="2010569"/>
            <a:ext cx="57150" cy="47625"/>
          </a:xfrm>
          <a:custGeom>
            <a:avLst/>
            <a:gdLst>
              <a:gd name="T0" fmla="*/ 36 w 36"/>
              <a:gd name="T1" fmla="*/ 7 h 30"/>
              <a:gd name="T2" fmla="*/ 32 w 36"/>
              <a:gd name="T3" fmla="*/ 30 h 30"/>
              <a:gd name="T4" fmla="*/ 27 w 36"/>
              <a:gd name="T5" fmla="*/ 23 h 30"/>
              <a:gd name="T6" fmla="*/ 16 w 36"/>
              <a:gd name="T7" fmla="*/ 30 h 30"/>
              <a:gd name="T8" fmla="*/ 9 w 36"/>
              <a:gd name="T9" fmla="*/ 21 h 30"/>
              <a:gd name="T10" fmla="*/ 0 w 36"/>
              <a:gd name="T11" fmla="*/ 24 h 30"/>
              <a:gd name="T12" fmla="*/ 4 w 36"/>
              <a:gd name="T13" fmla="*/ 0 h 30"/>
              <a:gd name="T14" fmla="*/ 34 w 36"/>
              <a:gd name="T15" fmla="*/ 7 h 30"/>
              <a:gd name="T16" fmla="*/ 36 w 36"/>
              <a:gd name="T17"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0">
                <a:moveTo>
                  <a:pt x="36" y="7"/>
                </a:moveTo>
                <a:lnTo>
                  <a:pt x="32" y="30"/>
                </a:lnTo>
                <a:lnTo>
                  <a:pt x="27" y="23"/>
                </a:lnTo>
                <a:lnTo>
                  <a:pt x="16" y="30"/>
                </a:lnTo>
                <a:lnTo>
                  <a:pt x="9" y="21"/>
                </a:lnTo>
                <a:lnTo>
                  <a:pt x="0" y="24"/>
                </a:lnTo>
                <a:lnTo>
                  <a:pt x="4" y="0"/>
                </a:lnTo>
                <a:lnTo>
                  <a:pt x="34" y="7"/>
                </a:lnTo>
                <a:lnTo>
                  <a:pt x="36" y="7"/>
                </a:lnTo>
                <a:close/>
              </a:path>
            </a:pathLst>
          </a:custGeom>
          <a:solidFill>
            <a:srgbClr val="C4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1" name="Freeform 155">
            <a:extLst>
              <a:ext uri="{FF2B5EF4-FFF2-40B4-BE49-F238E27FC236}">
                <a16:creationId xmlns:a16="http://schemas.microsoft.com/office/drawing/2014/main" id="{3FFFFE6A-FDC4-490A-AC19-68E0ED8EE40F}"/>
              </a:ext>
            </a:extLst>
          </p:cNvPr>
          <p:cNvSpPr>
            <a:spLocks/>
          </p:cNvSpPr>
          <p:nvPr userDrawn="1"/>
        </p:nvSpPr>
        <p:spPr bwMode="auto">
          <a:xfrm>
            <a:off x="6550025" y="1867694"/>
            <a:ext cx="174625" cy="182563"/>
          </a:xfrm>
          <a:custGeom>
            <a:avLst/>
            <a:gdLst>
              <a:gd name="T0" fmla="*/ 108 w 110"/>
              <a:gd name="T1" fmla="*/ 42 h 115"/>
              <a:gd name="T2" fmla="*/ 102 w 110"/>
              <a:gd name="T3" fmla="*/ 54 h 115"/>
              <a:gd name="T4" fmla="*/ 110 w 110"/>
              <a:gd name="T5" fmla="*/ 64 h 115"/>
              <a:gd name="T6" fmla="*/ 100 w 110"/>
              <a:gd name="T7" fmla="*/ 73 h 115"/>
              <a:gd name="T8" fmla="*/ 103 w 110"/>
              <a:gd name="T9" fmla="*/ 85 h 115"/>
              <a:gd name="T10" fmla="*/ 91 w 110"/>
              <a:gd name="T11" fmla="*/ 90 h 115"/>
              <a:gd name="T12" fmla="*/ 89 w 110"/>
              <a:gd name="T13" fmla="*/ 103 h 115"/>
              <a:gd name="T14" fmla="*/ 76 w 110"/>
              <a:gd name="T15" fmla="*/ 102 h 115"/>
              <a:gd name="T16" fmla="*/ 70 w 110"/>
              <a:gd name="T17" fmla="*/ 113 h 115"/>
              <a:gd name="T18" fmla="*/ 58 w 110"/>
              <a:gd name="T19" fmla="*/ 107 h 115"/>
              <a:gd name="T20" fmla="*/ 48 w 110"/>
              <a:gd name="T21" fmla="*/ 115 h 115"/>
              <a:gd name="T22" fmla="*/ 40 w 110"/>
              <a:gd name="T23" fmla="*/ 105 h 115"/>
              <a:gd name="T24" fmla="*/ 27 w 110"/>
              <a:gd name="T25" fmla="*/ 107 h 115"/>
              <a:gd name="T26" fmla="*/ 24 w 110"/>
              <a:gd name="T27" fmla="*/ 95 h 115"/>
              <a:gd name="T28" fmla="*/ 11 w 110"/>
              <a:gd name="T29" fmla="*/ 92 h 115"/>
              <a:gd name="T30" fmla="*/ 13 w 110"/>
              <a:gd name="T31" fmla="*/ 80 h 115"/>
              <a:gd name="T32" fmla="*/ 2 w 110"/>
              <a:gd name="T33" fmla="*/ 73 h 115"/>
              <a:gd name="T34" fmla="*/ 8 w 110"/>
              <a:gd name="T35" fmla="*/ 61 h 115"/>
              <a:gd name="T36" fmla="*/ 0 w 110"/>
              <a:gd name="T37" fmla="*/ 50 h 115"/>
              <a:gd name="T38" fmla="*/ 10 w 110"/>
              <a:gd name="T39" fmla="*/ 42 h 115"/>
              <a:gd name="T40" fmla="*/ 7 w 110"/>
              <a:gd name="T41" fmla="*/ 29 h 115"/>
              <a:gd name="T42" fmla="*/ 19 w 110"/>
              <a:gd name="T43" fmla="*/ 25 h 115"/>
              <a:gd name="T44" fmla="*/ 21 w 110"/>
              <a:gd name="T45" fmla="*/ 12 h 115"/>
              <a:gd name="T46" fmla="*/ 34 w 110"/>
              <a:gd name="T47" fmla="*/ 13 h 115"/>
              <a:gd name="T48" fmla="*/ 40 w 110"/>
              <a:gd name="T49" fmla="*/ 1 h 115"/>
              <a:gd name="T50" fmla="*/ 52 w 110"/>
              <a:gd name="T51" fmla="*/ 7 h 115"/>
              <a:gd name="T52" fmla="*/ 62 w 110"/>
              <a:gd name="T53" fmla="*/ 0 h 115"/>
              <a:gd name="T54" fmla="*/ 70 w 110"/>
              <a:gd name="T55" fmla="*/ 10 h 115"/>
              <a:gd name="T56" fmla="*/ 83 w 110"/>
              <a:gd name="T57" fmla="*/ 7 h 115"/>
              <a:gd name="T58" fmla="*/ 86 w 110"/>
              <a:gd name="T59" fmla="*/ 20 h 115"/>
              <a:gd name="T60" fmla="*/ 99 w 110"/>
              <a:gd name="T61" fmla="*/ 22 h 115"/>
              <a:gd name="T62" fmla="*/ 97 w 110"/>
              <a:gd name="T63" fmla="*/ 35 h 115"/>
              <a:gd name="T64" fmla="*/ 108 w 110"/>
              <a:gd name="T65" fmla="*/ 4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15">
                <a:moveTo>
                  <a:pt x="108" y="42"/>
                </a:moveTo>
                <a:lnTo>
                  <a:pt x="102" y="54"/>
                </a:lnTo>
                <a:lnTo>
                  <a:pt x="110" y="64"/>
                </a:lnTo>
                <a:lnTo>
                  <a:pt x="100" y="73"/>
                </a:lnTo>
                <a:lnTo>
                  <a:pt x="103" y="85"/>
                </a:lnTo>
                <a:lnTo>
                  <a:pt x="91" y="90"/>
                </a:lnTo>
                <a:lnTo>
                  <a:pt x="89" y="103"/>
                </a:lnTo>
                <a:lnTo>
                  <a:pt x="76" y="102"/>
                </a:lnTo>
                <a:lnTo>
                  <a:pt x="70" y="113"/>
                </a:lnTo>
                <a:lnTo>
                  <a:pt x="58" y="107"/>
                </a:lnTo>
                <a:lnTo>
                  <a:pt x="48" y="115"/>
                </a:lnTo>
                <a:lnTo>
                  <a:pt x="40" y="105"/>
                </a:lnTo>
                <a:lnTo>
                  <a:pt x="27" y="107"/>
                </a:lnTo>
                <a:lnTo>
                  <a:pt x="24" y="95"/>
                </a:lnTo>
                <a:lnTo>
                  <a:pt x="11" y="92"/>
                </a:lnTo>
                <a:lnTo>
                  <a:pt x="13" y="80"/>
                </a:lnTo>
                <a:lnTo>
                  <a:pt x="2" y="73"/>
                </a:lnTo>
                <a:lnTo>
                  <a:pt x="8" y="61"/>
                </a:lnTo>
                <a:lnTo>
                  <a:pt x="0" y="50"/>
                </a:lnTo>
                <a:lnTo>
                  <a:pt x="10" y="42"/>
                </a:lnTo>
                <a:lnTo>
                  <a:pt x="7" y="29"/>
                </a:lnTo>
                <a:lnTo>
                  <a:pt x="19" y="25"/>
                </a:lnTo>
                <a:lnTo>
                  <a:pt x="21" y="12"/>
                </a:lnTo>
                <a:lnTo>
                  <a:pt x="34" y="13"/>
                </a:lnTo>
                <a:lnTo>
                  <a:pt x="40" y="1"/>
                </a:lnTo>
                <a:lnTo>
                  <a:pt x="52" y="7"/>
                </a:lnTo>
                <a:lnTo>
                  <a:pt x="62" y="0"/>
                </a:lnTo>
                <a:lnTo>
                  <a:pt x="70" y="10"/>
                </a:lnTo>
                <a:lnTo>
                  <a:pt x="83" y="7"/>
                </a:lnTo>
                <a:lnTo>
                  <a:pt x="86" y="20"/>
                </a:lnTo>
                <a:lnTo>
                  <a:pt x="99" y="22"/>
                </a:lnTo>
                <a:lnTo>
                  <a:pt x="97" y="35"/>
                </a:lnTo>
                <a:lnTo>
                  <a:pt x="108" y="42"/>
                </a:lnTo>
                <a:close/>
              </a:path>
            </a:pathLst>
          </a:custGeom>
          <a:solidFill>
            <a:srgbClr val="FFCE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2" name="Freeform 156">
            <a:extLst>
              <a:ext uri="{FF2B5EF4-FFF2-40B4-BE49-F238E27FC236}">
                <a16:creationId xmlns:a16="http://schemas.microsoft.com/office/drawing/2014/main" id="{75DE50AF-1A0F-42DB-BEA2-0812ADC6A09B}"/>
              </a:ext>
            </a:extLst>
          </p:cNvPr>
          <p:cNvSpPr>
            <a:spLocks/>
          </p:cNvSpPr>
          <p:nvPr userDrawn="1"/>
        </p:nvSpPr>
        <p:spPr bwMode="auto">
          <a:xfrm>
            <a:off x="6573837" y="1891507"/>
            <a:ext cx="127000" cy="134938"/>
          </a:xfrm>
          <a:custGeom>
            <a:avLst/>
            <a:gdLst>
              <a:gd name="T0" fmla="*/ 75 w 80"/>
              <a:gd name="T1" fmla="*/ 32 h 85"/>
              <a:gd name="T2" fmla="*/ 50 w 80"/>
              <a:gd name="T3" fmla="*/ 79 h 85"/>
              <a:gd name="T4" fmla="*/ 5 w 80"/>
              <a:gd name="T5" fmla="*/ 52 h 85"/>
              <a:gd name="T6" fmla="*/ 30 w 80"/>
              <a:gd name="T7" fmla="*/ 5 h 85"/>
              <a:gd name="T8" fmla="*/ 75 w 80"/>
              <a:gd name="T9" fmla="*/ 32 h 85"/>
            </a:gdLst>
            <a:ahLst/>
            <a:cxnLst>
              <a:cxn ang="0">
                <a:pos x="T0" y="T1"/>
              </a:cxn>
              <a:cxn ang="0">
                <a:pos x="T2" y="T3"/>
              </a:cxn>
              <a:cxn ang="0">
                <a:pos x="T4" y="T5"/>
              </a:cxn>
              <a:cxn ang="0">
                <a:pos x="T6" y="T7"/>
              </a:cxn>
              <a:cxn ang="0">
                <a:pos x="T8" y="T9"/>
              </a:cxn>
            </a:cxnLst>
            <a:rect l="0" t="0" r="r" b="b"/>
            <a:pathLst>
              <a:path w="80" h="85">
                <a:moveTo>
                  <a:pt x="75" y="32"/>
                </a:moveTo>
                <a:cubicBezTo>
                  <a:pt x="80" y="53"/>
                  <a:pt x="69" y="74"/>
                  <a:pt x="50" y="79"/>
                </a:cubicBezTo>
                <a:cubicBezTo>
                  <a:pt x="30" y="85"/>
                  <a:pt x="10" y="73"/>
                  <a:pt x="5" y="52"/>
                </a:cubicBezTo>
                <a:cubicBezTo>
                  <a:pt x="0" y="32"/>
                  <a:pt x="11" y="11"/>
                  <a:pt x="30" y="5"/>
                </a:cubicBezTo>
                <a:cubicBezTo>
                  <a:pt x="50" y="0"/>
                  <a:pt x="70" y="12"/>
                  <a:pt x="75" y="32"/>
                </a:cubicBezTo>
                <a:close/>
              </a:path>
            </a:pathLst>
          </a:custGeom>
          <a:solidFill>
            <a:srgbClr val="FFDE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3" name="Freeform 157">
            <a:extLst>
              <a:ext uri="{FF2B5EF4-FFF2-40B4-BE49-F238E27FC236}">
                <a16:creationId xmlns:a16="http://schemas.microsoft.com/office/drawing/2014/main" id="{F9047B33-ABB6-4DC4-A1E3-6D9037C28440}"/>
              </a:ext>
            </a:extLst>
          </p:cNvPr>
          <p:cNvSpPr>
            <a:spLocks/>
          </p:cNvSpPr>
          <p:nvPr userDrawn="1"/>
        </p:nvSpPr>
        <p:spPr bwMode="auto">
          <a:xfrm>
            <a:off x="6661150" y="1908969"/>
            <a:ext cx="31750" cy="71438"/>
          </a:xfrm>
          <a:custGeom>
            <a:avLst/>
            <a:gdLst>
              <a:gd name="T0" fmla="*/ 0 w 20"/>
              <a:gd name="T1" fmla="*/ 0 h 45"/>
              <a:gd name="T2" fmla="*/ 11 w 20"/>
              <a:gd name="T3" fmla="*/ 7 h 45"/>
              <a:gd name="T4" fmla="*/ 18 w 20"/>
              <a:gd name="T5" fmla="*/ 18 h 45"/>
              <a:gd name="T6" fmla="*/ 19 w 20"/>
              <a:gd name="T7" fmla="*/ 32 h 45"/>
              <a:gd name="T8" fmla="*/ 18 w 20"/>
              <a:gd name="T9" fmla="*/ 39 h 45"/>
              <a:gd name="T10" fmla="*/ 16 w 20"/>
              <a:gd name="T11" fmla="*/ 45 h 45"/>
              <a:gd name="T12" fmla="*/ 16 w 20"/>
              <a:gd name="T13" fmla="*/ 38 h 45"/>
              <a:gd name="T14" fmla="*/ 16 w 20"/>
              <a:gd name="T15" fmla="*/ 32 h 45"/>
              <a:gd name="T16" fmla="*/ 14 w 20"/>
              <a:gd name="T17" fmla="*/ 20 h 45"/>
              <a:gd name="T18" fmla="*/ 0 w 20"/>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45">
                <a:moveTo>
                  <a:pt x="0" y="0"/>
                </a:moveTo>
                <a:cubicBezTo>
                  <a:pt x="4" y="1"/>
                  <a:pt x="8" y="3"/>
                  <a:pt x="11" y="7"/>
                </a:cubicBezTo>
                <a:cubicBezTo>
                  <a:pt x="14" y="10"/>
                  <a:pt x="16" y="14"/>
                  <a:pt x="18" y="18"/>
                </a:cubicBezTo>
                <a:cubicBezTo>
                  <a:pt x="19" y="23"/>
                  <a:pt x="20" y="27"/>
                  <a:pt x="19" y="32"/>
                </a:cubicBezTo>
                <a:cubicBezTo>
                  <a:pt x="19" y="34"/>
                  <a:pt x="19" y="36"/>
                  <a:pt x="18" y="39"/>
                </a:cubicBezTo>
                <a:cubicBezTo>
                  <a:pt x="18" y="41"/>
                  <a:pt x="17" y="43"/>
                  <a:pt x="16" y="45"/>
                </a:cubicBezTo>
                <a:cubicBezTo>
                  <a:pt x="16" y="43"/>
                  <a:pt x="16" y="40"/>
                  <a:pt x="16" y="38"/>
                </a:cubicBezTo>
                <a:cubicBezTo>
                  <a:pt x="16" y="36"/>
                  <a:pt x="16" y="34"/>
                  <a:pt x="16" y="32"/>
                </a:cubicBezTo>
                <a:cubicBezTo>
                  <a:pt x="16" y="28"/>
                  <a:pt x="15" y="24"/>
                  <a:pt x="14" y="20"/>
                </a:cubicBezTo>
                <a:cubicBezTo>
                  <a:pt x="12" y="12"/>
                  <a:pt x="7" y="5"/>
                  <a:pt x="0" y="0"/>
                </a:cubicBezTo>
                <a:close/>
              </a:path>
            </a:pathLst>
          </a:custGeom>
          <a:solidFill>
            <a:srgbClr val="FFF6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4" name="Freeform 158">
            <a:extLst>
              <a:ext uri="{FF2B5EF4-FFF2-40B4-BE49-F238E27FC236}">
                <a16:creationId xmlns:a16="http://schemas.microsoft.com/office/drawing/2014/main" id="{1459A311-8F2C-4DDE-8575-6D0821FFF0B8}"/>
              </a:ext>
            </a:extLst>
          </p:cNvPr>
          <p:cNvSpPr>
            <a:spLocks/>
          </p:cNvSpPr>
          <p:nvPr userDrawn="1"/>
        </p:nvSpPr>
        <p:spPr bwMode="auto">
          <a:xfrm>
            <a:off x="6562725" y="1940719"/>
            <a:ext cx="57150" cy="76200"/>
          </a:xfrm>
          <a:custGeom>
            <a:avLst/>
            <a:gdLst>
              <a:gd name="T0" fmla="*/ 12 w 36"/>
              <a:gd name="T1" fmla="*/ 0 h 48"/>
              <a:gd name="T2" fmla="*/ 36 w 36"/>
              <a:gd name="T3" fmla="*/ 48 h 48"/>
              <a:gd name="T4" fmla="*/ 12 w 36"/>
              <a:gd name="T5" fmla="*/ 0 h 48"/>
            </a:gdLst>
            <a:ahLst/>
            <a:cxnLst>
              <a:cxn ang="0">
                <a:pos x="T0" y="T1"/>
              </a:cxn>
              <a:cxn ang="0">
                <a:pos x="T2" y="T3"/>
              </a:cxn>
              <a:cxn ang="0">
                <a:pos x="T4" y="T5"/>
              </a:cxn>
            </a:cxnLst>
            <a:rect l="0" t="0" r="r" b="b"/>
            <a:pathLst>
              <a:path w="36" h="48">
                <a:moveTo>
                  <a:pt x="12" y="0"/>
                </a:moveTo>
                <a:cubicBezTo>
                  <a:pt x="12" y="0"/>
                  <a:pt x="4" y="35"/>
                  <a:pt x="36" y="48"/>
                </a:cubicBezTo>
                <a:cubicBezTo>
                  <a:pt x="36" y="48"/>
                  <a:pt x="0" y="44"/>
                  <a:pt x="12" y="0"/>
                </a:cubicBezTo>
                <a:close/>
              </a:path>
            </a:pathLst>
          </a:custGeom>
          <a:solidFill>
            <a:srgbClr val="CEA2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5" name="Freeform 159">
            <a:extLst>
              <a:ext uri="{FF2B5EF4-FFF2-40B4-BE49-F238E27FC236}">
                <a16:creationId xmlns:a16="http://schemas.microsoft.com/office/drawing/2014/main" id="{F80FC090-1CAB-4B1F-9A3A-2EECBBB124C4}"/>
              </a:ext>
            </a:extLst>
          </p:cNvPr>
          <p:cNvSpPr>
            <a:spLocks/>
          </p:cNvSpPr>
          <p:nvPr userDrawn="1"/>
        </p:nvSpPr>
        <p:spPr bwMode="auto">
          <a:xfrm>
            <a:off x="6002337" y="2001044"/>
            <a:ext cx="52388" cy="138113"/>
          </a:xfrm>
          <a:custGeom>
            <a:avLst/>
            <a:gdLst>
              <a:gd name="T0" fmla="*/ 0 w 33"/>
              <a:gd name="T1" fmla="*/ 0 h 87"/>
              <a:gd name="T2" fmla="*/ 16 w 33"/>
              <a:gd name="T3" fmla="*/ 18 h 87"/>
              <a:gd name="T4" fmla="*/ 27 w 33"/>
              <a:gd name="T5" fmla="*/ 39 h 87"/>
              <a:gd name="T6" fmla="*/ 30 w 33"/>
              <a:gd name="T7" fmla="*/ 51 h 87"/>
              <a:gd name="T8" fmla="*/ 32 w 33"/>
              <a:gd name="T9" fmla="*/ 57 h 87"/>
              <a:gd name="T10" fmla="*/ 32 w 33"/>
              <a:gd name="T11" fmla="*/ 60 h 87"/>
              <a:gd name="T12" fmla="*/ 32 w 33"/>
              <a:gd name="T13" fmla="*/ 63 h 87"/>
              <a:gd name="T14" fmla="*/ 31 w 33"/>
              <a:gd name="T15" fmla="*/ 87 h 87"/>
              <a:gd name="T16" fmla="*/ 29 w 33"/>
              <a:gd name="T17" fmla="*/ 63 h 87"/>
              <a:gd name="T18" fmla="*/ 23 w 33"/>
              <a:gd name="T19" fmla="*/ 41 h 87"/>
              <a:gd name="T20" fmla="*/ 13 w 33"/>
              <a:gd name="T21" fmla="*/ 20 h 87"/>
              <a:gd name="T22" fmla="*/ 0 w 33"/>
              <a:gd name="T2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87">
                <a:moveTo>
                  <a:pt x="0" y="0"/>
                </a:moveTo>
                <a:cubicBezTo>
                  <a:pt x="6" y="5"/>
                  <a:pt x="11" y="11"/>
                  <a:pt x="16" y="18"/>
                </a:cubicBezTo>
                <a:cubicBezTo>
                  <a:pt x="20" y="25"/>
                  <a:pt x="24" y="32"/>
                  <a:pt x="27" y="39"/>
                </a:cubicBezTo>
                <a:cubicBezTo>
                  <a:pt x="28" y="43"/>
                  <a:pt x="29" y="47"/>
                  <a:pt x="30" y="51"/>
                </a:cubicBezTo>
                <a:cubicBezTo>
                  <a:pt x="31" y="53"/>
                  <a:pt x="31" y="55"/>
                  <a:pt x="32" y="57"/>
                </a:cubicBezTo>
                <a:cubicBezTo>
                  <a:pt x="32" y="60"/>
                  <a:pt x="32" y="60"/>
                  <a:pt x="32" y="60"/>
                </a:cubicBezTo>
                <a:cubicBezTo>
                  <a:pt x="32" y="63"/>
                  <a:pt x="32" y="63"/>
                  <a:pt x="32" y="63"/>
                </a:cubicBezTo>
                <a:cubicBezTo>
                  <a:pt x="33" y="71"/>
                  <a:pt x="32" y="79"/>
                  <a:pt x="31" y="87"/>
                </a:cubicBezTo>
                <a:cubicBezTo>
                  <a:pt x="31" y="79"/>
                  <a:pt x="31" y="71"/>
                  <a:pt x="29" y="63"/>
                </a:cubicBezTo>
                <a:cubicBezTo>
                  <a:pt x="28" y="56"/>
                  <a:pt x="26" y="48"/>
                  <a:pt x="23" y="41"/>
                </a:cubicBezTo>
                <a:cubicBezTo>
                  <a:pt x="20" y="33"/>
                  <a:pt x="17" y="26"/>
                  <a:pt x="13" y="20"/>
                </a:cubicBezTo>
                <a:cubicBezTo>
                  <a:pt x="9" y="13"/>
                  <a:pt x="5" y="6"/>
                  <a:pt x="0" y="0"/>
                </a:cubicBezTo>
                <a:close/>
              </a:path>
            </a:pathLst>
          </a:custGeom>
          <a:solidFill>
            <a:srgbClr val="E5DD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6" name="Freeform 160">
            <a:extLst>
              <a:ext uri="{FF2B5EF4-FFF2-40B4-BE49-F238E27FC236}">
                <a16:creationId xmlns:a16="http://schemas.microsoft.com/office/drawing/2014/main" id="{0A36498D-5E73-450F-A002-0029EEC32FB9}"/>
              </a:ext>
            </a:extLst>
          </p:cNvPr>
          <p:cNvSpPr>
            <a:spLocks/>
          </p:cNvSpPr>
          <p:nvPr userDrawn="1"/>
        </p:nvSpPr>
        <p:spPr bwMode="auto">
          <a:xfrm>
            <a:off x="5924550" y="2031207"/>
            <a:ext cx="52388" cy="174625"/>
          </a:xfrm>
          <a:custGeom>
            <a:avLst/>
            <a:gdLst>
              <a:gd name="T0" fmla="*/ 3 w 33"/>
              <a:gd name="T1" fmla="*/ 0 h 110"/>
              <a:gd name="T2" fmla="*/ 2 w 33"/>
              <a:gd name="T3" fmla="*/ 15 h 110"/>
              <a:gd name="T4" fmla="*/ 3 w 33"/>
              <a:gd name="T5" fmla="*/ 29 h 110"/>
              <a:gd name="T6" fmla="*/ 7 w 33"/>
              <a:gd name="T7" fmla="*/ 58 h 110"/>
              <a:gd name="T8" fmla="*/ 17 w 33"/>
              <a:gd name="T9" fmla="*/ 85 h 110"/>
              <a:gd name="T10" fmla="*/ 20 w 33"/>
              <a:gd name="T11" fmla="*/ 92 h 110"/>
              <a:gd name="T12" fmla="*/ 24 w 33"/>
              <a:gd name="T13" fmla="*/ 98 h 110"/>
              <a:gd name="T14" fmla="*/ 26 w 33"/>
              <a:gd name="T15" fmla="*/ 101 h 110"/>
              <a:gd name="T16" fmla="*/ 29 w 33"/>
              <a:gd name="T17" fmla="*/ 104 h 110"/>
              <a:gd name="T18" fmla="*/ 33 w 33"/>
              <a:gd name="T19" fmla="*/ 110 h 110"/>
              <a:gd name="T20" fmla="*/ 14 w 33"/>
              <a:gd name="T21" fmla="*/ 87 h 110"/>
              <a:gd name="T22" fmla="*/ 3 w 33"/>
              <a:gd name="T23" fmla="*/ 59 h 110"/>
              <a:gd name="T24" fmla="*/ 0 w 33"/>
              <a:gd name="T25" fmla="*/ 30 h 110"/>
              <a:gd name="T26" fmla="*/ 3 w 33"/>
              <a:gd name="T2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10">
                <a:moveTo>
                  <a:pt x="3" y="0"/>
                </a:moveTo>
                <a:cubicBezTo>
                  <a:pt x="3" y="5"/>
                  <a:pt x="2" y="10"/>
                  <a:pt x="2" y="15"/>
                </a:cubicBezTo>
                <a:cubicBezTo>
                  <a:pt x="2" y="20"/>
                  <a:pt x="2" y="25"/>
                  <a:pt x="3" y="29"/>
                </a:cubicBezTo>
                <a:cubicBezTo>
                  <a:pt x="4" y="39"/>
                  <a:pt x="5" y="49"/>
                  <a:pt x="7" y="58"/>
                </a:cubicBezTo>
                <a:cubicBezTo>
                  <a:pt x="9" y="68"/>
                  <a:pt x="13" y="77"/>
                  <a:pt x="17" y="85"/>
                </a:cubicBezTo>
                <a:cubicBezTo>
                  <a:pt x="20" y="92"/>
                  <a:pt x="20" y="92"/>
                  <a:pt x="20" y="92"/>
                </a:cubicBezTo>
                <a:cubicBezTo>
                  <a:pt x="24" y="98"/>
                  <a:pt x="24" y="98"/>
                  <a:pt x="24" y="98"/>
                </a:cubicBezTo>
                <a:cubicBezTo>
                  <a:pt x="25" y="99"/>
                  <a:pt x="26" y="100"/>
                  <a:pt x="26" y="101"/>
                </a:cubicBezTo>
                <a:cubicBezTo>
                  <a:pt x="29" y="104"/>
                  <a:pt x="29" y="104"/>
                  <a:pt x="29" y="104"/>
                </a:cubicBezTo>
                <a:cubicBezTo>
                  <a:pt x="30" y="106"/>
                  <a:pt x="32" y="108"/>
                  <a:pt x="33" y="110"/>
                </a:cubicBezTo>
                <a:cubicBezTo>
                  <a:pt x="26" y="103"/>
                  <a:pt x="19" y="96"/>
                  <a:pt x="14" y="87"/>
                </a:cubicBezTo>
                <a:cubicBezTo>
                  <a:pt x="9" y="78"/>
                  <a:pt x="6" y="69"/>
                  <a:pt x="3" y="59"/>
                </a:cubicBezTo>
                <a:cubicBezTo>
                  <a:pt x="1" y="49"/>
                  <a:pt x="0" y="39"/>
                  <a:pt x="0" y="30"/>
                </a:cubicBezTo>
                <a:cubicBezTo>
                  <a:pt x="0" y="20"/>
                  <a:pt x="1" y="10"/>
                  <a:pt x="3" y="0"/>
                </a:cubicBezTo>
                <a:close/>
              </a:path>
            </a:pathLst>
          </a:custGeom>
          <a:solidFill>
            <a:srgbClr val="BAB1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7" name="Freeform 161">
            <a:extLst>
              <a:ext uri="{FF2B5EF4-FFF2-40B4-BE49-F238E27FC236}">
                <a16:creationId xmlns:a16="http://schemas.microsoft.com/office/drawing/2014/main" id="{3655E6F0-E28F-4E8A-A69C-437B2403E369}"/>
              </a:ext>
            </a:extLst>
          </p:cNvPr>
          <p:cNvSpPr>
            <a:spLocks/>
          </p:cNvSpPr>
          <p:nvPr userDrawn="1"/>
        </p:nvSpPr>
        <p:spPr bwMode="auto">
          <a:xfrm>
            <a:off x="6315075" y="2128044"/>
            <a:ext cx="325438" cy="330200"/>
          </a:xfrm>
          <a:custGeom>
            <a:avLst/>
            <a:gdLst>
              <a:gd name="T0" fmla="*/ 176 w 205"/>
              <a:gd name="T1" fmla="*/ 165 h 208"/>
              <a:gd name="T2" fmla="*/ 51 w 205"/>
              <a:gd name="T3" fmla="*/ 174 h 208"/>
              <a:gd name="T4" fmla="*/ 28 w 205"/>
              <a:gd name="T5" fmla="*/ 43 h 208"/>
              <a:gd name="T6" fmla="*/ 154 w 205"/>
              <a:gd name="T7" fmla="*/ 34 h 208"/>
              <a:gd name="T8" fmla="*/ 176 w 205"/>
              <a:gd name="T9" fmla="*/ 165 h 208"/>
            </a:gdLst>
            <a:ahLst/>
            <a:cxnLst>
              <a:cxn ang="0">
                <a:pos x="T0" y="T1"/>
              </a:cxn>
              <a:cxn ang="0">
                <a:pos x="T2" y="T3"/>
              </a:cxn>
              <a:cxn ang="0">
                <a:pos x="T4" y="T5"/>
              </a:cxn>
              <a:cxn ang="0">
                <a:pos x="T6" y="T7"/>
              </a:cxn>
              <a:cxn ang="0">
                <a:pos x="T8" y="T9"/>
              </a:cxn>
            </a:cxnLst>
            <a:rect l="0" t="0" r="r" b="b"/>
            <a:pathLst>
              <a:path w="205" h="208">
                <a:moveTo>
                  <a:pt x="176" y="165"/>
                </a:moveTo>
                <a:cubicBezTo>
                  <a:pt x="148" y="204"/>
                  <a:pt x="92" y="208"/>
                  <a:pt x="51" y="174"/>
                </a:cubicBezTo>
                <a:cubicBezTo>
                  <a:pt x="10" y="140"/>
                  <a:pt x="0" y="82"/>
                  <a:pt x="28" y="43"/>
                </a:cubicBezTo>
                <a:cubicBezTo>
                  <a:pt x="56" y="4"/>
                  <a:pt x="113" y="0"/>
                  <a:pt x="154" y="34"/>
                </a:cubicBezTo>
                <a:cubicBezTo>
                  <a:pt x="195" y="68"/>
                  <a:pt x="205" y="127"/>
                  <a:pt x="176" y="165"/>
                </a:cubicBezTo>
                <a:close/>
              </a:path>
            </a:pathLst>
          </a:custGeom>
          <a:solidFill>
            <a:srgbClr val="E2B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8" name="Freeform 162">
            <a:extLst>
              <a:ext uri="{FF2B5EF4-FFF2-40B4-BE49-F238E27FC236}">
                <a16:creationId xmlns:a16="http://schemas.microsoft.com/office/drawing/2014/main" id="{1F225B5A-566A-450B-B71E-222820B9CC19}"/>
              </a:ext>
            </a:extLst>
          </p:cNvPr>
          <p:cNvSpPr>
            <a:spLocks/>
          </p:cNvSpPr>
          <p:nvPr userDrawn="1"/>
        </p:nvSpPr>
        <p:spPr bwMode="auto">
          <a:xfrm>
            <a:off x="6186487" y="1874044"/>
            <a:ext cx="228600" cy="288925"/>
          </a:xfrm>
          <a:custGeom>
            <a:avLst/>
            <a:gdLst>
              <a:gd name="T0" fmla="*/ 142 w 144"/>
              <a:gd name="T1" fmla="*/ 148 h 182"/>
              <a:gd name="T2" fmla="*/ 141 w 144"/>
              <a:gd name="T3" fmla="*/ 151 h 182"/>
              <a:gd name="T4" fmla="*/ 141 w 144"/>
              <a:gd name="T5" fmla="*/ 152 h 182"/>
              <a:gd name="T6" fmla="*/ 141 w 144"/>
              <a:gd name="T7" fmla="*/ 152 h 182"/>
              <a:gd name="T8" fmla="*/ 128 w 144"/>
              <a:gd name="T9" fmla="*/ 182 h 182"/>
              <a:gd name="T10" fmla="*/ 109 w 144"/>
              <a:gd name="T11" fmla="*/ 159 h 182"/>
              <a:gd name="T12" fmla="*/ 4 w 144"/>
              <a:gd name="T13" fmla="*/ 36 h 182"/>
              <a:gd name="T14" fmla="*/ 10 w 144"/>
              <a:gd name="T15" fmla="*/ 22 h 182"/>
              <a:gd name="T16" fmla="*/ 11 w 144"/>
              <a:gd name="T17" fmla="*/ 21 h 182"/>
              <a:gd name="T18" fmla="*/ 73 w 144"/>
              <a:gd name="T19" fmla="*/ 13 h 182"/>
              <a:gd name="T20" fmla="*/ 87 w 144"/>
              <a:gd name="T21" fmla="*/ 20 h 182"/>
              <a:gd name="T22" fmla="*/ 136 w 144"/>
              <a:gd name="T23" fmla="*/ 101 h 182"/>
              <a:gd name="T24" fmla="*/ 142 w 144"/>
              <a:gd name="T25" fmla="*/ 14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82">
                <a:moveTo>
                  <a:pt x="142" y="148"/>
                </a:moveTo>
                <a:cubicBezTo>
                  <a:pt x="141" y="149"/>
                  <a:pt x="141" y="150"/>
                  <a:pt x="141" y="151"/>
                </a:cubicBezTo>
                <a:cubicBezTo>
                  <a:pt x="141" y="152"/>
                  <a:pt x="141" y="152"/>
                  <a:pt x="141" y="152"/>
                </a:cubicBezTo>
                <a:cubicBezTo>
                  <a:pt x="141" y="152"/>
                  <a:pt x="141" y="152"/>
                  <a:pt x="141" y="152"/>
                </a:cubicBezTo>
                <a:cubicBezTo>
                  <a:pt x="139" y="161"/>
                  <a:pt x="135" y="172"/>
                  <a:pt x="128" y="182"/>
                </a:cubicBezTo>
                <a:cubicBezTo>
                  <a:pt x="109" y="159"/>
                  <a:pt x="109" y="159"/>
                  <a:pt x="109" y="159"/>
                </a:cubicBezTo>
                <a:cubicBezTo>
                  <a:pt x="109" y="159"/>
                  <a:pt x="101" y="41"/>
                  <a:pt x="4" y="36"/>
                </a:cubicBezTo>
                <a:cubicBezTo>
                  <a:pt x="0" y="36"/>
                  <a:pt x="7" y="26"/>
                  <a:pt x="10" y="22"/>
                </a:cubicBezTo>
                <a:cubicBezTo>
                  <a:pt x="11" y="21"/>
                  <a:pt x="11" y="21"/>
                  <a:pt x="11" y="21"/>
                </a:cubicBezTo>
                <a:cubicBezTo>
                  <a:pt x="24" y="8"/>
                  <a:pt x="45" y="0"/>
                  <a:pt x="73" y="13"/>
                </a:cubicBezTo>
                <a:cubicBezTo>
                  <a:pt x="78" y="14"/>
                  <a:pt x="82" y="17"/>
                  <a:pt x="87" y="20"/>
                </a:cubicBezTo>
                <a:cubicBezTo>
                  <a:pt x="108" y="34"/>
                  <a:pt x="113" y="40"/>
                  <a:pt x="136" y="101"/>
                </a:cubicBezTo>
                <a:cubicBezTo>
                  <a:pt x="141" y="114"/>
                  <a:pt x="144" y="130"/>
                  <a:pt x="142" y="148"/>
                </a:cubicBezTo>
                <a:close/>
              </a:path>
            </a:pathLst>
          </a:custGeom>
          <a:solidFill>
            <a:srgbClr val="FC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9" name="Freeform 163">
            <a:extLst>
              <a:ext uri="{FF2B5EF4-FFF2-40B4-BE49-F238E27FC236}">
                <a16:creationId xmlns:a16="http://schemas.microsoft.com/office/drawing/2014/main" id="{266729C7-94F0-494B-9194-F615F1C6A5FA}"/>
              </a:ext>
            </a:extLst>
          </p:cNvPr>
          <p:cNvSpPr>
            <a:spLocks/>
          </p:cNvSpPr>
          <p:nvPr userDrawn="1"/>
        </p:nvSpPr>
        <p:spPr bwMode="auto">
          <a:xfrm>
            <a:off x="6186487" y="1907382"/>
            <a:ext cx="179388" cy="219075"/>
          </a:xfrm>
          <a:custGeom>
            <a:avLst/>
            <a:gdLst>
              <a:gd name="T0" fmla="*/ 109 w 113"/>
              <a:gd name="T1" fmla="*/ 138 h 138"/>
              <a:gd name="T2" fmla="*/ 4 w 113"/>
              <a:gd name="T3" fmla="*/ 15 h 138"/>
              <a:gd name="T4" fmla="*/ 10 w 113"/>
              <a:gd name="T5" fmla="*/ 1 h 138"/>
              <a:gd name="T6" fmla="*/ 11 w 113"/>
              <a:gd name="T7" fmla="*/ 0 h 138"/>
              <a:gd name="T8" fmla="*/ 16 w 113"/>
              <a:gd name="T9" fmla="*/ 11 h 138"/>
              <a:gd name="T10" fmla="*/ 109 w 113"/>
              <a:gd name="T11" fmla="*/ 138 h 138"/>
            </a:gdLst>
            <a:ahLst/>
            <a:cxnLst>
              <a:cxn ang="0">
                <a:pos x="T0" y="T1"/>
              </a:cxn>
              <a:cxn ang="0">
                <a:pos x="T2" y="T3"/>
              </a:cxn>
              <a:cxn ang="0">
                <a:pos x="T4" y="T5"/>
              </a:cxn>
              <a:cxn ang="0">
                <a:pos x="T6" y="T7"/>
              </a:cxn>
              <a:cxn ang="0">
                <a:pos x="T8" y="T9"/>
              </a:cxn>
              <a:cxn ang="0">
                <a:pos x="T10" y="T11"/>
              </a:cxn>
            </a:cxnLst>
            <a:rect l="0" t="0" r="r" b="b"/>
            <a:pathLst>
              <a:path w="113" h="138">
                <a:moveTo>
                  <a:pt x="109" y="138"/>
                </a:moveTo>
                <a:cubicBezTo>
                  <a:pt x="109" y="138"/>
                  <a:pt x="101" y="20"/>
                  <a:pt x="4" y="15"/>
                </a:cubicBezTo>
                <a:cubicBezTo>
                  <a:pt x="0" y="15"/>
                  <a:pt x="7" y="5"/>
                  <a:pt x="10" y="1"/>
                </a:cubicBezTo>
                <a:cubicBezTo>
                  <a:pt x="11" y="0"/>
                  <a:pt x="11" y="0"/>
                  <a:pt x="11" y="0"/>
                </a:cubicBezTo>
                <a:cubicBezTo>
                  <a:pt x="9" y="6"/>
                  <a:pt x="5" y="10"/>
                  <a:pt x="16" y="11"/>
                </a:cubicBezTo>
                <a:cubicBezTo>
                  <a:pt x="16" y="11"/>
                  <a:pt x="113" y="29"/>
                  <a:pt x="109" y="138"/>
                </a:cubicBezTo>
                <a:close/>
              </a:path>
            </a:pathLst>
          </a:custGeom>
          <a:solidFill>
            <a:srgbClr val="C4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0" name="Freeform 164">
            <a:extLst>
              <a:ext uri="{FF2B5EF4-FFF2-40B4-BE49-F238E27FC236}">
                <a16:creationId xmlns:a16="http://schemas.microsoft.com/office/drawing/2014/main" id="{315D02BB-C33D-4C4B-8EF0-49C77D8E28F9}"/>
              </a:ext>
            </a:extLst>
          </p:cNvPr>
          <p:cNvSpPr>
            <a:spLocks/>
          </p:cNvSpPr>
          <p:nvPr userDrawn="1"/>
        </p:nvSpPr>
        <p:spPr bwMode="auto">
          <a:xfrm>
            <a:off x="6365875" y="2097882"/>
            <a:ext cx="14288" cy="41275"/>
          </a:xfrm>
          <a:custGeom>
            <a:avLst/>
            <a:gdLst>
              <a:gd name="T0" fmla="*/ 2 w 9"/>
              <a:gd name="T1" fmla="*/ 26 h 26"/>
              <a:gd name="T2" fmla="*/ 2 w 9"/>
              <a:gd name="T3" fmla="*/ 0 h 26"/>
              <a:gd name="T4" fmla="*/ 0 w 9"/>
              <a:gd name="T5" fmla="*/ 23 h 26"/>
              <a:gd name="T6" fmla="*/ 2 w 9"/>
              <a:gd name="T7" fmla="*/ 26 h 26"/>
            </a:gdLst>
            <a:ahLst/>
            <a:cxnLst>
              <a:cxn ang="0">
                <a:pos x="T0" y="T1"/>
              </a:cxn>
              <a:cxn ang="0">
                <a:pos x="T2" y="T3"/>
              </a:cxn>
              <a:cxn ang="0">
                <a:pos x="T4" y="T5"/>
              </a:cxn>
              <a:cxn ang="0">
                <a:pos x="T6" y="T7"/>
              </a:cxn>
            </a:cxnLst>
            <a:rect l="0" t="0" r="r" b="b"/>
            <a:pathLst>
              <a:path w="9" h="26">
                <a:moveTo>
                  <a:pt x="2" y="26"/>
                </a:moveTo>
                <a:cubicBezTo>
                  <a:pt x="2" y="26"/>
                  <a:pt x="9" y="16"/>
                  <a:pt x="2" y="0"/>
                </a:cubicBezTo>
                <a:cubicBezTo>
                  <a:pt x="2" y="0"/>
                  <a:pt x="4" y="19"/>
                  <a:pt x="0" y="23"/>
                </a:cubicBezTo>
                <a:lnTo>
                  <a:pt x="2" y="26"/>
                </a:lnTo>
                <a:close/>
              </a:path>
            </a:pathLst>
          </a:custGeom>
          <a:solidFill>
            <a:srgbClr val="C4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1" name="Freeform 165">
            <a:extLst>
              <a:ext uri="{FF2B5EF4-FFF2-40B4-BE49-F238E27FC236}">
                <a16:creationId xmlns:a16="http://schemas.microsoft.com/office/drawing/2014/main" id="{F260AEEE-7E4A-4508-AD68-6F219FCFD3D9}"/>
              </a:ext>
            </a:extLst>
          </p:cNvPr>
          <p:cNvSpPr>
            <a:spLocks/>
          </p:cNvSpPr>
          <p:nvPr userDrawn="1"/>
        </p:nvSpPr>
        <p:spPr bwMode="auto">
          <a:xfrm>
            <a:off x="6372225" y="2072482"/>
            <a:ext cx="23813" cy="77788"/>
          </a:xfrm>
          <a:custGeom>
            <a:avLst/>
            <a:gdLst>
              <a:gd name="T0" fmla="*/ 0 w 15"/>
              <a:gd name="T1" fmla="*/ 45 h 49"/>
              <a:gd name="T2" fmla="*/ 5 w 15"/>
              <a:gd name="T3" fmla="*/ 0 h 49"/>
              <a:gd name="T4" fmla="*/ 3 w 15"/>
              <a:gd name="T5" fmla="*/ 49 h 49"/>
              <a:gd name="T6" fmla="*/ 0 w 15"/>
              <a:gd name="T7" fmla="*/ 45 h 49"/>
            </a:gdLst>
            <a:ahLst/>
            <a:cxnLst>
              <a:cxn ang="0">
                <a:pos x="T0" y="T1"/>
              </a:cxn>
              <a:cxn ang="0">
                <a:pos x="T2" y="T3"/>
              </a:cxn>
              <a:cxn ang="0">
                <a:pos x="T4" y="T5"/>
              </a:cxn>
              <a:cxn ang="0">
                <a:pos x="T6" y="T7"/>
              </a:cxn>
            </a:cxnLst>
            <a:rect l="0" t="0" r="r" b="b"/>
            <a:pathLst>
              <a:path w="15" h="49">
                <a:moveTo>
                  <a:pt x="0" y="45"/>
                </a:moveTo>
                <a:cubicBezTo>
                  <a:pt x="0" y="45"/>
                  <a:pt x="11" y="30"/>
                  <a:pt x="5" y="0"/>
                </a:cubicBezTo>
                <a:cubicBezTo>
                  <a:pt x="5" y="0"/>
                  <a:pt x="15" y="28"/>
                  <a:pt x="3" y="49"/>
                </a:cubicBezTo>
                <a:lnTo>
                  <a:pt x="0" y="45"/>
                </a:lnTo>
                <a:close/>
              </a:path>
            </a:pathLst>
          </a:custGeom>
          <a:solidFill>
            <a:srgbClr val="C4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2" name="Freeform 166">
            <a:extLst>
              <a:ext uri="{FF2B5EF4-FFF2-40B4-BE49-F238E27FC236}">
                <a16:creationId xmlns:a16="http://schemas.microsoft.com/office/drawing/2014/main" id="{92206A08-AE34-4791-9B8B-4FBD8266729D}"/>
              </a:ext>
            </a:extLst>
          </p:cNvPr>
          <p:cNvSpPr>
            <a:spLocks/>
          </p:cNvSpPr>
          <p:nvPr userDrawn="1"/>
        </p:nvSpPr>
        <p:spPr bwMode="auto">
          <a:xfrm>
            <a:off x="6329362" y="2120107"/>
            <a:ext cx="63500" cy="69850"/>
          </a:xfrm>
          <a:custGeom>
            <a:avLst/>
            <a:gdLst>
              <a:gd name="T0" fmla="*/ 40 w 40"/>
              <a:gd name="T1" fmla="*/ 29 h 44"/>
              <a:gd name="T2" fmla="*/ 28 w 40"/>
              <a:gd name="T3" fmla="*/ 41 h 44"/>
              <a:gd name="T4" fmla="*/ 24 w 40"/>
              <a:gd name="T5" fmla="*/ 44 h 44"/>
              <a:gd name="T6" fmla="*/ 0 w 40"/>
              <a:gd name="T7" fmla="*/ 15 h 44"/>
              <a:gd name="T8" fmla="*/ 2 w 40"/>
              <a:gd name="T9" fmla="*/ 13 h 44"/>
              <a:gd name="T10" fmla="*/ 15 w 40"/>
              <a:gd name="T11" fmla="*/ 0 h 44"/>
              <a:gd name="T12" fmla="*/ 40 w 40"/>
              <a:gd name="T13" fmla="*/ 29 h 44"/>
            </a:gdLst>
            <a:ahLst/>
            <a:cxnLst>
              <a:cxn ang="0">
                <a:pos x="T0" y="T1"/>
              </a:cxn>
              <a:cxn ang="0">
                <a:pos x="T2" y="T3"/>
              </a:cxn>
              <a:cxn ang="0">
                <a:pos x="T4" y="T5"/>
              </a:cxn>
              <a:cxn ang="0">
                <a:pos x="T6" y="T7"/>
              </a:cxn>
              <a:cxn ang="0">
                <a:pos x="T8" y="T9"/>
              </a:cxn>
              <a:cxn ang="0">
                <a:pos x="T10" y="T11"/>
              </a:cxn>
              <a:cxn ang="0">
                <a:pos x="T12" y="T13"/>
              </a:cxn>
            </a:cxnLst>
            <a:rect l="0" t="0" r="r" b="b"/>
            <a:pathLst>
              <a:path w="40" h="44">
                <a:moveTo>
                  <a:pt x="40" y="29"/>
                </a:moveTo>
                <a:lnTo>
                  <a:pt x="28" y="41"/>
                </a:lnTo>
                <a:lnTo>
                  <a:pt x="24" y="44"/>
                </a:lnTo>
                <a:lnTo>
                  <a:pt x="0" y="15"/>
                </a:lnTo>
                <a:lnTo>
                  <a:pt x="2" y="13"/>
                </a:lnTo>
                <a:lnTo>
                  <a:pt x="15" y="0"/>
                </a:lnTo>
                <a:lnTo>
                  <a:pt x="40" y="29"/>
                </a:lnTo>
                <a:close/>
              </a:path>
            </a:pathLst>
          </a:custGeom>
          <a:solidFill>
            <a:srgbClr val="FFCE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3" name="Freeform 167">
            <a:extLst>
              <a:ext uri="{FF2B5EF4-FFF2-40B4-BE49-F238E27FC236}">
                <a16:creationId xmlns:a16="http://schemas.microsoft.com/office/drawing/2014/main" id="{C4053CB5-C796-4EBE-B726-CBDAB7971436}"/>
              </a:ext>
            </a:extLst>
          </p:cNvPr>
          <p:cNvSpPr>
            <a:spLocks/>
          </p:cNvSpPr>
          <p:nvPr userDrawn="1"/>
        </p:nvSpPr>
        <p:spPr bwMode="auto">
          <a:xfrm>
            <a:off x="6329362" y="2140744"/>
            <a:ext cx="42863" cy="49213"/>
          </a:xfrm>
          <a:custGeom>
            <a:avLst/>
            <a:gdLst>
              <a:gd name="T0" fmla="*/ 27 w 27"/>
              <a:gd name="T1" fmla="*/ 28 h 31"/>
              <a:gd name="T2" fmla="*/ 24 w 27"/>
              <a:gd name="T3" fmla="*/ 31 h 31"/>
              <a:gd name="T4" fmla="*/ 0 w 27"/>
              <a:gd name="T5" fmla="*/ 2 h 31"/>
              <a:gd name="T6" fmla="*/ 2 w 27"/>
              <a:gd name="T7" fmla="*/ 0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lnTo>
                  <a:pt x="24" y="31"/>
                </a:lnTo>
                <a:lnTo>
                  <a:pt x="0" y="2"/>
                </a:lnTo>
                <a:lnTo>
                  <a:pt x="2" y="0"/>
                </a:lnTo>
                <a:lnTo>
                  <a:pt x="27" y="28"/>
                </a:lnTo>
                <a:close/>
              </a:path>
            </a:pathLst>
          </a:custGeom>
          <a:solidFill>
            <a:srgbClr val="E2B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4" name="Freeform 168">
            <a:extLst>
              <a:ext uri="{FF2B5EF4-FFF2-40B4-BE49-F238E27FC236}">
                <a16:creationId xmlns:a16="http://schemas.microsoft.com/office/drawing/2014/main" id="{71FDD351-F8BC-41B5-A72C-072B5D63CE4D}"/>
              </a:ext>
            </a:extLst>
          </p:cNvPr>
          <p:cNvSpPr>
            <a:spLocks/>
          </p:cNvSpPr>
          <p:nvPr userDrawn="1"/>
        </p:nvSpPr>
        <p:spPr bwMode="auto">
          <a:xfrm>
            <a:off x="6056312" y="1910557"/>
            <a:ext cx="309563" cy="365125"/>
          </a:xfrm>
          <a:custGeom>
            <a:avLst/>
            <a:gdLst>
              <a:gd name="T0" fmla="*/ 195 w 195"/>
              <a:gd name="T1" fmla="*/ 174 h 230"/>
              <a:gd name="T2" fmla="*/ 1 w 195"/>
              <a:gd name="T3" fmla="*/ 32 h 230"/>
              <a:gd name="T4" fmla="*/ 4 w 195"/>
              <a:gd name="T5" fmla="*/ 21 h 230"/>
              <a:gd name="T6" fmla="*/ 33 w 195"/>
              <a:gd name="T7" fmla="*/ 4 h 230"/>
              <a:gd name="T8" fmla="*/ 72 w 195"/>
              <a:gd name="T9" fmla="*/ 36 h 230"/>
              <a:gd name="T10" fmla="*/ 175 w 195"/>
              <a:gd name="T11" fmla="*/ 150 h 230"/>
              <a:gd name="T12" fmla="*/ 194 w 195"/>
              <a:gd name="T13" fmla="*/ 173 h 230"/>
              <a:gd name="T14" fmla="*/ 195 w 195"/>
              <a:gd name="T15" fmla="*/ 174 h 2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230">
                <a:moveTo>
                  <a:pt x="195" y="174"/>
                </a:moveTo>
                <a:cubicBezTo>
                  <a:pt x="116" y="230"/>
                  <a:pt x="0" y="94"/>
                  <a:pt x="1" y="32"/>
                </a:cubicBezTo>
                <a:cubicBezTo>
                  <a:pt x="1" y="28"/>
                  <a:pt x="2" y="25"/>
                  <a:pt x="4" y="21"/>
                </a:cubicBezTo>
                <a:cubicBezTo>
                  <a:pt x="8" y="13"/>
                  <a:pt x="18" y="6"/>
                  <a:pt x="33" y="4"/>
                </a:cubicBezTo>
                <a:cubicBezTo>
                  <a:pt x="56" y="0"/>
                  <a:pt x="67" y="26"/>
                  <a:pt x="72" y="36"/>
                </a:cubicBezTo>
                <a:cubicBezTo>
                  <a:pt x="126" y="124"/>
                  <a:pt x="175" y="150"/>
                  <a:pt x="175" y="150"/>
                </a:cubicBezTo>
                <a:cubicBezTo>
                  <a:pt x="194" y="173"/>
                  <a:pt x="194" y="173"/>
                  <a:pt x="194" y="173"/>
                </a:cubicBezTo>
                <a:lnTo>
                  <a:pt x="195" y="174"/>
                </a:lnTo>
                <a:close/>
              </a:path>
            </a:pathLst>
          </a:custGeom>
          <a:solidFill>
            <a:srgbClr val="FC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5" name="Freeform 169">
            <a:extLst>
              <a:ext uri="{FF2B5EF4-FFF2-40B4-BE49-F238E27FC236}">
                <a16:creationId xmlns:a16="http://schemas.microsoft.com/office/drawing/2014/main" id="{F1A1CE60-CF6E-4352-B2E8-55B307083371}"/>
              </a:ext>
            </a:extLst>
          </p:cNvPr>
          <p:cNvSpPr>
            <a:spLocks/>
          </p:cNvSpPr>
          <p:nvPr userDrawn="1"/>
        </p:nvSpPr>
        <p:spPr bwMode="auto">
          <a:xfrm>
            <a:off x="6056312" y="1943894"/>
            <a:ext cx="309563" cy="331788"/>
          </a:xfrm>
          <a:custGeom>
            <a:avLst/>
            <a:gdLst>
              <a:gd name="T0" fmla="*/ 195 w 195"/>
              <a:gd name="T1" fmla="*/ 153 h 209"/>
              <a:gd name="T2" fmla="*/ 1 w 195"/>
              <a:gd name="T3" fmla="*/ 11 h 209"/>
              <a:gd name="T4" fmla="*/ 4 w 195"/>
              <a:gd name="T5" fmla="*/ 0 h 209"/>
              <a:gd name="T6" fmla="*/ 194 w 195"/>
              <a:gd name="T7" fmla="*/ 152 h 209"/>
              <a:gd name="T8" fmla="*/ 195 w 195"/>
              <a:gd name="T9" fmla="*/ 153 h 209"/>
            </a:gdLst>
            <a:ahLst/>
            <a:cxnLst>
              <a:cxn ang="0">
                <a:pos x="T0" y="T1"/>
              </a:cxn>
              <a:cxn ang="0">
                <a:pos x="T2" y="T3"/>
              </a:cxn>
              <a:cxn ang="0">
                <a:pos x="T4" y="T5"/>
              </a:cxn>
              <a:cxn ang="0">
                <a:pos x="T6" y="T7"/>
              </a:cxn>
              <a:cxn ang="0">
                <a:pos x="T8" y="T9"/>
              </a:cxn>
            </a:cxnLst>
            <a:rect l="0" t="0" r="r" b="b"/>
            <a:pathLst>
              <a:path w="195" h="209">
                <a:moveTo>
                  <a:pt x="195" y="153"/>
                </a:moveTo>
                <a:cubicBezTo>
                  <a:pt x="116" y="209"/>
                  <a:pt x="0" y="73"/>
                  <a:pt x="1" y="11"/>
                </a:cubicBezTo>
                <a:cubicBezTo>
                  <a:pt x="1" y="7"/>
                  <a:pt x="2" y="4"/>
                  <a:pt x="4" y="0"/>
                </a:cubicBezTo>
                <a:cubicBezTo>
                  <a:pt x="18" y="39"/>
                  <a:pt x="79" y="189"/>
                  <a:pt x="194" y="152"/>
                </a:cubicBezTo>
                <a:lnTo>
                  <a:pt x="195" y="153"/>
                </a:lnTo>
                <a:close/>
              </a:path>
            </a:pathLst>
          </a:custGeom>
          <a:solidFill>
            <a:srgbClr val="C4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6" name="Freeform 170">
            <a:extLst>
              <a:ext uri="{FF2B5EF4-FFF2-40B4-BE49-F238E27FC236}">
                <a16:creationId xmlns:a16="http://schemas.microsoft.com/office/drawing/2014/main" id="{CE20B22E-B126-4BF6-9059-AC6AD4024126}"/>
              </a:ext>
            </a:extLst>
          </p:cNvPr>
          <p:cNvSpPr>
            <a:spLocks/>
          </p:cNvSpPr>
          <p:nvPr userDrawn="1"/>
        </p:nvSpPr>
        <p:spPr bwMode="auto">
          <a:xfrm>
            <a:off x="6261100" y="2115344"/>
            <a:ext cx="88900" cy="63500"/>
          </a:xfrm>
          <a:custGeom>
            <a:avLst/>
            <a:gdLst>
              <a:gd name="T0" fmla="*/ 51 w 56"/>
              <a:gd name="T1" fmla="*/ 28 h 40"/>
              <a:gd name="T2" fmla="*/ 0 w 56"/>
              <a:gd name="T3" fmla="*/ 0 h 40"/>
              <a:gd name="T4" fmla="*/ 51 w 56"/>
              <a:gd name="T5" fmla="*/ 31 h 40"/>
              <a:gd name="T6" fmla="*/ 28 w 56"/>
              <a:gd name="T7" fmla="*/ 34 h 40"/>
              <a:gd name="T8" fmla="*/ 56 w 56"/>
              <a:gd name="T9" fmla="*/ 34 h 40"/>
              <a:gd name="T10" fmla="*/ 51 w 56"/>
              <a:gd name="T11" fmla="*/ 28 h 40"/>
            </a:gdLst>
            <a:ahLst/>
            <a:cxnLst>
              <a:cxn ang="0">
                <a:pos x="T0" y="T1"/>
              </a:cxn>
              <a:cxn ang="0">
                <a:pos x="T2" y="T3"/>
              </a:cxn>
              <a:cxn ang="0">
                <a:pos x="T4" y="T5"/>
              </a:cxn>
              <a:cxn ang="0">
                <a:pos x="T6" y="T7"/>
              </a:cxn>
              <a:cxn ang="0">
                <a:pos x="T8" y="T9"/>
              </a:cxn>
              <a:cxn ang="0">
                <a:pos x="T10" y="T11"/>
              </a:cxn>
            </a:cxnLst>
            <a:rect l="0" t="0" r="r" b="b"/>
            <a:pathLst>
              <a:path w="56" h="40">
                <a:moveTo>
                  <a:pt x="51" y="28"/>
                </a:moveTo>
                <a:cubicBezTo>
                  <a:pt x="51" y="28"/>
                  <a:pt x="21" y="25"/>
                  <a:pt x="0" y="0"/>
                </a:cubicBezTo>
                <a:cubicBezTo>
                  <a:pt x="0" y="0"/>
                  <a:pt x="11" y="27"/>
                  <a:pt x="51" y="31"/>
                </a:cubicBezTo>
                <a:cubicBezTo>
                  <a:pt x="51" y="31"/>
                  <a:pt x="42" y="34"/>
                  <a:pt x="28" y="34"/>
                </a:cubicBezTo>
                <a:cubicBezTo>
                  <a:pt x="28" y="34"/>
                  <a:pt x="46" y="40"/>
                  <a:pt x="56" y="34"/>
                </a:cubicBezTo>
                <a:lnTo>
                  <a:pt x="51" y="28"/>
                </a:lnTo>
                <a:close/>
              </a:path>
            </a:pathLst>
          </a:custGeom>
          <a:solidFill>
            <a:srgbClr val="C4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7" name="Freeform 171">
            <a:extLst>
              <a:ext uri="{FF2B5EF4-FFF2-40B4-BE49-F238E27FC236}">
                <a16:creationId xmlns:a16="http://schemas.microsoft.com/office/drawing/2014/main" id="{7018E654-59E6-4FC0-99DA-72A4AC39CC08}"/>
              </a:ext>
            </a:extLst>
          </p:cNvPr>
          <p:cNvSpPr>
            <a:spLocks/>
          </p:cNvSpPr>
          <p:nvPr userDrawn="1"/>
        </p:nvSpPr>
        <p:spPr bwMode="auto">
          <a:xfrm>
            <a:off x="6103937" y="1934369"/>
            <a:ext cx="57150" cy="71438"/>
          </a:xfrm>
          <a:custGeom>
            <a:avLst/>
            <a:gdLst>
              <a:gd name="T0" fmla="*/ 0 w 36"/>
              <a:gd name="T1" fmla="*/ 0 h 45"/>
              <a:gd name="T2" fmla="*/ 36 w 36"/>
              <a:gd name="T3" fmla="*/ 45 h 45"/>
              <a:gd name="T4" fmla="*/ 0 w 36"/>
              <a:gd name="T5" fmla="*/ 0 h 45"/>
            </a:gdLst>
            <a:ahLst/>
            <a:cxnLst>
              <a:cxn ang="0">
                <a:pos x="T0" y="T1"/>
              </a:cxn>
              <a:cxn ang="0">
                <a:pos x="T2" y="T3"/>
              </a:cxn>
              <a:cxn ang="0">
                <a:pos x="T4" y="T5"/>
              </a:cxn>
            </a:cxnLst>
            <a:rect l="0" t="0" r="r" b="b"/>
            <a:pathLst>
              <a:path w="36" h="45">
                <a:moveTo>
                  <a:pt x="0" y="0"/>
                </a:moveTo>
                <a:cubicBezTo>
                  <a:pt x="0" y="0"/>
                  <a:pt x="26" y="15"/>
                  <a:pt x="36" y="45"/>
                </a:cubicBezTo>
                <a:cubicBezTo>
                  <a:pt x="36" y="45"/>
                  <a:pt x="32" y="10"/>
                  <a:pt x="0" y="0"/>
                </a:cubicBezTo>
                <a:close/>
              </a:path>
            </a:pathLst>
          </a:custGeom>
          <a:solidFill>
            <a:srgbClr val="C4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8" name="Freeform 172">
            <a:extLst>
              <a:ext uri="{FF2B5EF4-FFF2-40B4-BE49-F238E27FC236}">
                <a16:creationId xmlns:a16="http://schemas.microsoft.com/office/drawing/2014/main" id="{046312D0-1DD8-449B-9B48-87017588670E}"/>
              </a:ext>
            </a:extLst>
          </p:cNvPr>
          <p:cNvSpPr>
            <a:spLocks/>
          </p:cNvSpPr>
          <p:nvPr userDrawn="1"/>
        </p:nvSpPr>
        <p:spPr bwMode="auto">
          <a:xfrm>
            <a:off x="6332537" y="2131219"/>
            <a:ext cx="311150" cy="298450"/>
          </a:xfrm>
          <a:custGeom>
            <a:avLst/>
            <a:gdLst>
              <a:gd name="T0" fmla="*/ 171 w 196"/>
              <a:gd name="T1" fmla="*/ 154 h 188"/>
              <a:gd name="T2" fmla="*/ 53 w 196"/>
              <a:gd name="T3" fmla="*/ 155 h 188"/>
              <a:gd name="T4" fmla="*/ 25 w 196"/>
              <a:gd name="T5" fmla="*/ 34 h 188"/>
              <a:gd name="T6" fmla="*/ 143 w 196"/>
              <a:gd name="T7" fmla="*/ 33 h 188"/>
              <a:gd name="T8" fmla="*/ 171 w 196"/>
              <a:gd name="T9" fmla="*/ 154 h 188"/>
            </a:gdLst>
            <a:ahLst/>
            <a:cxnLst>
              <a:cxn ang="0">
                <a:pos x="T0" y="T1"/>
              </a:cxn>
              <a:cxn ang="0">
                <a:pos x="T2" y="T3"/>
              </a:cxn>
              <a:cxn ang="0">
                <a:pos x="T4" y="T5"/>
              </a:cxn>
              <a:cxn ang="0">
                <a:pos x="T6" y="T7"/>
              </a:cxn>
              <a:cxn ang="0">
                <a:pos x="T8" y="T9"/>
              </a:cxn>
            </a:cxnLst>
            <a:rect l="0" t="0" r="r" b="b"/>
            <a:pathLst>
              <a:path w="196" h="188">
                <a:moveTo>
                  <a:pt x="171" y="154"/>
                </a:moveTo>
                <a:cubicBezTo>
                  <a:pt x="146" y="188"/>
                  <a:pt x="93" y="188"/>
                  <a:pt x="53" y="155"/>
                </a:cubicBezTo>
                <a:cubicBezTo>
                  <a:pt x="13" y="122"/>
                  <a:pt x="0" y="68"/>
                  <a:pt x="25" y="34"/>
                </a:cubicBezTo>
                <a:cubicBezTo>
                  <a:pt x="50" y="0"/>
                  <a:pt x="103" y="0"/>
                  <a:pt x="143" y="33"/>
                </a:cubicBezTo>
                <a:cubicBezTo>
                  <a:pt x="183" y="66"/>
                  <a:pt x="196" y="120"/>
                  <a:pt x="171" y="154"/>
                </a:cubicBezTo>
                <a:close/>
              </a:path>
            </a:pathLst>
          </a:custGeom>
          <a:solidFill>
            <a:srgbClr val="FFCE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9" name="Freeform 173">
            <a:extLst>
              <a:ext uri="{FF2B5EF4-FFF2-40B4-BE49-F238E27FC236}">
                <a16:creationId xmlns:a16="http://schemas.microsoft.com/office/drawing/2014/main" id="{342BD4E6-FCBA-4B57-A87E-DE315995EDED}"/>
              </a:ext>
            </a:extLst>
          </p:cNvPr>
          <p:cNvSpPr>
            <a:spLocks/>
          </p:cNvSpPr>
          <p:nvPr userDrawn="1"/>
        </p:nvSpPr>
        <p:spPr bwMode="auto">
          <a:xfrm>
            <a:off x="6388100" y="2172494"/>
            <a:ext cx="203200" cy="212725"/>
          </a:xfrm>
          <a:custGeom>
            <a:avLst/>
            <a:gdLst>
              <a:gd name="T0" fmla="*/ 113 w 128"/>
              <a:gd name="T1" fmla="*/ 118 h 134"/>
              <a:gd name="T2" fmla="*/ 112 w 128"/>
              <a:gd name="T3" fmla="*/ 116 h 134"/>
              <a:gd name="T4" fmla="*/ 79 w 128"/>
              <a:gd name="T5" fmla="*/ 130 h 134"/>
              <a:gd name="T6" fmla="*/ 28 w 128"/>
              <a:gd name="T7" fmla="*/ 106 h 134"/>
              <a:gd name="T8" fmla="*/ 4 w 128"/>
              <a:gd name="T9" fmla="*/ 51 h 134"/>
              <a:gd name="T10" fmla="*/ 16 w 128"/>
              <a:gd name="T11" fmla="*/ 18 h 134"/>
              <a:gd name="T12" fmla="*/ 48 w 128"/>
              <a:gd name="T13" fmla="*/ 4 h 134"/>
              <a:gd name="T14" fmla="*/ 100 w 128"/>
              <a:gd name="T15" fmla="*/ 28 h 134"/>
              <a:gd name="T16" fmla="*/ 124 w 128"/>
              <a:gd name="T17" fmla="*/ 83 h 134"/>
              <a:gd name="T18" fmla="*/ 112 w 128"/>
              <a:gd name="T19" fmla="*/ 116 h 134"/>
              <a:gd name="T20" fmla="*/ 113 w 128"/>
              <a:gd name="T21" fmla="*/ 118 h 134"/>
              <a:gd name="T22" fmla="*/ 115 w 128"/>
              <a:gd name="T23" fmla="*/ 119 h 134"/>
              <a:gd name="T24" fmla="*/ 128 w 128"/>
              <a:gd name="T25" fmla="*/ 83 h 134"/>
              <a:gd name="T26" fmla="*/ 102 w 128"/>
              <a:gd name="T27" fmla="*/ 25 h 134"/>
              <a:gd name="T28" fmla="*/ 48 w 128"/>
              <a:gd name="T29" fmla="*/ 0 h 134"/>
              <a:gd name="T30" fmla="*/ 13 w 128"/>
              <a:gd name="T31" fmla="*/ 15 h 134"/>
              <a:gd name="T32" fmla="*/ 0 w 128"/>
              <a:gd name="T33" fmla="*/ 51 h 134"/>
              <a:gd name="T34" fmla="*/ 25 w 128"/>
              <a:gd name="T35" fmla="*/ 109 h 134"/>
              <a:gd name="T36" fmla="*/ 79 w 128"/>
              <a:gd name="T37" fmla="*/ 134 h 134"/>
              <a:gd name="T38" fmla="*/ 115 w 128"/>
              <a:gd name="T39" fmla="*/ 119 h 134"/>
              <a:gd name="T40" fmla="*/ 113 w 128"/>
              <a:gd name="T41" fmla="*/ 11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34">
                <a:moveTo>
                  <a:pt x="113" y="118"/>
                </a:moveTo>
                <a:cubicBezTo>
                  <a:pt x="112" y="116"/>
                  <a:pt x="112" y="116"/>
                  <a:pt x="112" y="116"/>
                </a:cubicBezTo>
                <a:cubicBezTo>
                  <a:pt x="104" y="126"/>
                  <a:pt x="92" y="130"/>
                  <a:pt x="79" y="130"/>
                </a:cubicBezTo>
                <a:cubicBezTo>
                  <a:pt x="62" y="130"/>
                  <a:pt x="43" y="122"/>
                  <a:pt x="28" y="106"/>
                </a:cubicBezTo>
                <a:cubicBezTo>
                  <a:pt x="12" y="90"/>
                  <a:pt x="4" y="69"/>
                  <a:pt x="4" y="51"/>
                </a:cubicBezTo>
                <a:cubicBezTo>
                  <a:pt x="4" y="38"/>
                  <a:pt x="8" y="26"/>
                  <a:pt x="16" y="18"/>
                </a:cubicBezTo>
                <a:cubicBezTo>
                  <a:pt x="24" y="9"/>
                  <a:pt x="36" y="4"/>
                  <a:pt x="48" y="4"/>
                </a:cubicBezTo>
                <a:cubicBezTo>
                  <a:pt x="65" y="4"/>
                  <a:pt x="84" y="12"/>
                  <a:pt x="100" y="28"/>
                </a:cubicBezTo>
                <a:cubicBezTo>
                  <a:pt x="116" y="44"/>
                  <a:pt x="124" y="65"/>
                  <a:pt x="124" y="83"/>
                </a:cubicBezTo>
                <a:cubicBezTo>
                  <a:pt x="124" y="96"/>
                  <a:pt x="120" y="108"/>
                  <a:pt x="112" y="116"/>
                </a:cubicBezTo>
                <a:cubicBezTo>
                  <a:pt x="113" y="118"/>
                  <a:pt x="113" y="118"/>
                  <a:pt x="113" y="118"/>
                </a:cubicBezTo>
                <a:cubicBezTo>
                  <a:pt x="115" y="119"/>
                  <a:pt x="115" y="119"/>
                  <a:pt x="115" y="119"/>
                </a:cubicBezTo>
                <a:cubicBezTo>
                  <a:pt x="124" y="109"/>
                  <a:pt x="128" y="97"/>
                  <a:pt x="128" y="83"/>
                </a:cubicBezTo>
                <a:cubicBezTo>
                  <a:pt x="128" y="63"/>
                  <a:pt x="119" y="42"/>
                  <a:pt x="102" y="25"/>
                </a:cubicBezTo>
                <a:cubicBezTo>
                  <a:pt x="86" y="9"/>
                  <a:pt x="67" y="0"/>
                  <a:pt x="48" y="0"/>
                </a:cubicBezTo>
                <a:cubicBezTo>
                  <a:pt x="35" y="0"/>
                  <a:pt x="22" y="5"/>
                  <a:pt x="13" y="15"/>
                </a:cubicBezTo>
                <a:cubicBezTo>
                  <a:pt x="4" y="25"/>
                  <a:pt x="0" y="37"/>
                  <a:pt x="0" y="51"/>
                </a:cubicBezTo>
                <a:cubicBezTo>
                  <a:pt x="0" y="71"/>
                  <a:pt x="9" y="92"/>
                  <a:pt x="25" y="109"/>
                </a:cubicBezTo>
                <a:cubicBezTo>
                  <a:pt x="41" y="126"/>
                  <a:pt x="61" y="134"/>
                  <a:pt x="79" y="134"/>
                </a:cubicBezTo>
                <a:cubicBezTo>
                  <a:pt x="93" y="134"/>
                  <a:pt x="106" y="129"/>
                  <a:pt x="115" y="119"/>
                </a:cubicBezTo>
                <a:lnTo>
                  <a:pt x="113" y="118"/>
                </a:lnTo>
                <a:close/>
              </a:path>
            </a:pathLst>
          </a:custGeom>
          <a:solidFill>
            <a:srgbClr val="E2B2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0" name="Freeform 174">
            <a:extLst>
              <a:ext uri="{FF2B5EF4-FFF2-40B4-BE49-F238E27FC236}">
                <a16:creationId xmlns:a16="http://schemas.microsoft.com/office/drawing/2014/main" id="{1EA5600D-88B6-464A-98DF-A9EF857C096C}"/>
              </a:ext>
            </a:extLst>
          </p:cNvPr>
          <p:cNvSpPr>
            <a:spLocks/>
          </p:cNvSpPr>
          <p:nvPr userDrawn="1"/>
        </p:nvSpPr>
        <p:spPr bwMode="auto">
          <a:xfrm>
            <a:off x="6477000" y="2185194"/>
            <a:ext cx="101600" cy="119063"/>
          </a:xfrm>
          <a:custGeom>
            <a:avLst/>
            <a:gdLst>
              <a:gd name="T0" fmla="*/ 0 w 64"/>
              <a:gd name="T1" fmla="*/ 0 h 75"/>
              <a:gd name="T2" fmla="*/ 25 w 64"/>
              <a:gd name="T3" fmla="*/ 10 h 75"/>
              <a:gd name="T4" fmla="*/ 44 w 64"/>
              <a:gd name="T5" fmla="*/ 27 h 75"/>
              <a:gd name="T6" fmla="*/ 48 w 64"/>
              <a:gd name="T7" fmla="*/ 32 h 75"/>
              <a:gd name="T8" fmla="*/ 52 w 64"/>
              <a:gd name="T9" fmla="*/ 37 h 75"/>
              <a:gd name="T10" fmla="*/ 55 w 64"/>
              <a:gd name="T11" fmla="*/ 43 h 75"/>
              <a:gd name="T12" fmla="*/ 58 w 64"/>
              <a:gd name="T13" fmla="*/ 49 h 75"/>
              <a:gd name="T14" fmla="*/ 62 w 64"/>
              <a:gd name="T15" fmla="*/ 62 h 75"/>
              <a:gd name="T16" fmla="*/ 64 w 64"/>
              <a:gd name="T17" fmla="*/ 75 h 75"/>
              <a:gd name="T18" fmla="*/ 61 w 64"/>
              <a:gd name="T19" fmla="*/ 62 h 75"/>
              <a:gd name="T20" fmla="*/ 56 w 64"/>
              <a:gd name="T21" fmla="*/ 50 h 75"/>
              <a:gd name="T22" fmla="*/ 43 w 64"/>
              <a:gd name="T23" fmla="*/ 28 h 75"/>
              <a:gd name="T24" fmla="*/ 24 w 64"/>
              <a:gd name="T25" fmla="*/ 11 h 75"/>
              <a:gd name="T26" fmla="*/ 12 w 64"/>
              <a:gd name="T27" fmla="*/ 5 h 75"/>
              <a:gd name="T28" fmla="*/ 0 w 64"/>
              <a:gd name="T2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75">
                <a:moveTo>
                  <a:pt x="0" y="0"/>
                </a:moveTo>
                <a:cubicBezTo>
                  <a:pt x="9" y="2"/>
                  <a:pt x="17" y="5"/>
                  <a:pt x="25" y="10"/>
                </a:cubicBezTo>
                <a:cubicBezTo>
                  <a:pt x="32" y="14"/>
                  <a:pt x="39" y="20"/>
                  <a:pt x="44" y="27"/>
                </a:cubicBezTo>
                <a:cubicBezTo>
                  <a:pt x="46" y="28"/>
                  <a:pt x="47" y="30"/>
                  <a:pt x="48" y="32"/>
                </a:cubicBezTo>
                <a:cubicBezTo>
                  <a:pt x="50" y="34"/>
                  <a:pt x="51" y="35"/>
                  <a:pt x="52" y="37"/>
                </a:cubicBezTo>
                <a:cubicBezTo>
                  <a:pt x="55" y="43"/>
                  <a:pt x="55" y="43"/>
                  <a:pt x="55" y="43"/>
                </a:cubicBezTo>
                <a:cubicBezTo>
                  <a:pt x="56" y="45"/>
                  <a:pt x="57" y="47"/>
                  <a:pt x="58" y="49"/>
                </a:cubicBezTo>
                <a:cubicBezTo>
                  <a:pt x="59" y="53"/>
                  <a:pt x="60" y="58"/>
                  <a:pt x="62" y="62"/>
                </a:cubicBezTo>
                <a:cubicBezTo>
                  <a:pt x="62" y="66"/>
                  <a:pt x="63" y="70"/>
                  <a:pt x="64" y="75"/>
                </a:cubicBezTo>
                <a:cubicBezTo>
                  <a:pt x="63" y="70"/>
                  <a:pt x="62" y="66"/>
                  <a:pt x="61" y="62"/>
                </a:cubicBezTo>
                <a:cubicBezTo>
                  <a:pt x="59" y="58"/>
                  <a:pt x="58" y="54"/>
                  <a:pt x="56" y="50"/>
                </a:cubicBezTo>
                <a:cubicBezTo>
                  <a:pt x="53" y="42"/>
                  <a:pt x="48" y="34"/>
                  <a:pt x="43" y="28"/>
                </a:cubicBezTo>
                <a:cubicBezTo>
                  <a:pt x="38" y="21"/>
                  <a:pt x="31" y="16"/>
                  <a:pt x="24" y="11"/>
                </a:cubicBezTo>
                <a:cubicBezTo>
                  <a:pt x="20" y="8"/>
                  <a:pt x="16" y="6"/>
                  <a:pt x="12" y="5"/>
                </a:cubicBezTo>
                <a:cubicBezTo>
                  <a:pt x="8" y="3"/>
                  <a:pt x="4" y="1"/>
                  <a:pt x="0" y="0"/>
                </a:cubicBezTo>
                <a:close/>
              </a:path>
            </a:pathLst>
          </a:custGeom>
          <a:solidFill>
            <a:srgbClr val="FFF6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1" name="Freeform 175">
            <a:extLst>
              <a:ext uri="{FF2B5EF4-FFF2-40B4-BE49-F238E27FC236}">
                <a16:creationId xmlns:a16="http://schemas.microsoft.com/office/drawing/2014/main" id="{43FA6A3B-A1A2-4A72-93E7-3F24C5102A82}"/>
              </a:ext>
            </a:extLst>
          </p:cNvPr>
          <p:cNvSpPr>
            <a:spLocks/>
          </p:cNvSpPr>
          <p:nvPr userDrawn="1"/>
        </p:nvSpPr>
        <p:spPr bwMode="auto">
          <a:xfrm>
            <a:off x="6488112" y="2155032"/>
            <a:ext cx="123825" cy="125413"/>
          </a:xfrm>
          <a:custGeom>
            <a:avLst/>
            <a:gdLst>
              <a:gd name="T0" fmla="*/ 0 w 78"/>
              <a:gd name="T1" fmla="*/ 0 h 79"/>
              <a:gd name="T2" fmla="*/ 28 w 78"/>
              <a:gd name="T3" fmla="*/ 9 h 79"/>
              <a:gd name="T4" fmla="*/ 52 w 78"/>
              <a:gd name="T5" fmla="*/ 27 h 79"/>
              <a:gd name="T6" fmla="*/ 69 w 78"/>
              <a:gd name="T7" fmla="*/ 51 h 79"/>
              <a:gd name="T8" fmla="*/ 75 w 78"/>
              <a:gd name="T9" fmla="*/ 65 h 79"/>
              <a:gd name="T10" fmla="*/ 76 w 78"/>
              <a:gd name="T11" fmla="*/ 72 h 79"/>
              <a:gd name="T12" fmla="*/ 78 w 78"/>
              <a:gd name="T13" fmla="*/ 79 h 79"/>
              <a:gd name="T14" fmla="*/ 66 w 78"/>
              <a:gd name="T15" fmla="*/ 52 h 79"/>
              <a:gd name="T16" fmla="*/ 49 w 78"/>
              <a:gd name="T17" fmla="*/ 29 h 79"/>
              <a:gd name="T18" fmla="*/ 27 w 78"/>
              <a:gd name="T19" fmla="*/ 12 h 79"/>
              <a:gd name="T20" fmla="*/ 20 w 78"/>
              <a:gd name="T21" fmla="*/ 8 h 79"/>
              <a:gd name="T22" fmla="*/ 14 w 78"/>
              <a:gd name="T23" fmla="*/ 5 h 79"/>
              <a:gd name="T24" fmla="*/ 0 w 78"/>
              <a:gd name="T2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79">
                <a:moveTo>
                  <a:pt x="0" y="0"/>
                </a:moveTo>
                <a:cubicBezTo>
                  <a:pt x="10" y="1"/>
                  <a:pt x="19" y="4"/>
                  <a:pt x="28" y="9"/>
                </a:cubicBezTo>
                <a:cubicBezTo>
                  <a:pt x="37" y="14"/>
                  <a:pt x="45" y="20"/>
                  <a:pt x="52" y="27"/>
                </a:cubicBezTo>
                <a:cubicBezTo>
                  <a:pt x="59" y="34"/>
                  <a:pt x="65" y="42"/>
                  <a:pt x="69" y="51"/>
                </a:cubicBezTo>
                <a:cubicBezTo>
                  <a:pt x="71" y="55"/>
                  <a:pt x="73" y="60"/>
                  <a:pt x="75" y="65"/>
                </a:cubicBezTo>
                <a:cubicBezTo>
                  <a:pt x="76" y="67"/>
                  <a:pt x="76" y="69"/>
                  <a:pt x="76" y="72"/>
                </a:cubicBezTo>
                <a:cubicBezTo>
                  <a:pt x="77" y="74"/>
                  <a:pt x="78" y="77"/>
                  <a:pt x="78" y="79"/>
                </a:cubicBezTo>
                <a:cubicBezTo>
                  <a:pt x="75" y="70"/>
                  <a:pt x="71" y="61"/>
                  <a:pt x="66" y="52"/>
                </a:cubicBezTo>
                <a:cubicBezTo>
                  <a:pt x="62" y="44"/>
                  <a:pt x="56" y="36"/>
                  <a:pt x="49" y="29"/>
                </a:cubicBezTo>
                <a:cubicBezTo>
                  <a:pt x="42" y="23"/>
                  <a:pt x="35" y="17"/>
                  <a:pt x="27" y="12"/>
                </a:cubicBezTo>
                <a:cubicBezTo>
                  <a:pt x="24" y="10"/>
                  <a:pt x="22" y="9"/>
                  <a:pt x="20" y="8"/>
                </a:cubicBezTo>
                <a:cubicBezTo>
                  <a:pt x="18" y="7"/>
                  <a:pt x="16" y="6"/>
                  <a:pt x="14" y="5"/>
                </a:cubicBezTo>
                <a:cubicBezTo>
                  <a:pt x="9" y="3"/>
                  <a:pt x="5" y="1"/>
                  <a:pt x="0" y="0"/>
                </a:cubicBezTo>
                <a:close/>
              </a:path>
            </a:pathLst>
          </a:custGeom>
          <a:solidFill>
            <a:srgbClr val="FFF6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1" name="副标题 2"/>
          <p:cNvSpPr>
            <a:spLocks noGrp="1"/>
          </p:cNvSpPr>
          <p:nvPr userDrawn="1">
            <p:ph type="subTitle" idx="1"/>
          </p:nvPr>
        </p:nvSpPr>
        <p:spPr>
          <a:xfrm>
            <a:off x="669925" y="2950414"/>
            <a:ext cx="10850563" cy="558799"/>
          </a:xfrm>
        </p:spPr>
        <p:txBody>
          <a:bodyPr anchor="ctr">
            <a:normAutofit/>
          </a:bodyPr>
          <a:lstStyle>
            <a:lvl1pPr marL="0" indent="0" algn="ctr">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669925" y="2251823"/>
            <a:ext cx="10850563" cy="698591"/>
          </a:xfrm>
        </p:spPr>
        <p:txBody>
          <a:bodyPr anchor="ctr">
            <a:normAutofit/>
          </a:bodyPr>
          <a:lstStyle>
            <a:lvl1pPr algn="ctr">
              <a:defRPr sz="4000">
                <a:solidFill>
                  <a:schemeClr val="tx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69925" y="4027922"/>
            <a:ext cx="10850563" cy="296271"/>
          </a:xfrm>
        </p:spPr>
        <p:txBody>
          <a:bodyPr vert="horz"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5" y="4324193"/>
            <a:ext cx="10850563" cy="296271"/>
          </a:xfrm>
        </p:spPr>
        <p:txBody>
          <a:bodyPr vert="horz"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p:nvPr>
        </p:nvSpPr>
        <p:spPr>
          <a:xfrm>
            <a:off x="4630738" y="2543176"/>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4631854" y="3438526"/>
            <a:ext cx="5419185"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
        <p:nvSpPr>
          <p:cNvPr id="18" name="Freeform 17">
            <a:extLst>
              <a:ext uri="{FF2B5EF4-FFF2-40B4-BE49-F238E27FC236}">
                <a16:creationId xmlns:a16="http://schemas.microsoft.com/office/drawing/2014/main" id="{D9F7C3B8-CC3E-45C7-916C-922BCAAEDBBA}"/>
              </a:ext>
            </a:extLst>
          </p:cNvPr>
          <p:cNvSpPr>
            <a:spLocks/>
          </p:cNvSpPr>
          <p:nvPr userDrawn="1"/>
        </p:nvSpPr>
        <p:spPr bwMode="auto">
          <a:xfrm>
            <a:off x="-1588" y="-1588"/>
            <a:ext cx="2976563" cy="6858000"/>
          </a:xfrm>
          <a:custGeom>
            <a:avLst/>
            <a:gdLst>
              <a:gd name="T0" fmla="*/ 1517 w 1875"/>
              <a:gd name="T1" fmla="*/ 0 h 4320"/>
              <a:gd name="T2" fmla="*/ 664 w 1875"/>
              <a:gd name="T3" fmla="*/ 1183 h 4320"/>
              <a:gd name="T4" fmla="*/ 550 w 1875"/>
              <a:gd name="T5" fmla="*/ 2254 h 4320"/>
              <a:gd name="T6" fmla="*/ 1875 w 1875"/>
              <a:gd name="T7" fmla="*/ 4320 h 4320"/>
              <a:gd name="T8" fmla="*/ 0 w 1875"/>
              <a:gd name="T9" fmla="*/ 4320 h 4320"/>
              <a:gd name="T10" fmla="*/ 0 w 1875"/>
              <a:gd name="T11" fmla="*/ 0 h 4320"/>
              <a:gd name="T12" fmla="*/ 1517 w 1875"/>
              <a:gd name="T13" fmla="*/ 0 h 4320"/>
            </a:gdLst>
            <a:ahLst/>
            <a:cxnLst>
              <a:cxn ang="0">
                <a:pos x="T0" y="T1"/>
              </a:cxn>
              <a:cxn ang="0">
                <a:pos x="T2" y="T3"/>
              </a:cxn>
              <a:cxn ang="0">
                <a:pos x="T4" y="T5"/>
              </a:cxn>
              <a:cxn ang="0">
                <a:pos x="T6" y="T7"/>
              </a:cxn>
              <a:cxn ang="0">
                <a:pos x="T8" y="T9"/>
              </a:cxn>
              <a:cxn ang="0">
                <a:pos x="T10" y="T11"/>
              </a:cxn>
              <a:cxn ang="0">
                <a:pos x="T12" y="T13"/>
              </a:cxn>
            </a:cxnLst>
            <a:rect l="0" t="0" r="r" b="b"/>
            <a:pathLst>
              <a:path w="1875" h="4320">
                <a:moveTo>
                  <a:pt x="1517" y="0"/>
                </a:moveTo>
                <a:lnTo>
                  <a:pt x="664" y="1183"/>
                </a:lnTo>
                <a:lnTo>
                  <a:pt x="550" y="2254"/>
                </a:lnTo>
                <a:lnTo>
                  <a:pt x="1875" y="4320"/>
                </a:lnTo>
                <a:lnTo>
                  <a:pt x="0" y="4320"/>
                </a:lnTo>
                <a:lnTo>
                  <a:pt x="0" y="0"/>
                </a:lnTo>
                <a:lnTo>
                  <a:pt x="1517"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8">
            <a:extLst>
              <a:ext uri="{FF2B5EF4-FFF2-40B4-BE49-F238E27FC236}">
                <a16:creationId xmlns:a16="http://schemas.microsoft.com/office/drawing/2014/main" id="{FE21579E-026A-4D0E-BBA7-2DD75BB30F27}"/>
              </a:ext>
            </a:extLst>
          </p:cNvPr>
          <p:cNvSpPr>
            <a:spLocks/>
          </p:cNvSpPr>
          <p:nvPr userDrawn="1"/>
        </p:nvSpPr>
        <p:spPr bwMode="auto">
          <a:xfrm>
            <a:off x="650875" y="-1588"/>
            <a:ext cx="1765300" cy="1773238"/>
          </a:xfrm>
          <a:custGeom>
            <a:avLst/>
            <a:gdLst>
              <a:gd name="T0" fmla="*/ 1098 w 1112"/>
              <a:gd name="T1" fmla="*/ 0 h 1117"/>
              <a:gd name="T2" fmla="*/ 0 w 1112"/>
              <a:gd name="T3" fmla="*/ 982 h 1117"/>
              <a:gd name="T4" fmla="*/ 351 w 1112"/>
              <a:gd name="T5" fmla="*/ 1117 h 1117"/>
              <a:gd name="T6" fmla="*/ 1112 w 1112"/>
              <a:gd name="T7" fmla="*/ 0 h 1117"/>
              <a:gd name="T8" fmla="*/ 1098 w 1112"/>
              <a:gd name="T9" fmla="*/ 0 h 1117"/>
            </a:gdLst>
            <a:ahLst/>
            <a:cxnLst>
              <a:cxn ang="0">
                <a:pos x="T0" y="T1"/>
              </a:cxn>
              <a:cxn ang="0">
                <a:pos x="T2" y="T3"/>
              </a:cxn>
              <a:cxn ang="0">
                <a:pos x="T4" y="T5"/>
              </a:cxn>
              <a:cxn ang="0">
                <a:pos x="T6" y="T7"/>
              </a:cxn>
              <a:cxn ang="0">
                <a:pos x="T8" y="T9"/>
              </a:cxn>
            </a:cxnLst>
            <a:rect l="0" t="0" r="r" b="b"/>
            <a:pathLst>
              <a:path w="1112" h="1117">
                <a:moveTo>
                  <a:pt x="1098" y="0"/>
                </a:moveTo>
                <a:lnTo>
                  <a:pt x="0" y="982"/>
                </a:lnTo>
                <a:lnTo>
                  <a:pt x="351" y="1117"/>
                </a:lnTo>
                <a:lnTo>
                  <a:pt x="1112" y="0"/>
                </a:lnTo>
                <a:lnTo>
                  <a:pt x="1098"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9">
            <a:extLst>
              <a:ext uri="{FF2B5EF4-FFF2-40B4-BE49-F238E27FC236}">
                <a16:creationId xmlns:a16="http://schemas.microsoft.com/office/drawing/2014/main" id="{F9FAB8AB-319B-46C6-A29F-36C48BE072D0}"/>
              </a:ext>
            </a:extLst>
          </p:cNvPr>
          <p:cNvSpPr>
            <a:spLocks/>
          </p:cNvSpPr>
          <p:nvPr userDrawn="1"/>
        </p:nvSpPr>
        <p:spPr bwMode="auto">
          <a:xfrm>
            <a:off x="593725" y="1557338"/>
            <a:ext cx="1090613" cy="1265238"/>
          </a:xfrm>
          <a:custGeom>
            <a:avLst/>
            <a:gdLst>
              <a:gd name="T0" fmla="*/ 687 w 687"/>
              <a:gd name="T1" fmla="*/ 248 h 797"/>
              <a:gd name="T2" fmla="*/ 36 w 687"/>
              <a:gd name="T3" fmla="*/ 0 h 797"/>
              <a:gd name="T4" fmla="*/ 0 w 687"/>
              <a:gd name="T5" fmla="*/ 356 h 797"/>
              <a:gd name="T6" fmla="*/ 623 w 687"/>
              <a:gd name="T7" fmla="*/ 797 h 797"/>
              <a:gd name="T8" fmla="*/ 687 w 687"/>
              <a:gd name="T9" fmla="*/ 248 h 797"/>
            </a:gdLst>
            <a:ahLst/>
            <a:cxnLst>
              <a:cxn ang="0">
                <a:pos x="T0" y="T1"/>
              </a:cxn>
              <a:cxn ang="0">
                <a:pos x="T2" y="T3"/>
              </a:cxn>
              <a:cxn ang="0">
                <a:pos x="T4" y="T5"/>
              </a:cxn>
              <a:cxn ang="0">
                <a:pos x="T6" y="T7"/>
              </a:cxn>
              <a:cxn ang="0">
                <a:pos x="T8" y="T9"/>
              </a:cxn>
            </a:cxnLst>
            <a:rect l="0" t="0" r="r" b="b"/>
            <a:pathLst>
              <a:path w="687" h="797">
                <a:moveTo>
                  <a:pt x="687" y="248"/>
                </a:moveTo>
                <a:lnTo>
                  <a:pt x="36" y="0"/>
                </a:lnTo>
                <a:lnTo>
                  <a:pt x="0" y="356"/>
                </a:lnTo>
                <a:lnTo>
                  <a:pt x="623" y="797"/>
                </a:lnTo>
                <a:lnTo>
                  <a:pt x="687" y="248"/>
                </a:lnTo>
                <a:close/>
              </a:path>
            </a:pathLst>
          </a:custGeom>
          <a:solidFill>
            <a:srgbClr val="EC1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0">
            <a:extLst>
              <a:ext uri="{FF2B5EF4-FFF2-40B4-BE49-F238E27FC236}">
                <a16:creationId xmlns:a16="http://schemas.microsoft.com/office/drawing/2014/main" id="{D3B2A761-2487-4E26-BCD6-3CDB7F52BE84}"/>
              </a:ext>
            </a:extLst>
          </p:cNvPr>
          <p:cNvSpPr>
            <a:spLocks/>
          </p:cNvSpPr>
          <p:nvPr userDrawn="1"/>
        </p:nvSpPr>
        <p:spPr bwMode="auto">
          <a:xfrm>
            <a:off x="871538" y="2390775"/>
            <a:ext cx="711200" cy="1185863"/>
          </a:xfrm>
          <a:custGeom>
            <a:avLst/>
            <a:gdLst>
              <a:gd name="T0" fmla="*/ 0 w 448"/>
              <a:gd name="T1" fmla="*/ 747 h 747"/>
              <a:gd name="T2" fmla="*/ 448 w 448"/>
              <a:gd name="T3" fmla="*/ 272 h 747"/>
              <a:gd name="T4" fmla="*/ 65 w 448"/>
              <a:gd name="T5" fmla="*/ 0 h 747"/>
              <a:gd name="T6" fmla="*/ 0 w 448"/>
              <a:gd name="T7" fmla="*/ 747 h 747"/>
            </a:gdLst>
            <a:ahLst/>
            <a:cxnLst>
              <a:cxn ang="0">
                <a:pos x="T0" y="T1"/>
              </a:cxn>
              <a:cxn ang="0">
                <a:pos x="T2" y="T3"/>
              </a:cxn>
              <a:cxn ang="0">
                <a:pos x="T4" y="T5"/>
              </a:cxn>
              <a:cxn ang="0">
                <a:pos x="T6" y="T7"/>
              </a:cxn>
            </a:cxnLst>
            <a:rect l="0" t="0" r="r" b="b"/>
            <a:pathLst>
              <a:path w="448" h="747">
                <a:moveTo>
                  <a:pt x="0" y="747"/>
                </a:moveTo>
                <a:lnTo>
                  <a:pt x="448" y="272"/>
                </a:lnTo>
                <a:lnTo>
                  <a:pt x="65" y="0"/>
                </a:lnTo>
                <a:lnTo>
                  <a:pt x="0" y="74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21">
            <a:extLst>
              <a:ext uri="{FF2B5EF4-FFF2-40B4-BE49-F238E27FC236}">
                <a16:creationId xmlns:a16="http://schemas.microsoft.com/office/drawing/2014/main" id="{2BFE72D2-8366-4631-992E-015DC33667E4}"/>
              </a:ext>
            </a:extLst>
          </p:cNvPr>
          <p:cNvSpPr>
            <a:spLocks/>
          </p:cNvSpPr>
          <p:nvPr userDrawn="1"/>
        </p:nvSpPr>
        <p:spPr bwMode="auto">
          <a:xfrm>
            <a:off x="871538" y="3576638"/>
            <a:ext cx="830263" cy="1414463"/>
          </a:xfrm>
          <a:custGeom>
            <a:avLst/>
            <a:gdLst>
              <a:gd name="T0" fmla="*/ 523 w 523"/>
              <a:gd name="T1" fmla="*/ 812 h 891"/>
              <a:gd name="T2" fmla="*/ 169 w 523"/>
              <a:gd name="T3" fmla="*/ 891 h 891"/>
              <a:gd name="T4" fmla="*/ 0 w 523"/>
              <a:gd name="T5" fmla="*/ 0 h 891"/>
              <a:gd name="T6" fmla="*/ 523 w 523"/>
              <a:gd name="T7" fmla="*/ 812 h 891"/>
            </a:gdLst>
            <a:ahLst/>
            <a:cxnLst>
              <a:cxn ang="0">
                <a:pos x="T0" y="T1"/>
              </a:cxn>
              <a:cxn ang="0">
                <a:pos x="T2" y="T3"/>
              </a:cxn>
              <a:cxn ang="0">
                <a:pos x="T4" y="T5"/>
              </a:cxn>
              <a:cxn ang="0">
                <a:pos x="T6" y="T7"/>
              </a:cxn>
            </a:cxnLst>
            <a:rect l="0" t="0" r="r" b="b"/>
            <a:pathLst>
              <a:path w="523" h="891">
                <a:moveTo>
                  <a:pt x="523" y="812"/>
                </a:moveTo>
                <a:lnTo>
                  <a:pt x="169" y="891"/>
                </a:lnTo>
                <a:lnTo>
                  <a:pt x="0" y="0"/>
                </a:lnTo>
                <a:lnTo>
                  <a:pt x="523" y="812"/>
                </a:lnTo>
                <a:close/>
              </a:path>
            </a:pathLst>
          </a:custGeom>
          <a:solidFill>
            <a:srgbClr val="EC1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2">
            <a:extLst>
              <a:ext uri="{FF2B5EF4-FFF2-40B4-BE49-F238E27FC236}">
                <a16:creationId xmlns:a16="http://schemas.microsoft.com/office/drawing/2014/main" id="{F6663243-75D9-435B-A784-A5B04B5A546A}"/>
              </a:ext>
            </a:extLst>
          </p:cNvPr>
          <p:cNvSpPr>
            <a:spLocks/>
          </p:cNvSpPr>
          <p:nvPr userDrawn="1"/>
        </p:nvSpPr>
        <p:spPr bwMode="auto">
          <a:xfrm>
            <a:off x="1139825" y="4822825"/>
            <a:ext cx="760413" cy="711200"/>
          </a:xfrm>
          <a:custGeom>
            <a:avLst/>
            <a:gdLst>
              <a:gd name="T0" fmla="*/ 475 w 479"/>
              <a:gd name="T1" fmla="*/ 0 h 448"/>
              <a:gd name="T2" fmla="*/ 479 w 479"/>
              <a:gd name="T3" fmla="*/ 448 h 448"/>
              <a:gd name="T4" fmla="*/ 0 w 479"/>
              <a:gd name="T5" fmla="*/ 106 h 448"/>
              <a:gd name="T6" fmla="*/ 475 w 479"/>
              <a:gd name="T7" fmla="*/ 0 h 448"/>
            </a:gdLst>
            <a:ahLst/>
            <a:cxnLst>
              <a:cxn ang="0">
                <a:pos x="T0" y="T1"/>
              </a:cxn>
              <a:cxn ang="0">
                <a:pos x="T2" y="T3"/>
              </a:cxn>
              <a:cxn ang="0">
                <a:pos x="T4" y="T5"/>
              </a:cxn>
              <a:cxn ang="0">
                <a:pos x="T6" y="T7"/>
              </a:cxn>
            </a:cxnLst>
            <a:rect l="0" t="0" r="r" b="b"/>
            <a:pathLst>
              <a:path w="479" h="448">
                <a:moveTo>
                  <a:pt x="475" y="0"/>
                </a:moveTo>
                <a:lnTo>
                  <a:pt x="479" y="448"/>
                </a:lnTo>
                <a:lnTo>
                  <a:pt x="0" y="106"/>
                </a:lnTo>
                <a:lnTo>
                  <a:pt x="475"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23">
            <a:extLst>
              <a:ext uri="{FF2B5EF4-FFF2-40B4-BE49-F238E27FC236}">
                <a16:creationId xmlns:a16="http://schemas.microsoft.com/office/drawing/2014/main" id="{411257B1-6B27-418B-827D-88275B155CF9}"/>
              </a:ext>
            </a:extLst>
          </p:cNvPr>
          <p:cNvSpPr>
            <a:spLocks/>
          </p:cNvSpPr>
          <p:nvPr userDrawn="1"/>
        </p:nvSpPr>
        <p:spPr bwMode="auto">
          <a:xfrm>
            <a:off x="1865313" y="4822825"/>
            <a:ext cx="1127125" cy="2033588"/>
          </a:xfrm>
          <a:custGeom>
            <a:avLst/>
            <a:gdLst>
              <a:gd name="T0" fmla="*/ 710 w 710"/>
              <a:gd name="T1" fmla="*/ 1281 h 1281"/>
              <a:gd name="T2" fmla="*/ 18 w 710"/>
              <a:gd name="T3" fmla="*/ 0 h 1281"/>
              <a:gd name="T4" fmla="*/ 0 w 710"/>
              <a:gd name="T5" fmla="*/ 538 h 1281"/>
              <a:gd name="T6" fmla="*/ 697 w 710"/>
              <a:gd name="T7" fmla="*/ 1281 h 1281"/>
              <a:gd name="T8" fmla="*/ 710 w 710"/>
              <a:gd name="T9" fmla="*/ 1281 h 1281"/>
            </a:gdLst>
            <a:ahLst/>
            <a:cxnLst>
              <a:cxn ang="0">
                <a:pos x="T0" y="T1"/>
              </a:cxn>
              <a:cxn ang="0">
                <a:pos x="T2" y="T3"/>
              </a:cxn>
              <a:cxn ang="0">
                <a:pos x="T4" y="T5"/>
              </a:cxn>
              <a:cxn ang="0">
                <a:pos x="T6" y="T7"/>
              </a:cxn>
              <a:cxn ang="0">
                <a:pos x="T8" y="T9"/>
              </a:cxn>
            </a:cxnLst>
            <a:rect l="0" t="0" r="r" b="b"/>
            <a:pathLst>
              <a:path w="710" h="1281">
                <a:moveTo>
                  <a:pt x="710" y="1281"/>
                </a:moveTo>
                <a:lnTo>
                  <a:pt x="18" y="0"/>
                </a:lnTo>
                <a:lnTo>
                  <a:pt x="0" y="538"/>
                </a:lnTo>
                <a:lnTo>
                  <a:pt x="697" y="1281"/>
                </a:lnTo>
                <a:lnTo>
                  <a:pt x="710" y="1281"/>
                </a:lnTo>
                <a:close/>
              </a:path>
            </a:pathLst>
          </a:custGeom>
          <a:solidFill>
            <a:srgbClr val="EC1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2023/12/27</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2023/12/27</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998DD09-C1F6-4865-8730-FB9180A5FA4D}"/>
              </a:ext>
            </a:extLst>
          </p:cNvPr>
          <p:cNvGrpSpPr/>
          <p:nvPr userDrawn="1"/>
        </p:nvGrpSpPr>
        <p:grpSpPr>
          <a:xfrm>
            <a:off x="-1588" y="3176"/>
            <a:ext cx="12192001" cy="6848475"/>
            <a:chOff x="-1588" y="3176"/>
            <a:chExt cx="12192001" cy="6848475"/>
          </a:xfrm>
        </p:grpSpPr>
        <p:sp>
          <p:nvSpPr>
            <p:cNvPr id="82" name="Rectangle 5">
              <a:extLst>
                <a:ext uri="{FF2B5EF4-FFF2-40B4-BE49-F238E27FC236}">
                  <a16:creationId xmlns:a16="http://schemas.microsoft.com/office/drawing/2014/main" id="{3D77F6C6-704E-4967-99DA-3DD4619BFB0A}"/>
                </a:ext>
              </a:extLst>
            </p:cNvPr>
            <p:cNvSpPr>
              <a:spLocks noChangeArrowheads="1"/>
            </p:cNvSpPr>
            <p:nvPr userDrawn="1"/>
          </p:nvSpPr>
          <p:spPr bwMode="auto">
            <a:xfrm>
              <a:off x="-1588" y="3176"/>
              <a:ext cx="12192000" cy="1516063"/>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6">
              <a:extLst>
                <a:ext uri="{FF2B5EF4-FFF2-40B4-BE49-F238E27FC236}">
                  <a16:creationId xmlns:a16="http://schemas.microsoft.com/office/drawing/2014/main" id="{27C20FC0-4046-41F2-AFC7-3703F44A8817}"/>
                </a:ext>
              </a:extLst>
            </p:cNvPr>
            <p:cNvSpPr>
              <a:spLocks/>
            </p:cNvSpPr>
            <p:nvPr userDrawn="1"/>
          </p:nvSpPr>
          <p:spPr bwMode="auto">
            <a:xfrm>
              <a:off x="-1588" y="4187826"/>
              <a:ext cx="12192000" cy="2663825"/>
            </a:xfrm>
            <a:custGeom>
              <a:avLst/>
              <a:gdLst>
                <a:gd name="T0" fmla="*/ 0 w 7680"/>
                <a:gd name="T1" fmla="*/ 4 h 1678"/>
                <a:gd name="T2" fmla="*/ 4574 w 7680"/>
                <a:gd name="T3" fmla="*/ 4 h 1678"/>
                <a:gd name="T4" fmla="*/ 6102 w 7680"/>
                <a:gd name="T5" fmla="*/ 44 h 1678"/>
                <a:gd name="T6" fmla="*/ 7680 w 7680"/>
                <a:gd name="T7" fmla="*/ 0 h 1678"/>
                <a:gd name="T8" fmla="*/ 7680 w 7680"/>
                <a:gd name="T9" fmla="*/ 1678 h 1678"/>
                <a:gd name="T10" fmla="*/ 0 w 7680"/>
                <a:gd name="T11" fmla="*/ 1678 h 1678"/>
                <a:gd name="T12" fmla="*/ 0 w 7680"/>
                <a:gd name="T13" fmla="*/ 4 h 1678"/>
              </a:gdLst>
              <a:ahLst/>
              <a:cxnLst>
                <a:cxn ang="0">
                  <a:pos x="T0" y="T1"/>
                </a:cxn>
                <a:cxn ang="0">
                  <a:pos x="T2" y="T3"/>
                </a:cxn>
                <a:cxn ang="0">
                  <a:pos x="T4" y="T5"/>
                </a:cxn>
                <a:cxn ang="0">
                  <a:pos x="T6" y="T7"/>
                </a:cxn>
                <a:cxn ang="0">
                  <a:pos x="T8" y="T9"/>
                </a:cxn>
                <a:cxn ang="0">
                  <a:pos x="T10" y="T11"/>
                </a:cxn>
                <a:cxn ang="0">
                  <a:pos x="T12" y="T13"/>
                </a:cxn>
              </a:cxnLst>
              <a:rect l="0" t="0" r="r" b="b"/>
              <a:pathLst>
                <a:path w="7680" h="1678">
                  <a:moveTo>
                    <a:pt x="0" y="4"/>
                  </a:moveTo>
                  <a:lnTo>
                    <a:pt x="4574" y="4"/>
                  </a:lnTo>
                  <a:lnTo>
                    <a:pt x="6102" y="44"/>
                  </a:lnTo>
                  <a:lnTo>
                    <a:pt x="7680" y="0"/>
                  </a:lnTo>
                  <a:lnTo>
                    <a:pt x="7680" y="1678"/>
                  </a:lnTo>
                  <a:lnTo>
                    <a:pt x="0" y="1678"/>
                  </a:lnTo>
                  <a:lnTo>
                    <a:pt x="0" y="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7">
              <a:extLst>
                <a:ext uri="{FF2B5EF4-FFF2-40B4-BE49-F238E27FC236}">
                  <a16:creationId xmlns:a16="http://schemas.microsoft.com/office/drawing/2014/main" id="{4A335CFC-FB24-4751-9640-A82303C61CCC}"/>
                </a:ext>
              </a:extLst>
            </p:cNvPr>
            <p:cNvSpPr>
              <a:spLocks/>
            </p:cNvSpPr>
            <p:nvPr userDrawn="1"/>
          </p:nvSpPr>
          <p:spPr bwMode="auto">
            <a:xfrm>
              <a:off x="2154238" y="3967163"/>
              <a:ext cx="2146300" cy="792163"/>
            </a:xfrm>
            <a:custGeom>
              <a:avLst/>
              <a:gdLst>
                <a:gd name="T0" fmla="*/ 0 w 1352"/>
                <a:gd name="T1" fmla="*/ 0 h 499"/>
                <a:gd name="T2" fmla="*/ 832 w 1352"/>
                <a:gd name="T3" fmla="*/ 499 h 499"/>
                <a:gd name="T4" fmla="*/ 1352 w 1352"/>
                <a:gd name="T5" fmla="*/ 63 h 499"/>
                <a:gd name="T6" fmla="*/ 0 w 1352"/>
                <a:gd name="T7" fmla="*/ 0 h 499"/>
              </a:gdLst>
              <a:ahLst/>
              <a:cxnLst>
                <a:cxn ang="0">
                  <a:pos x="T0" y="T1"/>
                </a:cxn>
                <a:cxn ang="0">
                  <a:pos x="T2" y="T3"/>
                </a:cxn>
                <a:cxn ang="0">
                  <a:pos x="T4" y="T5"/>
                </a:cxn>
                <a:cxn ang="0">
                  <a:pos x="T6" y="T7"/>
                </a:cxn>
              </a:cxnLst>
              <a:rect l="0" t="0" r="r" b="b"/>
              <a:pathLst>
                <a:path w="1352" h="499">
                  <a:moveTo>
                    <a:pt x="0" y="0"/>
                  </a:moveTo>
                  <a:lnTo>
                    <a:pt x="832" y="499"/>
                  </a:lnTo>
                  <a:lnTo>
                    <a:pt x="1352" y="63"/>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8">
              <a:extLst>
                <a:ext uri="{FF2B5EF4-FFF2-40B4-BE49-F238E27FC236}">
                  <a16:creationId xmlns:a16="http://schemas.microsoft.com/office/drawing/2014/main" id="{60760276-C09F-479F-AD1D-508B9E5EAA6E}"/>
                </a:ext>
              </a:extLst>
            </p:cNvPr>
            <p:cNvSpPr>
              <a:spLocks/>
            </p:cNvSpPr>
            <p:nvPr userDrawn="1"/>
          </p:nvSpPr>
          <p:spPr bwMode="auto">
            <a:xfrm>
              <a:off x="2135188" y="3910013"/>
              <a:ext cx="3390900" cy="1419225"/>
            </a:xfrm>
            <a:custGeom>
              <a:avLst/>
              <a:gdLst>
                <a:gd name="T0" fmla="*/ 2136 w 2136"/>
                <a:gd name="T1" fmla="*/ 116 h 896"/>
                <a:gd name="T2" fmla="*/ 0 w 2136"/>
                <a:gd name="T3" fmla="*/ 896 h 896"/>
                <a:gd name="T4" fmla="*/ 1248 w 2136"/>
                <a:gd name="T5" fmla="*/ 0 h 896"/>
                <a:gd name="T6" fmla="*/ 2136 w 2136"/>
                <a:gd name="T7" fmla="*/ 116 h 896"/>
              </a:gdLst>
              <a:ahLst/>
              <a:cxnLst>
                <a:cxn ang="0">
                  <a:pos x="T0" y="T1"/>
                </a:cxn>
                <a:cxn ang="0">
                  <a:pos x="T2" y="T3"/>
                </a:cxn>
                <a:cxn ang="0">
                  <a:pos x="T4" y="T5"/>
                </a:cxn>
                <a:cxn ang="0">
                  <a:pos x="T6" y="T7"/>
                </a:cxn>
              </a:cxnLst>
              <a:rect l="0" t="0" r="r" b="b"/>
              <a:pathLst>
                <a:path w="2136" h="896">
                  <a:moveTo>
                    <a:pt x="2136" y="116"/>
                  </a:moveTo>
                  <a:cubicBezTo>
                    <a:pt x="2104" y="116"/>
                    <a:pt x="0" y="896"/>
                    <a:pt x="0" y="896"/>
                  </a:cubicBezTo>
                  <a:cubicBezTo>
                    <a:pt x="1248" y="0"/>
                    <a:pt x="1248" y="0"/>
                    <a:pt x="1248" y="0"/>
                  </a:cubicBezTo>
                  <a:lnTo>
                    <a:pt x="2136" y="11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9">
              <a:extLst>
                <a:ext uri="{FF2B5EF4-FFF2-40B4-BE49-F238E27FC236}">
                  <a16:creationId xmlns:a16="http://schemas.microsoft.com/office/drawing/2014/main" id="{E4DBEEA7-1912-43B5-8C8F-F4F7C388C82D}"/>
                </a:ext>
              </a:extLst>
            </p:cNvPr>
            <p:cNvSpPr>
              <a:spLocks/>
            </p:cNvSpPr>
            <p:nvPr userDrawn="1"/>
          </p:nvSpPr>
          <p:spPr bwMode="auto">
            <a:xfrm>
              <a:off x="4586288" y="3808413"/>
              <a:ext cx="1270000" cy="836613"/>
            </a:xfrm>
            <a:custGeom>
              <a:avLst/>
              <a:gdLst>
                <a:gd name="T0" fmla="*/ 612 w 800"/>
                <a:gd name="T1" fmla="*/ 0 h 527"/>
                <a:gd name="T2" fmla="*/ 0 w 800"/>
                <a:gd name="T3" fmla="*/ 515 h 527"/>
                <a:gd name="T4" fmla="*/ 800 w 800"/>
                <a:gd name="T5" fmla="*/ 527 h 527"/>
                <a:gd name="T6" fmla="*/ 612 w 800"/>
                <a:gd name="T7" fmla="*/ 0 h 527"/>
              </a:gdLst>
              <a:ahLst/>
              <a:cxnLst>
                <a:cxn ang="0">
                  <a:pos x="T0" y="T1"/>
                </a:cxn>
                <a:cxn ang="0">
                  <a:pos x="T2" y="T3"/>
                </a:cxn>
                <a:cxn ang="0">
                  <a:pos x="T4" y="T5"/>
                </a:cxn>
                <a:cxn ang="0">
                  <a:pos x="T6" y="T7"/>
                </a:cxn>
              </a:cxnLst>
              <a:rect l="0" t="0" r="r" b="b"/>
              <a:pathLst>
                <a:path w="800" h="527">
                  <a:moveTo>
                    <a:pt x="612" y="0"/>
                  </a:moveTo>
                  <a:lnTo>
                    <a:pt x="0" y="515"/>
                  </a:lnTo>
                  <a:lnTo>
                    <a:pt x="800" y="527"/>
                  </a:lnTo>
                  <a:lnTo>
                    <a:pt x="612"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10">
              <a:extLst>
                <a:ext uri="{FF2B5EF4-FFF2-40B4-BE49-F238E27FC236}">
                  <a16:creationId xmlns:a16="http://schemas.microsoft.com/office/drawing/2014/main" id="{D094756F-391A-4982-9552-78CC3E511CFC}"/>
                </a:ext>
              </a:extLst>
            </p:cNvPr>
            <p:cNvSpPr>
              <a:spLocks/>
            </p:cNvSpPr>
            <p:nvPr userDrawn="1"/>
          </p:nvSpPr>
          <p:spPr bwMode="auto">
            <a:xfrm>
              <a:off x="5440363" y="3903663"/>
              <a:ext cx="2581275" cy="950913"/>
            </a:xfrm>
            <a:custGeom>
              <a:avLst/>
              <a:gdLst>
                <a:gd name="T0" fmla="*/ 158 w 1626"/>
                <a:gd name="T1" fmla="*/ 599 h 599"/>
                <a:gd name="T2" fmla="*/ 0 w 1626"/>
                <a:gd name="T3" fmla="*/ 181 h 599"/>
                <a:gd name="T4" fmla="*/ 1626 w 1626"/>
                <a:gd name="T5" fmla="*/ 0 h 599"/>
                <a:gd name="T6" fmla="*/ 158 w 1626"/>
                <a:gd name="T7" fmla="*/ 599 h 599"/>
              </a:gdLst>
              <a:ahLst/>
              <a:cxnLst>
                <a:cxn ang="0">
                  <a:pos x="T0" y="T1"/>
                </a:cxn>
                <a:cxn ang="0">
                  <a:pos x="T2" y="T3"/>
                </a:cxn>
                <a:cxn ang="0">
                  <a:pos x="T4" y="T5"/>
                </a:cxn>
                <a:cxn ang="0">
                  <a:pos x="T6" y="T7"/>
                </a:cxn>
              </a:cxnLst>
              <a:rect l="0" t="0" r="r" b="b"/>
              <a:pathLst>
                <a:path w="1626" h="599">
                  <a:moveTo>
                    <a:pt x="158" y="599"/>
                  </a:moveTo>
                  <a:lnTo>
                    <a:pt x="0" y="181"/>
                  </a:lnTo>
                  <a:lnTo>
                    <a:pt x="1626" y="0"/>
                  </a:lnTo>
                  <a:lnTo>
                    <a:pt x="158" y="59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11">
              <a:extLst>
                <a:ext uri="{FF2B5EF4-FFF2-40B4-BE49-F238E27FC236}">
                  <a16:creationId xmlns:a16="http://schemas.microsoft.com/office/drawing/2014/main" id="{CDC98FDB-671B-4AC0-8E5A-C5A29708F4DC}"/>
                </a:ext>
              </a:extLst>
            </p:cNvPr>
            <p:cNvSpPr>
              <a:spLocks/>
            </p:cNvSpPr>
            <p:nvPr userDrawn="1"/>
          </p:nvSpPr>
          <p:spPr bwMode="auto">
            <a:xfrm>
              <a:off x="7119938" y="4130676"/>
              <a:ext cx="2006600" cy="704850"/>
            </a:xfrm>
            <a:custGeom>
              <a:avLst/>
              <a:gdLst>
                <a:gd name="T0" fmla="*/ 1264 w 1264"/>
                <a:gd name="T1" fmla="*/ 28 h 444"/>
                <a:gd name="T2" fmla="*/ 784 w 1264"/>
                <a:gd name="T3" fmla="*/ 444 h 444"/>
                <a:gd name="T4" fmla="*/ 0 w 1264"/>
                <a:gd name="T5" fmla="*/ 0 h 444"/>
                <a:gd name="T6" fmla="*/ 1264 w 1264"/>
                <a:gd name="T7" fmla="*/ 28 h 444"/>
              </a:gdLst>
              <a:ahLst/>
              <a:cxnLst>
                <a:cxn ang="0">
                  <a:pos x="T0" y="T1"/>
                </a:cxn>
                <a:cxn ang="0">
                  <a:pos x="T2" y="T3"/>
                </a:cxn>
                <a:cxn ang="0">
                  <a:pos x="T4" y="T5"/>
                </a:cxn>
                <a:cxn ang="0">
                  <a:pos x="T6" y="T7"/>
                </a:cxn>
              </a:cxnLst>
              <a:rect l="0" t="0" r="r" b="b"/>
              <a:pathLst>
                <a:path w="1264" h="444">
                  <a:moveTo>
                    <a:pt x="1264" y="28"/>
                  </a:moveTo>
                  <a:lnTo>
                    <a:pt x="784" y="444"/>
                  </a:lnTo>
                  <a:lnTo>
                    <a:pt x="0" y="0"/>
                  </a:lnTo>
                  <a:lnTo>
                    <a:pt x="1264" y="2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12">
              <a:extLst>
                <a:ext uri="{FF2B5EF4-FFF2-40B4-BE49-F238E27FC236}">
                  <a16:creationId xmlns:a16="http://schemas.microsoft.com/office/drawing/2014/main" id="{FB6D2D58-05DE-4394-A921-D06BAAC35A76}"/>
                </a:ext>
              </a:extLst>
            </p:cNvPr>
            <p:cNvSpPr>
              <a:spLocks/>
            </p:cNvSpPr>
            <p:nvPr userDrawn="1"/>
          </p:nvSpPr>
          <p:spPr bwMode="auto">
            <a:xfrm>
              <a:off x="8294688" y="3757613"/>
              <a:ext cx="1860550" cy="1084263"/>
            </a:xfrm>
            <a:custGeom>
              <a:avLst/>
              <a:gdLst>
                <a:gd name="T0" fmla="*/ 656 w 1172"/>
                <a:gd name="T1" fmla="*/ 0 h 683"/>
                <a:gd name="T2" fmla="*/ 0 w 1172"/>
                <a:gd name="T3" fmla="*/ 563 h 683"/>
                <a:gd name="T4" fmla="*/ 820 w 1172"/>
                <a:gd name="T5" fmla="*/ 683 h 683"/>
                <a:gd name="T6" fmla="*/ 1172 w 1172"/>
                <a:gd name="T7" fmla="*/ 60 h 683"/>
                <a:gd name="T8" fmla="*/ 656 w 1172"/>
                <a:gd name="T9" fmla="*/ 0 h 683"/>
              </a:gdLst>
              <a:ahLst/>
              <a:cxnLst>
                <a:cxn ang="0">
                  <a:pos x="T0" y="T1"/>
                </a:cxn>
                <a:cxn ang="0">
                  <a:pos x="T2" y="T3"/>
                </a:cxn>
                <a:cxn ang="0">
                  <a:pos x="T4" y="T5"/>
                </a:cxn>
                <a:cxn ang="0">
                  <a:pos x="T6" y="T7"/>
                </a:cxn>
                <a:cxn ang="0">
                  <a:pos x="T8" y="T9"/>
                </a:cxn>
              </a:cxnLst>
              <a:rect l="0" t="0" r="r" b="b"/>
              <a:pathLst>
                <a:path w="1172" h="683">
                  <a:moveTo>
                    <a:pt x="656" y="0"/>
                  </a:moveTo>
                  <a:lnTo>
                    <a:pt x="0" y="563"/>
                  </a:lnTo>
                  <a:lnTo>
                    <a:pt x="820" y="683"/>
                  </a:lnTo>
                  <a:lnTo>
                    <a:pt x="1172" y="60"/>
                  </a:lnTo>
                  <a:lnTo>
                    <a:pt x="65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13">
              <a:extLst>
                <a:ext uri="{FF2B5EF4-FFF2-40B4-BE49-F238E27FC236}">
                  <a16:creationId xmlns:a16="http://schemas.microsoft.com/office/drawing/2014/main" id="{29706F32-306D-4907-A80E-7DB5F8C2034F}"/>
                </a:ext>
              </a:extLst>
            </p:cNvPr>
            <p:cNvSpPr>
              <a:spLocks/>
            </p:cNvSpPr>
            <p:nvPr userDrawn="1"/>
          </p:nvSpPr>
          <p:spPr bwMode="auto">
            <a:xfrm>
              <a:off x="9704388" y="4157663"/>
              <a:ext cx="2486025" cy="773113"/>
            </a:xfrm>
            <a:custGeom>
              <a:avLst/>
              <a:gdLst>
                <a:gd name="T0" fmla="*/ 1566 w 1566"/>
                <a:gd name="T1" fmla="*/ 0 h 487"/>
                <a:gd name="T2" fmla="*/ 0 w 1566"/>
                <a:gd name="T3" fmla="*/ 15 h 487"/>
                <a:gd name="T4" fmla="*/ 84 w 1566"/>
                <a:gd name="T5" fmla="*/ 487 h 487"/>
                <a:gd name="T6" fmla="*/ 1566 w 1566"/>
                <a:gd name="T7" fmla="*/ 41 h 487"/>
                <a:gd name="T8" fmla="*/ 1566 w 1566"/>
                <a:gd name="T9" fmla="*/ 0 h 487"/>
              </a:gdLst>
              <a:ahLst/>
              <a:cxnLst>
                <a:cxn ang="0">
                  <a:pos x="T0" y="T1"/>
                </a:cxn>
                <a:cxn ang="0">
                  <a:pos x="T2" y="T3"/>
                </a:cxn>
                <a:cxn ang="0">
                  <a:pos x="T4" y="T5"/>
                </a:cxn>
                <a:cxn ang="0">
                  <a:pos x="T6" y="T7"/>
                </a:cxn>
                <a:cxn ang="0">
                  <a:pos x="T8" y="T9"/>
                </a:cxn>
              </a:cxnLst>
              <a:rect l="0" t="0" r="r" b="b"/>
              <a:pathLst>
                <a:path w="1566" h="487">
                  <a:moveTo>
                    <a:pt x="1566" y="0"/>
                  </a:moveTo>
                  <a:lnTo>
                    <a:pt x="0" y="15"/>
                  </a:lnTo>
                  <a:lnTo>
                    <a:pt x="84" y="487"/>
                  </a:lnTo>
                  <a:lnTo>
                    <a:pt x="1566" y="41"/>
                  </a:lnTo>
                  <a:lnTo>
                    <a:pt x="1566"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14">
              <a:extLst>
                <a:ext uri="{FF2B5EF4-FFF2-40B4-BE49-F238E27FC236}">
                  <a16:creationId xmlns:a16="http://schemas.microsoft.com/office/drawing/2014/main" id="{7686D6F6-FB94-4DAC-8CA2-440A630F4E48}"/>
                </a:ext>
              </a:extLst>
            </p:cNvPr>
            <p:cNvSpPr>
              <a:spLocks/>
            </p:cNvSpPr>
            <p:nvPr userDrawn="1"/>
          </p:nvSpPr>
          <p:spPr bwMode="auto">
            <a:xfrm>
              <a:off x="-1588" y="769938"/>
              <a:ext cx="2397125" cy="896938"/>
            </a:xfrm>
            <a:custGeom>
              <a:avLst/>
              <a:gdLst>
                <a:gd name="T0" fmla="*/ 0 w 1510"/>
                <a:gd name="T1" fmla="*/ 565 h 565"/>
                <a:gd name="T2" fmla="*/ 1510 w 1510"/>
                <a:gd name="T3" fmla="*/ 472 h 565"/>
                <a:gd name="T4" fmla="*/ 1378 w 1510"/>
                <a:gd name="T5" fmla="*/ 0 h 565"/>
                <a:gd name="T6" fmla="*/ 0 w 1510"/>
                <a:gd name="T7" fmla="*/ 339 h 565"/>
                <a:gd name="T8" fmla="*/ 0 w 1510"/>
                <a:gd name="T9" fmla="*/ 565 h 565"/>
              </a:gdLst>
              <a:ahLst/>
              <a:cxnLst>
                <a:cxn ang="0">
                  <a:pos x="T0" y="T1"/>
                </a:cxn>
                <a:cxn ang="0">
                  <a:pos x="T2" y="T3"/>
                </a:cxn>
                <a:cxn ang="0">
                  <a:pos x="T4" y="T5"/>
                </a:cxn>
                <a:cxn ang="0">
                  <a:pos x="T6" y="T7"/>
                </a:cxn>
                <a:cxn ang="0">
                  <a:pos x="T8" y="T9"/>
                </a:cxn>
              </a:cxnLst>
              <a:rect l="0" t="0" r="r" b="b"/>
              <a:pathLst>
                <a:path w="1510" h="565">
                  <a:moveTo>
                    <a:pt x="0" y="565"/>
                  </a:moveTo>
                  <a:lnTo>
                    <a:pt x="1510" y="472"/>
                  </a:lnTo>
                  <a:lnTo>
                    <a:pt x="1378" y="0"/>
                  </a:lnTo>
                  <a:lnTo>
                    <a:pt x="0" y="339"/>
                  </a:lnTo>
                  <a:lnTo>
                    <a:pt x="0" y="56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5">
              <a:extLst>
                <a:ext uri="{FF2B5EF4-FFF2-40B4-BE49-F238E27FC236}">
                  <a16:creationId xmlns:a16="http://schemas.microsoft.com/office/drawing/2014/main" id="{73DC102E-5776-498C-ACE4-A3F784FF79AB}"/>
                </a:ext>
              </a:extLst>
            </p:cNvPr>
            <p:cNvSpPr>
              <a:spLocks/>
            </p:cNvSpPr>
            <p:nvPr userDrawn="1"/>
          </p:nvSpPr>
          <p:spPr bwMode="auto">
            <a:xfrm>
              <a:off x="1925638" y="847726"/>
              <a:ext cx="1784350" cy="1031875"/>
            </a:xfrm>
            <a:custGeom>
              <a:avLst/>
              <a:gdLst>
                <a:gd name="T0" fmla="*/ 330 w 1124"/>
                <a:gd name="T1" fmla="*/ 0 h 650"/>
                <a:gd name="T2" fmla="*/ 1124 w 1124"/>
                <a:gd name="T3" fmla="*/ 35 h 650"/>
                <a:gd name="T4" fmla="*/ 488 w 1124"/>
                <a:gd name="T5" fmla="*/ 650 h 650"/>
                <a:gd name="T6" fmla="*/ 0 w 1124"/>
                <a:gd name="T7" fmla="*/ 626 h 650"/>
                <a:gd name="T8" fmla="*/ 330 w 1124"/>
                <a:gd name="T9" fmla="*/ 0 h 650"/>
              </a:gdLst>
              <a:ahLst/>
              <a:cxnLst>
                <a:cxn ang="0">
                  <a:pos x="T0" y="T1"/>
                </a:cxn>
                <a:cxn ang="0">
                  <a:pos x="T2" y="T3"/>
                </a:cxn>
                <a:cxn ang="0">
                  <a:pos x="T4" y="T5"/>
                </a:cxn>
                <a:cxn ang="0">
                  <a:pos x="T6" y="T7"/>
                </a:cxn>
                <a:cxn ang="0">
                  <a:pos x="T8" y="T9"/>
                </a:cxn>
              </a:cxnLst>
              <a:rect l="0" t="0" r="r" b="b"/>
              <a:pathLst>
                <a:path w="1124" h="650">
                  <a:moveTo>
                    <a:pt x="330" y="0"/>
                  </a:moveTo>
                  <a:lnTo>
                    <a:pt x="1124" y="35"/>
                  </a:lnTo>
                  <a:lnTo>
                    <a:pt x="488" y="650"/>
                  </a:lnTo>
                  <a:lnTo>
                    <a:pt x="0" y="626"/>
                  </a:lnTo>
                  <a:lnTo>
                    <a:pt x="33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16">
              <a:extLst>
                <a:ext uri="{FF2B5EF4-FFF2-40B4-BE49-F238E27FC236}">
                  <a16:creationId xmlns:a16="http://schemas.microsoft.com/office/drawing/2014/main" id="{08DAF730-BABF-4BC4-827A-C746BDDE1E3B}"/>
                </a:ext>
              </a:extLst>
            </p:cNvPr>
            <p:cNvSpPr>
              <a:spLocks/>
            </p:cNvSpPr>
            <p:nvPr userDrawn="1"/>
          </p:nvSpPr>
          <p:spPr bwMode="auto">
            <a:xfrm>
              <a:off x="3040063" y="757238"/>
              <a:ext cx="2174875" cy="971550"/>
            </a:xfrm>
            <a:custGeom>
              <a:avLst/>
              <a:gdLst>
                <a:gd name="T0" fmla="*/ 1370 w 1370"/>
                <a:gd name="T1" fmla="*/ 612 h 612"/>
                <a:gd name="T2" fmla="*/ 322 w 1370"/>
                <a:gd name="T3" fmla="*/ 0 h 612"/>
                <a:gd name="T4" fmla="*/ 0 w 1370"/>
                <a:gd name="T5" fmla="*/ 511 h 612"/>
                <a:gd name="T6" fmla="*/ 1370 w 1370"/>
                <a:gd name="T7" fmla="*/ 612 h 612"/>
              </a:gdLst>
              <a:ahLst/>
              <a:cxnLst>
                <a:cxn ang="0">
                  <a:pos x="T0" y="T1"/>
                </a:cxn>
                <a:cxn ang="0">
                  <a:pos x="T2" y="T3"/>
                </a:cxn>
                <a:cxn ang="0">
                  <a:pos x="T4" y="T5"/>
                </a:cxn>
                <a:cxn ang="0">
                  <a:pos x="T6" y="T7"/>
                </a:cxn>
              </a:cxnLst>
              <a:rect l="0" t="0" r="r" b="b"/>
              <a:pathLst>
                <a:path w="1370" h="612">
                  <a:moveTo>
                    <a:pt x="1370" y="612"/>
                  </a:moveTo>
                  <a:lnTo>
                    <a:pt x="322" y="0"/>
                  </a:lnTo>
                  <a:lnTo>
                    <a:pt x="0" y="511"/>
                  </a:lnTo>
                  <a:lnTo>
                    <a:pt x="1370" y="61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17">
              <a:extLst>
                <a:ext uri="{FF2B5EF4-FFF2-40B4-BE49-F238E27FC236}">
                  <a16:creationId xmlns:a16="http://schemas.microsoft.com/office/drawing/2014/main" id="{FD9A8260-C603-4298-963B-54FF54CA1BB5}"/>
                </a:ext>
              </a:extLst>
            </p:cNvPr>
            <p:cNvSpPr>
              <a:spLocks/>
            </p:cNvSpPr>
            <p:nvPr userDrawn="1"/>
          </p:nvSpPr>
          <p:spPr bwMode="auto">
            <a:xfrm>
              <a:off x="4129088" y="822326"/>
              <a:ext cx="2457450" cy="968375"/>
            </a:xfrm>
            <a:custGeom>
              <a:avLst/>
              <a:gdLst>
                <a:gd name="T0" fmla="*/ 1401 w 1548"/>
                <a:gd name="T1" fmla="*/ 0 h 610"/>
                <a:gd name="T2" fmla="*/ 0 w 1548"/>
                <a:gd name="T3" fmla="*/ 610 h 610"/>
                <a:gd name="T4" fmla="*/ 1548 w 1548"/>
                <a:gd name="T5" fmla="*/ 455 h 610"/>
                <a:gd name="T6" fmla="*/ 1401 w 1548"/>
                <a:gd name="T7" fmla="*/ 0 h 610"/>
              </a:gdLst>
              <a:ahLst/>
              <a:cxnLst>
                <a:cxn ang="0">
                  <a:pos x="T0" y="T1"/>
                </a:cxn>
                <a:cxn ang="0">
                  <a:pos x="T2" y="T3"/>
                </a:cxn>
                <a:cxn ang="0">
                  <a:pos x="T4" y="T5"/>
                </a:cxn>
                <a:cxn ang="0">
                  <a:pos x="T6" y="T7"/>
                </a:cxn>
              </a:cxnLst>
              <a:rect l="0" t="0" r="r" b="b"/>
              <a:pathLst>
                <a:path w="1548" h="610">
                  <a:moveTo>
                    <a:pt x="1401" y="0"/>
                  </a:moveTo>
                  <a:lnTo>
                    <a:pt x="0" y="610"/>
                  </a:lnTo>
                  <a:lnTo>
                    <a:pt x="1548" y="455"/>
                  </a:lnTo>
                  <a:lnTo>
                    <a:pt x="1401"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18">
              <a:extLst>
                <a:ext uri="{FF2B5EF4-FFF2-40B4-BE49-F238E27FC236}">
                  <a16:creationId xmlns:a16="http://schemas.microsoft.com/office/drawing/2014/main" id="{DFE427F1-B3D6-48CE-812C-0D567B66BAD5}"/>
                </a:ext>
              </a:extLst>
            </p:cNvPr>
            <p:cNvSpPr>
              <a:spLocks/>
            </p:cNvSpPr>
            <p:nvPr userDrawn="1"/>
          </p:nvSpPr>
          <p:spPr bwMode="auto">
            <a:xfrm>
              <a:off x="6142038" y="1017588"/>
              <a:ext cx="1193800" cy="811213"/>
            </a:xfrm>
            <a:custGeom>
              <a:avLst/>
              <a:gdLst>
                <a:gd name="T0" fmla="*/ 0 w 752"/>
                <a:gd name="T1" fmla="*/ 24 h 511"/>
                <a:gd name="T2" fmla="*/ 752 w 752"/>
                <a:gd name="T3" fmla="*/ 0 h 511"/>
                <a:gd name="T4" fmla="*/ 216 w 752"/>
                <a:gd name="T5" fmla="*/ 511 h 511"/>
                <a:gd name="T6" fmla="*/ 0 w 752"/>
                <a:gd name="T7" fmla="*/ 24 h 511"/>
              </a:gdLst>
              <a:ahLst/>
              <a:cxnLst>
                <a:cxn ang="0">
                  <a:pos x="T0" y="T1"/>
                </a:cxn>
                <a:cxn ang="0">
                  <a:pos x="T2" y="T3"/>
                </a:cxn>
                <a:cxn ang="0">
                  <a:pos x="T4" y="T5"/>
                </a:cxn>
                <a:cxn ang="0">
                  <a:pos x="T6" y="T7"/>
                </a:cxn>
              </a:cxnLst>
              <a:rect l="0" t="0" r="r" b="b"/>
              <a:pathLst>
                <a:path w="752" h="511">
                  <a:moveTo>
                    <a:pt x="0" y="24"/>
                  </a:moveTo>
                  <a:lnTo>
                    <a:pt x="752" y="0"/>
                  </a:lnTo>
                  <a:lnTo>
                    <a:pt x="216" y="511"/>
                  </a:lnTo>
                  <a:lnTo>
                    <a:pt x="0" y="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9">
              <a:extLst>
                <a:ext uri="{FF2B5EF4-FFF2-40B4-BE49-F238E27FC236}">
                  <a16:creationId xmlns:a16="http://schemas.microsoft.com/office/drawing/2014/main" id="{AC7F0F0A-C4B1-453B-AC40-4DB9095BF390}"/>
                </a:ext>
              </a:extLst>
            </p:cNvPr>
            <p:cNvSpPr>
              <a:spLocks/>
            </p:cNvSpPr>
            <p:nvPr userDrawn="1"/>
          </p:nvSpPr>
          <p:spPr bwMode="auto">
            <a:xfrm>
              <a:off x="6445250" y="365126"/>
              <a:ext cx="3494088" cy="1190625"/>
            </a:xfrm>
            <a:custGeom>
              <a:avLst/>
              <a:gdLst>
                <a:gd name="T0" fmla="*/ 2201 w 2201"/>
                <a:gd name="T1" fmla="*/ 0 h 750"/>
                <a:gd name="T2" fmla="*/ 997 w 2201"/>
                <a:gd name="T3" fmla="*/ 735 h 750"/>
                <a:gd name="T4" fmla="*/ 0 w 2201"/>
                <a:gd name="T5" fmla="*/ 750 h 750"/>
                <a:gd name="T6" fmla="*/ 2201 w 2201"/>
                <a:gd name="T7" fmla="*/ 0 h 750"/>
              </a:gdLst>
              <a:ahLst/>
              <a:cxnLst>
                <a:cxn ang="0">
                  <a:pos x="T0" y="T1"/>
                </a:cxn>
                <a:cxn ang="0">
                  <a:pos x="T2" y="T3"/>
                </a:cxn>
                <a:cxn ang="0">
                  <a:pos x="T4" y="T5"/>
                </a:cxn>
                <a:cxn ang="0">
                  <a:pos x="T6" y="T7"/>
                </a:cxn>
              </a:cxnLst>
              <a:rect l="0" t="0" r="r" b="b"/>
              <a:pathLst>
                <a:path w="2201" h="750">
                  <a:moveTo>
                    <a:pt x="2201" y="0"/>
                  </a:moveTo>
                  <a:lnTo>
                    <a:pt x="997" y="735"/>
                  </a:lnTo>
                  <a:lnTo>
                    <a:pt x="0" y="750"/>
                  </a:lnTo>
                  <a:lnTo>
                    <a:pt x="2201"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20">
              <a:extLst>
                <a:ext uri="{FF2B5EF4-FFF2-40B4-BE49-F238E27FC236}">
                  <a16:creationId xmlns:a16="http://schemas.microsoft.com/office/drawing/2014/main" id="{6B9020E2-D894-4FF1-8275-6ED4964AA616}"/>
                </a:ext>
              </a:extLst>
            </p:cNvPr>
            <p:cNvSpPr>
              <a:spLocks/>
            </p:cNvSpPr>
            <p:nvPr userDrawn="1"/>
          </p:nvSpPr>
          <p:spPr bwMode="auto">
            <a:xfrm>
              <a:off x="7754938" y="903288"/>
              <a:ext cx="2184400" cy="825500"/>
            </a:xfrm>
            <a:custGeom>
              <a:avLst/>
              <a:gdLst>
                <a:gd name="T0" fmla="*/ 1376 w 1376"/>
                <a:gd name="T1" fmla="*/ 520 h 520"/>
                <a:gd name="T2" fmla="*/ 0 w 1376"/>
                <a:gd name="T3" fmla="*/ 444 h 520"/>
                <a:gd name="T4" fmla="*/ 568 w 1376"/>
                <a:gd name="T5" fmla="*/ 0 h 520"/>
                <a:gd name="T6" fmla="*/ 1376 w 1376"/>
                <a:gd name="T7" fmla="*/ 520 h 520"/>
              </a:gdLst>
              <a:ahLst/>
              <a:cxnLst>
                <a:cxn ang="0">
                  <a:pos x="T0" y="T1"/>
                </a:cxn>
                <a:cxn ang="0">
                  <a:pos x="T2" y="T3"/>
                </a:cxn>
                <a:cxn ang="0">
                  <a:pos x="T4" y="T5"/>
                </a:cxn>
                <a:cxn ang="0">
                  <a:pos x="T6" y="T7"/>
                </a:cxn>
              </a:cxnLst>
              <a:rect l="0" t="0" r="r" b="b"/>
              <a:pathLst>
                <a:path w="1376" h="520">
                  <a:moveTo>
                    <a:pt x="1376" y="520"/>
                  </a:moveTo>
                  <a:lnTo>
                    <a:pt x="0" y="444"/>
                  </a:lnTo>
                  <a:lnTo>
                    <a:pt x="568" y="0"/>
                  </a:lnTo>
                  <a:lnTo>
                    <a:pt x="1376" y="52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21">
              <a:extLst>
                <a:ext uri="{FF2B5EF4-FFF2-40B4-BE49-F238E27FC236}">
                  <a16:creationId xmlns:a16="http://schemas.microsoft.com/office/drawing/2014/main" id="{7B58C4D3-EF4B-4983-B83C-7DCC87DD4824}"/>
                </a:ext>
              </a:extLst>
            </p:cNvPr>
            <p:cNvSpPr>
              <a:spLocks/>
            </p:cNvSpPr>
            <p:nvPr userDrawn="1"/>
          </p:nvSpPr>
          <p:spPr bwMode="auto">
            <a:xfrm>
              <a:off x="8802688" y="1082676"/>
              <a:ext cx="3387725" cy="754063"/>
            </a:xfrm>
            <a:custGeom>
              <a:avLst/>
              <a:gdLst>
                <a:gd name="T0" fmla="*/ 2134 w 2134"/>
                <a:gd name="T1" fmla="*/ 0 h 475"/>
                <a:gd name="T2" fmla="*/ 0 w 2134"/>
                <a:gd name="T3" fmla="*/ 299 h 475"/>
                <a:gd name="T4" fmla="*/ 2134 w 2134"/>
                <a:gd name="T5" fmla="*/ 475 h 475"/>
                <a:gd name="T6" fmla="*/ 2134 w 2134"/>
                <a:gd name="T7" fmla="*/ 0 h 475"/>
              </a:gdLst>
              <a:ahLst/>
              <a:cxnLst>
                <a:cxn ang="0">
                  <a:pos x="T0" y="T1"/>
                </a:cxn>
                <a:cxn ang="0">
                  <a:pos x="T2" y="T3"/>
                </a:cxn>
                <a:cxn ang="0">
                  <a:pos x="T4" y="T5"/>
                </a:cxn>
                <a:cxn ang="0">
                  <a:pos x="T6" y="T7"/>
                </a:cxn>
              </a:cxnLst>
              <a:rect l="0" t="0" r="r" b="b"/>
              <a:pathLst>
                <a:path w="2134" h="475">
                  <a:moveTo>
                    <a:pt x="2134" y="0"/>
                  </a:moveTo>
                  <a:lnTo>
                    <a:pt x="0" y="299"/>
                  </a:lnTo>
                  <a:lnTo>
                    <a:pt x="2134" y="475"/>
                  </a:lnTo>
                  <a:lnTo>
                    <a:pt x="2134"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22">
              <a:extLst>
                <a:ext uri="{FF2B5EF4-FFF2-40B4-BE49-F238E27FC236}">
                  <a16:creationId xmlns:a16="http://schemas.microsoft.com/office/drawing/2014/main" id="{F3F281A4-B57A-44FC-8CDA-3B51D38B02C7}"/>
                </a:ext>
              </a:extLst>
            </p:cNvPr>
            <p:cNvSpPr>
              <a:spLocks/>
            </p:cNvSpPr>
            <p:nvPr userDrawn="1"/>
          </p:nvSpPr>
          <p:spPr bwMode="auto">
            <a:xfrm>
              <a:off x="-1588" y="3873501"/>
              <a:ext cx="3298825" cy="768350"/>
            </a:xfrm>
            <a:custGeom>
              <a:avLst/>
              <a:gdLst>
                <a:gd name="T0" fmla="*/ 0 w 2078"/>
                <a:gd name="T1" fmla="*/ 484 h 484"/>
                <a:gd name="T2" fmla="*/ 2078 w 2078"/>
                <a:gd name="T3" fmla="*/ 178 h 484"/>
                <a:gd name="T4" fmla="*/ 0 w 2078"/>
                <a:gd name="T5" fmla="*/ 0 h 484"/>
                <a:gd name="T6" fmla="*/ 0 w 2078"/>
                <a:gd name="T7" fmla="*/ 484 h 484"/>
              </a:gdLst>
              <a:ahLst/>
              <a:cxnLst>
                <a:cxn ang="0">
                  <a:pos x="T0" y="T1"/>
                </a:cxn>
                <a:cxn ang="0">
                  <a:pos x="T2" y="T3"/>
                </a:cxn>
                <a:cxn ang="0">
                  <a:pos x="T4" y="T5"/>
                </a:cxn>
                <a:cxn ang="0">
                  <a:pos x="T6" y="T7"/>
                </a:cxn>
              </a:cxnLst>
              <a:rect l="0" t="0" r="r" b="b"/>
              <a:pathLst>
                <a:path w="2078" h="484">
                  <a:moveTo>
                    <a:pt x="0" y="484"/>
                  </a:moveTo>
                  <a:lnTo>
                    <a:pt x="2078" y="178"/>
                  </a:lnTo>
                  <a:lnTo>
                    <a:pt x="0" y="0"/>
                  </a:lnTo>
                  <a:lnTo>
                    <a:pt x="0" y="48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标题 1"/>
          <p:cNvSpPr>
            <a:spLocks noGrp="1"/>
          </p:cNvSpPr>
          <p:nvPr userDrawn="1">
            <p:ph type="ctrTitle" hasCustomPrompt="1"/>
          </p:nvPr>
        </p:nvSpPr>
        <p:spPr>
          <a:xfrm>
            <a:off x="3958441" y="1739905"/>
            <a:ext cx="4741844"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3958441" y="4046141"/>
            <a:ext cx="4741844"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3958442" y="3749870"/>
            <a:ext cx="4741844"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2023/12/27</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1D9822-47FB-8385-7B46-D4243F153AE0}"/>
              </a:ext>
            </a:extLst>
          </p:cNvPr>
          <p:cNvSpPr>
            <a:spLocks noGrp="1"/>
          </p:cNvSpPr>
          <p:nvPr>
            <p:ph type="ctrTitle"/>
          </p:nvPr>
        </p:nvSpPr>
        <p:spPr>
          <a:xfrm>
            <a:off x="670718" y="3266431"/>
            <a:ext cx="10850563" cy="698591"/>
          </a:xfrm>
        </p:spPr>
        <p:txBody>
          <a:bodyPr>
            <a:normAutofit/>
          </a:bodyPr>
          <a:lstStyle/>
          <a:p>
            <a:r>
              <a:rPr lang="en-GB" b="0" i="0" dirty="0">
                <a:effectLst/>
                <a:latin typeface="Times New Roman" panose="02020603050405020304" pitchFamily="18" charset="0"/>
                <a:cs typeface="Times New Roman" panose="02020603050405020304" pitchFamily="18" charset="0"/>
              </a:rPr>
              <a:t>The effects of regularization on RNN models</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654952" y="2084239"/>
            <a:ext cx="5419185" cy="895350"/>
          </a:xfrm>
        </p:spPr>
        <p:txBody>
          <a:bodyPr/>
          <a:lstStyle/>
          <a:p>
            <a:r>
              <a:rPr lang="en-US" altLang="zh-CN" dirty="0"/>
              <a:t>Dataset</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3446585" y="2272130"/>
            <a:ext cx="850578" cy="889909"/>
          </a:xfrm>
          <a:prstGeom prst="rect">
            <a:avLst/>
          </a:prstGeom>
          <a:noFill/>
          <a:ln w="117475">
            <a:noFill/>
          </a:ln>
        </p:spPr>
        <p:txBody>
          <a:bodyPr wrap="none" rtlCol="0">
            <a:prstTxWarp prst="textPlain">
              <a:avLst/>
            </a:prstTxWarp>
            <a:spAutoFit/>
          </a:bodyPr>
          <a:lstStyle/>
          <a:p>
            <a:r>
              <a:rPr lang="en-US" altLang="zh-CN" spc="10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4214891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CA19277A-9B83-1C22-BA54-1056CC0AFC01}"/>
              </a:ext>
            </a:extLst>
          </p:cNvPr>
          <p:cNvSpPr>
            <a:spLocks noGrp="1"/>
          </p:cNvSpPr>
          <p:nvPr>
            <p:ph type="sldNum" sz="quarter" idx="12"/>
          </p:nvPr>
        </p:nvSpPr>
        <p:spPr>
          <a:xfrm>
            <a:off x="8610599" y="6240463"/>
            <a:ext cx="2909888" cy="206381"/>
          </a:xfrm>
        </p:spPr>
        <p:txBody>
          <a:bodyPr anchor="ctr">
            <a:normAutofit/>
          </a:bodyPr>
          <a:lstStyle/>
          <a:p>
            <a:pPr>
              <a:lnSpc>
                <a:spcPct val="90000"/>
              </a:lnSpc>
              <a:spcAft>
                <a:spcPts val="600"/>
              </a:spcAft>
            </a:pPr>
            <a:fld id="{5DD3DB80-B894-403A-B48E-6FDC1A72010E}" type="slidenum">
              <a:rPr lang="zh-CN" altLang="en-US" sz="800" smtClean="0"/>
              <a:pPr>
                <a:lnSpc>
                  <a:spcPct val="90000"/>
                </a:lnSpc>
                <a:spcAft>
                  <a:spcPts val="600"/>
                </a:spcAft>
              </a:pPr>
              <a:t>11</a:t>
            </a:fld>
            <a:endParaRPr lang="zh-CN" altLang="en-US" sz="800"/>
          </a:p>
        </p:txBody>
      </p:sp>
      <p:sp>
        <p:nvSpPr>
          <p:cNvPr id="2" name="Title 1">
            <a:extLst>
              <a:ext uri="{FF2B5EF4-FFF2-40B4-BE49-F238E27FC236}">
                <a16:creationId xmlns:a16="http://schemas.microsoft.com/office/drawing/2014/main" id="{AAF52273-C789-3402-08E5-FB140FE93315}"/>
              </a:ext>
            </a:extLst>
          </p:cNvPr>
          <p:cNvSpPr>
            <a:spLocks noGrp="1"/>
          </p:cNvSpPr>
          <p:nvPr>
            <p:ph type="title"/>
          </p:nvPr>
        </p:nvSpPr>
        <p:spPr>
          <a:xfrm>
            <a:off x="669924" y="1"/>
            <a:ext cx="10850563" cy="1028699"/>
          </a:xfrm>
        </p:spPr>
        <p:txBody>
          <a:bodyPr anchor="b">
            <a:normAutofit/>
          </a:bodyPr>
          <a:lstStyle/>
          <a:p>
            <a:r>
              <a:rPr lang="en-US" dirty="0"/>
              <a:t>Dataset</a:t>
            </a:r>
            <a:endParaRPr lang="en-PK" dirty="0"/>
          </a:p>
        </p:txBody>
      </p:sp>
      <p:graphicFrame>
        <p:nvGraphicFramePr>
          <p:cNvPr id="5" name="Text Placeholder 2">
            <a:extLst>
              <a:ext uri="{FF2B5EF4-FFF2-40B4-BE49-F238E27FC236}">
                <a16:creationId xmlns:a16="http://schemas.microsoft.com/office/drawing/2014/main" id="{5AF460F3-CB0E-E6B1-5D86-F069C3A62F8E}"/>
              </a:ext>
            </a:extLst>
          </p:cNvPr>
          <p:cNvGraphicFramePr/>
          <p:nvPr>
            <p:extLst>
              <p:ext uri="{D42A27DB-BD31-4B8C-83A1-F6EECF244321}">
                <p14:modId xmlns:p14="http://schemas.microsoft.com/office/powerpoint/2010/main" val="2164769266"/>
              </p:ext>
            </p:extLst>
          </p:nvPr>
        </p:nvGraphicFramePr>
        <p:xfrm>
          <a:off x="669925" y="1130299"/>
          <a:ext cx="10850563" cy="5006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7371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705057" y="2053746"/>
            <a:ext cx="5419185" cy="895350"/>
          </a:xfrm>
        </p:spPr>
        <p:txBody>
          <a:bodyPr/>
          <a:lstStyle/>
          <a:p>
            <a:r>
              <a:rPr lang="en-US" altLang="zh-CN" dirty="0"/>
              <a:t>Result</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3446585" y="2272130"/>
            <a:ext cx="850578"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00844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CA19277A-9B83-1C22-BA54-1056CC0AFC01}"/>
              </a:ext>
            </a:extLst>
          </p:cNvPr>
          <p:cNvSpPr>
            <a:spLocks noGrp="1"/>
          </p:cNvSpPr>
          <p:nvPr>
            <p:ph type="sldNum" sz="quarter" idx="12"/>
          </p:nvPr>
        </p:nvSpPr>
        <p:spPr>
          <a:xfrm>
            <a:off x="8610599" y="6240463"/>
            <a:ext cx="2909888" cy="206381"/>
          </a:xfrm>
        </p:spPr>
        <p:txBody>
          <a:bodyPr anchor="ctr">
            <a:normAutofit/>
          </a:bodyPr>
          <a:lstStyle/>
          <a:p>
            <a:pPr>
              <a:lnSpc>
                <a:spcPct val="90000"/>
              </a:lnSpc>
              <a:spcAft>
                <a:spcPts val="600"/>
              </a:spcAft>
            </a:pPr>
            <a:fld id="{5DD3DB80-B894-403A-B48E-6FDC1A72010E}" type="slidenum">
              <a:rPr lang="zh-CN" altLang="en-US" sz="800" smtClean="0"/>
              <a:pPr>
                <a:lnSpc>
                  <a:spcPct val="90000"/>
                </a:lnSpc>
                <a:spcAft>
                  <a:spcPts val="600"/>
                </a:spcAft>
              </a:pPr>
              <a:t>13</a:t>
            </a:fld>
            <a:endParaRPr lang="zh-CN" altLang="en-US" sz="800"/>
          </a:p>
        </p:txBody>
      </p:sp>
      <p:sp>
        <p:nvSpPr>
          <p:cNvPr id="2" name="Title 1">
            <a:extLst>
              <a:ext uri="{FF2B5EF4-FFF2-40B4-BE49-F238E27FC236}">
                <a16:creationId xmlns:a16="http://schemas.microsoft.com/office/drawing/2014/main" id="{AAF52273-C789-3402-08E5-FB140FE93315}"/>
              </a:ext>
            </a:extLst>
          </p:cNvPr>
          <p:cNvSpPr>
            <a:spLocks noGrp="1"/>
          </p:cNvSpPr>
          <p:nvPr>
            <p:ph type="title"/>
          </p:nvPr>
        </p:nvSpPr>
        <p:spPr>
          <a:xfrm>
            <a:off x="669924" y="-36012"/>
            <a:ext cx="10850563" cy="1028699"/>
          </a:xfrm>
        </p:spPr>
        <p:txBody>
          <a:bodyPr anchor="b">
            <a:normAutofit/>
          </a:bodyPr>
          <a:lstStyle/>
          <a:p>
            <a:r>
              <a:rPr lang="en-US" dirty="0"/>
              <a:t>Results</a:t>
            </a:r>
            <a:endParaRPr lang="en-PK" dirty="0"/>
          </a:p>
        </p:txBody>
      </p:sp>
      <p:graphicFrame>
        <p:nvGraphicFramePr>
          <p:cNvPr id="5" name="Text Placeholder 2">
            <a:extLst>
              <a:ext uri="{FF2B5EF4-FFF2-40B4-BE49-F238E27FC236}">
                <a16:creationId xmlns:a16="http://schemas.microsoft.com/office/drawing/2014/main" id="{5AF460F3-CB0E-E6B1-5D86-F069C3A62F8E}"/>
              </a:ext>
            </a:extLst>
          </p:cNvPr>
          <p:cNvGraphicFramePr/>
          <p:nvPr>
            <p:extLst>
              <p:ext uri="{D42A27DB-BD31-4B8C-83A1-F6EECF244321}">
                <p14:modId xmlns:p14="http://schemas.microsoft.com/office/powerpoint/2010/main" val="3858424676"/>
              </p:ext>
            </p:extLst>
          </p:nvPr>
        </p:nvGraphicFramePr>
        <p:xfrm>
          <a:off x="817213" y="2139525"/>
          <a:ext cx="10555984" cy="3982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4">
            <a:extLst>
              <a:ext uri="{FF2B5EF4-FFF2-40B4-BE49-F238E27FC236}">
                <a16:creationId xmlns:a16="http://schemas.microsoft.com/office/drawing/2014/main" id="{F45DDD99-F636-CEAB-9FF8-2A67FBDA254C}"/>
              </a:ext>
            </a:extLst>
          </p:cNvPr>
          <p:cNvSpPr>
            <a:spLocks noGrp="1"/>
          </p:cNvSpPr>
          <p:nvPr>
            <p:ph sz="quarter" idx="13"/>
          </p:nvPr>
        </p:nvSpPr>
        <p:spPr>
          <a:xfrm>
            <a:off x="669925" y="992687"/>
            <a:ext cx="10453188" cy="1028699"/>
          </a:xfrm>
        </p:spPr>
        <p:txBody>
          <a:bodyPr>
            <a:normAutofit lnSpcReduction="10000"/>
          </a:bodyPr>
          <a:lstStyle/>
          <a:p>
            <a:pPr marL="0" indent="0">
              <a:buNone/>
            </a:pPr>
            <a:endParaRPr lang="en-GB" b="0" i="0" dirty="0">
              <a:effectLst/>
              <a:latin typeface="Times New Roman" panose="02020603050405020304" pitchFamily="18" charset="0"/>
              <a:cs typeface="Times New Roman" panose="02020603050405020304" pitchFamily="18" charset="0"/>
            </a:endParaRPr>
          </a:p>
          <a:p>
            <a:pPr marL="0" indent="0">
              <a:buNone/>
            </a:pPr>
            <a:r>
              <a:rPr lang="en-GB" b="0" i="0" dirty="0">
                <a:effectLst/>
                <a:latin typeface="Times New Roman" panose="02020603050405020304" pitchFamily="18" charset="0"/>
                <a:cs typeface="Times New Roman" panose="02020603050405020304" pitchFamily="18" charset="0"/>
              </a:rPr>
              <a:t>The results of the experiments outlined in the research paper provide insights into the performance of the proposed model and the impact of regularization methods. Here are key findings from the results:</a:t>
            </a:r>
          </a:p>
        </p:txBody>
      </p:sp>
    </p:spTree>
    <p:extLst>
      <p:ext uri="{BB962C8B-B14F-4D97-AF65-F5344CB8AC3E}">
        <p14:creationId xmlns:p14="http://schemas.microsoft.com/office/powerpoint/2010/main" val="1984885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70718" y="3079704"/>
            <a:ext cx="10850563" cy="698591"/>
          </a:xfrm>
        </p:spPr>
        <p:txBody>
          <a:bodyPr anchor="ctr">
            <a:normAutofit/>
          </a:bodyPr>
          <a:lstStyle/>
          <a:p>
            <a:r>
              <a:rPr lang="en-US" altLang="zh-CN" dirty="0"/>
              <a:t>Thank you</a:t>
            </a:r>
            <a:endParaRPr lang="zh-CN" altLang="en-US" dirty="0"/>
          </a:p>
        </p:txBody>
      </p:sp>
    </p:spTree>
    <p:extLst>
      <p:ext uri="{BB962C8B-B14F-4D97-AF65-F5344CB8AC3E}">
        <p14:creationId xmlns:p14="http://schemas.microsoft.com/office/powerpoint/2010/main" val="3891562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E862-A95A-F89C-C402-68BB8B30FFE3}"/>
              </a:ext>
            </a:extLst>
          </p:cNvPr>
          <p:cNvSpPr>
            <a:spLocks noGrp="1"/>
          </p:cNvSpPr>
          <p:nvPr>
            <p:ph type="title"/>
          </p:nvPr>
        </p:nvSpPr>
        <p:spPr>
          <a:xfrm>
            <a:off x="3067887" y="2214367"/>
            <a:ext cx="3420595" cy="895350"/>
          </a:xfrm>
        </p:spPr>
        <p:txBody>
          <a:bodyPr/>
          <a:lstStyle/>
          <a:p>
            <a:r>
              <a:rPr lang="en-US" dirty="0"/>
              <a:t>Hizar Sajjad</a:t>
            </a:r>
            <a:endParaRPr lang="en-PK" dirty="0"/>
          </a:p>
        </p:txBody>
      </p:sp>
      <p:sp>
        <p:nvSpPr>
          <p:cNvPr id="3" name="Text Placeholder 2">
            <a:extLst>
              <a:ext uri="{FF2B5EF4-FFF2-40B4-BE49-F238E27FC236}">
                <a16:creationId xmlns:a16="http://schemas.microsoft.com/office/drawing/2014/main" id="{5308A3F6-95EC-A62B-DE1B-74C8FDD85C89}"/>
              </a:ext>
            </a:extLst>
          </p:cNvPr>
          <p:cNvSpPr>
            <a:spLocks noGrp="1"/>
          </p:cNvSpPr>
          <p:nvPr>
            <p:ph type="body" idx="1"/>
          </p:nvPr>
        </p:nvSpPr>
        <p:spPr>
          <a:xfrm>
            <a:off x="3067886" y="3109718"/>
            <a:ext cx="1147059" cy="319282"/>
          </a:xfrm>
        </p:spPr>
        <p:txBody>
          <a:bodyPr/>
          <a:lstStyle/>
          <a:p>
            <a:r>
              <a:rPr lang="en-US" dirty="0"/>
              <a:t>20021519-068</a:t>
            </a:r>
            <a:endParaRPr lang="en-PK" dirty="0"/>
          </a:p>
        </p:txBody>
      </p:sp>
      <p:sp>
        <p:nvSpPr>
          <p:cNvPr id="4" name="Title 1">
            <a:extLst>
              <a:ext uri="{FF2B5EF4-FFF2-40B4-BE49-F238E27FC236}">
                <a16:creationId xmlns:a16="http://schemas.microsoft.com/office/drawing/2014/main" id="{FBF05502-7FB8-FCDE-B581-1A6563C45C2E}"/>
              </a:ext>
            </a:extLst>
          </p:cNvPr>
          <p:cNvSpPr txBox="1">
            <a:spLocks/>
          </p:cNvSpPr>
          <p:nvPr/>
        </p:nvSpPr>
        <p:spPr>
          <a:xfrm>
            <a:off x="2161837" y="1319016"/>
            <a:ext cx="5419185" cy="89535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r>
              <a:rPr lang="en-US" dirty="0"/>
              <a:t>Presented by:</a:t>
            </a:r>
            <a:endParaRPr lang="en-PK" dirty="0"/>
          </a:p>
        </p:txBody>
      </p:sp>
      <p:sp>
        <p:nvSpPr>
          <p:cNvPr id="5" name="Title 1">
            <a:extLst>
              <a:ext uri="{FF2B5EF4-FFF2-40B4-BE49-F238E27FC236}">
                <a16:creationId xmlns:a16="http://schemas.microsoft.com/office/drawing/2014/main" id="{8C476820-8E68-BCEB-09B8-9376700E1441}"/>
              </a:ext>
            </a:extLst>
          </p:cNvPr>
          <p:cNvSpPr txBox="1">
            <a:spLocks/>
          </p:cNvSpPr>
          <p:nvPr/>
        </p:nvSpPr>
        <p:spPr>
          <a:xfrm>
            <a:off x="7733144" y="2214367"/>
            <a:ext cx="2391721" cy="89535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r>
              <a:rPr lang="en-US" dirty="0"/>
              <a:t>Hassan Tahir</a:t>
            </a:r>
            <a:endParaRPr lang="en-PK" dirty="0"/>
          </a:p>
        </p:txBody>
      </p:sp>
      <p:sp>
        <p:nvSpPr>
          <p:cNvPr id="6" name="Text Placeholder 2">
            <a:extLst>
              <a:ext uri="{FF2B5EF4-FFF2-40B4-BE49-F238E27FC236}">
                <a16:creationId xmlns:a16="http://schemas.microsoft.com/office/drawing/2014/main" id="{BA47437F-FE29-5144-52EB-BCBBABA52F76}"/>
              </a:ext>
            </a:extLst>
          </p:cNvPr>
          <p:cNvSpPr txBox="1">
            <a:spLocks/>
          </p:cNvSpPr>
          <p:nvPr/>
        </p:nvSpPr>
        <p:spPr>
          <a:xfrm>
            <a:off x="7733144" y="3100191"/>
            <a:ext cx="1147059" cy="319282"/>
          </a:xfrm>
          <a:prstGeom prst="rect">
            <a:avLst/>
          </a:prstGeom>
        </p:spPr>
        <p:txBody>
          <a:bodyPr vert="horz" lIns="91440" tIns="45720" rIns="91440" bIns="45720" rtlCol="0" anchor="t">
            <a:normAutofit/>
          </a:bodyPr>
          <a:lstStyle>
            <a:lvl1pPr marL="0" indent="0" algn="l" defTabSz="914354" rtl="0" eaLnBrk="1" latinLnBrk="0" hangingPunct="1">
              <a:lnSpc>
                <a:spcPct val="90000"/>
              </a:lnSpc>
              <a:spcBef>
                <a:spcPts val="100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20021519-083</a:t>
            </a:r>
            <a:endParaRPr lang="en-PK" dirty="0"/>
          </a:p>
        </p:txBody>
      </p:sp>
      <p:sp>
        <p:nvSpPr>
          <p:cNvPr id="7" name="Title 1">
            <a:extLst>
              <a:ext uri="{FF2B5EF4-FFF2-40B4-BE49-F238E27FC236}">
                <a16:creationId xmlns:a16="http://schemas.microsoft.com/office/drawing/2014/main" id="{3D1D8130-DFFA-35CF-5F69-8F4B549EB29D}"/>
              </a:ext>
            </a:extLst>
          </p:cNvPr>
          <p:cNvSpPr txBox="1">
            <a:spLocks/>
          </p:cNvSpPr>
          <p:nvPr/>
        </p:nvSpPr>
        <p:spPr>
          <a:xfrm>
            <a:off x="2161837" y="3557394"/>
            <a:ext cx="5419185" cy="89535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r>
              <a:rPr lang="en-US" dirty="0"/>
              <a:t>Presented To:</a:t>
            </a:r>
            <a:endParaRPr lang="en-PK" dirty="0"/>
          </a:p>
        </p:txBody>
      </p:sp>
      <p:sp>
        <p:nvSpPr>
          <p:cNvPr id="8" name="Title 1">
            <a:extLst>
              <a:ext uri="{FF2B5EF4-FFF2-40B4-BE49-F238E27FC236}">
                <a16:creationId xmlns:a16="http://schemas.microsoft.com/office/drawing/2014/main" id="{0B75E501-615F-8930-F6A6-2A8BE4BD2B35}"/>
              </a:ext>
            </a:extLst>
          </p:cNvPr>
          <p:cNvSpPr txBox="1">
            <a:spLocks/>
          </p:cNvSpPr>
          <p:nvPr/>
        </p:nvSpPr>
        <p:spPr>
          <a:xfrm>
            <a:off x="4871429" y="4665299"/>
            <a:ext cx="5419185" cy="89535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r>
              <a:rPr lang="en-US" dirty="0"/>
              <a:t>Dr Zafar Mehmood Khattak</a:t>
            </a:r>
            <a:endParaRPr lang="en-PK" dirty="0"/>
          </a:p>
        </p:txBody>
      </p:sp>
    </p:spTree>
    <p:extLst>
      <p:ext uri="{BB962C8B-B14F-4D97-AF65-F5344CB8AC3E}">
        <p14:creationId xmlns:p14="http://schemas.microsoft.com/office/powerpoint/2010/main" val="14454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ṡľïḑè">
            <a:extLst>
              <a:ext uri="{FF2B5EF4-FFF2-40B4-BE49-F238E27FC236}">
                <a16:creationId xmlns:a16="http://schemas.microsoft.com/office/drawing/2014/main" id="{48F70259-7598-4270-874A-6F50772D10F6}"/>
              </a:ext>
            </a:extLst>
          </p:cNvPr>
          <p:cNvSpPr txBox="1"/>
          <p:nvPr/>
        </p:nvSpPr>
        <p:spPr bwMode="auto">
          <a:xfrm>
            <a:off x="3510784" y="1780800"/>
            <a:ext cx="8009703"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b="0" dirty="0">
                <a:sym typeface="+mn-lt"/>
              </a:rPr>
              <a:t>Problem Statement</a:t>
            </a:r>
            <a:endParaRPr lang="zh-CN" altLang="en-US" b="0" dirty="0">
              <a:sym typeface="+mn-lt"/>
            </a:endParaRPr>
          </a:p>
          <a:p>
            <a:pPr marL="342900" indent="-342900">
              <a:lnSpc>
                <a:spcPct val="150000"/>
              </a:lnSpc>
              <a:buFont typeface="+mj-lt"/>
              <a:buAutoNum type="arabicPeriod"/>
            </a:pPr>
            <a:r>
              <a:rPr lang="en-US" altLang="zh-CN" b="0" dirty="0">
                <a:sym typeface="+mn-lt"/>
              </a:rPr>
              <a:t>Proposed Technique</a:t>
            </a:r>
            <a:endParaRPr lang="zh-CN" altLang="en-US" b="0" dirty="0">
              <a:sym typeface="+mn-lt"/>
            </a:endParaRPr>
          </a:p>
          <a:p>
            <a:pPr marL="342900" indent="-342900">
              <a:lnSpc>
                <a:spcPct val="150000"/>
              </a:lnSpc>
              <a:buFont typeface="+mj-lt"/>
              <a:buAutoNum type="arabicPeriod"/>
            </a:pPr>
            <a:r>
              <a:rPr lang="en-US" altLang="zh-CN" b="0" dirty="0">
                <a:sym typeface="+mn-lt"/>
              </a:rPr>
              <a:t>Dataset</a:t>
            </a:r>
            <a:endParaRPr lang="zh-CN" altLang="en-US" b="0" dirty="0">
              <a:sym typeface="+mn-lt"/>
            </a:endParaRPr>
          </a:p>
          <a:p>
            <a:pPr marL="342900" indent="-342900">
              <a:lnSpc>
                <a:spcPct val="150000"/>
              </a:lnSpc>
              <a:buFont typeface="+mj-lt"/>
              <a:buAutoNum type="arabicPeriod"/>
            </a:pPr>
            <a:r>
              <a:rPr lang="en-US" altLang="zh-CN" b="0" dirty="0">
                <a:sym typeface="+mn-lt"/>
              </a:rPr>
              <a:t>Result</a:t>
            </a:r>
            <a:endParaRPr lang="zh-CN" altLang="en-US" b="0" dirty="0">
              <a:sym typeface="+mn-lt"/>
            </a:endParaRPr>
          </a:p>
          <a:p>
            <a:pPr>
              <a:lnSpc>
                <a:spcPct val="150000"/>
              </a:lnSpc>
            </a:pPr>
            <a:r>
              <a:rPr lang="en-US" altLang="zh-CN" b="0" dirty="0">
                <a:sym typeface="+mn-lt"/>
              </a:rPr>
              <a:t> </a:t>
            </a:r>
            <a:endParaRPr lang="zh-CN" altLang="en-US" b="0" dirty="0">
              <a:sym typeface="+mn-lt"/>
            </a:endParaRPr>
          </a:p>
        </p:txBody>
      </p:sp>
      <p:cxnSp>
        <p:nvCxnSpPr>
          <p:cNvPr id="8" name="直接连接符 7">
            <a:extLst>
              <a:ext uri="{FF2B5EF4-FFF2-40B4-BE49-F238E27FC236}">
                <a16:creationId xmlns:a16="http://schemas.microsoft.com/office/drawing/2014/main" id="{DA1FB18E-FA01-4588-BEF9-FB96A98A84D4}"/>
              </a:ext>
            </a:extLst>
          </p:cNvPr>
          <p:cNvCxnSpPr>
            <a:cxnSpLocks/>
          </p:cNvCxnSpPr>
          <p:nvPr/>
        </p:nvCxnSpPr>
        <p:spPr>
          <a:xfrm>
            <a:off x="3380411"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id="{0DB1D0A1-2667-455C-9387-D7ABF0A00B8C}"/>
              </a:ext>
            </a:extLst>
          </p:cNvPr>
          <p:cNvSpPr txBox="1"/>
          <p:nvPr/>
        </p:nvSpPr>
        <p:spPr>
          <a:xfrm>
            <a:off x="757282" y="1700808"/>
            <a:ext cx="2623091"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p>
        </p:txBody>
      </p:sp>
      <p:sp>
        <p:nvSpPr>
          <p:cNvPr id="10" name="poetry_91022">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911933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742636" y="2765662"/>
            <a:ext cx="5419185" cy="895350"/>
          </a:xfrm>
        </p:spPr>
        <p:txBody>
          <a:bodyPr/>
          <a:lstStyle/>
          <a:p>
            <a:r>
              <a:rPr lang="en-US" altLang="zh-CN" dirty="0"/>
              <a:t>Problem Statement </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3634475" y="2984045"/>
            <a:ext cx="850578"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AF774-A6B8-49CE-8FE1-7C75295DB076}"/>
              </a:ext>
            </a:extLst>
          </p:cNvPr>
          <p:cNvSpPr>
            <a:spLocks noGrp="1"/>
          </p:cNvSpPr>
          <p:nvPr>
            <p:ph type="title"/>
          </p:nvPr>
        </p:nvSpPr>
        <p:spPr/>
        <p:txBody>
          <a:bodyPr/>
          <a:lstStyle/>
          <a:p>
            <a:r>
              <a:rPr lang="en-US" altLang="zh-CN" dirty="0"/>
              <a:t>Problem Statement</a:t>
            </a:r>
            <a:endParaRPr lang="zh-CN" altLang="en-US" dirty="0"/>
          </a:p>
        </p:txBody>
      </p:sp>
      <p:sp>
        <p:nvSpPr>
          <p:cNvPr id="4" name="灯片编号占位符 3">
            <a:extLst>
              <a:ext uri="{FF2B5EF4-FFF2-40B4-BE49-F238E27FC236}">
                <a16:creationId xmlns:a16="http://schemas.microsoft.com/office/drawing/2014/main" id="{0FAEDED3-5E0C-49A1-9162-8C0CD265EC68}"/>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6" name="í$ḻîdé">
            <a:extLst>
              <a:ext uri="{FF2B5EF4-FFF2-40B4-BE49-F238E27FC236}">
                <a16:creationId xmlns:a16="http://schemas.microsoft.com/office/drawing/2014/main" id="{44906C57-1CD1-4D23-9303-937285CE9789}"/>
              </a:ext>
            </a:extLst>
          </p:cNvPr>
          <p:cNvSpPr/>
          <p:nvPr/>
        </p:nvSpPr>
        <p:spPr bwMode="auto">
          <a:xfrm>
            <a:off x="0" y="1340768"/>
            <a:ext cx="2351584" cy="4703168"/>
          </a:xfrm>
          <a:custGeom>
            <a:avLst/>
            <a:gdLst>
              <a:gd name="connsiteX0" fmla="*/ 0 w 2351584"/>
              <a:gd name="connsiteY0" fmla="*/ 0 h 4703168"/>
              <a:gd name="connsiteX1" fmla="*/ 2351584 w 2351584"/>
              <a:gd name="connsiteY1" fmla="*/ 2351584 h 4703168"/>
              <a:gd name="connsiteX2" fmla="*/ 0 w 2351584"/>
              <a:gd name="connsiteY2" fmla="*/ 4703168 h 4703168"/>
              <a:gd name="connsiteX3" fmla="*/ 0 w 2351584"/>
              <a:gd name="connsiteY3" fmla="*/ 3773472 h 4703168"/>
              <a:gd name="connsiteX4" fmla="*/ 1421888 w 2351584"/>
              <a:gd name="connsiteY4" fmla="*/ 2351584 h 4703168"/>
              <a:gd name="connsiteX5" fmla="*/ 0 w 2351584"/>
              <a:gd name="connsiteY5" fmla="*/ 929696 h 470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1584" h="4703168">
                <a:moveTo>
                  <a:pt x="0" y="0"/>
                </a:moveTo>
                <a:cubicBezTo>
                  <a:pt x="1298744" y="0"/>
                  <a:pt x="2351584" y="1052840"/>
                  <a:pt x="2351584" y="2351584"/>
                </a:cubicBezTo>
                <a:cubicBezTo>
                  <a:pt x="2351584" y="3650328"/>
                  <a:pt x="1298744" y="4703168"/>
                  <a:pt x="0" y="4703168"/>
                </a:cubicBezTo>
                <a:lnTo>
                  <a:pt x="0" y="3773472"/>
                </a:lnTo>
                <a:cubicBezTo>
                  <a:pt x="785287" y="3773472"/>
                  <a:pt x="1421888" y="3136871"/>
                  <a:pt x="1421888" y="2351584"/>
                </a:cubicBezTo>
                <a:cubicBezTo>
                  <a:pt x="1421888" y="1566297"/>
                  <a:pt x="785287" y="929696"/>
                  <a:pt x="0" y="929696"/>
                </a:cubicBezTo>
                <a:close/>
              </a:path>
            </a:pathLst>
          </a:custGeom>
          <a:blipFill>
            <a:blip r:embed="rId3"/>
            <a:stretch>
              <a:fillRect l="-105143" t="77" r="-104014" b="-77"/>
            </a:stretch>
          </a:blip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lt1"/>
              </a:solidFill>
            </a:endParaRPr>
          </a:p>
        </p:txBody>
      </p:sp>
      <p:sp>
        <p:nvSpPr>
          <p:cNvPr id="5" name="TextBox 4">
            <a:extLst>
              <a:ext uri="{FF2B5EF4-FFF2-40B4-BE49-F238E27FC236}">
                <a16:creationId xmlns:a16="http://schemas.microsoft.com/office/drawing/2014/main" id="{CD60185B-F82E-D32B-32A8-CDA35C2DED90}"/>
              </a:ext>
            </a:extLst>
          </p:cNvPr>
          <p:cNvSpPr txBox="1"/>
          <p:nvPr/>
        </p:nvSpPr>
        <p:spPr>
          <a:xfrm>
            <a:off x="2740024" y="3037893"/>
            <a:ext cx="8429724" cy="1754326"/>
          </a:xfrm>
          <a:prstGeom prst="rect">
            <a:avLst/>
          </a:prstGeom>
          <a:noFill/>
        </p:spPr>
        <p:txBody>
          <a:bodyPr wrap="square" rtlCol="0">
            <a:spAutoFit/>
          </a:bodyPr>
          <a:lstStyle/>
          <a:p>
            <a:pPr algn="just"/>
            <a:r>
              <a:rPr lang="en-GB" dirty="0">
                <a:latin typeface="Times New Roman" panose="02020603050405020304" pitchFamily="18" charset="0"/>
                <a:cs typeface="Times New Roman" panose="02020603050405020304" pitchFamily="18" charset="0"/>
              </a:rPr>
              <a:t>The research addresses the challenge of enhancing the performance of Recurrent Neural Networks (RNNs) on small COVID-19 time series datasets. The primary goal is to identify effective regularization methods to improve the flexibility and effectiveness of the model in predicting the course of the pandemic.</a:t>
            </a:r>
          </a:p>
          <a:p>
            <a:pPr algn="just"/>
            <a:endParaRPr lang="en-GB" dirty="0">
              <a:latin typeface="Times New Roman" panose="02020603050405020304" pitchFamily="18" charset="0"/>
              <a:cs typeface="Times New Roman" panose="02020603050405020304" pitchFamily="18" charset="0"/>
            </a:endParaRPr>
          </a:p>
          <a:p>
            <a:pPr algn="just"/>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766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692531" y="1765298"/>
            <a:ext cx="5419185" cy="895350"/>
          </a:xfrm>
        </p:spPr>
        <p:txBody>
          <a:bodyPr>
            <a:normAutofit/>
          </a:bodyPr>
          <a:lstStyle/>
          <a:p>
            <a:r>
              <a:rPr lang="en-US" altLang="zh-CN" sz="2800" dirty="0">
                <a:latin typeface="Times New Roman" panose="02020603050405020304" pitchFamily="18" charset="0"/>
                <a:cs typeface="Times New Roman" panose="02020603050405020304" pitchFamily="18" charset="0"/>
              </a:rPr>
              <a:t>Proposed Technique</a:t>
            </a:r>
            <a:endParaRPr lang="zh-CN" altLang="en-US" sz="2800" dirty="0">
              <a:latin typeface="Times New Roman" panose="02020603050405020304" pitchFamily="18" charset="0"/>
              <a:cs typeface="Times New Roman" panose="02020603050405020304" pitchFamily="18" charset="0"/>
            </a:endParaRPr>
          </a:p>
        </p:txBody>
      </p:sp>
      <p:sp>
        <p:nvSpPr>
          <p:cNvPr id="6" name="文本占位符 5"/>
          <p:cNvSpPr>
            <a:spLocks noGrp="1"/>
          </p:cNvSpPr>
          <p:nvPr>
            <p:ph type="body" idx="1"/>
          </p:nvPr>
        </p:nvSpPr>
        <p:spPr>
          <a:xfrm>
            <a:off x="4692531" y="2717085"/>
            <a:ext cx="5419185" cy="1867441"/>
          </a:xfrm>
        </p:spPr>
        <p:txBody>
          <a:bodyPr>
            <a:normAutofit/>
          </a:bodyPr>
          <a:lstStyle/>
          <a:p>
            <a:pPr marL="285750" lvl="0" indent="-285750">
              <a:buFont typeface="Arial" panose="020B0604020202020204" pitchFamily="34" charset="0"/>
              <a:buChar char="•"/>
            </a:pPr>
            <a:r>
              <a:rPr lang="en-US" sz="1400" b="1" i="0" dirty="0">
                <a:effectLst/>
                <a:latin typeface="Times New Roman" panose="02020603050405020304" pitchFamily="18" charset="0"/>
                <a:cs typeface="Times New Roman" panose="02020603050405020304" pitchFamily="18" charset="0"/>
              </a:rPr>
              <a:t>Architecture</a:t>
            </a:r>
            <a:endParaRPr lang="en-US" altLang="zh-CN" sz="14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400" b="1" i="0" dirty="0">
                <a:effectLst/>
                <a:latin typeface="Times New Roman" panose="02020603050405020304" pitchFamily="18" charset="0"/>
                <a:cs typeface="Times New Roman" panose="02020603050405020304" pitchFamily="18" charset="0"/>
              </a:rPr>
              <a:t>Diagrams</a:t>
            </a:r>
            <a:endParaRPr lang="en-US" altLang="zh-C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Equations</a:t>
            </a: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Methodology</a:t>
            </a:r>
          </a:p>
          <a:p>
            <a:endParaRPr lang="en-US" sz="14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3446585" y="2272130"/>
            <a:ext cx="850578"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59469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C4A75-426C-4CB9-8F02-42ED26C74C9C}"/>
              </a:ext>
            </a:extLst>
          </p:cNvPr>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Architecture</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F5AA6F2A-AD68-432F-93C7-A2078CAF7EC2}"/>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6" name="ïsḷiḑê">
            <a:extLst>
              <a:ext uri="{FF2B5EF4-FFF2-40B4-BE49-F238E27FC236}">
                <a16:creationId xmlns:a16="http://schemas.microsoft.com/office/drawing/2014/main" id="{168F82A1-509F-43F2-8829-064D9091E882}"/>
              </a:ext>
            </a:extLst>
          </p:cNvPr>
          <p:cNvSpPr/>
          <p:nvPr/>
        </p:nvSpPr>
        <p:spPr bwMode="blackWhite">
          <a:xfrm>
            <a:off x="669925" y="1916832"/>
            <a:ext cx="3877023" cy="947506"/>
          </a:xfrm>
          <a:custGeom>
            <a:avLst/>
            <a:gdLst>
              <a:gd name="T0" fmla="*/ 0 w 3559"/>
              <a:gd name="T1" fmla="*/ 496 h 896"/>
              <a:gd name="T2" fmla="*/ 2943 w 3559"/>
              <a:gd name="T3" fmla="*/ 496 h 896"/>
              <a:gd name="T4" fmla="*/ 2663 w 3559"/>
              <a:gd name="T5" fmla="*/ 0 h 896"/>
              <a:gd name="T6" fmla="*/ 3063 w 3559"/>
              <a:gd name="T7" fmla="*/ 0 h 896"/>
              <a:gd name="T8" fmla="*/ 3558 w 3559"/>
              <a:gd name="T9" fmla="*/ 895 h 896"/>
              <a:gd name="T10" fmla="*/ 0 w 3559"/>
              <a:gd name="T11" fmla="*/ 895 h 896"/>
            </a:gdLst>
            <a:ahLst/>
            <a:cxnLst>
              <a:cxn ang="0">
                <a:pos x="T0" y="T1"/>
              </a:cxn>
              <a:cxn ang="0">
                <a:pos x="T2" y="T3"/>
              </a:cxn>
              <a:cxn ang="0">
                <a:pos x="T4" y="T5"/>
              </a:cxn>
              <a:cxn ang="0">
                <a:pos x="T6" y="T7"/>
              </a:cxn>
              <a:cxn ang="0">
                <a:pos x="T8" y="T9"/>
              </a:cxn>
              <a:cxn ang="0">
                <a:pos x="T10" y="T11"/>
              </a:cxn>
            </a:cxnLst>
            <a:rect l="0" t="0" r="r" b="b"/>
            <a:pathLst>
              <a:path w="3559" h="896">
                <a:moveTo>
                  <a:pt x="0" y="496"/>
                </a:moveTo>
                <a:lnTo>
                  <a:pt x="2943" y="496"/>
                </a:lnTo>
                <a:lnTo>
                  <a:pt x="2663" y="0"/>
                </a:lnTo>
                <a:lnTo>
                  <a:pt x="3063" y="0"/>
                </a:lnTo>
                <a:lnTo>
                  <a:pt x="3558" y="895"/>
                </a:lnTo>
                <a:lnTo>
                  <a:pt x="0" y="895"/>
                </a:lnTo>
              </a:path>
            </a:pathLst>
          </a:custGeom>
          <a:solidFill>
            <a:schemeClr val="tx1">
              <a:lumMod val="50000"/>
              <a:lumOff val="50000"/>
            </a:schemeClr>
          </a:solidFill>
          <a:ln w="12700" cap="flat" cmpd="sng">
            <a:noFill/>
            <a:bevel/>
          </a:ln>
        </p:spPr>
        <p:txBody>
          <a:bodyPr anchor="ctr"/>
          <a:lstStyle/>
          <a:p>
            <a:pPr algn="ctr"/>
            <a:endParaRPr dirty="0"/>
          </a:p>
        </p:txBody>
      </p:sp>
      <p:sp>
        <p:nvSpPr>
          <p:cNvPr id="7" name="ïS1ïḋe">
            <a:extLst>
              <a:ext uri="{FF2B5EF4-FFF2-40B4-BE49-F238E27FC236}">
                <a16:creationId xmlns:a16="http://schemas.microsoft.com/office/drawing/2014/main" id="{667BAFA9-C4BC-410E-B2C3-81DE58CE5A0D}"/>
              </a:ext>
            </a:extLst>
          </p:cNvPr>
          <p:cNvSpPr/>
          <p:nvPr/>
        </p:nvSpPr>
        <p:spPr bwMode="blackWhite">
          <a:xfrm>
            <a:off x="669925" y="4000275"/>
            <a:ext cx="3877023" cy="947506"/>
          </a:xfrm>
          <a:custGeom>
            <a:avLst/>
            <a:gdLst>
              <a:gd name="T0" fmla="*/ 0 w 3559"/>
              <a:gd name="T1" fmla="*/ 399 h 896"/>
              <a:gd name="T2" fmla="*/ 2943 w 3559"/>
              <a:gd name="T3" fmla="*/ 399 h 896"/>
              <a:gd name="T4" fmla="*/ 2687 w 3559"/>
              <a:gd name="T5" fmla="*/ 895 h 896"/>
              <a:gd name="T6" fmla="*/ 3087 w 3559"/>
              <a:gd name="T7" fmla="*/ 895 h 896"/>
              <a:gd name="T8" fmla="*/ 3558 w 3559"/>
              <a:gd name="T9" fmla="*/ 0 h 896"/>
              <a:gd name="T10" fmla="*/ 0 w 3559"/>
              <a:gd name="T11" fmla="*/ 0 h 896"/>
            </a:gdLst>
            <a:ahLst/>
            <a:cxnLst>
              <a:cxn ang="0">
                <a:pos x="T0" y="T1"/>
              </a:cxn>
              <a:cxn ang="0">
                <a:pos x="T2" y="T3"/>
              </a:cxn>
              <a:cxn ang="0">
                <a:pos x="T4" y="T5"/>
              </a:cxn>
              <a:cxn ang="0">
                <a:pos x="T6" y="T7"/>
              </a:cxn>
              <a:cxn ang="0">
                <a:pos x="T8" y="T9"/>
              </a:cxn>
              <a:cxn ang="0">
                <a:pos x="T10" y="T11"/>
              </a:cxn>
            </a:cxnLst>
            <a:rect l="0" t="0" r="r" b="b"/>
            <a:pathLst>
              <a:path w="3559" h="896">
                <a:moveTo>
                  <a:pt x="0" y="399"/>
                </a:moveTo>
                <a:lnTo>
                  <a:pt x="2943" y="399"/>
                </a:lnTo>
                <a:lnTo>
                  <a:pt x="2687" y="895"/>
                </a:lnTo>
                <a:lnTo>
                  <a:pt x="3087" y="895"/>
                </a:lnTo>
                <a:lnTo>
                  <a:pt x="3558" y="0"/>
                </a:lnTo>
                <a:lnTo>
                  <a:pt x="0" y="0"/>
                </a:lnTo>
              </a:path>
            </a:pathLst>
          </a:custGeom>
          <a:solidFill>
            <a:schemeClr val="tx1">
              <a:lumMod val="50000"/>
              <a:lumOff val="50000"/>
            </a:schemeClr>
          </a:solidFill>
          <a:ln w="12700" cap="flat" cmpd="sng">
            <a:noFill/>
            <a:bevel/>
          </a:ln>
        </p:spPr>
        <p:txBody>
          <a:bodyPr anchor="ctr"/>
          <a:lstStyle/>
          <a:p>
            <a:pPr algn="ctr"/>
            <a:endParaRPr/>
          </a:p>
        </p:txBody>
      </p:sp>
      <p:sp>
        <p:nvSpPr>
          <p:cNvPr id="8" name="işḷíḑé">
            <a:extLst>
              <a:ext uri="{FF2B5EF4-FFF2-40B4-BE49-F238E27FC236}">
                <a16:creationId xmlns:a16="http://schemas.microsoft.com/office/drawing/2014/main" id="{D30B9E66-8AE4-40B8-B780-1C92A49B00E5}"/>
              </a:ext>
            </a:extLst>
          </p:cNvPr>
          <p:cNvSpPr/>
          <p:nvPr/>
        </p:nvSpPr>
        <p:spPr bwMode="blackWhite">
          <a:xfrm>
            <a:off x="669925" y="1916832"/>
            <a:ext cx="4778897" cy="3168735"/>
          </a:xfrm>
          <a:custGeom>
            <a:avLst/>
            <a:gdLst>
              <a:gd name="T0" fmla="*/ 0 w 4263"/>
              <a:gd name="T1" fmla="*/ 1388271 h 2383"/>
              <a:gd name="T2" fmla="*/ 5411816 w 4263"/>
              <a:gd name="T3" fmla="*/ 1388271 h 2383"/>
              <a:gd name="T4" fmla="*/ 4628186 w 4263"/>
              <a:gd name="T5" fmla="*/ 0 h 2383"/>
              <a:gd name="T6" fmla="*/ 5238638 w 4263"/>
              <a:gd name="T7" fmla="*/ 0 h 2383"/>
              <a:gd name="T8" fmla="*/ 6150711 w 4263"/>
              <a:gd name="T9" fmla="*/ 1690861 h 2383"/>
              <a:gd name="T10" fmla="*/ 5238638 w 4263"/>
              <a:gd name="T11" fmla="*/ 3336894 h 2383"/>
              <a:gd name="T12" fmla="*/ 4696014 w 4263"/>
              <a:gd name="T13" fmla="*/ 3336894 h 2383"/>
              <a:gd name="T14" fmla="*/ 5446452 w 4263"/>
              <a:gd name="T15" fmla="*/ 1948623 h 2383"/>
              <a:gd name="T16" fmla="*/ 0 w 4263"/>
              <a:gd name="T17" fmla="*/ 1948623 h 2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63"/>
              <a:gd name="T28" fmla="*/ 0 h 2383"/>
              <a:gd name="T29" fmla="*/ 4263 w 4263"/>
              <a:gd name="T30" fmla="*/ 2383 h 2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63" h="2383">
                <a:moveTo>
                  <a:pt x="0" y="991"/>
                </a:moveTo>
                <a:lnTo>
                  <a:pt x="3750" y="991"/>
                </a:lnTo>
                <a:lnTo>
                  <a:pt x="3207" y="0"/>
                </a:lnTo>
                <a:lnTo>
                  <a:pt x="3630" y="0"/>
                </a:lnTo>
                <a:lnTo>
                  <a:pt x="4262" y="1207"/>
                </a:lnTo>
                <a:lnTo>
                  <a:pt x="3630" y="2382"/>
                </a:lnTo>
                <a:lnTo>
                  <a:pt x="3254" y="2382"/>
                </a:lnTo>
                <a:lnTo>
                  <a:pt x="3774" y="1391"/>
                </a:lnTo>
                <a:lnTo>
                  <a:pt x="0" y="1391"/>
                </a:lnTo>
              </a:path>
            </a:pathLst>
          </a:custGeom>
          <a:solidFill>
            <a:schemeClr val="accent1"/>
          </a:solidFill>
          <a:ln w="12700" cap="flat" cmpd="sng">
            <a:noFill/>
            <a:bevel/>
          </a:ln>
        </p:spPr>
        <p:txBody>
          <a:bodyPr anchor="ctr"/>
          <a:lstStyle/>
          <a:p>
            <a:pPr algn="ctr"/>
            <a:endParaRPr/>
          </a:p>
        </p:txBody>
      </p:sp>
      <p:sp>
        <p:nvSpPr>
          <p:cNvPr id="16" name="iṩľiďê">
            <a:extLst>
              <a:ext uri="{FF2B5EF4-FFF2-40B4-BE49-F238E27FC236}">
                <a16:creationId xmlns:a16="http://schemas.microsoft.com/office/drawing/2014/main" id="{E0B91E1D-D31D-460D-903A-4D2D40C01DAC}"/>
              </a:ext>
            </a:extLst>
          </p:cNvPr>
          <p:cNvSpPr txBox="1"/>
          <p:nvPr/>
        </p:nvSpPr>
        <p:spPr>
          <a:xfrm>
            <a:off x="6096000" y="1916832"/>
            <a:ext cx="5636712" cy="3654221"/>
          </a:xfrm>
          <a:prstGeom prst="rect">
            <a:avLst/>
          </a:prstGeom>
          <a:noFill/>
        </p:spPr>
        <p:txBody>
          <a:bodyPr wrap="square" lIns="90000" tIns="46800" rIns="90000" bIns="46800" rtlCol="0">
            <a:normAutofit/>
          </a:bodyPr>
          <a:lstStyle/>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Multi-output encoder-decoder architecture.</a:t>
            </a:r>
          </a:p>
          <a:p>
            <a:pPr algn="l">
              <a:buFont typeface="Arial" panose="020B0604020202020204" pitchFamily="34" charset="0"/>
              <a:buChar char="•"/>
            </a:pPr>
            <a:r>
              <a:rPr lang="en-GB" i="0" dirty="0">
                <a:effectLst/>
                <a:latin typeface="Times New Roman" panose="02020603050405020304" pitchFamily="18" charset="0"/>
                <a:cs typeface="Times New Roman" panose="02020603050405020304" pitchFamily="18" charset="0"/>
              </a:rPr>
              <a:t>Input: </a:t>
            </a:r>
            <a:r>
              <a:rPr lang="en-GB" b="0" i="0" dirty="0">
                <a:effectLst/>
                <a:latin typeface="Times New Roman" panose="02020603050405020304" pitchFamily="18" charset="0"/>
                <a:cs typeface="Times New Roman" panose="02020603050405020304" pitchFamily="18" charset="0"/>
              </a:rPr>
              <a:t>Location ID and multivariate time series for each country.</a:t>
            </a:r>
          </a:p>
          <a:p>
            <a:pPr algn="l">
              <a:buFont typeface="Arial" panose="020B0604020202020204" pitchFamily="34" charset="0"/>
              <a:buChar char="•"/>
            </a:pPr>
            <a:r>
              <a:rPr lang="en-GB" i="0" dirty="0">
                <a:effectLst/>
                <a:latin typeface="Times New Roman" panose="02020603050405020304" pitchFamily="18" charset="0"/>
                <a:cs typeface="Times New Roman" panose="02020603050405020304" pitchFamily="18" charset="0"/>
              </a:rPr>
              <a:t>Components:</a:t>
            </a:r>
          </a:p>
          <a:p>
            <a:pPr marL="742950" lvl="1" indent="-285750"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RNN encoder for time series processing.</a:t>
            </a:r>
          </a:p>
          <a:p>
            <a:pPr marL="742950" lvl="1" indent="-285750"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Linear layer for handling location ID.</a:t>
            </a:r>
          </a:p>
          <a:p>
            <a:pPr marL="742950" lvl="1" indent="-285750"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Three branches of fully connected nodes for confirmed, deceased, and recovered cases.</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Outputs are concatenated into a context.</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Context is processed by three specialized branches.</a:t>
            </a:r>
          </a:p>
        </p:txBody>
      </p:sp>
    </p:spTree>
    <p:extLst>
      <p:ext uri="{BB962C8B-B14F-4D97-AF65-F5344CB8AC3E}">
        <p14:creationId xmlns:p14="http://schemas.microsoft.com/office/powerpoint/2010/main" val="645611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CB46D-F4C3-4CF6-AF3C-ADF652E3079D}"/>
              </a:ext>
            </a:extLst>
          </p:cNvPr>
          <p:cNvSpPr>
            <a:spLocks noGrp="1"/>
          </p:cNvSpPr>
          <p:nvPr>
            <p:ph type="title"/>
          </p:nvPr>
        </p:nvSpPr>
        <p:spPr>
          <a:xfrm>
            <a:off x="906994" y="44459"/>
            <a:ext cx="10850563" cy="1028699"/>
          </a:xfrm>
        </p:spPr>
        <p:txBody>
          <a:bodyPr/>
          <a:lstStyle/>
          <a:p>
            <a:pPr algn="l"/>
            <a:r>
              <a:rPr lang="en-US" b="1" i="0" dirty="0">
                <a:effectLst/>
                <a:latin typeface="Times New Roman" panose="02020603050405020304" pitchFamily="18" charset="0"/>
                <a:cs typeface="Times New Roman" panose="02020603050405020304" pitchFamily="18" charset="0"/>
              </a:rPr>
              <a:t>Diagram</a:t>
            </a:r>
          </a:p>
        </p:txBody>
      </p:sp>
      <p:sp>
        <p:nvSpPr>
          <p:cNvPr id="4" name="灯片编号占位符 3">
            <a:extLst>
              <a:ext uri="{FF2B5EF4-FFF2-40B4-BE49-F238E27FC236}">
                <a16:creationId xmlns:a16="http://schemas.microsoft.com/office/drawing/2014/main" id="{4C45890E-1BC1-43F4-A12E-E6CB64D52AB4}"/>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27" name="ïṧḻïḋe">
            <a:extLst>
              <a:ext uri="{FF2B5EF4-FFF2-40B4-BE49-F238E27FC236}">
                <a16:creationId xmlns:a16="http://schemas.microsoft.com/office/drawing/2014/main" id="{7E7AE5F2-0008-4ADB-87B0-F5790653E576}"/>
              </a:ext>
            </a:extLst>
          </p:cNvPr>
          <p:cNvSpPr txBox="1"/>
          <p:nvPr/>
        </p:nvSpPr>
        <p:spPr bwMode="auto">
          <a:xfrm>
            <a:off x="708294" y="3934796"/>
            <a:ext cx="10378010" cy="1570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a:lnSpc>
                <a:spcPct val="100000"/>
              </a:lnSpc>
              <a:spcBef>
                <a:spcPct val="0"/>
              </a:spcBef>
              <a:buFontTx/>
              <a:buNone/>
              <a:defRPr b="1">
                <a:solidFill>
                  <a:schemeClr val="accent2"/>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l">
              <a:buFont typeface="Arial" panose="020B0604020202020204" pitchFamily="34" charset="0"/>
              <a:buChar char="•"/>
            </a:pPr>
            <a:endParaRPr lang="en-GB" b="0" i="0" dirty="0">
              <a:solidFill>
                <a:schemeClr val="tx1"/>
              </a:solidFill>
              <a:effectLst/>
              <a:latin typeface="Söhne"/>
            </a:endParaRPr>
          </a:p>
        </p:txBody>
      </p:sp>
      <p:sp>
        <p:nvSpPr>
          <p:cNvPr id="5" name="ïṧḻïḋe">
            <a:extLst>
              <a:ext uri="{FF2B5EF4-FFF2-40B4-BE49-F238E27FC236}">
                <a16:creationId xmlns:a16="http://schemas.microsoft.com/office/drawing/2014/main" id="{D139280B-474D-B5C9-5D47-5FF3172AB300}"/>
              </a:ext>
            </a:extLst>
          </p:cNvPr>
          <p:cNvSpPr txBox="1"/>
          <p:nvPr/>
        </p:nvSpPr>
        <p:spPr bwMode="auto">
          <a:xfrm>
            <a:off x="1615824" y="4942016"/>
            <a:ext cx="10378010" cy="1570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a:lnSpc>
                <a:spcPct val="100000"/>
              </a:lnSpc>
              <a:spcBef>
                <a:spcPct val="0"/>
              </a:spcBef>
              <a:buFontTx/>
              <a:buNone/>
              <a:defRPr b="1">
                <a:solidFill>
                  <a:schemeClr val="accent2"/>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Mathematical representation: </a:t>
            </a:r>
            <a:r>
              <a:rPr lang="en-US" b="0" i="1" dirty="0">
                <a:solidFill>
                  <a:schemeClr val="tx1"/>
                </a:solidFill>
                <a:effectLst/>
                <a:latin typeface="Times New Roman" panose="02020603050405020304" pitchFamily="18" charset="0"/>
                <a:cs typeface="Times New Roman" panose="02020603050405020304" pitchFamily="18" charset="0"/>
              </a:rPr>
              <a:t>yt</a:t>
            </a:r>
            <a:r>
              <a:rPr lang="en-US" b="0" i="0" dirty="0">
                <a:solidFill>
                  <a:schemeClr val="tx1"/>
                </a:solidFill>
                <a:effectLst/>
                <a:latin typeface="Times New Roman" panose="02020603050405020304" pitchFamily="18" charset="0"/>
                <a:cs typeface="Times New Roman" panose="02020603050405020304" pitchFamily="18" charset="0"/>
              </a:rPr>
              <a:t>+1:</a:t>
            </a:r>
            <a:r>
              <a:rPr lang="en-US" b="0" i="1" dirty="0">
                <a:solidFill>
                  <a:schemeClr val="tx1"/>
                </a:solidFill>
                <a:effectLst/>
                <a:latin typeface="Times New Roman" panose="02020603050405020304" pitchFamily="18" charset="0"/>
                <a:cs typeface="Times New Roman" panose="02020603050405020304" pitchFamily="18" charset="0"/>
              </a:rPr>
              <a:t>t</a:t>
            </a:r>
            <a:r>
              <a:rPr lang="en-US" b="0" i="0" dirty="0">
                <a:solidFill>
                  <a:schemeClr val="tx1"/>
                </a:solidFill>
                <a:effectLst/>
                <a:latin typeface="Times New Roman" panose="02020603050405020304" pitchFamily="18" charset="0"/>
                <a:cs typeface="Times New Roman" panose="02020603050405020304" pitchFamily="18" charset="0"/>
              </a:rPr>
              <a:t>+</a:t>
            </a:r>
            <a:r>
              <a:rPr lang="en-US" b="0" i="1" dirty="0">
                <a:solidFill>
                  <a:schemeClr val="tx1"/>
                </a:solidFill>
                <a:effectLst/>
                <a:latin typeface="Times New Roman" panose="02020603050405020304" pitchFamily="18" charset="0"/>
                <a:cs typeface="Times New Roman" panose="02020603050405020304" pitchFamily="18" charset="0"/>
              </a:rPr>
              <a:t>n</a:t>
            </a:r>
            <a:r>
              <a:rPr lang="en-US" b="0" i="0" dirty="0">
                <a:solidFill>
                  <a:schemeClr val="tx1"/>
                </a:solidFill>
                <a:effectLst/>
                <a:latin typeface="Times New Roman" panose="02020603050405020304" pitchFamily="18" charset="0"/>
                <a:cs typeface="Times New Roman" panose="02020603050405020304" pitchFamily="18" charset="0"/>
              </a:rPr>
              <a:t>​=</a:t>
            </a:r>
            <a:r>
              <a:rPr lang="en-US" b="0" i="1" dirty="0">
                <a:solidFill>
                  <a:schemeClr val="tx1"/>
                </a:solidFill>
                <a:effectLst/>
                <a:latin typeface="Times New Roman" panose="02020603050405020304" pitchFamily="18" charset="0"/>
                <a:cs typeface="Times New Roman" panose="02020603050405020304" pitchFamily="18" charset="0"/>
              </a:rPr>
              <a:t>M</a:t>
            </a:r>
            <a:r>
              <a:rPr lang="en-US" b="0" i="0" dirty="0">
                <a:solidFill>
                  <a:schemeClr val="tx1"/>
                </a:solidFill>
                <a:effectLst/>
                <a:latin typeface="Times New Roman" panose="02020603050405020304" pitchFamily="18" charset="0"/>
                <a:cs typeface="Times New Roman" panose="02020603050405020304" pitchFamily="18" charset="0"/>
              </a:rPr>
              <a:t>(</a:t>
            </a:r>
            <a:r>
              <a:rPr lang="en-US" b="0" i="1" dirty="0">
                <a:solidFill>
                  <a:schemeClr val="tx1"/>
                </a:solidFill>
                <a:effectLst/>
                <a:latin typeface="Times New Roman" panose="02020603050405020304" pitchFamily="18" charset="0"/>
                <a:cs typeface="Times New Roman" panose="02020603050405020304" pitchFamily="18" charset="0"/>
              </a:rPr>
              <a:t>x</a:t>
            </a:r>
            <a:r>
              <a:rPr lang="en-US" b="0" i="0" dirty="0">
                <a:solidFill>
                  <a:schemeClr val="tx1"/>
                </a:solidFill>
                <a:effectLst/>
                <a:latin typeface="Times New Roman" panose="02020603050405020304" pitchFamily="18" charset="0"/>
                <a:cs typeface="Times New Roman" panose="02020603050405020304" pitchFamily="18" charset="0"/>
              </a:rPr>
              <a:t>1:</a:t>
            </a:r>
            <a:r>
              <a:rPr lang="en-US" b="0" i="1" dirty="0">
                <a:solidFill>
                  <a:schemeClr val="tx1"/>
                </a:solidFill>
                <a:effectLst/>
                <a:latin typeface="Times New Roman" panose="02020603050405020304" pitchFamily="18" charset="0"/>
                <a:cs typeface="Times New Roman" panose="02020603050405020304" pitchFamily="18" charset="0"/>
              </a:rPr>
              <a:t>t</a:t>
            </a:r>
            <a:r>
              <a:rPr lang="en-US" b="0" i="0" dirty="0">
                <a:solidFill>
                  <a:schemeClr val="tx1"/>
                </a:solidFill>
                <a:effectLst/>
                <a:latin typeface="Times New Roman" panose="02020603050405020304" pitchFamily="18" charset="0"/>
                <a:cs typeface="Times New Roman" panose="02020603050405020304" pitchFamily="18" charset="0"/>
              </a:rPr>
              <a:t>​,ID,</a:t>
            </a:r>
            <a:r>
              <a:rPr lang="el-GR" b="0" i="1" dirty="0">
                <a:solidFill>
                  <a:schemeClr val="tx1"/>
                </a:solidFill>
                <a:effectLst/>
                <a:latin typeface="Times New Roman" panose="02020603050405020304" pitchFamily="18" charset="0"/>
                <a:cs typeface="Times New Roman" panose="02020603050405020304" pitchFamily="18" charset="0"/>
              </a:rPr>
              <a:t>θ</a:t>
            </a:r>
            <a:r>
              <a:rPr lang="el-GR" b="0" i="0" dirty="0">
                <a:solidFill>
                  <a:schemeClr val="tx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1" dirty="0">
                <a:solidFill>
                  <a:schemeClr val="tx1"/>
                </a:solidFill>
                <a:effectLst/>
                <a:latin typeface="Times New Roman" panose="02020603050405020304" pitchFamily="18" charset="0"/>
                <a:cs typeface="Times New Roman" panose="02020603050405020304" pitchFamily="18" charset="0"/>
              </a:rPr>
              <a:t>x</a:t>
            </a:r>
            <a:r>
              <a:rPr lang="en-US" b="0" i="0" dirty="0">
                <a:solidFill>
                  <a:schemeClr val="tx1"/>
                </a:solidFill>
                <a:effectLst/>
                <a:latin typeface="Times New Roman" panose="02020603050405020304" pitchFamily="18" charset="0"/>
                <a:cs typeface="Times New Roman" panose="02020603050405020304" pitchFamily="18" charset="0"/>
              </a:rPr>
              <a:t>1:</a:t>
            </a:r>
            <a:r>
              <a:rPr lang="en-US" b="0" i="1" dirty="0">
                <a:solidFill>
                  <a:schemeClr val="tx1"/>
                </a:solidFill>
                <a:effectLst/>
                <a:latin typeface="Times New Roman" panose="02020603050405020304" pitchFamily="18" charset="0"/>
                <a:cs typeface="Times New Roman" panose="02020603050405020304" pitchFamily="18" charset="0"/>
              </a:rPr>
              <a:t>t</a:t>
            </a:r>
            <a:r>
              <a:rPr lang="en-US" b="0" i="0" dirty="0">
                <a:solidFill>
                  <a:schemeClr val="tx1"/>
                </a:solidFill>
                <a:effectLst/>
                <a:latin typeface="Times New Roman" panose="02020603050405020304" pitchFamily="18" charset="0"/>
                <a:cs typeface="Times New Roman" panose="02020603050405020304" pitchFamily="18" charset="0"/>
              </a:rPr>
              <a:t>​: Time series data, ID: Location's unique identifier, </a:t>
            </a:r>
            <a:r>
              <a:rPr lang="el-GR" b="0" i="1" dirty="0">
                <a:solidFill>
                  <a:schemeClr val="tx1"/>
                </a:solidFill>
                <a:effectLst/>
                <a:latin typeface="Times New Roman" panose="02020603050405020304" pitchFamily="18" charset="0"/>
                <a:cs typeface="Times New Roman" panose="02020603050405020304" pitchFamily="18" charset="0"/>
              </a:rPr>
              <a:t>θ</a:t>
            </a:r>
            <a:r>
              <a:rPr lang="el-GR" b="0" i="0" dirty="0">
                <a:solidFill>
                  <a:schemeClr val="tx1"/>
                </a:solidFill>
                <a:effectLst/>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Model parameters.</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Loss functions for L1 and L2 regularization with penalty factor </a:t>
            </a:r>
            <a:r>
              <a:rPr lang="el-GR" b="0" i="1" dirty="0">
                <a:solidFill>
                  <a:schemeClr val="tx1"/>
                </a:solidFill>
                <a:effectLst/>
                <a:latin typeface="Times New Roman" panose="02020603050405020304" pitchFamily="18" charset="0"/>
                <a:cs typeface="Times New Roman" panose="02020603050405020304" pitchFamily="18" charset="0"/>
              </a:rPr>
              <a:t>λ</a:t>
            </a:r>
            <a:r>
              <a:rPr lang="el-GR" b="0" i="0" dirty="0">
                <a:solidFill>
                  <a:schemeClr val="tx1"/>
                </a:solidFill>
                <a:effectLst/>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for weights.</a:t>
            </a:r>
          </a:p>
          <a:p>
            <a:pPr algn="l">
              <a:buFont typeface="Arial" panose="020B0604020202020204" pitchFamily="34" charset="0"/>
              <a:buChar char="•"/>
            </a:pPr>
            <a:endParaRPr lang="en-GB" b="0" i="0" dirty="0">
              <a:solidFill>
                <a:schemeClr val="tx1"/>
              </a:solidFill>
              <a:effectLst/>
              <a:latin typeface="Times New Roman" panose="02020603050405020304" pitchFamily="18" charset="0"/>
              <a:cs typeface="Times New Roman" panose="02020603050405020304" pitchFamily="18" charset="0"/>
            </a:endParaRPr>
          </a:p>
        </p:txBody>
      </p:sp>
      <p:sp>
        <p:nvSpPr>
          <p:cNvPr id="8" name="标题 1">
            <a:extLst>
              <a:ext uri="{FF2B5EF4-FFF2-40B4-BE49-F238E27FC236}">
                <a16:creationId xmlns:a16="http://schemas.microsoft.com/office/drawing/2014/main" id="{2DB91B5A-47FC-8A7E-4F7F-1A7EB9143BBE}"/>
              </a:ext>
            </a:extLst>
          </p:cNvPr>
          <p:cNvSpPr txBox="1">
            <a:spLocks/>
          </p:cNvSpPr>
          <p:nvPr/>
        </p:nvSpPr>
        <p:spPr>
          <a:xfrm>
            <a:off x="906993" y="4420831"/>
            <a:ext cx="10850564" cy="598317"/>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Equations</a:t>
            </a:r>
          </a:p>
        </p:txBody>
      </p:sp>
      <p:pic>
        <p:nvPicPr>
          <p:cNvPr id="6" name="Picture 5">
            <a:extLst>
              <a:ext uri="{FF2B5EF4-FFF2-40B4-BE49-F238E27FC236}">
                <a16:creationId xmlns:a16="http://schemas.microsoft.com/office/drawing/2014/main" id="{7261E901-7533-D4D7-27DE-88F4E4334A51}"/>
              </a:ext>
            </a:extLst>
          </p:cNvPr>
          <p:cNvPicPr>
            <a:picLocks noChangeAspect="1"/>
          </p:cNvPicPr>
          <p:nvPr/>
        </p:nvPicPr>
        <p:blipFill>
          <a:blip r:embed="rId3"/>
          <a:stretch>
            <a:fillRect/>
          </a:stretch>
        </p:blipFill>
        <p:spPr>
          <a:xfrm>
            <a:off x="1481845" y="1249687"/>
            <a:ext cx="8830907" cy="3105583"/>
          </a:xfrm>
          <a:prstGeom prst="rect">
            <a:avLst/>
          </a:prstGeom>
        </p:spPr>
      </p:pic>
    </p:spTree>
    <p:extLst>
      <p:ext uri="{BB962C8B-B14F-4D97-AF65-F5344CB8AC3E}">
        <p14:creationId xmlns:p14="http://schemas.microsoft.com/office/powerpoint/2010/main" val="65413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šḷîdê">
            <a:extLst>
              <a:ext uri="{FF2B5EF4-FFF2-40B4-BE49-F238E27FC236}">
                <a16:creationId xmlns:a16="http://schemas.microsoft.com/office/drawing/2014/main" id="{FF6C70EA-239C-4FE8-AAA3-C3E2FBEFEDC3}"/>
              </a:ext>
            </a:extLst>
          </p:cNvPr>
          <p:cNvSpPr/>
          <p:nvPr/>
        </p:nvSpPr>
        <p:spPr bwMode="auto">
          <a:xfrm>
            <a:off x="669924" y="1189142"/>
            <a:ext cx="471197" cy="544464"/>
          </a:xfrm>
          <a:custGeom>
            <a:avLst/>
            <a:gdLst>
              <a:gd name="connsiteX0" fmla="*/ 382817 w 525077"/>
              <a:gd name="connsiteY0" fmla="*/ 436659 h 606722"/>
              <a:gd name="connsiteX1" fmla="*/ 409138 w 525077"/>
              <a:gd name="connsiteY1" fmla="*/ 462945 h 606722"/>
              <a:gd name="connsiteX2" fmla="*/ 382817 w 525077"/>
              <a:gd name="connsiteY2" fmla="*/ 489231 h 606722"/>
              <a:gd name="connsiteX3" fmla="*/ 356496 w 525077"/>
              <a:gd name="connsiteY3" fmla="*/ 462945 h 606722"/>
              <a:gd name="connsiteX4" fmla="*/ 382817 w 525077"/>
              <a:gd name="connsiteY4" fmla="*/ 436659 h 606722"/>
              <a:gd name="connsiteX5" fmla="*/ 145718 w 525077"/>
              <a:gd name="connsiteY5" fmla="*/ 436659 h 606722"/>
              <a:gd name="connsiteX6" fmla="*/ 172039 w 525077"/>
              <a:gd name="connsiteY6" fmla="*/ 462945 h 606722"/>
              <a:gd name="connsiteX7" fmla="*/ 145718 w 525077"/>
              <a:gd name="connsiteY7" fmla="*/ 489231 h 606722"/>
              <a:gd name="connsiteX8" fmla="*/ 119397 w 525077"/>
              <a:gd name="connsiteY8" fmla="*/ 462945 h 606722"/>
              <a:gd name="connsiteX9" fmla="*/ 145718 w 525077"/>
              <a:gd name="connsiteY9" fmla="*/ 436659 h 606722"/>
              <a:gd name="connsiteX10" fmla="*/ 382817 w 525077"/>
              <a:gd name="connsiteY10" fmla="*/ 122713 h 606722"/>
              <a:gd name="connsiteX11" fmla="*/ 409138 w 525077"/>
              <a:gd name="connsiteY11" fmla="*/ 149020 h 606722"/>
              <a:gd name="connsiteX12" fmla="*/ 409138 w 525077"/>
              <a:gd name="connsiteY12" fmla="*/ 359474 h 606722"/>
              <a:gd name="connsiteX13" fmla="*/ 382817 w 525077"/>
              <a:gd name="connsiteY13" fmla="*/ 385781 h 606722"/>
              <a:gd name="connsiteX14" fmla="*/ 356496 w 525077"/>
              <a:gd name="connsiteY14" fmla="*/ 359474 h 606722"/>
              <a:gd name="connsiteX15" fmla="*/ 356496 w 525077"/>
              <a:gd name="connsiteY15" fmla="*/ 149020 h 606722"/>
              <a:gd name="connsiteX16" fmla="*/ 382817 w 525077"/>
              <a:gd name="connsiteY16" fmla="*/ 122713 h 606722"/>
              <a:gd name="connsiteX17" fmla="*/ 145718 w 525077"/>
              <a:gd name="connsiteY17" fmla="*/ 122713 h 606722"/>
              <a:gd name="connsiteX18" fmla="*/ 172039 w 525077"/>
              <a:gd name="connsiteY18" fmla="*/ 149020 h 606722"/>
              <a:gd name="connsiteX19" fmla="*/ 172039 w 525077"/>
              <a:gd name="connsiteY19" fmla="*/ 359474 h 606722"/>
              <a:gd name="connsiteX20" fmla="*/ 145718 w 525077"/>
              <a:gd name="connsiteY20" fmla="*/ 385781 h 606722"/>
              <a:gd name="connsiteX21" fmla="*/ 119397 w 525077"/>
              <a:gd name="connsiteY21" fmla="*/ 359474 h 606722"/>
              <a:gd name="connsiteX22" fmla="*/ 119397 w 525077"/>
              <a:gd name="connsiteY22" fmla="*/ 149020 h 606722"/>
              <a:gd name="connsiteX23" fmla="*/ 145718 w 525077"/>
              <a:gd name="connsiteY23" fmla="*/ 122713 h 606722"/>
              <a:gd name="connsiteX24" fmla="*/ 289731 w 525077"/>
              <a:gd name="connsiteY24" fmla="*/ 52611 h 606722"/>
              <a:gd name="connsiteX25" fmla="*/ 289731 w 525077"/>
              <a:gd name="connsiteY25" fmla="*/ 554111 h 606722"/>
              <a:gd name="connsiteX26" fmla="*/ 474163 w 525077"/>
              <a:gd name="connsiteY26" fmla="*/ 554111 h 606722"/>
              <a:gd name="connsiteX27" fmla="*/ 474163 w 525077"/>
              <a:gd name="connsiteY27" fmla="*/ 52611 h 606722"/>
              <a:gd name="connsiteX28" fmla="*/ 52695 w 525077"/>
              <a:gd name="connsiteY28" fmla="*/ 52611 h 606722"/>
              <a:gd name="connsiteX29" fmla="*/ 52695 w 525077"/>
              <a:gd name="connsiteY29" fmla="*/ 554111 h 606722"/>
              <a:gd name="connsiteX30" fmla="*/ 237037 w 525077"/>
              <a:gd name="connsiteY30" fmla="*/ 554111 h 606722"/>
              <a:gd name="connsiteX31" fmla="*/ 237037 w 525077"/>
              <a:gd name="connsiteY31" fmla="*/ 52611 h 606722"/>
              <a:gd name="connsiteX32" fmla="*/ 26347 w 525077"/>
              <a:gd name="connsiteY32" fmla="*/ 0 h 606722"/>
              <a:gd name="connsiteX33" fmla="*/ 498730 w 525077"/>
              <a:gd name="connsiteY33" fmla="*/ 0 h 606722"/>
              <a:gd name="connsiteX34" fmla="*/ 525077 w 525077"/>
              <a:gd name="connsiteY34" fmla="*/ 26306 h 606722"/>
              <a:gd name="connsiteX35" fmla="*/ 525077 w 525077"/>
              <a:gd name="connsiteY35" fmla="*/ 580416 h 606722"/>
              <a:gd name="connsiteX36" fmla="*/ 498730 w 525077"/>
              <a:gd name="connsiteY36" fmla="*/ 606722 h 606722"/>
              <a:gd name="connsiteX37" fmla="*/ 26347 w 525077"/>
              <a:gd name="connsiteY37" fmla="*/ 606722 h 606722"/>
              <a:gd name="connsiteX38" fmla="*/ 0 w 525077"/>
              <a:gd name="connsiteY38" fmla="*/ 580416 h 606722"/>
              <a:gd name="connsiteX39" fmla="*/ 0 w 525077"/>
              <a:gd name="connsiteY39" fmla="*/ 26306 h 606722"/>
              <a:gd name="connsiteX40" fmla="*/ 26347 w 525077"/>
              <a:gd name="connsiteY40"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25077" h="606722">
                <a:moveTo>
                  <a:pt x="382817" y="436659"/>
                </a:moveTo>
                <a:cubicBezTo>
                  <a:pt x="397354" y="436659"/>
                  <a:pt x="409138" y="448428"/>
                  <a:pt x="409138" y="462945"/>
                </a:cubicBezTo>
                <a:cubicBezTo>
                  <a:pt x="409138" y="477462"/>
                  <a:pt x="397354" y="489231"/>
                  <a:pt x="382817" y="489231"/>
                </a:cubicBezTo>
                <a:cubicBezTo>
                  <a:pt x="368280" y="489231"/>
                  <a:pt x="356496" y="477462"/>
                  <a:pt x="356496" y="462945"/>
                </a:cubicBezTo>
                <a:cubicBezTo>
                  <a:pt x="356496" y="448428"/>
                  <a:pt x="368280" y="436659"/>
                  <a:pt x="382817" y="436659"/>
                </a:cubicBezTo>
                <a:close/>
                <a:moveTo>
                  <a:pt x="145718" y="436659"/>
                </a:moveTo>
                <a:cubicBezTo>
                  <a:pt x="160255" y="436659"/>
                  <a:pt x="172039" y="448428"/>
                  <a:pt x="172039" y="462945"/>
                </a:cubicBezTo>
                <a:cubicBezTo>
                  <a:pt x="172039" y="477462"/>
                  <a:pt x="160255" y="489231"/>
                  <a:pt x="145718" y="489231"/>
                </a:cubicBezTo>
                <a:cubicBezTo>
                  <a:pt x="131181" y="489231"/>
                  <a:pt x="119397" y="477462"/>
                  <a:pt x="119397" y="462945"/>
                </a:cubicBezTo>
                <a:cubicBezTo>
                  <a:pt x="119397" y="448428"/>
                  <a:pt x="131181" y="436659"/>
                  <a:pt x="145718" y="436659"/>
                </a:cubicBezTo>
                <a:close/>
                <a:moveTo>
                  <a:pt x="382817" y="122713"/>
                </a:moveTo>
                <a:cubicBezTo>
                  <a:pt x="397311" y="122713"/>
                  <a:pt x="409138" y="134534"/>
                  <a:pt x="409138" y="149020"/>
                </a:cubicBezTo>
                <a:lnTo>
                  <a:pt x="409138" y="359474"/>
                </a:lnTo>
                <a:cubicBezTo>
                  <a:pt x="409138" y="373961"/>
                  <a:pt x="397311" y="385781"/>
                  <a:pt x="382817" y="385781"/>
                </a:cubicBezTo>
                <a:cubicBezTo>
                  <a:pt x="368234" y="385781"/>
                  <a:pt x="356496" y="373961"/>
                  <a:pt x="356496" y="359474"/>
                </a:cubicBezTo>
                <a:lnTo>
                  <a:pt x="356496" y="149020"/>
                </a:lnTo>
                <a:cubicBezTo>
                  <a:pt x="356496" y="134534"/>
                  <a:pt x="368234" y="122713"/>
                  <a:pt x="382817" y="122713"/>
                </a:cubicBezTo>
                <a:close/>
                <a:moveTo>
                  <a:pt x="145718" y="122713"/>
                </a:moveTo>
                <a:cubicBezTo>
                  <a:pt x="160301" y="122713"/>
                  <a:pt x="172039" y="134534"/>
                  <a:pt x="172039" y="149020"/>
                </a:cubicBezTo>
                <a:lnTo>
                  <a:pt x="172039" y="359474"/>
                </a:lnTo>
                <a:cubicBezTo>
                  <a:pt x="172039" y="373961"/>
                  <a:pt x="160301" y="385781"/>
                  <a:pt x="145718" y="385781"/>
                </a:cubicBezTo>
                <a:cubicBezTo>
                  <a:pt x="131224" y="385781"/>
                  <a:pt x="119397" y="373961"/>
                  <a:pt x="119397" y="359474"/>
                </a:cubicBezTo>
                <a:lnTo>
                  <a:pt x="119397" y="149020"/>
                </a:lnTo>
                <a:cubicBezTo>
                  <a:pt x="119397" y="134534"/>
                  <a:pt x="131224" y="122713"/>
                  <a:pt x="145718" y="122713"/>
                </a:cubicBezTo>
                <a:close/>
                <a:moveTo>
                  <a:pt x="289731" y="52611"/>
                </a:moveTo>
                <a:lnTo>
                  <a:pt x="289731" y="554111"/>
                </a:lnTo>
                <a:lnTo>
                  <a:pt x="474163" y="554111"/>
                </a:lnTo>
                <a:lnTo>
                  <a:pt x="474163" y="52611"/>
                </a:lnTo>
                <a:close/>
                <a:moveTo>
                  <a:pt x="52695" y="52611"/>
                </a:moveTo>
                <a:lnTo>
                  <a:pt x="52695" y="554111"/>
                </a:lnTo>
                <a:lnTo>
                  <a:pt x="237037" y="554111"/>
                </a:lnTo>
                <a:lnTo>
                  <a:pt x="237037" y="52611"/>
                </a:lnTo>
                <a:close/>
                <a:moveTo>
                  <a:pt x="26347" y="0"/>
                </a:moveTo>
                <a:lnTo>
                  <a:pt x="498730" y="0"/>
                </a:lnTo>
                <a:cubicBezTo>
                  <a:pt x="513239" y="0"/>
                  <a:pt x="525077" y="11820"/>
                  <a:pt x="525077" y="26306"/>
                </a:cubicBezTo>
                <a:lnTo>
                  <a:pt x="525077" y="580416"/>
                </a:lnTo>
                <a:cubicBezTo>
                  <a:pt x="525077" y="594902"/>
                  <a:pt x="513328" y="606722"/>
                  <a:pt x="498730" y="606722"/>
                </a:cubicBezTo>
                <a:lnTo>
                  <a:pt x="26347" y="606722"/>
                </a:lnTo>
                <a:cubicBezTo>
                  <a:pt x="11749" y="606722"/>
                  <a:pt x="0" y="594902"/>
                  <a:pt x="0" y="580416"/>
                </a:cubicBezTo>
                <a:lnTo>
                  <a:pt x="0" y="26306"/>
                </a:lnTo>
                <a:cubicBezTo>
                  <a:pt x="0" y="11820"/>
                  <a:pt x="11749" y="0"/>
                  <a:pt x="26347" y="0"/>
                </a:cubicBezTo>
                <a:close/>
              </a:path>
            </a:pathLst>
          </a:custGeom>
          <a:solidFill>
            <a:schemeClr val="accent1"/>
          </a:solidFill>
          <a:ln>
            <a:noFill/>
          </a:ln>
        </p:spPr>
        <p:txBody>
          <a:bodyPr/>
          <a:lstStyle/>
          <a:p>
            <a:endParaRPr lang="zh-CN" altLang="en-US"/>
          </a:p>
        </p:txBody>
      </p:sp>
      <p:sp>
        <p:nvSpPr>
          <p:cNvPr id="5" name="标题 1">
            <a:extLst>
              <a:ext uri="{FF2B5EF4-FFF2-40B4-BE49-F238E27FC236}">
                <a16:creationId xmlns:a16="http://schemas.microsoft.com/office/drawing/2014/main" id="{424E01BA-D040-0408-3F2F-42496D85CA34}"/>
              </a:ext>
            </a:extLst>
          </p:cNvPr>
          <p:cNvSpPr txBox="1">
            <a:spLocks/>
          </p:cNvSpPr>
          <p:nvPr/>
        </p:nvSpPr>
        <p:spPr>
          <a:xfrm>
            <a:off x="1236107" y="649765"/>
            <a:ext cx="10850563" cy="102869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latin typeface="Söhne"/>
            </a:endParaRPr>
          </a:p>
        </p:txBody>
      </p:sp>
      <p:sp>
        <p:nvSpPr>
          <p:cNvPr id="30" name="TextBox 29">
            <a:extLst>
              <a:ext uri="{FF2B5EF4-FFF2-40B4-BE49-F238E27FC236}">
                <a16:creationId xmlns:a16="http://schemas.microsoft.com/office/drawing/2014/main" id="{7F8BC268-220A-FC29-3294-3787CDDF42B1}"/>
              </a:ext>
            </a:extLst>
          </p:cNvPr>
          <p:cNvSpPr txBox="1"/>
          <p:nvPr/>
        </p:nvSpPr>
        <p:spPr>
          <a:xfrm>
            <a:off x="2351584" y="2305615"/>
            <a:ext cx="10371197" cy="2246769"/>
          </a:xfrm>
          <a:prstGeom prst="rect">
            <a:avLst/>
          </a:prstGeom>
          <a:noFill/>
        </p:spPr>
        <p:txBody>
          <a:bodyPr wrap="square" rtlCol="0">
            <a:spAutoFit/>
          </a:bodyPr>
          <a:lstStyle/>
          <a:p>
            <a:pPr algn="l">
              <a:buFont typeface="Arial" panose="020B0604020202020204" pitchFamily="34" charset="0"/>
              <a:buChar char="•"/>
            </a:pPr>
            <a:r>
              <a:rPr lang="en-GB" sz="2000" i="0" dirty="0">
                <a:effectLst/>
                <a:latin typeface="Söhne"/>
              </a:rPr>
              <a:t>Training: </a:t>
            </a:r>
            <a:r>
              <a:rPr lang="en-GB" sz="2000" b="0" i="0" dirty="0">
                <a:effectLst/>
                <a:latin typeface="Söhne"/>
              </a:rPr>
              <a:t>300 epochs with Adam optimizer, learning rate of 0.001, MSE as the loss function.</a:t>
            </a:r>
          </a:p>
          <a:p>
            <a:pPr algn="l">
              <a:buFont typeface="Arial" panose="020B0604020202020204" pitchFamily="34" charset="0"/>
              <a:buChar char="•"/>
            </a:pPr>
            <a:r>
              <a:rPr lang="en-GB" sz="2000" i="0" dirty="0">
                <a:effectLst/>
                <a:latin typeface="Söhne"/>
              </a:rPr>
              <a:t>Regularization methods: </a:t>
            </a:r>
            <a:r>
              <a:rPr lang="en-GB" sz="2000" b="0" i="0" dirty="0">
                <a:effectLst/>
                <a:latin typeface="Söhne"/>
              </a:rPr>
              <a:t>L1, L2, and Dropout to prevent overfitting.</a:t>
            </a:r>
          </a:p>
          <a:p>
            <a:pPr algn="l">
              <a:buFont typeface="Arial" panose="020B0604020202020204" pitchFamily="34" charset="0"/>
              <a:buChar char="•"/>
            </a:pPr>
            <a:r>
              <a:rPr lang="en-GB" sz="2000" i="0" dirty="0">
                <a:effectLst/>
                <a:latin typeface="Söhne"/>
              </a:rPr>
              <a:t>Cross-validation</a:t>
            </a:r>
            <a:r>
              <a:rPr lang="en-GB" sz="2000" b="0" i="0" dirty="0">
                <a:effectLst/>
                <a:latin typeface="Söhne"/>
              </a:rPr>
              <a:t> using forward chaining, forecast horizon of 28 days.</a:t>
            </a:r>
          </a:p>
          <a:p>
            <a:pPr algn="l">
              <a:buFont typeface="Arial" panose="020B0604020202020204" pitchFamily="34" charset="0"/>
              <a:buChar char="•"/>
            </a:pPr>
            <a:r>
              <a:rPr lang="en-GB" sz="2000" b="0" i="0" dirty="0">
                <a:effectLst/>
                <a:latin typeface="Söhne"/>
              </a:rPr>
              <a:t>Training data size ranges from 28 to 392 days.</a:t>
            </a:r>
          </a:p>
          <a:p>
            <a:pPr algn="l">
              <a:buFont typeface="Arial" panose="020B0604020202020204" pitchFamily="34" charset="0"/>
              <a:buChar char="•"/>
            </a:pPr>
            <a:r>
              <a:rPr lang="en-GB" sz="2000" b="0" i="0" dirty="0">
                <a:effectLst/>
                <a:latin typeface="Söhne"/>
              </a:rPr>
              <a:t>Evaluation based on RMSE.</a:t>
            </a:r>
          </a:p>
          <a:p>
            <a:pPr algn="l">
              <a:buFont typeface="Arial" panose="020B0604020202020204" pitchFamily="34" charset="0"/>
              <a:buChar char="•"/>
            </a:pPr>
            <a:r>
              <a:rPr lang="en-GB" sz="2000" b="0" i="0" dirty="0">
                <a:effectLst/>
                <a:latin typeface="Söhne"/>
              </a:rPr>
              <a:t>Impact analysis of regularization on different data types (smooth, outlier, step, flat).</a:t>
            </a:r>
          </a:p>
          <a:p>
            <a:pPr algn="l">
              <a:buFont typeface="Arial" panose="020B0604020202020204" pitchFamily="34" charset="0"/>
              <a:buChar char="•"/>
            </a:pPr>
            <a:r>
              <a:rPr lang="en-GB" sz="2000" b="0" i="0" dirty="0">
                <a:effectLst/>
                <a:latin typeface="Söhne"/>
              </a:rPr>
              <a:t>Best-performing model: GRU with 20% Dropout rate.</a:t>
            </a:r>
          </a:p>
        </p:txBody>
      </p:sp>
      <p:sp>
        <p:nvSpPr>
          <p:cNvPr id="4" name="Title 3">
            <a:extLst>
              <a:ext uri="{FF2B5EF4-FFF2-40B4-BE49-F238E27FC236}">
                <a16:creationId xmlns:a16="http://schemas.microsoft.com/office/drawing/2014/main" id="{EB07EEA5-9B2E-2A85-187B-D5D5E1FAD5B6}"/>
              </a:ext>
            </a:extLst>
          </p:cNvPr>
          <p:cNvSpPr>
            <a:spLocks noGrp="1"/>
          </p:cNvSpPr>
          <p:nvPr>
            <p:ph type="title"/>
          </p:nvPr>
        </p:nvSpPr>
        <p:spPr>
          <a:xfrm>
            <a:off x="1331093" y="674792"/>
            <a:ext cx="10850563" cy="1028699"/>
          </a:xfrm>
        </p:spPr>
        <p:txBody>
          <a:bodyPr/>
          <a:lstStyle/>
          <a:p>
            <a:r>
              <a:rPr lang="en-US" dirty="0">
                <a:latin typeface="Söhne"/>
              </a:rPr>
              <a:t>Methodology</a:t>
            </a:r>
            <a:endParaRPr lang="en-PK" dirty="0"/>
          </a:p>
        </p:txBody>
      </p:sp>
      <p:sp>
        <p:nvSpPr>
          <p:cNvPr id="2" name="í$ḻîdé">
            <a:extLst>
              <a:ext uri="{FF2B5EF4-FFF2-40B4-BE49-F238E27FC236}">
                <a16:creationId xmlns:a16="http://schemas.microsoft.com/office/drawing/2014/main" id="{4FB69587-B52F-B0A3-6BAD-5CDBF900FD09}"/>
              </a:ext>
            </a:extLst>
          </p:cNvPr>
          <p:cNvSpPr/>
          <p:nvPr/>
        </p:nvSpPr>
        <p:spPr bwMode="auto">
          <a:xfrm>
            <a:off x="0" y="1838906"/>
            <a:ext cx="2351584" cy="4703168"/>
          </a:xfrm>
          <a:custGeom>
            <a:avLst/>
            <a:gdLst>
              <a:gd name="connsiteX0" fmla="*/ 0 w 2351584"/>
              <a:gd name="connsiteY0" fmla="*/ 0 h 4703168"/>
              <a:gd name="connsiteX1" fmla="*/ 2351584 w 2351584"/>
              <a:gd name="connsiteY1" fmla="*/ 2351584 h 4703168"/>
              <a:gd name="connsiteX2" fmla="*/ 0 w 2351584"/>
              <a:gd name="connsiteY2" fmla="*/ 4703168 h 4703168"/>
              <a:gd name="connsiteX3" fmla="*/ 0 w 2351584"/>
              <a:gd name="connsiteY3" fmla="*/ 3773472 h 4703168"/>
              <a:gd name="connsiteX4" fmla="*/ 1421888 w 2351584"/>
              <a:gd name="connsiteY4" fmla="*/ 2351584 h 4703168"/>
              <a:gd name="connsiteX5" fmla="*/ 0 w 2351584"/>
              <a:gd name="connsiteY5" fmla="*/ 929696 h 470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1584" h="4703168">
                <a:moveTo>
                  <a:pt x="0" y="0"/>
                </a:moveTo>
                <a:cubicBezTo>
                  <a:pt x="1298744" y="0"/>
                  <a:pt x="2351584" y="1052840"/>
                  <a:pt x="2351584" y="2351584"/>
                </a:cubicBezTo>
                <a:cubicBezTo>
                  <a:pt x="2351584" y="3650328"/>
                  <a:pt x="1298744" y="4703168"/>
                  <a:pt x="0" y="4703168"/>
                </a:cubicBezTo>
                <a:lnTo>
                  <a:pt x="0" y="3773472"/>
                </a:lnTo>
                <a:cubicBezTo>
                  <a:pt x="785287" y="3773472"/>
                  <a:pt x="1421888" y="3136871"/>
                  <a:pt x="1421888" y="2351584"/>
                </a:cubicBezTo>
                <a:cubicBezTo>
                  <a:pt x="1421888" y="1566297"/>
                  <a:pt x="785287" y="929696"/>
                  <a:pt x="0" y="929696"/>
                </a:cubicBezTo>
                <a:close/>
              </a:path>
            </a:pathLst>
          </a:custGeom>
          <a:blipFill>
            <a:blip r:embed="rId3"/>
            <a:stretch>
              <a:fillRect l="-105143" t="77" r="-104014" b="-77"/>
            </a:stretch>
          </a:blip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lt1"/>
              </a:solidFill>
            </a:endParaRPr>
          </a:p>
        </p:txBody>
      </p:sp>
    </p:spTree>
    <p:extLst>
      <p:ext uri="{BB962C8B-B14F-4D97-AF65-F5344CB8AC3E}">
        <p14:creationId xmlns:p14="http://schemas.microsoft.com/office/powerpoint/2010/main" val="36840911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288b63ab-c3dd-4381-a030-bdc593d4f0b1"/>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B61024"/>
      </a:accent1>
      <a:accent2>
        <a:srgbClr val="EB172E"/>
      </a:accent2>
      <a:accent3>
        <a:srgbClr val="FFCD44"/>
      </a:accent3>
      <a:accent4>
        <a:srgbClr val="FB6565"/>
      </a:accent4>
      <a:accent5>
        <a:srgbClr val="828E97"/>
      </a:accent5>
      <a:accent6>
        <a:srgbClr val="525252"/>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B61024"/>
    </a:accent1>
    <a:accent2>
      <a:srgbClr val="EB172E"/>
    </a:accent2>
    <a:accent3>
      <a:srgbClr val="FFCD44"/>
    </a:accent3>
    <a:accent4>
      <a:srgbClr val="FB6565"/>
    </a:accent4>
    <a:accent5>
      <a:srgbClr val="828E97"/>
    </a:accent5>
    <a:accent6>
      <a:srgbClr val="525252"/>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B61024"/>
    </a:accent1>
    <a:accent2>
      <a:srgbClr val="EB172E"/>
    </a:accent2>
    <a:accent3>
      <a:srgbClr val="FFCD44"/>
    </a:accent3>
    <a:accent4>
      <a:srgbClr val="FB6565"/>
    </a:accent4>
    <a:accent5>
      <a:srgbClr val="828E97"/>
    </a:accent5>
    <a:accent6>
      <a:srgbClr val="525252"/>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B61024"/>
    </a:accent1>
    <a:accent2>
      <a:srgbClr val="EB172E"/>
    </a:accent2>
    <a:accent3>
      <a:srgbClr val="FFCD44"/>
    </a:accent3>
    <a:accent4>
      <a:srgbClr val="FB6565"/>
    </a:accent4>
    <a:accent5>
      <a:srgbClr val="828E97"/>
    </a:accent5>
    <a:accent6>
      <a:srgbClr val="525252"/>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B61024"/>
    </a:accent1>
    <a:accent2>
      <a:srgbClr val="EB172E"/>
    </a:accent2>
    <a:accent3>
      <a:srgbClr val="FFCD44"/>
    </a:accent3>
    <a:accent4>
      <a:srgbClr val="FB6565"/>
    </a:accent4>
    <a:accent5>
      <a:srgbClr val="828E97"/>
    </a:accent5>
    <a:accent6>
      <a:srgbClr val="525252"/>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B61024"/>
    </a:accent1>
    <a:accent2>
      <a:srgbClr val="EB172E"/>
    </a:accent2>
    <a:accent3>
      <a:srgbClr val="FFCD44"/>
    </a:accent3>
    <a:accent4>
      <a:srgbClr val="FB6565"/>
    </a:accent4>
    <a:accent5>
      <a:srgbClr val="828E97"/>
    </a:accent5>
    <a:accent6>
      <a:srgbClr val="525252"/>
    </a:accent6>
    <a:hlink>
      <a:srgbClr val="4276AA"/>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B61024"/>
    </a:accent1>
    <a:accent2>
      <a:srgbClr val="EB172E"/>
    </a:accent2>
    <a:accent3>
      <a:srgbClr val="FFCD44"/>
    </a:accent3>
    <a:accent4>
      <a:srgbClr val="FB6565"/>
    </a:accent4>
    <a:accent5>
      <a:srgbClr val="828E97"/>
    </a:accent5>
    <a:accent6>
      <a:srgbClr val="525252"/>
    </a:accent6>
    <a:hlink>
      <a:srgbClr val="4276AA"/>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B61024"/>
    </a:accent1>
    <a:accent2>
      <a:srgbClr val="EB172E"/>
    </a:accent2>
    <a:accent3>
      <a:srgbClr val="FFCD44"/>
    </a:accent3>
    <a:accent4>
      <a:srgbClr val="FB6565"/>
    </a:accent4>
    <a:accent5>
      <a:srgbClr val="828E97"/>
    </a:accent5>
    <a:accent6>
      <a:srgbClr val="525252"/>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280</TotalTime>
  <Words>628</Words>
  <Application>Microsoft Office PowerPoint</Application>
  <PresentationFormat>Widescreen</PresentationFormat>
  <Paragraphs>91</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Söhne</vt:lpstr>
      <vt:lpstr>Arial</vt:lpstr>
      <vt:lpstr>Calibri</vt:lpstr>
      <vt:lpstr>Impact</vt:lpstr>
      <vt:lpstr>Times New Roman</vt:lpstr>
      <vt:lpstr>主题5</vt:lpstr>
      <vt:lpstr>The effects of regularization on RNN models</vt:lpstr>
      <vt:lpstr>Hizar Sajjad</vt:lpstr>
      <vt:lpstr>PowerPoint Presentation</vt:lpstr>
      <vt:lpstr>Problem Statement </vt:lpstr>
      <vt:lpstr>Problem Statement</vt:lpstr>
      <vt:lpstr>Proposed Technique</vt:lpstr>
      <vt:lpstr>Architecture</vt:lpstr>
      <vt:lpstr>Diagram</vt:lpstr>
      <vt:lpstr>Methodology</vt:lpstr>
      <vt:lpstr>Dataset</vt:lpstr>
      <vt:lpstr>Dataset</vt:lpstr>
      <vt:lpstr>Result</vt:lpstr>
      <vt:lpstr>Results</vt:lpstr>
      <vt:lpstr>Thank you</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20021519-068</cp:lastModifiedBy>
  <cp:revision>17</cp:revision>
  <cp:lastPrinted>2018-03-27T16:00:00Z</cp:lastPrinted>
  <dcterms:created xsi:type="dcterms:W3CDTF">2018-03-27T16:00:00Z</dcterms:created>
  <dcterms:modified xsi:type="dcterms:W3CDTF">2023-12-26T23:21:27Z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