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7" r:id="rId9"/>
    <p:sldId id="276" r:id="rId10"/>
    <p:sldId id="27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979" autoAdjust="0"/>
  </p:normalViewPr>
  <p:slideViewPr>
    <p:cSldViewPr snapToGrid="0">
      <p:cViewPr varScale="1">
        <p:scale>
          <a:sx n="66" d="100"/>
          <a:sy n="66" d="100"/>
        </p:scale>
        <p:origin x="40" y="-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2/26/2020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rgbClr val="7030A0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538010" y="5196309"/>
            <a:ext cx="1748118" cy="1661691"/>
            <a:chOff x="10538010" y="5120875"/>
            <a:chExt cx="1748118" cy="1661691"/>
          </a:xfrm>
        </p:grpSpPr>
        <p:sp>
          <p:nvSpPr>
            <p:cNvPr id="8" name="TextBox 7"/>
            <p:cNvSpPr txBox="1"/>
            <p:nvPr/>
          </p:nvSpPr>
          <p:spPr>
            <a:xfrm>
              <a:off x="10538010" y="6474789"/>
              <a:ext cx="1748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0" dirty="0" smtClean="0">
                  <a:solidFill>
                    <a:srgbClr val="7030A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CS771: Intro to ML</a:t>
              </a:r>
              <a:endParaRPr lang="en-US" sz="1400" b="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8886" y="5120875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0641104" y="5120875"/>
              <a:ext cx="1541929" cy="166169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rgbClr val="7030A0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3" y="770467"/>
            <a:ext cx="10905005" cy="3352800"/>
          </a:xfrm>
        </p:spPr>
        <p:txBody>
          <a:bodyPr/>
          <a:lstStyle/>
          <a:p>
            <a:r>
              <a:rPr lang="en-US" dirty="0" smtClean="0"/>
              <a:t>Linear Algebra Refresher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CS771: Introduction to Machine Learning</a:t>
            </a:r>
            <a:endParaRPr lang="en-IN" dirty="0"/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Gram-Schmidt </a:t>
            </a:r>
            <a:r>
              <a:rPr lang="en-IN" dirty="0" err="1"/>
              <a:t>Orthonormalization</a:t>
            </a:r>
            <a:r>
              <a:rPr lang="en-IN" dirty="0" smtClean="0"/>
              <a:t> </a:t>
            </a:r>
            <a:r>
              <a:rPr lang="en-IN" dirty="0" smtClean="0"/>
              <a:t>Process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3"/>
                <a:ext cx="11938645" cy="6001445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Given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b="1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>, this process yields an orthonormal basis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Initialize basis by removing an (arbitrary) element from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dirty="0" smtClean="0"/>
                  <a:t>, normalize it and add it to the basis, </a:t>
                </a:r>
                <a:r>
                  <a:rPr lang="en-IN" dirty="0" smtClean="0"/>
                  <a:t>say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Repeat until all the set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dirty="0" smtClean="0"/>
                  <a:t> is not empty</a:t>
                </a:r>
              </a:p>
              <a:p>
                <a:pPr lvl="2"/>
                <a:r>
                  <a:rPr lang="en-IN" dirty="0" smtClean="0"/>
                  <a:t>Remove an arbitrary element from the set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dirty="0" smtClean="0"/>
                  <a:t>, say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IN" b="1" i="0" dirty="0" smtClean="0"/>
              </a:p>
              <a:p>
                <a:pPr lvl="2"/>
                <a:r>
                  <a:rPr lang="en-IN" dirty="0" smtClean="0"/>
                  <a:t>Compute</a:t>
                </a:r>
                <a:r>
                  <a:rPr lang="en-IN" i="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IN" b="1" i="0" dirty="0" smtClean="0">
                            <a:latin typeface="Cambria Math" panose="02040503050406030204" pitchFamily="18" charset="0"/>
                          </a:rPr>
                          <m:t>𝐛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/>
                      <m:e>
                        <m:d>
                          <m:d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 dirty="0">
                                    <a:latin typeface="Cambria Math" panose="02040503050406030204" pitchFamily="18" charset="0"/>
                                  </a:rPr>
                                  <m:t>𝐛</m:t>
                                </m:r>
                              </m:e>
                              <m:sup>
                                <m:r>
                                  <a:rPr lang="en-IN" dirty="0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IN" b="1" i="0" dirty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nary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 dirty="0" smtClean="0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endParaRPr lang="en-IN" b="1" i="0" dirty="0" smtClean="0"/>
              </a:p>
              <a:p>
                <a:pPr lvl="2"/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N" dirty="0" smtClean="0"/>
                  <a:t>, add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 to the basis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dirty="0" smtClean="0"/>
                  <a:t> else throw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</m:oMath>
                </a14:m>
                <a:r>
                  <a:rPr lang="en-IN" dirty="0" smtClean="0"/>
                  <a:t> away</a:t>
                </a:r>
              </a:p>
              <a:p>
                <a:r>
                  <a:rPr lang="en-IN" dirty="0" smtClean="0"/>
                  <a:t>The exact basis we get depends on the order in which we process the vectors but we will get an orthonormal basis every time</a:t>
                </a:r>
              </a:p>
              <a:p>
                <a:pPr lvl="2"/>
                <a:r>
                  <a:rPr lang="en-IN" dirty="0" smtClean="0"/>
                  <a:t>We will also get a basis of the same size every time (proof omitted)</a:t>
                </a:r>
              </a:p>
              <a:p>
                <a:pPr lvl="2"/>
                <a:r>
                  <a:rPr lang="en-IN" dirty="0" smtClean="0"/>
                  <a:t>The above algorithm is simple but can be numerically imprecise (recall overflow issues), numerically stable versions of </a:t>
                </a:r>
                <a:r>
                  <a:rPr lang="en-IN" dirty="0" smtClean="0"/>
                  <a:t>the GSO process</a:t>
                </a:r>
                <a:r>
                  <a:rPr lang="en-IN" dirty="0" smtClean="0"/>
                  <a:t> </a:t>
                </a:r>
                <a:r>
                  <a:rPr lang="en-IN" dirty="0" smtClean="0"/>
                  <a:t>also exist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3"/>
                <a:ext cx="11938645" cy="6001445"/>
              </a:xfrm>
              <a:blipFill>
                <a:blip r:embed="rId2"/>
                <a:stretch>
                  <a:fillRect l="-562" t="-2437" b="-2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493645" y="562366"/>
            <a:ext cx="1468606" cy="1238929"/>
            <a:chOff x="12383748" y="1219011"/>
            <a:chExt cx="1862104" cy="1570887"/>
          </a:xfrm>
        </p:grpSpPr>
        <p:sp>
          <p:nvSpPr>
            <p:cNvPr id="6" name="Freeform 5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Freeform 6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Freeform 7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ular Callout 10"/>
              <p:cNvSpPr/>
              <p:nvPr/>
            </p:nvSpPr>
            <p:spPr>
              <a:xfrm>
                <a:off x="2550695" y="268619"/>
                <a:ext cx="7849495" cy="1368052"/>
              </a:xfrm>
              <a:prstGeom prst="wedgeRectCallout">
                <a:avLst>
                  <a:gd name="adj1" fmla="val 59553"/>
                  <a:gd name="adj2" fmla="val 55380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We can tweak the GSO process slightly so that it always gives us a basis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although this basis need not have orthogonal vectors nor normalized vectors – can you think of </a:t>
                </a:r>
                <a:r>
                  <a:rPr lang="en-IN" sz="2400" smtClean="0">
                    <a:solidFill>
                      <a:schemeClr val="tx1"/>
                    </a:solidFill>
                    <a:latin typeface="+mj-lt"/>
                  </a:rPr>
                  <a:t>this twea</a:t>
                </a:r>
                <a:r>
                  <a:rPr lang="en-IN" sz="2400" smtClean="0">
                    <a:solidFill>
                      <a:schemeClr val="tx1"/>
                    </a:solidFill>
                    <a:latin typeface="+mj-lt"/>
                  </a:rPr>
                  <a:t>k?</a:t>
                </a:r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1" name="Rectangular Callou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695" y="268619"/>
                <a:ext cx="7849495" cy="1368052"/>
              </a:xfrm>
              <a:prstGeom prst="wedgeRectCallout">
                <a:avLst>
                  <a:gd name="adj1" fmla="val 59553"/>
                  <a:gd name="adj2" fmla="val 55380"/>
                </a:avLst>
              </a:prstGeom>
              <a:blipFill>
                <a:blip r:embed="rId3"/>
                <a:stretch>
                  <a:fillRect l="-282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60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Linear Algebra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/>
              <a:lstStyle/>
              <a:p>
                <a:r>
                  <a:rPr lang="en-IN" dirty="0" smtClean="0"/>
                  <a:t>The study of vectors and certain types of operations on vectors</a:t>
                </a:r>
              </a:p>
              <a:p>
                <a:r>
                  <a:rPr lang="en-IN" dirty="0" smtClean="0"/>
                  <a:t>Eventual goal: build generative models that are smaller and faster</a:t>
                </a:r>
              </a:p>
              <a:p>
                <a:r>
                  <a:rPr lang="en-IN" dirty="0" smtClean="0"/>
                  <a:t>As was the case with calculus as well as probability theory</a:t>
                </a:r>
              </a:p>
              <a:p>
                <a:pPr lvl="2"/>
                <a:r>
                  <a:rPr lang="en-IN" dirty="0" smtClean="0"/>
                  <a:t>Do try to get intuition (geometric intuition in this case) for toy cases</a:t>
                </a:r>
              </a:p>
              <a:p>
                <a:pPr lvl="2"/>
                <a:r>
                  <a:rPr lang="en-IN" dirty="0" smtClean="0"/>
                  <a:t>Use this to convince yourself that the operations/results do make sense</a:t>
                </a:r>
              </a:p>
              <a:p>
                <a:pPr lvl="2"/>
                <a:r>
                  <a:rPr lang="en-IN" dirty="0" smtClean="0"/>
                  <a:t>Difficult to get geometric intuition in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&gt;3</m:t>
                    </m:r>
                  </m:oMath>
                </a14:m>
                <a:r>
                  <a:rPr lang="en-IN" dirty="0" smtClean="0"/>
                  <a:t> – intuition may even be wrong!</a:t>
                </a:r>
              </a:p>
              <a:p>
                <a:pPr lvl="3"/>
                <a:r>
                  <a:rPr lang="en-IN" dirty="0" smtClean="0"/>
                  <a:t>Curse of dimensionality – a collection of unintuitive things that happen in large dims</a:t>
                </a:r>
              </a:p>
              <a:p>
                <a:pPr lvl="2"/>
                <a:r>
                  <a:rPr lang="en-IN" dirty="0" smtClean="0"/>
                  <a:t>Thus, for high </a:t>
                </a:r>
                <a:r>
                  <a:rPr lang="en-IN" dirty="0"/>
                  <a:t>dimensional cases, trust the </a:t>
                </a:r>
                <a:r>
                  <a:rPr lang="en-IN" dirty="0" smtClean="0"/>
                  <a:t>math</a:t>
                </a:r>
              </a:p>
              <a:p>
                <a:r>
                  <a:rPr lang="en-IN" dirty="0" smtClean="0"/>
                  <a:t>Recall: several (equally correct) ways of describing vectors. Vectors are</a:t>
                </a:r>
              </a:p>
              <a:p>
                <a:pPr lvl="2"/>
                <a:r>
                  <a:rPr lang="en-IN" b="1" dirty="0" smtClean="0"/>
                  <a:t>Physics</a:t>
                </a:r>
                <a:r>
                  <a:rPr lang="en-IN" dirty="0" smtClean="0"/>
                  <a:t>: things that look like arrows and have a magnitude and a direction</a:t>
                </a:r>
              </a:p>
              <a:p>
                <a:pPr lvl="2"/>
                <a:r>
                  <a:rPr lang="en-IN" b="1" dirty="0" smtClean="0"/>
                  <a:t>Math</a:t>
                </a:r>
                <a:r>
                  <a:rPr lang="en-IN" dirty="0" smtClean="0"/>
                  <a:t>: things that can be added together, or scaled by multiplying a scalar</a:t>
                </a:r>
              </a:p>
              <a:p>
                <a:pPr lvl="2"/>
                <a:r>
                  <a:rPr lang="en-IN" b="1" dirty="0" smtClean="0"/>
                  <a:t>CS/ML</a:t>
                </a:r>
                <a:r>
                  <a:rPr lang="en-IN" dirty="0" smtClean="0"/>
                  <a:t>: a list of real numbers/integers that describe features/quantities</a:t>
                </a:r>
                <a:endParaRPr lang="en-IN" dirty="0"/>
              </a:p>
              <a:p>
                <a:pPr lvl="2"/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 b="-2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3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Linear Combinations of Vectors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/>
              <a:lstStyle/>
              <a:p>
                <a:r>
                  <a:rPr lang="en-IN" dirty="0" smtClean="0"/>
                  <a:t>Given two vectors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 and scalars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 smtClean="0"/>
                  <a:t>, we can</a:t>
                </a:r>
              </a:p>
              <a:p>
                <a:pPr lvl="2"/>
                <a:r>
                  <a:rPr lang="en-IN" dirty="0" smtClean="0"/>
                  <a:t>Scale individual vectors using the scalars, for example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IN" b="1" i="0" dirty="0" smtClean="0"/>
                  <a:t> </a:t>
                </a:r>
                <a:r>
                  <a:rPr lang="en-IN" dirty="0" smtClean="0"/>
                  <a:t>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endParaRPr lang="en-IN" b="1" i="0" dirty="0" smtClean="0"/>
              </a:p>
              <a:p>
                <a:pPr lvl="2"/>
                <a:r>
                  <a:rPr lang="en-IN" dirty="0" smtClean="0"/>
                  <a:t>Add/subtract the two vectors e.g.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IN" dirty="0" smtClean="0"/>
                  <a:t> or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endParaRPr lang="en-IN" b="1" i="0" dirty="0" smtClean="0"/>
              </a:p>
              <a:p>
                <a:pPr lvl="2"/>
                <a:r>
                  <a:rPr lang="en-IN" dirty="0" smtClean="0"/>
                  <a:t>Add/subtract the scaled vectors e.g.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IN" dirty="0" smtClean="0"/>
                  <a:t> 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endParaRPr lang="en-IN" b="1" i="0" dirty="0" smtClean="0"/>
              </a:p>
              <a:p>
                <a:r>
                  <a:rPr lang="en-IN" dirty="0" smtClean="0"/>
                  <a:t>These operations are called </a:t>
                </a:r>
                <a:r>
                  <a:rPr lang="en-IN" i="1" dirty="0" smtClean="0"/>
                  <a:t>linear</a:t>
                </a:r>
                <a:r>
                  <a:rPr lang="en-IN" dirty="0" smtClean="0"/>
                  <a:t> operations on vectors</a:t>
                </a:r>
              </a:p>
              <a:p>
                <a:pPr lvl="2"/>
                <a:r>
                  <a:rPr lang="en-IN" dirty="0" smtClean="0"/>
                  <a:t>Name comes from the word “line”</a:t>
                </a:r>
              </a:p>
              <a:p>
                <a:pPr lvl="2"/>
                <a:r>
                  <a:rPr lang="en-IN" dirty="0" smtClean="0"/>
                  <a:t>If we fix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IN" dirty="0" smtClean="0"/>
                  <a:t> and vary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N" dirty="0" smtClean="0"/>
                  <a:t>, vectors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IN" dirty="0" smtClean="0"/>
                  <a:t> lie on a line</a:t>
                </a:r>
              </a:p>
              <a:p>
                <a:pPr lvl="2"/>
                <a:r>
                  <a:rPr lang="en-IN" dirty="0" smtClean="0"/>
                  <a:t>Fix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dirty="0" smtClean="0"/>
                  <a:t> and vary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N" dirty="0" smtClean="0"/>
                  <a:t>, then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IN" dirty="0" smtClean="0"/>
                  <a:t> will line on a line</a:t>
                </a:r>
                <a:endParaRPr lang="en-IN" dirty="0"/>
              </a:p>
              <a:p>
                <a:pPr lvl="2"/>
                <a:r>
                  <a:rPr lang="en-IN" dirty="0" smtClean="0"/>
                  <a:t>Don’t </a:t>
                </a:r>
                <a:r>
                  <a:rPr lang="en-IN" dirty="0"/>
                  <a:t>read too much into the name </a:t>
                </a:r>
                <a:r>
                  <a:rPr lang="en-IN" dirty="0" smtClean="0"/>
                  <a:t>though</a:t>
                </a:r>
              </a:p>
              <a:p>
                <a:pPr lvl="2"/>
                <a:r>
                  <a:rPr lang="en-IN" dirty="0" smtClean="0"/>
                  <a:t>If we vary both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dirty="0" smtClean="0"/>
                  <a:t> then resulting vectors need</a:t>
                </a:r>
                <a:br>
                  <a:rPr lang="en-IN" dirty="0" smtClean="0"/>
                </a:br>
                <a:r>
                  <a:rPr lang="en-IN" dirty="0" smtClean="0"/>
                  <a:t>no longer lie on a line (but they will lie on a plane</a:t>
                </a:r>
                <a:r>
                  <a:rPr lang="en-IN" dirty="0" smtClean="0">
                    <a:sym typeface="Wingdings" panose="05000000000000000000" pitchFamily="2" charset="2"/>
                  </a:rPr>
                  <a:t>)</a:t>
                </a:r>
              </a:p>
              <a:p>
                <a:pPr lvl="2"/>
                <a:r>
                  <a:rPr lang="en-IN" dirty="0" smtClean="0">
                    <a:sym typeface="Wingdings" panose="05000000000000000000" pitchFamily="2" charset="2"/>
                  </a:rPr>
                  <a:t>In math in general, the word “linear” loses its connection to “line” quickly</a:t>
                </a:r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4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8866598" y="3493213"/>
            <a:ext cx="3211745" cy="2702104"/>
            <a:chOff x="8866598" y="3493213"/>
            <a:chExt cx="3211745" cy="270210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285097" y="3493213"/>
              <a:ext cx="0" cy="270210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866598" y="5732979"/>
              <a:ext cx="321174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/>
          <p:nvPr/>
        </p:nvCxnSpPr>
        <p:spPr>
          <a:xfrm flipV="1">
            <a:off x="9265919" y="5353878"/>
            <a:ext cx="1206551" cy="37910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0472470" y="4370536"/>
            <a:ext cx="722701" cy="983341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953357" y="4111489"/>
            <a:ext cx="3038226" cy="95462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0107849" y="5386902"/>
                <a:ext cx="6635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IN" b="1" dirty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7849" y="5386902"/>
                <a:ext cx="663580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10833820" y="4752054"/>
                <a:ext cx="6773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IN" b="1"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3820" y="4752054"/>
                <a:ext cx="677365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 flipV="1">
            <a:off x="9285097" y="5168608"/>
            <a:ext cx="1741678" cy="56437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9285096" y="5502011"/>
            <a:ext cx="729989" cy="23654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9285096" y="5502011"/>
            <a:ext cx="729989" cy="236546"/>
          </a:xfrm>
          <a:prstGeom prst="straightConnector1">
            <a:avLst/>
          </a:prstGeom>
          <a:noFill/>
          <a:ln w="38100" cap="flat" cmpd="sng" algn="ctr">
            <a:solidFill>
              <a:srgbClr val="F03B5E"/>
            </a:solidFill>
            <a:prstDash val="solid"/>
            <a:tailEnd type="triangle" w="lg" len="lg"/>
          </a:ln>
          <a:effectLst/>
        </p:spPr>
      </p:cxnSp>
      <p:cxnSp>
        <p:nvCxnSpPr>
          <p:cNvPr id="92" name="Straight Arrow Connector 91"/>
          <p:cNvCxnSpPr/>
          <p:nvPr/>
        </p:nvCxnSpPr>
        <p:spPr>
          <a:xfrm flipV="1">
            <a:off x="9299345" y="5004694"/>
            <a:ext cx="531099" cy="722639"/>
          </a:xfrm>
          <a:prstGeom prst="straightConnector1">
            <a:avLst/>
          </a:prstGeom>
          <a:noFill/>
          <a:ln w="38100" cap="flat" cmpd="sng" algn="ctr">
            <a:solidFill>
              <a:srgbClr val="60B1F2"/>
            </a:solidFill>
            <a:prstDash val="solid"/>
            <a:tailEnd type="triangle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/>
              <p:cNvSpPr/>
              <p:nvPr/>
            </p:nvSpPr>
            <p:spPr>
              <a:xfrm>
                <a:off x="9434737" y="5619955"/>
                <a:ext cx="3642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18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𝐚</m:t>
                      </m:r>
                    </m:oMath>
                  </m:oMathPara>
                </a14:m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4737" y="5619955"/>
                <a:ext cx="36420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/>
              <p:cNvSpPr/>
              <p:nvPr/>
            </p:nvSpPr>
            <p:spPr>
              <a:xfrm>
                <a:off x="9225489" y="5091924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18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94" name="Rectangle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489" y="5091924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/>
          <p:cNvCxnSpPr/>
          <p:nvPr/>
        </p:nvCxnSpPr>
        <p:spPr>
          <a:xfrm flipV="1">
            <a:off x="9287387" y="4370536"/>
            <a:ext cx="1883363" cy="1372508"/>
          </a:xfrm>
          <a:prstGeom prst="straightConnector1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tailEnd type="triangle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/>
              <p:cNvSpPr/>
              <p:nvPr/>
            </p:nvSpPr>
            <p:spPr>
              <a:xfrm>
                <a:off x="9133712" y="4633298"/>
                <a:ext cx="13790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IN" b="1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IN" b="1"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7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712" y="4633298"/>
                <a:ext cx="1379095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989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22222E-6 L 0.04544 -0.02639 " pathEditMode="relative" rAng="0" ptsTypes="AA">
                                      <p:cBhvr>
                                        <p:cTn id="1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-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45 -0.02639 L -0.03802 0.02106 " pathEditMode="relative" rAng="0" ptsTypes="AA">
                                      <p:cBhvr>
                                        <p:cTn id="1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06" y="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1" grpId="0"/>
      <p:bldP spid="33" grpId="0"/>
      <p:bldP spid="93" grpId="0"/>
      <p:bldP spid="93" grpId="1"/>
      <p:bldP spid="94" grpId="0"/>
      <p:bldP spid="94" grpId="1"/>
      <p:bldP spid="97" grpId="0"/>
      <p:bldP spid="9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8866598" y="3493213"/>
            <a:ext cx="3211745" cy="2702104"/>
          </a:xfrm>
          <a:prstGeom prst="rect">
            <a:avLst/>
          </a:prstGeom>
          <a:gradFill flip="none" rotWithShape="1">
            <a:gsLst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Special kinds of linear combinations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940435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Given two vectors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IN" b="1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/>
                  <a:t> and scalars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IN" dirty="0" smtClean="0"/>
              </a:p>
              <a:p>
                <a:r>
                  <a:rPr lang="en-IN" b="1" dirty="0" smtClean="0"/>
                  <a:t>Convex combinations</a:t>
                </a:r>
                <a:r>
                  <a:rPr lang="en-IN" dirty="0" smtClean="0"/>
                  <a:t>: we insist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dirty="0" smtClean="0"/>
                  <a:t>. Set of all convex combinations of two vectors is simply the line segment joining them</a:t>
                </a:r>
              </a:p>
              <a:p>
                <a:r>
                  <a:rPr lang="en-IN" b="1" dirty="0" smtClean="0"/>
                  <a:t>Affine combinations</a:t>
                </a:r>
                <a:r>
                  <a:rPr lang="en-IN" dirty="0" smtClean="0"/>
                  <a:t>: we only insist that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dirty="0" smtClean="0"/>
                  <a:t>.</a:t>
                </a:r>
                <a:br>
                  <a:rPr lang="en-IN" dirty="0" smtClean="0"/>
                </a:br>
                <a:r>
                  <a:rPr lang="en-IN" dirty="0" smtClean="0"/>
                  <a:t>The set of all affine combinations of two vectors is the entire line (not segment) passing through them</a:t>
                </a:r>
              </a:p>
              <a:p>
                <a:r>
                  <a:rPr lang="en-IN" b="1" dirty="0" smtClean="0"/>
                  <a:t>Linear combinations</a:t>
                </a:r>
                <a:r>
                  <a:rPr lang="en-IN" dirty="0" smtClean="0"/>
                  <a:t>: no such restrictions 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dirty="0" smtClean="0"/>
                  <a:t>.</a:t>
                </a:r>
                <a:br>
                  <a:rPr lang="en-IN" dirty="0" smtClean="0"/>
                </a:br>
                <a:r>
                  <a:rPr lang="en-IN" dirty="0" smtClean="0"/>
                  <a:t>The set of all linear combinations of two vectors</a:t>
                </a:r>
                <a:br>
                  <a:rPr lang="en-IN" dirty="0" smtClean="0"/>
                </a:br>
                <a:r>
                  <a:rPr lang="en-IN" dirty="0" smtClean="0"/>
                  <a:t>is called the </a:t>
                </a:r>
                <a:r>
                  <a:rPr lang="en-IN" i="1" dirty="0" smtClean="0"/>
                  <a:t>span</a:t>
                </a:r>
                <a:r>
                  <a:rPr lang="en-IN" dirty="0" smtClean="0"/>
                  <a:t> of those two vectors</a:t>
                </a:r>
              </a:p>
              <a:p>
                <a:r>
                  <a:rPr lang="en-IN" b="1" dirty="0" smtClean="0"/>
                  <a:t>Special case</a:t>
                </a:r>
                <a:r>
                  <a:rPr lang="en-IN" dirty="0" smtClean="0"/>
                  <a:t>: when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 smtClean="0"/>
                  <a:t> </a:t>
                </a:r>
                <a:r>
                  <a:rPr lang="en-IN" dirty="0" err="1" smtClean="0"/>
                  <a:t>s.t.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IN" dirty="0" smtClean="0"/>
                  <a:t> (possibly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IN" dirty="0" smtClean="0"/>
                  <a:t>). Can you find out what happens in this case??</a:t>
                </a:r>
                <a:endParaRPr lang="en-IN" b="1" dirty="0"/>
              </a:p>
              <a:p>
                <a:endParaRPr lang="en-IN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9404355" cy="5746376"/>
              </a:xfrm>
              <a:blipFill>
                <a:blip r:embed="rId2"/>
                <a:stretch>
                  <a:fillRect l="-713" t="-2439" r="-2140" b="-33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8866598" y="3493213"/>
            <a:ext cx="3211745" cy="2702104"/>
            <a:chOff x="8866598" y="3493213"/>
            <a:chExt cx="3211745" cy="2702104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9285097" y="3493213"/>
              <a:ext cx="0" cy="270210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866598" y="5732979"/>
              <a:ext cx="321174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/>
          <p:cNvCxnSpPr/>
          <p:nvPr/>
        </p:nvCxnSpPr>
        <p:spPr>
          <a:xfrm flipV="1">
            <a:off x="9292713" y="5366013"/>
            <a:ext cx="1097987" cy="371200"/>
          </a:xfrm>
          <a:prstGeom prst="straightConnector1">
            <a:avLst/>
          </a:prstGeom>
          <a:noFill/>
          <a:ln w="38100" cap="flat" cmpd="sng" algn="ctr">
            <a:solidFill>
              <a:srgbClr val="F03B5E"/>
            </a:solidFill>
            <a:prstDash val="solid"/>
            <a:tailEnd type="triangle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>
          <a:xfrm flipV="1">
            <a:off x="9299345" y="5004694"/>
            <a:ext cx="531099" cy="722639"/>
          </a:xfrm>
          <a:prstGeom prst="straightConnector1">
            <a:avLst/>
          </a:prstGeom>
          <a:noFill/>
          <a:ln w="38100" cap="flat" cmpd="sng" algn="ctr">
            <a:solidFill>
              <a:srgbClr val="60B1F2"/>
            </a:solidFill>
            <a:prstDash val="solid"/>
            <a:tailEnd type="triangle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9434737" y="5619955"/>
                <a:ext cx="3642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18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𝐚</m:t>
                      </m:r>
                    </m:oMath>
                  </m:oMathPara>
                </a14:m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4737" y="5619955"/>
                <a:ext cx="36420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9225489" y="5091924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18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489" y="5091924"/>
                <a:ext cx="37702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/>
          <p:cNvCxnSpPr/>
          <p:nvPr/>
        </p:nvCxnSpPr>
        <p:spPr>
          <a:xfrm>
            <a:off x="8872481" y="4373880"/>
            <a:ext cx="2767520" cy="1821437"/>
          </a:xfrm>
          <a:prstGeom prst="line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837076" y="5006130"/>
            <a:ext cx="540381" cy="3556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212" y="55296"/>
            <a:ext cx="1864034" cy="18640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ular Callout 38"/>
              <p:cNvSpPr/>
              <p:nvPr/>
            </p:nvSpPr>
            <p:spPr>
              <a:xfrm>
                <a:off x="3236360" y="238048"/>
                <a:ext cx="7361123" cy="1122526"/>
              </a:xfrm>
              <a:prstGeom prst="wedgeRectCallout">
                <a:avLst>
                  <a:gd name="adj1" fmla="val 57335"/>
                  <a:gd name="adj2" fmla="val 35950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We can convince ourselves why the convex and affine combinations are respectively the line and the line segment but why should the span be the entire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plane?</a:t>
                </a:r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9" name="Rectangular Callout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360" y="238048"/>
                <a:ext cx="7361123" cy="1122526"/>
              </a:xfrm>
              <a:prstGeom prst="wedgeRectCallout">
                <a:avLst>
                  <a:gd name="adj1" fmla="val 57335"/>
                  <a:gd name="adj2" fmla="val 35950"/>
                </a:avLst>
              </a:prstGeom>
              <a:blipFill>
                <a:blip r:embed="rId6"/>
                <a:stretch>
                  <a:fillRect l="-538" t="-5263" b="-13684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3793554" y="2113611"/>
            <a:ext cx="1468606" cy="1238929"/>
            <a:chOff x="12383748" y="1219011"/>
            <a:chExt cx="1862104" cy="1570887"/>
          </a:xfrm>
        </p:grpSpPr>
        <p:sp>
          <p:nvSpPr>
            <p:cNvPr id="41" name="Freeform 40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Freeform 41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Oval 43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Oval 44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6" name="Rectangular Callout 45"/>
          <p:cNvSpPr/>
          <p:nvPr/>
        </p:nvSpPr>
        <p:spPr>
          <a:xfrm>
            <a:off x="610661" y="2385281"/>
            <a:ext cx="3131521" cy="797787"/>
          </a:xfrm>
          <a:prstGeom prst="wedgeRectCallout">
            <a:avLst>
              <a:gd name="adj1" fmla="val 73603"/>
              <a:gd name="adj2" fmla="val 6075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Let us study these in more detail to find out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760" y="2113611"/>
            <a:ext cx="1846937" cy="1846937"/>
          </a:xfrm>
          <a:prstGeom prst="rect">
            <a:avLst/>
          </a:prstGeom>
        </p:spPr>
      </p:pic>
      <p:sp>
        <p:nvSpPr>
          <p:cNvPr id="48" name="Rectangular Callout 47"/>
          <p:cNvSpPr/>
          <p:nvPr/>
        </p:nvSpPr>
        <p:spPr>
          <a:xfrm>
            <a:off x="5775847" y="2287887"/>
            <a:ext cx="4741329" cy="864955"/>
          </a:xfrm>
          <a:prstGeom prst="wedgeRectCallout">
            <a:avLst>
              <a:gd name="adj1" fmla="val 62796"/>
              <a:gd name="adj2" fmla="val 61928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What if we have more than two points. How are these defined then?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9322929" y="5094522"/>
            <a:ext cx="857310" cy="621278"/>
          </a:xfrm>
          <a:prstGeom prst="straightConnector1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tailEnd type="triangle" w="lg" len="lg"/>
          </a:ln>
          <a:effectLst/>
        </p:spPr>
      </p:cxnSp>
      <p:cxnSp>
        <p:nvCxnSpPr>
          <p:cNvPr id="50" name="Straight Arrow Connector 49"/>
          <p:cNvCxnSpPr/>
          <p:nvPr/>
        </p:nvCxnSpPr>
        <p:spPr>
          <a:xfrm flipH="1">
            <a:off x="8825753" y="5723099"/>
            <a:ext cx="482161" cy="359667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34235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" grpId="0" uiExpand="1" build="p"/>
      <p:bldP spid="21" grpId="0"/>
      <p:bldP spid="22" grpId="0"/>
      <p:bldP spid="39" grpId="0" animBg="1"/>
      <p:bldP spid="46" grpId="0" animBg="1"/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9018998" y="3645613"/>
            <a:ext cx="3211745" cy="2702104"/>
          </a:xfrm>
          <a:prstGeom prst="rect">
            <a:avLst/>
          </a:prstGeom>
          <a:gradFill flip="none" rotWithShape="1">
            <a:gsLst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Span of Vectors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/>
              <a:lstStyle/>
              <a:p>
                <a:r>
                  <a:rPr lang="en-IN" dirty="0" smtClean="0"/>
                  <a:t>Span of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IN" dirty="0" smtClean="0"/>
                  <a:t>: the set of all vectors that can be obtained by scaling the two vectors using (possibly negative) scalars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dirty="0" smtClean="0"/>
                  <a:t> and adding them</a:t>
                </a:r>
              </a:p>
              <a:p>
                <a:r>
                  <a:rPr lang="en-IN" b="1" dirty="0" smtClean="0"/>
                  <a:t>Trick</a:t>
                </a:r>
                <a:r>
                  <a:rPr lang="en-IN" dirty="0" smtClean="0"/>
                  <a:t>: First set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 smtClean="0"/>
                  <a:t> and see what happens when we vary only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IN" dirty="0" smtClean="0"/>
                  <a:t> for all values of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N" dirty="0" smtClean="0"/>
                  <a:t> gives us all vectors on the line along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endParaRPr lang="en-IN" b="1" dirty="0" smtClean="0"/>
              </a:p>
              <a:p>
                <a:r>
                  <a:rPr lang="en-IN" dirty="0" smtClean="0"/>
                  <a:t>Now let see add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IN" dirty="0" smtClean="0"/>
                  <a:t> and see the set of possible vectors</a:t>
                </a:r>
                <a:br>
                  <a:rPr lang="en-IN" dirty="0" smtClean="0"/>
                </a:br>
                <a:r>
                  <a:rPr lang="en-IN" dirty="0" smtClean="0"/>
                  <a:t>of the form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This means that the set of all vectors of the form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IN" dirty="0" smtClean="0"/>
                  <a:t> where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dirty="0" smtClean="0"/>
                  <a:t> is varied as well can be got</a:t>
                </a:r>
                <a:br>
                  <a:rPr lang="en-IN" dirty="0" smtClean="0"/>
                </a:br>
                <a:r>
                  <a:rPr lang="en-IN" dirty="0" smtClean="0"/>
                  <a:t>simply by sweeping this line</a:t>
                </a:r>
              </a:p>
              <a:p>
                <a:r>
                  <a:rPr lang="en-IN" dirty="0" smtClean="0"/>
                  <a:t>We can convince ourselves that every point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/>
                </a:r>
                <a:br>
                  <a:rPr lang="en-IN" dirty="0" smtClean="0"/>
                </a:br>
                <a:r>
                  <a:rPr lang="en-IN" dirty="0" smtClean="0"/>
                  <a:t>can be reached this way which is why span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 r="-11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866598" y="3493213"/>
            <a:ext cx="3211745" cy="2702104"/>
            <a:chOff x="8866598" y="3493213"/>
            <a:chExt cx="3211745" cy="270210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285097" y="3493213"/>
              <a:ext cx="0" cy="270210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866598" y="5732979"/>
              <a:ext cx="321174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" name="Straight Arrow Connector 7"/>
          <p:cNvCxnSpPr/>
          <p:nvPr/>
        </p:nvCxnSpPr>
        <p:spPr>
          <a:xfrm flipV="1">
            <a:off x="9292713" y="5366013"/>
            <a:ext cx="1097987" cy="371200"/>
          </a:xfrm>
          <a:prstGeom prst="straightConnector1">
            <a:avLst/>
          </a:prstGeom>
          <a:noFill/>
          <a:ln w="38100" cap="flat" cmpd="sng" algn="ctr">
            <a:solidFill>
              <a:srgbClr val="F03B5E"/>
            </a:solidFill>
            <a:prstDash val="solid"/>
            <a:tailEnd type="triangle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9434737" y="5619955"/>
                <a:ext cx="3642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18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𝐚</m:t>
                      </m:r>
                    </m:oMath>
                  </m:oMathPara>
                </a14:m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4737" y="5619955"/>
                <a:ext cx="36420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 flipV="1">
            <a:off x="253353" y="3554165"/>
            <a:ext cx="15355514" cy="527542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9299345" y="5004694"/>
            <a:ext cx="531099" cy="722639"/>
          </a:xfrm>
          <a:prstGeom prst="straightConnector1">
            <a:avLst/>
          </a:prstGeom>
          <a:noFill/>
          <a:ln w="38100" cap="flat" cmpd="sng" algn="ctr">
            <a:solidFill>
              <a:srgbClr val="60B1F2"/>
            </a:solidFill>
            <a:prstDash val="solid"/>
            <a:tailEnd type="triangle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9225489" y="5091924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18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489" y="5091924"/>
                <a:ext cx="37702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/>
          <p:cNvGrpSpPr/>
          <p:nvPr/>
        </p:nvGrpSpPr>
        <p:grpSpPr>
          <a:xfrm>
            <a:off x="10609737" y="568360"/>
            <a:ext cx="1468606" cy="1238929"/>
            <a:chOff x="12383748" y="1219011"/>
            <a:chExt cx="1862104" cy="1570887"/>
          </a:xfrm>
        </p:grpSpPr>
        <p:sp>
          <p:nvSpPr>
            <p:cNvPr id="46" name="Freeform 45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Freeform 46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Oval 48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Oval 49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ular Callout 50"/>
              <p:cNvSpPr/>
              <p:nvPr/>
            </p:nvSpPr>
            <p:spPr>
              <a:xfrm>
                <a:off x="831221" y="252360"/>
                <a:ext cx="9685062" cy="1934698"/>
              </a:xfrm>
              <a:prstGeom prst="wedgeRectCallout">
                <a:avLst>
                  <a:gd name="adj1" fmla="val 58526"/>
                  <a:gd name="adj2" fmla="val 27861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The only time this procedure will not work is when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for some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. In that case, the vector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IN" sz="2400" b="1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will lie on the line generated by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IN" sz="2400" b="1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itself and adding multiples of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to that line will still give us that same line. To see this, note that for any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in this case we would have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𝑞𝑐</m:t>
                        </m:r>
                      </m:e>
                    </m:d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which lies on the line along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itself! Thus, we are stuck to points on this line alone!!</a:t>
                </a:r>
                <a:endParaRPr lang="en-IN" sz="2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1" name="Rectangular Callout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21" y="252360"/>
                <a:ext cx="9685062" cy="1934698"/>
              </a:xfrm>
              <a:prstGeom prst="wedgeRectCallout">
                <a:avLst>
                  <a:gd name="adj1" fmla="val 58526"/>
                  <a:gd name="adj2" fmla="val 27861"/>
                </a:avLst>
              </a:prstGeom>
              <a:blipFill>
                <a:blip r:embed="rId5"/>
                <a:stretch>
                  <a:fillRect l="-520" t="-926" b="-5864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143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22222E-6 L 0.04362 -0.10533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4" y="-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62 -0.10533 L 0.11211 -0.28658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4" y="-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211 -0.28658 L -0.07396 0.18703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10" y="2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396 0.18703 L -8.33333E-7 2.22222E-6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8" y="-9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" grpId="0" uiExpand="1" build="p"/>
      <p:bldP spid="10" grpId="0"/>
      <p:bldP spid="21" grpId="0"/>
      <p:bldP spid="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Combinations of More than 2 Vectors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5"/>
                <a:ext cx="9569072" cy="5818564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Given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 smtClean="0"/>
                  <a:t> points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, a convex combination of these points is obtained by selecting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 smtClean="0"/>
                  <a:t> </a:t>
                </a:r>
                <a:r>
                  <a:rPr lang="en-IN" dirty="0" err="1" smtClean="0"/>
                  <a:t>s.t.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dirty="0" smtClean="0"/>
                  <a:t> and computing the point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IN" dirty="0" smtClean="0"/>
              </a:p>
              <a:p>
                <a:r>
                  <a:rPr lang="en-IN" dirty="0" smtClean="0"/>
                  <a:t>The set of all convex combinations gives us the </a:t>
                </a:r>
                <a:r>
                  <a:rPr lang="en-IN" i="1" dirty="0" smtClean="0"/>
                  <a:t>convex hull</a:t>
                </a:r>
                <a:r>
                  <a:rPr lang="en-IN" dirty="0" smtClean="0"/>
                  <a:t> of these points, defined as the the smallest convex set that contains all these points</a:t>
                </a:r>
              </a:p>
              <a:p>
                <a:r>
                  <a:rPr lang="en-IN" b="1" dirty="0" smtClean="0"/>
                  <a:t>Trick</a:t>
                </a:r>
                <a:r>
                  <a:rPr lang="en-IN" dirty="0" smtClean="0"/>
                  <a:t>: just as before, start small – start with two points and look at their convex combinations (line segment)</a:t>
                </a:r>
              </a:p>
              <a:p>
                <a:r>
                  <a:rPr lang="en-IN" dirty="0" smtClean="0"/>
                  <a:t>Then add a third point by taking some weight away from the previous two points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Go over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IN" dirty="0" smtClean="0"/>
                  <a:t>. Add more points similarly. If a new point already lies inside previous hull, nothing to do!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5"/>
                <a:ext cx="9569072" cy="5818564"/>
              </a:xfrm>
              <a:blipFill>
                <a:blip r:embed="rId2"/>
                <a:stretch>
                  <a:fillRect l="-701" t="-2408" r="-1721" b="-25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9645445" y="1445342"/>
            <a:ext cx="2133600" cy="1710813"/>
          </a:xfrm>
          <a:custGeom>
            <a:avLst/>
            <a:gdLst>
              <a:gd name="connsiteX0" fmla="*/ 1002890 w 2133600"/>
              <a:gd name="connsiteY0" fmla="*/ 0 h 1710813"/>
              <a:gd name="connsiteX1" fmla="*/ 2133600 w 2133600"/>
              <a:gd name="connsiteY1" fmla="*/ 412955 h 1710813"/>
              <a:gd name="connsiteX2" fmla="*/ 1956620 w 2133600"/>
              <a:gd name="connsiteY2" fmla="*/ 1435510 h 1710813"/>
              <a:gd name="connsiteX3" fmla="*/ 471949 w 2133600"/>
              <a:gd name="connsiteY3" fmla="*/ 1710813 h 1710813"/>
              <a:gd name="connsiteX4" fmla="*/ 78658 w 2133600"/>
              <a:gd name="connsiteY4" fmla="*/ 1288026 h 1710813"/>
              <a:gd name="connsiteX5" fmla="*/ 0 w 2133600"/>
              <a:gd name="connsiteY5" fmla="*/ 717755 h 1710813"/>
              <a:gd name="connsiteX6" fmla="*/ 324465 w 2133600"/>
              <a:gd name="connsiteY6" fmla="*/ 167148 h 1710813"/>
              <a:gd name="connsiteX7" fmla="*/ 1002890 w 2133600"/>
              <a:gd name="connsiteY7" fmla="*/ 0 h 1710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33600" h="1710813">
                <a:moveTo>
                  <a:pt x="1002890" y="0"/>
                </a:moveTo>
                <a:lnTo>
                  <a:pt x="2133600" y="412955"/>
                </a:lnTo>
                <a:lnTo>
                  <a:pt x="1956620" y="1435510"/>
                </a:lnTo>
                <a:lnTo>
                  <a:pt x="471949" y="1710813"/>
                </a:lnTo>
                <a:lnTo>
                  <a:pt x="78658" y="1288026"/>
                </a:lnTo>
                <a:lnTo>
                  <a:pt x="0" y="717755"/>
                </a:lnTo>
                <a:lnTo>
                  <a:pt x="324465" y="167148"/>
                </a:lnTo>
                <a:lnTo>
                  <a:pt x="100289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10554929" y="1366683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11696366" y="1788323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9903126" y="1531700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9575472" y="2108399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9645445" y="2658689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10054870" y="3061485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/>
          <p:cNvSpPr/>
          <p:nvPr/>
        </p:nvSpPr>
        <p:spPr>
          <a:xfrm>
            <a:off x="11521024" y="2798677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10133528" y="1869288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/>
          <p:cNvSpPr/>
          <p:nvPr/>
        </p:nvSpPr>
        <p:spPr>
          <a:xfrm>
            <a:off x="11227948" y="1945639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11306606" y="2448928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/>
          <p:cNvSpPr/>
          <p:nvPr/>
        </p:nvSpPr>
        <p:spPr>
          <a:xfrm>
            <a:off x="10849896" y="1788323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/>
          <p:cNvSpPr/>
          <p:nvPr/>
        </p:nvSpPr>
        <p:spPr>
          <a:xfrm>
            <a:off x="10818797" y="2319678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/>
          <p:cNvSpPr/>
          <p:nvPr/>
        </p:nvSpPr>
        <p:spPr>
          <a:xfrm>
            <a:off x="10593067" y="2758243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/>
          <p:cNvSpPr/>
          <p:nvPr/>
        </p:nvSpPr>
        <p:spPr>
          <a:xfrm>
            <a:off x="10219119" y="2533014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/>
          <p:cNvSpPr/>
          <p:nvPr/>
        </p:nvSpPr>
        <p:spPr>
          <a:xfrm>
            <a:off x="10514409" y="2143432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/>
          <p:cNvSpPr/>
          <p:nvPr/>
        </p:nvSpPr>
        <p:spPr>
          <a:xfrm>
            <a:off x="10943457" y="2904169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/>
          <p:cNvSpPr/>
          <p:nvPr/>
        </p:nvSpPr>
        <p:spPr>
          <a:xfrm>
            <a:off x="11463922" y="2188094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9" name="Group 88"/>
          <p:cNvGrpSpPr/>
          <p:nvPr/>
        </p:nvGrpSpPr>
        <p:grpSpPr>
          <a:xfrm>
            <a:off x="10493645" y="466114"/>
            <a:ext cx="1468606" cy="1238929"/>
            <a:chOff x="12383748" y="1219011"/>
            <a:chExt cx="1862104" cy="1570887"/>
          </a:xfrm>
        </p:grpSpPr>
        <p:sp>
          <p:nvSpPr>
            <p:cNvPr id="90" name="Freeform 89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1" name="Freeform 90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Freeform 91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Oval 92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Oval 93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5" name="Rectangular Callout 94"/>
          <p:cNvSpPr/>
          <p:nvPr/>
        </p:nvSpPr>
        <p:spPr>
          <a:xfrm>
            <a:off x="2774021" y="231283"/>
            <a:ext cx="7626169" cy="1368052"/>
          </a:xfrm>
          <a:prstGeom prst="wedgeRectCallout">
            <a:avLst>
              <a:gd name="adj1" fmla="val 58327"/>
              <a:gd name="adj2" fmla="val 4975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It does not matter in which order do you consider the points. Eventually you will land up with the same convex hull. This claim requires a proof which is beyond the scope of CS771</a:t>
            </a:r>
            <a:endParaRPr lang="en-IN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6" name="Freeform 95"/>
          <p:cNvSpPr/>
          <p:nvPr/>
        </p:nvSpPr>
        <p:spPr>
          <a:xfrm>
            <a:off x="9645445" y="3694643"/>
            <a:ext cx="2133600" cy="1710813"/>
          </a:xfrm>
          <a:custGeom>
            <a:avLst/>
            <a:gdLst>
              <a:gd name="connsiteX0" fmla="*/ 1002890 w 2133600"/>
              <a:gd name="connsiteY0" fmla="*/ 0 h 1710813"/>
              <a:gd name="connsiteX1" fmla="*/ 2133600 w 2133600"/>
              <a:gd name="connsiteY1" fmla="*/ 412955 h 1710813"/>
              <a:gd name="connsiteX2" fmla="*/ 1956620 w 2133600"/>
              <a:gd name="connsiteY2" fmla="*/ 1435510 h 1710813"/>
              <a:gd name="connsiteX3" fmla="*/ 471949 w 2133600"/>
              <a:gd name="connsiteY3" fmla="*/ 1710813 h 1710813"/>
              <a:gd name="connsiteX4" fmla="*/ 78658 w 2133600"/>
              <a:gd name="connsiteY4" fmla="*/ 1288026 h 1710813"/>
              <a:gd name="connsiteX5" fmla="*/ 0 w 2133600"/>
              <a:gd name="connsiteY5" fmla="*/ 717755 h 1710813"/>
              <a:gd name="connsiteX6" fmla="*/ 324465 w 2133600"/>
              <a:gd name="connsiteY6" fmla="*/ 167148 h 1710813"/>
              <a:gd name="connsiteX7" fmla="*/ 1002890 w 2133600"/>
              <a:gd name="connsiteY7" fmla="*/ 0 h 1710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33600" h="1710813">
                <a:moveTo>
                  <a:pt x="1002890" y="0"/>
                </a:moveTo>
                <a:lnTo>
                  <a:pt x="2133600" y="412955"/>
                </a:lnTo>
                <a:lnTo>
                  <a:pt x="1956620" y="1435510"/>
                </a:lnTo>
                <a:lnTo>
                  <a:pt x="471949" y="1710813"/>
                </a:lnTo>
                <a:lnTo>
                  <a:pt x="78658" y="1288026"/>
                </a:lnTo>
                <a:lnTo>
                  <a:pt x="0" y="717755"/>
                </a:lnTo>
                <a:lnTo>
                  <a:pt x="324465" y="167148"/>
                </a:lnTo>
                <a:lnTo>
                  <a:pt x="100289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Freeform 96"/>
          <p:cNvSpPr/>
          <p:nvPr/>
        </p:nvSpPr>
        <p:spPr>
          <a:xfrm>
            <a:off x="9645445" y="3694644"/>
            <a:ext cx="2133600" cy="1710813"/>
          </a:xfrm>
          <a:custGeom>
            <a:avLst/>
            <a:gdLst>
              <a:gd name="connsiteX0" fmla="*/ 1002890 w 2133600"/>
              <a:gd name="connsiteY0" fmla="*/ 0 h 1710813"/>
              <a:gd name="connsiteX1" fmla="*/ 2133600 w 2133600"/>
              <a:gd name="connsiteY1" fmla="*/ 412955 h 1710813"/>
              <a:gd name="connsiteX2" fmla="*/ 1956620 w 2133600"/>
              <a:gd name="connsiteY2" fmla="*/ 1435510 h 1710813"/>
              <a:gd name="connsiteX3" fmla="*/ 471949 w 2133600"/>
              <a:gd name="connsiteY3" fmla="*/ 1710813 h 1710813"/>
              <a:gd name="connsiteX4" fmla="*/ 78658 w 2133600"/>
              <a:gd name="connsiteY4" fmla="*/ 1288026 h 1710813"/>
              <a:gd name="connsiteX5" fmla="*/ 0 w 2133600"/>
              <a:gd name="connsiteY5" fmla="*/ 717755 h 1710813"/>
              <a:gd name="connsiteX6" fmla="*/ 324465 w 2133600"/>
              <a:gd name="connsiteY6" fmla="*/ 167148 h 1710813"/>
              <a:gd name="connsiteX7" fmla="*/ 1002890 w 2133600"/>
              <a:gd name="connsiteY7" fmla="*/ 0 h 1710813"/>
              <a:gd name="connsiteX0" fmla="*/ 1002890 w 2133600"/>
              <a:gd name="connsiteY0" fmla="*/ 0 h 1710813"/>
              <a:gd name="connsiteX1" fmla="*/ 2133600 w 2133600"/>
              <a:gd name="connsiteY1" fmla="*/ 412955 h 1710813"/>
              <a:gd name="connsiteX2" fmla="*/ 1956620 w 2133600"/>
              <a:gd name="connsiteY2" fmla="*/ 1435510 h 1710813"/>
              <a:gd name="connsiteX3" fmla="*/ 471949 w 2133600"/>
              <a:gd name="connsiteY3" fmla="*/ 1710813 h 1710813"/>
              <a:gd name="connsiteX4" fmla="*/ 78658 w 2133600"/>
              <a:gd name="connsiteY4" fmla="*/ 1288026 h 1710813"/>
              <a:gd name="connsiteX5" fmla="*/ 0 w 2133600"/>
              <a:gd name="connsiteY5" fmla="*/ 717755 h 1710813"/>
              <a:gd name="connsiteX6" fmla="*/ 1002890 w 2133600"/>
              <a:gd name="connsiteY6" fmla="*/ 0 h 1710813"/>
              <a:gd name="connsiteX0" fmla="*/ 1002890 w 2133600"/>
              <a:gd name="connsiteY0" fmla="*/ 0 h 1710813"/>
              <a:gd name="connsiteX1" fmla="*/ 2133600 w 2133600"/>
              <a:gd name="connsiteY1" fmla="*/ 412955 h 1710813"/>
              <a:gd name="connsiteX2" fmla="*/ 1956620 w 2133600"/>
              <a:gd name="connsiteY2" fmla="*/ 1435510 h 1710813"/>
              <a:gd name="connsiteX3" fmla="*/ 471949 w 2133600"/>
              <a:gd name="connsiteY3" fmla="*/ 1710813 h 1710813"/>
              <a:gd name="connsiteX4" fmla="*/ 0 w 2133600"/>
              <a:gd name="connsiteY4" fmla="*/ 717755 h 1710813"/>
              <a:gd name="connsiteX5" fmla="*/ 1002890 w 2133600"/>
              <a:gd name="connsiteY5" fmla="*/ 0 h 1710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3600" h="1710813">
                <a:moveTo>
                  <a:pt x="1002890" y="0"/>
                </a:moveTo>
                <a:lnTo>
                  <a:pt x="2133600" y="412955"/>
                </a:lnTo>
                <a:lnTo>
                  <a:pt x="1956620" y="1435510"/>
                </a:lnTo>
                <a:lnTo>
                  <a:pt x="471949" y="1710813"/>
                </a:lnTo>
                <a:lnTo>
                  <a:pt x="0" y="717755"/>
                </a:lnTo>
                <a:lnTo>
                  <a:pt x="100289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Freeform 97"/>
          <p:cNvSpPr/>
          <p:nvPr/>
        </p:nvSpPr>
        <p:spPr>
          <a:xfrm>
            <a:off x="10117394" y="3694644"/>
            <a:ext cx="1661651" cy="1710813"/>
          </a:xfrm>
          <a:custGeom>
            <a:avLst/>
            <a:gdLst>
              <a:gd name="connsiteX0" fmla="*/ 1002890 w 2133600"/>
              <a:gd name="connsiteY0" fmla="*/ 0 h 1710813"/>
              <a:gd name="connsiteX1" fmla="*/ 2133600 w 2133600"/>
              <a:gd name="connsiteY1" fmla="*/ 412955 h 1710813"/>
              <a:gd name="connsiteX2" fmla="*/ 1956620 w 2133600"/>
              <a:gd name="connsiteY2" fmla="*/ 1435510 h 1710813"/>
              <a:gd name="connsiteX3" fmla="*/ 471949 w 2133600"/>
              <a:gd name="connsiteY3" fmla="*/ 1710813 h 1710813"/>
              <a:gd name="connsiteX4" fmla="*/ 78658 w 2133600"/>
              <a:gd name="connsiteY4" fmla="*/ 1288026 h 1710813"/>
              <a:gd name="connsiteX5" fmla="*/ 0 w 2133600"/>
              <a:gd name="connsiteY5" fmla="*/ 717755 h 1710813"/>
              <a:gd name="connsiteX6" fmla="*/ 324465 w 2133600"/>
              <a:gd name="connsiteY6" fmla="*/ 167148 h 1710813"/>
              <a:gd name="connsiteX7" fmla="*/ 1002890 w 2133600"/>
              <a:gd name="connsiteY7" fmla="*/ 0 h 1710813"/>
              <a:gd name="connsiteX0" fmla="*/ 1002890 w 2133600"/>
              <a:gd name="connsiteY0" fmla="*/ 0 h 1710813"/>
              <a:gd name="connsiteX1" fmla="*/ 2133600 w 2133600"/>
              <a:gd name="connsiteY1" fmla="*/ 412955 h 1710813"/>
              <a:gd name="connsiteX2" fmla="*/ 1956620 w 2133600"/>
              <a:gd name="connsiteY2" fmla="*/ 1435510 h 1710813"/>
              <a:gd name="connsiteX3" fmla="*/ 471949 w 2133600"/>
              <a:gd name="connsiteY3" fmla="*/ 1710813 h 1710813"/>
              <a:gd name="connsiteX4" fmla="*/ 0 w 2133600"/>
              <a:gd name="connsiteY4" fmla="*/ 717755 h 1710813"/>
              <a:gd name="connsiteX5" fmla="*/ 324465 w 2133600"/>
              <a:gd name="connsiteY5" fmla="*/ 167148 h 1710813"/>
              <a:gd name="connsiteX6" fmla="*/ 1002890 w 2133600"/>
              <a:gd name="connsiteY6" fmla="*/ 0 h 1710813"/>
              <a:gd name="connsiteX0" fmla="*/ 678425 w 1809135"/>
              <a:gd name="connsiteY0" fmla="*/ 0 h 1710813"/>
              <a:gd name="connsiteX1" fmla="*/ 1809135 w 1809135"/>
              <a:gd name="connsiteY1" fmla="*/ 412955 h 1710813"/>
              <a:gd name="connsiteX2" fmla="*/ 1632155 w 1809135"/>
              <a:gd name="connsiteY2" fmla="*/ 1435510 h 1710813"/>
              <a:gd name="connsiteX3" fmla="*/ 147484 w 1809135"/>
              <a:gd name="connsiteY3" fmla="*/ 1710813 h 1710813"/>
              <a:gd name="connsiteX4" fmla="*/ 0 w 1809135"/>
              <a:gd name="connsiteY4" fmla="*/ 167148 h 1710813"/>
              <a:gd name="connsiteX5" fmla="*/ 678425 w 1809135"/>
              <a:gd name="connsiteY5" fmla="*/ 0 h 1710813"/>
              <a:gd name="connsiteX0" fmla="*/ 530941 w 1661651"/>
              <a:gd name="connsiteY0" fmla="*/ 0 h 1710813"/>
              <a:gd name="connsiteX1" fmla="*/ 1661651 w 1661651"/>
              <a:gd name="connsiteY1" fmla="*/ 412955 h 1710813"/>
              <a:gd name="connsiteX2" fmla="*/ 1484671 w 1661651"/>
              <a:gd name="connsiteY2" fmla="*/ 1435510 h 1710813"/>
              <a:gd name="connsiteX3" fmla="*/ 0 w 1661651"/>
              <a:gd name="connsiteY3" fmla="*/ 1710813 h 1710813"/>
              <a:gd name="connsiteX4" fmla="*/ 530941 w 1661651"/>
              <a:gd name="connsiteY4" fmla="*/ 0 h 1710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1651" h="1710813">
                <a:moveTo>
                  <a:pt x="530941" y="0"/>
                </a:moveTo>
                <a:lnTo>
                  <a:pt x="1661651" y="412955"/>
                </a:lnTo>
                <a:lnTo>
                  <a:pt x="1484671" y="1435510"/>
                </a:lnTo>
                <a:lnTo>
                  <a:pt x="0" y="1710813"/>
                </a:lnTo>
                <a:lnTo>
                  <a:pt x="530941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Freeform 98"/>
          <p:cNvSpPr/>
          <p:nvPr/>
        </p:nvSpPr>
        <p:spPr>
          <a:xfrm>
            <a:off x="10588812" y="3685801"/>
            <a:ext cx="1187108" cy="1474668"/>
          </a:xfrm>
          <a:custGeom>
            <a:avLst/>
            <a:gdLst>
              <a:gd name="connsiteX0" fmla="*/ 1002890 w 2133600"/>
              <a:gd name="connsiteY0" fmla="*/ 0 h 1710813"/>
              <a:gd name="connsiteX1" fmla="*/ 2133600 w 2133600"/>
              <a:gd name="connsiteY1" fmla="*/ 412955 h 1710813"/>
              <a:gd name="connsiteX2" fmla="*/ 1956620 w 2133600"/>
              <a:gd name="connsiteY2" fmla="*/ 1435510 h 1710813"/>
              <a:gd name="connsiteX3" fmla="*/ 471949 w 2133600"/>
              <a:gd name="connsiteY3" fmla="*/ 1710813 h 1710813"/>
              <a:gd name="connsiteX4" fmla="*/ 78658 w 2133600"/>
              <a:gd name="connsiteY4" fmla="*/ 1288026 h 1710813"/>
              <a:gd name="connsiteX5" fmla="*/ 0 w 2133600"/>
              <a:gd name="connsiteY5" fmla="*/ 717755 h 1710813"/>
              <a:gd name="connsiteX6" fmla="*/ 324465 w 2133600"/>
              <a:gd name="connsiteY6" fmla="*/ 167148 h 1710813"/>
              <a:gd name="connsiteX7" fmla="*/ 1002890 w 2133600"/>
              <a:gd name="connsiteY7" fmla="*/ 0 h 1710813"/>
              <a:gd name="connsiteX0" fmla="*/ 924232 w 2054942"/>
              <a:gd name="connsiteY0" fmla="*/ 0 h 1710813"/>
              <a:gd name="connsiteX1" fmla="*/ 2054942 w 2054942"/>
              <a:gd name="connsiteY1" fmla="*/ 412955 h 1710813"/>
              <a:gd name="connsiteX2" fmla="*/ 1877962 w 2054942"/>
              <a:gd name="connsiteY2" fmla="*/ 1435510 h 1710813"/>
              <a:gd name="connsiteX3" fmla="*/ 393291 w 2054942"/>
              <a:gd name="connsiteY3" fmla="*/ 1710813 h 1710813"/>
              <a:gd name="connsiteX4" fmla="*/ 0 w 2054942"/>
              <a:gd name="connsiteY4" fmla="*/ 1288026 h 1710813"/>
              <a:gd name="connsiteX5" fmla="*/ 245807 w 2054942"/>
              <a:gd name="connsiteY5" fmla="*/ 167148 h 1710813"/>
              <a:gd name="connsiteX6" fmla="*/ 924232 w 2054942"/>
              <a:gd name="connsiteY6" fmla="*/ 0 h 1710813"/>
              <a:gd name="connsiteX0" fmla="*/ 924232 w 2054942"/>
              <a:gd name="connsiteY0" fmla="*/ 0 h 1710813"/>
              <a:gd name="connsiteX1" fmla="*/ 2054942 w 2054942"/>
              <a:gd name="connsiteY1" fmla="*/ 412955 h 1710813"/>
              <a:gd name="connsiteX2" fmla="*/ 1877962 w 2054942"/>
              <a:gd name="connsiteY2" fmla="*/ 1435510 h 1710813"/>
              <a:gd name="connsiteX3" fmla="*/ 393291 w 2054942"/>
              <a:gd name="connsiteY3" fmla="*/ 1710813 h 1710813"/>
              <a:gd name="connsiteX4" fmla="*/ 0 w 2054942"/>
              <a:gd name="connsiteY4" fmla="*/ 1288026 h 1710813"/>
              <a:gd name="connsiteX5" fmla="*/ 924232 w 2054942"/>
              <a:gd name="connsiteY5" fmla="*/ 0 h 1710813"/>
              <a:gd name="connsiteX0" fmla="*/ 924232 w 2054942"/>
              <a:gd name="connsiteY0" fmla="*/ 0 h 1435510"/>
              <a:gd name="connsiteX1" fmla="*/ 2054942 w 2054942"/>
              <a:gd name="connsiteY1" fmla="*/ 412955 h 1435510"/>
              <a:gd name="connsiteX2" fmla="*/ 1877962 w 2054942"/>
              <a:gd name="connsiteY2" fmla="*/ 1435510 h 1435510"/>
              <a:gd name="connsiteX3" fmla="*/ 0 w 2054942"/>
              <a:gd name="connsiteY3" fmla="*/ 1288026 h 1435510"/>
              <a:gd name="connsiteX4" fmla="*/ 924232 w 2054942"/>
              <a:gd name="connsiteY4" fmla="*/ 0 h 1435510"/>
              <a:gd name="connsiteX0" fmla="*/ 0 w 1130710"/>
              <a:gd name="connsiteY0" fmla="*/ 0 h 1435510"/>
              <a:gd name="connsiteX1" fmla="*/ 1130710 w 1130710"/>
              <a:gd name="connsiteY1" fmla="*/ 412955 h 1435510"/>
              <a:gd name="connsiteX2" fmla="*/ 953730 w 1130710"/>
              <a:gd name="connsiteY2" fmla="*/ 1435510 h 1435510"/>
              <a:gd name="connsiteX3" fmla="*/ 74835 w 1130710"/>
              <a:gd name="connsiteY3" fmla="*/ 729226 h 1435510"/>
              <a:gd name="connsiteX4" fmla="*/ 0 w 1130710"/>
              <a:gd name="connsiteY4" fmla="*/ 0 h 1435510"/>
              <a:gd name="connsiteX0" fmla="*/ 56398 w 1187108"/>
              <a:gd name="connsiteY0" fmla="*/ 0 h 1435510"/>
              <a:gd name="connsiteX1" fmla="*/ 1187108 w 1187108"/>
              <a:gd name="connsiteY1" fmla="*/ 412955 h 1435510"/>
              <a:gd name="connsiteX2" fmla="*/ 1010128 w 1187108"/>
              <a:gd name="connsiteY2" fmla="*/ 1435510 h 1435510"/>
              <a:gd name="connsiteX3" fmla="*/ 0 w 1187108"/>
              <a:gd name="connsiteY3" fmla="*/ 780026 h 1435510"/>
              <a:gd name="connsiteX4" fmla="*/ 56398 w 1187108"/>
              <a:gd name="connsiteY4" fmla="*/ 0 h 1435510"/>
              <a:gd name="connsiteX0" fmla="*/ 45814 w 1187108"/>
              <a:gd name="connsiteY0" fmla="*/ 0 h 1452443"/>
              <a:gd name="connsiteX1" fmla="*/ 1187108 w 1187108"/>
              <a:gd name="connsiteY1" fmla="*/ 429888 h 1452443"/>
              <a:gd name="connsiteX2" fmla="*/ 1010128 w 1187108"/>
              <a:gd name="connsiteY2" fmla="*/ 1452443 h 1452443"/>
              <a:gd name="connsiteX3" fmla="*/ 0 w 1187108"/>
              <a:gd name="connsiteY3" fmla="*/ 796959 h 1452443"/>
              <a:gd name="connsiteX4" fmla="*/ 45814 w 1187108"/>
              <a:gd name="connsiteY4" fmla="*/ 0 h 1452443"/>
              <a:gd name="connsiteX0" fmla="*/ 50048 w 1187108"/>
              <a:gd name="connsiteY0" fmla="*/ 0 h 1446093"/>
              <a:gd name="connsiteX1" fmla="*/ 1187108 w 1187108"/>
              <a:gd name="connsiteY1" fmla="*/ 423538 h 1446093"/>
              <a:gd name="connsiteX2" fmla="*/ 1010128 w 1187108"/>
              <a:gd name="connsiteY2" fmla="*/ 1446093 h 1446093"/>
              <a:gd name="connsiteX3" fmla="*/ 0 w 1187108"/>
              <a:gd name="connsiteY3" fmla="*/ 790609 h 1446093"/>
              <a:gd name="connsiteX4" fmla="*/ 50048 w 1187108"/>
              <a:gd name="connsiteY4" fmla="*/ 0 h 1446093"/>
              <a:gd name="connsiteX0" fmla="*/ 47931 w 1187108"/>
              <a:gd name="connsiteY0" fmla="*/ 0 h 1446093"/>
              <a:gd name="connsiteX1" fmla="*/ 1187108 w 1187108"/>
              <a:gd name="connsiteY1" fmla="*/ 423538 h 1446093"/>
              <a:gd name="connsiteX2" fmla="*/ 1010128 w 1187108"/>
              <a:gd name="connsiteY2" fmla="*/ 1446093 h 1446093"/>
              <a:gd name="connsiteX3" fmla="*/ 0 w 1187108"/>
              <a:gd name="connsiteY3" fmla="*/ 790609 h 1446093"/>
              <a:gd name="connsiteX4" fmla="*/ 47931 w 1187108"/>
              <a:gd name="connsiteY4" fmla="*/ 0 h 1446093"/>
              <a:gd name="connsiteX0" fmla="*/ 35231 w 1187108"/>
              <a:gd name="connsiteY0" fmla="*/ 0 h 1446093"/>
              <a:gd name="connsiteX1" fmla="*/ 1187108 w 1187108"/>
              <a:gd name="connsiteY1" fmla="*/ 423538 h 1446093"/>
              <a:gd name="connsiteX2" fmla="*/ 1010128 w 1187108"/>
              <a:gd name="connsiteY2" fmla="*/ 1446093 h 1446093"/>
              <a:gd name="connsiteX3" fmla="*/ 0 w 1187108"/>
              <a:gd name="connsiteY3" fmla="*/ 790609 h 1446093"/>
              <a:gd name="connsiteX4" fmla="*/ 35231 w 1187108"/>
              <a:gd name="connsiteY4" fmla="*/ 0 h 1446093"/>
              <a:gd name="connsiteX0" fmla="*/ 37348 w 1187108"/>
              <a:gd name="connsiteY0" fmla="*/ 0 h 1450326"/>
              <a:gd name="connsiteX1" fmla="*/ 1187108 w 1187108"/>
              <a:gd name="connsiteY1" fmla="*/ 427771 h 1450326"/>
              <a:gd name="connsiteX2" fmla="*/ 1010128 w 1187108"/>
              <a:gd name="connsiteY2" fmla="*/ 1450326 h 1450326"/>
              <a:gd name="connsiteX3" fmla="*/ 0 w 1187108"/>
              <a:gd name="connsiteY3" fmla="*/ 794842 h 1450326"/>
              <a:gd name="connsiteX4" fmla="*/ 37348 w 1187108"/>
              <a:gd name="connsiteY4" fmla="*/ 0 h 1450326"/>
              <a:gd name="connsiteX0" fmla="*/ 37348 w 1187108"/>
              <a:gd name="connsiteY0" fmla="*/ 0 h 1446093"/>
              <a:gd name="connsiteX1" fmla="*/ 1187108 w 1187108"/>
              <a:gd name="connsiteY1" fmla="*/ 423538 h 1446093"/>
              <a:gd name="connsiteX2" fmla="*/ 1010128 w 1187108"/>
              <a:gd name="connsiteY2" fmla="*/ 1446093 h 1446093"/>
              <a:gd name="connsiteX3" fmla="*/ 0 w 1187108"/>
              <a:gd name="connsiteY3" fmla="*/ 790609 h 1446093"/>
              <a:gd name="connsiteX4" fmla="*/ 37348 w 1187108"/>
              <a:gd name="connsiteY4" fmla="*/ 0 h 1446093"/>
              <a:gd name="connsiteX0" fmla="*/ 37348 w 1187108"/>
              <a:gd name="connsiteY0" fmla="*/ 0 h 1474668"/>
              <a:gd name="connsiteX1" fmla="*/ 1187108 w 1187108"/>
              <a:gd name="connsiteY1" fmla="*/ 423538 h 1474668"/>
              <a:gd name="connsiteX2" fmla="*/ 1006953 w 1187108"/>
              <a:gd name="connsiteY2" fmla="*/ 1474668 h 1474668"/>
              <a:gd name="connsiteX3" fmla="*/ 0 w 1187108"/>
              <a:gd name="connsiteY3" fmla="*/ 790609 h 1474668"/>
              <a:gd name="connsiteX4" fmla="*/ 37348 w 1187108"/>
              <a:gd name="connsiteY4" fmla="*/ 0 h 147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7108" h="1474668">
                <a:moveTo>
                  <a:pt x="37348" y="0"/>
                </a:moveTo>
                <a:lnTo>
                  <a:pt x="1187108" y="423538"/>
                </a:lnTo>
                <a:lnTo>
                  <a:pt x="1006953" y="1474668"/>
                </a:lnTo>
                <a:lnTo>
                  <a:pt x="0" y="790609"/>
                </a:lnTo>
                <a:lnTo>
                  <a:pt x="3734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0" name="Freeform 99"/>
          <p:cNvSpPr/>
          <p:nvPr/>
        </p:nvSpPr>
        <p:spPr>
          <a:xfrm>
            <a:off x="10589032" y="3687020"/>
            <a:ext cx="1215413" cy="788704"/>
          </a:xfrm>
          <a:custGeom>
            <a:avLst/>
            <a:gdLst>
              <a:gd name="connsiteX0" fmla="*/ 1002890 w 2133600"/>
              <a:gd name="connsiteY0" fmla="*/ 0 h 1710813"/>
              <a:gd name="connsiteX1" fmla="*/ 2133600 w 2133600"/>
              <a:gd name="connsiteY1" fmla="*/ 412955 h 1710813"/>
              <a:gd name="connsiteX2" fmla="*/ 1956620 w 2133600"/>
              <a:gd name="connsiteY2" fmla="*/ 1435510 h 1710813"/>
              <a:gd name="connsiteX3" fmla="*/ 471949 w 2133600"/>
              <a:gd name="connsiteY3" fmla="*/ 1710813 h 1710813"/>
              <a:gd name="connsiteX4" fmla="*/ 78658 w 2133600"/>
              <a:gd name="connsiteY4" fmla="*/ 1288026 h 1710813"/>
              <a:gd name="connsiteX5" fmla="*/ 0 w 2133600"/>
              <a:gd name="connsiteY5" fmla="*/ 717755 h 1710813"/>
              <a:gd name="connsiteX6" fmla="*/ 324465 w 2133600"/>
              <a:gd name="connsiteY6" fmla="*/ 167148 h 1710813"/>
              <a:gd name="connsiteX7" fmla="*/ 1002890 w 2133600"/>
              <a:gd name="connsiteY7" fmla="*/ 0 h 1710813"/>
              <a:gd name="connsiteX0" fmla="*/ 924232 w 2054942"/>
              <a:gd name="connsiteY0" fmla="*/ 0 h 1710813"/>
              <a:gd name="connsiteX1" fmla="*/ 2054942 w 2054942"/>
              <a:gd name="connsiteY1" fmla="*/ 412955 h 1710813"/>
              <a:gd name="connsiteX2" fmla="*/ 1877962 w 2054942"/>
              <a:gd name="connsiteY2" fmla="*/ 1435510 h 1710813"/>
              <a:gd name="connsiteX3" fmla="*/ 393291 w 2054942"/>
              <a:gd name="connsiteY3" fmla="*/ 1710813 h 1710813"/>
              <a:gd name="connsiteX4" fmla="*/ 0 w 2054942"/>
              <a:gd name="connsiteY4" fmla="*/ 1288026 h 1710813"/>
              <a:gd name="connsiteX5" fmla="*/ 245807 w 2054942"/>
              <a:gd name="connsiteY5" fmla="*/ 167148 h 1710813"/>
              <a:gd name="connsiteX6" fmla="*/ 924232 w 2054942"/>
              <a:gd name="connsiteY6" fmla="*/ 0 h 1710813"/>
              <a:gd name="connsiteX0" fmla="*/ 678425 w 1809135"/>
              <a:gd name="connsiteY0" fmla="*/ 0 h 1710813"/>
              <a:gd name="connsiteX1" fmla="*/ 1809135 w 1809135"/>
              <a:gd name="connsiteY1" fmla="*/ 412955 h 1710813"/>
              <a:gd name="connsiteX2" fmla="*/ 1632155 w 1809135"/>
              <a:gd name="connsiteY2" fmla="*/ 1435510 h 1710813"/>
              <a:gd name="connsiteX3" fmla="*/ 147484 w 1809135"/>
              <a:gd name="connsiteY3" fmla="*/ 1710813 h 1710813"/>
              <a:gd name="connsiteX4" fmla="*/ 0 w 1809135"/>
              <a:gd name="connsiteY4" fmla="*/ 167148 h 1710813"/>
              <a:gd name="connsiteX5" fmla="*/ 678425 w 1809135"/>
              <a:gd name="connsiteY5" fmla="*/ 0 h 1710813"/>
              <a:gd name="connsiteX0" fmla="*/ 530941 w 1661651"/>
              <a:gd name="connsiteY0" fmla="*/ 0 h 1710813"/>
              <a:gd name="connsiteX1" fmla="*/ 1661651 w 1661651"/>
              <a:gd name="connsiteY1" fmla="*/ 412955 h 1710813"/>
              <a:gd name="connsiteX2" fmla="*/ 1484671 w 1661651"/>
              <a:gd name="connsiteY2" fmla="*/ 1435510 h 1710813"/>
              <a:gd name="connsiteX3" fmla="*/ 0 w 1661651"/>
              <a:gd name="connsiteY3" fmla="*/ 1710813 h 1710813"/>
              <a:gd name="connsiteX4" fmla="*/ 530941 w 1661651"/>
              <a:gd name="connsiteY4" fmla="*/ 0 h 1710813"/>
              <a:gd name="connsiteX0" fmla="*/ 530941 w 1661651"/>
              <a:gd name="connsiteY0" fmla="*/ 0 h 1710813"/>
              <a:gd name="connsiteX1" fmla="*/ 1661651 w 1661651"/>
              <a:gd name="connsiteY1" fmla="*/ 412955 h 1710813"/>
              <a:gd name="connsiteX2" fmla="*/ 0 w 1661651"/>
              <a:gd name="connsiteY2" fmla="*/ 1710813 h 1710813"/>
              <a:gd name="connsiteX3" fmla="*/ 530941 w 1661651"/>
              <a:gd name="connsiteY3" fmla="*/ 0 h 1710813"/>
              <a:gd name="connsiteX0" fmla="*/ 0 w 1130710"/>
              <a:gd name="connsiteY0" fmla="*/ 0 h 911916"/>
              <a:gd name="connsiteX1" fmla="*/ 1130710 w 1130710"/>
              <a:gd name="connsiteY1" fmla="*/ 412955 h 911916"/>
              <a:gd name="connsiteX2" fmla="*/ 354583 w 1130710"/>
              <a:gd name="connsiteY2" fmla="*/ 911916 h 911916"/>
              <a:gd name="connsiteX3" fmla="*/ 0 w 1130710"/>
              <a:gd name="connsiteY3" fmla="*/ 0 h 911916"/>
              <a:gd name="connsiteX0" fmla="*/ 59303 w 1190013"/>
              <a:gd name="connsiteY0" fmla="*/ 0 h 767537"/>
              <a:gd name="connsiteX1" fmla="*/ 1190013 w 1190013"/>
              <a:gd name="connsiteY1" fmla="*/ 412955 h 767537"/>
              <a:gd name="connsiteX2" fmla="*/ 0 w 1190013"/>
              <a:gd name="connsiteY2" fmla="*/ 767537 h 767537"/>
              <a:gd name="connsiteX3" fmla="*/ 59303 w 1190013"/>
              <a:gd name="connsiteY3" fmla="*/ 0 h 767537"/>
              <a:gd name="connsiteX0" fmla="*/ 59303 w 1190013"/>
              <a:gd name="connsiteY0" fmla="*/ 0 h 784471"/>
              <a:gd name="connsiteX1" fmla="*/ 1190013 w 1190013"/>
              <a:gd name="connsiteY1" fmla="*/ 412955 h 784471"/>
              <a:gd name="connsiteX2" fmla="*/ 0 w 1190013"/>
              <a:gd name="connsiteY2" fmla="*/ 784471 h 784471"/>
              <a:gd name="connsiteX3" fmla="*/ 59303 w 1190013"/>
              <a:gd name="connsiteY3" fmla="*/ 0 h 784471"/>
              <a:gd name="connsiteX0" fmla="*/ 59303 w 1215413"/>
              <a:gd name="connsiteY0" fmla="*/ 0 h 784471"/>
              <a:gd name="connsiteX1" fmla="*/ 1215413 w 1215413"/>
              <a:gd name="connsiteY1" fmla="*/ 421421 h 784471"/>
              <a:gd name="connsiteX2" fmla="*/ 0 w 1215413"/>
              <a:gd name="connsiteY2" fmla="*/ 784471 h 784471"/>
              <a:gd name="connsiteX3" fmla="*/ 59303 w 1215413"/>
              <a:gd name="connsiteY3" fmla="*/ 0 h 784471"/>
              <a:gd name="connsiteX0" fmla="*/ 46603 w 1215413"/>
              <a:gd name="connsiteY0" fmla="*/ 0 h 788704"/>
              <a:gd name="connsiteX1" fmla="*/ 1215413 w 1215413"/>
              <a:gd name="connsiteY1" fmla="*/ 425654 h 788704"/>
              <a:gd name="connsiteX2" fmla="*/ 0 w 1215413"/>
              <a:gd name="connsiteY2" fmla="*/ 788704 h 788704"/>
              <a:gd name="connsiteX3" fmla="*/ 46603 w 1215413"/>
              <a:gd name="connsiteY3" fmla="*/ 0 h 78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5413" h="788704">
                <a:moveTo>
                  <a:pt x="46603" y="0"/>
                </a:moveTo>
                <a:lnTo>
                  <a:pt x="1215413" y="425654"/>
                </a:lnTo>
                <a:lnTo>
                  <a:pt x="0" y="788704"/>
                </a:lnTo>
                <a:lnTo>
                  <a:pt x="46603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Oval 100"/>
          <p:cNvSpPr/>
          <p:nvPr/>
        </p:nvSpPr>
        <p:spPr>
          <a:xfrm>
            <a:off x="9903126" y="3783133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Oval 101"/>
          <p:cNvSpPr/>
          <p:nvPr/>
        </p:nvSpPr>
        <p:spPr>
          <a:xfrm>
            <a:off x="9575472" y="4359832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Oval 102"/>
          <p:cNvSpPr/>
          <p:nvPr/>
        </p:nvSpPr>
        <p:spPr>
          <a:xfrm>
            <a:off x="9645445" y="4910122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Oval 103"/>
          <p:cNvSpPr/>
          <p:nvPr/>
        </p:nvSpPr>
        <p:spPr>
          <a:xfrm>
            <a:off x="10054870" y="5312918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" name="Oval 104"/>
          <p:cNvSpPr/>
          <p:nvPr/>
        </p:nvSpPr>
        <p:spPr>
          <a:xfrm>
            <a:off x="11521024" y="5050110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Oval 105"/>
          <p:cNvSpPr/>
          <p:nvPr/>
        </p:nvSpPr>
        <p:spPr>
          <a:xfrm>
            <a:off x="10133528" y="4120721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Oval 106"/>
          <p:cNvSpPr/>
          <p:nvPr/>
        </p:nvSpPr>
        <p:spPr>
          <a:xfrm>
            <a:off x="11227948" y="4197072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Oval 107"/>
          <p:cNvSpPr/>
          <p:nvPr/>
        </p:nvSpPr>
        <p:spPr>
          <a:xfrm>
            <a:off x="11306606" y="4700361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Oval 108"/>
          <p:cNvSpPr/>
          <p:nvPr/>
        </p:nvSpPr>
        <p:spPr>
          <a:xfrm>
            <a:off x="10849896" y="4039756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Oval 109"/>
          <p:cNvSpPr/>
          <p:nvPr/>
        </p:nvSpPr>
        <p:spPr>
          <a:xfrm>
            <a:off x="10818797" y="4571111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Oval 110"/>
          <p:cNvSpPr/>
          <p:nvPr/>
        </p:nvSpPr>
        <p:spPr>
          <a:xfrm>
            <a:off x="10593067" y="5009676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Oval 111"/>
          <p:cNvSpPr/>
          <p:nvPr/>
        </p:nvSpPr>
        <p:spPr>
          <a:xfrm>
            <a:off x="10219119" y="4784447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Oval 112"/>
          <p:cNvSpPr/>
          <p:nvPr/>
        </p:nvSpPr>
        <p:spPr>
          <a:xfrm>
            <a:off x="10514409" y="4394865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Oval 113"/>
          <p:cNvSpPr/>
          <p:nvPr/>
        </p:nvSpPr>
        <p:spPr>
          <a:xfrm>
            <a:off x="10943457" y="5155602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5" name="Oval 114"/>
          <p:cNvSpPr/>
          <p:nvPr/>
        </p:nvSpPr>
        <p:spPr>
          <a:xfrm>
            <a:off x="11463922" y="4439527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6" name="Straight Connector 115"/>
          <p:cNvCxnSpPr/>
          <p:nvPr/>
        </p:nvCxnSpPr>
        <p:spPr>
          <a:xfrm>
            <a:off x="10629409" y="3688502"/>
            <a:ext cx="1145615" cy="434743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10554929" y="3618116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Oval 117"/>
          <p:cNvSpPr/>
          <p:nvPr/>
        </p:nvSpPr>
        <p:spPr>
          <a:xfrm>
            <a:off x="11696366" y="4039756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9" name="Straight Connector 118"/>
          <p:cNvCxnSpPr/>
          <p:nvPr/>
        </p:nvCxnSpPr>
        <p:spPr>
          <a:xfrm flipH="1">
            <a:off x="10595742" y="3699132"/>
            <a:ext cx="36784" cy="77439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10580763" y="4121126"/>
            <a:ext cx="1194261" cy="34956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10602669" y="4196544"/>
            <a:ext cx="412070" cy="156374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10147039" y="3792190"/>
                <a:ext cx="52751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7039" y="3792190"/>
                <a:ext cx="527515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10130286" y="4162067"/>
                <a:ext cx="53478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0286" y="4162067"/>
                <a:ext cx="534785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11216847" y="4191744"/>
                <a:ext cx="52345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847" y="4191744"/>
                <a:ext cx="523457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10644753" y="4313434"/>
                <a:ext cx="53478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4753" y="4313434"/>
                <a:ext cx="534785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Straight Connector 125"/>
          <p:cNvCxnSpPr/>
          <p:nvPr/>
        </p:nvCxnSpPr>
        <p:spPr>
          <a:xfrm>
            <a:off x="10622039" y="3912338"/>
            <a:ext cx="820402" cy="311330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10606752" y="4068092"/>
            <a:ext cx="593564" cy="225248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0607485" y="4310088"/>
            <a:ext cx="228986" cy="86896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10629409" y="3807613"/>
            <a:ext cx="970273" cy="368203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0" name="Freeform 129"/>
          <p:cNvSpPr/>
          <p:nvPr/>
        </p:nvSpPr>
        <p:spPr>
          <a:xfrm>
            <a:off x="10933155" y="4201494"/>
            <a:ext cx="772435" cy="501248"/>
          </a:xfrm>
          <a:custGeom>
            <a:avLst/>
            <a:gdLst>
              <a:gd name="connsiteX0" fmla="*/ 1002890 w 2133600"/>
              <a:gd name="connsiteY0" fmla="*/ 0 h 1710813"/>
              <a:gd name="connsiteX1" fmla="*/ 2133600 w 2133600"/>
              <a:gd name="connsiteY1" fmla="*/ 412955 h 1710813"/>
              <a:gd name="connsiteX2" fmla="*/ 1956620 w 2133600"/>
              <a:gd name="connsiteY2" fmla="*/ 1435510 h 1710813"/>
              <a:gd name="connsiteX3" fmla="*/ 471949 w 2133600"/>
              <a:gd name="connsiteY3" fmla="*/ 1710813 h 1710813"/>
              <a:gd name="connsiteX4" fmla="*/ 78658 w 2133600"/>
              <a:gd name="connsiteY4" fmla="*/ 1288026 h 1710813"/>
              <a:gd name="connsiteX5" fmla="*/ 0 w 2133600"/>
              <a:gd name="connsiteY5" fmla="*/ 717755 h 1710813"/>
              <a:gd name="connsiteX6" fmla="*/ 324465 w 2133600"/>
              <a:gd name="connsiteY6" fmla="*/ 167148 h 1710813"/>
              <a:gd name="connsiteX7" fmla="*/ 1002890 w 2133600"/>
              <a:gd name="connsiteY7" fmla="*/ 0 h 1710813"/>
              <a:gd name="connsiteX0" fmla="*/ 924232 w 2054942"/>
              <a:gd name="connsiteY0" fmla="*/ 0 h 1710813"/>
              <a:gd name="connsiteX1" fmla="*/ 2054942 w 2054942"/>
              <a:gd name="connsiteY1" fmla="*/ 412955 h 1710813"/>
              <a:gd name="connsiteX2" fmla="*/ 1877962 w 2054942"/>
              <a:gd name="connsiteY2" fmla="*/ 1435510 h 1710813"/>
              <a:gd name="connsiteX3" fmla="*/ 393291 w 2054942"/>
              <a:gd name="connsiteY3" fmla="*/ 1710813 h 1710813"/>
              <a:gd name="connsiteX4" fmla="*/ 0 w 2054942"/>
              <a:gd name="connsiteY4" fmla="*/ 1288026 h 1710813"/>
              <a:gd name="connsiteX5" fmla="*/ 245807 w 2054942"/>
              <a:gd name="connsiteY5" fmla="*/ 167148 h 1710813"/>
              <a:gd name="connsiteX6" fmla="*/ 924232 w 2054942"/>
              <a:gd name="connsiteY6" fmla="*/ 0 h 1710813"/>
              <a:gd name="connsiteX0" fmla="*/ 678425 w 1809135"/>
              <a:gd name="connsiteY0" fmla="*/ 0 h 1710813"/>
              <a:gd name="connsiteX1" fmla="*/ 1809135 w 1809135"/>
              <a:gd name="connsiteY1" fmla="*/ 412955 h 1710813"/>
              <a:gd name="connsiteX2" fmla="*/ 1632155 w 1809135"/>
              <a:gd name="connsiteY2" fmla="*/ 1435510 h 1710813"/>
              <a:gd name="connsiteX3" fmla="*/ 147484 w 1809135"/>
              <a:gd name="connsiteY3" fmla="*/ 1710813 h 1710813"/>
              <a:gd name="connsiteX4" fmla="*/ 0 w 1809135"/>
              <a:gd name="connsiteY4" fmla="*/ 167148 h 1710813"/>
              <a:gd name="connsiteX5" fmla="*/ 678425 w 1809135"/>
              <a:gd name="connsiteY5" fmla="*/ 0 h 1710813"/>
              <a:gd name="connsiteX0" fmla="*/ 530941 w 1661651"/>
              <a:gd name="connsiteY0" fmla="*/ 0 h 1710813"/>
              <a:gd name="connsiteX1" fmla="*/ 1661651 w 1661651"/>
              <a:gd name="connsiteY1" fmla="*/ 412955 h 1710813"/>
              <a:gd name="connsiteX2" fmla="*/ 1484671 w 1661651"/>
              <a:gd name="connsiteY2" fmla="*/ 1435510 h 1710813"/>
              <a:gd name="connsiteX3" fmla="*/ 0 w 1661651"/>
              <a:gd name="connsiteY3" fmla="*/ 1710813 h 1710813"/>
              <a:gd name="connsiteX4" fmla="*/ 530941 w 1661651"/>
              <a:gd name="connsiteY4" fmla="*/ 0 h 1710813"/>
              <a:gd name="connsiteX0" fmla="*/ 530941 w 1661651"/>
              <a:gd name="connsiteY0" fmla="*/ 0 h 1710813"/>
              <a:gd name="connsiteX1" fmla="*/ 1661651 w 1661651"/>
              <a:gd name="connsiteY1" fmla="*/ 412955 h 1710813"/>
              <a:gd name="connsiteX2" fmla="*/ 0 w 1661651"/>
              <a:gd name="connsiteY2" fmla="*/ 1710813 h 1710813"/>
              <a:gd name="connsiteX3" fmla="*/ 530941 w 1661651"/>
              <a:gd name="connsiteY3" fmla="*/ 0 h 1710813"/>
              <a:gd name="connsiteX0" fmla="*/ 0 w 1130710"/>
              <a:gd name="connsiteY0" fmla="*/ 0 h 911916"/>
              <a:gd name="connsiteX1" fmla="*/ 1130710 w 1130710"/>
              <a:gd name="connsiteY1" fmla="*/ 412955 h 911916"/>
              <a:gd name="connsiteX2" fmla="*/ 354583 w 1130710"/>
              <a:gd name="connsiteY2" fmla="*/ 911916 h 911916"/>
              <a:gd name="connsiteX3" fmla="*/ 0 w 1130710"/>
              <a:gd name="connsiteY3" fmla="*/ 0 h 911916"/>
              <a:gd name="connsiteX0" fmla="*/ 59303 w 1190013"/>
              <a:gd name="connsiteY0" fmla="*/ 0 h 767537"/>
              <a:gd name="connsiteX1" fmla="*/ 1190013 w 1190013"/>
              <a:gd name="connsiteY1" fmla="*/ 412955 h 767537"/>
              <a:gd name="connsiteX2" fmla="*/ 0 w 1190013"/>
              <a:gd name="connsiteY2" fmla="*/ 767537 h 767537"/>
              <a:gd name="connsiteX3" fmla="*/ 59303 w 1190013"/>
              <a:gd name="connsiteY3" fmla="*/ 0 h 767537"/>
              <a:gd name="connsiteX0" fmla="*/ 59303 w 1190013"/>
              <a:gd name="connsiteY0" fmla="*/ 0 h 784471"/>
              <a:gd name="connsiteX1" fmla="*/ 1190013 w 1190013"/>
              <a:gd name="connsiteY1" fmla="*/ 412955 h 784471"/>
              <a:gd name="connsiteX2" fmla="*/ 0 w 1190013"/>
              <a:gd name="connsiteY2" fmla="*/ 784471 h 784471"/>
              <a:gd name="connsiteX3" fmla="*/ 59303 w 1190013"/>
              <a:gd name="connsiteY3" fmla="*/ 0 h 784471"/>
              <a:gd name="connsiteX0" fmla="*/ 59303 w 1215413"/>
              <a:gd name="connsiteY0" fmla="*/ 0 h 784471"/>
              <a:gd name="connsiteX1" fmla="*/ 1215413 w 1215413"/>
              <a:gd name="connsiteY1" fmla="*/ 421421 h 784471"/>
              <a:gd name="connsiteX2" fmla="*/ 0 w 1215413"/>
              <a:gd name="connsiteY2" fmla="*/ 784471 h 784471"/>
              <a:gd name="connsiteX3" fmla="*/ 59303 w 1215413"/>
              <a:gd name="connsiteY3" fmla="*/ 0 h 784471"/>
              <a:gd name="connsiteX0" fmla="*/ 46603 w 1215413"/>
              <a:gd name="connsiteY0" fmla="*/ 0 h 788704"/>
              <a:gd name="connsiteX1" fmla="*/ 1215413 w 1215413"/>
              <a:gd name="connsiteY1" fmla="*/ 425654 h 788704"/>
              <a:gd name="connsiteX2" fmla="*/ 0 w 1215413"/>
              <a:gd name="connsiteY2" fmla="*/ 788704 h 788704"/>
              <a:gd name="connsiteX3" fmla="*/ 46603 w 1215413"/>
              <a:gd name="connsiteY3" fmla="*/ 0 h 78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5413" h="788704">
                <a:moveTo>
                  <a:pt x="46603" y="0"/>
                </a:moveTo>
                <a:lnTo>
                  <a:pt x="1215413" y="425654"/>
                </a:lnTo>
                <a:lnTo>
                  <a:pt x="0" y="788704"/>
                </a:lnTo>
                <a:lnTo>
                  <a:pt x="46603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1" name="Straight Connector 130"/>
          <p:cNvCxnSpPr/>
          <p:nvPr/>
        </p:nvCxnSpPr>
        <p:spPr>
          <a:xfrm flipH="1">
            <a:off x="11594185" y="4115588"/>
            <a:ext cx="182418" cy="104001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0590706" y="4470486"/>
            <a:ext cx="1003479" cy="68097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10631877" y="3695364"/>
            <a:ext cx="962308" cy="14468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/>
              <p:cNvSpPr txBox="1"/>
              <p:nvPr/>
            </p:nvSpPr>
            <p:spPr>
              <a:xfrm>
                <a:off x="10194980" y="4534295"/>
                <a:ext cx="66866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4980" y="4534295"/>
                <a:ext cx="668660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10735240" y="4825231"/>
                <a:ext cx="53478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5240" y="4825231"/>
                <a:ext cx="534785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/>
              <p:cNvSpPr txBox="1"/>
              <p:nvPr/>
            </p:nvSpPr>
            <p:spPr>
              <a:xfrm>
                <a:off x="11675807" y="4181814"/>
                <a:ext cx="52394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5807" y="4181814"/>
                <a:ext cx="523943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/>
              <p:cNvSpPr txBox="1"/>
              <p:nvPr/>
            </p:nvSpPr>
            <p:spPr>
              <a:xfrm>
                <a:off x="11621267" y="4661740"/>
                <a:ext cx="53478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37" name="TextBox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1267" y="4661740"/>
                <a:ext cx="534785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/>
              <p:cNvSpPr txBox="1"/>
              <p:nvPr/>
            </p:nvSpPr>
            <p:spPr>
              <a:xfrm>
                <a:off x="10777698" y="3848888"/>
                <a:ext cx="58479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7698" y="3848888"/>
                <a:ext cx="584795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11172676" y="4423599"/>
                <a:ext cx="53478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2676" y="4423599"/>
                <a:ext cx="534785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ular Callout 139"/>
              <p:cNvSpPr/>
              <p:nvPr/>
            </p:nvSpPr>
            <p:spPr>
              <a:xfrm>
                <a:off x="6962805" y="3227443"/>
                <a:ext cx="2721553" cy="908433"/>
              </a:xfrm>
              <a:prstGeom prst="wedgeRectCallout">
                <a:avLst>
                  <a:gd name="adj1" fmla="val 80254"/>
                  <a:gd name="adj2" fmla="val 48691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Ratio of these lengths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I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0" name="Rectangular Callout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805" y="3227443"/>
                <a:ext cx="2721553" cy="908433"/>
              </a:xfrm>
              <a:prstGeom prst="wedgeRectCallout">
                <a:avLst>
                  <a:gd name="adj1" fmla="val 80254"/>
                  <a:gd name="adj2" fmla="val 48691"/>
                </a:avLst>
              </a:prstGeom>
              <a:blipFill>
                <a:blip r:embed="rId12"/>
                <a:stretch>
                  <a:fillRect l="-1698" b="-8387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Rectangular Callout 140"/>
              <p:cNvSpPr/>
              <p:nvPr/>
            </p:nvSpPr>
            <p:spPr>
              <a:xfrm>
                <a:off x="7481454" y="4891100"/>
                <a:ext cx="2721553" cy="908433"/>
              </a:xfrm>
              <a:prstGeom prst="wedgeRectCallout">
                <a:avLst>
                  <a:gd name="adj1" fmla="val 73888"/>
                  <a:gd name="adj2" fmla="val -58323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Ratio of these lengths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I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1" name="Rectangular Callout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454" y="4891100"/>
                <a:ext cx="2721553" cy="908433"/>
              </a:xfrm>
              <a:prstGeom prst="wedgeRectCallout">
                <a:avLst>
                  <a:gd name="adj1" fmla="val 73888"/>
                  <a:gd name="adj2" fmla="val -58323"/>
                </a:avLst>
              </a:prstGeom>
              <a:blipFill>
                <a:blip r:embed="rId13"/>
                <a:stretch>
                  <a:fillRect l="-1786" b="-7738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729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95" grpId="0" animBg="1"/>
      <p:bldP spid="96" grpId="0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7" grpId="0" animBg="1"/>
      <p:bldP spid="118" grpId="0" animBg="1"/>
      <p:bldP spid="122" grpId="0"/>
      <p:bldP spid="122" grpId="1"/>
      <p:bldP spid="123" grpId="0"/>
      <p:bldP spid="123" grpId="1"/>
      <p:bldP spid="124" grpId="0"/>
      <p:bldP spid="124" grpId="1"/>
      <p:bldP spid="125" grpId="0"/>
      <p:bldP spid="125" grpId="1"/>
      <p:bldP spid="130" grpId="0" animBg="1"/>
      <p:bldP spid="130" grpId="1" animBg="1"/>
      <p:bldP spid="134" grpId="0"/>
      <p:bldP spid="134" grpId="1"/>
      <p:bldP spid="135" grpId="0"/>
      <p:bldP spid="135" grpId="1"/>
      <p:bldP spid="136" grpId="0"/>
      <p:bldP spid="136" grpId="1"/>
      <p:bldP spid="137" grpId="0"/>
      <p:bldP spid="137" grpId="1"/>
      <p:bldP spid="138" grpId="0"/>
      <p:bldP spid="138" grpId="1"/>
      <p:bldP spid="139" grpId="0"/>
      <p:bldP spid="139" grpId="1"/>
      <p:bldP spid="140" grpId="0" animBg="1"/>
      <p:bldP spid="140" grpId="1" animBg="1"/>
      <p:bldP spid="141" grpId="0" animBg="1"/>
      <p:bldP spid="14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>
          <a:xfrm>
            <a:off x="1" y="0"/>
            <a:ext cx="12191999" cy="6857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Span of More than Two Vectors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9212760" y="2925104"/>
            <a:ext cx="662632" cy="902610"/>
            <a:chOff x="9212760" y="2925104"/>
            <a:chExt cx="662632" cy="902610"/>
          </a:xfrm>
        </p:grpSpPr>
        <p:cxnSp>
          <p:nvCxnSpPr>
            <p:cNvPr id="24" name="Straight Connector 23"/>
            <p:cNvCxnSpPr/>
            <p:nvPr/>
          </p:nvCxnSpPr>
          <p:spPr>
            <a:xfrm flipH="1">
              <a:off x="9648396" y="2925104"/>
              <a:ext cx="226996" cy="4262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9648396" y="3351389"/>
              <a:ext cx="0" cy="47632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9212760" y="3351389"/>
              <a:ext cx="43563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 flipH="1">
            <a:off x="8574491" y="3351389"/>
            <a:ext cx="1071240" cy="20117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rapezoid 15"/>
          <p:cNvSpPr/>
          <p:nvPr/>
        </p:nvSpPr>
        <p:spPr>
          <a:xfrm rot="2700000">
            <a:off x="7591047" y="1780355"/>
            <a:ext cx="4341693" cy="3142064"/>
          </a:xfrm>
          <a:prstGeom prst="trapezoid">
            <a:avLst>
              <a:gd name="adj" fmla="val 28308"/>
            </a:avLst>
          </a:prstGeom>
          <a:solidFill>
            <a:schemeClr val="accent4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/>
          <p:cNvCxnSpPr/>
          <p:nvPr/>
        </p:nvCxnSpPr>
        <p:spPr>
          <a:xfrm>
            <a:off x="9645731" y="1111624"/>
            <a:ext cx="0" cy="22397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645731" y="3351390"/>
            <a:ext cx="25462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7823200" y="1905802"/>
            <a:ext cx="3389240" cy="3125616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0260448" y="2615811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Oval 49"/>
          <p:cNvSpPr/>
          <p:nvPr/>
        </p:nvSpPr>
        <p:spPr>
          <a:xfrm>
            <a:off x="8716383" y="2414334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3" name="Straight Connector 52"/>
          <p:cNvCxnSpPr/>
          <p:nvPr/>
        </p:nvCxnSpPr>
        <p:spPr>
          <a:xfrm>
            <a:off x="8229600" y="1949227"/>
            <a:ext cx="2988733" cy="292757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11676373" y="2037547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4" name="Straight Connector 83"/>
          <p:cNvCxnSpPr/>
          <p:nvPr/>
        </p:nvCxnSpPr>
        <p:spPr>
          <a:xfrm flipH="1">
            <a:off x="7823200" y="2018339"/>
            <a:ext cx="4131733" cy="239275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9638992" y="4028502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7904327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Let us consider three vectors in 3 dimensions</a:t>
                </a:r>
              </a:p>
              <a:p>
                <a:pPr lvl="2"/>
                <a:r>
                  <a:rPr lang="en-IN" dirty="0" smtClean="0"/>
                  <a:t>With two vectors (not multiples of each other), we already saw that entire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 is covered so adding more vectors in 2 dims is not interesting anymore</a:t>
                </a:r>
              </a:p>
              <a:p>
                <a:r>
                  <a:rPr lang="en-IN" b="1" dirty="0" smtClean="0"/>
                  <a:t>Trick</a:t>
                </a:r>
                <a:r>
                  <a:rPr lang="en-IN" dirty="0" smtClean="0"/>
                  <a:t>: start with span of one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IN" dirty="0" smtClean="0"/>
                  <a:t>: a line</a:t>
                </a:r>
              </a:p>
              <a:p>
                <a:r>
                  <a:rPr lang="en-IN" dirty="0" smtClean="0"/>
                  <a:t>Add a new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: causes the line to move about and become a plane (flat sheet in 3D)</a:t>
                </a:r>
              </a:p>
              <a:p>
                <a:r>
                  <a:rPr lang="en-IN" dirty="0" smtClean="0"/>
                  <a:t>Add a new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IN" dirty="0" smtClean="0"/>
                  <a:t>: causes the sheet to move about and cover entire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IN" dirty="0" smtClean="0"/>
                  <a:t> had been expressible as a comb of the previous 2 vectors 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 for some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, then would not cover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7904327" cy="5746376"/>
              </a:xfrm>
              <a:blipFill>
                <a:blip r:embed="rId2"/>
                <a:stretch>
                  <a:fillRect l="-849" t="-2545" r="-2006" b="-18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" name="Group 91"/>
          <p:cNvGrpSpPr/>
          <p:nvPr/>
        </p:nvGrpSpPr>
        <p:grpSpPr>
          <a:xfrm>
            <a:off x="10493645" y="466114"/>
            <a:ext cx="1468606" cy="1238929"/>
            <a:chOff x="12383748" y="1219011"/>
            <a:chExt cx="1862104" cy="1570887"/>
          </a:xfrm>
        </p:grpSpPr>
        <p:sp>
          <p:nvSpPr>
            <p:cNvPr id="93" name="Freeform 92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Freeform 93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Freeform 94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Oval 95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Oval 96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8" name="Rectangular Callout 97"/>
          <p:cNvSpPr/>
          <p:nvPr/>
        </p:nvSpPr>
        <p:spPr>
          <a:xfrm>
            <a:off x="2550695" y="1701486"/>
            <a:ext cx="7849495" cy="1368052"/>
          </a:xfrm>
          <a:prstGeom prst="wedgeRectCallout">
            <a:avLst>
              <a:gd name="adj1" fmla="val 59676"/>
              <a:gd name="adj2" fmla="val -55785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Yet again, it does not matter in which order do you consider the points. Eventually you will land up with the same span. This claim requires a proof which is beyond the scope of CS771</a:t>
            </a:r>
            <a:endParaRPr lang="en-IN" sz="2400" b="1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ular Callout 98"/>
              <p:cNvSpPr/>
              <p:nvPr/>
            </p:nvSpPr>
            <p:spPr>
              <a:xfrm>
                <a:off x="2550695" y="172367"/>
                <a:ext cx="7849495" cy="1368052"/>
              </a:xfrm>
              <a:prstGeom prst="wedgeRectCallout">
                <a:avLst>
                  <a:gd name="adj1" fmla="val 59553"/>
                  <a:gd name="adj2" fmla="val 55380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Same reason as before. For any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IN" sz="2400" b="1" dirty="0" smtClean="0">
                    <a:solidFill>
                      <a:schemeClr val="tx1"/>
                    </a:solidFill>
                    <a:latin typeface="+mj-lt"/>
                  </a:rPr>
                  <a:t>,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we have</a:t>
                </a:r>
                <a:b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/>
                </a:r>
                <a:b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</a:b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i.e. we get no new points outside of the plane by adding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9" name="Rectangular Callout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695" y="172367"/>
                <a:ext cx="7849495" cy="1368052"/>
              </a:xfrm>
              <a:prstGeom prst="wedgeRectCallout">
                <a:avLst>
                  <a:gd name="adj1" fmla="val 59553"/>
                  <a:gd name="adj2" fmla="val 55380"/>
                </a:avLst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0" name="Picture 9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561" y="3306239"/>
            <a:ext cx="1722822" cy="1722822"/>
          </a:xfrm>
          <a:prstGeom prst="rect">
            <a:avLst/>
          </a:prstGeom>
        </p:spPr>
      </p:pic>
      <p:sp>
        <p:nvSpPr>
          <p:cNvPr id="101" name="Rectangular Callout 100"/>
          <p:cNvSpPr/>
          <p:nvPr/>
        </p:nvSpPr>
        <p:spPr>
          <a:xfrm>
            <a:off x="1910993" y="3306238"/>
            <a:ext cx="8802050" cy="1218202"/>
          </a:xfrm>
          <a:prstGeom prst="wedgeRectCallout">
            <a:avLst>
              <a:gd name="adj1" fmla="val 58445"/>
              <a:gd name="adj2" fmla="val 49398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Affine combinations of more than two vectors can also produce planes/hyperplanes. We will not require affine combinations much in our discussions so we are not going into details of those here</a:t>
            </a:r>
          </a:p>
        </p:txBody>
      </p:sp>
    </p:spTree>
    <p:extLst>
      <p:ext uri="{BB962C8B-B14F-4D97-AF65-F5344CB8AC3E}">
        <p14:creationId xmlns:p14="http://schemas.microsoft.com/office/powerpoint/2010/main" val="64024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96296E-6 L -0.07083 -0.12454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42" y="-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83 -0.12454 L 0.07357 0.1324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14" y="1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357 0.1324 L 1.04167E-6 2.59259E-6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85" y="-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59259E-6 L 0.12487 -0.12685 " pathEditMode="relative" rAng="0" ptsTypes="AA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37" y="-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487 -0.12685 L -0.13151 0.13217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26" y="1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151 0.13217 L 3.69713E-17 2.59259E-6 " pathEditMode="relative" rAng="0" ptsTypes="AA">
                                      <p:cBhvr>
                                        <p:cTn id="9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36" y="-6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89" grpId="1" animBg="1"/>
      <p:bldP spid="16" grpId="0" animBg="1"/>
      <p:bldP spid="16" grpId="1" animBg="1"/>
      <p:bldP spid="16" grpId="2" animBg="1"/>
      <p:bldP spid="16" grpId="3" animBg="1"/>
      <p:bldP spid="16" grpId="4" animBg="1"/>
      <p:bldP spid="16" grpId="5" animBg="1"/>
      <p:bldP spid="47" grpId="0" animBg="1"/>
      <p:bldP spid="50" grpId="0" animBg="1"/>
      <p:bldP spid="83" grpId="0" animBg="1"/>
      <p:bldP spid="83" grpId="1" animBg="1"/>
      <p:bldP spid="91" grpId="0" animBg="1"/>
      <p:bldP spid="3" grpId="0" uiExpand="1" build="p"/>
      <p:bldP spid="98" grpId="0" animBg="1"/>
      <p:bldP spid="99" grpId="0" animBg="1"/>
      <p:bldP spid="10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Dependence and Independence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</p:spPr>
            <p:txBody>
              <a:bodyPr/>
              <a:lstStyle/>
              <a:p>
                <a:r>
                  <a:rPr lang="en-IN" dirty="0" smtClean="0"/>
                  <a:t>If we can express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b="1" dirty="0" smtClean="0"/>
                  <a:t> </a:t>
                </a:r>
                <a:r>
                  <a:rPr lang="en-IN" dirty="0" smtClean="0"/>
                  <a:t>as a linear combination of some other vectors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1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N" dirty="0" smtClean="0"/>
                  <a:t>, then we say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 smtClean="0"/>
                  <a:t> is </a:t>
                </a:r>
                <a:r>
                  <a:rPr lang="en-IN" i="1" dirty="0" smtClean="0"/>
                  <a:t>linearly dependent</a:t>
                </a:r>
                <a:r>
                  <a:rPr lang="en-IN" dirty="0" smtClean="0"/>
                  <a:t>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1" i="1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b="1" dirty="0" smtClean="0"/>
                  <a:t> </a:t>
                </a:r>
                <a:r>
                  <a:rPr lang="en-IN" dirty="0" smtClean="0"/>
                  <a:t>in such cases is redundant: linear combinations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1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b="1" dirty="0" smtClean="0"/>
                  <a:t> </a:t>
                </a:r>
                <a:r>
                  <a:rPr lang="en-IN" dirty="0" smtClean="0"/>
                  <a:t>dont give us any new vector that some linear combination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1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N" b="1" dirty="0" smtClean="0"/>
                  <a:t> </a:t>
                </a:r>
                <a:r>
                  <a:rPr lang="en-IN" dirty="0" smtClean="0"/>
                  <a:t>didnt already give</a:t>
                </a:r>
              </a:p>
              <a:p>
                <a:pPr lvl="2"/>
                <a:r>
                  <a:rPr lang="en-IN" dirty="0" smtClean="0"/>
                  <a:t>In other words,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span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b="1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span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b="1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endParaRPr lang="en-IN" i="0" dirty="0" smtClean="0"/>
              </a:p>
              <a:p>
                <a:pPr lvl="2"/>
                <a:r>
                  <a:rPr lang="en-IN" dirty="0" smtClean="0"/>
                  <a:t>Exercise: show </a:t>
                </a:r>
                <a:r>
                  <a:rPr lang="en-IN" dirty="0"/>
                  <a:t>that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/>
                  <a:t> is </a:t>
                </a:r>
                <a:r>
                  <a:rPr lang="en-IN" dirty="0" err="1" smtClean="0"/>
                  <a:t>lin</a:t>
                </a:r>
                <a:r>
                  <a:rPr lang="en-IN" dirty="0" smtClean="0"/>
                  <a:t>-dep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1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then there must exist at least one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IN" dirty="0" smtClean="0"/>
                  <a:t> s.t.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is also </a:t>
                </a:r>
                <a:r>
                  <a:rPr lang="en-IN" dirty="0" err="1" smtClean="0"/>
                  <a:t>lin</a:t>
                </a:r>
                <a:r>
                  <a:rPr lang="en-IN" dirty="0" smtClean="0"/>
                  <a:t>-dep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– </a:t>
                </a:r>
                <a:r>
                  <a:rPr lang="en-IN" dirty="0" smtClean="0"/>
                  <a:t>linear dependence is infectious </a:t>
                </a:r>
                <a:r>
                  <a:rPr lang="en-IN" i="0" dirty="0" smtClean="0">
                    <a:sym typeface="Wingdings" panose="05000000000000000000" pitchFamily="2" charset="2"/>
                  </a:rPr>
                  <a:t></a:t>
                </a:r>
                <a:endParaRPr lang="en-IN" i="0" dirty="0" smtClean="0"/>
              </a:p>
              <a:p>
                <a:r>
                  <a:rPr lang="en-IN" dirty="0" smtClean="0"/>
                  <a:t>A set of vectors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1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 smtClean="0"/>
                  <a:t> is said to be </a:t>
                </a:r>
                <a:r>
                  <a:rPr lang="en-IN" i="1" dirty="0" smtClean="0"/>
                  <a:t>linearly independent</a:t>
                </a:r>
                <a:r>
                  <a:rPr lang="en-IN" dirty="0" smtClean="0"/>
                  <a:t> if no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b="1" dirty="0" smtClean="0"/>
                  <a:t> </a:t>
                </a:r>
                <a:r>
                  <a:rPr lang="en-IN" dirty="0" smtClean="0"/>
                  <a:t>can be written as a linear combination of the other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  <a:blipFill>
                <a:blip r:embed="rId2"/>
                <a:stretch>
                  <a:fillRect l="-562" t="-2759" r="-7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Given a set of vectors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>, consider the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span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IN" b="0" dirty="0" smtClean="0"/>
              </a:p>
              <a:p>
                <a:pPr lvl="2"/>
                <a:r>
                  <a:rPr lang="en-IN" dirty="0" smtClean="0"/>
                  <a:t>A set of vectors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b="0" dirty="0" smtClean="0"/>
                  <a:t> is called a basis for the set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b="0" dirty="0" smtClean="0"/>
                  <a:t> if vectors in t</a:t>
                </a:r>
                <a:r>
                  <a:rPr lang="en-IN" dirty="0" smtClean="0"/>
                  <a:t>he set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b="0" dirty="0" smtClean="0"/>
                  <a:t> are linearly independent as well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i="0">
                        <a:latin typeface="Cambria Math" panose="02040503050406030204" pitchFamily="18" charset="0"/>
                      </a:rPr>
                      <m:t>span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i="0">
                        <a:latin typeface="Cambria Math" panose="02040503050406030204" pitchFamily="18" charset="0"/>
                      </a:rPr>
                      <m:t>span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IN" b="0" dirty="0" smtClean="0"/>
              </a:p>
              <a:p>
                <a:pPr lvl="2"/>
                <a:r>
                  <a:rPr lang="en-IN" dirty="0" smtClean="0"/>
                  <a:t>It is always possible (although not necessary) to choose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IN" dirty="0"/>
              </a:p>
              <a:p>
                <a:pPr lvl="2"/>
                <a:r>
                  <a:rPr lang="en-IN" dirty="0" smtClean="0"/>
                  <a:t>Linear independence assures us that the basis cannot be shrunk any further</a:t>
                </a:r>
                <a:endParaRPr lang="en-IN" b="0" dirty="0" smtClean="0"/>
              </a:p>
              <a:p>
                <a:pPr lvl="2"/>
                <a:r>
                  <a:rPr lang="en-IN" dirty="0" smtClean="0"/>
                  <a:t>If vectors in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b="0" dirty="0" smtClean="0"/>
                  <a:t> are </a:t>
                </a:r>
                <a:r>
                  <a:rPr lang="en-IN" b="0" i="0" dirty="0" smtClean="0"/>
                  <a:t>orthogonal</a:t>
                </a:r>
                <a:r>
                  <a:rPr lang="en-IN" b="0" dirty="0" smtClean="0"/>
                  <a:t> 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⊥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b="0" dirty="0" smtClean="0"/>
                  <a:t>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b="0" dirty="0" smtClean="0"/>
                  <a:t> then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b="0" dirty="0" smtClean="0"/>
                  <a:t> is called an </a:t>
                </a:r>
                <a:r>
                  <a:rPr lang="en-IN" b="0" i="0" dirty="0" smtClean="0"/>
                  <a:t>orthogonal basis</a:t>
                </a:r>
              </a:p>
              <a:p>
                <a:pPr lvl="2"/>
                <a:r>
                  <a:rPr lang="en-IN" dirty="0"/>
                  <a:t>If vectors in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dirty="0"/>
                  <a:t> are </a:t>
                </a:r>
                <a:r>
                  <a:rPr lang="en-IN" i="0" dirty="0" smtClean="0"/>
                  <a:t>orthonormal</a:t>
                </a:r>
                <a:r>
                  <a:rPr lang="en-IN" dirty="0" smtClean="0"/>
                  <a:t> </a:t>
                </a:r>
                <a:r>
                  <a:rPr lang="en-IN" dirty="0"/>
                  <a:t>i.e</a:t>
                </a:r>
                <a:r>
                  <a:rPr lang="en-IN" dirty="0" smtClean="0"/>
                  <a:t>. they are orthogonal as well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dirty="0" smtClean="0"/>
                  <a:t> for all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IN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dirty="0" smtClean="0"/>
                  <a:t>,</a:t>
                </a:r>
                <a:r>
                  <a:rPr lang="en-IN" dirty="0"/>
                  <a:t> then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dirty="0"/>
                  <a:t> is called an </a:t>
                </a:r>
                <a:r>
                  <a:rPr lang="en-IN" i="0" dirty="0" smtClean="0"/>
                  <a:t>orthonormal basis</a:t>
                </a:r>
                <a:endParaRPr lang="en-IN" b="0" dirty="0" smtClean="0"/>
              </a:p>
              <a:p>
                <a:pPr lvl="2"/>
                <a:r>
                  <a:rPr lang="en-IN" dirty="0" smtClean="0"/>
                  <a:t>These definitions hold true even if the set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dirty="0" smtClean="0"/>
                  <a:t> contains infinitely many vectors</a:t>
                </a:r>
              </a:p>
              <a:p>
                <a:pPr lvl="3"/>
                <a:r>
                  <a:rPr lang="en-IN" dirty="0" smtClean="0"/>
                  <a:t>Need to define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i="0" dirty="0" smtClean="0">
                        <a:latin typeface="Cambria Math" panose="02040503050406030204" pitchFamily="18" charset="0"/>
                      </a:rPr>
                      <m:t>span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i="0" dirty="0" smtClean="0"/>
                  <a:t> more carefully in this </a:t>
                </a:r>
                <a:r>
                  <a:rPr lang="en-IN" i="0" dirty="0" smtClean="0"/>
                  <a:t>case</a:t>
                </a:r>
                <a:endParaRPr lang="en-IN" i="0" dirty="0" smtClean="0"/>
              </a:p>
              <a:p>
                <a:r>
                  <a:rPr lang="en-IN" dirty="0" smtClean="0"/>
                  <a:t>Exists a simple </a:t>
                </a:r>
                <a:r>
                  <a:rPr lang="en-IN" dirty="0" err="1" smtClean="0"/>
                  <a:t>algo</a:t>
                </a:r>
                <a:r>
                  <a:rPr lang="en-IN" dirty="0" smtClean="0"/>
                  <a:t> to extract a basis out of a finite set of vectors</a:t>
                </a:r>
              </a:p>
              <a:p>
                <a:pPr lvl="2"/>
                <a:r>
                  <a:rPr lang="en-IN" i="0" dirty="0" smtClean="0"/>
                  <a:t>Gram-Schmidt </a:t>
                </a:r>
                <a:r>
                  <a:rPr lang="en-IN" i="0" dirty="0" err="1" smtClean="0"/>
                  <a:t>Orthonormalization</a:t>
                </a:r>
                <a:r>
                  <a:rPr lang="en-IN" i="0" dirty="0" smtClean="0"/>
                  <a:t> Process</a:t>
                </a:r>
                <a:endParaRPr lang="en-IN" i="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1909" b="-20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4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3758</TotalTime>
  <Words>2245</Words>
  <Application>Microsoft Office PowerPoint</Application>
  <PresentationFormat>Widescreen</PresentationFormat>
  <Paragraphs>121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Wingdings</vt:lpstr>
      <vt:lpstr>Metropolitan</vt:lpstr>
      <vt:lpstr>Linear Algebra Refresher</vt:lpstr>
      <vt:lpstr>Linear Algebra</vt:lpstr>
      <vt:lpstr>Linear Combinations of Vectors</vt:lpstr>
      <vt:lpstr>Special kinds of linear combinations</vt:lpstr>
      <vt:lpstr>Span of Vectors</vt:lpstr>
      <vt:lpstr>Combinations of More than 2 Vectors</vt:lpstr>
      <vt:lpstr>Span of More than Two Vectors </vt:lpstr>
      <vt:lpstr>Dependence and Independence</vt:lpstr>
      <vt:lpstr>Basis</vt:lpstr>
      <vt:lpstr>Gram-Schmidt Orthonormalization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240</cp:revision>
  <dcterms:created xsi:type="dcterms:W3CDTF">2018-07-30T05:08:11Z</dcterms:created>
  <dcterms:modified xsi:type="dcterms:W3CDTF">2020-02-26T14:28:01Z</dcterms:modified>
</cp:coreProperties>
</file>