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63" r:id="rId3"/>
    <p:sldId id="257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65" r:id="rId12"/>
    <p:sldId id="266" r:id="rId13"/>
    <p:sldId id="270" r:id="rId14"/>
    <p:sldId id="272" r:id="rId15"/>
    <p:sldId id="274" r:id="rId16"/>
    <p:sldId id="275" r:id="rId17"/>
    <p:sldId id="277" r:id="rId18"/>
    <p:sldId id="276" r:id="rId19"/>
    <p:sldId id="282" r:id="rId20"/>
    <p:sldId id="278" r:id="rId21"/>
    <p:sldId id="279" r:id="rId22"/>
    <p:sldId id="280" r:id="rId23"/>
    <p:sldId id="281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python-programming-langu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verleaf.com/learn/latex/Tutorials" TargetMode="External"/><Relationship Id="rId4" Type="http://schemas.openxmlformats.org/officeDocument/2006/relationships/hyperlink" Target="http://www.sharelatex.com/blog/latex-guides/beginners-tutorial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ml19-20wfa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7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220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l19-20ap" TargetMode="External"/><Relationship Id="rId2" Type="http://schemas.openxmlformats.org/officeDocument/2006/relationships/hyperlink" Target="https://tinyurl.com/ml19-20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iitk.ac.in/secondsemester2020/cs771/staf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Mini-projects (assignments) – 30%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Three (3) mini projects to be done (weightages to be decided)</a:t>
            </a:r>
          </a:p>
          <a:p>
            <a:pPr lvl="1"/>
            <a:r>
              <a:rPr lang="en-IN" dirty="0" smtClean="0"/>
              <a:t>Replaces the single monolith project in previous offerings of CS771</a:t>
            </a:r>
          </a:p>
          <a:p>
            <a:r>
              <a:rPr lang="en-IN" dirty="0" smtClean="0"/>
              <a:t>Mini-projects to be done in groups of five (5) students each</a:t>
            </a:r>
          </a:p>
          <a:p>
            <a:r>
              <a:rPr lang="en-IN" dirty="0" smtClean="0"/>
              <a:t>Start forming your group today</a:t>
            </a:r>
          </a:p>
          <a:p>
            <a:pPr lvl="1"/>
            <a:r>
              <a:rPr lang="en-IN" dirty="0" smtClean="0"/>
              <a:t>Will ask you to submit group details once add-drop is over</a:t>
            </a:r>
          </a:p>
          <a:p>
            <a:pPr lvl="1"/>
            <a:r>
              <a:rPr lang="en-IN" dirty="0" smtClean="0"/>
              <a:t>Groups can only contain registered students (no auditors)</a:t>
            </a:r>
          </a:p>
          <a:p>
            <a:r>
              <a:rPr lang="en-IN" dirty="0" smtClean="0"/>
              <a:t>Will have 1-2 weeks to finish each mini-project</a:t>
            </a:r>
          </a:p>
          <a:p>
            <a:r>
              <a:rPr lang="en-IN" dirty="0" smtClean="0"/>
              <a:t>Submission will include code + report</a:t>
            </a:r>
          </a:p>
          <a:p>
            <a:r>
              <a:rPr lang="en-IN" dirty="0" smtClean="0"/>
              <a:t>Code should be in Python – start learning Python today</a:t>
            </a:r>
          </a:p>
          <a:p>
            <a:r>
              <a:rPr lang="en-IN" dirty="0" smtClean="0"/>
              <a:t>Report must be in </a:t>
            </a:r>
            <a:r>
              <a:rPr lang="en-IN" dirty="0" err="1" smtClean="0"/>
              <a:t>LaTeX</a:t>
            </a:r>
            <a:r>
              <a:rPr lang="en-IN" dirty="0" smtClean="0"/>
              <a:t> – start learning </a:t>
            </a:r>
            <a:r>
              <a:rPr lang="en-IN" dirty="0" err="1" smtClean="0"/>
              <a:t>LaTeX</a:t>
            </a:r>
            <a:r>
              <a:rPr lang="en-IN" dirty="0" smtClean="0"/>
              <a:t> today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 single textbook for the course</a:t>
            </a:r>
          </a:p>
          <a:p>
            <a:r>
              <a:rPr lang="en-IN" dirty="0" smtClean="0"/>
              <a:t>Lecture slides, course notes will be uploaded onto course website</a:t>
            </a:r>
          </a:p>
          <a:p>
            <a:r>
              <a:rPr lang="en-IN" dirty="0" smtClean="0"/>
              <a:t>Reference material is already up on course material</a:t>
            </a:r>
          </a:p>
          <a:p>
            <a:r>
              <a:rPr lang="en-IN" dirty="0" smtClean="0"/>
              <a:t>Locally cached copies for some textbooks also available</a:t>
            </a:r>
          </a:p>
          <a:p>
            <a:r>
              <a:rPr lang="en-IN" dirty="0" smtClean="0"/>
              <a:t>Python Resources: several available – choose your favourite</a:t>
            </a:r>
            <a:endParaRPr lang="en-IN" dirty="0"/>
          </a:p>
          <a:p>
            <a:pPr lvl="1"/>
            <a:r>
              <a:rPr lang="en-IN" dirty="0" smtClean="0">
                <a:hlinkClick r:id="rId3"/>
              </a:rPr>
              <a:t>www.geeksforgeeks.org/python-programming-language/</a:t>
            </a:r>
            <a:endParaRPr lang="en-IN" dirty="0" smtClean="0"/>
          </a:p>
          <a:p>
            <a:r>
              <a:rPr lang="en-IN" dirty="0" err="1" smtClean="0"/>
              <a:t>LaTeX</a:t>
            </a:r>
            <a:r>
              <a:rPr lang="en-IN" dirty="0" smtClean="0"/>
              <a:t> resources: several available – choose your favourite</a:t>
            </a:r>
            <a:endParaRPr lang="en-IN" dirty="0"/>
          </a:p>
          <a:p>
            <a:pPr lvl="1"/>
            <a:r>
              <a:rPr lang="en-IN" dirty="0" smtClean="0">
                <a:hlinkClick r:id="rId4"/>
              </a:rPr>
              <a:t>www.sharelatex.com/blog/latex-guides/beginners-tutorial.html</a:t>
            </a:r>
            <a:endParaRPr lang="en-IN" dirty="0" smtClean="0"/>
          </a:p>
          <a:p>
            <a:pPr lvl="1"/>
            <a:r>
              <a:rPr lang="en-IN" dirty="0" smtClean="0">
                <a:hlinkClick r:id="rId5"/>
              </a:rPr>
              <a:t>www.overleaf.com/learn/latex/Tutorials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Amit CHANDAK and </a:t>
            </a:r>
            <a:r>
              <a:rPr lang="en-US" dirty="0" err="1" smtClean="0"/>
              <a:t>Gourav</a:t>
            </a:r>
            <a:r>
              <a:rPr lang="en-US" dirty="0" smtClean="0"/>
              <a:t> TAKHAR for THE helpful links!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Detailed syllabus for this course</a:t>
            </a:r>
          </a:p>
          <a:p>
            <a:r>
              <a:rPr lang="en-IN" dirty="0" smtClean="0"/>
              <a:t>Course calendar : schedule for holidays, exams, quizzes</a:t>
            </a:r>
          </a:p>
          <a:p>
            <a:r>
              <a:rPr lang="en-IN" dirty="0" smtClean="0"/>
              <a:t>Course policies: assessment, course drop, make-up</a:t>
            </a:r>
          </a:p>
          <a:p>
            <a:r>
              <a:rPr lang="en-IN" dirty="0" smtClean="0"/>
              <a:t>Use of unfair means</a:t>
            </a:r>
          </a:p>
          <a:p>
            <a:r>
              <a:rPr lang="en-IN" dirty="0" smtClean="0"/>
              <a:t>Course etiquettes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Do for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Registered Students</a:t>
            </a:r>
          </a:p>
          <a:p>
            <a:pPr lvl="1"/>
            <a:r>
              <a:rPr lang="en-IN" dirty="0"/>
              <a:t>Register yourself on Piazza</a:t>
            </a:r>
            <a:endParaRPr lang="en-IN" dirty="0" smtClean="0"/>
          </a:p>
          <a:p>
            <a:pPr lvl="1"/>
            <a:r>
              <a:rPr lang="en-IN" dirty="0" smtClean="0"/>
              <a:t>Start forming groups of five (5) students – do not wait long</a:t>
            </a:r>
          </a:p>
          <a:p>
            <a:r>
              <a:rPr lang="en-IN" dirty="0" smtClean="0"/>
              <a:t>Auditors</a:t>
            </a:r>
          </a:p>
          <a:p>
            <a:pPr lvl="1"/>
            <a:r>
              <a:rPr lang="en-IN" dirty="0" smtClean="0"/>
              <a:t>Register yourself on Piazza</a:t>
            </a:r>
          </a:p>
          <a:p>
            <a:r>
              <a:rPr lang="en-IN" dirty="0" smtClean="0"/>
              <a:t>Everybody</a:t>
            </a:r>
          </a:p>
          <a:p>
            <a:pPr lvl="1"/>
            <a:r>
              <a:rPr lang="en-IN" dirty="0" smtClean="0"/>
              <a:t>Refresh </a:t>
            </a:r>
            <a:r>
              <a:rPr lang="en-IN" dirty="0"/>
              <a:t>your calculus, probability theory, </a:t>
            </a:r>
            <a:r>
              <a:rPr lang="en-IN" dirty="0" smtClean="0"/>
              <a:t>linear algebra basics</a:t>
            </a:r>
          </a:p>
          <a:p>
            <a:pPr lvl="1"/>
            <a:r>
              <a:rPr lang="en-IN" dirty="0" smtClean="0"/>
              <a:t>Start </a:t>
            </a:r>
            <a:r>
              <a:rPr lang="en-IN" dirty="0"/>
              <a:t>learning Python and </a:t>
            </a:r>
            <a:r>
              <a:rPr lang="en-IN" dirty="0" err="1"/>
              <a:t>LaTeX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8186" y="2241870"/>
            <a:ext cx="2552708" cy="4081075"/>
            <a:chOff x="5529408" y="1660525"/>
            <a:chExt cx="1976048" cy="3159155"/>
          </a:xfrm>
        </p:grpSpPr>
        <p:sp>
          <p:nvSpPr>
            <p:cNvPr id="8" name="Freeform 7"/>
            <p:cNvSpPr/>
            <p:nvPr/>
          </p:nvSpPr>
          <p:spPr>
            <a:xfrm>
              <a:off x="5797606" y="1660525"/>
              <a:ext cx="1441452" cy="1216022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5920842" y="1964344"/>
              <a:ext cx="1194980" cy="75062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08649" y="2924172"/>
              <a:ext cx="296807" cy="1585081"/>
              <a:chOff x="8059907" y="2889543"/>
              <a:chExt cx="296807" cy="1585081"/>
            </a:xfrm>
          </p:grpSpPr>
          <p:sp>
            <p:nvSpPr>
              <p:cNvPr id="20" name="Oval 19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5529408" y="2924172"/>
              <a:ext cx="296807" cy="1585081"/>
              <a:chOff x="8059907" y="2889543"/>
              <a:chExt cx="296807" cy="1585081"/>
            </a:xfrm>
          </p:grpSpPr>
          <p:sp>
            <p:nvSpPr>
              <p:cNvPr id="18" name="Oval 17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758883" y="2876547"/>
              <a:ext cx="1518898" cy="1943133"/>
            </a:xfrm>
            <a:custGeom>
              <a:avLst/>
              <a:gdLst>
                <a:gd name="connsiteX0" fmla="*/ 1507861 w 1518898"/>
                <a:gd name="connsiteY0" fmla="*/ 0 h 1943133"/>
                <a:gd name="connsiteX1" fmla="*/ 1514977 w 1518898"/>
                <a:gd name="connsiteY1" fmla="*/ 102518 h 1943133"/>
                <a:gd name="connsiteX2" fmla="*/ 1518898 w 1518898"/>
                <a:gd name="connsiteY2" fmla="*/ 273253 h 1943133"/>
                <a:gd name="connsiteX3" fmla="*/ 759449 w 1518898"/>
                <a:gd name="connsiteY3" fmla="*/ 1943133 h 1943133"/>
                <a:gd name="connsiteX4" fmla="*/ 0 w 1518898"/>
                <a:gd name="connsiteY4" fmla="*/ 273253 h 1943133"/>
                <a:gd name="connsiteX5" fmla="*/ 3921 w 1518898"/>
                <a:gd name="connsiteY5" fmla="*/ 102518 h 1943133"/>
                <a:gd name="connsiteX6" fmla="*/ 10788 w 1518898"/>
                <a:gd name="connsiteY6" fmla="*/ 3586 h 1943133"/>
                <a:gd name="connsiteX7" fmla="*/ 111843 w 1518898"/>
                <a:gd name="connsiteY7" fmla="*/ 29468 h 1943133"/>
                <a:gd name="connsiteX8" fmla="*/ 752325 w 1518898"/>
                <a:gd name="connsiteY8" fmla="*/ 90199 h 1943133"/>
                <a:gd name="connsiteX9" fmla="*/ 1392807 w 1518898"/>
                <a:gd name="connsiteY9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898" h="1943133">
                  <a:moveTo>
                    <a:pt x="1507861" y="0"/>
                  </a:moveTo>
                  <a:lnTo>
                    <a:pt x="1514977" y="102518"/>
                  </a:lnTo>
                  <a:cubicBezTo>
                    <a:pt x="1517570" y="158654"/>
                    <a:pt x="1518898" y="215613"/>
                    <a:pt x="1518898" y="273253"/>
                  </a:cubicBezTo>
                  <a:cubicBezTo>
                    <a:pt x="1518898" y="1195502"/>
                    <a:pt x="1178881" y="1943133"/>
                    <a:pt x="759449" y="1943133"/>
                  </a:cubicBezTo>
                  <a:cubicBezTo>
                    <a:pt x="340017" y="1943133"/>
                    <a:pt x="0" y="1195502"/>
                    <a:pt x="0" y="273253"/>
                  </a:cubicBezTo>
                  <a:cubicBezTo>
                    <a:pt x="0" y="215613"/>
                    <a:pt x="1328" y="158654"/>
                    <a:pt x="3921" y="102518"/>
                  </a:cubicBezTo>
                  <a:lnTo>
                    <a:pt x="10788" y="3586"/>
                  </a:lnTo>
                  <a:lnTo>
                    <a:pt x="111843" y="29468"/>
                  </a:lnTo>
                  <a:cubicBezTo>
                    <a:pt x="294672" y="67811"/>
                    <a:pt x="515076" y="90199"/>
                    <a:pt x="752325" y="90199"/>
                  </a:cubicBezTo>
                  <a:cubicBezTo>
                    <a:pt x="989574" y="90199"/>
                    <a:pt x="1209978" y="67811"/>
                    <a:pt x="1392807" y="2946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94494" y="3510280"/>
              <a:ext cx="447676" cy="130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518332" y="2876547"/>
              <a:ext cx="759449" cy="1943133"/>
            </a:xfrm>
            <a:custGeom>
              <a:avLst/>
              <a:gdLst>
                <a:gd name="connsiteX0" fmla="*/ 748412 w 759449"/>
                <a:gd name="connsiteY0" fmla="*/ 0 h 1943133"/>
                <a:gd name="connsiteX1" fmla="*/ 755528 w 759449"/>
                <a:gd name="connsiteY1" fmla="*/ 102518 h 1943133"/>
                <a:gd name="connsiteX2" fmla="*/ 759449 w 759449"/>
                <a:gd name="connsiteY2" fmla="*/ 273253 h 1943133"/>
                <a:gd name="connsiteX3" fmla="*/ 0 w 759449"/>
                <a:gd name="connsiteY3" fmla="*/ 1943133 h 1943133"/>
                <a:gd name="connsiteX4" fmla="*/ 0 w 759449"/>
                <a:gd name="connsiteY4" fmla="*/ 90032 h 1943133"/>
                <a:gd name="connsiteX5" fmla="*/ 167330 w 759449"/>
                <a:gd name="connsiteY5" fmla="*/ 86102 h 1943133"/>
                <a:gd name="connsiteX6" fmla="*/ 633358 w 759449"/>
                <a:gd name="connsiteY6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449" h="1943133">
                  <a:moveTo>
                    <a:pt x="748412" y="0"/>
                  </a:moveTo>
                  <a:lnTo>
                    <a:pt x="755528" y="102518"/>
                  </a:lnTo>
                  <a:cubicBezTo>
                    <a:pt x="758121" y="158654"/>
                    <a:pt x="759449" y="215613"/>
                    <a:pt x="759449" y="273253"/>
                  </a:cubicBezTo>
                  <a:cubicBezTo>
                    <a:pt x="759449" y="1195502"/>
                    <a:pt x="419432" y="1943133"/>
                    <a:pt x="0" y="1943133"/>
                  </a:cubicBezTo>
                  <a:lnTo>
                    <a:pt x="0" y="90032"/>
                  </a:lnTo>
                  <a:lnTo>
                    <a:pt x="167330" y="86102"/>
                  </a:lnTo>
                  <a:cubicBezTo>
                    <a:pt x="337979" y="78008"/>
                    <a:pt x="496236" y="58225"/>
                    <a:pt x="633358" y="29468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18332" y="1660525"/>
              <a:ext cx="720726" cy="1216022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6098496" y="2271426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6582146" y="2271425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117" y="2045225"/>
            <a:ext cx="2008791" cy="2008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0" y="4434785"/>
            <a:ext cx="2008791" cy="20087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097" y="4434785"/>
            <a:ext cx="2008791" cy="2008791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2520309" y="1984526"/>
            <a:ext cx="2400377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is it needed?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583997" y="4434785"/>
            <a:ext cx="2217672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is it done?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6269238" y="4374086"/>
            <a:ext cx="1631020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is it?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201265" y="1976683"/>
            <a:ext cx="3277472" cy="1395782"/>
          </a:xfrm>
          <a:prstGeom prst="wedgeRectCallout">
            <a:avLst>
              <a:gd name="adj1" fmla="val 81056"/>
              <a:gd name="adj2" fmla="val 5912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Hi, I am Ms. M and I will accompany you as you learn about ML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</p:spPr>
            <p:txBody>
              <a:bodyPr/>
              <a:lstStyle/>
              <a:p>
                <a:r>
                  <a:rPr lang="en-IN" dirty="0" smtClean="0"/>
                  <a:t>A Non-adaptive Algorithm</a:t>
                </a:r>
              </a:p>
              <a:p>
                <a:r>
                  <a:rPr lang="en-IN" b="1" dirty="0" smtClean="0"/>
                  <a:t>Sorting</a:t>
                </a:r>
                <a:r>
                  <a:rPr lang="en-IN" dirty="0" smtClean="0"/>
                  <a:t>: 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numbers, sort them in decreasing order of their value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  <a:blipFill>
                <a:blip r:embed="rId3"/>
                <a:stretch>
                  <a:fillRect l="-636" t="-2635" r="-3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</p:spPr>
            <p:txBody>
              <a:bodyPr/>
              <a:lstStyle/>
              <a:p>
                <a:r>
                  <a:rPr lang="en-IN" dirty="0" smtClean="0"/>
                  <a:t>An Adaptive Algorithm</a:t>
                </a:r>
              </a:p>
              <a:p>
                <a:r>
                  <a:rPr lang="en-IN" b="1" dirty="0" smtClean="0"/>
                  <a:t>Recommendation</a:t>
                </a:r>
                <a:r>
                  <a:rPr lang="en-IN" dirty="0" smtClean="0"/>
                  <a:t>: given a person John and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items, sort items in decreasing order of how much John likes them</a:t>
                </a: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  <a:blipFill>
                <a:blip r:embed="rId4"/>
                <a:stretch>
                  <a:fillRect l="-521" t="-2635" r="-1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29" y="1044901"/>
            <a:ext cx="116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The art and science of designing adaptive 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5597" y="3293806"/>
            <a:ext cx="560439" cy="3231655"/>
            <a:chOff x="530942" y="3293806"/>
            <a:chExt cx="560439" cy="3231655"/>
          </a:xfrm>
        </p:grpSpPr>
        <p:sp>
          <p:nvSpPr>
            <p:cNvPr id="11" name="TextBox 10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7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9470" y="3293806"/>
            <a:ext cx="560440" cy="3231655"/>
            <a:chOff x="530941" y="3293806"/>
            <a:chExt cx="560440" cy="3231655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9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7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1767" y="3293806"/>
            <a:ext cx="560439" cy="3231655"/>
            <a:chOff x="530942" y="3293806"/>
            <a:chExt cx="560439" cy="3231655"/>
          </a:xfrm>
        </p:grpSpPr>
        <p:sp>
          <p:nvSpPr>
            <p:cNvPr id="28" name="TextBox 27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-6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0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53866" y="3293806"/>
            <a:ext cx="560440" cy="3231655"/>
            <a:chOff x="530941" y="3293806"/>
            <a:chExt cx="560440" cy="3231655"/>
          </a:xfrm>
        </p:grpSpPr>
        <p:sp>
          <p:nvSpPr>
            <p:cNvPr id="36" name="TextBox 35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0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-6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584872" y="2897041"/>
            <a:ext cx="1212680" cy="1754518"/>
            <a:chOff x="6778639" y="-817741"/>
            <a:chExt cx="1212680" cy="1754518"/>
          </a:xfrm>
        </p:grpSpPr>
        <p:grpSp>
          <p:nvGrpSpPr>
            <p:cNvPr id="178" name="Group 177"/>
            <p:cNvGrpSpPr/>
            <p:nvPr/>
          </p:nvGrpSpPr>
          <p:grpSpPr>
            <a:xfrm>
              <a:off x="6778639" y="-817741"/>
              <a:ext cx="1212680" cy="1735522"/>
              <a:chOff x="5942645" y="-656900"/>
              <a:chExt cx="3568475" cy="5107009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6938331" y="1858963"/>
                <a:ext cx="1548230" cy="246900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333" h="2307166">
                    <a:moveTo>
                      <a:pt x="122766" y="0"/>
                    </a:moveTo>
                    <a:lnTo>
                      <a:pt x="0" y="2307166"/>
                    </a:lnTo>
                    <a:lnTo>
                      <a:pt x="1566333" y="2298700"/>
                    </a:lnTo>
                    <a:lnTo>
                      <a:pt x="1473200" y="16933"/>
                    </a:lnTo>
                    <a:lnTo>
                      <a:pt x="122766" y="0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6200000">
                <a:off x="7044125" y="2886644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Pie 181"/>
              <p:cNvSpPr/>
              <p:nvPr/>
            </p:nvSpPr>
            <p:spPr>
              <a:xfrm rot="10800000" flipH="1">
                <a:off x="5942645" y="-656900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Pie 182"/>
              <p:cNvSpPr/>
              <p:nvPr/>
            </p:nvSpPr>
            <p:spPr>
              <a:xfrm>
                <a:off x="6985842" y="1896604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7045378" y="1284881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048450" y="1281413"/>
                <a:ext cx="1356472" cy="1243347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472" h="1243347">
                    <a:moveTo>
                      <a:pt x="678432" y="77"/>
                    </a:moveTo>
                    <a:cubicBezTo>
                      <a:pt x="1083968" y="5157"/>
                      <a:pt x="1282543" y="238876"/>
                      <a:pt x="1346090" y="556326"/>
                    </a:cubicBezTo>
                    <a:cubicBezTo>
                      <a:pt x="1383207" y="979537"/>
                      <a:pt x="1313644" y="1101229"/>
                      <a:pt x="1250431" y="1243347"/>
                    </a:cubicBezTo>
                    <a:cubicBezTo>
                      <a:pt x="958802" y="888382"/>
                      <a:pt x="746864" y="583900"/>
                      <a:pt x="417453" y="461027"/>
                    </a:cubicBezTo>
                    <a:lnTo>
                      <a:pt x="29916" y="969028"/>
                    </a:lnTo>
                    <a:cubicBezTo>
                      <a:pt x="9036" y="891257"/>
                      <a:pt x="-14066" y="745857"/>
                      <a:pt x="10774" y="556326"/>
                    </a:cubicBezTo>
                    <a:cubicBezTo>
                      <a:pt x="74322" y="238876"/>
                      <a:pt x="272896" y="-5003"/>
                      <a:pt x="678432" y="77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6200000">
                <a:off x="7061859" y="2902235"/>
                <a:ext cx="1326581" cy="1761414"/>
              </a:xfrm>
              <a:custGeom>
                <a:avLst/>
                <a:gdLst>
                  <a:gd name="connsiteX0" fmla="*/ 1326581 w 1326581"/>
                  <a:gd name="connsiteY0" fmla="*/ 540853 h 1761414"/>
                  <a:gd name="connsiteX1" fmla="*/ 254712 w 1326581"/>
                  <a:gd name="connsiteY1" fmla="*/ 881375 h 1761414"/>
                  <a:gd name="connsiteX2" fmla="*/ 1326419 w 1326581"/>
                  <a:gd name="connsiteY2" fmla="*/ 1221844 h 1761414"/>
                  <a:gd name="connsiteX3" fmla="*/ 1313743 w 1326581"/>
                  <a:gd name="connsiteY3" fmla="*/ 1321892 h 1761414"/>
                  <a:gd name="connsiteX4" fmla="*/ 1087717 w 1326581"/>
                  <a:gd name="connsiteY4" fmla="*/ 1721408 h 1761414"/>
                  <a:gd name="connsiteX5" fmla="*/ 0 w 1326581"/>
                  <a:gd name="connsiteY5" fmla="*/ 1750396 h 1761414"/>
                  <a:gd name="connsiteX6" fmla="*/ 800 w 1326581"/>
                  <a:gd name="connsiteY6" fmla="*/ 1308305 h 1761414"/>
                  <a:gd name="connsiteX7" fmla="*/ 1574 w 1326581"/>
                  <a:gd name="connsiteY7" fmla="*/ 880707 h 1761414"/>
                  <a:gd name="connsiteX8" fmla="*/ 800 w 1326581"/>
                  <a:gd name="connsiteY8" fmla="*/ 453110 h 1761414"/>
                  <a:gd name="connsiteX9" fmla="*/ 0 w 1326581"/>
                  <a:gd name="connsiteY9" fmla="*/ 11018 h 1761414"/>
                  <a:gd name="connsiteX10" fmla="*/ 1087717 w 1326581"/>
                  <a:gd name="connsiteY10" fmla="*/ 40006 h 1761414"/>
                  <a:gd name="connsiteX11" fmla="*/ 1313743 w 1326581"/>
                  <a:gd name="connsiteY11" fmla="*/ 439522 h 176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6581" h="1761414">
                    <a:moveTo>
                      <a:pt x="1326581" y="540853"/>
                    </a:moveTo>
                    <a:lnTo>
                      <a:pt x="254712" y="881375"/>
                    </a:lnTo>
                    <a:lnTo>
                      <a:pt x="1326419" y="1221844"/>
                    </a:lnTo>
                    <a:lnTo>
                      <a:pt x="1313743" y="1321892"/>
                    </a:lnTo>
                    <a:cubicBezTo>
                      <a:pt x="1273512" y="1600712"/>
                      <a:pt x="1223926" y="1693898"/>
                      <a:pt x="1087717" y="1721408"/>
                    </a:cubicBezTo>
                    <a:cubicBezTo>
                      <a:pt x="850028" y="1744599"/>
                      <a:pt x="307538" y="1779389"/>
                      <a:pt x="0" y="1750396"/>
                    </a:cubicBezTo>
                    <a:cubicBezTo>
                      <a:pt x="267" y="1606899"/>
                      <a:pt x="534" y="1457602"/>
                      <a:pt x="800" y="1308305"/>
                    </a:cubicBezTo>
                    <a:lnTo>
                      <a:pt x="1574" y="880707"/>
                    </a:lnTo>
                    <a:lnTo>
                      <a:pt x="800" y="453110"/>
                    </a:lnTo>
                    <a:cubicBezTo>
                      <a:pt x="534" y="303812"/>
                      <a:pt x="267" y="154516"/>
                      <a:pt x="0" y="11018"/>
                    </a:cubicBezTo>
                    <a:cubicBezTo>
                      <a:pt x="307538" y="-17975"/>
                      <a:pt x="850028" y="16815"/>
                      <a:pt x="1087717" y="40006"/>
                    </a:cubicBezTo>
                    <a:cubicBezTo>
                      <a:pt x="1223926" y="67516"/>
                      <a:pt x="1273512" y="160703"/>
                      <a:pt x="1313743" y="439522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7724775" y="1278789"/>
                <a:ext cx="884264" cy="3168619"/>
              </a:xfrm>
              <a:custGeom>
                <a:avLst/>
                <a:gdLst>
                  <a:gd name="connsiteX0" fmla="*/ 7324 w 888032"/>
                  <a:gd name="connsiteY0" fmla="*/ 0 h 3168619"/>
                  <a:gd name="connsiteX1" fmla="*/ 674982 w 888032"/>
                  <a:gd name="connsiteY1" fmla="*/ 556249 h 3168619"/>
                  <a:gd name="connsiteX2" fmla="*/ 681370 w 888032"/>
                  <a:gd name="connsiteY2" fmla="*/ 657734 h 3168619"/>
                  <a:gd name="connsiteX3" fmla="*/ 685363 w 888032"/>
                  <a:gd name="connsiteY3" fmla="*/ 660264 h 3168619"/>
                  <a:gd name="connsiteX4" fmla="*/ 683946 w 888032"/>
                  <a:gd name="connsiteY4" fmla="*/ 685629 h 3168619"/>
                  <a:gd name="connsiteX5" fmla="*/ 685363 w 888032"/>
                  <a:gd name="connsiteY5" fmla="*/ 700039 h 3168619"/>
                  <a:gd name="connsiteX6" fmla="*/ 684083 w 888032"/>
                  <a:gd name="connsiteY6" fmla="*/ 700839 h 3168619"/>
                  <a:gd name="connsiteX7" fmla="*/ 684121 w 888032"/>
                  <a:gd name="connsiteY7" fmla="*/ 701448 h 3168619"/>
                  <a:gd name="connsiteX8" fmla="*/ 684583 w 888032"/>
                  <a:gd name="connsiteY8" fmla="*/ 822153 h 3168619"/>
                  <a:gd name="connsiteX9" fmla="*/ 683875 w 888032"/>
                  <a:gd name="connsiteY9" fmla="*/ 832430 h 3168619"/>
                  <a:gd name="connsiteX10" fmla="*/ 724908 w 888032"/>
                  <a:gd name="connsiteY10" fmla="*/ 1920820 h 3168619"/>
                  <a:gd name="connsiteX11" fmla="*/ 740776 w 888032"/>
                  <a:gd name="connsiteY11" fmla="*/ 1928021 h 3168619"/>
                  <a:gd name="connsiteX12" fmla="*/ 832664 w 888032"/>
                  <a:gd name="connsiteY12" fmla="*/ 2029857 h 3168619"/>
                  <a:gd name="connsiteX13" fmla="*/ 833050 w 888032"/>
                  <a:gd name="connsiteY13" fmla="*/ 2031195 h 3168619"/>
                  <a:gd name="connsiteX14" fmla="*/ 834396 w 888032"/>
                  <a:gd name="connsiteY14" fmla="*/ 2033733 h 3168619"/>
                  <a:gd name="connsiteX15" fmla="*/ 848025 w 888032"/>
                  <a:gd name="connsiteY15" fmla="*/ 2080902 h 3168619"/>
                  <a:gd name="connsiteX16" fmla="*/ 877014 w 888032"/>
                  <a:gd name="connsiteY16" fmla="*/ 3168619 h 3168619"/>
                  <a:gd name="connsiteX17" fmla="*/ 434922 w 888032"/>
                  <a:gd name="connsiteY17" fmla="*/ 3167819 h 3168619"/>
                  <a:gd name="connsiteX18" fmla="*/ 34687 w 888032"/>
                  <a:gd name="connsiteY18" fmla="*/ 3167094 h 3168619"/>
                  <a:gd name="connsiteX19" fmla="*/ 0 w 888032"/>
                  <a:gd name="connsiteY19" fmla="*/ 3168572 h 3168619"/>
                  <a:gd name="connsiteX20" fmla="*/ 0 w 888032"/>
                  <a:gd name="connsiteY20" fmla="*/ 484 h 316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88032" h="3168619">
                    <a:moveTo>
                      <a:pt x="7324" y="0"/>
                    </a:moveTo>
                    <a:cubicBezTo>
                      <a:pt x="412860" y="5080"/>
                      <a:pt x="611435" y="238799"/>
                      <a:pt x="674982" y="556249"/>
                    </a:cubicBezTo>
                    <a:lnTo>
                      <a:pt x="681370" y="657734"/>
                    </a:lnTo>
                    <a:lnTo>
                      <a:pt x="685363" y="660264"/>
                    </a:lnTo>
                    <a:lnTo>
                      <a:pt x="683946" y="685629"/>
                    </a:lnTo>
                    <a:lnTo>
                      <a:pt x="685363" y="700039"/>
                    </a:lnTo>
                    <a:lnTo>
                      <a:pt x="684083" y="700839"/>
                    </a:lnTo>
                    <a:lnTo>
                      <a:pt x="684121" y="701448"/>
                    </a:lnTo>
                    <a:cubicBezTo>
                      <a:pt x="685648" y="745556"/>
                      <a:pt x="685728" y="785581"/>
                      <a:pt x="684583" y="822153"/>
                    </a:cubicBezTo>
                    <a:lnTo>
                      <a:pt x="683875" y="832430"/>
                    </a:lnTo>
                    <a:lnTo>
                      <a:pt x="724908" y="1920820"/>
                    </a:lnTo>
                    <a:lnTo>
                      <a:pt x="740776" y="1928021"/>
                    </a:lnTo>
                    <a:cubicBezTo>
                      <a:pt x="786967" y="1953859"/>
                      <a:pt x="815487" y="1986447"/>
                      <a:pt x="832664" y="2029857"/>
                    </a:cubicBezTo>
                    <a:lnTo>
                      <a:pt x="833050" y="2031195"/>
                    </a:lnTo>
                    <a:lnTo>
                      <a:pt x="834396" y="2033733"/>
                    </a:lnTo>
                    <a:cubicBezTo>
                      <a:pt x="840122" y="2048203"/>
                      <a:pt x="844587" y="2063876"/>
                      <a:pt x="848025" y="2080902"/>
                    </a:cubicBezTo>
                    <a:cubicBezTo>
                      <a:pt x="871217" y="2318591"/>
                      <a:pt x="906006" y="2861081"/>
                      <a:pt x="877014" y="3168619"/>
                    </a:cubicBezTo>
                    <a:cubicBezTo>
                      <a:pt x="733517" y="3168352"/>
                      <a:pt x="584220" y="3168085"/>
                      <a:pt x="434922" y="3167819"/>
                    </a:cubicBezTo>
                    <a:lnTo>
                      <a:pt x="34687" y="3167094"/>
                    </a:lnTo>
                    <a:lnTo>
                      <a:pt x="0" y="316857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 178"/>
            <p:cNvSpPr/>
            <p:nvPr/>
          </p:nvSpPr>
          <p:spPr>
            <a:xfrm>
              <a:off x="6902841" y="-1897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688779" y="2919037"/>
            <a:ext cx="1212680" cy="1738294"/>
            <a:chOff x="5241036" y="24700"/>
            <a:chExt cx="1212680" cy="1738294"/>
          </a:xfrm>
        </p:grpSpPr>
        <p:grpSp>
          <p:nvGrpSpPr>
            <p:cNvPr id="166" name="Group 165"/>
            <p:cNvGrpSpPr/>
            <p:nvPr/>
          </p:nvGrpSpPr>
          <p:grpSpPr>
            <a:xfrm>
              <a:off x="5241036" y="24700"/>
              <a:ext cx="1212680" cy="1735522"/>
              <a:chOff x="3117934" y="-589604"/>
              <a:chExt cx="3568475" cy="5107009"/>
            </a:xfrm>
          </p:grpSpPr>
          <p:sp>
            <p:nvSpPr>
              <p:cNvPr id="168" name="Pie 167"/>
              <p:cNvSpPr/>
              <p:nvPr/>
            </p:nvSpPr>
            <p:spPr>
              <a:xfrm flipH="1">
                <a:off x="5223601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Pie 168"/>
              <p:cNvSpPr/>
              <p:nvPr/>
            </p:nvSpPr>
            <p:spPr>
              <a:xfrm rot="10800000" flipH="1">
                <a:off x="3117934" y="-589604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 rot="16200000">
                <a:off x="4208436" y="2881428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Pie 170"/>
              <p:cNvSpPr/>
              <p:nvPr/>
            </p:nvSpPr>
            <p:spPr>
              <a:xfrm>
                <a:off x="4113619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49"/>
              <p:cNvSpPr/>
              <p:nvPr/>
            </p:nvSpPr>
            <p:spPr>
              <a:xfrm>
                <a:off x="4220668" y="1352177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50"/>
              <p:cNvSpPr/>
              <p:nvPr/>
            </p:nvSpPr>
            <p:spPr>
              <a:xfrm flipV="1">
                <a:off x="4220668" y="1896605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5400000">
                <a:off x="4557080" y="2145107"/>
                <a:ext cx="688665" cy="1165023"/>
              </a:xfrm>
              <a:custGeom>
                <a:avLst/>
                <a:gdLst>
                  <a:gd name="connsiteX0" fmla="*/ 104 w 688665"/>
                  <a:gd name="connsiteY0" fmla="*/ 592623 h 1165023"/>
                  <a:gd name="connsiteX1" fmla="*/ 52981 w 688665"/>
                  <a:gd name="connsiteY1" fmla="*/ 379549 h 1165023"/>
                  <a:gd name="connsiteX2" fmla="*/ 119905 w 688665"/>
                  <a:gd name="connsiteY2" fmla="*/ 290141 h 1165023"/>
                  <a:gd name="connsiteX3" fmla="*/ 167246 w 688665"/>
                  <a:gd name="connsiteY3" fmla="*/ 253205 h 1165023"/>
                  <a:gd name="connsiteX4" fmla="*/ 165976 w 688665"/>
                  <a:gd name="connsiteY4" fmla="*/ 0 h 1165023"/>
                  <a:gd name="connsiteX5" fmla="*/ 298556 w 688665"/>
                  <a:gd name="connsiteY5" fmla="*/ 53566 h 1165023"/>
                  <a:gd name="connsiteX6" fmla="*/ 688665 w 688665"/>
                  <a:gd name="connsiteY6" fmla="*/ 583313 h 1165023"/>
                  <a:gd name="connsiteX7" fmla="*/ 306766 w 688665"/>
                  <a:gd name="connsiteY7" fmla="*/ 1110410 h 1165023"/>
                  <a:gd name="connsiteX8" fmla="*/ 171820 w 688665"/>
                  <a:gd name="connsiteY8" fmla="*/ 1165023 h 1165023"/>
                  <a:gd name="connsiteX9" fmla="*/ 170571 w 688665"/>
                  <a:gd name="connsiteY9" fmla="*/ 916009 h 1165023"/>
                  <a:gd name="connsiteX10" fmla="*/ 133247 w 688665"/>
                  <a:gd name="connsiteY10" fmla="*/ 889473 h 1165023"/>
                  <a:gd name="connsiteX11" fmla="*/ 62411 w 688665"/>
                  <a:gd name="connsiteY11" fmla="*/ 803132 h 1165023"/>
                  <a:gd name="connsiteX12" fmla="*/ 104 w 688665"/>
                  <a:gd name="connsiteY12" fmla="*/ 592623 h 116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665" h="1165023">
                    <a:moveTo>
                      <a:pt x="104" y="592623"/>
                    </a:moveTo>
                    <a:cubicBezTo>
                      <a:pt x="-1526" y="519415"/>
                      <a:pt x="16042" y="445781"/>
                      <a:pt x="52981" y="379549"/>
                    </a:cubicBezTo>
                    <a:cubicBezTo>
                      <a:pt x="71451" y="346433"/>
                      <a:pt x="94040" y="316465"/>
                      <a:pt x="119905" y="290141"/>
                    </a:cubicBezTo>
                    <a:lnTo>
                      <a:pt x="167246" y="253205"/>
                    </a:lnTo>
                    <a:lnTo>
                      <a:pt x="165976" y="0"/>
                    </a:lnTo>
                    <a:lnTo>
                      <a:pt x="298556" y="53566"/>
                    </a:lnTo>
                    <a:cubicBezTo>
                      <a:pt x="517134" y="160944"/>
                      <a:pt x="688664" y="331320"/>
                      <a:pt x="688665" y="583313"/>
                    </a:cubicBezTo>
                    <a:cubicBezTo>
                      <a:pt x="688665" y="835305"/>
                      <a:pt x="522608" y="1003915"/>
                      <a:pt x="306766" y="1110410"/>
                    </a:cubicBezTo>
                    <a:lnTo>
                      <a:pt x="171820" y="1165023"/>
                    </a:lnTo>
                    <a:lnTo>
                      <a:pt x="170571" y="916009"/>
                    </a:lnTo>
                    <a:lnTo>
                      <a:pt x="133247" y="889473"/>
                    </a:lnTo>
                    <a:cubicBezTo>
                      <a:pt x="106237" y="864326"/>
                      <a:pt x="82336" y="835393"/>
                      <a:pt x="62411" y="803132"/>
                    </a:cubicBezTo>
                    <a:cubicBezTo>
                      <a:pt x="22561" y="738611"/>
                      <a:pt x="1733" y="665831"/>
                      <a:pt x="104" y="5926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Chord 174"/>
              <p:cNvSpPr/>
              <p:nvPr/>
            </p:nvSpPr>
            <p:spPr>
              <a:xfrm rot="16200000">
                <a:off x="4710338" y="2382890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4219908" y="1266089"/>
                <a:ext cx="1366278" cy="908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6278" h="908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8690" y="750629"/>
                      <a:pt x="1365542" y="776901"/>
                    </a:cubicBezTo>
                    <a:cubicBezTo>
                      <a:pt x="852803" y="1119801"/>
                      <a:pt x="518182" y="29505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H="1">
                <a:off x="4910180" y="1266678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7" name="Freeform 166"/>
            <p:cNvSpPr/>
            <p:nvPr/>
          </p:nvSpPr>
          <p:spPr>
            <a:xfrm>
              <a:off x="5353286" y="636472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7584955" y="3507989"/>
            <a:ext cx="978192" cy="3250959"/>
            <a:chOff x="7024735" y="3507989"/>
            <a:chExt cx="978192" cy="3250959"/>
          </a:xfrm>
        </p:grpSpPr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8331" y="4452513"/>
              <a:ext cx="640399" cy="619287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4735" y="5274894"/>
              <a:ext cx="978192" cy="654474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4852" y="6043484"/>
              <a:ext cx="518418" cy="715464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1553" y="3507989"/>
              <a:ext cx="626325" cy="795221"/>
            </a:xfrm>
            <a:prstGeom prst="rect">
              <a:avLst/>
            </a:prstGeom>
          </p:spPr>
        </p:pic>
      </p:grpSp>
      <p:grpSp>
        <p:nvGrpSpPr>
          <p:cNvPr id="555" name="Group 554"/>
          <p:cNvGrpSpPr/>
          <p:nvPr/>
        </p:nvGrpSpPr>
        <p:grpSpPr>
          <a:xfrm>
            <a:off x="9363352" y="3501672"/>
            <a:ext cx="978192" cy="3229169"/>
            <a:chOff x="9029143" y="3501672"/>
            <a:chExt cx="978192" cy="3229169"/>
          </a:xfrm>
        </p:grpSpPr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0633" y="6034143"/>
              <a:ext cx="645091" cy="696698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4326" y="3501672"/>
              <a:ext cx="518418" cy="715464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29143" y="4394126"/>
              <a:ext cx="978192" cy="654474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2101" y="5122418"/>
              <a:ext cx="602867" cy="806950"/>
            </a:xfrm>
            <a:prstGeom prst="rect">
              <a:avLst/>
            </a:prstGeom>
          </p:spPr>
        </p:pic>
      </p:grpSp>
      <p:grpSp>
        <p:nvGrpSpPr>
          <p:cNvPr id="460" name="Group 459"/>
          <p:cNvGrpSpPr/>
          <p:nvPr/>
        </p:nvGrpSpPr>
        <p:grpSpPr>
          <a:xfrm>
            <a:off x="10265608" y="2919037"/>
            <a:ext cx="1212680" cy="1737610"/>
            <a:chOff x="3320212" y="1112857"/>
            <a:chExt cx="1212680" cy="1737610"/>
          </a:xfrm>
        </p:grpSpPr>
        <p:grpSp>
          <p:nvGrpSpPr>
            <p:cNvPr id="540" name="Group 539"/>
            <p:cNvGrpSpPr/>
            <p:nvPr/>
          </p:nvGrpSpPr>
          <p:grpSpPr>
            <a:xfrm>
              <a:off x="3320212" y="1112857"/>
              <a:ext cx="1212680" cy="1735522"/>
              <a:chOff x="164675" y="143203"/>
              <a:chExt cx="3568475" cy="5107009"/>
            </a:xfrm>
          </p:grpSpPr>
          <p:sp>
            <p:nvSpPr>
              <p:cNvPr id="542" name="Pie 541"/>
              <p:cNvSpPr/>
              <p:nvPr/>
            </p:nvSpPr>
            <p:spPr>
              <a:xfrm flipH="1">
                <a:off x="2270342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Pie 542"/>
              <p:cNvSpPr/>
              <p:nvPr/>
            </p:nvSpPr>
            <p:spPr>
              <a:xfrm rot="10800000" flipH="1">
                <a:off x="164675" y="143203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Pie 543"/>
              <p:cNvSpPr/>
              <p:nvPr/>
            </p:nvSpPr>
            <p:spPr>
              <a:xfrm>
                <a:off x="1160360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Oval 49"/>
              <p:cNvSpPr/>
              <p:nvPr/>
            </p:nvSpPr>
            <p:spPr>
              <a:xfrm>
                <a:off x="1267409" y="2084984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Oval 50"/>
              <p:cNvSpPr/>
              <p:nvPr/>
            </p:nvSpPr>
            <p:spPr>
              <a:xfrm flipV="1">
                <a:off x="1267409" y="2629412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Chord 546"/>
              <p:cNvSpPr/>
              <p:nvPr/>
            </p:nvSpPr>
            <p:spPr>
              <a:xfrm rot="16200000">
                <a:off x="1757079" y="3115697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 547"/>
              <p:cNvSpPr/>
              <p:nvPr/>
            </p:nvSpPr>
            <p:spPr>
              <a:xfrm>
                <a:off x="1261182" y="1998896"/>
                <a:ext cx="1370048" cy="98010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30073"/>
                  <a:gd name="connsiteX1" fmla="*/ 1349162 w 1366278"/>
                  <a:gd name="connsiteY1" fmla="*/ 556249 h 930073"/>
                  <a:gd name="connsiteX2" fmla="*/ 1358825 w 1366278"/>
                  <a:gd name="connsiteY2" fmla="*/ 654229 h 930073"/>
                  <a:gd name="connsiteX3" fmla="*/ 1363008 w 1366278"/>
                  <a:gd name="connsiteY3" fmla="*/ 656873 h 930073"/>
                  <a:gd name="connsiteX4" fmla="*/ 1361587 w 1366278"/>
                  <a:gd name="connsiteY4" fmla="*/ 682238 h 930073"/>
                  <a:gd name="connsiteX5" fmla="*/ 1363008 w 1366278"/>
                  <a:gd name="connsiteY5" fmla="*/ 696648 h 930073"/>
                  <a:gd name="connsiteX6" fmla="*/ 1360699 w 1366278"/>
                  <a:gd name="connsiteY6" fmla="*/ 698086 h 930073"/>
                  <a:gd name="connsiteX7" fmla="*/ 1365542 w 1366278"/>
                  <a:gd name="connsiteY7" fmla="*/ 776901 h 930073"/>
                  <a:gd name="connsiteX8" fmla="*/ 16238 w 1366278"/>
                  <a:gd name="connsiteY8" fmla="*/ 908663 h 930073"/>
                  <a:gd name="connsiteX9" fmla="*/ 2760 w 1366278"/>
                  <a:gd name="connsiteY9" fmla="*/ 698366 h 930073"/>
                  <a:gd name="connsiteX10" fmla="*/ 0 w 1366278"/>
                  <a:gd name="connsiteY10" fmla="*/ 696648 h 930073"/>
                  <a:gd name="connsiteX11" fmla="*/ 1580 w 1366278"/>
                  <a:gd name="connsiteY11" fmla="*/ 680629 h 930073"/>
                  <a:gd name="connsiteX12" fmla="*/ 0 w 1366278"/>
                  <a:gd name="connsiteY12" fmla="*/ 656873 h 930073"/>
                  <a:gd name="connsiteX13" fmla="*/ 4331 w 1366278"/>
                  <a:gd name="connsiteY13" fmla="*/ 652738 h 930073"/>
                  <a:gd name="connsiteX14" fmla="*/ 13846 w 1366278"/>
                  <a:gd name="connsiteY14" fmla="*/ 556249 h 930073"/>
                  <a:gd name="connsiteX15" fmla="*/ 681504 w 1366278"/>
                  <a:gd name="connsiteY15" fmla="*/ 0 h 930073"/>
                  <a:gd name="connsiteX0" fmla="*/ 681504 w 1366278"/>
                  <a:gd name="connsiteY0" fmla="*/ 0 h 910842"/>
                  <a:gd name="connsiteX1" fmla="*/ 1349162 w 1366278"/>
                  <a:gd name="connsiteY1" fmla="*/ 556249 h 910842"/>
                  <a:gd name="connsiteX2" fmla="*/ 1358825 w 1366278"/>
                  <a:gd name="connsiteY2" fmla="*/ 654229 h 910842"/>
                  <a:gd name="connsiteX3" fmla="*/ 1363008 w 1366278"/>
                  <a:gd name="connsiteY3" fmla="*/ 656873 h 910842"/>
                  <a:gd name="connsiteX4" fmla="*/ 1361587 w 1366278"/>
                  <a:gd name="connsiteY4" fmla="*/ 682238 h 910842"/>
                  <a:gd name="connsiteX5" fmla="*/ 1363008 w 1366278"/>
                  <a:gd name="connsiteY5" fmla="*/ 696648 h 910842"/>
                  <a:gd name="connsiteX6" fmla="*/ 1360699 w 1366278"/>
                  <a:gd name="connsiteY6" fmla="*/ 698086 h 910842"/>
                  <a:gd name="connsiteX7" fmla="*/ 1365542 w 1366278"/>
                  <a:gd name="connsiteY7" fmla="*/ 776901 h 910842"/>
                  <a:gd name="connsiteX8" fmla="*/ 845784 w 1366278"/>
                  <a:gd name="connsiteY8" fmla="*/ 418337 h 910842"/>
                  <a:gd name="connsiteX9" fmla="*/ 16238 w 1366278"/>
                  <a:gd name="connsiteY9" fmla="*/ 908663 h 910842"/>
                  <a:gd name="connsiteX10" fmla="*/ 2760 w 1366278"/>
                  <a:gd name="connsiteY10" fmla="*/ 698366 h 910842"/>
                  <a:gd name="connsiteX11" fmla="*/ 0 w 1366278"/>
                  <a:gd name="connsiteY11" fmla="*/ 696648 h 910842"/>
                  <a:gd name="connsiteX12" fmla="*/ 1580 w 1366278"/>
                  <a:gd name="connsiteY12" fmla="*/ 680629 h 910842"/>
                  <a:gd name="connsiteX13" fmla="*/ 0 w 1366278"/>
                  <a:gd name="connsiteY13" fmla="*/ 656873 h 910842"/>
                  <a:gd name="connsiteX14" fmla="*/ 4331 w 1366278"/>
                  <a:gd name="connsiteY14" fmla="*/ 652738 h 910842"/>
                  <a:gd name="connsiteX15" fmla="*/ 13846 w 1366278"/>
                  <a:gd name="connsiteY15" fmla="*/ 556249 h 910842"/>
                  <a:gd name="connsiteX16" fmla="*/ 681504 w 1366278"/>
                  <a:gd name="connsiteY16" fmla="*/ 0 h 910842"/>
                  <a:gd name="connsiteX0" fmla="*/ 681504 w 1366278"/>
                  <a:gd name="connsiteY0" fmla="*/ 0 h 913533"/>
                  <a:gd name="connsiteX1" fmla="*/ 1349162 w 1366278"/>
                  <a:gd name="connsiteY1" fmla="*/ 556249 h 913533"/>
                  <a:gd name="connsiteX2" fmla="*/ 1358825 w 1366278"/>
                  <a:gd name="connsiteY2" fmla="*/ 654229 h 913533"/>
                  <a:gd name="connsiteX3" fmla="*/ 1363008 w 1366278"/>
                  <a:gd name="connsiteY3" fmla="*/ 656873 h 913533"/>
                  <a:gd name="connsiteX4" fmla="*/ 1361587 w 1366278"/>
                  <a:gd name="connsiteY4" fmla="*/ 682238 h 913533"/>
                  <a:gd name="connsiteX5" fmla="*/ 1363008 w 1366278"/>
                  <a:gd name="connsiteY5" fmla="*/ 696648 h 913533"/>
                  <a:gd name="connsiteX6" fmla="*/ 1360699 w 1366278"/>
                  <a:gd name="connsiteY6" fmla="*/ 698086 h 913533"/>
                  <a:gd name="connsiteX7" fmla="*/ 1365542 w 1366278"/>
                  <a:gd name="connsiteY7" fmla="*/ 776901 h 913533"/>
                  <a:gd name="connsiteX8" fmla="*/ 845784 w 1366278"/>
                  <a:gd name="connsiteY8" fmla="*/ 418337 h 913533"/>
                  <a:gd name="connsiteX9" fmla="*/ 16238 w 1366278"/>
                  <a:gd name="connsiteY9" fmla="*/ 908663 h 913533"/>
                  <a:gd name="connsiteX10" fmla="*/ 2760 w 1366278"/>
                  <a:gd name="connsiteY10" fmla="*/ 698366 h 913533"/>
                  <a:gd name="connsiteX11" fmla="*/ 0 w 1366278"/>
                  <a:gd name="connsiteY11" fmla="*/ 696648 h 913533"/>
                  <a:gd name="connsiteX12" fmla="*/ 1580 w 1366278"/>
                  <a:gd name="connsiteY12" fmla="*/ 680629 h 913533"/>
                  <a:gd name="connsiteX13" fmla="*/ 0 w 1366278"/>
                  <a:gd name="connsiteY13" fmla="*/ 656873 h 913533"/>
                  <a:gd name="connsiteX14" fmla="*/ 4331 w 1366278"/>
                  <a:gd name="connsiteY14" fmla="*/ 652738 h 913533"/>
                  <a:gd name="connsiteX15" fmla="*/ 13846 w 1366278"/>
                  <a:gd name="connsiteY15" fmla="*/ 556249 h 913533"/>
                  <a:gd name="connsiteX16" fmla="*/ 681504 w 1366278"/>
                  <a:gd name="connsiteY16" fmla="*/ 0 h 913533"/>
                  <a:gd name="connsiteX0" fmla="*/ 681504 w 1366278"/>
                  <a:gd name="connsiteY0" fmla="*/ 0 h 911912"/>
                  <a:gd name="connsiteX1" fmla="*/ 1349162 w 1366278"/>
                  <a:gd name="connsiteY1" fmla="*/ 556249 h 911912"/>
                  <a:gd name="connsiteX2" fmla="*/ 1358825 w 1366278"/>
                  <a:gd name="connsiteY2" fmla="*/ 654229 h 911912"/>
                  <a:gd name="connsiteX3" fmla="*/ 1363008 w 1366278"/>
                  <a:gd name="connsiteY3" fmla="*/ 656873 h 911912"/>
                  <a:gd name="connsiteX4" fmla="*/ 1361587 w 1366278"/>
                  <a:gd name="connsiteY4" fmla="*/ 682238 h 911912"/>
                  <a:gd name="connsiteX5" fmla="*/ 1363008 w 1366278"/>
                  <a:gd name="connsiteY5" fmla="*/ 696648 h 911912"/>
                  <a:gd name="connsiteX6" fmla="*/ 1360699 w 1366278"/>
                  <a:gd name="connsiteY6" fmla="*/ 698086 h 911912"/>
                  <a:gd name="connsiteX7" fmla="*/ 1365542 w 1366278"/>
                  <a:gd name="connsiteY7" fmla="*/ 776901 h 911912"/>
                  <a:gd name="connsiteX8" fmla="*/ 981250 w 1366278"/>
                  <a:gd name="connsiteY8" fmla="*/ 295571 h 911912"/>
                  <a:gd name="connsiteX9" fmla="*/ 16238 w 1366278"/>
                  <a:gd name="connsiteY9" fmla="*/ 908663 h 911912"/>
                  <a:gd name="connsiteX10" fmla="*/ 2760 w 1366278"/>
                  <a:gd name="connsiteY10" fmla="*/ 698366 h 911912"/>
                  <a:gd name="connsiteX11" fmla="*/ 0 w 1366278"/>
                  <a:gd name="connsiteY11" fmla="*/ 696648 h 911912"/>
                  <a:gd name="connsiteX12" fmla="*/ 1580 w 1366278"/>
                  <a:gd name="connsiteY12" fmla="*/ 680629 h 911912"/>
                  <a:gd name="connsiteX13" fmla="*/ 0 w 1366278"/>
                  <a:gd name="connsiteY13" fmla="*/ 656873 h 911912"/>
                  <a:gd name="connsiteX14" fmla="*/ 4331 w 1366278"/>
                  <a:gd name="connsiteY14" fmla="*/ 652738 h 911912"/>
                  <a:gd name="connsiteX15" fmla="*/ 13846 w 1366278"/>
                  <a:gd name="connsiteY15" fmla="*/ 556249 h 911912"/>
                  <a:gd name="connsiteX16" fmla="*/ 681504 w 1366278"/>
                  <a:gd name="connsiteY16" fmla="*/ 0 h 911912"/>
                  <a:gd name="connsiteX0" fmla="*/ 681504 w 1363008"/>
                  <a:gd name="connsiteY0" fmla="*/ 0 h 914025"/>
                  <a:gd name="connsiteX1" fmla="*/ 1349162 w 1363008"/>
                  <a:gd name="connsiteY1" fmla="*/ 556249 h 914025"/>
                  <a:gd name="connsiteX2" fmla="*/ 1358825 w 1363008"/>
                  <a:gd name="connsiteY2" fmla="*/ 654229 h 914025"/>
                  <a:gd name="connsiteX3" fmla="*/ 1363008 w 1363008"/>
                  <a:gd name="connsiteY3" fmla="*/ 656873 h 914025"/>
                  <a:gd name="connsiteX4" fmla="*/ 1361587 w 1363008"/>
                  <a:gd name="connsiteY4" fmla="*/ 682238 h 914025"/>
                  <a:gd name="connsiteX5" fmla="*/ 1363008 w 1363008"/>
                  <a:gd name="connsiteY5" fmla="*/ 696648 h 914025"/>
                  <a:gd name="connsiteX6" fmla="*/ 1360699 w 1363008"/>
                  <a:gd name="connsiteY6" fmla="*/ 698086 h 914025"/>
                  <a:gd name="connsiteX7" fmla="*/ 1357075 w 1363008"/>
                  <a:gd name="connsiteY7" fmla="*/ 912368 h 914025"/>
                  <a:gd name="connsiteX8" fmla="*/ 981250 w 1363008"/>
                  <a:gd name="connsiteY8" fmla="*/ 295571 h 914025"/>
                  <a:gd name="connsiteX9" fmla="*/ 16238 w 1363008"/>
                  <a:gd name="connsiteY9" fmla="*/ 908663 h 914025"/>
                  <a:gd name="connsiteX10" fmla="*/ 2760 w 1363008"/>
                  <a:gd name="connsiteY10" fmla="*/ 698366 h 914025"/>
                  <a:gd name="connsiteX11" fmla="*/ 0 w 1363008"/>
                  <a:gd name="connsiteY11" fmla="*/ 696648 h 914025"/>
                  <a:gd name="connsiteX12" fmla="*/ 1580 w 1363008"/>
                  <a:gd name="connsiteY12" fmla="*/ 680629 h 914025"/>
                  <a:gd name="connsiteX13" fmla="*/ 0 w 1363008"/>
                  <a:gd name="connsiteY13" fmla="*/ 656873 h 914025"/>
                  <a:gd name="connsiteX14" fmla="*/ 4331 w 1363008"/>
                  <a:gd name="connsiteY14" fmla="*/ 652738 h 914025"/>
                  <a:gd name="connsiteX15" fmla="*/ 13846 w 1363008"/>
                  <a:gd name="connsiteY15" fmla="*/ 556249 h 914025"/>
                  <a:gd name="connsiteX16" fmla="*/ 681504 w 1363008"/>
                  <a:gd name="connsiteY16" fmla="*/ 0 h 914025"/>
                  <a:gd name="connsiteX0" fmla="*/ 681504 w 1363008"/>
                  <a:gd name="connsiteY0" fmla="*/ 0 h 912368"/>
                  <a:gd name="connsiteX1" fmla="*/ 1349162 w 1363008"/>
                  <a:gd name="connsiteY1" fmla="*/ 556249 h 912368"/>
                  <a:gd name="connsiteX2" fmla="*/ 1358825 w 1363008"/>
                  <a:gd name="connsiteY2" fmla="*/ 654229 h 912368"/>
                  <a:gd name="connsiteX3" fmla="*/ 1363008 w 1363008"/>
                  <a:gd name="connsiteY3" fmla="*/ 656873 h 912368"/>
                  <a:gd name="connsiteX4" fmla="*/ 1361587 w 1363008"/>
                  <a:gd name="connsiteY4" fmla="*/ 682238 h 912368"/>
                  <a:gd name="connsiteX5" fmla="*/ 1363008 w 1363008"/>
                  <a:gd name="connsiteY5" fmla="*/ 696648 h 912368"/>
                  <a:gd name="connsiteX6" fmla="*/ 1360699 w 1363008"/>
                  <a:gd name="connsiteY6" fmla="*/ 698086 h 912368"/>
                  <a:gd name="connsiteX7" fmla="*/ 1357075 w 1363008"/>
                  <a:gd name="connsiteY7" fmla="*/ 912368 h 912368"/>
                  <a:gd name="connsiteX8" fmla="*/ 981250 w 1363008"/>
                  <a:gd name="connsiteY8" fmla="*/ 295571 h 912368"/>
                  <a:gd name="connsiteX9" fmla="*/ 16238 w 1363008"/>
                  <a:gd name="connsiteY9" fmla="*/ 908663 h 912368"/>
                  <a:gd name="connsiteX10" fmla="*/ 2760 w 1363008"/>
                  <a:gd name="connsiteY10" fmla="*/ 698366 h 912368"/>
                  <a:gd name="connsiteX11" fmla="*/ 0 w 1363008"/>
                  <a:gd name="connsiteY11" fmla="*/ 696648 h 912368"/>
                  <a:gd name="connsiteX12" fmla="*/ 1580 w 1363008"/>
                  <a:gd name="connsiteY12" fmla="*/ 680629 h 912368"/>
                  <a:gd name="connsiteX13" fmla="*/ 0 w 1363008"/>
                  <a:gd name="connsiteY13" fmla="*/ 656873 h 912368"/>
                  <a:gd name="connsiteX14" fmla="*/ 4331 w 1363008"/>
                  <a:gd name="connsiteY14" fmla="*/ 652738 h 912368"/>
                  <a:gd name="connsiteX15" fmla="*/ 13846 w 1363008"/>
                  <a:gd name="connsiteY15" fmla="*/ 556249 h 912368"/>
                  <a:gd name="connsiteX16" fmla="*/ 681504 w 1363008"/>
                  <a:gd name="connsiteY16" fmla="*/ 0 h 912368"/>
                  <a:gd name="connsiteX0" fmla="*/ 681504 w 1363008"/>
                  <a:gd name="connsiteY0" fmla="*/ 0 h 916601"/>
                  <a:gd name="connsiteX1" fmla="*/ 1349162 w 1363008"/>
                  <a:gd name="connsiteY1" fmla="*/ 556249 h 916601"/>
                  <a:gd name="connsiteX2" fmla="*/ 1358825 w 1363008"/>
                  <a:gd name="connsiteY2" fmla="*/ 654229 h 916601"/>
                  <a:gd name="connsiteX3" fmla="*/ 1363008 w 1363008"/>
                  <a:gd name="connsiteY3" fmla="*/ 656873 h 916601"/>
                  <a:gd name="connsiteX4" fmla="*/ 1361587 w 1363008"/>
                  <a:gd name="connsiteY4" fmla="*/ 682238 h 916601"/>
                  <a:gd name="connsiteX5" fmla="*/ 1363008 w 1363008"/>
                  <a:gd name="connsiteY5" fmla="*/ 696648 h 916601"/>
                  <a:gd name="connsiteX6" fmla="*/ 1360699 w 1363008"/>
                  <a:gd name="connsiteY6" fmla="*/ 698086 h 916601"/>
                  <a:gd name="connsiteX7" fmla="*/ 1314742 w 1363008"/>
                  <a:gd name="connsiteY7" fmla="*/ 916601 h 916601"/>
                  <a:gd name="connsiteX8" fmla="*/ 981250 w 1363008"/>
                  <a:gd name="connsiteY8" fmla="*/ 295571 h 916601"/>
                  <a:gd name="connsiteX9" fmla="*/ 16238 w 1363008"/>
                  <a:gd name="connsiteY9" fmla="*/ 908663 h 916601"/>
                  <a:gd name="connsiteX10" fmla="*/ 2760 w 1363008"/>
                  <a:gd name="connsiteY10" fmla="*/ 698366 h 916601"/>
                  <a:gd name="connsiteX11" fmla="*/ 0 w 1363008"/>
                  <a:gd name="connsiteY11" fmla="*/ 696648 h 916601"/>
                  <a:gd name="connsiteX12" fmla="*/ 1580 w 1363008"/>
                  <a:gd name="connsiteY12" fmla="*/ 680629 h 916601"/>
                  <a:gd name="connsiteX13" fmla="*/ 0 w 1363008"/>
                  <a:gd name="connsiteY13" fmla="*/ 656873 h 916601"/>
                  <a:gd name="connsiteX14" fmla="*/ 4331 w 1363008"/>
                  <a:gd name="connsiteY14" fmla="*/ 652738 h 916601"/>
                  <a:gd name="connsiteX15" fmla="*/ 13846 w 1363008"/>
                  <a:gd name="connsiteY15" fmla="*/ 556249 h 916601"/>
                  <a:gd name="connsiteX16" fmla="*/ 681504 w 1363008"/>
                  <a:gd name="connsiteY16" fmla="*/ 0 h 916601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273467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83531"/>
                  <a:gd name="connsiteY0" fmla="*/ 0 h 920461"/>
                  <a:gd name="connsiteX1" fmla="*/ 1349162 w 1383531"/>
                  <a:gd name="connsiteY1" fmla="*/ 556249 h 920461"/>
                  <a:gd name="connsiteX2" fmla="*/ 1358825 w 1383531"/>
                  <a:gd name="connsiteY2" fmla="*/ 654229 h 920461"/>
                  <a:gd name="connsiteX3" fmla="*/ 1363008 w 1383531"/>
                  <a:gd name="connsiteY3" fmla="*/ 656873 h 920461"/>
                  <a:gd name="connsiteX4" fmla="*/ 1361587 w 1383531"/>
                  <a:gd name="connsiteY4" fmla="*/ 682238 h 920461"/>
                  <a:gd name="connsiteX5" fmla="*/ 1363008 w 1383531"/>
                  <a:gd name="connsiteY5" fmla="*/ 696648 h 920461"/>
                  <a:gd name="connsiteX6" fmla="*/ 1360699 w 1383531"/>
                  <a:gd name="connsiteY6" fmla="*/ 698086 h 920461"/>
                  <a:gd name="connsiteX7" fmla="*/ 1362251 w 1383531"/>
                  <a:gd name="connsiteY7" fmla="*/ 903054 h 920461"/>
                  <a:gd name="connsiteX8" fmla="*/ 1273467 w 1383531"/>
                  <a:gd name="connsiteY8" fmla="*/ 916601 h 920461"/>
                  <a:gd name="connsiteX9" fmla="*/ 981250 w 1383531"/>
                  <a:gd name="connsiteY9" fmla="*/ 295571 h 920461"/>
                  <a:gd name="connsiteX10" fmla="*/ 16238 w 1383531"/>
                  <a:gd name="connsiteY10" fmla="*/ 908663 h 920461"/>
                  <a:gd name="connsiteX11" fmla="*/ 2760 w 1383531"/>
                  <a:gd name="connsiteY11" fmla="*/ 698366 h 920461"/>
                  <a:gd name="connsiteX12" fmla="*/ 0 w 1383531"/>
                  <a:gd name="connsiteY12" fmla="*/ 696648 h 920461"/>
                  <a:gd name="connsiteX13" fmla="*/ 1580 w 1383531"/>
                  <a:gd name="connsiteY13" fmla="*/ 680629 h 920461"/>
                  <a:gd name="connsiteX14" fmla="*/ 0 w 1383531"/>
                  <a:gd name="connsiteY14" fmla="*/ 656873 h 920461"/>
                  <a:gd name="connsiteX15" fmla="*/ 4331 w 1383531"/>
                  <a:gd name="connsiteY15" fmla="*/ 652738 h 920461"/>
                  <a:gd name="connsiteX16" fmla="*/ 13846 w 1383531"/>
                  <a:gd name="connsiteY16" fmla="*/ 556249 h 920461"/>
                  <a:gd name="connsiteX17" fmla="*/ 681504 w 1383531"/>
                  <a:gd name="connsiteY17" fmla="*/ 0 h 920461"/>
                  <a:gd name="connsiteX0" fmla="*/ 681504 w 1390517"/>
                  <a:gd name="connsiteY0" fmla="*/ 0 h 980101"/>
                  <a:gd name="connsiteX1" fmla="*/ 1349162 w 1390517"/>
                  <a:gd name="connsiteY1" fmla="*/ 556249 h 980101"/>
                  <a:gd name="connsiteX2" fmla="*/ 1358825 w 1390517"/>
                  <a:gd name="connsiteY2" fmla="*/ 654229 h 980101"/>
                  <a:gd name="connsiteX3" fmla="*/ 1363008 w 1390517"/>
                  <a:gd name="connsiteY3" fmla="*/ 656873 h 980101"/>
                  <a:gd name="connsiteX4" fmla="*/ 1361587 w 1390517"/>
                  <a:gd name="connsiteY4" fmla="*/ 682238 h 980101"/>
                  <a:gd name="connsiteX5" fmla="*/ 1363008 w 1390517"/>
                  <a:gd name="connsiteY5" fmla="*/ 696648 h 980101"/>
                  <a:gd name="connsiteX6" fmla="*/ 1360699 w 1390517"/>
                  <a:gd name="connsiteY6" fmla="*/ 698086 h 980101"/>
                  <a:gd name="connsiteX7" fmla="*/ 1362251 w 1390517"/>
                  <a:gd name="connsiteY7" fmla="*/ 903054 h 980101"/>
                  <a:gd name="connsiteX8" fmla="*/ 1286167 w 1390517"/>
                  <a:gd name="connsiteY8" fmla="*/ 980101 h 980101"/>
                  <a:gd name="connsiteX9" fmla="*/ 981250 w 1390517"/>
                  <a:gd name="connsiteY9" fmla="*/ 295571 h 980101"/>
                  <a:gd name="connsiteX10" fmla="*/ 16238 w 1390517"/>
                  <a:gd name="connsiteY10" fmla="*/ 908663 h 980101"/>
                  <a:gd name="connsiteX11" fmla="*/ 2760 w 1390517"/>
                  <a:gd name="connsiteY11" fmla="*/ 698366 h 980101"/>
                  <a:gd name="connsiteX12" fmla="*/ 0 w 1390517"/>
                  <a:gd name="connsiteY12" fmla="*/ 696648 h 980101"/>
                  <a:gd name="connsiteX13" fmla="*/ 1580 w 1390517"/>
                  <a:gd name="connsiteY13" fmla="*/ 680629 h 980101"/>
                  <a:gd name="connsiteX14" fmla="*/ 0 w 1390517"/>
                  <a:gd name="connsiteY14" fmla="*/ 656873 h 980101"/>
                  <a:gd name="connsiteX15" fmla="*/ 4331 w 1390517"/>
                  <a:gd name="connsiteY15" fmla="*/ 652738 h 980101"/>
                  <a:gd name="connsiteX16" fmla="*/ 13846 w 1390517"/>
                  <a:gd name="connsiteY16" fmla="*/ 556249 h 980101"/>
                  <a:gd name="connsiteX17" fmla="*/ 681504 w 1390517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6971 w 1370048"/>
                  <a:gd name="connsiteY0" fmla="*/ 0 h 980101"/>
                  <a:gd name="connsiteX1" fmla="*/ 1354629 w 1370048"/>
                  <a:gd name="connsiteY1" fmla="*/ 556249 h 980101"/>
                  <a:gd name="connsiteX2" fmla="*/ 1364292 w 1370048"/>
                  <a:gd name="connsiteY2" fmla="*/ 654229 h 980101"/>
                  <a:gd name="connsiteX3" fmla="*/ 1368475 w 1370048"/>
                  <a:gd name="connsiteY3" fmla="*/ 656873 h 980101"/>
                  <a:gd name="connsiteX4" fmla="*/ 1367054 w 1370048"/>
                  <a:gd name="connsiteY4" fmla="*/ 682238 h 980101"/>
                  <a:gd name="connsiteX5" fmla="*/ 1368475 w 1370048"/>
                  <a:gd name="connsiteY5" fmla="*/ 696648 h 980101"/>
                  <a:gd name="connsiteX6" fmla="*/ 1366166 w 1370048"/>
                  <a:gd name="connsiteY6" fmla="*/ 698086 h 980101"/>
                  <a:gd name="connsiteX7" fmla="*/ 1367718 w 1370048"/>
                  <a:gd name="connsiteY7" fmla="*/ 903054 h 980101"/>
                  <a:gd name="connsiteX8" fmla="*/ 1291634 w 1370048"/>
                  <a:gd name="connsiteY8" fmla="*/ 980101 h 980101"/>
                  <a:gd name="connsiteX9" fmla="*/ 986717 w 1370048"/>
                  <a:gd name="connsiteY9" fmla="*/ 295571 h 980101"/>
                  <a:gd name="connsiteX10" fmla="*/ 9005 w 1370048"/>
                  <a:gd name="connsiteY10" fmla="*/ 908663 h 980101"/>
                  <a:gd name="connsiteX11" fmla="*/ 8227 w 1370048"/>
                  <a:gd name="connsiteY11" fmla="*/ 698366 h 980101"/>
                  <a:gd name="connsiteX12" fmla="*/ 5467 w 1370048"/>
                  <a:gd name="connsiteY12" fmla="*/ 696648 h 980101"/>
                  <a:gd name="connsiteX13" fmla="*/ 7047 w 1370048"/>
                  <a:gd name="connsiteY13" fmla="*/ 680629 h 980101"/>
                  <a:gd name="connsiteX14" fmla="*/ 5467 w 1370048"/>
                  <a:gd name="connsiteY14" fmla="*/ 656873 h 980101"/>
                  <a:gd name="connsiteX15" fmla="*/ 9798 w 1370048"/>
                  <a:gd name="connsiteY15" fmla="*/ 652738 h 980101"/>
                  <a:gd name="connsiteX16" fmla="*/ 19313 w 1370048"/>
                  <a:gd name="connsiteY16" fmla="*/ 556249 h 980101"/>
                  <a:gd name="connsiteX17" fmla="*/ 686971 w 1370048"/>
                  <a:gd name="connsiteY17" fmla="*/ 0 h 9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0048" h="980101">
                    <a:moveTo>
                      <a:pt x="686971" y="0"/>
                    </a:moveTo>
                    <a:cubicBezTo>
                      <a:pt x="1168707" y="0"/>
                      <a:pt x="1291082" y="238799"/>
                      <a:pt x="1354629" y="556249"/>
                    </a:cubicBezTo>
                    <a:lnTo>
                      <a:pt x="1364292" y="654229"/>
                    </a:lnTo>
                    <a:lnTo>
                      <a:pt x="1368475" y="656873"/>
                    </a:lnTo>
                    <a:cubicBezTo>
                      <a:pt x="1368001" y="665328"/>
                      <a:pt x="1367528" y="673783"/>
                      <a:pt x="1367054" y="682238"/>
                    </a:cubicBezTo>
                    <a:lnTo>
                      <a:pt x="1368475" y="696648"/>
                    </a:lnTo>
                    <a:lnTo>
                      <a:pt x="1366166" y="698086"/>
                    </a:lnTo>
                    <a:cubicBezTo>
                      <a:pt x="1361277" y="715554"/>
                      <a:pt x="1375378" y="615810"/>
                      <a:pt x="1367718" y="903054"/>
                    </a:cubicBezTo>
                    <a:cubicBezTo>
                      <a:pt x="1360059" y="939473"/>
                      <a:pt x="1340847" y="934240"/>
                      <a:pt x="1291634" y="980101"/>
                    </a:cubicBezTo>
                    <a:cubicBezTo>
                      <a:pt x="1256968" y="585637"/>
                      <a:pt x="1224301" y="476811"/>
                      <a:pt x="986717" y="295571"/>
                    </a:cubicBezTo>
                    <a:cubicBezTo>
                      <a:pt x="829567" y="622331"/>
                      <a:pt x="169970" y="948069"/>
                      <a:pt x="9005" y="908663"/>
                    </a:cubicBezTo>
                    <a:cubicBezTo>
                      <a:pt x="-12951" y="727439"/>
                      <a:pt x="12720" y="768465"/>
                      <a:pt x="8227" y="698366"/>
                    </a:cubicBezTo>
                    <a:lnTo>
                      <a:pt x="5467" y="696648"/>
                    </a:lnTo>
                    <a:lnTo>
                      <a:pt x="7047" y="680629"/>
                    </a:lnTo>
                    <a:lnTo>
                      <a:pt x="5467" y="656873"/>
                    </a:lnTo>
                    <a:lnTo>
                      <a:pt x="9798" y="652738"/>
                    </a:lnTo>
                    <a:lnTo>
                      <a:pt x="19313" y="556249"/>
                    </a:lnTo>
                    <a:cubicBezTo>
                      <a:pt x="82861" y="238799"/>
                      <a:pt x="205235" y="0"/>
                      <a:pt x="68697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 548"/>
              <p:cNvSpPr/>
              <p:nvPr/>
            </p:nvSpPr>
            <p:spPr>
              <a:xfrm rot="16200000">
                <a:off x="1243799" y="3602987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 549"/>
              <p:cNvSpPr/>
              <p:nvPr/>
            </p:nvSpPr>
            <p:spPr>
              <a:xfrm rot="16200000">
                <a:off x="1289478" y="3929503"/>
                <a:ext cx="1317349" cy="1324067"/>
              </a:xfrm>
              <a:custGeom>
                <a:avLst/>
                <a:gdLst>
                  <a:gd name="connsiteX0" fmla="*/ 1317349 w 1317349"/>
                  <a:gd name="connsiteY0" fmla="*/ 205049 h 1324067"/>
                  <a:gd name="connsiteX1" fmla="*/ 1288740 w 1317349"/>
                  <a:gd name="connsiteY1" fmla="*/ 216592 h 1324067"/>
                  <a:gd name="connsiteX2" fmla="*/ 1065521 w 1317349"/>
                  <a:gd name="connsiteY2" fmla="*/ 654320 h 1324067"/>
                  <a:gd name="connsiteX3" fmla="*/ 1288740 w 1317349"/>
                  <a:gd name="connsiteY3" fmla="*/ 1092047 h 1324067"/>
                  <a:gd name="connsiteX4" fmla="*/ 1317349 w 1317349"/>
                  <a:gd name="connsiteY4" fmla="*/ 1103591 h 1324067"/>
                  <a:gd name="connsiteX5" fmla="*/ 1313188 w 1317349"/>
                  <a:gd name="connsiteY5" fmla="*/ 1137464 h 1324067"/>
                  <a:gd name="connsiteX6" fmla="*/ 1297512 w 1317349"/>
                  <a:gd name="connsiteY6" fmla="*/ 1242693 h 1324067"/>
                  <a:gd name="connsiteX7" fmla="*/ 1281314 w 1317349"/>
                  <a:gd name="connsiteY7" fmla="*/ 1324067 h 1324067"/>
                  <a:gd name="connsiteX8" fmla="*/ 1154393 w 1317349"/>
                  <a:gd name="connsiteY8" fmla="*/ 1305620 h 1324067"/>
                  <a:gd name="connsiteX9" fmla="*/ 314965 w 1317349"/>
                  <a:gd name="connsiteY9" fmla="*/ 1260450 h 1324067"/>
                  <a:gd name="connsiteX10" fmla="*/ 12387 w 1317349"/>
                  <a:gd name="connsiteY10" fmla="*/ 1265824 h 1324067"/>
                  <a:gd name="connsiteX11" fmla="*/ 10 w 1317349"/>
                  <a:gd name="connsiteY11" fmla="*/ 1266500 h 1324067"/>
                  <a:gd name="connsiteX12" fmla="*/ 245 w 1317349"/>
                  <a:gd name="connsiteY12" fmla="*/ 1122584 h 1324067"/>
                  <a:gd name="connsiteX13" fmla="*/ 1019 w 1317349"/>
                  <a:gd name="connsiteY13" fmla="*/ 654320 h 1324067"/>
                  <a:gd name="connsiteX14" fmla="*/ 245 w 1317349"/>
                  <a:gd name="connsiteY14" fmla="*/ 186056 h 1324067"/>
                  <a:gd name="connsiteX15" fmla="*/ 0 w 1317349"/>
                  <a:gd name="connsiteY15" fmla="*/ 36169 h 1324067"/>
                  <a:gd name="connsiteX16" fmla="*/ 121594 w 1317349"/>
                  <a:gd name="connsiteY16" fmla="*/ 42818 h 1324067"/>
                  <a:gd name="connsiteX17" fmla="*/ 424171 w 1317349"/>
                  <a:gd name="connsiteY17" fmla="*/ 48191 h 1324067"/>
                  <a:gd name="connsiteX18" fmla="*/ 1263599 w 1317349"/>
                  <a:gd name="connsiteY18" fmla="*/ 3022 h 1324067"/>
                  <a:gd name="connsiteX19" fmla="*/ 1284385 w 1317349"/>
                  <a:gd name="connsiteY19" fmla="*/ 0 h 1324067"/>
                  <a:gd name="connsiteX20" fmla="*/ 1297512 w 1317349"/>
                  <a:gd name="connsiteY20" fmla="*/ 65948 h 1324067"/>
                  <a:gd name="connsiteX21" fmla="*/ 1313188 w 1317349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7349" h="1324067">
                    <a:moveTo>
                      <a:pt x="1317349" y="205049"/>
                    </a:moveTo>
                    <a:lnTo>
                      <a:pt x="1288740" y="216592"/>
                    </a:lnTo>
                    <a:cubicBezTo>
                      <a:pt x="1157563" y="288711"/>
                      <a:pt x="1065521" y="457544"/>
                      <a:pt x="1065521" y="654320"/>
                    </a:cubicBezTo>
                    <a:cubicBezTo>
                      <a:pt x="1065521" y="851096"/>
                      <a:pt x="1157563" y="1019929"/>
                      <a:pt x="1288740" y="1092047"/>
                    </a:cubicBezTo>
                    <a:lnTo>
                      <a:pt x="1317349" y="1103591"/>
                    </a:lnTo>
                    <a:lnTo>
                      <a:pt x="1313188" y="1137464"/>
                    </a:lnTo>
                    <a:cubicBezTo>
                      <a:pt x="1308159" y="1175631"/>
                      <a:pt x="1302984" y="1210622"/>
                      <a:pt x="1297512" y="1242693"/>
                    </a:cubicBez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/>
              <p:cNvSpPr/>
              <p:nvPr/>
            </p:nvSpPr>
            <p:spPr>
              <a:xfrm flipH="1">
                <a:off x="1956921" y="1999485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1" name="Freeform 540"/>
            <p:cNvSpPr/>
            <p:nvPr/>
          </p:nvSpPr>
          <p:spPr>
            <a:xfrm>
              <a:off x="3427355" y="17239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11185823" y="3334267"/>
            <a:ext cx="651814" cy="3391655"/>
            <a:chOff x="11185823" y="3334267"/>
            <a:chExt cx="651814" cy="3391655"/>
          </a:xfrm>
        </p:grpSpPr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85823" y="3334267"/>
              <a:ext cx="602867" cy="80695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1312" y="4274809"/>
              <a:ext cx="626325" cy="795221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4259" y="5274894"/>
              <a:ext cx="640399" cy="619287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55249" y="6010458"/>
              <a:ext cx="518418" cy="715464"/>
            </a:xfrm>
            <a:prstGeom prst="rect">
              <a:avLst/>
            </a:prstGeom>
          </p:spPr>
        </p:pic>
      </p:grpSp>
      <p:grpSp>
        <p:nvGrpSpPr>
          <p:cNvPr id="573" name="Group 572"/>
          <p:cNvGrpSpPr/>
          <p:nvPr/>
        </p:nvGrpSpPr>
        <p:grpSpPr>
          <a:xfrm>
            <a:off x="3747157" y="3143739"/>
            <a:ext cx="1862104" cy="1570887"/>
            <a:chOff x="12383748" y="1219011"/>
            <a:chExt cx="1862104" cy="1570887"/>
          </a:xfrm>
        </p:grpSpPr>
        <p:sp>
          <p:nvSpPr>
            <p:cNvPr id="558" name="Freeform 55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9" name="Freeform 55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5" name="Freeform 56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6" name="Oval 56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7" name="Oval 56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4" name="Rectangular Callout 573"/>
          <p:cNvSpPr/>
          <p:nvPr/>
        </p:nvSpPr>
        <p:spPr>
          <a:xfrm>
            <a:off x="3747158" y="4876148"/>
            <a:ext cx="3657194" cy="1882800"/>
          </a:xfrm>
          <a:prstGeom prst="wedgeRectCallout">
            <a:avLst>
              <a:gd name="adj1" fmla="val -38226"/>
              <a:gd name="adj2" fmla="val -6809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can help you learn patterns that allow you to sort the same set of items differently for each person according to their taste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9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5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</a:t>
            </a:r>
            <a:r>
              <a:rPr lang="en-IN" dirty="0" smtClean="0"/>
              <a:t>art </a:t>
            </a:r>
            <a:r>
              <a:rPr lang="en-IN" dirty="0"/>
              <a:t>and science of designing adaptive </a:t>
            </a:r>
            <a:r>
              <a:rPr lang="en-IN" dirty="0" smtClean="0"/>
              <a:t>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51" y="1842714"/>
            <a:ext cx="3148183" cy="20917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9302" y="1842714"/>
            <a:ext cx="4522693" cy="2091746"/>
          </a:xfrm>
          <a:prstGeom prst="rect">
            <a:avLst/>
          </a:prstGeom>
        </p:spPr>
      </p:pic>
      <p:pic>
        <p:nvPicPr>
          <p:cNvPr id="14" name="Picture 7" descr="C:\Users\user\Desktop\SIGML\Happ Hour\images\dosa-sp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485" y="4226730"/>
            <a:ext cx="5797927" cy="1966611"/>
          </a:xfrm>
          <a:prstGeom prst="rect">
            <a:avLst/>
          </a:prstGeom>
          <a:noFill/>
        </p:spPr>
      </p:pic>
      <p:pic>
        <p:nvPicPr>
          <p:cNvPr id="15" name="Picture 8" descr="C:\Users\user\Desktop\SIGML\Happ Hour\images\dosa-ok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588" y="4227038"/>
            <a:ext cx="5506513" cy="1966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8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</a:t>
            </a:r>
            <a:r>
              <a:rPr lang="en-IN" dirty="0" smtClean="0"/>
              <a:t>art </a:t>
            </a:r>
            <a:r>
              <a:rPr lang="en-IN" dirty="0"/>
              <a:t>and science of designing adaptive </a:t>
            </a:r>
            <a:r>
              <a:rPr lang="en-IN" dirty="0" smtClean="0"/>
              <a:t>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6" name="Picture 4" descr="C:\Users\user\Desktop\SIGML\Happ Hour\images\traffic-jams_p_29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3423" y="4323645"/>
            <a:ext cx="2478185" cy="1858639"/>
          </a:xfrm>
          <a:prstGeom prst="rect">
            <a:avLst/>
          </a:prstGeom>
          <a:noFill/>
        </p:spPr>
      </p:pic>
      <p:pic>
        <p:nvPicPr>
          <p:cNvPr id="17" name="Picture 2" descr="C:\Users\user\Desktop\SIGML\Happ Hour\images\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02" y="1769681"/>
            <a:ext cx="3982797" cy="2240324"/>
          </a:xfrm>
          <a:prstGeom prst="rect">
            <a:avLst/>
          </a:prstGeom>
          <a:noFill/>
        </p:spPr>
      </p:pic>
      <p:pic>
        <p:nvPicPr>
          <p:cNvPr id="18" name="Picture 3" descr="C:\Users\user\Desktop\SIGML\Happ Hour\images\Radar Enforce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122" y="4247446"/>
            <a:ext cx="2920718" cy="2014288"/>
          </a:xfrm>
          <a:prstGeom prst="rect">
            <a:avLst/>
          </a:prstGeom>
          <a:noFill/>
        </p:spPr>
      </p:pic>
      <p:pic>
        <p:nvPicPr>
          <p:cNvPr id="19" name="Picture 5" descr="C:\Users\user\Desktop\SIGML\Happ Hour\images\28ci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0380" y="4323646"/>
            <a:ext cx="3351240" cy="1891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9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apply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05486"/>
          </a:xfrm>
        </p:spPr>
        <p:txBody>
          <a:bodyPr>
            <a:normAutofit/>
          </a:bodyPr>
          <a:lstStyle/>
          <a:p>
            <a:r>
              <a:rPr lang="en-US" dirty="0"/>
              <a:t>Complexity: no “closed form” solutions</a:t>
            </a:r>
          </a:p>
          <a:p>
            <a:pPr lvl="1"/>
            <a:r>
              <a:rPr lang="en-US" dirty="0" smtClean="0"/>
              <a:t>Humans cannot specify simple rules to get solution</a:t>
            </a:r>
            <a:endParaRPr lang="en-US" dirty="0"/>
          </a:p>
          <a:p>
            <a:pPr lvl="1"/>
            <a:r>
              <a:rPr lang="en-US" dirty="0" smtClean="0"/>
              <a:t>Detecting spelling mistakes not a good ML problem</a:t>
            </a:r>
          </a:p>
          <a:p>
            <a:pPr lvl="2"/>
            <a:r>
              <a:rPr lang="en-US" dirty="0" smtClean="0"/>
              <a:t>A simple dictionary lookup (binary search) is enough</a:t>
            </a:r>
            <a:endParaRPr lang="en-US" dirty="0"/>
          </a:p>
          <a:p>
            <a:r>
              <a:rPr lang="en-US" dirty="0"/>
              <a:t>Presence of immense variety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variants to be solved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Correcting spelling mistakes a very good ML problem</a:t>
            </a:r>
            <a:endParaRPr lang="en-US" dirty="0"/>
          </a:p>
          <a:p>
            <a:r>
              <a:rPr lang="en-US" dirty="0"/>
              <a:t>Need for automation</a:t>
            </a:r>
          </a:p>
          <a:p>
            <a:pPr lvl="1"/>
            <a:r>
              <a:rPr lang="en-US" dirty="0"/>
              <a:t>Scalability and speed are main criterion</a:t>
            </a:r>
          </a:p>
          <a:p>
            <a:pPr lvl="1"/>
            <a:r>
              <a:rPr lang="en-US" dirty="0"/>
              <a:t>Do we need to automate medicine, driving?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8417" y="1111624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/>
              <a:t>macine</a:t>
            </a:r>
            <a:endParaRPr lang="en-IN" sz="3200" dirty="0"/>
          </a:p>
        </p:txBody>
      </p:sp>
      <p:sp>
        <p:nvSpPr>
          <p:cNvPr id="10" name="Multiply 9"/>
          <p:cNvSpPr/>
          <p:nvPr/>
        </p:nvSpPr>
        <p:spPr>
          <a:xfrm>
            <a:off x="9974023" y="677185"/>
            <a:ext cx="1509872" cy="1509872"/>
          </a:xfrm>
          <a:prstGeom prst="mathMultiply">
            <a:avLst>
              <a:gd name="adj1" fmla="val 789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588417" y="2479621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/>
              <a:t>macine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8417" y="3814389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machine</a:t>
            </a:r>
            <a:endParaRPr lang="en-IN" sz="3200" dirty="0"/>
          </a:p>
        </p:txBody>
      </p:sp>
      <p:sp>
        <p:nvSpPr>
          <p:cNvPr id="13" name="Down Arrow 12"/>
          <p:cNvSpPr/>
          <p:nvPr/>
        </p:nvSpPr>
        <p:spPr>
          <a:xfrm>
            <a:off x="10412361" y="3169005"/>
            <a:ext cx="639097" cy="5407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64" y="4910484"/>
            <a:ext cx="1449597" cy="14495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912" y="4734892"/>
            <a:ext cx="559182" cy="5591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287" y="5076100"/>
            <a:ext cx="426509" cy="4265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5258" y="5644614"/>
            <a:ext cx="689401" cy="6894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3072" y="4717531"/>
            <a:ext cx="833565" cy="83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4735" y="5666541"/>
            <a:ext cx="320631" cy="3206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25" y="6117790"/>
            <a:ext cx="320631" cy="3206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3821" y="5788160"/>
            <a:ext cx="539003" cy="539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0102" y="5157362"/>
            <a:ext cx="539003" cy="539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3205" y="4940595"/>
            <a:ext cx="377421" cy="3774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3758" y="5484289"/>
            <a:ext cx="377421" cy="37742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825" y="5902476"/>
            <a:ext cx="613212" cy="6132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2793" y="4815868"/>
            <a:ext cx="1828403" cy="14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cool applications of ML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ML + Programming Languages</a:t>
            </a:r>
          </a:p>
          <a:p>
            <a:r>
              <a:rPr lang="en-IN" dirty="0" smtClean="0"/>
              <a:t>ML + Logic/Cognition</a:t>
            </a:r>
          </a:p>
          <a:p>
            <a:r>
              <a:rPr lang="en-IN" dirty="0" smtClean="0"/>
              <a:t>ML + Image Processing</a:t>
            </a:r>
          </a:p>
          <a:p>
            <a:r>
              <a:rPr lang="en-IN" dirty="0" smtClean="0"/>
              <a:t>ML + Video Processing</a:t>
            </a:r>
          </a:p>
          <a:p>
            <a:r>
              <a:rPr lang="en-IN" dirty="0" smtClean="0"/>
              <a:t>ML + Earth Sciences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Add-Drop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requests will be processed according to pre-declared </a:t>
            </a:r>
            <a:r>
              <a:rPr lang="en-IN" dirty="0"/>
              <a:t>policy</a:t>
            </a:r>
            <a:br>
              <a:rPr lang="en-IN" dirty="0"/>
            </a:b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tinyurl.com/ml19-20wfaq</a:t>
            </a:r>
            <a:endParaRPr lang="en-IN" dirty="0" smtClean="0"/>
          </a:p>
          <a:p>
            <a:r>
              <a:rPr lang="en-IN" dirty="0" smtClean="0"/>
              <a:t>All queries, requests, clarifications regarding add-drop will be handled </a:t>
            </a:r>
            <a:r>
              <a:rPr lang="en-IN" b="1" dirty="0" smtClean="0"/>
              <a:t>only over email</a:t>
            </a:r>
          </a:p>
          <a:p>
            <a:r>
              <a:rPr lang="en-IN" dirty="0" smtClean="0"/>
              <a:t>Please do not approach me in person after class/in my office without prior appointment – I will not be able to respond to you in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</a:t>
            </a:r>
            <a:r>
              <a:rPr lang="en-IN" dirty="0" smtClean="0"/>
              <a:t>to ~1000 </a:t>
            </a:r>
            <a:r>
              <a:rPr lang="en-IN" dirty="0"/>
              <a:t>students each year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02771" y="2663911"/>
            <a:ext cx="268564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37404" y="1712606"/>
            <a:ext cx="4608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",a+10);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Correction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9800" y="2663910"/>
            <a:ext cx="35780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6327" y="423497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Line-4, Column-9: warning: format ‘%d’ </a:t>
            </a:r>
            <a:r>
              <a:rPr lang="en-US" sz="2000" dirty="0" smtClean="0">
                <a:latin typeface="+mj-lt"/>
              </a:rPr>
              <a:t>expects argument </a:t>
            </a:r>
            <a:r>
              <a:rPr lang="en-US" sz="2000" dirty="0">
                <a:latin typeface="+mj-lt"/>
              </a:rPr>
              <a:t>of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*’, but argument 2 has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’</a:t>
            </a:r>
            <a:endParaRPr lang="en-IN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Ahmed et al. Compilation Error Repair: For the Student Programs, From the Student Programs, ICSE-SEET 2018.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6364" y="1712605"/>
            <a:ext cx="4548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&amp;a);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",a+10);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8" grpId="0" animBg="1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</a:t>
            </a:r>
            <a:r>
              <a:rPr lang="en-IN" dirty="0" smtClean="0"/>
              <a:t>to ~1000 </a:t>
            </a:r>
            <a:r>
              <a:rPr lang="en-IN" dirty="0"/>
              <a:t>students each year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86327" y="422034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Line-4, </a:t>
            </a:r>
            <a:r>
              <a:rPr lang="en-US" sz="2000" dirty="0">
                <a:latin typeface="+mj-lt"/>
              </a:rPr>
              <a:t>Column-11: error: called object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’ is </a:t>
            </a:r>
            <a:r>
              <a:rPr lang="en-US" sz="2000" dirty="0">
                <a:latin typeface="+mj-lt"/>
              </a:rPr>
              <a:t>not a function or function pointer</a:t>
            </a:r>
            <a:endParaRPr lang="en-IN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Correction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Ahmed et al. Compilation Error Repair: For the Student Programs, From the Student Programs, ICSE-SEET 2018.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53374" y="2780628"/>
            <a:ext cx="192625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691149" y="2780629"/>
            <a:ext cx="1792841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37404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x1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=(x-x1)(x-x1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9105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x1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0" grpId="0" animBg="1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Reasoning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Ghosh et al. Contextual RNN-GANs for Abstract Reasoning Diagram Generation. AAAI 2017.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5487" y="978751"/>
            <a:ext cx="820102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419" y="2641387"/>
            <a:ext cx="7629833" cy="120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663" y="3670777"/>
            <a:ext cx="7497099" cy="101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2461" y="4724295"/>
            <a:ext cx="7439293" cy="10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Reconstruction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Bhatia et al. Robust Regression via Hard Thresholding, NIPS 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63" y="1209863"/>
            <a:ext cx="7596274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Surveillance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Netrapalli et al. Non-convex Robust PCA, NIPS 2014.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22" y="1450501"/>
            <a:ext cx="9736156" cy="1889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74" y="3919281"/>
            <a:ext cx="9742252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AQ Prediction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53" y="6202232"/>
            <a:ext cx="5909567" cy="581065"/>
          </a:xfrm>
        </p:spPr>
        <p:txBody>
          <a:bodyPr/>
          <a:lstStyle/>
          <a:p>
            <a:r>
              <a:rPr lang="en-US" dirty="0"/>
              <a:t>Image Source: http://</a:t>
            </a:r>
            <a:r>
              <a:rPr lang="en-US" dirty="0" smtClean="0"/>
              <a:t>atmos.urbansciences.in</a:t>
            </a:r>
          </a:p>
          <a:p>
            <a:r>
              <a:rPr lang="en-US" dirty="0" smtClean="0"/>
              <a:t>Case Study by IITK Consulting group (</a:t>
            </a:r>
            <a:r>
              <a:rPr lang="en-US" dirty="0" err="1" smtClean="0"/>
              <a:t>Tushar</a:t>
            </a:r>
            <a:r>
              <a:rPr lang="en-US" dirty="0" smtClean="0"/>
              <a:t> </a:t>
            </a:r>
            <a:r>
              <a:rPr lang="en-US" dirty="0" err="1" smtClean="0"/>
              <a:t>Goswamy</a:t>
            </a:r>
            <a:r>
              <a:rPr lang="en-US" dirty="0" smtClean="0"/>
              <a:t>, </a:t>
            </a:r>
            <a:r>
              <a:rPr lang="en-US" dirty="0" err="1" smtClean="0"/>
              <a:t>Naishadh</a:t>
            </a:r>
            <a:r>
              <a:rPr lang="en-US" dirty="0" smtClean="0"/>
              <a:t> </a:t>
            </a:r>
            <a:r>
              <a:rPr lang="en-US" dirty="0" err="1" smtClean="0"/>
              <a:t>Parmar</a:t>
            </a:r>
            <a:r>
              <a:rPr lang="en-US" dirty="0" smtClean="0"/>
              <a:t>, </a:t>
            </a:r>
            <a:r>
              <a:rPr lang="en-US" dirty="0" err="1" smtClean="0"/>
              <a:t>Raunak</a:t>
            </a:r>
            <a:r>
              <a:rPr lang="en-US" dirty="0" smtClean="0"/>
              <a:t> Shah, </a:t>
            </a:r>
            <a:r>
              <a:rPr lang="en-US" dirty="0" err="1" smtClean="0"/>
              <a:t>Bhavjeet</a:t>
            </a:r>
            <a:r>
              <a:rPr lang="en-US" dirty="0" smtClean="0"/>
              <a:t> Singh, </a:t>
            </a:r>
            <a:r>
              <a:rPr lang="en-US" dirty="0" err="1" smtClean="0"/>
              <a:t>Vatsalya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r>
              <a:rPr lang="en-US" dirty="0" smtClean="0"/>
              <a:t>), </a:t>
            </a:r>
            <a:r>
              <a:rPr lang="en-US" dirty="0" err="1" smtClean="0"/>
              <a:t>Respirer</a:t>
            </a:r>
            <a:r>
              <a:rPr lang="en-US" dirty="0" smtClean="0"/>
              <a:t> Living Sciences (</a:t>
            </a:r>
            <a:r>
              <a:rPr lang="en-US" dirty="0" err="1" smtClean="0"/>
              <a:t>Ronak</a:t>
            </a:r>
            <a:r>
              <a:rPr lang="en-US" dirty="0" smtClean="0"/>
              <a:t> Sutaria), IITK (</a:t>
            </a:r>
            <a:r>
              <a:rPr lang="en-US" dirty="0" err="1" smtClean="0"/>
              <a:t>Sachchida</a:t>
            </a:r>
            <a:r>
              <a:rPr lang="en-US" dirty="0" smtClean="0"/>
              <a:t> </a:t>
            </a:r>
            <a:r>
              <a:rPr lang="en-US" dirty="0" err="1" smtClean="0"/>
              <a:t>Nand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r>
              <a:rPr lang="en-US" dirty="0" smtClean="0"/>
              <a:t>, P. K.)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5" y="969725"/>
            <a:ext cx="4850272" cy="510554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867923" y="711234"/>
            <a:ext cx="6336967" cy="3072856"/>
            <a:chOff x="5755089" y="711234"/>
            <a:chExt cx="6336967" cy="3072856"/>
          </a:xfrm>
        </p:grpSpPr>
        <p:pic>
          <p:nvPicPr>
            <p:cNvPr id="41" name="Google Shape;190;p21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4" y="1087406"/>
              <a:ext cx="5265020" cy="760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190;p21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4" y="1847801"/>
              <a:ext cx="5265020" cy="78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190;p21"/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5" y="2608196"/>
              <a:ext cx="5265020" cy="760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609552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2019-2-27</a:t>
              </a:r>
            </a:p>
            <a:p>
              <a:pPr algn="ctr"/>
              <a:r>
                <a:rPr lang="en-IN" sz="1050" b="1" dirty="0" smtClean="0"/>
                <a:t>19:00:00</a:t>
              </a:r>
              <a:endParaRPr lang="en-IN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629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2019-3-03</a:t>
              </a:r>
            </a:p>
            <a:p>
              <a:pPr algn="ctr"/>
              <a:r>
                <a:rPr lang="en-IN" sz="1050" b="1" dirty="0" smtClean="0"/>
                <a:t>14:00:00</a:t>
              </a:r>
              <a:endParaRPr lang="en-IN" sz="105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7781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2019-3-07</a:t>
              </a:r>
            </a:p>
            <a:p>
              <a:pPr algn="ctr"/>
              <a:r>
                <a:rPr lang="en-IN" sz="1050" b="1" dirty="0" smtClean="0"/>
                <a:t>03:00:00</a:t>
              </a:r>
              <a:endParaRPr lang="en-IN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59051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2019-3-21</a:t>
              </a:r>
            </a:p>
            <a:p>
              <a:pPr algn="ctr"/>
              <a:r>
                <a:rPr lang="en-IN" sz="1050" b="1" dirty="0" smtClean="0"/>
                <a:t>13:00:00</a:t>
              </a:r>
              <a:endParaRPr lang="en-IN" sz="105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0933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2019-3-10</a:t>
              </a:r>
            </a:p>
            <a:p>
              <a:pPr algn="ctr"/>
              <a:r>
                <a:rPr lang="en-IN" sz="1050" b="1" dirty="0"/>
                <a:t>2</a:t>
              </a:r>
              <a:r>
                <a:rPr lang="en-IN" sz="1050" b="1" dirty="0" smtClean="0"/>
                <a:t>3:00:00</a:t>
              </a:r>
              <a:endParaRPr lang="en-IN" sz="105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8897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2019-3-14</a:t>
              </a:r>
            </a:p>
            <a:p>
              <a:pPr algn="ctr"/>
              <a:r>
                <a:rPr lang="en-IN" sz="1050" b="1" dirty="0" smtClean="0"/>
                <a:t>12:00:00</a:t>
              </a:r>
              <a:endParaRPr lang="en-IN" sz="105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83974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2019-3-18</a:t>
              </a:r>
            </a:p>
            <a:p>
              <a:pPr algn="ctr"/>
              <a:r>
                <a:rPr lang="en-IN" sz="1050" b="1" dirty="0" smtClean="0"/>
                <a:t>01:00:00</a:t>
              </a:r>
              <a:endParaRPr lang="en-IN" sz="105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34128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2019-3-25</a:t>
              </a:r>
            </a:p>
            <a:p>
              <a:pPr algn="ctr"/>
              <a:r>
                <a:rPr lang="en-IN" sz="1050" b="1" dirty="0" smtClean="0"/>
                <a:t>02:00:00</a:t>
              </a:r>
              <a:endParaRPr lang="en-IN" sz="105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066620" y="969725"/>
              <a:ext cx="404284" cy="767019"/>
              <a:chOff x="875876" y="666511"/>
              <a:chExt cx="404284" cy="76701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400</a:t>
                </a:r>
                <a:endParaRPr lang="en-IN" sz="105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</a:t>
                </a:r>
                <a:r>
                  <a:rPr lang="en-IN" sz="1050" b="1" dirty="0" smtClean="0"/>
                  <a:t>00</a:t>
                </a:r>
                <a:endParaRPr lang="en-IN" sz="105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6470903" y="1798873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470903" y="1351833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70903" y="1614866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470903" y="2118382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70903" y="2381415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70903" y="2875302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470903" y="3138335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066620" y="1734872"/>
              <a:ext cx="404284" cy="767019"/>
              <a:chOff x="875876" y="666511"/>
              <a:chExt cx="404284" cy="76701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400</a:t>
                </a:r>
                <a:endParaRPr lang="en-IN" sz="105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</a:t>
                </a:r>
                <a:r>
                  <a:rPr lang="en-IN" sz="1050" b="1" dirty="0" smtClean="0"/>
                  <a:t>00</a:t>
                </a:r>
                <a:endParaRPr lang="en-IN" sz="105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066620" y="2497124"/>
              <a:ext cx="404284" cy="767019"/>
              <a:chOff x="875876" y="666511"/>
              <a:chExt cx="404284" cy="76701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400</a:t>
                </a:r>
                <a:endParaRPr lang="en-IN" sz="105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</a:t>
                </a:r>
                <a:r>
                  <a:rPr lang="en-IN" sz="1050" b="1" dirty="0" smtClean="0"/>
                  <a:t>00</a:t>
                </a:r>
                <a:endParaRPr lang="en-IN" sz="105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8097519" y="711234"/>
              <a:ext cx="198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err="1" smtClean="0"/>
                <a:t>Gurugram</a:t>
              </a:r>
              <a:r>
                <a:rPr lang="en-IN" b="1" dirty="0" smtClean="0"/>
                <a:t> S30</a:t>
              </a:r>
              <a:endParaRPr lang="en-IN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 rot="16200000">
                  <a:off x="4874591" y="1899323"/>
                  <a:ext cx="2130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/>
                    <a:t>PM2.5 </a:t>
                  </a:r>
                  <a:r>
                    <a:rPr lang="en-IN" dirty="0" err="1"/>
                    <a:t>conc</a:t>
                  </a:r>
                  <a:r>
                    <a:rPr lang="en-IN" dirty="0"/>
                    <a:t> (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IN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74591" y="1899323"/>
                  <a:ext cx="21303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97" t="-1714" r="-24590" b="-2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867924" y="3762035"/>
            <a:ext cx="6365866" cy="3018884"/>
            <a:chOff x="5755090" y="3762035"/>
            <a:chExt cx="6365866" cy="3018884"/>
          </a:xfrm>
        </p:grpSpPr>
        <p:pic>
          <p:nvPicPr>
            <p:cNvPr id="74" name="Google Shape;191;p21"/>
            <p:cNvPicPr preferRelativeResize="0"/>
            <p:nvPr/>
          </p:nvPicPr>
          <p:blipFill rotWithShape="1">
            <a:blip r:embed="rId7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9804" y="4123791"/>
              <a:ext cx="5255395" cy="741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191;p21"/>
            <p:cNvPicPr preferRelativeResize="0"/>
            <p:nvPr/>
          </p:nvPicPr>
          <p:blipFill rotWithShape="1">
            <a:blip r:embed="rId8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9803" y="4874560"/>
              <a:ext cx="5255395" cy="721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191;p21"/>
            <p:cNvPicPr preferRelativeResize="0"/>
            <p:nvPr/>
          </p:nvPicPr>
          <p:blipFill rotWithShape="1">
            <a:blip r:embed="rId9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09429" y="5595564"/>
              <a:ext cx="5255395" cy="7175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095520" y="4111822"/>
              <a:ext cx="404284" cy="625073"/>
              <a:chOff x="875876" y="666511"/>
              <a:chExt cx="404284" cy="625073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100</a:t>
                </a:r>
                <a:endParaRPr lang="en-IN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095520" y="4823223"/>
              <a:ext cx="404284" cy="625073"/>
              <a:chOff x="875876" y="666511"/>
              <a:chExt cx="404284" cy="62507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100</a:t>
                </a:r>
                <a:endParaRPr lang="en-IN" sz="105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095520" y="5577159"/>
              <a:ext cx="404284" cy="752031"/>
              <a:chOff x="875876" y="666511"/>
              <a:chExt cx="404284" cy="752031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100</a:t>
                </a:r>
                <a:endParaRPr lang="en-IN" sz="105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75876" y="910710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50</a:t>
                </a:r>
                <a:endParaRPr lang="en-IN" sz="105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75876" y="1164626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50</a:t>
                </a:r>
                <a:endParaRPr lang="en-IN" sz="1050" b="1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6499803" y="4227530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9803" y="4629796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99803" y="4954622"/>
              <a:ext cx="52650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99803" y="5356888"/>
              <a:ext cx="52650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99803" y="5681817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499803" y="6084083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12442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2019-2-27</a:t>
              </a:r>
            </a:p>
            <a:p>
              <a:pPr algn="ctr"/>
              <a:r>
                <a:rPr lang="en-IN" sz="1050" b="1" dirty="0" smtClean="0"/>
                <a:t>19:00:00</a:t>
              </a:r>
              <a:endParaRPr lang="en-IN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7519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2019-3-03</a:t>
              </a:r>
            </a:p>
            <a:p>
              <a:pPr algn="ctr"/>
              <a:r>
                <a:rPr lang="en-IN" sz="1050" b="1" dirty="0" smtClean="0"/>
                <a:t>14:00:00</a:t>
              </a:r>
              <a:endParaRPr lang="en-IN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0671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2019-3-07</a:t>
              </a:r>
            </a:p>
            <a:p>
              <a:pPr algn="ctr"/>
              <a:r>
                <a:rPr lang="en-IN" sz="1050" b="1" dirty="0" smtClean="0"/>
                <a:t>03:00:00</a:t>
              </a:r>
              <a:endParaRPr lang="en-IN" sz="105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1941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2019-3-21</a:t>
              </a:r>
            </a:p>
            <a:p>
              <a:pPr algn="ctr"/>
              <a:r>
                <a:rPr lang="en-IN" sz="1050" b="1" dirty="0" smtClean="0"/>
                <a:t>13:00:00</a:t>
              </a:r>
              <a:endParaRPr lang="en-IN" sz="105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3823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2019-3-10</a:t>
              </a:r>
            </a:p>
            <a:p>
              <a:pPr algn="ctr"/>
              <a:r>
                <a:rPr lang="en-IN" sz="1050" b="1" dirty="0"/>
                <a:t>2</a:t>
              </a:r>
              <a:r>
                <a:rPr lang="en-IN" sz="1050" b="1" dirty="0" smtClean="0"/>
                <a:t>3:00:00</a:t>
              </a:r>
              <a:endParaRPr lang="en-IN" sz="105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1787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2019-3-14</a:t>
              </a:r>
            </a:p>
            <a:p>
              <a:pPr algn="ctr"/>
              <a:r>
                <a:rPr lang="en-IN" sz="1050" b="1" dirty="0" smtClean="0"/>
                <a:t>12:00:00</a:t>
              </a:r>
              <a:endParaRPr lang="en-IN" sz="105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86864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2019-3-18</a:t>
              </a:r>
            </a:p>
            <a:p>
              <a:pPr algn="ctr"/>
              <a:r>
                <a:rPr lang="en-IN" sz="1050" b="1" dirty="0" smtClean="0"/>
                <a:t>01:00:00</a:t>
              </a:r>
              <a:endParaRPr lang="en-IN" sz="105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7018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2019-3-25</a:t>
              </a:r>
            </a:p>
            <a:p>
              <a:pPr algn="ctr"/>
              <a:r>
                <a:rPr lang="en-IN" sz="1050" b="1" dirty="0" smtClean="0"/>
                <a:t>02:00:00</a:t>
              </a:r>
              <a:endParaRPr lang="en-IN" sz="105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499803" y="5949995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99803" y="6202232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097519" y="3762035"/>
              <a:ext cx="198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IITD2</a:t>
              </a:r>
              <a:endParaRPr lang="en-IN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 rot="16200000">
                  <a:off x="4874592" y="5011864"/>
                  <a:ext cx="2130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/>
                    <a:t>PM2.5 </a:t>
                  </a:r>
                  <a:r>
                    <a:rPr lang="en-IN" dirty="0" err="1"/>
                    <a:t>conc</a:t>
                  </a:r>
                  <a:r>
                    <a:rPr lang="en-IN" dirty="0"/>
                    <a:t> (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IN" dirty="0"/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74592" y="5011864"/>
                  <a:ext cx="213032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97" t="-1719" r="-24590" b="-25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362897" y="81091"/>
                <a:ext cx="47158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Legend</a:t>
                </a:r>
                <a:r>
                  <a:rPr lang="en-IN" dirty="0" smtClean="0"/>
                  <a:t>: </a:t>
                </a:r>
                <a:r>
                  <a:rPr lang="en-IN" dirty="0" smtClean="0">
                    <a:solidFill>
                      <a:srgbClr val="FF1A1A"/>
                    </a:solidFill>
                  </a:rPr>
                  <a:t>Predicted</a:t>
                </a:r>
                <a:r>
                  <a:rPr lang="en-IN" dirty="0" smtClean="0"/>
                  <a:t>, </a:t>
                </a:r>
                <a:r>
                  <a:rPr lang="en-IN" dirty="0" smtClean="0">
                    <a:solidFill>
                      <a:srgbClr val="2121FF"/>
                    </a:solidFill>
                  </a:rPr>
                  <a:t>Measured</a:t>
                </a:r>
                <a:r>
                  <a:rPr lang="en-IN" dirty="0" smtClean="0"/>
                  <a:t>, Absolute Error</a:t>
                </a:r>
              </a:p>
              <a:p>
                <a:r>
                  <a:rPr lang="en-IN" b="1" dirty="0" smtClean="0"/>
                  <a:t>x-axis</a:t>
                </a:r>
                <a:r>
                  <a:rPr lang="en-IN" dirty="0" smtClean="0"/>
                  <a:t>: time of day, </a:t>
                </a:r>
                <a:r>
                  <a:rPr lang="en-IN" b="1" dirty="0" smtClean="0"/>
                  <a:t>y-axis</a:t>
                </a:r>
                <a:r>
                  <a:rPr lang="en-IN" dirty="0" smtClean="0"/>
                  <a:t>: PM2.5 </a:t>
                </a:r>
                <a:r>
                  <a:rPr lang="en-IN" dirty="0" err="1" smtClean="0"/>
                  <a:t>conc</a:t>
                </a:r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897" y="81091"/>
                <a:ext cx="4715838" cy="646331"/>
              </a:xfrm>
              <a:prstGeom prst="rect">
                <a:avLst/>
              </a:prstGeom>
              <a:blipFill>
                <a:blip r:embed="rId11"/>
                <a:stretch>
                  <a:fillRect l="-1164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710" y="1116633"/>
            <a:ext cx="1969211" cy="16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</a:t>
            </a:r>
            <a:r>
              <a:rPr lang="en-US" dirty="0" smtClean="0"/>
              <a:t>: CS771 Introduction to Machine Learning</a:t>
            </a:r>
          </a:p>
          <a:p>
            <a:r>
              <a:rPr lang="en-US" b="1" dirty="0" smtClean="0"/>
              <a:t>Lectures</a:t>
            </a:r>
            <a:r>
              <a:rPr lang="en-US" dirty="0" smtClean="0"/>
              <a:t>: Mon, Wed, Fri, </a:t>
            </a:r>
            <a:r>
              <a:rPr lang="en-US" dirty="0"/>
              <a:t>6:30-7:30 </a:t>
            </a:r>
            <a:r>
              <a:rPr lang="en-US" dirty="0" smtClean="0"/>
              <a:t>PM RM101</a:t>
            </a:r>
          </a:p>
          <a:p>
            <a:r>
              <a:rPr lang="en-US" b="1" dirty="0" smtClean="0"/>
              <a:t>Course Team</a:t>
            </a:r>
            <a:r>
              <a:rPr lang="en-US" dirty="0" smtClean="0"/>
              <a:t>: </a:t>
            </a:r>
            <a:r>
              <a:rPr lang="en-US" dirty="0"/>
              <a:t>wait for next slide</a:t>
            </a:r>
            <a:endParaRPr lang="en-US" dirty="0" smtClean="0"/>
          </a:p>
          <a:p>
            <a:r>
              <a:rPr lang="en-US" b="1" dirty="0" smtClean="0"/>
              <a:t>Course Website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tinyurl.com/ml19-20ww</a:t>
            </a:r>
            <a:endParaRPr lang="en-US" dirty="0" smtClean="0"/>
          </a:p>
          <a:p>
            <a:r>
              <a:rPr lang="en-US" b="1" dirty="0" smtClean="0"/>
              <a:t>Piazza Website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tinyurl.com/ml19-20wp</a:t>
            </a:r>
            <a:r>
              <a:rPr lang="en-US" dirty="0" smtClean="0"/>
              <a:t> (Enroll yourself!)</a:t>
            </a:r>
          </a:p>
          <a:p>
            <a:r>
              <a:rPr lang="en-US" b="1" dirty="0" smtClean="0"/>
              <a:t>Office hours</a:t>
            </a:r>
            <a:r>
              <a:rPr lang="en-US" dirty="0" smtClean="0"/>
              <a:t>: uploaded </a:t>
            </a:r>
            <a:r>
              <a:rPr lang="en-US" dirty="0"/>
              <a:t>on Piazza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piazza.com/iitk.ac.in/secondsemester2020/cs771/staff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Soumya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Banerjee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soumyab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Incremental Learning, Computer Vision, Machine Learning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0" y="1426256"/>
            <a:ext cx="1710812" cy="171081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Amit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Chandak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amitch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latin typeface="+mj-lt"/>
                </a:rPr>
                <a:t>Decremental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 Learning, Bayesian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Optimization,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Representational Learning on Graphs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5345" y="1426256"/>
            <a:ext cx="1710812" cy="171081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Dey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Optimization,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Bayesian machine learning, Markov C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hains, Dynamical systems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481" y="4058264"/>
            <a:ext cx="1710812" cy="171081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5" name="Rectangle 24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Mangesh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Kalan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nitismk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Reinforcement Learning, Computer Vision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1505" y="4076007"/>
            <a:ext cx="1710812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6686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Jimmy Kumar (jimmy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Extreme Classification, Recommendation Systems, Bayesian Inference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6" name="Rectangle 1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Neeraj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Matiyali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neermat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Computer Vision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Shailesh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Vishweshwar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Recommendation Systems, Reinforcement Learning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77" y="1422098"/>
            <a:ext cx="1712951" cy="17129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1505" y="1422971"/>
            <a:ext cx="1710387" cy="17103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842" y="4076878"/>
            <a:ext cx="1710387" cy="171038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56686" y="3974615"/>
            <a:ext cx="5450004" cy="1914916"/>
            <a:chOff x="475308" y="1084316"/>
            <a:chExt cx="5450004" cy="1914916"/>
          </a:xfrm>
        </p:grpSpPr>
        <p:sp>
          <p:nvSpPr>
            <p:cNvPr id="28" name="Rectangle 27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Bhaskar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Pratim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Mukhoty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bhaskarm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Robust Learning, Security in ML, Time-series forecasting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77" y="4058264"/>
            <a:ext cx="1710812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Roy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Deep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Learning, Computer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Vision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Saiteja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Utpala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sait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Probabilistic ML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1" y="1422098"/>
            <a:ext cx="1712951" cy="171295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29" name="Rectangle 28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Purushottam “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Puru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” Kar (purushot)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ML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in E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ducation, Extreme Classification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, Robust Learning</a:t>
              </a: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39" y="4070938"/>
            <a:ext cx="1905165" cy="1722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548" y="1422099"/>
            <a:ext cx="1712724" cy="17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Please enrol yourself on Piazza (there is no separate mailing list)</a:t>
            </a:r>
          </a:p>
          <a:p>
            <a:r>
              <a:rPr lang="en-US" dirty="0"/>
              <a:t>Auditors will have access to several aspects of the course</a:t>
            </a:r>
          </a:p>
          <a:p>
            <a:pPr lvl="1"/>
            <a:r>
              <a:rPr lang="en-US" dirty="0"/>
              <a:t>Lectures and lecture material</a:t>
            </a:r>
          </a:p>
          <a:p>
            <a:pPr lvl="1"/>
            <a:r>
              <a:rPr lang="en-US" dirty="0"/>
              <a:t>Discussion forum activities</a:t>
            </a:r>
          </a:p>
          <a:p>
            <a:pPr lvl="1"/>
            <a:r>
              <a:rPr lang="en-US" dirty="0" smtClean="0"/>
              <a:t>Assignment, quiz </a:t>
            </a:r>
            <a:r>
              <a:rPr lang="en-US" dirty="0"/>
              <a:t>and examination </a:t>
            </a:r>
            <a:r>
              <a:rPr lang="en-US" dirty="0" smtClean="0"/>
              <a:t>questions and solutions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regret our inability to extend the following services</a:t>
            </a:r>
          </a:p>
          <a:p>
            <a:pPr lvl="1"/>
            <a:r>
              <a:rPr lang="en-US" dirty="0"/>
              <a:t>Submit assignments and receive graded submissions</a:t>
            </a:r>
          </a:p>
          <a:p>
            <a:pPr lvl="1"/>
            <a:r>
              <a:rPr lang="en-US" dirty="0"/>
              <a:t>Appear for </a:t>
            </a:r>
            <a:r>
              <a:rPr lang="en-US" dirty="0" smtClean="0"/>
              <a:t>quizzes, examinations </a:t>
            </a:r>
            <a:r>
              <a:rPr lang="en-US" dirty="0"/>
              <a:t>and receive graded answer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Grading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Quizzes – 20%</a:t>
            </a:r>
          </a:p>
          <a:p>
            <a:r>
              <a:rPr lang="en-IN" dirty="0" smtClean="0"/>
              <a:t>Mini-projects – 30%</a:t>
            </a:r>
          </a:p>
          <a:p>
            <a:r>
              <a:rPr lang="en-IN" dirty="0" smtClean="0"/>
              <a:t>Mid-semester Exam – 20%</a:t>
            </a:r>
          </a:p>
          <a:p>
            <a:r>
              <a:rPr lang="en-IN" dirty="0" smtClean="0"/>
              <a:t>End-semester Exam –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Quizzes – 20%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(2) quizzes to be conducted – each worth 10%</a:t>
            </a:r>
          </a:p>
          <a:p>
            <a:r>
              <a:rPr lang="en-US" dirty="0" smtClean="0"/>
              <a:t>Jan 22 </a:t>
            </a:r>
            <a:r>
              <a:rPr lang="en-US" dirty="0"/>
              <a:t>(</a:t>
            </a:r>
            <a:r>
              <a:rPr lang="en-US" dirty="0" smtClean="0"/>
              <a:t>Wed), Mar 25 </a:t>
            </a:r>
            <a:r>
              <a:rPr lang="en-US" dirty="0"/>
              <a:t>(</a:t>
            </a:r>
            <a:r>
              <a:rPr lang="en-US" dirty="0" smtClean="0"/>
              <a:t>Wed)</a:t>
            </a:r>
          </a:p>
          <a:p>
            <a:r>
              <a:rPr lang="en-US" dirty="0" smtClean="0"/>
              <a:t>Quizzes will be held in a separate lecture hall (L20) – details later</a:t>
            </a:r>
          </a:p>
          <a:p>
            <a:r>
              <a:rPr lang="en-US" dirty="0" smtClean="0"/>
              <a:t>Only registered students will be allowed to appear for quizzes</a:t>
            </a:r>
          </a:p>
          <a:p>
            <a:r>
              <a:rPr lang="en-US" dirty="0" smtClean="0"/>
              <a:t>Syllabus for each quiz will cover roughly 8-10 lectures – short quiz</a:t>
            </a:r>
          </a:p>
          <a:p>
            <a:r>
              <a:rPr lang="en-US" dirty="0" smtClean="0"/>
              <a:t>If you are regular with lectures, practice problems, then you should not have to prepare excessively for these quizzes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3636</TotalTime>
  <Words>1289</Words>
  <Application>Microsoft Office PowerPoint</Application>
  <PresentationFormat>Widescreen</PresentationFormat>
  <Paragraphs>296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</vt:lpstr>
      <vt:lpstr>Courier New</vt:lpstr>
      <vt:lpstr>Wingdings</vt:lpstr>
      <vt:lpstr>Metropolitan</vt:lpstr>
      <vt:lpstr>Welcome</vt:lpstr>
      <vt:lpstr>Add-Drop</vt:lpstr>
      <vt:lpstr>Course Details</vt:lpstr>
      <vt:lpstr>Course Team</vt:lpstr>
      <vt:lpstr>Course Team</vt:lpstr>
      <vt:lpstr>Course Team</vt:lpstr>
      <vt:lpstr>Auditors</vt:lpstr>
      <vt:lpstr>Grading Scheme</vt:lpstr>
      <vt:lpstr>Quizzes – 20%</vt:lpstr>
      <vt:lpstr>Mini-projects (assignments) – 30%</vt:lpstr>
      <vt:lpstr>Reference Material</vt:lpstr>
      <vt:lpstr>Course Website</vt:lpstr>
      <vt:lpstr>To Do for You</vt:lpstr>
      <vt:lpstr>What is Machine Learning</vt:lpstr>
      <vt:lpstr>Machine Learning</vt:lpstr>
      <vt:lpstr>Machine Learning</vt:lpstr>
      <vt:lpstr>Machine Learning</vt:lpstr>
      <vt:lpstr>When to apply ML</vt:lpstr>
      <vt:lpstr>A few cool applications of ML</vt:lpstr>
      <vt:lpstr>Program Correction with ML</vt:lpstr>
      <vt:lpstr>Program Correction with ML</vt:lpstr>
      <vt:lpstr>Abstract Reasoning with ML</vt:lpstr>
      <vt:lpstr>Image Reconstruction with ML</vt:lpstr>
      <vt:lpstr>Video Surveillance with ML</vt:lpstr>
      <vt:lpstr>AQ Prediction with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197</cp:revision>
  <dcterms:created xsi:type="dcterms:W3CDTF">2018-07-30T05:08:11Z</dcterms:created>
  <dcterms:modified xsi:type="dcterms:W3CDTF">2020-01-05T04:09:10Z</dcterms:modified>
</cp:coreProperties>
</file>