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2/28/2020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34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51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50.png"/><Relationship Id="rId7" Type="http://schemas.openxmlformats.org/officeDocument/2006/relationships/image" Target="../media/image2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0905005" cy="3352800"/>
          </a:xfrm>
        </p:spPr>
        <p:txBody>
          <a:bodyPr/>
          <a:lstStyle/>
          <a:p>
            <a:r>
              <a:rPr lang="en-US" dirty="0" smtClean="0"/>
              <a:t>Linear Algebra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Gram-Schmidt </a:t>
            </a:r>
            <a:r>
              <a:rPr lang="en-IN" dirty="0" err="1"/>
              <a:t>Orthonormalization</a:t>
            </a:r>
            <a:r>
              <a:rPr lang="en-IN" dirty="0" smtClean="0"/>
              <a:t>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00144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this process yields an orthonormal basis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Initialize basis by removing an (arbitrary) element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normalize it and add it to the basis,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Repeat until all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is not empty</a:t>
                </a:r>
              </a:p>
              <a:p>
                <a:pPr lvl="2"/>
                <a:r>
                  <a:rPr lang="en-IN" dirty="0" smtClean="0"/>
                  <a:t>Remove an arbitrary element from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Compute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1" i="0" dirty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dirty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, add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to the basis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else throw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IN" dirty="0" smtClean="0"/>
                  <a:t> away</a:t>
                </a:r>
              </a:p>
              <a:p>
                <a:r>
                  <a:rPr lang="en-IN" dirty="0" smtClean="0"/>
                  <a:t>The exact basis we get depends on the order in which we process the vectors but we will get an orthonormal basis every time</a:t>
                </a:r>
              </a:p>
              <a:p>
                <a:pPr lvl="2"/>
                <a:r>
                  <a:rPr lang="en-IN" dirty="0" smtClean="0"/>
                  <a:t>We will also get a basis of the same size every time (proof omitted)</a:t>
                </a:r>
              </a:p>
              <a:p>
                <a:pPr lvl="2"/>
                <a:r>
                  <a:rPr lang="en-IN" dirty="0" smtClean="0"/>
                  <a:t>The above algorithm is simple but can be numerically imprecise (recall overflow issues), numerically stable versions of the GSO process also exist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001445"/>
              </a:xfrm>
              <a:blipFill>
                <a:blip r:embed="rId2"/>
                <a:stretch>
                  <a:fillRect l="-562" t="-2437" b="-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93645" y="562366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2550695" y="268619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tweak the GSO process slightly so that it always gives us a basis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although this basis need not have orthogonal vectors nor normalized vectors – can you think of </a:t>
                </a:r>
                <a:r>
                  <a:rPr lang="en-IN" sz="2400" smtClean="0">
                    <a:solidFill>
                      <a:schemeClr val="tx1"/>
                    </a:solidFill>
                    <a:latin typeface="+mj-lt"/>
                  </a:rPr>
                  <a:t>this tweak?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95" y="268619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blipFill>
                <a:blip r:embed="rId3"/>
                <a:stretch>
                  <a:fillRect l="-2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Maps/Transformations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These map vectors to other vectors, but in a way that preserve lines</a:t>
                </a:r>
              </a:p>
              <a:p>
                <a:pPr lvl="2"/>
                <a:r>
                  <a:rPr lang="en-IN" dirty="0" smtClean="0"/>
                  <a:t>The mapped vectors may have the same/smaller/larger dimensionality</a:t>
                </a:r>
              </a:p>
              <a:p>
                <a:pPr lvl="2"/>
                <a:r>
                  <a:rPr lang="en-IN" dirty="0" smtClean="0"/>
                  <a:t>If a bunch of vectors were lying on a line earlier (any line), the mapped vectors would also lie on a (possibly different line)</a:t>
                </a:r>
              </a:p>
              <a:p>
                <a:pPr lvl="2"/>
                <a:r>
                  <a:rPr lang="en-IN" dirty="0" smtClean="0"/>
                  <a:t>Linear transformations always map the origin to the origin itself. If a map preserves all lines but shifts the origin – called an </a:t>
                </a:r>
                <a:r>
                  <a:rPr lang="en-IN" i="0" dirty="0" smtClean="0"/>
                  <a:t>affine transformation</a:t>
                </a:r>
                <a:r>
                  <a:rPr lang="en-IN" dirty="0" smtClean="0"/>
                  <a:t> instead</a:t>
                </a:r>
              </a:p>
              <a:p>
                <a:r>
                  <a:rPr lang="en-IN" dirty="0" smtClean="0"/>
                  <a:t>Mathematically,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is a linear map/transformation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for </a:t>
                </a:r>
                <a:r>
                  <a:rPr lang="en-IN" b="1" i="0" dirty="0" smtClean="0"/>
                  <a:t>any</a:t>
                </a:r>
                <a:r>
                  <a:rPr lang="en-IN" dirty="0" smtClean="0"/>
                  <a:t> pair of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3"/>
                <a:r>
                  <a:rPr lang="en-IN" b="1" dirty="0" smtClean="0"/>
                  <a:t>Note</a:t>
                </a:r>
                <a:r>
                  <a:rPr lang="en-IN" dirty="0" smtClean="0"/>
                  <a:t>: The vectors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are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-dimensional, not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-dimensional</a:t>
                </a:r>
              </a:p>
              <a:p>
                <a:pPr lvl="3"/>
                <a:r>
                  <a:rPr lang="en-IN" dirty="0" smtClean="0"/>
                  <a:t>The emphasis on the word </a:t>
                </a:r>
                <a:r>
                  <a:rPr lang="en-IN" b="1" i="1" dirty="0" smtClean="0"/>
                  <a:t>any</a:t>
                </a:r>
                <a:r>
                  <a:rPr lang="en-IN" dirty="0" smtClean="0"/>
                  <a:t> is important. It wont do if this holds only for some pairs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for </a:t>
                </a:r>
                <a:r>
                  <a:rPr lang="en-IN" b="1" i="0" dirty="0" smtClean="0"/>
                  <a:t>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i="0" dirty="0" smtClean="0"/>
                  <a:t> </a:t>
                </a:r>
                <a:r>
                  <a:rPr lang="en-IN" dirty="0" smtClean="0"/>
                  <a:t>and </a:t>
                </a:r>
                <a:r>
                  <a:rPr lang="en-IN" b="1" i="0" dirty="0" smtClean="0"/>
                  <a:t>any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b="1" i="0" dirty="0" smtClean="0"/>
              </a:p>
              <a:p>
                <a:pPr lvl="3"/>
                <a:r>
                  <a:rPr lang="en-IN" b="1" dirty="0" smtClean="0"/>
                  <a:t>Note</a:t>
                </a:r>
                <a:r>
                  <a:rPr lang="en-IN" dirty="0" smtClean="0"/>
                  <a:t>: taking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i="0" dirty="0" smtClean="0"/>
                  <a:t> shows us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i="0" dirty="0" smtClean="0"/>
                  <a:t> where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i="0" dirty="0" smtClean="0"/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i="0" dirty="0" smtClean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 b="-5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71" y="0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53353" y="1424833"/>
                <a:ext cx="10578164" cy="3105711"/>
              </a:xfrm>
              <a:prstGeom prst="wedgeRectCallout">
                <a:avLst>
                  <a:gd name="adj1" fmla="val 55640"/>
                  <a:gd name="adj2" fmla="val -5464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Consider the line joining vectors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: all points on this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line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can be described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as an affine combination of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Now, given a linear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we have 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I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I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also lies on the line joining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Conversely, consider a point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on the line joining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This point must be of the form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But this means that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which means that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was the result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mapping some point on the line joining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1424833"/>
                <a:ext cx="10578164" cy="3105711"/>
              </a:xfrm>
              <a:prstGeom prst="wedgeRectCallout">
                <a:avLst>
                  <a:gd name="adj1" fmla="val 55640"/>
                  <a:gd name="adj2" fmla="val -54642"/>
                </a:avLst>
              </a:prstGeom>
              <a:blipFill>
                <a:blip r:embed="rId4"/>
                <a:stretch>
                  <a:fillRect l="-707" b="-33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Encoding Linear Transformations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Although it may seem very tedious to represent such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that maps vectors to vectors in a “linear” way, it is actually very easy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0,0,…,0,1,0,…,0,0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be the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which has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in 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err="1" smtClean="0"/>
                  <a:t>-th</a:t>
                </a:r>
                <a:r>
                  <a:rPr lang="en-IN" dirty="0" smtClean="0"/>
                  <a:t> coordinate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everywhere else</a:t>
                </a:r>
              </a:p>
              <a:p>
                <a:pPr lvl="2"/>
                <a:r>
                  <a:rPr lang="en-IN" dirty="0" smtClean="0"/>
                  <a:t>Often called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canonical/standard/natural basic vector</a:t>
                </a:r>
              </a:p>
              <a:p>
                <a:r>
                  <a:rPr lang="en-IN" dirty="0" smtClean="0"/>
                  <a:t>Suppose someone tells 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(all these are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For any new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I can use linearity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Thus, fixing where the canonical vectors get mapped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completely fixes where </a:t>
                </a:r>
                <a:r>
                  <a:rPr lang="en-IN" b="1" i="1" dirty="0" smtClean="0"/>
                  <a:t>any</a:t>
                </a:r>
                <a:r>
                  <a:rPr lang="en-IN" dirty="0" smtClean="0"/>
                  <a:t>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must get mapped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 </a:t>
            </a:r>
            <a:r>
              <a:rPr lang="en-IN" b="1" dirty="0" smtClean="0"/>
              <a:t>ARE</a:t>
            </a:r>
            <a:r>
              <a:rPr lang="en-IN" dirty="0" smtClean="0"/>
              <a:t> Linear Transformations!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If we arrange all these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vectors (all of which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-dimensional) as column vectors side by side, we get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another way of writing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is to simply write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Thus, all linear transformations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can be expressed as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gives us the transformed vectors!</a:t>
                </a:r>
              </a:p>
              <a:p>
                <a:r>
                  <a:rPr lang="en-IN" dirty="0" smtClean="0"/>
                  <a:t>It is easy to verify that for any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the transformation defined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is always linear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366" b="-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23" y="1761423"/>
            <a:ext cx="1740935" cy="174093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329314" y="1761422"/>
            <a:ext cx="8195209" cy="981517"/>
          </a:xfrm>
          <a:prstGeom prst="wedgeRectCallout">
            <a:avLst>
              <a:gd name="adj1" fmla="val 58797"/>
              <a:gd name="adj2" fmla="val 5822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means every linear transformation uniquely corresponds to a matrix and every matrix uniquely defines a linear transformation!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493645" y="46611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1010653" y="191994"/>
                <a:ext cx="9420213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 careful – this works only for linear transformations. If the transformation you have in mind is non-linear, then merely specifying what happens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on that transformation will not tell us complete details of that map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53" y="191994"/>
                <a:ext cx="9420213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blipFill>
                <a:blip r:embed="rId4"/>
                <a:stretch>
                  <a:fillRect l="-6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71" y="3558738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/>
              <p:cNvSpPr/>
              <p:nvPr/>
            </p:nvSpPr>
            <p:spPr>
              <a:xfrm>
                <a:off x="349220" y="3558737"/>
                <a:ext cx="10379739" cy="1523255"/>
              </a:xfrm>
              <a:prstGeom prst="wedgeRectCallout">
                <a:avLst>
                  <a:gd name="adj1" fmla="val 57406"/>
                  <a:gd name="adj2" fmla="val 291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use feature matrices in ML, say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Even these matrices correspond to maps – they map models to scores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acc>
                      <m:accPr>
                        <m:chr m:val="̂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Thus, features define a linear map too! The goal of ML is to find a suitable input for this map (the model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 such that the output is as desired by us (e.g. we may want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IN" sz="2400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20" y="3558737"/>
                <a:ext cx="10379739" cy="1523255"/>
              </a:xfrm>
              <a:prstGeom prst="wedgeRectCallout">
                <a:avLst>
                  <a:gd name="adj1" fmla="val 57406"/>
                  <a:gd name="adj2" fmla="val 29157"/>
                </a:avLst>
              </a:prstGeom>
              <a:blipFill>
                <a:blip r:embed="rId6"/>
                <a:stretch>
                  <a:fillRect l="-599" t="-2734" b="-898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5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Linear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7273602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The first kind of linear transformations that we study are </a:t>
            </a:r>
            <a:r>
              <a:rPr lang="en-IN" i="1" dirty="0" smtClean="0"/>
              <a:t>scaling transformations</a:t>
            </a:r>
            <a:r>
              <a:rPr lang="en-IN" dirty="0" smtClean="0"/>
              <a:t> that simply scale the various dimensions by different amounts</a:t>
            </a:r>
          </a:p>
          <a:p>
            <a:pPr lvl="2"/>
            <a:r>
              <a:rPr lang="en-IN" dirty="0" smtClean="0"/>
              <a:t>Scaling by a negative quantity is permitted – amounts to flipping that dimension</a:t>
            </a:r>
          </a:p>
          <a:p>
            <a:pPr lvl="2"/>
            <a:r>
              <a:rPr lang="en-IN" dirty="0" smtClean="0"/>
              <a:t>For scaling transformations, output vector is of the same dim as input vector</a:t>
            </a:r>
          </a:p>
          <a:p>
            <a:pPr lvl="2"/>
            <a:r>
              <a:rPr lang="en-IN" dirty="0" smtClean="0"/>
              <a:t>Sometimes, we may treat scaling by zero as equivalent to dropping a dimension</a:t>
            </a:r>
          </a:p>
          <a:p>
            <a:pPr lvl="2"/>
            <a:r>
              <a:rPr lang="en-IN" dirty="0" smtClean="0"/>
              <a:t>Scaling transformations correspond to diagonal matrices</a:t>
            </a:r>
          </a:p>
          <a:p>
            <a:r>
              <a:rPr lang="en-IN" dirty="0" smtClean="0"/>
              <a:t>Easy to see that scaling maps are linear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669530" y="5338579"/>
                <a:ext cx="3796349" cy="968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30" y="5338579"/>
                <a:ext cx="3796349" cy="968791"/>
              </a:xfrm>
              <a:prstGeom prst="rect">
                <a:avLst/>
              </a:prstGeom>
              <a:blipFill>
                <a:blip r:embed="rId2"/>
                <a:stretch>
                  <a:fillRect l="-4013" b="-1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4" name="Straight Arrow Connector 18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85" name="Group 184"/>
          <p:cNvGrpSpPr/>
          <p:nvPr/>
        </p:nvGrpSpPr>
        <p:grpSpPr>
          <a:xfrm flipH="1">
            <a:off x="8608745" y="279354"/>
            <a:ext cx="2163363" cy="5017310"/>
            <a:chOff x="7526957" y="1111624"/>
            <a:chExt cx="4326726" cy="3344873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065971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7526957" y="3766206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04" name="Straight Arrow Connector 20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205" name="TextBox 204"/>
          <p:cNvSpPr txBox="1"/>
          <p:nvPr/>
        </p:nvSpPr>
        <p:spPr>
          <a:xfrm>
            <a:off x="7594118" y="6211848"/>
            <a:ext cx="4184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Scale x axis by factor of 0.5 and flip it</a:t>
            </a:r>
          </a:p>
          <a:p>
            <a:r>
              <a:rPr lang="en-IN" sz="2000" dirty="0" smtClean="0">
                <a:latin typeface="+mj-lt"/>
              </a:rPr>
              <a:t>Scale y axis by a factor of 1.5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4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165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2" grpId="0"/>
      <p:bldP spid="2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Linear Transformations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273602" cy="5746376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 smtClean="0"/>
                  <a:t>Rotation </a:t>
                </a:r>
                <a:r>
                  <a:rPr lang="en-IN" i="1" dirty="0"/>
                  <a:t>transformations</a:t>
                </a:r>
                <a:r>
                  <a:rPr lang="en-IN" dirty="0"/>
                  <a:t> </a:t>
                </a:r>
                <a:r>
                  <a:rPr lang="en-IN" dirty="0" smtClean="0"/>
                  <a:t>are linear maps that simply </a:t>
                </a:r>
                <a:r>
                  <a:rPr lang="en-IN" dirty="0"/>
                  <a:t>rotate the whole space</a:t>
                </a:r>
              </a:p>
              <a:p>
                <a:pPr lvl="2"/>
                <a:r>
                  <a:rPr lang="en-IN" dirty="0" smtClean="0"/>
                  <a:t>Also </a:t>
                </a:r>
                <a:r>
                  <a:rPr lang="en-IN" dirty="0"/>
                  <a:t>preserve </a:t>
                </a:r>
                <a:r>
                  <a:rPr lang="en-IN" dirty="0" smtClean="0"/>
                  <a:t>dot products b/w any </a:t>
                </a:r>
                <a:r>
                  <a:rPr lang="en-IN" dirty="0"/>
                  <a:t>two </a:t>
                </a:r>
                <a:r>
                  <a:rPr lang="en-IN" dirty="0" err="1" smtClean="0"/>
                  <a:t>vecs</a:t>
                </a:r>
                <a:endParaRPr lang="en-IN" dirty="0"/>
              </a:p>
              <a:p>
                <a:pPr lvl="3"/>
                <a:r>
                  <a:rPr lang="en-IN" b="1" dirty="0" smtClean="0"/>
                  <a:t>Corollary</a:t>
                </a:r>
                <a:r>
                  <a:rPr lang="en-IN" dirty="0" smtClean="0"/>
                  <a:t>: also preserve Euclid. distances b/w any </a:t>
                </a:r>
                <a:r>
                  <a:rPr lang="en-IN" dirty="0"/>
                  <a:t>two </a:t>
                </a:r>
                <a:r>
                  <a:rPr lang="en-IN" dirty="0" smtClean="0"/>
                  <a:t>points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Such maps are called </a:t>
                </a:r>
                <a:r>
                  <a:rPr lang="en-IN" i="1" dirty="0"/>
                  <a:t>isometric </a:t>
                </a:r>
                <a:r>
                  <a:rPr lang="en-IN" i="1" dirty="0" smtClean="0"/>
                  <a:t>transformations</a:t>
                </a:r>
                <a:br>
                  <a:rPr lang="en-IN" i="1" dirty="0" smtClean="0"/>
                </a:br>
                <a:r>
                  <a:rPr lang="en-IN" i="1" dirty="0" err="1" smtClean="0"/>
                  <a:t>iso</a:t>
                </a:r>
                <a:r>
                  <a:rPr lang="en-IN" i="1" dirty="0" smtClean="0"/>
                  <a:t> = same, </a:t>
                </a:r>
                <a:r>
                  <a:rPr lang="en-IN" i="1" dirty="0" err="1" smtClean="0"/>
                  <a:t>metricus</a:t>
                </a:r>
                <a:r>
                  <a:rPr lang="en-IN" i="1" dirty="0" smtClean="0"/>
                  <a:t> = measurement</a:t>
                </a:r>
                <a:endParaRPr lang="en-IN" i="1" dirty="0"/>
              </a:p>
              <a:p>
                <a:pPr lvl="2"/>
                <a:r>
                  <a:rPr lang="en-IN" dirty="0" smtClean="0"/>
                  <a:t>Output </a:t>
                </a:r>
                <a:r>
                  <a:rPr lang="en-IN" dirty="0" err="1" smtClean="0"/>
                  <a:t>vec</a:t>
                </a:r>
                <a:r>
                  <a:rPr lang="en-IN" dirty="0" smtClean="0"/>
                  <a:t> </a:t>
                </a:r>
                <a:r>
                  <a:rPr lang="en-IN" dirty="0"/>
                  <a:t>always of </a:t>
                </a:r>
                <a:r>
                  <a:rPr lang="en-IN" dirty="0" smtClean="0"/>
                  <a:t>same </a:t>
                </a:r>
                <a:r>
                  <a:rPr lang="en-IN" dirty="0"/>
                  <a:t>dim as input </a:t>
                </a:r>
                <a:r>
                  <a:rPr lang="en-IN" dirty="0" err="1" smtClean="0"/>
                  <a:t>vec</a:t>
                </a:r>
                <a:endParaRPr lang="en-IN" dirty="0"/>
              </a:p>
              <a:p>
                <a:pPr lvl="2"/>
                <a:r>
                  <a:rPr lang="en-IN" dirty="0"/>
                  <a:t>Rotation transformations always correspond to matrices whose columns are </a:t>
                </a:r>
                <a:r>
                  <a:rPr lang="en-IN" dirty="0" smtClean="0"/>
                  <a:t>orthonormal</a:t>
                </a:r>
              </a:p>
              <a:p>
                <a:pPr lvl="3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and rot. maps preserve dot products, we must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too!</a:t>
                </a:r>
              </a:p>
              <a:p>
                <a:pPr lvl="3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too!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273602" cy="5746376"/>
              </a:xfrm>
              <a:blipFill>
                <a:blip r:embed="rId2"/>
                <a:stretch>
                  <a:fillRect l="-92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blipFill>
                <a:blip r:embed="rId3"/>
                <a:stretch>
                  <a:fillRect l="-3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4" name="Straight Arrow Connector 18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7594118" y="6483849"/>
            <a:ext cx="425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Rotate counter-clockwise by 45 degrees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70" y="129866"/>
            <a:ext cx="1740935" cy="1740935"/>
          </a:xfrm>
          <a:prstGeom prst="rect">
            <a:avLst/>
          </a:prstGeom>
        </p:spPr>
      </p:pic>
      <p:sp>
        <p:nvSpPr>
          <p:cNvPr id="48" name="Rectangular Callout 47"/>
          <p:cNvSpPr/>
          <p:nvPr/>
        </p:nvSpPr>
        <p:spPr>
          <a:xfrm>
            <a:off x="3127438" y="67476"/>
            <a:ext cx="7761673" cy="1126977"/>
          </a:xfrm>
          <a:prstGeom prst="wedgeRectCallout">
            <a:avLst>
              <a:gd name="adj1" fmla="val 56051"/>
              <a:gd name="adj2" fmla="val 5257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Caution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not all orthonormal matrices correspond to rotation maps though. Orthonormal matrices can also give maps that flip the sign of an axis (after rotating it) or even exchange axes</a:t>
            </a:r>
          </a:p>
        </p:txBody>
      </p:sp>
    </p:spTree>
    <p:extLst>
      <p:ext uri="{BB962C8B-B14F-4D97-AF65-F5344CB8AC3E}">
        <p14:creationId xmlns:p14="http://schemas.microsoft.com/office/powerpoint/2010/main" val="13162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5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2" grpId="0"/>
      <p:bldP spid="66" grpId="0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Linear Transformations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273602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Beware of linear transformations where the vectors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are not linearly independent</a:t>
                </a:r>
              </a:p>
              <a:p>
                <a:r>
                  <a:rPr lang="en-IN" dirty="0" smtClean="0"/>
                  <a:t>In such case, the entire space is mapped to a lower-dimensional hyperplane/line</a:t>
                </a:r>
              </a:p>
              <a:p>
                <a:pPr lvl="2"/>
                <a:r>
                  <a:rPr lang="en-IN" dirty="0" smtClean="0"/>
                  <a:t>Sure, this low dimensional (hyper)plane/line could be sitting inside a higher dimensional space but it would itself be low dimensional</a:t>
                </a:r>
              </a:p>
              <a:p>
                <a:r>
                  <a:rPr lang="en-IN" dirty="0" smtClean="0"/>
                  <a:t>This could </a:t>
                </a:r>
                <a:r>
                  <a:rPr lang="en-IN" dirty="0" smtClean="0"/>
                  <a:t>happen </a:t>
                </a:r>
                <a:r>
                  <a:rPr lang="en-IN" dirty="0" smtClean="0"/>
                  <a:t>even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smtClean="0"/>
                  <a:t>(the output dim) is </a:t>
                </a:r>
                <a:r>
                  <a:rPr lang="en-IN" dirty="0" smtClean="0"/>
                  <a:t>a large number, even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N</a:t>
                </a:r>
                <a:r>
                  <a:rPr lang="en-IN" dirty="0" smtClean="0"/>
                  <a:t>otice </a:t>
                </a:r>
                <a:r>
                  <a:rPr lang="en-IN" dirty="0" smtClean="0"/>
                  <a:t>that the possible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are exactly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273602" cy="5746376"/>
              </a:xfrm>
              <a:blipFill>
                <a:blip r:embed="rId2"/>
                <a:stretch>
                  <a:fillRect l="-92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969932" y="5249857"/>
                <a:ext cx="3931661" cy="9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32" y="5249857"/>
                <a:ext cx="3931661" cy="910314"/>
              </a:xfrm>
              <a:prstGeom prst="rect">
                <a:avLst/>
              </a:prstGeom>
              <a:blipFill>
                <a:blip r:embed="rId3"/>
                <a:stretch>
                  <a:fillRect l="-3876"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4" name="Straight Arrow Connector 18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 rot="-3780000">
            <a:off x="-4146698" y="1115572"/>
            <a:ext cx="27682284" cy="3344873"/>
            <a:chOff x="7526957" y="1111624"/>
            <a:chExt cx="4326726" cy="3344873"/>
          </a:xfrm>
          <a:scene3d>
            <a:camera prst="orthographicFront">
              <a:rot lat="839728" lon="4534038" rev="2593148"/>
            </a:camera>
            <a:lightRig rig="threePt" dir="t"/>
          </a:scene3d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30" name="Straight Arrow Connector 129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 rot="-3780000">
            <a:off x="-8285452" y="1107739"/>
            <a:ext cx="35948794" cy="3344873"/>
            <a:chOff x="7526957" y="1111624"/>
            <a:chExt cx="4326726" cy="3344873"/>
          </a:xfrm>
          <a:scene3d>
            <a:camera prst="orthographicFront">
              <a:rot lat="868646" lon="5161974" rev="4469746"/>
            </a:camera>
            <a:lightRig rig="threePt" dir="t"/>
          </a:scene3d>
        </p:grpSpPr>
        <p:cxnSp>
          <p:nvCxnSpPr>
            <p:cNvPr id="132" name="Straight Arrow Connector 131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0" name="Straight Arrow Connector 149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cxnSp>
        <p:nvCxnSpPr>
          <p:cNvPr id="6" name="Straight Connector 5"/>
          <p:cNvCxnSpPr/>
          <p:nvPr/>
        </p:nvCxnSpPr>
        <p:spPr>
          <a:xfrm flipH="1">
            <a:off x="8180224" y="480836"/>
            <a:ext cx="2668239" cy="5341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805800">
                                      <p:cBhvr>
                                        <p:cTn id="3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</p:cBhvr>
                                      <p:by x="223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Multiple Linear Transformations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05919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We can apply multiple linear transformations to a single vector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IN" dirty="0" smtClean="0"/>
                  <a:t> be two linear transformations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is represented by a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 smtClean="0"/>
                  <a:t> by a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The transformation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then simply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N" dirty="0" smtClean="0"/>
                  <a:t> is represented by the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claim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 smtClean="0"/>
                  <a:t>requires a proof but it is a relatively simple proof</a:t>
                </a:r>
              </a:p>
              <a:p>
                <a:pPr lvl="2"/>
                <a:r>
                  <a:rPr lang="en-IN" b="1" dirty="0" smtClean="0"/>
                  <a:t>Hint</a:t>
                </a:r>
                <a:r>
                  <a:rPr lang="en-IN" dirty="0" smtClean="0"/>
                  <a:t>: first show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N" dirty="0" smtClean="0"/>
                  <a:t> must be linear as well and then use linearity</a:t>
                </a:r>
              </a:p>
              <a:p>
                <a:pPr lvl="2"/>
                <a:r>
                  <a:rPr lang="en-IN" dirty="0"/>
                  <a:t>This is why </a:t>
                </a:r>
                <a:r>
                  <a:rPr lang="en-IN" dirty="0" smtClean="0"/>
                  <a:t>can’t multiply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together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dirty="0"/>
                  <a:t> since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(the </a:t>
                </a:r>
                <a:r>
                  <a:rPr lang="en-IN" dirty="0"/>
                  <a:t>linear maps do not make sense</a:t>
                </a:r>
                <a:r>
                  <a:rPr lang="en-IN" dirty="0" smtClean="0"/>
                  <a:t>!)</a:t>
                </a:r>
              </a:p>
              <a:p>
                <a:pPr lvl="2"/>
                <a:r>
                  <a:rPr lang="en-IN" dirty="0" smtClean="0"/>
                  <a:t>Also </a:t>
                </a:r>
                <a:r>
                  <a:rPr lang="en-IN" dirty="0"/>
                  <a:t>shows why </a:t>
                </a:r>
                <a:r>
                  <a:rPr lang="en-IN" dirty="0" err="1"/>
                  <a:t>matmul</a:t>
                </a:r>
                <a:r>
                  <a:rPr lang="en-IN" dirty="0"/>
                  <a:t> is associative </a:t>
                </a:r>
                <a:r>
                  <a:rPr lang="en-IN" dirty="0" err="1" smtClean="0"/>
                  <a:t>i.e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𝑃𝑄𝑅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Can also be used to show (by constructing an example) why </a:t>
                </a:r>
                <a:r>
                  <a:rPr lang="en-IN" dirty="0" err="1" smtClean="0"/>
                  <a:t>matmul</a:t>
                </a:r>
                <a:r>
                  <a:rPr lang="en-IN" dirty="0" smtClean="0"/>
                  <a:t> is not commutative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why it may be the case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𝑀𝐿</m:t>
                    </m:r>
                  </m:oMath>
                </a14:m>
                <a:endParaRPr lang="en-IN" dirty="0" smtClean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059197"/>
              </a:xfrm>
              <a:blipFill>
                <a:blip r:embed="rId2"/>
                <a:stretch>
                  <a:fillRect l="-562" t="-2414" r="-1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Universal Linear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turns out that scaling and rotation transformations are all we need to understand in order to understand </a:t>
            </a:r>
            <a:r>
              <a:rPr lang="en-IN" b="1" dirty="0" smtClean="0"/>
              <a:t>any</a:t>
            </a:r>
            <a:r>
              <a:rPr lang="en-IN" dirty="0" smtClean="0"/>
              <a:t> linear transformation</a:t>
            </a:r>
          </a:p>
          <a:p>
            <a:r>
              <a:rPr lang="en-IN" dirty="0" smtClean="0"/>
              <a:t>A superbly powerful result in linear algebra assures us that every linear transformation can be expressed as a composition of two rotation transformations and one scaling transformation</a:t>
            </a:r>
          </a:p>
          <a:p>
            <a:r>
              <a:rPr lang="en-IN" dirty="0" smtClean="0"/>
              <a:t>This result is known as the singular value decomposition (SVD) theorem and it underlies a very useful ML technique known as principal component analysis (PCA)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Compositional Linear Maps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Matrix operations assume very natural interpretations as linear maps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be linear maps </a:t>
                </a:r>
                <a:r>
                  <a:rPr lang="en-IN" dirty="0" err="1" smtClean="0"/>
                  <a:t>corresp</a:t>
                </a:r>
                <a:r>
                  <a:rPr lang="en-IN" dirty="0" smtClean="0"/>
                  <a:t>. to matrices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Matrix addition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corresponds to 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Matrix multiplication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corresponds to</a:t>
                </a:r>
                <a:r>
                  <a:rPr lang="en-IN" dirty="0" smtClean="0"/>
                  <a:t> 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Identity matrix</a:t>
                </a:r>
                <a:r>
                  <a:rPr lang="en-IN" dirty="0" smtClean="0"/>
                  <a:t>: </a:t>
                </a:r>
                <a:r>
                  <a:rPr lang="en-IN" dirty="0"/>
                  <a:t>corresponds to </a:t>
                </a:r>
                <a:r>
                  <a:rPr lang="en-IN" dirty="0" smtClean="0"/>
                  <a:t>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b="1" dirty="0" smtClean="0"/>
                  <a:t>Matrix scaling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corresponds to</a:t>
                </a:r>
                <a:r>
                  <a:rPr lang="en-IN" dirty="0" smtClean="0"/>
                  <a:t> 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Inverse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 corresp.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You may verify that all the above compositional maps are indeed linear maps!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be a linear map with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Matrix transpose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is a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Need not have any special relation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in general, it is just another map</a:t>
                </a:r>
              </a:p>
              <a:p>
                <a:pPr lvl="2"/>
                <a:r>
                  <a:rPr lang="en-IN" dirty="0" smtClean="0"/>
                  <a:t>A symmetric matrix is one whose transpose gives the same map as itself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85" y="213434"/>
            <a:ext cx="1796377" cy="1796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1993187" y="213433"/>
                <a:ext cx="8735772" cy="1246613"/>
              </a:xfrm>
              <a:prstGeom prst="wedgeRectCallout">
                <a:avLst>
                  <a:gd name="adj1" fmla="val 55822"/>
                  <a:gd name="adj2" fmla="val 4264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this makes the result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almost immediately intuitive. If we applied a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a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to invert/undo this composite map, we must first undo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undo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187" y="213433"/>
                <a:ext cx="8735772" cy="1246613"/>
              </a:xfrm>
              <a:prstGeom prst="wedgeRectCallout">
                <a:avLst>
                  <a:gd name="adj1" fmla="val 55822"/>
                  <a:gd name="adj2" fmla="val 42646"/>
                </a:avLst>
              </a:prstGeom>
              <a:blipFill>
                <a:blip r:embed="rId4"/>
                <a:stretch>
                  <a:fillRect l="-591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4" y="2061812"/>
            <a:ext cx="1740938" cy="1740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172635" y="2037463"/>
                <a:ext cx="10475607" cy="1085071"/>
              </a:xfrm>
              <a:prstGeom prst="wedgeRectCallout">
                <a:avLst>
                  <a:gd name="adj1" fmla="val 57282"/>
                  <a:gd name="adj2" fmla="val 547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 algn="ctr"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Can you see why some of the other commonly known results also make sense this way? For example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𝐴</m:t>
                            </m:r>
                            <m:r>
                              <a:rPr lang="en-IN" sz="24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r>
                              <a:rPr lang="en-IN" sz="24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or why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𝐴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𝐵</m:t>
                    </m:r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or why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or why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</m:oMath>
                </a14:m>
                <a:endParaRPr lang="en-IN" sz="2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5" y="2037463"/>
                <a:ext cx="10475607" cy="1085071"/>
              </a:xfrm>
              <a:prstGeom prst="wedgeRectCallout">
                <a:avLst>
                  <a:gd name="adj1" fmla="val 57282"/>
                  <a:gd name="adj2" fmla="val 54722"/>
                </a:avLst>
              </a:prstGeom>
              <a:blipFill>
                <a:blip r:embed="rId6"/>
                <a:stretch>
                  <a:fillRect l="-162" t="-4663" b="-3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The study of vectors and certain types of operations on vectors</a:t>
                </a:r>
              </a:p>
              <a:p>
                <a:r>
                  <a:rPr lang="en-IN" dirty="0" smtClean="0"/>
                  <a:t>Eventual goal: build generative models that are smaller and faster</a:t>
                </a:r>
              </a:p>
              <a:p>
                <a:r>
                  <a:rPr lang="en-IN" dirty="0" smtClean="0"/>
                  <a:t>As was the case with calculus as well as probability theory</a:t>
                </a:r>
              </a:p>
              <a:p>
                <a:pPr lvl="2"/>
                <a:r>
                  <a:rPr lang="en-IN" dirty="0" smtClean="0"/>
                  <a:t>Do try to get intuition (geometric intuition in this case) for toy cases</a:t>
                </a:r>
              </a:p>
              <a:p>
                <a:pPr lvl="2"/>
                <a:r>
                  <a:rPr lang="en-IN" dirty="0" smtClean="0"/>
                  <a:t>Use this to convince yourself that the operations/results do make sense</a:t>
                </a:r>
              </a:p>
              <a:p>
                <a:pPr lvl="2"/>
                <a:r>
                  <a:rPr lang="en-IN" dirty="0" smtClean="0"/>
                  <a:t>Difficult to get geometric intuition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IN" dirty="0" smtClean="0"/>
                  <a:t> – intuition may even be wrong!</a:t>
                </a:r>
              </a:p>
              <a:p>
                <a:pPr lvl="3"/>
                <a:r>
                  <a:rPr lang="en-IN" dirty="0" smtClean="0"/>
                  <a:t>Curse of dimensionality – a collection of unintuitive things that happen in large dims</a:t>
                </a:r>
              </a:p>
              <a:p>
                <a:pPr lvl="2"/>
                <a:r>
                  <a:rPr lang="en-IN" dirty="0" smtClean="0"/>
                  <a:t>Thus, for high </a:t>
                </a:r>
                <a:r>
                  <a:rPr lang="en-IN" dirty="0"/>
                  <a:t>dimensional cases, trust the </a:t>
                </a:r>
                <a:r>
                  <a:rPr lang="en-IN" dirty="0" smtClean="0"/>
                  <a:t>math</a:t>
                </a:r>
              </a:p>
              <a:p>
                <a:r>
                  <a:rPr lang="en-IN" dirty="0" smtClean="0"/>
                  <a:t>Recall: several (equally correct) ways of describing vectors. Vectors are</a:t>
                </a:r>
              </a:p>
              <a:p>
                <a:pPr lvl="2"/>
                <a:r>
                  <a:rPr lang="en-IN" b="1" dirty="0" smtClean="0"/>
                  <a:t>Physics</a:t>
                </a:r>
                <a:r>
                  <a:rPr lang="en-IN" dirty="0" smtClean="0"/>
                  <a:t>: things that look like arrows and have a magnitude and a direction</a:t>
                </a:r>
              </a:p>
              <a:p>
                <a:pPr lvl="2"/>
                <a:r>
                  <a:rPr lang="en-IN" b="1" dirty="0" smtClean="0"/>
                  <a:t>Math</a:t>
                </a:r>
                <a:r>
                  <a:rPr lang="en-IN" dirty="0" smtClean="0"/>
                  <a:t>: things that can be added together, or scaled by multiplying a scalar</a:t>
                </a:r>
              </a:p>
              <a:p>
                <a:pPr lvl="2"/>
                <a:r>
                  <a:rPr lang="en-IN" b="1" dirty="0" smtClean="0"/>
                  <a:t>CS/ML</a:t>
                </a:r>
                <a:r>
                  <a:rPr lang="en-IN" dirty="0" smtClean="0"/>
                  <a:t>: a list of real numbers/integers that describe features/quantities</a:t>
                </a:r>
                <a:endParaRPr lang="en-IN" dirty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2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Compositional Linear Maps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 vector (column by default)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IN" dirty="0" smtClean="0"/>
                  <a:t> is a map from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It maps a scalar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to a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A row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a map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It maps a vector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to a 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inner (aka dot) products can be seen as the application of a linear map!</a:t>
                </a:r>
              </a:p>
              <a:p>
                <a:r>
                  <a:rPr lang="en-IN" b="1" dirty="0" smtClean="0"/>
                  <a:t>Outer product</a:t>
                </a:r>
                <a:r>
                  <a:rPr lang="en-IN" dirty="0" smtClean="0"/>
                  <a:t>: given a col.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 smtClean="0"/>
                  <a:t> and row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, can think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as a composition map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i.e.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 smtClean="0"/>
                  <a:t>. Indeed, for any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we have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IN" b="1" dirty="0" smtClean="0"/>
              </a:p>
              <a:p>
                <a:pPr lvl="2"/>
                <a:r>
                  <a:rPr lang="en-IN" dirty="0" smtClean="0"/>
                  <a:t>Not surprising then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a matrix</a:t>
                </a:r>
              </a:p>
              <a:p>
                <a:pPr lvl="2"/>
                <a:r>
                  <a:rPr lang="en-IN" dirty="0" smtClean="0"/>
                  <a:t>Example </a:t>
                </a:r>
                <a:r>
                  <a:rPr lang="en-IN" dirty="0" smtClean="0"/>
                  <a:t>of </a:t>
                </a:r>
                <a:r>
                  <a:rPr lang="en-IN" dirty="0" smtClean="0"/>
                  <a:t>non-commutative </a:t>
                </a:r>
                <a:r>
                  <a:rPr lang="en-IN" dirty="0" err="1" smtClean="0"/>
                  <a:t>matmul</a:t>
                </a:r>
                <a:r>
                  <a:rPr lang="en-IN" dirty="0" smtClean="0"/>
                  <a:t> 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 smtClean="0"/>
                  <a:t>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𝐮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 smtClean="0"/>
                  <a:t> not even same dims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Can you show above identities using the linear map interpretation of matrices?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545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 Space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Recall</a:t>
                </a:r>
                <a:r>
                  <a:rPr lang="en-IN" dirty="0" smtClean="0"/>
                  <a:t>: every linear 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represented by a matrix,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of col. vectors telling us how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maps canonical vectors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algn="ctr"/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the same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This</a:t>
                </a:r>
                <a:r>
                  <a:rPr lang="en-IN" dirty="0"/>
                  <a:t> </a:t>
                </a:r>
                <a:r>
                  <a:rPr lang="en-IN" dirty="0" smtClean="0"/>
                  <a:t>means as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takes all possible values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 smtClean="0"/>
                  <a:t>will take all possible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– </a:t>
                </a:r>
                <a:r>
                  <a:rPr lang="en-IN" dirty="0" smtClean="0"/>
                  <a:t>called the </a:t>
                </a:r>
                <a:r>
                  <a:rPr lang="en-IN" i="1" dirty="0" smtClean="0"/>
                  <a:t>column space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column space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tells us all possible outputs that map can give!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644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the </a:t>
                </a:r>
                <a:r>
                  <a:rPr lang="en-IN" b="1" dirty="0" smtClean="0"/>
                  <a:t>number</a:t>
                </a:r>
                <a:r>
                  <a:rPr lang="en-IN" dirty="0" smtClean="0"/>
                  <a:t> of vectors in its basis is called the</a:t>
                </a:r>
                <a:r>
                  <a:rPr lang="en-IN" i="1" dirty="0"/>
                  <a:t> </a:t>
                </a:r>
                <a:r>
                  <a:rPr lang="en-IN" i="1" dirty="0" smtClean="0"/>
                  <a:t>rank</a:t>
                </a:r>
                <a:r>
                  <a:rPr lang="en-IN" dirty="0" smtClean="0"/>
                  <a:t> of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– often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 smtClean="0"/>
                  <a:t> or even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a set of vectors can have more than one basis. However, all of them will have the same size. Gram-Schmidt will also give a basis of that same size</a:t>
                </a:r>
              </a:p>
              <a:p>
                <a:pPr lvl="2"/>
                <a:r>
                  <a:rPr lang="en-IN" b="1" dirty="0" smtClean="0"/>
                  <a:t>Special case 1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. This can happen only if the set contains only one element (or many copies of it) and that element is the zero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b="1" dirty="0" smtClean="0"/>
                  <a:t>Special case 2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i="0" dirty="0" smtClean="0"/>
                  <a:t>. This happens when vectors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i="0" dirty="0" smtClean="0"/>
                  <a:t> all lie along a line that passes through origin, even if the vectors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i="0" dirty="0" smtClean="0"/>
                  <a:t>-dimensional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i="0" dirty="0" smtClean="0"/>
              </a:p>
              <a:p>
                <a:pPr lvl="2"/>
                <a:r>
                  <a:rPr lang="en-IN" b="1" dirty="0"/>
                  <a:t>Special case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i="0" dirty="0"/>
                  <a:t>. This happens when vectors in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i="0" dirty="0"/>
                  <a:t> all lie </a:t>
                </a:r>
                <a:r>
                  <a:rPr lang="en-IN" i="0" dirty="0" smtClean="0"/>
                  <a:t>on a 2D plane passing through origin, even </a:t>
                </a:r>
                <a:r>
                  <a:rPr lang="en-IN" i="0" dirty="0"/>
                  <a:t>if the vectors </a:t>
                </a:r>
                <a:r>
                  <a:rPr lang="en-IN" i="0" dirty="0" smtClean="0"/>
                  <a:t>are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i="0" dirty="0"/>
                  <a:t>-dimensional for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i="0" dirty="0" smtClean="0"/>
              </a:p>
              <a:p>
                <a:pPr lvl="2"/>
                <a:r>
                  <a:rPr lang="en-IN" b="1" dirty="0" smtClean="0"/>
                  <a:t>Not so special case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i="0" dirty="0"/>
                  <a:t>. This happens when vectors in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i="0" dirty="0"/>
                  <a:t> </a:t>
                </a:r>
                <a:r>
                  <a:rPr lang="en-IN" i="0" dirty="0" smtClean="0"/>
                  <a:t>are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i="0" dirty="0" smtClean="0"/>
                  <a:t>-dim vectors but all </a:t>
                </a:r>
                <a:r>
                  <a:rPr lang="en-IN" i="0" dirty="0"/>
                  <a:t>lie </a:t>
                </a:r>
                <a:r>
                  <a:rPr lang="en-IN" i="0" dirty="0" smtClean="0"/>
                  <a:t>on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i="0" dirty="0" smtClean="0"/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i="0" dirty="0" smtClean="0"/>
              </a:p>
              <a:p>
                <a:pPr lvl="2"/>
                <a:r>
                  <a:rPr lang="en-IN" i="0" dirty="0" smtClean="0"/>
                  <a:t>For example,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i="0" dirty="0" smtClean="0"/>
                  <a:t> lying on a 3-dimensional subspace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60" y="241153"/>
            <a:ext cx="1740938" cy="1740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465798" y="225451"/>
                <a:ext cx="8263162" cy="1085071"/>
              </a:xfrm>
              <a:prstGeom prst="wedgeRectCallout">
                <a:avLst>
                  <a:gd name="adj1" fmla="val 57282"/>
                  <a:gd name="adj2" fmla="val 547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Can you see why we must always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span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?</a:t>
                </a:r>
              </a:p>
              <a:p>
                <a:pPr marL="0" lvl="2"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Can you see why we must always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98" y="225451"/>
                <a:ext cx="8263162" cy="1085071"/>
              </a:xfrm>
              <a:prstGeom prst="wedgeRectCallout">
                <a:avLst>
                  <a:gd name="adj1" fmla="val 57282"/>
                  <a:gd name="adj2" fmla="val 54722"/>
                </a:avLst>
              </a:prstGeom>
              <a:blipFill>
                <a:blip r:embed="rId4"/>
                <a:stretch>
                  <a:fillRect l="-82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64" y="2187056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785191" y="2187056"/>
                <a:ext cx="9831361" cy="1828354"/>
              </a:xfrm>
              <a:prstGeom prst="wedgeRectCallout">
                <a:avLst>
                  <a:gd name="adj1" fmla="val 56496"/>
                  <a:gd name="adj2" fmla="val 144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 careful about lines/planes that do not pass through origin. The rank of a line that does not pass through the origin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not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Verify this yourself by thinking of the line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It contains the points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as well 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 means the span of points on this line is the entire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its rank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Similarly, a plane in 3D that does not pass through the origin has rank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not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1" y="2187056"/>
                <a:ext cx="9831361" cy="1828354"/>
              </a:xfrm>
              <a:prstGeom prst="wedgeRectCallout">
                <a:avLst>
                  <a:gd name="adj1" fmla="val 56496"/>
                  <a:gd name="adj2" fmla="val 14480"/>
                </a:avLst>
              </a:prstGeom>
              <a:blipFill>
                <a:blip r:embed="rId6"/>
                <a:stretch>
                  <a:fillRect l="-696" t="-4248" b="-88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 Rank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For a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, rank of its set of columns is called </a:t>
                </a:r>
                <a:r>
                  <a:rPr lang="en-IN" i="1" dirty="0"/>
                  <a:t>column rank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:r>
                  <a:rPr lang="en-IN" dirty="0"/>
                  <a:t>For a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, rank of its set of </a:t>
                </a:r>
                <a:r>
                  <a:rPr lang="en-IN" dirty="0" smtClean="0"/>
                  <a:t>rows (can be defined as the column rank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whose cols are rows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) is </a:t>
                </a:r>
                <a:r>
                  <a:rPr lang="en-IN" dirty="0"/>
                  <a:t>called </a:t>
                </a:r>
                <a:r>
                  <a:rPr lang="en-IN" i="1" dirty="0" smtClean="0"/>
                  <a:t>row </a:t>
                </a:r>
                <a:r>
                  <a:rPr lang="en-IN" i="1" dirty="0"/>
                  <a:t>rank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Claim without proof</a:t>
                </a:r>
                <a:r>
                  <a:rPr lang="en-IN" dirty="0" smtClean="0"/>
                  <a:t>: the row rank and the column rank of any matrix are always the same so we simply talk about the </a:t>
                </a:r>
                <a:r>
                  <a:rPr lang="en-IN" i="1" dirty="0" smtClean="0"/>
                  <a:t>rank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A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which rank is equal to either the # of rows or the # of columns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called a </a:t>
                </a:r>
                <a:r>
                  <a:rPr lang="en-IN" i="1" dirty="0" smtClean="0"/>
                  <a:t>full-rank</a:t>
                </a:r>
                <a:r>
                  <a:rPr lang="en-IN" dirty="0" smtClean="0"/>
                  <a:t> matrix</a:t>
                </a:r>
              </a:p>
              <a:p>
                <a:pPr lvl="2"/>
                <a:r>
                  <a:rPr lang="en-IN" dirty="0" smtClean="0"/>
                  <a:t>Remember, for every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we always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(aka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 matrix that is not full rank is often called </a:t>
                </a:r>
                <a:r>
                  <a:rPr lang="en-IN" i="1" dirty="0" smtClean="0"/>
                  <a:t>rank-deficient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“Spaces”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Term used a lot in </a:t>
                </a:r>
                <a:r>
                  <a:rPr lang="en-IN" dirty="0" err="1" smtClean="0"/>
                  <a:t>linalg</a:t>
                </a:r>
                <a:r>
                  <a:rPr lang="en-IN" dirty="0" smtClean="0"/>
                  <a:t> – vector </a:t>
                </a:r>
                <a:r>
                  <a:rPr lang="en-IN" i="1" dirty="0" smtClean="0"/>
                  <a:t>space</a:t>
                </a:r>
                <a:r>
                  <a:rPr lang="en-IN" dirty="0" smtClean="0"/>
                  <a:t>, column </a:t>
                </a:r>
                <a:r>
                  <a:rPr lang="en-IN" i="1" dirty="0" smtClean="0"/>
                  <a:t>space, subspace</a:t>
                </a:r>
              </a:p>
              <a:p>
                <a:r>
                  <a:rPr lang="en-IN" dirty="0" smtClean="0"/>
                  <a:t>A </a:t>
                </a:r>
                <a:r>
                  <a:rPr lang="en-IN" i="1" dirty="0" smtClean="0"/>
                  <a:t>space</a:t>
                </a:r>
                <a:r>
                  <a:rPr lang="en-IN" dirty="0" smtClean="0"/>
                  <a:t> is simply a set of vectors that is “self-contained” in two senses</a:t>
                </a:r>
              </a:p>
              <a:p>
                <a:pPr lvl="2"/>
                <a:r>
                  <a:rPr lang="en-IN" dirty="0" smtClean="0"/>
                  <a:t>If we take any vector in that space and scale it by any real number, the resulting vector is already there in that space</a:t>
                </a:r>
              </a:p>
              <a:p>
                <a:pPr lvl="2"/>
                <a:r>
                  <a:rPr lang="en-IN" dirty="0" smtClean="0"/>
                  <a:t>If we take any two vectors in that space and add them together, the resulting vector is already there in that space</a:t>
                </a:r>
              </a:p>
              <a:p>
                <a:pPr lvl="2"/>
                <a:r>
                  <a:rPr lang="en-IN" dirty="0" smtClean="0"/>
                  <a:t>A fancy way of saying the above is to say that a space is “closed” with respect to vector addition and scalar multiplication</a:t>
                </a:r>
              </a:p>
              <a:p>
                <a:pPr lvl="2"/>
                <a:r>
                  <a:rPr lang="en-IN" dirty="0" smtClean="0"/>
                  <a:t>Note that zero vector must be inside every space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b="1" dirty="0" smtClean="0"/>
                  <a:t>Proof</a:t>
                </a:r>
                <a:r>
                  <a:rPr lang="en-IN" dirty="0" smtClean="0"/>
                  <a:t>: Take any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i="1" dirty="0" smtClean="0"/>
                  <a:t> too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too i.e.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Can you see why every line passing through the origin is a space?</a:t>
                </a:r>
              </a:p>
              <a:p>
                <a:r>
                  <a:rPr lang="en-IN" dirty="0" smtClean="0"/>
                  <a:t>Can you see why a line segment/line not passing through origin is not?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71" y="151703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219218" y="151702"/>
                <a:ext cx="8509741" cy="1523255"/>
              </a:xfrm>
              <a:prstGeom prst="wedgeRectCallout">
                <a:avLst>
                  <a:gd name="adj1" fmla="val 57406"/>
                  <a:gd name="adj2" fmla="val 291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Vector spaces like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etc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are all spaces. Spaces can contain other spaces too (the contained spaces are called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subspaces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). For example,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(verify)</a:t>
                </a:r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18" y="151702"/>
                <a:ext cx="8509741" cy="1523255"/>
              </a:xfrm>
              <a:prstGeom prst="wedgeRectCallout">
                <a:avLst>
                  <a:gd name="adj1" fmla="val 57406"/>
                  <a:gd name="adj2" fmla="val 29157"/>
                </a:avLst>
              </a:prstGeom>
              <a:blipFill>
                <a:blip r:embed="rId4"/>
                <a:stretch>
                  <a:fillRect l="-33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8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Terms Related to Spaces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876390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Affine Spaces</a:t>
                </a:r>
                <a:r>
                  <a:rPr lang="en-IN" dirty="0" smtClean="0"/>
                  <a:t>: a </a:t>
                </a:r>
                <a:r>
                  <a:rPr lang="en-IN" dirty="0" smtClean="0"/>
                  <a:t>“shifted” </a:t>
                </a:r>
                <a:r>
                  <a:rPr lang="en-IN" dirty="0" smtClean="0"/>
                  <a:t>(sub)space. Suppose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is a space. Then for any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the set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 smtClean="0"/>
                  <a:t> is </a:t>
                </a:r>
                <a:r>
                  <a:rPr lang="en-IN" dirty="0"/>
                  <a:t>an affine </a:t>
                </a:r>
                <a:r>
                  <a:rPr lang="en-IN" dirty="0" smtClean="0"/>
                  <a:t>space.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/>
                  <a:t>: spaces are </a:t>
                </a:r>
                <a:r>
                  <a:rPr lang="en-IN" dirty="0" smtClean="0"/>
                  <a:t>affine </a:t>
                </a:r>
                <a:r>
                  <a:rPr lang="en-IN" dirty="0"/>
                  <a:t>spaces </a:t>
                </a:r>
                <a:r>
                  <a:rPr lang="en-IN" dirty="0" smtClean="0"/>
                  <a:t>(take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b="1" dirty="0" smtClean="0"/>
                  <a:t>Hyperplane</a:t>
                </a:r>
                <a:r>
                  <a:rPr lang="en-IN" dirty="0" smtClean="0"/>
                  <a:t>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is a subspace of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All hyperplanes look like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smtClean="0"/>
                  <a:t>Affine Hyperplane</a:t>
                </a:r>
                <a:r>
                  <a:rPr lang="en-IN" dirty="0" smtClean="0"/>
                  <a:t>: a “displaced” hyperplane</a:t>
                </a:r>
              </a:p>
              <a:p>
                <a:pPr lvl="2"/>
                <a:r>
                  <a:rPr lang="en-IN" dirty="0" smtClean="0"/>
                  <a:t>All hyperplanes look like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IN" dirty="0"/>
                  <a:t> for some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iff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 ML, often we use the term hyperplane when we should really be using the term affine hyperplane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  <a:endParaRPr lang="en-IN" i="0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8763905" cy="5746376"/>
              </a:xfrm>
              <a:blipFill>
                <a:blip r:embed="rId2"/>
                <a:stretch>
                  <a:fillRect l="-765" t="-2545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74640" y="5231952"/>
            <a:ext cx="1013488" cy="1013487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oid 5"/>
          <p:cNvSpPr/>
          <p:nvPr/>
        </p:nvSpPr>
        <p:spPr>
          <a:xfrm rot="2700000">
            <a:off x="8808398" y="4266677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188127" y="3390472"/>
            <a:ext cx="0" cy="1841483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88127" y="5231952"/>
            <a:ext cx="1901678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174640" y="823564"/>
            <a:ext cx="2915165" cy="2854967"/>
            <a:chOff x="9174640" y="823564"/>
            <a:chExt cx="2915165" cy="2854967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9174640" y="2665044"/>
              <a:ext cx="1013488" cy="1013487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188127" y="823564"/>
              <a:ext cx="0" cy="1841483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188127" y="2665044"/>
              <a:ext cx="190167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V="1">
            <a:off x="9051533" y="1947955"/>
            <a:ext cx="2854196" cy="1189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065259" y="1950443"/>
            <a:ext cx="2854196" cy="118977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/>
          <p:cNvSpPr/>
          <p:nvPr/>
        </p:nvSpPr>
        <p:spPr>
          <a:xfrm rot="2700000">
            <a:off x="8814207" y="4271491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ular Callout 30"/>
          <p:cNvSpPr/>
          <p:nvPr/>
        </p:nvSpPr>
        <p:spPr>
          <a:xfrm>
            <a:off x="7450106" y="1335373"/>
            <a:ext cx="1750461" cy="478112"/>
          </a:xfrm>
          <a:prstGeom prst="wedgeRectCallout">
            <a:avLst>
              <a:gd name="adj1" fmla="val 96688"/>
              <a:gd name="adj2" fmla="val 680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Affine Space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7564465" y="2217769"/>
            <a:ext cx="1521744" cy="546704"/>
          </a:xfrm>
          <a:prstGeom prst="wedgeRectCallout">
            <a:avLst>
              <a:gd name="adj1" fmla="val 93082"/>
              <a:gd name="adj2" fmla="val 543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Subspace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6914509" y="3109738"/>
            <a:ext cx="2425622" cy="478112"/>
          </a:xfrm>
          <a:prstGeom prst="wedgeRectCallout">
            <a:avLst>
              <a:gd name="adj1" fmla="val 80169"/>
              <a:gd name="adj2" fmla="val 6158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Affine Hyperplane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7119991" y="4927325"/>
            <a:ext cx="1630651" cy="546704"/>
          </a:xfrm>
          <a:prstGeom prst="wedgeRectCallout">
            <a:avLst>
              <a:gd name="adj1" fmla="val 93082"/>
              <a:gd name="adj2" fmla="val 543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Hyperplane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5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3.125E-6 -0.1122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0569 -0.0949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6" grpId="0" animBg="1"/>
      <p:bldP spid="26" grpId="1" animBg="1"/>
      <p:bldP spid="31" grpId="0" animBg="1"/>
      <p:bldP spid="32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Space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674943" cy="5746376"/>
              </a:xfrm>
            </p:spPr>
            <p:txBody>
              <a:bodyPr/>
              <a:lstStyle/>
              <a:p>
                <a:r>
                  <a:rPr lang="en-IN" dirty="0" smtClean="0"/>
                  <a:t>For any linear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with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its </a:t>
                </a:r>
                <a:r>
                  <a:rPr lang="en-IN" i="1" dirty="0" smtClean="0"/>
                  <a:t>null space</a:t>
                </a:r>
                <a:r>
                  <a:rPr lang="en-IN" dirty="0" smtClean="0"/>
                  <a:t> (aka </a:t>
                </a:r>
                <a:r>
                  <a:rPr lang="en-IN" i="1" dirty="0" smtClean="0"/>
                  <a:t>kernel</a:t>
                </a:r>
                <a:r>
                  <a:rPr lang="en-IN" dirty="0" smtClean="0"/>
                  <a:t>) is the set of inputs that get mapped to zero vector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Can you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always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The rank/dimension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called the </a:t>
                </a:r>
                <a:r>
                  <a:rPr lang="en-IN" i="1" dirty="0" smtClean="0"/>
                  <a:t>nullity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then this means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only maps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to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b="1" dirty="0" smtClean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then this means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maps an entire line passing through the origin (i.e. a subspace of dimension/rank 1) to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then this means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maps an entire </a:t>
                </a:r>
                <a:r>
                  <a:rPr lang="en-IN" dirty="0" smtClean="0"/>
                  <a:t>2D plane </a:t>
                </a:r>
                <a:r>
                  <a:rPr lang="en-IN" dirty="0"/>
                  <a:t>passing through the origin (i.e. a subspace of dimension/rank </a:t>
                </a:r>
                <a:r>
                  <a:rPr lang="en-IN" dirty="0" smtClean="0"/>
                  <a:t>2) </a:t>
                </a:r>
                <a:r>
                  <a:rPr lang="en-IN" dirty="0"/>
                  <a:t>to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…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r>
                  <a:rPr lang="en-IN" b="1" dirty="0" smtClean="0"/>
                  <a:t>Rank-Nullity Theorem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rank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implies that a matrix with nullity zero will always be full rank!</a:t>
                </a:r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674943" cy="5746376"/>
              </a:xfrm>
              <a:blipFill>
                <a:blip r:embed="rId2"/>
                <a:stretch>
                  <a:fillRect l="-574" t="-2439" r="-1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52" y="215575"/>
            <a:ext cx="1792096" cy="1792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568539" y="215574"/>
                <a:ext cx="7941542" cy="1523255"/>
              </a:xfrm>
              <a:prstGeom prst="wedgeRectCallout">
                <a:avLst>
                  <a:gd name="adj1" fmla="val 58584"/>
                  <a:gd name="adj2" fmla="val 3259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Elements in the null space are impotent in the sense that they cannot change the output of the linear map. Note that we have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any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any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9" y="215574"/>
                <a:ext cx="7941542" cy="1523255"/>
              </a:xfrm>
              <a:prstGeom prst="wedgeRectCallout">
                <a:avLst>
                  <a:gd name="adj1" fmla="val 58584"/>
                  <a:gd name="adj2" fmla="val 32595"/>
                </a:avLst>
              </a:prstGeom>
              <a:blipFill>
                <a:blip r:embed="rId4"/>
                <a:stretch>
                  <a:fillRect l="-7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52" y="2235147"/>
            <a:ext cx="1792098" cy="1792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253353" y="2092540"/>
                <a:ext cx="10014699" cy="1525300"/>
              </a:xfrm>
              <a:prstGeom prst="wedgeRectCallout">
                <a:avLst>
                  <a:gd name="adj1" fmla="val 57608"/>
                  <a:gd name="adj2" fmla="val 3455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this means that the kernel has an infinite number of elements which means that for any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there exist infinitely many other vectors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̃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Each such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found by adding a kernel element to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(to see this, note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̃"/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acc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092540"/>
                <a:ext cx="10014699" cy="1525300"/>
              </a:xfrm>
              <a:prstGeom prst="wedgeRectCallout">
                <a:avLst>
                  <a:gd name="adj1" fmla="val 57608"/>
                  <a:gd name="adj2" fmla="val 34553"/>
                </a:avLst>
              </a:prstGeom>
              <a:blipFill>
                <a:blip r:embed="rId6"/>
                <a:stretch>
                  <a:fillRect l="-733" t="-3125" b="-937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60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Orthonormal Matrices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935286" cy="5300823"/>
              </a:xfrm>
            </p:spPr>
            <p:txBody>
              <a:bodyPr/>
              <a:lstStyle/>
              <a:p>
                <a:r>
                  <a:rPr lang="en-IN" dirty="0" smtClean="0"/>
                  <a:t>Matrices whose columns are unit L2 norm and perp. to each other</a:t>
                </a:r>
              </a:p>
              <a:p>
                <a:r>
                  <a:rPr lang="en-IN" dirty="0" smtClean="0"/>
                  <a:t>Last saw them w.r.t rotation maps</a:t>
                </a:r>
              </a:p>
              <a:p>
                <a:r>
                  <a:rPr lang="en-IN" dirty="0" smtClean="0"/>
                  <a:t>Orthonormal matrices can rotate for sure but can do much more</a:t>
                </a:r>
              </a:p>
              <a:p>
                <a:pPr lvl="2"/>
                <a:r>
                  <a:rPr lang="en-IN" dirty="0" smtClean="0"/>
                  <a:t>If we take an orthonormal matrix and multiply one or more columns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, it amounts to flipping that/those axes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935286" cy="5300823"/>
              </a:xfrm>
              <a:blipFill>
                <a:blip r:embed="rId2"/>
                <a:stretch>
                  <a:fillRect l="-967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blipFill>
                <a:blip r:embed="rId3"/>
                <a:stretch>
                  <a:fillRect l="-3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46" name="Rectangle 45"/>
          <p:cNvSpPr/>
          <p:nvPr/>
        </p:nvSpPr>
        <p:spPr>
          <a:xfrm>
            <a:off x="8979613" y="5476126"/>
            <a:ext cx="286306" cy="83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7" name="Group 66"/>
          <p:cNvGrpSpPr/>
          <p:nvPr/>
        </p:nvGrpSpPr>
        <p:grpSpPr>
          <a:xfrm rot="-2700000">
            <a:off x="7522831" y="1126619"/>
            <a:ext cx="4326726" cy="3344873"/>
            <a:chOff x="7526957" y="1111624"/>
            <a:chExt cx="4326726" cy="3344873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-2700000" flipH="1">
            <a:off x="7531081" y="1125710"/>
            <a:ext cx="4326726" cy="3344873"/>
            <a:chOff x="7526957" y="1111624"/>
            <a:chExt cx="4326726" cy="3344873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62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Orthonormal Matrices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935286" cy="5746376"/>
              </a:xfrm>
            </p:spPr>
            <p:txBody>
              <a:bodyPr/>
              <a:lstStyle/>
              <a:p>
                <a:r>
                  <a:rPr lang="en-IN" dirty="0" smtClean="0"/>
                  <a:t>Matrices whose columns are unit L2 norm and perp. to each other</a:t>
                </a:r>
              </a:p>
              <a:p>
                <a:r>
                  <a:rPr lang="en-IN" dirty="0" smtClean="0"/>
                  <a:t>Last saw them w.r.t rotation maps</a:t>
                </a:r>
              </a:p>
              <a:p>
                <a:r>
                  <a:rPr lang="en-IN" dirty="0" smtClean="0"/>
                  <a:t>Orthonormal matrices can rotate for sure but can do much more</a:t>
                </a:r>
              </a:p>
              <a:p>
                <a:pPr lvl="2"/>
                <a:r>
                  <a:rPr lang="en-IN" dirty="0" smtClean="0"/>
                  <a:t>If we take an orthonormal matrix and multiply one or more columns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, it amounts to flipping that/those axes</a:t>
                </a:r>
              </a:p>
              <a:p>
                <a:pPr lvl="2"/>
                <a:r>
                  <a:rPr lang="en-IN" dirty="0" smtClean="0"/>
                  <a:t>If we take an orthonormal matrix and shift its columns around, it amounts to exchanging/reordering those axes</a:t>
                </a:r>
              </a:p>
              <a:p>
                <a:pPr lvl="2"/>
                <a:r>
                  <a:rPr lang="en-IN" dirty="0" smtClean="0"/>
                  <a:t>In general, orthonormal matrices give us a new (rotated/flipped/exchanged) basis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935286" cy="5746376"/>
              </a:xfrm>
              <a:blipFill>
                <a:blip r:embed="rId2"/>
                <a:stretch>
                  <a:fillRect l="-967" t="-2545" r="-440" b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blipFill>
                <a:blip r:embed="rId3"/>
                <a:stretch>
                  <a:fillRect l="-3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68" name="Rectangle 67"/>
          <p:cNvSpPr/>
          <p:nvPr/>
        </p:nvSpPr>
        <p:spPr>
          <a:xfrm>
            <a:off x="8995363" y="5339050"/>
            <a:ext cx="2520155" cy="1073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8821825" y="5236073"/>
                <a:ext cx="1204369" cy="1254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  <m:m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</m:m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825" y="5236073"/>
                <a:ext cx="1204369" cy="1254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194260" y="5239316"/>
                <a:ext cx="933886" cy="1254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  <m:m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</m:m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260" y="5239316"/>
                <a:ext cx="933886" cy="1254126"/>
              </a:xfrm>
              <a:prstGeom prst="rect">
                <a:avLst/>
              </a:prstGeom>
              <a:blipFill>
                <a:blip r:embed="rId5"/>
                <a:stretch>
                  <a:fillRect r="-41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 rot="2700000" flipH="1">
            <a:off x="7551735" y="1116723"/>
            <a:ext cx="4326726" cy="3344873"/>
            <a:chOff x="7526957" y="1111624"/>
            <a:chExt cx="4326726" cy="3344873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 rot="18900000">
            <a:off x="7556571" y="1115573"/>
            <a:ext cx="4326726" cy="3344873"/>
            <a:chOff x="7526957" y="1111624"/>
            <a:chExt cx="4326726" cy="3344873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0" name="Straight Arrow Connector 109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84" y="324182"/>
            <a:ext cx="1792098" cy="1792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ular Callout 111"/>
              <p:cNvSpPr/>
              <p:nvPr/>
            </p:nvSpPr>
            <p:spPr>
              <a:xfrm>
                <a:off x="3140765" y="181575"/>
                <a:ext cx="7358219" cy="1281691"/>
              </a:xfrm>
              <a:prstGeom prst="wedgeRectCallout">
                <a:avLst>
                  <a:gd name="adj1" fmla="val 59634"/>
                  <a:gd name="adj2" fmla="val 4385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It is easy to see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orthonormal i.e. its columns are unit L2 norm as well as pairwise orthogonal,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has an inverse and that inverse is simply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2" name="Rectangular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765" y="181575"/>
                <a:ext cx="7358219" cy="1281691"/>
              </a:xfrm>
              <a:prstGeom prst="wedgeRectCallout">
                <a:avLst>
                  <a:gd name="adj1" fmla="val 59634"/>
                  <a:gd name="adj2" fmla="val 43859"/>
                </a:avLst>
              </a:prstGeom>
              <a:blipFill>
                <a:blip r:embed="rId7"/>
                <a:stretch>
                  <a:fillRect l="-752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ular Callout 114"/>
              <p:cNvSpPr/>
              <p:nvPr/>
            </p:nvSpPr>
            <p:spPr>
              <a:xfrm>
                <a:off x="552367" y="1564420"/>
                <a:ext cx="9952075" cy="2433478"/>
              </a:xfrm>
              <a:prstGeom prst="wedgeRectCallout">
                <a:avLst>
                  <a:gd name="adj1" fmla="val 57278"/>
                  <a:gd name="adj2" fmla="val -530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It is also true that 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 is orthonormal, then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 as </a:t>
                </a:r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well. To see this, notice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have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I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This means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acts as an identity map to all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orthonormal columns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However, any vector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can be written as a linear combination of the columns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(since they are pairwise independent and there 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of them so their span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). Thus,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must act as an identity map to all vectors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so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5" name="Rectangular Callout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7" y="1564420"/>
                <a:ext cx="9952075" cy="2433478"/>
              </a:xfrm>
              <a:prstGeom prst="wedgeRectCallout">
                <a:avLst>
                  <a:gd name="adj1" fmla="val 57278"/>
                  <a:gd name="adj2" fmla="val -53075"/>
                </a:avLst>
              </a:prstGeom>
              <a:blipFill>
                <a:blip r:embed="rId8"/>
                <a:stretch>
                  <a:fillRect l="-626" b="-215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6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333 -1.11111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0156 -0.0004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9" grpId="0"/>
      <p:bldP spid="69" grpId="1"/>
      <p:bldP spid="70" grpId="0"/>
      <p:bldP spid="70" grpId="1"/>
      <p:bldP spid="112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Combinations of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Given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scalars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we can</a:t>
                </a:r>
              </a:p>
              <a:p>
                <a:pPr lvl="2"/>
                <a:r>
                  <a:rPr lang="en-IN" dirty="0" smtClean="0"/>
                  <a:t>Scale individual vectors using the scalars, for example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dirty="0" smtClean="0"/>
                  <a:t>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Add/subtract the two vectors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Add/subtract the scaled vectors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r>
                  <a:rPr lang="en-IN" dirty="0" smtClean="0"/>
                  <a:t>These operations are called </a:t>
                </a:r>
                <a:r>
                  <a:rPr lang="en-IN" i="1" dirty="0" smtClean="0"/>
                  <a:t>linear</a:t>
                </a:r>
                <a:r>
                  <a:rPr lang="en-IN" dirty="0" smtClean="0"/>
                  <a:t> operations on vectors</a:t>
                </a:r>
              </a:p>
              <a:p>
                <a:pPr lvl="2"/>
                <a:r>
                  <a:rPr lang="en-IN" dirty="0" smtClean="0"/>
                  <a:t>Name comes from the word “line”</a:t>
                </a:r>
              </a:p>
              <a:p>
                <a:pPr lvl="2"/>
                <a:r>
                  <a:rPr lang="en-IN" dirty="0" smtClean="0"/>
                  <a:t>If we fix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and vary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,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lie on a line</a:t>
                </a:r>
              </a:p>
              <a:p>
                <a:pPr lvl="2"/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and vary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will line on a line</a:t>
                </a:r>
                <a:endParaRPr lang="en-IN" dirty="0"/>
              </a:p>
              <a:p>
                <a:pPr lvl="2"/>
                <a:r>
                  <a:rPr lang="en-IN" dirty="0" smtClean="0"/>
                  <a:t>Don’t </a:t>
                </a:r>
                <a:r>
                  <a:rPr lang="en-IN" dirty="0"/>
                  <a:t>read too much into the name </a:t>
                </a:r>
                <a:r>
                  <a:rPr lang="en-IN" dirty="0" smtClean="0"/>
                  <a:t>though</a:t>
                </a:r>
              </a:p>
              <a:p>
                <a:pPr lvl="2"/>
                <a:r>
                  <a:rPr lang="en-IN" dirty="0" smtClean="0"/>
                  <a:t>If we vary 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then resulting vectors need</a:t>
                </a:r>
                <a:br>
                  <a:rPr lang="en-IN" dirty="0" smtClean="0"/>
                </a:br>
                <a:r>
                  <a:rPr lang="en-IN" dirty="0" smtClean="0"/>
                  <a:t>no longer lie on a line (but they will lie on a plane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In math in general, the word “linear” loses its connection to “line” quickly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V="1">
            <a:off x="9265919" y="5353878"/>
            <a:ext cx="1206551" cy="3791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472470" y="4370536"/>
            <a:ext cx="722701" cy="98334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953357" y="4111489"/>
            <a:ext cx="3038226" cy="9546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107849" y="5386902"/>
                <a:ext cx="663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b="1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849" y="5386902"/>
                <a:ext cx="66358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833820" y="4752054"/>
                <a:ext cx="677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820" y="4752054"/>
                <a:ext cx="67736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9285097" y="5168608"/>
            <a:ext cx="1741678" cy="5643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285096" y="5502011"/>
            <a:ext cx="729989" cy="2365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9285096" y="5502011"/>
            <a:ext cx="729989" cy="236546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p:cxnSp>
        <p:nvCxnSpPr>
          <p:cNvPr id="92" name="Straight Arrow Connector 91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/>
          <p:nvPr/>
        </p:nvCxnSpPr>
        <p:spPr>
          <a:xfrm flipV="1">
            <a:off x="9287387" y="4370536"/>
            <a:ext cx="1883363" cy="1372508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9133712" y="4633298"/>
                <a:ext cx="1379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2" y="4633298"/>
                <a:ext cx="137909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4544 -0.02639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45 -0.02639 L -0.03802 0.02106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  <p:bldP spid="33" grpId="0"/>
      <p:bldP spid="93" grpId="0"/>
      <p:bldP spid="93" grpId="1"/>
      <p:bldP spid="94" grpId="0"/>
      <p:bldP spid="94" grpId="1"/>
      <p:bldP spid="97" grpId="0"/>
      <p:bldP spid="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866598" y="3493213"/>
            <a:ext cx="3211745" cy="2702104"/>
          </a:xfrm>
          <a:prstGeom prst="rect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kinds of linear combinations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940435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scalars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Convex combinations</a:t>
                </a:r>
                <a:r>
                  <a:rPr lang="en-IN" dirty="0" smtClean="0"/>
                  <a:t>: we insist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. Set of all convex combinations of two vectors is simply the line segment joining them</a:t>
                </a:r>
              </a:p>
              <a:p>
                <a:r>
                  <a:rPr lang="en-IN" b="1" dirty="0" smtClean="0"/>
                  <a:t>Affine combinations</a:t>
                </a:r>
                <a:r>
                  <a:rPr lang="en-IN" dirty="0" smtClean="0"/>
                  <a:t>: we only insist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.</a:t>
                </a:r>
                <a:br>
                  <a:rPr lang="en-IN" dirty="0" smtClean="0"/>
                </a:br>
                <a:r>
                  <a:rPr lang="en-IN" dirty="0" smtClean="0"/>
                  <a:t>The set of all affine combinations of two vectors is the entire line (not segment) passing through them</a:t>
                </a:r>
              </a:p>
              <a:p>
                <a:r>
                  <a:rPr lang="en-IN" b="1" dirty="0" smtClean="0"/>
                  <a:t>Linear combinations</a:t>
                </a:r>
                <a:r>
                  <a:rPr lang="en-IN" dirty="0" smtClean="0"/>
                  <a:t>: no such restrictions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.</a:t>
                </a:r>
                <a:br>
                  <a:rPr lang="en-IN" dirty="0" smtClean="0"/>
                </a:br>
                <a:r>
                  <a:rPr lang="en-IN" dirty="0" smtClean="0"/>
                  <a:t>The set of all linear combinations of two vectors</a:t>
                </a:r>
                <a:br>
                  <a:rPr lang="en-IN" dirty="0" smtClean="0"/>
                </a:br>
                <a:r>
                  <a:rPr lang="en-IN" dirty="0" smtClean="0"/>
                  <a:t>is called the </a:t>
                </a:r>
                <a:r>
                  <a:rPr lang="en-IN" i="1" dirty="0" smtClean="0"/>
                  <a:t>span</a:t>
                </a:r>
                <a:r>
                  <a:rPr lang="en-IN" dirty="0" smtClean="0"/>
                  <a:t> of those two vectors</a:t>
                </a:r>
              </a:p>
              <a:p>
                <a:r>
                  <a:rPr lang="en-IN" b="1" dirty="0" smtClean="0"/>
                  <a:t>Special case</a:t>
                </a:r>
                <a:r>
                  <a:rPr lang="en-IN" dirty="0" smtClean="0"/>
                  <a:t>: 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(possibly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). Can you find out what happens in this case??</a:t>
                </a:r>
                <a:endParaRPr lang="en-IN" b="1" dirty="0"/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9404355" cy="5746376"/>
              </a:xfrm>
              <a:blipFill>
                <a:blip r:embed="rId2"/>
                <a:stretch>
                  <a:fillRect l="-713" t="-2439" r="-2140" b="-3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V="1">
            <a:off x="9292713" y="5366013"/>
            <a:ext cx="1097987" cy="371200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8872481" y="4373880"/>
            <a:ext cx="2767520" cy="1821437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837076" y="5006130"/>
            <a:ext cx="540381" cy="355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12" y="55296"/>
            <a:ext cx="1864034" cy="1864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ular Callout 38"/>
              <p:cNvSpPr/>
              <p:nvPr/>
            </p:nvSpPr>
            <p:spPr>
              <a:xfrm>
                <a:off x="3236360" y="238048"/>
                <a:ext cx="7361123" cy="1122526"/>
              </a:xfrm>
              <a:prstGeom prst="wedgeRectCallout">
                <a:avLst>
                  <a:gd name="adj1" fmla="val 57335"/>
                  <a:gd name="adj2" fmla="val 3595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convince ourselves why the convex and affine combinations are respectively the line and the line segment but why should the span be the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plane?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60" y="238048"/>
                <a:ext cx="7361123" cy="1122526"/>
              </a:xfrm>
              <a:prstGeom prst="wedgeRectCallout">
                <a:avLst>
                  <a:gd name="adj1" fmla="val 57335"/>
                  <a:gd name="adj2" fmla="val 35950"/>
                </a:avLst>
              </a:prstGeom>
              <a:blipFill>
                <a:blip r:embed="rId6"/>
                <a:stretch>
                  <a:fillRect l="-538" t="-5263" b="-1368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3793554" y="2113611"/>
            <a:ext cx="1468606" cy="1238929"/>
            <a:chOff x="12383748" y="1219011"/>
            <a:chExt cx="1862104" cy="1570887"/>
          </a:xfrm>
        </p:grpSpPr>
        <p:sp>
          <p:nvSpPr>
            <p:cNvPr id="41" name="Freeform 4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6" name="Rectangular Callout 45"/>
          <p:cNvSpPr/>
          <p:nvPr/>
        </p:nvSpPr>
        <p:spPr>
          <a:xfrm>
            <a:off x="610661" y="2385281"/>
            <a:ext cx="3131521" cy="797787"/>
          </a:xfrm>
          <a:prstGeom prst="wedgeRectCallout">
            <a:avLst>
              <a:gd name="adj1" fmla="val 73603"/>
              <a:gd name="adj2" fmla="val 6075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Let us study these in more detail to find out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760" y="2113611"/>
            <a:ext cx="1846937" cy="1846937"/>
          </a:xfrm>
          <a:prstGeom prst="rect">
            <a:avLst/>
          </a:prstGeom>
        </p:spPr>
      </p:pic>
      <p:sp>
        <p:nvSpPr>
          <p:cNvPr id="48" name="Rectangular Callout 47"/>
          <p:cNvSpPr/>
          <p:nvPr/>
        </p:nvSpPr>
        <p:spPr>
          <a:xfrm>
            <a:off x="5775847" y="2287887"/>
            <a:ext cx="4741329" cy="864955"/>
          </a:xfrm>
          <a:prstGeom prst="wedgeRectCallout">
            <a:avLst>
              <a:gd name="adj1" fmla="val 62796"/>
              <a:gd name="adj2" fmla="val 6192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if we have more than two points. How are these defined then?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322929" y="5094522"/>
            <a:ext cx="857310" cy="621278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triangle" w="lg" len="lg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8825753" y="5723099"/>
            <a:ext cx="482161" cy="359667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423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" grpId="0" uiExpand="1" build="p"/>
      <p:bldP spid="21" grpId="0"/>
      <p:bldP spid="22" grpId="0"/>
      <p:bldP spid="39" grpId="0" animBg="1"/>
      <p:bldP spid="46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9018998" y="3645613"/>
            <a:ext cx="3211745" cy="2702104"/>
          </a:xfrm>
          <a:prstGeom prst="rect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Span of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Span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: the set of all vectors that can be obtained by scaling the two vectors using (possibly negative) scalars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and adding them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First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and see what happens when we vary only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for all values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gives us all vectors on the line along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Now let see add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and see the set of possible vectors</a:t>
                </a:r>
                <a:br>
                  <a:rPr lang="en-IN" dirty="0" smtClean="0"/>
                </a:br>
                <a:r>
                  <a:rPr lang="en-IN" dirty="0" smtClean="0"/>
                  <a:t>of the form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This means that the set of all vectors of the form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is varied as well can be got</a:t>
                </a:r>
                <a:br>
                  <a:rPr lang="en-IN" dirty="0" smtClean="0"/>
                </a:br>
                <a:r>
                  <a:rPr lang="en-IN" dirty="0" smtClean="0"/>
                  <a:t>simply by sweeping this line</a:t>
                </a:r>
              </a:p>
              <a:p>
                <a:r>
                  <a:rPr lang="en-IN" dirty="0" smtClean="0"/>
                  <a:t>We can convince ourselves that every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can be reached this way which is why span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9292713" y="5366013"/>
            <a:ext cx="1097987" cy="371200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253353" y="3554165"/>
            <a:ext cx="15355514" cy="52754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0609737" y="568360"/>
            <a:ext cx="1468606" cy="1238929"/>
            <a:chOff x="12383748" y="1219011"/>
            <a:chExt cx="1862104" cy="1570887"/>
          </a:xfrm>
        </p:grpSpPr>
        <p:sp>
          <p:nvSpPr>
            <p:cNvPr id="46" name="Freeform 4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ular Callout 50"/>
              <p:cNvSpPr/>
              <p:nvPr/>
            </p:nvSpPr>
            <p:spPr>
              <a:xfrm>
                <a:off x="831221" y="252360"/>
                <a:ext cx="9685062" cy="1934698"/>
              </a:xfrm>
              <a:prstGeom prst="wedgeRectCallout">
                <a:avLst>
                  <a:gd name="adj1" fmla="val 58526"/>
                  <a:gd name="adj2" fmla="val 2786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only time this procedure will not work is when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In that case, the vector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will lie on the line generated by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itself and adding multiples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that line will still give us that same line. To see this, note that for any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this case we would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𝑞𝑐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 lies on the line along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itself! Thus, we are stuck to points on this line alone!!</a:t>
                </a:r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ular Callout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21" y="252360"/>
                <a:ext cx="9685062" cy="1934698"/>
              </a:xfrm>
              <a:prstGeom prst="wedgeRectCallout">
                <a:avLst>
                  <a:gd name="adj1" fmla="val 58526"/>
                  <a:gd name="adj2" fmla="val 27861"/>
                </a:avLst>
              </a:prstGeom>
              <a:blipFill>
                <a:blip r:embed="rId5"/>
                <a:stretch>
                  <a:fillRect l="-520" t="-926" b="-586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4362 -0.1053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62 -0.10533 L 0.11211 -0.28658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1 -0.28658 L -0.07396 0.1870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96 0.18703 L -8.33333E-7 2.22222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uiExpand="1" build="p"/>
      <p:bldP spid="10" grpId="0"/>
      <p:bldP spid="21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Combinations of More than 2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9569072" cy="581856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a convex combination of these points is obtained by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and computing the point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The set of all convex combinations gives us the </a:t>
                </a:r>
                <a:r>
                  <a:rPr lang="en-IN" i="1" dirty="0" smtClean="0"/>
                  <a:t>convex hull</a:t>
                </a:r>
                <a:r>
                  <a:rPr lang="en-IN" dirty="0" smtClean="0"/>
                  <a:t> of these points, defined as the the smallest convex set that contains all these points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just as before, start small – start with two points and look at their convex combinations (line segment)</a:t>
                </a:r>
              </a:p>
              <a:p>
                <a:r>
                  <a:rPr lang="en-IN" dirty="0" smtClean="0"/>
                  <a:t>Then add a third point by taking some weight away from the previous two points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Go over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. Add more points similarly. If a new point already lies inside previous hull, nothing to do!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9569072" cy="5818564"/>
              </a:xfrm>
              <a:blipFill>
                <a:blip r:embed="rId2"/>
                <a:stretch>
                  <a:fillRect l="-701" t="-2408" r="-1721" b="-2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9645445" y="1445342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78658" y="1288026"/>
                </a:lnTo>
                <a:lnTo>
                  <a:pt x="0" y="717755"/>
                </a:lnTo>
                <a:lnTo>
                  <a:pt x="324465" y="167148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554929" y="136668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1696366" y="178832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9903126" y="1531700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75472" y="210839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645445" y="265868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0054870" y="3061485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1521024" y="279867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0133528" y="186928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1227948" y="194563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1306606" y="244892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0849896" y="178832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0818797" y="231967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0593067" y="275824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0219119" y="253301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514409" y="214343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10943457" y="290416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1463922" y="218809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10493645" y="466114"/>
            <a:ext cx="1468606" cy="1238929"/>
            <a:chOff x="12383748" y="1219011"/>
            <a:chExt cx="1862104" cy="1570887"/>
          </a:xfrm>
        </p:grpSpPr>
        <p:sp>
          <p:nvSpPr>
            <p:cNvPr id="90" name="Freeform 8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5" name="Rectangular Callout 94"/>
          <p:cNvSpPr/>
          <p:nvPr/>
        </p:nvSpPr>
        <p:spPr>
          <a:xfrm>
            <a:off x="2774021" y="231283"/>
            <a:ext cx="7626169" cy="1368052"/>
          </a:xfrm>
          <a:prstGeom prst="wedgeRectCallout">
            <a:avLst>
              <a:gd name="adj1" fmla="val 58327"/>
              <a:gd name="adj2" fmla="val 4975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does not matter in which order do you consider the points. Eventually you will land up with the same convex hull. This claim requires a proof which is beyond the scope of CS771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645445" y="3694643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78658" y="1288026"/>
                </a:lnTo>
                <a:lnTo>
                  <a:pt x="0" y="717755"/>
                </a:lnTo>
                <a:lnTo>
                  <a:pt x="324465" y="167148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Freeform 96"/>
          <p:cNvSpPr/>
          <p:nvPr/>
        </p:nvSpPr>
        <p:spPr>
          <a:xfrm>
            <a:off x="9645445" y="3694644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1002890 w 2133600"/>
              <a:gd name="connsiteY6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0 w 2133600"/>
              <a:gd name="connsiteY4" fmla="*/ 717755 h 1710813"/>
              <a:gd name="connsiteX5" fmla="*/ 1002890 w 2133600"/>
              <a:gd name="connsiteY5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0" y="717755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Freeform 97"/>
          <p:cNvSpPr/>
          <p:nvPr/>
        </p:nvSpPr>
        <p:spPr>
          <a:xfrm>
            <a:off x="10117394" y="3694644"/>
            <a:ext cx="1661651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0 w 2133600"/>
              <a:gd name="connsiteY4" fmla="*/ 717755 h 1710813"/>
              <a:gd name="connsiteX5" fmla="*/ 324465 w 2133600"/>
              <a:gd name="connsiteY5" fmla="*/ 167148 h 1710813"/>
              <a:gd name="connsiteX6" fmla="*/ 1002890 w 2133600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51" h="1710813">
                <a:moveTo>
                  <a:pt x="530941" y="0"/>
                </a:moveTo>
                <a:lnTo>
                  <a:pt x="1661651" y="412955"/>
                </a:lnTo>
                <a:lnTo>
                  <a:pt x="1484671" y="1435510"/>
                </a:lnTo>
                <a:lnTo>
                  <a:pt x="0" y="1710813"/>
                </a:lnTo>
                <a:lnTo>
                  <a:pt x="530941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Freeform 98"/>
          <p:cNvSpPr/>
          <p:nvPr/>
        </p:nvSpPr>
        <p:spPr>
          <a:xfrm>
            <a:off x="10588812" y="3685801"/>
            <a:ext cx="1187108" cy="1474668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924232 w 2054942"/>
              <a:gd name="connsiteY5" fmla="*/ 0 h 1710813"/>
              <a:gd name="connsiteX0" fmla="*/ 924232 w 2054942"/>
              <a:gd name="connsiteY0" fmla="*/ 0 h 1435510"/>
              <a:gd name="connsiteX1" fmla="*/ 2054942 w 2054942"/>
              <a:gd name="connsiteY1" fmla="*/ 412955 h 1435510"/>
              <a:gd name="connsiteX2" fmla="*/ 1877962 w 2054942"/>
              <a:gd name="connsiteY2" fmla="*/ 1435510 h 1435510"/>
              <a:gd name="connsiteX3" fmla="*/ 0 w 2054942"/>
              <a:gd name="connsiteY3" fmla="*/ 1288026 h 1435510"/>
              <a:gd name="connsiteX4" fmla="*/ 924232 w 2054942"/>
              <a:gd name="connsiteY4" fmla="*/ 0 h 1435510"/>
              <a:gd name="connsiteX0" fmla="*/ 0 w 1130710"/>
              <a:gd name="connsiteY0" fmla="*/ 0 h 1435510"/>
              <a:gd name="connsiteX1" fmla="*/ 1130710 w 1130710"/>
              <a:gd name="connsiteY1" fmla="*/ 412955 h 1435510"/>
              <a:gd name="connsiteX2" fmla="*/ 953730 w 1130710"/>
              <a:gd name="connsiteY2" fmla="*/ 1435510 h 1435510"/>
              <a:gd name="connsiteX3" fmla="*/ 74835 w 1130710"/>
              <a:gd name="connsiteY3" fmla="*/ 729226 h 1435510"/>
              <a:gd name="connsiteX4" fmla="*/ 0 w 1130710"/>
              <a:gd name="connsiteY4" fmla="*/ 0 h 1435510"/>
              <a:gd name="connsiteX0" fmla="*/ 56398 w 1187108"/>
              <a:gd name="connsiteY0" fmla="*/ 0 h 1435510"/>
              <a:gd name="connsiteX1" fmla="*/ 1187108 w 1187108"/>
              <a:gd name="connsiteY1" fmla="*/ 412955 h 1435510"/>
              <a:gd name="connsiteX2" fmla="*/ 1010128 w 1187108"/>
              <a:gd name="connsiteY2" fmla="*/ 1435510 h 1435510"/>
              <a:gd name="connsiteX3" fmla="*/ 0 w 1187108"/>
              <a:gd name="connsiteY3" fmla="*/ 780026 h 1435510"/>
              <a:gd name="connsiteX4" fmla="*/ 56398 w 1187108"/>
              <a:gd name="connsiteY4" fmla="*/ 0 h 1435510"/>
              <a:gd name="connsiteX0" fmla="*/ 45814 w 1187108"/>
              <a:gd name="connsiteY0" fmla="*/ 0 h 1452443"/>
              <a:gd name="connsiteX1" fmla="*/ 1187108 w 1187108"/>
              <a:gd name="connsiteY1" fmla="*/ 429888 h 1452443"/>
              <a:gd name="connsiteX2" fmla="*/ 1010128 w 1187108"/>
              <a:gd name="connsiteY2" fmla="*/ 1452443 h 1452443"/>
              <a:gd name="connsiteX3" fmla="*/ 0 w 1187108"/>
              <a:gd name="connsiteY3" fmla="*/ 796959 h 1452443"/>
              <a:gd name="connsiteX4" fmla="*/ 45814 w 1187108"/>
              <a:gd name="connsiteY4" fmla="*/ 0 h 1452443"/>
              <a:gd name="connsiteX0" fmla="*/ 50048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50048 w 1187108"/>
              <a:gd name="connsiteY4" fmla="*/ 0 h 1446093"/>
              <a:gd name="connsiteX0" fmla="*/ 47931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47931 w 1187108"/>
              <a:gd name="connsiteY4" fmla="*/ 0 h 1446093"/>
              <a:gd name="connsiteX0" fmla="*/ 35231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35231 w 1187108"/>
              <a:gd name="connsiteY4" fmla="*/ 0 h 1446093"/>
              <a:gd name="connsiteX0" fmla="*/ 37348 w 1187108"/>
              <a:gd name="connsiteY0" fmla="*/ 0 h 1450326"/>
              <a:gd name="connsiteX1" fmla="*/ 1187108 w 1187108"/>
              <a:gd name="connsiteY1" fmla="*/ 427771 h 1450326"/>
              <a:gd name="connsiteX2" fmla="*/ 1010128 w 1187108"/>
              <a:gd name="connsiteY2" fmla="*/ 1450326 h 1450326"/>
              <a:gd name="connsiteX3" fmla="*/ 0 w 1187108"/>
              <a:gd name="connsiteY3" fmla="*/ 794842 h 1450326"/>
              <a:gd name="connsiteX4" fmla="*/ 37348 w 1187108"/>
              <a:gd name="connsiteY4" fmla="*/ 0 h 1450326"/>
              <a:gd name="connsiteX0" fmla="*/ 37348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37348 w 1187108"/>
              <a:gd name="connsiteY4" fmla="*/ 0 h 1446093"/>
              <a:gd name="connsiteX0" fmla="*/ 37348 w 1187108"/>
              <a:gd name="connsiteY0" fmla="*/ 0 h 1474668"/>
              <a:gd name="connsiteX1" fmla="*/ 1187108 w 1187108"/>
              <a:gd name="connsiteY1" fmla="*/ 423538 h 1474668"/>
              <a:gd name="connsiteX2" fmla="*/ 1006953 w 1187108"/>
              <a:gd name="connsiteY2" fmla="*/ 1474668 h 1474668"/>
              <a:gd name="connsiteX3" fmla="*/ 0 w 1187108"/>
              <a:gd name="connsiteY3" fmla="*/ 790609 h 1474668"/>
              <a:gd name="connsiteX4" fmla="*/ 37348 w 1187108"/>
              <a:gd name="connsiteY4" fmla="*/ 0 h 147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108" h="1474668">
                <a:moveTo>
                  <a:pt x="37348" y="0"/>
                </a:moveTo>
                <a:lnTo>
                  <a:pt x="1187108" y="423538"/>
                </a:lnTo>
                <a:lnTo>
                  <a:pt x="1006953" y="1474668"/>
                </a:lnTo>
                <a:lnTo>
                  <a:pt x="0" y="790609"/>
                </a:lnTo>
                <a:lnTo>
                  <a:pt x="3734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Freeform 99"/>
          <p:cNvSpPr/>
          <p:nvPr/>
        </p:nvSpPr>
        <p:spPr>
          <a:xfrm>
            <a:off x="10589032" y="3687020"/>
            <a:ext cx="1215413" cy="788704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0 w 1661651"/>
              <a:gd name="connsiteY2" fmla="*/ 1710813 h 1710813"/>
              <a:gd name="connsiteX3" fmla="*/ 530941 w 1661651"/>
              <a:gd name="connsiteY3" fmla="*/ 0 h 1710813"/>
              <a:gd name="connsiteX0" fmla="*/ 0 w 1130710"/>
              <a:gd name="connsiteY0" fmla="*/ 0 h 911916"/>
              <a:gd name="connsiteX1" fmla="*/ 1130710 w 1130710"/>
              <a:gd name="connsiteY1" fmla="*/ 412955 h 911916"/>
              <a:gd name="connsiteX2" fmla="*/ 354583 w 1130710"/>
              <a:gd name="connsiteY2" fmla="*/ 911916 h 911916"/>
              <a:gd name="connsiteX3" fmla="*/ 0 w 1130710"/>
              <a:gd name="connsiteY3" fmla="*/ 0 h 911916"/>
              <a:gd name="connsiteX0" fmla="*/ 59303 w 1190013"/>
              <a:gd name="connsiteY0" fmla="*/ 0 h 767537"/>
              <a:gd name="connsiteX1" fmla="*/ 1190013 w 1190013"/>
              <a:gd name="connsiteY1" fmla="*/ 412955 h 767537"/>
              <a:gd name="connsiteX2" fmla="*/ 0 w 1190013"/>
              <a:gd name="connsiteY2" fmla="*/ 767537 h 767537"/>
              <a:gd name="connsiteX3" fmla="*/ 59303 w 1190013"/>
              <a:gd name="connsiteY3" fmla="*/ 0 h 767537"/>
              <a:gd name="connsiteX0" fmla="*/ 59303 w 1190013"/>
              <a:gd name="connsiteY0" fmla="*/ 0 h 784471"/>
              <a:gd name="connsiteX1" fmla="*/ 1190013 w 1190013"/>
              <a:gd name="connsiteY1" fmla="*/ 412955 h 784471"/>
              <a:gd name="connsiteX2" fmla="*/ 0 w 1190013"/>
              <a:gd name="connsiteY2" fmla="*/ 784471 h 784471"/>
              <a:gd name="connsiteX3" fmla="*/ 59303 w 1190013"/>
              <a:gd name="connsiteY3" fmla="*/ 0 h 784471"/>
              <a:gd name="connsiteX0" fmla="*/ 59303 w 1215413"/>
              <a:gd name="connsiteY0" fmla="*/ 0 h 784471"/>
              <a:gd name="connsiteX1" fmla="*/ 1215413 w 1215413"/>
              <a:gd name="connsiteY1" fmla="*/ 421421 h 784471"/>
              <a:gd name="connsiteX2" fmla="*/ 0 w 1215413"/>
              <a:gd name="connsiteY2" fmla="*/ 784471 h 784471"/>
              <a:gd name="connsiteX3" fmla="*/ 59303 w 1215413"/>
              <a:gd name="connsiteY3" fmla="*/ 0 h 784471"/>
              <a:gd name="connsiteX0" fmla="*/ 46603 w 1215413"/>
              <a:gd name="connsiteY0" fmla="*/ 0 h 788704"/>
              <a:gd name="connsiteX1" fmla="*/ 1215413 w 1215413"/>
              <a:gd name="connsiteY1" fmla="*/ 425654 h 788704"/>
              <a:gd name="connsiteX2" fmla="*/ 0 w 1215413"/>
              <a:gd name="connsiteY2" fmla="*/ 788704 h 788704"/>
              <a:gd name="connsiteX3" fmla="*/ 46603 w 1215413"/>
              <a:gd name="connsiteY3" fmla="*/ 0 h 78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413" h="788704">
                <a:moveTo>
                  <a:pt x="46603" y="0"/>
                </a:moveTo>
                <a:lnTo>
                  <a:pt x="1215413" y="425654"/>
                </a:lnTo>
                <a:lnTo>
                  <a:pt x="0" y="788704"/>
                </a:lnTo>
                <a:lnTo>
                  <a:pt x="46603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9903126" y="378313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9575472" y="435983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/>
          <p:cNvSpPr/>
          <p:nvPr/>
        </p:nvSpPr>
        <p:spPr>
          <a:xfrm>
            <a:off x="9645445" y="491012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/>
          <p:cNvSpPr/>
          <p:nvPr/>
        </p:nvSpPr>
        <p:spPr>
          <a:xfrm>
            <a:off x="10054870" y="531291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11521024" y="5050110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/>
          <p:cNvSpPr/>
          <p:nvPr/>
        </p:nvSpPr>
        <p:spPr>
          <a:xfrm>
            <a:off x="10133528" y="412072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/>
          <p:cNvSpPr/>
          <p:nvPr/>
        </p:nvSpPr>
        <p:spPr>
          <a:xfrm>
            <a:off x="11227948" y="419707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/>
          <p:cNvSpPr/>
          <p:nvPr/>
        </p:nvSpPr>
        <p:spPr>
          <a:xfrm>
            <a:off x="11306606" y="470036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/>
          <p:cNvSpPr/>
          <p:nvPr/>
        </p:nvSpPr>
        <p:spPr>
          <a:xfrm>
            <a:off x="10849896" y="403975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10818797" y="457111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/>
          <p:cNvSpPr/>
          <p:nvPr/>
        </p:nvSpPr>
        <p:spPr>
          <a:xfrm>
            <a:off x="10593067" y="500967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/>
          <p:cNvSpPr/>
          <p:nvPr/>
        </p:nvSpPr>
        <p:spPr>
          <a:xfrm>
            <a:off x="10219119" y="478444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/>
          <p:cNvSpPr/>
          <p:nvPr/>
        </p:nvSpPr>
        <p:spPr>
          <a:xfrm>
            <a:off x="10514409" y="4394865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/>
          <p:cNvSpPr/>
          <p:nvPr/>
        </p:nvSpPr>
        <p:spPr>
          <a:xfrm>
            <a:off x="10943457" y="515560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/>
          <p:cNvSpPr/>
          <p:nvPr/>
        </p:nvSpPr>
        <p:spPr>
          <a:xfrm>
            <a:off x="11463922" y="443952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10629409" y="3688502"/>
            <a:ext cx="1145615" cy="43474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0554929" y="361811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Oval 117"/>
          <p:cNvSpPr/>
          <p:nvPr/>
        </p:nvSpPr>
        <p:spPr>
          <a:xfrm>
            <a:off x="11696366" y="403975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10595742" y="3699132"/>
            <a:ext cx="36784" cy="7743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0580763" y="4121126"/>
            <a:ext cx="1194261" cy="3495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0602669" y="4196544"/>
            <a:ext cx="412070" cy="15637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0147039" y="3792190"/>
                <a:ext cx="5275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039" y="3792190"/>
                <a:ext cx="52751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0130286" y="4162067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86" y="4162067"/>
                <a:ext cx="53478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11216847" y="4191744"/>
                <a:ext cx="5234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847" y="4191744"/>
                <a:ext cx="523457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10644753" y="4313434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753" y="4313434"/>
                <a:ext cx="53478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/>
          <p:cNvCxnSpPr/>
          <p:nvPr/>
        </p:nvCxnSpPr>
        <p:spPr>
          <a:xfrm>
            <a:off x="10622039" y="3912338"/>
            <a:ext cx="820402" cy="31133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0606752" y="4068092"/>
            <a:ext cx="593564" cy="2252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607485" y="4310088"/>
            <a:ext cx="228986" cy="86896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0629409" y="3807613"/>
            <a:ext cx="970273" cy="36820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Freeform 129"/>
          <p:cNvSpPr/>
          <p:nvPr/>
        </p:nvSpPr>
        <p:spPr>
          <a:xfrm>
            <a:off x="10933155" y="4201494"/>
            <a:ext cx="772435" cy="501248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0 w 1661651"/>
              <a:gd name="connsiteY2" fmla="*/ 1710813 h 1710813"/>
              <a:gd name="connsiteX3" fmla="*/ 530941 w 1661651"/>
              <a:gd name="connsiteY3" fmla="*/ 0 h 1710813"/>
              <a:gd name="connsiteX0" fmla="*/ 0 w 1130710"/>
              <a:gd name="connsiteY0" fmla="*/ 0 h 911916"/>
              <a:gd name="connsiteX1" fmla="*/ 1130710 w 1130710"/>
              <a:gd name="connsiteY1" fmla="*/ 412955 h 911916"/>
              <a:gd name="connsiteX2" fmla="*/ 354583 w 1130710"/>
              <a:gd name="connsiteY2" fmla="*/ 911916 h 911916"/>
              <a:gd name="connsiteX3" fmla="*/ 0 w 1130710"/>
              <a:gd name="connsiteY3" fmla="*/ 0 h 911916"/>
              <a:gd name="connsiteX0" fmla="*/ 59303 w 1190013"/>
              <a:gd name="connsiteY0" fmla="*/ 0 h 767537"/>
              <a:gd name="connsiteX1" fmla="*/ 1190013 w 1190013"/>
              <a:gd name="connsiteY1" fmla="*/ 412955 h 767537"/>
              <a:gd name="connsiteX2" fmla="*/ 0 w 1190013"/>
              <a:gd name="connsiteY2" fmla="*/ 767537 h 767537"/>
              <a:gd name="connsiteX3" fmla="*/ 59303 w 1190013"/>
              <a:gd name="connsiteY3" fmla="*/ 0 h 767537"/>
              <a:gd name="connsiteX0" fmla="*/ 59303 w 1190013"/>
              <a:gd name="connsiteY0" fmla="*/ 0 h 784471"/>
              <a:gd name="connsiteX1" fmla="*/ 1190013 w 1190013"/>
              <a:gd name="connsiteY1" fmla="*/ 412955 h 784471"/>
              <a:gd name="connsiteX2" fmla="*/ 0 w 1190013"/>
              <a:gd name="connsiteY2" fmla="*/ 784471 h 784471"/>
              <a:gd name="connsiteX3" fmla="*/ 59303 w 1190013"/>
              <a:gd name="connsiteY3" fmla="*/ 0 h 784471"/>
              <a:gd name="connsiteX0" fmla="*/ 59303 w 1215413"/>
              <a:gd name="connsiteY0" fmla="*/ 0 h 784471"/>
              <a:gd name="connsiteX1" fmla="*/ 1215413 w 1215413"/>
              <a:gd name="connsiteY1" fmla="*/ 421421 h 784471"/>
              <a:gd name="connsiteX2" fmla="*/ 0 w 1215413"/>
              <a:gd name="connsiteY2" fmla="*/ 784471 h 784471"/>
              <a:gd name="connsiteX3" fmla="*/ 59303 w 1215413"/>
              <a:gd name="connsiteY3" fmla="*/ 0 h 784471"/>
              <a:gd name="connsiteX0" fmla="*/ 46603 w 1215413"/>
              <a:gd name="connsiteY0" fmla="*/ 0 h 788704"/>
              <a:gd name="connsiteX1" fmla="*/ 1215413 w 1215413"/>
              <a:gd name="connsiteY1" fmla="*/ 425654 h 788704"/>
              <a:gd name="connsiteX2" fmla="*/ 0 w 1215413"/>
              <a:gd name="connsiteY2" fmla="*/ 788704 h 788704"/>
              <a:gd name="connsiteX3" fmla="*/ 46603 w 1215413"/>
              <a:gd name="connsiteY3" fmla="*/ 0 h 78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413" h="788704">
                <a:moveTo>
                  <a:pt x="46603" y="0"/>
                </a:moveTo>
                <a:lnTo>
                  <a:pt x="1215413" y="425654"/>
                </a:lnTo>
                <a:lnTo>
                  <a:pt x="0" y="788704"/>
                </a:lnTo>
                <a:lnTo>
                  <a:pt x="46603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11594185" y="4115588"/>
            <a:ext cx="182418" cy="1040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590706" y="4470486"/>
            <a:ext cx="1003479" cy="680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0631877" y="3695364"/>
            <a:ext cx="962308" cy="1446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0194980" y="4534295"/>
                <a:ext cx="6686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980" y="4534295"/>
                <a:ext cx="66866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0735240" y="4825231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240" y="4825231"/>
                <a:ext cx="53478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1675807" y="4181814"/>
                <a:ext cx="5239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07" y="4181814"/>
                <a:ext cx="52394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1621267" y="4661740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267" y="4661740"/>
                <a:ext cx="53478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0777698" y="3848888"/>
                <a:ext cx="5847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698" y="3848888"/>
                <a:ext cx="58479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1172676" y="4423599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676" y="4423599"/>
                <a:ext cx="53478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ular Callout 139"/>
              <p:cNvSpPr/>
              <p:nvPr/>
            </p:nvSpPr>
            <p:spPr>
              <a:xfrm>
                <a:off x="6962805" y="3227443"/>
                <a:ext cx="2721553" cy="908433"/>
              </a:xfrm>
              <a:prstGeom prst="wedgeRectCallout">
                <a:avLst>
                  <a:gd name="adj1" fmla="val 80254"/>
                  <a:gd name="adj2" fmla="val 486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Ratio of these lengths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0" name="Rectangular Callout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05" y="3227443"/>
                <a:ext cx="2721553" cy="908433"/>
              </a:xfrm>
              <a:prstGeom prst="wedgeRectCallout">
                <a:avLst>
                  <a:gd name="adj1" fmla="val 80254"/>
                  <a:gd name="adj2" fmla="val 48691"/>
                </a:avLst>
              </a:prstGeom>
              <a:blipFill>
                <a:blip r:embed="rId12"/>
                <a:stretch>
                  <a:fillRect l="-1698" b="-838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ular Callout 140"/>
              <p:cNvSpPr/>
              <p:nvPr/>
            </p:nvSpPr>
            <p:spPr>
              <a:xfrm>
                <a:off x="7481454" y="4891100"/>
                <a:ext cx="2721553" cy="908433"/>
              </a:xfrm>
              <a:prstGeom prst="wedgeRectCallout">
                <a:avLst>
                  <a:gd name="adj1" fmla="val 73888"/>
                  <a:gd name="adj2" fmla="val -583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Ratio of these lengths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1" name="Rectangular Callout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4" y="4891100"/>
                <a:ext cx="2721553" cy="908433"/>
              </a:xfrm>
              <a:prstGeom prst="wedgeRectCallout">
                <a:avLst>
                  <a:gd name="adj1" fmla="val 73888"/>
                  <a:gd name="adj2" fmla="val -58323"/>
                </a:avLst>
              </a:prstGeom>
              <a:blipFill>
                <a:blip r:embed="rId13"/>
                <a:stretch>
                  <a:fillRect l="-1786" b="-773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 animBg="1"/>
      <p:bldP spid="118" grpId="0" animBg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30" grpId="0" animBg="1"/>
      <p:bldP spid="130" grpId="1" animBg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 animBg="1"/>
      <p:bldP spid="140" grpId="1" animBg="1"/>
      <p:bldP spid="141" grpId="0" animBg="1"/>
      <p:bldP spid="1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Span of More than Two Vectors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9212760" y="2925104"/>
            <a:ext cx="662632" cy="902610"/>
            <a:chOff x="9212760" y="2925104"/>
            <a:chExt cx="662632" cy="90261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9648396" y="2925104"/>
              <a:ext cx="226996" cy="42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48396" y="3351389"/>
              <a:ext cx="0" cy="4763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212760" y="3351389"/>
              <a:ext cx="43563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H="1">
            <a:off x="8574491" y="3351389"/>
            <a:ext cx="1071240" cy="2011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2700000">
            <a:off x="7591047" y="1780355"/>
            <a:ext cx="4341693" cy="3142064"/>
          </a:xfrm>
          <a:prstGeom prst="trapezoid">
            <a:avLst>
              <a:gd name="adj" fmla="val 28308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9645731" y="1111624"/>
            <a:ext cx="0" cy="2239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5731" y="3351390"/>
            <a:ext cx="25462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23200" y="1905802"/>
            <a:ext cx="3389240" cy="31256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260448" y="261581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8716383" y="241433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/>
          <p:cNvCxnSpPr/>
          <p:nvPr/>
        </p:nvCxnSpPr>
        <p:spPr>
          <a:xfrm>
            <a:off x="8229600" y="1949227"/>
            <a:ext cx="2988733" cy="29275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1676373" y="203754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7823200" y="2018339"/>
            <a:ext cx="4131733" cy="23927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638992" y="402850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90432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us consider three vectors in 3 dimensions</a:t>
                </a:r>
              </a:p>
              <a:p>
                <a:pPr lvl="2"/>
                <a:r>
                  <a:rPr lang="en-IN" dirty="0" smtClean="0"/>
                  <a:t>With two vectors (not multiples of each other), we already saw that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is covered so adding more vectors in 2 dims is not interesting anymore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start with span of one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 smtClean="0"/>
                  <a:t>: a line</a:t>
                </a:r>
              </a:p>
              <a:p>
                <a:r>
                  <a:rPr lang="en-IN" dirty="0" smtClean="0"/>
                  <a:t>Add a new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: causes the line to move about and become a plane (flat sheet in 3D)</a:t>
                </a:r>
              </a:p>
              <a:p>
                <a:r>
                  <a:rPr lang="en-IN" dirty="0" smtClean="0"/>
                  <a:t>Add a new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: causes the sheet to move about and cover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 had been expressible as a comb of the previous 2 vectors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, then would not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904327" cy="5746376"/>
              </a:xfrm>
              <a:blipFill>
                <a:blip r:embed="rId2"/>
                <a:stretch>
                  <a:fillRect l="-849" t="-2545" r="-2006" b="-1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10493645" y="466114"/>
            <a:ext cx="1468606" cy="1238929"/>
            <a:chOff x="12383748" y="1219011"/>
            <a:chExt cx="1862104" cy="1570887"/>
          </a:xfrm>
        </p:grpSpPr>
        <p:sp>
          <p:nvSpPr>
            <p:cNvPr id="93" name="Freeform 9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8" name="Rectangular Callout 97"/>
          <p:cNvSpPr/>
          <p:nvPr/>
        </p:nvSpPr>
        <p:spPr>
          <a:xfrm>
            <a:off x="2550695" y="1701486"/>
            <a:ext cx="7849495" cy="1368052"/>
          </a:xfrm>
          <a:prstGeom prst="wedgeRectCallout">
            <a:avLst>
              <a:gd name="adj1" fmla="val 59676"/>
              <a:gd name="adj2" fmla="val -5578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Yet again, it does not matter in which order do you consider the points. Eventually you will land up with the same span. This claim requires a proof which is beyond the scope of CS771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ular Callout 98"/>
              <p:cNvSpPr/>
              <p:nvPr/>
            </p:nvSpPr>
            <p:spPr>
              <a:xfrm>
                <a:off x="2550695" y="172367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Same reason as before. For any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have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i.e. we get no new points outside of the plane by adding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Rectangular Callout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95" y="172367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3306239"/>
            <a:ext cx="1722822" cy="1722822"/>
          </a:xfrm>
          <a:prstGeom prst="rect">
            <a:avLst/>
          </a:prstGeom>
        </p:spPr>
      </p:pic>
      <p:sp>
        <p:nvSpPr>
          <p:cNvPr id="101" name="Rectangular Callout 100"/>
          <p:cNvSpPr/>
          <p:nvPr/>
        </p:nvSpPr>
        <p:spPr>
          <a:xfrm>
            <a:off x="1910993" y="3306238"/>
            <a:ext cx="8802050" cy="1218202"/>
          </a:xfrm>
          <a:prstGeom prst="wedgeRectCallout">
            <a:avLst>
              <a:gd name="adj1" fmla="val 58445"/>
              <a:gd name="adj2" fmla="val 493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Affine combinations of more than two vectors can also produce planes/hyperplanes. We will not require affine combinations much in our discussions so we are not going into details of those here</a:t>
            </a:r>
          </a:p>
        </p:txBody>
      </p:sp>
    </p:spTree>
    <p:extLst>
      <p:ext uri="{BB962C8B-B14F-4D97-AF65-F5344CB8AC3E}">
        <p14:creationId xmlns:p14="http://schemas.microsoft.com/office/powerpoint/2010/main" val="6402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07083 -0.1245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-0.12454 L 0.07357 0.13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7 0.1324 L 1.04167E-6 2.59259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487 -0.1268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87 -0.12685 L -0.13151 0.1321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51 0.13217 L 3.69713E-17 2.59259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47" grpId="0" animBg="1"/>
      <p:bldP spid="50" grpId="0" animBg="1"/>
      <p:bldP spid="83" grpId="0" animBg="1"/>
      <p:bldP spid="83" grpId="1" animBg="1"/>
      <p:bldP spid="91" grpId="0" animBg="1"/>
      <p:bldP spid="3" grpId="0" uiExpand="1" build="p"/>
      <p:bldP spid="98" grpId="0" animBg="1"/>
      <p:bldP spid="99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Dependence and Independence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If we can 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as a linear combination of some other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, then 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</a:t>
                </a:r>
                <a:r>
                  <a:rPr lang="en-IN" i="1" dirty="0" smtClean="0"/>
                  <a:t>linearly dependent</a:t>
                </a:r>
                <a:r>
                  <a:rPr lang="en-IN" dirty="0" smtClean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in such cases is redundant: linear combinations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dont give us any new vector that some linear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didnt already give</a:t>
                </a:r>
              </a:p>
              <a:p>
                <a:pPr lvl="2"/>
                <a:r>
                  <a:rPr lang="en-IN" dirty="0" smtClean="0"/>
                  <a:t>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IN" i="0" dirty="0" smtClean="0"/>
              </a:p>
              <a:p>
                <a:pPr lvl="2"/>
                <a:r>
                  <a:rPr lang="en-IN" dirty="0" smtClean="0"/>
                  <a:t>Exercise: show </a:t>
                </a:r>
                <a:r>
                  <a:rPr lang="en-IN" dirty="0"/>
                  <a:t>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-dep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then there must exist at least one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IN" dirty="0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also 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-dep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– </a:t>
                </a:r>
                <a:r>
                  <a:rPr lang="en-IN" dirty="0" smtClean="0"/>
                  <a:t>linear dependence is infectious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endParaRPr lang="en-IN" i="0" dirty="0" smtClean="0"/>
              </a:p>
              <a:p>
                <a:r>
                  <a:rPr lang="en-IN" dirty="0" smtClean="0"/>
                  <a:t>A set of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said to be </a:t>
                </a:r>
                <a:r>
                  <a:rPr lang="en-IN" i="1" dirty="0" smtClean="0"/>
                  <a:t>linearly independent</a:t>
                </a:r>
                <a:r>
                  <a:rPr lang="en-IN" dirty="0" smtClean="0"/>
                  <a:t> if no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can be written as a linear combination of the other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consider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is called a basis for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b="0" dirty="0" smtClean="0"/>
                  <a:t> if vectors in t</a:t>
                </a:r>
                <a:r>
                  <a:rPr lang="en-IN" dirty="0" smtClean="0"/>
                  <a:t>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are linearly independent as well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It is always possible (although not necessary) to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Linear independence assures us that the basis cannot be shrunk any further</a:t>
                </a:r>
                <a:endParaRPr lang="en-IN" b="0" dirty="0" smtClean="0"/>
              </a:p>
              <a:p>
                <a:pPr lvl="2"/>
                <a:r>
                  <a:rPr lang="en-IN" dirty="0" smtClean="0"/>
                  <a:t>If vectors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are </a:t>
                </a:r>
                <a:r>
                  <a:rPr lang="en-IN" b="0" i="0" dirty="0" smtClean="0"/>
                  <a:t>orthogonal</a:t>
                </a:r>
                <a:r>
                  <a:rPr lang="en-IN" b="0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is called an </a:t>
                </a:r>
                <a:r>
                  <a:rPr lang="en-IN" b="0" i="0" dirty="0" smtClean="0"/>
                  <a:t>orthogonal basis</a:t>
                </a:r>
              </a:p>
              <a:p>
                <a:pPr lvl="2"/>
                <a:r>
                  <a:rPr lang="en-IN" dirty="0"/>
                  <a:t>If vectors in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are </a:t>
                </a:r>
                <a:r>
                  <a:rPr lang="en-IN" i="0" dirty="0" smtClean="0"/>
                  <a:t>orthonormal</a:t>
                </a:r>
                <a:r>
                  <a:rPr lang="en-IN" dirty="0" smtClean="0"/>
                  <a:t> </a:t>
                </a:r>
                <a:r>
                  <a:rPr lang="en-IN" dirty="0"/>
                  <a:t>i.e</a:t>
                </a:r>
                <a:r>
                  <a:rPr lang="en-IN" dirty="0" smtClean="0"/>
                  <a:t>. they are orthogonal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is called an </a:t>
                </a:r>
                <a:r>
                  <a:rPr lang="en-IN" i="0" dirty="0" smtClean="0"/>
                  <a:t>orthonormal basis</a:t>
                </a:r>
                <a:endParaRPr lang="en-IN" b="0" dirty="0" smtClean="0"/>
              </a:p>
              <a:p>
                <a:pPr lvl="2"/>
                <a:r>
                  <a:rPr lang="en-IN" dirty="0" smtClean="0"/>
                  <a:t>These definitions hold true even if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contains infinitely many vectors</a:t>
                </a:r>
              </a:p>
              <a:p>
                <a:pPr lvl="3"/>
                <a:r>
                  <a:rPr lang="en-IN" dirty="0" smtClean="0"/>
                  <a:t>Need to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0" dirty="0" smtClean="0"/>
                  <a:t> more carefully in this case</a:t>
                </a:r>
              </a:p>
              <a:p>
                <a:r>
                  <a:rPr lang="en-IN" dirty="0" smtClean="0"/>
                  <a:t>Exists a simple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to extract a basis out of a finite set of vectors</a:t>
                </a:r>
              </a:p>
              <a:p>
                <a:pPr lvl="2"/>
                <a:r>
                  <a:rPr lang="en-IN" i="0" dirty="0" smtClean="0"/>
                  <a:t>Gram-Schmidt </a:t>
                </a:r>
                <a:r>
                  <a:rPr lang="en-IN" i="0" dirty="0" err="1" smtClean="0"/>
                  <a:t>Orthonormalization</a:t>
                </a:r>
                <a:r>
                  <a:rPr lang="en-IN" i="0" dirty="0" smtClean="0"/>
                  <a:t> Process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909" b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3760</TotalTime>
  <Words>7220</Words>
  <Application>Microsoft Office PowerPoint</Application>
  <PresentationFormat>Widescreen</PresentationFormat>
  <Paragraphs>312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Metropolitan</vt:lpstr>
      <vt:lpstr>Linear Algebra Refresher</vt:lpstr>
      <vt:lpstr>Linear Algebra</vt:lpstr>
      <vt:lpstr>Linear Combinations of Vectors</vt:lpstr>
      <vt:lpstr>Special kinds of linear combinations</vt:lpstr>
      <vt:lpstr>Span of Vectors</vt:lpstr>
      <vt:lpstr>Combinations of More than 2 Vectors</vt:lpstr>
      <vt:lpstr>Span of More than Two Vectors </vt:lpstr>
      <vt:lpstr>Dependence and Independence</vt:lpstr>
      <vt:lpstr>Basis</vt:lpstr>
      <vt:lpstr>Gram-Schmidt Orthonormalization Process</vt:lpstr>
      <vt:lpstr>Linear Maps/Transformations</vt:lpstr>
      <vt:lpstr>Encoding Linear Transformations</vt:lpstr>
      <vt:lpstr>Matrices ARE Linear Transformations!</vt:lpstr>
      <vt:lpstr>Special Linear Transformations</vt:lpstr>
      <vt:lpstr>Special Linear Transformations</vt:lpstr>
      <vt:lpstr>Special Linear Transformations</vt:lpstr>
      <vt:lpstr>Applying Multiple Linear Transformations</vt:lpstr>
      <vt:lpstr>The Universal Linear Transformations</vt:lpstr>
      <vt:lpstr>More on Compositional Linear Maps</vt:lpstr>
      <vt:lpstr>More on Compositional Linear Maps</vt:lpstr>
      <vt:lpstr>Column Space</vt:lpstr>
      <vt:lpstr>Rank</vt:lpstr>
      <vt:lpstr>Column Rank</vt:lpstr>
      <vt:lpstr>“Spaces”</vt:lpstr>
      <vt:lpstr>Terms Related to Spaces</vt:lpstr>
      <vt:lpstr>Null Space</vt:lpstr>
      <vt:lpstr>Orthonormal Matrices</vt:lpstr>
      <vt:lpstr>Orthonormal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241</cp:revision>
  <dcterms:created xsi:type="dcterms:W3CDTF">2018-07-30T05:08:11Z</dcterms:created>
  <dcterms:modified xsi:type="dcterms:W3CDTF">2020-02-28T14:17:28Z</dcterms:modified>
</cp:coreProperties>
</file>