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7" r:id="rId4"/>
    <p:sldId id="257" r:id="rId5"/>
    <p:sldId id="268" r:id="rId6"/>
    <p:sldId id="276" r:id="rId7"/>
    <p:sldId id="280" r:id="rId8"/>
    <p:sldId id="283" r:id="rId9"/>
    <p:sldId id="290" r:id="rId10"/>
    <p:sldId id="281" r:id="rId11"/>
    <p:sldId id="282" r:id="rId12"/>
    <p:sldId id="277" r:id="rId13"/>
    <p:sldId id="284" r:id="rId14"/>
    <p:sldId id="288" r:id="rId15"/>
    <p:sldId id="278" r:id="rId16"/>
    <p:sldId id="285" r:id="rId17"/>
    <p:sldId id="286" r:id="rId18"/>
    <p:sldId id="28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6EE9D3-0EEF-4597-9029-1C1ACBD88515}" v="386" dt="2023-12-20T18:26:55.516"/>
    <p1510:client id="{3118FAA1-D904-4BD4-AA4D-6F22C5543E1F}" v="10" dt="2023-12-20T17:32:32.058"/>
    <p1510:client id="{5ED8B35E-182E-41E3-8675-929D9765A12B}" v="131" dt="2023-12-20T17:46:15.883"/>
    <p1510:client id="{725B633C-C9D2-41B6-AA25-42509D01BCD7}" v="141" dt="2023-12-21T06:53:03.1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12/20/2023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bg1"/>
          </a:solidFill>
        </p:grpSpPr>
        <p:sp>
          <p:nvSpPr>
            <p:cNvPr id="11" name="Freeform: Shape 10">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14" name="Freeform: Shape 13">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34538"/>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23905"/>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23905"/>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42409" y="895483"/>
            <a:ext cx="5786232" cy="3011190"/>
          </a:xfrm>
        </p:spPr>
        <p:txBody>
          <a:bodyPr>
            <a:normAutofit/>
          </a:bodyPr>
          <a:lstStyle/>
          <a:p>
            <a:r>
              <a:rPr lang="en-US" sz="5400">
                <a:solidFill>
                  <a:schemeClr val="bg1"/>
                </a:solidFill>
              </a:rPr>
              <a:t>Introduction to JavaScript</a:t>
            </a:r>
          </a:p>
        </p:txBody>
      </p:sp>
      <p:sp>
        <p:nvSpPr>
          <p:cNvPr id="3" name="Subtitle 2"/>
          <p:cNvSpPr>
            <a:spLocks noGrp="1"/>
          </p:cNvSpPr>
          <p:nvPr>
            <p:ph type="subTitle" idx="1"/>
          </p:nvPr>
        </p:nvSpPr>
        <p:spPr>
          <a:xfrm>
            <a:off x="2466270" y="4142096"/>
            <a:ext cx="5338511" cy="1055142"/>
          </a:xfrm>
        </p:spPr>
        <p:txBody>
          <a:bodyPr vert="horz" lIns="91440" tIns="45720" rIns="91440" bIns="45720" rtlCol="0" anchor="t">
            <a:normAutofit/>
          </a:bodyPr>
          <a:lstStyle/>
          <a:p>
            <a:r>
              <a:rPr lang="en-US" sz="2000">
                <a:solidFill>
                  <a:schemeClr val="bg1"/>
                </a:solidFill>
              </a:rPr>
              <a:t>Team 2</a:t>
            </a:r>
          </a:p>
        </p:txBody>
      </p:sp>
      <p:sp>
        <p:nvSpPr>
          <p:cNvPr id="20"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4"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bg1"/>
          </a:solidFill>
        </p:grpSpPr>
        <p:sp>
          <p:nvSpPr>
            <p:cNvPr id="25" name="Freeform: Shape 24">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1" name="Oval 30">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Shape 34">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eform: Shape 36">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8F91821-3076-9E76-DA2A-1A309959991C}"/>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19AE581F-77CC-D051-0F52-4FC07B18D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6FFF486-E23E-5D53-62F9-35B19F3E732D}"/>
              </a:ext>
            </a:extLst>
          </p:cNvPr>
          <p:cNvSpPr>
            <a:spLocks noGrp="1"/>
          </p:cNvSpPr>
          <p:nvPr>
            <p:ph type="title"/>
          </p:nvPr>
        </p:nvSpPr>
        <p:spPr>
          <a:xfrm>
            <a:off x="1044388" y="1171949"/>
            <a:ext cx="4508946" cy="1325563"/>
          </a:xfrm>
        </p:spPr>
        <p:txBody>
          <a:bodyPr anchor="b">
            <a:normAutofit/>
          </a:bodyPr>
          <a:lstStyle/>
          <a:p>
            <a:pPr>
              <a:spcBef>
                <a:spcPts val="1000"/>
              </a:spcBef>
            </a:pPr>
            <a:r>
              <a:rPr lang="en-US">
                <a:solidFill>
                  <a:schemeClr val="bg1"/>
                </a:solidFill>
                <a:ea typeface="+mj-lt"/>
                <a:cs typeface="+mj-lt"/>
              </a:rPr>
              <a:t>Asynchronous in JavaScript</a:t>
            </a:r>
            <a:endParaRPr lang="en-US">
              <a:solidFill>
                <a:schemeClr val="bg1"/>
              </a:solidFill>
            </a:endParaRPr>
          </a:p>
          <a:p>
            <a:pPr algn="ctr"/>
            <a:endParaRPr lang="en-US">
              <a:solidFill>
                <a:schemeClr val="bg1"/>
              </a:solidFill>
            </a:endParaRPr>
          </a:p>
        </p:txBody>
      </p:sp>
      <p:cxnSp>
        <p:nvCxnSpPr>
          <p:cNvPr id="10" name="Straight Connector 9">
            <a:extLst>
              <a:ext uri="{FF2B5EF4-FFF2-40B4-BE49-F238E27FC236}">
                <a16:creationId xmlns:a16="http://schemas.microsoft.com/office/drawing/2014/main" id="{9B1E8A2C-71CB-DFFA-50E0-F35C0B5891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0D63F2B-C299-868F-25B1-D5403B4F5E97}"/>
              </a:ext>
            </a:extLst>
          </p:cNvPr>
          <p:cNvSpPr>
            <a:spLocks noGrp="1"/>
          </p:cNvSpPr>
          <p:nvPr>
            <p:ph idx="1"/>
          </p:nvPr>
        </p:nvSpPr>
        <p:spPr>
          <a:xfrm>
            <a:off x="800996" y="2183804"/>
            <a:ext cx="4053128" cy="3254674"/>
          </a:xfrm>
        </p:spPr>
        <p:txBody>
          <a:bodyPr vert="horz" lIns="91440" tIns="45720" rIns="91440" bIns="45720" rtlCol="0" anchor="t">
            <a:normAutofit/>
          </a:bodyPr>
          <a:lstStyle/>
          <a:p>
            <a:pPr marL="0" indent="0">
              <a:buNone/>
            </a:pPr>
            <a:r>
              <a:rPr lang="en-US" sz="2000">
                <a:solidFill>
                  <a:schemeClr val="bg1"/>
                </a:solidFill>
                <a:ea typeface="+mn-lt"/>
                <a:cs typeface="+mn-lt"/>
              </a:rPr>
              <a:t>Asynchronous programming is a technique used in JavaScript to handle multiple tasks simultaneously without blocking the main thread of execution. It allows for non-blocking I/O operations, such as reading from a file or making an HTTP request, to be performed without waiting for the operation to complete.</a:t>
            </a:r>
            <a:endParaRPr lang="en-US">
              <a:solidFill>
                <a:schemeClr val="bg1"/>
              </a:solidFill>
              <a:ea typeface="+mn-lt"/>
              <a:cs typeface="+mn-lt"/>
            </a:endParaRPr>
          </a:p>
          <a:p>
            <a:endParaRPr lang="en-US" sz="2000">
              <a:solidFill>
                <a:schemeClr val="bg1"/>
              </a:solidFill>
              <a:ea typeface="+mn-lt"/>
              <a:cs typeface="+mn-lt"/>
            </a:endParaRPr>
          </a:p>
          <a:p>
            <a:pPr marL="0" indent="0">
              <a:buNone/>
            </a:pPr>
            <a:endParaRPr lang="en-US" sz="2000">
              <a:solidFill>
                <a:schemeClr val="bg1"/>
              </a:solidFill>
              <a:ea typeface="+mn-lt"/>
              <a:cs typeface="+mn-lt"/>
            </a:endParaRPr>
          </a:p>
        </p:txBody>
      </p:sp>
      <p:sp>
        <p:nvSpPr>
          <p:cNvPr id="12" name="Rectangle 11">
            <a:extLst>
              <a:ext uri="{FF2B5EF4-FFF2-40B4-BE49-F238E27FC236}">
                <a16:creationId xmlns:a16="http://schemas.microsoft.com/office/drawing/2014/main" id="{F604A631-D69C-DB0D-EF08-40346EDC1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ynchronous vs Asynchronous JavaScript – Call Stack, Promises, and More">
            <a:extLst>
              <a:ext uri="{FF2B5EF4-FFF2-40B4-BE49-F238E27FC236}">
                <a16:creationId xmlns:a16="http://schemas.microsoft.com/office/drawing/2014/main" id="{4551ED2F-ECCA-6EA5-181C-489951FF736C}"/>
              </a:ext>
            </a:extLst>
          </p:cNvPr>
          <p:cNvPicPr>
            <a:picLocks noChangeAspect="1"/>
          </p:cNvPicPr>
          <p:nvPr/>
        </p:nvPicPr>
        <p:blipFill>
          <a:blip r:embed="rId2"/>
          <a:stretch>
            <a:fillRect/>
          </a:stretch>
        </p:blipFill>
        <p:spPr>
          <a:xfrm>
            <a:off x="6298625" y="2181871"/>
            <a:ext cx="4736123" cy="2627923"/>
          </a:xfrm>
          <a:prstGeom prst="rect">
            <a:avLst/>
          </a:prstGeom>
        </p:spPr>
      </p:pic>
    </p:spTree>
    <p:extLst>
      <p:ext uri="{BB962C8B-B14F-4D97-AF65-F5344CB8AC3E}">
        <p14:creationId xmlns:p14="http://schemas.microsoft.com/office/powerpoint/2010/main" val="2379216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0E8C0F2-E64A-EDF2-455D-C656B764DF9E}"/>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E2BF0202-3A64-723A-E0DD-A2E36B634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1D9136D-C237-4227-C76E-188297AFC82C}"/>
              </a:ext>
            </a:extLst>
          </p:cNvPr>
          <p:cNvSpPr>
            <a:spLocks noGrp="1"/>
          </p:cNvSpPr>
          <p:nvPr>
            <p:ph type="title"/>
          </p:nvPr>
        </p:nvSpPr>
        <p:spPr>
          <a:xfrm>
            <a:off x="363071" y="1171949"/>
            <a:ext cx="5190263" cy="1325563"/>
          </a:xfrm>
        </p:spPr>
        <p:txBody>
          <a:bodyPr anchor="b">
            <a:normAutofit fontScale="90000"/>
          </a:bodyPr>
          <a:lstStyle/>
          <a:p>
            <a:pPr>
              <a:spcBef>
                <a:spcPts val="1000"/>
              </a:spcBef>
            </a:pPr>
            <a:r>
              <a:rPr lang="en-US">
                <a:solidFill>
                  <a:schemeClr val="bg1"/>
                </a:solidFill>
                <a:ea typeface="+mj-lt"/>
                <a:cs typeface="+mj-lt"/>
              </a:rPr>
              <a:t>Why Use Asynchronous Programming?</a:t>
            </a:r>
            <a:endParaRPr lang="en-US">
              <a:solidFill>
                <a:schemeClr val="bg1"/>
              </a:solidFill>
            </a:endParaRPr>
          </a:p>
          <a:p>
            <a:pPr algn="ctr"/>
            <a:endParaRPr lang="en-US">
              <a:solidFill>
                <a:schemeClr val="bg1"/>
              </a:solidFill>
            </a:endParaRPr>
          </a:p>
        </p:txBody>
      </p:sp>
      <p:cxnSp>
        <p:nvCxnSpPr>
          <p:cNvPr id="10" name="Straight Connector 9">
            <a:extLst>
              <a:ext uri="{FF2B5EF4-FFF2-40B4-BE49-F238E27FC236}">
                <a16:creationId xmlns:a16="http://schemas.microsoft.com/office/drawing/2014/main" id="{C7E6101A-02D0-932A-DC91-625FBE403D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F69F12A-28FC-CFC1-D07D-86D1F674E38D}"/>
              </a:ext>
            </a:extLst>
          </p:cNvPr>
          <p:cNvSpPr>
            <a:spLocks noGrp="1"/>
          </p:cNvSpPr>
          <p:nvPr>
            <p:ph idx="1"/>
          </p:nvPr>
        </p:nvSpPr>
        <p:spPr>
          <a:xfrm>
            <a:off x="800996" y="2183804"/>
            <a:ext cx="10077410" cy="3254674"/>
          </a:xfrm>
        </p:spPr>
        <p:txBody>
          <a:bodyPr vert="horz" lIns="91440" tIns="45720" rIns="91440" bIns="45720" rtlCol="0" anchor="t">
            <a:normAutofit/>
          </a:bodyPr>
          <a:lstStyle/>
          <a:p>
            <a:pPr marL="0" indent="0">
              <a:buNone/>
            </a:pPr>
            <a:r>
              <a:rPr lang="en-US" sz="2000">
                <a:solidFill>
                  <a:schemeClr val="bg1"/>
                </a:solidFill>
                <a:ea typeface="+mn-lt"/>
                <a:cs typeface="+mn-lt"/>
              </a:rPr>
              <a:t>Asynchronous programming is useful for improving the performance and responsiveness of web applications, as it allows for non-blocking I/O operations to be performed without blocking the main thread of execution. It also allows for more efficient use of system resources, as it can prevent the CPU from being tied up waiting for I/O operations to complete.</a:t>
            </a:r>
            <a:endParaRPr lang="en-US">
              <a:solidFill>
                <a:schemeClr val="bg1"/>
              </a:solidFill>
              <a:ea typeface="+mn-lt"/>
              <a:cs typeface="+mn-lt"/>
            </a:endParaRPr>
          </a:p>
          <a:p>
            <a:endParaRPr lang="en-US" sz="2000">
              <a:solidFill>
                <a:schemeClr val="bg1"/>
              </a:solidFill>
              <a:ea typeface="+mn-lt"/>
              <a:cs typeface="+mn-lt"/>
            </a:endParaRPr>
          </a:p>
          <a:p>
            <a:pPr marL="0" indent="0">
              <a:buNone/>
            </a:pPr>
            <a:endParaRPr lang="en-US" sz="2000">
              <a:solidFill>
                <a:schemeClr val="bg1"/>
              </a:solidFill>
              <a:ea typeface="+mn-lt"/>
              <a:cs typeface="+mn-lt"/>
            </a:endParaRPr>
          </a:p>
        </p:txBody>
      </p:sp>
      <p:sp>
        <p:nvSpPr>
          <p:cNvPr id="12" name="Rectangle 11">
            <a:extLst>
              <a:ext uri="{FF2B5EF4-FFF2-40B4-BE49-F238E27FC236}">
                <a16:creationId xmlns:a16="http://schemas.microsoft.com/office/drawing/2014/main" id="{4243CD96-A2AD-0B14-92AA-AAC4926C44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2990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8823EAD-1E3E-1FE3-4903-6D8E6D158711}"/>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16202DD-3930-E2AF-07ED-246B8DD30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0AE69F4-9947-7147-873B-DDF4B213B1F0}"/>
              </a:ext>
            </a:extLst>
          </p:cNvPr>
          <p:cNvSpPr>
            <a:spLocks noGrp="1"/>
          </p:cNvSpPr>
          <p:nvPr>
            <p:ph type="title"/>
          </p:nvPr>
        </p:nvSpPr>
        <p:spPr>
          <a:xfrm>
            <a:off x="838200" y="669925"/>
            <a:ext cx="4508946" cy="1325563"/>
          </a:xfrm>
        </p:spPr>
        <p:txBody>
          <a:bodyPr anchor="b">
            <a:normAutofit/>
          </a:bodyPr>
          <a:lstStyle/>
          <a:p>
            <a:pPr algn="ctr"/>
            <a:r>
              <a:rPr lang="en-US">
                <a:solidFill>
                  <a:schemeClr val="bg1"/>
                </a:solidFill>
              </a:rPr>
              <a:t>Benefits of Asynchronous</a:t>
            </a:r>
            <a:endParaRPr lang="en-US" sz="2000">
              <a:solidFill>
                <a:schemeClr val="bg1"/>
              </a:solidFill>
            </a:endParaRPr>
          </a:p>
        </p:txBody>
      </p:sp>
      <p:cxnSp>
        <p:nvCxnSpPr>
          <p:cNvPr id="10" name="Straight Connector 9">
            <a:extLst>
              <a:ext uri="{FF2B5EF4-FFF2-40B4-BE49-F238E27FC236}">
                <a16:creationId xmlns:a16="http://schemas.microsoft.com/office/drawing/2014/main" id="{B146F5EB-FBAC-FBA6-4C67-7B76C4A048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8BB897F-7CA9-C3C1-CA19-E7918E2B0471}"/>
              </a:ext>
            </a:extLst>
          </p:cNvPr>
          <p:cNvSpPr>
            <a:spLocks noGrp="1"/>
          </p:cNvSpPr>
          <p:nvPr>
            <p:ph idx="1"/>
          </p:nvPr>
        </p:nvSpPr>
        <p:spPr>
          <a:xfrm>
            <a:off x="1392667" y="2398957"/>
            <a:ext cx="9406666" cy="3526144"/>
          </a:xfrm>
        </p:spPr>
        <p:txBody>
          <a:bodyPr vert="horz" lIns="91440" tIns="45720" rIns="91440" bIns="45720" rtlCol="0" anchor="t">
            <a:normAutofit/>
          </a:bodyPr>
          <a:lstStyle/>
          <a:p>
            <a:r>
              <a:rPr lang="en-US" sz="2000">
                <a:solidFill>
                  <a:schemeClr val="bg1"/>
                </a:solidFill>
                <a:ea typeface="+mn-lt"/>
                <a:cs typeface="+mn-lt"/>
              </a:rPr>
              <a:t>Improved performance: Asynchronous programming allows code to run concurrently, reducing the time it takes to complete tasks and improving overall performance.</a:t>
            </a:r>
          </a:p>
          <a:p>
            <a:r>
              <a:rPr lang="en-US" sz="2000">
                <a:solidFill>
                  <a:schemeClr val="bg1"/>
                </a:solidFill>
                <a:ea typeface="+mn-lt"/>
                <a:cs typeface="+mn-lt"/>
              </a:rPr>
              <a:t>Reduced risk of errors: Asynchronous programming allows code to continue executing even if an API request or event is taking longer than expected, reducing the risk of errors and improving reliability.</a:t>
            </a:r>
            <a:endParaRPr lang="en-US">
              <a:solidFill>
                <a:schemeClr val="bg1"/>
              </a:solidFill>
              <a:ea typeface="+mn-lt"/>
              <a:cs typeface="+mn-lt"/>
            </a:endParaRPr>
          </a:p>
          <a:p>
            <a:r>
              <a:rPr lang="en-US" sz="2000">
                <a:solidFill>
                  <a:schemeClr val="bg1"/>
                </a:solidFill>
                <a:ea typeface="+mn-lt"/>
                <a:cs typeface="+mn-lt"/>
              </a:rPr>
              <a:t>Improved user experience: Asynchronous programming allows for smoother and more responsive user interactions, improving the overall user experience.</a:t>
            </a:r>
            <a:endParaRPr lang="en-US">
              <a:solidFill>
                <a:schemeClr val="bg1"/>
              </a:solidFill>
              <a:ea typeface="+mn-lt"/>
              <a:cs typeface="+mn-lt"/>
            </a:endParaRPr>
          </a:p>
          <a:p>
            <a:pPr marL="0" indent="0">
              <a:buNone/>
            </a:pPr>
            <a:endParaRPr lang="en-US" sz="2000">
              <a:solidFill>
                <a:schemeClr val="bg1"/>
              </a:solidFill>
            </a:endParaRPr>
          </a:p>
          <a:p>
            <a:pPr marL="0" indent="0">
              <a:buNone/>
            </a:pPr>
            <a:endParaRPr lang="en-US" sz="2000">
              <a:solidFill>
                <a:schemeClr val="bg1"/>
              </a:solidFill>
              <a:ea typeface="+mn-lt"/>
              <a:cs typeface="+mn-lt"/>
            </a:endParaRPr>
          </a:p>
        </p:txBody>
      </p:sp>
      <p:sp>
        <p:nvSpPr>
          <p:cNvPr id="12" name="Rectangle 11">
            <a:extLst>
              <a:ext uri="{FF2B5EF4-FFF2-40B4-BE49-F238E27FC236}">
                <a16:creationId xmlns:a16="http://schemas.microsoft.com/office/drawing/2014/main" id="{B3207396-7EC5-03D4-87F3-6CAB64CF4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9164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268EBAC-4801-4B73-C9D4-91A18B06DC90}"/>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BF0D0086-5543-6A0A-6983-3464EAB5BC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F3CD1A9-8D57-DDED-F67E-4CC3BEBFF0D8}"/>
              </a:ext>
            </a:extLst>
          </p:cNvPr>
          <p:cNvSpPr>
            <a:spLocks noGrp="1"/>
          </p:cNvSpPr>
          <p:nvPr>
            <p:ph type="title"/>
          </p:nvPr>
        </p:nvSpPr>
        <p:spPr>
          <a:xfrm>
            <a:off x="488577" y="669925"/>
            <a:ext cx="4786851" cy="1307634"/>
          </a:xfrm>
        </p:spPr>
        <p:txBody>
          <a:bodyPr anchor="b">
            <a:normAutofit/>
          </a:bodyPr>
          <a:lstStyle/>
          <a:p>
            <a:pPr algn="ctr"/>
            <a:r>
              <a:rPr lang="en-US">
                <a:solidFill>
                  <a:schemeClr val="bg1"/>
                </a:solidFill>
              </a:rPr>
              <a:t>Basic Example 1</a:t>
            </a:r>
          </a:p>
        </p:txBody>
      </p:sp>
      <p:cxnSp>
        <p:nvCxnSpPr>
          <p:cNvPr id="10" name="Straight Connector 9">
            <a:extLst>
              <a:ext uri="{FF2B5EF4-FFF2-40B4-BE49-F238E27FC236}">
                <a16:creationId xmlns:a16="http://schemas.microsoft.com/office/drawing/2014/main" id="{87A03F75-4897-7FE8-4EC4-DAC8FF4F87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6BDD6D8-72BA-7101-D33F-858EA4B8D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square with white text&#10;&#10;Description automatically generated">
            <a:extLst>
              <a:ext uri="{FF2B5EF4-FFF2-40B4-BE49-F238E27FC236}">
                <a16:creationId xmlns:a16="http://schemas.microsoft.com/office/drawing/2014/main" id="{FF581F93-7F85-A463-2188-11A83C85730F}"/>
              </a:ext>
            </a:extLst>
          </p:cNvPr>
          <p:cNvPicPr>
            <a:picLocks noChangeAspect="1"/>
          </p:cNvPicPr>
          <p:nvPr/>
        </p:nvPicPr>
        <p:blipFill>
          <a:blip r:embed="rId2"/>
          <a:stretch>
            <a:fillRect/>
          </a:stretch>
        </p:blipFill>
        <p:spPr>
          <a:xfrm>
            <a:off x="5959229" y="2138573"/>
            <a:ext cx="5304693" cy="841930"/>
          </a:xfrm>
          <a:prstGeom prst="rect">
            <a:avLst/>
          </a:prstGeom>
        </p:spPr>
      </p:pic>
      <p:pic>
        <p:nvPicPr>
          <p:cNvPr id="6" name="Picture 5" descr="A screen shot of a computer program&#10;&#10;Description automatically generated">
            <a:extLst>
              <a:ext uri="{FF2B5EF4-FFF2-40B4-BE49-F238E27FC236}">
                <a16:creationId xmlns:a16="http://schemas.microsoft.com/office/drawing/2014/main" id="{EDDA648A-927E-8C23-4C17-E0C4B19B0042}"/>
              </a:ext>
            </a:extLst>
          </p:cNvPr>
          <p:cNvPicPr>
            <a:picLocks noChangeAspect="1"/>
          </p:cNvPicPr>
          <p:nvPr/>
        </p:nvPicPr>
        <p:blipFill>
          <a:blip r:embed="rId3"/>
          <a:stretch>
            <a:fillRect/>
          </a:stretch>
        </p:blipFill>
        <p:spPr>
          <a:xfrm>
            <a:off x="358664" y="2143369"/>
            <a:ext cx="5075827" cy="4398107"/>
          </a:xfrm>
          <a:prstGeom prst="rect">
            <a:avLst/>
          </a:prstGeom>
        </p:spPr>
      </p:pic>
    </p:spTree>
    <p:extLst>
      <p:ext uri="{BB962C8B-B14F-4D97-AF65-F5344CB8AC3E}">
        <p14:creationId xmlns:p14="http://schemas.microsoft.com/office/powerpoint/2010/main" val="1906497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3C0EF4-726C-E9DF-438F-063710E5E64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2D4CB16-FD35-34BD-7AEF-3AC418797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D511E06-CE6A-F643-5D9D-9E3E8E807477}"/>
              </a:ext>
            </a:extLst>
          </p:cNvPr>
          <p:cNvSpPr>
            <a:spLocks noGrp="1"/>
          </p:cNvSpPr>
          <p:nvPr>
            <p:ph type="title"/>
          </p:nvPr>
        </p:nvSpPr>
        <p:spPr>
          <a:xfrm>
            <a:off x="488577" y="669925"/>
            <a:ext cx="4786851" cy="1307634"/>
          </a:xfrm>
        </p:spPr>
        <p:txBody>
          <a:bodyPr anchor="b">
            <a:normAutofit/>
          </a:bodyPr>
          <a:lstStyle/>
          <a:p>
            <a:pPr algn="ctr"/>
            <a:r>
              <a:rPr lang="en-US">
                <a:solidFill>
                  <a:schemeClr val="bg1"/>
                </a:solidFill>
              </a:rPr>
              <a:t>Basic Example 2</a:t>
            </a:r>
          </a:p>
        </p:txBody>
      </p:sp>
      <p:cxnSp>
        <p:nvCxnSpPr>
          <p:cNvPr id="10" name="Straight Connector 9">
            <a:extLst>
              <a:ext uri="{FF2B5EF4-FFF2-40B4-BE49-F238E27FC236}">
                <a16:creationId xmlns:a16="http://schemas.microsoft.com/office/drawing/2014/main" id="{9FD0F98B-18B0-1B90-3E86-91934FD16C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DC797A1-4E89-EB26-DD86-8EB7CD16D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 shot of a computer program&#10;&#10;Description automatically generated">
            <a:extLst>
              <a:ext uri="{FF2B5EF4-FFF2-40B4-BE49-F238E27FC236}">
                <a16:creationId xmlns:a16="http://schemas.microsoft.com/office/drawing/2014/main" id="{355FE62F-303F-E7D5-D20E-803D0AA581C2}"/>
              </a:ext>
            </a:extLst>
          </p:cNvPr>
          <p:cNvPicPr>
            <a:picLocks noChangeAspect="1"/>
          </p:cNvPicPr>
          <p:nvPr/>
        </p:nvPicPr>
        <p:blipFill>
          <a:blip r:embed="rId2"/>
          <a:stretch>
            <a:fillRect/>
          </a:stretch>
        </p:blipFill>
        <p:spPr>
          <a:xfrm>
            <a:off x="251493" y="2223247"/>
            <a:ext cx="5628873" cy="4114800"/>
          </a:xfrm>
          <a:prstGeom prst="rect">
            <a:avLst/>
          </a:prstGeom>
        </p:spPr>
      </p:pic>
      <p:pic>
        <p:nvPicPr>
          <p:cNvPr id="4" name="Picture 3" descr="A close-up of a logo&#10;&#10;Description automatically generated">
            <a:extLst>
              <a:ext uri="{FF2B5EF4-FFF2-40B4-BE49-F238E27FC236}">
                <a16:creationId xmlns:a16="http://schemas.microsoft.com/office/drawing/2014/main" id="{FF66D467-1DB3-5CD3-DD13-47944BEB4EA4}"/>
              </a:ext>
            </a:extLst>
          </p:cNvPr>
          <p:cNvPicPr>
            <a:picLocks noChangeAspect="1"/>
          </p:cNvPicPr>
          <p:nvPr/>
        </p:nvPicPr>
        <p:blipFill>
          <a:blip r:embed="rId3"/>
          <a:stretch>
            <a:fillRect/>
          </a:stretch>
        </p:blipFill>
        <p:spPr>
          <a:xfrm>
            <a:off x="6227863" y="2223844"/>
            <a:ext cx="5233132" cy="964467"/>
          </a:xfrm>
          <a:prstGeom prst="rect">
            <a:avLst/>
          </a:prstGeom>
        </p:spPr>
      </p:pic>
    </p:spTree>
    <p:extLst>
      <p:ext uri="{BB962C8B-B14F-4D97-AF65-F5344CB8AC3E}">
        <p14:creationId xmlns:p14="http://schemas.microsoft.com/office/powerpoint/2010/main" val="3533161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283F3E-DED6-2FF6-0506-579E01325FD1}"/>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1370D785-1B76-F092-A9A7-63CD3D98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23C9311-42E0-B949-1241-3A8C8E3D24BB}"/>
              </a:ext>
            </a:extLst>
          </p:cNvPr>
          <p:cNvSpPr>
            <a:spLocks noGrp="1"/>
          </p:cNvSpPr>
          <p:nvPr>
            <p:ph type="title"/>
          </p:nvPr>
        </p:nvSpPr>
        <p:spPr>
          <a:xfrm>
            <a:off x="838200" y="669925"/>
            <a:ext cx="4508946" cy="1325563"/>
          </a:xfrm>
        </p:spPr>
        <p:txBody>
          <a:bodyPr anchor="b">
            <a:normAutofit/>
          </a:bodyPr>
          <a:lstStyle/>
          <a:p>
            <a:pPr algn="ctr"/>
            <a:r>
              <a:rPr lang="en-US">
                <a:solidFill>
                  <a:schemeClr val="bg1"/>
                </a:solidFill>
              </a:rPr>
              <a:t>DOM Documents in JavaScript</a:t>
            </a:r>
          </a:p>
        </p:txBody>
      </p:sp>
      <p:cxnSp>
        <p:nvCxnSpPr>
          <p:cNvPr id="10" name="Straight Connector 9">
            <a:extLst>
              <a:ext uri="{FF2B5EF4-FFF2-40B4-BE49-F238E27FC236}">
                <a16:creationId xmlns:a16="http://schemas.microsoft.com/office/drawing/2014/main" id="{AA476AD1-A890-5562-2190-32912A37BD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1060801-CCB1-D0BD-FE71-39D572A4F543}"/>
              </a:ext>
            </a:extLst>
          </p:cNvPr>
          <p:cNvSpPr>
            <a:spLocks noGrp="1"/>
          </p:cNvSpPr>
          <p:nvPr>
            <p:ph idx="1"/>
          </p:nvPr>
        </p:nvSpPr>
        <p:spPr>
          <a:xfrm>
            <a:off x="1392667" y="2398957"/>
            <a:ext cx="9406666" cy="3526144"/>
          </a:xfrm>
        </p:spPr>
        <p:txBody>
          <a:bodyPr vert="horz" lIns="91440" tIns="45720" rIns="91440" bIns="45720" rtlCol="0" anchor="t">
            <a:normAutofit/>
          </a:bodyPr>
          <a:lstStyle/>
          <a:p>
            <a:r>
              <a:rPr lang="en-US" sz="2000">
                <a:solidFill>
                  <a:schemeClr val="bg1"/>
                </a:solidFill>
                <a:ea typeface="+mn-lt"/>
                <a:cs typeface="+mn-lt"/>
              </a:rPr>
              <a:t>The Document Object Model (DOM) is a programming interface for HTML and XML documents. It allows you to interact with the structure and content of a document, and is used extensively in web development.</a:t>
            </a:r>
            <a:endParaRPr lang="en-US" sz="2000">
              <a:solidFill>
                <a:schemeClr val="bg1"/>
              </a:solidFill>
            </a:endParaRPr>
          </a:p>
          <a:p>
            <a:r>
              <a:rPr lang="en-US" sz="2000">
                <a:solidFill>
                  <a:schemeClr val="bg1"/>
                </a:solidFill>
                <a:ea typeface="+mn-lt"/>
                <a:cs typeface="+mn-lt"/>
              </a:rPr>
              <a:t>One of the key benefits of the DOM is that it allows you to manipulate the content of a document using JavaScript. This can be useful for a variety of purposes, such as creating dynamic web pages, updating content in real-time, and adding interactivity to web applications.</a:t>
            </a:r>
            <a:endParaRPr lang="en-US">
              <a:solidFill>
                <a:schemeClr val="bg1"/>
              </a:solidFill>
            </a:endParaRPr>
          </a:p>
          <a:p>
            <a:pPr marL="0" indent="0">
              <a:buNone/>
            </a:pPr>
            <a:endParaRPr lang="en-US" sz="2000">
              <a:solidFill>
                <a:schemeClr val="bg1"/>
              </a:solidFill>
            </a:endParaRPr>
          </a:p>
          <a:p>
            <a:pPr marL="0" indent="0">
              <a:buNone/>
            </a:pPr>
            <a:endParaRPr lang="en-US" sz="2000">
              <a:solidFill>
                <a:schemeClr val="bg1"/>
              </a:solidFill>
              <a:ea typeface="+mn-lt"/>
              <a:cs typeface="+mn-lt"/>
            </a:endParaRPr>
          </a:p>
        </p:txBody>
      </p:sp>
      <p:sp>
        <p:nvSpPr>
          <p:cNvPr id="12" name="Rectangle 11">
            <a:extLst>
              <a:ext uri="{FF2B5EF4-FFF2-40B4-BE49-F238E27FC236}">
                <a16:creationId xmlns:a16="http://schemas.microsoft.com/office/drawing/2014/main" id="{9BBAE4C1-D58F-24C9-938D-B3178E51C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3724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706D718-E308-F3C4-BE56-8D86E2A7B5F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CD81B9E9-5749-A451-FE4E-C4E0BD0E40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055ECA8-E5EE-BDAD-B90D-5ACA823B2F76}"/>
              </a:ext>
            </a:extLst>
          </p:cNvPr>
          <p:cNvSpPr>
            <a:spLocks noGrp="1"/>
          </p:cNvSpPr>
          <p:nvPr>
            <p:ph type="title"/>
          </p:nvPr>
        </p:nvSpPr>
        <p:spPr>
          <a:xfrm>
            <a:off x="838200" y="669925"/>
            <a:ext cx="4508946" cy="1325563"/>
          </a:xfrm>
        </p:spPr>
        <p:txBody>
          <a:bodyPr anchor="b">
            <a:normAutofit/>
          </a:bodyPr>
          <a:lstStyle/>
          <a:p>
            <a:pPr algn="ctr"/>
            <a:r>
              <a:rPr lang="en-US">
                <a:solidFill>
                  <a:schemeClr val="bg1"/>
                </a:solidFill>
              </a:rPr>
              <a:t>Basic Example 1</a:t>
            </a:r>
          </a:p>
        </p:txBody>
      </p:sp>
      <p:cxnSp>
        <p:nvCxnSpPr>
          <p:cNvPr id="10" name="Straight Connector 9">
            <a:extLst>
              <a:ext uri="{FF2B5EF4-FFF2-40B4-BE49-F238E27FC236}">
                <a16:creationId xmlns:a16="http://schemas.microsoft.com/office/drawing/2014/main" id="{365A4312-9796-1697-80ED-FA2CFBAABD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71AA810-EA2B-402C-190A-6C75E069EE56}"/>
              </a:ext>
            </a:extLst>
          </p:cNvPr>
          <p:cNvSpPr>
            <a:spLocks noGrp="1"/>
          </p:cNvSpPr>
          <p:nvPr>
            <p:ph idx="1"/>
          </p:nvPr>
        </p:nvSpPr>
        <p:spPr>
          <a:xfrm>
            <a:off x="630667" y="2237592"/>
            <a:ext cx="9406666" cy="3526144"/>
          </a:xfrm>
        </p:spPr>
        <p:txBody>
          <a:bodyPr vert="horz" lIns="91440" tIns="45720" rIns="91440" bIns="45720" rtlCol="0" anchor="t">
            <a:normAutofit/>
          </a:bodyPr>
          <a:lstStyle/>
          <a:p>
            <a:pPr marL="0" indent="0">
              <a:buNone/>
            </a:pPr>
            <a:r>
              <a:rPr lang="en-US" sz="2000">
                <a:solidFill>
                  <a:schemeClr val="bg1"/>
                </a:solidFill>
                <a:ea typeface="+mn-lt"/>
                <a:cs typeface="+mn-lt"/>
              </a:rPr>
              <a:t>To add a button to a web page using JavaScript and the DOM, you can follow these steps:</a:t>
            </a:r>
          </a:p>
          <a:p>
            <a:r>
              <a:rPr lang="en-US" sz="2000">
                <a:solidFill>
                  <a:schemeClr val="bg1"/>
                </a:solidFill>
                <a:ea typeface="+mn-lt"/>
                <a:cs typeface="+mn-lt"/>
              </a:rPr>
              <a:t>Get a reference to the HTML element that you want to add the button to.</a:t>
            </a:r>
            <a:endParaRPr lang="en-US">
              <a:solidFill>
                <a:schemeClr val="bg1"/>
              </a:solidFill>
            </a:endParaRPr>
          </a:p>
          <a:p>
            <a:r>
              <a:rPr lang="en-US" sz="2000">
                <a:solidFill>
                  <a:schemeClr val="bg1"/>
                </a:solidFill>
                <a:ea typeface="+mn-lt"/>
                <a:cs typeface="+mn-lt"/>
              </a:rPr>
              <a:t>Create a new HTML element using the </a:t>
            </a:r>
            <a:r>
              <a:rPr lang="en-US" sz="2000" err="1">
                <a:solidFill>
                  <a:schemeClr val="bg1"/>
                </a:solidFill>
                <a:ea typeface="+mn-lt"/>
                <a:cs typeface="+mn-lt"/>
              </a:rPr>
              <a:t>document.createElement</a:t>
            </a:r>
            <a:r>
              <a:rPr lang="en-US" sz="2000">
                <a:solidFill>
                  <a:schemeClr val="bg1"/>
                </a:solidFill>
                <a:ea typeface="+mn-lt"/>
                <a:cs typeface="+mn-lt"/>
              </a:rPr>
              <a:t>() method, and set its attributes as desired.</a:t>
            </a:r>
            <a:endParaRPr lang="en-US">
              <a:solidFill>
                <a:schemeClr val="bg1"/>
              </a:solidFill>
              <a:ea typeface="+mn-lt"/>
              <a:cs typeface="+mn-lt"/>
            </a:endParaRPr>
          </a:p>
          <a:p>
            <a:r>
              <a:rPr lang="en-US" sz="2000">
                <a:solidFill>
                  <a:schemeClr val="bg1"/>
                </a:solidFill>
                <a:ea typeface="+mn-lt"/>
                <a:cs typeface="+mn-lt"/>
              </a:rPr>
              <a:t>Add the new element to the parent element using the </a:t>
            </a:r>
            <a:r>
              <a:rPr lang="en-US" sz="2000" err="1">
                <a:solidFill>
                  <a:schemeClr val="bg1"/>
                </a:solidFill>
                <a:ea typeface="+mn-lt"/>
                <a:cs typeface="+mn-lt"/>
              </a:rPr>
              <a:t>parentNode.appendChild</a:t>
            </a:r>
            <a:r>
              <a:rPr lang="en-US" sz="2000">
                <a:solidFill>
                  <a:schemeClr val="bg1"/>
                </a:solidFill>
                <a:ea typeface="+mn-lt"/>
                <a:cs typeface="+mn-lt"/>
              </a:rPr>
              <a:t>() method.</a:t>
            </a:r>
            <a:endParaRPr lang="en-US">
              <a:solidFill>
                <a:schemeClr val="bg1"/>
              </a:solidFill>
            </a:endParaRPr>
          </a:p>
          <a:p>
            <a:r>
              <a:rPr lang="en-US" sz="2000">
                <a:solidFill>
                  <a:schemeClr val="bg1"/>
                </a:solidFill>
                <a:ea typeface="+mn-lt"/>
                <a:cs typeface="+mn-lt"/>
              </a:rPr>
              <a:t>Add event listeners to the button using the </a:t>
            </a:r>
            <a:r>
              <a:rPr lang="en-US" sz="2000" err="1">
                <a:solidFill>
                  <a:schemeClr val="bg1"/>
                </a:solidFill>
                <a:ea typeface="+mn-lt"/>
                <a:cs typeface="+mn-lt"/>
              </a:rPr>
              <a:t>addEventListener</a:t>
            </a:r>
            <a:r>
              <a:rPr lang="en-US" sz="2000">
                <a:solidFill>
                  <a:schemeClr val="bg1"/>
                </a:solidFill>
                <a:ea typeface="+mn-lt"/>
                <a:cs typeface="+mn-lt"/>
              </a:rPr>
              <a:t>() method, such as onclick to trigger an action when the button is clicked.</a:t>
            </a:r>
            <a:endParaRPr lang="en-US">
              <a:solidFill>
                <a:schemeClr val="bg1"/>
              </a:solidFill>
              <a:ea typeface="+mn-lt"/>
              <a:cs typeface="+mn-lt"/>
            </a:endParaRPr>
          </a:p>
          <a:p>
            <a:endParaRPr lang="en-US" sz="2000">
              <a:solidFill>
                <a:schemeClr val="bg1"/>
              </a:solidFill>
            </a:endParaRPr>
          </a:p>
          <a:p>
            <a:pPr marL="0" indent="0">
              <a:buNone/>
            </a:pPr>
            <a:endParaRPr lang="en-US" sz="2000">
              <a:solidFill>
                <a:schemeClr val="bg1"/>
              </a:solidFill>
            </a:endParaRPr>
          </a:p>
          <a:p>
            <a:pPr marL="0" indent="0">
              <a:buNone/>
            </a:pPr>
            <a:endParaRPr lang="en-US" sz="2000">
              <a:solidFill>
                <a:schemeClr val="bg1"/>
              </a:solidFill>
              <a:ea typeface="+mn-lt"/>
              <a:cs typeface="+mn-lt"/>
            </a:endParaRPr>
          </a:p>
        </p:txBody>
      </p:sp>
      <p:sp>
        <p:nvSpPr>
          <p:cNvPr id="12" name="Rectangle 11">
            <a:extLst>
              <a:ext uri="{FF2B5EF4-FFF2-40B4-BE49-F238E27FC236}">
                <a16:creationId xmlns:a16="http://schemas.microsoft.com/office/drawing/2014/main" id="{88FAC3D5-F3F8-7541-E303-2733B2922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1287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A80D2D0-2A70-DFCB-D3D4-E4C7655C37CD}"/>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0E4D157-2E03-D6FE-120C-5F3AFB00C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84881A7-C1C3-B246-1F67-8CE620CE21EA}"/>
              </a:ext>
            </a:extLst>
          </p:cNvPr>
          <p:cNvSpPr>
            <a:spLocks noGrp="1"/>
          </p:cNvSpPr>
          <p:nvPr>
            <p:ph type="title"/>
          </p:nvPr>
        </p:nvSpPr>
        <p:spPr>
          <a:xfrm>
            <a:off x="488577" y="669925"/>
            <a:ext cx="4786851" cy="1307634"/>
          </a:xfrm>
        </p:spPr>
        <p:txBody>
          <a:bodyPr anchor="b">
            <a:normAutofit/>
          </a:bodyPr>
          <a:lstStyle/>
          <a:p>
            <a:pPr algn="ctr"/>
            <a:r>
              <a:rPr lang="en-US">
                <a:solidFill>
                  <a:schemeClr val="bg1"/>
                </a:solidFill>
              </a:rPr>
              <a:t>Basic Example 2</a:t>
            </a:r>
          </a:p>
        </p:txBody>
      </p:sp>
      <p:cxnSp>
        <p:nvCxnSpPr>
          <p:cNvPr id="10" name="Straight Connector 9">
            <a:extLst>
              <a:ext uri="{FF2B5EF4-FFF2-40B4-BE49-F238E27FC236}">
                <a16:creationId xmlns:a16="http://schemas.microsoft.com/office/drawing/2014/main" id="{FC081AA1-D109-F72F-E1C2-E979047045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FBB8969A-6D23-0819-E747-B7B8951C32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246A265B-3CC1-ABE1-769B-B69BB05F327D}"/>
              </a:ext>
            </a:extLst>
          </p:cNvPr>
          <p:cNvPicPr>
            <a:picLocks noChangeAspect="1"/>
          </p:cNvPicPr>
          <p:nvPr/>
        </p:nvPicPr>
        <p:blipFill>
          <a:blip r:embed="rId2"/>
          <a:stretch>
            <a:fillRect/>
          </a:stretch>
        </p:blipFill>
        <p:spPr>
          <a:xfrm>
            <a:off x="241423" y="2128839"/>
            <a:ext cx="5583848" cy="4192709"/>
          </a:xfrm>
          <a:prstGeom prst="rect">
            <a:avLst/>
          </a:prstGeom>
        </p:spPr>
      </p:pic>
      <p:pic>
        <p:nvPicPr>
          <p:cNvPr id="4" name="Picture 3" descr="A close-up of a white background&#10;&#10;Description automatically generated">
            <a:extLst>
              <a:ext uri="{FF2B5EF4-FFF2-40B4-BE49-F238E27FC236}">
                <a16:creationId xmlns:a16="http://schemas.microsoft.com/office/drawing/2014/main" id="{57266E4C-7471-3AD5-C655-E17438DCD042}"/>
              </a:ext>
            </a:extLst>
          </p:cNvPr>
          <p:cNvPicPr>
            <a:picLocks noChangeAspect="1"/>
          </p:cNvPicPr>
          <p:nvPr/>
        </p:nvPicPr>
        <p:blipFill>
          <a:blip r:embed="rId3"/>
          <a:stretch>
            <a:fillRect/>
          </a:stretch>
        </p:blipFill>
        <p:spPr>
          <a:xfrm>
            <a:off x="6426567" y="2334724"/>
            <a:ext cx="4829175" cy="1133475"/>
          </a:xfrm>
          <a:prstGeom prst="rect">
            <a:avLst/>
          </a:prstGeom>
        </p:spPr>
      </p:pic>
    </p:spTree>
    <p:extLst>
      <p:ext uri="{BB962C8B-B14F-4D97-AF65-F5344CB8AC3E}">
        <p14:creationId xmlns:p14="http://schemas.microsoft.com/office/powerpoint/2010/main" val="1544219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04B071-31B2-517A-7D4F-906316CF299B}"/>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26A75EB0-DF07-56DF-2855-7D7E8ACFA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5529153-80CE-4F63-F6C6-497CDFBB5EFD}"/>
              </a:ext>
            </a:extLst>
          </p:cNvPr>
          <p:cNvSpPr>
            <a:spLocks noGrp="1"/>
          </p:cNvSpPr>
          <p:nvPr>
            <p:ph type="title"/>
          </p:nvPr>
        </p:nvSpPr>
        <p:spPr>
          <a:xfrm>
            <a:off x="488577" y="669925"/>
            <a:ext cx="4786851" cy="1307634"/>
          </a:xfrm>
        </p:spPr>
        <p:txBody>
          <a:bodyPr anchor="b">
            <a:normAutofit/>
          </a:bodyPr>
          <a:lstStyle/>
          <a:p>
            <a:pPr algn="ctr"/>
            <a:r>
              <a:rPr lang="en-US">
                <a:solidFill>
                  <a:schemeClr val="bg1"/>
                </a:solidFill>
              </a:rPr>
              <a:t>Basic Example 3</a:t>
            </a:r>
          </a:p>
        </p:txBody>
      </p:sp>
      <p:cxnSp>
        <p:nvCxnSpPr>
          <p:cNvPr id="10" name="Straight Connector 9">
            <a:extLst>
              <a:ext uri="{FF2B5EF4-FFF2-40B4-BE49-F238E27FC236}">
                <a16:creationId xmlns:a16="http://schemas.microsoft.com/office/drawing/2014/main" id="{76CDAEC4-C4E6-529A-F18A-867B8D7F29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384EB3E-01F1-F97D-3C23-03847A37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 program&#10;&#10;Description automatically generated">
            <a:extLst>
              <a:ext uri="{FF2B5EF4-FFF2-40B4-BE49-F238E27FC236}">
                <a16:creationId xmlns:a16="http://schemas.microsoft.com/office/drawing/2014/main" id="{D547D525-58DA-FBD7-333C-AD94A3E7627F}"/>
              </a:ext>
            </a:extLst>
          </p:cNvPr>
          <p:cNvPicPr>
            <a:picLocks noChangeAspect="1"/>
          </p:cNvPicPr>
          <p:nvPr/>
        </p:nvPicPr>
        <p:blipFill>
          <a:blip r:embed="rId2"/>
          <a:stretch>
            <a:fillRect/>
          </a:stretch>
        </p:blipFill>
        <p:spPr>
          <a:xfrm>
            <a:off x="166250" y="2114061"/>
            <a:ext cx="5929577" cy="4300415"/>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BB8B25BC-1C84-A180-3CF4-DDB52B10AA43}"/>
              </a:ext>
            </a:extLst>
          </p:cNvPr>
          <p:cNvPicPr>
            <a:picLocks noChangeAspect="1"/>
          </p:cNvPicPr>
          <p:nvPr/>
        </p:nvPicPr>
        <p:blipFill>
          <a:blip r:embed="rId3"/>
          <a:stretch>
            <a:fillRect/>
          </a:stretch>
        </p:blipFill>
        <p:spPr>
          <a:xfrm>
            <a:off x="6550636" y="2146423"/>
            <a:ext cx="4942498" cy="1187694"/>
          </a:xfrm>
          <a:prstGeom prst="rect">
            <a:avLst/>
          </a:prstGeom>
        </p:spPr>
      </p:pic>
    </p:spTree>
    <p:extLst>
      <p:ext uri="{BB962C8B-B14F-4D97-AF65-F5344CB8AC3E}">
        <p14:creationId xmlns:p14="http://schemas.microsoft.com/office/powerpoint/2010/main" val="3379505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8EADE2F-416B-06CF-6488-4CE86C328AFC}"/>
              </a:ext>
            </a:extLst>
          </p:cNvPr>
          <p:cNvSpPr>
            <a:spLocks noGrp="1"/>
          </p:cNvSpPr>
          <p:nvPr>
            <p:ph idx="1"/>
          </p:nvPr>
        </p:nvSpPr>
        <p:spPr>
          <a:xfrm>
            <a:off x="1392667" y="2398957"/>
            <a:ext cx="9406666" cy="3526144"/>
          </a:xfrm>
        </p:spPr>
        <p:txBody>
          <a:bodyPr vert="horz" lIns="91440" tIns="45720" rIns="91440" bIns="45720" rtlCol="0" anchor="t">
            <a:normAutofit/>
          </a:bodyPr>
          <a:lstStyle/>
          <a:p>
            <a:r>
              <a:rPr lang="en-US" sz="2000">
                <a:solidFill>
                  <a:schemeClr val="bg1"/>
                </a:solidFill>
                <a:ea typeface="+mn-lt"/>
                <a:cs typeface="+mn-lt"/>
              </a:rPr>
              <a:t>JavaScript is primarily used in front-end web development to create interactive elements, handle form validation, and perform client-side data processing. It can also be used in back-end development with frameworks like Node.js.</a:t>
            </a:r>
            <a:endParaRPr lang="en-US"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3930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0A8D123-69A7-59D1-4F65-61A699ADB4A9}"/>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Advantages and Disadvantages</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F8DD4A2-A0F2-8EA0-63CF-17C78DA394AA}"/>
              </a:ext>
            </a:extLst>
          </p:cNvPr>
          <p:cNvSpPr>
            <a:spLocks noGrp="1"/>
          </p:cNvSpPr>
          <p:nvPr>
            <p:ph idx="1"/>
          </p:nvPr>
        </p:nvSpPr>
        <p:spPr>
          <a:xfrm>
            <a:off x="1071662" y="2308506"/>
            <a:ext cx="4278853" cy="3526144"/>
          </a:xfrm>
        </p:spPr>
        <p:txBody>
          <a:bodyPr vert="horz" lIns="91440" tIns="45720" rIns="91440" bIns="45720" rtlCol="0" anchor="t">
            <a:normAutofit/>
          </a:bodyPr>
          <a:lstStyle/>
          <a:p>
            <a:pPr marL="0" indent="0">
              <a:buNone/>
            </a:pPr>
            <a:r>
              <a:rPr lang="en-US" b="1" i="1">
                <a:solidFill>
                  <a:schemeClr val="bg1"/>
                </a:solidFill>
              </a:rPr>
              <a:t>Advantages of JavaScript</a:t>
            </a:r>
            <a:endParaRPr lang="en-US" sz="2000" b="1" i="1">
              <a:solidFill>
                <a:schemeClr val="bg1"/>
              </a:solidFill>
            </a:endParaRPr>
          </a:p>
          <a:p>
            <a:r>
              <a:rPr lang="en-US" sz="2000">
                <a:solidFill>
                  <a:schemeClr val="bg1"/>
                </a:solidFill>
                <a:ea typeface="+mn-lt"/>
                <a:cs typeface="+mn-lt"/>
              </a:rPr>
              <a:t>Easy to learn and understand for beginners.</a:t>
            </a:r>
            <a:endParaRPr lang="en-US">
              <a:solidFill>
                <a:schemeClr val="bg1"/>
              </a:solidFill>
            </a:endParaRPr>
          </a:p>
          <a:p>
            <a:r>
              <a:rPr lang="en-US" sz="2000">
                <a:solidFill>
                  <a:schemeClr val="bg1"/>
                </a:solidFill>
                <a:ea typeface="+mn-lt"/>
                <a:cs typeface="+mn-lt"/>
              </a:rPr>
              <a:t>Can be used for both front-end and back-end development, making it versatile.</a:t>
            </a:r>
            <a:endParaRPr lang="en-US">
              <a:solidFill>
                <a:schemeClr val="bg1"/>
              </a:solidFill>
            </a:endParaRPr>
          </a:p>
          <a:p>
            <a:r>
              <a:rPr lang="en-US" sz="2000">
                <a:solidFill>
                  <a:schemeClr val="bg1"/>
                </a:solidFill>
                <a:ea typeface="+mn-lt"/>
                <a:cs typeface="+mn-lt"/>
              </a:rPr>
              <a:t>Has a large community support, providing resources and assistance.</a:t>
            </a:r>
            <a:endParaRPr lang="en-US">
              <a:solidFill>
                <a:schemeClr val="bg1"/>
              </a:solidFill>
            </a:endParaRPr>
          </a:p>
          <a:p>
            <a:endParaRPr lang="en-US"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237DC671-BC8A-7497-52AB-241544EAE7C7}"/>
              </a:ext>
            </a:extLst>
          </p:cNvPr>
          <p:cNvSpPr txBox="1">
            <a:spLocks/>
          </p:cNvSpPr>
          <p:nvPr/>
        </p:nvSpPr>
        <p:spPr>
          <a:xfrm>
            <a:off x="6092701" y="2308735"/>
            <a:ext cx="4879489" cy="352614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a:solidFill>
                  <a:schemeClr val="bg1"/>
                </a:solidFill>
              </a:rPr>
              <a:t>Disadvantages of JavaScript</a:t>
            </a:r>
            <a:endParaRPr lang="en-US" i="1">
              <a:solidFill>
                <a:schemeClr val="bg1"/>
              </a:solidFill>
            </a:endParaRPr>
          </a:p>
          <a:p>
            <a:r>
              <a:rPr lang="en-US" sz="2000">
                <a:solidFill>
                  <a:schemeClr val="bg1"/>
                </a:solidFill>
                <a:ea typeface="+mn-lt"/>
                <a:cs typeface="+mn-lt"/>
              </a:rPr>
              <a:t>Security vulnerabilities can expose websites to potential attacks.</a:t>
            </a:r>
          </a:p>
          <a:p>
            <a:r>
              <a:rPr lang="en-US" sz="2000">
                <a:solidFill>
                  <a:schemeClr val="bg1"/>
                </a:solidFill>
                <a:ea typeface="+mn-lt"/>
                <a:cs typeface="+mn-lt"/>
              </a:rPr>
              <a:t>Browser compatibility issues may arise, requiring additional testing and adjustments.</a:t>
            </a:r>
          </a:p>
          <a:p>
            <a:r>
              <a:rPr lang="en-US" sz="2000">
                <a:solidFill>
                  <a:schemeClr val="bg1"/>
                </a:solidFill>
                <a:ea typeface="+mn-lt"/>
                <a:cs typeface="+mn-lt"/>
              </a:rPr>
              <a:t>Potential performance issues can occur, especially with large-scale applications.</a:t>
            </a:r>
          </a:p>
          <a:p>
            <a:endParaRPr lang="en-US" b="1" i="1">
              <a:solidFill>
                <a:srgbClr val="000000"/>
              </a:solidFill>
            </a:endParaRPr>
          </a:p>
          <a:p>
            <a:endParaRPr lang="en-US" sz="2000">
              <a:solidFill>
                <a:schemeClr val="bg1"/>
              </a:solidFill>
            </a:endParaRPr>
          </a:p>
        </p:txBody>
      </p:sp>
    </p:spTree>
    <p:extLst>
      <p:ext uri="{BB962C8B-B14F-4D97-AF65-F5344CB8AC3E}">
        <p14:creationId xmlns:p14="http://schemas.microsoft.com/office/powerpoint/2010/main" val="3278931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34ED74F-4E99-74CB-5B07-69CA1D19A21D}"/>
              </a:ext>
            </a:extLst>
          </p:cNvPr>
          <p:cNvSpPr>
            <a:spLocks noGrp="1"/>
          </p:cNvSpPr>
          <p:nvPr>
            <p:ph type="title"/>
          </p:nvPr>
        </p:nvSpPr>
        <p:spPr>
          <a:xfrm>
            <a:off x="838200" y="669925"/>
            <a:ext cx="4508946" cy="1325563"/>
          </a:xfrm>
        </p:spPr>
        <p:txBody>
          <a:bodyPr anchor="b">
            <a:normAutofit/>
          </a:bodyPr>
          <a:lstStyle/>
          <a:p>
            <a:pPr algn="ctr"/>
            <a:r>
              <a:rPr lang="en-US">
                <a:solidFill>
                  <a:schemeClr val="bg1"/>
                </a:solidFill>
              </a:rPr>
              <a:t>Introduction to JavaScript</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CBD1F78-FE70-B6B1-E57F-679A4FC77C1D}"/>
              </a:ext>
            </a:extLst>
          </p:cNvPr>
          <p:cNvSpPr>
            <a:spLocks noGrp="1"/>
          </p:cNvSpPr>
          <p:nvPr>
            <p:ph idx="1"/>
          </p:nvPr>
        </p:nvSpPr>
        <p:spPr>
          <a:xfrm>
            <a:off x="1392667" y="2398957"/>
            <a:ext cx="9406666" cy="3526144"/>
          </a:xfrm>
        </p:spPr>
        <p:txBody>
          <a:bodyPr vert="horz" lIns="91440" tIns="45720" rIns="91440" bIns="45720" rtlCol="0" anchor="t">
            <a:normAutofit/>
          </a:bodyPr>
          <a:lstStyle/>
          <a:p>
            <a:r>
              <a:rPr lang="en-US" sz="2000">
                <a:solidFill>
                  <a:schemeClr val="bg1"/>
                </a:solidFill>
                <a:ea typeface="+mn-lt"/>
                <a:cs typeface="+mn-lt"/>
              </a:rPr>
              <a:t>JavaScript is a programming language used to make web pages interactive and dynamic. It allows developers to add functionality, animations, and user interaction to websites.</a:t>
            </a:r>
          </a:p>
          <a:p>
            <a:r>
              <a:rPr lang="en-US" sz="2000">
                <a:solidFill>
                  <a:schemeClr val="bg1"/>
                </a:solidFill>
                <a:ea typeface="+mn-lt"/>
                <a:cs typeface="+mn-lt"/>
              </a:rPr>
              <a:t>JavaScript is supported by all modern web browsers, making it a reliable choice for web development.</a:t>
            </a:r>
          </a:p>
          <a:p>
            <a:r>
              <a:rPr lang="en-US" sz="2000">
                <a:solidFill>
                  <a:schemeClr val="bg1"/>
                </a:solidFill>
                <a:ea typeface="+mn-lt"/>
                <a:cs typeface="+mn-lt"/>
              </a:rPr>
              <a:t>It allows for the creation of dynamic and interactive web pages, enhancing the user experience.</a:t>
            </a:r>
            <a:endParaRPr lang="en-US">
              <a:solidFill>
                <a:schemeClr val="bg1"/>
              </a:solidFill>
            </a:endParaRPr>
          </a:p>
          <a:p>
            <a:r>
              <a:rPr lang="en-US" sz="2000">
                <a:solidFill>
                  <a:schemeClr val="bg1"/>
                </a:solidFill>
                <a:ea typeface="+mn-lt"/>
                <a:cs typeface="+mn-lt"/>
              </a:rPr>
              <a:t>JavaScript has a large and active community, providing developers with resources, libraries, and frameworks.</a:t>
            </a:r>
            <a:endParaRPr lang="en-US">
              <a:solidFill>
                <a:schemeClr val="bg1"/>
              </a:solidFill>
            </a:endParaRPr>
          </a:p>
          <a:p>
            <a:pPr marL="0" indent="0">
              <a:buNone/>
            </a:pPr>
            <a:endParaRPr lang="en-US" sz="2000">
              <a:solidFill>
                <a:schemeClr val="bg1"/>
              </a:solidFill>
              <a:ea typeface="+mn-lt"/>
              <a:cs typeface="+mn-lt"/>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8659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6C00E0-3A5A-EA32-EFBD-24E4654F8EEB}"/>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C141B001-0EFA-459E-1D4A-2B5741A0FB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126B92F-60F1-834D-EDE9-4ECC4F7FAD8D}"/>
              </a:ext>
            </a:extLst>
          </p:cNvPr>
          <p:cNvSpPr>
            <a:spLocks noGrp="1"/>
          </p:cNvSpPr>
          <p:nvPr>
            <p:ph type="title"/>
          </p:nvPr>
        </p:nvSpPr>
        <p:spPr>
          <a:xfrm>
            <a:off x="488577" y="669925"/>
            <a:ext cx="4786851" cy="1307634"/>
          </a:xfrm>
        </p:spPr>
        <p:txBody>
          <a:bodyPr anchor="b">
            <a:normAutofit/>
          </a:bodyPr>
          <a:lstStyle/>
          <a:p>
            <a:pPr algn="ctr"/>
            <a:r>
              <a:rPr lang="en-US">
                <a:solidFill>
                  <a:schemeClr val="bg1"/>
                </a:solidFill>
              </a:rPr>
              <a:t>Key Features of JavaScript</a:t>
            </a:r>
          </a:p>
        </p:txBody>
      </p:sp>
      <p:cxnSp>
        <p:nvCxnSpPr>
          <p:cNvPr id="10" name="Straight Connector 9">
            <a:extLst>
              <a:ext uri="{FF2B5EF4-FFF2-40B4-BE49-F238E27FC236}">
                <a16:creationId xmlns:a16="http://schemas.microsoft.com/office/drawing/2014/main" id="{BC4F6562-4E70-D8D0-92DE-281B71B131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391875A-C427-D3A7-F085-2D5F93DCA7E9}"/>
              </a:ext>
            </a:extLst>
          </p:cNvPr>
          <p:cNvSpPr>
            <a:spLocks noGrp="1"/>
          </p:cNvSpPr>
          <p:nvPr>
            <p:ph idx="1"/>
          </p:nvPr>
        </p:nvSpPr>
        <p:spPr>
          <a:xfrm>
            <a:off x="345521" y="2227824"/>
            <a:ext cx="2996900" cy="3526144"/>
          </a:xfrm>
        </p:spPr>
        <p:txBody>
          <a:bodyPr vert="horz" lIns="91440" tIns="45720" rIns="91440" bIns="45720" rtlCol="0" anchor="t">
            <a:normAutofit/>
          </a:bodyPr>
          <a:lstStyle/>
          <a:p>
            <a:pPr marL="0" indent="0" algn="ctr">
              <a:buNone/>
            </a:pPr>
            <a:r>
              <a:rPr lang="en-US">
                <a:solidFill>
                  <a:schemeClr val="bg1"/>
                </a:solidFill>
                <a:ea typeface="+mn-lt"/>
                <a:cs typeface="+mn-lt"/>
              </a:rPr>
              <a:t>➡️ Arrow Functions</a:t>
            </a:r>
            <a:endParaRPr lang="en-US">
              <a:solidFill>
                <a:schemeClr val="bg1"/>
              </a:solidFill>
            </a:endParaRPr>
          </a:p>
          <a:p>
            <a:pPr marL="0" indent="0" algn="ctr">
              <a:buNone/>
            </a:pPr>
            <a:r>
              <a:rPr lang="en-US" sz="2000">
                <a:solidFill>
                  <a:schemeClr val="bg1"/>
                </a:solidFill>
                <a:ea typeface="+mn-lt"/>
                <a:cs typeface="+mn-lt"/>
              </a:rPr>
              <a:t>Arrow functions are a concise way to write functions in JavaScript. They provide a shorter syntax compared to traditional function expressions.</a:t>
            </a:r>
            <a:endParaRPr lang="en-US">
              <a:solidFill>
                <a:schemeClr val="bg1"/>
              </a:solidFill>
              <a:ea typeface="+mn-lt"/>
              <a:cs typeface="+mn-lt"/>
            </a:endParaRPr>
          </a:p>
          <a:p>
            <a:endParaRPr lang="en-US" sz="2000">
              <a:solidFill>
                <a:schemeClr val="bg1"/>
              </a:solidFill>
            </a:endParaRPr>
          </a:p>
        </p:txBody>
      </p:sp>
      <p:sp>
        <p:nvSpPr>
          <p:cNvPr id="12" name="Rectangle 11">
            <a:extLst>
              <a:ext uri="{FF2B5EF4-FFF2-40B4-BE49-F238E27FC236}">
                <a16:creationId xmlns:a16="http://schemas.microsoft.com/office/drawing/2014/main" id="{39CA7E7F-6C30-B176-E135-70137C7C4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72F55B37-DE14-8886-6CFC-1A6DC1E2F82F}"/>
              </a:ext>
            </a:extLst>
          </p:cNvPr>
          <p:cNvSpPr txBox="1">
            <a:spLocks/>
          </p:cNvSpPr>
          <p:nvPr/>
        </p:nvSpPr>
        <p:spPr>
          <a:xfrm>
            <a:off x="3501900" y="2228053"/>
            <a:ext cx="3534783" cy="352614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solidFill>
                  <a:schemeClr val="bg1"/>
                </a:solidFill>
                <a:ea typeface="+mn-lt"/>
                <a:cs typeface="+mn-lt"/>
              </a:rPr>
              <a:t>⏳️ Asynchronous Programming</a:t>
            </a:r>
            <a:endParaRPr lang="en-US"/>
          </a:p>
          <a:p>
            <a:pPr marL="0" indent="0" algn="ctr">
              <a:buNone/>
            </a:pPr>
            <a:r>
              <a:rPr lang="en-US" sz="2000">
                <a:solidFill>
                  <a:schemeClr val="bg1"/>
                </a:solidFill>
                <a:ea typeface="+mn-lt"/>
                <a:cs typeface="+mn-lt"/>
              </a:rPr>
              <a:t>Asynchronous programming allows JavaScript to handle tasks that may take some time to complete, such as fetching data from a server or performing calculations.</a:t>
            </a:r>
          </a:p>
          <a:p>
            <a:endParaRPr lang="en-US" b="1" i="1">
              <a:solidFill>
                <a:srgbClr val="000000"/>
              </a:solidFill>
            </a:endParaRPr>
          </a:p>
          <a:p>
            <a:endParaRPr lang="en-US" sz="2000">
              <a:solidFill>
                <a:schemeClr val="bg1"/>
              </a:solidFill>
            </a:endParaRPr>
          </a:p>
        </p:txBody>
      </p:sp>
      <p:sp>
        <p:nvSpPr>
          <p:cNvPr id="4" name="Content Placeholder 2">
            <a:extLst>
              <a:ext uri="{FF2B5EF4-FFF2-40B4-BE49-F238E27FC236}">
                <a16:creationId xmlns:a16="http://schemas.microsoft.com/office/drawing/2014/main" id="{400910E3-040B-E374-7ADC-A88B8E10B0F3}"/>
              </a:ext>
            </a:extLst>
          </p:cNvPr>
          <p:cNvSpPr txBox="1">
            <a:spLocks/>
          </p:cNvSpPr>
          <p:nvPr/>
        </p:nvSpPr>
        <p:spPr>
          <a:xfrm>
            <a:off x="7769101" y="2228053"/>
            <a:ext cx="3552712" cy="315859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chemeClr val="bg1"/>
                </a:solidFill>
                <a:ea typeface="+mn-lt"/>
                <a:cs typeface="+mn-lt"/>
              </a:rPr>
              <a:t>📄 DOM Documents    </a:t>
            </a:r>
            <a:endParaRPr lang="en-US">
              <a:solidFill>
                <a:schemeClr val="bg1"/>
              </a:solidFill>
            </a:endParaRPr>
          </a:p>
          <a:p>
            <a:pPr marL="0" indent="0">
              <a:buNone/>
            </a:pPr>
            <a:r>
              <a:rPr lang="en-US" sz="2000">
                <a:solidFill>
                  <a:schemeClr val="bg1"/>
                </a:solidFill>
                <a:ea typeface="+mn-lt"/>
                <a:cs typeface="+mn-lt"/>
              </a:rPr>
              <a:t>DOM documents represent the structure of an HTML or XML document. JavaScript can manipulate the DOM to dynamically update the content and behavior of a web page.</a:t>
            </a:r>
          </a:p>
          <a:p>
            <a:endParaRPr lang="en-US" b="1" i="1">
              <a:solidFill>
                <a:srgbClr val="000000"/>
              </a:solidFill>
            </a:endParaRPr>
          </a:p>
          <a:p>
            <a:endParaRPr lang="en-US" sz="2000">
              <a:solidFill>
                <a:schemeClr val="bg1"/>
              </a:solidFill>
            </a:endParaRPr>
          </a:p>
        </p:txBody>
      </p:sp>
    </p:spTree>
    <p:extLst>
      <p:ext uri="{BB962C8B-B14F-4D97-AF65-F5344CB8AC3E}">
        <p14:creationId xmlns:p14="http://schemas.microsoft.com/office/powerpoint/2010/main" val="3521924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B194C8-5CDF-6B40-25F6-D43CB3543D2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8D5EA195-A154-0000-792F-23ADE44C4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F8C4D1F-2C51-3EEE-25D3-7A3BF53B01D2}"/>
              </a:ext>
            </a:extLst>
          </p:cNvPr>
          <p:cNvSpPr>
            <a:spLocks noGrp="1"/>
          </p:cNvSpPr>
          <p:nvPr>
            <p:ph type="title"/>
          </p:nvPr>
        </p:nvSpPr>
        <p:spPr>
          <a:xfrm>
            <a:off x="838200" y="669925"/>
            <a:ext cx="4508946" cy="1325563"/>
          </a:xfrm>
        </p:spPr>
        <p:txBody>
          <a:bodyPr anchor="b">
            <a:normAutofit/>
          </a:bodyPr>
          <a:lstStyle/>
          <a:p>
            <a:pPr algn="ctr"/>
            <a:r>
              <a:rPr lang="en-US">
                <a:solidFill>
                  <a:schemeClr val="bg1"/>
                </a:solidFill>
              </a:rPr>
              <a:t>Introduction to Arrow Functions</a:t>
            </a:r>
          </a:p>
        </p:txBody>
      </p:sp>
      <p:cxnSp>
        <p:nvCxnSpPr>
          <p:cNvPr id="10" name="Straight Connector 9">
            <a:extLst>
              <a:ext uri="{FF2B5EF4-FFF2-40B4-BE49-F238E27FC236}">
                <a16:creationId xmlns:a16="http://schemas.microsoft.com/office/drawing/2014/main" id="{EE9128B6-B3E0-E4B8-4009-2B466ED84C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F1DDD4-7F68-14C6-68F8-6C99A078DD92}"/>
              </a:ext>
            </a:extLst>
          </p:cNvPr>
          <p:cNvSpPr>
            <a:spLocks noGrp="1"/>
          </p:cNvSpPr>
          <p:nvPr>
            <p:ph idx="1"/>
          </p:nvPr>
        </p:nvSpPr>
        <p:spPr>
          <a:xfrm>
            <a:off x="1392667" y="2398957"/>
            <a:ext cx="9406666" cy="1329792"/>
          </a:xfrm>
        </p:spPr>
        <p:txBody>
          <a:bodyPr vert="horz" lIns="91440" tIns="45720" rIns="91440" bIns="45720" rtlCol="0" anchor="t">
            <a:normAutofit/>
          </a:bodyPr>
          <a:lstStyle/>
          <a:p>
            <a:r>
              <a:rPr lang="en-US" sz="2000">
                <a:solidFill>
                  <a:schemeClr val="bg1"/>
                </a:solidFill>
                <a:ea typeface="+mn-lt"/>
                <a:cs typeface="+mn-lt"/>
              </a:rPr>
              <a:t>Arrow functions are a type of function expression in JavaScript that allow for more concise and efficient code. They are defined using the arrow symbol (→) and can be used to simplify code and reduce the amount of code needed to accomplish a task.</a:t>
            </a:r>
            <a:endParaRPr lang="en-US">
              <a:solidFill>
                <a:schemeClr val="bg1"/>
              </a:solidFill>
              <a:ea typeface="+mn-lt"/>
              <a:cs typeface="+mn-lt"/>
            </a:endParaRPr>
          </a:p>
          <a:p>
            <a:pPr marL="0" indent="0">
              <a:buNone/>
            </a:pPr>
            <a:endParaRPr lang="en-US" sz="2000">
              <a:solidFill>
                <a:schemeClr val="bg1"/>
              </a:solidFill>
              <a:ea typeface="+mn-lt"/>
              <a:cs typeface="+mn-lt"/>
            </a:endParaRPr>
          </a:p>
        </p:txBody>
      </p:sp>
      <p:sp>
        <p:nvSpPr>
          <p:cNvPr id="12" name="Rectangle 11">
            <a:extLst>
              <a:ext uri="{FF2B5EF4-FFF2-40B4-BE49-F238E27FC236}">
                <a16:creationId xmlns:a16="http://schemas.microsoft.com/office/drawing/2014/main" id="{3C8CA4E5-9067-B981-C62C-14252366CE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he Difference Between Regular Functions and Arrow Functions | by Ashutosh  Verma | Better Programming">
            <a:extLst>
              <a:ext uri="{FF2B5EF4-FFF2-40B4-BE49-F238E27FC236}">
                <a16:creationId xmlns:a16="http://schemas.microsoft.com/office/drawing/2014/main" id="{3B5F79F2-55E1-E163-5D97-44102AD9D4C1}"/>
              </a:ext>
            </a:extLst>
          </p:cNvPr>
          <p:cNvPicPr>
            <a:picLocks noChangeAspect="1"/>
          </p:cNvPicPr>
          <p:nvPr/>
        </p:nvPicPr>
        <p:blipFill>
          <a:blip r:embed="rId2"/>
          <a:stretch>
            <a:fillRect/>
          </a:stretch>
        </p:blipFill>
        <p:spPr>
          <a:xfrm>
            <a:off x="6626067" y="3912529"/>
            <a:ext cx="3681046" cy="1613397"/>
          </a:xfrm>
          <a:prstGeom prst="rect">
            <a:avLst/>
          </a:prstGeom>
        </p:spPr>
      </p:pic>
    </p:spTree>
    <p:extLst>
      <p:ext uri="{BB962C8B-B14F-4D97-AF65-F5344CB8AC3E}">
        <p14:creationId xmlns:p14="http://schemas.microsoft.com/office/powerpoint/2010/main" val="4214826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4076CBF-9B7A-6BAC-DF72-891D9AA2026D}"/>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8A88451A-282E-CE60-7B6C-C639A213D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D4F39E2-695A-F5F3-A9DC-AC462E64E29D}"/>
              </a:ext>
            </a:extLst>
          </p:cNvPr>
          <p:cNvSpPr>
            <a:spLocks noGrp="1"/>
          </p:cNvSpPr>
          <p:nvPr>
            <p:ph type="title"/>
          </p:nvPr>
        </p:nvSpPr>
        <p:spPr>
          <a:xfrm>
            <a:off x="1044388" y="1171949"/>
            <a:ext cx="4508946" cy="1325563"/>
          </a:xfrm>
        </p:spPr>
        <p:txBody>
          <a:bodyPr anchor="b">
            <a:normAutofit/>
          </a:bodyPr>
          <a:lstStyle/>
          <a:p>
            <a:pPr>
              <a:spcBef>
                <a:spcPts val="1000"/>
              </a:spcBef>
            </a:pPr>
            <a:r>
              <a:rPr lang="en-US">
                <a:solidFill>
                  <a:schemeClr val="bg1"/>
                </a:solidFill>
                <a:ea typeface="+mj-lt"/>
                <a:cs typeface="+mj-lt"/>
              </a:rPr>
              <a:t>Examples of Arrow Functions</a:t>
            </a:r>
            <a:endParaRPr lang="en-US"/>
          </a:p>
          <a:p>
            <a:pPr algn="ctr"/>
            <a:endParaRPr lang="en-US">
              <a:solidFill>
                <a:schemeClr val="bg1"/>
              </a:solidFill>
            </a:endParaRPr>
          </a:p>
        </p:txBody>
      </p:sp>
      <p:cxnSp>
        <p:nvCxnSpPr>
          <p:cNvPr id="10" name="Straight Connector 9">
            <a:extLst>
              <a:ext uri="{FF2B5EF4-FFF2-40B4-BE49-F238E27FC236}">
                <a16:creationId xmlns:a16="http://schemas.microsoft.com/office/drawing/2014/main" id="{5B28DD16-4F62-E891-B351-514F73FB03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15343AF-182E-84C4-C86E-F17475889AD5}"/>
              </a:ext>
            </a:extLst>
          </p:cNvPr>
          <p:cNvSpPr>
            <a:spLocks noGrp="1"/>
          </p:cNvSpPr>
          <p:nvPr>
            <p:ph idx="1"/>
          </p:nvPr>
        </p:nvSpPr>
        <p:spPr>
          <a:xfrm>
            <a:off x="1392667" y="2398957"/>
            <a:ext cx="4053128" cy="2931945"/>
          </a:xfrm>
        </p:spPr>
        <p:txBody>
          <a:bodyPr vert="horz" lIns="91440" tIns="45720" rIns="91440" bIns="45720" rtlCol="0" anchor="t">
            <a:normAutofit fontScale="85000" lnSpcReduction="10000"/>
          </a:bodyPr>
          <a:lstStyle/>
          <a:p>
            <a:r>
              <a:rPr lang="en-US" sz="2000">
                <a:solidFill>
                  <a:schemeClr val="bg1"/>
                </a:solidFill>
                <a:ea typeface="+mn-lt"/>
                <a:cs typeface="+mn-lt"/>
              </a:rPr>
              <a:t>Arrow functions can be used to simplify code by eliminating the need for a return statement. For example:</a:t>
            </a:r>
            <a:endParaRPr lang="en-US">
              <a:solidFill>
                <a:schemeClr val="bg1"/>
              </a:solidFill>
            </a:endParaRPr>
          </a:p>
          <a:p>
            <a:pPr marL="0" indent="0">
              <a:buNone/>
            </a:pPr>
            <a:r>
              <a:rPr lang="en-US" sz="2000">
                <a:solidFill>
                  <a:schemeClr val="bg1"/>
                </a:solidFill>
                <a:ea typeface="+mn-lt"/>
                <a:cs typeface="+mn-lt"/>
              </a:rPr>
              <a:t>const result = (x, y) =&gt; x + y;</a:t>
            </a:r>
            <a:endParaRPr lang="en-US">
              <a:solidFill>
                <a:schemeClr val="bg1"/>
              </a:solidFill>
            </a:endParaRPr>
          </a:p>
          <a:p>
            <a:r>
              <a:rPr lang="en-US" sz="2000">
                <a:solidFill>
                  <a:schemeClr val="bg1"/>
                </a:solidFill>
                <a:ea typeface="+mn-lt"/>
                <a:cs typeface="+mn-lt"/>
              </a:rPr>
              <a:t>Arrow functions can be used to create anonymous functions. For example:</a:t>
            </a:r>
            <a:endParaRPr lang="en-US">
              <a:solidFill>
                <a:schemeClr val="bg1"/>
              </a:solidFill>
            </a:endParaRPr>
          </a:p>
          <a:p>
            <a:pPr marL="0" indent="0">
              <a:buNone/>
            </a:pPr>
            <a:r>
              <a:rPr lang="en-US" sz="2000">
                <a:solidFill>
                  <a:schemeClr val="bg1"/>
                </a:solidFill>
                <a:ea typeface="+mn-lt"/>
                <a:cs typeface="+mn-lt"/>
              </a:rPr>
              <a:t>const add = (x, y) =&gt; x + y;</a:t>
            </a:r>
            <a:endParaRPr lang="en-US">
              <a:solidFill>
                <a:schemeClr val="bg1"/>
              </a:solidFill>
            </a:endParaRPr>
          </a:p>
          <a:p>
            <a:r>
              <a:rPr lang="en-US" sz="2000">
                <a:solidFill>
                  <a:schemeClr val="bg1"/>
                </a:solidFill>
                <a:ea typeface="+mn-lt"/>
                <a:cs typeface="+mn-lt"/>
              </a:rPr>
              <a:t>Arrow functions can be used to create higher-order functions. For example:</a:t>
            </a:r>
            <a:endParaRPr lang="en-US">
              <a:solidFill>
                <a:schemeClr val="bg1"/>
              </a:solidFill>
            </a:endParaRPr>
          </a:p>
          <a:p>
            <a:pPr marL="0" indent="0">
              <a:buNone/>
            </a:pPr>
            <a:r>
              <a:rPr lang="en-US" sz="2000">
                <a:solidFill>
                  <a:schemeClr val="bg1"/>
                </a:solidFill>
                <a:ea typeface="+mn-lt"/>
                <a:cs typeface="+mn-lt"/>
              </a:rPr>
              <a:t>const double = (x) =&gt; x * 2;</a:t>
            </a:r>
            <a:endParaRPr lang="en-US">
              <a:solidFill>
                <a:schemeClr val="bg1"/>
              </a:solidFill>
            </a:endParaRPr>
          </a:p>
          <a:p>
            <a:endParaRPr lang="en-US" sz="2000">
              <a:solidFill>
                <a:schemeClr val="bg1"/>
              </a:solidFill>
              <a:ea typeface="+mn-lt"/>
              <a:cs typeface="+mn-lt"/>
            </a:endParaRPr>
          </a:p>
          <a:p>
            <a:pPr marL="0" indent="0">
              <a:buNone/>
            </a:pPr>
            <a:endParaRPr lang="en-US" sz="2000">
              <a:solidFill>
                <a:schemeClr val="bg1"/>
              </a:solidFill>
              <a:ea typeface="+mn-lt"/>
              <a:cs typeface="+mn-lt"/>
            </a:endParaRPr>
          </a:p>
        </p:txBody>
      </p:sp>
      <p:sp>
        <p:nvSpPr>
          <p:cNvPr id="12" name="Rectangle 11">
            <a:extLst>
              <a:ext uri="{FF2B5EF4-FFF2-40B4-BE49-F238E27FC236}">
                <a16:creationId xmlns:a16="http://schemas.microsoft.com/office/drawing/2014/main" id="{69A20F16-85F5-8826-F9CE-C350D7494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he Difference Between Regular Functions and Arrow Functions | by Ashutosh  Verma | Better Programming">
            <a:extLst>
              <a:ext uri="{FF2B5EF4-FFF2-40B4-BE49-F238E27FC236}">
                <a16:creationId xmlns:a16="http://schemas.microsoft.com/office/drawing/2014/main" id="{0378C20C-3B45-0F17-8B29-2DEBFE9BAF09}"/>
              </a:ext>
            </a:extLst>
          </p:cNvPr>
          <p:cNvPicPr>
            <a:picLocks noChangeAspect="1"/>
          </p:cNvPicPr>
          <p:nvPr/>
        </p:nvPicPr>
        <p:blipFill>
          <a:blip r:embed="rId2"/>
          <a:stretch>
            <a:fillRect/>
          </a:stretch>
        </p:blipFill>
        <p:spPr>
          <a:xfrm>
            <a:off x="6626067" y="3912529"/>
            <a:ext cx="3681046" cy="1613397"/>
          </a:xfrm>
          <a:prstGeom prst="rect">
            <a:avLst/>
          </a:prstGeom>
        </p:spPr>
      </p:pic>
    </p:spTree>
    <p:extLst>
      <p:ext uri="{BB962C8B-B14F-4D97-AF65-F5344CB8AC3E}">
        <p14:creationId xmlns:p14="http://schemas.microsoft.com/office/powerpoint/2010/main" val="3105293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06D719-DD97-699C-0C48-FCC0DA6E86BD}"/>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7452ED-8FFA-A755-6A6E-F6577E2DB73B}"/>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a:t>Basic Example</a:t>
            </a:r>
          </a:p>
        </p:txBody>
      </p:sp>
      <p:pic>
        <p:nvPicPr>
          <p:cNvPr id="13" name="Picture 12" descr="A screenshot of a computer screen&#10;&#10;Description automatically generated">
            <a:extLst>
              <a:ext uri="{FF2B5EF4-FFF2-40B4-BE49-F238E27FC236}">
                <a16:creationId xmlns:a16="http://schemas.microsoft.com/office/drawing/2014/main" id="{9777B327-E0B4-5F20-790E-89DD123FE576}"/>
              </a:ext>
            </a:extLst>
          </p:cNvPr>
          <p:cNvPicPr>
            <a:picLocks noChangeAspect="1"/>
          </p:cNvPicPr>
          <p:nvPr/>
        </p:nvPicPr>
        <p:blipFill>
          <a:blip r:embed="rId2"/>
          <a:stretch>
            <a:fillRect/>
          </a:stretch>
        </p:blipFill>
        <p:spPr>
          <a:xfrm>
            <a:off x="607353" y="1700099"/>
            <a:ext cx="4976023" cy="4603942"/>
          </a:xfrm>
          <a:prstGeom prst="rect">
            <a:avLst/>
          </a:prstGeom>
        </p:spPr>
      </p:pic>
      <p:pic>
        <p:nvPicPr>
          <p:cNvPr id="7" name="Picture 6" descr="A black text on a white background&#10;&#10;Description automatically generated">
            <a:extLst>
              <a:ext uri="{FF2B5EF4-FFF2-40B4-BE49-F238E27FC236}">
                <a16:creationId xmlns:a16="http://schemas.microsoft.com/office/drawing/2014/main" id="{B3A7DCF1-715F-E359-D58F-4B83ABC9E7BF}"/>
              </a:ext>
            </a:extLst>
          </p:cNvPr>
          <p:cNvPicPr>
            <a:picLocks noChangeAspect="1"/>
          </p:cNvPicPr>
          <p:nvPr/>
        </p:nvPicPr>
        <p:blipFill>
          <a:blip r:embed="rId3"/>
          <a:stretch>
            <a:fillRect/>
          </a:stretch>
        </p:blipFill>
        <p:spPr>
          <a:xfrm>
            <a:off x="6182505" y="3457916"/>
            <a:ext cx="5828261" cy="2345874"/>
          </a:xfrm>
          <a:prstGeom prst="rect">
            <a:avLst/>
          </a:prstGeom>
        </p:spPr>
      </p:pic>
    </p:spTree>
    <p:extLst>
      <p:ext uri="{BB962C8B-B14F-4D97-AF65-F5344CB8AC3E}">
        <p14:creationId xmlns:p14="http://schemas.microsoft.com/office/powerpoint/2010/main" val="2550620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0E9008-81E2-1DFE-D8F4-F9159E3BA23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25D724DA-B027-2907-677D-CE6C799BD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3671C5B-364F-B618-7457-843B3908D457}"/>
              </a:ext>
            </a:extLst>
          </p:cNvPr>
          <p:cNvSpPr>
            <a:spLocks noGrp="1"/>
          </p:cNvSpPr>
          <p:nvPr>
            <p:ph type="title"/>
          </p:nvPr>
        </p:nvSpPr>
        <p:spPr>
          <a:xfrm>
            <a:off x="528948" y="-339347"/>
            <a:ext cx="4786851" cy="1307634"/>
          </a:xfrm>
        </p:spPr>
        <p:txBody>
          <a:bodyPr anchor="b">
            <a:normAutofit/>
          </a:bodyPr>
          <a:lstStyle/>
          <a:p>
            <a:pPr algn="ctr"/>
            <a:r>
              <a:rPr lang="en-US">
                <a:solidFill>
                  <a:schemeClr val="bg1"/>
                </a:solidFill>
              </a:rPr>
              <a:t>Basic Example</a:t>
            </a:r>
          </a:p>
        </p:txBody>
      </p:sp>
      <p:cxnSp>
        <p:nvCxnSpPr>
          <p:cNvPr id="10" name="Straight Connector 9">
            <a:extLst>
              <a:ext uri="{FF2B5EF4-FFF2-40B4-BE49-F238E27FC236}">
                <a16:creationId xmlns:a16="http://schemas.microsoft.com/office/drawing/2014/main" id="{9B1FBD47-03A2-BCD5-5631-A1A99AAAF0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BBAB1D-355C-DF9C-CBE6-B5A7A4FC5AD8}"/>
              </a:ext>
            </a:extLst>
          </p:cNvPr>
          <p:cNvSpPr>
            <a:spLocks noGrp="1"/>
          </p:cNvSpPr>
          <p:nvPr>
            <p:ph idx="1"/>
          </p:nvPr>
        </p:nvSpPr>
        <p:spPr>
          <a:xfrm>
            <a:off x="1168077" y="1031837"/>
            <a:ext cx="2996900" cy="3526144"/>
          </a:xfrm>
        </p:spPr>
        <p:txBody>
          <a:bodyPr vert="horz" lIns="91440" tIns="45720" rIns="91440" bIns="45720" rtlCol="0" anchor="t">
            <a:normAutofit/>
          </a:bodyPr>
          <a:lstStyle/>
          <a:p>
            <a:pPr marL="0" indent="0" algn="ctr">
              <a:buNone/>
            </a:pPr>
            <a:r>
              <a:rPr lang="en-US">
                <a:solidFill>
                  <a:schemeClr val="bg1"/>
                </a:solidFill>
                <a:ea typeface="+mn-lt"/>
                <a:cs typeface="+mn-lt"/>
              </a:rPr>
              <a:t>Put Input Here </a:t>
            </a:r>
          </a:p>
          <a:p>
            <a:pPr marL="0" indent="0" algn="ctr">
              <a:buNone/>
            </a:pPr>
            <a:endParaRPr lang="en-US" sz="2000">
              <a:solidFill>
                <a:schemeClr val="bg1"/>
              </a:solidFill>
              <a:ea typeface="+mn-lt"/>
              <a:cs typeface="+mn-lt"/>
            </a:endParaRPr>
          </a:p>
          <a:p>
            <a:endParaRPr lang="en-US" sz="2000">
              <a:solidFill>
                <a:schemeClr val="bg1"/>
              </a:solidFill>
            </a:endParaRPr>
          </a:p>
        </p:txBody>
      </p:sp>
      <p:sp>
        <p:nvSpPr>
          <p:cNvPr id="12" name="Rectangle 11">
            <a:extLst>
              <a:ext uri="{FF2B5EF4-FFF2-40B4-BE49-F238E27FC236}">
                <a16:creationId xmlns:a16="http://schemas.microsoft.com/office/drawing/2014/main" id="{72CB08D3-C112-79BF-26BB-19DA8774EB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A1A0356F-A6CB-0552-7BC8-71E9FBC679A3}"/>
              </a:ext>
            </a:extLst>
          </p:cNvPr>
          <p:cNvSpPr txBox="1">
            <a:spLocks/>
          </p:cNvSpPr>
          <p:nvPr/>
        </p:nvSpPr>
        <p:spPr>
          <a:xfrm>
            <a:off x="7960863" y="315483"/>
            <a:ext cx="3552712" cy="315859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chemeClr val="bg1"/>
                </a:solidFill>
                <a:ea typeface="+mn-lt"/>
                <a:cs typeface="+mn-lt"/>
              </a:rPr>
              <a:t>Put Output Here</a:t>
            </a:r>
            <a:endParaRPr lang="en-US">
              <a:solidFill>
                <a:schemeClr val="bg1"/>
              </a:solidFill>
            </a:endParaRPr>
          </a:p>
          <a:p>
            <a:pPr marL="0" indent="0">
              <a:buNone/>
            </a:pPr>
            <a:endParaRPr lang="en-US" sz="2000">
              <a:solidFill>
                <a:schemeClr val="bg1"/>
              </a:solidFill>
              <a:ea typeface="+mn-lt"/>
              <a:cs typeface="+mn-lt"/>
            </a:endParaRPr>
          </a:p>
          <a:p>
            <a:endParaRPr lang="en-US" b="1" i="1">
              <a:solidFill>
                <a:srgbClr val="000000"/>
              </a:solidFill>
            </a:endParaRPr>
          </a:p>
          <a:p>
            <a:endParaRPr lang="en-US" sz="2000">
              <a:solidFill>
                <a:schemeClr val="bg1"/>
              </a:solidFill>
            </a:endParaRPr>
          </a:p>
        </p:txBody>
      </p:sp>
      <p:sp>
        <p:nvSpPr>
          <p:cNvPr id="5" name="TextBox 4">
            <a:extLst>
              <a:ext uri="{FF2B5EF4-FFF2-40B4-BE49-F238E27FC236}">
                <a16:creationId xmlns:a16="http://schemas.microsoft.com/office/drawing/2014/main" id="{D36F3E6F-7703-829D-FB6C-DA0F1B347F67}"/>
              </a:ext>
            </a:extLst>
          </p:cNvPr>
          <p:cNvSpPr txBox="1"/>
          <p:nvPr/>
        </p:nvSpPr>
        <p:spPr>
          <a:xfrm>
            <a:off x="486973" y="2535795"/>
            <a:ext cx="1048633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a:highlight>
                <a:srgbClr val="008080"/>
              </a:highlight>
            </a:endParaRPr>
          </a:p>
        </p:txBody>
      </p:sp>
      <p:sp>
        <p:nvSpPr>
          <p:cNvPr id="6" name="TextBox 5">
            <a:extLst>
              <a:ext uri="{FF2B5EF4-FFF2-40B4-BE49-F238E27FC236}">
                <a16:creationId xmlns:a16="http://schemas.microsoft.com/office/drawing/2014/main" id="{87F368E8-39DD-29B0-EBC6-AC4561BBA008}"/>
              </a:ext>
            </a:extLst>
          </p:cNvPr>
          <p:cNvSpPr txBox="1"/>
          <p:nvPr/>
        </p:nvSpPr>
        <p:spPr>
          <a:xfrm>
            <a:off x="232131" y="1713238"/>
            <a:ext cx="5916853" cy="4770537"/>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Segoe UI"/>
                <a:cs typeface="Segoe UI"/>
              </a:rPr>
              <a:t>// Example 1: Basic arrow function</a:t>
            </a:r>
          </a:p>
          <a:p>
            <a:r>
              <a:rPr lang="en-US" sz="1100">
                <a:latin typeface="Segoe UI"/>
                <a:cs typeface="Segoe UI"/>
              </a:rPr>
              <a:t>const greet = () =&gt; {</a:t>
            </a:r>
          </a:p>
          <a:p>
            <a:r>
              <a:rPr lang="en-US" sz="1100">
                <a:latin typeface="Segoe UI"/>
                <a:cs typeface="Segoe UI"/>
              </a:rPr>
              <a:t>  console.log("Hello, there!");</a:t>
            </a:r>
          </a:p>
          <a:p>
            <a:r>
              <a:rPr lang="en-US" sz="1100">
                <a:latin typeface="Segoe UI"/>
                <a:cs typeface="Segoe UI"/>
              </a:rPr>
              <a:t>};</a:t>
            </a:r>
          </a:p>
          <a:p>
            <a:endParaRPr lang="en-US" sz="1100">
              <a:latin typeface="Segoe UI"/>
              <a:cs typeface="Segoe UI"/>
            </a:endParaRPr>
          </a:p>
          <a:p>
            <a:r>
              <a:rPr lang="en-US" sz="1100">
                <a:latin typeface="Segoe UI"/>
                <a:cs typeface="Segoe UI"/>
              </a:rPr>
              <a:t>greet(); // Output: Hello, there!</a:t>
            </a:r>
          </a:p>
          <a:p>
            <a:endParaRPr lang="en-US" sz="1100">
              <a:latin typeface="Segoe UI"/>
              <a:cs typeface="Segoe UI"/>
            </a:endParaRPr>
          </a:p>
          <a:p>
            <a:r>
              <a:rPr lang="en-US" sz="1100">
                <a:latin typeface="Segoe UI"/>
                <a:cs typeface="Segoe UI"/>
              </a:rPr>
              <a:t>// Example 2: Arrow function with parameters</a:t>
            </a:r>
          </a:p>
          <a:p>
            <a:r>
              <a:rPr lang="en-US" sz="1100">
                <a:latin typeface="Segoe UI"/>
                <a:cs typeface="Segoe UI"/>
              </a:rPr>
              <a:t>const multiply = (a, b) =&gt; {</a:t>
            </a:r>
          </a:p>
          <a:p>
            <a:r>
              <a:rPr lang="en-US" sz="1100">
                <a:latin typeface="Segoe UI"/>
                <a:cs typeface="Segoe UI"/>
              </a:rPr>
              <a:t>  return a * b;</a:t>
            </a:r>
          </a:p>
          <a:p>
            <a:r>
              <a:rPr lang="en-US" sz="1100">
                <a:latin typeface="Segoe UI"/>
                <a:cs typeface="Segoe UI"/>
              </a:rPr>
              <a:t>};</a:t>
            </a:r>
          </a:p>
          <a:p>
            <a:endParaRPr lang="en-US" sz="1100">
              <a:latin typeface="Segoe UI"/>
              <a:cs typeface="Segoe UI"/>
            </a:endParaRPr>
          </a:p>
          <a:p>
            <a:r>
              <a:rPr lang="en-US" sz="1100">
                <a:latin typeface="Segoe UI"/>
                <a:cs typeface="Segoe UI"/>
              </a:rPr>
              <a:t>console.log(multiply(5, 3)); // Output: 15</a:t>
            </a:r>
          </a:p>
          <a:p>
            <a:endParaRPr lang="en-US" sz="1100">
              <a:latin typeface="Segoe UI"/>
              <a:cs typeface="Segoe UI"/>
            </a:endParaRPr>
          </a:p>
          <a:p>
            <a:r>
              <a:rPr lang="en-US" sz="1100">
                <a:latin typeface="Segoe UI"/>
                <a:cs typeface="Segoe UI"/>
              </a:rPr>
              <a:t>// Example 3: Arrow function with implicit return</a:t>
            </a:r>
          </a:p>
          <a:p>
            <a:r>
              <a:rPr lang="en-US" sz="1100">
                <a:latin typeface="Segoe UI"/>
                <a:cs typeface="Segoe UI"/>
              </a:rPr>
              <a:t>const square = (num) =&gt; num * num;</a:t>
            </a:r>
          </a:p>
          <a:p>
            <a:endParaRPr lang="en-US" sz="1100">
              <a:latin typeface="Segoe UI"/>
              <a:cs typeface="Segoe UI"/>
            </a:endParaRPr>
          </a:p>
          <a:p>
            <a:r>
              <a:rPr lang="en-US" sz="1100">
                <a:latin typeface="Segoe UI"/>
                <a:cs typeface="Segoe UI"/>
              </a:rPr>
              <a:t>console.log(square(4)); // Output: 16</a:t>
            </a:r>
          </a:p>
          <a:p>
            <a:endParaRPr lang="en-US" sz="1100">
              <a:latin typeface="Segoe UI"/>
              <a:cs typeface="Segoe UI"/>
            </a:endParaRPr>
          </a:p>
          <a:p>
            <a:r>
              <a:rPr lang="en-US" sz="1100">
                <a:latin typeface="Segoe UI"/>
                <a:cs typeface="Segoe UI"/>
              </a:rPr>
              <a:t>// Example 4: Arrow function in array methods (e.g., map)</a:t>
            </a:r>
          </a:p>
          <a:p>
            <a:r>
              <a:rPr lang="en-US" sz="1100">
                <a:latin typeface="Segoe UI"/>
                <a:cs typeface="Segoe UI"/>
              </a:rPr>
              <a:t>const numbers = [1, 2, 3, 4, 5];</a:t>
            </a:r>
          </a:p>
          <a:p>
            <a:endParaRPr lang="en-US" sz="1100">
              <a:latin typeface="Segoe UI"/>
              <a:cs typeface="Segoe UI"/>
            </a:endParaRPr>
          </a:p>
          <a:p>
            <a:r>
              <a:rPr lang="en-US" sz="1100">
                <a:latin typeface="Segoe UI"/>
                <a:cs typeface="Segoe UI"/>
              </a:rPr>
              <a:t>const </a:t>
            </a:r>
            <a:r>
              <a:rPr lang="en-US" sz="1100" err="1">
                <a:latin typeface="Segoe UI"/>
                <a:cs typeface="Segoe UI"/>
              </a:rPr>
              <a:t>squaredNumbers</a:t>
            </a:r>
            <a:r>
              <a:rPr lang="en-US" sz="1100">
                <a:latin typeface="Segoe UI"/>
                <a:cs typeface="Segoe UI"/>
              </a:rPr>
              <a:t> = </a:t>
            </a:r>
            <a:r>
              <a:rPr lang="en-US" sz="1100" err="1">
                <a:latin typeface="Segoe UI"/>
                <a:cs typeface="Segoe UI"/>
              </a:rPr>
              <a:t>numbers.map</a:t>
            </a:r>
            <a:r>
              <a:rPr lang="en-US" sz="1100">
                <a:latin typeface="Segoe UI"/>
                <a:cs typeface="Segoe UI"/>
              </a:rPr>
              <a:t>((num) =&gt; num * num);</a:t>
            </a:r>
          </a:p>
          <a:p>
            <a:endParaRPr lang="en-US" sz="1100">
              <a:latin typeface="Segoe UI"/>
              <a:cs typeface="Segoe UI"/>
            </a:endParaRPr>
          </a:p>
          <a:p>
            <a:r>
              <a:rPr lang="en-US" sz="1100">
                <a:latin typeface="Segoe UI"/>
                <a:cs typeface="Segoe UI"/>
              </a:rPr>
              <a:t>console.log(</a:t>
            </a:r>
            <a:r>
              <a:rPr lang="en-US" sz="1100" err="1">
                <a:latin typeface="Segoe UI"/>
                <a:cs typeface="Segoe UI"/>
              </a:rPr>
              <a:t>squaredNumbers</a:t>
            </a:r>
            <a:r>
              <a:rPr lang="en-US" sz="1100">
                <a:latin typeface="Segoe UI"/>
                <a:cs typeface="Segoe UI"/>
              </a:rPr>
              <a:t>); // Output: [1, 4, 9, 16, 25]</a:t>
            </a:r>
          </a:p>
          <a:p>
            <a:endParaRPr lang="en-US" sz="1100">
              <a:latin typeface="Segoe UI"/>
              <a:cs typeface="Segoe UI"/>
            </a:endParaRPr>
          </a:p>
          <a:p>
            <a:pPr algn="l"/>
            <a:endParaRPr lang="en-US"/>
          </a:p>
        </p:txBody>
      </p:sp>
      <p:sp>
        <p:nvSpPr>
          <p:cNvPr id="7" name="TextBox 6">
            <a:extLst>
              <a:ext uri="{FF2B5EF4-FFF2-40B4-BE49-F238E27FC236}">
                <a16:creationId xmlns:a16="http://schemas.microsoft.com/office/drawing/2014/main" id="{9FEA0086-D4D9-48D9-F242-13EA7651D168}"/>
              </a:ext>
            </a:extLst>
          </p:cNvPr>
          <p:cNvSpPr txBox="1"/>
          <p:nvPr/>
        </p:nvSpPr>
        <p:spPr>
          <a:xfrm>
            <a:off x="7834470" y="2992489"/>
            <a:ext cx="3267516" cy="1661993"/>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chemeClr val="tx2"/>
                </a:solidFill>
                <a:ea typeface="+mn-lt"/>
                <a:cs typeface="+mn-lt"/>
              </a:rPr>
              <a:t>The output for each example when executed in a JavaScript environment would be as described in the comments:</a:t>
            </a:r>
            <a:endParaRPr lang="en-US">
              <a:solidFill>
                <a:schemeClr val="tx2"/>
              </a:solidFill>
            </a:endParaRPr>
          </a:p>
          <a:p>
            <a:pPr marL="285750" indent="-285750">
              <a:buFont typeface="Arial"/>
              <a:buChar char="•"/>
            </a:pPr>
            <a:r>
              <a:rPr lang="en-US" sz="1200">
                <a:solidFill>
                  <a:schemeClr val="tx2"/>
                </a:solidFill>
                <a:ea typeface="+mn-lt"/>
                <a:cs typeface="+mn-lt"/>
              </a:rPr>
              <a:t>Example 1: Output: </a:t>
            </a:r>
            <a:r>
              <a:rPr lang="en-US" sz="1200" b="1">
                <a:solidFill>
                  <a:schemeClr val="tx2"/>
                </a:solidFill>
                <a:latin typeface="Consolas"/>
              </a:rPr>
              <a:t>Hello, there!</a:t>
            </a:r>
            <a:endParaRPr lang="en-US">
              <a:solidFill>
                <a:schemeClr val="tx2"/>
              </a:solidFill>
            </a:endParaRPr>
          </a:p>
          <a:p>
            <a:pPr marL="285750" indent="-285750">
              <a:buFont typeface="Arial"/>
              <a:buChar char="•"/>
            </a:pPr>
            <a:r>
              <a:rPr lang="en-US" sz="1200">
                <a:solidFill>
                  <a:schemeClr val="tx2"/>
                </a:solidFill>
                <a:ea typeface="+mn-lt"/>
                <a:cs typeface="+mn-lt"/>
              </a:rPr>
              <a:t>Example 2: Output: </a:t>
            </a:r>
            <a:r>
              <a:rPr lang="en-US" sz="1200" b="1">
                <a:solidFill>
                  <a:schemeClr val="tx2"/>
                </a:solidFill>
                <a:latin typeface="Consolas"/>
              </a:rPr>
              <a:t>15</a:t>
            </a:r>
            <a:endParaRPr lang="en-US">
              <a:solidFill>
                <a:schemeClr val="tx2"/>
              </a:solidFill>
            </a:endParaRPr>
          </a:p>
          <a:p>
            <a:pPr marL="285750" indent="-285750">
              <a:buFont typeface="Arial"/>
              <a:buChar char="•"/>
            </a:pPr>
            <a:r>
              <a:rPr lang="en-US" sz="1200">
                <a:solidFill>
                  <a:schemeClr val="tx2"/>
                </a:solidFill>
                <a:ea typeface="+mn-lt"/>
                <a:cs typeface="+mn-lt"/>
              </a:rPr>
              <a:t>Example 3: Output: </a:t>
            </a:r>
            <a:r>
              <a:rPr lang="en-US" sz="1200" b="1">
                <a:solidFill>
                  <a:schemeClr val="tx2"/>
                </a:solidFill>
                <a:latin typeface="Consolas"/>
              </a:rPr>
              <a:t>16</a:t>
            </a:r>
            <a:endParaRPr lang="en-US">
              <a:solidFill>
                <a:schemeClr val="tx2"/>
              </a:solidFill>
            </a:endParaRPr>
          </a:p>
          <a:p>
            <a:pPr marL="285750" indent="-285750">
              <a:buFont typeface="Arial"/>
              <a:buChar char="•"/>
            </a:pPr>
            <a:r>
              <a:rPr lang="en-US" sz="1200">
                <a:solidFill>
                  <a:schemeClr val="tx2"/>
                </a:solidFill>
                <a:ea typeface="+mn-lt"/>
                <a:cs typeface="+mn-lt"/>
              </a:rPr>
              <a:t>Example 4: Output:</a:t>
            </a:r>
            <a:r>
              <a:rPr lang="en-US" sz="1200">
                <a:solidFill>
                  <a:srgbClr val="D1D5DB"/>
                </a:solidFill>
                <a:ea typeface="+mn-lt"/>
                <a:cs typeface="+mn-lt"/>
              </a:rPr>
              <a:t> </a:t>
            </a:r>
            <a:r>
              <a:rPr lang="en-US" sz="1200" b="1">
                <a:latin typeface="Consolas"/>
              </a:rPr>
              <a:t>[1, 4, 9, 16, 25]</a:t>
            </a:r>
            <a:endParaRPr lang="en-US"/>
          </a:p>
          <a:p>
            <a:pPr algn="l"/>
            <a:endParaRPr lang="en-US"/>
          </a:p>
        </p:txBody>
      </p:sp>
    </p:spTree>
    <p:extLst>
      <p:ext uri="{BB962C8B-B14F-4D97-AF65-F5344CB8AC3E}">
        <p14:creationId xmlns:p14="http://schemas.microsoft.com/office/powerpoint/2010/main" val="2493127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Introduction to JavaScript</vt:lpstr>
      <vt:lpstr>PowerPoint Presentation</vt:lpstr>
      <vt:lpstr>Advantages and Disadvantages</vt:lpstr>
      <vt:lpstr>Introduction to JavaScript</vt:lpstr>
      <vt:lpstr>Key Features of JavaScript</vt:lpstr>
      <vt:lpstr>Introduction to Arrow Functions</vt:lpstr>
      <vt:lpstr>Examples of Arrow Functions </vt:lpstr>
      <vt:lpstr>Basic Example</vt:lpstr>
      <vt:lpstr>Basic Example</vt:lpstr>
      <vt:lpstr>Asynchronous in JavaScript </vt:lpstr>
      <vt:lpstr>Why Use Asynchronous Programming? </vt:lpstr>
      <vt:lpstr>Benefits of Asynchronous</vt:lpstr>
      <vt:lpstr>Basic Example 1</vt:lpstr>
      <vt:lpstr>Basic Example 2</vt:lpstr>
      <vt:lpstr>DOM Documents in JavaScript</vt:lpstr>
      <vt:lpstr>Basic Example 1</vt:lpstr>
      <vt:lpstr>Basic Example 2</vt:lpstr>
      <vt:lpstr>Basic Example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cp:revision>
  <dcterms:created xsi:type="dcterms:W3CDTF">2023-12-20T17:30:36Z</dcterms:created>
  <dcterms:modified xsi:type="dcterms:W3CDTF">2023-12-21T07:06:56Z</dcterms:modified>
</cp:coreProperties>
</file>