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nshrai155@gmail.com" initials="d" lastIdx="1" clrIdx="0">
    <p:extLst>
      <p:ext uri="{19B8F6BF-5375-455C-9EA6-DF929625EA0E}">
        <p15:presenceInfo xmlns="" xmlns:p15="http://schemas.microsoft.com/office/powerpoint/2012/main" userId="eca163008b56cb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4T00:01:11.642" idx="1">
    <p:pos x="6959" y="801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a.org/start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Wi-F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378" y="2608211"/>
            <a:ext cx="9912355" cy="819355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     IOT Based pollution monitoring system                                                                          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224529"/>
          </a:xfrm>
        </p:spPr>
        <p:txBody>
          <a:bodyPr>
            <a:normAutofit/>
          </a:bodyPr>
          <a:lstStyle/>
          <a:p>
            <a:endParaRPr lang="en-IN" sz="2800" dirty="0" smtClean="0"/>
          </a:p>
          <a:p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076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5185"/>
          </a:xfrm>
        </p:spPr>
        <p:txBody>
          <a:bodyPr/>
          <a:lstStyle/>
          <a:p>
            <a:r>
              <a:rPr lang="en-IN" b="1" u="sng" dirty="0" smtClean="0">
                <a:solidFill>
                  <a:srgbClr val="FFFF00"/>
                </a:solidFill>
              </a:rPr>
              <a:t>Flowchart of proposed mechanism: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03" y="1532708"/>
            <a:ext cx="4484913" cy="48245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50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61345"/>
          </a:xfrm>
        </p:spPr>
        <p:txBody>
          <a:bodyPr>
            <a:normAutofit fontScale="90000"/>
          </a:bodyPr>
          <a:lstStyle/>
          <a:p>
            <a:r>
              <a:rPr lang="en-IN" b="1" u="sng" dirty="0" err="1" smtClean="0">
                <a:solidFill>
                  <a:srgbClr val="FFFF00"/>
                </a:solidFill>
              </a:rPr>
              <a:t>ScreenShots</a:t>
            </a:r>
            <a:r>
              <a:rPr lang="en-IN" b="1" u="sng" dirty="0" smtClean="0">
                <a:solidFill>
                  <a:srgbClr val="FFFF00"/>
                </a:solidFill>
              </a:rPr>
              <a:t> of the results: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6914" y="3030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1349827"/>
            <a:ext cx="9413966" cy="47722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Oval 10"/>
          <p:cNvSpPr/>
          <p:nvPr/>
        </p:nvSpPr>
        <p:spPr>
          <a:xfrm>
            <a:off x="5199279" y="2216331"/>
            <a:ext cx="2396445" cy="1628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This is the data sent by Node MCU to the Thingspeak server</a:t>
            </a:r>
            <a:endParaRPr lang="en-IN" dirty="0"/>
          </a:p>
        </p:txBody>
      </p:sp>
      <p:sp>
        <p:nvSpPr>
          <p:cNvPr id="12" name="Left Arrow 11"/>
          <p:cNvSpPr/>
          <p:nvPr/>
        </p:nvSpPr>
        <p:spPr>
          <a:xfrm>
            <a:off x="3975463" y="3051572"/>
            <a:ext cx="879566" cy="3483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174171"/>
            <a:ext cx="9753600" cy="65401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Oval 9"/>
          <p:cNvSpPr/>
          <p:nvPr/>
        </p:nvSpPr>
        <p:spPr>
          <a:xfrm>
            <a:off x="7289074" y="4162697"/>
            <a:ext cx="2133600" cy="1367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These are the graphs of the data received by Thingspeak server.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355874" y="3291840"/>
            <a:ext cx="52252" cy="870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817326" y="3291840"/>
            <a:ext cx="1654628" cy="1149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17326" y="4846320"/>
            <a:ext cx="1419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9688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rgbClr val="FFFF00"/>
                </a:solidFill>
              </a:rPr>
              <a:t>Further advancements remaining To be implemented :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Our next aim would be to send notifications to the vehicle owner’s mobile and the area’s Regional Transport Office (RTO) if any vehicle is emitting harmful gases above a certain limit.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LCD display will be added to display the readings.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Making it anti-destroyable.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3562"/>
          </a:xfrm>
        </p:spPr>
        <p:txBody>
          <a:bodyPr/>
          <a:lstStyle/>
          <a:p>
            <a:r>
              <a:rPr lang="en-IN" b="1" u="sng" dirty="0" smtClean="0">
                <a:solidFill>
                  <a:srgbClr val="FFFF00"/>
                </a:solidFill>
              </a:rPr>
              <a:t>Why is this useful?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06583"/>
            <a:ext cx="9905999" cy="42846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 all have been witnessing the recent changes in climate which is impacting the whole world. Ex: Excessive heat during summers and extreme cold during winters, heavy rainfalls in a very short period causing floods are some of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 major reason of climate change are the harmful gases which our vehicles and factories emit.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proposed system would help the authorities keep a track of each and every vehicle’s emission level thus will help in reducing pollution to a fair extent hence it’s an attempt towards a cleaner environment…..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92480"/>
            <a:ext cx="9905999" cy="4998721"/>
          </a:xfrm>
        </p:spPr>
        <p:txBody>
          <a:bodyPr anchor="ctr"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</a:t>
            </a:r>
            <a:r>
              <a:rPr lang="en-IN" sz="9600" b="1" dirty="0" smtClean="0">
                <a:solidFill>
                  <a:srgbClr val="FFFF00"/>
                </a:solidFill>
              </a:rPr>
              <a:t>Thank You !!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          Node MCU</a:t>
            </a:r>
            <a:endParaRPr lang="en-IN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" b="120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       16*2 LCD Display</a:t>
            </a:r>
            <a:endParaRPr lang="en-IN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2237" r="-272" b="12905"/>
          <a:stretch/>
        </p:blipFill>
        <p:spPr>
          <a:xfrm>
            <a:off x="4653627" y="2666998"/>
            <a:ext cx="3198940" cy="1524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             MQ 2 Sensor</a:t>
            </a:r>
            <a:endParaRPr lang="en-IN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t="921" r="267" b="1879"/>
          <a:stretch/>
        </p:blipFill>
        <p:spPr>
          <a:xfrm>
            <a:off x="8086160" y="2592466"/>
            <a:ext cx="2957148" cy="1524000"/>
          </a:xfrm>
          <a:prstGeom prst="round2DiagRect">
            <a:avLst>
              <a:gd name="adj1" fmla="val 14381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32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         </a:t>
            </a:r>
            <a:r>
              <a:rPr lang="en-IN" dirty="0" err="1" smtClean="0"/>
              <a:t>Mq</a:t>
            </a:r>
            <a:r>
              <a:rPr lang="en-IN" dirty="0" smtClean="0"/>
              <a:t> 7 Sensor</a:t>
            </a:r>
            <a:endParaRPr lang="en-IN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5" b="2456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        MQ 135 Sensor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        I2C Module</a:t>
            </a:r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715" r="-602" b="1766"/>
          <a:stretch/>
        </p:blipFill>
        <p:spPr>
          <a:xfrm>
            <a:off x="7957784" y="2601803"/>
            <a:ext cx="3085524" cy="1524000"/>
          </a:xfrm>
        </p:spPr>
      </p:pic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8" b="18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0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957943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Node MCU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" t="248" r="242" b="-947"/>
          <a:stretch/>
        </p:blipFill>
        <p:spPr>
          <a:xfrm rot="21433640">
            <a:off x="7323640" y="2168289"/>
            <a:ext cx="4031587" cy="21018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NodeMCU</a:t>
            </a:r>
            <a:r>
              <a:rPr lang="en-IN" dirty="0"/>
              <a:t> is an open source </a:t>
            </a:r>
            <a:r>
              <a:rPr lang="en-IN" u="sng" dirty="0">
                <a:hlinkClick r:id="rId3"/>
              </a:rPr>
              <a:t>LUA</a:t>
            </a:r>
            <a:r>
              <a:rPr lang="en-IN" dirty="0"/>
              <a:t> based firmware developed for ESP8266 </a:t>
            </a:r>
            <a:r>
              <a:rPr lang="en-IN" dirty="0" err="1"/>
              <a:t>wifi</a:t>
            </a:r>
            <a:r>
              <a:rPr lang="en-IN" dirty="0"/>
              <a:t> chip.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/>
              <a:t>Dev Kit/board consist of ESP8266 </a:t>
            </a:r>
            <a:r>
              <a:rPr lang="en-US" dirty="0" err="1"/>
              <a:t>wifi</a:t>
            </a:r>
            <a:r>
              <a:rPr lang="en-US" dirty="0"/>
              <a:t> enabled chip. The </a:t>
            </a:r>
            <a:r>
              <a:rPr lang="en-US" b="1" dirty="0"/>
              <a:t>ESP8266</a:t>
            </a:r>
            <a:r>
              <a:rPr lang="en-US" dirty="0"/>
              <a:t> is a low-cost </a:t>
            </a:r>
            <a:r>
              <a:rPr lang="en-US" u="sng" dirty="0">
                <a:hlinkClick r:id="rId4" tooltip="Wi-Fi"/>
              </a:rPr>
              <a:t>Wi-Fi</a:t>
            </a:r>
            <a:r>
              <a:rPr lang="en-US" dirty="0"/>
              <a:t> chip developed by </a:t>
            </a:r>
            <a:r>
              <a:rPr lang="en-US" dirty="0" err="1"/>
              <a:t>Espressif</a:t>
            </a:r>
            <a:r>
              <a:rPr lang="en-US" dirty="0"/>
              <a:t> </a:t>
            </a:r>
            <a:r>
              <a:rPr lang="en-US" dirty="0" smtClean="0"/>
              <a:t>Systems </a:t>
            </a:r>
            <a:r>
              <a:rPr lang="en-US" dirty="0"/>
              <a:t>with TCP/IP protocol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/>
              <a:t>Dev Kit has </a:t>
            </a:r>
            <a:r>
              <a:rPr lang="en-US" b="1" dirty="0"/>
              <a:t>Arduino like</a:t>
            </a:r>
            <a:r>
              <a:rPr lang="en-US" dirty="0"/>
              <a:t> Analog (i.e. A0) and Digital (D0-D8) pins on its board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supports serial communication protocols i.e. UART, SPI, I2C etc. 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RAM 128Kb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Flash Memory 4 Mb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3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703" y="6043749"/>
            <a:ext cx="5895704" cy="618307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       Pin configuration of node </a:t>
            </a:r>
            <a:r>
              <a:rPr lang="en-IN" sz="2800" dirty="0" err="1" smtClean="0">
                <a:solidFill>
                  <a:srgbClr val="FFFF00"/>
                </a:solidFill>
              </a:rPr>
              <a:t>mcu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383177"/>
            <a:ext cx="8699863" cy="55299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64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714103"/>
            <a:ext cx="2167847" cy="635726"/>
          </a:xfrm>
        </p:spPr>
        <p:txBody>
          <a:bodyPr/>
          <a:lstStyle/>
          <a:p>
            <a:r>
              <a:rPr lang="en-IN" b="1" dirty="0" err="1" smtClean="0">
                <a:solidFill>
                  <a:srgbClr val="FFFF00"/>
                </a:solidFill>
              </a:rPr>
              <a:t>Lcd</a:t>
            </a:r>
            <a:r>
              <a:rPr lang="en-IN" b="1" dirty="0" smtClean="0">
                <a:solidFill>
                  <a:srgbClr val="FFFF00"/>
                </a:solidFill>
              </a:rPr>
              <a:t> [16x2]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188" r="577" b="-341"/>
          <a:stretch/>
        </p:blipFill>
        <p:spPr>
          <a:xfrm>
            <a:off x="5915495" y="1721922"/>
            <a:ext cx="4467496" cy="250411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2409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Operating Voltage 5V.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Backlight colour Green.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Horizontal Characters 16.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No. of Lines 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Supports MCU speeds up to 2Mhz.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211" y="609600"/>
            <a:ext cx="1471749" cy="783774"/>
          </a:xfrm>
        </p:spPr>
        <p:txBody>
          <a:bodyPr/>
          <a:lstStyle/>
          <a:p>
            <a:r>
              <a:rPr lang="en-IN" b="1" u="sng" dirty="0" smtClean="0">
                <a:solidFill>
                  <a:srgbClr val="FFFF00"/>
                </a:solidFill>
              </a:rPr>
              <a:t>MQ 2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370" r="2814" b="471"/>
          <a:stretch/>
        </p:blipFill>
        <p:spPr>
          <a:xfrm>
            <a:off x="7323909" y="169819"/>
            <a:ext cx="3531914" cy="24471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5"/>
            <a:ext cx="5934511" cy="44125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The MQ2 has an electrochemical </a:t>
            </a:r>
            <a:r>
              <a:rPr lang="en-IN" dirty="0" err="1" smtClean="0"/>
              <a:t>sensor,which</a:t>
            </a:r>
            <a:r>
              <a:rPr lang="en-IN" dirty="0" smtClean="0"/>
              <a:t> changes its resistance for different concentrations of varied Hydrocarbons (methane, propane, LPG </a:t>
            </a:r>
            <a:r>
              <a:rPr lang="en-IN" dirty="0" err="1" smtClean="0"/>
              <a:t>etc</a:t>
            </a:r>
            <a:r>
              <a:rPr lang="en-IN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The sensor is connected in series with a variable resistor to form a voltage divider circuit and the variable resistor is used to change sensitivity.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When one of the above gaseous elements comes in contact with the sensor after heating, the sensor’s resistance change.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The change in the resistance changes the voltage across the sensor by knowing the </a:t>
            </a:r>
            <a:r>
              <a:rPr lang="en-IN" dirty="0" err="1" smtClean="0"/>
              <a:t>refrence</a:t>
            </a:r>
            <a:r>
              <a:rPr lang="en-IN" dirty="0" smtClean="0"/>
              <a:t> voltage and the other resistor’s resistance.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The sensor </a:t>
            </a:r>
            <a:r>
              <a:rPr lang="en-IN" dirty="0" err="1" smtClean="0"/>
              <a:t>outputs’s</a:t>
            </a:r>
            <a:r>
              <a:rPr lang="en-IN" dirty="0" smtClean="0"/>
              <a:t> the voltage is directly proportional to concentration of smoke.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t="23050" r="5595" b="10010"/>
          <a:stretch/>
        </p:blipFill>
        <p:spPr>
          <a:xfrm>
            <a:off x="7384869" y="3544388"/>
            <a:ext cx="3779519" cy="25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375364" cy="574766"/>
          </a:xfrm>
        </p:spPr>
        <p:txBody>
          <a:bodyPr/>
          <a:lstStyle/>
          <a:p>
            <a:r>
              <a:rPr lang="en-IN" b="1" u="sng" dirty="0" smtClean="0">
                <a:solidFill>
                  <a:srgbClr val="FFFF00"/>
                </a:solidFill>
              </a:rPr>
              <a:t>MQ 7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6" r="16826"/>
          <a:stretch>
            <a:fillRect/>
          </a:stretch>
        </p:blipFill>
        <p:spPr>
          <a:xfrm>
            <a:off x="7380721" y="1367246"/>
            <a:ext cx="3666690" cy="31002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Sensitive for carbon </a:t>
            </a:r>
            <a:r>
              <a:rPr lang="en-IN" dirty="0" smtClean="0"/>
              <a:t>monoxide.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Power: 2.5V ~ </a:t>
            </a:r>
            <a:r>
              <a:rPr lang="en-IN" dirty="0" smtClean="0"/>
              <a:t>5.0V.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MQ-7 carbon monoxide sensor detects 20 to 2000 ppm of CO in air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11" y="609601"/>
            <a:ext cx="1672046" cy="51380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rgbClr val="FFFF00"/>
                </a:solidFill>
              </a:rPr>
              <a:t>MQ 135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MQ-135 Gas sensors are used in air quality control equipments and are suitable for detecting or measuring of NH3, NOx, Alcohol, Benzene, Smoke, CO2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MQ-135 gas sensor applies SnO2 which has a higher resistance in the clear air as a gas-sensing material. When there is an increase in polluting gases, the resistance of the gas sensor decreases along with </a:t>
            </a:r>
            <a:r>
              <a:rPr lang="en-US" dirty="0" smtClean="0"/>
              <a:t>that.</a:t>
            </a:r>
          </a:p>
          <a:p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23460"/>
          <a:stretch>
            <a:fillRect/>
          </a:stretch>
        </p:blipFill>
        <p:spPr>
          <a:xfrm>
            <a:off x="7354595" y="1280161"/>
            <a:ext cx="3666690" cy="4415245"/>
          </a:xfrm>
        </p:spPr>
      </p:pic>
    </p:spTree>
    <p:extLst>
      <p:ext uri="{BB962C8B-B14F-4D97-AF65-F5344CB8AC3E}">
        <p14:creationId xmlns:p14="http://schemas.microsoft.com/office/powerpoint/2010/main" val="8489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1159</TotalTime>
  <Words>421</Words>
  <Application>Microsoft Office PowerPoint</Application>
  <PresentationFormat>Custom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     IOT Based pollution monitoring system                                                                          </vt:lpstr>
      <vt:lpstr>Components Used</vt:lpstr>
      <vt:lpstr>Components Used</vt:lpstr>
      <vt:lpstr>Node MCU</vt:lpstr>
      <vt:lpstr>       Pin configuration of node mcu</vt:lpstr>
      <vt:lpstr>Lcd [16x2]</vt:lpstr>
      <vt:lpstr>MQ 2</vt:lpstr>
      <vt:lpstr>MQ 7</vt:lpstr>
      <vt:lpstr>MQ 135</vt:lpstr>
      <vt:lpstr>Flowchart of proposed mechanism:</vt:lpstr>
      <vt:lpstr>ScreenShots of the results:</vt:lpstr>
      <vt:lpstr>PowerPoint Presentation</vt:lpstr>
      <vt:lpstr>Further advancements remaining To be implemented :</vt:lpstr>
      <vt:lpstr>Why is this useful?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divyanshrai155@gmail.com</dc:creator>
  <cp:lastModifiedBy>Ayush agrawal</cp:lastModifiedBy>
  <cp:revision>43</cp:revision>
  <dcterms:created xsi:type="dcterms:W3CDTF">2019-10-02T17:08:40Z</dcterms:created>
  <dcterms:modified xsi:type="dcterms:W3CDTF">2019-11-04T19:06:21Z</dcterms:modified>
</cp:coreProperties>
</file>