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8ce38c7f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8ce38c7f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48ce38c7f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48ce38c7f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48ce38c7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48ce38c7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48ce38c7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48ce38c7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48ce38c7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48ce38c7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48ce38c7f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48ce38c7f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38100" y="0"/>
            <a:ext cx="9306000" cy="5200800"/>
            <a:chOff x="-38100" y="0"/>
            <a:chExt cx="9306000" cy="5200800"/>
          </a:xfrm>
        </p:grpSpPr>
        <p:cxnSp>
          <p:nvCxnSpPr>
            <p:cNvPr id="55" name="Google Shape;55;p13"/>
            <p:cNvCxnSpPr/>
            <p:nvPr/>
          </p:nvCxnSpPr>
          <p:spPr>
            <a:xfrm>
              <a:off x="-38100" y="790575"/>
              <a:ext cx="9306000" cy="9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8677275" y="0"/>
              <a:ext cx="9600" cy="5200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" name="Google Shape;57;p13"/>
          <p:cNvCxnSpPr/>
          <p:nvPr/>
        </p:nvCxnSpPr>
        <p:spPr>
          <a:xfrm flipH="1">
            <a:off x="542925" y="-28650"/>
            <a:ext cx="9600" cy="5200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308100"/>
            <a:ext cx="8520600" cy="15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Gas Protection</a:t>
            </a:r>
            <a:endParaRPr b="1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18656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5:</a:t>
            </a:r>
            <a:r>
              <a:rPr lang="en"/>
              <a:t> Brianna,</a:t>
            </a:r>
            <a:r>
              <a:rPr lang="en"/>
              <a:t> Austin, </a:t>
            </a:r>
            <a:r>
              <a:rPr lang="en"/>
              <a:t>Joshua, </a:t>
            </a:r>
            <a:r>
              <a:rPr lang="en"/>
              <a:t>Alec (BAJA)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88" y="2700325"/>
            <a:ext cx="2771700" cy="2229000"/>
          </a:xfrm>
          <a:prstGeom prst="roundRect">
            <a:avLst>
              <a:gd fmla="val 7607" name="adj"/>
            </a:avLst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313" y="2724613"/>
            <a:ext cx="2963100" cy="2180400"/>
          </a:xfrm>
          <a:prstGeom prst="roundRect">
            <a:avLst>
              <a:gd fmla="val 631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-38100" y="0"/>
            <a:ext cx="9306000" cy="5200800"/>
            <a:chOff x="-38100" y="0"/>
            <a:chExt cx="9306000" cy="5200800"/>
          </a:xfrm>
        </p:grpSpPr>
        <p:cxnSp>
          <p:nvCxnSpPr>
            <p:cNvPr id="67" name="Google Shape;67;p14"/>
            <p:cNvCxnSpPr/>
            <p:nvPr/>
          </p:nvCxnSpPr>
          <p:spPr>
            <a:xfrm>
              <a:off x="-38100" y="1009650"/>
              <a:ext cx="9306000" cy="9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8677275" y="0"/>
              <a:ext cx="9600" cy="5200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Background</a:t>
            </a:r>
            <a:endParaRPr b="1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38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enzene, carbon monoxide, and many other </a:t>
            </a:r>
            <a:r>
              <a:rPr lang="en"/>
              <a:t>harmful pollutants commonly</a:t>
            </a:r>
            <a:r>
              <a:rPr lang="en"/>
              <a:t> leak </a:t>
            </a:r>
            <a:r>
              <a:rPr lang="en"/>
              <a:t>from</a:t>
            </a:r>
            <a:r>
              <a:rPr lang="en"/>
              <a:t> household gas stoves, other gas appliances, and even cars.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Center of </a:t>
            </a:r>
            <a:r>
              <a:rPr lang="en"/>
              <a:t>Disease</a:t>
            </a:r>
            <a:r>
              <a:rPr lang="en"/>
              <a:t> Control (CDC) states that short time exposures can lead to mild irritation of the skin, eyes, and respiratory tract.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Long term exposure may cause anemia, alterations to the immune system, and central nervous system depression.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29809" l="0" r="0" t="0"/>
          <a:stretch/>
        </p:blipFill>
        <p:spPr>
          <a:xfrm flipH="1">
            <a:off x="5166375" y="3212975"/>
            <a:ext cx="2486100" cy="1745100"/>
          </a:xfrm>
          <a:prstGeom prst="roundRect">
            <a:avLst>
              <a:gd fmla="val 622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-38100" y="0"/>
            <a:ext cx="9306000" cy="5200800"/>
            <a:chOff x="-38100" y="0"/>
            <a:chExt cx="9306000" cy="5200800"/>
          </a:xfrm>
        </p:grpSpPr>
        <p:cxnSp>
          <p:nvCxnSpPr>
            <p:cNvPr id="77" name="Google Shape;77;p15"/>
            <p:cNvCxnSpPr/>
            <p:nvPr/>
          </p:nvCxnSpPr>
          <p:spPr>
            <a:xfrm>
              <a:off x="-38100" y="1009650"/>
              <a:ext cx="9306000" cy="9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8677275" y="0"/>
              <a:ext cx="9600" cy="5200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b="1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2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/>
              <a:t> an integrated system that senses and responds to current levels of indoor air </a:t>
            </a:r>
            <a:r>
              <a:rPr lang="en"/>
              <a:t>pollution and reports the information to a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device would use sensors to monitor and manage the dispersion of indoor pollutants by activating a nearby ventilation system and notifying the user once measured pollutant levels reach a certain threshold.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26" y="3228976"/>
            <a:ext cx="2987400" cy="1416000"/>
          </a:xfrm>
          <a:prstGeom prst="roundRect">
            <a:avLst>
              <a:gd fmla="val 528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-38100" y="0"/>
            <a:ext cx="9306000" cy="5200800"/>
            <a:chOff x="-38100" y="0"/>
            <a:chExt cx="9306000" cy="5200800"/>
          </a:xfrm>
        </p:grpSpPr>
        <p:cxnSp>
          <p:nvCxnSpPr>
            <p:cNvPr id="87" name="Google Shape;87;p16"/>
            <p:cNvCxnSpPr/>
            <p:nvPr/>
          </p:nvCxnSpPr>
          <p:spPr>
            <a:xfrm>
              <a:off x="-38100" y="1009650"/>
              <a:ext cx="9306000" cy="9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6"/>
            <p:cNvCxnSpPr/>
            <p:nvPr/>
          </p:nvCxnSpPr>
          <p:spPr>
            <a:xfrm>
              <a:off x="8677275" y="0"/>
              <a:ext cx="9600" cy="5200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Components</a:t>
            </a:r>
            <a:endParaRPr b="1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quality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Bluetooth chip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and/or Ras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device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50" y="2726463"/>
            <a:ext cx="2049300" cy="2067000"/>
          </a:xfrm>
          <a:prstGeom prst="roundRect">
            <a:avLst>
              <a:gd fmla="val 7734" name="adj"/>
            </a:avLst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025" y="1195762"/>
            <a:ext cx="2658900" cy="1743000"/>
          </a:xfrm>
          <a:prstGeom prst="roundRect">
            <a:avLst>
              <a:gd fmla="val 6969" name="adj"/>
            </a:avLst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450" y="2644837"/>
            <a:ext cx="2148600" cy="2148600"/>
          </a:xfrm>
          <a:prstGeom prst="roundRect">
            <a:avLst>
              <a:gd fmla="val 7279" name="adj"/>
            </a:avLst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9522" y="3116871"/>
            <a:ext cx="2487900" cy="1717200"/>
          </a:xfrm>
          <a:prstGeom prst="roundRect">
            <a:avLst>
              <a:gd fmla="val 76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-38100" y="0"/>
            <a:ext cx="9306000" cy="5200800"/>
            <a:chOff x="-38100" y="0"/>
            <a:chExt cx="9306000" cy="5200800"/>
          </a:xfrm>
        </p:grpSpPr>
        <p:cxnSp>
          <p:nvCxnSpPr>
            <p:cNvPr id="100" name="Google Shape;100;p17"/>
            <p:cNvCxnSpPr/>
            <p:nvPr/>
          </p:nvCxnSpPr>
          <p:spPr>
            <a:xfrm>
              <a:off x="-38100" y="1009650"/>
              <a:ext cx="9306000" cy="9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7"/>
            <p:cNvCxnSpPr/>
            <p:nvPr/>
          </p:nvCxnSpPr>
          <p:spPr>
            <a:xfrm>
              <a:off x="8677275" y="0"/>
              <a:ext cx="9600" cy="5200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System Diagram</a:t>
            </a:r>
            <a:endParaRPr b="1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822725" y="1961863"/>
            <a:ext cx="784500" cy="40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CO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Sensor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848675" y="1409888"/>
            <a:ext cx="732600" cy="40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NOx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Sensor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506675" y="2513850"/>
            <a:ext cx="1416600" cy="40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Particulate Matter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Sensor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565650" y="1760400"/>
            <a:ext cx="1416600" cy="629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Arduino/ Raspberry Pi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107" name="Google Shape;107;p17"/>
          <p:cNvCxnSpPr>
            <a:stCxn id="105" idx="3"/>
            <a:endCxn id="106" idx="1"/>
          </p:cNvCxnSpPr>
          <p:nvPr/>
        </p:nvCxnSpPr>
        <p:spPr>
          <a:xfrm flipH="1" rot="10800000">
            <a:off x="1923275" y="2074950"/>
            <a:ext cx="642300" cy="642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3" idx="3"/>
            <a:endCxn id="106" idx="1"/>
          </p:cNvCxnSpPr>
          <p:nvPr/>
        </p:nvCxnSpPr>
        <p:spPr>
          <a:xfrm flipH="1" rot="10800000">
            <a:off x="1607225" y="2074963"/>
            <a:ext cx="958500" cy="90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4" idx="3"/>
            <a:endCxn id="106" idx="1"/>
          </p:cNvCxnSpPr>
          <p:nvPr/>
        </p:nvCxnSpPr>
        <p:spPr>
          <a:xfrm>
            <a:off x="1581275" y="1612988"/>
            <a:ext cx="984300" cy="462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150" y="3224725"/>
            <a:ext cx="1265400" cy="126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18109" r="15410" t="0"/>
          <a:stretch/>
        </p:blipFill>
        <p:spPr>
          <a:xfrm>
            <a:off x="3663000" y="3224087"/>
            <a:ext cx="1265400" cy="126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cxnSp>
        <p:nvCxnSpPr>
          <p:cNvPr id="112" name="Google Shape;112;p17"/>
          <p:cNvCxnSpPr>
            <a:stCxn id="106" idx="2"/>
            <a:endCxn id="110" idx="0"/>
          </p:cNvCxnSpPr>
          <p:nvPr/>
        </p:nvCxnSpPr>
        <p:spPr>
          <a:xfrm flipH="1">
            <a:off x="2426750" y="2389500"/>
            <a:ext cx="847200" cy="835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6" idx="2"/>
            <a:endCxn id="111" idx="0"/>
          </p:cNvCxnSpPr>
          <p:nvPr/>
        </p:nvCxnSpPr>
        <p:spPr>
          <a:xfrm>
            <a:off x="3273950" y="2389500"/>
            <a:ext cx="1021800" cy="834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5260" y="1442199"/>
            <a:ext cx="1901700" cy="126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4574150" y="1760400"/>
            <a:ext cx="1399200" cy="629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SQL Database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116" name="Google Shape;116;p17"/>
          <p:cNvCxnSpPr>
            <a:stCxn id="106" idx="3"/>
            <a:endCxn id="115" idx="1"/>
          </p:cNvCxnSpPr>
          <p:nvPr/>
        </p:nvCxnSpPr>
        <p:spPr>
          <a:xfrm>
            <a:off x="3982250" y="2074950"/>
            <a:ext cx="59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15" idx="3"/>
            <a:endCxn id="114" idx="1"/>
          </p:cNvCxnSpPr>
          <p:nvPr/>
        </p:nvCxnSpPr>
        <p:spPr>
          <a:xfrm>
            <a:off x="5973350" y="2074950"/>
            <a:ext cx="59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8"/>
          <p:cNvGrpSpPr/>
          <p:nvPr/>
        </p:nvGrpSpPr>
        <p:grpSpPr>
          <a:xfrm>
            <a:off x="-38100" y="0"/>
            <a:ext cx="9306000" cy="5200800"/>
            <a:chOff x="-38100" y="0"/>
            <a:chExt cx="9306000" cy="5200800"/>
          </a:xfrm>
        </p:grpSpPr>
        <p:cxnSp>
          <p:nvCxnSpPr>
            <p:cNvPr id="123" name="Google Shape;123;p18"/>
            <p:cNvCxnSpPr/>
            <p:nvPr/>
          </p:nvCxnSpPr>
          <p:spPr>
            <a:xfrm>
              <a:off x="-38100" y="1009650"/>
              <a:ext cx="9306000" cy="9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8"/>
            <p:cNvCxnSpPr/>
            <p:nvPr/>
          </p:nvCxnSpPr>
          <p:spPr>
            <a:xfrm>
              <a:off x="8677275" y="0"/>
              <a:ext cx="9600" cy="5200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Considerations</a:t>
            </a:r>
            <a:endParaRPr b="1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109625"/>
            <a:ext cx="82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/>
              <a:t>S</a:t>
            </a:r>
            <a:r>
              <a:rPr lang="en"/>
              <a:t>tudies have found gas stoves emit significant levels of nitrogen dioxide, carbon monoxide and fine particulate matter – which without proper ventilation can raise the levels of indoor concentration levels to unsafe levels as deemed by the Environmental Protection Agency (EPA).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Power, Using batteries will require a notification that the battery life is low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Testing?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25" y="3156825"/>
            <a:ext cx="3294324" cy="17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9"/>
          <p:cNvGrpSpPr/>
          <p:nvPr/>
        </p:nvGrpSpPr>
        <p:grpSpPr>
          <a:xfrm>
            <a:off x="-38100" y="0"/>
            <a:ext cx="9306000" cy="5200800"/>
            <a:chOff x="-38100" y="0"/>
            <a:chExt cx="9306000" cy="5200800"/>
          </a:xfrm>
        </p:grpSpPr>
        <p:cxnSp>
          <p:nvCxnSpPr>
            <p:cNvPr id="133" name="Google Shape;133;p19"/>
            <p:cNvCxnSpPr/>
            <p:nvPr/>
          </p:nvCxnSpPr>
          <p:spPr>
            <a:xfrm>
              <a:off x="-38100" y="790575"/>
              <a:ext cx="9306000" cy="9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9"/>
            <p:cNvCxnSpPr/>
            <p:nvPr/>
          </p:nvCxnSpPr>
          <p:spPr>
            <a:xfrm>
              <a:off x="8677275" y="0"/>
              <a:ext cx="9600" cy="5200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5" name="Google Shape;135;p19"/>
          <p:cNvCxnSpPr/>
          <p:nvPr/>
        </p:nvCxnSpPr>
        <p:spPr>
          <a:xfrm flipH="1">
            <a:off x="542925" y="-28650"/>
            <a:ext cx="9600" cy="5200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Questions/Concerns?</a:t>
            </a:r>
            <a:endParaRPr b="1" sz="32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725" y="2273075"/>
            <a:ext cx="1981200" cy="2229000"/>
          </a:xfrm>
          <a:prstGeom prst="roundRect">
            <a:avLst>
              <a:gd fmla="val 82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