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904413" cy="6859588"/>
  <p:notesSz cx="6797675" cy="9874250"/>
  <p:custDataLst>
    <p:tags r:id="rId5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2" autoAdjust="0"/>
    <p:restoredTop sz="98993" autoAdjust="0"/>
  </p:normalViewPr>
  <p:slideViewPr>
    <p:cSldViewPr snapToObjects="1" showGuides="1">
      <p:cViewPr varScale="1">
        <p:scale>
          <a:sx n="67" d="100"/>
          <a:sy n="67" d="100"/>
        </p:scale>
        <p:origin x="1052" y="52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3/30/2021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5" imgH="457" progId="TCLayout.ActiveDocument.1">
                  <p:embed/>
                </p:oleObj>
              </mc:Choice>
              <mc:Fallback>
                <p:oleObj name="think-cell Slide" r:id="rId3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5" imgH="457" progId="TCLayout.ActiveDocument.1">
                  <p:embed/>
                </p:oleObj>
              </mc:Choice>
              <mc:Fallback>
                <p:oleObj name="think-cell Slide" r:id="rId3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5" imgH="457" progId="TCLayout.ActiveDocument.1">
                  <p:embed/>
                </p:oleObj>
              </mc:Choice>
              <mc:Fallback>
                <p:oleObj name="think-cell Slide" r:id="rId3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5" imgH="457" progId="TCLayout.ActiveDocument.1">
                  <p:embed/>
                </p:oleObj>
              </mc:Choice>
              <mc:Fallback>
                <p:oleObj name="think-cell Slide" r:id="rId3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5" imgH="457" progId="TCLayout.ActiveDocument.1">
                  <p:embed/>
                </p:oleObj>
              </mc:Choice>
              <mc:Fallback>
                <p:oleObj name="think-cell Slide" r:id="rId3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759" y="549274"/>
            <a:ext cx="9368110" cy="611187"/>
          </a:xfrm>
        </p:spPr>
        <p:txBody>
          <a:bodyPr/>
          <a:lstStyle/>
          <a:p>
            <a:r>
              <a:rPr lang="zh-CN" altLang="en-US" dirty="0"/>
              <a:t>表的结构与关系</a:t>
            </a:r>
            <a:endParaRPr lang="en-US" dirty="0"/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A6EC58F7-B7C7-4BE8-BEF2-E0916B8808B7}"/>
              </a:ext>
            </a:extLst>
          </p:cNvPr>
          <p:cNvSpPr txBox="1"/>
          <p:nvPr/>
        </p:nvSpPr>
        <p:spPr>
          <a:xfrm>
            <a:off x="1940362" y="5152066"/>
            <a:ext cx="54844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lang="en-US" altLang="zh-CN" sz="1600" b="1" dirty="0" err="1">
                <a:solidFill>
                  <a:prstClr val="black"/>
                </a:solidFill>
                <a:latin typeface="Calibri" panose="020F0502020204030204"/>
              </a:rPr>
              <a:t>erson</a:t>
            </a:r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r-FR" sz="1600" b="1" u="sng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#ID</a:t>
            </a:r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First_name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Last_name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, Gender ,Birthday</a:t>
            </a:r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defTabSz="914400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Car(</a:t>
            </a:r>
            <a:r>
              <a:rPr lang="fr-FR" sz="1600" b="1" u="sng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#num_car</a:t>
            </a:r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, Brand, Number_of_seats, Color)</a:t>
            </a:r>
            <a:endParaRPr lang="fr-FR" sz="1600" b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defTabSz="914400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Ass_Person_Car(</a:t>
            </a:r>
            <a:r>
              <a:rPr lang="fr-FR" sz="1600" b="1" u="sng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#ID, #Num_car</a:t>
            </a:r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fr-FR" sz="1600" b="1" dirty="0">
              <a:solidFill>
                <a:prstClr val="black"/>
              </a:solidFill>
              <a:latin typeface="Calibri" panose="020F0502020204030204"/>
              <a:cs typeface="Calibri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6B8C678-FFF4-4A54-AA83-F88DB3772B92}"/>
              </a:ext>
            </a:extLst>
          </p:cNvPr>
          <p:cNvGrpSpPr/>
          <p:nvPr/>
        </p:nvGrpSpPr>
        <p:grpSpPr>
          <a:xfrm>
            <a:off x="1095150" y="3081958"/>
            <a:ext cx="2054479" cy="1661993"/>
            <a:chOff x="2496464" y="4648614"/>
            <a:chExt cx="1849498" cy="163099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92AF0C9-7AEE-464A-B795-65E1B0C725F2}"/>
                </a:ext>
              </a:extLst>
            </p:cNvPr>
            <p:cNvSpPr txBox="1"/>
            <p:nvPr/>
          </p:nvSpPr>
          <p:spPr>
            <a:xfrm>
              <a:off x="2496465" y="4648614"/>
              <a:ext cx="1849497" cy="332239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solidFill>
                <a:srgbClr val="FFC000">
                  <a:lumMod val="75000"/>
                </a:srgb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Person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ZoneTexte 23">
              <a:extLst>
                <a:ext uri="{FF2B5EF4-FFF2-40B4-BE49-F238E27FC236}">
                  <a16:creationId xmlns:a16="http://schemas.microsoft.com/office/drawing/2014/main" id="{97B1F19A-2614-4520-B785-AC6767581EAC}"/>
                </a:ext>
              </a:extLst>
            </p:cNvPr>
            <p:cNvSpPr txBox="1"/>
            <p:nvPr/>
          </p:nvSpPr>
          <p:spPr>
            <a:xfrm>
              <a:off x="2496464" y="4980853"/>
              <a:ext cx="1849497" cy="1298752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solidFill>
                <a:srgbClr val="FFC000">
                  <a:lumMod val="75000"/>
                </a:srgb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solidFill>
                    <a:prstClr val="black"/>
                  </a:solidFill>
                  <a:latin typeface="Calibri" panose="020F0502020204030204"/>
                </a:rPr>
                <a:t>First_name</a:t>
              </a:r>
              <a:endParaRPr lang="en-US" sz="1600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>
                  <a:solidFill>
                    <a:prstClr val="black"/>
                  </a:solidFill>
                  <a:latin typeface="Calibri" panose="020F0502020204030204"/>
                </a:rPr>
                <a:t>Last_name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Gender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>
                  <a:solidFill>
                    <a:prstClr val="black"/>
                  </a:solidFill>
                  <a:latin typeface="Calibri" panose="020F0502020204030204"/>
                </a:rPr>
                <a:t>Birthday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2" name="Groupe 24">
            <a:extLst>
              <a:ext uri="{FF2B5EF4-FFF2-40B4-BE49-F238E27FC236}">
                <a16:creationId xmlns:a16="http://schemas.microsoft.com/office/drawing/2014/main" id="{60287D7E-DF64-424D-A4B0-31F108F56E31}"/>
              </a:ext>
            </a:extLst>
          </p:cNvPr>
          <p:cNvGrpSpPr/>
          <p:nvPr/>
        </p:nvGrpSpPr>
        <p:grpSpPr>
          <a:xfrm>
            <a:off x="6812789" y="3213770"/>
            <a:ext cx="1941690" cy="1426274"/>
            <a:chOff x="7143723" y="4603656"/>
            <a:chExt cx="1858905" cy="1426274"/>
          </a:xfrm>
        </p:grpSpPr>
        <p:sp>
          <p:nvSpPr>
            <p:cNvPr id="23" name="ZoneTexte 25">
              <a:extLst>
                <a:ext uri="{FF2B5EF4-FFF2-40B4-BE49-F238E27FC236}">
                  <a16:creationId xmlns:a16="http://schemas.microsoft.com/office/drawing/2014/main" id="{3B6042C5-C4F5-406A-ABF4-6ACA7396997F}"/>
                </a:ext>
              </a:extLst>
            </p:cNvPr>
            <p:cNvSpPr txBox="1"/>
            <p:nvPr/>
          </p:nvSpPr>
          <p:spPr>
            <a:xfrm>
              <a:off x="7146823" y="4603656"/>
              <a:ext cx="1855805" cy="338554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solidFill>
                <a:srgbClr val="FFC000">
                  <a:lumMod val="75000"/>
                </a:srgb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Car</a:t>
              </a:r>
            </a:p>
          </p:txBody>
        </p:sp>
        <p:sp>
          <p:nvSpPr>
            <p:cNvPr id="24" name="ZoneTexte 26">
              <a:extLst>
                <a:ext uri="{FF2B5EF4-FFF2-40B4-BE49-F238E27FC236}">
                  <a16:creationId xmlns:a16="http://schemas.microsoft.com/office/drawing/2014/main" id="{F40E2C7C-F0CA-4F7D-944B-277984252E08}"/>
                </a:ext>
              </a:extLst>
            </p:cNvPr>
            <p:cNvSpPr txBox="1"/>
            <p:nvPr/>
          </p:nvSpPr>
          <p:spPr>
            <a:xfrm>
              <a:off x="7143723" y="4952712"/>
              <a:ext cx="1858904" cy="1077218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>
              <a:solidFill>
                <a:srgbClr val="FFC000">
                  <a:lumMod val="75000"/>
                </a:srgb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Num_car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Brand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>
                  <a:solidFill>
                    <a:prstClr val="black"/>
                  </a:solidFill>
                  <a:latin typeface="Calibri" panose="020F0502020204030204"/>
                </a:rPr>
                <a:t>N</a:t>
              </a:r>
              <a:r>
                <a:rPr kumimoji="0" lang="fr-FR" sz="16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umber_of_seats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>
                  <a:solidFill>
                    <a:prstClr val="black"/>
                  </a:solidFill>
                  <a:latin typeface="Calibri" panose="020F0502020204030204"/>
                </a:rPr>
                <a:t>Color</a:t>
              </a:r>
              <a:endParaRPr kumimoji="0" lang="fr-FR" sz="16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" name="Ellipse 27">
            <a:extLst>
              <a:ext uri="{FF2B5EF4-FFF2-40B4-BE49-F238E27FC236}">
                <a16:creationId xmlns:a16="http://schemas.microsoft.com/office/drawing/2014/main" id="{513B86BF-BC9D-464C-BB2D-4D07FCFF396A}"/>
              </a:ext>
            </a:extLst>
          </p:cNvPr>
          <p:cNvSpPr/>
          <p:nvPr/>
        </p:nvSpPr>
        <p:spPr>
          <a:xfrm>
            <a:off x="4303362" y="3538271"/>
            <a:ext cx="1407294" cy="1115659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</a:t>
            </a:r>
          </a:p>
        </p:txBody>
      </p:sp>
      <p:cxnSp>
        <p:nvCxnSpPr>
          <p:cNvPr id="26" name="Connecteur droit avec flèche 28">
            <a:extLst>
              <a:ext uri="{FF2B5EF4-FFF2-40B4-BE49-F238E27FC236}">
                <a16:creationId xmlns:a16="http://schemas.microsoft.com/office/drawing/2014/main" id="{18D043C0-74B6-45E0-93B7-01BF6CA56C5C}"/>
              </a:ext>
            </a:extLst>
          </p:cNvPr>
          <p:cNvCxnSpPr>
            <a:cxnSpLocks/>
            <a:stCxn id="25" idx="6"/>
            <a:endCxn id="24" idx="1"/>
          </p:cNvCxnSpPr>
          <p:nvPr/>
        </p:nvCxnSpPr>
        <p:spPr>
          <a:xfrm>
            <a:off x="5710656" y="4096101"/>
            <a:ext cx="1102133" cy="5334"/>
          </a:xfrm>
          <a:prstGeom prst="straightConnector1">
            <a:avLst/>
          </a:prstGeom>
          <a:noFill/>
          <a:ln w="381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7" name="Connecteur droit avec flèche 29">
            <a:extLst>
              <a:ext uri="{FF2B5EF4-FFF2-40B4-BE49-F238E27FC236}">
                <a16:creationId xmlns:a16="http://schemas.microsoft.com/office/drawing/2014/main" id="{AA4D74EC-3E4B-4C14-BB2F-AFDB4279CECA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>
            <a:off x="3149628" y="4082232"/>
            <a:ext cx="1153734" cy="13869"/>
          </a:xfrm>
          <a:prstGeom prst="straightConnector1">
            <a:avLst/>
          </a:prstGeom>
          <a:noFill/>
          <a:ln w="381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8" name="ZoneTexte 30">
            <a:extLst>
              <a:ext uri="{FF2B5EF4-FFF2-40B4-BE49-F238E27FC236}">
                <a16:creationId xmlns:a16="http://schemas.microsoft.com/office/drawing/2014/main" id="{D0BCD607-AE82-4C9C-9BDE-6664B9626230}"/>
              </a:ext>
            </a:extLst>
          </p:cNvPr>
          <p:cNvSpPr txBox="1"/>
          <p:nvPr/>
        </p:nvSpPr>
        <p:spPr>
          <a:xfrm>
            <a:off x="6171371" y="3672540"/>
            <a:ext cx="5663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1,N</a:t>
            </a:r>
          </a:p>
        </p:txBody>
      </p:sp>
      <p:sp>
        <p:nvSpPr>
          <p:cNvPr id="29" name="ZoneTexte 31">
            <a:extLst>
              <a:ext uri="{FF2B5EF4-FFF2-40B4-BE49-F238E27FC236}">
                <a16:creationId xmlns:a16="http://schemas.microsoft.com/office/drawing/2014/main" id="{A74108A7-8526-4013-9CA0-94F3A8921DBB}"/>
              </a:ext>
            </a:extLst>
          </p:cNvPr>
          <p:cNvSpPr txBox="1"/>
          <p:nvPr/>
        </p:nvSpPr>
        <p:spPr>
          <a:xfrm>
            <a:off x="3364736" y="3727462"/>
            <a:ext cx="5663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fr-FR" sz="1600" dirty="0">
                <a:solidFill>
                  <a:prstClr val="black"/>
                </a:solidFill>
                <a:latin typeface="Calibri" panose="020F0502020204030204"/>
              </a:rPr>
              <a:t>0,N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43949B-CF52-454A-B758-BF631E91E6F8}"/>
              </a:ext>
            </a:extLst>
          </p:cNvPr>
          <p:cNvSpPr txBox="1"/>
          <p:nvPr/>
        </p:nvSpPr>
        <p:spPr>
          <a:xfrm>
            <a:off x="380558" y="1280395"/>
            <a:ext cx="8604096" cy="150810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buClr>
                <a:schemeClr val="bg2"/>
              </a:buClr>
            </a:pPr>
            <a:r>
              <a:rPr lang="zh-CN" altLang="en-US" sz="1400" b="1" dirty="0">
                <a:latin typeface="+mn-ea"/>
                <a:cs typeface="Arial" pitchFamily="34" charset="0"/>
              </a:rPr>
              <a:t>实例</a:t>
            </a:r>
            <a:r>
              <a:rPr lang="zh-CN" altLang="en-US" sz="1400" dirty="0">
                <a:latin typeface="+mn-ea"/>
                <a:cs typeface="Arial" pitchFamily="34" charset="0"/>
              </a:rPr>
              <a:t>：是一个具体的对象，在数据库中是唯一的，由若干属性组成，至少包含一个</a:t>
            </a:r>
            <a:r>
              <a:rPr lang="zh-CN" altLang="en-US" sz="1400" b="1" dirty="0">
                <a:latin typeface="+mn-ea"/>
                <a:cs typeface="Arial" pitchFamily="34" charset="0"/>
              </a:rPr>
              <a:t>主键</a:t>
            </a:r>
            <a:r>
              <a:rPr lang="zh-CN" altLang="en-US" sz="1400" dirty="0">
                <a:latin typeface="+mn-ea"/>
                <a:cs typeface="Arial" pitchFamily="34" charset="0"/>
              </a:rPr>
              <a:t>用于识别实例。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>
              <a:buClr>
                <a:schemeClr val="bg2"/>
              </a:buClr>
            </a:pPr>
            <a:r>
              <a:rPr lang="zh-CN" altLang="en-US" sz="1400" b="1" dirty="0">
                <a:latin typeface="+mn-ea"/>
                <a:cs typeface="Arial" pitchFamily="34" charset="0"/>
              </a:rPr>
              <a:t>关联</a:t>
            </a:r>
            <a:r>
              <a:rPr lang="zh-CN" altLang="en-US" sz="1400" dirty="0">
                <a:latin typeface="+mn-ea"/>
                <a:cs typeface="Arial" pitchFamily="34" charset="0"/>
              </a:rPr>
              <a:t>：关联是两个实体之间的链接，用于描述两个实例之间的关系。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>
              <a:buClr>
                <a:schemeClr val="bg2"/>
              </a:buClr>
            </a:pPr>
            <a:r>
              <a:rPr lang="zh-CN" altLang="en-US" sz="1400" b="1" dirty="0">
                <a:latin typeface="+mn-ea"/>
                <a:cs typeface="Arial" pitchFamily="34" charset="0"/>
              </a:rPr>
              <a:t>基数</a:t>
            </a:r>
            <a:r>
              <a:rPr lang="zh-CN" altLang="en-US" sz="1400" dirty="0">
                <a:latin typeface="+mn-ea"/>
                <a:cs typeface="Arial" pitchFamily="34" charset="0"/>
              </a:rPr>
              <a:t>：描述关联的数量性质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>
              <a:buClr>
                <a:schemeClr val="bg2"/>
              </a:buClr>
            </a:pPr>
            <a:r>
              <a:rPr lang="en-US" altLang="zh-CN" sz="1400" dirty="0">
                <a:latin typeface="+mn-ea"/>
                <a:cs typeface="Arial" pitchFamily="34" charset="0"/>
              </a:rPr>
              <a:t>          </a:t>
            </a:r>
            <a:r>
              <a:rPr lang="zh-CN" altLang="en-US" sz="1400" dirty="0">
                <a:latin typeface="+mn-ea"/>
                <a:cs typeface="Arial" pitchFamily="34" charset="0"/>
              </a:rPr>
              <a:t>（</a:t>
            </a:r>
            <a:r>
              <a:rPr lang="en-US" altLang="zh-CN" sz="1400" dirty="0">
                <a:latin typeface="+mn-ea"/>
                <a:cs typeface="Arial" pitchFamily="34" charset="0"/>
              </a:rPr>
              <a:t>0, 1</a:t>
            </a:r>
            <a:r>
              <a:rPr lang="zh-CN" altLang="en-US" sz="1400" dirty="0">
                <a:latin typeface="+mn-ea"/>
                <a:cs typeface="Arial" pitchFamily="34" charset="0"/>
              </a:rPr>
              <a:t>）：</a:t>
            </a:r>
            <a:r>
              <a:rPr lang="en-US" altLang="zh-CN" sz="1400" dirty="0">
                <a:latin typeface="+mn-ea"/>
                <a:cs typeface="Arial" pitchFamily="34" charset="0"/>
              </a:rPr>
              <a:t>A</a:t>
            </a:r>
            <a:r>
              <a:rPr lang="zh-CN" altLang="en-US" sz="1400" dirty="0">
                <a:latin typeface="+mn-ea"/>
                <a:cs typeface="Arial" pitchFamily="34" charset="0"/>
              </a:rPr>
              <a:t>的实体可以链接</a:t>
            </a:r>
            <a:r>
              <a:rPr lang="en-US" altLang="zh-CN" sz="1400" dirty="0">
                <a:latin typeface="+mn-ea"/>
                <a:cs typeface="Arial" pitchFamily="34" charset="0"/>
              </a:rPr>
              <a:t>1</a:t>
            </a:r>
            <a:r>
              <a:rPr lang="zh-CN" altLang="en-US" sz="1400" dirty="0">
                <a:latin typeface="+mn-ea"/>
                <a:cs typeface="Arial" pitchFamily="34" charset="0"/>
              </a:rPr>
              <a:t>个或</a:t>
            </a:r>
            <a:r>
              <a:rPr lang="en-US" altLang="zh-CN" sz="1400" dirty="0">
                <a:latin typeface="+mn-ea"/>
                <a:cs typeface="Arial" pitchFamily="34" charset="0"/>
              </a:rPr>
              <a:t>0</a:t>
            </a:r>
            <a:r>
              <a:rPr lang="zh-CN" altLang="en-US" sz="1400" dirty="0">
                <a:latin typeface="+mn-ea"/>
                <a:cs typeface="Arial" pitchFamily="34" charset="0"/>
              </a:rPr>
              <a:t>个</a:t>
            </a:r>
            <a:r>
              <a:rPr lang="en-US" altLang="zh-CN" sz="1400" dirty="0">
                <a:latin typeface="+mn-ea"/>
                <a:cs typeface="Arial" pitchFamily="34" charset="0"/>
              </a:rPr>
              <a:t>B</a:t>
            </a:r>
            <a:r>
              <a:rPr lang="zh-CN" altLang="en-US" sz="1400" dirty="0">
                <a:latin typeface="+mn-ea"/>
                <a:cs typeface="Arial" pitchFamily="34" charset="0"/>
              </a:rPr>
              <a:t>。一个人至多只能有一个法定伴侣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>
              <a:buClr>
                <a:schemeClr val="bg2"/>
              </a:buClr>
            </a:pPr>
            <a:r>
              <a:rPr lang="en-US" altLang="zh-CN" sz="1400" dirty="0">
                <a:latin typeface="+mn-ea"/>
                <a:cs typeface="Arial" pitchFamily="34" charset="0"/>
              </a:rPr>
              <a:t>          </a:t>
            </a:r>
            <a:r>
              <a:rPr lang="zh-CN" altLang="en-US" sz="1400" dirty="0">
                <a:latin typeface="+mn-ea"/>
                <a:cs typeface="Arial" pitchFamily="34" charset="0"/>
              </a:rPr>
              <a:t>（</a:t>
            </a:r>
            <a:r>
              <a:rPr lang="en-US" altLang="zh-CN" sz="1400" dirty="0">
                <a:latin typeface="+mn-ea"/>
                <a:cs typeface="Arial" pitchFamily="34" charset="0"/>
              </a:rPr>
              <a:t>1, 1</a:t>
            </a:r>
            <a:r>
              <a:rPr lang="zh-CN" altLang="en-US" sz="1400" dirty="0">
                <a:latin typeface="+mn-ea"/>
                <a:cs typeface="Arial" pitchFamily="34" charset="0"/>
              </a:rPr>
              <a:t>）：</a:t>
            </a:r>
            <a:r>
              <a:rPr lang="en-US" altLang="zh-CN" sz="1400" dirty="0">
                <a:latin typeface="+mn-ea"/>
                <a:cs typeface="Arial" pitchFamily="34" charset="0"/>
              </a:rPr>
              <a:t>A</a:t>
            </a:r>
            <a:r>
              <a:rPr lang="zh-CN" altLang="en-US" sz="1400" dirty="0">
                <a:latin typeface="+mn-ea"/>
                <a:cs typeface="Arial" pitchFamily="34" charset="0"/>
              </a:rPr>
              <a:t>实体与</a:t>
            </a:r>
            <a:r>
              <a:rPr lang="en-US" altLang="zh-CN" sz="1400" dirty="0">
                <a:latin typeface="+mn-ea"/>
                <a:cs typeface="Arial" pitchFamily="34" charset="0"/>
              </a:rPr>
              <a:t>B</a:t>
            </a:r>
            <a:r>
              <a:rPr lang="zh-CN" altLang="en-US" sz="1400" dirty="0">
                <a:latin typeface="+mn-ea"/>
                <a:cs typeface="Arial" pitchFamily="34" charset="0"/>
              </a:rPr>
              <a:t>实体是一对一关系。每个学生有且只有一个学会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>
              <a:buClr>
                <a:schemeClr val="bg2"/>
              </a:buClr>
            </a:pPr>
            <a:r>
              <a:rPr lang="zh-CN" altLang="en-US" sz="1400" dirty="0">
                <a:latin typeface="+mn-ea"/>
                <a:cs typeface="Arial" pitchFamily="34" charset="0"/>
              </a:rPr>
              <a:t>          （</a:t>
            </a:r>
            <a:r>
              <a:rPr lang="en-US" altLang="zh-CN" sz="1400" dirty="0">
                <a:latin typeface="+mn-ea"/>
                <a:cs typeface="Arial" pitchFamily="34" charset="0"/>
              </a:rPr>
              <a:t>0,</a:t>
            </a:r>
            <a:r>
              <a:rPr lang="zh-CN" altLang="en-US" sz="1400" dirty="0">
                <a:latin typeface="+mn-ea"/>
                <a:cs typeface="Arial" pitchFamily="34" charset="0"/>
              </a:rPr>
              <a:t> </a:t>
            </a:r>
            <a:r>
              <a:rPr lang="en-US" altLang="zh-CN" sz="1400" dirty="0">
                <a:latin typeface="+mn-ea"/>
                <a:cs typeface="Arial" pitchFamily="34" charset="0"/>
              </a:rPr>
              <a:t>N</a:t>
            </a:r>
            <a:r>
              <a:rPr lang="zh-CN" altLang="en-US" sz="1400" dirty="0">
                <a:latin typeface="+mn-ea"/>
                <a:cs typeface="Arial" pitchFamily="34" charset="0"/>
              </a:rPr>
              <a:t>）：</a:t>
            </a:r>
            <a:r>
              <a:rPr lang="en-US" altLang="zh-CN" sz="1400" dirty="0">
                <a:latin typeface="+mn-ea"/>
                <a:cs typeface="Arial" pitchFamily="34" charset="0"/>
              </a:rPr>
              <a:t>A</a:t>
            </a:r>
            <a:r>
              <a:rPr lang="zh-CN" altLang="en-US" sz="1400" dirty="0">
                <a:latin typeface="+mn-ea"/>
                <a:cs typeface="Arial" pitchFamily="34" charset="0"/>
              </a:rPr>
              <a:t>的实体可以链接</a:t>
            </a:r>
            <a:r>
              <a:rPr lang="en-US" altLang="zh-CN" sz="1400" dirty="0">
                <a:latin typeface="+mn-ea"/>
                <a:cs typeface="Arial" pitchFamily="34" charset="0"/>
              </a:rPr>
              <a:t>B</a:t>
            </a:r>
            <a:r>
              <a:rPr lang="zh-CN" altLang="en-US" sz="1400" dirty="0">
                <a:latin typeface="+mn-ea"/>
                <a:cs typeface="Arial" pitchFamily="34" charset="0"/>
              </a:rPr>
              <a:t>的</a:t>
            </a:r>
            <a:r>
              <a:rPr lang="en-US" altLang="zh-CN" sz="1400" dirty="0">
                <a:latin typeface="+mn-ea"/>
                <a:cs typeface="Arial" pitchFamily="34" charset="0"/>
              </a:rPr>
              <a:t>0</a:t>
            </a:r>
            <a:r>
              <a:rPr lang="zh-CN" altLang="en-US" sz="1400" dirty="0">
                <a:latin typeface="+mn-ea"/>
                <a:cs typeface="Arial" pitchFamily="34" charset="0"/>
              </a:rPr>
              <a:t>个​​至多个实体。每个人可以有</a:t>
            </a:r>
            <a:r>
              <a:rPr lang="en-US" altLang="zh-CN" sz="1400" dirty="0">
                <a:latin typeface="+mn-ea"/>
                <a:cs typeface="Arial" pitchFamily="34" charset="0"/>
              </a:rPr>
              <a:t>0</a:t>
            </a:r>
            <a:r>
              <a:rPr lang="zh-CN" altLang="en-US" sz="1400" dirty="0">
                <a:latin typeface="+mn-ea"/>
                <a:cs typeface="Arial" pitchFamily="34" charset="0"/>
              </a:rPr>
              <a:t>或</a:t>
            </a:r>
            <a:r>
              <a:rPr lang="en-US" altLang="zh-CN" sz="1400" dirty="0">
                <a:latin typeface="+mn-ea"/>
                <a:cs typeface="Arial" pitchFamily="34" charset="0"/>
              </a:rPr>
              <a:t>1</a:t>
            </a:r>
            <a:r>
              <a:rPr lang="zh-CN" altLang="en-US" sz="1400" dirty="0">
                <a:latin typeface="+mn-ea"/>
                <a:cs typeface="Arial" pitchFamily="34" charset="0"/>
              </a:rPr>
              <a:t>或</a:t>
            </a:r>
            <a:r>
              <a:rPr lang="en-US" altLang="zh-CN" sz="1400" dirty="0">
                <a:latin typeface="+mn-ea"/>
                <a:cs typeface="Arial" pitchFamily="34" charset="0"/>
              </a:rPr>
              <a:t>2…</a:t>
            </a:r>
            <a:r>
              <a:rPr lang="zh-CN" altLang="en-US" sz="1400" dirty="0">
                <a:latin typeface="+mn-ea"/>
                <a:cs typeface="Arial" pitchFamily="34" charset="0"/>
              </a:rPr>
              <a:t>辆车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>
              <a:buClr>
                <a:schemeClr val="bg2"/>
              </a:buClr>
            </a:pPr>
            <a:r>
              <a:rPr lang="en-US" altLang="zh-CN" sz="1400" dirty="0">
                <a:latin typeface="+mn-ea"/>
                <a:cs typeface="Arial" pitchFamily="34" charset="0"/>
              </a:rPr>
              <a:t>          </a:t>
            </a:r>
            <a:r>
              <a:rPr lang="zh-CN" altLang="en-US" sz="1400" dirty="0">
                <a:latin typeface="+mn-ea"/>
                <a:cs typeface="Arial" pitchFamily="34" charset="0"/>
              </a:rPr>
              <a:t>（</a:t>
            </a:r>
            <a:r>
              <a:rPr lang="en-US" altLang="zh-CN" sz="1400" dirty="0">
                <a:latin typeface="+mn-ea"/>
                <a:cs typeface="Arial" pitchFamily="34" charset="0"/>
              </a:rPr>
              <a:t>1,</a:t>
            </a:r>
            <a:r>
              <a:rPr lang="zh-CN" altLang="en-US" sz="1400" dirty="0">
                <a:latin typeface="+mn-ea"/>
                <a:cs typeface="Arial" pitchFamily="34" charset="0"/>
              </a:rPr>
              <a:t> </a:t>
            </a:r>
            <a:r>
              <a:rPr lang="en-US" altLang="zh-CN" sz="1400" dirty="0">
                <a:latin typeface="+mn-ea"/>
                <a:cs typeface="Arial" pitchFamily="34" charset="0"/>
              </a:rPr>
              <a:t>N</a:t>
            </a:r>
            <a:r>
              <a:rPr lang="zh-CN" altLang="en-US" sz="1400" dirty="0">
                <a:latin typeface="+mn-ea"/>
                <a:cs typeface="Arial" pitchFamily="34" charset="0"/>
              </a:rPr>
              <a:t>）：</a:t>
            </a:r>
            <a:r>
              <a:rPr lang="en-US" altLang="zh-CN" sz="1400" dirty="0">
                <a:latin typeface="+mn-ea"/>
                <a:cs typeface="Arial" pitchFamily="34" charset="0"/>
              </a:rPr>
              <a:t>A</a:t>
            </a:r>
            <a:r>
              <a:rPr lang="zh-CN" altLang="en-US" sz="1400" dirty="0">
                <a:latin typeface="+mn-ea"/>
                <a:cs typeface="Arial" pitchFamily="34" charset="0"/>
              </a:rPr>
              <a:t>的实体可以链接</a:t>
            </a:r>
            <a:r>
              <a:rPr lang="en-US" altLang="zh-CN" sz="1400" dirty="0">
                <a:latin typeface="+mn-ea"/>
                <a:cs typeface="Arial" pitchFamily="34" charset="0"/>
              </a:rPr>
              <a:t>B</a:t>
            </a:r>
            <a:r>
              <a:rPr lang="zh-CN" altLang="en-US" sz="1400" dirty="0">
                <a:latin typeface="+mn-ea"/>
                <a:cs typeface="Arial" pitchFamily="34" charset="0"/>
              </a:rPr>
              <a:t>的一个或多个实体。每辆车至少有一个主人</a:t>
            </a: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249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Palatino Linotype</vt:lpstr>
      <vt:lpstr>Vrinda</vt:lpstr>
      <vt:lpstr>CR Onlytext</vt:lpstr>
      <vt:lpstr>think-cell Slide</vt:lpstr>
      <vt:lpstr>表的结构与关系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2021-03-30T14:16:35Z</dcterms:modified>
  <cp:version>112013</cp:version>
</cp:coreProperties>
</file>