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29"/>
  </p:notesMasterIdLst>
  <p:handoutMasterIdLst>
    <p:handoutMasterId r:id="rId130"/>
  </p:handoutMasterIdLst>
  <p:sldIdLst>
    <p:sldId id="273" r:id="rId10"/>
    <p:sldId id="276" r:id="rId11"/>
    <p:sldId id="414" r:id="rId12"/>
    <p:sldId id="415" r:id="rId13"/>
    <p:sldId id="419" r:id="rId14"/>
    <p:sldId id="477" r:id="rId15"/>
    <p:sldId id="416" r:id="rId16"/>
    <p:sldId id="420" r:id="rId17"/>
    <p:sldId id="478" r:id="rId18"/>
    <p:sldId id="479" r:id="rId19"/>
    <p:sldId id="417" r:id="rId20"/>
    <p:sldId id="480" r:id="rId21"/>
    <p:sldId id="481" r:id="rId22"/>
    <p:sldId id="482" r:id="rId23"/>
    <p:sldId id="483" r:id="rId24"/>
    <p:sldId id="484" r:id="rId25"/>
    <p:sldId id="485" r:id="rId26"/>
    <p:sldId id="486" r:id="rId27"/>
    <p:sldId id="487" r:id="rId28"/>
    <p:sldId id="488" r:id="rId29"/>
    <p:sldId id="489" r:id="rId30"/>
    <p:sldId id="490" r:id="rId31"/>
    <p:sldId id="424" r:id="rId32"/>
    <p:sldId id="491"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10" r:id="rId50"/>
    <p:sldId id="508" r:id="rId51"/>
    <p:sldId id="509" r:id="rId52"/>
    <p:sldId id="511" r:id="rId53"/>
    <p:sldId id="512" r:id="rId54"/>
    <p:sldId id="513" r:id="rId55"/>
    <p:sldId id="514" r:id="rId56"/>
    <p:sldId id="515" r:id="rId57"/>
    <p:sldId id="516" r:id="rId58"/>
    <p:sldId id="517" r:id="rId59"/>
    <p:sldId id="518" r:id="rId60"/>
    <p:sldId id="519" r:id="rId61"/>
    <p:sldId id="520" r:id="rId62"/>
    <p:sldId id="521" r:id="rId63"/>
    <p:sldId id="522" r:id="rId64"/>
    <p:sldId id="523" r:id="rId65"/>
    <p:sldId id="524" r:id="rId66"/>
    <p:sldId id="451" r:id="rId67"/>
    <p:sldId id="525" r:id="rId68"/>
    <p:sldId id="526" r:id="rId69"/>
    <p:sldId id="527" r:id="rId70"/>
    <p:sldId id="528" r:id="rId71"/>
    <p:sldId id="529" r:id="rId72"/>
    <p:sldId id="530" r:id="rId73"/>
    <p:sldId id="531" r:id="rId74"/>
    <p:sldId id="532" r:id="rId75"/>
    <p:sldId id="533" r:id="rId76"/>
    <p:sldId id="534" r:id="rId77"/>
    <p:sldId id="535" r:id="rId78"/>
    <p:sldId id="536" r:id="rId79"/>
    <p:sldId id="537" r:id="rId80"/>
    <p:sldId id="538" r:id="rId81"/>
    <p:sldId id="539" r:id="rId82"/>
    <p:sldId id="540"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3" r:id="rId96"/>
    <p:sldId id="554" r:id="rId97"/>
    <p:sldId id="555" r:id="rId98"/>
    <p:sldId id="556" r:id="rId99"/>
    <p:sldId id="557" r:id="rId100"/>
    <p:sldId id="558" r:id="rId101"/>
    <p:sldId id="559" r:id="rId102"/>
    <p:sldId id="560" r:id="rId103"/>
    <p:sldId id="561" r:id="rId104"/>
    <p:sldId id="562" r:id="rId105"/>
    <p:sldId id="586" r:id="rId106"/>
    <p:sldId id="563" r:id="rId107"/>
    <p:sldId id="564" r:id="rId108"/>
    <p:sldId id="565" r:id="rId109"/>
    <p:sldId id="568" r:id="rId110"/>
    <p:sldId id="567" r:id="rId111"/>
    <p:sldId id="566" r:id="rId112"/>
    <p:sldId id="569" r:id="rId113"/>
    <p:sldId id="570" r:id="rId114"/>
    <p:sldId id="571" r:id="rId115"/>
    <p:sldId id="572" r:id="rId116"/>
    <p:sldId id="573" r:id="rId117"/>
    <p:sldId id="574" r:id="rId118"/>
    <p:sldId id="575" r:id="rId119"/>
    <p:sldId id="578" r:id="rId120"/>
    <p:sldId id="576" r:id="rId121"/>
    <p:sldId id="579" r:id="rId122"/>
    <p:sldId id="580" r:id="rId123"/>
    <p:sldId id="581" r:id="rId124"/>
    <p:sldId id="582" r:id="rId125"/>
    <p:sldId id="583" r:id="rId126"/>
    <p:sldId id="584" r:id="rId127"/>
    <p:sldId id="585"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E1F3FF"/>
    <a:srgbClr val="14AAFF"/>
    <a:srgbClr val="1A58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5706" autoAdjust="0"/>
  </p:normalViewPr>
  <p:slideViewPr>
    <p:cSldViewPr>
      <p:cViewPr varScale="1">
        <p:scale>
          <a:sx n="54" d="100"/>
          <a:sy n="54" d="100"/>
        </p:scale>
        <p:origin x="84" y="120"/>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theme" Target="theme/theme1.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13" Type="http://schemas.openxmlformats.org/officeDocument/2006/relationships/slide" Target="slides/slide104.xml"/><Relationship Id="rId118" Type="http://schemas.openxmlformats.org/officeDocument/2006/relationships/slide" Target="slides/slide109.xml"/><Relationship Id="rId126" Type="http://schemas.openxmlformats.org/officeDocument/2006/relationships/slide" Target="slides/slide117.xml"/><Relationship Id="rId13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116" Type="http://schemas.openxmlformats.org/officeDocument/2006/relationships/slide" Target="slides/slide107.xml"/><Relationship Id="rId124" Type="http://schemas.openxmlformats.org/officeDocument/2006/relationships/slide" Target="slides/slide115.xml"/><Relationship Id="rId129"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slide" Target="slides/slide102.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slide" Target="slides/slide105.xml"/><Relationship Id="rId119" Type="http://schemas.openxmlformats.org/officeDocument/2006/relationships/slide" Target="slides/slide110.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30" Type="http://schemas.openxmlformats.org/officeDocument/2006/relationships/handoutMaster" Target="handoutMasters/handoutMaster1.xml"/><Relationship Id="rId135"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presProps" Target="presProps.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8/13/2018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6</a:t>
            </a:fld>
            <a:endParaRPr lang="en-US"/>
          </a:p>
        </p:txBody>
      </p:sp>
    </p:spTree>
    <p:extLst>
      <p:ext uri="{BB962C8B-B14F-4D97-AF65-F5344CB8AC3E}">
        <p14:creationId xmlns:p14="http://schemas.microsoft.com/office/powerpoint/2010/main" val="200655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19</a:t>
            </a:fld>
            <a:endParaRPr lang="en-US"/>
          </a:p>
        </p:txBody>
      </p:sp>
    </p:spTree>
    <p:extLst>
      <p:ext uri="{BB962C8B-B14F-4D97-AF65-F5344CB8AC3E}">
        <p14:creationId xmlns:p14="http://schemas.microsoft.com/office/powerpoint/2010/main" val="415640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20</a:t>
            </a:fld>
            <a:endParaRPr lang="en-US"/>
          </a:p>
        </p:txBody>
      </p:sp>
    </p:spTree>
    <p:extLst>
      <p:ext uri="{BB962C8B-B14F-4D97-AF65-F5344CB8AC3E}">
        <p14:creationId xmlns:p14="http://schemas.microsoft.com/office/powerpoint/2010/main" val="415640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21</a:t>
            </a:fld>
            <a:endParaRPr lang="en-US"/>
          </a:p>
        </p:txBody>
      </p:sp>
    </p:spTree>
    <p:extLst>
      <p:ext uri="{BB962C8B-B14F-4D97-AF65-F5344CB8AC3E}">
        <p14:creationId xmlns:p14="http://schemas.microsoft.com/office/powerpoint/2010/main" val="415640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9.xml"/><Relationship Id="rId5" Type="http://schemas.openxmlformats.org/officeDocument/2006/relationships/slide" Target="slide91.xml"/><Relationship Id="rId4" Type="http://schemas.openxmlformats.org/officeDocument/2006/relationships/image" Target="../media/image12.jpeg"/></Relationships>
</file>

<file path=ppt/slides/_rels/slide100.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52.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5.xml"/><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66.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67.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9.xml"/><Relationship Id="rId4" Type="http://schemas.openxmlformats.org/officeDocument/2006/relationships/slide" Target="slide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15.jpeg"/><Relationship Id="rId1" Type="http://schemas.openxmlformats.org/officeDocument/2006/relationships/slideLayout" Target="../slideLayouts/slideLayout27.xml"/><Relationship Id="rId4" Type="http://schemas.openxmlformats.org/officeDocument/2006/relationships/slide" Target="slide9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slide" Target="slide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slide" Target="slide95.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slide" Target="slide9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image" Target="../media/image20.jpeg"/><Relationship Id="rId1" Type="http://schemas.openxmlformats.org/officeDocument/2006/relationships/slideLayout" Target="../slideLayouts/slideLayout26.xml"/><Relationship Id="rId4" Type="http://schemas.openxmlformats.org/officeDocument/2006/relationships/slide" Target="slide9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image" Target="../media/image25.jpeg"/><Relationship Id="rId7" Type="http://schemas.openxmlformats.org/officeDocument/2006/relationships/image" Target="../media/image24.wmf"/><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3.wmf"/><Relationship Id="rId4" Type="http://schemas.openxmlformats.org/officeDocument/2006/relationships/oleObject" Target="../embeddings/oleObject4.bin"/><Relationship Id="rId9" Type="http://schemas.openxmlformats.org/officeDocument/2006/relationships/slide" Target="slide9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8.xml"/><Relationship Id="rId5" Type="http://schemas.openxmlformats.org/officeDocument/2006/relationships/slide" Target="slide96.xml"/><Relationship Id="rId4" Type="http://schemas.openxmlformats.org/officeDocument/2006/relationships/slide" Target="slide99.xml"/></Relationships>
</file>

<file path=ppt/slides/_rels/slide34.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image" Target="../media/image30.jpeg"/><Relationship Id="rId1" Type="http://schemas.openxmlformats.org/officeDocument/2006/relationships/slideLayout" Target="../slideLayouts/slideLayout26.xml"/><Relationship Id="rId4" Type="http://schemas.openxmlformats.org/officeDocument/2006/relationships/slide" Target="slide96.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8.xml"/><Relationship Id="rId4" Type="http://schemas.openxmlformats.org/officeDocument/2006/relationships/slide" Target="slide10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36.jpg"/><Relationship Id="rId1" Type="http://schemas.openxmlformats.org/officeDocument/2006/relationships/slideLayout" Target="../slideLayouts/slideLayout26.xml"/><Relationship Id="rId4" Type="http://schemas.openxmlformats.org/officeDocument/2006/relationships/slide" Target="slide96.xml"/></Relationships>
</file>

<file path=ppt/slides/_rels/slide39.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image" Target="../media/image37.jpg"/><Relationship Id="rId1" Type="http://schemas.openxmlformats.org/officeDocument/2006/relationships/slideLayout" Target="../slideLayouts/slideLayout27.xml"/><Relationship Id="rId4" Type="http://schemas.openxmlformats.org/officeDocument/2006/relationships/slide" Target="slide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38.jpg"/><Relationship Id="rId1" Type="http://schemas.openxmlformats.org/officeDocument/2006/relationships/slideLayout" Target="../slideLayouts/slideLayout27.xml"/><Relationship Id="rId4" Type="http://schemas.openxmlformats.org/officeDocument/2006/relationships/slide" Target="slide96.xml"/></Relationships>
</file>

<file path=ppt/slides/_rels/slide41.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39.jpg"/><Relationship Id="rId1" Type="http://schemas.openxmlformats.org/officeDocument/2006/relationships/slideLayout" Target="../slideLayouts/slideLayout26.xml"/><Relationship Id="rId4" Type="http://schemas.openxmlformats.org/officeDocument/2006/relationships/slide" Target="slide9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9.xml"/><Relationship Id="rId4" Type="http://schemas.openxmlformats.org/officeDocument/2006/relationships/slide" Target="slide106.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5.xml"/><Relationship Id="rId1" Type="http://schemas.openxmlformats.org/officeDocument/2006/relationships/vmlDrawing" Target="../drawings/vmlDrawing6.vml"/><Relationship Id="rId5" Type="http://schemas.openxmlformats.org/officeDocument/2006/relationships/image" Target="../media/image42.w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45.jpg"/><Relationship Id="rId7" Type="http://schemas.openxmlformats.org/officeDocument/2006/relationships/oleObject" Target="../embeddings/oleObject9.bin"/><Relationship Id="rId2" Type="http://schemas.openxmlformats.org/officeDocument/2006/relationships/slideLayout" Target="../slideLayouts/slideLayout30.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8.bin"/><Relationship Id="rId4" Type="http://schemas.openxmlformats.org/officeDocument/2006/relationships/image" Target="../media/image46.jpg"/></Relationships>
</file>

<file path=ppt/slides/_rels/slide4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slideLayout" Target="../slideLayouts/slideLayout26.xml"/><Relationship Id="rId1" Type="http://schemas.openxmlformats.org/officeDocument/2006/relationships/vmlDrawing" Target="../drawings/vmlDrawing8.vml"/><Relationship Id="rId6" Type="http://schemas.openxmlformats.org/officeDocument/2006/relationships/slide" Target="slide107.xml"/><Relationship Id="rId5" Type="http://schemas.openxmlformats.org/officeDocument/2006/relationships/image" Target="../media/image47.w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9.vml"/><Relationship Id="rId4" Type="http://schemas.openxmlformats.org/officeDocument/2006/relationships/image" Target="../media/image4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10.vml"/><Relationship Id="rId4" Type="http://schemas.openxmlformats.org/officeDocument/2006/relationships/image" Target="../media/image50.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53.jpg"/><Relationship Id="rId7" Type="http://schemas.openxmlformats.org/officeDocument/2006/relationships/oleObject" Target="../embeddings/oleObject14.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13.bin"/><Relationship Id="rId10" Type="http://schemas.openxmlformats.org/officeDocument/2006/relationships/slide" Target="slide107.xml"/><Relationship Id="rId4" Type="http://schemas.openxmlformats.org/officeDocument/2006/relationships/image" Target="../media/image54.jpg"/><Relationship Id="rId9" Type="http://schemas.openxmlformats.org/officeDocument/2006/relationships/slide" Target="slide10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image" Target="../media/image55.jpg"/><Relationship Id="rId1" Type="http://schemas.openxmlformats.org/officeDocument/2006/relationships/slideLayout" Target="../slideLayouts/slideLayout26.xml"/><Relationship Id="rId4" Type="http://schemas.openxmlformats.org/officeDocument/2006/relationships/slide" Target="slide10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27.xml"/><Relationship Id="rId4" Type="http://schemas.openxmlformats.org/officeDocument/2006/relationships/slide" Target="slide110.xml"/></Relationships>
</file>

<file path=ppt/slides/_rels/slide55.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image" Target="../media/image58.jpg"/><Relationship Id="rId1" Type="http://schemas.openxmlformats.org/officeDocument/2006/relationships/slideLayout" Target="../slideLayouts/slideLayout26.xml"/><Relationship Id="rId4" Type="http://schemas.openxmlformats.org/officeDocument/2006/relationships/slide" Target="slide1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hyperlink" Target="http://www.ams.org/mathscinet/collaborationDistance.html" TargetMode="External"/><Relationship Id="rId2" Type="http://schemas.openxmlformats.org/officeDocument/2006/relationships/image" Target="../media/image61.jp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hyperlink" Target="http://oracleofbacon.org/how.php" TargetMode="Externa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image" Target="../media/image62.jp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image" Target="../media/image63.jpg"/><Relationship Id="rId1" Type="http://schemas.openxmlformats.org/officeDocument/2006/relationships/slideLayout" Target="../slideLayouts/slideLayout26.xml"/><Relationship Id="rId4" Type="http://schemas.openxmlformats.org/officeDocument/2006/relationships/slide" Target="slide1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image" Target="../media/image64.jp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68.jpg"/><Relationship Id="rId7" Type="http://schemas.openxmlformats.org/officeDocument/2006/relationships/image" Target="../media/image66.wmf"/><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65.wmf"/><Relationship Id="rId4" Type="http://schemas.openxmlformats.org/officeDocument/2006/relationships/oleObject" Target="../embeddings/oleObject15.bin"/><Relationship Id="rId9" Type="http://schemas.openxmlformats.org/officeDocument/2006/relationships/image" Target="../media/image67.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9.jpg"/><Relationship Id="rId1" Type="http://schemas.openxmlformats.org/officeDocument/2006/relationships/slideLayout" Target="../slideLayouts/slideLayout30.xml"/><Relationship Id="rId5" Type="http://schemas.openxmlformats.org/officeDocument/2006/relationships/slide" Target="slide115.xml"/><Relationship Id="rId4" Type="http://schemas.openxmlformats.org/officeDocument/2006/relationships/image" Target="../media/image71.jpg"/></Relationships>
</file>

<file path=ppt/slides/_rels/slide76.xml.rels><?xml version="1.0" encoding="UTF-8" standalone="yes"?>
<Relationships xmlns="http://schemas.openxmlformats.org/package/2006/relationships"><Relationship Id="rId3" Type="http://schemas.openxmlformats.org/officeDocument/2006/relationships/slide" Target="slide116.xml"/><Relationship Id="rId2" Type="http://schemas.openxmlformats.org/officeDocument/2006/relationships/image" Target="../media/image72.jpg"/><Relationship Id="rId1" Type="http://schemas.openxmlformats.org/officeDocument/2006/relationships/slideLayout" Target="../slideLayouts/slideLayout27.xml"/><Relationship Id="rId4" Type="http://schemas.openxmlformats.org/officeDocument/2006/relationships/slide" Target="slide1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image" Target="../media/image73.jpg"/><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image" Target="../media/image74.jpg"/><Relationship Id="rId1" Type="http://schemas.openxmlformats.org/officeDocument/2006/relationships/slideLayout" Target="../slideLayouts/slideLayout27.xml"/><Relationship Id="rId4" Type="http://schemas.openxmlformats.org/officeDocument/2006/relationships/slide" Target="slide1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image" Target="../media/image75.jpg"/><Relationship Id="rId1" Type="http://schemas.openxmlformats.org/officeDocument/2006/relationships/slideLayout" Target="../slideLayouts/slideLayout30.xml"/><Relationship Id="rId6" Type="http://schemas.openxmlformats.org/officeDocument/2006/relationships/slide" Target="slide117.xml"/><Relationship Id="rId5" Type="http://schemas.openxmlformats.org/officeDocument/2006/relationships/slide" Target="slide119.xml"/><Relationship Id="rId4" Type="http://schemas.openxmlformats.org/officeDocument/2006/relationships/image" Target="../media/image7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jp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image" Target="../media/image9.jpeg"/><Relationship Id="rId1" Type="http://schemas.openxmlformats.org/officeDocument/2006/relationships/slideLayout" Target="../slideLayouts/slideLayout26.xml"/><Relationship Id="rId4" Type="http://schemas.openxmlformats.org/officeDocument/2006/relationships/slide" Target="slide87.xml"/></Relationships>
</file>

<file path=ppt/slides/_rels/slide9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8.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1.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3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828800"/>
            <a:ext cx="8229600" cy="762000"/>
          </a:xfrm>
        </p:spPr>
        <p:txBody>
          <a:bodyPr/>
          <a:lstStyle/>
          <a:p>
            <a:r>
              <a:rPr lang="en-US" dirty="0"/>
              <a:t>Graphs </a:t>
            </a:r>
          </a:p>
        </p:txBody>
      </p:sp>
      <p:sp>
        <p:nvSpPr>
          <p:cNvPr id="6" name="Subtitle 2"/>
          <p:cNvSpPr>
            <a:spLocks noGrp="1"/>
          </p:cNvSpPr>
          <p:nvPr>
            <p:ph type="subTitle" idx="1"/>
          </p:nvPr>
        </p:nvSpPr>
        <p:spPr>
          <a:xfrm>
            <a:off x="533400" y="2971800"/>
            <a:ext cx="8229600" cy="1143000"/>
          </a:xfrm>
        </p:spPr>
        <p:txBody>
          <a:bodyPr/>
          <a:lstStyle/>
          <a:p>
            <a:r>
              <a:rPr lang="fr-FR" dirty="0" err="1"/>
              <a:t>Chapter</a:t>
            </a:r>
            <a:r>
              <a:rPr lang="fr-FR" dirty="0"/>
              <a:t> 10</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a:t>
            </a:r>
            <a:br>
              <a:rPr lang="en-US" dirty="0"/>
            </a:br>
            <a:r>
              <a:rPr lang="en-US" dirty="0"/>
              <a:t>Computer Networks</a:t>
            </a:r>
            <a:r>
              <a:rPr lang="en-US" sz="1500" dirty="0"/>
              <a:t> 2</a:t>
            </a:r>
          </a:p>
        </p:txBody>
      </p:sp>
      <p:sp>
        <p:nvSpPr>
          <p:cNvPr id="3" name="Content Placeholder 2"/>
          <p:cNvSpPr>
            <a:spLocks noGrp="1"/>
          </p:cNvSpPr>
          <p:nvPr>
            <p:ph idx="1"/>
          </p:nvPr>
        </p:nvSpPr>
        <p:spPr>
          <a:xfrm>
            <a:off x="457200" y="1295400"/>
            <a:ext cx="3657600" cy="1371600"/>
          </a:xfrm>
        </p:spPr>
        <p:txBody>
          <a:bodyPr/>
          <a:lstStyle/>
          <a:p>
            <a:r>
              <a:rPr lang="en-US" sz="2000" dirty="0"/>
              <a:t>To model  a computer network where we care about the number of links between data centers, we use a </a:t>
            </a:r>
            <a:r>
              <a:rPr lang="en-US" sz="2000" dirty="0" err="1"/>
              <a:t>multigraph</a:t>
            </a:r>
            <a:r>
              <a:rPr lang="en-US" sz="2000" dirty="0"/>
              <a:t>. </a:t>
            </a:r>
          </a:p>
        </p:txBody>
      </p:sp>
      <p:pic>
        <p:nvPicPr>
          <p:cNvPr id="23554" name="Picture 3" descr="Same graph as in the previous figure with multiple edges between some vertic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410200" y="1508918"/>
            <a:ext cx="3312352" cy="94456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p:cNvSpPr>
            <a:spLocks noGrp="1"/>
          </p:cNvSpPr>
          <p:nvPr>
            <p:ph idx="14"/>
          </p:nvPr>
        </p:nvSpPr>
        <p:spPr>
          <a:xfrm>
            <a:off x="457200" y="2758440"/>
            <a:ext cx="3505200" cy="1356360"/>
          </a:xfrm>
        </p:spPr>
        <p:txBody>
          <a:bodyPr/>
          <a:lstStyle/>
          <a:p>
            <a:r>
              <a:rPr lang="en-US" sz="2000" dirty="0"/>
              <a:t>To model a computer network with diagnostic links at data centers, we use a </a:t>
            </a:r>
            <a:r>
              <a:rPr lang="en-US" sz="2000" dirty="0" err="1"/>
              <a:t>pseudograph</a:t>
            </a:r>
            <a:r>
              <a:rPr lang="en-US" sz="2000" dirty="0"/>
              <a:t>, as loops are needed. </a:t>
            </a:r>
          </a:p>
        </p:txBody>
      </p:sp>
      <p:pic>
        <p:nvPicPr>
          <p:cNvPr id="23555" name="Picture 5" descr="Same graph as in the previous figure with loops at all vertices."/>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5411312" y="2935453"/>
            <a:ext cx="3310128" cy="123093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6"/>
          <p:cNvSpPr>
            <a:spLocks noGrp="1"/>
          </p:cNvSpPr>
          <p:nvPr>
            <p:ph idx="16"/>
          </p:nvPr>
        </p:nvSpPr>
        <p:spPr>
          <a:xfrm>
            <a:off x="457200" y="4343400"/>
            <a:ext cx="4343400" cy="2057400"/>
          </a:xfrm>
        </p:spPr>
        <p:txBody>
          <a:bodyPr/>
          <a:lstStyle/>
          <a:p>
            <a:r>
              <a:rPr lang="en-US" sz="2000" dirty="0"/>
              <a:t>To model a network with multiple one-way links, we use a directed </a:t>
            </a:r>
            <a:r>
              <a:rPr lang="en-US" sz="2000" dirty="0" err="1"/>
              <a:t>multigraph</a:t>
            </a:r>
            <a:r>
              <a:rPr lang="en-US" sz="2000" dirty="0"/>
              <a:t>.   Note that we could use a directed graph without multiple edges if we only care whether there is at least one link from a data center to another data center.</a:t>
            </a:r>
          </a:p>
        </p:txBody>
      </p:sp>
      <p:pic>
        <p:nvPicPr>
          <p:cNvPr id="23556" name="Picture 7" descr="A directed graph with 7 vertices and 13 directed edges."/>
          <p:cNvPicPr>
            <a:picLocks noGrp="1" noChangeAspect="1" noChangeArrowheads="1"/>
          </p:cNvPicPr>
          <p:nvPr>
            <p:ph idx="17"/>
          </p:nvPr>
        </p:nvPicPr>
        <p:blipFill>
          <a:blip r:embed="rId4">
            <a:extLst>
              <a:ext uri="{28A0092B-C50C-407E-A947-70E740481C1C}">
                <a14:useLocalDpi xmlns:a14="http://schemas.microsoft.com/office/drawing/2010/main" val="0"/>
              </a:ext>
            </a:extLst>
          </a:blip>
          <a:srcRect/>
          <a:stretch>
            <a:fillRect/>
          </a:stretch>
        </p:blipFill>
        <p:spPr bwMode="auto">
          <a:xfrm>
            <a:off x="5411312" y="4987372"/>
            <a:ext cx="3310128" cy="967576"/>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5" action="ppaction://hlinksldjump"/>
              </a:rPr>
              <a:t>Jump to long description</a:t>
            </a:r>
          </a:p>
        </p:txBody>
      </p:sp>
    </p:spTree>
    <p:extLst>
      <p:ext uri="{BB962C8B-B14F-4D97-AF65-F5344CB8AC3E}">
        <p14:creationId xmlns:p14="http://schemas.microsoft.com/office/powerpoint/2010/main" val="14915443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a:t>
            </a:r>
            <a:br>
              <a:rPr lang="en-US" dirty="0"/>
            </a:br>
            <a:r>
              <a:rPr lang="en-US" i="1" dirty="0"/>
              <a:t>n</a:t>
            </a:r>
            <a:r>
              <a:rPr lang="en-US" dirty="0"/>
              <a:t>-Cubes</a:t>
            </a:r>
            <a:r>
              <a:rPr lang="en-IN" dirty="0"/>
              <a:t> - Appendix</a:t>
            </a:r>
          </a:p>
        </p:txBody>
      </p:sp>
      <p:sp>
        <p:nvSpPr>
          <p:cNvPr id="3" name="Content Placeholder 2"/>
          <p:cNvSpPr>
            <a:spLocks noGrp="1"/>
          </p:cNvSpPr>
          <p:nvPr>
            <p:ph idx="1"/>
          </p:nvPr>
        </p:nvSpPr>
        <p:spPr/>
        <p:txBody>
          <a:bodyPr/>
          <a:lstStyle/>
          <a:p>
            <a:r>
              <a:rPr lang="en-IN" sz="1800" dirty="0"/>
              <a:t>There are 2 points, 0 and 1, connected by a line in graph Q1. In graph Q2, there are 4 points connected by 4 lines forming a square. The points are 00, 10, 11, and 01. Q subscript 3. In graph Q3, there are 8 points connected by 12 lines forming a cube. The points at the bottom are 000, 010, 011, and 001. The points at the top are 100, 110, 111, and 011.</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1012474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Types of Graphs and Computer Network Architecture - Appendix</a:t>
            </a:r>
          </a:p>
        </p:txBody>
      </p:sp>
      <p:sp>
        <p:nvSpPr>
          <p:cNvPr id="3" name="Content Placeholder 2"/>
          <p:cNvSpPr>
            <a:spLocks noGrp="1"/>
          </p:cNvSpPr>
          <p:nvPr>
            <p:ph idx="1"/>
          </p:nvPr>
        </p:nvSpPr>
        <p:spPr/>
        <p:txBody>
          <a:bodyPr/>
          <a:lstStyle/>
          <a:p>
            <a:r>
              <a:rPr lang="en-IN" sz="1800" dirty="0"/>
              <a:t>The star graph has 9 vertices and 8 edges. One vertex is in the </a:t>
            </a:r>
            <a:r>
              <a:rPr lang="en-IN" sz="1800" dirty="0" err="1"/>
              <a:t>center</a:t>
            </a:r>
            <a:r>
              <a:rPr lang="en-IN" sz="1800" dirty="0"/>
              <a:t>, and it is connected with other vertices by edges. The ring graph has 8 vertices and 8 edges that form a ring. The hybrid graph has 9 vertices and 16 edges. It has a shape of a star graph inside a ring graph.</a:t>
            </a:r>
          </a:p>
          <a:p>
            <a:r>
              <a:rPr lang="en-IN" sz="1800" dirty="0"/>
              <a:t>The vertices form a 4 by 4 grid. The first numbers of each vertex represent rows, and the second numbers represent columns, starting from 0.</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426669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Bipartite Graphs - Appendix</a:t>
            </a:r>
          </a:p>
        </p:txBody>
      </p:sp>
      <p:sp>
        <p:nvSpPr>
          <p:cNvPr id="3" name="Content Placeholder 2"/>
          <p:cNvSpPr>
            <a:spLocks noGrp="1"/>
          </p:cNvSpPr>
          <p:nvPr>
            <p:ph idx="1"/>
          </p:nvPr>
        </p:nvSpPr>
        <p:spPr/>
        <p:txBody>
          <a:bodyPr/>
          <a:lstStyle/>
          <a:p>
            <a:r>
              <a:rPr lang="en-IN" sz="1800" dirty="0"/>
              <a:t>Graph K 2 3 has 5 vertices. 2 points are at the top, and 3 points are at the bottom. Each point from the top is connected with each point from the bottom. Graph K 3 3 has 6 vertices. 3 points are at the top, and 3 points are at the bottom. Each point from the top is connected with each point from the bottom. Graph K 3 5 has 8 vertices. 3 points are at the top, and 5 points are at the bottom. Each point from the top is connected with each point from the bottom. Graph K 2 6 has 8 vertices. 2 points are at the top, and 6 points are at the bottom. Each point from the top is connected with each point from the bottom.</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41888363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and Matchings - Appendix</a:t>
            </a:r>
          </a:p>
        </p:txBody>
      </p:sp>
      <p:sp>
        <p:nvSpPr>
          <p:cNvPr id="3" name="Content Placeholder 2"/>
          <p:cNvSpPr>
            <a:spLocks noGrp="1"/>
          </p:cNvSpPr>
          <p:nvPr>
            <p:ph idx="1"/>
          </p:nvPr>
        </p:nvSpPr>
        <p:spPr/>
        <p:txBody>
          <a:bodyPr/>
          <a:lstStyle/>
          <a:p>
            <a:r>
              <a:rPr lang="en-IN" sz="1800" dirty="0"/>
              <a:t>In graph A, the vertices are Alvarez, Berkowitz, Chen, Davis. And requirements, architecture, implementation, testing. Alvarez is connected with requirements and testing. Berkowitz is connected with architecture, implementation and testing. Chen is connected with requirements, architecture, and implementation. Davis is connected with requirements. In graph B, the vertices are Washington, Xuan, Ybarra, Ziegler. And requirements, architecture, implementation, testing. Washington is connected with architecture. Xuan is connected with requirements, implementation, and testing. Ybarra is connected with architecture. And Ziegler is connected with requirements, architecture, and testing.</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40708406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1</a:t>
            </a:r>
            <a:r>
              <a:rPr lang="en-IN" dirty="0"/>
              <a:t> - Appendix</a:t>
            </a:r>
          </a:p>
        </p:txBody>
      </p:sp>
      <p:sp>
        <p:nvSpPr>
          <p:cNvPr id="3" name="Content Placeholder 2"/>
          <p:cNvSpPr>
            <a:spLocks noGrp="1"/>
          </p:cNvSpPr>
          <p:nvPr>
            <p:ph idx="1"/>
          </p:nvPr>
        </p:nvSpPr>
        <p:spPr/>
        <p:txBody>
          <a:bodyPr/>
          <a:lstStyle/>
          <a:p>
            <a:r>
              <a:rPr lang="en-IN" sz="1800" dirty="0"/>
              <a:t>The first graph is complete with 5 vertices. A, B, C, D, and E. The second graph is the same as previous but with the removed vertex D and corresponding edges. So, the edges are A B, A C, A E, B C, and B E.</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2882524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2</a:t>
            </a:r>
            <a:r>
              <a:rPr lang="en-IN" dirty="0"/>
              <a:t> - Appendix</a:t>
            </a:r>
          </a:p>
        </p:txBody>
      </p:sp>
      <p:sp>
        <p:nvSpPr>
          <p:cNvPr id="3" name="Content Placeholder 2"/>
          <p:cNvSpPr>
            <a:spLocks noGrp="1"/>
          </p:cNvSpPr>
          <p:nvPr>
            <p:ph idx="1"/>
          </p:nvPr>
        </p:nvSpPr>
        <p:spPr/>
        <p:txBody>
          <a:bodyPr/>
          <a:lstStyle/>
          <a:p>
            <a:r>
              <a:rPr lang="en-IN" sz="1800" dirty="0"/>
              <a:t>Graph G1 has 5 vertices. A, B, C, D, and E. The graph has 6 edges. A B, B C, C E. E D, D A, and B E. Graph G2 has 5 vertices. A, B, C, D, and F. The graph has 5 edges. A B, B C, C F. F B, and B D. Graph G1 union G2 has 6 vertices. A, B, C. D, E, and F. The graph has 9 edges. A B, B C, C F. F B, C E, B E. E D, B D, and D A.</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1302824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Representing Graphs: </a:t>
            </a:r>
            <a:br>
              <a:rPr lang="en-IN" dirty="0"/>
            </a:br>
            <a:r>
              <a:rPr lang="en-IN" dirty="0"/>
              <a:t>Adjacency Lists - Appendix</a:t>
            </a:r>
          </a:p>
        </p:txBody>
      </p:sp>
      <p:sp>
        <p:nvSpPr>
          <p:cNvPr id="3" name="Content Placeholder 2"/>
          <p:cNvSpPr>
            <a:spLocks noGrp="1"/>
          </p:cNvSpPr>
          <p:nvPr>
            <p:ph idx="1"/>
          </p:nvPr>
        </p:nvSpPr>
        <p:spPr/>
        <p:txBody>
          <a:bodyPr/>
          <a:lstStyle/>
          <a:p>
            <a:r>
              <a:rPr lang="en-IN" sz="1800" dirty="0"/>
              <a:t>The graph has 12 edges. Arrows point from A to B, from A to C, from A to D, from A to E. From B to D, from B to B. From C to A, from C to E, from C to C. From E to B, from E to C, and from E to D.</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3669659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Adjacency Matrices</a:t>
            </a:r>
            <a:r>
              <a:rPr lang="en-IN" sz="1500" dirty="0"/>
              <a:t> 3</a:t>
            </a:r>
            <a:r>
              <a:rPr lang="en-IN" dirty="0"/>
              <a:t> - Appendix</a:t>
            </a:r>
          </a:p>
        </p:txBody>
      </p:sp>
      <p:sp>
        <p:nvSpPr>
          <p:cNvPr id="3" name="Content Placeholder 2"/>
          <p:cNvSpPr>
            <a:spLocks noGrp="1"/>
          </p:cNvSpPr>
          <p:nvPr>
            <p:ph idx="1"/>
          </p:nvPr>
        </p:nvSpPr>
        <p:spPr/>
        <p:txBody>
          <a:bodyPr/>
          <a:lstStyle/>
          <a:p>
            <a:r>
              <a:rPr lang="en-IN" sz="1800" dirty="0"/>
              <a:t>The graph has 10 edges. 3 A B edges, B C, loop C </a:t>
            </a:r>
            <a:r>
              <a:rPr lang="en-IN" sz="1800" dirty="0" err="1"/>
              <a:t>C</a:t>
            </a:r>
            <a:r>
              <a:rPr lang="en-IN" sz="1800" dirty="0"/>
              <a:t>. 2 C D edges, B D, and 2 A D edges.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8386688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Incidence Matrices</a:t>
            </a:r>
            <a:r>
              <a:rPr lang="en-IN" sz="1500" dirty="0"/>
              <a:t> 2</a:t>
            </a:r>
            <a:r>
              <a:rPr lang="en-IN" dirty="0"/>
              <a:t> - Appendix</a:t>
            </a:r>
          </a:p>
        </p:txBody>
      </p:sp>
      <p:sp>
        <p:nvSpPr>
          <p:cNvPr id="3" name="Content Placeholder 2"/>
          <p:cNvSpPr>
            <a:spLocks noGrp="1"/>
          </p:cNvSpPr>
          <p:nvPr>
            <p:ph idx="1"/>
          </p:nvPr>
        </p:nvSpPr>
        <p:spPr/>
        <p:txBody>
          <a:bodyPr/>
          <a:lstStyle/>
          <a:p>
            <a:r>
              <a:rPr lang="en-IN" sz="1800" dirty="0"/>
              <a:t>The graph has 6 edges. V1 V4 </a:t>
            </a:r>
            <a:r>
              <a:rPr lang="en-IN" sz="1800" dirty="0" err="1"/>
              <a:t>labeled</a:t>
            </a:r>
            <a:r>
              <a:rPr lang="en-IN" sz="1800" dirty="0"/>
              <a:t> E1, V1 V5 </a:t>
            </a:r>
            <a:r>
              <a:rPr lang="en-IN" sz="1800" dirty="0" err="1"/>
              <a:t>labeled</a:t>
            </a:r>
            <a:r>
              <a:rPr lang="en-IN" sz="1800" dirty="0"/>
              <a:t> E2. V2 V4 </a:t>
            </a:r>
            <a:r>
              <a:rPr lang="en-IN" sz="1800" dirty="0" err="1"/>
              <a:t>labeled</a:t>
            </a:r>
            <a:r>
              <a:rPr lang="en-IN" sz="1800" dirty="0"/>
              <a:t> E3, V2 V5 </a:t>
            </a:r>
            <a:r>
              <a:rPr lang="en-IN" sz="1800" dirty="0" err="1"/>
              <a:t>labeled</a:t>
            </a:r>
            <a:r>
              <a:rPr lang="en-IN" sz="1800" dirty="0"/>
              <a:t> E4. V2 V3 </a:t>
            </a:r>
            <a:r>
              <a:rPr lang="en-IN" sz="1800" dirty="0" err="1"/>
              <a:t>labeled</a:t>
            </a:r>
            <a:r>
              <a:rPr lang="en-IN" sz="1800" dirty="0"/>
              <a:t> E6, and V3 V5 </a:t>
            </a:r>
            <a:r>
              <a:rPr lang="en-IN" sz="1800" dirty="0" err="1"/>
              <a:t>labeled</a:t>
            </a:r>
            <a:r>
              <a:rPr lang="en-IN" sz="1800" dirty="0"/>
              <a:t> E5.</a:t>
            </a:r>
          </a:p>
          <a:p>
            <a:r>
              <a:rPr lang="en-IN" sz="1800" dirty="0"/>
              <a:t>The graph has 8 edges. 2 V1 V2 edges </a:t>
            </a:r>
            <a:r>
              <a:rPr lang="en-IN" sz="1800" dirty="0" err="1"/>
              <a:t>labeled</a:t>
            </a:r>
            <a:r>
              <a:rPr lang="en-IN" sz="1800" dirty="0"/>
              <a:t> E2 and E3. V2 V3 </a:t>
            </a:r>
            <a:r>
              <a:rPr lang="en-IN" sz="1800" dirty="0" err="1"/>
              <a:t>labeled</a:t>
            </a:r>
            <a:r>
              <a:rPr lang="en-IN" sz="1800" dirty="0"/>
              <a:t> E4, V3 V5 </a:t>
            </a:r>
            <a:r>
              <a:rPr lang="en-IN" sz="1800" dirty="0" err="1"/>
              <a:t>labeled</a:t>
            </a:r>
            <a:r>
              <a:rPr lang="en-IN" sz="1800" dirty="0"/>
              <a:t> E5, V2 V5 </a:t>
            </a:r>
            <a:r>
              <a:rPr lang="en-IN" sz="1800" dirty="0" err="1"/>
              <a:t>labeled</a:t>
            </a:r>
            <a:r>
              <a:rPr lang="en-IN" sz="1800" dirty="0"/>
              <a:t> E6, and V2 V4 </a:t>
            </a:r>
            <a:r>
              <a:rPr lang="en-IN" sz="1800" dirty="0" err="1"/>
              <a:t>labeled</a:t>
            </a:r>
            <a:r>
              <a:rPr lang="en-IN" sz="1800" dirty="0"/>
              <a:t> E7. There is a loop at vertex V1, </a:t>
            </a:r>
            <a:r>
              <a:rPr lang="en-IN" sz="1800" dirty="0" err="1"/>
              <a:t>labeled</a:t>
            </a:r>
            <a:r>
              <a:rPr lang="en-IN" sz="1800" dirty="0"/>
              <a:t> E1, and at vertex V4, </a:t>
            </a:r>
            <a:r>
              <a:rPr lang="en-IN" sz="1800" dirty="0" err="1"/>
              <a:t>labeled</a:t>
            </a:r>
            <a:r>
              <a:rPr lang="en-IN" sz="1800" dirty="0"/>
              <a:t> E8.</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5653895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2</a:t>
            </a:r>
            <a:r>
              <a:rPr lang="en-IN" dirty="0"/>
              <a:t> - Appendix</a:t>
            </a:r>
          </a:p>
        </p:txBody>
      </p:sp>
      <p:sp>
        <p:nvSpPr>
          <p:cNvPr id="3" name="Content Placeholder 2"/>
          <p:cNvSpPr>
            <a:spLocks noGrp="1"/>
          </p:cNvSpPr>
          <p:nvPr>
            <p:ph idx="1"/>
          </p:nvPr>
        </p:nvSpPr>
        <p:spPr/>
        <p:txBody>
          <a:bodyPr/>
          <a:lstStyle/>
          <a:p>
            <a:r>
              <a:rPr lang="en-IN" sz="1800" dirty="0"/>
              <a:t>Graph G has 4 vertices. U1, U2, U3, and U4. The graph has 4 edges. U1 U2, U2 U4, U3 U4, and U3 U1. Graph H has 4 vertices. V1, V2, V3, and V4. The graph has 4 edges. V1 V3, V1 V4, V2 V3, and V2 V4.</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42281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5" name="Content Placeholder 2"/>
          <p:cNvSpPr>
            <a:spLocks noGrp="1"/>
          </p:cNvSpPr>
          <p:nvPr>
            <p:ph idx="1"/>
          </p:nvPr>
        </p:nvSpPr>
        <p:spPr>
          <a:xfrm>
            <a:off x="457200" y="1295400"/>
            <a:ext cx="8229600" cy="2667000"/>
          </a:xfrm>
        </p:spPr>
        <p:txBody>
          <a:bodyPr/>
          <a:lstStyle/>
          <a:p>
            <a:pPr>
              <a:spcBef>
                <a:spcPts val="300"/>
              </a:spcBef>
            </a:pPr>
            <a:r>
              <a:rPr lang="en-US" sz="2400" dirty="0"/>
              <a:t>To understand the structure of a graph and to build a graph model, we ask these questions:</a:t>
            </a:r>
          </a:p>
          <a:p>
            <a:pPr lvl="1">
              <a:spcBef>
                <a:spcPts val="300"/>
              </a:spcBef>
            </a:pPr>
            <a:r>
              <a:rPr lang="en-US" sz="2000" dirty="0"/>
              <a:t>Are the edges of the graph undirected or directed  (or both)?</a:t>
            </a:r>
          </a:p>
          <a:p>
            <a:pPr lvl="1">
              <a:spcBef>
                <a:spcPts val="300"/>
              </a:spcBef>
            </a:pPr>
            <a:r>
              <a:rPr lang="en-US" sz="2000" dirty="0"/>
              <a:t>If the edges are undirected, are multiple edges present that connect the same pair of vertices? If the edges are directed, are multiple directed edges present?</a:t>
            </a:r>
          </a:p>
          <a:p>
            <a:pPr lvl="1">
              <a:spcBef>
                <a:spcPts val="300"/>
              </a:spcBef>
            </a:pPr>
            <a:r>
              <a:rPr lang="en-US" sz="2000" dirty="0"/>
              <a:t>Are loops present?</a:t>
            </a:r>
          </a:p>
        </p:txBody>
      </p:sp>
      <p:sp>
        <p:nvSpPr>
          <p:cNvPr id="6" name="Content Placeholder 3"/>
          <p:cNvSpPr>
            <a:spLocks noGrp="1"/>
          </p:cNvSpPr>
          <p:nvPr>
            <p:ph idx="13"/>
          </p:nvPr>
        </p:nvSpPr>
        <p:spPr>
          <a:xfrm>
            <a:off x="304800" y="4148184"/>
            <a:ext cx="8610600" cy="381000"/>
          </a:xfrm>
          <a:solidFill>
            <a:srgbClr val="E1F3FF"/>
          </a:solidFill>
          <a:ln w="28575">
            <a:solidFill>
              <a:srgbClr val="14AAFF"/>
            </a:solidFill>
          </a:ln>
        </p:spPr>
        <p:txBody>
          <a:bodyPr/>
          <a:lstStyle/>
          <a:p>
            <a:r>
              <a:rPr lang="en-US" sz="2000" b="1" dirty="0"/>
              <a:t>TABLE 1 </a:t>
            </a:r>
            <a:r>
              <a:rPr lang="en-US" sz="2000" dirty="0"/>
              <a:t>Graph Terminology.</a:t>
            </a:r>
          </a:p>
        </p:txBody>
      </p:sp>
      <p:graphicFrame>
        <p:nvGraphicFramePr>
          <p:cNvPr id="9" name="Table 4"/>
          <p:cNvGraphicFramePr>
            <a:graphicFrameLocks noGrp="1"/>
          </p:cNvGraphicFramePr>
          <p:nvPr>
            <p:extLst>
              <p:ext uri="{D42A27DB-BD31-4B8C-83A1-F6EECF244321}">
                <p14:modId xmlns:p14="http://schemas.microsoft.com/office/powerpoint/2010/main" val="1970086537"/>
              </p:ext>
            </p:extLst>
          </p:nvPr>
        </p:nvGraphicFramePr>
        <p:xfrm>
          <a:off x="304800" y="4529184"/>
          <a:ext cx="8610600" cy="1965960"/>
        </p:xfrm>
        <a:graphic>
          <a:graphicData uri="http://schemas.openxmlformats.org/drawingml/2006/table">
            <a:tbl>
              <a:tblPr firstRow="1" bandRow="1">
                <a:tableStyleId>{21E4AEA4-8DFA-4A89-87EB-49C32662AFE0}</a:tableStyleId>
              </a:tblPr>
              <a:tblGrid>
                <a:gridCol w="2015247">
                  <a:extLst>
                    <a:ext uri="{9D8B030D-6E8A-4147-A177-3AD203B41FA5}">
                      <a16:colId xmlns:a16="http://schemas.microsoft.com/office/drawing/2014/main" val="831567363"/>
                    </a:ext>
                  </a:extLst>
                </a:gridCol>
                <a:gridCol w="2290053">
                  <a:extLst>
                    <a:ext uri="{9D8B030D-6E8A-4147-A177-3AD203B41FA5}">
                      <a16:colId xmlns:a16="http://schemas.microsoft.com/office/drawing/2014/main" val="1633824391"/>
                    </a:ext>
                  </a:extLst>
                </a:gridCol>
                <a:gridCol w="2564860">
                  <a:extLst>
                    <a:ext uri="{9D8B030D-6E8A-4147-A177-3AD203B41FA5}">
                      <a16:colId xmlns:a16="http://schemas.microsoft.com/office/drawing/2014/main" val="20002"/>
                    </a:ext>
                  </a:extLst>
                </a:gridCol>
                <a:gridCol w="1740440">
                  <a:extLst>
                    <a:ext uri="{9D8B030D-6E8A-4147-A177-3AD203B41FA5}">
                      <a16:colId xmlns:a16="http://schemas.microsoft.com/office/drawing/2014/main" val="20003"/>
                    </a:ext>
                  </a:extLst>
                </a:gridCol>
              </a:tblGrid>
              <a:tr h="411480">
                <a:tc>
                  <a:txBody>
                    <a:bodyPr/>
                    <a:lstStyle/>
                    <a:p>
                      <a:pPr algn="ctr"/>
                      <a:r>
                        <a:rPr lang="en-US" sz="1800" b="1" i="1" u="none" strike="noStrike" kern="1200" baseline="0" dirty="0">
                          <a:solidFill>
                            <a:schemeClr val="tx1"/>
                          </a:solidFill>
                          <a:latin typeface="+mn-lt"/>
                          <a:ea typeface="+mn-ea"/>
                          <a:cs typeface="+mn-cs"/>
                        </a:rPr>
                        <a:t>Type</a:t>
                      </a:r>
                      <a:endParaRPr lang="en-US" sz="2800" b="0" i="1" dirty="0">
                        <a:solidFill>
                          <a:schemeClr val="tx1"/>
                        </a:solidFill>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Edges</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Multiple Edges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Loops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8888009"/>
                  </a:ext>
                </a:extLst>
              </a:tr>
              <a:tr h="967740">
                <a:tc>
                  <a:txBody>
                    <a:bodyPr/>
                    <a:lstStyle/>
                    <a:p>
                      <a:r>
                        <a:rPr lang="en-US" sz="1600" b="0" i="0" u="none" strike="noStrike" kern="1200" baseline="0" dirty="0">
                          <a:solidFill>
                            <a:schemeClr val="dk1"/>
                          </a:solidFill>
                          <a:latin typeface="+mn-lt"/>
                          <a:ea typeface="+mn-ea"/>
                          <a:cs typeface="+mn-cs"/>
                        </a:rPr>
                        <a:t>Simple 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Pseudograph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Simple directed 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 </a:t>
                      </a: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Mixed graph</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r>
                        <a:rPr lang="en-US" sz="1600" b="0" i="0" u="none" strike="noStrike" kern="1200" baseline="0" dirty="0">
                          <a:solidFill>
                            <a:schemeClr val="dk1"/>
                          </a:solidFill>
                          <a:latin typeface="+mn-lt"/>
                          <a:ea typeface="+mn-ea"/>
                          <a:cs typeface="+mn-cs"/>
                        </a:rPr>
                        <a:t> and undirected</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dk1"/>
                          </a:solidFill>
                          <a:latin typeface="+mn-lt"/>
                          <a:ea typeface="+mn-ea"/>
                          <a:cs typeface="+mn-cs"/>
                        </a:rPr>
                        <a:t>No</a:t>
                      </a:r>
                    </a:p>
                    <a:p>
                      <a:pPr algn="ct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i="0" u="none" strike="noStrike" kern="1200" baseline="0" dirty="0">
                        <a:solidFill>
                          <a:schemeClr val="dk1"/>
                        </a:solidFill>
                        <a:latin typeface="+mn-lt"/>
                        <a:ea typeface="+mn-ea"/>
                        <a:cs typeface="+mn-cs"/>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2903125"/>
                  </a:ext>
                </a:extLst>
              </a:tr>
            </a:tbl>
          </a:graphicData>
        </a:graphic>
      </p:graphicFrame>
    </p:spTree>
    <p:extLst>
      <p:ext uri="{BB962C8B-B14F-4D97-AF65-F5344CB8AC3E}">
        <p14:creationId xmlns:p14="http://schemas.microsoft.com/office/powerpoint/2010/main" val="3209556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4</a:t>
            </a:r>
            <a:r>
              <a:rPr lang="en-IN" dirty="0"/>
              <a:t> - Appendix</a:t>
            </a:r>
          </a:p>
        </p:txBody>
      </p:sp>
      <p:sp>
        <p:nvSpPr>
          <p:cNvPr id="3" name="Content Placeholder 2"/>
          <p:cNvSpPr>
            <a:spLocks noGrp="1"/>
          </p:cNvSpPr>
          <p:nvPr>
            <p:ph idx="1"/>
          </p:nvPr>
        </p:nvSpPr>
        <p:spPr/>
        <p:txBody>
          <a:bodyPr/>
          <a:lstStyle/>
          <a:p>
            <a:r>
              <a:rPr lang="en-IN" sz="1800" dirty="0"/>
              <a:t>Graph G has 8 vertices. A, B, C, D. E, F, G, and H. The graph has 10 edges. A B, A D, B C. B F, C D, D H. E F, E H, F G, and G H. Graph H has 8 vertices. S, T, U, V. W, X, Y, and Z. The graph has 10 edges. S T, S V, T U. U V, V Z, W X. W Z, X Y, and Y Z.</a:t>
            </a:r>
          </a:p>
          <a:p>
            <a:r>
              <a:rPr lang="en-IN" sz="1800" dirty="0"/>
              <a:t>Subgraph of G has 4 vertices. B, D, F, and H. The graph has 2 edges. B F and D H. Subgraph of H has 4 vertices. S,V, W, and Z. The graph has 4 edges. S V, S W, W Z, and Z V.</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5624791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5</a:t>
            </a:r>
            <a:r>
              <a:rPr lang="en-IN" dirty="0"/>
              <a:t> - Appendix</a:t>
            </a:r>
          </a:p>
        </p:txBody>
      </p:sp>
      <p:sp>
        <p:nvSpPr>
          <p:cNvPr id="3" name="Content Placeholder 2"/>
          <p:cNvSpPr>
            <a:spLocks noGrp="1"/>
          </p:cNvSpPr>
          <p:nvPr>
            <p:ph idx="1"/>
          </p:nvPr>
        </p:nvSpPr>
        <p:spPr>
          <a:xfrm>
            <a:off x="457200" y="1295400"/>
            <a:ext cx="8229600" cy="5257800"/>
          </a:xfrm>
        </p:spPr>
        <p:txBody>
          <a:bodyPr/>
          <a:lstStyle/>
          <a:p>
            <a:r>
              <a:rPr lang="en-IN" sz="1800" dirty="0"/>
              <a:t>Graph G has 6 vertices </a:t>
            </a:r>
            <a:r>
              <a:rPr lang="en-IN" sz="1800" dirty="0" err="1"/>
              <a:t>labeled</a:t>
            </a:r>
            <a:r>
              <a:rPr lang="en-IN" sz="1800" dirty="0"/>
              <a:t> from U1 to U6. The graph has 7 edges. U1 U2, U1 U4, U2 U3. U2 U6, U3 U4, U4 U5, and U5 U6. Graph H has 6 vertices </a:t>
            </a:r>
            <a:r>
              <a:rPr lang="en-IN" sz="1800" dirty="0" err="1"/>
              <a:t>labeled</a:t>
            </a:r>
            <a:r>
              <a:rPr lang="en-IN" sz="1800" dirty="0"/>
              <a:t> from V1 to V6. The graph has 7 edges. V1 V2, V1 V5, V2 V3. V3 V4, V3 V6, V4 V5, and V5 V6. </a:t>
            </a:r>
          </a:p>
        </p:txBody>
      </p:sp>
      <p:sp>
        <p:nvSpPr>
          <p:cNvPr id="4" name="Text Placeholder 3"/>
          <p:cNvSpPr>
            <a:spLocks noGrp="1"/>
          </p:cNvSpPr>
          <p:nvPr>
            <p:ph type="body" sz="quarter" idx="12"/>
          </p:nvPr>
        </p:nvSpPr>
        <p:spPr>
          <a:xfrm>
            <a:off x="3506024"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14414380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Undirected Graphs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G1 has 7 vertices. A, B, C. D, E, F, and G. The graph has 8 edges. A B, A C, B C. C D, C F, F D. F G and D E. Graph G2 has 6 vertices. A, B, C. D, E, and F. The graph has 5 edges. A B, A C, D E. D F and E F.</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28051405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 Components - Appendix</a:t>
            </a:r>
          </a:p>
        </p:txBody>
      </p:sp>
      <p:sp>
        <p:nvSpPr>
          <p:cNvPr id="3" name="Content Placeholder 2"/>
          <p:cNvSpPr>
            <a:spLocks noGrp="1"/>
          </p:cNvSpPr>
          <p:nvPr>
            <p:ph idx="1"/>
          </p:nvPr>
        </p:nvSpPr>
        <p:spPr>
          <a:xfrm>
            <a:off x="457200" y="1295400"/>
            <a:ext cx="8229600" cy="4724400"/>
          </a:xfrm>
        </p:spPr>
        <p:txBody>
          <a:bodyPr/>
          <a:lstStyle/>
          <a:p>
            <a:r>
              <a:rPr lang="en-IN" sz="1800" dirty="0"/>
              <a:t>The graph has 6 edges. Edges A C, A B, and B C are in H1 area. Edge D E is in H2 area. Edges F G and G H are in H3 area.</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6738860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2</a:t>
            </a:r>
            <a:r>
              <a:rPr lang="en-IN" dirty="0"/>
              <a:t>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G has 5 vertices. A, B, C, D, and E. The graph has 6 edges. Arrows point from A to B, from B to C, from B to D. From C to D, from D to E, and from E to A. Graph H has 5 vertices. A, B, C, D, and E. The graph has 6 edges. Arrows point from B to A, from B to C, from C to D. From D to B, from D to E, and from E to A.</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43007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1</a:t>
            </a:r>
            <a:r>
              <a:rPr lang="en-IN" dirty="0"/>
              <a:t> - Appendix</a:t>
            </a:r>
          </a:p>
        </p:txBody>
      </p:sp>
      <p:sp>
        <p:nvSpPr>
          <p:cNvPr id="3" name="Content Placeholder 2"/>
          <p:cNvSpPr>
            <a:spLocks noGrp="1"/>
          </p:cNvSpPr>
          <p:nvPr>
            <p:ph idx="1"/>
          </p:nvPr>
        </p:nvSpPr>
        <p:spPr>
          <a:xfrm>
            <a:off x="457200" y="1295400"/>
            <a:ext cx="8229600" cy="4724400"/>
          </a:xfrm>
        </p:spPr>
        <p:txBody>
          <a:bodyPr/>
          <a:lstStyle/>
          <a:p>
            <a:r>
              <a:rPr lang="en-IN" sz="1800" dirty="0"/>
              <a:t>A river flows around an island. Then a land divides the flow into two branches. Therefore, there are four main areas divided by the river. The land above the river </a:t>
            </a:r>
            <a:r>
              <a:rPr lang="en-IN" sz="1800" dirty="0" err="1"/>
              <a:t>labeled</a:t>
            </a:r>
            <a:r>
              <a:rPr lang="en-IN" sz="1800" dirty="0"/>
              <a:t> C. The land below the river </a:t>
            </a:r>
            <a:r>
              <a:rPr lang="en-IN" sz="1800" dirty="0" err="1"/>
              <a:t>labeled</a:t>
            </a:r>
            <a:r>
              <a:rPr lang="en-IN" sz="1800" dirty="0"/>
              <a:t> B. The island </a:t>
            </a:r>
            <a:r>
              <a:rPr lang="en-IN" sz="1800" dirty="0" err="1"/>
              <a:t>labeled</a:t>
            </a:r>
            <a:r>
              <a:rPr lang="en-IN" sz="1800" dirty="0"/>
              <a:t> A. And the land between the river branches </a:t>
            </a:r>
            <a:r>
              <a:rPr lang="en-IN" sz="1800" dirty="0" err="1"/>
              <a:t>labeled</a:t>
            </a:r>
            <a:r>
              <a:rPr lang="en-IN" sz="1800" dirty="0"/>
              <a:t> D. There are 2 bridges connecting the island with the land above the river. There is a bridge connecting the island with the land between the river branches. There is a bridge connecting the land between the river branches with the land above the river. There are 2 bridges connecting the island with the land below the river. There is a bridge connecting the land below the river with the land between the river branches.</a:t>
            </a:r>
          </a:p>
          <a:p>
            <a:r>
              <a:rPr lang="en-IN" sz="1800" dirty="0"/>
              <a:t>The graph has 7 edges. A D, B D, C D. 2 A B edges and 2 A C edges.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214205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2</a:t>
            </a:r>
            <a:r>
              <a:rPr lang="en-IN" dirty="0"/>
              <a:t>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G1 has 5 vertices. A, B, C, D, and E. The graph has 6 edges. A B, A E, B E. C D, C E, and D E. Graph G2 has 5 vertices. A, B, C, D, and E. The graph has 8 edges. A B, A D, A E. B C, B E, C D, C E, and D E. Graph G3 has 5 vertices. A, B, C, D, and E. The graph has 7 edges. A B, A C, A D. B D, B E, C D, and D E.</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2038047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Sufficient Conditions for Euler Circuits and Paths</a:t>
            </a:r>
            <a:r>
              <a:rPr lang="en-IN" sz="1500" dirty="0"/>
              <a:t> 1</a:t>
            </a:r>
            <a:r>
              <a:rPr lang="en-IN" dirty="0"/>
              <a:t>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G has 6 vertices. A, B, C. D, E, and F. The graph has 7 edges. A B, A F, B C. C D, C E, C F, and D E. There are arrows near the following edges. From A to F, from F to C, from C to B, and from B to A. Graph H is the same as graph G with removed vertices A, B, and F, and the corresponding edges.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0382344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Circuits and Paths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G1 has 4 vertices. A, B, C, and D. The graph has 5 edges. A B, A D, B C. B D, and C D. Graph G2 has 7 vertices. A, B, C. D, E, F, and G. The graph has 11 edges. A B, A G, B C. B G, C D, C G. C F, D E, D F. E F, and F G. Graph G3 has 7 vertices. A, B, C. D, E, F and G. The graph has 12 edges. A B, A F, A G. B C, B G, C D. C G, D E, D G. E F, E G, and F G.</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4050523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Hamilton Paths and Circuits</a:t>
            </a:r>
            <a:r>
              <a:rPr lang="en-IN" sz="1500" dirty="0"/>
              <a:t> 1</a:t>
            </a:r>
            <a:r>
              <a:rPr lang="en-IN" dirty="0"/>
              <a:t> - Appendix</a:t>
            </a:r>
          </a:p>
        </p:txBody>
      </p:sp>
      <p:sp>
        <p:nvSpPr>
          <p:cNvPr id="3" name="Content Placeholder 2"/>
          <p:cNvSpPr>
            <a:spLocks noGrp="1"/>
          </p:cNvSpPr>
          <p:nvPr>
            <p:ph idx="1"/>
          </p:nvPr>
        </p:nvSpPr>
        <p:spPr>
          <a:xfrm>
            <a:off x="457200" y="1295400"/>
            <a:ext cx="8229600" cy="4724400"/>
          </a:xfrm>
        </p:spPr>
        <p:txBody>
          <a:bodyPr/>
          <a:lstStyle/>
          <a:p>
            <a:r>
              <a:rPr lang="en-IN" sz="1800" dirty="0"/>
              <a:t>Graph A is a dodecahedron, which is a polyhedron with 12 regular pentagons as faces. Graph B is a dodecahedron expanded on a plane with 20 vertices. The graph is a regular pentagon with a five pointed star inside it. Their 5 pairs of corresponding vertices are connected. There is a small regular pentagon inside the star. Their 5 pairs of the corresponding vertices are connected.</a:t>
            </a:r>
          </a:p>
          <a:p>
            <a:r>
              <a:rPr lang="en-IN" sz="1800" dirty="0"/>
              <a:t>The highlighted edges form a path that runs along the edges of the graph. The path passes every vertex only once. The start and end points of the path are the same.</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42765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5" name="Content Placeholder 2"/>
          <p:cNvSpPr>
            <a:spLocks noGrp="1"/>
          </p:cNvSpPr>
          <p:nvPr>
            <p:ph idx="1"/>
          </p:nvPr>
        </p:nvSpPr>
        <p:spPr>
          <a:xfrm>
            <a:off x="457200" y="1295400"/>
            <a:ext cx="8229600" cy="5257800"/>
          </a:xfrm>
        </p:spPr>
        <p:txBody>
          <a:bodyPr/>
          <a:lstStyle/>
          <a:p>
            <a:r>
              <a:rPr lang="en-US" sz="2600" dirty="0"/>
              <a:t>We will illustrate how graph theory can be used in models of:</a:t>
            </a:r>
          </a:p>
          <a:p>
            <a:pPr lvl="1">
              <a:spcBef>
                <a:spcPts val="300"/>
              </a:spcBef>
            </a:pPr>
            <a:r>
              <a:rPr lang="en-US" sz="2400" dirty="0"/>
              <a:t>Social networks</a:t>
            </a:r>
          </a:p>
          <a:p>
            <a:pPr lvl="1">
              <a:spcBef>
                <a:spcPts val="300"/>
              </a:spcBef>
            </a:pPr>
            <a:r>
              <a:rPr lang="en-US" sz="2400" dirty="0"/>
              <a:t>Communications networks</a:t>
            </a:r>
          </a:p>
          <a:p>
            <a:pPr lvl="1">
              <a:spcBef>
                <a:spcPts val="300"/>
              </a:spcBef>
            </a:pPr>
            <a:r>
              <a:rPr lang="en-US" sz="2400" dirty="0"/>
              <a:t>Information networks</a:t>
            </a:r>
          </a:p>
          <a:p>
            <a:pPr lvl="1">
              <a:spcBef>
                <a:spcPts val="300"/>
              </a:spcBef>
            </a:pPr>
            <a:r>
              <a:rPr lang="en-US" sz="2400" dirty="0"/>
              <a:t>Software design</a:t>
            </a:r>
          </a:p>
          <a:p>
            <a:pPr lvl="1">
              <a:spcBef>
                <a:spcPts val="300"/>
              </a:spcBef>
            </a:pPr>
            <a:r>
              <a:rPr lang="en-US" sz="2400" dirty="0"/>
              <a:t>Transportation networks</a:t>
            </a:r>
          </a:p>
          <a:p>
            <a:pPr lvl="1">
              <a:spcBef>
                <a:spcPts val="300"/>
              </a:spcBef>
            </a:pPr>
            <a:r>
              <a:rPr lang="en-US" sz="2400" dirty="0"/>
              <a:t>Biological networks</a:t>
            </a:r>
          </a:p>
          <a:p>
            <a:r>
              <a:rPr lang="en-US" sz="2600" dirty="0"/>
              <a:t>It’s a challenge to find a subject to which graph theory has not yet been applied. Can you find an area without applications of graph theory?</a:t>
            </a:r>
          </a:p>
        </p:txBody>
      </p:sp>
    </p:spTree>
    <p:extLst>
      <p:ext uri="{BB962C8B-B14F-4D97-AF65-F5344CB8AC3E}">
        <p14:creationId xmlns:p14="http://schemas.microsoft.com/office/powerpoint/2010/main" val="70281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1</a:t>
            </a:r>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400" dirty="0"/>
              <a:t>Graphs can be used to model social structures based on different kinds of relationships between people or groups. </a:t>
            </a:r>
          </a:p>
          <a:p>
            <a:pPr>
              <a:spcBef>
                <a:spcPts val="300"/>
              </a:spcBef>
            </a:pPr>
            <a:r>
              <a:rPr lang="en-US" sz="2400" dirty="0"/>
              <a:t>In a </a:t>
            </a:r>
            <a:r>
              <a:rPr lang="en-US" sz="2400" i="1" dirty="0"/>
              <a:t>social network</a:t>
            </a:r>
            <a:r>
              <a:rPr lang="en-US" sz="2400" dirty="0"/>
              <a:t>, vertices represent individuals or organizations and edges represent relationships between them.</a:t>
            </a:r>
          </a:p>
          <a:p>
            <a:pPr>
              <a:spcBef>
                <a:spcPts val="300"/>
              </a:spcBef>
            </a:pPr>
            <a:r>
              <a:rPr lang="en-US" sz="2400" dirty="0"/>
              <a:t>Useful graph models of social networks include:</a:t>
            </a:r>
          </a:p>
          <a:p>
            <a:pPr lvl="1">
              <a:spcBef>
                <a:spcPts val="300"/>
              </a:spcBef>
            </a:pPr>
            <a:r>
              <a:rPr lang="en-US" sz="2200" i="1" dirty="0"/>
              <a:t>friendship graphs </a:t>
            </a:r>
            <a:r>
              <a:rPr lang="en-US" sz="2200" dirty="0"/>
              <a:t>- undirected graphs where two people are connected if they are friends (in the real world, on Facebook, or in a particular virtual world, and so on.)</a:t>
            </a:r>
          </a:p>
          <a:p>
            <a:pPr lvl="1">
              <a:spcBef>
                <a:spcPts val="300"/>
              </a:spcBef>
            </a:pPr>
            <a:r>
              <a:rPr lang="en-US" sz="2200" i="1" dirty="0"/>
              <a:t>collaboration graphs </a:t>
            </a:r>
            <a:r>
              <a:rPr lang="en-US" sz="2200" dirty="0"/>
              <a:t>- undirected graphs where two people are connected if they collaborate in a specific way</a:t>
            </a:r>
          </a:p>
          <a:p>
            <a:pPr lvl="1">
              <a:spcBef>
                <a:spcPts val="300"/>
              </a:spcBef>
            </a:pPr>
            <a:r>
              <a:rPr lang="en-US" sz="2200" i="1" dirty="0"/>
              <a:t>influence graphs</a:t>
            </a:r>
            <a:r>
              <a:rPr lang="en-US" sz="2200" dirty="0"/>
              <a:t> - directed graphs where there is an edge from one person to another if the first person can influence the second person</a:t>
            </a:r>
          </a:p>
        </p:txBody>
      </p:sp>
    </p:spTree>
    <p:extLst>
      <p:ext uri="{BB962C8B-B14F-4D97-AF65-F5344CB8AC3E}">
        <p14:creationId xmlns:p14="http://schemas.microsoft.com/office/powerpoint/2010/main" val="385485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2</a:t>
            </a:r>
          </a:p>
        </p:txBody>
      </p:sp>
      <p:sp>
        <p:nvSpPr>
          <p:cNvPr id="5" name="Content Placeholder 2"/>
          <p:cNvSpPr>
            <a:spLocks noGrp="1"/>
          </p:cNvSpPr>
          <p:nvPr>
            <p:ph idx="1"/>
          </p:nvPr>
        </p:nvSpPr>
        <p:spPr>
          <a:xfrm>
            <a:off x="457200" y="1295400"/>
            <a:ext cx="3581400" cy="1600200"/>
          </a:xfrm>
        </p:spPr>
        <p:txBody>
          <a:bodyPr/>
          <a:lstStyle/>
          <a:p>
            <a:r>
              <a:rPr lang="en-US" sz="2600" b="1" dirty="0"/>
              <a:t>Example</a:t>
            </a:r>
            <a:r>
              <a:rPr lang="en-US" sz="2600" dirty="0"/>
              <a:t>: A friendship </a:t>
            </a:r>
            <a:br>
              <a:rPr lang="en-US" sz="2600" dirty="0"/>
            </a:br>
            <a:r>
              <a:rPr lang="en-US" sz="2600" dirty="0"/>
              <a:t>graph where two people </a:t>
            </a:r>
            <a:br>
              <a:rPr lang="en-US" sz="2600" dirty="0"/>
            </a:br>
            <a:r>
              <a:rPr lang="en-US" sz="2600" dirty="0"/>
              <a:t>are connected if they are </a:t>
            </a:r>
            <a:br>
              <a:rPr lang="en-US" sz="2600" dirty="0"/>
            </a:br>
            <a:r>
              <a:rPr lang="en-US" sz="2600" dirty="0"/>
              <a:t>Facebook friends.</a:t>
            </a:r>
          </a:p>
        </p:txBody>
      </p:sp>
      <p:pic>
        <p:nvPicPr>
          <p:cNvPr id="24578" name="Picture 3" descr="An acquaintanceship graph with 16 vertices and 25 edg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970022" y="1295400"/>
            <a:ext cx="3259578" cy="174528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4221639"/>
            <a:ext cx="2362200" cy="822960"/>
          </a:xfrm>
        </p:spPr>
        <p:txBody>
          <a:bodyPr/>
          <a:lstStyle/>
          <a:p>
            <a:r>
              <a:rPr lang="en-US" sz="2600" b="1" dirty="0"/>
              <a:t>Example</a:t>
            </a:r>
            <a:r>
              <a:rPr lang="en-US" sz="2600" dirty="0"/>
              <a:t>: An </a:t>
            </a:r>
            <a:br>
              <a:rPr lang="en-US" sz="2600" dirty="0"/>
            </a:br>
            <a:r>
              <a:rPr lang="en-US" sz="2600" dirty="0"/>
              <a:t>influence graph</a:t>
            </a:r>
          </a:p>
        </p:txBody>
      </p:sp>
      <p:pic>
        <p:nvPicPr>
          <p:cNvPr id="24579" name="Picture 5" descr="An influence graph with 5 vertices and 8 directed edges."/>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5351022" y="3917467"/>
            <a:ext cx="2497578" cy="143130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381000" y="5791200"/>
            <a:ext cx="3733800" cy="502920"/>
          </a:xfrm>
        </p:spPr>
        <p:txBody>
          <a:bodyPr/>
          <a:lstStyle/>
          <a:p>
            <a:r>
              <a:rPr lang="en-US" sz="2000" i="1" dirty="0"/>
              <a:t>Next Slide: Collaboration Graphs</a:t>
            </a:r>
          </a:p>
        </p:txBody>
      </p:sp>
      <p:sp>
        <p:nvSpPr>
          <p:cNvPr id="8" name="Text Placeholder 7"/>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76020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Collaboration Graphs</a:t>
            </a:r>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200" dirty="0"/>
              <a:t>The </a:t>
            </a:r>
            <a:r>
              <a:rPr lang="en-US" sz="2200" i="1" dirty="0"/>
              <a:t>Hollywood graph </a:t>
            </a:r>
            <a:r>
              <a:rPr lang="en-US" sz="2200" dirty="0"/>
              <a:t>models the collaboration of actors in films.</a:t>
            </a:r>
          </a:p>
          <a:p>
            <a:pPr lvl="1">
              <a:spcBef>
                <a:spcPts val="300"/>
              </a:spcBef>
            </a:pPr>
            <a:r>
              <a:rPr lang="en-US" sz="2000" dirty="0"/>
              <a:t>We represent actors by vertices and we connect two vertices if the actors they represent have appeared in the same movie.</a:t>
            </a:r>
          </a:p>
          <a:p>
            <a:pPr lvl="1">
              <a:spcBef>
                <a:spcPts val="300"/>
              </a:spcBef>
            </a:pPr>
            <a:r>
              <a:rPr lang="en-US" sz="2000" dirty="0"/>
              <a:t>We will study the Hollywood Graph in Section 10.4 when we discuss Kevin Bacon numbers.</a:t>
            </a:r>
          </a:p>
          <a:p>
            <a:pPr>
              <a:spcBef>
                <a:spcPts val="300"/>
              </a:spcBef>
            </a:pPr>
            <a:r>
              <a:rPr lang="en-US" sz="2200" dirty="0"/>
              <a:t>An </a:t>
            </a:r>
            <a:r>
              <a:rPr lang="en-US" sz="2200" i="1" dirty="0"/>
              <a:t>academic collaboration graph </a:t>
            </a:r>
            <a:r>
              <a:rPr lang="en-US" sz="2200" dirty="0"/>
              <a:t>models the collaboration of researchers who have jointly written a paper in a particular subject.</a:t>
            </a:r>
          </a:p>
          <a:p>
            <a:pPr lvl="1">
              <a:spcBef>
                <a:spcPts val="300"/>
              </a:spcBef>
            </a:pPr>
            <a:r>
              <a:rPr lang="en-US" sz="2000" dirty="0"/>
              <a:t>We represent researchers in a particular academic discipline using vertices.</a:t>
            </a:r>
          </a:p>
          <a:p>
            <a:pPr lvl="1">
              <a:spcBef>
                <a:spcPts val="300"/>
              </a:spcBef>
            </a:pPr>
            <a:r>
              <a:rPr lang="en-US" sz="2000" dirty="0"/>
              <a:t>We connect the vertices representing two researchers in this discipline if they are coauthors of a paper.</a:t>
            </a:r>
          </a:p>
          <a:p>
            <a:pPr lvl="1">
              <a:spcBef>
                <a:spcPts val="300"/>
              </a:spcBef>
            </a:pPr>
            <a:r>
              <a:rPr lang="en-US" sz="2000" dirty="0"/>
              <a:t>We will study the academic collaboration graph for mathematicians when we discuss </a:t>
            </a:r>
            <a:r>
              <a:rPr lang="en-US" sz="2000" i="1" dirty="0" err="1"/>
              <a:t>Erd</a:t>
            </a:r>
            <a:r>
              <a:rPr lang="hu-HU" sz="2000" i="1" dirty="0">
                <a:ea typeface="Cambria Math"/>
              </a:rPr>
              <a:t>ő</a:t>
            </a:r>
            <a:r>
              <a:rPr lang="en-US" sz="2000" i="1" dirty="0"/>
              <a:t>s numbers </a:t>
            </a:r>
            <a:r>
              <a:rPr lang="en-US" sz="2000" dirty="0"/>
              <a:t>in Section 10.4.</a:t>
            </a:r>
          </a:p>
        </p:txBody>
      </p:sp>
    </p:spTree>
    <p:extLst>
      <p:ext uri="{BB962C8B-B14F-4D97-AF65-F5344CB8AC3E}">
        <p14:creationId xmlns:p14="http://schemas.microsoft.com/office/powerpoint/2010/main" val="102468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Information Networks </a:t>
            </a:r>
          </a:p>
        </p:txBody>
      </p:sp>
      <p:sp>
        <p:nvSpPr>
          <p:cNvPr id="5" name="Content Placeholder 2"/>
          <p:cNvSpPr>
            <a:spLocks noGrp="1"/>
          </p:cNvSpPr>
          <p:nvPr>
            <p:ph idx="1"/>
          </p:nvPr>
        </p:nvSpPr>
        <p:spPr>
          <a:xfrm>
            <a:off x="457200" y="1295400"/>
            <a:ext cx="8229600" cy="4724400"/>
          </a:xfrm>
        </p:spPr>
        <p:txBody>
          <a:bodyPr/>
          <a:lstStyle/>
          <a:p>
            <a:pPr>
              <a:spcBef>
                <a:spcPts val="300"/>
              </a:spcBef>
            </a:pPr>
            <a:r>
              <a:rPr lang="en-US" sz="2200" dirty="0"/>
              <a:t>Graphs can be used to model different types of networks that link different types of information.</a:t>
            </a:r>
          </a:p>
          <a:p>
            <a:pPr>
              <a:spcBef>
                <a:spcPts val="300"/>
              </a:spcBef>
            </a:pPr>
            <a:r>
              <a:rPr lang="en-US" sz="2200" dirty="0"/>
              <a:t>In a </a:t>
            </a:r>
            <a:r>
              <a:rPr lang="en-US" sz="2200" i="1" dirty="0"/>
              <a:t>web graph</a:t>
            </a:r>
            <a:r>
              <a:rPr lang="en-US" sz="2200" dirty="0"/>
              <a:t>, web pages are represented by vertices and links are represented by directed edges.</a:t>
            </a:r>
          </a:p>
          <a:p>
            <a:pPr lvl="1">
              <a:spcBef>
                <a:spcPts val="300"/>
              </a:spcBef>
            </a:pPr>
            <a:r>
              <a:rPr lang="en-US" sz="2000" dirty="0"/>
              <a:t>A web graph models the web at a particular time.</a:t>
            </a:r>
          </a:p>
          <a:p>
            <a:pPr lvl="1">
              <a:spcBef>
                <a:spcPts val="300"/>
              </a:spcBef>
            </a:pPr>
            <a:r>
              <a:rPr lang="en-US" sz="2000" dirty="0"/>
              <a:t>We will explain how the web graph is used by search engines in </a:t>
            </a:r>
            <a:br>
              <a:rPr lang="en-US" sz="2000" dirty="0"/>
            </a:br>
            <a:r>
              <a:rPr lang="en-US" sz="2000" dirty="0"/>
              <a:t>Section </a:t>
            </a:r>
            <a:r>
              <a:rPr lang="en-US" sz="2000" dirty="0">
                <a:latin typeface="Cambria" pitchFamily="18" charset="0"/>
              </a:rPr>
              <a:t>11.4.</a:t>
            </a:r>
            <a:endParaRPr lang="en-US" sz="2000" dirty="0"/>
          </a:p>
          <a:p>
            <a:pPr>
              <a:spcBef>
                <a:spcPts val="300"/>
              </a:spcBef>
            </a:pPr>
            <a:r>
              <a:rPr lang="en-US" sz="2200" dirty="0"/>
              <a:t>In a </a:t>
            </a:r>
            <a:r>
              <a:rPr lang="en-US" sz="2200" i="1" dirty="0"/>
              <a:t>citation network</a:t>
            </a:r>
            <a:r>
              <a:rPr lang="en-US" sz="2200" dirty="0"/>
              <a:t>: </a:t>
            </a:r>
          </a:p>
          <a:p>
            <a:pPr lvl="1">
              <a:spcBef>
                <a:spcPts val="300"/>
              </a:spcBef>
            </a:pPr>
            <a:r>
              <a:rPr lang="en-US" sz="2000" dirty="0"/>
              <a:t>Research papers in a particular discipline are represented by vertices.</a:t>
            </a:r>
          </a:p>
          <a:p>
            <a:pPr lvl="1">
              <a:spcBef>
                <a:spcPts val="300"/>
              </a:spcBef>
            </a:pPr>
            <a:r>
              <a:rPr lang="en-US" sz="2000" dirty="0"/>
              <a:t>When a paper cites a second paper as a reference,  there is an edge from the vertex representing this paper to the vertex representing the second paper.</a:t>
            </a:r>
          </a:p>
        </p:txBody>
      </p:sp>
    </p:spTree>
    <p:extLst>
      <p:ext uri="{BB962C8B-B14F-4D97-AF65-F5344CB8AC3E}">
        <p14:creationId xmlns:p14="http://schemas.microsoft.com/office/powerpoint/2010/main" val="112751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5" name="Content Placeholder 2"/>
          <p:cNvSpPr>
            <a:spLocks noGrp="1"/>
          </p:cNvSpPr>
          <p:nvPr>
            <p:ph idx="1"/>
          </p:nvPr>
        </p:nvSpPr>
        <p:spPr>
          <a:xfrm>
            <a:off x="457200" y="1295400"/>
            <a:ext cx="8229600" cy="4953000"/>
          </a:xfrm>
        </p:spPr>
        <p:txBody>
          <a:bodyPr/>
          <a:lstStyle/>
          <a:p>
            <a:pPr>
              <a:spcBef>
                <a:spcPts val="300"/>
              </a:spcBef>
            </a:pPr>
            <a:r>
              <a:rPr lang="en-US" sz="2400" dirty="0"/>
              <a:t>Graph models are extensively used in the study of  transportation networks.</a:t>
            </a:r>
          </a:p>
          <a:p>
            <a:pPr>
              <a:spcBef>
                <a:spcPts val="300"/>
              </a:spcBef>
            </a:pPr>
            <a:r>
              <a:rPr lang="en-US" sz="2400" dirty="0"/>
              <a:t>Airline networks can be modeled using directed </a:t>
            </a:r>
            <a:r>
              <a:rPr lang="en-US" sz="2400" dirty="0" err="1"/>
              <a:t>multigraphs</a:t>
            </a:r>
            <a:r>
              <a:rPr lang="en-US" sz="2400" dirty="0"/>
              <a:t> where</a:t>
            </a:r>
          </a:p>
          <a:p>
            <a:pPr lvl="1">
              <a:spcBef>
                <a:spcPts val="300"/>
              </a:spcBef>
            </a:pPr>
            <a:r>
              <a:rPr lang="en-US" sz="2200" dirty="0"/>
              <a:t>airports are represented by vertices</a:t>
            </a:r>
          </a:p>
          <a:p>
            <a:pPr lvl="1">
              <a:spcBef>
                <a:spcPts val="300"/>
              </a:spcBef>
            </a:pPr>
            <a:r>
              <a:rPr lang="en-US" sz="2200" dirty="0"/>
              <a:t>each flight is represented by  a directed edge from the vertex representing the departure airport to the vertex representing the destination airport</a:t>
            </a:r>
          </a:p>
          <a:p>
            <a:pPr>
              <a:spcBef>
                <a:spcPts val="300"/>
              </a:spcBef>
            </a:pPr>
            <a:r>
              <a:rPr lang="en-US" sz="2400" dirty="0"/>
              <a:t>Road networks can be modeled using graphs where</a:t>
            </a:r>
          </a:p>
          <a:p>
            <a:pPr lvl="1">
              <a:spcBef>
                <a:spcPts val="300"/>
              </a:spcBef>
            </a:pPr>
            <a:r>
              <a:rPr lang="en-US" sz="2200" dirty="0"/>
              <a:t>vertices represent intersections and edges represent roads.</a:t>
            </a:r>
          </a:p>
          <a:p>
            <a:pPr lvl="1">
              <a:spcBef>
                <a:spcPts val="300"/>
              </a:spcBef>
            </a:pPr>
            <a:r>
              <a:rPr lang="en-US" sz="2200" dirty="0"/>
              <a:t>undirected edges represent two-way roads and directed edges represent one-way roads.</a:t>
            </a:r>
          </a:p>
        </p:txBody>
      </p:sp>
    </p:spTree>
    <p:extLst>
      <p:ext uri="{BB962C8B-B14F-4D97-AF65-F5344CB8AC3E}">
        <p14:creationId xmlns:p14="http://schemas.microsoft.com/office/powerpoint/2010/main" val="2763363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r>
              <a:rPr lang="en-US" sz="1500" dirty="0"/>
              <a:t> 1</a:t>
            </a:r>
          </a:p>
        </p:txBody>
      </p:sp>
      <p:sp>
        <p:nvSpPr>
          <p:cNvPr id="5" name="Content Placeholder 2"/>
          <p:cNvSpPr>
            <a:spLocks noGrp="1"/>
          </p:cNvSpPr>
          <p:nvPr>
            <p:ph idx="1"/>
          </p:nvPr>
        </p:nvSpPr>
        <p:spPr>
          <a:xfrm>
            <a:off x="457200" y="1295400"/>
            <a:ext cx="8229600" cy="3657600"/>
          </a:xfrm>
        </p:spPr>
        <p:txBody>
          <a:bodyPr/>
          <a:lstStyle/>
          <a:p>
            <a:pPr>
              <a:spcBef>
                <a:spcPts val="0"/>
              </a:spcBef>
            </a:pPr>
            <a:r>
              <a:rPr lang="en-US" sz="2000" dirty="0"/>
              <a:t>Graph models are extensively used in software design. We will introduce two such models here; one representing the dependency between the modules of a software application  and the other representing restrictions in the execution of statements in computer programs.</a:t>
            </a:r>
          </a:p>
          <a:p>
            <a:pPr>
              <a:spcBef>
                <a:spcPts val="0"/>
              </a:spcBef>
            </a:pPr>
            <a:r>
              <a:rPr lang="en-US" sz="2000" dirty="0"/>
              <a:t>When a top-down approach is used to design software, the system is divided into modules, each performing a specific task.    </a:t>
            </a:r>
          </a:p>
          <a:p>
            <a:pPr>
              <a:spcBef>
                <a:spcPts val="0"/>
              </a:spcBef>
            </a:pPr>
            <a:r>
              <a:rPr lang="en-US" sz="2000" dirty="0"/>
              <a:t>We use a </a:t>
            </a:r>
            <a:r>
              <a:rPr lang="en-US" sz="2000" i="1" dirty="0"/>
              <a:t>module dependency graph </a:t>
            </a:r>
            <a:r>
              <a:rPr lang="en-US" sz="2000" dirty="0"/>
              <a:t>to represent the dependency between these modules.  These dependencies need to be understood before coding can be done. </a:t>
            </a:r>
          </a:p>
          <a:p>
            <a:pPr lvl="1">
              <a:spcBef>
                <a:spcPts val="0"/>
              </a:spcBef>
            </a:pPr>
            <a:r>
              <a:rPr lang="en-US" sz="1800" dirty="0"/>
              <a:t>In a module dependency graph vertices represent software modules and there is an edge from one module to another if the second module depends on the first.</a:t>
            </a:r>
          </a:p>
        </p:txBody>
      </p:sp>
      <p:sp>
        <p:nvSpPr>
          <p:cNvPr id="3" name="Content Placeholder 3"/>
          <p:cNvSpPr>
            <a:spLocks noGrp="1"/>
          </p:cNvSpPr>
          <p:nvPr>
            <p:ph idx="13"/>
          </p:nvPr>
        </p:nvSpPr>
        <p:spPr>
          <a:xfrm>
            <a:off x="457200" y="5215128"/>
            <a:ext cx="3886200" cy="1219200"/>
          </a:xfrm>
        </p:spPr>
        <p:txBody>
          <a:bodyPr/>
          <a:lstStyle/>
          <a:p>
            <a:r>
              <a:rPr lang="en-US" sz="1800" b="1" dirty="0"/>
              <a:t>Example</a:t>
            </a:r>
            <a:r>
              <a:rPr lang="en-US" sz="1800" dirty="0"/>
              <a:t>: The dependencies between the seven modules in the design of a web browser are represented by this module dependency graph.</a:t>
            </a:r>
          </a:p>
        </p:txBody>
      </p:sp>
      <p:pic>
        <p:nvPicPr>
          <p:cNvPr id="25602" name="Picture 4" descr="A module dependency graph with 7 vertices and 9 directed edges."/>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5410200" y="5096256"/>
            <a:ext cx="2505456" cy="1456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415799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r>
              <a:rPr lang="en-US" sz="1500" dirty="0"/>
              <a:t> 2</a:t>
            </a:r>
          </a:p>
        </p:txBody>
      </p:sp>
      <p:sp>
        <p:nvSpPr>
          <p:cNvPr id="5" name="Content Placeholder 2"/>
          <p:cNvSpPr>
            <a:spLocks noGrp="1"/>
          </p:cNvSpPr>
          <p:nvPr>
            <p:ph idx="1"/>
          </p:nvPr>
        </p:nvSpPr>
        <p:spPr>
          <a:xfrm>
            <a:off x="457200" y="1295400"/>
            <a:ext cx="8229600" cy="2819400"/>
          </a:xfrm>
        </p:spPr>
        <p:txBody>
          <a:bodyPr/>
          <a:lstStyle/>
          <a:p>
            <a:r>
              <a:rPr lang="en-US" sz="2400" dirty="0"/>
              <a:t>We can use a directed graph called a </a:t>
            </a:r>
            <a:r>
              <a:rPr lang="en-US" sz="2400" i="1" dirty="0"/>
              <a:t>precedence graph </a:t>
            </a:r>
            <a:r>
              <a:rPr lang="en-US" sz="2400" dirty="0"/>
              <a:t>to represent which statements must have already been executed before we execute each statement.</a:t>
            </a:r>
            <a:endParaRPr lang="en-US" sz="2400" b="1" dirty="0"/>
          </a:p>
          <a:p>
            <a:pPr lvl="1"/>
            <a:r>
              <a:rPr lang="en-US" sz="2200" dirty="0"/>
              <a:t>Vertices represent statements in a computer program</a:t>
            </a:r>
          </a:p>
          <a:p>
            <a:pPr lvl="1"/>
            <a:r>
              <a:rPr lang="en-US" sz="2200" dirty="0"/>
              <a:t>There is a directed edge from a vertex to a second vertex if the second vertex cannot be executed before the first</a:t>
            </a:r>
          </a:p>
        </p:txBody>
      </p:sp>
      <p:sp>
        <p:nvSpPr>
          <p:cNvPr id="3" name="Content Placeholder 3"/>
          <p:cNvSpPr>
            <a:spLocks noGrp="1"/>
          </p:cNvSpPr>
          <p:nvPr>
            <p:ph idx="13"/>
          </p:nvPr>
        </p:nvSpPr>
        <p:spPr>
          <a:xfrm>
            <a:off x="457200" y="4365224"/>
            <a:ext cx="3581400" cy="1905000"/>
          </a:xfrm>
        </p:spPr>
        <p:txBody>
          <a:bodyPr/>
          <a:lstStyle/>
          <a:p>
            <a:r>
              <a:rPr lang="en-US" sz="2000" b="1" dirty="0"/>
              <a:t>Example</a:t>
            </a:r>
            <a:r>
              <a:rPr lang="en-US" sz="2000" dirty="0"/>
              <a:t>: This precedence graph shows which statements must already have been executed before we can execute each of the six statements in the program.</a:t>
            </a:r>
          </a:p>
        </p:txBody>
      </p:sp>
      <p:pic>
        <p:nvPicPr>
          <p:cNvPr id="26626" name="Picture 4" descr="A precedence graph with 6 vertices and 10 directed edges."/>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6130073" y="4343400"/>
            <a:ext cx="2175728" cy="194864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96398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a:spcBef>
                <a:spcPts val="600"/>
              </a:spcBef>
            </a:pPr>
            <a:r>
              <a:rPr lang="en-US" sz="2800" dirty="0"/>
              <a:t>Graphs and Graph Models</a:t>
            </a:r>
          </a:p>
          <a:p>
            <a:pPr>
              <a:spcBef>
                <a:spcPts val="600"/>
              </a:spcBef>
            </a:pPr>
            <a:r>
              <a:rPr lang="en-US" sz="2800" dirty="0"/>
              <a:t>Graph Terminology and Special Types of Graphs</a:t>
            </a:r>
          </a:p>
          <a:p>
            <a:pPr>
              <a:spcBef>
                <a:spcPts val="600"/>
              </a:spcBef>
            </a:pPr>
            <a:r>
              <a:rPr lang="en-US" sz="2800" dirty="0"/>
              <a:t>Representing Graphs and Graph Isomorphism</a:t>
            </a:r>
          </a:p>
          <a:p>
            <a:pPr>
              <a:spcBef>
                <a:spcPts val="600"/>
              </a:spcBef>
            </a:pPr>
            <a:r>
              <a:rPr lang="en-US" sz="2800" dirty="0"/>
              <a:t>Connectivity</a:t>
            </a:r>
          </a:p>
          <a:p>
            <a:pPr>
              <a:spcBef>
                <a:spcPts val="600"/>
              </a:spcBef>
            </a:pPr>
            <a:r>
              <a:rPr lang="en-US" sz="2800" dirty="0"/>
              <a:t>Euler and Hamiltonian Graphs</a:t>
            </a:r>
          </a:p>
          <a:p>
            <a:pPr>
              <a:spcBef>
                <a:spcPts val="600"/>
              </a:spcBef>
            </a:pPr>
            <a:r>
              <a:rPr lang="en-US" sz="2800" dirty="0"/>
              <a:t>Shortest-Path Problems (</a:t>
            </a:r>
            <a:r>
              <a:rPr lang="en-US" sz="2800" i="1" dirty="0"/>
              <a:t>not currently included in overheads</a:t>
            </a:r>
            <a:r>
              <a:rPr lang="en-US" sz="2800" dirty="0"/>
              <a:t>)</a:t>
            </a:r>
          </a:p>
          <a:p>
            <a:pPr>
              <a:spcBef>
                <a:spcPts val="600"/>
              </a:spcBef>
            </a:pPr>
            <a:r>
              <a:rPr lang="en-US" sz="2800" dirty="0"/>
              <a:t>Planar Graphs (</a:t>
            </a:r>
            <a:r>
              <a:rPr lang="en-US" sz="2800" i="1" dirty="0"/>
              <a:t>not currently included in overheads</a:t>
            </a:r>
            <a:r>
              <a:rPr lang="en-US" sz="2800" dirty="0"/>
              <a:t>)</a:t>
            </a:r>
          </a:p>
          <a:p>
            <a:pPr>
              <a:spcBef>
                <a:spcPts val="600"/>
              </a:spcBef>
            </a:pPr>
            <a:r>
              <a:rPr lang="en-US" sz="2800" dirty="0"/>
              <a:t>Graph Coloring (</a:t>
            </a:r>
            <a:r>
              <a:rPr lang="en-US" sz="2800" i="1" dirty="0"/>
              <a:t>not currently included in overheads</a:t>
            </a:r>
            <a:r>
              <a:rPr lang="en-US" sz="28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r>
              <a:rPr lang="en-US" sz="1500" dirty="0"/>
              <a:t> 1</a:t>
            </a:r>
          </a:p>
        </p:txBody>
      </p:sp>
      <p:sp>
        <p:nvSpPr>
          <p:cNvPr id="5" name="Content Placeholder 2"/>
          <p:cNvSpPr>
            <a:spLocks noGrp="1"/>
          </p:cNvSpPr>
          <p:nvPr>
            <p:ph idx="1"/>
          </p:nvPr>
        </p:nvSpPr>
        <p:spPr>
          <a:xfrm>
            <a:off x="457200" y="1295400"/>
            <a:ext cx="8229600" cy="3276600"/>
          </a:xfrm>
        </p:spPr>
        <p:txBody>
          <a:bodyPr/>
          <a:lstStyle/>
          <a:p>
            <a:r>
              <a:rPr lang="en-US" sz="2400" dirty="0"/>
              <a:t>Graph models are used extensively in many areas of the biological science.  We will describe two such models, one to ecology and the other to molecular biology.</a:t>
            </a:r>
          </a:p>
          <a:p>
            <a:r>
              <a:rPr lang="en-US" sz="2400" i="1" dirty="0"/>
              <a:t>Niche overlap graphs </a:t>
            </a:r>
            <a:r>
              <a:rPr lang="en-US" sz="2400" dirty="0"/>
              <a:t>model competition between species in an ecosystem</a:t>
            </a:r>
          </a:p>
          <a:p>
            <a:pPr lvl="1"/>
            <a:r>
              <a:rPr lang="en-US" sz="2200" dirty="0"/>
              <a:t>Vertices represent species and an edge connects two vertices when they represent species who compete for food resources.</a:t>
            </a:r>
          </a:p>
        </p:txBody>
      </p:sp>
      <p:sp>
        <p:nvSpPr>
          <p:cNvPr id="3" name="Content Placeholder 3"/>
          <p:cNvSpPr>
            <a:spLocks noGrp="1"/>
          </p:cNvSpPr>
          <p:nvPr>
            <p:ph idx="13"/>
          </p:nvPr>
        </p:nvSpPr>
        <p:spPr>
          <a:xfrm>
            <a:off x="457200" y="5002012"/>
            <a:ext cx="3352800" cy="1197376"/>
          </a:xfrm>
        </p:spPr>
        <p:txBody>
          <a:bodyPr/>
          <a:lstStyle/>
          <a:p>
            <a:r>
              <a:rPr lang="en-US" sz="2000" b="1" dirty="0"/>
              <a:t>Example</a:t>
            </a:r>
            <a:r>
              <a:rPr lang="en-US" sz="2000" dirty="0"/>
              <a:t>: This is the niche overlap graph for a forest ecosystem with nine species.</a:t>
            </a:r>
          </a:p>
        </p:txBody>
      </p:sp>
      <p:pic>
        <p:nvPicPr>
          <p:cNvPr id="27650" name="Picture 4" descr="A niche overlap graph with 9 vertices and 13 edges."/>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5867400" y="4800600"/>
            <a:ext cx="2048482"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1728550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r>
              <a:rPr lang="en-US" sz="1500" dirty="0"/>
              <a:t> 2</a:t>
            </a:r>
          </a:p>
        </p:txBody>
      </p:sp>
      <p:sp>
        <p:nvSpPr>
          <p:cNvPr id="5" name="Content Placeholder 2"/>
          <p:cNvSpPr>
            <a:spLocks noGrp="1"/>
          </p:cNvSpPr>
          <p:nvPr>
            <p:ph idx="1"/>
          </p:nvPr>
        </p:nvSpPr>
        <p:spPr>
          <a:xfrm>
            <a:off x="457200" y="1295400"/>
            <a:ext cx="8229600" cy="3657600"/>
          </a:xfrm>
        </p:spPr>
        <p:txBody>
          <a:bodyPr/>
          <a:lstStyle/>
          <a:p>
            <a:pPr>
              <a:spcBef>
                <a:spcPts val="0"/>
              </a:spcBef>
            </a:pPr>
            <a:r>
              <a:rPr lang="en-US" sz="2200" dirty="0"/>
              <a:t>We can model the interaction of proteins in a cell using a </a:t>
            </a:r>
            <a:r>
              <a:rPr lang="en-US" sz="2200" i="1" dirty="0"/>
              <a:t>protein interaction network.</a:t>
            </a:r>
          </a:p>
          <a:p>
            <a:pPr>
              <a:spcBef>
                <a:spcPts val="0"/>
              </a:spcBef>
            </a:pPr>
            <a:r>
              <a:rPr lang="en-US" sz="2200" dirty="0"/>
              <a:t>In a </a:t>
            </a:r>
            <a:r>
              <a:rPr lang="en-US" sz="2200" i="1" dirty="0"/>
              <a:t>protein interaction graph</a:t>
            </a:r>
            <a:r>
              <a:rPr lang="en-US" sz="2200" dirty="0"/>
              <a:t>, vertices represent proteins  and vertices are connected by an edge if the proteins they represent interact.</a:t>
            </a:r>
          </a:p>
          <a:p>
            <a:pPr>
              <a:spcBef>
                <a:spcPts val="0"/>
              </a:spcBef>
            </a:pPr>
            <a:r>
              <a:rPr lang="en-US" sz="2200" dirty="0"/>
              <a:t>Protein interaction graphs can be huge and can contain more than 100,000 vertices, each representing a different protein, and more than 1,000,000 edges, each representing an interaction between proteins</a:t>
            </a:r>
          </a:p>
          <a:p>
            <a:pPr>
              <a:spcBef>
                <a:spcPts val="0"/>
              </a:spcBef>
            </a:pPr>
            <a:r>
              <a:rPr lang="en-US" sz="2200" dirty="0"/>
              <a:t>Protein interaction graphs are often split into smaller graphs, called </a:t>
            </a:r>
            <a:r>
              <a:rPr lang="en-US" sz="2200" i="1" dirty="0"/>
              <a:t>modules</a:t>
            </a:r>
            <a:r>
              <a:rPr lang="en-US" sz="2200" dirty="0"/>
              <a:t>, which represent the interactions between proteins involved in a particular function.</a:t>
            </a:r>
          </a:p>
        </p:txBody>
      </p:sp>
      <p:sp>
        <p:nvSpPr>
          <p:cNvPr id="3" name="Content Placeholder 3"/>
          <p:cNvSpPr>
            <a:spLocks noGrp="1"/>
          </p:cNvSpPr>
          <p:nvPr>
            <p:ph idx="13"/>
          </p:nvPr>
        </p:nvSpPr>
        <p:spPr>
          <a:xfrm>
            <a:off x="457200" y="5154412"/>
            <a:ext cx="3352800" cy="1197376"/>
          </a:xfrm>
        </p:spPr>
        <p:txBody>
          <a:bodyPr/>
          <a:lstStyle/>
          <a:p>
            <a:r>
              <a:rPr lang="en-US" sz="2000" b="1" dirty="0"/>
              <a:t>Example</a:t>
            </a:r>
            <a:r>
              <a:rPr lang="en-US" sz="2000" dirty="0"/>
              <a:t>:  This is a module of the protein interaction graph of proteins that degrade RNA in a human cell.</a:t>
            </a:r>
          </a:p>
        </p:txBody>
      </p:sp>
      <p:pic>
        <p:nvPicPr>
          <p:cNvPr id="29698" name="Picture 4" descr="A module of a protein interaction graph with 9 vertices and 19 edges."/>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5943600" y="4953000"/>
            <a:ext cx="1888671"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25263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800000"/>
          </a:xfrm>
        </p:spPr>
        <p:txBody>
          <a:bodyPr/>
          <a:lstStyle/>
          <a:p>
            <a:r>
              <a:rPr lang="en-US" sz="6000" dirty="0"/>
              <a:t>Graph Terminology and Special Types of Graphs</a:t>
            </a:r>
            <a:endParaRPr lang="en-US" sz="6000" b="1" dirty="0"/>
          </a:p>
        </p:txBody>
      </p:sp>
      <p:sp>
        <p:nvSpPr>
          <p:cNvPr id="3" name="Content Placeholder 2"/>
          <p:cNvSpPr>
            <a:spLocks noGrp="1"/>
          </p:cNvSpPr>
          <p:nvPr>
            <p:ph idx="1"/>
          </p:nvPr>
        </p:nvSpPr>
        <p:spPr>
          <a:xfrm>
            <a:off x="3200400" y="4236720"/>
            <a:ext cx="2743200" cy="640080"/>
          </a:xfrm>
        </p:spPr>
        <p:txBody>
          <a:bodyPr/>
          <a:lstStyle/>
          <a:p>
            <a:pPr algn="ctr"/>
            <a:r>
              <a:rPr lang="en-US" dirty="0"/>
              <a:t>Section 10.2</a:t>
            </a:r>
          </a:p>
        </p:txBody>
      </p:sp>
    </p:spTree>
    <p:extLst>
      <p:ext uri="{BB962C8B-B14F-4D97-AF65-F5344CB8AC3E}">
        <p14:creationId xmlns:p14="http://schemas.microsoft.com/office/powerpoint/2010/main" val="393991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321040" cy="4419600"/>
          </a:xfrm>
        </p:spPr>
        <p:txBody>
          <a:bodyPr/>
          <a:lstStyle/>
          <a:p>
            <a:pPr>
              <a:spcBef>
                <a:spcPts val="600"/>
              </a:spcBef>
            </a:pPr>
            <a:r>
              <a:rPr lang="en-US" sz="2800" dirty="0"/>
              <a:t>Basic Terminology</a:t>
            </a:r>
          </a:p>
          <a:p>
            <a:pPr>
              <a:spcBef>
                <a:spcPts val="600"/>
              </a:spcBef>
            </a:pPr>
            <a:r>
              <a:rPr lang="en-US" sz="2800" dirty="0"/>
              <a:t>Some Special Types of Graphs</a:t>
            </a:r>
          </a:p>
          <a:p>
            <a:pPr>
              <a:spcBef>
                <a:spcPts val="600"/>
              </a:spcBef>
            </a:pPr>
            <a:r>
              <a:rPr lang="en-US" sz="2800" dirty="0"/>
              <a:t>Bipartite Graphs</a:t>
            </a:r>
          </a:p>
          <a:p>
            <a:pPr>
              <a:spcBef>
                <a:spcPts val="600"/>
              </a:spcBef>
            </a:pPr>
            <a:r>
              <a:rPr lang="en-US" sz="2800" dirty="0"/>
              <a:t>Bipartite Graphs and </a:t>
            </a:r>
            <a:r>
              <a:rPr lang="en-US" sz="2800" dirty="0" err="1"/>
              <a:t>Matchings</a:t>
            </a:r>
            <a:r>
              <a:rPr lang="en-US" sz="2800" dirty="0"/>
              <a:t> (</a:t>
            </a:r>
            <a:r>
              <a:rPr lang="en-US" sz="2800" i="1" dirty="0"/>
              <a:t>not currently included in overheads</a:t>
            </a:r>
            <a:r>
              <a:rPr lang="en-US" sz="2800" dirty="0"/>
              <a:t>)</a:t>
            </a:r>
          </a:p>
          <a:p>
            <a:pPr>
              <a:spcBef>
                <a:spcPts val="600"/>
              </a:spcBef>
            </a:pPr>
            <a:r>
              <a:rPr lang="en-US" sz="2800" dirty="0"/>
              <a:t>Some Applications of Special Types of Graphs (</a:t>
            </a:r>
            <a:r>
              <a:rPr lang="en-US" sz="2800" i="1" dirty="0"/>
              <a:t>not currently included in overheads</a:t>
            </a:r>
            <a:r>
              <a:rPr lang="en-US" sz="2800" dirty="0"/>
              <a:t>)</a:t>
            </a:r>
          </a:p>
          <a:p>
            <a:pPr>
              <a:spcBef>
                <a:spcPts val="600"/>
              </a:spcBef>
            </a:pPr>
            <a:r>
              <a:rPr lang="en-US" sz="2800" dirty="0"/>
              <a:t>New Graphs from Old</a:t>
            </a:r>
          </a:p>
        </p:txBody>
      </p:sp>
    </p:spTree>
    <p:extLst>
      <p:ext uri="{BB962C8B-B14F-4D97-AF65-F5344CB8AC3E}">
        <p14:creationId xmlns:p14="http://schemas.microsoft.com/office/powerpoint/2010/main" val="75652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a:xfrm>
            <a:off x="457200" y="1295400"/>
            <a:ext cx="8321040" cy="5029200"/>
          </a:xfrm>
        </p:spPr>
        <p:txBody>
          <a:bodyPr/>
          <a:lstStyle/>
          <a:p>
            <a:pPr>
              <a:spcBef>
                <a:spcPts val="600"/>
              </a:spcBef>
            </a:pPr>
            <a:r>
              <a:rPr lang="en-US" sz="2400" b="1" dirty="0"/>
              <a:t>Definition </a:t>
            </a:r>
            <a:r>
              <a:rPr lang="en-US" sz="2400" b="1" dirty="0">
                <a:latin typeface="Cambria" pitchFamily="18" charset="0"/>
              </a:rPr>
              <a:t>1</a:t>
            </a:r>
            <a:r>
              <a:rPr lang="en-US" sz="2400" dirty="0"/>
              <a:t>. Two vertices </a:t>
            </a:r>
            <a:r>
              <a:rPr lang="en-US" sz="2400" i="1" dirty="0"/>
              <a:t>u</a:t>
            </a:r>
            <a:r>
              <a:rPr lang="en-US" sz="2400" dirty="0"/>
              <a:t>, </a:t>
            </a:r>
            <a:r>
              <a:rPr lang="en-US" sz="2400" i="1" dirty="0"/>
              <a:t>v</a:t>
            </a:r>
            <a:r>
              <a:rPr lang="en-US" sz="2400" dirty="0"/>
              <a:t> in  an undirected graph </a:t>
            </a:r>
            <a:r>
              <a:rPr lang="en-US" sz="2400" i="1" dirty="0"/>
              <a:t>G</a:t>
            </a:r>
            <a:r>
              <a:rPr lang="en-US" sz="2400" dirty="0"/>
              <a:t> are called </a:t>
            </a:r>
            <a:r>
              <a:rPr lang="en-US" sz="2400" i="1" dirty="0"/>
              <a:t>adjacent</a:t>
            </a:r>
            <a:r>
              <a:rPr lang="en-US" sz="2400" dirty="0"/>
              <a:t> (or </a:t>
            </a:r>
            <a:r>
              <a:rPr lang="en-US" sz="2400" i="1" dirty="0"/>
              <a:t>neighbors</a:t>
            </a:r>
            <a:r>
              <a:rPr lang="en-US" sz="2400" dirty="0"/>
              <a:t>) in </a:t>
            </a:r>
            <a:r>
              <a:rPr lang="en-US" sz="2400" i="1" dirty="0"/>
              <a:t>G</a:t>
            </a:r>
            <a:r>
              <a:rPr lang="en-US" sz="2400" dirty="0"/>
              <a:t> if there is an edge </a:t>
            </a:r>
            <a:r>
              <a:rPr lang="en-US" sz="2400" i="1" dirty="0"/>
              <a:t>e</a:t>
            </a:r>
            <a:r>
              <a:rPr lang="en-US" sz="2400" dirty="0"/>
              <a:t> between </a:t>
            </a:r>
            <a:br>
              <a:rPr lang="en-US" sz="2400" dirty="0"/>
            </a:br>
            <a:r>
              <a:rPr lang="en-US" sz="2400" i="1" dirty="0"/>
              <a:t>u</a:t>
            </a:r>
            <a:r>
              <a:rPr lang="en-US" sz="2400" dirty="0"/>
              <a:t> and </a:t>
            </a:r>
            <a:r>
              <a:rPr lang="en-US" sz="2400" i="1" dirty="0"/>
              <a:t>v</a:t>
            </a:r>
            <a:r>
              <a:rPr lang="en-US" sz="2400" dirty="0"/>
              <a:t>. Such an edge </a:t>
            </a:r>
            <a:r>
              <a:rPr lang="en-US" sz="2400" i="1" dirty="0"/>
              <a:t>e</a:t>
            </a:r>
            <a:r>
              <a:rPr lang="en-US" sz="2400" dirty="0"/>
              <a:t> is called </a:t>
            </a:r>
            <a:r>
              <a:rPr lang="en-US" sz="2400" i="1" dirty="0"/>
              <a:t>incident with </a:t>
            </a:r>
            <a:r>
              <a:rPr lang="en-US" sz="2400" dirty="0"/>
              <a:t>the vertices </a:t>
            </a:r>
            <a:r>
              <a:rPr lang="en-US" sz="2400" i="1" dirty="0"/>
              <a:t>u</a:t>
            </a:r>
            <a:r>
              <a:rPr lang="en-US" sz="2400" dirty="0"/>
              <a:t> and </a:t>
            </a:r>
            <a:r>
              <a:rPr lang="en-US" sz="2400" i="1" dirty="0"/>
              <a:t>v</a:t>
            </a:r>
            <a:r>
              <a:rPr lang="en-US" sz="2400" dirty="0"/>
              <a:t> and </a:t>
            </a:r>
            <a:r>
              <a:rPr lang="en-US" sz="2400" i="1" dirty="0"/>
              <a:t>e</a:t>
            </a:r>
            <a:r>
              <a:rPr lang="en-US" sz="2400" dirty="0"/>
              <a:t> is said to </a:t>
            </a:r>
            <a:r>
              <a:rPr lang="en-US" sz="2400" i="1" dirty="0"/>
              <a:t>connect u</a:t>
            </a:r>
            <a:r>
              <a:rPr lang="en-US" sz="2400" dirty="0"/>
              <a:t> and </a:t>
            </a:r>
            <a:r>
              <a:rPr lang="en-US" sz="2400" i="1" dirty="0"/>
              <a:t>v</a:t>
            </a:r>
            <a:r>
              <a:rPr lang="en-US" sz="2400" dirty="0"/>
              <a:t>. </a:t>
            </a:r>
          </a:p>
          <a:p>
            <a:pPr>
              <a:spcBef>
                <a:spcPts val="600"/>
              </a:spcBef>
            </a:pPr>
            <a:r>
              <a:rPr lang="en-US" sz="2400" b="1" dirty="0"/>
              <a:t>Definition </a:t>
            </a:r>
            <a:r>
              <a:rPr lang="en-US" sz="2400" b="1" dirty="0">
                <a:latin typeface="Cambria" pitchFamily="18" charset="0"/>
              </a:rPr>
              <a:t>2</a:t>
            </a:r>
            <a:r>
              <a:rPr lang="en-US" sz="2400" dirty="0"/>
              <a:t>. The set of all neighbors of a vertex </a:t>
            </a:r>
            <a:r>
              <a:rPr lang="en-US" sz="2400" i="1" dirty="0"/>
              <a:t>v</a:t>
            </a:r>
            <a:r>
              <a:rPr lang="en-US" sz="2400" dirty="0"/>
              <a:t> of </a:t>
            </a:r>
            <a:r>
              <a:rPr lang="en-US" sz="2400" i="1" dirty="0"/>
              <a:t>G</a:t>
            </a:r>
            <a:r>
              <a:rPr lang="en-US" sz="2400" dirty="0"/>
              <a:t> = (</a:t>
            </a:r>
            <a:r>
              <a:rPr lang="en-US" sz="2400" i="1" dirty="0"/>
              <a:t>V</a:t>
            </a:r>
            <a:r>
              <a:rPr lang="en-US" sz="2400" dirty="0"/>
              <a:t>, </a:t>
            </a:r>
            <a:r>
              <a:rPr lang="en-US" sz="2400" i="1" dirty="0"/>
              <a:t>E</a:t>
            </a:r>
            <a:r>
              <a:rPr lang="en-US" sz="2400" dirty="0"/>
              <a:t>), denoted by </a:t>
            </a:r>
            <a:r>
              <a:rPr lang="en-US" sz="2400" i="1" dirty="0"/>
              <a:t>N</a:t>
            </a:r>
            <a:r>
              <a:rPr lang="en-US" sz="2400" dirty="0"/>
              <a:t>(</a:t>
            </a:r>
            <a:r>
              <a:rPr lang="en-US" sz="2400" i="1" dirty="0"/>
              <a:t>v</a:t>
            </a:r>
            <a:r>
              <a:rPr lang="en-US" sz="2400" dirty="0"/>
              <a:t>), is called the </a:t>
            </a:r>
            <a:r>
              <a:rPr lang="en-US" sz="2400" i="1" dirty="0"/>
              <a:t>neighborhood</a:t>
            </a:r>
            <a:r>
              <a:rPr lang="en-US" sz="2400" dirty="0"/>
              <a:t> of </a:t>
            </a:r>
            <a:r>
              <a:rPr lang="en-US" sz="2400" i="1" dirty="0"/>
              <a:t>v</a:t>
            </a:r>
            <a:r>
              <a:rPr lang="en-US" sz="2400" dirty="0"/>
              <a:t>. If </a:t>
            </a:r>
            <a:r>
              <a:rPr lang="en-US" sz="2400" i="1" dirty="0"/>
              <a:t>A</a:t>
            </a:r>
            <a:r>
              <a:rPr lang="en-US" sz="2400" dirty="0"/>
              <a:t> is a subset of </a:t>
            </a:r>
            <a:r>
              <a:rPr lang="en-US" sz="2400" i="1" dirty="0"/>
              <a:t>V</a:t>
            </a:r>
            <a:r>
              <a:rPr lang="en-US" sz="2400" dirty="0"/>
              <a:t>, we denote by </a:t>
            </a:r>
            <a:r>
              <a:rPr lang="en-US" sz="2400" i="1" dirty="0"/>
              <a:t>N</a:t>
            </a:r>
            <a:r>
              <a:rPr lang="en-US" sz="2400" dirty="0"/>
              <a:t>(</a:t>
            </a:r>
            <a:r>
              <a:rPr lang="en-US" sz="2400" i="1" dirty="0"/>
              <a:t>A</a:t>
            </a:r>
            <a:r>
              <a:rPr lang="en-US" sz="2400" dirty="0"/>
              <a:t>) the set of all vertices in </a:t>
            </a:r>
            <a:r>
              <a:rPr lang="en-US" sz="2400" i="1" dirty="0"/>
              <a:t>G</a:t>
            </a:r>
            <a:r>
              <a:rPr lang="en-US" sz="2400" dirty="0"/>
              <a:t> that are adjacent to at least one vertex in </a:t>
            </a:r>
            <a:r>
              <a:rPr lang="en-US" sz="2400" i="1" dirty="0"/>
              <a:t>A</a:t>
            </a:r>
            <a:r>
              <a:rPr lang="en-US" sz="2400" dirty="0"/>
              <a:t>. So,</a:t>
            </a:r>
          </a:p>
          <a:p>
            <a:pPr>
              <a:spcBef>
                <a:spcPts val="600"/>
              </a:spcBef>
            </a:pPr>
            <a:r>
              <a:rPr lang="en-US" sz="2400" dirty="0"/>
              <a:t> </a:t>
            </a:r>
            <a:r>
              <a:rPr lang="en-US" sz="2400" b="1" dirty="0"/>
              <a:t>Definition </a:t>
            </a:r>
            <a:r>
              <a:rPr lang="en-US" sz="2400" b="1" dirty="0">
                <a:latin typeface="Cambria" pitchFamily="18" charset="0"/>
              </a:rPr>
              <a:t>3</a:t>
            </a:r>
            <a:r>
              <a:rPr lang="en-US" sz="2400" dirty="0"/>
              <a:t>. The </a:t>
            </a:r>
            <a:r>
              <a:rPr lang="en-US" sz="2400" i="1" dirty="0"/>
              <a:t>degree of a vertex in a undirected graph </a:t>
            </a:r>
            <a:r>
              <a:rPr lang="en-US" sz="2400" dirty="0"/>
              <a:t>is the number of edges incident with it, except that a loop at a vertex contributes two to the degree of that vertex. The degree of the vertex </a:t>
            </a:r>
            <a:r>
              <a:rPr lang="en-US" sz="2400" i="1" dirty="0"/>
              <a:t>v</a:t>
            </a:r>
            <a:r>
              <a:rPr lang="en-US" sz="2400" dirty="0"/>
              <a:t> is denoted by </a:t>
            </a:r>
            <a:r>
              <a:rPr lang="en-US" sz="2400" dirty="0" err="1"/>
              <a:t>deg</a:t>
            </a:r>
            <a:r>
              <a:rPr lang="en-US" sz="2400" dirty="0"/>
              <a:t>(</a:t>
            </a:r>
            <a:r>
              <a:rPr lang="en-US" sz="2400" i="1" dirty="0"/>
              <a:t>v</a:t>
            </a:r>
            <a:r>
              <a:rPr lang="en-US" sz="2400" dirty="0"/>
              <a:t>).</a:t>
            </a:r>
          </a:p>
        </p:txBody>
      </p:sp>
      <p:graphicFrame>
        <p:nvGraphicFramePr>
          <p:cNvPr id="4" name="Object 3"/>
          <p:cNvGraphicFramePr>
            <a:graphicFrameLocks noChangeAspect="1"/>
          </p:cNvGraphicFramePr>
          <p:nvPr>
            <p:extLst>
              <p:ext uri="{D42A27DB-BD31-4B8C-83A1-F6EECF244321}">
                <p14:modId xmlns:p14="http://schemas.microsoft.com/office/powerpoint/2010/main" val="3313127247"/>
              </p:ext>
            </p:extLst>
          </p:nvPr>
        </p:nvGraphicFramePr>
        <p:xfrm>
          <a:off x="4495800" y="2449689"/>
          <a:ext cx="2489040" cy="532800"/>
        </p:xfrm>
        <a:graphic>
          <a:graphicData uri="http://schemas.openxmlformats.org/presentationml/2006/ole">
            <mc:AlternateContent xmlns:mc="http://schemas.openxmlformats.org/markup-compatibility/2006">
              <mc:Choice xmlns:v="urn:schemas-microsoft-com:vml" Requires="v">
                <p:oleObj spid="_x0000_s30012" name="Equation" r:id="rId3" imgW="1244520" imgH="266400" progId="Equation.DSMT4">
                  <p:embed/>
                </p:oleObj>
              </mc:Choice>
              <mc:Fallback>
                <p:oleObj name="Equation" r:id="rId3" imgW="1244520" imgH="266400" progId="Equation.DSMT4">
                  <p:embed/>
                  <p:pic>
                    <p:nvPicPr>
                      <p:cNvPr id="0" name=""/>
                      <p:cNvPicPr/>
                      <p:nvPr/>
                    </p:nvPicPr>
                    <p:blipFill>
                      <a:blip r:embed="rId4"/>
                      <a:stretch>
                        <a:fillRect/>
                      </a:stretch>
                    </p:blipFill>
                    <p:spPr>
                      <a:xfrm>
                        <a:off x="4495800" y="2449689"/>
                        <a:ext cx="2489040" cy="532800"/>
                      </a:xfrm>
                      <a:prstGeom prst="rect">
                        <a:avLst/>
                      </a:prstGeom>
                    </p:spPr>
                  </p:pic>
                </p:oleObj>
              </mc:Fallback>
            </mc:AlternateContent>
          </a:graphicData>
        </a:graphic>
      </p:graphicFrame>
    </p:spTree>
    <p:extLst>
      <p:ext uri="{BB962C8B-B14F-4D97-AF65-F5344CB8AC3E}">
        <p14:creationId xmlns:p14="http://schemas.microsoft.com/office/powerpoint/2010/main" val="302192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and Neighborhoods of Vertices</a:t>
            </a:r>
          </a:p>
        </p:txBody>
      </p:sp>
      <p:sp>
        <p:nvSpPr>
          <p:cNvPr id="3" name="Content Placeholder 2"/>
          <p:cNvSpPr>
            <a:spLocks noGrp="1"/>
          </p:cNvSpPr>
          <p:nvPr>
            <p:ph idx="1"/>
          </p:nvPr>
        </p:nvSpPr>
        <p:spPr/>
        <p:txBody>
          <a:bodyPr/>
          <a:lstStyle/>
          <a:p>
            <a:r>
              <a:rPr lang="en-US" sz="2400" b="1" dirty="0"/>
              <a:t>Example</a:t>
            </a:r>
            <a:r>
              <a:rPr lang="en-US" sz="2400" dirty="0"/>
              <a:t>:  What are the  degrees  and neighborhoods of the vertices in the graphs </a:t>
            </a:r>
            <a:r>
              <a:rPr lang="en-US" sz="2400" i="1" dirty="0"/>
              <a:t>G</a:t>
            </a:r>
            <a:r>
              <a:rPr lang="en-US" sz="2400" dirty="0"/>
              <a:t> and </a:t>
            </a:r>
            <a:r>
              <a:rPr lang="en-US" sz="2400" i="1" dirty="0"/>
              <a:t>H</a:t>
            </a:r>
            <a:r>
              <a:rPr lang="en-US" sz="2400" dirty="0"/>
              <a:t>?</a:t>
            </a:r>
          </a:p>
        </p:txBody>
      </p:sp>
      <p:sp>
        <p:nvSpPr>
          <p:cNvPr id="9" name="Content Placeholder 3"/>
          <p:cNvSpPr txBox="1">
            <a:spLocks/>
          </p:cNvSpPr>
          <p:nvPr/>
        </p:nvSpPr>
        <p:spPr>
          <a:xfrm>
            <a:off x="457200" y="2759166"/>
            <a:ext cx="8229600" cy="3794034"/>
          </a:xfrm>
          <a:prstGeom prst="rect">
            <a:avLst/>
          </a:prstGeom>
        </p:spPr>
        <p:txBody>
          <a:bodyPr>
            <a:normAutofit fontScale="62500" lnSpcReduction="20000"/>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Solution</a:t>
            </a:r>
            <a:r>
              <a:rPr lang="en-US" dirty="0"/>
              <a:t>: </a:t>
            </a:r>
          </a:p>
          <a:p>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p:txBody>
      </p:sp>
      <p:pic>
        <p:nvPicPr>
          <p:cNvPr id="31746" name="Picture 4"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419600" y="1981200"/>
            <a:ext cx="3852672" cy="1200912"/>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3550074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p:sp>
        <p:nvSpPr>
          <p:cNvPr id="3" name="Content Placeholder 2"/>
          <p:cNvSpPr>
            <a:spLocks noGrp="1"/>
          </p:cNvSpPr>
          <p:nvPr>
            <p:ph idx="1"/>
          </p:nvPr>
        </p:nvSpPr>
        <p:spPr>
          <a:xfrm>
            <a:off x="457200" y="1295400"/>
            <a:ext cx="8458200" cy="1066800"/>
          </a:xfrm>
        </p:spPr>
        <p:txBody>
          <a:bodyPr/>
          <a:lstStyle/>
          <a:p>
            <a:r>
              <a:rPr lang="en-US" sz="2400" b="1" dirty="0"/>
              <a:t>Theorem </a:t>
            </a:r>
            <a:r>
              <a:rPr lang="en-US" sz="2400" b="1" dirty="0">
                <a:latin typeface="Cambria" pitchFamily="18" charset="0"/>
              </a:rPr>
              <a:t>1 </a:t>
            </a:r>
            <a:r>
              <a:rPr lang="en-US" sz="2400" b="1" dirty="0"/>
              <a:t>(</a:t>
            </a:r>
            <a:r>
              <a:rPr lang="en-US" sz="2400" b="1" i="1" dirty="0"/>
              <a:t>Handshaking Theorem</a:t>
            </a:r>
            <a:r>
              <a:rPr lang="en-US" sz="2400" b="1" dirty="0"/>
              <a:t>)</a:t>
            </a:r>
            <a:r>
              <a:rPr lang="en-US" sz="2400" dirty="0"/>
              <a:t>:  If  </a:t>
            </a:r>
            <a:r>
              <a:rPr lang="en-US" sz="2400" i="1" dirty="0"/>
              <a:t>G</a:t>
            </a:r>
            <a:r>
              <a:rPr lang="en-US" sz="2400" dirty="0"/>
              <a:t> = (</a:t>
            </a:r>
            <a:r>
              <a:rPr lang="en-US" sz="2400" i="1" dirty="0"/>
              <a:t>V</a:t>
            </a:r>
            <a:r>
              <a:rPr lang="en-US" sz="2400" dirty="0"/>
              <a:t>,</a:t>
            </a:r>
            <a:r>
              <a:rPr lang="en-US" sz="2400" i="1" dirty="0"/>
              <a:t>E</a:t>
            </a:r>
            <a:r>
              <a:rPr lang="en-US" sz="2400" dirty="0"/>
              <a:t>) is  an undirected graph with </a:t>
            </a:r>
            <a:r>
              <a:rPr lang="en-US" sz="2400" i="1" dirty="0"/>
              <a:t>m</a:t>
            </a:r>
            <a:r>
              <a:rPr lang="en-US" sz="2400" dirty="0"/>
              <a:t> edges, then</a:t>
            </a:r>
          </a:p>
        </p:txBody>
      </p:sp>
      <p:graphicFrame>
        <p:nvGraphicFramePr>
          <p:cNvPr id="6" name="Object 3"/>
          <p:cNvGraphicFramePr>
            <a:graphicFrameLocks noChangeAspect="1"/>
          </p:cNvGraphicFramePr>
          <p:nvPr>
            <p:extLst>
              <p:ext uri="{D42A27DB-BD31-4B8C-83A1-F6EECF244321}">
                <p14:modId xmlns:p14="http://schemas.microsoft.com/office/powerpoint/2010/main" val="1381228820"/>
              </p:ext>
            </p:extLst>
          </p:nvPr>
        </p:nvGraphicFramePr>
        <p:xfrm>
          <a:off x="2603500" y="2362200"/>
          <a:ext cx="2311400" cy="558800"/>
        </p:xfrm>
        <a:graphic>
          <a:graphicData uri="http://schemas.openxmlformats.org/presentationml/2006/ole">
            <mc:AlternateContent xmlns:mc="http://schemas.openxmlformats.org/markup-compatibility/2006">
              <mc:Choice xmlns:v="urn:schemas-microsoft-com:vml" Requires="v">
                <p:oleObj spid="_x0000_s31035" name="Equation" r:id="rId3" imgW="1155600" imgH="279360" progId="Equation.DSMT4">
                  <p:embed/>
                </p:oleObj>
              </mc:Choice>
              <mc:Fallback>
                <p:oleObj name="Equation" r:id="rId3" imgW="1155600" imgH="279360" progId="Equation.DSMT4">
                  <p:embed/>
                  <p:pic>
                    <p:nvPicPr>
                      <p:cNvPr id="4" name="Object 3"/>
                      <p:cNvPicPr/>
                      <p:nvPr/>
                    </p:nvPicPr>
                    <p:blipFill>
                      <a:blip r:embed="rId4"/>
                      <a:stretch>
                        <a:fillRect/>
                      </a:stretch>
                    </p:blipFill>
                    <p:spPr>
                      <a:xfrm>
                        <a:off x="2603500" y="2362200"/>
                        <a:ext cx="2311400" cy="558800"/>
                      </a:xfrm>
                      <a:prstGeom prst="rect">
                        <a:avLst/>
                      </a:prstGeom>
                    </p:spPr>
                  </p:pic>
                </p:oleObj>
              </mc:Fallback>
            </mc:AlternateContent>
          </a:graphicData>
        </a:graphic>
      </p:graphicFrame>
      <p:sp>
        <p:nvSpPr>
          <p:cNvPr id="4" name="Content Placeholder 4"/>
          <p:cNvSpPr>
            <a:spLocks noGrp="1"/>
          </p:cNvSpPr>
          <p:nvPr>
            <p:ph idx="13"/>
          </p:nvPr>
        </p:nvSpPr>
        <p:spPr>
          <a:xfrm>
            <a:off x="431800" y="3276600"/>
            <a:ext cx="8229600" cy="2743200"/>
          </a:xfrm>
        </p:spPr>
        <p:txBody>
          <a:bodyPr/>
          <a:lstStyle/>
          <a:p>
            <a:r>
              <a:rPr lang="en-US" sz="2200" dirty="0"/>
              <a:t> </a:t>
            </a:r>
            <a:r>
              <a:rPr lang="en-US" sz="2200" b="1" i="1" dirty="0"/>
              <a:t>Proof</a:t>
            </a:r>
            <a:r>
              <a:rPr lang="en-US" sz="2200" dirty="0"/>
              <a:t>:</a:t>
            </a:r>
          </a:p>
          <a:p>
            <a:r>
              <a:rPr lang="en-US" sz="2200" dirty="0"/>
              <a:t>Each edge contributes twice to the degree count of all vertices. Hence, both the left-hand and right-hand sides of this equation equal twice the number of edges.</a:t>
            </a:r>
          </a:p>
          <a:p>
            <a:r>
              <a:rPr lang="en-US" sz="2200" i="1" dirty="0"/>
              <a:t>Think about the graph where vertices represent the people at a party and an edge connects two people who have shaken hands.</a:t>
            </a:r>
            <a:endParaRPr lang="en-US" sz="2200" dirty="0"/>
          </a:p>
        </p:txBody>
      </p:sp>
    </p:spTree>
    <p:extLst>
      <p:ext uri="{BB962C8B-B14F-4D97-AF65-F5344CB8AC3E}">
        <p14:creationId xmlns:p14="http://schemas.microsoft.com/office/powerpoint/2010/main" val="1946050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a:t>
            </a:r>
          </a:p>
        </p:txBody>
      </p:sp>
      <p:sp>
        <p:nvSpPr>
          <p:cNvPr id="3" name="Content Placeholder 2"/>
          <p:cNvSpPr>
            <a:spLocks noGrp="1"/>
          </p:cNvSpPr>
          <p:nvPr>
            <p:ph idx="1"/>
          </p:nvPr>
        </p:nvSpPr>
        <p:spPr>
          <a:xfrm>
            <a:off x="457200" y="1295400"/>
            <a:ext cx="8321040" cy="5029200"/>
          </a:xfrm>
        </p:spPr>
        <p:txBody>
          <a:bodyPr/>
          <a:lstStyle/>
          <a:p>
            <a:r>
              <a:rPr lang="en-US" sz="2200" dirty="0"/>
              <a:t>We now give two examples illustrating the usefulness of the handshaking theorem.</a:t>
            </a:r>
          </a:p>
          <a:p>
            <a:r>
              <a:rPr lang="en-US" sz="2200" b="1" dirty="0"/>
              <a:t>Example</a:t>
            </a:r>
            <a:r>
              <a:rPr lang="en-US" sz="2200" dirty="0"/>
              <a:t>: How many edges are there in a graph with 10 vertices of degree six?</a:t>
            </a:r>
          </a:p>
          <a:p>
            <a:r>
              <a:rPr lang="en-US" sz="2200" b="1" dirty="0"/>
              <a:t>Solution</a:t>
            </a:r>
            <a:r>
              <a:rPr lang="en-US" sz="2200" dirty="0"/>
              <a:t>: Because the sum of the degrees of the vertices is</a:t>
            </a:r>
            <a:br>
              <a:rPr lang="en-US" sz="2200" dirty="0"/>
            </a:br>
            <a:r>
              <a:rPr lang="en-US" sz="2200" dirty="0"/>
              <a:t>6 </a:t>
            </a:r>
            <a:r>
              <a:rPr lang="en-US" sz="2200" dirty="0">
                <a:ea typeface="Cambria Math"/>
                <a:sym typeface="Symbol"/>
              </a:rPr>
              <a:t> </a:t>
            </a:r>
            <a:r>
              <a:rPr lang="en-US" sz="2200" dirty="0"/>
              <a:t>10 = 60, the handshaking theorem tells us that 2</a:t>
            </a:r>
            <a:r>
              <a:rPr lang="en-US" sz="2200" i="1" dirty="0"/>
              <a:t>m</a:t>
            </a:r>
            <a:r>
              <a:rPr lang="en-US" sz="2200" dirty="0"/>
              <a:t> = 60. So the number of edges </a:t>
            </a:r>
            <a:r>
              <a:rPr lang="en-US" sz="2200" i="1" dirty="0"/>
              <a:t>m</a:t>
            </a:r>
            <a:r>
              <a:rPr lang="en-US" sz="2200" dirty="0"/>
              <a:t> = 30.</a:t>
            </a:r>
          </a:p>
          <a:p>
            <a:r>
              <a:rPr lang="en-US" sz="2200" b="1" dirty="0"/>
              <a:t>Example</a:t>
            </a:r>
            <a:r>
              <a:rPr lang="en-US" sz="2200" dirty="0"/>
              <a:t>: If a graph has 5 vertices, can each vertex have degree 3?</a:t>
            </a:r>
          </a:p>
          <a:p>
            <a:r>
              <a:rPr lang="en-US" sz="2200" b="1" dirty="0"/>
              <a:t>Solution</a:t>
            </a:r>
            <a:r>
              <a:rPr lang="en-US" sz="2200" dirty="0"/>
              <a:t>: This is not possible by the handshaking theorem, because the sum of the degrees of the vertices 3</a:t>
            </a:r>
            <a:r>
              <a:rPr lang="en-US" sz="2200" dirty="0">
                <a:ea typeface="Cambria Math"/>
                <a:sym typeface="Symbol"/>
              </a:rPr>
              <a:t> </a:t>
            </a:r>
            <a:r>
              <a:rPr lang="en-US" sz="2200" dirty="0"/>
              <a:t> 5 = 15 is odd.</a:t>
            </a:r>
          </a:p>
        </p:txBody>
      </p:sp>
    </p:spTree>
    <p:extLst>
      <p:ext uri="{BB962C8B-B14F-4D97-AF65-F5344CB8AC3E}">
        <p14:creationId xmlns:p14="http://schemas.microsoft.com/office/powerpoint/2010/main" val="3942860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a:t>
            </a:r>
          </a:p>
        </p:txBody>
      </p:sp>
      <p:sp>
        <p:nvSpPr>
          <p:cNvPr id="3" name="Content Placeholder 2"/>
          <p:cNvSpPr>
            <a:spLocks noGrp="1"/>
          </p:cNvSpPr>
          <p:nvPr>
            <p:ph idx="1"/>
          </p:nvPr>
        </p:nvSpPr>
        <p:spPr>
          <a:xfrm>
            <a:off x="457200" y="1295400"/>
            <a:ext cx="8229600" cy="1981200"/>
          </a:xfrm>
        </p:spPr>
        <p:txBody>
          <a:bodyPr/>
          <a:lstStyle/>
          <a:p>
            <a:r>
              <a:rPr lang="en-US" sz="2200" b="1" dirty="0"/>
              <a:t>Theorem 2:</a:t>
            </a:r>
            <a:r>
              <a:rPr lang="en-US" sz="2200" dirty="0"/>
              <a:t> An undirected graph has an even number of vertices of odd degree.</a:t>
            </a:r>
          </a:p>
          <a:p>
            <a:r>
              <a:rPr lang="en-US" sz="2200" b="1" i="1" dirty="0"/>
              <a:t>Proof</a:t>
            </a:r>
            <a:r>
              <a:rPr lang="en-US" sz="2200" b="1" dirty="0"/>
              <a:t>: </a:t>
            </a:r>
            <a:r>
              <a:rPr lang="en-US" sz="2200" dirty="0"/>
              <a:t>Let </a:t>
            </a:r>
            <a:r>
              <a:rPr lang="en-US" sz="2200" i="1" dirty="0"/>
              <a:t>V</a:t>
            </a:r>
            <a:r>
              <a:rPr lang="en-US" sz="2200" baseline="-25000" dirty="0"/>
              <a:t>1</a:t>
            </a:r>
            <a:r>
              <a:rPr lang="en-US" sz="2200" dirty="0"/>
              <a:t> be the vertices of even degree and </a:t>
            </a:r>
            <a:r>
              <a:rPr lang="en-US" sz="2200" i="1" dirty="0"/>
              <a:t>V</a:t>
            </a:r>
            <a:r>
              <a:rPr lang="en-US" sz="2200" baseline="-25000" dirty="0"/>
              <a:t>2</a:t>
            </a:r>
            <a:r>
              <a:rPr lang="en-US" sz="2200" dirty="0"/>
              <a:t> be the vertices of odd degree in an undirected graph </a:t>
            </a:r>
            <a:r>
              <a:rPr lang="en-US" sz="2200" i="1" dirty="0"/>
              <a:t>G</a:t>
            </a:r>
            <a:r>
              <a:rPr lang="en-US" sz="2200" dirty="0"/>
              <a:t> = (</a:t>
            </a:r>
            <a:r>
              <a:rPr lang="en-US" sz="2200" i="1" dirty="0"/>
              <a:t>V</a:t>
            </a:r>
            <a:r>
              <a:rPr lang="en-US" sz="2200" dirty="0"/>
              <a:t>, </a:t>
            </a:r>
            <a:r>
              <a:rPr lang="en-US" sz="2200" i="1" dirty="0"/>
              <a:t>E</a:t>
            </a:r>
            <a:r>
              <a:rPr lang="en-US" sz="2200" dirty="0"/>
              <a:t>) </a:t>
            </a:r>
            <a:br>
              <a:rPr lang="en-US" sz="2200" dirty="0"/>
            </a:br>
            <a:r>
              <a:rPr lang="en-US" sz="2200" dirty="0"/>
              <a:t>with </a:t>
            </a:r>
            <a:r>
              <a:rPr lang="en-US" sz="2200" i="1" dirty="0"/>
              <a:t>m</a:t>
            </a:r>
            <a:r>
              <a:rPr lang="en-US" sz="2200" dirty="0"/>
              <a:t> edges. Then </a:t>
            </a:r>
          </a:p>
        </p:txBody>
      </p:sp>
      <p:graphicFrame>
        <p:nvGraphicFramePr>
          <p:cNvPr id="15" name="Object 3"/>
          <p:cNvGraphicFramePr>
            <a:graphicFrameLocks noChangeAspect="1"/>
          </p:cNvGraphicFramePr>
          <p:nvPr>
            <p:extLst>
              <p:ext uri="{D42A27DB-BD31-4B8C-83A1-F6EECF244321}">
                <p14:modId xmlns:p14="http://schemas.microsoft.com/office/powerpoint/2010/main" val="466057240"/>
              </p:ext>
            </p:extLst>
          </p:nvPr>
        </p:nvGraphicFramePr>
        <p:xfrm>
          <a:off x="533400" y="3505200"/>
          <a:ext cx="6223000" cy="762000"/>
        </p:xfrm>
        <a:graphic>
          <a:graphicData uri="http://schemas.openxmlformats.org/presentationml/2006/ole">
            <mc:AlternateContent xmlns:mc="http://schemas.openxmlformats.org/markup-compatibility/2006">
              <mc:Choice xmlns:v="urn:schemas-microsoft-com:vml" Requires="v">
                <p:oleObj spid="_x0000_s32057" name="Equation" r:id="rId3" imgW="3111480" imgH="380880" progId="Equation.DSMT4">
                  <p:embed/>
                </p:oleObj>
              </mc:Choice>
              <mc:Fallback>
                <p:oleObj name="Equation" r:id="rId3" imgW="3111480" imgH="380880" progId="Equation.DSMT4">
                  <p:embed/>
                  <p:pic>
                    <p:nvPicPr>
                      <p:cNvPr id="6" name="Object 3"/>
                      <p:cNvPicPr/>
                      <p:nvPr/>
                    </p:nvPicPr>
                    <p:blipFill>
                      <a:blip r:embed="rId4"/>
                      <a:stretch>
                        <a:fillRect/>
                      </a:stretch>
                    </p:blipFill>
                    <p:spPr>
                      <a:xfrm>
                        <a:off x="533400" y="3505200"/>
                        <a:ext cx="6223000" cy="762000"/>
                      </a:xfrm>
                      <a:prstGeom prst="rect">
                        <a:avLst/>
                      </a:prstGeom>
                    </p:spPr>
                  </p:pic>
                </p:oleObj>
              </mc:Fallback>
            </mc:AlternateContent>
          </a:graphicData>
        </a:graphic>
      </p:graphicFrame>
      <p:sp>
        <p:nvSpPr>
          <p:cNvPr id="4" name="Content Placeholder 4"/>
          <p:cNvSpPr>
            <a:spLocks noGrp="1"/>
          </p:cNvSpPr>
          <p:nvPr>
            <p:ph idx="13"/>
          </p:nvPr>
        </p:nvSpPr>
        <p:spPr>
          <a:xfrm>
            <a:off x="2379822" y="4572000"/>
            <a:ext cx="1600200" cy="1371600"/>
          </a:xfrm>
          <a:ln w="19050">
            <a:solidFill>
              <a:srgbClr val="04617B"/>
            </a:solidFill>
          </a:ln>
          <a:effectLst/>
        </p:spPr>
        <p:txBody>
          <a:bodyPr/>
          <a:lstStyle/>
          <a:p>
            <a:r>
              <a:rPr lang="en-US" sz="1800" dirty="0"/>
              <a:t>must be even since </a:t>
            </a:r>
            <a:r>
              <a:rPr lang="en-US" sz="1800" dirty="0" err="1"/>
              <a:t>deg</a:t>
            </a:r>
            <a:r>
              <a:rPr lang="en-US" sz="1800" dirty="0"/>
              <a:t>(</a:t>
            </a:r>
            <a:r>
              <a:rPr lang="en-US" sz="1800" i="1" dirty="0"/>
              <a:t>v</a:t>
            </a:r>
            <a:r>
              <a:rPr lang="en-US" sz="1800" dirty="0"/>
              <a:t>) is even for each </a:t>
            </a:r>
            <a:r>
              <a:rPr lang="en-US" sz="1800" i="1" dirty="0"/>
              <a:t>v</a:t>
            </a:r>
            <a:r>
              <a:rPr lang="en-US" sz="1800" dirty="0"/>
              <a:t> </a:t>
            </a:r>
            <a:r>
              <a:rPr lang="en-US" sz="1800" dirty="0">
                <a:ea typeface="Cambria Math"/>
              </a:rPr>
              <a:t>∈ </a:t>
            </a:r>
            <a:r>
              <a:rPr lang="en-US" sz="1800" i="1" dirty="0">
                <a:ea typeface="Cambria Math"/>
              </a:rPr>
              <a:t>V</a:t>
            </a:r>
            <a:r>
              <a:rPr lang="en-US" sz="1800" baseline="-25000" dirty="0">
                <a:ea typeface="Cambria Math"/>
              </a:rPr>
              <a:t>1</a:t>
            </a:r>
            <a:endParaRPr lang="en-US" sz="1800" baseline="-25000" dirty="0"/>
          </a:p>
        </p:txBody>
      </p:sp>
      <p:cxnSp>
        <p:nvCxnSpPr>
          <p:cNvPr id="13" name="Straight Arrow Connector 5"/>
          <p:cNvCxnSpPr/>
          <p:nvPr/>
        </p:nvCxnSpPr>
        <p:spPr>
          <a:xfrm flipV="1">
            <a:off x="3285411" y="4038600"/>
            <a:ext cx="0" cy="533400"/>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Content Placeholder 6"/>
          <p:cNvSpPr>
            <a:spLocks noGrp="1"/>
          </p:cNvSpPr>
          <p:nvPr>
            <p:ph idx="14"/>
          </p:nvPr>
        </p:nvSpPr>
        <p:spPr>
          <a:xfrm>
            <a:off x="4953000" y="4357512"/>
            <a:ext cx="3810000" cy="2133600"/>
          </a:xfrm>
          <a:ln w="19050">
            <a:solidFill>
              <a:srgbClr val="04617B"/>
            </a:solidFill>
          </a:ln>
          <a:effectLst/>
        </p:spPr>
        <p:txBody>
          <a:bodyPr/>
          <a:lstStyle/>
          <a:p>
            <a:r>
              <a:rPr lang="en-US" sz="1800" dirty="0"/>
              <a:t>This sum must be even because </a:t>
            </a:r>
            <a:r>
              <a:rPr lang="en-US" sz="1800" dirty="0">
                <a:latin typeface="Cambria Math" pitchFamily="18" charset="0"/>
                <a:ea typeface="Cambria Math" pitchFamily="18" charset="0"/>
              </a:rPr>
              <a:t>2</a:t>
            </a:r>
            <a:r>
              <a:rPr lang="en-US" sz="1800" i="1" dirty="0"/>
              <a:t>m</a:t>
            </a:r>
            <a:r>
              <a:rPr lang="en-US" sz="1800" dirty="0"/>
              <a:t> is even and the sum of the degrees of the vertices of even degrees is also even. Because this is the sum of the degrees of all vertices of odd degree in the graph, there must be an even number of such vertices.</a:t>
            </a:r>
          </a:p>
        </p:txBody>
      </p:sp>
      <p:cxnSp>
        <p:nvCxnSpPr>
          <p:cNvPr id="16" name="Straight Arrow Connector 7"/>
          <p:cNvCxnSpPr/>
          <p:nvPr/>
        </p:nvCxnSpPr>
        <p:spPr>
          <a:xfrm flipH="1" flipV="1">
            <a:off x="6172200" y="3993356"/>
            <a:ext cx="459264" cy="350044"/>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116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r>
              <a:rPr lang="en-US" sz="1500" dirty="0"/>
              <a:t> 2</a:t>
            </a:r>
          </a:p>
        </p:txBody>
      </p:sp>
      <p:sp>
        <p:nvSpPr>
          <p:cNvPr id="3" name="Content Placeholder 2"/>
          <p:cNvSpPr>
            <a:spLocks noGrp="1"/>
          </p:cNvSpPr>
          <p:nvPr>
            <p:ph idx="1"/>
          </p:nvPr>
        </p:nvSpPr>
        <p:spPr>
          <a:xfrm>
            <a:off x="457200" y="1295400"/>
            <a:ext cx="8321040" cy="4648200"/>
          </a:xfrm>
        </p:spPr>
        <p:txBody>
          <a:bodyPr/>
          <a:lstStyle/>
          <a:p>
            <a:r>
              <a:rPr lang="en-US" sz="2600" dirty="0"/>
              <a:t>Recall the definition of a directed graph.</a:t>
            </a:r>
          </a:p>
          <a:p>
            <a:r>
              <a:rPr lang="en-US" sz="2600" b="1" dirty="0"/>
              <a:t>Definition:</a:t>
            </a:r>
            <a:r>
              <a:rPr lang="en-US" sz="2600" dirty="0"/>
              <a:t> An </a:t>
            </a:r>
            <a:r>
              <a:rPr lang="en-US" sz="2600" i="1" dirty="0"/>
              <a:t>directed graph G = </a:t>
            </a:r>
            <a:r>
              <a:rPr lang="en-US" sz="2600" dirty="0"/>
              <a:t>(</a:t>
            </a:r>
            <a:r>
              <a:rPr lang="en-US" sz="2600" i="1" dirty="0"/>
              <a:t>V, E) </a:t>
            </a:r>
            <a:r>
              <a:rPr lang="en-US" sz="2600" dirty="0"/>
              <a:t>consists of </a:t>
            </a:r>
            <a:r>
              <a:rPr lang="en-US" sz="2600" i="1" dirty="0"/>
              <a:t>V, </a:t>
            </a:r>
            <a:br>
              <a:rPr lang="en-US" sz="2600" i="1" dirty="0"/>
            </a:br>
            <a:r>
              <a:rPr lang="en-US" sz="2600" dirty="0"/>
              <a:t>a nonempty set of </a:t>
            </a:r>
            <a:r>
              <a:rPr lang="en-US" sz="2600" i="1" dirty="0"/>
              <a:t>vertices </a:t>
            </a:r>
            <a:r>
              <a:rPr lang="en-US" sz="2600" dirty="0"/>
              <a:t>(or </a:t>
            </a:r>
            <a:r>
              <a:rPr lang="en-US" sz="2600" i="1" dirty="0"/>
              <a:t>nodes</a:t>
            </a:r>
            <a:r>
              <a:rPr lang="en-US" sz="2600" dirty="0"/>
              <a:t>), and </a:t>
            </a:r>
            <a:r>
              <a:rPr lang="en-US" sz="2600" i="1" dirty="0"/>
              <a:t>E, </a:t>
            </a:r>
            <a:r>
              <a:rPr lang="en-US" sz="2600" dirty="0"/>
              <a:t>a set of </a:t>
            </a:r>
            <a:r>
              <a:rPr lang="en-US" sz="2600" i="1" dirty="0"/>
              <a:t>directed edges </a:t>
            </a:r>
            <a:r>
              <a:rPr lang="en-US" sz="2600" dirty="0"/>
              <a:t>or </a:t>
            </a:r>
            <a:r>
              <a:rPr lang="en-US" sz="2600" i="1" dirty="0"/>
              <a:t>arcs. </a:t>
            </a:r>
            <a:r>
              <a:rPr lang="en-US" sz="2600" dirty="0"/>
              <a:t>Each edge is an ordered pair of vertices. The directed edge (</a:t>
            </a:r>
            <a:r>
              <a:rPr lang="en-US" sz="2600" i="1" dirty="0" err="1"/>
              <a:t>u</a:t>
            </a:r>
            <a:r>
              <a:rPr lang="en-US" sz="2600" dirty="0" err="1"/>
              <a:t>,</a:t>
            </a:r>
            <a:r>
              <a:rPr lang="en-US" sz="2600" i="1" dirty="0" err="1"/>
              <a:t>v</a:t>
            </a:r>
            <a:r>
              <a:rPr lang="en-US" sz="2600" dirty="0"/>
              <a:t>) is said to start at </a:t>
            </a:r>
            <a:r>
              <a:rPr lang="en-US" sz="2600" i="1" dirty="0"/>
              <a:t>u</a:t>
            </a:r>
            <a:r>
              <a:rPr lang="en-US" sz="2600" dirty="0"/>
              <a:t> </a:t>
            </a:r>
            <a:br>
              <a:rPr lang="en-US" sz="2600" dirty="0"/>
            </a:br>
            <a:r>
              <a:rPr lang="en-US" sz="2600" dirty="0"/>
              <a:t>and end at </a:t>
            </a:r>
            <a:r>
              <a:rPr lang="en-US" sz="2600" i="1" dirty="0"/>
              <a:t>v</a:t>
            </a:r>
            <a:r>
              <a:rPr lang="en-US" sz="2600" dirty="0"/>
              <a:t>.</a:t>
            </a:r>
          </a:p>
          <a:p>
            <a:r>
              <a:rPr lang="en-US" sz="2600" b="1" dirty="0"/>
              <a:t>Definition</a:t>
            </a:r>
            <a:r>
              <a:rPr lang="en-US" sz="2600" dirty="0"/>
              <a:t>: Let (</a:t>
            </a:r>
            <a:r>
              <a:rPr lang="en-US" sz="2600" i="1" dirty="0" err="1"/>
              <a:t>u,v</a:t>
            </a:r>
            <a:r>
              <a:rPr lang="en-US" sz="2600" dirty="0"/>
              <a:t>)</a:t>
            </a:r>
            <a:r>
              <a:rPr lang="en-US" sz="2600" i="1" dirty="0"/>
              <a:t> </a:t>
            </a:r>
            <a:r>
              <a:rPr lang="en-US" sz="2600" dirty="0"/>
              <a:t>be an edge in </a:t>
            </a:r>
            <a:r>
              <a:rPr lang="en-US" sz="2600" i="1" dirty="0"/>
              <a:t>G</a:t>
            </a:r>
            <a:r>
              <a:rPr lang="en-US" sz="2600" dirty="0"/>
              <a:t>. Then </a:t>
            </a:r>
            <a:r>
              <a:rPr lang="en-US" sz="2600" i="1" dirty="0"/>
              <a:t>u</a:t>
            </a:r>
            <a:r>
              <a:rPr lang="en-US" sz="2600" dirty="0"/>
              <a:t> is the </a:t>
            </a:r>
            <a:r>
              <a:rPr lang="en-US" sz="2600" i="1" dirty="0"/>
              <a:t>initial vertex </a:t>
            </a:r>
            <a:r>
              <a:rPr lang="en-US" sz="2600" dirty="0"/>
              <a:t>of this edge and is </a:t>
            </a:r>
            <a:r>
              <a:rPr lang="en-US" sz="2600" i="1" dirty="0"/>
              <a:t>adjacent to v </a:t>
            </a:r>
            <a:r>
              <a:rPr lang="en-US" sz="2600" dirty="0"/>
              <a:t>and </a:t>
            </a:r>
            <a:r>
              <a:rPr lang="en-US" sz="2600" i="1" dirty="0"/>
              <a:t>v </a:t>
            </a:r>
            <a:r>
              <a:rPr lang="en-US" sz="2600" dirty="0"/>
              <a:t>is the </a:t>
            </a:r>
            <a:r>
              <a:rPr lang="en-US" sz="2600" i="1" dirty="0"/>
              <a:t>terminal </a:t>
            </a:r>
            <a:r>
              <a:rPr lang="en-US" sz="2600" dirty="0"/>
              <a:t>(or </a:t>
            </a:r>
            <a:r>
              <a:rPr lang="en-US" sz="2600" i="1" dirty="0"/>
              <a:t>end</a:t>
            </a:r>
            <a:r>
              <a:rPr lang="en-US" sz="2600" dirty="0"/>
              <a:t>)</a:t>
            </a:r>
            <a:r>
              <a:rPr lang="en-US" sz="2600" i="1" dirty="0"/>
              <a:t> vertex </a:t>
            </a:r>
            <a:r>
              <a:rPr lang="en-US" sz="2600" dirty="0"/>
              <a:t>of this edge and is </a:t>
            </a:r>
            <a:r>
              <a:rPr lang="en-US" sz="2600" i="1" dirty="0"/>
              <a:t>adjacent from u</a:t>
            </a:r>
            <a:r>
              <a:rPr lang="en-US" sz="2600" dirty="0"/>
              <a:t>. The initial and terminal vertices of a loop are the same.</a:t>
            </a:r>
          </a:p>
        </p:txBody>
      </p:sp>
    </p:spTree>
    <p:extLst>
      <p:ext uri="{BB962C8B-B14F-4D97-AF65-F5344CB8AC3E}">
        <p14:creationId xmlns:p14="http://schemas.microsoft.com/office/powerpoint/2010/main" val="287851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Graphs and Graph Models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10.1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r>
              <a:rPr lang="en-US" sz="1500" dirty="0"/>
              <a:t> 3</a:t>
            </a:r>
          </a:p>
        </p:txBody>
      </p:sp>
      <p:sp>
        <p:nvSpPr>
          <p:cNvPr id="3" name="Content Placeholder 2"/>
          <p:cNvSpPr>
            <a:spLocks noGrp="1"/>
          </p:cNvSpPr>
          <p:nvPr>
            <p:ph idx="1"/>
          </p:nvPr>
        </p:nvSpPr>
        <p:spPr>
          <a:xfrm>
            <a:off x="457200" y="1295400"/>
            <a:ext cx="8229600" cy="3352800"/>
          </a:xfrm>
        </p:spPr>
        <p:txBody>
          <a:bodyPr/>
          <a:lstStyle/>
          <a:p>
            <a:r>
              <a:rPr lang="en-US" sz="2800" b="1" dirty="0"/>
              <a:t>Definition:</a:t>
            </a:r>
            <a:r>
              <a:rPr lang="en-US" sz="2800" dirty="0"/>
              <a:t> The </a:t>
            </a:r>
            <a:r>
              <a:rPr lang="en-US" sz="2800" i="1" dirty="0"/>
              <a:t>in-degree of a vertex v</a:t>
            </a:r>
            <a:r>
              <a:rPr lang="en-US" sz="2800" dirty="0"/>
              <a:t>, denoted        </a:t>
            </a:r>
            <a:r>
              <a:rPr lang="en-US" sz="2800" i="1" dirty="0" err="1"/>
              <a:t>deg</a:t>
            </a:r>
            <a:r>
              <a:rPr lang="en-US" sz="2800" baseline="30000" dirty="0">
                <a:latin typeface="Cambria Math"/>
                <a:ea typeface="Cambria Math"/>
              </a:rPr>
              <a:t>−</a:t>
            </a:r>
            <a:r>
              <a:rPr lang="en-US" sz="2800" dirty="0"/>
              <a:t>(</a:t>
            </a:r>
            <a:r>
              <a:rPr lang="en-US" sz="2800" i="1" dirty="0"/>
              <a:t>v</a:t>
            </a:r>
            <a:r>
              <a:rPr lang="en-US" sz="2800" dirty="0"/>
              <a:t>), is the number of edges which terminate at </a:t>
            </a:r>
            <a:r>
              <a:rPr lang="en-US" sz="2800" i="1" dirty="0"/>
              <a:t>v</a:t>
            </a:r>
            <a:r>
              <a:rPr lang="en-US" sz="2800" dirty="0"/>
              <a:t>. The </a:t>
            </a:r>
            <a:r>
              <a:rPr lang="en-US" sz="2800" i="1" dirty="0"/>
              <a:t>out-degree of v</a:t>
            </a:r>
            <a:r>
              <a:rPr lang="en-US" sz="2800" dirty="0"/>
              <a:t>, denoted </a:t>
            </a:r>
            <a:r>
              <a:rPr lang="en-US" sz="2800" i="1" dirty="0" err="1"/>
              <a:t>deg</a:t>
            </a:r>
            <a:r>
              <a:rPr lang="en-US" sz="2800" baseline="30000" dirty="0"/>
              <a:t>+</a:t>
            </a:r>
            <a:r>
              <a:rPr lang="en-US" sz="2800" dirty="0"/>
              <a:t>(</a:t>
            </a:r>
            <a:r>
              <a:rPr lang="en-US" sz="2800" i="1" dirty="0"/>
              <a:t>v</a:t>
            </a:r>
            <a:r>
              <a:rPr lang="en-US" sz="2800" dirty="0"/>
              <a:t>)</a:t>
            </a:r>
            <a:r>
              <a:rPr lang="en-US" sz="2800" i="1" dirty="0"/>
              <a:t>, </a:t>
            </a:r>
            <a:r>
              <a:rPr lang="en-US" sz="2800" dirty="0"/>
              <a:t>is the number of edges with </a:t>
            </a:r>
            <a:r>
              <a:rPr lang="en-US" sz="2800" i="1" dirty="0"/>
              <a:t>v</a:t>
            </a:r>
            <a:r>
              <a:rPr lang="en-US" sz="2800" dirty="0"/>
              <a:t> as their initial vertex. Note that a loop at a vertex contributes </a:t>
            </a:r>
            <a:r>
              <a:rPr lang="en-US" sz="2800" dirty="0">
                <a:latin typeface="Cambria" pitchFamily="18" charset="0"/>
              </a:rPr>
              <a:t>1 </a:t>
            </a:r>
            <a:r>
              <a:rPr lang="en-US" sz="2800" dirty="0"/>
              <a:t>to both the in-degree and the out-degree of the vertex.</a:t>
            </a:r>
          </a:p>
          <a:p>
            <a:r>
              <a:rPr lang="en-US" sz="2800" b="1" dirty="0"/>
              <a:t>Example:  </a:t>
            </a:r>
            <a:r>
              <a:rPr lang="en-US" sz="2800" dirty="0"/>
              <a:t>In the graph </a:t>
            </a:r>
            <a:r>
              <a:rPr lang="en-US" sz="2800" i="1" dirty="0"/>
              <a:t>G</a:t>
            </a:r>
            <a:r>
              <a:rPr lang="en-US" sz="2800" dirty="0"/>
              <a:t> we have</a:t>
            </a:r>
            <a:endParaRPr lang="en-US" sz="2800" b="1" dirty="0"/>
          </a:p>
        </p:txBody>
      </p:sp>
      <p:pic>
        <p:nvPicPr>
          <p:cNvPr id="32770" name="Picture 3" descr="A directed graph with 6 vertices. A, B, C. D, E, and F."/>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93064" y="4864629"/>
            <a:ext cx="2231136" cy="1469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4"/>
          <p:cNvGraphicFramePr>
            <a:graphicFrameLocks noChangeAspect="1"/>
          </p:cNvGraphicFramePr>
          <p:nvPr>
            <p:extLst>
              <p:ext uri="{D42A27DB-BD31-4B8C-83A1-F6EECF244321}">
                <p14:modId xmlns:p14="http://schemas.microsoft.com/office/powerpoint/2010/main" val="3458269062"/>
              </p:ext>
            </p:extLst>
          </p:nvPr>
        </p:nvGraphicFramePr>
        <p:xfrm>
          <a:off x="3409950" y="4705350"/>
          <a:ext cx="4705350" cy="762000"/>
        </p:xfrm>
        <a:graphic>
          <a:graphicData uri="http://schemas.openxmlformats.org/presentationml/2006/ole">
            <mc:AlternateContent xmlns:mc="http://schemas.openxmlformats.org/markup-compatibility/2006">
              <mc:Choice xmlns:v="urn:schemas-microsoft-com:vml" Requires="v">
                <p:oleObj spid="_x0000_s33390" name="Equation" r:id="rId4" imgW="3136680" imgH="507960" progId="Equation.DSMT4">
                  <p:embed/>
                </p:oleObj>
              </mc:Choice>
              <mc:Fallback>
                <p:oleObj name="Equation" r:id="rId4" imgW="3136680" imgH="507960" progId="Equation.DSMT4">
                  <p:embed/>
                  <p:pic>
                    <p:nvPicPr>
                      <p:cNvPr id="15" name="Object 3"/>
                      <p:cNvPicPr/>
                      <p:nvPr/>
                    </p:nvPicPr>
                    <p:blipFill>
                      <a:blip r:embed="rId5"/>
                      <a:stretch>
                        <a:fillRect/>
                      </a:stretch>
                    </p:blipFill>
                    <p:spPr>
                      <a:xfrm>
                        <a:off x="3409950" y="4705350"/>
                        <a:ext cx="4705350" cy="76200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960273330"/>
              </p:ext>
            </p:extLst>
          </p:nvPr>
        </p:nvGraphicFramePr>
        <p:xfrm>
          <a:off x="3409950" y="5638800"/>
          <a:ext cx="4686300" cy="762000"/>
        </p:xfrm>
        <a:graphic>
          <a:graphicData uri="http://schemas.openxmlformats.org/presentationml/2006/ole">
            <mc:AlternateContent xmlns:mc="http://schemas.openxmlformats.org/markup-compatibility/2006">
              <mc:Choice xmlns:v="urn:schemas-microsoft-com:vml" Requires="v">
                <p:oleObj spid="_x0000_s33391" name="Equation" r:id="rId6" imgW="3124080" imgH="507960" progId="Equation.DSMT4">
                  <p:embed/>
                </p:oleObj>
              </mc:Choice>
              <mc:Fallback>
                <p:oleObj name="Equation" r:id="rId6" imgW="3124080" imgH="507960" progId="Equation.DSMT4">
                  <p:embed/>
                  <p:pic>
                    <p:nvPicPr>
                      <p:cNvPr id="7" name="Object 3"/>
                      <p:cNvPicPr/>
                      <p:nvPr/>
                    </p:nvPicPr>
                    <p:blipFill>
                      <a:blip r:embed="rId7"/>
                      <a:stretch>
                        <a:fillRect/>
                      </a:stretch>
                    </p:blipFill>
                    <p:spPr>
                      <a:xfrm>
                        <a:off x="3409950" y="5638800"/>
                        <a:ext cx="4686300" cy="762000"/>
                      </a:xfrm>
                      <a:prstGeom prst="rect">
                        <a:avLst/>
                      </a:prstGeom>
                    </p:spPr>
                  </p:pic>
                </p:oleObj>
              </mc:Fallback>
            </mc:AlternateContent>
          </a:graphicData>
        </a:graphic>
      </p:graphicFrame>
      <p:sp>
        <p:nvSpPr>
          <p:cNvPr id="8" name="Text Placeholder 6"/>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8" action="ppaction://hlinksldjump"/>
              </a:rPr>
              <a:t>Jump to long description</a:t>
            </a:r>
            <a:endParaRPr lang="en-IN" sz="1200" dirty="0">
              <a:solidFill>
                <a:prstClr val="black"/>
              </a:solidFill>
              <a:hlinkClick r:id="rId9" action="ppaction://hlinksldjump"/>
            </a:endParaRPr>
          </a:p>
        </p:txBody>
      </p:sp>
    </p:spTree>
    <p:extLst>
      <p:ext uri="{BB962C8B-B14F-4D97-AF65-F5344CB8AC3E}">
        <p14:creationId xmlns:p14="http://schemas.microsoft.com/office/powerpoint/2010/main" val="1506846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r>
              <a:rPr lang="en-US" sz="1500" dirty="0"/>
              <a:t> 4</a:t>
            </a:r>
          </a:p>
        </p:txBody>
      </p:sp>
      <p:sp>
        <p:nvSpPr>
          <p:cNvPr id="3" name="Content Placeholder 2"/>
          <p:cNvSpPr>
            <a:spLocks noGrp="1"/>
          </p:cNvSpPr>
          <p:nvPr>
            <p:ph idx="1"/>
          </p:nvPr>
        </p:nvSpPr>
        <p:spPr>
          <a:xfrm>
            <a:off x="457200" y="1295400"/>
            <a:ext cx="8229600" cy="1143000"/>
          </a:xfrm>
        </p:spPr>
        <p:txBody>
          <a:bodyPr/>
          <a:lstStyle/>
          <a:p>
            <a:r>
              <a:rPr lang="en-US" sz="2800" b="1" dirty="0"/>
              <a:t>Theorem </a:t>
            </a:r>
            <a:r>
              <a:rPr lang="en-US" sz="2800" b="1" dirty="0">
                <a:latin typeface="Cambria" pitchFamily="18" charset="0"/>
              </a:rPr>
              <a:t>3</a:t>
            </a:r>
            <a:r>
              <a:rPr lang="en-US" sz="2800" dirty="0"/>
              <a:t>: Let </a:t>
            </a:r>
            <a:r>
              <a:rPr lang="en-US" sz="2800" i="1" dirty="0"/>
              <a:t>G = </a:t>
            </a:r>
            <a:r>
              <a:rPr lang="en-US" sz="2800" dirty="0"/>
              <a:t>(</a:t>
            </a:r>
            <a:r>
              <a:rPr lang="en-US" sz="2800" i="1" dirty="0"/>
              <a:t>V, E</a:t>
            </a:r>
            <a:r>
              <a:rPr lang="en-US" sz="2800" dirty="0"/>
              <a:t>)</a:t>
            </a:r>
            <a:r>
              <a:rPr lang="en-US" sz="2800" i="1" dirty="0"/>
              <a:t> </a:t>
            </a:r>
            <a:r>
              <a:rPr lang="en-US" sz="2800" dirty="0"/>
              <a:t>be a graph with directed edges. Then:</a:t>
            </a:r>
          </a:p>
        </p:txBody>
      </p:sp>
      <p:graphicFrame>
        <p:nvGraphicFramePr>
          <p:cNvPr id="6" name="Object 3"/>
          <p:cNvGraphicFramePr>
            <a:graphicFrameLocks noChangeAspect="1"/>
          </p:cNvGraphicFramePr>
          <p:nvPr>
            <p:extLst>
              <p:ext uri="{D42A27DB-BD31-4B8C-83A1-F6EECF244321}">
                <p14:modId xmlns:p14="http://schemas.microsoft.com/office/powerpoint/2010/main" val="663368366"/>
              </p:ext>
            </p:extLst>
          </p:nvPr>
        </p:nvGraphicFramePr>
        <p:xfrm>
          <a:off x="1524000" y="2616900"/>
          <a:ext cx="4666500" cy="888300"/>
        </p:xfrm>
        <a:graphic>
          <a:graphicData uri="http://schemas.openxmlformats.org/presentationml/2006/ole">
            <mc:AlternateContent xmlns:mc="http://schemas.openxmlformats.org/markup-compatibility/2006">
              <mc:Choice xmlns:v="urn:schemas-microsoft-com:vml" Requires="v">
                <p:oleObj spid="_x0000_s34101" name="Equation" r:id="rId3" imgW="1866600" imgH="355320" progId="Equation.DSMT4">
                  <p:embed/>
                </p:oleObj>
              </mc:Choice>
              <mc:Fallback>
                <p:oleObj name="Equation" r:id="rId3" imgW="1866600" imgH="355320" progId="Equation.DSMT4">
                  <p:embed/>
                  <p:pic>
                    <p:nvPicPr>
                      <p:cNvPr id="15" name="Object 3"/>
                      <p:cNvPicPr/>
                      <p:nvPr/>
                    </p:nvPicPr>
                    <p:blipFill>
                      <a:blip r:embed="rId4"/>
                      <a:stretch>
                        <a:fillRect/>
                      </a:stretch>
                    </p:blipFill>
                    <p:spPr>
                      <a:xfrm>
                        <a:off x="1524000" y="2616900"/>
                        <a:ext cx="4666500" cy="888300"/>
                      </a:xfrm>
                      <a:prstGeom prst="rect">
                        <a:avLst/>
                      </a:prstGeom>
                    </p:spPr>
                  </p:pic>
                </p:oleObj>
              </mc:Fallback>
            </mc:AlternateContent>
          </a:graphicData>
        </a:graphic>
      </p:graphicFrame>
      <p:sp>
        <p:nvSpPr>
          <p:cNvPr id="11" name="Content Placeholder 4"/>
          <p:cNvSpPr>
            <a:spLocks noGrp="1"/>
          </p:cNvSpPr>
          <p:nvPr>
            <p:ph idx="13"/>
          </p:nvPr>
        </p:nvSpPr>
        <p:spPr>
          <a:xfrm>
            <a:off x="457200" y="3810000"/>
            <a:ext cx="8382000" cy="1981200"/>
          </a:xfrm>
        </p:spPr>
        <p:txBody>
          <a:bodyPr/>
          <a:lstStyle/>
          <a:p>
            <a:r>
              <a:rPr lang="en-US" sz="2800" b="1" i="1" dirty="0"/>
              <a:t>Proof</a:t>
            </a:r>
            <a:r>
              <a:rPr lang="en-US" sz="2800" dirty="0"/>
              <a:t>: The first sum counts the number of outgoing edges over all vertices and the second sum counts the number of incoming edges over all vertices. It follows that both sums equal the number of edges in the graph.</a:t>
            </a:r>
          </a:p>
          <a:p>
            <a:endParaRPr lang="en-US" sz="2800" dirty="0"/>
          </a:p>
        </p:txBody>
      </p:sp>
    </p:spTree>
    <p:extLst>
      <p:ext uri="{BB962C8B-B14F-4D97-AF65-F5344CB8AC3E}">
        <p14:creationId xmlns:p14="http://schemas.microsoft.com/office/powerpoint/2010/main" val="3946085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Complete Graphs</a:t>
            </a:r>
          </a:p>
        </p:txBody>
      </p:sp>
      <p:sp>
        <p:nvSpPr>
          <p:cNvPr id="3" name="Content Placeholder 2"/>
          <p:cNvSpPr>
            <a:spLocks noGrp="1"/>
          </p:cNvSpPr>
          <p:nvPr>
            <p:ph idx="1"/>
          </p:nvPr>
        </p:nvSpPr>
        <p:spPr>
          <a:xfrm>
            <a:off x="457200" y="1295400"/>
            <a:ext cx="8229600" cy="1600200"/>
          </a:xfrm>
        </p:spPr>
        <p:txBody>
          <a:bodyPr/>
          <a:lstStyle/>
          <a:p>
            <a:r>
              <a:rPr lang="en-US" sz="2800" dirty="0"/>
              <a:t>A </a:t>
            </a:r>
            <a:r>
              <a:rPr lang="en-US" sz="2800" i="1" dirty="0"/>
              <a:t>complete graph on n vertices</a:t>
            </a:r>
            <a:r>
              <a:rPr lang="en-US" sz="2800" dirty="0"/>
              <a:t>, denoted by </a:t>
            </a:r>
            <a:r>
              <a:rPr lang="en-US" sz="2800" i="1" dirty="0" err="1"/>
              <a:t>K</a:t>
            </a:r>
            <a:r>
              <a:rPr lang="en-US" sz="2800" i="1" baseline="-25000" dirty="0" err="1"/>
              <a:t>n</a:t>
            </a:r>
            <a:r>
              <a:rPr lang="en-US" sz="2800" dirty="0"/>
              <a:t>, is the simple graph that contains exactly one edge between each pair of distinct vertices. </a:t>
            </a:r>
          </a:p>
        </p:txBody>
      </p:sp>
      <p:pic>
        <p:nvPicPr>
          <p:cNvPr id="33794" name="Picture 3" descr="Six complete graphs labeled from K1 to K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472440" y="3048000"/>
            <a:ext cx="635152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82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Cycles and Wheels</a:t>
            </a:r>
          </a:p>
        </p:txBody>
      </p:sp>
      <p:sp>
        <p:nvSpPr>
          <p:cNvPr id="3" name="Content Placeholder 2"/>
          <p:cNvSpPr>
            <a:spLocks noGrp="1"/>
          </p:cNvSpPr>
          <p:nvPr>
            <p:ph idx="1"/>
          </p:nvPr>
        </p:nvSpPr>
        <p:spPr/>
        <p:txBody>
          <a:bodyPr/>
          <a:lstStyle/>
          <a:p>
            <a:r>
              <a:rPr lang="en-US" sz="2600" dirty="0"/>
              <a:t>A </a:t>
            </a:r>
            <a:r>
              <a:rPr lang="en-US" sz="2600" i="1" dirty="0"/>
              <a:t>cycle</a:t>
            </a:r>
            <a:r>
              <a:rPr lang="en-US" sz="2600" dirty="0"/>
              <a:t> </a:t>
            </a:r>
            <a:r>
              <a:rPr lang="en-US" sz="2600" i="1" dirty="0" err="1"/>
              <a:t>C</a:t>
            </a:r>
            <a:r>
              <a:rPr lang="en-US" sz="2600" i="1" baseline="-25000" dirty="0" err="1"/>
              <a:t>n</a:t>
            </a:r>
            <a:r>
              <a:rPr lang="en-US" sz="2600" i="1" baseline="-25000" dirty="0"/>
              <a:t> </a:t>
            </a:r>
            <a:r>
              <a:rPr lang="en-US" sz="2600" dirty="0"/>
              <a:t>for </a:t>
            </a:r>
            <a:r>
              <a:rPr lang="en-US" sz="2600" i="1" dirty="0"/>
              <a:t>n</a:t>
            </a:r>
            <a:r>
              <a:rPr lang="en-US" sz="2600" dirty="0"/>
              <a:t> ≥ </a:t>
            </a:r>
            <a:r>
              <a:rPr lang="en-US" sz="2600" dirty="0">
                <a:latin typeface="Cambria" pitchFamily="18" charset="0"/>
              </a:rPr>
              <a:t>3 </a:t>
            </a:r>
            <a:r>
              <a:rPr lang="en-US" sz="2600" dirty="0"/>
              <a:t>consists of </a:t>
            </a:r>
            <a:r>
              <a:rPr lang="en-US" sz="2600" i="1" dirty="0"/>
              <a:t>n</a:t>
            </a:r>
            <a:r>
              <a:rPr lang="en-US" sz="2600" dirty="0"/>
              <a:t> vertices </a:t>
            </a:r>
            <a:r>
              <a:rPr lang="en-US" sz="2600" i="1" dirty="0"/>
              <a:t>v</a:t>
            </a:r>
            <a:r>
              <a:rPr lang="en-US" sz="2600" baseline="-25000" dirty="0">
                <a:latin typeface="Cambria" pitchFamily="18" charset="0"/>
              </a:rPr>
              <a:t>1</a:t>
            </a:r>
            <a:r>
              <a:rPr lang="en-US" sz="2600" dirty="0"/>
              <a:t>, </a:t>
            </a:r>
            <a:r>
              <a:rPr lang="en-US" sz="2600" i="1" dirty="0"/>
              <a:t>v</a:t>
            </a:r>
            <a:r>
              <a:rPr lang="en-US" sz="2600" baseline="-25000" dirty="0">
                <a:latin typeface="Cambria" pitchFamily="18" charset="0"/>
              </a:rPr>
              <a:t>2</a:t>
            </a:r>
            <a:r>
              <a:rPr lang="en-US" sz="2600" i="1" dirty="0"/>
              <a:t> ,</a:t>
            </a:r>
            <a:r>
              <a:rPr lang="en-US" sz="2600" i="1" dirty="0">
                <a:latin typeface="Cambria Math"/>
                <a:ea typeface="Cambria Math"/>
              </a:rPr>
              <a:t>⋯</a:t>
            </a:r>
            <a:r>
              <a:rPr lang="en-US" sz="2600" i="1" dirty="0"/>
              <a:t> ,</a:t>
            </a:r>
            <a:r>
              <a:rPr lang="en-US" sz="2600" dirty="0"/>
              <a:t> </a:t>
            </a:r>
            <a:r>
              <a:rPr lang="en-US" sz="2600" i="1" dirty="0" err="1"/>
              <a:t>v</a:t>
            </a:r>
            <a:r>
              <a:rPr lang="en-US" sz="2600" baseline="-25000" dirty="0" err="1">
                <a:latin typeface="Cambria" pitchFamily="18" charset="0"/>
              </a:rPr>
              <a:t>n</a:t>
            </a:r>
            <a:r>
              <a:rPr lang="en-US" sz="2600" dirty="0"/>
              <a:t>, and edges {</a:t>
            </a:r>
            <a:r>
              <a:rPr lang="en-US" sz="2600" i="1" dirty="0"/>
              <a:t>v</a:t>
            </a:r>
            <a:r>
              <a:rPr lang="en-US" sz="2600" baseline="-25000" dirty="0">
                <a:latin typeface="Cambria" pitchFamily="18" charset="0"/>
              </a:rPr>
              <a:t>1</a:t>
            </a:r>
            <a:r>
              <a:rPr lang="en-US" sz="2600" i="1" dirty="0"/>
              <a:t>, v</a:t>
            </a:r>
            <a:r>
              <a:rPr lang="en-US" sz="2600" baseline="-25000" dirty="0">
                <a:latin typeface="Cambria" pitchFamily="18" charset="0"/>
              </a:rPr>
              <a:t>2</a:t>
            </a:r>
            <a:r>
              <a:rPr lang="en-US" sz="2600" dirty="0"/>
              <a:t>}</a:t>
            </a:r>
            <a:r>
              <a:rPr lang="en-US" sz="2600" i="1" dirty="0"/>
              <a:t>, </a:t>
            </a:r>
            <a:r>
              <a:rPr lang="en-US" sz="2600" dirty="0"/>
              <a:t>{</a:t>
            </a:r>
            <a:r>
              <a:rPr lang="en-US" sz="2600" i="1" dirty="0"/>
              <a:t>v</a:t>
            </a:r>
            <a:r>
              <a:rPr lang="en-US" sz="2600" baseline="-25000" dirty="0">
                <a:latin typeface="Cambria" pitchFamily="18" charset="0"/>
              </a:rPr>
              <a:t>2</a:t>
            </a:r>
            <a:r>
              <a:rPr lang="en-US" sz="2600" i="1" dirty="0"/>
              <a:t>, v</a:t>
            </a:r>
            <a:r>
              <a:rPr lang="en-US" sz="2600" baseline="-25000" dirty="0">
                <a:latin typeface="Cambria" pitchFamily="18" charset="0"/>
              </a:rPr>
              <a:t>3</a:t>
            </a:r>
            <a:r>
              <a:rPr lang="en-US" sz="2600" dirty="0"/>
              <a:t>}</a:t>
            </a:r>
            <a:r>
              <a:rPr lang="en-US" sz="2600" i="1" dirty="0"/>
              <a:t> ,</a:t>
            </a:r>
            <a:r>
              <a:rPr lang="en-US" sz="2600" i="1" dirty="0">
                <a:latin typeface="Cambria Math"/>
                <a:ea typeface="Cambria Math"/>
              </a:rPr>
              <a:t>⋯</a:t>
            </a:r>
            <a:r>
              <a:rPr lang="en-US" sz="2600" i="1" dirty="0"/>
              <a:t> , </a:t>
            </a:r>
            <a:r>
              <a:rPr lang="en-US" sz="2600" dirty="0"/>
              <a:t>{</a:t>
            </a:r>
            <a:r>
              <a:rPr lang="en-US" sz="2600" i="1" dirty="0"/>
              <a:t>v</a:t>
            </a:r>
            <a:r>
              <a:rPr lang="en-US" sz="2600" i="1" baseline="-25000" dirty="0"/>
              <a:t>n-</a:t>
            </a:r>
            <a:r>
              <a:rPr lang="en-US" sz="2600" baseline="-25000" dirty="0">
                <a:latin typeface="Cambria" pitchFamily="18" charset="0"/>
              </a:rPr>
              <a:t>1</a:t>
            </a:r>
            <a:r>
              <a:rPr lang="en-US" sz="2600" i="1" dirty="0"/>
              <a:t>, </a:t>
            </a:r>
            <a:r>
              <a:rPr lang="en-US" sz="2600" i="1" dirty="0" err="1"/>
              <a:t>v</a:t>
            </a:r>
            <a:r>
              <a:rPr lang="en-US" sz="2600" i="1" baseline="-25000" dirty="0" err="1"/>
              <a:t>n</a:t>
            </a:r>
            <a:r>
              <a:rPr lang="en-US" sz="2600" dirty="0"/>
              <a:t>}</a:t>
            </a:r>
            <a:r>
              <a:rPr lang="en-US" sz="2600" i="1" dirty="0"/>
              <a:t>, </a:t>
            </a:r>
            <a:r>
              <a:rPr lang="en-US" sz="2600" dirty="0"/>
              <a:t>{</a:t>
            </a:r>
            <a:r>
              <a:rPr lang="en-US" sz="2600" i="1" dirty="0" err="1"/>
              <a:t>v</a:t>
            </a:r>
            <a:r>
              <a:rPr lang="en-US" sz="2600" i="1" baseline="-25000" dirty="0" err="1"/>
              <a:t>n</a:t>
            </a:r>
            <a:r>
              <a:rPr lang="en-US" sz="2600" i="1" dirty="0"/>
              <a:t>, v</a:t>
            </a:r>
            <a:r>
              <a:rPr lang="en-US" sz="2600" baseline="-25000" dirty="0">
                <a:latin typeface="Cambria" pitchFamily="18" charset="0"/>
              </a:rPr>
              <a:t>1</a:t>
            </a:r>
            <a:r>
              <a:rPr lang="en-US" sz="2600" dirty="0"/>
              <a:t>}</a:t>
            </a:r>
            <a:r>
              <a:rPr lang="en-US" sz="2600" i="1" dirty="0"/>
              <a:t>.</a:t>
            </a:r>
          </a:p>
        </p:txBody>
      </p:sp>
      <p:pic>
        <p:nvPicPr>
          <p:cNvPr id="34818" name="Picture 3" descr="Four cycles labeled from C3 to C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731008" y="2503170"/>
            <a:ext cx="4114800" cy="10896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733800"/>
            <a:ext cx="8229600" cy="1371600"/>
          </a:xfrm>
        </p:spPr>
        <p:txBody>
          <a:bodyPr/>
          <a:lstStyle/>
          <a:p>
            <a:r>
              <a:rPr lang="en-US" sz="2600" dirty="0"/>
              <a:t>A </a:t>
            </a:r>
            <a:r>
              <a:rPr lang="en-US" sz="2600" i="1" dirty="0"/>
              <a:t>wheel</a:t>
            </a:r>
            <a:r>
              <a:rPr lang="en-US" sz="2600" dirty="0"/>
              <a:t> </a:t>
            </a:r>
            <a:r>
              <a:rPr lang="en-US" sz="2600" i="1" dirty="0" err="1"/>
              <a:t>W</a:t>
            </a:r>
            <a:r>
              <a:rPr lang="en-US" sz="2600" i="1" baseline="-25000" dirty="0" err="1"/>
              <a:t>n</a:t>
            </a:r>
            <a:r>
              <a:rPr lang="en-US" sz="2600" i="1" baseline="-25000" dirty="0"/>
              <a:t> </a:t>
            </a:r>
            <a:r>
              <a:rPr lang="en-US" sz="2600" dirty="0"/>
              <a:t>is obtained by adding an additional vertex to a cycle </a:t>
            </a:r>
            <a:r>
              <a:rPr lang="en-US" sz="2600" i="1" dirty="0" err="1"/>
              <a:t>C</a:t>
            </a:r>
            <a:r>
              <a:rPr lang="en-US" sz="2600" i="1" baseline="-25000" dirty="0" err="1"/>
              <a:t>n</a:t>
            </a:r>
            <a:r>
              <a:rPr lang="en-US" sz="2600" i="1" baseline="-25000" dirty="0"/>
              <a:t> </a:t>
            </a:r>
            <a:r>
              <a:rPr lang="en-US" sz="2600" dirty="0"/>
              <a:t>for </a:t>
            </a:r>
            <a:r>
              <a:rPr lang="en-US" sz="2600" i="1" dirty="0"/>
              <a:t>n</a:t>
            </a:r>
            <a:r>
              <a:rPr lang="en-US" sz="2600" dirty="0"/>
              <a:t> ≥ </a:t>
            </a:r>
            <a:r>
              <a:rPr lang="en-US" sz="2600" dirty="0">
                <a:latin typeface="Cambria" pitchFamily="18" charset="0"/>
              </a:rPr>
              <a:t>3 </a:t>
            </a:r>
            <a:r>
              <a:rPr lang="en-US" sz="2600" dirty="0"/>
              <a:t>and connecting this new vertex to each of the </a:t>
            </a:r>
            <a:r>
              <a:rPr lang="en-US" sz="2600" i="1" dirty="0"/>
              <a:t>n</a:t>
            </a:r>
            <a:r>
              <a:rPr lang="en-US" sz="2600" dirty="0"/>
              <a:t> vertices in </a:t>
            </a:r>
            <a:r>
              <a:rPr lang="en-US" sz="2600" i="1" dirty="0" err="1"/>
              <a:t>C</a:t>
            </a:r>
            <a:r>
              <a:rPr lang="en-US" sz="2600" i="1" baseline="-25000" dirty="0" err="1"/>
              <a:t>n</a:t>
            </a:r>
            <a:r>
              <a:rPr lang="en-US" sz="2600" dirty="0"/>
              <a:t> by new edges</a:t>
            </a:r>
            <a:r>
              <a:rPr lang="en-US" sz="2600" i="1" dirty="0"/>
              <a:t>.</a:t>
            </a:r>
          </a:p>
        </p:txBody>
      </p:sp>
      <p:pic>
        <p:nvPicPr>
          <p:cNvPr id="34819" name="Picture 5" descr="Four wheels labeled from W3 to W6. Same as the cycles in the previous figure but with an extra vertex inside."/>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2731008" y="5105400"/>
            <a:ext cx="4114800" cy="112713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endParaRPr lang="en-IN" sz="1200" dirty="0">
              <a:solidFill>
                <a:prstClr val="black"/>
              </a:solidFill>
              <a:hlinkClick r:id="rId5" action="ppaction://hlinksldjump"/>
            </a:endParaRPr>
          </a:p>
        </p:txBody>
      </p:sp>
    </p:spTree>
    <p:extLst>
      <p:ext uri="{BB962C8B-B14F-4D97-AF65-F5344CB8AC3E}">
        <p14:creationId xmlns:p14="http://schemas.microsoft.com/office/powerpoint/2010/main" val="295726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a:t>
            </a:r>
            <a:br>
              <a:rPr lang="en-US" dirty="0"/>
            </a:br>
            <a:r>
              <a:rPr lang="en-US" i="1" dirty="0"/>
              <a:t>n</a:t>
            </a:r>
            <a:r>
              <a:rPr lang="en-US" dirty="0"/>
              <a:t>-Cubes</a:t>
            </a:r>
          </a:p>
        </p:txBody>
      </p:sp>
      <p:sp>
        <p:nvSpPr>
          <p:cNvPr id="3" name="Content Placeholder 2"/>
          <p:cNvSpPr>
            <a:spLocks noGrp="1"/>
          </p:cNvSpPr>
          <p:nvPr>
            <p:ph idx="1"/>
          </p:nvPr>
        </p:nvSpPr>
        <p:spPr/>
        <p:txBody>
          <a:bodyPr/>
          <a:lstStyle/>
          <a:p>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p:txBody>
      </p:sp>
      <p:pic>
        <p:nvPicPr>
          <p:cNvPr id="35842" name="Picture 3" descr="Three N-cubes labeled from Q1 to Q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370279" y="4038600"/>
            <a:ext cx="4269330" cy="177393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668555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Graphs and Computer Network Architecture</a:t>
            </a:r>
          </a:p>
        </p:txBody>
      </p:sp>
      <p:sp>
        <p:nvSpPr>
          <p:cNvPr id="3" name="Content Placeholder 2"/>
          <p:cNvSpPr>
            <a:spLocks noGrp="1"/>
          </p:cNvSpPr>
          <p:nvPr>
            <p:ph idx="1"/>
          </p:nvPr>
        </p:nvSpPr>
        <p:spPr>
          <a:xfrm>
            <a:off x="457200" y="1295400"/>
            <a:ext cx="8458200" cy="838200"/>
          </a:xfrm>
        </p:spPr>
        <p:txBody>
          <a:bodyPr/>
          <a:lstStyle/>
          <a:p>
            <a:r>
              <a:rPr lang="en-US" sz="2200" dirty="0"/>
              <a:t>Various special graphs play an important role in the design of computer networks.</a:t>
            </a:r>
          </a:p>
        </p:txBody>
      </p:sp>
      <p:pic>
        <p:nvPicPr>
          <p:cNvPr id="36866" name="Picture 3" descr="Three graphs illustrate star, ring, and hybrid topologi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916936" y="1905000"/>
            <a:ext cx="3255264" cy="104084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381000" y="3048000"/>
            <a:ext cx="8229600" cy="3505200"/>
          </a:xfrm>
        </p:spPr>
        <p:txBody>
          <a:bodyPr/>
          <a:lstStyle/>
          <a:p>
            <a:pPr>
              <a:spcBef>
                <a:spcPts val="0"/>
              </a:spcBef>
            </a:pPr>
            <a:r>
              <a:rPr lang="en-US" sz="1600" dirty="0"/>
              <a:t>Some local area networks use a </a:t>
            </a:r>
            <a:r>
              <a:rPr lang="en-US" sz="1600" i="1" dirty="0"/>
              <a:t>star topology</a:t>
            </a:r>
            <a:r>
              <a:rPr lang="en-US" sz="1600" dirty="0"/>
              <a:t>, which is a complete bipartite graph </a:t>
            </a:r>
            <a:r>
              <a:rPr lang="en-US" sz="1600" i="1" dirty="0"/>
              <a:t>K</a:t>
            </a:r>
            <a:r>
              <a:rPr lang="en-US" sz="1600" baseline="-25000" dirty="0">
                <a:latin typeface="Cambria Math" pitchFamily="18" charset="0"/>
                <a:ea typeface="Cambria Math" pitchFamily="18" charset="0"/>
              </a:rPr>
              <a:t>1</a:t>
            </a:r>
            <a:r>
              <a:rPr lang="en-US" sz="1600" baseline="-25000" dirty="0"/>
              <a:t>,</a:t>
            </a:r>
            <a:r>
              <a:rPr lang="en-US" sz="1600" i="1" baseline="-25000" dirty="0"/>
              <a:t>n </a:t>
            </a:r>
            <a:r>
              <a:rPr lang="en-US" sz="1600" i="1" dirty="0"/>
              <a:t>,</a:t>
            </a:r>
            <a:r>
              <a:rPr lang="en-US" sz="1600" dirty="0"/>
              <a:t>as shown in (a). All devices are connected to a central control device.</a:t>
            </a:r>
          </a:p>
          <a:p>
            <a:pPr>
              <a:spcBef>
                <a:spcPts val="0"/>
              </a:spcBef>
            </a:pPr>
            <a:r>
              <a:rPr lang="en-US" sz="1600" dirty="0"/>
              <a:t>Other local networks are based on a </a:t>
            </a:r>
            <a:r>
              <a:rPr lang="en-US" sz="1600" i="1" dirty="0"/>
              <a:t>ring topology</a:t>
            </a:r>
            <a:r>
              <a:rPr lang="en-US" sz="1600" dirty="0"/>
              <a:t>, where each device is connected to exactly two  others using </a:t>
            </a:r>
            <a:r>
              <a:rPr lang="en-US" sz="1600" i="1" dirty="0" err="1"/>
              <a:t>C</a:t>
            </a:r>
            <a:r>
              <a:rPr lang="en-US" sz="1600" i="1" baseline="-25000" dirty="0" err="1"/>
              <a:t>n</a:t>
            </a:r>
            <a:r>
              <a:rPr lang="en-US" sz="1600" i="1" baseline="-25000" dirty="0"/>
              <a:t> </a:t>
            </a:r>
            <a:r>
              <a:rPr lang="en-US" sz="1600" i="1" dirty="0"/>
              <a:t>,</a:t>
            </a:r>
            <a:r>
              <a:rPr lang="en-US" sz="1600" dirty="0"/>
              <a:t>as illustrated in (b). Messages may be sent around the ring. </a:t>
            </a:r>
          </a:p>
          <a:p>
            <a:pPr>
              <a:spcBef>
                <a:spcPts val="0"/>
              </a:spcBef>
            </a:pPr>
            <a:r>
              <a:rPr lang="en-US" sz="1600" dirty="0"/>
              <a:t>Others, as illustrated in (c), use a </a:t>
            </a:r>
            <a:r>
              <a:rPr lang="en-US" sz="1600" i="1" dirty="0" err="1"/>
              <a:t>W</a:t>
            </a:r>
            <a:r>
              <a:rPr lang="en-US" sz="1600" i="1" baseline="-25000" dirty="0" err="1"/>
              <a:t>n</a:t>
            </a:r>
            <a:r>
              <a:rPr lang="en-US" sz="1600" dirty="0"/>
              <a:t> – based topology, combining the features of a star topology and a ring topology. </a:t>
            </a:r>
          </a:p>
          <a:p>
            <a:pPr>
              <a:spcBef>
                <a:spcPts val="0"/>
              </a:spcBef>
            </a:pPr>
            <a:r>
              <a:rPr lang="en-US" sz="1600" dirty="0"/>
              <a:t>Various special graphs also play a role in parallel processing where processors need to be interconnected as one processor may need the output generated by another. </a:t>
            </a:r>
          </a:p>
          <a:p>
            <a:pPr lvl="1">
              <a:spcBef>
                <a:spcPts val="0"/>
              </a:spcBef>
            </a:pPr>
            <a:r>
              <a:rPr lang="en-US" sz="1600" dirty="0"/>
              <a:t>The </a:t>
            </a:r>
            <a:r>
              <a:rPr lang="en-US" sz="1600" i="1" dirty="0"/>
              <a:t>n-dimensional hypercube</a:t>
            </a:r>
            <a:r>
              <a:rPr lang="en-US" sz="1600" dirty="0"/>
              <a:t>, or </a:t>
            </a:r>
            <a:r>
              <a:rPr lang="en-US" sz="1600" i="1" dirty="0"/>
              <a:t>n-cube, </a:t>
            </a:r>
            <a:r>
              <a:rPr lang="en-US" sz="1600" b="1" i="1" dirty="0" err="1"/>
              <a:t>Q</a:t>
            </a:r>
            <a:r>
              <a:rPr lang="en-US" sz="1600" b="1" i="1" baseline="-25000" dirty="0" err="1"/>
              <a:t>n</a:t>
            </a:r>
            <a:r>
              <a:rPr lang="en-US" sz="1600" dirty="0"/>
              <a:t>, is a common way to </a:t>
            </a:r>
            <a:br>
              <a:rPr lang="en-US" sz="1600" dirty="0"/>
            </a:br>
            <a:r>
              <a:rPr lang="en-US" sz="1600" dirty="0"/>
              <a:t>connect  processors in parallel, e.g., Intel Hypercube. </a:t>
            </a:r>
          </a:p>
          <a:p>
            <a:pPr lvl="1">
              <a:spcBef>
                <a:spcPts val="0"/>
              </a:spcBef>
            </a:pPr>
            <a:r>
              <a:rPr lang="en-US" sz="1600" dirty="0"/>
              <a:t>Another common method is the </a:t>
            </a:r>
            <a:r>
              <a:rPr lang="en-US" sz="1600" i="1" dirty="0"/>
              <a:t>mesh</a:t>
            </a:r>
            <a:r>
              <a:rPr lang="en-US" sz="1600" dirty="0"/>
              <a:t> network, illustrated here                                                  for </a:t>
            </a:r>
            <a:r>
              <a:rPr lang="en-US" sz="1600" dirty="0">
                <a:latin typeface="Cambria Math" pitchFamily="18" charset="0"/>
                <a:ea typeface="Cambria Math" pitchFamily="18" charset="0"/>
              </a:rPr>
              <a:t>16 </a:t>
            </a:r>
            <a:r>
              <a:rPr lang="en-US" sz="1600" dirty="0"/>
              <a:t>processors. </a:t>
            </a:r>
          </a:p>
        </p:txBody>
      </p:sp>
      <p:pic>
        <p:nvPicPr>
          <p:cNvPr id="36867" name="Picture 5" descr="A graph with 16 vertices, labeled from P(0, 0) to P(3, 3), and 24 edges."/>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7006024" y="5128024"/>
            <a:ext cx="1680776" cy="147597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6"/>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5115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a:t>
            </a:r>
            <a:r>
              <a:rPr lang="en-IN" sz="1500" dirty="0"/>
              <a:t> 1</a:t>
            </a:r>
          </a:p>
        </p:txBody>
      </p:sp>
      <p:sp>
        <p:nvSpPr>
          <p:cNvPr id="3" name="Content Placeholder 2"/>
          <p:cNvSpPr>
            <a:spLocks noGrp="1"/>
          </p:cNvSpPr>
          <p:nvPr>
            <p:ph idx="1"/>
          </p:nvPr>
        </p:nvSpPr>
        <p:spPr>
          <a:xfrm>
            <a:off x="457200" y="1295400"/>
            <a:ext cx="8229600" cy="2667000"/>
          </a:xfrm>
        </p:spPr>
        <p:txBody>
          <a:bodyPr/>
          <a:lstStyle/>
          <a:p>
            <a:r>
              <a:rPr lang="en-US" sz="2200" b="1" dirty="0"/>
              <a:t>Definition:</a:t>
            </a:r>
            <a:r>
              <a:rPr lang="en-US" sz="2200" dirty="0"/>
              <a:t> A simple graph </a:t>
            </a:r>
            <a:r>
              <a:rPr lang="en-US" sz="2200" i="1" dirty="0"/>
              <a:t>G</a:t>
            </a:r>
            <a:r>
              <a:rPr lang="en-US" sz="2200" dirty="0"/>
              <a:t> is </a:t>
            </a:r>
            <a:r>
              <a:rPr lang="en-US" sz="2200" i="1" dirty="0"/>
              <a:t>bipartite</a:t>
            </a:r>
            <a:r>
              <a:rPr lang="en-US" sz="2200" dirty="0"/>
              <a:t> if </a:t>
            </a:r>
            <a:r>
              <a:rPr lang="en-US" sz="2200" i="1" dirty="0"/>
              <a:t>V </a:t>
            </a:r>
            <a:r>
              <a:rPr lang="en-US" sz="2200" dirty="0"/>
              <a:t>can be partitioned into two disjoint subsets </a:t>
            </a:r>
            <a:r>
              <a:rPr lang="en-US" sz="2200" i="1" dirty="0"/>
              <a:t>V</a:t>
            </a:r>
            <a:r>
              <a:rPr lang="en-US" sz="2200" i="1" baseline="-25000" dirty="0"/>
              <a:t>1</a:t>
            </a:r>
            <a:r>
              <a:rPr lang="en-US" sz="2200" i="1" dirty="0"/>
              <a:t> </a:t>
            </a:r>
            <a:r>
              <a:rPr lang="en-US" sz="2200" dirty="0"/>
              <a:t>and </a:t>
            </a:r>
            <a:r>
              <a:rPr lang="en-US" sz="2200" i="1" dirty="0"/>
              <a:t>V</a:t>
            </a:r>
            <a:r>
              <a:rPr lang="en-US" sz="2200" i="1" baseline="-25000" dirty="0"/>
              <a:t>2</a:t>
            </a:r>
            <a:r>
              <a:rPr lang="en-US" sz="2200" dirty="0"/>
              <a:t> such that every edge connects a vertex in </a:t>
            </a:r>
            <a:r>
              <a:rPr lang="en-US" sz="2200" i="1" dirty="0"/>
              <a:t>V</a:t>
            </a:r>
            <a:r>
              <a:rPr lang="en-US" sz="2200" i="1" baseline="-25000" dirty="0"/>
              <a:t>1</a:t>
            </a:r>
            <a:r>
              <a:rPr lang="en-US" sz="2200" dirty="0"/>
              <a:t> and a vertex in </a:t>
            </a:r>
            <a:r>
              <a:rPr lang="en-US" sz="2200" i="1" dirty="0"/>
              <a:t>V</a:t>
            </a:r>
            <a:r>
              <a:rPr lang="en-US" sz="2200" i="1" baseline="-25000" dirty="0"/>
              <a:t>2</a:t>
            </a:r>
            <a:r>
              <a:rPr lang="en-US" sz="2200" dirty="0"/>
              <a:t>. In other words, there are no edges which connect two vertices in </a:t>
            </a:r>
            <a:r>
              <a:rPr lang="en-US" sz="2200" i="1" dirty="0"/>
              <a:t>V</a:t>
            </a:r>
            <a:r>
              <a:rPr lang="en-US" sz="2200" i="1" baseline="-25000" dirty="0"/>
              <a:t>1</a:t>
            </a:r>
            <a:r>
              <a:rPr lang="en-US" sz="2200" dirty="0"/>
              <a:t> or in </a:t>
            </a:r>
            <a:r>
              <a:rPr lang="en-US" sz="2200" i="1" dirty="0"/>
              <a:t>V</a:t>
            </a:r>
            <a:r>
              <a:rPr lang="en-US" sz="2200" i="1" baseline="-25000" dirty="0"/>
              <a:t>2</a:t>
            </a:r>
            <a:r>
              <a:rPr lang="en-US" sz="2200" dirty="0"/>
              <a:t>.</a:t>
            </a:r>
          </a:p>
          <a:p>
            <a:r>
              <a:rPr lang="en-US" sz="2200" dirty="0"/>
              <a:t>It is not hard to show that an equivalent definition of a bipartite graph is a graph where it is possible to color the vertices red or blue so that no two adjacent vertices are the same color.</a:t>
            </a:r>
            <a:endParaRPr lang="en-IN" sz="2200" dirty="0"/>
          </a:p>
        </p:txBody>
      </p:sp>
      <p:sp>
        <p:nvSpPr>
          <p:cNvPr id="4" name="Content Placeholder 3"/>
          <p:cNvSpPr>
            <a:spLocks noGrp="1"/>
          </p:cNvSpPr>
          <p:nvPr>
            <p:ph idx="13"/>
          </p:nvPr>
        </p:nvSpPr>
        <p:spPr>
          <a:xfrm>
            <a:off x="457200" y="4657344"/>
            <a:ext cx="990600" cy="685800"/>
          </a:xfrm>
        </p:spPr>
        <p:txBody>
          <a:bodyPr/>
          <a:lstStyle/>
          <a:p>
            <a:r>
              <a:rPr lang="en-US" sz="1800" i="1" dirty="0"/>
              <a:t>G</a:t>
            </a:r>
            <a:r>
              <a:rPr lang="en-US" sz="1800" dirty="0"/>
              <a:t> is bipartite</a:t>
            </a:r>
          </a:p>
        </p:txBody>
      </p:sp>
      <p:pic>
        <p:nvPicPr>
          <p:cNvPr id="10"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679448" y="4343400"/>
            <a:ext cx="4718303" cy="17617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6629400" y="4352544"/>
            <a:ext cx="1908000" cy="1752600"/>
          </a:xfrm>
        </p:spPr>
        <p:txBody>
          <a:bodyPr/>
          <a:lstStyle/>
          <a:p>
            <a:r>
              <a:rPr lang="en-US" sz="1800" i="1" dirty="0"/>
              <a:t>H</a:t>
            </a:r>
            <a:r>
              <a:rPr lang="en-US" sz="1800" dirty="0"/>
              <a:t> is  not bipartite</a:t>
            </a:r>
            <a:br>
              <a:rPr lang="en-US" sz="1800" dirty="0"/>
            </a:br>
            <a:r>
              <a:rPr lang="en-US" sz="1800" dirty="0"/>
              <a:t>since if we color </a:t>
            </a:r>
            <a:r>
              <a:rPr lang="en-US" sz="1800" i="1" dirty="0"/>
              <a:t>a</a:t>
            </a:r>
            <a:r>
              <a:rPr lang="en-US" sz="1800" dirty="0"/>
              <a:t> red, then the adjacent vertices </a:t>
            </a:r>
            <a:r>
              <a:rPr lang="en-US" sz="1800" i="1" dirty="0"/>
              <a:t>f</a:t>
            </a:r>
            <a:r>
              <a:rPr lang="en-US" sz="1800" dirty="0"/>
              <a:t> and </a:t>
            </a:r>
            <a:r>
              <a:rPr lang="en-US" sz="1800" i="1" dirty="0"/>
              <a:t>b</a:t>
            </a:r>
            <a:r>
              <a:rPr lang="en-US" sz="1800" dirty="0"/>
              <a:t> must both be blue.</a:t>
            </a:r>
          </a:p>
        </p:txBody>
      </p:sp>
    </p:spTree>
    <p:extLst>
      <p:ext uri="{BB962C8B-B14F-4D97-AF65-F5344CB8AC3E}">
        <p14:creationId xmlns:p14="http://schemas.microsoft.com/office/powerpoint/2010/main" val="4014932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a:t>
            </a:r>
            <a:r>
              <a:rPr lang="en-IN" sz="1500" dirty="0"/>
              <a:t> 2</a:t>
            </a:r>
          </a:p>
        </p:txBody>
      </p:sp>
      <p:sp>
        <p:nvSpPr>
          <p:cNvPr id="3" name="Content Placeholder 2"/>
          <p:cNvSpPr>
            <a:spLocks noGrp="1"/>
          </p:cNvSpPr>
          <p:nvPr>
            <p:ph idx="1"/>
          </p:nvPr>
        </p:nvSpPr>
        <p:spPr>
          <a:xfrm>
            <a:off x="457200" y="1295400"/>
            <a:ext cx="8568000" cy="1371600"/>
          </a:xfrm>
        </p:spPr>
        <p:txBody>
          <a:bodyPr/>
          <a:lstStyle/>
          <a:p>
            <a:pPr>
              <a:spcBef>
                <a:spcPts val="0"/>
              </a:spcBef>
            </a:pPr>
            <a:r>
              <a:rPr lang="en-US" sz="2400" b="1" dirty="0"/>
              <a:t>Example</a:t>
            </a:r>
            <a:r>
              <a:rPr lang="en-US" sz="2400" dirty="0"/>
              <a:t>: Show that </a:t>
            </a:r>
            <a:r>
              <a:rPr lang="en-US" sz="2400" i="1" dirty="0"/>
              <a:t>C</a:t>
            </a:r>
            <a:r>
              <a:rPr lang="en-US" sz="2400" baseline="-25000" dirty="0">
                <a:latin typeface="Cambria" pitchFamily="18" charset="0"/>
              </a:rPr>
              <a:t>6</a:t>
            </a:r>
            <a:r>
              <a:rPr lang="en-US" sz="2400" dirty="0"/>
              <a:t> is bipartite.</a:t>
            </a:r>
          </a:p>
          <a:p>
            <a:pPr>
              <a:spcBef>
                <a:spcPts val="0"/>
              </a:spcBef>
            </a:pPr>
            <a:r>
              <a:rPr lang="en-US" sz="2400" b="1" dirty="0"/>
              <a:t>Solution</a:t>
            </a:r>
            <a:r>
              <a:rPr lang="en-US" sz="2400" dirty="0"/>
              <a:t>: We can partition the vertex set into </a:t>
            </a:r>
            <a:r>
              <a:rPr lang="en-US" sz="2400" i="1" dirty="0"/>
              <a:t>V</a:t>
            </a:r>
            <a:r>
              <a:rPr lang="en-US" sz="2400" baseline="-25000" dirty="0">
                <a:latin typeface="Cambria" pitchFamily="18" charset="0"/>
              </a:rPr>
              <a:t>1</a:t>
            </a:r>
            <a:r>
              <a:rPr lang="en-US" sz="2400" dirty="0"/>
              <a:t> = {</a:t>
            </a:r>
            <a:r>
              <a:rPr lang="en-US" sz="2400" i="1" dirty="0"/>
              <a:t>v</a:t>
            </a:r>
            <a:r>
              <a:rPr lang="en-US" sz="2400" baseline="-25000" dirty="0">
                <a:latin typeface="Cambria" pitchFamily="18" charset="0"/>
              </a:rPr>
              <a:t>1</a:t>
            </a:r>
            <a:r>
              <a:rPr lang="en-US" sz="2400" dirty="0"/>
              <a:t>, </a:t>
            </a:r>
            <a:r>
              <a:rPr lang="en-US" sz="2400" i="1" dirty="0"/>
              <a:t>v</a:t>
            </a:r>
            <a:r>
              <a:rPr lang="en-US" sz="2400" baseline="-25000" dirty="0">
                <a:latin typeface="Cambria" pitchFamily="18" charset="0"/>
              </a:rPr>
              <a:t>3</a:t>
            </a:r>
            <a:r>
              <a:rPr lang="en-US" sz="2400" dirty="0"/>
              <a:t>, </a:t>
            </a:r>
            <a:r>
              <a:rPr lang="en-US" sz="2400" i="1" dirty="0"/>
              <a:t>v</a:t>
            </a:r>
            <a:r>
              <a:rPr lang="en-US" sz="2400" baseline="-25000" dirty="0">
                <a:latin typeface="Cambria" pitchFamily="18" charset="0"/>
              </a:rPr>
              <a:t>5</a:t>
            </a:r>
            <a:r>
              <a:rPr lang="en-US" sz="2400" dirty="0"/>
              <a:t>} and </a:t>
            </a:r>
            <a:r>
              <a:rPr lang="en-US" sz="2400" i="1" dirty="0"/>
              <a:t>V</a:t>
            </a:r>
            <a:r>
              <a:rPr lang="en-US" sz="2400" baseline="-25000" dirty="0">
                <a:latin typeface="Cambria" pitchFamily="18" charset="0"/>
              </a:rPr>
              <a:t>2</a:t>
            </a:r>
            <a:r>
              <a:rPr lang="en-US" sz="2400" dirty="0"/>
              <a:t> = {</a:t>
            </a:r>
            <a:r>
              <a:rPr lang="en-US" sz="2400" i="1" dirty="0"/>
              <a:t>v</a:t>
            </a:r>
            <a:r>
              <a:rPr lang="en-US" sz="2400" baseline="-25000" dirty="0">
                <a:latin typeface="Cambria" pitchFamily="18" charset="0"/>
              </a:rPr>
              <a:t>2</a:t>
            </a:r>
            <a:r>
              <a:rPr lang="en-US" sz="2400" dirty="0"/>
              <a:t>, </a:t>
            </a:r>
            <a:r>
              <a:rPr lang="en-US" sz="2400" i="1" dirty="0"/>
              <a:t>v</a:t>
            </a:r>
            <a:r>
              <a:rPr lang="en-US" sz="2400" baseline="-25000" dirty="0">
                <a:latin typeface="Cambria" pitchFamily="18" charset="0"/>
              </a:rPr>
              <a:t>4</a:t>
            </a:r>
            <a:r>
              <a:rPr lang="en-US" sz="2400" dirty="0"/>
              <a:t>, </a:t>
            </a:r>
            <a:r>
              <a:rPr lang="en-US" sz="2400" i="1" dirty="0"/>
              <a:t>v</a:t>
            </a:r>
            <a:r>
              <a:rPr lang="en-US" sz="2400" baseline="-25000" dirty="0">
                <a:latin typeface="Cambria" pitchFamily="18" charset="0"/>
              </a:rPr>
              <a:t>6</a:t>
            </a:r>
            <a:r>
              <a:rPr lang="en-US" sz="2400" dirty="0"/>
              <a:t>} so that every edge of </a:t>
            </a:r>
            <a:r>
              <a:rPr lang="en-US" sz="2400" i="1" dirty="0"/>
              <a:t>C</a:t>
            </a:r>
            <a:r>
              <a:rPr lang="en-US" sz="2400" baseline="-25000" dirty="0">
                <a:latin typeface="Cambria" pitchFamily="18" charset="0"/>
              </a:rPr>
              <a:t>6</a:t>
            </a:r>
            <a:r>
              <a:rPr lang="en-US" sz="2400" dirty="0"/>
              <a:t> connects a vertex in </a:t>
            </a:r>
            <a:r>
              <a:rPr lang="en-US" sz="2400" i="1" dirty="0"/>
              <a:t>V</a:t>
            </a:r>
            <a:r>
              <a:rPr lang="en-US" sz="2400" baseline="-25000" dirty="0">
                <a:latin typeface="Cambria" pitchFamily="18" charset="0"/>
              </a:rPr>
              <a:t>1</a:t>
            </a:r>
            <a:r>
              <a:rPr lang="en-US" sz="2400" dirty="0"/>
              <a:t> and </a:t>
            </a:r>
            <a:r>
              <a:rPr lang="en-US" sz="2400" i="1" dirty="0"/>
              <a:t>V</a:t>
            </a:r>
            <a:r>
              <a:rPr lang="en-US" sz="2400" baseline="-25000" dirty="0">
                <a:latin typeface="Cambria" pitchFamily="18" charset="0"/>
              </a:rPr>
              <a:t>2</a:t>
            </a:r>
            <a:r>
              <a:rPr lang="en-US" sz="2400" dirty="0"/>
              <a:t> .</a:t>
            </a:r>
          </a:p>
        </p:txBody>
      </p:sp>
      <p:pic>
        <p:nvPicPr>
          <p:cNvPr id="1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5847" y="2998905"/>
            <a:ext cx="4389553" cy="11683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 bipartite graph with 6 vertices. Vertices V1, V3, and V5 are in circle V1. Vertices V2, V4, and V6 are in circle V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701726" y="2971800"/>
            <a:ext cx="2604074" cy="109390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p:cNvSpPr>
            <a:spLocks noGrp="1"/>
          </p:cNvSpPr>
          <p:nvPr>
            <p:ph idx="15"/>
          </p:nvPr>
        </p:nvSpPr>
        <p:spPr>
          <a:xfrm>
            <a:off x="457200" y="4461000"/>
            <a:ext cx="8424000" cy="2016000"/>
          </a:xfrm>
        </p:spPr>
        <p:txBody>
          <a:bodyPr/>
          <a:lstStyle/>
          <a:p>
            <a:pPr>
              <a:spcBef>
                <a:spcPts val="0"/>
              </a:spcBef>
            </a:pPr>
            <a:r>
              <a:rPr lang="en-US" sz="2400" b="1" dirty="0"/>
              <a:t>Example</a:t>
            </a:r>
            <a:r>
              <a:rPr lang="en-US" sz="2400" dirty="0"/>
              <a:t>: Show that </a:t>
            </a:r>
            <a:r>
              <a:rPr lang="en-US" sz="2400" i="1" dirty="0"/>
              <a:t>C</a:t>
            </a:r>
            <a:r>
              <a:rPr lang="en-US" sz="2400" baseline="-25000" dirty="0"/>
              <a:t>3</a:t>
            </a:r>
            <a:r>
              <a:rPr lang="en-US" sz="2400" dirty="0"/>
              <a:t> is not bipartite.</a:t>
            </a:r>
          </a:p>
          <a:p>
            <a:pPr>
              <a:spcBef>
                <a:spcPts val="0"/>
              </a:spcBef>
            </a:pPr>
            <a:r>
              <a:rPr lang="en-US" sz="2400" b="1" dirty="0"/>
              <a:t>Solution</a:t>
            </a:r>
            <a:r>
              <a:rPr lang="en-US" sz="2400" dirty="0"/>
              <a:t>: If we divide the vertex set of </a:t>
            </a:r>
            <a:r>
              <a:rPr lang="en-US" sz="2400" i="1" dirty="0"/>
              <a:t>C</a:t>
            </a:r>
            <a:r>
              <a:rPr lang="en-US" sz="2400" baseline="-25000" dirty="0">
                <a:ea typeface="Cambria Math" pitchFamily="18" charset="0"/>
              </a:rPr>
              <a:t>3</a:t>
            </a:r>
            <a:r>
              <a:rPr lang="en-US" sz="2400" dirty="0"/>
              <a:t> into two nonempty sets, one of the two must contain two vertices. But in </a:t>
            </a:r>
            <a:r>
              <a:rPr lang="en-US" sz="2400" i="1" dirty="0"/>
              <a:t>C</a:t>
            </a:r>
            <a:r>
              <a:rPr lang="en-US" sz="2400" baseline="-25000" dirty="0">
                <a:ea typeface="Cambria Math" pitchFamily="18" charset="0"/>
              </a:rPr>
              <a:t>3</a:t>
            </a:r>
            <a:r>
              <a:rPr lang="en-US" sz="2400" dirty="0"/>
              <a:t> every vertex is connected to every other vertex. Therefore, the two vertices in the same partition are connected. Hence, </a:t>
            </a:r>
            <a:r>
              <a:rPr lang="en-US" sz="2400" i="1" dirty="0"/>
              <a:t>C</a:t>
            </a:r>
            <a:r>
              <a:rPr lang="en-US" sz="2400" baseline="-25000" dirty="0">
                <a:ea typeface="Cambria Math" pitchFamily="18" charset="0"/>
              </a:rPr>
              <a:t>3</a:t>
            </a:r>
            <a:r>
              <a:rPr lang="en-US" sz="2400" dirty="0"/>
              <a:t> is not bipartite.</a:t>
            </a:r>
          </a:p>
        </p:txBody>
      </p:sp>
    </p:spTree>
    <p:extLst>
      <p:ext uri="{BB962C8B-B14F-4D97-AF65-F5344CB8AC3E}">
        <p14:creationId xmlns:p14="http://schemas.microsoft.com/office/powerpoint/2010/main" val="1408540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Bipartite Graphs</a:t>
            </a:r>
          </a:p>
        </p:txBody>
      </p:sp>
      <p:sp>
        <p:nvSpPr>
          <p:cNvPr id="3" name="Content Placeholder 2"/>
          <p:cNvSpPr>
            <a:spLocks noGrp="1"/>
          </p:cNvSpPr>
          <p:nvPr>
            <p:ph idx="1"/>
          </p:nvPr>
        </p:nvSpPr>
        <p:spPr>
          <a:xfrm>
            <a:off x="457200" y="1295400"/>
            <a:ext cx="8496000" cy="2514600"/>
          </a:xfrm>
        </p:spPr>
        <p:txBody>
          <a:bodyPr/>
          <a:lstStyle/>
          <a:p>
            <a:r>
              <a:rPr lang="en-US" sz="2800" b="1" dirty="0"/>
              <a:t>Definition:</a:t>
            </a:r>
            <a:r>
              <a:rPr lang="en-US" sz="2800" dirty="0"/>
              <a:t> A </a:t>
            </a:r>
            <a:r>
              <a:rPr lang="en-US" sz="2800" i="1" dirty="0"/>
              <a:t>complete bipartite graph </a:t>
            </a:r>
            <a:r>
              <a:rPr lang="en-US" sz="2800" i="1" dirty="0" err="1"/>
              <a:t>K</a:t>
            </a:r>
            <a:r>
              <a:rPr lang="en-US" sz="2800" i="1" baseline="-25000" dirty="0" err="1"/>
              <a:t>m,n</a:t>
            </a:r>
            <a:r>
              <a:rPr lang="en-US" sz="2800" dirty="0"/>
              <a:t> is a graph that has its vertex set partitioned into two subsets </a:t>
            </a:r>
            <a:r>
              <a:rPr lang="en-US" sz="2800" i="1" dirty="0"/>
              <a:t>V</a:t>
            </a:r>
            <a:r>
              <a:rPr lang="en-US" sz="2800" baseline="-25000" dirty="0">
                <a:ea typeface="Cambria Math" pitchFamily="18" charset="0"/>
              </a:rPr>
              <a:t>1</a:t>
            </a:r>
            <a:r>
              <a:rPr lang="en-US" sz="2800" dirty="0"/>
              <a:t> of size </a:t>
            </a:r>
            <a:r>
              <a:rPr lang="en-US" sz="2800" i="1" dirty="0"/>
              <a:t>m</a:t>
            </a:r>
            <a:r>
              <a:rPr lang="en-US" sz="2800" dirty="0"/>
              <a:t> and </a:t>
            </a:r>
            <a:r>
              <a:rPr lang="en-US" sz="2800" i="1" dirty="0"/>
              <a:t>V</a:t>
            </a:r>
            <a:r>
              <a:rPr lang="en-US" sz="2800" baseline="-25000" dirty="0">
                <a:ea typeface="Cambria Math" pitchFamily="18" charset="0"/>
              </a:rPr>
              <a:t>2</a:t>
            </a:r>
            <a:r>
              <a:rPr lang="en-US" sz="2800" dirty="0"/>
              <a:t> of size </a:t>
            </a:r>
            <a:r>
              <a:rPr lang="en-US" sz="2800" i="1" dirty="0"/>
              <a:t>n</a:t>
            </a:r>
            <a:r>
              <a:rPr lang="en-US" sz="2800" dirty="0"/>
              <a:t> such that there is an edge from every vertex in </a:t>
            </a:r>
            <a:r>
              <a:rPr lang="en-US" sz="2800" i="1" dirty="0"/>
              <a:t>V</a:t>
            </a:r>
            <a:r>
              <a:rPr lang="en-US" sz="2800" baseline="-25000" dirty="0">
                <a:ea typeface="Cambria Math" pitchFamily="18" charset="0"/>
              </a:rPr>
              <a:t>1</a:t>
            </a:r>
            <a:r>
              <a:rPr lang="en-US" sz="2800" dirty="0"/>
              <a:t> to every vertex in </a:t>
            </a:r>
            <a:r>
              <a:rPr lang="en-US" sz="2800" i="1" dirty="0"/>
              <a:t>V</a:t>
            </a:r>
            <a:r>
              <a:rPr lang="en-US" sz="2800" baseline="-25000" dirty="0">
                <a:ea typeface="Cambria Math" pitchFamily="18" charset="0"/>
              </a:rPr>
              <a:t>2</a:t>
            </a:r>
            <a:r>
              <a:rPr lang="en-US" sz="2800" i="1" dirty="0"/>
              <a:t>.</a:t>
            </a:r>
          </a:p>
          <a:p>
            <a:r>
              <a:rPr lang="en-US" sz="2800" b="1" dirty="0"/>
              <a:t>Example</a:t>
            </a:r>
            <a:r>
              <a:rPr lang="en-US" sz="2800" dirty="0"/>
              <a:t>: We display four complete bipartite graphs here.</a:t>
            </a:r>
          </a:p>
        </p:txBody>
      </p:sp>
      <p:pic>
        <p:nvPicPr>
          <p:cNvPr id="7" name="Picture 3" descr="Four complete bipartite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56520" y="4038600"/>
            <a:ext cx="5630961" cy="2409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3887139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1</a:t>
            </a:r>
          </a:p>
        </p:txBody>
      </p:sp>
      <p:sp>
        <p:nvSpPr>
          <p:cNvPr id="3" name="Content Placeholder 2"/>
          <p:cNvSpPr>
            <a:spLocks noGrp="1"/>
          </p:cNvSpPr>
          <p:nvPr>
            <p:ph idx="1"/>
          </p:nvPr>
        </p:nvSpPr>
        <p:spPr>
          <a:xfrm>
            <a:off x="457200" y="1295400"/>
            <a:ext cx="8229600" cy="5257800"/>
          </a:xfrm>
        </p:spPr>
        <p:txBody>
          <a:bodyPr/>
          <a:lstStyle/>
          <a:p>
            <a:pPr>
              <a:spcBef>
                <a:spcPts val="1800"/>
              </a:spcBef>
            </a:pPr>
            <a:r>
              <a:rPr lang="en-US" sz="2400" b="1" dirty="0"/>
              <a:t>Definition: </a:t>
            </a:r>
            <a:r>
              <a:rPr lang="en-US" sz="2400" dirty="0"/>
              <a:t>A </a:t>
            </a:r>
            <a:r>
              <a:rPr lang="en-US" sz="2400" i="1" dirty="0"/>
              <a:t>subgraph of a graph  G</a:t>
            </a:r>
            <a:r>
              <a:rPr lang="en-US" sz="2400" dirty="0"/>
              <a:t> = (</a:t>
            </a:r>
            <a:r>
              <a:rPr lang="en-US" sz="2400" i="1" dirty="0"/>
              <a:t>V</a:t>
            </a:r>
            <a:r>
              <a:rPr lang="en-US" sz="2400" dirty="0"/>
              <a:t>,</a:t>
            </a:r>
            <a:r>
              <a:rPr lang="en-US" sz="2400" i="1" dirty="0"/>
              <a:t>E</a:t>
            </a:r>
            <a:r>
              <a:rPr lang="en-US" sz="2400" dirty="0"/>
              <a:t>)  is a graph (</a:t>
            </a:r>
            <a:r>
              <a:rPr lang="en-US" sz="2400" i="1" dirty="0"/>
              <a:t>W</a:t>
            </a:r>
            <a:r>
              <a:rPr lang="en-US" sz="2400" dirty="0"/>
              <a:t>,</a:t>
            </a:r>
            <a:r>
              <a:rPr lang="en-US" sz="2400" i="1" dirty="0"/>
              <a:t>F</a:t>
            </a:r>
            <a:r>
              <a:rPr lang="en-US" sz="2400" dirty="0"/>
              <a:t>),  where  </a:t>
            </a:r>
            <a:r>
              <a:rPr lang="en-US" sz="2400" i="1" dirty="0"/>
              <a:t>W</a:t>
            </a:r>
            <a:r>
              <a:rPr lang="en-US" sz="2400" dirty="0"/>
              <a:t> </a:t>
            </a:r>
            <a:r>
              <a:rPr lang="en-US" sz="2400" dirty="0">
                <a:ea typeface="Cambria Math"/>
              </a:rPr>
              <a:t>⊂ </a:t>
            </a:r>
            <a:r>
              <a:rPr lang="en-US" sz="2400" i="1" dirty="0">
                <a:ea typeface="Cambria Math"/>
              </a:rPr>
              <a:t>V</a:t>
            </a:r>
            <a:r>
              <a:rPr lang="en-US" sz="2400" dirty="0">
                <a:ea typeface="Cambria Math"/>
              </a:rPr>
              <a:t> and </a:t>
            </a:r>
            <a:r>
              <a:rPr lang="en-US" sz="2400" i="1" dirty="0">
                <a:ea typeface="Cambria Math"/>
              </a:rPr>
              <a:t>F</a:t>
            </a:r>
            <a:r>
              <a:rPr lang="en-US" sz="2400" dirty="0">
                <a:ea typeface="Cambria Math"/>
              </a:rPr>
              <a:t> ⊂ </a:t>
            </a:r>
            <a:r>
              <a:rPr lang="en-US" sz="2400" i="1" dirty="0">
                <a:ea typeface="Cambria Math"/>
              </a:rPr>
              <a:t>E</a:t>
            </a:r>
            <a:r>
              <a:rPr lang="en-US" sz="2400" dirty="0">
                <a:ea typeface="Cambria Math"/>
              </a:rPr>
              <a:t>. A subgraph </a:t>
            </a:r>
            <a:r>
              <a:rPr lang="en-US" sz="2400" i="1" dirty="0">
                <a:ea typeface="Cambria Math"/>
              </a:rPr>
              <a:t>H</a:t>
            </a:r>
            <a:r>
              <a:rPr lang="en-US" sz="2400" dirty="0">
                <a:ea typeface="Cambria Math"/>
              </a:rPr>
              <a:t> of </a:t>
            </a:r>
            <a:r>
              <a:rPr lang="en-US" sz="2400" i="1" dirty="0">
                <a:ea typeface="Cambria Math"/>
              </a:rPr>
              <a:t>G</a:t>
            </a:r>
            <a:r>
              <a:rPr lang="en-US" sz="2400" dirty="0">
                <a:ea typeface="Cambria Math"/>
              </a:rPr>
              <a:t> is a proper subgraph of </a:t>
            </a:r>
            <a:r>
              <a:rPr lang="en-US" sz="2400" i="1" dirty="0">
                <a:ea typeface="Cambria Math"/>
              </a:rPr>
              <a:t>G</a:t>
            </a:r>
            <a:r>
              <a:rPr lang="en-US" sz="2400" dirty="0">
                <a:ea typeface="Cambria Math"/>
              </a:rPr>
              <a:t> if </a:t>
            </a:r>
            <a:r>
              <a:rPr lang="en-US" sz="2400" i="1" dirty="0">
                <a:ea typeface="Cambria Math"/>
              </a:rPr>
              <a:t>H</a:t>
            </a:r>
            <a:r>
              <a:rPr lang="en-US" sz="2400" dirty="0">
                <a:ea typeface="Cambria Math"/>
              </a:rPr>
              <a:t> </a:t>
            </a:r>
            <a:r>
              <a:rPr lang="en-US" sz="2400" i="1" dirty="0">
                <a:ea typeface="Cambria Math"/>
              </a:rPr>
              <a:t>≠ G.</a:t>
            </a:r>
          </a:p>
          <a:p>
            <a:pPr>
              <a:spcBef>
                <a:spcPts val="1800"/>
              </a:spcBef>
            </a:pPr>
            <a:r>
              <a:rPr lang="en-US" sz="2400" b="1" dirty="0">
                <a:ea typeface="Cambria Math"/>
              </a:rPr>
              <a:t>Example</a:t>
            </a:r>
            <a:r>
              <a:rPr lang="en-US" sz="2400" dirty="0">
                <a:ea typeface="Cambria Math"/>
              </a:rPr>
              <a:t>: </a:t>
            </a:r>
            <a:r>
              <a:rPr lang="en-US" sz="2400" dirty="0"/>
              <a:t>Here we show </a:t>
            </a:r>
            <a:r>
              <a:rPr lang="en-US" sz="2400" i="1" dirty="0"/>
              <a:t>K</a:t>
            </a:r>
            <a:r>
              <a:rPr lang="en-US" sz="2400" baseline="-25000" dirty="0"/>
              <a:t>5</a:t>
            </a:r>
            <a:r>
              <a:rPr lang="en-US" sz="2400" b="1" dirty="0"/>
              <a:t> </a:t>
            </a:r>
            <a:r>
              <a:rPr lang="en-US" sz="2400" dirty="0"/>
              <a:t>and                                                                                              one of its subgraphs.</a:t>
            </a:r>
            <a:endParaRPr lang="en-US" sz="2400" b="1" dirty="0"/>
          </a:p>
          <a:p>
            <a:pPr>
              <a:spcBef>
                <a:spcPts val="1800"/>
              </a:spcBef>
            </a:pPr>
            <a:r>
              <a:rPr lang="en-US" sz="2400" b="1" dirty="0"/>
              <a:t>Definition:  </a:t>
            </a:r>
            <a:r>
              <a:rPr lang="en-US" sz="2400" dirty="0"/>
              <a:t>Let </a:t>
            </a:r>
            <a:r>
              <a:rPr lang="en-US" sz="2400" i="1" dirty="0"/>
              <a:t>G</a:t>
            </a:r>
            <a:r>
              <a:rPr lang="en-US" sz="2400" dirty="0"/>
              <a:t> = (</a:t>
            </a:r>
            <a:r>
              <a:rPr lang="en-US" sz="2400" i="1" dirty="0"/>
              <a:t>V</a:t>
            </a:r>
            <a:r>
              <a:rPr lang="en-US" sz="2400" dirty="0"/>
              <a:t>, </a:t>
            </a:r>
            <a:r>
              <a:rPr lang="en-US" sz="2400" i="1" dirty="0"/>
              <a:t>E</a:t>
            </a:r>
            <a:r>
              <a:rPr lang="en-US" sz="2400" dirty="0"/>
              <a:t>) be a simple graph.  The  </a:t>
            </a:r>
            <a:r>
              <a:rPr lang="en-US" sz="2400" i="1" dirty="0"/>
              <a:t>subgraph induced  </a:t>
            </a:r>
            <a:r>
              <a:rPr lang="en-US" sz="2400" dirty="0"/>
              <a:t>by a subset </a:t>
            </a:r>
            <a:r>
              <a:rPr lang="en-US" sz="2400" i="1" dirty="0"/>
              <a:t>W</a:t>
            </a:r>
            <a:r>
              <a:rPr lang="en-US" sz="2400" dirty="0"/>
              <a:t>  of the vertex set </a:t>
            </a:r>
            <a:r>
              <a:rPr lang="en-US" sz="2400" i="1" dirty="0"/>
              <a:t>V</a:t>
            </a:r>
            <a:r>
              <a:rPr lang="en-US" sz="2400" dirty="0"/>
              <a:t> is the graph </a:t>
            </a:r>
            <a:r>
              <a:rPr lang="en-US" sz="2400" i="1" dirty="0"/>
              <a:t> </a:t>
            </a:r>
            <a:r>
              <a:rPr lang="en-US" sz="2400" dirty="0"/>
              <a:t> (</a:t>
            </a:r>
            <a:r>
              <a:rPr lang="en-US" sz="2400" i="1" dirty="0"/>
              <a:t>W</a:t>
            </a:r>
            <a:r>
              <a:rPr lang="en-US" sz="2400" dirty="0"/>
              <a:t>,</a:t>
            </a:r>
            <a:r>
              <a:rPr lang="en-US" sz="2400" i="1" dirty="0"/>
              <a:t>F</a:t>
            </a:r>
            <a:r>
              <a:rPr lang="en-US" sz="2400" dirty="0"/>
              <a:t>),  where  the edge set </a:t>
            </a:r>
            <a:r>
              <a:rPr lang="en-US" sz="2400" i="1" dirty="0">
                <a:ea typeface="Cambria Math"/>
              </a:rPr>
              <a:t>F  </a:t>
            </a:r>
            <a:r>
              <a:rPr lang="en-US" sz="2400" dirty="0">
                <a:ea typeface="Cambria Math"/>
              </a:rPr>
              <a:t>contains an edge in </a:t>
            </a:r>
            <a:r>
              <a:rPr lang="en-US" sz="2400" i="1" dirty="0">
                <a:ea typeface="Cambria Math"/>
              </a:rPr>
              <a:t>E </a:t>
            </a:r>
            <a:r>
              <a:rPr lang="en-US" sz="2400" dirty="0">
                <a:ea typeface="Cambria Math"/>
              </a:rPr>
              <a:t>if and only if both endpoints are in </a:t>
            </a:r>
            <a:r>
              <a:rPr lang="en-US" sz="2400" i="1" dirty="0">
                <a:ea typeface="Cambria Math"/>
              </a:rPr>
              <a:t>W.</a:t>
            </a:r>
            <a:endParaRPr lang="en-US" sz="2400" b="1" dirty="0"/>
          </a:p>
          <a:p>
            <a:pPr>
              <a:spcBef>
                <a:spcPts val="1800"/>
              </a:spcBef>
            </a:pPr>
            <a:r>
              <a:rPr lang="en-US" sz="2400" b="1" dirty="0">
                <a:ea typeface="Cambria Math"/>
              </a:rPr>
              <a:t>Example</a:t>
            </a:r>
            <a:r>
              <a:rPr lang="en-US" sz="2400" dirty="0">
                <a:ea typeface="Cambria Math"/>
              </a:rPr>
              <a:t>: Here we show </a:t>
            </a:r>
            <a:r>
              <a:rPr lang="en-US" sz="2400" dirty="0"/>
              <a:t> </a:t>
            </a:r>
            <a:r>
              <a:rPr lang="en-US" sz="2400" i="1" dirty="0"/>
              <a:t>K</a:t>
            </a:r>
            <a:r>
              <a:rPr lang="en-US" sz="2400" baseline="-25000" dirty="0"/>
              <a:t>5  </a:t>
            </a:r>
            <a:r>
              <a:rPr lang="en-US" sz="2400" dirty="0"/>
              <a:t>and the</a:t>
            </a:r>
            <a:br>
              <a:rPr lang="en-US" sz="2400" dirty="0"/>
            </a:br>
            <a:r>
              <a:rPr lang="en-US" sz="2400" dirty="0"/>
              <a:t>subgraph induced by </a:t>
            </a:r>
            <a:r>
              <a:rPr lang="en-US" sz="2400" i="1" dirty="0"/>
              <a:t>W</a:t>
            </a:r>
            <a:r>
              <a:rPr lang="en-US" sz="2400" dirty="0"/>
              <a:t> = {</a:t>
            </a:r>
            <a:r>
              <a:rPr lang="en-US" sz="2400" i="1" dirty="0" err="1"/>
              <a:t>a,b,c,e</a:t>
            </a:r>
            <a:r>
              <a:rPr lang="en-US" sz="2400" dirty="0"/>
              <a:t>}.</a:t>
            </a:r>
            <a:endParaRPr lang="en-IN" sz="2400" dirty="0"/>
          </a:p>
        </p:txBody>
      </p:sp>
      <p:pic>
        <p:nvPicPr>
          <p:cNvPr id="8" name="Picture 3" descr="Two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286000"/>
            <a:ext cx="2970000" cy="1330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graphs."/>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410200" y="5109412"/>
            <a:ext cx="2969643" cy="1330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253038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2438400"/>
          </a:xfrm>
        </p:spPr>
        <p:txBody>
          <a:bodyPr/>
          <a:lstStyle/>
          <a:p>
            <a:r>
              <a:rPr lang="en-US" dirty="0"/>
              <a:t>Introduction to Graphs</a:t>
            </a:r>
          </a:p>
          <a:p>
            <a:r>
              <a:rPr lang="en-US" dirty="0"/>
              <a:t>Graph Taxonomy</a:t>
            </a:r>
          </a:p>
          <a:p>
            <a:r>
              <a:rPr lang="en-US" dirty="0"/>
              <a:t>Graph Models</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and Matchings</a:t>
            </a:r>
          </a:p>
        </p:txBody>
      </p:sp>
      <p:sp>
        <p:nvSpPr>
          <p:cNvPr id="3" name="Content Placeholder 2"/>
          <p:cNvSpPr>
            <a:spLocks noGrp="1"/>
          </p:cNvSpPr>
          <p:nvPr>
            <p:ph idx="1"/>
          </p:nvPr>
        </p:nvSpPr>
        <p:spPr>
          <a:xfrm>
            <a:off x="457200" y="1295400"/>
            <a:ext cx="8388000" cy="1908000"/>
          </a:xfrm>
        </p:spPr>
        <p:txBody>
          <a:bodyPr/>
          <a:lstStyle/>
          <a:p>
            <a:pPr>
              <a:spcBef>
                <a:spcPts val="600"/>
              </a:spcBef>
            </a:pPr>
            <a:r>
              <a:rPr lang="en-US" sz="2200" dirty="0"/>
              <a:t>Bipartite graphs are used to model applications that involve matching the elements of one set to elements in another, for example:</a:t>
            </a:r>
          </a:p>
          <a:p>
            <a:pPr>
              <a:spcBef>
                <a:spcPts val="600"/>
              </a:spcBef>
            </a:pPr>
            <a:r>
              <a:rPr lang="en-US" sz="2200" i="1" dirty="0"/>
              <a:t>Job assignments </a:t>
            </a:r>
            <a:r>
              <a:rPr lang="en-US" sz="2200" dirty="0"/>
              <a:t>- vertices represent the jobs and the employees, edges link employees with those jobs they have been trained to do. A common goal is to match jobs to employees so that the most jobs are done.</a:t>
            </a:r>
          </a:p>
        </p:txBody>
      </p:sp>
      <p:pic>
        <p:nvPicPr>
          <p:cNvPr id="8" name="Picture 3" descr="Two bipartite graphs, A and B, with 8 vertices eac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46931" y="3352800"/>
            <a:ext cx="5650139" cy="132770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800600"/>
            <a:ext cx="8388000" cy="1548000"/>
          </a:xfrm>
        </p:spPr>
        <p:txBody>
          <a:bodyPr/>
          <a:lstStyle/>
          <a:p>
            <a:pPr>
              <a:spcBef>
                <a:spcPts val="600"/>
              </a:spcBef>
            </a:pPr>
            <a:r>
              <a:rPr lang="en-US" sz="2200" i="1" dirty="0"/>
              <a:t>Marriage </a:t>
            </a:r>
            <a:r>
              <a:rPr lang="en-US" sz="2200" dirty="0"/>
              <a:t>- vertices represent the men and the women and edges link a man and a woman if they are an acceptable spouse.  We may wish to find the largest number of possible marriages.</a:t>
            </a:r>
          </a:p>
          <a:p>
            <a:pPr>
              <a:spcBef>
                <a:spcPts val="600"/>
              </a:spcBef>
            </a:pPr>
            <a:r>
              <a:rPr lang="en-US" sz="2200" i="1" dirty="0"/>
              <a:t>See the text for more about matchings in bipartite graphs.</a:t>
            </a:r>
          </a:p>
        </p:txBody>
      </p:sp>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382529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2</a:t>
            </a:r>
          </a:p>
        </p:txBody>
      </p:sp>
      <p:sp>
        <p:nvSpPr>
          <p:cNvPr id="3" name="Content Placeholder 2"/>
          <p:cNvSpPr>
            <a:spLocks noGrp="1"/>
          </p:cNvSpPr>
          <p:nvPr>
            <p:ph idx="1"/>
          </p:nvPr>
        </p:nvSpPr>
        <p:spPr>
          <a:xfrm>
            <a:off x="457200" y="1295400"/>
            <a:ext cx="8229600" cy="2819400"/>
          </a:xfrm>
        </p:spPr>
        <p:txBody>
          <a:bodyPr/>
          <a:lstStyle/>
          <a:p>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r>
              <a:rPr lang="en-US" b="1" dirty="0">
                <a:ea typeface="Cambria Math"/>
              </a:rPr>
              <a:t>Example</a:t>
            </a:r>
            <a:r>
              <a:rPr lang="en-US" dirty="0">
                <a:latin typeface="Cambria Math"/>
                <a:ea typeface="Cambria Math"/>
              </a:rPr>
              <a:t>:</a:t>
            </a:r>
            <a:endParaRPr lang="en-US" dirty="0"/>
          </a:p>
        </p:txBody>
      </p:sp>
      <p:pic>
        <p:nvPicPr>
          <p:cNvPr id="7" name="Picture 3" descr="Three graphs labeled G1, G2, and G1 union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73080" y="4419600"/>
            <a:ext cx="6149430" cy="1927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2410179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28000"/>
          </a:xfrm>
        </p:spPr>
        <p:txBody>
          <a:bodyPr/>
          <a:lstStyle/>
          <a:p>
            <a:r>
              <a:rPr lang="en-IN" sz="6000" dirty="0"/>
              <a:t>Representing Graphs and Graph Isomorphism</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10.3</a:t>
            </a:r>
          </a:p>
        </p:txBody>
      </p:sp>
    </p:spTree>
    <p:extLst>
      <p:ext uri="{BB962C8B-B14F-4D97-AF65-F5344CB8AC3E}">
        <p14:creationId xmlns:p14="http://schemas.microsoft.com/office/powerpoint/2010/main" val="1168039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457200" y="1295400"/>
            <a:ext cx="8321040" cy="4419600"/>
          </a:xfrm>
        </p:spPr>
        <p:txBody>
          <a:bodyPr/>
          <a:lstStyle/>
          <a:p>
            <a:r>
              <a:rPr lang="en-US" sz="2800" dirty="0"/>
              <a:t>Adjacency Lists</a:t>
            </a:r>
          </a:p>
          <a:p>
            <a:r>
              <a:rPr lang="en-US" sz="2800" dirty="0"/>
              <a:t>Adjacency Matrices</a:t>
            </a:r>
          </a:p>
          <a:p>
            <a:r>
              <a:rPr lang="en-US" sz="2800" dirty="0"/>
              <a:t>Incidence Matrices</a:t>
            </a:r>
          </a:p>
          <a:p>
            <a:r>
              <a:rPr lang="en-US" sz="2800" dirty="0"/>
              <a:t>Isomorphism of Graphs</a:t>
            </a:r>
          </a:p>
        </p:txBody>
      </p:sp>
    </p:spTree>
    <p:extLst>
      <p:ext uri="{BB962C8B-B14F-4D97-AF65-F5344CB8AC3E}">
        <p14:creationId xmlns:p14="http://schemas.microsoft.com/office/powerpoint/2010/main" val="1335088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Representing Graphs: </a:t>
            </a:r>
            <a:br>
              <a:rPr lang="en-IN" dirty="0"/>
            </a:br>
            <a:r>
              <a:rPr lang="en-IN" dirty="0"/>
              <a:t>Adjacency Lists</a:t>
            </a:r>
          </a:p>
        </p:txBody>
      </p:sp>
      <p:sp>
        <p:nvSpPr>
          <p:cNvPr id="3" name="Content Placeholder 2"/>
          <p:cNvSpPr>
            <a:spLocks noGrp="1"/>
          </p:cNvSpPr>
          <p:nvPr>
            <p:ph idx="1"/>
          </p:nvPr>
        </p:nvSpPr>
        <p:spPr>
          <a:xfrm>
            <a:off x="457200" y="1295400"/>
            <a:ext cx="8316000" cy="1233528"/>
          </a:xfrm>
        </p:spPr>
        <p:txBody>
          <a:bodyPr/>
          <a:lstStyle/>
          <a:p>
            <a:r>
              <a:rPr lang="en-US" sz="2000" b="1" dirty="0"/>
              <a:t>Definition</a:t>
            </a:r>
            <a:r>
              <a:rPr lang="en-US" sz="2000" dirty="0"/>
              <a:t>: An </a:t>
            </a:r>
            <a:r>
              <a:rPr lang="en-US" sz="2000" i="1" dirty="0"/>
              <a:t>adjacency list </a:t>
            </a:r>
            <a:r>
              <a:rPr lang="en-US" sz="2000" dirty="0"/>
              <a:t>can be used to represent a graph with no multiple edges by specifying the vertices that are adjacent to each vertex of the graph.</a:t>
            </a:r>
          </a:p>
          <a:p>
            <a:r>
              <a:rPr lang="en-US" sz="2000" b="1" dirty="0"/>
              <a:t>Example</a:t>
            </a:r>
            <a:r>
              <a:rPr lang="en-US" sz="2000" dirty="0"/>
              <a:t>:</a:t>
            </a:r>
          </a:p>
        </p:txBody>
      </p:sp>
      <p:pic>
        <p:nvPicPr>
          <p:cNvPr id="9" name="Picture 3" descr="A graph with 5 vertices. A, B, C. D, and E. The graph has 6 edges. A B, A C, A E. C D, C E, and D 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821538" y="2163396"/>
            <a:ext cx="1680595" cy="1565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3"/>
          </p:nvPr>
        </p:nvSpPr>
        <p:spPr>
          <a:xfrm>
            <a:off x="324516" y="5029200"/>
            <a:ext cx="1447800" cy="468000"/>
          </a:xfrm>
        </p:spPr>
        <p:txBody>
          <a:bodyPr/>
          <a:lstStyle/>
          <a:p>
            <a:pPr lvl="0"/>
            <a:r>
              <a:rPr lang="en-US" sz="2000" b="1" dirty="0">
                <a:solidFill>
                  <a:prstClr val="black"/>
                </a:solidFill>
              </a:rPr>
              <a:t>Example</a:t>
            </a:r>
            <a:r>
              <a:rPr lang="en-US" sz="2000" dirty="0">
                <a:solidFill>
                  <a:prstClr val="black"/>
                </a:solidFill>
              </a:rPr>
              <a:t>:</a:t>
            </a:r>
          </a:p>
        </p:txBody>
      </p:sp>
      <p:pic>
        <p:nvPicPr>
          <p:cNvPr id="10" name="Picture 5" descr="A directed graph with 5 vertices. A, B, C, D, and 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1821538" y="4622093"/>
            <a:ext cx="1836162" cy="156876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6"/>
          <p:cNvSpPr>
            <a:spLocks noGrp="1"/>
          </p:cNvSpPr>
          <p:nvPr>
            <p:ph idx="16"/>
          </p:nvPr>
        </p:nvSpPr>
        <p:spPr>
          <a:xfrm>
            <a:off x="4430400" y="2112562"/>
            <a:ext cx="3960000" cy="252000"/>
          </a:xfrm>
          <a:solidFill>
            <a:srgbClr val="E1F3FF"/>
          </a:solidFill>
          <a:ln w="19050">
            <a:solidFill>
              <a:srgbClr val="04617B"/>
            </a:solidFill>
          </a:ln>
        </p:spPr>
        <p:txBody>
          <a:bodyPr anchor="ctr"/>
          <a:lstStyle/>
          <a:p>
            <a:r>
              <a:rPr lang="en-IN" sz="1400" b="1" dirty="0">
                <a:solidFill>
                  <a:srgbClr val="04617B"/>
                </a:solidFill>
              </a:rPr>
              <a:t>TABLE 1</a:t>
            </a:r>
            <a:r>
              <a:rPr lang="en-IN" sz="1400" dirty="0"/>
              <a:t> An Adjacency List for a Simple Graph.</a:t>
            </a:r>
          </a:p>
        </p:txBody>
      </p:sp>
      <p:graphicFrame>
        <p:nvGraphicFramePr>
          <p:cNvPr id="17" name="Table 7"/>
          <p:cNvGraphicFramePr>
            <a:graphicFrameLocks noGrp="1"/>
          </p:cNvGraphicFramePr>
          <p:nvPr>
            <p:extLst>
              <p:ext uri="{D42A27DB-BD31-4B8C-83A1-F6EECF244321}">
                <p14:modId xmlns:p14="http://schemas.microsoft.com/office/powerpoint/2010/main" val="3914324486"/>
              </p:ext>
            </p:extLst>
          </p:nvPr>
        </p:nvGraphicFramePr>
        <p:xfrm>
          <a:off x="4430400" y="2386800"/>
          <a:ext cx="3960000" cy="1728000"/>
        </p:xfrm>
        <a:graphic>
          <a:graphicData uri="http://schemas.openxmlformats.org/drawingml/2006/table">
            <a:tbl>
              <a:tblPr firstRow="1" bandRow="1" bandCol="1">
                <a:tableStyleId>{5C22544A-7EE6-4342-B048-85BDC9FD1C3A}</a:tableStyleId>
              </a:tblPr>
              <a:tblGrid>
                <a:gridCol w="1237500">
                  <a:extLst>
                    <a:ext uri="{9D8B030D-6E8A-4147-A177-3AD203B41FA5}">
                      <a16:colId xmlns:a16="http://schemas.microsoft.com/office/drawing/2014/main" val="2518304235"/>
                    </a:ext>
                  </a:extLst>
                </a:gridCol>
                <a:gridCol w="27225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Adjacent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a,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
        <p:nvSpPr>
          <p:cNvPr id="14" name="Content Placeholder 8"/>
          <p:cNvSpPr>
            <a:spLocks noGrp="1"/>
          </p:cNvSpPr>
          <p:nvPr>
            <p:ph idx="17"/>
          </p:nvPr>
        </p:nvSpPr>
        <p:spPr>
          <a:xfrm>
            <a:off x="4430400" y="4343400"/>
            <a:ext cx="4104000" cy="252000"/>
          </a:xfrm>
          <a:solidFill>
            <a:srgbClr val="E1F3FF"/>
          </a:solidFill>
          <a:ln w="19050">
            <a:solidFill>
              <a:srgbClr val="04617B"/>
            </a:solidFill>
          </a:ln>
        </p:spPr>
        <p:txBody>
          <a:bodyPr anchor="ctr"/>
          <a:lstStyle/>
          <a:p>
            <a:r>
              <a:rPr lang="en-IN" sz="1400" b="1" dirty="0">
                <a:solidFill>
                  <a:srgbClr val="04617B"/>
                </a:solidFill>
              </a:rPr>
              <a:t>TABLE 2 </a:t>
            </a:r>
            <a:r>
              <a:rPr lang="en-IN" sz="1400" dirty="0"/>
              <a:t>An Adjacency List for a Directed Graph.</a:t>
            </a:r>
          </a:p>
        </p:txBody>
      </p:sp>
      <p:graphicFrame>
        <p:nvGraphicFramePr>
          <p:cNvPr id="18" name="Table 9"/>
          <p:cNvGraphicFramePr>
            <a:graphicFrameLocks noGrp="1"/>
          </p:cNvGraphicFramePr>
          <p:nvPr>
            <p:extLst>
              <p:ext uri="{D42A27DB-BD31-4B8C-83A1-F6EECF244321}">
                <p14:modId xmlns:p14="http://schemas.microsoft.com/office/powerpoint/2010/main" val="939659014"/>
              </p:ext>
            </p:extLst>
          </p:nvPr>
        </p:nvGraphicFramePr>
        <p:xfrm>
          <a:off x="4430400" y="4601199"/>
          <a:ext cx="4104000" cy="1728000"/>
        </p:xfrm>
        <a:graphic>
          <a:graphicData uri="http://schemas.openxmlformats.org/drawingml/2006/table">
            <a:tbl>
              <a:tblPr firstRow="1" bandRow="1">
                <a:tableStyleId>{5C22544A-7EE6-4342-B048-85BDC9FD1C3A}</a:tableStyleId>
              </a:tblPr>
              <a:tblGrid>
                <a:gridCol w="1728000">
                  <a:extLst>
                    <a:ext uri="{9D8B030D-6E8A-4147-A177-3AD203B41FA5}">
                      <a16:colId xmlns:a16="http://schemas.microsoft.com/office/drawing/2014/main" val="2518304235"/>
                    </a:ext>
                  </a:extLst>
                </a:gridCol>
                <a:gridCol w="23760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Initial 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Terminal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b,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b,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
        <p:nvSpPr>
          <p:cNvPr id="11" name="Text Placeholder 10"/>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2019912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Adjacency Matrices</a:t>
            </a:r>
            <a:r>
              <a:rPr lang="en-IN" sz="1500"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3733800"/>
              </a:xfrm>
            </p:spPr>
            <p:txBody>
              <a:bodyPr/>
              <a:lstStyle/>
              <a:p>
                <a:r>
                  <a:rPr lang="en-US" sz="2800" b="1" dirty="0"/>
                  <a:t>Definition</a:t>
                </a:r>
                <a:r>
                  <a:rPr lang="en-US" sz="2800" dirty="0"/>
                  <a:t>: Suppose that </a:t>
                </a:r>
                <a:r>
                  <a:rPr lang="en-US" sz="2800" i="1" dirty="0"/>
                  <a:t>G</a:t>
                </a:r>
                <a:r>
                  <a:rPr lang="en-US" sz="2800" dirty="0"/>
                  <a:t> = (</a:t>
                </a:r>
                <a:r>
                  <a:rPr lang="en-US" sz="2800" i="1" dirty="0"/>
                  <a:t>V</a:t>
                </a:r>
                <a:r>
                  <a:rPr lang="en-US" sz="2800" dirty="0"/>
                  <a:t>, </a:t>
                </a:r>
                <a:r>
                  <a:rPr lang="en-US" sz="2800" i="1" dirty="0"/>
                  <a:t>E</a:t>
                </a:r>
                <a:r>
                  <a:rPr lang="en-US" sz="2800" dirty="0"/>
                  <a:t>) is a simple graph where |</a:t>
                </a:r>
                <a:r>
                  <a:rPr lang="en-US" sz="2800" i="1" dirty="0"/>
                  <a:t>V</a:t>
                </a:r>
                <a:r>
                  <a:rPr lang="en-US" sz="2800" dirty="0"/>
                  <a:t>| = </a:t>
                </a:r>
                <a:r>
                  <a:rPr lang="en-US" sz="2800" i="1" dirty="0"/>
                  <a:t>n</a:t>
                </a:r>
                <a:r>
                  <a:rPr lang="en-US" sz="2800" dirty="0"/>
                  <a:t>. Arbitrarily list the vertices of </a:t>
                </a:r>
                <a:r>
                  <a:rPr lang="en-US" sz="2800" i="1" dirty="0"/>
                  <a:t>G</a:t>
                </a:r>
                <a:r>
                  <a:rPr lang="en-US" sz="2800" dirty="0"/>
                  <a:t> as </a:t>
                </a:r>
                <a:r>
                  <a:rPr lang="en-US" sz="2800" i="1" dirty="0"/>
                  <a:t>v</a:t>
                </a:r>
                <a:r>
                  <a:rPr lang="en-US" sz="2800" baseline="-25000" dirty="0">
                    <a:ea typeface="Cambria Math" pitchFamily="18" charset="0"/>
                  </a:rPr>
                  <a:t>1</a:t>
                </a:r>
                <a:r>
                  <a:rPr lang="en-US" sz="2800" dirty="0"/>
                  <a:t>, </a:t>
                </a:r>
                <a:r>
                  <a:rPr lang="en-US" sz="2800" i="1" dirty="0"/>
                  <a:t>v</a:t>
                </a:r>
                <a:r>
                  <a:rPr lang="en-US" sz="2800" baseline="-25000" dirty="0">
                    <a:ea typeface="Cambria Math" pitchFamily="18" charset="0"/>
                  </a:rPr>
                  <a:t>2</a:t>
                </a:r>
                <a:r>
                  <a:rPr lang="en-US" sz="2800" dirty="0"/>
                  <a:t>, … , </a:t>
                </a:r>
                <a:r>
                  <a:rPr lang="en-US" sz="2800" i="1" dirty="0" err="1"/>
                  <a:t>v</a:t>
                </a:r>
                <a:r>
                  <a:rPr lang="en-US" sz="2800" i="1" baseline="-25000" dirty="0" err="1"/>
                  <a:t>n</a:t>
                </a:r>
                <a:r>
                  <a:rPr lang="en-US" sz="2800" dirty="0" err="1"/>
                  <a:t>.</a:t>
                </a:r>
                <a:r>
                  <a:rPr lang="en-US" sz="2800" dirty="0"/>
                  <a:t> The </a:t>
                </a:r>
                <a:r>
                  <a:rPr lang="en-US" sz="2800" i="1" dirty="0"/>
                  <a:t>adjacency matrix</a:t>
                </a:r>
                <a:r>
                  <a:rPr lang="en-US" sz="2800" dirty="0"/>
                  <a:t> </a:t>
                </a:r>
                <a:r>
                  <a:rPr lang="en-US" sz="2800" b="1" dirty="0"/>
                  <a:t>A</a:t>
                </a:r>
                <a:r>
                  <a:rPr lang="en-US" sz="2800" i="1" baseline="-25000" dirty="0"/>
                  <a:t>G</a:t>
                </a:r>
                <a:r>
                  <a:rPr lang="en-US" sz="2800" dirty="0"/>
                  <a:t> of </a:t>
                </a:r>
                <a:r>
                  <a:rPr lang="en-US" sz="2800" i="1" dirty="0"/>
                  <a:t>G</a:t>
                </a:r>
                <a:r>
                  <a:rPr lang="en-US" sz="2800" dirty="0"/>
                  <a:t>, with respect to the listing of vertices, is the </a:t>
                </a:r>
                <a:r>
                  <a:rPr lang="en-US" sz="2800" i="1" dirty="0"/>
                  <a:t>n </a:t>
                </a:r>
                <a14:m>
                  <m:oMath xmlns:m="http://schemas.openxmlformats.org/officeDocument/2006/math">
                    <m:r>
                      <a:rPr lang="en-US" sz="2800" i="1" dirty="0" smtClean="0">
                        <a:latin typeface="Cambria Math" panose="02040503050406030204" pitchFamily="18" charset="0"/>
                      </a:rPr>
                      <m:t>×</m:t>
                    </m:r>
                  </m:oMath>
                </a14:m>
                <a:r>
                  <a:rPr lang="en-US" sz="2800" dirty="0"/>
                  <a:t> </a:t>
                </a:r>
                <a:r>
                  <a:rPr lang="en-US" sz="2800" i="1" dirty="0"/>
                  <a:t>n</a:t>
                </a:r>
                <a:r>
                  <a:rPr lang="en-US" sz="2800" dirty="0"/>
                  <a:t> zero-one matrix with </a:t>
                </a:r>
                <a:r>
                  <a:rPr lang="en-US" sz="2800" dirty="0">
                    <a:ea typeface="Cambria Math" pitchFamily="18" charset="0"/>
                  </a:rPr>
                  <a:t>1</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a:t>
                </a:r>
                <a:r>
                  <a:rPr lang="en-US" sz="2800" i="1" dirty="0"/>
                  <a:t>v</a:t>
                </a:r>
                <a:r>
                  <a:rPr lang="en-US" sz="2800" i="1" baseline="-25000" dirty="0"/>
                  <a:t>i</a:t>
                </a:r>
                <a:r>
                  <a:rPr lang="en-US" sz="2800" i="1" dirty="0"/>
                  <a:t> </a:t>
                </a:r>
                <a:r>
                  <a:rPr lang="en-US" sz="2800" dirty="0"/>
                  <a:t>and </a:t>
                </a:r>
                <a:r>
                  <a:rPr lang="en-US" sz="2800" i="1" dirty="0" err="1"/>
                  <a:t>v</a:t>
                </a:r>
                <a:r>
                  <a:rPr lang="en-US" sz="2800" i="1" baseline="-25000" dirty="0" err="1"/>
                  <a:t>j</a:t>
                </a:r>
                <a:r>
                  <a:rPr lang="en-US" sz="2800" dirty="0"/>
                  <a:t> are adjacent, and </a:t>
                </a:r>
                <a:r>
                  <a:rPr lang="en-US" sz="2800" dirty="0">
                    <a:ea typeface="Cambria Math" pitchFamily="18" charset="0"/>
                  </a:rPr>
                  <a:t>0</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they are not adjacent.</a:t>
                </a:r>
              </a:p>
              <a:p>
                <a:pPr lvl="1"/>
                <a:r>
                  <a:rPr lang="en-US" sz="2400" dirty="0"/>
                  <a:t>In other words, if the graphs adjacency matrix is</a:t>
                </a:r>
                <a:br>
                  <a:rPr lang="en-US" sz="2400" dirty="0"/>
                </a:br>
                <a:r>
                  <a:rPr lang="en-US" sz="2400" b="1" dirty="0"/>
                  <a:t>A</a:t>
                </a:r>
                <a:r>
                  <a:rPr lang="en-US" sz="2400" i="1" baseline="-25000" dirty="0"/>
                  <a:t>G </a:t>
                </a:r>
                <a:r>
                  <a:rPr lang="en-US" sz="2400" dirty="0"/>
                  <a:t>= [</a:t>
                </a:r>
                <a:r>
                  <a:rPr lang="en-US" sz="2400" i="1" dirty="0" err="1"/>
                  <a:t>a</a:t>
                </a:r>
                <a:r>
                  <a:rPr lang="en-US" sz="2400" i="1" baseline="-25000" dirty="0" err="1"/>
                  <a:t>ij</a:t>
                </a:r>
                <a:r>
                  <a:rPr lang="en-US" sz="2400" dirty="0"/>
                  <a:t>], then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733800"/>
              </a:xfrm>
              <a:blipFill>
                <a:blip r:embed="rId3"/>
                <a:stretch>
                  <a:fillRect l="-1481" t="-1634" r="-741" b="-327"/>
                </a:stretch>
              </a:blipFill>
            </p:spPr>
            <p:txBody>
              <a:bodyPr/>
              <a:lstStyle/>
              <a:p>
                <a:r>
                  <a:rPr lang="en-IN">
                    <a:noFill/>
                  </a:rPr>
                  <a:t> </a:t>
                </a:r>
              </a:p>
            </p:txBody>
          </p:sp>
        </mc:Fallback>
      </mc:AlternateContent>
      <p:graphicFrame>
        <p:nvGraphicFramePr>
          <p:cNvPr id="6" name="Object 3"/>
          <p:cNvGraphicFramePr>
            <a:graphicFrameLocks noChangeAspect="1"/>
          </p:cNvGraphicFramePr>
          <p:nvPr>
            <p:extLst>
              <p:ext uri="{D42A27DB-BD31-4B8C-83A1-F6EECF244321}">
                <p14:modId xmlns:p14="http://schemas.microsoft.com/office/powerpoint/2010/main" val="193914433"/>
              </p:ext>
            </p:extLst>
          </p:nvPr>
        </p:nvGraphicFramePr>
        <p:xfrm>
          <a:off x="2362200" y="5105400"/>
          <a:ext cx="4597400" cy="1066800"/>
        </p:xfrm>
        <a:graphic>
          <a:graphicData uri="http://schemas.openxmlformats.org/presentationml/2006/ole">
            <mc:AlternateContent xmlns:mc="http://schemas.openxmlformats.org/markup-compatibility/2006">
              <mc:Choice xmlns:v="urn:schemas-microsoft-com:vml" Requires="v">
                <p:oleObj spid="_x0000_s36115" name="Equation" r:id="rId4" imgW="2298600" imgH="533160" progId="Equation.DSMT4">
                  <p:embed/>
                </p:oleObj>
              </mc:Choice>
              <mc:Fallback>
                <p:oleObj name="Equation" r:id="rId4" imgW="2298600" imgH="533160" progId="Equation.DSMT4">
                  <p:embed/>
                  <p:pic>
                    <p:nvPicPr>
                      <p:cNvPr id="0" name=""/>
                      <p:cNvPicPr/>
                      <p:nvPr/>
                    </p:nvPicPr>
                    <p:blipFill>
                      <a:blip r:embed="rId5"/>
                      <a:stretch>
                        <a:fillRect/>
                      </a:stretch>
                    </p:blipFill>
                    <p:spPr>
                      <a:xfrm>
                        <a:off x="2362200" y="5105400"/>
                        <a:ext cx="4597400" cy="1066800"/>
                      </a:xfrm>
                      <a:prstGeom prst="rect">
                        <a:avLst/>
                      </a:prstGeom>
                    </p:spPr>
                  </p:pic>
                </p:oleObj>
              </mc:Fallback>
            </mc:AlternateContent>
          </a:graphicData>
        </a:graphic>
      </p:graphicFrame>
    </p:spTree>
    <p:extLst>
      <p:ext uri="{BB962C8B-B14F-4D97-AF65-F5344CB8AC3E}">
        <p14:creationId xmlns:p14="http://schemas.microsoft.com/office/powerpoint/2010/main" val="767893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Adjacency Matrices</a:t>
            </a:r>
            <a:r>
              <a:rPr lang="en-IN" sz="1500" dirty="0"/>
              <a:t> 2</a:t>
            </a:r>
          </a:p>
        </p:txBody>
      </p:sp>
      <p:sp>
        <p:nvSpPr>
          <p:cNvPr id="3" name="Content Placeholder 2"/>
          <p:cNvSpPr>
            <a:spLocks noGrp="1"/>
          </p:cNvSpPr>
          <p:nvPr>
            <p:ph idx="1"/>
          </p:nvPr>
        </p:nvSpPr>
        <p:spPr>
          <a:xfrm>
            <a:off x="457200" y="1295400"/>
            <a:ext cx="1440000" cy="468000"/>
          </a:xfrm>
        </p:spPr>
        <p:txBody>
          <a:bodyPr/>
          <a:lstStyle/>
          <a:p>
            <a:r>
              <a:rPr lang="en-US" sz="2000" b="1" dirty="0"/>
              <a:t>Example</a:t>
            </a:r>
            <a:r>
              <a:rPr lang="en-US" sz="2000" dirty="0"/>
              <a:t>:</a:t>
            </a:r>
          </a:p>
        </p:txBody>
      </p:sp>
      <p:pic>
        <p:nvPicPr>
          <p:cNvPr id="17" name="Picture 3" descr="A graph with 4 vertices. A, B, C, and D. The graph has 4 edges. A B, A C, A D, and B C."/>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7200" y="1994293"/>
            <a:ext cx="892516" cy="12089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 graph with 4 vertices. A, B, C, and D. The graph has 4 edges. A B, A C, B D, and C D."/>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457200" y="4173481"/>
            <a:ext cx="892516" cy="120083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745480"/>
            <a:ext cx="8352000" cy="731520"/>
          </a:xfrm>
        </p:spPr>
        <p:txBody>
          <a:bodyPr/>
          <a:lstStyle/>
          <a:p>
            <a:pPr>
              <a:spcBef>
                <a:spcPts val="0"/>
              </a:spcBef>
            </a:pPr>
            <a:r>
              <a:rPr lang="en-US" sz="2000" b="1" dirty="0"/>
              <a:t>Note</a:t>
            </a:r>
            <a:r>
              <a:rPr lang="en-US" sz="2000" dirty="0"/>
              <a:t>: The adjacency matrix of a simple graph is symmetric, i.e., </a:t>
            </a:r>
            <a:r>
              <a:rPr lang="en-US" sz="2000" i="1" dirty="0" err="1"/>
              <a:t>a</a:t>
            </a:r>
            <a:r>
              <a:rPr lang="en-US" sz="2000" i="1" baseline="-25000" dirty="0" err="1"/>
              <a:t>ij</a:t>
            </a:r>
            <a:r>
              <a:rPr lang="en-US" sz="2000" baseline="-25000" dirty="0"/>
              <a:t> </a:t>
            </a:r>
            <a:r>
              <a:rPr lang="en-US" sz="2000" dirty="0"/>
              <a:t>= </a:t>
            </a:r>
            <a:r>
              <a:rPr lang="en-US" sz="2000" i="1" dirty="0" err="1"/>
              <a:t>a</a:t>
            </a:r>
            <a:r>
              <a:rPr lang="en-US" sz="2000" i="1" baseline="-25000" dirty="0" err="1"/>
              <a:t>ji</a:t>
            </a:r>
            <a:r>
              <a:rPr lang="en-US" sz="2000" i="1" baseline="-25000" dirty="0"/>
              <a:t> </a:t>
            </a:r>
          </a:p>
          <a:p>
            <a:pPr>
              <a:spcBef>
                <a:spcPts val="0"/>
              </a:spcBef>
            </a:pPr>
            <a:r>
              <a:rPr lang="en-US" sz="2000" dirty="0"/>
              <a:t>Also,</a:t>
            </a:r>
            <a:r>
              <a:rPr lang="en-US" sz="2000" baseline="-25000" dirty="0"/>
              <a:t>  </a:t>
            </a:r>
            <a:r>
              <a:rPr lang="en-US" sz="2000" dirty="0"/>
              <a:t> since there are no loops, each diagonal  entry </a:t>
            </a:r>
            <a:r>
              <a:rPr lang="en-US" sz="2000" i="1" dirty="0" err="1"/>
              <a:t>a</a:t>
            </a:r>
            <a:r>
              <a:rPr lang="en-US" sz="2000" i="1" baseline="-25000" dirty="0" err="1"/>
              <a:t>ii</a:t>
            </a:r>
            <a:r>
              <a:rPr lang="en-US" sz="2000" dirty="0"/>
              <a:t>  for </a:t>
            </a:r>
            <a:r>
              <a:rPr lang="en-US" sz="2000" i="1" dirty="0"/>
              <a:t>i</a:t>
            </a:r>
            <a:r>
              <a:rPr lang="en-US" sz="2000" dirty="0"/>
              <a:t> = </a:t>
            </a:r>
            <a:r>
              <a:rPr lang="en-US" sz="2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dirty="0"/>
              <a:t>, </a:t>
            </a:r>
            <a:r>
              <a:rPr lang="en-US" sz="2000" dirty="0">
                <a:latin typeface="Cambria Math" pitchFamily="18" charset="0"/>
                <a:ea typeface="Cambria Math" pitchFamily="18" charset="0"/>
              </a:rPr>
              <a:t>3</a:t>
            </a:r>
            <a:r>
              <a:rPr lang="en-US" sz="2000" dirty="0"/>
              <a:t>, …, </a:t>
            </a:r>
            <a:r>
              <a:rPr lang="en-US" sz="2000" i="1" dirty="0"/>
              <a:t>n</a:t>
            </a:r>
            <a:r>
              <a:rPr lang="en-US" sz="2000" dirty="0"/>
              <a:t>, is </a:t>
            </a:r>
            <a:r>
              <a:rPr lang="en-US" sz="2000" dirty="0">
                <a:latin typeface="Cambria Math" pitchFamily="18" charset="0"/>
                <a:ea typeface="Cambria Math" pitchFamily="18" charset="0"/>
              </a:rPr>
              <a:t>0</a:t>
            </a:r>
            <a:r>
              <a:rPr lang="en-US" sz="2000" dirty="0"/>
              <a:t>.</a:t>
            </a:r>
            <a:endParaRPr lang="en-US" sz="2000" baseline="-25000" dirty="0"/>
          </a:p>
        </p:txBody>
      </p:sp>
      <p:graphicFrame>
        <p:nvGraphicFramePr>
          <p:cNvPr id="19" name="Object 6"/>
          <p:cNvGraphicFramePr>
            <a:graphicFrameLocks noChangeAspect="1"/>
          </p:cNvGraphicFramePr>
          <p:nvPr>
            <p:extLst>
              <p:ext uri="{D42A27DB-BD31-4B8C-83A1-F6EECF244321}">
                <p14:modId xmlns:p14="http://schemas.microsoft.com/office/powerpoint/2010/main" val="2858562059"/>
              </p:ext>
            </p:extLst>
          </p:nvPr>
        </p:nvGraphicFramePr>
        <p:xfrm>
          <a:off x="1924440" y="1981200"/>
          <a:ext cx="1352160" cy="1390500"/>
        </p:xfrm>
        <a:graphic>
          <a:graphicData uri="http://schemas.openxmlformats.org/presentationml/2006/ole">
            <mc:AlternateContent xmlns:mc="http://schemas.openxmlformats.org/markup-compatibility/2006">
              <mc:Choice xmlns:v="urn:schemas-microsoft-com:vml" Requires="v">
                <p:oleObj spid="_x0000_s37395" name="Equation" r:id="rId5" imgW="901440" imgH="927000" progId="Equation.DSMT4">
                  <p:embed/>
                </p:oleObj>
              </mc:Choice>
              <mc:Fallback>
                <p:oleObj name="Equation" r:id="rId5" imgW="901440" imgH="927000" progId="Equation.DSMT4">
                  <p:embed/>
                  <p:pic>
                    <p:nvPicPr>
                      <p:cNvPr id="0" name=""/>
                      <p:cNvPicPr/>
                      <p:nvPr/>
                    </p:nvPicPr>
                    <p:blipFill>
                      <a:blip r:embed="rId6"/>
                      <a:stretch>
                        <a:fillRect/>
                      </a:stretch>
                    </p:blipFill>
                    <p:spPr>
                      <a:xfrm>
                        <a:off x="1924440" y="1981200"/>
                        <a:ext cx="1352160" cy="139050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2180987582"/>
              </p:ext>
            </p:extLst>
          </p:nvPr>
        </p:nvGraphicFramePr>
        <p:xfrm>
          <a:off x="1929022" y="3867300"/>
          <a:ext cx="1352160" cy="1390500"/>
        </p:xfrm>
        <a:graphic>
          <a:graphicData uri="http://schemas.openxmlformats.org/presentationml/2006/ole">
            <mc:AlternateContent xmlns:mc="http://schemas.openxmlformats.org/markup-compatibility/2006">
              <mc:Choice xmlns:v="urn:schemas-microsoft-com:vml" Requires="v">
                <p:oleObj spid="_x0000_s37396" name="Equation" r:id="rId7" imgW="901440" imgH="927000" progId="Equation.DSMT4">
                  <p:embed/>
                </p:oleObj>
              </mc:Choice>
              <mc:Fallback>
                <p:oleObj name="Equation" r:id="rId7" imgW="901440" imgH="927000" progId="Equation.DSMT4">
                  <p:embed/>
                  <p:pic>
                    <p:nvPicPr>
                      <p:cNvPr id="19" name="Object 18"/>
                      <p:cNvPicPr/>
                      <p:nvPr/>
                    </p:nvPicPr>
                    <p:blipFill>
                      <a:blip r:embed="rId8"/>
                      <a:stretch>
                        <a:fillRect/>
                      </a:stretch>
                    </p:blipFill>
                    <p:spPr>
                      <a:xfrm>
                        <a:off x="1929022" y="3867300"/>
                        <a:ext cx="1352160" cy="1390500"/>
                      </a:xfrm>
                      <a:prstGeom prst="rect">
                        <a:avLst/>
                      </a:prstGeom>
                    </p:spPr>
                  </p:pic>
                </p:oleObj>
              </mc:Fallback>
            </mc:AlternateContent>
          </a:graphicData>
        </a:graphic>
      </p:graphicFrame>
      <p:sp>
        <p:nvSpPr>
          <p:cNvPr id="7" name="Content Placeholder 8"/>
          <p:cNvSpPr>
            <a:spLocks noGrp="1"/>
          </p:cNvSpPr>
          <p:nvPr>
            <p:ph idx="16"/>
          </p:nvPr>
        </p:nvSpPr>
        <p:spPr>
          <a:xfrm>
            <a:off x="3733800" y="254508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8" name="Content Placeholder 9"/>
          <p:cNvSpPr>
            <a:spLocks noGrp="1"/>
          </p:cNvSpPr>
          <p:nvPr>
            <p:ph idx="17"/>
          </p:nvPr>
        </p:nvSpPr>
        <p:spPr>
          <a:xfrm>
            <a:off x="3733800" y="427164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10" name="Content Placeholder 10"/>
          <p:cNvSpPr>
            <a:spLocks noGrp="1"/>
          </p:cNvSpPr>
          <p:nvPr>
            <p:ph idx="20"/>
          </p:nvPr>
        </p:nvSpPr>
        <p:spPr>
          <a:xfrm>
            <a:off x="5985600" y="1409912"/>
            <a:ext cx="2916000" cy="4076488"/>
          </a:xfrm>
          <a:ln w="19050">
            <a:solidFill>
              <a:srgbClr val="04617B"/>
            </a:solidFill>
          </a:ln>
        </p:spPr>
        <p:txBody>
          <a:bodyPr/>
          <a:lstStyle/>
          <a:p>
            <a:r>
              <a:rPr lang="en-US" sz="2000"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162221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Adjacency Matrices</a:t>
            </a:r>
            <a:r>
              <a:rPr lang="en-IN" sz="1500" dirty="0"/>
              <a:t> 3</a:t>
            </a:r>
          </a:p>
        </p:txBody>
      </p:sp>
      <p:sp>
        <p:nvSpPr>
          <p:cNvPr id="3" name="Content Placeholder 2"/>
          <p:cNvSpPr>
            <a:spLocks noGrp="1"/>
          </p:cNvSpPr>
          <p:nvPr>
            <p:ph idx="1"/>
          </p:nvPr>
        </p:nvSpPr>
        <p:spPr>
          <a:xfrm>
            <a:off x="457200" y="1295400"/>
            <a:ext cx="8316000" cy="3200400"/>
          </a:xfrm>
        </p:spPr>
        <p:txBody>
          <a:bodyPr/>
          <a:lstStyle/>
          <a:p>
            <a:r>
              <a:rPr lang="en-US" sz="2000" dirty="0"/>
              <a:t>Adjacency matrices can also be used to represent graphs with loops and multiple edges. </a:t>
            </a:r>
          </a:p>
          <a:p>
            <a:r>
              <a:rPr lang="en-US" sz="2000" dirty="0"/>
              <a:t>A loop at the vertex </a:t>
            </a:r>
            <a:r>
              <a:rPr lang="en-US" sz="2000" i="1" dirty="0"/>
              <a:t>v</a:t>
            </a:r>
            <a:r>
              <a:rPr lang="en-US" sz="2000" i="1" baseline="-25000" dirty="0"/>
              <a:t>i</a:t>
            </a:r>
            <a:r>
              <a:rPr lang="en-US" sz="2000" dirty="0"/>
              <a:t> is represented by a </a:t>
            </a:r>
            <a:r>
              <a:rPr lang="en-US" sz="2000" dirty="0">
                <a:ea typeface="Cambria Math" pitchFamily="18" charset="0"/>
              </a:rPr>
              <a:t>1</a:t>
            </a:r>
            <a:r>
              <a:rPr lang="en-US" sz="2000" dirty="0"/>
              <a:t> at the (</a:t>
            </a:r>
            <a:r>
              <a:rPr lang="en-US" sz="2000" i="1" dirty="0" err="1"/>
              <a:t>i</a:t>
            </a:r>
            <a:r>
              <a:rPr lang="en-US" sz="2000" dirty="0"/>
              <a:t>, </a:t>
            </a:r>
            <a:r>
              <a:rPr lang="en-US" sz="2000" i="1" dirty="0"/>
              <a:t>j</a:t>
            </a:r>
            <a:r>
              <a:rPr lang="en-US" sz="2000" dirty="0"/>
              <a:t>)</a:t>
            </a:r>
            <a:r>
              <a:rPr lang="en-US" sz="2000" dirty="0" err="1"/>
              <a:t>th</a:t>
            </a:r>
            <a:r>
              <a:rPr lang="en-US" sz="2000" dirty="0"/>
              <a:t> position of the matrix. </a:t>
            </a:r>
          </a:p>
          <a:p>
            <a:r>
              <a:rPr lang="en-US" sz="2000" dirty="0"/>
              <a:t>When multiple edges connect the same pair of vertices </a:t>
            </a:r>
            <a:r>
              <a:rPr lang="en-US" sz="2000" i="1" dirty="0"/>
              <a:t>v</a:t>
            </a:r>
            <a:r>
              <a:rPr lang="en-US" sz="2000" i="1" baseline="-25000" dirty="0"/>
              <a:t>i</a:t>
            </a:r>
            <a:r>
              <a:rPr lang="en-US" sz="2000" dirty="0"/>
              <a:t> and </a:t>
            </a:r>
            <a:r>
              <a:rPr lang="en-US" sz="2000" i="1" dirty="0" err="1"/>
              <a:t>v</a:t>
            </a:r>
            <a:r>
              <a:rPr lang="en-US" sz="2000" i="1" baseline="-25000" dirty="0" err="1"/>
              <a:t>j</a:t>
            </a:r>
            <a:r>
              <a:rPr lang="en-US" sz="2000" dirty="0"/>
              <a:t>, (or if multiple loops are present at the same vertex), the (</a:t>
            </a:r>
            <a:r>
              <a:rPr lang="en-US" sz="2000" i="1" dirty="0" err="1"/>
              <a:t>i</a:t>
            </a:r>
            <a:r>
              <a:rPr lang="en-US" sz="2000" dirty="0"/>
              <a:t>, </a:t>
            </a:r>
            <a:r>
              <a:rPr lang="en-US" sz="2000" i="1" dirty="0"/>
              <a:t>j</a:t>
            </a:r>
            <a:r>
              <a:rPr lang="en-US" sz="2000" dirty="0"/>
              <a:t>)</a:t>
            </a:r>
            <a:r>
              <a:rPr lang="en-US" sz="2000" dirty="0" err="1"/>
              <a:t>th</a:t>
            </a:r>
            <a:r>
              <a:rPr lang="en-US" sz="2000" dirty="0"/>
              <a:t> entry equals the number of edges connecting the pair of vertices. </a:t>
            </a:r>
          </a:p>
          <a:p>
            <a:r>
              <a:rPr lang="en-US" sz="2000" b="1" dirty="0"/>
              <a:t>Example</a:t>
            </a:r>
            <a:r>
              <a:rPr lang="en-US" sz="2000" dirty="0"/>
              <a:t>: We give the adjacency matrix  of the </a:t>
            </a:r>
            <a:r>
              <a:rPr lang="en-US" sz="2000" dirty="0" err="1"/>
              <a:t>pseudograph</a:t>
            </a:r>
            <a:r>
              <a:rPr lang="en-US" sz="2000" dirty="0"/>
              <a:t> shown here using the ordering of vertices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IN" sz="2000" dirty="0"/>
          </a:p>
        </p:txBody>
      </p:sp>
      <p:pic>
        <p:nvPicPr>
          <p:cNvPr id="7" name="Picture 3" descr="A pseudograph with 4 vertices. A, B, C, and D."/>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935587" y="4749088"/>
            <a:ext cx="1652314" cy="17279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1047372156"/>
              </p:ext>
            </p:extLst>
          </p:nvPr>
        </p:nvGraphicFramePr>
        <p:xfrm>
          <a:off x="3929063" y="4760239"/>
          <a:ext cx="1371600" cy="1390650"/>
        </p:xfrm>
        <a:graphic>
          <a:graphicData uri="http://schemas.openxmlformats.org/presentationml/2006/ole">
            <mc:AlternateContent xmlns:mc="http://schemas.openxmlformats.org/markup-compatibility/2006">
              <mc:Choice xmlns:v="urn:schemas-microsoft-com:vml" Requires="v">
                <p:oleObj spid="_x0000_s39175" name="Equation" r:id="rId4" imgW="914400" imgH="927000" progId="Equation.DSMT4">
                  <p:embed/>
                </p:oleObj>
              </mc:Choice>
              <mc:Fallback>
                <p:oleObj name="Equation" r:id="rId4" imgW="914400" imgH="927000" progId="Equation.DSMT4">
                  <p:embed/>
                  <p:pic>
                    <p:nvPicPr>
                      <p:cNvPr id="20" name="Object 7"/>
                      <p:cNvPicPr/>
                      <p:nvPr/>
                    </p:nvPicPr>
                    <p:blipFill>
                      <a:blip r:embed="rId5"/>
                      <a:stretch>
                        <a:fillRect/>
                      </a:stretch>
                    </p:blipFill>
                    <p:spPr>
                      <a:xfrm>
                        <a:off x="3929063" y="4760239"/>
                        <a:ext cx="1371600" cy="1390650"/>
                      </a:xfrm>
                      <a:prstGeom prst="rect">
                        <a:avLst/>
                      </a:prstGeom>
                    </p:spPr>
                  </p:pic>
                </p:oleObj>
              </mc:Fallback>
            </mc:AlternateContent>
          </a:graphicData>
        </a:graphic>
      </p:graphicFrame>
      <p:sp>
        <p:nvSpPr>
          <p:cNvPr id="6" name="Text Placeholder 5"/>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6" action="ppaction://hlinksldjump"/>
              </a:rPr>
              <a:t>Jump to long description</a:t>
            </a:r>
          </a:p>
        </p:txBody>
      </p:sp>
    </p:spTree>
    <p:extLst>
      <p:ext uri="{BB962C8B-B14F-4D97-AF65-F5344CB8AC3E}">
        <p14:creationId xmlns:p14="http://schemas.microsoft.com/office/powerpoint/2010/main" val="685207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Adjacency Matrices</a:t>
            </a:r>
            <a:r>
              <a:rPr lang="en-IN" sz="1500" dirty="0"/>
              <a:t> 4</a:t>
            </a:r>
          </a:p>
        </p:txBody>
      </p:sp>
      <p:sp>
        <p:nvSpPr>
          <p:cNvPr id="3" name="Content Placeholder 2"/>
          <p:cNvSpPr>
            <a:spLocks noGrp="1"/>
          </p:cNvSpPr>
          <p:nvPr>
            <p:ph idx="1"/>
          </p:nvPr>
        </p:nvSpPr>
        <p:spPr>
          <a:xfrm>
            <a:off x="457200" y="1295400"/>
            <a:ext cx="8229600" cy="2088000"/>
          </a:xfrm>
        </p:spPr>
        <p:txBody>
          <a:bodyPr/>
          <a:lstStyle/>
          <a:p>
            <a:r>
              <a:rPr lang="en-US" sz="2400" dirty="0"/>
              <a:t>Adjacency matrices can also be used to represent directed graphs. The matrix for a directed graph </a:t>
            </a:r>
            <a:r>
              <a:rPr lang="en-US" sz="2400" i="1" dirty="0"/>
              <a:t>G</a:t>
            </a:r>
            <a:r>
              <a:rPr lang="en-US" sz="2400" dirty="0"/>
              <a:t> = (</a:t>
            </a:r>
            <a:r>
              <a:rPr lang="en-US" sz="2400" i="1" dirty="0"/>
              <a:t>V</a:t>
            </a:r>
            <a:r>
              <a:rPr lang="en-US" sz="2400" dirty="0"/>
              <a:t>, </a:t>
            </a:r>
            <a:r>
              <a:rPr lang="en-US" sz="2400" i="1" dirty="0"/>
              <a:t>E</a:t>
            </a:r>
            <a:r>
              <a:rPr lang="en-US" sz="2400" dirty="0"/>
              <a:t>) has a </a:t>
            </a:r>
            <a:r>
              <a:rPr lang="en-US" sz="2400" dirty="0">
                <a:latin typeface="Cambria Math" pitchFamily="18" charset="0"/>
                <a:ea typeface="Cambria Math" pitchFamily="18" charset="0"/>
              </a:rPr>
              <a:t>1</a:t>
            </a:r>
            <a:r>
              <a:rPr lang="en-US" sz="2400" dirty="0"/>
              <a:t> in its</a:t>
            </a:r>
            <a:br>
              <a:rPr lang="en-US" sz="2400" dirty="0"/>
            </a:br>
            <a:r>
              <a:rPr lang="en-US" sz="2400" dirty="0"/>
              <a:t>(</a:t>
            </a:r>
            <a:r>
              <a:rPr lang="en-US" sz="2400" i="1" dirty="0" err="1"/>
              <a:t>i</a:t>
            </a:r>
            <a:r>
              <a:rPr lang="en-US" sz="2400" dirty="0"/>
              <a:t>, </a:t>
            </a:r>
            <a:r>
              <a:rPr lang="en-US" sz="2400" i="1" dirty="0"/>
              <a:t>j</a:t>
            </a:r>
            <a:r>
              <a:rPr lang="en-US" sz="2400" dirty="0"/>
              <a:t>)</a:t>
            </a:r>
            <a:r>
              <a:rPr lang="en-US" sz="2400" dirty="0" err="1"/>
              <a:t>th</a:t>
            </a:r>
            <a:r>
              <a:rPr lang="en-US" sz="2400" dirty="0"/>
              <a:t> position if there is an edge from </a:t>
            </a:r>
            <a:r>
              <a:rPr lang="en-US" sz="2400" i="1" dirty="0"/>
              <a:t>v</a:t>
            </a:r>
            <a:r>
              <a:rPr lang="en-US" sz="2400" i="1" baseline="-25000" dirty="0"/>
              <a:t>i</a:t>
            </a:r>
            <a:r>
              <a:rPr lang="en-US" sz="2400" i="1" dirty="0"/>
              <a:t> </a:t>
            </a:r>
            <a:r>
              <a:rPr lang="en-US" sz="2400" dirty="0"/>
              <a:t>to </a:t>
            </a:r>
            <a:r>
              <a:rPr lang="en-US" sz="2400" i="1" dirty="0" err="1"/>
              <a:t>v</a:t>
            </a:r>
            <a:r>
              <a:rPr lang="en-US" sz="2400" i="1" baseline="-25000" dirty="0" err="1"/>
              <a:t>j</a:t>
            </a:r>
            <a:r>
              <a:rPr lang="en-US" sz="2400" dirty="0"/>
              <a:t>, where </a:t>
            </a:r>
            <a:r>
              <a:rPr lang="en-US" sz="2400" i="1" dirty="0"/>
              <a:t>v</a:t>
            </a:r>
            <a:r>
              <a:rPr lang="en-US" sz="2400" baseline="-25000" dirty="0">
                <a:latin typeface="Cambria Math" pitchFamily="18" charset="0"/>
                <a:ea typeface="Cambria Math" pitchFamily="18" charset="0"/>
              </a:rPr>
              <a:t>1</a:t>
            </a:r>
            <a:r>
              <a:rPr lang="en-US" sz="2400" dirty="0"/>
              <a:t>, </a:t>
            </a:r>
            <a:r>
              <a:rPr lang="en-US" sz="2400" i="1" dirty="0"/>
              <a:t>v</a:t>
            </a:r>
            <a:r>
              <a:rPr lang="en-US" sz="2400" baseline="-25000" dirty="0">
                <a:latin typeface="Cambria Math" pitchFamily="18" charset="0"/>
                <a:ea typeface="Cambria Math" pitchFamily="18" charset="0"/>
              </a:rPr>
              <a:t>2</a:t>
            </a:r>
            <a:r>
              <a:rPr lang="en-US" sz="2400" dirty="0"/>
              <a:t>, … </a:t>
            </a:r>
            <a:r>
              <a:rPr lang="en-US" sz="2400" i="1" dirty="0" err="1"/>
              <a:t>v</a:t>
            </a:r>
            <a:r>
              <a:rPr lang="en-US" sz="2400" i="1" baseline="-25000" dirty="0" err="1">
                <a:latin typeface="Cambria Math" pitchFamily="18" charset="0"/>
                <a:ea typeface="Cambria Math" pitchFamily="18" charset="0"/>
              </a:rPr>
              <a:t>n</a:t>
            </a:r>
            <a:r>
              <a:rPr lang="en-US" sz="2400" dirty="0"/>
              <a:t> is a  list of the vertices.</a:t>
            </a:r>
          </a:p>
          <a:p>
            <a:pPr lvl="1" indent="-342000"/>
            <a:r>
              <a:rPr lang="en-US" sz="2000" dirty="0"/>
              <a:t>In other words, if the graphs adjacency matrix is </a:t>
            </a:r>
            <a:r>
              <a:rPr lang="en-US" sz="2000" b="1" dirty="0"/>
              <a:t>A</a:t>
            </a:r>
            <a:r>
              <a:rPr lang="en-US" sz="2000" i="1" baseline="-25000" dirty="0"/>
              <a:t>G</a:t>
            </a:r>
            <a:r>
              <a:rPr lang="en-US" sz="2000" dirty="0"/>
              <a:t> = [</a:t>
            </a:r>
            <a:r>
              <a:rPr lang="en-US" sz="2000" i="1" dirty="0" err="1"/>
              <a:t>a</a:t>
            </a:r>
            <a:r>
              <a:rPr lang="en-US" sz="2000" i="1" baseline="-25000" dirty="0" err="1"/>
              <a:t>ij</a:t>
            </a:r>
            <a:r>
              <a:rPr lang="en-US" sz="2000" dirty="0"/>
              <a:t>], then</a:t>
            </a:r>
          </a:p>
        </p:txBody>
      </p:sp>
      <p:graphicFrame>
        <p:nvGraphicFramePr>
          <p:cNvPr id="7" name="Object 3"/>
          <p:cNvGraphicFramePr>
            <a:graphicFrameLocks noChangeAspect="1"/>
          </p:cNvGraphicFramePr>
          <p:nvPr>
            <p:extLst>
              <p:ext uri="{D42A27DB-BD31-4B8C-83A1-F6EECF244321}">
                <p14:modId xmlns:p14="http://schemas.microsoft.com/office/powerpoint/2010/main" val="4289843656"/>
              </p:ext>
            </p:extLst>
          </p:nvPr>
        </p:nvGraphicFramePr>
        <p:xfrm>
          <a:off x="1422400" y="3544888"/>
          <a:ext cx="4597400" cy="1066800"/>
        </p:xfrm>
        <a:graphic>
          <a:graphicData uri="http://schemas.openxmlformats.org/presentationml/2006/ole">
            <mc:AlternateContent xmlns:mc="http://schemas.openxmlformats.org/markup-compatibility/2006">
              <mc:Choice xmlns:v="urn:schemas-microsoft-com:vml" Requires="v">
                <p:oleObj spid="_x0000_s40195" name="Equation" r:id="rId3" imgW="2298600" imgH="533160" progId="Equation.DSMT4">
                  <p:embed/>
                </p:oleObj>
              </mc:Choice>
              <mc:Fallback>
                <p:oleObj name="Equation" r:id="rId3" imgW="2298600" imgH="533160" progId="Equation.DSMT4">
                  <p:embed/>
                  <p:pic>
                    <p:nvPicPr>
                      <p:cNvPr id="6" name="Object 3"/>
                      <p:cNvPicPr/>
                      <p:nvPr/>
                    </p:nvPicPr>
                    <p:blipFill>
                      <a:blip r:embed="rId4"/>
                      <a:stretch>
                        <a:fillRect/>
                      </a:stretch>
                    </p:blipFill>
                    <p:spPr>
                      <a:xfrm>
                        <a:off x="1422400" y="3544888"/>
                        <a:ext cx="4597400" cy="1066800"/>
                      </a:xfrm>
                      <a:prstGeom prst="rect">
                        <a:avLst/>
                      </a:prstGeom>
                    </p:spPr>
                  </p:pic>
                </p:oleObj>
              </mc:Fallback>
            </mc:AlternateContent>
          </a:graphicData>
        </a:graphic>
      </p:graphicFrame>
      <p:sp>
        <p:nvSpPr>
          <p:cNvPr id="4" name="Content Placeholder 4"/>
          <p:cNvSpPr>
            <a:spLocks noGrp="1"/>
          </p:cNvSpPr>
          <p:nvPr>
            <p:ph idx="13"/>
          </p:nvPr>
        </p:nvSpPr>
        <p:spPr>
          <a:xfrm>
            <a:off x="457200" y="4648200"/>
            <a:ext cx="8229600" cy="1828800"/>
          </a:xfrm>
        </p:spPr>
        <p:txBody>
          <a:bodyPr/>
          <a:lstStyle/>
          <a:p>
            <a:pPr lvl="1" indent="-342000"/>
            <a:r>
              <a:rPr lang="en-US" sz="2000" dirty="0"/>
              <a:t>The adjacency matrix for a directed graph does not have to be symmetric, because there may not be an edge from vi to </a:t>
            </a:r>
            <a:r>
              <a:rPr lang="en-US" sz="2000" dirty="0" err="1"/>
              <a:t>vj</a:t>
            </a:r>
            <a:r>
              <a:rPr lang="en-US" sz="2000" dirty="0"/>
              <a:t>, when there is an edge from </a:t>
            </a:r>
            <a:r>
              <a:rPr lang="en-US" sz="2000" dirty="0" err="1"/>
              <a:t>vj</a:t>
            </a:r>
            <a:r>
              <a:rPr lang="en-US" sz="2000" dirty="0"/>
              <a:t> to vi. </a:t>
            </a:r>
          </a:p>
          <a:p>
            <a:pPr lvl="1" indent="-342000"/>
            <a:r>
              <a:rPr lang="en-US" sz="2000" dirty="0"/>
              <a:t>To represent directed multigraphs, the value of </a:t>
            </a:r>
            <a:r>
              <a:rPr lang="en-US" sz="2000" dirty="0" err="1"/>
              <a:t>aij</a:t>
            </a:r>
            <a:r>
              <a:rPr lang="en-US" sz="2000" dirty="0"/>
              <a:t> is the number of edges connecting vi to </a:t>
            </a:r>
            <a:r>
              <a:rPr lang="en-US" sz="2000" dirty="0" err="1"/>
              <a:t>vj</a:t>
            </a:r>
            <a:r>
              <a:rPr lang="en-US" sz="2000" dirty="0"/>
              <a:t>.</a:t>
            </a:r>
            <a:endParaRPr lang="en-IN" sz="2000" dirty="0"/>
          </a:p>
        </p:txBody>
      </p:sp>
    </p:spTree>
    <p:extLst>
      <p:ext uri="{BB962C8B-B14F-4D97-AF65-F5344CB8AC3E}">
        <p14:creationId xmlns:p14="http://schemas.microsoft.com/office/powerpoint/2010/main" val="1858451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Incidence Matrices</a:t>
            </a:r>
            <a:r>
              <a:rPr lang="en-IN" sz="1500" dirty="0"/>
              <a:t> 1</a:t>
            </a:r>
          </a:p>
        </p:txBody>
      </p:sp>
      <p:sp>
        <p:nvSpPr>
          <p:cNvPr id="3" name="Content Placeholder 2"/>
          <p:cNvSpPr>
            <a:spLocks noGrp="1"/>
          </p:cNvSpPr>
          <p:nvPr>
            <p:ph idx="1"/>
          </p:nvPr>
        </p:nvSpPr>
        <p:spPr>
          <a:xfrm>
            <a:off x="457200" y="1295400"/>
            <a:ext cx="8229600" cy="2667000"/>
          </a:xfrm>
        </p:spPr>
        <p:txBody>
          <a:bodyPr/>
          <a:lstStyle/>
          <a:p>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a:t>
            </a:r>
            <a:br>
              <a:rPr lang="en-US" dirty="0"/>
            </a:b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a:t>
            </a:r>
            <a:br>
              <a:rPr lang="en-US" dirty="0"/>
            </a:br>
            <a:r>
              <a:rPr lang="en-US" b="1" dirty="0"/>
              <a:t>M</a:t>
            </a:r>
            <a:r>
              <a:rPr lang="en-US" dirty="0"/>
              <a:t> = [</a:t>
            </a:r>
            <a:r>
              <a:rPr lang="en-US" i="1" dirty="0" err="1"/>
              <a:t>m</a:t>
            </a:r>
            <a:r>
              <a:rPr lang="en-US" i="1" baseline="-25000" dirty="0" err="1"/>
              <a:t>ij</a:t>
            </a:r>
            <a:r>
              <a:rPr lang="en-US" dirty="0"/>
              <a:t>], where</a:t>
            </a:r>
          </a:p>
        </p:txBody>
      </p:sp>
      <p:graphicFrame>
        <p:nvGraphicFramePr>
          <p:cNvPr id="6" name="Object 3"/>
          <p:cNvGraphicFramePr>
            <a:graphicFrameLocks noChangeAspect="1"/>
          </p:cNvGraphicFramePr>
          <p:nvPr>
            <p:extLst>
              <p:ext uri="{D42A27DB-BD31-4B8C-83A1-F6EECF244321}">
                <p14:modId xmlns:p14="http://schemas.microsoft.com/office/powerpoint/2010/main" val="501313915"/>
              </p:ext>
            </p:extLst>
          </p:nvPr>
        </p:nvGraphicFramePr>
        <p:xfrm>
          <a:off x="1003300" y="4113213"/>
          <a:ext cx="5384800" cy="990600"/>
        </p:xfrm>
        <a:graphic>
          <a:graphicData uri="http://schemas.openxmlformats.org/presentationml/2006/ole">
            <mc:AlternateContent xmlns:mc="http://schemas.openxmlformats.org/markup-compatibility/2006">
              <mc:Choice xmlns:v="urn:schemas-microsoft-com:vml" Requires="v">
                <p:oleObj spid="_x0000_s42236" name="Equation" r:id="rId3" imgW="2692080" imgH="495000" progId="Equation.DSMT4">
                  <p:embed/>
                </p:oleObj>
              </mc:Choice>
              <mc:Fallback>
                <p:oleObj name="Equation" r:id="rId3" imgW="2692080" imgH="495000" progId="Equation.DSMT4">
                  <p:embed/>
                  <p:pic>
                    <p:nvPicPr>
                      <p:cNvPr id="7" name="Object 3"/>
                      <p:cNvPicPr/>
                      <p:nvPr/>
                    </p:nvPicPr>
                    <p:blipFill>
                      <a:blip r:embed="rId4"/>
                      <a:stretch>
                        <a:fillRect/>
                      </a:stretch>
                    </p:blipFill>
                    <p:spPr>
                      <a:xfrm>
                        <a:off x="1003300" y="4113213"/>
                        <a:ext cx="5384800" cy="990600"/>
                      </a:xfrm>
                      <a:prstGeom prst="rect">
                        <a:avLst/>
                      </a:prstGeom>
                    </p:spPr>
                  </p:pic>
                </p:oleObj>
              </mc:Fallback>
            </mc:AlternateContent>
          </a:graphicData>
        </a:graphic>
      </p:graphicFrame>
    </p:spTree>
    <p:extLst>
      <p:ext uri="{BB962C8B-B14F-4D97-AF65-F5344CB8AC3E}">
        <p14:creationId xmlns:p14="http://schemas.microsoft.com/office/powerpoint/2010/main" val="185872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10" name="Content Placeholder 2"/>
          <p:cNvSpPr>
            <a:spLocks noGrp="1"/>
          </p:cNvSpPr>
          <p:nvPr>
            <p:ph idx="1"/>
          </p:nvPr>
        </p:nvSpPr>
        <p:spPr>
          <a:xfrm>
            <a:off x="457200" y="1295400"/>
            <a:ext cx="8534400" cy="1066800"/>
          </a:xfrm>
        </p:spPr>
        <p:txBody>
          <a:bodyPr/>
          <a:lstStyle/>
          <a:p>
            <a:r>
              <a:rPr lang="en-US" sz="2000" b="1" dirty="0"/>
              <a:t>Definition:</a:t>
            </a:r>
            <a:r>
              <a:rPr lang="en-US" sz="2000" dirty="0"/>
              <a:t> A </a:t>
            </a:r>
            <a:r>
              <a:rPr lang="en-US" sz="2000" i="1" dirty="0"/>
              <a:t>graph</a:t>
            </a:r>
            <a:r>
              <a:rPr lang="en-US" sz="2000" dirty="0"/>
              <a:t> </a:t>
            </a:r>
            <a:r>
              <a:rPr lang="en-US" sz="2000" i="1" dirty="0"/>
              <a:t>G = </a:t>
            </a:r>
            <a:r>
              <a:rPr lang="en-US" sz="2000" dirty="0"/>
              <a:t>(</a:t>
            </a:r>
            <a:r>
              <a:rPr lang="en-US" sz="2000" i="1" dirty="0"/>
              <a:t>V, E</a:t>
            </a:r>
            <a:r>
              <a:rPr lang="en-US" sz="2000" dirty="0"/>
              <a:t>)</a:t>
            </a:r>
            <a:r>
              <a:rPr lang="en-US" sz="2000" i="1" dirty="0"/>
              <a:t> </a:t>
            </a:r>
            <a:r>
              <a:rPr lang="en-US" sz="2000" dirty="0"/>
              <a:t>consists of </a:t>
            </a:r>
            <a:r>
              <a:rPr lang="en-US" sz="2000" i="1" dirty="0"/>
              <a:t> </a:t>
            </a:r>
            <a:r>
              <a:rPr lang="en-US" sz="2000" dirty="0"/>
              <a:t>a nonempty set </a:t>
            </a:r>
            <a:r>
              <a:rPr lang="en-US" sz="2000" i="1" dirty="0"/>
              <a:t>V</a:t>
            </a:r>
            <a:r>
              <a:rPr lang="en-US" sz="2000" dirty="0"/>
              <a:t> of </a:t>
            </a:r>
            <a:r>
              <a:rPr lang="en-US" sz="2000" i="1" dirty="0"/>
              <a:t>vertices </a:t>
            </a:r>
            <a:r>
              <a:rPr lang="en-US" sz="2000" dirty="0"/>
              <a:t>(or </a:t>
            </a:r>
            <a:r>
              <a:rPr lang="en-US" sz="2000" i="1" dirty="0"/>
              <a:t>nodes</a:t>
            </a:r>
            <a:r>
              <a:rPr lang="en-US" sz="2000" dirty="0"/>
              <a:t>) and a set </a:t>
            </a:r>
            <a:r>
              <a:rPr lang="en-US" sz="2000" i="1" dirty="0"/>
              <a:t>E</a:t>
            </a:r>
            <a:r>
              <a:rPr lang="en-US" sz="2000" dirty="0"/>
              <a:t> of </a:t>
            </a:r>
            <a:r>
              <a:rPr lang="en-US" sz="2000" i="1" dirty="0"/>
              <a:t>edges. </a:t>
            </a:r>
            <a:r>
              <a:rPr lang="en-US" sz="2000" dirty="0"/>
              <a:t>Each edge has either one or two vertices associated with it, called its </a:t>
            </a:r>
            <a:r>
              <a:rPr lang="en-US" sz="2000" i="1" dirty="0"/>
              <a:t>endpoints</a:t>
            </a:r>
            <a:r>
              <a:rPr lang="en-US" sz="2000" dirty="0"/>
              <a:t>.  An edge is said to </a:t>
            </a:r>
            <a:r>
              <a:rPr lang="en-US" sz="2000" i="1" dirty="0"/>
              <a:t>connect</a:t>
            </a:r>
            <a:r>
              <a:rPr lang="en-US" sz="2000" dirty="0"/>
              <a:t> its endpoints.</a:t>
            </a:r>
          </a:p>
        </p:txBody>
      </p:sp>
      <p:sp>
        <p:nvSpPr>
          <p:cNvPr id="16" name="Content Placeholder 3"/>
          <p:cNvSpPr txBox="1">
            <a:spLocks noGrp="1"/>
          </p:cNvSpPr>
          <p:nvPr>
            <p:ph idx="13"/>
          </p:nvPr>
        </p:nvSpPr>
        <p:spPr>
          <a:xfrm>
            <a:off x="838200" y="2412593"/>
            <a:ext cx="2819400" cy="1015663"/>
          </a:xfrm>
          <a:prstGeom prst="rect">
            <a:avLst/>
          </a:prstGeom>
          <a:noFill/>
        </p:spPr>
        <p:txBody>
          <a:bodyPr wrap="square" rtlCol="0">
            <a:spAutoFit/>
          </a:bodyPr>
          <a:lstStyle/>
          <a:p>
            <a:pPr>
              <a:spcBef>
                <a:spcPts val="0"/>
              </a:spcBef>
            </a:pPr>
            <a:r>
              <a:rPr lang="en-US" sz="2000" b="1" dirty="0"/>
              <a:t>Example:</a:t>
            </a:r>
            <a:br>
              <a:rPr lang="en-US" sz="2000" b="1" dirty="0"/>
            </a:br>
            <a:r>
              <a:rPr lang="en-US" sz="2000" dirty="0"/>
              <a:t>This is a graph with four</a:t>
            </a:r>
            <a:br>
              <a:rPr lang="en-US" sz="2000" dirty="0"/>
            </a:br>
            <a:r>
              <a:rPr lang="en-US" sz="2000" dirty="0"/>
              <a:t>vertices and five edges.</a:t>
            </a:r>
          </a:p>
        </p:txBody>
      </p:sp>
      <p:pic>
        <p:nvPicPr>
          <p:cNvPr id="19458"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6172200" y="2438400"/>
            <a:ext cx="2481308" cy="150045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457200" y="3581400"/>
            <a:ext cx="8534400" cy="2971800"/>
          </a:xfrm>
        </p:spPr>
        <p:txBody>
          <a:bodyPr/>
          <a:lstStyle/>
          <a:p>
            <a:pPr>
              <a:spcBef>
                <a:spcPts val="600"/>
              </a:spcBef>
            </a:pPr>
            <a:r>
              <a:rPr lang="en-US" sz="1900" b="1" dirty="0"/>
              <a:t>Remarks</a:t>
            </a:r>
            <a:r>
              <a:rPr lang="en-US" sz="1900" dirty="0"/>
              <a:t>: </a:t>
            </a:r>
          </a:p>
          <a:p>
            <a:pPr lvl="1">
              <a:spcBef>
                <a:spcPts val="600"/>
              </a:spcBef>
            </a:pPr>
            <a:r>
              <a:rPr lang="en-US" sz="1800" dirty="0"/>
              <a:t>The graphs we study here are unrelated to graphs of functions studied in Chapter </a:t>
            </a:r>
            <a:r>
              <a:rPr lang="en-US" sz="1800" dirty="0">
                <a:latin typeface="Cambria" pitchFamily="18" charset="0"/>
              </a:rPr>
              <a:t>2</a:t>
            </a:r>
            <a:r>
              <a:rPr lang="en-US" sz="1800" dirty="0"/>
              <a:t>. </a:t>
            </a:r>
          </a:p>
          <a:p>
            <a:pPr lvl="1">
              <a:spcBef>
                <a:spcPts val="600"/>
              </a:spcBef>
            </a:pPr>
            <a:r>
              <a:rPr lang="en-US" sz="18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spcBef>
                <a:spcPts val="600"/>
              </a:spcBef>
            </a:pPr>
            <a:r>
              <a:rPr lang="en-US" sz="1800" dirty="0"/>
              <a:t>A graph with an infinite vertex set  is called an </a:t>
            </a:r>
            <a:r>
              <a:rPr lang="en-US" sz="1800" i="1" dirty="0"/>
              <a:t>infinite graph. </a:t>
            </a:r>
            <a:r>
              <a:rPr lang="en-US" sz="1800" dirty="0"/>
              <a:t>A graph with a finite vertex set is called a </a:t>
            </a:r>
            <a:r>
              <a:rPr lang="en-US" sz="1800" i="1" dirty="0"/>
              <a:t>finite graph</a:t>
            </a:r>
            <a:r>
              <a:rPr lang="en-US" sz="1800" dirty="0"/>
              <a:t>. We (following the text) restrict our attention to finite graphs.</a:t>
            </a:r>
          </a:p>
        </p:txBody>
      </p:sp>
    </p:spTree>
    <p:extLst>
      <p:ext uri="{BB962C8B-B14F-4D97-AF65-F5344CB8AC3E}">
        <p14:creationId xmlns:p14="http://schemas.microsoft.com/office/powerpoint/2010/main" val="307552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Incidence Matrices</a:t>
            </a:r>
            <a:r>
              <a:rPr lang="en-IN" sz="1500" dirty="0"/>
              <a:t> 2</a:t>
            </a:r>
          </a:p>
        </p:txBody>
      </p:sp>
      <p:sp>
        <p:nvSpPr>
          <p:cNvPr id="3" name="Content Placeholder 2"/>
          <p:cNvSpPr>
            <a:spLocks noGrp="1"/>
          </p:cNvSpPr>
          <p:nvPr>
            <p:ph idx="1"/>
          </p:nvPr>
        </p:nvSpPr>
        <p:spPr>
          <a:xfrm>
            <a:off x="457200" y="1295400"/>
            <a:ext cx="6781800" cy="468000"/>
          </a:xfrm>
        </p:spPr>
        <p:txBody>
          <a:bodyPr/>
          <a:lstStyle/>
          <a:p>
            <a:r>
              <a:rPr lang="en-US" sz="2000" b="1" dirty="0"/>
              <a:t>Example</a:t>
            </a:r>
            <a:r>
              <a:rPr lang="en-US" sz="2000" dirty="0"/>
              <a:t>:  Simple Graph and Incidence Matrix</a:t>
            </a:r>
          </a:p>
        </p:txBody>
      </p:sp>
      <p:pic>
        <p:nvPicPr>
          <p:cNvPr id="17" name="Picture 3" descr="A graph with 5 vertices labeled from V1 to V5."/>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8202" y="2178438"/>
            <a:ext cx="1739263" cy="1254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868260"/>
            <a:ext cx="4876800" cy="398940"/>
          </a:xfrm>
        </p:spPr>
        <p:txBody>
          <a:bodyPr/>
          <a:lstStyle/>
          <a:p>
            <a:r>
              <a:rPr lang="en-US" sz="2000" b="1" dirty="0"/>
              <a:t>Example</a:t>
            </a:r>
            <a:r>
              <a:rPr lang="en-US" sz="2000" dirty="0"/>
              <a:t>:  </a:t>
            </a:r>
            <a:r>
              <a:rPr lang="en-US" sz="2000" dirty="0" err="1"/>
              <a:t>Pseudograph</a:t>
            </a:r>
            <a:r>
              <a:rPr lang="en-US" sz="2000" dirty="0"/>
              <a:t> and Incidence Matrix</a:t>
            </a:r>
          </a:p>
        </p:txBody>
      </p:sp>
      <p:pic>
        <p:nvPicPr>
          <p:cNvPr id="15" name="Picture 5" descr="A pseudograph with 5 vertices labeled from V1 to V5."/>
          <p:cNvPicPr>
            <a:picLocks noGrp="1" noChangeAspect="1" noChangeArrowheads="1"/>
          </p:cNvPicPr>
          <p:nvPr>
            <p:ph idx="15"/>
          </p:nvPr>
        </p:nvPicPr>
        <p:blipFill>
          <a:blip r:embed="rId4">
            <a:extLst>
              <a:ext uri="{28A0092B-C50C-407E-A947-70E740481C1C}">
                <a14:useLocalDpi xmlns:a14="http://schemas.microsoft.com/office/drawing/2010/main" val="0"/>
              </a:ext>
            </a:extLst>
          </a:blip>
          <a:stretch>
            <a:fillRect/>
          </a:stretch>
        </p:blipFill>
        <p:spPr bwMode="auto">
          <a:xfrm>
            <a:off x="297696" y="4935172"/>
            <a:ext cx="1835904" cy="1237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6"/>
          <p:cNvGraphicFramePr>
            <a:graphicFrameLocks noChangeAspect="1"/>
          </p:cNvGraphicFramePr>
          <p:nvPr>
            <p:extLst>
              <p:ext uri="{D42A27DB-BD31-4B8C-83A1-F6EECF244321}">
                <p14:modId xmlns:p14="http://schemas.microsoft.com/office/powerpoint/2010/main" val="1629644506"/>
              </p:ext>
            </p:extLst>
          </p:nvPr>
        </p:nvGraphicFramePr>
        <p:xfrm>
          <a:off x="2924175" y="1924050"/>
          <a:ext cx="2000250" cy="1733550"/>
        </p:xfrm>
        <a:graphic>
          <a:graphicData uri="http://schemas.openxmlformats.org/presentationml/2006/ole">
            <mc:AlternateContent xmlns:mc="http://schemas.openxmlformats.org/markup-compatibility/2006">
              <mc:Choice xmlns:v="urn:schemas-microsoft-com:vml" Requires="v">
                <p:oleObj spid="_x0000_s43508" name="Equation" r:id="rId5" imgW="1333440" imgH="1155600" progId="Equation.DSMT4">
                  <p:embed/>
                </p:oleObj>
              </mc:Choice>
              <mc:Fallback>
                <p:oleObj name="Equation" r:id="rId5" imgW="1333440" imgH="1155600" progId="Equation.DSMT4">
                  <p:embed/>
                  <p:pic>
                    <p:nvPicPr>
                      <p:cNvPr id="19" name="Object 6"/>
                      <p:cNvPicPr/>
                      <p:nvPr/>
                    </p:nvPicPr>
                    <p:blipFill>
                      <a:blip r:embed="rId6"/>
                      <a:stretch>
                        <a:fillRect/>
                      </a:stretch>
                    </p:blipFill>
                    <p:spPr>
                      <a:xfrm>
                        <a:off x="2924175" y="1924050"/>
                        <a:ext cx="2000250" cy="173355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1453587633"/>
              </p:ext>
            </p:extLst>
          </p:nvPr>
        </p:nvGraphicFramePr>
        <p:xfrm>
          <a:off x="2590800" y="4667250"/>
          <a:ext cx="2667000" cy="1733550"/>
        </p:xfrm>
        <a:graphic>
          <a:graphicData uri="http://schemas.openxmlformats.org/presentationml/2006/ole">
            <mc:AlternateContent xmlns:mc="http://schemas.openxmlformats.org/markup-compatibility/2006">
              <mc:Choice xmlns:v="urn:schemas-microsoft-com:vml" Requires="v">
                <p:oleObj spid="_x0000_s43509" name="Equation" r:id="rId7" imgW="1777680" imgH="1155600" progId="Equation.DSMT4">
                  <p:embed/>
                </p:oleObj>
              </mc:Choice>
              <mc:Fallback>
                <p:oleObj name="Equation" r:id="rId7" imgW="1777680" imgH="1155600" progId="Equation.DSMT4">
                  <p:embed/>
                  <p:pic>
                    <p:nvPicPr>
                      <p:cNvPr id="20" name="Object 7"/>
                      <p:cNvPicPr/>
                      <p:nvPr/>
                    </p:nvPicPr>
                    <p:blipFill>
                      <a:blip r:embed="rId8"/>
                      <a:stretch>
                        <a:fillRect/>
                      </a:stretch>
                    </p:blipFill>
                    <p:spPr>
                      <a:xfrm>
                        <a:off x="2590800" y="4667250"/>
                        <a:ext cx="2667000" cy="1733550"/>
                      </a:xfrm>
                      <a:prstGeom prst="rect">
                        <a:avLst/>
                      </a:prstGeom>
                    </p:spPr>
                  </p:pic>
                </p:oleObj>
              </mc:Fallback>
            </mc:AlternateContent>
          </a:graphicData>
        </a:graphic>
      </p:graphicFrame>
      <p:sp>
        <p:nvSpPr>
          <p:cNvPr id="7" name="Content Placeholder 8"/>
          <p:cNvSpPr>
            <a:spLocks noGrp="1"/>
          </p:cNvSpPr>
          <p:nvPr>
            <p:ph idx="16"/>
          </p:nvPr>
        </p:nvSpPr>
        <p:spPr>
          <a:xfrm>
            <a:off x="5707200" y="1755436"/>
            <a:ext cx="3132000" cy="1616264"/>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 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6</a:t>
            </a:r>
            <a:r>
              <a:rPr lang="en-US" sz="2000" dirty="0"/>
              <a:t>.</a:t>
            </a:r>
          </a:p>
        </p:txBody>
      </p:sp>
      <p:sp>
        <p:nvSpPr>
          <p:cNvPr id="8" name="Content Placeholder 9"/>
          <p:cNvSpPr>
            <a:spLocks noGrp="1"/>
          </p:cNvSpPr>
          <p:nvPr>
            <p:ph idx="17"/>
          </p:nvPr>
        </p:nvSpPr>
        <p:spPr>
          <a:xfrm>
            <a:off x="5707866" y="4364040"/>
            <a:ext cx="3131333" cy="1655760"/>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8</a:t>
            </a:r>
            <a:r>
              <a:rPr lang="en-US" sz="2000" dirty="0"/>
              <a:t>.</a:t>
            </a:r>
          </a:p>
        </p:txBody>
      </p:sp>
      <p:sp>
        <p:nvSpPr>
          <p:cNvPr id="11" name="Text Placeholder 10"/>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9" action="ppaction://hlinksldjump"/>
              </a:rPr>
              <a:t>Jump to long description</a:t>
            </a:r>
            <a:endParaRPr lang="en-IN" sz="1200" dirty="0">
              <a:solidFill>
                <a:prstClr val="black"/>
              </a:solidFill>
              <a:hlinkClick r:id="rId10" action="ppaction://hlinksldjump"/>
            </a:endParaRPr>
          </a:p>
        </p:txBody>
      </p:sp>
    </p:spTree>
    <p:extLst>
      <p:ext uri="{BB962C8B-B14F-4D97-AF65-F5344CB8AC3E}">
        <p14:creationId xmlns:p14="http://schemas.microsoft.com/office/powerpoint/2010/main" val="1031582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1</a:t>
            </a:r>
          </a:p>
        </p:txBody>
      </p:sp>
      <p:sp>
        <p:nvSpPr>
          <p:cNvPr id="3" name="Content Placeholder 2"/>
          <p:cNvSpPr>
            <a:spLocks noGrp="1"/>
          </p:cNvSpPr>
          <p:nvPr>
            <p:ph idx="1"/>
          </p:nvPr>
        </p:nvSpPr>
        <p:spPr/>
        <p:txBody>
          <a:bodyPr/>
          <a:lstStyle/>
          <a:p>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extLst>
      <p:ext uri="{BB962C8B-B14F-4D97-AF65-F5344CB8AC3E}">
        <p14:creationId xmlns:p14="http://schemas.microsoft.com/office/powerpoint/2010/main" val="2229737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2</a:t>
            </a:r>
          </a:p>
        </p:txBody>
      </p:sp>
      <p:sp>
        <p:nvSpPr>
          <p:cNvPr id="3" name="Content Placeholder 2"/>
          <p:cNvSpPr>
            <a:spLocks noGrp="1"/>
          </p:cNvSpPr>
          <p:nvPr>
            <p:ph idx="1"/>
          </p:nvPr>
        </p:nvSpPr>
        <p:spPr>
          <a:xfrm>
            <a:off x="457200" y="1295400"/>
            <a:ext cx="8229600" cy="5257800"/>
          </a:xfrm>
        </p:spPr>
        <p:txBody>
          <a:bodyPr/>
          <a:lstStyle/>
          <a:p>
            <a:r>
              <a:rPr lang="en-US" sz="2800" b="1" dirty="0"/>
              <a:t>Example</a:t>
            </a:r>
            <a:r>
              <a:rPr lang="en-US" sz="2800" dirty="0"/>
              <a:t>: Show that the graphs </a:t>
            </a:r>
            <a:r>
              <a:rPr lang="en-US" sz="2800" i="1" dirty="0"/>
              <a:t>G</a:t>
            </a:r>
            <a:r>
              <a:rPr lang="en-US" sz="2800" dirty="0"/>
              <a:t> =(</a:t>
            </a:r>
            <a:r>
              <a:rPr lang="en-US" sz="2800" i="1" dirty="0"/>
              <a:t>V</a:t>
            </a:r>
            <a:r>
              <a:rPr lang="en-US" sz="2800" dirty="0"/>
              <a:t>, </a:t>
            </a:r>
            <a:r>
              <a:rPr lang="en-US" sz="2800" i="1" dirty="0"/>
              <a:t>E</a:t>
            </a:r>
            <a:r>
              <a:rPr lang="en-US" sz="2800" dirty="0"/>
              <a:t>) and</a:t>
            </a:r>
            <a:br>
              <a:rPr lang="en-US" sz="2800" dirty="0"/>
            </a:br>
            <a:r>
              <a:rPr lang="en-US" sz="2800" i="1" dirty="0"/>
              <a:t>H</a:t>
            </a:r>
            <a:r>
              <a:rPr lang="en-US" sz="2800" dirty="0"/>
              <a:t> = (</a:t>
            </a:r>
            <a:r>
              <a:rPr lang="en-US" sz="2800" i="1" dirty="0"/>
              <a:t>W</a:t>
            </a:r>
            <a:r>
              <a:rPr lang="en-US" sz="2800" dirty="0"/>
              <a:t>, </a:t>
            </a:r>
            <a:r>
              <a:rPr lang="en-US" sz="2800" i="1" dirty="0"/>
              <a:t>F</a:t>
            </a:r>
            <a:r>
              <a:rPr lang="en-US" sz="2800" dirty="0"/>
              <a:t>) are isomorphic.</a:t>
            </a:r>
          </a:p>
          <a:p>
            <a:pPr>
              <a:spcBef>
                <a:spcPts val="0"/>
              </a:spcBef>
            </a:pPr>
            <a:r>
              <a:rPr lang="en-US" sz="2800" b="1" dirty="0"/>
              <a:t>Solution</a:t>
            </a:r>
            <a:r>
              <a:rPr lang="en-US" sz="2800" dirty="0"/>
              <a:t>: The function </a:t>
            </a:r>
            <a:r>
              <a:rPr lang="en-US" sz="2800" i="1" dirty="0"/>
              <a:t>f</a:t>
            </a:r>
            <a:r>
              <a:rPr lang="en-US" sz="2800" dirty="0"/>
              <a:t> with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a:t>
            </a:r>
          </a:p>
          <a:p>
            <a:pPr>
              <a:spcBef>
                <a:spcPts val="0"/>
              </a:spcBef>
            </a:pP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is a </a:t>
            </a:r>
          </a:p>
          <a:p>
            <a:pPr>
              <a:spcBef>
                <a:spcPts val="0"/>
              </a:spcBef>
            </a:pPr>
            <a:r>
              <a:rPr lang="en-US" sz="2800" dirty="0"/>
              <a:t>one-to-one correspondence between </a:t>
            </a:r>
            <a:r>
              <a:rPr lang="en-US" sz="2800" i="1" dirty="0"/>
              <a:t>V</a:t>
            </a:r>
            <a:r>
              <a:rPr lang="en-US" sz="2800" dirty="0"/>
              <a:t> and </a:t>
            </a:r>
            <a:r>
              <a:rPr lang="en-US" sz="2800" i="1" dirty="0"/>
              <a:t>W</a:t>
            </a:r>
            <a:r>
              <a:rPr lang="en-US" sz="2800" dirty="0"/>
              <a:t>. Note that adjacent vertices in </a:t>
            </a:r>
            <a:r>
              <a:rPr lang="en-US" sz="2800" i="1" dirty="0"/>
              <a:t>G</a:t>
            </a:r>
            <a:r>
              <a:rPr lang="en-US" sz="2800" dirty="0"/>
              <a:t> are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2</a:t>
            </a:r>
            <a:r>
              <a:rPr lang="en-US" sz="2800" dirty="0"/>
              <a:t>,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3</a:t>
            </a:r>
            <a:r>
              <a:rPr lang="en-US" sz="2800" dirty="0"/>
              <a:t>, </a:t>
            </a:r>
            <a:r>
              <a:rPr lang="en-US" sz="2800" i="1" dirty="0"/>
              <a:t>u</a:t>
            </a:r>
            <a:r>
              <a:rPr lang="en-US" sz="2800" baseline="-25000" dirty="0">
                <a:ea typeface="Cambria Math" pitchFamily="18" charset="0"/>
              </a:rPr>
              <a:t>2</a:t>
            </a:r>
            <a:r>
              <a:rPr lang="en-US" sz="2800" dirty="0"/>
              <a:t> and </a:t>
            </a:r>
            <a:r>
              <a:rPr lang="en-US" sz="2800" i="1" dirty="0"/>
              <a:t>u</a:t>
            </a:r>
            <a:r>
              <a:rPr lang="en-US" sz="2800" baseline="-25000" dirty="0">
                <a:ea typeface="Cambria Math" pitchFamily="18" charset="0"/>
              </a:rPr>
              <a:t>4</a:t>
            </a:r>
            <a:r>
              <a:rPr lang="en-US" sz="2800" dirty="0"/>
              <a:t>, and </a:t>
            </a:r>
            <a:r>
              <a:rPr lang="en-US" sz="2800" i="1" dirty="0"/>
              <a:t>u</a:t>
            </a:r>
            <a:r>
              <a:rPr lang="en-US" sz="2800" baseline="-25000" dirty="0">
                <a:ea typeface="Cambria Math" pitchFamily="18" charset="0"/>
              </a:rPr>
              <a:t>3</a:t>
            </a:r>
            <a:r>
              <a:rPr lang="en-US" sz="2800" dirty="0"/>
              <a:t> and </a:t>
            </a:r>
            <a:r>
              <a:rPr lang="en-US" sz="2800" i="1" dirty="0"/>
              <a:t>u</a:t>
            </a:r>
            <a:r>
              <a:rPr lang="en-US" sz="2800" baseline="-25000" dirty="0">
                <a:ea typeface="Cambria Math" pitchFamily="18" charset="0"/>
              </a:rPr>
              <a:t>4</a:t>
            </a:r>
            <a:r>
              <a:rPr lang="en-US" sz="2800" dirty="0"/>
              <a:t>. Each of the pairs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a:t>
            </a:r>
            <a:r>
              <a:rPr lang="en-US" sz="2800" i="1" dirty="0"/>
              <a:t> 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and</a:t>
            </a:r>
            <a:br>
              <a:rPr lang="en-US" sz="2800" dirty="0"/>
            </a:b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 and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consists of two adjacent vertices in </a:t>
            </a:r>
            <a:r>
              <a:rPr lang="en-US" sz="2800" i="1" dirty="0"/>
              <a:t>H</a:t>
            </a:r>
            <a:r>
              <a:rPr lang="en-US" sz="2800" dirty="0"/>
              <a:t>.</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924800" y="956462"/>
            <a:ext cx="1012546" cy="232013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1256818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3</a:t>
            </a:r>
          </a:p>
        </p:txBody>
      </p:sp>
      <p:sp>
        <p:nvSpPr>
          <p:cNvPr id="3" name="Content Placeholder 2"/>
          <p:cNvSpPr>
            <a:spLocks noGrp="1"/>
          </p:cNvSpPr>
          <p:nvPr>
            <p:ph idx="1"/>
          </p:nvPr>
        </p:nvSpPr>
        <p:spPr>
          <a:xfrm>
            <a:off x="457200" y="1295400"/>
            <a:ext cx="8424000" cy="5257800"/>
          </a:xfrm>
        </p:spPr>
        <p:txBody>
          <a:bodyPr/>
          <a:lstStyle/>
          <a:p>
            <a:pPr>
              <a:spcBef>
                <a:spcPts val="0"/>
              </a:spcBef>
              <a:spcAft>
                <a:spcPts val="400"/>
              </a:spcAft>
            </a:pPr>
            <a:r>
              <a:rPr lang="en-US" sz="2200" dirty="0"/>
              <a:t>It is difficult to determine whether two simple graphs are isomorphic using brute force because there are </a:t>
            </a:r>
            <a:r>
              <a:rPr lang="en-US" sz="2200" i="1" dirty="0"/>
              <a:t>n</a:t>
            </a:r>
            <a:r>
              <a:rPr lang="en-US" sz="2200" dirty="0"/>
              <a:t>! possible one-to-one correspondences between the vertex sets of two simple graphs with </a:t>
            </a:r>
            <a:r>
              <a:rPr lang="en-US" sz="2200" i="1" dirty="0"/>
              <a:t>n</a:t>
            </a:r>
            <a:r>
              <a:rPr lang="en-US" sz="2200" dirty="0"/>
              <a:t> vertices.</a:t>
            </a:r>
          </a:p>
          <a:p>
            <a:pPr>
              <a:spcBef>
                <a:spcPts val="0"/>
              </a:spcBef>
              <a:spcAft>
                <a:spcPts val="400"/>
              </a:spcAft>
            </a:pPr>
            <a:r>
              <a:rPr lang="en-US" sz="2200" dirty="0"/>
              <a:t>The best algorithms for determining weather two graphs are isomorphic have exponential worst case complexity in terms of the number of vertices of the graphs.</a:t>
            </a:r>
          </a:p>
          <a:p>
            <a:pPr>
              <a:spcBef>
                <a:spcPts val="0"/>
              </a:spcBef>
              <a:spcAft>
                <a:spcPts val="400"/>
              </a:spcAft>
            </a:pPr>
            <a:r>
              <a:rPr lang="en-US" sz="2200" dirty="0"/>
              <a:t>Sometimes it is not hard to show that two graphs are not isomorphic. We can do so by finding a property, preserved by isomorphism, that only one of the two graphs has. Such a property is called </a:t>
            </a:r>
            <a:r>
              <a:rPr lang="en-US" sz="2200" i="1" dirty="0"/>
              <a:t>graph invariant</a:t>
            </a:r>
            <a:r>
              <a:rPr lang="en-US" sz="2200" dirty="0"/>
              <a:t>.</a:t>
            </a:r>
          </a:p>
          <a:p>
            <a:pPr>
              <a:spcBef>
                <a:spcPts val="0"/>
              </a:spcBef>
              <a:spcAft>
                <a:spcPts val="400"/>
              </a:spcAft>
            </a:pPr>
            <a:r>
              <a:rPr lang="en-US" sz="2200" dirty="0"/>
              <a:t>There are many different useful graph invariants that can be used to distinguish </a:t>
            </a:r>
            <a:r>
              <a:rPr lang="en-US" sz="2200" dirty="0" err="1"/>
              <a:t>nonisomorphic</a:t>
            </a:r>
            <a:r>
              <a:rPr lang="en-US" sz="2200" dirty="0"/>
              <a:t> graphs, such as the number of vertices, number of edges, and degree sequence (list of the degrees of the vertices in </a:t>
            </a:r>
            <a:r>
              <a:rPr lang="en-US" sz="2200" dirty="0" err="1"/>
              <a:t>nonincreasing</a:t>
            </a:r>
            <a:r>
              <a:rPr lang="en-US" sz="2200" dirty="0"/>
              <a:t> order). We will encounter others in later sections of this chapter.</a:t>
            </a:r>
          </a:p>
        </p:txBody>
      </p:sp>
    </p:spTree>
    <p:extLst>
      <p:ext uri="{BB962C8B-B14F-4D97-AF65-F5344CB8AC3E}">
        <p14:creationId xmlns:p14="http://schemas.microsoft.com/office/powerpoint/2010/main" val="283888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4</a:t>
            </a:r>
          </a:p>
        </p:txBody>
      </p:sp>
      <p:sp>
        <p:nvSpPr>
          <p:cNvPr id="3" name="Content Placeholder 2"/>
          <p:cNvSpPr>
            <a:spLocks noGrp="1"/>
          </p:cNvSpPr>
          <p:nvPr>
            <p:ph idx="1"/>
          </p:nvPr>
        </p:nvSpPr>
        <p:spPr>
          <a:xfrm>
            <a:off x="457200" y="1295400"/>
            <a:ext cx="8352000" cy="4876800"/>
          </a:xfrm>
        </p:spPr>
        <p:txBody>
          <a:bodyPr/>
          <a:lstStyle/>
          <a:p>
            <a:r>
              <a:rPr lang="en-US" sz="2000" b="1" dirty="0"/>
              <a:t>Example</a:t>
            </a:r>
            <a:r>
              <a:rPr lang="en-US" sz="2000" dirty="0"/>
              <a:t>: Determine whether these two graphs </a:t>
            </a:r>
            <a:br>
              <a:rPr lang="en-US" sz="2000" dirty="0"/>
            </a:br>
            <a:r>
              <a:rPr lang="en-US" sz="2000" dirty="0"/>
              <a:t>are isomorphic.</a:t>
            </a:r>
          </a:p>
          <a:p>
            <a:r>
              <a:rPr lang="en-US" sz="2000" b="1" dirty="0"/>
              <a:t>Solution</a:t>
            </a:r>
            <a:r>
              <a:rPr lang="en-US" sz="2000" dirty="0"/>
              <a:t>: Both graphs have eight vertices and ten edges. They also both have four vertices of degree two and four of degree three.</a:t>
            </a:r>
          </a:p>
          <a:p>
            <a:r>
              <a:rPr lang="en-US" sz="2000" dirty="0"/>
              <a:t>However, </a:t>
            </a:r>
            <a:r>
              <a:rPr lang="en-US" sz="2000" i="1" dirty="0"/>
              <a:t>G</a:t>
            </a:r>
            <a:r>
              <a:rPr lang="en-US" sz="2000" dirty="0"/>
              <a:t> and </a:t>
            </a:r>
            <a:r>
              <a:rPr lang="en-US" sz="2000" i="1" dirty="0"/>
              <a:t>H</a:t>
            </a:r>
            <a:r>
              <a:rPr lang="en-US" sz="2000" dirty="0"/>
              <a:t> are not isomorphic. Note that since </a:t>
            </a:r>
            <a:r>
              <a:rPr lang="en-US" sz="2000" i="1" dirty="0" err="1"/>
              <a:t>deg</a:t>
            </a:r>
            <a:r>
              <a:rPr lang="en-US" sz="2000" dirty="0"/>
              <a:t>(</a:t>
            </a:r>
            <a:r>
              <a:rPr lang="en-US" sz="2000" i="1" dirty="0"/>
              <a:t>a</a:t>
            </a:r>
            <a:r>
              <a:rPr lang="en-US" sz="2000" dirty="0"/>
              <a:t>) = </a:t>
            </a:r>
            <a:r>
              <a:rPr lang="en-US" sz="2000" dirty="0">
                <a:ea typeface="Cambria Math" pitchFamily="18" charset="0"/>
              </a:rPr>
              <a:t>2</a:t>
            </a:r>
            <a:r>
              <a:rPr lang="en-US" sz="2000" dirty="0"/>
              <a:t> in </a:t>
            </a:r>
            <a:r>
              <a:rPr lang="en-US" sz="2000" i="1" dirty="0"/>
              <a:t>G</a:t>
            </a:r>
            <a:r>
              <a:rPr lang="en-US" sz="2000" dirty="0"/>
              <a:t>, </a:t>
            </a:r>
            <a:r>
              <a:rPr lang="en-US" sz="2000" i="1" dirty="0"/>
              <a:t>a</a:t>
            </a:r>
            <a:r>
              <a:rPr lang="en-US" sz="2000" dirty="0"/>
              <a:t> must correspond to </a:t>
            </a:r>
            <a:r>
              <a:rPr lang="en-US" sz="2000" i="1" dirty="0"/>
              <a:t>t</a:t>
            </a:r>
            <a:r>
              <a:rPr lang="en-US" sz="2000" dirty="0"/>
              <a:t>, </a:t>
            </a:r>
            <a:r>
              <a:rPr lang="en-US" sz="2000" i="1" dirty="0"/>
              <a:t>u</a:t>
            </a:r>
            <a:r>
              <a:rPr lang="en-US" sz="2000" dirty="0"/>
              <a:t>, </a:t>
            </a:r>
            <a:r>
              <a:rPr lang="en-US" sz="2000" i="1" dirty="0"/>
              <a:t>x</a:t>
            </a:r>
            <a:r>
              <a:rPr lang="en-US" sz="2000" dirty="0"/>
              <a:t>, or </a:t>
            </a:r>
            <a:r>
              <a:rPr lang="en-US" sz="2000" i="1" dirty="0"/>
              <a:t>y</a:t>
            </a:r>
            <a:r>
              <a:rPr lang="en-US" sz="2000" dirty="0"/>
              <a:t> in H, because these are the vertices of degree </a:t>
            </a:r>
            <a:r>
              <a:rPr lang="en-US" sz="2000" dirty="0">
                <a:ea typeface="Cambria Math" pitchFamily="18" charset="0"/>
              </a:rPr>
              <a:t>2</a:t>
            </a:r>
            <a:r>
              <a:rPr lang="en-US" sz="2000" dirty="0"/>
              <a:t>. But each of these vertices is adjacent to another vertex of degree two in </a:t>
            </a:r>
            <a:r>
              <a:rPr lang="en-US" sz="2000" i="1" dirty="0"/>
              <a:t>H</a:t>
            </a:r>
            <a:r>
              <a:rPr lang="en-US" sz="2000" dirty="0"/>
              <a:t>, which is not true for </a:t>
            </a:r>
            <a:r>
              <a:rPr lang="en-US" sz="2000" i="1" dirty="0"/>
              <a:t>a</a:t>
            </a:r>
            <a:r>
              <a:rPr lang="en-US" sz="2000" dirty="0"/>
              <a:t> in </a:t>
            </a:r>
            <a:r>
              <a:rPr lang="en-US" sz="2000" i="1" dirty="0"/>
              <a:t>G</a:t>
            </a:r>
            <a:r>
              <a:rPr lang="en-US" sz="2000" dirty="0"/>
              <a:t>.</a:t>
            </a:r>
          </a:p>
          <a:p>
            <a:r>
              <a:rPr lang="en-US" sz="2000" dirty="0"/>
              <a:t>Alternatively, note that the subgraphs of </a:t>
            </a:r>
            <a:r>
              <a:rPr lang="en-US" sz="2000" i="1" dirty="0"/>
              <a:t>G</a:t>
            </a:r>
            <a:r>
              <a:rPr lang="en-US" sz="2000" dirty="0"/>
              <a:t> and </a:t>
            </a:r>
            <a:r>
              <a:rPr lang="en-US" sz="2000" i="1" dirty="0"/>
              <a:t>H</a:t>
            </a:r>
            <a:r>
              <a:rPr lang="en-US" sz="2000" dirty="0"/>
              <a:t> made up of vertices</a:t>
            </a:r>
            <a:br>
              <a:rPr lang="en-US" sz="2000" dirty="0"/>
            </a:br>
            <a:r>
              <a:rPr lang="en-US" sz="2000" dirty="0"/>
              <a:t>of degree three and the edges connecting them must be isomorphic.</a:t>
            </a:r>
            <a:br>
              <a:rPr lang="en-US" sz="2000" dirty="0"/>
            </a:br>
            <a:r>
              <a:rPr lang="en-US" sz="2000" dirty="0"/>
              <a:t>But the subgraphs, as shown at the right, are not isomorphic.</a:t>
            </a:r>
            <a:endParaRPr lang="en-IN" sz="2000" dirty="0"/>
          </a:p>
        </p:txBody>
      </p:sp>
      <p:pic>
        <p:nvPicPr>
          <p:cNvPr id="8"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992368" y="1115568"/>
            <a:ext cx="2694432" cy="1018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subgraphs of graphs G and H described in the previous figure."/>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7986003" y="4114800"/>
            <a:ext cx="929397" cy="23972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4" action="ppaction://hlinksldjump"/>
              </a:rPr>
              <a:t>Jump to long description</a:t>
            </a:r>
          </a:p>
        </p:txBody>
      </p:sp>
    </p:spTree>
    <p:extLst>
      <p:ext uri="{BB962C8B-B14F-4D97-AF65-F5344CB8AC3E}">
        <p14:creationId xmlns:p14="http://schemas.microsoft.com/office/powerpoint/2010/main" val="3709808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a:t>
            </a:r>
            <a:r>
              <a:rPr lang="en-IN" sz="1500" dirty="0"/>
              <a:t> 5</a:t>
            </a:r>
          </a:p>
        </p:txBody>
      </p:sp>
      <p:sp>
        <p:nvSpPr>
          <p:cNvPr id="3" name="Content Placeholder 2"/>
          <p:cNvSpPr>
            <a:spLocks noGrp="1"/>
          </p:cNvSpPr>
          <p:nvPr>
            <p:ph idx="1"/>
          </p:nvPr>
        </p:nvSpPr>
        <p:spPr>
          <a:xfrm>
            <a:off x="457200" y="1295400"/>
            <a:ext cx="8532000" cy="5029200"/>
          </a:xfrm>
        </p:spPr>
        <p:txBody>
          <a:bodyPr/>
          <a:lstStyle/>
          <a:p>
            <a:r>
              <a:rPr lang="en-US" sz="1800" b="1" dirty="0"/>
              <a:t>Example</a:t>
            </a:r>
            <a:r>
              <a:rPr lang="en-US" sz="1800" dirty="0"/>
              <a:t>: Determine whether these two graphs</a:t>
            </a:r>
            <a:br>
              <a:rPr lang="en-US" sz="1800" dirty="0"/>
            </a:br>
            <a:r>
              <a:rPr lang="en-US" sz="1800" dirty="0"/>
              <a:t>are isomorphic.</a:t>
            </a:r>
          </a:p>
          <a:p>
            <a:r>
              <a:rPr lang="en-US" sz="1800" b="1" dirty="0"/>
              <a:t>Solution</a:t>
            </a:r>
            <a:r>
              <a:rPr lang="en-US" sz="1800" dirty="0"/>
              <a:t>: Both graphs have six vertices and seven edges.</a:t>
            </a:r>
          </a:p>
          <a:p>
            <a:r>
              <a:rPr lang="en-US" sz="1800" dirty="0"/>
              <a:t>They also both have four vertices of degree two and two of degree three. </a:t>
            </a:r>
          </a:p>
          <a:p>
            <a:r>
              <a:rPr lang="en-US" sz="1800" dirty="0"/>
              <a:t>The subgraphs of </a:t>
            </a:r>
            <a:r>
              <a:rPr lang="en-US" sz="1800" i="1" dirty="0"/>
              <a:t>G</a:t>
            </a:r>
            <a:r>
              <a:rPr lang="en-US" sz="1800" dirty="0"/>
              <a:t> and </a:t>
            </a:r>
            <a:r>
              <a:rPr lang="en-US" sz="1800" i="1" dirty="0"/>
              <a:t>H</a:t>
            </a:r>
            <a:r>
              <a:rPr lang="en-US" sz="1800" dirty="0"/>
              <a:t> consisting of all the vertices of degree two and the edges connecting them are isomorphic. So, it is reasonable to try to find an isomorphism </a:t>
            </a:r>
            <a:r>
              <a:rPr lang="en-US" sz="1800" i="1" dirty="0"/>
              <a:t>f</a:t>
            </a:r>
            <a:r>
              <a:rPr lang="en-US" sz="1800" dirty="0"/>
              <a:t>.</a:t>
            </a:r>
          </a:p>
          <a:p>
            <a:r>
              <a:rPr lang="en-US" sz="1800" dirty="0"/>
              <a:t>We define an injection </a:t>
            </a:r>
            <a:r>
              <a:rPr lang="en-US" sz="1800" i="1" dirty="0"/>
              <a:t>f </a:t>
            </a:r>
            <a:r>
              <a:rPr lang="en-US" sz="1800" dirty="0"/>
              <a:t>from the vertices of </a:t>
            </a:r>
            <a:r>
              <a:rPr lang="en-US" sz="1800" i="1" dirty="0"/>
              <a:t>G </a:t>
            </a:r>
            <a:r>
              <a:rPr lang="en-US" sz="1800" dirty="0"/>
              <a:t>to the vertices of </a:t>
            </a:r>
            <a:r>
              <a:rPr lang="en-US" sz="1800" i="1" dirty="0"/>
              <a:t>H</a:t>
            </a:r>
            <a:r>
              <a:rPr lang="en-US" sz="1800" dirty="0"/>
              <a:t> that preserves the degree of vertices. We will determine whether it is an isomorphism.</a:t>
            </a:r>
          </a:p>
          <a:p>
            <a:r>
              <a:rPr lang="en-US" sz="1800" dirty="0"/>
              <a:t>The function </a:t>
            </a:r>
            <a:r>
              <a:rPr lang="en-US" sz="1800" i="1" dirty="0"/>
              <a:t>f</a:t>
            </a:r>
            <a:r>
              <a:rPr lang="en-US" sz="1800" dirty="0"/>
              <a:t> with </a:t>
            </a:r>
            <a:r>
              <a:rPr lang="en-US" sz="1800" i="1" dirty="0"/>
              <a:t>f</a:t>
            </a:r>
            <a:r>
              <a:rPr lang="en-US" sz="1800" dirty="0"/>
              <a:t>(</a:t>
            </a:r>
            <a:r>
              <a:rPr lang="en-US" sz="1800" i="1" dirty="0"/>
              <a:t>u</a:t>
            </a:r>
            <a:r>
              <a:rPr lang="en-US" sz="1800" baseline="-25000" dirty="0">
                <a:ea typeface="Cambria Math" pitchFamily="18" charset="0"/>
              </a:rPr>
              <a:t>1</a:t>
            </a:r>
            <a:r>
              <a:rPr lang="en-US" sz="1800" dirty="0"/>
              <a:t>) = </a:t>
            </a:r>
            <a:r>
              <a:rPr lang="en-US" sz="1800" i="1" dirty="0"/>
              <a:t>v</a:t>
            </a:r>
            <a:r>
              <a:rPr lang="en-US" sz="1800" baseline="-25000" dirty="0">
                <a:ea typeface="Cambria Math" pitchFamily="18" charset="0"/>
              </a:rPr>
              <a:t>6</a:t>
            </a:r>
            <a:r>
              <a:rPr lang="en-US" sz="1800" dirty="0"/>
              <a:t>, </a:t>
            </a:r>
            <a:r>
              <a:rPr lang="en-US" sz="1800" i="1" dirty="0"/>
              <a:t>f</a:t>
            </a:r>
            <a:r>
              <a:rPr lang="en-US" sz="1800" dirty="0"/>
              <a:t>(</a:t>
            </a:r>
            <a:r>
              <a:rPr lang="en-US" sz="1800" i="1" dirty="0"/>
              <a:t>u</a:t>
            </a:r>
            <a:r>
              <a:rPr lang="en-US" sz="1800" baseline="-25000" dirty="0">
                <a:ea typeface="Cambria Math" pitchFamily="18" charset="0"/>
              </a:rPr>
              <a:t>2</a:t>
            </a:r>
            <a:r>
              <a:rPr lang="en-US" sz="1800" dirty="0"/>
              <a:t>) = </a:t>
            </a:r>
            <a:r>
              <a:rPr lang="en-US" sz="1800" i="1" dirty="0"/>
              <a:t>v</a:t>
            </a:r>
            <a:r>
              <a:rPr lang="en-US" sz="1800" baseline="-25000" dirty="0">
                <a:ea typeface="Cambria Math" pitchFamily="18" charset="0"/>
              </a:rPr>
              <a:t>3</a:t>
            </a:r>
            <a:r>
              <a:rPr lang="en-US" sz="1800" dirty="0"/>
              <a:t>, </a:t>
            </a:r>
            <a:r>
              <a:rPr lang="en-US" sz="1800" i="1" dirty="0"/>
              <a:t>f</a:t>
            </a:r>
            <a:r>
              <a:rPr lang="en-US" sz="1800" dirty="0"/>
              <a:t>(</a:t>
            </a:r>
            <a:r>
              <a:rPr lang="en-US" sz="1800" i="1" dirty="0"/>
              <a:t>u</a:t>
            </a:r>
            <a:r>
              <a:rPr lang="en-US" sz="1800" baseline="-25000" dirty="0">
                <a:ea typeface="Cambria Math" pitchFamily="18" charset="0"/>
              </a:rPr>
              <a:t>3</a:t>
            </a:r>
            <a:r>
              <a:rPr lang="en-US" sz="1800" dirty="0"/>
              <a:t>) = </a:t>
            </a:r>
            <a:r>
              <a:rPr lang="en-US" sz="1800" i="1" dirty="0"/>
              <a:t>v</a:t>
            </a:r>
            <a:r>
              <a:rPr lang="en-US" sz="1800" baseline="-25000" dirty="0">
                <a:ea typeface="Cambria Math" pitchFamily="18" charset="0"/>
              </a:rPr>
              <a:t>4</a:t>
            </a:r>
            <a:r>
              <a:rPr lang="en-US" sz="1800" dirty="0"/>
              <a:t>, and </a:t>
            </a:r>
            <a:r>
              <a:rPr lang="en-US" sz="1800" i="1" dirty="0"/>
              <a:t>f</a:t>
            </a:r>
            <a:r>
              <a:rPr lang="en-US" sz="1800" dirty="0"/>
              <a:t>(</a:t>
            </a:r>
            <a:r>
              <a:rPr lang="en-US" sz="1800" i="1" dirty="0"/>
              <a:t>u</a:t>
            </a:r>
            <a:r>
              <a:rPr lang="en-US" sz="1800" baseline="-25000" dirty="0">
                <a:ea typeface="Cambria Math" pitchFamily="18" charset="0"/>
              </a:rPr>
              <a:t>4</a:t>
            </a:r>
            <a:r>
              <a:rPr lang="en-US" sz="1800" dirty="0"/>
              <a:t>) = </a:t>
            </a:r>
            <a:r>
              <a:rPr lang="en-US" sz="1800" i="1" dirty="0"/>
              <a:t>v</a:t>
            </a:r>
            <a:r>
              <a:rPr lang="en-US" sz="1800" baseline="-25000" dirty="0">
                <a:ea typeface="Cambria Math" pitchFamily="18" charset="0"/>
              </a:rPr>
              <a:t>5</a:t>
            </a:r>
            <a:r>
              <a:rPr lang="en-US" sz="1800" dirty="0"/>
              <a:t> , </a:t>
            </a:r>
            <a:r>
              <a:rPr lang="en-US" sz="1800" i="1" dirty="0"/>
              <a:t>f</a:t>
            </a:r>
            <a:r>
              <a:rPr lang="en-US" sz="1800" dirty="0"/>
              <a:t>(</a:t>
            </a:r>
            <a:r>
              <a:rPr lang="en-US" sz="1800" i="1" dirty="0"/>
              <a:t>u</a:t>
            </a:r>
            <a:r>
              <a:rPr lang="en-US" sz="1800" baseline="-25000" dirty="0">
                <a:ea typeface="Cambria Math" pitchFamily="18" charset="0"/>
              </a:rPr>
              <a:t>5</a:t>
            </a:r>
            <a:r>
              <a:rPr lang="en-US" sz="1800" dirty="0"/>
              <a:t>) = </a:t>
            </a:r>
            <a:r>
              <a:rPr lang="en-US" sz="1800" i="1" dirty="0"/>
              <a:t>v</a:t>
            </a:r>
            <a:r>
              <a:rPr lang="en-US" sz="1800" baseline="-25000" dirty="0">
                <a:ea typeface="Cambria Math" pitchFamily="18" charset="0"/>
              </a:rPr>
              <a:t>1</a:t>
            </a:r>
            <a:r>
              <a:rPr lang="en-US" sz="1800" dirty="0"/>
              <a:t>, and  </a:t>
            </a:r>
            <a:r>
              <a:rPr lang="en-US" sz="1800" i="1" dirty="0"/>
              <a:t>f</a:t>
            </a:r>
            <a:r>
              <a:rPr lang="en-US" sz="1800" dirty="0"/>
              <a:t>(</a:t>
            </a:r>
            <a:r>
              <a:rPr lang="en-US" sz="1800" i="1" dirty="0"/>
              <a:t>u</a:t>
            </a:r>
            <a:r>
              <a:rPr lang="en-US" sz="1800" baseline="-25000" dirty="0">
                <a:ea typeface="Cambria Math" pitchFamily="18" charset="0"/>
              </a:rPr>
              <a:t>6</a:t>
            </a:r>
            <a:r>
              <a:rPr lang="en-US" sz="1800" dirty="0"/>
              <a:t>) = </a:t>
            </a:r>
            <a:r>
              <a:rPr lang="en-US" sz="1800" i="1" dirty="0"/>
              <a:t>v</a:t>
            </a:r>
            <a:r>
              <a:rPr lang="en-US" sz="1800" baseline="-25000" dirty="0">
                <a:ea typeface="Cambria Math" pitchFamily="18" charset="0"/>
              </a:rPr>
              <a:t>2</a:t>
            </a:r>
            <a:r>
              <a:rPr lang="en-US" sz="1800" dirty="0"/>
              <a:t>  is a one-to-one correspondence between </a:t>
            </a:r>
            <a:r>
              <a:rPr lang="en-US" sz="1800" i="1" dirty="0"/>
              <a:t>G</a:t>
            </a:r>
            <a:r>
              <a:rPr lang="en-US" sz="1800" dirty="0"/>
              <a:t> and </a:t>
            </a:r>
            <a:r>
              <a:rPr lang="en-US" sz="1800" i="1" dirty="0"/>
              <a:t>H</a:t>
            </a:r>
            <a:r>
              <a:rPr lang="en-US" sz="1800" dirty="0"/>
              <a:t>. Showing that this correspondence preserves edges is straightforward, so we will omit the details here. Because </a:t>
            </a:r>
            <a:r>
              <a:rPr lang="en-US" sz="1800" i="1" dirty="0"/>
              <a:t>f</a:t>
            </a:r>
            <a:r>
              <a:rPr lang="en-US" sz="1800" dirty="0"/>
              <a:t> is an isomorphism, it follows that </a:t>
            </a:r>
            <a:r>
              <a:rPr lang="en-US" sz="1800" i="1" dirty="0"/>
              <a:t>G</a:t>
            </a:r>
            <a:r>
              <a:rPr lang="en-US" sz="1800" dirty="0"/>
              <a:t> and </a:t>
            </a:r>
            <a:r>
              <a:rPr lang="en-US" sz="1800" i="1" dirty="0"/>
              <a:t>H</a:t>
            </a:r>
            <a:r>
              <a:rPr lang="en-US" sz="1800" dirty="0"/>
              <a:t> are isomorphic graphs.</a:t>
            </a:r>
          </a:p>
          <a:p>
            <a:r>
              <a:rPr lang="en-US" sz="1800" i="1" dirty="0"/>
              <a:t>See the text for an illustration of how adjacency matrices can be used for this verification</a:t>
            </a:r>
            <a:r>
              <a:rPr lang="en-US" sz="1800" dirty="0"/>
              <a:t>.</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172200" y="1148818"/>
            <a:ext cx="2626285" cy="1124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2455417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Graph Isomorphism</a:t>
            </a:r>
          </a:p>
        </p:txBody>
      </p:sp>
      <p:sp>
        <p:nvSpPr>
          <p:cNvPr id="3" name="Content Placeholder 2"/>
          <p:cNvSpPr>
            <a:spLocks noGrp="1"/>
          </p:cNvSpPr>
          <p:nvPr>
            <p:ph idx="1"/>
          </p:nvPr>
        </p:nvSpPr>
        <p:spPr>
          <a:xfrm>
            <a:off x="457200" y="1295400"/>
            <a:ext cx="8388000" cy="5257800"/>
          </a:xfrm>
        </p:spPr>
        <p:txBody>
          <a:bodyPr/>
          <a:lstStyle/>
          <a:p>
            <a:pPr>
              <a:spcBef>
                <a:spcPts val="600"/>
              </a:spcBef>
            </a:pPr>
            <a:r>
              <a:rPr lang="en-US" sz="2800" dirty="0"/>
              <a:t>The best algorithms known for determining whether two graphs are isomorphic have exponential worst-case time complexity (in the number of vertices of the graphs).</a:t>
            </a:r>
          </a:p>
          <a:p>
            <a:pPr>
              <a:spcBef>
                <a:spcPts val="600"/>
              </a:spcBef>
            </a:pPr>
            <a:r>
              <a:rPr lang="en-US" sz="2800" dirty="0"/>
              <a:t>However,  there are algorithms with linear average-case time complexity. </a:t>
            </a:r>
          </a:p>
          <a:p>
            <a:pPr>
              <a:spcBef>
                <a:spcPts val="600"/>
              </a:spcBef>
            </a:pPr>
            <a:r>
              <a:rPr lang="en-US" sz="2800" dirty="0"/>
              <a:t>You can use a public domain program called NAUTY to determine in less than a second whether two graphs with as many as 100 vertices are isomorphic.</a:t>
            </a:r>
          </a:p>
          <a:p>
            <a:pPr>
              <a:spcBef>
                <a:spcPts val="600"/>
              </a:spcBef>
            </a:pPr>
            <a:r>
              <a:rPr lang="en-US" sz="2800" dirty="0"/>
              <a:t>Graph isomorphism is a problem of special interest because it is one of a few NP problems not known to be either tractable or NP-complete (see Section </a:t>
            </a:r>
            <a:r>
              <a:rPr lang="en-US" sz="2800" dirty="0">
                <a:ea typeface="Cambria Math" pitchFamily="18" charset="0"/>
              </a:rPr>
              <a:t>3.3</a:t>
            </a:r>
            <a:r>
              <a:rPr lang="en-US" sz="2800" dirty="0"/>
              <a:t>).</a:t>
            </a:r>
          </a:p>
        </p:txBody>
      </p:sp>
    </p:spTree>
    <p:extLst>
      <p:ext uri="{BB962C8B-B14F-4D97-AF65-F5344CB8AC3E}">
        <p14:creationId xmlns:p14="http://schemas.microsoft.com/office/powerpoint/2010/main" val="26554845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Graph Isomorphism</a:t>
            </a:r>
          </a:p>
        </p:txBody>
      </p:sp>
      <p:sp>
        <p:nvSpPr>
          <p:cNvPr id="3" name="Content Placeholder 2"/>
          <p:cNvSpPr>
            <a:spLocks noGrp="1"/>
          </p:cNvSpPr>
          <p:nvPr>
            <p:ph idx="1"/>
          </p:nvPr>
        </p:nvSpPr>
        <p:spPr>
          <a:xfrm>
            <a:off x="457200" y="1295400"/>
            <a:ext cx="8388000" cy="5257800"/>
          </a:xfrm>
        </p:spPr>
        <p:txBody>
          <a:bodyPr/>
          <a:lstStyle/>
          <a:p>
            <a:r>
              <a:rPr lang="en-US" sz="2400" dirty="0"/>
              <a:t>The question whether graphs are isomorphic plays an important role in applications of graph theory. For example,</a:t>
            </a:r>
          </a:p>
          <a:p>
            <a:pPr lvl="1"/>
            <a:r>
              <a:rPr lang="en-US" sz="2000" dirty="0"/>
              <a:t>chemists use molecular graphs to model chemical compounds. Vertices represent atoms and edges represent chemical bonds. When a new compound is synthesized, a database of molecular graphs is checked to determine whether the graph representing the new compound is isomorphic to the graph of a compound that this already known.</a:t>
            </a:r>
          </a:p>
          <a:p>
            <a:pPr lvl="1"/>
            <a:r>
              <a:rPr lang="en-US" sz="2000" dirty="0"/>
              <a:t>Electronic circuits are modeled as graphs in which the vertices represent components and the edges represent connections between them. Graph isomorphism is the basis for</a:t>
            </a:r>
          </a:p>
          <a:p>
            <a:pPr lvl="2">
              <a:spcBef>
                <a:spcPts val="800"/>
              </a:spcBef>
            </a:pPr>
            <a:r>
              <a:rPr lang="en-US" sz="1800" dirty="0"/>
              <a:t>the verification that a particular layout of a circuit corresponds to the design’s original schematics.</a:t>
            </a:r>
          </a:p>
          <a:p>
            <a:pPr lvl="2">
              <a:spcBef>
                <a:spcPts val="800"/>
              </a:spcBef>
            </a:pPr>
            <a:r>
              <a:rPr lang="en-US" sz="1800" dirty="0"/>
              <a:t>determining whether a chip from one vendor includes the intellectual property of another vendor.</a:t>
            </a:r>
          </a:p>
        </p:txBody>
      </p:sp>
    </p:spTree>
    <p:extLst>
      <p:ext uri="{BB962C8B-B14F-4D97-AF65-F5344CB8AC3E}">
        <p14:creationId xmlns:p14="http://schemas.microsoft.com/office/powerpoint/2010/main" val="1892170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Connectivity</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10.4</a:t>
            </a:r>
          </a:p>
        </p:txBody>
      </p:sp>
    </p:spTree>
    <p:extLst>
      <p:ext uri="{BB962C8B-B14F-4D97-AF65-F5344CB8AC3E}">
        <p14:creationId xmlns:p14="http://schemas.microsoft.com/office/powerpoint/2010/main" val="389045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4</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extLst>
      <p:ext uri="{BB962C8B-B14F-4D97-AF65-F5344CB8AC3E}">
        <p14:creationId xmlns:p14="http://schemas.microsoft.com/office/powerpoint/2010/main" val="225464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r>
              <a:rPr lang="en-US" sz="1500" dirty="0"/>
              <a:t> 1</a:t>
            </a:r>
          </a:p>
        </p:txBody>
      </p:sp>
      <p:sp>
        <p:nvSpPr>
          <p:cNvPr id="10" name="Content Placeholder 2"/>
          <p:cNvSpPr>
            <a:spLocks noGrp="1"/>
          </p:cNvSpPr>
          <p:nvPr>
            <p:ph idx="1"/>
          </p:nvPr>
        </p:nvSpPr>
        <p:spPr>
          <a:xfrm>
            <a:off x="457200" y="1295400"/>
            <a:ext cx="8229600" cy="2971800"/>
          </a:xfrm>
        </p:spPr>
        <p:txBody>
          <a:bodyPr/>
          <a:lstStyle/>
          <a:p>
            <a:pPr>
              <a:spcBef>
                <a:spcPts val="600"/>
              </a:spcBef>
            </a:pPr>
            <a:r>
              <a:rPr lang="en-US" sz="2000" dirty="0"/>
              <a:t>In a </a:t>
            </a:r>
            <a:r>
              <a:rPr lang="en-US" sz="2000" i="1" dirty="0"/>
              <a:t>simple graph</a:t>
            </a:r>
            <a:r>
              <a:rPr lang="en-US" sz="2000" dirty="0"/>
              <a:t> each edge connects two different vertices and no two edges connect the same pair of vertices.</a:t>
            </a:r>
          </a:p>
          <a:p>
            <a:pPr>
              <a:spcBef>
                <a:spcPts val="600"/>
              </a:spcBef>
            </a:pPr>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pPr>
              <a:spcBef>
                <a:spcPts val="600"/>
              </a:spcBef>
            </a:pPr>
            <a:r>
              <a:rPr lang="en-US" sz="2000" dirty="0"/>
              <a:t>An edge that connects a vertex to itself is called a </a:t>
            </a:r>
            <a:r>
              <a:rPr lang="en-US" sz="2000" i="1" dirty="0"/>
              <a:t>loop</a:t>
            </a:r>
            <a:r>
              <a:rPr lang="en-US" sz="2000" dirty="0"/>
              <a:t>.</a:t>
            </a:r>
          </a:p>
          <a:p>
            <a:pPr>
              <a:spcBef>
                <a:spcPts val="600"/>
              </a:spcBef>
            </a:pPr>
            <a:r>
              <a:rPr lang="en-US" sz="2000" dirty="0"/>
              <a:t>A </a:t>
            </a:r>
            <a:r>
              <a:rPr lang="en-US" sz="2000" i="1" dirty="0" err="1"/>
              <a:t>pseudograph</a:t>
            </a:r>
            <a:r>
              <a:rPr lang="en-US" sz="2000" dirty="0"/>
              <a:t> may include loops, as well as multiple edges connecting the same pair of vertices.</a:t>
            </a:r>
          </a:p>
        </p:txBody>
      </p:sp>
      <p:sp>
        <p:nvSpPr>
          <p:cNvPr id="16" name="Content Placeholder 3"/>
          <p:cNvSpPr txBox="1">
            <a:spLocks noGrp="1"/>
          </p:cNvSpPr>
          <p:nvPr>
            <p:ph idx="13"/>
          </p:nvPr>
        </p:nvSpPr>
        <p:spPr>
          <a:xfrm>
            <a:off x="543080" y="4604860"/>
            <a:ext cx="2133600" cy="1323439"/>
          </a:xfrm>
          <a:prstGeom prst="rect">
            <a:avLst/>
          </a:prstGeom>
          <a:noFill/>
        </p:spPr>
        <p:txBody>
          <a:bodyPr wrap="square" rtlCol="0">
            <a:spAutoFit/>
          </a:bodyPr>
          <a:lstStyle/>
          <a:p>
            <a:r>
              <a:rPr lang="en-US" sz="2000" b="1" dirty="0"/>
              <a:t>Example: </a:t>
            </a:r>
            <a:br>
              <a:rPr lang="en-US" sz="2000" b="1" dirty="0"/>
            </a:br>
            <a:r>
              <a:rPr lang="en-US" sz="2000" dirty="0"/>
              <a:t>This </a:t>
            </a:r>
            <a:r>
              <a:rPr lang="en-US" sz="2000" dirty="0" err="1"/>
              <a:t>pseudograph</a:t>
            </a:r>
            <a:r>
              <a:rPr lang="en-US" sz="2000" dirty="0"/>
              <a:t> has both multiple edges and a loop.</a:t>
            </a:r>
          </a:p>
        </p:txBody>
      </p:sp>
      <p:pic>
        <p:nvPicPr>
          <p:cNvPr id="20484" name="Picture 4"/>
          <p:cNvPicPr>
            <a:picLocks noGrp="1" noChangeAspect="1" noChangeArrowheads="1"/>
          </p:cNvPicPr>
          <p:nvPr>
            <p:ph idx="14"/>
          </p:nvPr>
        </p:nvPicPr>
        <p:blipFill rotWithShape="1">
          <a:blip r:embed="rId3" cstate="print">
            <a:extLst>
              <a:ext uri="{28A0092B-C50C-407E-A947-70E740481C1C}">
                <a14:useLocalDpi xmlns:a14="http://schemas.microsoft.com/office/drawing/2010/main" val="0"/>
              </a:ext>
            </a:extLst>
          </a:blip>
          <a:srcRect b="6273"/>
          <a:stretch/>
        </p:blipFill>
        <p:spPr bwMode="auto">
          <a:xfrm>
            <a:off x="2514600" y="4604860"/>
            <a:ext cx="2829080" cy="189754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5334000" y="4604860"/>
            <a:ext cx="3657600" cy="1948340"/>
          </a:xfrm>
          <a:ln w="12700">
            <a:solidFill>
              <a:srgbClr val="14AAFF"/>
            </a:solidFill>
          </a:ln>
        </p:spPr>
        <p:txBody>
          <a:bodyPr/>
          <a:lstStyle/>
          <a:p>
            <a:r>
              <a:rPr lang="en-US" sz="2000" b="1" dirty="0"/>
              <a:t>Remark</a:t>
            </a:r>
            <a:r>
              <a:rPr lang="en-US" sz="2000" dirty="0"/>
              <a:t>: There is no standard </a:t>
            </a:r>
            <a:br>
              <a:rPr lang="en-US" sz="2000" dirty="0"/>
            </a:br>
            <a:r>
              <a:rPr lang="en-US" sz="2000" dirty="0"/>
              <a:t>terminology for graph theory. So, it is crucial that you understand the terminology being used whenever  you read material about graphs.</a:t>
            </a:r>
          </a:p>
        </p:txBody>
      </p:sp>
    </p:spTree>
    <p:extLst>
      <p:ext uri="{BB962C8B-B14F-4D97-AF65-F5344CB8AC3E}">
        <p14:creationId xmlns:p14="http://schemas.microsoft.com/office/powerpoint/2010/main" val="46786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1</a:t>
            </a:r>
          </a:p>
        </p:txBody>
      </p:sp>
      <p:sp>
        <p:nvSpPr>
          <p:cNvPr id="3" name="Content Placeholder 2"/>
          <p:cNvSpPr>
            <a:spLocks noGrp="1"/>
          </p:cNvSpPr>
          <p:nvPr>
            <p:ph idx="1"/>
          </p:nvPr>
        </p:nvSpPr>
        <p:spPr/>
        <p:txBody>
          <a:bodyPr/>
          <a:lstStyle/>
          <a:p>
            <a:r>
              <a:rPr lang="en-US" sz="2800" b="1" dirty="0"/>
              <a:t>Informal Definition: </a:t>
            </a:r>
            <a:r>
              <a:rPr lang="en-US" sz="2800" dirty="0"/>
              <a:t>A </a:t>
            </a:r>
            <a:r>
              <a:rPr lang="en-US" sz="2800" i="1" dirty="0"/>
              <a:t>path</a:t>
            </a:r>
            <a:r>
              <a:rPr lang="en-US" sz="2800" dirty="0"/>
              <a:t> is a sequence of edges that begins at a vertex of a graph and travels from vertex to vertex along edges of the graph. As the path travels along its edges, it visits the vertices along this path, that is, the endpoints of these.</a:t>
            </a:r>
          </a:p>
          <a:p>
            <a:r>
              <a:rPr lang="en-US" sz="2800" b="1" dirty="0"/>
              <a:t>Applications</a:t>
            </a:r>
            <a:r>
              <a:rPr lang="en-US" sz="2800" dirty="0"/>
              <a:t>: Numerous problems can be modeled with paths formed by traveling along edges of graphs such as:</a:t>
            </a:r>
          </a:p>
          <a:p>
            <a:pPr lvl="1" indent="-342000">
              <a:spcBef>
                <a:spcPts val="1000"/>
              </a:spcBef>
            </a:pPr>
            <a:r>
              <a:rPr lang="en-US" sz="2400" dirty="0"/>
              <a:t>determining whether a message can be sent between two computers.</a:t>
            </a:r>
          </a:p>
          <a:p>
            <a:pPr lvl="1" indent="-342000">
              <a:spcBef>
                <a:spcPts val="1000"/>
              </a:spcBef>
            </a:pPr>
            <a:r>
              <a:rPr lang="en-US" sz="2400" dirty="0"/>
              <a:t>efficiently planning routes for mail delivery.</a:t>
            </a:r>
          </a:p>
        </p:txBody>
      </p:sp>
    </p:spTree>
    <p:extLst>
      <p:ext uri="{BB962C8B-B14F-4D97-AF65-F5344CB8AC3E}">
        <p14:creationId xmlns:p14="http://schemas.microsoft.com/office/powerpoint/2010/main" val="23827695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2</a:t>
            </a:r>
          </a:p>
        </p:txBody>
      </p:sp>
      <p:sp>
        <p:nvSpPr>
          <p:cNvPr id="3" name="Content Placeholder 2"/>
          <p:cNvSpPr>
            <a:spLocks noGrp="1"/>
          </p:cNvSpPr>
          <p:nvPr>
            <p:ph idx="1"/>
          </p:nvPr>
        </p:nvSpPr>
        <p:spPr>
          <a:xfrm>
            <a:off x="457200" y="1295400"/>
            <a:ext cx="8229600" cy="4191000"/>
          </a:xfrm>
        </p:spPr>
        <p:txBody>
          <a:bodyPr/>
          <a:lstStyle/>
          <a:p>
            <a:r>
              <a:rPr lang="en-US" sz="2000" b="1" dirty="0"/>
              <a:t>Definition: </a:t>
            </a:r>
            <a:r>
              <a:rPr lang="en-US" sz="2000" dirty="0"/>
              <a:t>Let </a:t>
            </a:r>
            <a:r>
              <a:rPr lang="en-US" sz="2000" i="1" dirty="0"/>
              <a:t>n</a:t>
            </a:r>
            <a:r>
              <a:rPr lang="en-US" sz="2000" dirty="0"/>
              <a:t> be a nonnegative integer and </a:t>
            </a:r>
            <a:r>
              <a:rPr lang="en-US" sz="2000" i="1" dirty="0"/>
              <a:t>G</a:t>
            </a:r>
            <a:r>
              <a:rPr lang="en-US" sz="2000" dirty="0"/>
              <a:t> an undirected graph. A </a:t>
            </a:r>
            <a:r>
              <a:rPr lang="en-US" sz="2000" i="1" dirty="0"/>
              <a:t>path</a:t>
            </a:r>
            <a:r>
              <a:rPr lang="en-US" sz="2000" dirty="0"/>
              <a:t> of </a:t>
            </a:r>
            <a:r>
              <a:rPr lang="en-US" sz="2000" i="1" dirty="0"/>
              <a:t>length n</a:t>
            </a:r>
            <a:r>
              <a:rPr lang="en-US" sz="2000" dirty="0"/>
              <a:t> from </a:t>
            </a:r>
            <a:r>
              <a:rPr lang="en-US" sz="2000" i="1" dirty="0"/>
              <a:t>u</a:t>
            </a:r>
            <a:r>
              <a:rPr lang="en-US" sz="2000" dirty="0"/>
              <a:t> to </a:t>
            </a:r>
            <a:r>
              <a:rPr lang="en-US" sz="2000" i="1" dirty="0"/>
              <a:t>v</a:t>
            </a:r>
            <a:r>
              <a:rPr lang="en-US" sz="2000" dirty="0"/>
              <a:t> in </a:t>
            </a:r>
            <a:r>
              <a:rPr lang="en-US" sz="2000" i="1" dirty="0"/>
              <a:t>G</a:t>
            </a:r>
            <a:r>
              <a:rPr lang="en-US" sz="2000" dirty="0"/>
              <a:t> is a sequence of </a:t>
            </a:r>
            <a:r>
              <a:rPr lang="en-US" sz="2000" i="1" dirty="0"/>
              <a:t>n</a:t>
            </a:r>
            <a:r>
              <a:rPr lang="en-US" sz="2000" dirty="0"/>
              <a:t> edges </a:t>
            </a:r>
            <a:r>
              <a:rPr lang="en-US" sz="2000" i="1" dirty="0"/>
              <a:t>e</a:t>
            </a:r>
            <a:r>
              <a:rPr lang="en-US" sz="2000" baseline="-25000" dirty="0">
                <a:ea typeface="Cambria Math" pitchFamily="18" charset="0"/>
              </a:rPr>
              <a:t>1</a:t>
            </a:r>
            <a:r>
              <a:rPr lang="en-US" sz="2000" i="1" dirty="0"/>
              <a:t>, … , </a:t>
            </a:r>
            <a:r>
              <a:rPr lang="en-US" sz="2000" i="1" dirty="0" err="1"/>
              <a:t>e</a:t>
            </a:r>
            <a:r>
              <a:rPr lang="en-US" sz="2000" i="1" baseline="-25000" dirty="0" err="1"/>
              <a:t>n</a:t>
            </a:r>
            <a:r>
              <a:rPr lang="en-US" sz="2000" dirty="0"/>
              <a:t> of </a:t>
            </a:r>
            <a:r>
              <a:rPr lang="en-US" sz="2000" i="1" dirty="0"/>
              <a:t>G</a:t>
            </a:r>
            <a:r>
              <a:rPr lang="en-US" sz="2000" dirty="0"/>
              <a:t> for which there exists a sequence   </a:t>
            </a:r>
            <a:r>
              <a:rPr lang="en-US" sz="2000" i="1" dirty="0"/>
              <a:t>x</a:t>
            </a:r>
            <a:r>
              <a:rPr lang="en-US" sz="2000" baseline="-25000" dirty="0">
                <a:ea typeface="Cambria Math" pitchFamily="18" charset="0"/>
              </a:rPr>
              <a:t>0</a:t>
            </a:r>
            <a:r>
              <a:rPr lang="en-US" sz="2000" i="1" dirty="0"/>
              <a:t> = u, x</a:t>
            </a:r>
            <a:r>
              <a:rPr lang="en-US" sz="2000" baseline="-25000" dirty="0">
                <a:ea typeface="Cambria Math" pitchFamily="18" charset="0"/>
              </a:rPr>
              <a:t>1</a:t>
            </a:r>
            <a:r>
              <a:rPr lang="en-US" sz="2000" i="1" dirty="0"/>
              <a:t>, …, x</a:t>
            </a:r>
            <a:r>
              <a:rPr lang="en-US" sz="2000" i="1" baseline="-25000" dirty="0"/>
              <a:t>n-</a:t>
            </a:r>
            <a:r>
              <a:rPr lang="en-US" sz="2000" baseline="-25000" dirty="0">
                <a:ea typeface="Cambria Math" pitchFamily="18" charset="0"/>
              </a:rPr>
              <a:t>1</a:t>
            </a:r>
            <a:r>
              <a:rPr lang="en-US" sz="2000" i="1" dirty="0"/>
              <a:t>, </a:t>
            </a:r>
            <a:r>
              <a:rPr lang="en-US" sz="2000" i="1" dirty="0" err="1"/>
              <a:t>x</a:t>
            </a:r>
            <a:r>
              <a:rPr lang="en-US" sz="2000" i="1" baseline="-25000" dirty="0" err="1"/>
              <a:t>n</a:t>
            </a:r>
            <a:r>
              <a:rPr lang="en-US" sz="2000" i="1" dirty="0"/>
              <a:t> = v </a:t>
            </a:r>
            <a:r>
              <a:rPr lang="en-US" sz="2000" dirty="0"/>
              <a:t>of vertices such that </a:t>
            </a:r>
            <a:r>
              <a:rPr lang="en-US" sz="2000" i="1" dirty="0" err="1"/>
              <a:t>e</a:t>
            </a:r>
            <a:r>
              <a:rPr lang="en-US" sz="2000" i="1" baseline="-25000" dirty="0" err="1"/>
              <a:t>i</a:t>
            </a:r>
            <a:r>
              <a:rPr lang="en-US" sz="2000" i="1" baseline="-25000" dirty="0"/>
              <a:t> </a:t>
            </a:r>
            <a:r>
              <a:rPr lang="en-US" sz="2000" dirty="0"/>
              <a:t>has, for </a:t>
            </a:r>
            <a:r>
              <a:rPr lang="en-US" sz="2000" i="1" dirty="0" err="1"/>
              <a:t>i</a:t>
            </a:r>
            <a:r>
              <a:rPr lang="en-US" sz="2000" dirty="0"/>
              <a:t> = </a:t>
            </a:r>
            <a:r>
              <a:rPr lang="en-US" sz="2000" dirty="0">
                <a:ea typeface="Cambria Math" pitchFamily="18" charset="0"/>
              </a:rPr>
              <a:t>1</a:t>
            </a:r>
            <a:r>
              <a:rPr lang="en-US" sz="2000" dirty="0"/>
              <a:t>, …, </a:t>
            </a:r>
            <a:r>
              <a:rPr lang="en-US" sz="2000" i="1" dirty="0"/>
              <a:t>n</a:t>
            </a:r>
            <a:r>
              <a:rPr lang="en-US" sz="2000" dirty="0"/>
              <a:t>, the endpoints </a:t>
            </a:r>
            <a:r>
              <a:rPr lang="en-US" sz="2000" i="1" dirty="0"/>
              <a:t>x</a:t>
            </a:r>
            <a:r>
              <a:rPr lang="en-US" sz="2000" i="1" baseline="-25000" dirty="0"/>
              <a:t>i</a:t>
            </a:r>
            <a:r>
              <a:rPr lang="en-US" sz="2000" baseline="-25000" dirty="0"/>
              <a:t>-</a:t>
            </a:r>
            <a:r>
              <a:rPr lang="en-US" sz="2000" baseline="-25000" dirty="0">
                <a:ea typeface="Cambria Math" pitchFamily="18" charset="0"/>
              </a:rPr>
              <a:t>1</a:t>
            </a:r>
            <a:r>
              <a:rPr lang="en-US" sz="2000" dirty="0"/>
              <a:t> and </a:t>
            </a:r>
            <a:r>
              <a:rPr lang="en-US" sz="2000" i="1" dirty="0"/>
              <a:t>x</a:t>
            </a:r>
            <a:r>
              <a:rPr lang="en-US" sz="2000" i="1" baseline="-25000" dirty="0"/>
              <a:t>i</a:t>
            </a:r>
            <a:r>
              <a:rPr lang="en-US" sz="2000" dirty="0"/>
              <a:t>.</a:t>
            </a:r>
          </a:p>
          <a:p>
            <a:pPr lvl="1" indent="-342000"/>
            <a:r>
              <a:rPr lang="en-US" sz="1800" dirty="0"/>
              <a:t>When the graph is simple, we denote this path by its vertex sequence</a:t>
            </a:r>
            <a:br>
              <a:rPr lang="en-US" sz="1800" dirty="0"/>
            </a:br>
            <a:r>
              <a:rPr lang="en-US" sz="1800" i="1" dirty="0"/>
              <a:t>x</a:t>
            </a:r>
            <a:r>
              <a:rPr lang="en-US" sz="1800" baseline="-25000" dirty="0">
                <a:ea typeface="Cambria Math" pitchFamily="18" charset="0"/>
              </a:rPr>
              <a:t>0</a:t>
            </a:r>
            <a:r>
              <a:rPr lang="en-US" sz="1800" i="1" dirty="0"/>
              <a:t>, x</a:t>
            </a:r>
            <a:r>
              <a:rPr lang="en-US" sz="1800" baseline="-25000" dirty="0">
                <a:ea typeface="Cambria Math" pitchFamily="18" charset="0"/>
              </a:rPr>
              <a:t>1</a:t>
            </a:r>
            <a:r>
              <a:rPr lang="en-US" sz="1800" i="1" dirty="0"/>
              <a:t>, … , </a:t>
            </a:r>
            <a:r>
              <a:rPr lang="en-US" sz="1800" i="1" dirty="0" err="1"/>
              <a:t>x</a:t>
            </a:r>
            <a:r>
              <a:rPr lang="en-US" sz="1800" i="1" baseline="-25000" dirty="0" err="1"/>
              <a:t>n</a:t>
            </a:r>
            <a:r>
              <a:rPr lang="en-US" sz="1800" dirty="0"/>
              <a:t>(since listing the vertices uniquely determines the path).</a:t>
            </a:r>
          </a:p>
          <a:p>
            <a:pPr lvl="1" indent="-342000"/>
            <a:r>
              <a:rPr lang="en-US" sz="1800" dirty="0"/>
              <a:t>The path is a </a:t>
            </a:r>
            <a:r>
              <a:rPr lang="en-US" sz="1800" i="1" dirty="0"/>
              <a:t>circuit</a:t>
            </a:r>
            <a:r>
              <a:rPr lang="en-US" sz="1800" dirty="0"/>
              <a:t> if it begins and ends at the same vertex (</a:t>
            </a:r>
            <a:r>
              <a:rPr lang="en-US" sz="1800" i="1" dirty="0"/>
              <a:t>u</a:t>
            </a:r>
            <a:r>
              <a:rPr lang="en-US" sz="1800" dirty="0"/>
              <a:t> = </a:t>
            </a:r>
            <a:r>
              <a:rPr lang="en-US" sz="1800" i="1" dirty="0"/>
              <a:t>v</a:t>
            </a:r>
            <a:r>
              <a:rPr lang="en-US" sz="1800" dirty="0"/>
              <a:t>) and has length greater than zero.</a:t>
            </a:r>
          </a:p>
          <a:p>
            <a:pPr lvl="1" indent="-342000"/>
            <a:r>
              <a:rPr lang="en-US" sz="1800" dirty="0"/>
              <a:t>The path or circuit is said to </a:t>
            </a:r>
            <a:r>
              <a:rPr lang="en-US" sz="1800" i="1" dirty="0"/>
              <a:t>pass through </a:t>
            </a:r>
            <a:r>
              <a:rPr lang="en-US" sz="1800" dirty="0"/>
              <a:t>the vertices</a:t>
            </a:r>
            <a:r>
              <a:rPr lang="en-US" sz="1800" i="1" dirty="0"/>
              <a:t> x</a:t>
            </a:r>
            <a:r>
              <a:rPr lang="en-US" sz="1800" baseline="-25000" dirty="0">
                <a:ea typeface="Cambria Math" pitchFamily="18" charset="0"/>
              </a:rPr>
              <a:t>1</a:t>
            </a:r>
            <a:r>
              <a:rPr lang="en-US" sz="1800" i="1" dirty="0"/>
              <a:t>, x</a:t>
            </a:r>
            <a:r>
              <a:rPr lang="en-US" sz="1800" baseline="-25000" dirty="0">
                <a:ea typeface="Cambria Math" pitchFamily="18" charset="0"/>
              </a:rPr>
              <a:t>2</a:t>
            </a:r>
            <a:r>
              <a:rPr lang="en-US" sz="1800" i="1" dirty="0"/>
              <a:t>, … , x</a:t>
            </a:r>
            <a:r>
              <a:rPr lang="en-US" sz="1800" i="1" baseline="-25000" dirty="0"/>
              <a:t>n-</a:t>
            </a:r>
            <a:r>
              <a:rPr lang="en-US" sz="1800" baseline="-25000" dirty="0">
                <a:ea typeface="Cambria Math" pitchFamily="18" charset="0"/>
              </a:rPr>
              <a:t>1</a:t>
            </a:r>
            <a:r>
              <a:rPr lang="en-US" sz="1800" dirty="0"/>
              <a:t>  and </a:t>
            </a:r>
            <a:r>
              <a:rPr lang="en-US" sz="1800" i="1" dirty="0"/>
              <a:t>traverse</a:t>
            </a:r>
            <a:r>
              <a:rPr lang="en-US" sz="1800" dirty="0"/>
              <a:t> the edges </a:t>
            </a:r>
            <a:r>
              <a:rPr lang="en-US" sz="1800" i="1" dirty="0"/>
              <a:t>e</a:t>
            </a:r>
            <a:r>
              <a:rPr lang="en-US" sz="1800" baseline="-25000" dirty="0">
                <a:ea typeface="Cambria Math" pitchFamily="18" charset="0"/>
              </a:rPr>
              <a:t>1</a:t>
            </a:r>
            <a:r>
              <a:rPr lang="en-US" sz="1800" i="1" dirty="0"/>
              <a:t>, … , </a:t>
            </a:r>
            <a:r>
              <a:rPr lang="en-US" sz="1800" i="1" dirty="0" err="1"/>
              <a:t>e</a:t>
            </a:r>
            <a:r>
              <a:rPr lang="en-US" sz="1800" i="1" baseline="-25000" dirty="0" err="1"/>
              <a:t>n</a:t>
            </a:r>
            <a:r>
              <a:rPr lang="en-US" sz="1800" dirty="0"/>
              <a:t>.</a:t>
            </a:r>
          </a:p>
          <a:p>
            <a:pPr lvl="1" indent="-342000"/>
            <a:r>
              <a:rPr lang="en-US" sz="1800" dirty="0"/>
              <a:t>A path or circuit is </a:t>
            </a:r>
            <a:r>
              <a:rPr lang="en-US" sz="1800" i="1" dirty="0"/>
              <a:t>simple</a:t>
            </a:r>
            <a:r>
              <a:rPr lang="en-US" sz="1800" dirty="0"/>
              <a:t> if it does not contain the same edge more than once.</a:t>
            </a:r>
          </a:p>
        </p:txBody>
      </p:sp>
      <p:sp>
        <p:nvSpPr>
          <p:cNvPr id="4" name="Content Placeholder 3"/>
          <p:cNvSpPr>
            <a:spLocks noGrp="1"/>
          </p:cNvSpPr>
          <p:nvPr>
            <p:ph idx="13"/>
          </p:nvPr>
        </p:nvSpPr>
        <p:spPr>
          <a:xfrm>
            <a:off x="4648200" y="5715000"/>
            <a:ext cx="3657600" cy="685800"/>
          </a:xfrm>
          <a:ln w="19050">
            <a:solidFill>
              <a:srgbClr val="04617B"/>
            </a:solidFill>
          </a:ln>
        </p:spPr>
        <p:txBody>
          <a:bodyPr/>
          <a:lstStyle/>
          <a:p>
            <a:r>
              <a:rPr lang="en-US" sz="1800" dirty="0"/>
              <a:t>This terminology  is readily extended to directed graphs. (</a:t>
            </a:r>
            <a:r>
              <a:rPr lang="en-US" sz="1800" i="1" dirty="0"/>
              <a:t>see text</a:t>
            </a:r>
            <a:r>
              <a:rPr lang="en-US" sz="1800" dirty="0"/>
              <a:t>)</a:t>
            </a:r>
          </a:p>
        </p:txBody>
      </p:sp>
    </p:spTree>
    <p:extLst>
      <p:ext uri="{BB962C8B-B14F-4D97-AF65-F5344CB8AC3E}">
        <p14:creationId xmlns:p14="http://schemas.microsoft.com/office/powerpoint/2010/main" val="552852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3</a:t>
            </a:r>
          </a:p>
        </p:txBody>
      </p:sp>
      <p:sp>
        <p:nvSpPr>
          <p:cNvPr id="3" name="Content Placeholder 2"/>
          <p:cNvSpPr>
            <a:spLocks noGrp="1"/>
          </p:cNvSpPr>
          <p:nvPr>
            <p:ph idx="1"/>
          </p:nvPr>
        </p:nvSpPr>
        <p:spPr>
          <a:xfrm>
            <a:off x="457200" y="1295400"/>
            <a:ext cx="8424000" cy="3733800"/>
          </a:xfrm>
        </p:spPr>
        <p:txBody>
          <a:bodyPr/>
          <a:lstStyle/>
          <a:p>
            <a:r>
              <a:rPr lang="en-US" sz="2800" b="1" dirty="0"/>
              <a:t>Example</a:t>
            </a:r>
            <a:r>
              <a:rPr lang="en-US" sz="2800"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ea typeface="Cambria Math" pitchFamily="18" charset="0"/>
              </a:rPr>
              <a:t>4</a:t>
            </a:r>
            <a:r>
              <a:rPr lang="en-US" dirty="0"/>
              <a:t>.</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ea typeface="Cambria Math" pitchFamily="18" charset="0"/>
              </a:rPr>
              <a:t>4</a:t>
            </a:r>
            <a:r>
              <a:rPr lang="en-US" dirty="0"/>
              <a:t>.</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ea typeface="Cambria Math" pitchFamily="18" charset="0"/>
              </a:rPr>
              <a:t>5</a:t>
            </a:r>
            <a:r>
              <a:rPr lang="en-US" dirty="0"/>
              <a:t>, but it is not a simple path.</a:t>
            </a:r>
          </a:p>
        </p:txBody>
      </p:sp>
      <p:pic>
        <p:nvPicPr>
          <p:cNvPr id="6" name="Picture 3" descr="A graph with 6 vertices. A, B, C. D, E, and F. The graph has 10 edges. A B, A D, A E. B C, B E, B F. C D, C F, F E, and E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87307" y="1003345"/>
            <a:ext cx="2051893" cy="142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79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Degrees of Separation</a:t>
            </a:r>
          </a:p>
        </p:txBody>
      </p:sp>
      <p:sp>
        <p:nvSpPr>
          <p:cNvPr id="3" name="Content Placeholder 2"/>
          <p:cNvSpPr>
            <a:spLocks noGrp="1"/>
          </p:cNvSpPr>
          <p:nvPr>
            <p:ph idx="1"/>
          </p:nvPr>
        </p:nvSpPr>
        <p:spPr>
          <a:xfrm>
            <a:off x="457200" y="1295400"/>
            <a:ext cx="8352000" cy="2628000"/>
          </a:xfrm>
        </p:spPr>
        <p:txBody>
          <a:bodyPr/>
          <a:lstStyle/>
          <a:p>
            <a:r>
              <a:rPr lang="en-US" sz="2800" b="1" dirty="0"/>
              <a:t>Example: </a:t>
            </a:r>
            <a:r>
              <a:rPr lang="en-US" sz="2800" b="1" i="1" dirty="0"/>
              <a:t>Paths in Acquaintanceship Graphs</a:t>
            </a:r>
            <a:r>
              <a:rPr lang="en-US" sz="2800" dirty="0"/>
              <a:t>. In an acquaintanceship graph there is a path between two people if there is a chain of people linking these people, where two people adjacent in the chain know one another. In this graph there is a chain of six people linking </a:t>
            </a:r>
            <a:r>
              <a:rPr lang="en-US" sz="2800" dirty="0" err="1"/>
              <a:t>Kamini</a:t>
            </a:r>
            <a:r>
              <a:rPr lang="en-US" sz="2800" dirty="0"/>
              <a:t> and </a:t>
            </a:r>
            <a:r>
              <a:rPr lang="en-US" sz="2800" dirty="0" err="1"/>
              <a:t>Ching</a:t>
            </a:r>
            <a:r>
              <a:rPr lang="en-US" sz="2800" dirty="0"/>
              <a:t>.</a:t>
            </a:r>
          </a:p>
        </p:txBody>
      </p:sp>
      <p:pic>
        <p:nvPicPr>
          <p:cNvPr id="8" name="Picture 3" descr="An acquaintanceship graph with 16 vertices and 25 edge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8588" y="4218557"/>
            <a:ext cx="4075656" cy="218224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5181600" y="4267200"/>
            <a:ext cx="3581400" cy="2057400"/>
          </a:xfrm>
          <a:ln w="19050">
            <a:solidFill>
              <a:srgbClr val="04617B"/>
            </a:solidFill>
          </a:ln>
        </p:spPr>
        <p:txBody>
          <a:bodyPr/>
          <a:lstStyle/>
          <a:p>
            <a:r>
              <a:rPr lang="en-US" sz="1800" dirty="0"/>
              <a:t>Some have speculated that almost every pair of people in the world are linked by a small chain of no more than six, or maybe even, five people.  The play </a:t>
            </a:r>
            <a:r>
              <a:rPr lang="en-US" sz="1800" i="1" dirty="0"/>
              <a:t>Six Degrees of Separation</a:t>
            </a:r>
            <a:r>
              <a:rPr lang="en-US" sz="1800" dirty="0"/>
              <a:t> by John </a:t>
            </a:r>
            <a:r>
              <a:rPr lang="en-US" sz="1800" dirty="0" err="1"/>
              <a:t>Guare</a:t>
            </a:r>
            <a:r>
              <a:rPr lang="en-US" sz="1800" dirty="0"/>
              <a:t> is based on this notion.</a:t>
            </a:r>
          </a:p>
        </p:txBody>
      </p:sp>
    </p:spTree>
    <p:extLst>
      <p:ext uri="{BB962C8B-B14F-4D97-AF65-F5344CB8AC3E}">
        <p14:creationId xmlns:p14="http://schemas.microsoft.com/office/powerpoint/2010/main" val="3019066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Erdős</a:t>
            </a:r>
            <a:r>
              <a:rPr lang="en-IN" dirty="0"/>
              <a:t> numbers</a:t>
            </a: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71488" y="79248"/>
            <a:ext cx="972312" cy="113995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521222" y="883920"/>
            <a:ext cx="1219200" cy="304800"/>
          </a:xfrm>
        </p:spPr>
        <p:txBody>
          <a:bodyPr/>
          <a:lstStyle/>
          <a:p>
            <a:r>
              <a:rPr lang="en-US" sz="1800" dirty="0"/>
              <a:t>Paul </a:t>
            </a:r>
            <a:r>
              <a:rPr lang="en-US" sz="1800" dirty="0" err="1"/>
              <a:t>Erd</a:t>
            </a:r>
            <a:r>
              <a:rPr lang="hu-HU" sz="1800" dirty="0"/>
              <a:t>ő</a:t>
            </a:r>
            <a:r>
              <a:rPr lang="en-US" sz="1800" dirty="0"/>
              <a:t>s</a:t>
            </a:r>
          </a:p>
        </p:txBody>
      </p:sp>
      <p:sp>
        <p:nvSpPr>
          <p:cNvPr id="5" name="Content Placeholder 4"/>
          <p:cNvSpPr>
            <a:spLocks noGrp="1"/>
          </p:cNvSpPr>
          <p:nvPr>
            <p:ph idx="14"/>
          </p:nvPr>
        </p:nvSpPr>
        <p:spPr>
          <a:xfrm>
            <a:off x="457200" y="1295400"/>
            <a:ext cx="6156000" cy="5105400"/>
          </a:xfrm>
        </p:spPr>
        <p:txBody>
          <a:bodyPr/>
          <a:lstStyle/>
          <a:p>
            <a:pPr>
              <a:spcBef>
                <a:spcPts val="0"/>
              </a:spcBef>
            </a:pPr>
            <a:r>
              <a:rPr lang="en-US" sz="2400" b="1" dirty="0"/>
              <a:t>Example: </a:t>
            </a:r>
            <a:r>
              <a:rPr lang="en-US" sz="2400" b="1" i="1" dirty="0" err="1"/>
              <a:t>Erd</a:t>
            </a:r>
            <a:r>
              <a:rPr lang="hu-HU" sz="2400" b="1" i="1" dirty="0"/>
              <a:t>ő</a:t>
            </a:r>
            <a:r>
              <a:rPr lang="en-US" sz="2400" b="1" i="1" dirty="0"/>
              <a:t>s numbers</a:t>
            </a:r>
            <a:r>
              <a:rPr lang="en-US" sz="2400" dirty="0"/>
              <a:t>.</a:t>
            </a:r>
            <a:br>
              <a:rPr lang="en-US" sz="2400" dirty="0"/>
            </a:br>
            <a:r>
              <a:rPr lang="en-US" sz="2400" dirty="0"/>
              <a:t>In a collaboration graph, two people </a:t>
            </a:r>
            <a:r>
              <a:rPr lang="en-US" sz="2400" i="1" dirty="0"/>
              <a:t>a</a:t>
            </a:r>
            <a:r>
              <a:rPr lang="en-US" sz="2400" dirty="0"/>
              <a:t> and </a:t>
            </a:r>
            <a:r>
              <a:rPr lang="en-US" sz="2400" i="1" dirty="0"/>
              <a:t>b</a:t>
            </a:r>
            <a:r>
              <a:rPr lang="en-US" sz="2400" dirty="0"/>
              <a:t> are</a:t>
            </a:r>
            <a:br>
              <a:rPr lang="en-US" sz="2400" dirty="0"/>
            </a:br>
            <a:r>
              <a:rPr lang="en-US" sz="2400" dirty="0"/>
              <a:t>connected by a path when there is a sequence</a:t>
            </a:r>
            <a:br>
              <a:rPr lang="en-US" sz="2400" dirty="0"/>
            </a:br>
            <a:r>
              <a:rPr lang="en-US" sz="2400" dirty="0"/>
              <a:t>of people starting with </a:t>
            </a:r>
            <a:r>
              <a:rPr lang="en-US" sz="2400" i="1" dirty="0"/>
              <a:t>a</a:t>
            </a:r>
            <a:r>
              <a:rPr lang="en-US" sz="2400" dirty="0"/>
              <a:t> and ending with </a:t>
            </a:r>
            <a:r>
              <a:rPr lang="en-US" sz="2400" i="1" dirty="0"/>
              <a:t>b</a:t>
            </a:r>
            <a:r>
              <a:rPr lang="en-US" sz="2400" dirty="0"/>
              <a:t> such</a:t>
            </a:r>
            <a:br>
              <a:rPr lang="en-US" sz="2400" dirty="0"/>
            </a:br>
            <a:r>
              <a:rPr lang="en-US" sz="2400" dirty="0"/>
              <a:t>that the endpoints of each edge in the path are</a:t>
            </a:r>
            <a:br>
              <a:rPr lang="en-US" sz="2400" dirty="0"/>
            </a:br>
            <a:r>
              <a:rPr lang="en-US" sz="2400" dirty="0"/>
              <a:t>people who have collaborated.</a:t>
            </a:r>
          </a:p>
          <a:p>
            <a:pPr marL="457200" indent="-342900">
              <a:spcBef>
                <a:spcPts val="0"/>
              </a:spcBef>
              <a:buClr>
                <a:srgbClr val="04617B"/>
              </a:buClr>
              <a:buFont typeface="Arial" panose="020B0604020202020204" pitchFamily="34" charset="0"/>
              <a:buChar char="•"/>
            </a:pPr>
            <a:r>
              <a:rPr lang="en-US" sz="2000" dirty="0"/>
              <a:t>In the academic collaboration graph of people who have written papers in mathematics, the </a:t>
            </a:r>
            <a:r>
              <a:rPr lang="en-US" sz="2000" i="1" dirty="0" err="1"/>
              <a:t>Erd</a:t>
            </a:r>
            <a:r>
              <a:rPr lang="hu-HU" sz="2000" i="1" dirty="0"/>
              <a:t>ő</a:t>
            </a:r>
            <a:r>
              <a:rPr lang="en-US" sz="2000" i="1" dirty="0"/>
              <a:t>s number </a:t>
            </a:r>
            <a:r>
              <a:rPr lang="en-US" sz="2000" dirty="0"/>
              <a:t>of a person </a:t>
            </a:r>
            <a:r>
              <a:rPr lang="en-US" sz="2000" i="1" dirty="0"/>
              <a:t>m</a:t>
            </a:r>
            <a:r>
              <a:rPr lang="en-US" sz="2000" dirty="0"/>
              <a:t> is the length of the shortest path between </a:t>
            </a:r>
            <a:r>
              <a:rPr lang="en-US" sz="2000" i="1" dirty="0"/>
              <a:t>m</a:t>
            </a:r>
            <a:r>
              <a:rPr lang="en-US" sz="2000" dirty="0"/>
              <a:t> and the prolific mathematician Paul </a:t>
            </a:r>
            <a:r>
              <a:rPr lang="en-US" sz="2000" dirty="0" err="1"/>
              <a:t>Erd</a:t>
            </a:r>
            <a:r>
              <a:rPr lang="hu-HU" sz="2000" dirty="0"/>
              <a:t>ő</a:t>
            </a:r>
            <a:r>
              <a:rPr lang="en-US" sz="2000" dirty="0"/>
              <a:t>s.</a:t>
            </a:r>
          </a:p>
          <a:p>
            <a:pPr lvl="1">
              <a:spcBef>
                <a:spcPts val="0"/>
              </a:spcBef>
              <a:buSzPct val="95000"/>
            </a:pPr>
            <a:r>
              <a:rPr lang="en-US" sz="2000" dirty="0"/>
              <a:t>To learn more about </a:t>
            </a:r>
            <a:r>
              <a:rPr lang="en-US" sz="2000" dirty="0" err="1"/>
              <a:t>Erd</a:t>
            </a:r>
            <a:r>
              <a:rPr lang="hu-HU" sz="2000" dirty="0"/>
              <a:t>ő</a:t>
            </a:r>
            <a:r>
              <a:rPr lang="en-US" sz="2000" dirty="0"/>
              <a:t>s numbers, visit</a:t>
            </a:r>
          </a:p>
          <a:p>
            <a:pPr marL="274320" lvl="1" indent="0">
              <a:spcBef>
                <a:spcPts val="0"/>
              </a:spcBef>
              <a:buClr>
                <a:schemeClr val="accent3"/>
              </a:buClr>
              <a:buSzPct val="95000"/>
              <a:buNone/>
            </a:pPr>
            <a:r>
              <a:rPr lang="en-US" sz="2000" dirty="0">
                <a:hlinkClick r:id="rId3"/>
              </a:rPr>
              <a:t>http://www.ams.org/mathscinet/collaborationDistance.html</a:t>
            </a:r>
            <a:endParaRPr lang="en-US" sz="2000" dirty="0"/>
          </a:p>
        </p:txBody>
      </p:sp>
      <p:sp>
        <p:nvSpPr>
          <p:cNvPr id="6" name="Content Placeholder 5"/>
          <p:cNvSpPr>
            <a:spLocks noGrp="1"/>
          </p:cNvSpPr>
          <p:nvPr>
            <p:ph idx="15"/>
          </p:nvPr>
        </p:nvSpPr>
        <p:spPr>
          <a:xfrm>
            <a:off x="6616777" y="1516098"/>
            <a:ext cx="2438400" cy="944880"/>
          </a:xfrm>
          <a:solidFill>
            <a:srgbClr val="E1F3FF"/>
          </a:solidFill>
          <a:ln w="19050">
            <a:solidFill>
              <a:srgbClr val="04617B"/>
            </a:solidFill>
          </a:ln>
        </p:spPr>
        <p:txBody>
          <a:bodyPr/>
          <a:lstStyle/>
          <a:p>
            <a:r>
              <a:rPr lang="en-IN" sz="1400" b="1" dirty="0">
                <a:solidFill>
                  <a:srgbClr val="04617B"/>
                </a:solidFill>
              </a:rPr>
              <a:t>TABLE 1 </a:t>
            </a:r>
            <a:r>
              <a:rPr lang="en-IN" sz="1400" dirty="0"/>
              <a:t>The Number of Mathematicians with a Given Erd˝os Number (as of early 2006).</a:t>
            </a:r>
          </a:p>
        </p:txBody>
      </p:sp>
      <p:graphicFrame>
        <p:nvGraphicFramePr>
          <p:cNvPr id="10" name="Table 6"/>
          <p:cNvGraphicFramePr>
            <a:graphicFrameLocks noGrp="1"/>
          </p:cNvGraphicFramePr>
          <p:nvPr>
            <p:extLst>
              <p:ext uri="{D42A27DB-BD31-4B8C-83A1-F6EECF244321}">
                <p14:modId xmlns:p14="http://schemas.microsoft.com/office/powerpoint/2010/main" val="1875402272"/>
              </p:ext>
            </p:extLst>
          </p:nvPr>
        </p:nvGraphicFramePr>
        <p:xfrm>
          <a:off x="6617377" y="2469444"/>
          <a:ext cx="2437200" cy="3961920"/>
        </p:xfrm>
        <a:graphic>
          <a:graphicData uri="http://schemas.openxmlformats.org/drawingml/2006/table">
            <a:tbl>
              <a:tblPr firstRow="1" bandRow="1">
                <a:tableStyleId>{5C22544A-7EE6-4342-B048-85BDC9FD1C3A}</a:tableStyleId>
              </a:tblPr>
              <a:tblGrid>
                <a:gridCol w="1218600">
                  <a:extLst>
                    <a:ext uri="{9D8B030D-6E8A-4147-A177-3AD203B41FA5}">
                      <a16:colId xmlns:a16="http://schemas.microsoft.com/office/drawing/2014/main" val="3609119096"/>
                    </a:ext>
                  </a:extLst>
                </a:gridCol>
                <a:gridCol w="1218600">
                  <a:extLst>
                    <a:ext uri="{9D8B030D-6E8A-4147-A177-3AD203B41FA5}">
                      <a16:colId xmlns:a16="http://schemas.microsoft.com/office/drawing/2014/main" val="1872835528"/>
                    </a:ext>
                  </a:extLst>
                </a:gridCol>
              </a:tblGrid>
              <a:tr h="36000">
                <a:tc>
                  <a:txBody>
                    <a:bodyPr/>
                    <a:lstStyle/>
                    <a:p>
                      <a:pPr algn="ctr"/>
                      <a:r>
                        <a:rPr lang="en-IN" sz="1400" b="1" i="1" u="none" strike="noStrike" kern="1200" baseline="0" dirty="0">
                          <a:solidFill>
                            <a:schemeClr val="tx1"/>
                          </a:solidFill>
                          <a:latin typeface="+mn-lt"/>
                          <a:ea typeface="+mn-ea"/>
                          <a:cs typeface="+mn-cs"/>
                        </a:rPr>
                        <a:t>Erd</a:t>
                      </a:r>
                      <a:r>
                        <a:rPr lang="hu-HU" sz="1400" dirty="0">
                          <a:solidFill>
                            <a:schemeClr val="tx1"/>
                          </a:solidFill>
                        </a:rPr>
                        <a:t>ő</a:t>
                      </a:r>
                      <a:r>
                        <a:rPr lang="en-IN" sz="1400" b="1" i="1" u="none" strike="noStrike" kern="1200" baseline="0" dirty="0">
                          <a:solidFill>
                            <a:schemeClr val="tx1"/>
                          </a:solidFill>
                          <a:latin typeface="+mn-lt"/>
                          <a:ea typeface="+mn-ea"/>
                          <a:cs typeface="+mn-cs"/>
                        </a:rPr>
                        <a:t>s Number</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400" b="1" i="1" u="none" strike="noStrike" kern="1200" baseline="0" dirty="0">
                          <a:solidFill>
                            <a:schemeClr val="tx1"/>
                          </a:solidFill>
                          <a:latin typeface="+mn-lt"/>
                          <a:ea typeface="+mn-ea"/>
                          <a:cs typeface="+mn-cs"/>
                        </a:rPr>
                        <a:t>Number of People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623722712"/>
                  </a:ext>
                </a:extLst>
              </a:tr>
              <a:tr h="252000">
                <a:tc>
                  <a:txBody>
                    <a:bodyPr/>
                    <a:lstStyle/>
                    <a:p>
                      <a:pPr algn="ctr"/>
                      <a:r>
                        <a:rPr lang="en-IN" sz="1400" dirty="0">
                          <a:solidFill>
                            <a:schemeClr val="tx1"/>
                          </a:solidFill>
                        </a:rPr>
                        <a:t>0</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400" dirty="0">
                          <a:solidFill>
                            <a:schemeClr val="tx1"/>
                          </a:solidFill>
                        </a:rPr>
                        <a:t>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3216795785"/>
                  </a:ext>
                </a:extLst>
              </a:tr>
              <a:tr h="252000">
                <a:tc>
                  <a:txBody>
                    <a:bodyPr/>
                    <a:lstStyle/>
                    <a:p>
                      <a:pPr algn="ctr"/>
                      <a:r>
                        <a:rPr lang="en-IN" sz="1400" dirty="0">
                          <a:solidFill>
                            <a:schemeClr val="tx1"/>
                          </a:solidFill>
                        </a:rPr>
                        <a:t>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504</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757108078"/>
                  </a:ext>
                </a:extLst>
              </a:tr>
              <a:tr h="252000">
                <a:tc>
                  <a:txBody>
                    <a:bodyPr/>
                    <a:lstStyle/>
                    <a:p>
                      <a:pPr algn="ctr"/>
                      <a:r>
                        <a:rPr lang="en-IN" sz="1400" dirty="0">
                          <a:solidFill>
                            <a:schemeClr val="tx1"/>
                          </a:solidFill>
                        </a:rPr>
                        <a:t>2</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6,593</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33692053"/>
                  </a:ext>
                </a:extLst>
              </a:tr>
              <a:tr h="252000">
                <a:tc>
                  <a:txBody>
                    <a:bodyPr/>
                    <a:lstStyle/>
                    <a:p>
                      <a:pPr algn="ctr"/>
                      <a:r>
                        <a:rPr lang="en-IN" sz="1400" dirty="0">
                          <a:solidFill>
                            <a:schemeClr val="tx1"/>
                          </a:solidFill>
                        </a:rPr>
                        <a:t>3</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33,605</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18760643"/>
                  </a:ext>
                </a:extLst>
              </a:tr>
              <a:tr h="252000">
                <a:tc>
                  <a:txBody>
                    <a:bodyPr/>
                    <a:lstStyle/>
                    <a:p>
                      <a:pPr algn="ctr"/>
                      <a:r>
                        <a:rPr lang="en-IN" sz="1400" dirty="0">
                          <a:solidFill>
                            <a:schemeClr val="tx1"/>
                          </a:solidFill>
                        </a:rPr>
                        <a:t>4</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83,642</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351060607"/>
                  </a:ext>
                </a:extLst>
              </a:tr>
              <a:tr h="252000">
                <a:tc>
                  <a:txBody>
                    <a:bodyPr/>
                    <a:lstStyle/>
                    <a:p>
                      <a:pPr algn="ctr"/>
                      <a:r>
                        <a:rPr lang="en-IN" sz="1400" dirty="0">
                          <a:solidFill>
                            <a:schemeClr val="tx1"/>
                          </a:solidFill>
                        </a:rPr>
                        <a:t>5</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87,760</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058917272"/>
                  </a:ext>
                </a:extLst>
              </a:tr>
              <a:tr h="252000">
                <a:tc>
                  <a:txBody>
                    <a:bodyPr/>
                    <a:lstStyle/>
                    <a:p>
                      <a:pPr algn="ctr"/>
                      <a:r>
                        <a:rPr lang="en-IN" sz="1400" dirty="0">
                          <a:solidFill>
                            <a:schemeClr val="tx1"/>
                          </a:solidFill>
                        </a:rPr>
                        <a:t>6</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40,014</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112810203"/>
                  </a:ext>
                </a:extLst>
              </a:tr>
              <a:tr h="252000">
                <a:tc>
                  <a:txBody>
                    <a:bodyPr/>
                    <a:lstStyle/>
                    <a:p>
                      <a:pPr algn="ctr"/>
                      <a:r>
                        <a:rPr lang="en-IN" sz="1400" dirty="0">
                          <a:solidFill>
                            <a:schemeClr val="tx1"/>
                          </a:solidFill>
                        </a:rPr>
                        <a:t>7</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11,591</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713304173"/>
                  </a:ext>
                </a:extLst>
              </a:tr>
              <a:tr h="252000">
                <a:tc>
                  <a:txBody>
                    <a:bodyPr/>
                    <a:lstStyle/>
                    <a:p>
                      <a:pPr algn="ctr"/>
                      <a:r>
                        <a:rPr lang="en-IN" sz="1400" dirty="0">
                          <a:solidFill>
                            <a:schemeClr val="tx1"/>
                          </a:solidFill>
                        </a:rPr>
                        <a:t>8</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3,146</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757422652"/>
                  </a:ext>
                </a:extLst>
              </a:tr>
              <a:tr h="252000">
                <a:tc>
                  <a:txBody>
                    <a:bodyPr/>
                    <a:lstStyle/>
                    <a:p>
                      <a:pPr algn="ctr"/>
                      <a:r>
                        <a:rPr lang="en-IN" sz="1400" dirty="0">
                          <a:solidFill>
                            <a:schemeClr val="tx1"/>
                          </a:solidFill>
                        </a:rPr>
                        <a:t>9</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819</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28695912"/>
                  </a:ext>
                </a:extLst>
              </a:tr>
              <a:tr h="252000">
                <a:tc>
                  <a:txBody>
                    <a:bodyPr/>
                    <a:lstStyle/>
                    <a:p>
                      <a:pPr algn="ctr"/>
                      <a:r>
                        <a:rPr lang="en-IN" sz="1400" dirty="0">
                          <a:solidFill>
                            <a:schemeClr val="tx1"/>
                          </a:solidFill>
                        </a:rPr>
                        <a:t>10</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244</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975812522"/>
                  </a:ext>
                </a:extLst>
              </a:tr>
              <a:tr h="252000">
                <a:tc>
                  <a:txBody>
                    <a:bodyPr/>
                    <a:lstStyle/>
                    <a:p>
                      <a:pPr algn="ctr"/>
                      <a:r>
                        <a:rPr lang="en-IN" sz="1400" dirty="0">
                          <a:solidFill>
                            <a:schemeClr val="tx1"/>
                          </a:solidFill>
                        </a:rPr>
                        <a:t>11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b="0" i="0" u="none" strike="noStrike" kern="1200" baseline="0" dirty="0">
                          <a:solidFill>
                            <a:schemeClr val="tx1"/>
                          </a:solidFill>
                          <a:latin typeface="+mn-lt"/>
                          <a:ea typeface="+mn-ea"/>
                          <a:cs typeface="+mn-cs"/>
                        </a:rPr>
                        <a:t>68</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21023277"/>
                  </a:ext>
                </a:extLst>
              </a:tr>
              <a:tr h="252000">
                <a:tc>
                  <a:txBody>
                    <a:bodyPr/>
                    <a:lstStyle/>
                    <a:p>
                      <a:pPr algn="ctr"/>
                      <a:r>
                        <a:rPr lang="en-IN" sz="1400" dirty="0">
                          <a:solidFill>
                            <a:schemeClr val="tx1"/>
                          </a:solidFill>
                        </a:rPr>
                        <a:t>12</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23</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956180242"/>
                  </a:ext>
                </a:extLst>
              </a:tr>
              <a:tr h="252000">
                <a:tc>
                  <a:txBody>
                    <a:bodyPr/>
                    <a:lstStyle/>
                    <a:p>
                      <a:pPr algn="ctr"/>
                      <a:r>
                        <a:rPr lang="en-IN" sz="1400" dirty="0">
                          <a:solidFill>
                            <a:schemeClr val="tx1"/>
                          </a:solidFill>
                        </a:rPr>
                        <a:t>13</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400" dirty="0">
                          <a:solidFill>
                            <a:schemeClr val="tx1"/>
                          </a:solidFill>
                        </a:rPr>
                        <a:t>5</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3784879481"/>
                  </a:ext>
                </a:extLst>
              </a:tr>
            </a:tbl>
          </a:graphicData>
        </a:graphic>
      </p:graphicFrame>
    </p:spTree>
    <p:extLst>
      <p:ext uri="{BB962C8B-B14F-4D97-AF65-F5344CB8AC3E}">
        <p14:creationId xmlns:p14="http://schemas.microsoft.com/office/powerpoint/2010/main" val="2846402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Bacon Numbers</a:t>
            </a:r>
          </a:p>
        </p:txBody>
      </p:sp>
      <p:sp>
        <p:nvSpPr>
          <p:cNvPr id="3" name="Content Placeholder 2"/>
          <p:cNvSpPr>
            <a:spLocks noGrp="1"/>
          </p:cNvSpPr>
          <p:nvPr>
            <p:ph idx="1"/>
          </p:nvPr>
        </p:nvSpPr>
        <p:spPr>
          <a:xfrm>
            <a:off x="457200" y="1295400"/>
            <a:ext cx="5715000" cy="5181600"/>
          </a:xfrm>
        </p:spPr>
        <p:txBody>
          <a:bodyPr/>
          <a:lstStyle/>
          <a:p>
            <a:r>
              <a:rPr lang="en-US" sz="2000" dirty="0"/>
              <a:t>In the Hollywood graph, two actors </a:t>
            </a:r>
            <a:r>
              <a:rPr lang="en-US" sz="2000" i="1" dirty="0"/>
              <a:t>a</a:t>
            </a:r>
            <a:r>
              <a:rPr lang="en-US" sz="2000" dirty="0"/>
              <a:t> and </a:t>
            </a:r>
            <a:r>
              <a:rPr lang="en-US" sz="2000" i="1" dirty="0"/>
              <a:t>b</a:t>
            </a:r>
            <a:r>
              <a:rPr lang="en-US" sz="2000" dirty="0"/>
              <a:t> are linked when there is a chain of actors linking </a:t>
            </a:r>
            <a:r>
              <a:rPr lang="en-US" sz="2000" i="1" dirty="0"/>
              <a:t>a</a:t>
            </a:r>
            <a:r>
              <a:rPr lang="en-US" sz="2000" dirty="0"/>
              <a:t> and </a:t>
            </a:r>
            <a:r>
              <a:rPr lang="en-US" sz="2000" i="1" dirty="0"/>
              <a:t>b</a:t>
            </a:r>
            <a:r>
              <a:rPr lang="en-US" sz="2000" dirty="0"/>
              <a:t>, where every two actors adjacent in the chain have acted in the same movie.</a:t>
            </a:r>
          </a:p>
          <a:p>
            <a:r>
              <a:rPr lang="en-US" sz="2000" dirty="0"/>
              <a:t>The </a:t>
            </a:r>
            <a:r>
              <a:rPr lang="en-US" sz="2000" i="1" dirty="0"/>
              <a:t>Bacon number </a:t>
            </a:r>
            <a:r>
              <a:rPr lang="en-US" sz="2000" dirty="0"/>
              <a:t>of an actor </a:t>
            </a:r>
            <a:r>
              <a:rPr lang="en-US" sz="2000" i="1" dirty="0"/>
              <a:t>c</a:t>
            </a:r>
            <a:r>
              <a:rPr lang="en-US" sz="2000" dirty="0"/>
              <a:t>  is defined to be the length of the shortest path connecting </a:t>
            </a:r>
            <a:r>
              <a:rPr lang="en-US" sz="2000" i="1" dirty="0"/>
              <a:t>c</a:t>
            </a:r>
            <a:r>
              <a:rPr lang="en-US" sz="2000" dirty="0"/>
              <a:t> and the well-known actor Kevin Bacon. (Note that we can define a similar number by replacing Kevin Bacon by a different actor.)</a:t>
            </a:r>
          </a:p>
          <a:p>
            <a:pPr marL="0" lvl="1" indent="0">
              <a:buClr>
                <a:schemeClr val="accent3"/>
              </a:buClr>
              <a:buSzPct val="95000"/>
              <a:buNone/>
            </a:pPr>
            <a:r>
              <a:rPr lang="en-US" sz="2000" dirty="0"/>
              <a:t>The </a:t>
            </a:r>
            <a:r>
              <a:rPr lang="en-US" sz="2000" i="1" dirty="0"/>
              <a:t>oracle of Bacon </a:t>
            </a:r>
            <a:r>
              <a:rPr lang="en-US" sz="2000" dirty="0"/>
              <a:t>web site </a:t>
            </a:r>
            <a:r>
              <a:rPr lang="en-US" sz="2000" dirty="0">
                <a:hlinkClick r:id="rId2"/>
              </a:rPr>
              <a:t>http://oracleofbacon.org/how.php </a:t>
            </a:r>
            <a:r>
              <a:rPr lang="en-US" sz="2000" dirty="0"/>
              <a:t> provides a tool for finding Bacon numbers.</a:t>
            </a:r>
            <a:endParaRPr lang="en-IN" sz="2000" dirty="0"/>
          </a:p>
        </p:txBody>
      </p:sp>
      <p:sp>
        <p:nvSpPr>
          <p:cNvPr id="8" name="Content Placeholder 3"/>
          <p:cNvSpPr>
            <a:spLocks noGrp="1"/>
          </p:cNvSpPr>
          <p:nvPr>
            <p:ph idx="13"/>
          </p:nvPr>
        </p:nvSpPr>
        <p:spPr>
          <a:xfrm>
            <a:off x="6547188" y="1295400"/>
            <a:ext cx="2437200" cy="756000"/>
          </a:xfrm>
          <a:ln w="19050">
            <a:solidFill>
              <a:srgbClr val="04617B"/>
            </a:solidFill>
          </a:ln>
        </p:spPr>
        <p:txBody>
          <a:bodyPr/>
          <a:lstStyle/>
          <a:p>
            <a:r>
              <a:rPr lang="en-IN" sz="1400" b="1" dirty="0">
                <a:solidFill>
                  <a:srgbClr val="04617B"/>
                </a:solidFill>
              </a:rPr>
              <a:t>TABLE 2 </a:t>
            </a:r>
            <a:r>
              <a:rPr lang="en-IN" sz="1400" dirty="0"/>
              <a:t>The Number of Actors with a Given Bacon Number (as of August 2017).</a:t>
            </a:r>
          </a:p>
        </p:txBody>
      </p:sp>
      <p:graphicFrame>
        <p:nvGraphicFramePr>
          <p:cNvPr id="12" name="Table 4"/>
          <p:cNvGraphicFramePr>
            <a:graphicFrameLocks noGrp="1"/>
          </p:cNvGraphicFramePr>
          <p:nvPr>
            <p:extLst>
              <p:ext uri="{D42A27DB-BD31-4B8C-83A1-F6EECF244321}">
                <p14:modId xmlns:p14="http://schemas.microsoft.com/office/powerpoint/2010/main" val="1549219851"/>
              </p:ext>
            </p:extLst>
          </p:nvPr>
        </p:nvGraphicFramePr>
        <p:xfrm>
          <a:off x="6547188" y="2068332"/>
          <a:ext cx="2437200" cy="3744000"/>
        </p:xfrm>
        <a:graphic>
          <a:graphicData uri="http://schemas.openxmlformats.org/drawingml/2006/table">
            <a:tbl>
              <a:tblPr firstRow="1" bandRow="1">
                <a:tableStyleId>{5C22544A-7EE6-4342-B048-85BDC9FD1C3A}</a:tableStyleId>
              </a:tblPr>
              <a:tblGrid>
                <a:gridCol w="1218600">
                  <a:extLst>
                    <a:ext uri="{9D8B030D-6E8A-4147-A177-3AD203B41FA5}">
                      <a16:colId xmlns:a16="http://schemas.microsoft.com/office/drawing/2014/main" val="3609119096"/>
                    </a:ext>
                  </a:extLst>
                </a:gridCol>
                <a:gridCol w="1218600">
                  <a:extLst>
                    <a:ext uri="{9D8B030D-6E8A-4147-A177-3AD203B41FA5}">
                      <a16:colId xmlns:a16="http://schemas.microsoft.com/office/drawing/2014/main" val="1872835528"/>
                    </a:ext>
                  </a:extLst>
                </a:gridCol>
              </a:tblGrid>
              <a:tr h="504000">
                <a:tc>
                  <a:txBody>
                    <a:bodyPr/>
                    <a:lstStyle/>
                    <a:p>
                      <a:pPr algn="ctr"/>
                      <a:r>
                        <a:rPr lang="en-IN" sz="1400" b="1" i="1" u="none" strike="noStrike" kern="1200" baseline="0" dirty="0">
                          <a:solidFill>
                            <a:schemeClr val="tx1"/>
                          </a:solidFill>
                          <a:latin typeface="+mn-lt"/>
                          <a:ea typeface="+mn-ea"/>
                          <a:cs typeface="+mn-cs"/>
                        </a:rPr>
                        <a:t>Bacon Number</a:t>
                      </a:r>
                      <a:endParaRPr lang="en-IN" sz="1400"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400" b="1" i="1" u="none" strike="noStrike" kern="1200" baseline="0" dirty="0">
                          <a:solidFill>
                            <a:schemeClr val="tx1"/>
                          </a:solidFill>
                          <a:latin typeface="+mn-lt"/>
                          <a:ea typeface="+mn-ea"/>
                          <a:cs typeface="+mn-cs"/>
                        </a:rPr>
                        <a:t>Number of People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623722712"/>
                  </a:ext>
                </a:extLst>
              </a:tr>
              <a:tr h="324000">
                <a:tc>
                  <a:txBody>
                    <a:bodyPr/>
                    <a:lstStyle/>
                    <a:p>
                      <a:pPr algn="ctr"/>
                      <a:r>
                        <a:rPr lang="en-IN" sz="1400" dirty="0">
                          <a:solidFill>
                            <a:schemeClr val="tx1"/>
                          </a:solidFill>
                        </a:rPr>
                        <a:t>0</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400" dirty="0">
                          <a:solidFill>
                            <a:schemeClr val="tx1"/>
                          </a:solidFill>
                        </a:rPr>
                        <a:t>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3216795785"/>
                  </a:ext>
                </a:extLst>
              </a:tr>
              <a:tr h="324000">
                <a:tc>
                  <a:txBody>
                    <a:bodyPr/>
                    <a:lstStyle/>
                    <a:p>
                      <a:pPr algn="ctr"/>
                      <a:r>
                        <a:rPr lang="en-IN" sz="1400" dirty="0">
                          <a:solidFill>
                            <a:schemeClr val="tx1"/>
                          </a:solidFill>
                        </a:rPr>
                        <a:t>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3,452</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757108078"/>
                  </a:ext>
                </a:extLst>
              </a:tr>
              <a:tr h="324000">
                <a:tc>
                  <a:txBody>
                    <a:bodyPr/>
                    <a:lstStyle/>
                    <a:p>
                      <a:pPr algn="ctr"/>
                      <a:r>
                        <a:rPr lang="en-IN" sz="1400" dirty="0">
                          <a:solidFill>
                            <a:schemeClr val="tx1"/>
                          </a:solidFill>
                        </a:rPr>
                        <a:t>2</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401,636</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33692053"/>
                  </a:ext>
                </a:extLst>
              </a:tr>
              <a:tr h="324000">
                <a:tc>
                  <a:txBody>
                    <a:bodyPr/>
                    <a:lstStyle/>
                    <a:p>
                      <a:pPr algn="ctr"/>
                      <a:r>
                        <a:rPr lang="en-IN" sz="1400" dirty="0">
                          <a:solidFill>
                            <a:schemeClr val="tx1"/>
                          </a:solidFill>
                        </a:rPr>
                        <a:t>3</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1,496,104</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18760643"/>
                  </a:ext>
                </a:extLst>
              </a:tr>
              <a:tr h="324000">
                <a:tc>
                  <a:txBody>
                    <a:bodyPr/>
                    <a:lstStyle/>
                    <a:p>
                      <a:pPr algn="ctr"/>
                      <a:r>
                        <a:rPr lang="en-IN" sz="1400" dirty="0">
                          <a:solidFill>
                            <a:schemeClr val="tx1"/>
                          </a:solidFill>
                        </a:rPr>
                        <a:t>4</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390,878</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351060607"/>
                  </a:ext>
                </a:extLst>
              </a:tr>
              <a:tr h="324000">
                <a:tc>
                  <a:txBody>
                    <a:bodyPr/>
                    <a:lstStyle/>
                    <a:p>
                      <a:pPr algn="ctr"/>
                      <a:r>
                        <a:rPr lang="en-IN" sz="1400" dirty="0">
                          <a:solidFill>
                            <a:schemeClr val="tx1"/>
                          </a:solidFill>
                        </a:rPr>
                        <a:t>5</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4,388</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058917272"/>
                  </a:ext>
                </a:extLst>
              </a:tr>
              <a:tr h="324000">
                <a:tc>
                  <a:txBody>
                    <a:bodyPr/>
                    <a:lstStyle/>
                    <a:p>
                      <a:pPr algn="ctr"/>
                      <a:r>
                        <a:rPr lang="en-IN" sz="1400" dirty="0">
                          <a:solidFill>
                            <a:schemeClr val="tx1"/>
                          </a:solidFill>
                        </a:rPr>
                        <a:t>6</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631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112810203"/>
                  </a:ext>
                </a:extLst>
              </a:tr>
              <a:tr h="324000">
                <a:tc>
                  <a:txBody>
                    <a:bodyPr/>
                    <a:lstStyle/>
                    <a:p>
                      <a:pPr algn="ctr"/>
                      <a:r>
                        <a:rPr lang="en-IN" sz="1400" dirty="0">
                          <a:solidFill>
                            <a:schemeClr val="tx1"/>
                          </a:solidFill>
                        </a:rPr>
                        <a:t>7</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131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713304173"/>
                  </a:ext>
                </a:extLst>
              </a:tr>
              <a:tr h="324000">
                <a:tc>
                  <a:txBody>
                    <a:bodyPr/>
                    <a:lstStyle/>
                    <a:p>
                      <a:pPr algn="ctr"/>
                      <a:r>
                        <a:rPr lang="en-IN" sz="1400" dirty="0">
                          <a:solidFill>
                            <a:schemeClr val="tx1"/>
                          </a:solidFill>
                        </a:rPr>
                        <a:t>8</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400" dirty="0">
                          <a:solidFill>
                            <a:schemeClr val="tx1"/>
                          </a:solidFill>
                        </a:rPr>
                        <a:t>9</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3757422652"/>
                  </a:ext>
                </a:extLst>
              </a:tr>
              <a:tr h="324000">
                <a:tc>
                  <a:txBody>
                    <a:bodyPr/>
                    <a:lstStyle/>
                    <a:p>
                      <a:pPr algn="ctr"/>
                      <a:r>
                        <a:rPr lang="en-IN" sz="1400" dirty="0">
                          <a:solidFill>
                            <a:schemeClr val="tx1"/>
                          </a:solidFill>
                        </a:rPr>
                        <a:t>9</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400" dirty="0">
                          <a:solidFill>
                            <a:schemeClr val="tx1"/>
                          </a:solidFill>
                        </a:rPr>
                        <a:t>1</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328695912"/>
                  </a:ext>
                </a:extLst>
              </a:tr>
            </a:tbl>
          </a:graphicData>
        </a:graphic>
      </p:graphicFrame>
    </p:spTree>
    <p:extLst>
      <p:ext uri="{BB962C8B-B14F-4D97-AF65-F5344CB8AC3E}">
        <p14:creationId xmlns:p14="http://schemas.microsoft.com/office/powerpoint/2010/main" val="2756322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Undirected Graphs</a:t>
            </a:r>
          </a:p>
        </p:txBody>
      </p:sp>
      <p:sp>
        <p:nvSpPr>
          <p:cNvPr id="3" name="Content Placeholder 2"/>
          <p:cNvSpPr>
            <a:spLocks noGrp="1"/>
          </p:cNvSpPr>
          <p:nvPr>
            <p:ph idx="1"/>
          </p:nvPr>
        </p:nvSpPr>
        <p:spPr>
          <a:xfrm>
            <a:off x="457200" y="1295400"/>
            <a:ext cx="8424000" cy="3733800"/>
          </a:xfrm>
        </p:spPr>
        <p:txBody>
          <a:bodyPr/>
          <a:lstStyle/>
          <a:p>
            <a:r>
              <a:rPr lang="en-US" sz="2400" b="1" dirty="0"/>
              <a:t>Definition</a:t>
            </a:r>
            <a:r>
              <a:rPr lang="en-US" sz="2400" dirty="0"/>
              <a:t>: An undirected graph is called </a:t>
            </a:r>
            <a:r>
              <a:rPr lang="en-US" sz="2400" i="1" dirty="0"/>
              <a:t>connected</a:t>
            </a:r>
            <a:r>
              <a:rPr lang="en-US" sz="2400" dirty="0"/>
              <a:t> if there is a path between every pair of vertices. An undirected graph that is not </a:t>
            </a:r>
            <a:r>
              <a:rPr lang="en-US" sz="2400" i="1" dirty="0"/>
              <a:t>connected</a:t>
            </a:r>
            <a:r>
              <a:rPr lang="en-US" sz="2400" dirty="0"/>
              <a:t> is called </a:t>
            </a:r>
            <a:r>
              <a:rPr lang="en-US" sz="2400" i="1" dirty="0"/>
              <a:t>disconnected</a:t>
            </a:r>
            <a:r>
              <a:rPr lang="en-US" sz="2400" dirty="0"/>
              <a:t>. We say that we </a:t>
            </a:r>
            <a:r>
              <a:rPr lang="en-US" sz="2400" i="1" dirty="0"/>
              <a:t>disconnect</a:t>
            </a:r>
            <a:r>
              <a:rPr lang="en-US" sz="2400" dirty="0"/>
              <a:t> a graph when we remove vertices or edges, or both, to produce a disconnected subgraph.</a:t>
            </a:r>
          </a:p>
          <a:p>
            <a:r>
              <a:rPr lang="en-US" sz="2400" b="1" dirty="0"/>
              <a:t>Example</a:t>
            </a:r>
            <a:r>
              <a:rPr lang="en-US" sz="2400" dirty="0"/>
              <a:t>: </a:t>
            </a:r>
            <a:r>
              <a:rPr lang="en-US" sz="2400" i="1" dirty="0"/>
              <a:t>G</a:t>
            </a:r>
            <a:r>
              <a:rPr lang="en-US" sz="2400" baseline="-25000" dirty="0">
                <a:ea typeface="Cambria Math" pitchFamily="18" charset="0"/>
              </a:rPr>
              <a:t>1</a:t>
            </a:r>
            <a:r>
              <a:rPr lang="en-US" sz="2400" dirty="0"/>
              <a:t> is connected because there is a path between any pair of its vertices, as can be easily seen. However </a:t>
            </a:r>
            <a:r>
              <a:rPr lang="en-US" sz="2400" i="1" dirty="0"/>
              <a:t>G</a:t>
            </a:r>
            <a:r>
              <a:rPr lang="en-US" sz="2400" baseline="-25000" dirty="0">
                <a:ea typeface="Cambria Math" pitchFamily="18" charset="0"/>
              </a:rPr>
              <a:t>2</a:t>
            </a:r>
            <a:r>
              <a:rPr lang="en-US" sz="2400" dirty="0"/>
              <a:t> is not connected because there is no path between vertices </a:t>
            </a:r>
            <a:r>
              <a:rPr lang="en-US" sz="2400" i="1" dirty="0"/>
              <a:t>a</a:t>
            </a:r>
            <a:r>
              <a:rPr lang="en-US" sz="2400" dirty="0"/>
              <a:t> and </a:t>
            </a:r>
            <a:r>
              <a:rPr lang="en-US" sz="2400" i="1" dirty="0"/>
              <a:t>f</a:t>
            </a:r>
            <a:r>
              <a:rPr lang="en-US" sz="2400" dirty="0"/>
              <a:t>, for example.</a:t>
            </a:r>
          </a:p>
        </p:txBody>
      </p:sp>
      <p:pic>
        <p:nvPicPr>
          <p:cNvPr id="6" name="Picture 3" descr="Two graphs, G1 and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660208" y="4648200"/>
            <a:ext cx="2351476" cy="1722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1758137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 Components</a:t>
            </a:r>
          </a:p>
        </p:txBody>
      </p:sp>
      <p:sp>
        <p:nvSpPr>
          <p:cNvPr id="3" name="Content Placeholder 2"/>
          <p:cNvSpPr>
            <a:spLocks noGrp="1"/>
          </p:cNvSpPr>
          <p:nvPr>
            <p:ph idx="1"/>
          </p:nvPr>
        </p:nvSpPr>
        <p:spPr>
          <a:xfrm>
            <a:off x="457200" y="1295400"/>
            <a:ext cx="8424000" cy="3352800"/>
          </a:xfrm>
        </p:spPr>
        <p:txBody>
          <a:bodyPr/>
          <a:lstStyle/>
          <a:p>
            <a:r>
              <a:rPr lang="en-US" sz="2400" b="1" dirty="0"/>
              <a:t>Definition</a:t>
            </a:r>
            <a:r>
              <a:rPr lang="en-US" sz="2400" dirty="0"/>
              <a:t>: A </a:t>
            </a:r>
            <a:r>
              <a:rPr lang="en-US" sz="2400" i="1" dirty="0"/>
              <a:t>connected component </a:t>
            </a:r>
            <a:r>
              <a:rPr lang="en-US" sz="2400" dirty="0"/>
              <a:t>of a graph </a:t>
            </a:r>
            <a:r>
              <a:rPr lang="en-US" sz="2400" i="1" dirty="0"/>
              <a:t>G</a:t>
            </a:r>
            <a:r>
              <a:rPr lang="en-US" sz="2400" dirty="0"/>
              <a:t> is a connected subgraph of </a:t>
            </a:r>
            <a:r>
              <a:rPr lang="en-US" sz="2400" i="1" dirty="0"/>
              <a:t>G</a:t>
            </a:r>
            <a:r>
              <a:rPr lang="en-US" sz="2400" dirty="0"/>
              <a:t> that is not a proper subgraph of another connected subgraph of </a:t>
            </a:r>
            <a:r>
              <a:rPr lang="en-US" sz="2400" i="1" dirty="0"/>
              <a:t>G</a:t>
            </a:r>
            <a:r>
              <a:rPr lang="en-US" sz="2400" dirty="0"/>
              <a:t>. A graph </a:t>
            </a:r>
            <a:r>
              <a:rPr lang="en-US" sz="2400" i="1" dirty="0"/>
              <a:t>G</a:t>
            </a:r>
            <a:r>
              <a:rPr lang="en-US" sz="2400" dirty="0"/>
              <a:t> that is not connected has two or more connected components that are disjoint and have </a:t>
            </a:r>
            <a:r>
              <a:rPr lang="en-US" sz="2400" i="1" dirty="0"/>
              <a:t>G</a:t>
            </a:r>
            <a:r>
              <a:rPr lang="en-US" sz="2400" dirty="0"/>
              <a:t> as their union.</a:t>
            </a:r>
          </a:p>
          <a:p>
            <a:r>
              <a:rPr lang="en-US" sz="2400" b="1" dirty="0"/>
              <a:t>Example</a:t>
            </a:r>
            <a:r>
              <a:rPr lang="en-US" sz="2400" dirty="0"/>
              <a:t>: The graph </a:t>
            </a:r>
            <a:r>
              <a:rPr lang="en-US" sz="2400" i="1" dirty="0"/>
              <a:t>H</a:t>
            </a:r>
            <a:r>
              <a:rPr lang="en-US" sz="2400" dirty="0"/>
              <a:t> is the union of three disjoint subgraphs </a:t>
            </a:r>
            <a:r>
              <a:rPr lang="en-US" sz="2400" i="1" dirty="0"/>
              <a:t>H</a:t>
            </a:r>
            <a:r>
              <a:rPr lang="en-US" sz="2400" baseline="-25000" dirty="0">
                <a:latin typeface="Cambria Math" pitchFamily="18" charset="0"/>
                <a:ea typeface="Cambria Math" pitchFamily="18" charset="0"/>
              </a:rPr>
              <a:t>1</a:t>
            </a:r>
            <a:r>
              <a:rPr lang="en-US" sz="2400" dirty="0"/>
              <a:t>, </a:t>
            </a:r>
            <a:r>
              <a:rPr lang="en-US" sz="2400" i="1" dirty="0"/>
              <a:t>H</a:t>
            </a:r>
            <a:r>
              <a:rPr lang="en-US" sz="2400" baseline="-25000" dirty="0">
                <a:latin typeface="Cambria Math" pitchFamily="18" charset="0"/>
                <a:ea typeface="Cambria Math" pitchFamily="18" charset="0"/>
              </a:rPr>
              <a:t>2</a:t>
            </a:r>
            <a:r>
              <a:rPr lang="en-US" sz="2400" dirty="0"/>
              <a:t>, and </a:t>
            </a:r>
            <a:r>
              <a:rPr lang="en-US" sz="2400" i="1" dirty="0"/>
              <a:t>H</a:t>
            </a:r>
            <a:r>
              <a:rPr lang="en-US" sz="2400" baseline="-25000" dirty="0">
                <a:latin typeface="Cambria Math" pitchFamily="18" charset="0"/>
                <a:ea typeface="Cambria Math" pitchFamily="18" charset="0"/>
              </a:rPr>
              <a:t>3</a:t>
            </a:r>
            <a:r>
              <a:rPr lang="en-US" sz="2400" dirty="0"/>
              <a:t>, none of which are proper subgraphs of a larger connected subgraph of </a:t>
            </a:r>
            <a:r>
              <a:rPr lang="en-US" sz="2400" i="1" dirty="0"/>
              <a:t>G</a:t>
            </a:r>
            <a:r>
              <a:rPr lang="en-US" sz="2400" dirty="0"/>
              <a:t>. These three subgraphs are the connected components of </a:t>
            </a:r>
            <a:r>
              <a:rPr lang="en-US" sz="2400" i="1" dirty="0"/>
              <a:t>H</a:t>
            </a:r>
            <a:r>
              <a:rPr lang="en-US" sz="2400" dirty="0"/>
              <a:t>.</a:t>
            </a:r>
          </a:p>
        </p:txBody>
      </p:sp>
      <p:pic>
        <p:nvPicPr>
          <p:cNvPr id="6" name="Picture 3" descr="A disconnected graph with 8 vertices. A, B, C, D. E, F,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271039" y="4572000"/>
            <a:ext cx="3129815" cy="17651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2190439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1</a:t>
            </a:r>
          </a:p>
        </p:txBody>
      </p:sp>
      <p:sp>
        <p:nvSpPr>
          <p:cNvPr id="3" name="Content Placeholder 2"/>
          <p:cNvSpPr>
            <a:spLocks noGrp="1"/>
          </p:cNvSpPr>
          <p:nvPr>
            <p:ph idx="1"/>
          </p:nvPr>
        </p:nvSpPr>
        <p:spPr/>
        <p:txBody>
          <a:bodyPr/>
          <a:lstStyle/>
          <a:p>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a:t>
            </a:r>
          </a:p>
          <a:p>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a:t>
            </a:r>
          </a:p>
        </p:txBody>
      </p:sp>
    </p:spTree>
    <p:extLst>
      <p:ext uri="{BB962C8B-B14F-4D97-AF65-F5344CB8AC3E}">
        <p14:creationId xmlns:p14="http://schemas.microsoft.com/office/powerpoint/2010/main" val="854153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2</a:t>
            </a:r>
          </a:p>
        </p:txBody>
      </p:sp>
      <p:sp>
        <p:nvSpPr>
          <p:cNvPr id="3" name="Content Placeholder 2"/>
          <p:cNvSpPr>
            <a:spLocks noGrp="1"/>
          </p:cNvSpPr>
          <p:nvPr>
            <p:ph idx="1"/>
          </p:nvPr>
        </p:nvSpPr>
        <p:spPr>
          <a:xfrm>
            <a:off x="457200" y="1295400"/>
            <a:ext cx="8424000" cy="5148000"/>
          </a:xfrm>
        </p:spPr>
        <p:txBody>
          <a:bodyPr/>
          <a:lstStyle/>
          <a:p>
            <a:pPr>
              <a:spcBef>
                <a:spcPts val="800"/>
              </a:spcBef>
            </a:pPr>
            <a:r>
              <a:rPr lang="en-US" sz="2200" b="1" dirty="0"/>
              <a:t>Example</a:t>
            </a:r>
            <a:r>
              <a:rPr lang="en-US" sz="2200" dirty="0"/>
              <a:t>: </a:t>
            </a:r>
            <a:r>
              <a:rPr lang="en-US" sz="2200" i="1" dirty="0"/>
              <a:t>G</a:t>
            </a:r>
            <a:r>
              <a:rPr lang="en-US" sz="2200" dirty="0"/>
              <a:t> is strongly connected</a:t>
            </a:r>
            <a:br>
              <a:rPr lang="en-US" sz="2200" dirty="0"/>
            </a:br>
            <a:r>
              <a:rPr lang="en-US" sz="2200" dirty="0"/>
              <a:t>because there is a path between any</a:t>
            </a:r>
            <a:br>
              <a:rPr lang="en-US" sz="2200" dirty="0"/>
            </a:br>
            <a:r>
              <a:rPr lang="en-US" sz="2200" dirty="0"/>
              <a:t>two vertices in the directed graph.</a:t>
            </a:r>
            <a:br>
              <a:rPr lang="en-US" sz="2200" dirty="0"/>
            </a:br>
            <a:r>
              <a:rPr lang="en-US" sz="2200" dirty="0"/>
              <a:t>Hence, </a:t>
            </a:r>
            <a:r>
              <a:rPr lang="en-US" sz="2200" i="1" dirty="0"/>
              <a:t>G</a:t>
            </a:r>
            <a:r>
              <a:rPr lang="en-US" sz="2200" dirty="0"/>
              <a:t> is also weakly connected.</a:t>
            </a:r>
            <a:br>
              <a:rPr lang="en-US" sz="2200" dirty="0"/>
            </a:br>
            <a:r>
              <a:rPr lang="en-US" sz="2200" dirty="0"/>
              <a:t>The graph </a:t>
            </a:r>
            <a:r>
              <a:rPr lang="en-US" sz="2200" i="1" dirty="0"/>
              <a:t>H</a:t>
            </a:r>
            <a:r>
              <a:rPr lang="en-US" sz="2200" dirty="0"/>
              <a:t> is not strongly connected,</a:t>
            </a:r>
            <a:br>
              <a:rPr lang="en-US" sz="2200" dirty="0"/>
            </a:br>
            <a:r>
              <a:rPr lang="en-US" sz="2200" dirty="0"/>
              <a:t>since there is no directed path from </a:t>
            </a:r>
            <a:r>
              <a:rPr lang="en-US" sz="2200" i="1" dirty="0"/>
              <a:t>a</a:t>
            </a:r>
            <a:r>
              <a:rPr lang="en-US" sz="2200" dirty="0"/>
              <a:t> to </a:t>
            </a:r>
            <a:r>
              <a:rPr lang="en-US" sz="2200" i="1" dirty="0"/>
              <a:t>b</a:t>
            </a:r>
            <a:r>
              <a:rPr lang="en-US" sz="2200" dirty="0"/>
              <a:t>,</a:t>
            </a:r>
            <a:br>
              <a:rPr lang="en-US" sz="2200" dirty="0"/>
            </a:br>
            <a:r>
              <a:rPr lang="en-US" sz="2200" dirty="0"/>
              <a:t>but it is weakly connected.</a:t>
            </a:r>
          </a:p>
          <a:p>
            <a:pPr>
              <a:spcBef>
                <a:spcPts val="800"/>
              </a:spcBef>
            </a:pPr>
            <a:r>
              <a:rPr lang="en-US" sz="2200" b="1" dirty="0"/>
              <a:t>Definition</a:t>
            </a:r>
            <a:r>
              <a:rPr lang="en-US" sz="2200" dirty="0"/>
              <a:t>: The subgraphs of a directed graph </a:t>
            </a:r>
            <a:r>
              <a:rPr lang="en-US" sz="2200" i="1" dirty="0"/>
              <a:t>G</a:t>
            </a:r>
            <a:r>
              <a:rPr lang="en-US" sz="2200" dirty="0"/>
              <a:t> that are strongly connected but not contained in larger strongly connected subgraphs, that is, the maximal strongly connected subgraphs, are called the </a:t>
            </a:r>
            <a:r>
              <a:rPr lang="en-US" sz="2200" i="1" dirty="0"/>
              <a:t>strongly connected components</a:t>
            </a:r>
            <a:r>
              <a:rPr lang="en-US" sz="2200" dirty="0"/>
              <a:t> or </a:t>
            </a:r>
            <a:r>
              <a:rPr lang="en-US" sz="2200" i="1" dirty="0"/>
              <a:t>strong components </a:t>
            </a:r>
            <a:r>
              <a:rPr lang="en-US" sz="2200" dirty="0"/>
              <a:t>of </a:t>
            </a:r>
            <a:r>
              <a:rPr lang="en-US" sz="2200" i="1" dirty="0"/>
              <a:t>G</a:t>
            </a:r>
            <a:r>
              <a:rPr lang="en-US" sz="2200" dirty="0"/>
              <a:t>.</a:t>
            </a:r>
          </a:p>
          <a:p>
            <a:pPr>
              <a:spcBef>
                <a:spcPts val="800"/>
              </a:spcBef>
            </a:pPr>
            <a:r>
              <a:rPr lang="en-US" sz="2200" b="1" dirty="0"/>
              <a:t>Example (</a:t>
            </a:r>
            <a:r>
              <a:rPr lang="en-US" sz="2200" i="1" dirty="0"/>
              <a:t>continued</a:t>
            </a:r>
            <a:r>
              <a:rPr lang="en-US" sz="2200" b="1" dirty="0"/>
              <a:t>)</a:t>
            </a:r>
            <a:r>
              <a:rPr lang="en-US" sz="2200" dirty="0"/>
              <a:t>: The graph </a:t>
            </a:r>
            <a:r>
              <a:rPr lang="en-US" sz="2200" i="1" dirty="0"/>
              <a:t>H</a:t>
            </a:r>
            <a:r>
              <a:rPr lang="en-US" sz="2200" dirty="0"/>
              <a:t> has three strongly connected components, consisting of the vertex </a:t>
            </a:r>
            <a:r>
              <a:rPr lang="en-US" sz="2200" i="1" dirty="0"/>
              <a:t>a</a:t>
            </a:r>
            <a:r>
              <a:rPr lang="en-US" sz="2200" dirty="0"/>
              <a:t>; the vertex </a:t>
            </a:r>
            <a:r>
              <a:rPr lang="en-US" sz="2200" i="1" dirty="0"/>
              <a:t>e;</a:t>
            </a:r>
            <a:r>
              <a:rPr lang="en-US" sz="2200" dirty="0"/>
              <a:t> and the subgraph consisting of the vertices </a:t>
            </a:r>
            <a:r>
              <a:rPr lang="en-US" sz="2200" i="1" dirty="0"/>
              <a:t>b</a:t>
            </a:r>
            <a:r>
              <a:rPr lang="en-US" sz="2200" dirty="0"/>
              <a:t>, </a:t>
            </a:r>
            <a:r>
              <a:rPr lang="en-US" sz="2200" i="1" dirty="0"/>
              <a:t>c</a:t>
            </a:r>
            <a:r>
              <a:rPr lang="en-US" sz="2200" dirty="0"/>
              <a:t>, </a:t>
            </a:r>
            <a:r>
              <a:rPr lang="en-US" sz="2200" i="1" dirty="0"/>
              <a:t>d</a:t>
            </a:r>
            <a:r>
              <a:rPr lang="en-US" sz="2200" dirty="0"/>
              <a:t> and edges (</a:t>
            </a:r>
            <a:r>
              <a:rPr lang="en-US" sz="2200" i="1" dirty="0" err="1"/>
              <a:t>b</a:t>
            </a:r>
            <a:r>
              <a:rPr lang="en-US" sz="2200" dirty="0" err="1"/>
              <a:t>,</a:t>
            </a:r>
            <a:r>
              <a:rPr lang="en-US" sz="2200" i="1" dirty="0" err="1"/>
              <a:t>c</a:t>
            </a:r>
            <a:r>
              <a:rPr lang="en-US" sz="2200" dirty="0"/>
              <a:t>), (</a:t>
            </a:r>
            <a:r>
              <a:rPr lang="en-US" sz="2200" i="1" dirty="0" err="1"/>
              <a:t>c</a:t>
            </a:r>
            <a:r>
              <a:rPr lang="en-US" sz="2200" dirty="0" err="1"/>
              <a:t>,</a:t>
            </a:r>
            <a:r>
              <a:rPr lang="en-US" sz="2200" i="1" dirty="0" err="1"/>
              <a:t>d</a:t>
            </a:r>
            <a:r>
              <a:rPr lang="en-US" sz="2200" dirty="0"/>
              <a:t>), and (</a:t>
            </a:r>
            <a:r>
              <a:rPr lang="en-US" sz="2200" i="1" dirty="0" err="1"/>
              <a:t>d</a:t>
            </a:r>
            <a:r>
              <a:rPr lang="en-US" sz="2200" dirty="0" err="1"/>
              <a:t>,</a:t>
            </a:r>
            <a:r>
              <a:rPr lang="en-US" sz="2200" i="1" dirty="0" err="1"/>
              <a:t>b</a:t>
            </a:r>
            <a:r>
              <a:rPr lang="en-US" sz="2200" dirty="0"/>
              <a:t>).</a:t>
            </a:r>
          </a:p>
        </p:txBody>
      </p:sp>
      <p:pic>
        <p:nvPicPr>
          <p:cNvPr id="6" name="Picture 3" descr="Two directed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10806" y="1319502"/>
            <a:ext cx="3304594" cy="165229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58969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r>
              <a:rPr lang="en-US" sz="1500" dirty="0"/>
              <a:t> 1</a:t>
            </a:r>
          </a:p>
        </p:txBody>
      </p:sp>
      <p:sp>
        <p:nvSpPr>
          <p:cNvPr id="3" name="Content Placeholder 2"/>
          <p:cNvSpPr>
            <a:spLocks noGrp="1"/>
          </p:cNvSpPr>
          <p:nvPr>
            <p:ph idx="1"/>
          </p:nvPr>
        </p:nvSpPr>
        <p:spPr>
          <a:xfrm>
            <a:off x="457200" y="1295400"/>
            <a:ext cx="8458200" cy="4953000"/>
          </a:xfrm>
        </p:spPr>
        <p:txBody>
          <a:bodyPr/>
          <a:lstStyle/>
          <a:p>
            <a:r>
              <a:rPr lang="en-US" sz="3000" b="1" dirty="0"/>
              <a:t>Definition:</a:t>
            </a:r>
            <a:r>
              <a:rPr lang="en-US" sz="3000" dirty="0"/>
              <a:t> An </a:t>
            </a:r>
            <a:r>
              <a:rPr lang="en-US" sz="3000" i="1" dirty="0"/>
              <a:t>directed graph </a:t>
            </a:r>
            <a:r>
              <a:rPr lang="en-US" sz="3000" dirty="0"/>
              <a:t>(or </a:t>
            </a:r>
            <a:r>
              <a:rPr lang="en-US" sz="3000" i="1" dirty="0"/>
              <a:t>digraph</a:t>
            </a:r>
            <a:r>
              <a:rPr lang="en-US" sz="3000" dirty="0"/>
              <a:t>) </a:t>
            </a:r>
            <a:r>
              <a:rPr lang="en-US" sz="3000" i="1" dirty="0"/>
              <a:t>G = </a:t>
            </a:r>
            <a:r>
              <a:rPr lang="en-US" sz="3000" dirty="0"/>
              <a:t>(</a:t>
            </a:r>
            <a:r>
              <a:rPr lang="en-US" sz="3000" i="1" dirty="0"/>
              <a:t>V, E</a:t>
            </a:r>
            <a:r>
              <a:rPr lang="en-US" sz="3000" dirty="0"/>
              <a:t>)</a:t>
            </a:r>
            <a:r>
              <a:rPr lang="en-US" sz="3000" i="1" dirty="0"/>
              <a:t> </a:t>
            </a:r>
            <a:r>
              <a:rPr lang="en-US" sz="3000" dirty="0"/>
              <a:t>consists of </a:t>
            </a:r>
            <a:r>
              <a:rPr lang="en-US" sz="3000" i="1" dirty="0"/>
              <a:t> </a:t>
            </a:r>
            <a:r>
              <a:rPr lang="en-US" sz="3000" dirty="0"/>
              <a:t>a nonempty set </a:t>
            </a:r>
            <a:r>
              <a:rPr lang="en-US" sz="3000" i="1" dirty="0"/>
              <a:t>V</a:t>
            </a:r>
            <a:r>
              <a:rPr lang="en-US" sz="3000" dirty="0"/>
              <a:t> of </a:t>
            </a:r>
            <a:r>
              <a:rPr lang="en-US" sz="3000" i="1" dirty="0"/>
              <a:t>vertices </a:t>
            </a:r>
            <a:r>
              <a:rPr lang="en-US" sz="3000" dirty="0"/>
              <a:t>(or </a:t>
            </a:r>
            <a:r>
              <a:rPr lang="en-US" sz="3000" i="1" dirty="0"/>
              <a:t>nodes</a:t>
            </a:r>
            <a:r>
              <a:rPr lang="en-US" sz="3000" dirty="0"/>
              <a:t>) and a set </a:t>
            </a:r>
            <a:r>
              <a:rPr lang="en-US" sz="3000" i="1" dirty="0"/>
              <a:t>E</a:t>
            </a:r>
            <a:r>
              <a:rPr lang="en-US" sz="3000" dirty="0"/>
              <a:t> of </a:t>
            </a:r>
            <a:r>
              <a:rPr lang="en-US" sz="3000" i="1" dirty="0"/>
              <a:t>directed edges </a:t>
            </a:r>
            <a:r>
              <a:rPr lang="en-US" sz="3000" dirty="0"/>
              <a:t>(or </a:t>
            </a:r>
            <a:r>
              <a:rPr lang="en-US" sz="3000" i="1" dirty="0"/>
              <a:t>arcs</a:t>
            </a:r>
            <a:r>
              <a:rPr lang="en-US" sz="3000" dirty="0"/>
              <a:t>)</a:t>
            </a:r>
            <a:r>
              <a:rPr lang="en-US" sz="3000" i="1" dirty="0"/>
              <a:t>. </a:t>
            </a:r>
            <a:r>
              <a:rPr lang="en-US" sz="3000" dirty="0"/>
              <a:t>Each edge is associated with an ordered pair of vertices. The directed edge associated with the ordered pair (</a:t>
            </a:r>
            <a:r>
              <a:rPr lang="en-US" sz="3000" i="1" dirty="0" err="1"/>
              <a:t>u</a:t>
            </a:r>
            <a:r>
              <a:rPr lang="en-US" sz="3000" dirty="0" err="1"/>
              <a:t>,</a:t>
            </a:r>
            <a:r>
              <a:rPr lang="en-US" sz="3000" i="1" dirty="0" err="1"/>
              <a:t>v</a:t>
            </a:r>
            <a:r>
              <a:rPr lang="en-US" sz="3000" dirty="0"/>
              <a:t>) is said to </a:t>
            </a:r>
            <a:r>
              <a:rPr lang="en-US" sz="3000" i="1" dirty="0"/>
              <a:t>start at u</a:t>
            </a:r>
            <a:r>
              <a:rPr lang="en-US" sz="3000" dirty="0"/>
              <a:t> and </a:t>
            </a:r>
            <a:r>
              <a:rPr lang="en-US" sz="3000" i="1" dirty="0"/>
              <a:t>end at</a:t>
            </a:r>
            <a:r>
              <a:rPr lang="en-US" sz="3000" dirty="0"/>
              <a:t> </a:t>
            </a:r>
            <a:r>
              <a:rPr lang="en-US" sz="3000" i="1" dirty="0"/>
              <a:t>v</a:t>
            </a:r>
            <a:r>
              <a:rPr lang="en-US" sz="3000" dirty="0"/>
              <a:t>. </a:t>
            </a:r>
          </a:p>
          <a:p>
            <a:r>
              <a:rPr lang="en-US" sz="3000" b="1" dirty="0"/>
              <a:t>Remark</a:t>
            </a:r>
            <a:r>
              <a:rPr lang="en-US" sz="3000" dirty="0"/>
              <a:t>: </a:t>
            </a:r>
          </a:p>
          <a:p>
            <a:pPr lvl="1"/>
            <a:r>
              <a:rPr lang="en-US" sz="2600" dirty="0"/>
              <a:t>Graphs where the end points of an edge are not ordered are said to be </a:t>
            </a:r>
            <a:r>
              <a:rPr lang="en-US" sz="2600" i="1" dirty="0"/>
              <a:t>undirected graphs</a:t>
            </a:r>
            <a:r>
              <a:rPr lang="en-US" sz="2600" dirty="0"/>
              <a:t>.</a:t>
            </a:r>
          </a:p>
        </p:txBody>
      </p:sp>
    </p:spTree>
    <p:extLst>
      <p:ext uri="{BB962C8B-B14F-4D97-AF65-F5344CB8AC3E}">
        <p14:creationId xmlns:p14="http://schemas.microsoft.com/office/powerpoint/2010/main" val="1191807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Connected Components of the Web Graph</a:t>
            </a:r>
          </a:p>
        </p:txBody>
      </p:sp>
      <p:sp>
        <p:nvSpPr>
          <p:cNvPr id="3" name="Content Placeholder 2"/>
          <p:cNvSpPr>
            <a:spLocks noGrp="1"/>
          </p:cNvSpPr>
          <p:nvPr>
            <p:ph idx="1"/>
          </p:nvPr>
        </p:nvSpPr>
        <p:spPr>
          <a:xfrm>
            <a:off x="457200" y="1295400"/>
            <a:ext cx="8280000" cy="5257800"/>
          </a:xfrm>
        </p:spPr>
        <p:txBody>
          <a:bodyPr/>
          <a:lstStyle/>
          <a:p>
            <a:pPr>
              <a:spcBef>
                <a:spcPts val="0"/>
              </a:spcBef>
            </a:pPr>
            <a:r>
              <a:rPr lang="en-US" sz="2000" dirty="0"/>
              <a:t>Recall that at any particular instant the web graph provides a snapshot of the web, where vertices represent web pages and edges represent links. According to a </a:t>
            </a:r>
            <a:r>
              <a:rPr lang="en-US" sz="2000" dirty="0">
                <a:ea typeface="Cambria Math" pitchFamily="18" charset="0"/>
              </a:rPr>
              <a:t>1999</a:t>
            </a:r>
            <a:r>
              <a:rPr lang="en-US" sz="2000" dirty="0"/>
              <a:t> study, the Web graph at that time had over </a:t>
            </a:r>
            <a:r>
              <a:rPr lang="en-US" sz="2000" dirty="0">
                <a:ea typeface="Cambria Math" pitchFamily="18" charset="0"/>
              </a:rPr>
              <a:t>200</a:t>
            </a:r>
            <a:r>
              <a:rPr lang="en-US" sz="2000" dirty="0"/>
              <a:t> million vertices and over </a:t>
            </a:r>
            <a:r>
              <a:rPr lang="en-US" sz="2000" dirty="0">
                <a:ea typeface="Cambria Math" pitchFamily="18" charset="0"/>
              </a:rPr>
              <a:t>1.5</a:t>
            </a:r>
            <a:r>
              <a:rPr lang="en-US" sz="2000" dirty="0"/>
              <a:t> billion edges. (The numbers today are several orders of magnitude larger.)</a:t>
            </a:r>
          </a:p>
          <a:p>
            <a:pPr>
              <a:spcBef>
                <a:spcPts val="0"/>
              </a:spcBef>
            </a:pPr>
            <a:r>
              <a:rPr lang="en-US" sz="2000" dirty="0"/>
              <a:t>The underlying undirected graph of this Web graph has a connected component that includes approximately </a:t>
            </a:r>
            <a:r>
              <a:rPr lang="en-US" sz="2000" dirty="0">
                <a:ea typeface="Cambria Math" pitchFamily="18" charset="0"/>
              </a:rPr>
              <a:t>90</a:t>
            </a:r>
            <a:r>
              <a:rPr lang="en-US" sz="2000" dirty="0"/>
              <a:t>% of the vertices.</a:t>
            </a:r>
          </a:p>
          <a:p>
            <a:pPr>
              <a:spcBef>
                <a:spcPts val="0"/>
              </a:spcBef>
            </a:pPr>
            <a:r>
              <a:rPr lang="en-US" sz="2000" dirty="0"/>
              <a:t>There is a </a:t>
            </a:r>
            <a:r>
              <a:rPr lang="en-US" sz="2000" i="1" dirty="0"/>
              <a:t>giant strongly connected component (GSCC)</a:t>
            </a:r>
            <a:r>
              <a:rPr lang="en-US" sz="2000" dirty="0"/>
              <a:t> consisting of  more than </a:t>
            </a:r>
            <a:r>
              <a:rPr lang="en-US" sz="2000" dirty="0">
                <a:ea typeface="Cambria Math" pitchFamily="18" charset="0"/>
              </a:rPr>
              <a:t>53</a:t>
            </a:r>
            <a:r>
              <a:rPr lang="en-US" sz="2000" dirty="0"/>
              <a:t> million vertices. A Web page in this component can be reached by following links starting in any other page of the component. There are three other categories of pages with each having about 44 million vertices: </a:t>
            </a:r>
          </a:p>
          <a:p>
            <a:pPr lvl="1">
              <a:spcBef>
                <a:spcPts val="0"/>
              </a:spcBef>
            </a:pPr>
            <a:r>
              <a:rPr lang="en-US" sz="1800" dirty="0"/>
              <a:t>pages that can be reached from a page in the GSCC, but do not link back.</a:t>
            </a:r>
          </a:p>
          <a:p>
            <a:pPr lvl="1">
              <a:spcBef>
                <a:spcPts val="0"/>
              </a:spcBef>
            </a:pPr>
            <a:r>
              <a:rPr lang="en-US" sz="1800" dirty="0"/>
              <a:t>pages that link back to the GSCC, but can not be reached by following links from pages in the GSCC.</a:t>
            </a:r>
          </a:p>
          <a:p>
            <a:pPr lvl="1">
              <a:spcBef>
                <a:spcPts val="0"/>
              </a:spcBef>
            </a:pPr>
            <a:r>
              <a:rPr lang="en-US" sz="1800" dirty="0"/>
              <a:t>pages that cannot reach pages in the GSCC and can not be reached from pages in the GSCC.</a:t>
            </a:r>
          </a:p>
        </p:txBody>
      </p:sp>
    </p:spTree>
    <p:extLst>
      <p:ext uri="{BB962C8B-B14F-4D97-AF65-F5344CB8AC3E}">
        <p14:creationId xmlns:p14="http://schemas.microsoft.com/office/powerpoint/2010/main" val="140878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p>
        </p:txBody>
      </p:sp>
      <p:sp>
        <p:nvSpPr>
          <p:cNvPr id="3" name="Content Placeholder 2"/>
          <p:cNvSpPr>
            <a:spLocks noGrp="1"/>
          </p:cNvSpPr>
          <p:nvPr>
            <p:ph idx="1"/>
          </p:nvPr>
        </p:nvSpPr>
        <p:spPr>
          <a:xfrm>
            <a:off x="457200" y="1295400"/>
            <a:ext cx="8280000" cy="5292000"/>
          </a:xfrm>
        </p:spPr>
        <p:txBody>
          <a:bodyPr/>
          <a:lstStyle/>
          <a:p>
            <a:pPr>
              <a:spcBef>
                <a:spcPts val="0"/>
              </a:spcBef>
              <a:spcAft>
                <a:spcPts val="300"/>
              </a:spcAft>
            </a:pPr>
            <a:r>
              <a:rPr lang="en-US" sz="1800" dirty="0"/>
              <a:t>We can use the adjacency matrix of a graph to find the number of paths between two vertices in the graph.</a:t>
            </a:r>
          </a:p>
          <a:p>
            <a:pPr>
              <a:spcBef>
                <a:spcPts val="0"/>
              </a:spcBef>
              <a:spcAft>
                <a:spcPts val="300"/>
              </a:spcAft>
            </a:pPr>
            <a:r>
              <a:rPr lang="en-US" sz="1800" b="1" dirty="0"/>
              <a:t>Theorem</a:t>
            </a:r>
            <a:r>
              <a:rPr lang="en-US" sz="1800" dirty="0"/>
              <a:t>: Let G be a graph with adjacency matrix </a:t>
            </a:r>
            <a:r>
              <a:rPr lang="en-US" sz="1800" b="1" dirty="0"/>
              <a:t>A</a:t>
            </a:r>
            <a:r>
              <a:rPr lang="en-US" sz="1800" dirty="0"/>
              <a:t> with respect to the ordering </a:t>
            </a:r>
            <a:r>
              <a:rPr lang="en-US" sz="1800" i="1" dirty="0"/>
              <a:t>v</a:t>
            </a:r>
            <a:r>
              <a:rPr lang="en-US" sz="1800" baseline="-25000" dirty="0">
                <a:latin typeface="Cambria Math" pitchFamily="18" charset="0"/>
                <a:ea typeface="Cambria Math" pitchFamily="18" charset="0"/>
              </a:rPr>
              <a:t>1</a:t>
            </a:r>
            <a:r>
              <a:rPr lang="en-US" sz="1800" i="1" dirty="0"/>
              <a:t>, … , </a:t>
            </a:r>
            <a:r>
              <a:rPr lang="en-US" sz="1800" i="1" dirty="0" err="1"/>
              <a:t>v</a:t>
            </a:r>
            <a:r>
              <a:rPr lang="en-US" sz="1800" i="1" baseline="-25000" dirty="0" err="1"/>
              <a:t>n</a:t>
            </a:r>
            <a:r>
              <a:rPr lang="en-US" sz="1800" dirty="0"/>
              <a:t> of vertices (with directed or undirected edges, multiple edges and loops allowed). The number of different paths of length </a:t>
            </a:r>
            <a:r>
              <a:rPr lang="en-US" sz="1800" i="1" dirty="0"/>
              <a:t>r</a:t>
            </a:r>
            <a:r>
              <a:rPr lang="en-US" sz="1800" dirty="0"/>
              <a:t> from </a:t>
            </a:r>
            <a:r>
              <a:rPr lang="en-US" sz="1800" i="1" dirty="0"/>
              <a:t>v</a:t>
            </a:r>
            <a:r>
              <a:rPr lang="en-US" sz="1800" i="1" baseline="-25000" dirty="0"/>
              <a:t>i</a:t>
            </a:r>
            <a:r>
              <a:rPr lang="en-US" sz="1800" dirty="0"/>
              <a:t> to </a:t>
            </a:r>
            <a:r>
              <a:rPr lang="en-US" sz="1800" i="1" dirty="0" err="1"/>
              <a:t>v</a:t>
            </a:r>
            <a:r>
              <a:rPr lang="en-US" sz="1800" i="1" baseline="-25000" dirty="0" err="1"/>
              <a:t>j</a:t>
            </a:r>
            <a:r>
              <a:rPr lang="en-US" sz="1800" dirty="0"/>
              <a:t>, where </a:t>
            </a:r>
            <a:r>
              <a:rPr lang="en-US" sz="1800" i="1" dirty="0"/>
              <a:t>r &gt;</a:t>
            </a:r>
            <a:r>
              <a:rPr lang="en-US" sz="1800" dirty="0">
                <a:latin typeface="Cambria Math" pitchFamily="18" charset="0"/>
                <a:ea typeface="Cambria Math" pitchFamily="18" charset="0"/>
              </a:rPr>
              <a:t>0 </a:t>
            </a:r>
            <a:r>
              <a:rPr lang="en-US" sz="1800" dirty="0"/>
              <a:t>is a positive integer, equals the (</a:t>
            </a:r>
            <a:r>
              <a:rPr lang="en-US" sz="1800" i="1" dirty="0" err="1"/>
              <a:t>i</a:t>
            </a:r>
            <a:r>
              <a:rPr lang="en-US" sz="1800" dirty="0" err="1"/>
              <a:t>,</a:t>
            </a:r>
            <a:r>
              <a:rPr lang="en-US" sz="1800" i="1" dirty="0" err="1"/>
              <a:t>j</a:t>
            </a:r>
            <a:r>
              <a:rPr lang="en-US" sz="1800" dirty="0"/>
              <a:t>)</a:t>
            </a:r>
            <a:r>
              <a:rPr lang="en-US" sz="1800" dirty="0" err="1"/>
              <a:t>th</a:t>
            </a:r>
            <a:r>
              <a:rPr lang="en-US" sz="1800" dirty="0"/>
              <a:t> entry of </a:t>
            </a:r>
            <a:r>
              <a:rPr lang="en-US" sz="1800" b="1" dirty="0"/>
              <a:t>A</a:t>
            </a:r>
            <a:r>
              <a:rPr lang="en-US" sz="1800" i="1" baseline="30000" dirty="0"/>
              <a:t>r</a:t>
            </a:r>
            <a:r>
              <a:rPr lang="en-US" sz="1800" dirty="0"/>
              <a:t>.</a:t>
            </a:r>
          </a:p>
          <a:p>
            <a:pPr marL="0" lvl="1" indent="0">
              <a:spcBef>
                <a:spcPts val="0"/>
              </a:spcBef>
              <a:spcAft>
                <a:spcPts val="300"/>
              </a:spcAft>
              <a:buClr>
                <a:schemeClr val="accent3"/>
              </a:buClr>
              <a:buSzPct val="95000"/>
              <a:buNone/>
            </a:pPr>
            <a:r>
              <a:rPr lang="en-US" sz="1800" b="1" i="1" dirty="0"/>
              <a:t>Proof</a:t>
            </a:r>
            <a:r>
              <a:rPr lang="en-US" sz="1800" i="1" dirty="0"/>
              <a:t> </a:t>
            </a:r>
            <a:r>
              <a:rPr lang="en-US" sz="1800" b="1" i="1" dirty="0"/>
              <a:t>by mathematical induction</a:t>
            </a:r>
            <a:r>
              <a:rPr lang="en-US" sz="1800" dirty="0"/>
              <a:t>:</a:t>
            </a:r>
          </a:p>
          <a:p>
            <a:pPr marL="0" lvl="1" indent="0">
              <a:spcBef>
                <a:spcPts val="0"/>
              </a:spcBef>
              <a:spcAft>
                <a:spcPts val="300"/>
              </a:spcAft>
              <a:buClr>
                <a:schemeClr val="accent3"/>
              </a:buClr>
              <a:buSzPct val="95000"/>
              <a:buNone/>
            </a:pPr>
            <a:r>
              <a:rPr lang="en-US" sz="1800" i="1" dirty="0"/>
              <a:t>Basis Step</a:t>
            </a:r>
            <a:r>
              <a:rPr lang="en-US" sz="1800" dirty="0"/>
              <a:t>: By definition of the adjacency matrix, the number of paths from </a:t>
            </a:r>
            <a:r>
              <a:rPr lang="en-US" sz="1800" i="1" dirty="0"/>
              <a:t>v</a:t>
            </a:r>
            <a:r>
              <a:rPr lang="en-US" sz="1800" i="1" baseline="-25000" dirty="0"/>
              <a:t>i</a:t>
            </a:r>
            <a:r>
              <a:rPr lang="en-US" sz="1800" dirty="0"/>
              <a:t> to </a:t>
            </a:r>
            <a:r>
              <a:rPr lang="en-US" sz="1800" i="1" dirty="0" err="1"/>
              <a:t>v</a:t>
            </a:r>
            <a:r>
              <a:rPr lang="en-US" sz="1800" i="1" baseline="-25000" dirty="0" err="1"/>
              <a:t>j</a:t>
            </a:r>
            <a:r>
              <a:rPr lang="en-US" sz="1800" dirty="0"/>
              <a:t> of length </a:t>
            </a:r>
            <a:r>
              <a:rPr lang="en-US" sz="1800" dirty="0">
                <a:latin typeface="Cambria Math" pitchFamily="18" charset="0"/>
                <a:ea typeface="Cambria Math" pitchFamily="18" charset="0"/>
              </a:rPr>
              <a:t>1</a:t>
            </a:r>
            <a:r>
              <a:rPr lang="en-US" sz="1800" dirty="0"/>
              <a:t> is the (</a:t>
            </a:r>
            <a:r>
              <a:rPr lang="en-US" sz="1800" i="1" dirty="0" err="1"/>
              <a:t>i</a:t>
            </a:r>
            <a:r>
              <a:rPr lang="en-US" sz="1800" dirty="0" err="1"/>
              <a:t>,</a:t>
            </a:r>
            <a:r>
              <a:rPr lang="en-US" sz="1800" i="1" dirty="0" err="1"/>
              <a:t>j</a:t>
            </a:r>
            <a:r>
              <a:rPr lang="en-US" sz="1800" dirty="0"/>
              <a:t>)</a:t>
            </a:r>
            <a:r>
              <a:rPr lang="en-US" sz="1800" dirty="0" err="1"/>
              <a:t>th</a:t>
            </a:r>
            <a:r>
              <a:rPr lang="en-US" sz="1800" dirty="0"/>
              <a:t> entry of </a:t>
            </a:r>
            <a:r>
              <a:rPr lang="en-US" sz="1800" b="1" dirty="0"/>
              <a:t>A</a:t>
            </a:r>
            <a:r>
              <a:rPr lang="en-US" sz="1800" dirty="0"/>
              <a:t>.</a:t>
            </a:r>
          </a:p>
          <a:p>
            <a:pPr marL="0" lvl="1" indent="0">
              <a:spcBef>
                <a:spcPts val="0"/>
              </a:spcBef>
              <a:spcAft>
                <a:spcPts val="300"/>
              </a:spcAft>
              <a:buClr>
                <a:schemeClr val="accent3"/>
              </a:buClr>
              <a:buSzPct val="95000"/>
              <a:buNone/>
            </a:pPr>
            <a:r>
              <a:rPr lang="en-US" sz="1800" i="1" dirty="0"/>
              <a:t>Inductive Step</a:t>
            </a:r>
            <a:r>
              <a:rPr lang="en-US" sz="1800" dirty="0"/>
              <a:t>: For the inductive hypothesis, we assume that that the (</a:t>
            </a:r>
            <a:r>
              <a:rPr lang="en-US" sz="1800" i="1" dirty="0" err="1"/>
              <a:t>i</a:t>
            </a:r>
            <a:r>
              <a:rPr lang="en-US" sz="1800" dirty="0" err="1"/>
              <a:t>,</a:t>
            </a:r>
            <a:r>
              <a:rPr lang="en-US" sz="1800" i="1" dirty="0" err="1"/>
              <a:t>j</a:t>
            </a:r>
            <a:r>
              <a:rPr lang="en-US" sz="1800" dirty="0"/>
              <a:t>)</a:t>
            </a:r>
            <a:r>
              <a:rPr lang="en-US" sz="1800" dirty="0" err="1"/>
              <a:t>th</a:t>
            </a:r>
            <a:r>
              <a:rPr lang="en-US" sz="1800" dirty="0"/>
              <a:t> entry of </a:t>
            </a:r>
            <a:r>
              <a:rPr lang="en-US" sz="1800" b="1" dirty="0" err="1"/>
              <a:t>A</a:t>
            </a:r>
            <a:r>
              <a:rPr lang="en-US" sz="1800" i="1" baseline="30000" dirty="0" err="1"/>
              <a:t>r</a:t>
            </a:r>
            <a:r>
              <a:rPr lang="en-US" sz="1800" dirty="0"/>
              <a:t> is the number of different paths of length </a:t>
            </a:r>
            <a:r>
              <a:rPr lang="en-US" sz="1800" i="1" dirty="0"/>
              <a:t>r</a:t>
            </a:r>
            <a:r>
              <a:rPr lang="en-US" sz="1800" dirty="0"/>
              <a:t> from </a:t>
            </a:r>
            <a:r>
              <a:rPr lang="en-US" sz="1800" i="1" dirty="0"/>
              <a:t>v</a:t>
            </a:r>
            <a:r>
              <a:rPr lang="en-US" sz="1800" i="1" baseline="-25000" dirty="0"/>
              <a:t>i</a:t>
            </a:r>
            <a:r>
              <a:rPr lang="en-US" sz="1800" dirty="0"/>
              <a:t> to </a:t>
            </a:r>
            <a:r>
              <a:rPr lang="en-US" sz="1800" i="1" dirty="0" err="1"/>
              <a:t>v</a:t>
            </a:r>
            <a:r>
              <a:rPr lang="en-US" sz="1800" i="1" baseline="-25000" dirty="0" err="1"/>
              <a:t>j</a:t>
            </a:r>
            <a:r>
              <a:rPr lang="en-US" sz="1800" dirty="0"/>
              <a:t>.</a:t>
            </a:r>
          </a:p>
          <a:p>
            <a:pPr marL="617220" lvl="1">
              <a:spcBef>
                <a:spcPts val="0"/>
              </a:spcBef>
              <a:spcAft>
                <a:spcPts val="300"/>
              </a:spcAft>
              <a:buSzPct val="95000"/>
            </a:pPr>
            <a:r>
              <a:rPr lang="en-US" sz="1600" dirty="0"/>
              <a:t>Because </a:t>
            </a:r>
            <a:r>
              <a:rPr lang="en-US" sz="1600" b="1" dirty="0"/>
              <a:t>A</a:t>
            </a:r>
            <a:r>
              <a:rPr lang="en-US" sz="1600" i="1" baseline="30000" dirty="0"/>
              <a:t>r+</a:t>
            </a:r>
            <a:r>
              <a:rPr lang="en-US" sz="1600" baseline="30000" dirty="0">
                <a:latin typeface="Cambria Math" pitchFamily="18" charset="0"/>
                <a:ea typeface="Cambria Math" pitchFamily="18" charset="0"/>
              </a:rPr>
              <a:t>1</a:t>
            </a:r>
            <a:r>
              <a:rPr lang="en-US" sz="1600" dirty="0"/>
              <a:t> = </a:t>
            </a:r>
            <a:r>
              <a:rPr lang="en-US" sz="1600" b="1" dirty="0" err="1"/>
              <a:t>A</a:t>
            </a:r>
            <a:r>
              <a:rPr lang="en-US" sz="1600" i="1" baseline="30000" dirty="0" err="1"/>
              <a:t>r</a:t>
            </a:r>
            <a:r>
              <a:rPr lang="en-US" sz="1600" b="1" dirty="0"/>
              <a:t> A</a:t>
            </a:r>
            <a:r>
              <a:rPr lang="en-US" sz="1600" dirty="0"/>
              <a:t>, the (</a:t>
            </a:r>
            <a:r>
              <a:rPr lang="en-US" sz="1600" i="1" dirty="0" err="1"/>
              <a:t>i</a:t>
            </a:r>
            <a:r>
              <a:rPr lang="en-US" sz="1600" dirty="0" err="1"/>
              <a:t>,</a:t>
            </a:r>
            <a:r>
              <a:rPr lang="en-US" sz="1600" i="1" dirty="0" err="1"/>
              <a:t>j</a:t>
            </a:r>
            <a:r>
              <a:rPr lang="en-US" sz="1600" dirty="0"/>
              <a:t>)</a:t>
            </a:r>
            <a:r>
              <a:rPr lang="en-US" sz="1600" dirty="0" err="1"/>
              <a:t>th</a:t>
            </a:r>
            <a:r>
              <a:rPr lang="en-US" sz="1600" dirty="0"/>
              <a:t> entry of </a:t>
            </a:r>
            <a:r>
              <a:rPr lang="en-US" sz="1600" b="1" dirty="0"/>
              <a:t>A</a:t>
            </a:r>
            <a:r>
              <a:rPr lang="en-US" sz="1600" i="1" baseline="30000" dirty="0"/>
              <a:t>r+</a:t>
            </a:r>
            <a:r>
              <a:rPr lang="en-US" sz="1600" baseline="30000" dirty="0">
                <a:latin typeface="Cambria Math" pitchFamily="18" charset="0"/>
                <a:ea typeface="Cambria Math" pitchFamily="18" charset="0"/>
              </a:rPr>
              <a:t>1</a:t>
            </a:r>
            <a:r>
              <a:rPr lang="en-US" sz="1600" dirty="0"/>
              <a:t> equals </a:t>
            </a:r>
            <a:r>
              <a:rPr lang="en-US" sz="1600" i="1" dirty="0"/>
              <a:t>b</a:t>
            </a:r>
            <a:r>
              <a:rPr lang="en-US" sz="1600" i="1" baseline="-25000" dirty="0"/>
              <a:t>i</a:t>
            </a:r>
            <a:r>
              <a:rPr lang="en-US" sz="1600" baseline="-25000" dirty="0">
                <a:latin typeface="Cambria Math" pitchFamily="18" charset="0"/>
                <a:ea typeface="Cambria Math" pitchFamily="18" charset="0"/>
              </a:rPr>
              <a:t>1</a:t>
            </a:r>
            <a:r>
              <a:rPr lang="en-US" sz="1600" i="1" dirty="0"/>
              <a:t>a</a:t>
            </a:r>
            <a:r>
              <a:rPr lang="en-US" sz="1600" baseline="-25000" dirty="0">
                <a:latin typeface="Cambria Math" pitchFamily="18" charset="0"/>
                <a:ea typeface="Cambria Math" pitchFamily="18" charset="0"/>
              </a:rPr>
              <a:t>1</a:t>
            </a:r>
            <a:r>
              <a:rPr lang="en-US" sz="1600" i="1" baseline="-25000" dirty="0"/>
              <a:t>j</a:t>
            </a:r>
            <a:r>
              <a:rPr lang="en-US" sz="1600" dirty="0"/>
              <a:t> + </a:t>
            </a:r>
            <a:r>
              <a:rPr lang="en-US" sz="1600" i="1" dirty="0"/>
              <a:t>b</a:t>
            </a:r>
            <a:r>
              <a:rPr lang="en-US" sz="1600" i="1" baseline="-25000" dirty="0"/>
              <a:t>i</a:t>
            </a:r>
            <a:r>
              <a:rPr lang="en-US" sz="1600" baseline="-25000" dirty="0">
                <a:latin typeface="Cambria Math" pitchFamily="18" charset="0"/>
                <a:ea typeface="Cambria Math" pitchFamily="18" charset="0"/>
              </a:rPr>
              <a:t>2</a:t>
            </a:r>
            <a:r>
              <a:rPr lang="en-US" sz="1600" i="1" dirty="0"/>
              <a:t>a</a:t>
            </a:r>
            <a:r>
              <a:rPr lang="en-US" sz="1600" baseline="-25000" dirty="0">
                <a:latin typeface="Cambria Math" pitchFamily="18" charset="0"/>
                <a:ea typeface="Cambria Math" pitchFamily="18" charset="0"/>
              </a:rPr>
              <a:t>2</a:t>
            </a:r>
            <a:r>
              <a:rPr lang="en-US" sz="1600" i="1" baseline="-25000" dirty="0"/>
              <a:t>j</a:t>
            </a:r>
            <a:r>
              <a:rPr lang="en-US" sz="1600" dirty="0"/>
              <a:t> + </a:t>
            </a:r>
            <a:r>
              <a:rPr lang="en-US" sz="1600" dirty="0">
                <a:latin typeface="Cambria Math"/>
                <a:ea typeface="Cambria Math"/>
              </a:rPr>
              <a:t>⋯</a:t>
            </a:r>
            <a:r>
              <a:rPr lang="en-US" sz="1600" dirty="0"/>
              <a:t> + </a:t>
            </a:r>
            <a:r>
              <a:rPr lang="en-US" sz="1600" i="1" dirty="0" err="1"/>
              <a:t>b</a:t>
            </a:r>
            <a:r>
              <a:rPr lang="en-US" sz="1600" i="1" baseline="-25000" dirty="0" err="1"/>
              <a:t>in</a:t>
            </a:r>
            <a:r>
              <a:rPr lang="en-US" sz="1600" i="1" dirty="0" err="1"/>
              <a:t>a</a:t>
            </a:r>
            <a:r>
              <a:rPr lang="en-US" sz="1600" i="1" baseline="-25000" dirty="0" err="1"/>
              <a:t>nj</a:t>
            </a:r>
            <a:r>
              <a:rPr lang="en-US" sz="1600" dirty="0"/>
              <a:t>, where </a:t>
            </a:r>
            <a:r>
              <a:rPr lang="en-US" sz="1600" i="1" dirty="0" err="1"/>
              <a:t>b</a:t>
            </a:r>
            <a:r>
              <a:rPr lang="en-US" sz="1600" i="1" baseline="-25000" dirty="0" err="1"/>
              <a:t>ik</a:t>
            </a:r>
            <a:r>
              <a:rPr lang="en-US" sz="1600" i="1" baseline="-25000" dirty="0"/>
              <a:t> </a:t>
            </a:r>
            <a:r>
              <a:rPr lang="en-US" sz="1600" dirty="0"/>
              <a:t>is the (</a:t>
            </a:r>
            <a:r>
              <a:rPr lang="en-US" sz="1600" i="1" dirty="0" err="1"/>
              <a:t>i</a:t>
            </a:r>
            <a:r>
              <a:rPr lang="en-US" sz="1600" dirty="0" err="1"/>
              <a:t>,</a:t>
            </a:r>
            <a:r>
              <a:rPr lang="en-US" sz="1600" i="1" dirty="0" err="1"/>
              <a:t>k</a:t>
            </a:r>
            <a:r>
              <a:rPr lang="en-US" sz="1600" dirty="0"/>
              <a:t>)</a:t>
            </a:r>
            <a:r>
              <a:rPr lang="en-US" sz="1600" i="1" dirty="0" err="1"/>
              <a:t>th</a:t>
            </a:r>
            <a:r>
              <a:rPr lang="en-US" sz="1600" dirty="0"/>
              <a:t> entry of </a:t>
            </a:r>
            <a:r>
              <a:rPr lang="en-US" sz="1600" b="1" dirty="0"/>
              <a:t>A</a:t>
            </a:r>
            <a:r>
              <a:rPr lang="en-US" sz="1600" i="1" baseline="30000" dirty="0"/>
              <a:t>r</a:t>
            </a:r>
            <a:r>
              <a:rPr lang="en-US" sz="1600" dirty="0"/>
              <a:t>. By the inductive hypothesis, </a:t>
            </a:r>
            <a:r>
              <a:rPr lang="en-US" sz="1600" i="1" dirty="0" err="1"/>
              <a:t>b</a:t>
            </a:r>
            <a:r>
              <a:rPr lang="en-US" sz="1600" i="1" baseline="-25000" dirty="0" err="1"/>
              <a:t>ik</a:t>
            </a:r>
            <a:r>
              <a:rPr lang="en-US" sz="1600" i="1" baseline="-25000" dirty="0"/>
              <a:t> </a:t>
            </a:r>
            <a:r>
              <a:rPr lang="en-US" sz="1600" dirty="0"/>
              <a:t>is the number of paths of length </a:t>
            </a:r>
            <a:r>
              <a:rPr lang="en-US" sz="1600" i="1" dirty="0"/>
              <a:t>r</a:t>
            </a:r>
            <a:r>
              <a:rPr lang="en-US" sz="1600" dirty="0"/>
              <a:t> from </a:t>
            </a:r>
            <a:r>
              <a:rPr lang="en-US" sz="1600" i="1" dirty="0"/>
              <a:t>v</a:t>
            </a:r>
            <a:r>
              <a:rPr lang="en-US" sz="1600" i="1" baseline="-25000" dirty="0"/>
              <a:t>i</a:t>
            </a:r>
            <a:r>
              <a:rPr lang="en-US" sz="1600" dirty="0"/>
              <a:t> to </a:t>
            </a:r>
            <a:r>
              <a:rPr lang="en-US" sz="1600" i="1" dirty="0" err="1"/>
              <a:t>v</a:t>
            </a:r>
            <a:r>
              <a:rPr lang="en-US" sz="1600" i="1" baseline="-25000" dirty="0" err="1"/>
              <a:t>k</a:t>
            </a:r>
            <a:r>
              <a:rPr lang="en-US" sz="1600" dirty="0"/>
              <a:t>.</a:t>
            </a:r>
          </a:p>
          <a:p>
            <a:pPr marL="617220" lvl="1">
              <a:spcBef>
                <a:spcPts val="0"/>
              </a:spcBef>
              <a:spcAft>
                <a:spcPts val="300"/>
              </a:spcAft>
              <a:buSzPct val="95000"/>
            </a:pPr>
            <a:r>
              <a:rPr lang="en-US" sz="1600" dirty="0"/>
              <a:t>A path of length </a:t>
            </a:r>
            <a:r>
              <a:rPr lang="en-US" sz="1600" i="1" dirty="0"/>
              <a:t>r</a:t>
            </a:r>
            <a:r>
              <a:rPr lang="en-US" sz="1600" dirty="0"/>
              <a:t> + </a:t>
            </a:r>
            <a:r>
              <a:rPr lang="en-US" sz="1600" dirty="0">
                <a:latin typeface="Cambria Math" pitchFamily="18" charset="0"/>
                <a:ea typeface="Cambria Math" pitchFamily="18" charset="0"/>
              </a:rPr>
              <a:t>1 from </a:t>
            </a:r>
            <a:r>
              <a:rPr lang="en-US" sz="1600" i="1" dirty="0"/>
              <a:t>v</a:t>
            </a:r>
            <a:r>
              <a:rPr lang="en-US" sz="1600" i="1" baseline="-25000" dirty="0"/>
              <a:t>i</a:t>
            </a:r>
            <a:r>
              <a:rPr lang="en-US" sz="1600" dirty="0"/>
              <a:t> to </a:t>
            </a:r>
            <a:r>
              <a:rPr lang="en-US" sz="1600" i="1" dirty="0" err="1"/>
              <a:t>v</a:t>
            </a:r>
            <a:r>
              <a:rPr lang="en-US" sz="1600" i="1" baseline="-25000" dirty="0" err="1"/>
              <a:t>j</a:t>
            </a:r>
            <a:r>
              <a:rPr lang="en-US" sz="1600" dirty="0"/>
              <a:t> is made up of a path of length </a:t>
            </a:r>
            <a:r>
              <a:rPr lang="en-US" sz="1600" i="1" dirty="0"/>
              <a:t>r</a:t>
            </a:r>
            <a:r>
              <a:rPr lang="en-US" sz="1600" dirty="0"/>
              <a:t> from </a:t>
            </a:r>
            <a:r>
              <a:rPr lang="en-US" sz="1600" i="1" dirty="0"/>
              <a:t>v</a:t>
            </a:r>
            <a:r>
              <a:rPr lang="en-US" sz="1600" i="1" baseline="-25000" dirty="0"/>
              <a:t>i</a:t>
            </a:r>
            <a:r>
              <a:rPr lang="en-US" sz="1600" dirty="0"/>
              <a:t> to some  </a:t>
            </a:r>
            <a:r>
              <a:rPr lang="en-US" sz="1600" i="1" dirty="0" err="1"/>
              <a:t>v</a:t>
            </a:r>
            <a:r>
              <a:rPr lang="en-US" sz="1600" i="1" baseline="-25000" dirty="0" err="1"/>
              <a:t>k</a:t>
            </a:r>
            <a:r>
              <a:rPr lang="en-US" sz="1600" i="1" dirty="0"/>
              <a:t> , </a:t>
            </a:r>
            <a:r>
              <a:rPr lang="en-US" sz="1600" dirty="0"/>
              <a:t>and an edge from </a:t>
            </a:r>
            <a:r>
              <a:rPr lang="en-US" sz="1600" i="1" dirty="0" err="1"/>
              <a:t>v</a:t>
            </a:r>
            <a:r>
              <a:rPr lang="en-US" sz="1600" i="1" baseline="-25000" dirty="0" err="1"/>
              <a:t>k</a:t>
            </a:r>
            <a:r>
              <a:rPr lang="en-US" sz="1600" dirty="0"/>
              <a:t> to </a:t>
            </a:r>
            <a:r>
              <a:rPr lang="en-US" sz="1600" i="1" dirty="0" err="1"/>
              <a:t>v</a:t>
            </a:r>
            <a:r>
              <a:rPr lang="en-US" sz="1600" i="1" baseline="-25000" dirty="0" err="1"/>
              <a:t>j</a:t>
            </a:r>
            <a:r>
              <a:rPr lang="en-US" sz="1600" dirty="0"/>
              <a:t>. By the product rule for counting, the number of such paths is the product of the number of paths of length </a:t>
            </a:r>
            <a:r>
              <a:rPr lang="en-US" sz="1600" i="1" dirty="0"/>
              <a:t>r</a:t>
            </a:r>
            <a:r>
              <a:rPr lang="en-US" sz="1600" dirty="0"/>
              <a:t> from </a:t>
            </a:r>
            <a:r>
              <a:rPr lang="en-US" sz="1600" i="1" dirty="0"/>
              <a:t>v</a:t>
            </a:r>
            <a:r>
              <a:rPr lang="en-US" sz="1600" i="1" baseline="-25000" dirty="0"/>
              <a:t>i</a:t>
            </a:r>
            <a:r>
              <a:rPr lang="en-US" sz="1600" dirty="0"/>
              <a:t> to </a:t>
            </a:r>
            <a:r>
              <a:rPr lang="en-US" sz="1600" i="1" dirty="0" err="1"/>
              <a:t>v</a:t>
            </a:r>
            <a:r>
              <a:rPr lang="en-US" sz="1600" i="1" baseline="-25000" dirty="0" err="1"/>
              <a:t>k</a:t>
            </a:r>
            <a:r>
              <a:rPr lang="en-US" sz="1600" i="1" dirty="0"/>
              <a:t> </a:t>
            </a:r>
            <a:r>
              <a:rPr lang="en-US" sz="1600" dirty="0"/>
              <a:t>(i.e., </a:t>
            </a:r>
            <a:r>
              <a:rPr lang="en-US" sz="1600" i="1" dirty="0" err="1"/>
              <a:t>b</a:t>
            </a:r>
            <a:r>
              <a:rPr lang="en-US" sz="1600" i="1" baseline="-25000" dirty="0" err="1"/>
              <a:t>ik</a:t>
            </a:r>
            <a:r>
              <a:rPr lang="en-US" sz="1600" i="1" baseline="-25000" dirty="0"/>
              <a:t> </a:t>
            </a:r>
            <a:r>
              <a:rPr lang="en-US" sz="1600" dirty="0"/>
              <a:t>) and the number of edges from </a:t>
            </a:r>
            <a:r>
              <a:rPr lang="en-US" sz="1600" i="1" dirty="0" err="1"/>
              <a:t>v</a:t>
            </a:r>
            <a:r>
              <a:rPr lang="en-US" sz="1600" i="1" baseline="-25000" dirty="0" err="1"/>
              <a:t>k</a:t>
            </a:r>
            <a:r>
              <a:rPr lang="en-US" sz="1600" dirty="0"/>
              <a:t> to </a:t>
            </a:r>
            <a:r>
              <a:rPr lang="en-US" sz="1600" i="1" dirty="0" err="1"/>
              <a:t>v</a:t>
            </a:r>
            <a:r>
              <a:rPr lang="en-US" sz="1600" i="1" baseline="-25000" dirty="0" err="1"/>
              <a:t>j</a:t>
            </a:r>
            <a:r>
              <a:rPr lang="en-US" sz="1600" dirty="0"/>
              <a:t> (</a:t>
            </a:r>
            <a:r>
              <a:rPr lang="en-US" sz="1600" dirty="0" err="1"/>
              <a:t>i.e</a:t>
            </a:r>
            <a:r>
              <a:rPr lang="en-US" sz="1600" dirty="0"/>
              <a:t>, </a:t>
            </a:r>
            <a:r>
              <a:rPr lang="en-US" sz="1600" i="1" dirty="0" err="1"/>
              <a:t>a</a:t>
            </a:r>
            <a:r>
              <a:rPr lang="en-US" sz="1600" i="1" baseline="-25000" dirty="0" err="1"/>
              <a:t>kj</a:t>
            </a:r>
            <a:r>
              <a:rPr lang="en-US" sz="1600" dirty="0"/>
              <a:t>). The sum over all possible intermediate vertices </a:t>
            </a:r>
            <a:r>
              <a:rPr lang="en-US" sz="1600" i="1" dirty="0" err="1"/>
              <a:t>v</a:t>
            </a:r>
            <a:r>
              <a:rPr lang="en-US" sz="1600" i="1" baseline="-25000" dirty="0" err="1"/>
              <a:t>k</a:t>
            </a:r>
            <a:r>
              <a:rPr lang="en-US" sz="1600" i="1" dirty="0"/>
              <a:t> is</a:t>
            </a:r>
            <a:br>
              <a:rPr lang="en-US" sz="1600" i="1" dirty="0"/>
            </a:br>
            <a:r>
              <a:rPr lang="en-US" sz="1600" i="1" dirty="0"/>
              <a:t>b</a:t>
            </a:r>
            <a:r>
              <a:rPr lang="en-US" sz="1600" i="1" baseline="-25000" dirty="0"/>
              <a:t>i</a:t>
            </a:r>
            <a:r>
              <a:rPr lang="en-US" sz="1600" baseline="-25000" dirty="0">
                <a:latin typeface="Cambria Math" pitchFamily="18" charset="0"/>
                <a:ea typeface="Cambria Math" pitchFamily="18" charset="0"/>
              </a:rPr>
              <a:t>1</a:t>
            </a:r>
            <a:r>
              <a:rPr lang="en-US" sz="1600" i="1" dirty="0"/>
              <a:t>a</a:t>
            </a:r>
            <a:r>
              <a:rPr lang="en-US" sz="1600" baseline="-25000" dirty="0">
                <a:latin typeface="Cambria Math" pitchFamily="18" charset="0"/>
                <a:ea typeface="Cambria Math" pitchFamily="18" charset="0"/>
              </a:rPr>
              <a:t>1</a:t>
            </a:r>
            <a:r>
              <a:rPr lang="en-US" sz="1600" i="1" baseline="-25000" dirty="0"/>
              <a:t>j</a:t>
            </a:r>
            <a:r>
              <a:rPr lang="en-US" sz="1600" dirty="0"/>
              <a:t> + </a:t>
            </a:r>
            <a:r>
              <a:rPr lang="en-US" sz="1600" i="1" dirty="0"/>
              <a:t>b</a:t>
            </a:r>
            <a:r>
              <a:rPr lang="en-US" sz="1600" i="1" baseline="-25000" dirty="0"/>
              <a:t>i</a:t>
            </a:r>
            <a:r>
              <a:rPr lang="en-US" sz="1600" baseline="-25000" dirty="0">
                <a:latin typeface="Cambria Math" pitchFamily="18" charset="0"/>
                <a:ea typeface="Cambria Math" pitchFamily="18" charset="0"/>
              </a:rPr>
              <a:t>2</a:t>
            </a:r>
            <a:r>
              <a:rPr lang="en-US" sz="1600" i="1" dirty="0"/>
              <a:t>a</a:t>
            </a:r>
            <a:r>
              <a:rPr lang="en-US" sz="1600" baseline="-25000" dirty="0">
                <a:latin typeface="Cambria Math" pitchFamily="18" charset="0"/>
                <a:ea typeface="Cambria Math" pitchFamily="18" charset="0"/>
              </a:rPr>
              <a:t>2</a:t>
            </a:r>
            <a:r>
              <a:rPr lang="en-US" sz="1600" i="1" baseline="-25000" dirty="0"/>
              <a:t>j</a:t>
            </a:r>
            <a:r>
              <a:rPr lang="en-US" sz="1600" dirty="0"/>
              <a:t> + </a:t>
            </a:r>
            <a:r>
              <a:rPr lang="en-US" sz="1600" dirty="0">
                <a:latin typeface="Cambria Math"/>
                <a:ea typeface="Cambria Math"/>
              </a:rPr>
              <a:t>⋯</a:t>
            </a:r>
            <a:r>
              <a:rPr lang="en-US" sz="1600" dirty="0"/>
              <a:t> + </a:t>
            </a:r>
            <a:r>
              <a:rPr lang="en-US" sz="1600" i="1" dirty="0" err="1"/>
              <a:t>b</a:t>
            </a:r>
            <a:r>
              <a:rPr lang="en-US" sz="1600" i="1" baseline="-25000" dirty="0" err="1"/>
              <a:t>in</a:t>
            </a:r>
            <a:r>
              <a:rPr lang="en-US" sz="1600" i="1" dirty="0" err="1"/>
              <a:t>a</a:t>
            </a:r>
            <a:r>
              <a:rPr lang="en-US" sz="1600" i="1" baseline="-25000" dirty="0" err="1"/>
              <a:t>nj</a:t>
            </a:r>
            <a:r>
              <a:rPr lang="en-US" sz="1600" i="1" baseline="-25000" dirty="0"/>
              <a:t> </a:t>
            </a:r>
            <a:r>
              <a:rPr lang="en-US" sz="1600" i="1" dirty="0"/>
              <a:t>.</a:t>
            </a:r>
            <a:endParaRPr lang="en-US" sz="1600" dirty="0"/>
          </a:p>
        </p:txBody>
      </p:sp>
    </p:spTree>
    <p:extLst>
      <p:ext uri="{BB962C8B-B14F-4D97-AF65-F5344CB8AC3E}">
        <p14:creationId xmlns:p14="http://schemas.microsoft.com/office/powerpoint/2010/main" val="1131329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2</a:t>
            </a:r>
          </a:p>
        </p:txBody>
      </p:sp>
      <p:sp>
        <p:nvSpPr>
          <p:cNvPr id="3" name="Content Placeholder 2"/>
          <p:cNvSpPr>
            <a:spLocks noGrp="1"/>
          </p:cNvSpPr>
          <p:nvPr>
            <p:ph idx="1"/>
          </p:nvPr>
        </p:nvSpPr>
        <p:spPr/>
        <p:txBody>
          <a:bodyPr/>
          <a:lstStyle/>
          <a:p>
            <a:pPr marL="0" lvl="1" indent="0">
              <a:buClrTx/>
              <a:buNone/>
            </a:pPr>
            <a:r>
              <a:rPr lang="en-US" sz="2200" b="1" dirty="0"/>
              <a:t>Example</a:t>
            </a:r>
            <a:r>
              <a:rPr lang="en-US" sz="2200" dirty="0"/>
              <a:t>: How many paths of length four are there from </a:t>
            </a:r>
            <a:r>
              <a:rPr lang="en-US" sz="2200" i="1" dirty="0"/>
              <a:t>a</a:t>
            </a:r>
            <a:r>
              <a:rPr lang="en-US" sz="2200" dirty="0"/>
              <a:t> to </a:t>
            </a:r>
            <a:r>
              <a:rPr lang="en-US" sz="2200" i="1" dirty="0"/>
              <a:t>d</a:t>
            </a:r>
            <a:r>
              <a:rPr lang="en-US" sz="2200" dirty="0"/>
              <a:t> in the graph G.</a:t>
            </a:r>
          </a:p>
        </p:txBody>
      </p:sp>
      <p:sp>
        <p:nvSpPr>
          <p:cNvPr id="4" name="Content Placeholder 3"/>
          <p:cNvSpPr>
            <a:spLocks noGrp="1"/>
          </p:cNvSpPr>
          <p:nvPr>
            <p:ph idx="13"/>
          </p:nvPr>
        </p:nvSpPr>
        <p:spPr>
          <a:xfrm>
            <a:off x="457200" y="2286000"/>
            <a:ext cx="381000" cy="411480"/>
          </a:xfrm>
        </p:spPr>
        <p:txBody>
          <a:bodyPr/>
          <a:lstStyle/>
          <a:p>
            <a:r>
              <a:rPr lang="en-US" sz="2200" i="1" dirty="0"/>
              <a:t>G</a:t>
            </a:r>
          </a:p>
        </p:txBody>
      </p:sp>
      <p:pic>
        <p:nvPicPr>
          <p:cNvPr id="11" name="Picture 4" descr="Graph G with 4 vertices. A, B, C, and D. The graph has 4 edges. A B, A C. B D, and C D."/>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387910" y="2057400"/>
            <a:ext cx="1050490" cy="140392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3581400"/>
            <a:ext cx="5791200" cy="1404000"/>
          </a:xfrm>
        </p:spPr>
        <p:txBody>
          <a:bodyPr/>
          <a:lstStyle/>
          <a:p>
            <a:pPr marL="0" lvl="1" indent="0">
              <a:buClrTx/>
              <a:buNone/>
            </a:pPr>
            <a:r>
              <a:rPr lang="en-US" sz="2200" b="1" dirty="0">
                <a:solidFill>
                  <a:prstClr val="black"/>
                </a:solidFill>
              </a:rPr>
              <a:t>Solution</a:t>
            </a:r>
            <a:r>
              <a:rPr lang="en-US" sz="2200" dirty="0">
                <a:solidFill>
                  <a:prstClr val="black"/>
                </a:solidFill>
              </a:rPr>
              <a:t>: The adjacency matrix of </a:t>
            </a:r>
            <a:r>
              <a:rPr lang="en-US" sz="2200" i="1" dirty="0">
                <a:solidFill>
                  <a:prstClr val="black"/>
                </a:solidFill>
              </a:rPr>
              <a:t>G</a:t>
            </a:r>
            <a:r>
              <a:rPr lang="en-US" sz="2200" dirty="0">
                <a:solidFill>
                  <a:prstClr val="black"/>
                </a:solidFill>
              </a:rPr>
              <a:t> (ordering the vertices as </a:t>
            </a:r>
            <a:r>
              <a:rPr lang="en-US" sz="2200" i="1" dirty="0">
                <a:solidFill>
                  <a:prstClr val="black"/>
                </a:solidFill>
              </a:rPr>
              <a:t>a</a:t>
            </a:r>
            <a:r>
              <a:rPr lang="en-US" sz="2200" dirty="0">
                <a:solidFill>
                  <a:prstClr val="black"/>
                </a:solidFill>
              </a:rPr>
              <a:t>, </a:t>
            </a:r>
            <a:r>
              <a:rPr lang="en-US" sz="2200" i="1" dirty="0">
                <a:solidFill>
                  <a:prstClr val="black"/>
                </a:solidFill>
              </a:rPr>
              <a:t>b</a:t>
            </a:r>
            <a:r>
              <a:rPr lang="en-US" sz="2200" dirty="0">
                <a:solidFill>
                  <a:prstClr val="black"/>
                </a:solidFill>
              </a:rPr>
              <a:t>, </a:t>
            </a:r>
            <a:r>
              <a:rPr lang="en-US" sz="2200" i="1" dirty="0">
                <a:solidFill>
                  <a:prstClr val="black"/>
                </a:solidFill>
              </a:rPr>
              <a:t>c</a:t>
            </a:r>
            <a:r>
              <a:rPr lang="en-US" sz="2200" dirty="0">
                <a:solidFill>
                  <a:prstClr val="black"/>
                </a:solidFill>
              </a:rPr>
              <a:t>, </a:t>
            </a:r>
            <a:r>
              <a:rPr lang="en-US" sz="2200" i="1" dirty="0">
                <a:solidFill>
                  <a:prstClr val="black"/>
                </a:solidFill>
              </a:rPr>
              <a:t>d</a:t>
            </a:r>
            <a:r>
              <a:rPr lang="en-US" sz="2200" dirty="0">
                <a:solidFill>
                  <a:prstClr val="black"/>
                </a:solidFill>
              </a:rPr>
              <a:t>) is given above. Hence the number of paths of length four from </a:t>
            </a:r>
            <a:r>
              <a:rPr lang="en-US" sz="2200" i="1" dirty="0">
                <a:solidFill>
                  <a:prstClr val="black"/>
                </a:solidFill>
              </a:rPr>
              <a:t>a</a:t>
            </a:r>
            <a:r>
              <a:rPr lang="en-US" sz="2200" dirty="0">
                <a:solidFill>
                  <a:prstClr val="black"/>
                </a:solidFill>
              </a:rPr>
              <a:t> to </a:t>
            </a:r>
            <a:r>
              <a:rPr lang="en-US" sz="2200" i="1" dirty="0">
                <a:solidFill>
                  <a:prstClr val="black"/>
                </a:solidFill>
              </a:rPr>
              <a:t>d</a:t>
            </a:r>
            <a:r>
              <a:rPr lang="en-US" sz="2200" dirty="0">
                <a:solidFill>
                  <a:prstClr val="black"/>
                </a:solidFill>
              </a:rPr>
              <a:t> is the (</a:t>
            </a:r>
            <a:r>
              <a:rPr lang="en-US" sz="2200" dirty="0">
                <a:solidFill>
                  <a:prstClr val="black"/>
                </a:solidFill>
                <a:ea typeface="Cambria Math" pitchFamily="18" charset="0"/>
              </a:rPr>
              <a:t>1</a:t>
            </a:r>
            <a:r>
              <a:rPr lang="en-US" sz="2200" dirty="0">
                <a:solidFill>
                  <a:prstClr val="black"/>
                </a:solidFill>
              </a:rPr>
              <a:t>, </a:t>
            </a:r>
            <a:r>
              <a:rPr lang="en-US" sz="2200" dirty="0">
                <a:solidFill>
                  <a:prstClr val="black"/>
                </a:solidFill>
                <a:ea typeface="Cambria Math" pitchFamily="18" charset="0"/>
              </a:rPr>
              <a:t>4</a:t>
            </a:r>
            <a:r>
              <a:rPr lang="en-US" sz="2200" dirty="0">
                <a:solidFill>
                  <a:prstClr val="black"/>
                </a:solidFill>
              </a:rPr>
              <a:t>)</a:t>
            </a:r>
            <a:r>
              <a:rPr lang="en-US" sz="2200" dirty="0" err="1">
                <a:solidFill>
                  <a:prstClr val="black"/>
                </a:solidFill>
              </a:rPr>
              <a:t>th</a:t>
            </a:r>
            <a:r>
              <a:rPr lang="en-US" sz="2200" dirty="0">
                <a:solidFill>
                  <a:prstClr val="black"/>
                </a:solidFill>
              </a:rPr>
              <a:t> entry of </a:t>
            </a:r>
            <a:r>
              <a:rPr lang="en-US" sz="2200" b="1" dirty="0">
                <a:solidFill>
                  <a:prstClr val="black"/>
                </a:solidFill>
              </a:rPr>
              <a:t>A</a:t>
            </a:r>
            <a:r>
              <a:rPr lang="en-US" sz="2200" baseline="30000" dirty="0">
                <a:solidFill>
                  <a:prstClr val="black"/>
                </a:solidFill>
                <a:ea typeface="Cambria Math" pitchFamily="18" charset="0"/>
              </a:rPr>
              <a:t>4</a:t>
            </a:r>
            <a:r>
              <a:rPr lang="en-US" sz="2200" dirty="0">
                <a:solidFill>
                  <a:prstClr val="black"/>
                </a:solidFill>
              </a:rPr>
              <a:t> . The eight paths are as:</a:t>
            </a:r>
          </a:p>
        </p:txBody>
      </p:sp>
      <p:graphicFrame>
        <p:nvGraphicFramePr>
          <p:cNvPr id="14" name="Object 6"/>
          <p:cNvGraphicFramePr>
            <a:graphicFrameLocks noChangeAspect="1"/>
          </p:cNvGraphicFramePr>
          <p:nvPr>
            <p:extLst>
              <p:ext uri="{D42A27DB-BD31-4B8C-83A1-F6EECF244321}">
                <p14:modId xmlns:p14="http://schemas.microsoft.com/office/powerpoint/2010/main" val="3834207839"/>
              </p:ext>
            </p:extLst>
          </p:nvPr>
        </p:nvGraphicFramePr>
        <p:xfrm>
          <a:off x="1162050" y="5105400"/>
          <a:ext cx="3867150" cy="1352550"/>
        </p:xfrm>
        <a:graphic>
          <a:graphicData uri="http://schemas.openxmlformats.org/presentationml/2006/ole">
            <mc:AlternateContent xmlns:mc="http://schemas.openxmlformats.org/markup-compatibility/2006">
              <mc:Choice xmlns:v="urn:schemas-microsoft-com:vml" Requires="v">
                <p:oleObj spid="_x0000_s46635" name="Equation" r:id="rId4" imgW="2577960" imgH="901440" progId="Equation.DSMT4">
                  <p:embed/>
                </p:oleObj>
              </mc:Choice>
              <mc:Fallback>
                <p:oleObj name="Equation" r:id="rId4" imgW="2577960" imgH="901440" progId="Equation.DSMT4">
                  <p:embed/>
                  <p:pic>
                    <p:nvPicPr>
                      <p:cNvPr id="13" name="Object 4"/>
                      <p:cNvPicPr/>
                      <p:nvPr/>
                    </p:nvPicPr>
                    <p:blipFill>
                      <a:blip r:embed="rId5"/>
                      <a:stretch>
                        <a:fillRect/>
                      </a:stretch>
                    </p:blipFill>
                    <p:spPr>
                      <a:xfrm>
                        <a:off x="1162050" y="5105400"/>
                        <a:ext cx="3867150" cy="13525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280871443"/>
              </p:ext>
            </p:extLst>
          </p:nvPr>
        </p:nvGraphicFramePr>
        <p:xfrm>
          <a:off x="4267200" y="1962150"/>
          <a:ext cx="1905000" cy="1390650"/>
        </p:xfrm>
        <a:graphic>
          <a:graphicData uri="http://schemas.openxmlformats.org/presentationml/2006/ole">
            <mc:AlternateContent xmlns:mc="http://schemas.openxmlformats.org/markup-compatibility/2006">
              <mc:Choice xmlns:v="urn:schemas-microsoft-com:vml" Requires="v">
                <p:oleObj spid="_x0000_s46636" name="Equation" r:id="rId6" imgW="1269720" imgH="927000" progId="Equation.DSMT4">
                  <p:embed/>
                </p:oleObj>
              </mc:Choice>
              <mc:Fallback>
                <p:oleObj name="Equation" r:id="rId6" imgW="1269720" imgH="927000" progId="Equation.DSMT4">
                  <p:embed/>
                  <p:pic>
                    <p:nvPicPr>
                      <p:cNvPr id="8" name="Object 4"/>
                      <p:cNvPicPr/>
                      <p:nvPr/>
                    </p:nvPicPr>
                    <p:blipFill>
                      <a:blip r:embed="rId7"/>
                      <a:stretch>
                        <a:fillRect/>
                      </a:stretch>
                    </p:blipFill>
                    <p:spPr>
                      <a:xfrm>
                        <a:off x="4267200" y="1962150"/>
                        <a:ext cx="1905000" cy="1390650"/>
                      </a:xfrm>
                      <a:prstGeom prst="rect">
                        <a:avLst/>
                      </a:prstGeom>
                    </p:spPr>
                  </p:pic>
                </p:oleObj>
              </mc:Fallback>
            </mc:AlternateContent>
          </a:graphicData>
        </a:graphic>
      </p:graphicFrame>
      <p:sp>
        <p:nvSpPr>
          <p:cNvPr id="7" name="Content Placeholder 8"/>
          <p:cNvSpPr>
            <a:spLocks noGrp="1"/>
          </p:cNvSpPr>
          <p:nvPr>
            <p:ph idx="16"/>
          </p:nvPr>
        </p:nvSpPr>
        <p:spPr>
          <a:xfrm>
            <a:off x="6400800" y="2267784"/>
            <a:ext cx="1600200" cy="731520"/>
          </a:xfrm>
        </p:spPr>
        <p:txBody>
          <a:bodyPr/>
          <a:lstStyle/>
          <a:p>
            <a:r>
              <a:rPr lang="en-US" sz="2200" i="1" dirty="0"/>
              <a:t>adjacency matrix of G</a:t>
            </a:r>
          </a:p>
        </p:txBody>
      </p:sp>
      <p:graphicFrame>
        <p:nvGraphicFramePr>
          <p:cNvPr id="13" name="Object 9"/>
          <p:cNvGraphicFramePr>
            <a:graphicFrameLocks noChangeAspect="1"/>
          </p:cNvGraphicFramePr>
          <p:nvPr>
            <p:extLst>
              <p:ext uri="{D42A27DB-BD31-4B8C-83A1-F6EECF244321}">
                <p14:modId xmlns:p14="http://schemas.microsoft.com/office/powerpoint/2010/main" val="2563381975"/>
              </p:ext>
            </p:extLst>
          </p:nvPr>
        </p:nvGraphicFramePr>
        <p:xfrm>
          <a:off x="6572250" y="3657600"/>
          <a:ext cx="2019300" cy="1390650"/>
        </p:xfrm>
        <a:graphic>
          <a:graphicData uri="http://schemas.openxmlformats.org/presentationml/2006/ole">
            <mc:AlternateContent xmlns:mc="http://schemas.openxmlformats.org/markup-compatibility/2006">
              <mc:Choice xmlns:v="urn:schemas-microsoft-com:vml" Requires="v">
                <p:oleObj spid="_x0000_s46637" name="Equation" r:id="rId8" imgW="1346040" imgH="927000" progId="Equation.DSMT4">
                  <p:embed/>
                </p:oleObj>
              </mc:Choice>
              <mc:Fallback>
                <p:oleObj name="Equation" r:id="rId8" imgW="1346040" imgH="927000" progId="Equation.DSMT4">
                  <p:embed/>
                  <p:pic>
                    <p:nvPicPr>
                      <p:cNvPr id="12" name="Object 4"/>
                      <p:cNvPicPr/>
                      <p:nvPr/>
                    </p:nvPicPr>
                    <p:blipFill>
                      <a:blip r:embed="rId9"/>
                      <a:stretch>
                        <a:fillRect/>
                      </a:stretch>
                    </p:blipFill>
                    <p:spPr>
                      <a:xfrm>
                        <a:off x="6572250" y="3657600"/>
                        <a:ext cx="2019300" cy="1390650"/>
                      </a:xfrm>
                      <a:prstGeom prst="rect">
                        <a:avLst/>
                      </a:prstGeom>
                    </p:spPr>
                  </p:pic>
                </p:oleObj>
              </mc:Fallback>
            </mc:AlternateContent>
          </a:graphicData>
        </a:graphic>
      </p:graphicFrame>
    </p:spTree>
    <p:extLst>
      <p:ext uri="{BB962C8B-B14F-4D97-AF65-F5344CB8AC3E}">
        <p14:creationId xmlns:p14="http://schemas.microsoft.com/office/powerpoint/2010/main" val="29739331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28000"/>
          </a:xfrm>
        </p:spPr>
        <p:txBody>
          <a:bodyPr/>
          <a:lstStyle/>
          <a:p>
            <a:r>
              <a:rPr lang="en-IN" sz="6000" dirty="0"/>
              <a:t>Euler and Hamiltonian Graphs</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10.5</a:t>
            </a:r>
          </a:p>
        </p:txBody>
      </p:sp>
    </p:spTree>
    <p:extLst>
      <p:ext uri="{BB962C8B-B14F-4D97-AF65-F5344CB8AC3E}">
        <p14:creationId xmlns:p14="http://schemas.microsoft.com/office/powerpoint/2010/main" val="1609654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5</a:t>
            </a:r>
          </a:p>
        </p:txBody>
      </p:sp>
      <p:sp>
        <p:nvSpPr>
          <p:cNvPr id="3" name="Content Placeholder 2"/>
          <p:cNvSpPr>
            <a:spLocks noGrp="1"/>
          </p:cNvSpPr>
          <p:nvPr>
            <p:ph idx="1"/>
          </p:nvPr>
        </p:nvSpPr>
        <p:spPr/>
        <p:txBody>
          <a:bodyPr/>
          <a:lstStyle/>
          <a:p>
            <a:r>
              <a:rPr lang="en-US" dirty="0"/>
              <a:t>Euler Paths and Circuits</a:t>
            </a:r>
          </a:p>
          <a:p>
            <a:r>
              <a:rPr lang="en-US" dirty="0"/>
              <a:t>Hamilton Paths and Circuits</a:t>
            </a:r>
          </a:p>
          <a:p>
            <a:r>
              <a:rPr lang="en-US" dirty="0"/>
              <a:t>Applications of Hamilton Circuits</a:t>
            </a:r>
          </a:p>
        </p:txBody>
      </p:sp>
    </p:spTree>
    <p:extLst>
      <p:ext uri="{BB962C8B-B14F-4D97-AF65-F5344CB8AC3E}">
        <p14:creationId xmlns:p14="http://schemas.microsoft.com/office/powerpoint/2010/main" val="752241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1</a:t>
            </a:r>
          </a:p>
        </p:txBody>
      </p:sp>
      <p:pic>
        <p:nvPicPr>
          <p:cNvPr id="18" name="Picture 2" descr="A portrait of Leonhard Eul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53040" y="152400"/>
            <a:ext cx="972312"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84816" y="1280702"/>
            <a:ext cx="1508760" cy="609600"/>
          </a:xfrm>
        </p:spPr>
        <p:txBody>
          <a:bodyPr/>
          <a:lstStyle/>
          <a:p>
            <a:r>
              <a:rPr lang="en-US" sz="1800" dirty="0"/>
              <a:t>Leonard Euler (</a:t>
            </a:r>
            <a:r>
              <a:rPr lang="en-US" sz="1800" dirty="0">
                <a:ea typeface="Cambria Math" pitchFamily="18" charset="0"/>
              </a:rPr>
              <a:t>1707-1783</a:t>
            </a:r>
            <a:r>
              <a:rPr lang="en-US" sz="1800" dirty="0"/>
              <a:t>)z</a:t>
            </a:r>
          </a:p>
        </p:txBody>
      </p:sp>
      <p:sp>
        <p:nvSpPr>
          <p:cNvPr id="5" name="Content Placeholder 4"/>
          <p:cNvSpPr>
            <a:spLocks noGrp="1"/>
          </p:cNvSpPr>
          <p:nvPr>
            <p:ph idx="14"/>
          </p:nvPr>
        </p:nvSpPr>
        <p:spPr>
          <a:xfrm>
            <a:off x="457200" y="1295399"/>
            <a:ext cx="8280000" cy="2700000"/>
          </a:xfrm>
        </p:spPr>
        <p:txBody>
          <a:bodyPr/>
          <a:lstStyle/>
          <a:p>
            <a:r>
              <a:rPr lang="en-US" sz="2000" dirty="0"/>
              <a:t>The town of K</a:t>
            </a:r>
            <a:r>
              <a:rPr lang="az-Cyrl-AZ" sz="2000" dirty="0">
                <a:ea typeface="Cambria Math"/>
              </a:rPr>
              <a:t>ӧ</a:t>
            </a:r>
            <a:r>
              <a:rPr lang="en-US" sz="2000" dirty="0" err="1"/>
              <a:t>nigsberg</a:t>
            </a:r>
            <a:r>
              <a:rPr lang="en-US" sz="2000" dirty="0"/>
              <a:t>, Prussia (now </a:t>
            </a:r>
            <a:r>
              <a:rPr lang="en-US" sz="2000" dirty="0" err="1"/>
              <a:t>Kalingrad</a:t>
            </a:r>
            <a:r>
              <a:rPr lang="en-US" sz="2000" dirty="0"/>
              <a:t>, Russia)</a:t>
            </a:r>
            <a:br>
              <a:rPr lang="en-US" sz="2000" dirty="0"/>
            </a:br>
            <a:r>
              <a:rPr lang="en-US" sz="2000" dirty="0"/>
              <a:t>was divided into four sections by the branches of the </a:t>
            </a:r>
            <a:r>
              <a:rPr lang="en-US" sz="2000" dirty="0" err="1"/>
              <a:t>Pregel</a:t>
            </a:r>
            <a:r>
              <a:rPr lang="en-US" sz="2000" dirty="0"/>
              <a:t> river.</a:t>
            </a:r>
            <a:br>
              <a:rPr lang="en-US" sz="2000" dirty="0"/>
            </a:br>
            <a:r>
              <a:rPr lang="en-US" sz="2000" dirty="0"/>
              <a:t>In the </a:t>
            </a:r>
            <a:r>
              <a:rPr lang="en-US" sz="2000" dirty="0">
                <a:ea typeface="Cambria Math" pitchFamily="18" charset="0"/>
              </a:rPr>
              <a:t>18</a:t>
            </a:r>
            <a:r>
              <a:rPr lang="en-US" sz="2000" dirty="0"/>
              <a:t>th century seven bridges connected these regions.</a:t>
            </a:r>
          </a:p>
          <a:p>
            <a:r>
              <a:rPr lang="en-US" sz="2000" dirty="0"/>
              <a:t>People wondered whether </a:t>
            </a:r>
            <a:r>
              <a:rPr lang="en-US" sz="2000" dirty="0" err="1"/>
              <a:t>whether</a:t>
            </a:r>
            <a:r>
              <a:rPr lang="en-US" sz="2000" dirty="0"/>
              <a:t> it was possible to follow a path that crosses each bridge exactly once and returns to the starting point.</a:t>
            </a:r>
          </a:p>
          <a:p>
            <a:r>
              <a:rPr lang="en-US" sz="2000" dirty="0"/>
              <a:t>The Swiss mathematician Leonard Euler proved that no such path exists. This result is often considered to be the first theorem ever proved in graph theory.</a:t>
            </a:r>
            <a:endParaRPr lang="en-IN" sz="2000" dirty="0"/>
          </a:p>
        </p:txBody>
      </p:sp>
      <p:pic>
        <p:nvPicPr>
          <p:cNvPr id="19" name="Picture 5" descr="Bridges of Königsberg."/>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76656" y="4191000"/>
            <a:ext cx="3767328" cy="168249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929640" y="6088853"/>
            <a:ext cx="3261360" cy="426720"/>
          </a:xfrm>
        </p:spPr>
        <p:txBody>
          <a:bodyPr/>
          <a:lstStyle/>
          <a:p>
            <a:r>
              <a:rPr lang="en-US" sz="2000" b="1" dirty="0"/>
              <a:t>The </a:t>
            </a:r>
            <a:r>
              <a:rPr lang="en-US" sz="2000" b="1" dirty="0">
                <a:ea typeface="Cambria Math" pitchFamily="18" charset="0"/>
              </a:rPr>
              <a:t>7</a:t>
            </a:r>
            <a:r>
              <a:rPr lang="en-US" sz="2000" b="1" dirty="0"/>
              <a:t> Bridges of K</a:t>
            </a:r>
            <a:r>
              <a:rPr lang="az-Cyrl-AZ" sz="2000" b="1" dirty="0">
                <a:ea typeface="Cambria Math"/>
              </a:rPr>
              <a:t>ӧ</a:t>
            </a:r>
            <a:r>
              <a:rPr lang="en-US" sz="2000" b="1" dirty="0" err="1"/>
              <a:t>nigsberg</a:t>
            </a:r>
            <a:endParaRPr lang="en-US" sz="2000" dirty="0"/>
          </a:p>
        </p:txBody>
      </p:sp>
      <p:pic>
        <p:nvPicPr>
          <p:cNvPr id="20" name="Picture 7" descr="A graph with 4 vertices. A, B, C, and D."/>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5455871" y="4343378"/>
            <a:ext cx="1103474" cy="190673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8"/>
          <p:cNvSpPr>
            <a:spLocks noGrp="1"/>
          </p:cNvSpPr>
          <p:nvPr>
            <p:ph idx="20"/>
          </p:nvPr>
        </p:nvSpPr>
        <p:spPr>
          <a:xfrm>
            <a:off x="6934200" y="4572000"/>
            <a:ext cx="1600200" cy="1386840"/>
          </a:xfrm>
        </p:spPr>
        <p:txBody>
          <a:bodyPr/>
          <a:lstStyle/>
          <a:p>
            <a:r>
              <a:rPr lang="en-US" sz="2000" b="1" dirty="0"/>
              <a:t>Multigraph Model of the Bridges of K</a:t>
            </a:r>
            <a:r>
              <a:rPr lang="az-Cyrl-AZ" sz="2000" b="1" dirty="0">
                <a:ea typeface="Cambria Math"/>
              </a:rPr>
              <a:t>ӧ</a:t>
            </a:r>
            <a:r>
              <a:rPr lang="en-US" sz="2000" b="1" dirty="0" err="1"/>
              <a:t>nigsberg</a:t>
            </a:r>
            <a:endParaRPr lang="en-US" sz="2000" b="1" dirty="0"/>
          </a:p>
        </p:txBody>
      </p:sp>
      <p:sp>
        <p:nvSpPr>
          <p:cNvPr id="11" name="Text Placeholder 9"/>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5" action="ppaction://hlinksldjump"/>
              </a:rPr>
              <a:t>Jump to long description</a:t>
            </a:r>
          </a:p>
        </p:txBody>
      </p:sp>
    </p:spTree>
    <p:extLst>
      <p:ext uri="{BB962C8B-B14F-4D97-AF65-F5344CB8AC3E}">
        <p14:creationId xmlns:p14="http://schemas.microsoft.com/office/powerpoint/2010/main" val="1832175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2</a:t>
            </a:r>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t>Definition</a:t>
            </a:r>
            <a:r>
              <a:rPr lang="en-US" sz="2400" dirty="0"/>
              <a:t>: An </a:t>
            </a:r>
            <a:r>
              <a:rPr lang="en-US" sz="2400" i="1" dirty="0"/>
              <a:t>Euler circuit </a:t>
            </a:r>
            <a:r>
              <a:rPr lang="en-US" sz="2400" dirty="0"/>
              <a:t>in a graph </a:t>
            </a:r>
            <a:r>
              <a:rPr lang="en-US" sz="2400" i="1" dirty="0"/>
              <a:t>G</a:t>
            </a:r>
            <a:r>
              <a:rPr lang="en-US" sz="2400" dirty="0"/>
              <a:t> is a simple circuit containing every edge of </a:t>
            </a:r>
            <a:r>
              <a:rPr lang="en-US" sz="2400" i="1" dirty="0"/>
              <a:t>G</a:t>
            </a:r>
            <a:r>
              <a:rPr lang="en-US" sz="2400" dirty="0"/>
              <a:t>. An </a:t>
            </a:r>
            <a:r>
              <a:rPr lang="en-US" sz="2400" i="1" dirty="0"/>
              <a:t>Euler path </a:t>
            </a:r>
            <a:r>
              <a:rPr lang="en-US" sz="2400" dirty="0"/>
              <a:t>in </a:t>
            </a:r>
            <a:r>
              <a:rPr lang="en-US" sz="2400" i="1" dirty="0"/>
              <a:t>G</a:t>
            </a:r>
            <a:r>
              <a:rPr lang="en-US" sz="2400" dirty="0"/>
              <a:t> is a simple path containing every edge of </a:t>
            </a:r>
            <a:r>
              <a:rPr lang="en-US" sz="2400" i="1" dirty="0"/>
              <a:t>G</a:t>
            </a:r>
            <a:r>
              <a:rPr lang="en-US" sz="2400" dirty="0"/>
              <a:t>.</a:t>
            </a:r>
          </a:p>
          <a:p>
            <a:pPr>
              <a:spcBef>
                <a:spcPts val="300"/>
              </a:spcBef>
            </a:pPr>
            <a:r>
              <a:rPr lang="en-US" sz="2400" b="1" dirty="0"/>
              <a:t>Example</a:t>
            </a:r>
            <a:r>
              <a:rPr lang="en-US" sz="2400" dirty="0"/>
              <a:t>: Which of the undirected graphs </a:t>
            </a:r>
            <a:r>
              <a:rPr lang="en-US" sz="2400" i="1" dirty="0"/>
              <a:t>G</a:t>
            </a:r>
            <a:r>
              <a:rPr lang="en-US" sz="2400" baseline="-25000" dirty="0">
                <a:ea typeface="Cambria Math" pitchFamily="18" charset="0"/>
              </a:rPr>
              <a:t>1</a:t>
            </a:r>
            <a:r>
              <a:rPr lang="en-US" sz="2400" dirty="0"/>
              <a:t>, </a:t>
            </a:r>
            <a:r>
              <a:rPr lang="en-US" sz="2400" i="1" dirty="0"/>
              <a:t>G</a:t>
            </a:r>
            <a:r>
              <a:rPr lang="en-US" sz="2400" baseline="-25000" dirty="0">
                <a:ea typeface="Cambria Math" pitchFamily="18" charset="0"/>
              </a:rPr>
              <a:t>2</a:t>
            </a:r>
            <a:r>
              <a:rPr lang="en-US" sz="2400" dirty="0"/>
              <a:t>, and </a:t>
            </a:r>
            <a:r>
              <a:rPr lang="en-US" sz="2400" i="1" dirty="0"/>
              <a:t>G</a:t>
            </a:r>
            <a:r>
              <a:rPr lang="en-US" sz="2400" baseline="-25000" dirty="0">
                <a:ea typeface="Cambria Math" pitchFamily="18" charset="0"/>
              </a:rPr>
              <a:t>3</a:t>
            </a:r>
            <a:r>
              <a:rPr lang="en-US" sz="2400" dirty="0"/>
              <a:t> has a Euler circuit? Of those that do not, which has an Euler path?</a:t>
            </a:r>
          </a:p>
        </p:txBody>
      </p:sp>
      <p:pic>
        <p:nvPicPr>
          <p:cNvPr id="8" name="Picture 3" descr="Three directed graphs. G1, G2, and G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707530" y="3387390"/>
            <a:ext cx="3350989" cy="12495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944000"/>
          </a:xfrm>
        </p:spPr>
        <p:txBody>
          <a:bodyPr/>
          <a:lstStyle/>
          <a:p>
            <a:r>
              <a:rPr lang="en-US" sz="2400" b="1" dirty="0"/>
              <a:t>Solution</a:t>
            </a:r>
            <a:r>
              <a:rPr lang="en-US" sz="2400" dirty="0"/>
              <a:t>: The graph </a:t>
            </a:r>
            <a:r>
              <a:rPr lang="en-US" sz="2400" i="1" dirty="0"/>
              <a:t>G</a:t>
            </a:r>
            <a:r>
              <a:rPr lang="en-US" sz="2400" baseline="-25000" dirty="0">
                <a:ea typeface="Cambria Math" pitchFamily="18" charset="0"/>
              </a:rPr>
              <a:t>1</a:t>
            </a:r>
            <a:r>
              <a:rPr lang="en-US" sz="2400" dirty="0"/>
              <a:t> has an Euler circuit (e.g., </a:t>
            </a:r>
            <a:r>
              <a:rPr lang="en-US" sz="2400" i="1" dirty="0"/>
              <a:t>a</a:t>
            </a:r>
            <a:r>
              <a:rPr lang="en-US" sz="2400" dirty="0"/>
              <a:t>, </a:t>
            </a:r>
            <a:r>
              <a:rPr lang="en-US" sz="2400" i="1" dirty="0"/>
              <a:t>e</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a</a:t>
            </a:r>
            <a:r>
              <a:rPr lang="en-US" sz="2400" dirty="0"/>
              <a:t>). But, as can easily be verified by inspection, neither </a:t>
            </a:r>
            <a:r>
              <a:rPr lang="en-US" sz="2400" i="1" dirty="0"/>
              <a:t>G</a:t>
            </a:r>
            <a:r>
              <a:rPr lang="en-US" sz="2400" baseline="-25000" dirty="0">
                <a:ea typeface="Cambria Math" pitchFamily="18" charset="0"/>
              </a:rPr>
              <a:t>2</a:t>
            </a:r>
            <a:r>
              <a:rPr lang="en-US" sz="2400" dirty="0"/>
              <a:t>  nor </a:t>
            </a:r>
            <a:r>
              <a:rPr lang="en-US" sz="2400" i="1" dirty="0"/>
              <a:t>G</a:t>
            </a:r>
            <a:r>
              <a:rPr lang="en-US" sz="2400" baseline="-25000" dirty="0">
                <a:ea typeface="Cambria Math" pitchFamily="18" charset="0"/>
              </a:rPr>
              <a:t>3</a:t>
            </a:r>
            <a:r>
              <a:rPr lang="en-US" sz="2400" dirty="0"/>
              <a:t> has an Euler circuit. Note that </a:t>
            </a:r>
            <a:r>
              <a:rPr lang="en-US" sz="2400" i="1" dirty="0"/>
              <a:t>G</a:t>
            </a:r>
            <a:r>
              <a:rPr lang="en-US" sz="2400" baseline="-25000" dirty="0">
                <a:ea typeface="Cambria Math" pitchFamily="18" charset="0"/>
              </a:rPr>
              <a:t>3</a:t>
            </a:r>
            <a:r>
              <a:rPr lang="en-US" sz="2400" dirty="0"/>
              <a:t> has an Euler path (e.g., </a:t>
            </a: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but there is no Euler path in </a:t>
            </a:r>
            <a:r>
              <a:rPr lang="en-US" sz="2400" i="1" dirty="0"/>
              <a:t>G</a:t>
            </a:r>
            <a:r>
              <a:rPr lang="en-US" sz="2400" baseline="-25000" dirty="0">
                <a:ea typeface="Cambria Math" pitchFamily="18" charset="0"/>
              </a:rPr>
              <a:t>2</a:t>
            </a:r>
            <a:r>
              <a:rPr lang="en-US" sz="2400" dirty="0"/>
              <a:t>, which can be verified by inspection.</a:t>
            </a:r>
            <a:endParaRPr lang="en-IN" sz="2400" dirty="0"/>
          </a:p>
        </p:txBody>
      </p:sp>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46839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Necessary Conditions for Euler Circuits and Paths</a:t>
            </a:r>
          </a:p>
        </p:txBody>
      </p:sp>
      <p:sp>
        <p:nvSpPr>
          <p:cNvPr id="3" name="Content Placeholder 2"/>
          <p:cNvSpPr>
            <a:spLocks noGrp="1"/>
          </p:cNvSpPr>
          <p:nvPr>
            <p:ph idx="1"/>
          </p:nvPr>
        </p:nvSpPr>
        <p:spPr>
          <a:xfrm>
            <a:off x="457200" y="1295400"/>
            <a:ext cx="8280000" cy="5257800"/>
          </a:xfrm>
        </p:spPr>
        <p:txBody>
          <a:bodyPr/>
          <a:lstStyle/>
          <a:p>
            <a:pPr>
              <a:spcBef>
                <a:spcPts val="600"/>
              </a:spcBef>
            </a:pPr>
            <a:r>
              <a:rPr lang="en-US" sz="2200" dirty="0"/>
              <a:t>An Euler circuit begins with a vertex </a:t>
            </a:r>
            <a:r>
              <a:rPr lang="en-US" sz="2200" i="1" dirty="0"/>
              <a:t>a</a:t>
            </a:r>
            <a:r>
              <a:rPr lang="en-US" sz="2200" dirty="0"/>
              <a:t> and continues with an edge incident with </a:t>
            </a:r>
            <a:r>
              <a:rPr lang="en-US" sz="2200" i="1" dirty="0"/>
              <a:t>a</a:t>
            </a:r>
            <a:r>
              <a:rPr lang="en-US" sz="2200" dirty="0"/>
              <a:t>, say {</a:t>
            </a:r>
            <a:r>
              <a:rPr lang="en-US" sz="2200" i="1" dirty="0"/>
              <a:t>a</a:t>
            </a:r>
            <a:r>
              <a:rPr lang="en-US" sz="2200" dirty="0"/>
              <a:t>, </a:t>
            </a:r>
            <a:r>
              <a:rPr lang="en-US" sz="2200" i="1" dirty="0"/>
              <a:t>b</a:t>
            </a:r>
            <a:r>
              <a:rPr lang="en-US" sz="2200" dirty="0"/>
              <a:t>}. The edge {</a:t>
            </a:r>
            <a:r>
              <a:rPr lang="en-US" sz="2200" i="1" dirty="0"/>
              <a:t>a</a:t>
            </a:r>
            <a:r>
              <a:rPr lang="en-US" sz="2200" dirty="0"/>
              <a:t>, </a:t>
            </a:r>
            <a:r>
              <a:rPr lang="en-US" sz="2200" i="1" dirty="0"/>
              <a:t>b</a:t>
            </a:r>
            <a:r>
              <a:rPr lang="en-US" sz="2200" dirty="0"/>
              <a:t>} contributes one to </a:t>
            </a:r>
            <a:r>
              <a:rPr lang="en-US" sz="2200" dirty="0" err="1"/>
              <a:t>deg</a:t>
            </a:r>
            <a:r>
              <a:rPr lang="en-US" sz="2200" dirty="0"/>
              <a:t>(</a:t>
            </a:r>
            <a:r>
              <a:rPr lang="en-US" sz="2200" i="1" dirty="0"/>
              <a:t>a</a:t>
            </a:r>
            <a:r>
              <a:rPr lang="en-US" sz="2200" dirty="0"/>
              <a:t>).</a:t>
            </a:r>
          </a:p>
          <a:p>
            <a:pPr>
              <a:spcBef>
                <a:spcPts val="600"/>
              </a:spcBef>
            </a:pPr>
            <a:r>
              <a:rPr lang="en-US" sz="2200" dirty="0"/>
              <a:t>Each time the circuit passes through a vertex it contributes two to the vertex’s degree.</a:t>
            </a:r>
          </a:p>
          <a:p>
            <a:pPr>
              <a:spcBef>
                <a:spcPts val="600"/>
              </a:spcBef>
            </a:pPr>
            <a:r>
              <a:rPr lang="en-US" sz="2200" dirty="0"/>
              <a:t>Finally, the circuit terminates where it started, contributing one to </a:t>
            </a:r>
            <a:r>
              <a:rPr lang="en-US" sz="2200" dirty="0" err="1"/>
              <a:t>deg</a:t>
            </a:r>
            <a:r>
              <a:rPr lang="en-US" sz="2200" dirty="0"/>
              <a:t>(</a:t>
            </a:r>
            <a:r>
              <a:rPr lang="en-US" sz="2200" i="1" dirty="0"/>
              <a:t>a</a:t>
            </a:r>
            <a:r>
              <a:rPr lang="en-US" sz="2200" dirty="0"/>
              <a:t>). Therefore </a:t>
            </a:r>
            <a:r>
              <a:rPr lang="en-US" sz="2200" dirty="0" err="1"/>
              <a:t>deg</a:t>
            </a:r>
            <a:r>
              <a:rPr lang="en-US" sz="2200" dirty="0"/>
              <a:t>(</a:t>
            </a:r>
            <a:r>
              <a:rPr lang="en-US" sz="2200" i="1" dirty="0"/>
              <a:t>a</a:t>
            </a:r>
            <a:r>
              <a:rPr lang="en-US" sz="2200" dirty="0"/>
              <a:t>) must be even.</a:t>
            </a:r>
          </a:p>
          <a:p>
            <a:pPr>
              <a:spcBef>
                <a:spcPts val="600"/>
              </a:spcBef>
            </a:pPr>
            <a:r>
              <a:rPr lang="en-US" sz="2200" dirty="0"/>
              <a:t>We conclude that the degree of every other vertex must also be even.</a:t>
            </a:r>
          </a:p>
          <a:p>
            <a:pPr>
              <a:spcBef>
                <a:spcPts val="600"/>
              </a:spcBef>
            </a:pPr>
            <a:r>
              <a:rPr lang="en-US" sz="2200" dirty="0"/>
              <a:t>By the same reasoning, we see that the initial vertex and the final vertex of an Euler path have odd degree, while every other vertex has even degree. So, a graph with an Euler path has exactly two vertices of odd degree.</a:t>
            </a:r>
          </a:p>
          <a:p>
            <a:pPr>
              <a:spcBef>
                <a:spcPts val="600"/>
              </a:spcBef>
            </a:pPr>
            <a:r>
              <a:rPr lang="en-US" sz="2200" dirty="0"/>
              <a:t>In the next slide we will show that these necessary conditions are also sufficient conditions.</a:t>
            </a:r>
          </a:p>
        </p:txBody>
      </p:sp>
    </p:spTree>
    <p:extLst>
      <p:ext uri="{BB962C8B-B14F-4D97-AF65-F5344CB8AC3E}">
        <p14:creationId xmlns:p14="http://schemas.microsoft.com/office/powerpoint/2010/main" val="24596948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Sufficient Conditions for Euler Circuits and Paths</a:t>
            </a:r>
            <a:r>
              <a:rPr lang="en-IN" sz="1500" dirty="0"/>
              <a:t> 1</a:t>
            </a:r>
          </a:p>
        </p:txBody>
      </p:sp>
      <p:sp>
        <p:nvSpPr>
          <p:cNvPr id="3" name="Content Placeholder 2"/>
          <p:cNvSpPr>
            <a:spLocks noGrp="1"/>
          </p:cNvSpPr>
          <p:nvPr>
            <p:ph idx="1"/>
          </p:nvPr>
        </p:nvSpPr>
        <p:spPr>
          <a:xfrm>
            <a:off x="457200" y="1295400"/>
            <a:ext cx="8229600" cy="1219200"/>
          </a:xfrm>
        </p:spPr>
        <p:txBody>
          <a:bodyPr/>
          <a:lstStyle/>
          <a:p>
            <a:r>
              <a:rPr lang="en-US" sz="1800" dirty="0"/>
              <a:t>Suppose that </a:t>
            </a:r>
            <a:r>
              <a:rPr lang="en-US" sz="1800" i="1" dirty="0"/>
              <a:t>G</a:t>
            </a:r>
            <a:r>
              <a:rPr lang="en-US" sz="1800" dirty="0"/>
              <a:t> is a connected multigraph with ≥ </a:t>
            </a:r>
            <a:r>
              <a:rPr lang="en-US" sz="1800" dirty="0">
                <a:ea typeface="Cambria Math" pitchFamily="18" charset="0"/>
              </a:rPr>
              <a:t>2</a:t>
            </a:r>
            <a:r>
              <a:rPr lang="en-US" sz="1800" dirty="0"/>
              <a:t> vertices, all of even degree.</a:t>
            </a:r>
            <a:br>
              <a:rPr lang="en-US" sz="1800" dirty="0"/>
            </a:br>
            <a:r>
              <a:rPr lang="en-US" sz="1800" dirty="0"/>
              <a:t>Let </a:t>
            </a:r>
            <a:r>
              <a:rPr lang="en-US" sz="1800" i="1" dirty="0"/>
              <a:t>x</a:t>
            </a:r>
            <a:r>
              <a:rPr lang="en-US" sz="1800" baseline="-25000" dirty="0">
                <a:ea typeface="Cambria Math" pitchFamily="18" charset="0"/>
              </a:rPr>
              <a:t>0</a:t>
            </a:r>
            <a:r>
              <a:rPr lang="en-US" sz="1800" dirty="0"/>
              <a:t> = </a:t>
            </a:r>
            <a:r>
              <a:rPr lang="en-US" sz="1800" i="1" dirty="0"/>
              <a:t>a</a:t>
            </a:r>
            <a:r>
              <a:rPr lang="en-US" sz="1800" dirty="0"/>
              <a:t> be a vertex of even degree. Choose an edge {</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 incident with </a:t>
            </a:r>
            <a:r>
              <a:rPr lang="en-US" sz="1800" i="1" dirty="0">
                <a:ea typeface="Cambria Math" pitchFamily="18" charset="0"/>
              </a:rPr>
              <a:t>a</a:t>
            </a:r>
            <a:r>
              <a:rPr lang="en-US" sz="1800" dirty="0">
                <a:ea typeface="Cambria Math" pitchFamily="18" charset="0"/>
              </a:rPr>
              <a:t> and proceed to build a simple path </a:t>
            </a:r>
            <a:r>
              <a:rPr lang="en-US" sz="1800" dirty="0"/>
              <a:t>{</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a:t>
            </a:r>
            <a:r>
              <a:rPr lang="en-US" sz="1800" dirty="0"/>
              <a:t> {</a:t>
            </a:r>
            <a:r>
              <a:rPr lang="en-US" sz="1800" i="1" dirty="0"/>
              <a:t>x</a:t>
            </a:r>
            <a:r>
              <a:rPr lang="en-US" sz="1800" baseline="-25000" dirty="0">
                <a:ea typeface="Cambria Math" pitchFamily="18" charset="0"/>
              </a:rPr>
              <a:t>1</a:t>
            </a:r>
            <a:r>
              <a:rPr lang="en-US" sz="1800" dirty="0">
                <a:ea typeface="Cambria Math" pitchFamily="18" charset="0"/>
              </a:rPr>
              <a:t>,</a:t>
            </a:r>
            <a:r>
              <a:rPr lang="en-US" sz="1800" i="1" dirty="0"/>
              <a:t> x</a:t>
            </a:r>
            <a:r>
              <a:rPr lang="en-US" sz="1800" baseline="-25000" dirty="0">
                <a:ea typeface="Cambria Math" pitchFamily="18" charset="0"/>
              </a:rPr>
              <a:t>2</a:t>
            </a:r>
            <a:r>
              <a:rPr lang="en-US" sz="1800" dirty="0">
                <a:ea typeface="Cambria Math" pitchFamily="18" charset="0"/>
              </a:rPr>
              <a:t>}, …, </a:t>
            </a:r>
            <a:r>
              <a:rPr lang="en-US" sz="1800" dirty="0"/>
              <a:t>{</a:t>
            </a:r>
            <a:r>
              <a:rPr lang="en-US" sz="1800" i="1" dirty="0"/>
              <a:t>x</a:t>
            </a:r>
            <a:r>
              <a:rPr lang="en-US" sz="1800" i="1" baseline="-25000" dirty="0">
                <a:ea typeface="Cambria Math" pitchFamily="18" charset="0"/>
              </a:rPr>
              <a:t>n</a:t>
            </a:r>
            <a:r>
              <a:rPr lang="en-US" sz="1800" baseline="-25000" dirty="0">
                <a:ea typeface="Cambria Math" pitchFamily="18" charset="0"/>
              </a:rPr>
              <a:t>-1</a:t>
            </a:r>
            <a:r>
              <a:rPr lang="en-US" sz="1800" dirty="0">
                <a:ea typeface="Cambria Math" pitchFamily="18" charset="0"/>
              </a:rPr>
              <a:t>,</a:t>
            </a:r>
            <a:r>
              <a:rPr lang="en-US" sz="1800" i="1" dirty="0"/>
              <a:t> </a:t>
            </a:r>
            <a:r>
              <a:rPr lang="en-US" sz="1800" i="1" dirty="0" err="1"/>
              <a:t>x</a:t>
            </a:r>
            <a:r>
              <a:rPr lang="en-US" sz="1800" i="1" baseline="-25000" dirty="0" err="1">
                <a:ea typeface="Cambria Math" pitchFamily="18" charset="0"/>
              </a:rPr>
              <a:t>n</a:t>
            </a:r>
            <a:r>
              <a:rPr lang="en-US" sz="1800" dirty="0">
                <a:ea typeface="Cambria Math" pitchFamily="18" charset="0"/>
              </a:rPr>
              <a:t>} by adding edges one by one  until another edge can not be added.</a:t>
            </a:r>
          </a:p>
        </p:txBody>
      </p:sp>
      <p:sp>
        <p:nvSpPr>
          <p:cNvPr id="4" name="Content Placeholder 3"/>
          <p:cNvSpPr>
            <a:spLocks noGrp="1"/>
          </p:cNvSpPr>
          <p:nvPr>
            <p:ph idx="13"/>
          </p:nvPr>
        </p:nvSpPr>
        <p:spPr>
          <a:xfrm>
            <a:off x="457200" y="2590800"/>
            <a:ext cx="4114800" cy="936000"/>
          </a:xfrm>
          <a:ln w="19050">
            <a:solidFill>
              <a:srgbClr val="04617B"/>
            </a:solidFill>
          </a:ln>
        </p:spPr>
        <p:txBody>
          <a:bodyPr/>
          <a:lstStyle/>
          <a:p>
            <a:r>
              <a:rPr lang="en-US" sz="1800" dirty="0">
                <a:ea typeface="Cambria Math" pitchFamily="18" charset="0"/>
              </a:rPr>
              <a:t>We illustrate this idea in the graph G here. We begin at </a:t>
            </a:r>
            <a:r>
              <a:rPr lang="en-US" sz="1800" i="1" dirty="0">
                <a:ea typeface="Cambria Math" pitchFamily="18" charset="0"/>
              </a:rPr>
              <a:t>a</a:t>
            </a:r>
            <a:r>
              <a:rPr lang="en-US" sz="1800" dirty="0">
                <a:ea typeface="Cambria Math" pitchFamily="18" charset="0"/>
              </a:rPr>
              <a:t> and choose the edges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b</a:t>
            </a:r>
            <a:r>
              <a:rPr lang="en-US" sz="1800" dirty="0">
                <a:ea typeface="Cambria Math" pitchFamily="18" charset="0"/>
              </a:rPr>
              <a:t>}, and {</a:t>
            </a:r>
            <a:r>
              <a:rPr lang="en-US" sz="1800" i="1" dirty="0">
                <a:ea typeface="Cambria Math" pitchFamily="18" charset="0"/>
              </a:rPr>
              <a:t>b</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in succession.</a:t>
            </a:r>
          </a:p>
        </p:txBody>
      </p:sp>
      <p:sp>
        <p:nvSpPr>
          <p:cNvPr id="5" name="Content Placeholder 4"/>
          <p:cNvSpPr>
            <a:spLocks noGrp="1"/>
          </p:cNvSpPr>
          <p:nvPr>
            <p:ph idx="14"/>
          </p:nvPr>
        </p:nvSpPr>
        <p:spPr>
          <a:xfrm>
            <a:off x="457200" y="3810000"/>
            <a:ext cx="8229600" cy="1828800"/>
          </a:xfrm>
        </p:spPr>
        <p:txBody>
          <a:bodyPr/>
          <a:lstStyle/>
          <a:p>
            <a:pPr>
              <a:spcBef>
                <a:spcPts val="0"/>
              </a:spcBef>
            </a:pPr>
            <a:r>
              <a:rPr lang="en-US" sz="1800" dirty="0">
                <a:ea typeface="Cambria Math" pitchFamily="18" charset="0"/>
              </a:rPr>
              <a:t>The path begins at </a:t>
            </a:r>
            <a:r>
              <a:rPr lang="en-US" sz="1800" i="1" dirty="0">
                <a:ea typeface="Cambria Math" pitchFamily="18" charset="0"/>
              </a:rPr>
              <a:t>a</a:t>
            </a:r>
            <a:r>
              <a:rPr lang="en-US" sz="1800" dirty="0">
                <a:ea typeface="Cambria Math" pitchFamily="18" charset="0"/>
              </a:rPr>
              <a:t> with an edge of the form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x</a:t>
            </a:r>
            <a:r>
              <a:rPr lang="en-US" sz="1800" dirty="0">
                <a:ea typeface="Cambria Math" pitchFamily="18" charset="0"/>
              </a:rPr>
              <a:t>}; we show that it must terminate at </a:t>
            </a:r>
            <a:r>
              <a:rPr lang="en-US" sz="1800" i="1" dirty="0">
                <a:ea typeface="Cambria Math" pitchFamily="18" charset="0"/>
              </a:rPr>
              <a:t>a</a:t>
            </a:r>
            <a:r>
              <a:rPr lang="en-US" sz="1800" dirty="0">
                <a:ea typeface="Cambria Math" pitchFamily="18" charset="0"/>
              </a:rPr>
              <a:t> with an edge of the form {</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Since each vertex has an even degree, there must be an even number of edges incident with this vertex. Hence, every time we enter a vertex other than </a:t>
            </a:r>
            <a:r>
              <a:rPr lang="en-US" sz="1800" i="1" dirty="0">
                <a:ea typeface="Cambria Math" pitchFamily="18" charset="0"/>
              </a:rPr>
              <a:t>a</a:t>
            </a:r>
            <a:r>
              <a:rPr lang="en-US" sz="1800" dirty="0">
                <a:ea typeface="Cambria Math" pitchFamily="18" charset="0"/>
              </a:rPr>
              <a:t>, we can leave it. Therefore, the path can only end at </a:t>
            </a:r>
            <a:r>
              <a:rPr lang="en-US" sz="1800" i="1" dirty="0">
                <a:ea typeface="Cambria Math" pitchFamily="18" charset="0"/>
              </a:rPr>
              <a:t>a</a:t>
            </a:r>
            <a:r>
              <a:rPr lang="en-US" sz="1800" dirty="0">
                <a:ea typeface="Cambria Math" pitchFamily="18" charset="0"/>
              </a:rPr>
              <a:t>.</a:t>
            </a:r>
          </a:p>
          <a:p>
            <a:pPr>
              <a:spcBef>
                <a:spcPts val="0"/>
              </a:spcBef>
            </a:pPr>
            <a:r>
              <a:rPr lang="en-US" sz="1800" dirty="0">
                <a:ea typeface="Cambria Math" pitchFamily="18" charset="0"/>
              </a:rPr>
              <a:t>If all of the edges have been used, an Euler circuit has been constructed. Otherwise, consider the subgraph </a:t>
            </a:r>
            <a:r>
              <a:rPr lang="en-US" sz="1800" i="1" dirty="0">
                <a:ea typeface="Cambria Math" pitchFamily="18" charset="0"/>
              </a:rPr>
              <a:t>H</a:t>
            </a:r>
            <a:r>
              <a:rPr lang="en-US" sz="1800" dirty="0">
                <a:ea typeface="Cambria Math" pitchFamily="18" charset="0"/>
              </a:rPr>
              <a:t> obtained from </a:t>
            </a:r>
            <a:r>
              <a:rPr lang="en-US" sz="1800" i="1" dirty="0">
                <a:ea typeface="Cambria Math" pitchFamily="18" charset="0"/>
              </a:rPr>
              <a:t>G</a:t>
            </a:r>
            <a:r>
              <a:rPr lang="en-US" sz="1800" dirty="0">
                <a:ea typeface="Cambria Math" pitchFamily="18" charset="0"/>
              </a:rPr>
              <a:t> by deleting the edges already used.</a:t>
            </a:r>
            <a:endParaRPr lang="en-IN" sz="1800" dirty="0"/>
          </a:p>
        </p:txBody>
      </p:sp>
      <p:sp>
        <p:nvSpPr>
          <p:cNvPr id="6" name="Content Placeholder 5"/>
          <p:cNvSpPr>
            <a:spLocks noGrp="1"/>
          </p:cNvSpPr>
          <p:nvPr>
            <p:ph idx="15"/>
          </p:nvPr>
        </p:nvSpPr>
        <p:spPr>
          <a:xfrm>
            <a:off x="457200" y="5745480"/>
            <a:ext cx="3200400" cy="655320"/>
          </a:xfrm>
          <a:ln w="19050">
            <a:solidFill>
              <a:srgbClr val="04617B"/>
            </a:solidFill>
          </a:ln>
        </p:spPr>
        <p:txBody>
          <a:bodyPr/>
          <a:lstStyle/>
          <a:p>
            <a:r>
              <a:rPr lang="en-US" sz="1800" dirty="0">
                <a:ea typeface="Cambria Math" pitchFamily="18" charset="0"/>
              </a:rPr>
              <a:t>In the example </a:t>
            </a:r>
            <a:r>
              <a:rPr lang="en-US" sz="1800" i="1" dirty="0">
                <a:ea typeface="Cambria Math" pitchFamily="18" charset="0"/>
              </a:rPr>
              <a:t>H</a:t>
            </a:r>
            <a:r>
              <a:rPr lang="en-US" sz="1800" dirty="0">
                <a:ea typeface="Cambria Math" pitchFamily="18" charset="0"/>
              </a:rPr>
              <a:t> consists of the vertices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d</a:t>
            </a:r>
            <a:r>
              <a:rPr lang="en-US" sz="1800" dirty="0">
                <a:ea typeface="Cambria Math" pitchFamily="18" charset="0"/>
              </a:rPr>
              <a:t>, </a:t>
            </a:r>
            <a:r>
              <a:rPr lang="en-US" sz="1800" i="1" dirty="0">
                <a:ea typeface="Cambria Math" pitchFamily="18" charset="0"/>
              </a:rPr>
              <a:t>e</a:t>
            </a:r>
            <a:r>
              <a:rPr lang="en-US" sz="1800" dirty="0">
                <a:ea typeface="Cambria Math" pitchFamily="18" charset="0"/>
              </a:rPr>
              <a:t>.</a:t>
            </a:r>
          </a:p>
        </p:txBody>
      </p:sp>
      <p:pic>
        <p:nvPicPr>
          <p:cNvPr id="11" name="Picture 6" descr="Two graphs, G and H."/>
          <p:cNvPicPr>
            <a:picLocks noGrp="1" noChangeAspect="1" noChangeArrowheads="1"/>
          </p:cNvPicPr>
          <p:nvPr>
            <p:ph idx="16"/>
          </p:nvPr>
        </p:nvPicPr>
        <p:blipFill>
          <a:blip r:embed="rId2">
            <a:extLst>
              <a:ext uri="{28A0092B-C50C-407E-A947-70E740481C1C}">
                <a14:useLocalDpi xmlns:a14="http://schemas.microsoft.com/office/drawing/2010/main" val="0"/>
              </a:ext>
            </a:extLst>
          </a:blip>
          <a:stretch>
            <a:fillRect/>
          </a:stretch>
        </p:blipFill>
        <p:spPr bwMode="auto">
          <a:xfrm>
            <a:off x="5943600" y="2304909"/>
            <a:ext cx="2448000" cy="1468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p>
        </p:txBody>
      </p:sp>
    </p:spTree>
    <p:extLst>
      <p:ext uri="{BB962C8B-B14F-4D97-AF65-F5344CB8AC3E}">
        <p14:creationId xmlns:p14="http://schemas.microsoft.com/office/powerpoint/2010/main" val="3016933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Sufficient Conditions for Euler Circuits and Paths</a:t>
            </a:r>
            <a:r>
              <a:rPr lang="en-IN" sz="1500" dirty="0"/>
              <a:t> 2</a:t>
            </a:r>
          </a:p>
        </p:txBody>
      </p:sp>
      <p:sp>
        <p:nvSpPr>
          <p:cNvPr id="3" name="Content Placeholder 2"/>
          <p:cNvSpPr>
            <a:spLocks noGrp="1"/>
          </p:cNvSpPr>
          <p:nvPr>
            <p:ph idx="1"/>
          </p:nvPr>
        </p:nvSpPr>
        <p:spPr>
          <a:xfrm>
            <a:off x="457200" y="1295400"/>
            <a:ext cx="5410200" cy="731520"/>
          </a:xfrm>
        </p:spPr>
        <p:txBody>
          <a:bodyPr/>
          <a:lstStyle/>
          <a:p>
            <a:r>
              <a:rPr lang="en-US" sz="1800" dirty="0">
                <a:ea typeface="Cambria Math" pitchFamily="18" charset="0"/>
              </a:rPr>
              <a:t>Because G is connected, H must have at least one vertex</a:t>
            </a:r>
            <a:br>
              <a:rPr lang="en-US" sz="1800" dirty="0">
                <a:ea typeface="Cambria Math" pitchFamily="18" charset="0"/>
              </a:rPr>
            </a:br>
            <a:r>
              <a:rPr lang="en-US" sz="1800" dirty="0">
                <a:ea typeface="Cambria Math" pitchFamily="18" charset="0"/>
              </a:rPr>
              <a:t>in common with the circuit that has been deleted.</a:t>
            </a:r>
          </a:p>
        </p:txBody>
      </p:sp>
      <p:sp>
        <p:nvSpPr>
          <p:cNvPr id="4" name="Content Placeholder 3"/>
          <p:cNvSpPr>
            <a:spLocks noGrp="1"/>
          </p:cNvSpPr>
          <p:nvPr>
            <p:ph idx="13"/>
          </p:nvPr>
        </p:nvSpPr>
        <p:spPr>
          <a:xfrm>
            <a:off x="609600" y="2362200"/>
            <a:ext cx="3048000" cy="411480"/>
          </a:xfrm>
          <a:ln w="19050">
            <a:solidFill>
              <a:srgbClr val="04617B"/>
            </a:solidFill>
          </a:ln>
        </p:spPr>
        <p:txBody>
          <a:bodyPr/>
          <a:lstStyle/>
          <a:p>
            <a:r>
              <a:rPr lang="en-US" sz="1800" dirty="0">
                <a:ea typeface="Cambria Math" pitchFamily="18" charset="0"/>
              </a:rPr>
              <a:t>In the example, the vertex is </a:t>
            </a:r>
            <a:r>
              <a:rPr lang="en-US" sz="1800" i="1" dirty="0">
                <a:ea typeface="Cambria Math" pitchFamily="18" charset="0"/>
              </a:rPr>
              <a:t>c.</a:t>
            </a:r>
            <a:endParaRPr lang="en-US" sz="1800" dirty="0"/>
          </a:p>
        </p:txBody>
      </p:sp>
      <p:sp>
        <p:nvSpPr>
          <p:cNvPr id="5" name="Content Placeholder 4"/>
          <p:cNvSpPr>
            <a:spLocks noGrp="1"/>
          </p:cNvSpPr>
          <p:nvPr>
            <p:ph idx="14"/>
          </p:nvPr>
        </p:nvSpPr>
        <p:spPr>
          <a:xfrm>
            <a:off x="457200" y="3048000"/>
            <a:ext cx="8229600" cy="1181382"/>
          </a:xfrm>
        </p:spPr>
        <p:txBody>
          <a:bodyPr/>
          <a:lstStyle/>
          <a:p>
            <a:r>
              <a:rPr lang="en-US" sz="1800" dirty="0">
                <a:ea typeface="Cambria Math" pitchFamily="18" charset="0"/>
              </a:rPr>
              <a:t>Every vertex in H must have even degree because all the vertices in </a:t>
            </a:r>
            <a:r>
              <a:rPr lang="en-US" sz="1800" i="1" dirty="0">
                <a:ea typeface="Cambria Math" pitchFamily="18" charset="0"/>
              </a:rPr>
              <a:t>G</a:t>
            </a:r>
            <a:r>
              <a:rPr lang="en-US" sz="1800"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p:txBody>
      </p:sp>
      <p:sp>
        <p:nvSpPr>
          <p:cNvPr id="6" name="Content Placeholder 5"/>
          <p:cNvSpPr>
            <a:spLocks noGrp="1"/>
          </p:cNvSpPr>
          <p:nvPr>
            <p:ph idx="15"/>
          </p:nvPr>
        </p:nvSpPr>
        <p:spPr>
          <a:xfrm>
            <a:off x="457200" y="4419600"/>
            <a:ext cx="4114800" cy="648000"/>
          </a:xfrm>
          <a:ln w="19050">
            <a:solidFill>
              <a:srgbClr val="04617B"/>
            </a:solidFill>
          </a:ln>
        </p:spPr>
        <p:txBody>
          <a:bodyPr/>
          <a:lstStyle/>
          <a:p>
            <a:r>
              <a:rPr lang="en-US" sz="1800" dirty="0">
                <a:ea typeface="Cambria Math" pitchFamily="18" charset="0"/>
              </a:rPr>
              <a:t>In the example, we end up with the circuit </a:t>
            </a:r>
            <a:r>
              <a:rPr lang="en-US" sz="1800" i="1" dirty="0">
                <a:ea typeface="Cambria Math" pitchFamily="18" charset="0"/>
              </a:rPr>
              <a:t>a, f, c, d, e, c, b, a</a:t>
            </a:r>
            <a:r>
              <a:rPr lang="en-US" sz="1800" dirty="0">
                <a:ea typeface="Cambria Math" pitchFamily="18" charset="0"/>
              </a:rPr>
              <a:t>.</a:t>
            </a:r>
          </a:p>
        </p:txBody>
      </p:sp>
      <p:sp>
        <p:nvSpPr>
          <p:cNvPr id="7" name="Content Placeholder 6"/>
          <p:cNvSpPr>
            <a:spLocks noGrp="1"/>
          </p:cNvSpPr>
          <p:nvPr>
            <p:ph idx="16"/>
          </p:nvPr>
        </p:nvSpPr>
        <p:spPr>
          <a:xfrm>
            <a:off x="457200" y="5257200"/>
            <a:ext cx="8229600" cy="1296000"/>
          </a:xfrm>
        </p:spPr>
        <p:txBody>
          <a:bodyPr/>
          <a:lstStyle/>
          <a:p>
            <a:pPr>
              <a:spcBef>
                <a:spcPts val="300"/>
              </a:spcBef>
            </a:pPr>
            <a:r>
              <a:rPr lang="en-US" sz="1800" dirty="0">
                <a:ea typeface="Cambria Math" pitchFamily="18" charset="0"/>
              </a:rPr>
              <a:t>Continue this process until all edges have been used. This produces an Euler circuit. Since every edge is included and no edge is included more than once.</a:t>
            </a:r>
          </a:p>
          <a:p>
            <a:pPr>
              <a:spcBef>
                <a:spcPts val="300"/>
              </a:spcBef>
            </a:pPr>
            <a:r>
              <a:rPr lang="en-US" sz="1800" dirty="0"/>
              <a:t>Similar reasoning can be used to show that a graph with exactly two vertices of odd degree must have an Euler path connecting these two vertices of odd degree</a:t>
            </a:r>
          </a:p>
        </p:txBody>
      </p:sp>
      <p:pic>
        <p:nvPicPr>
          <p:cNvPr id="11" name="Picture 7" descr="Two graphs, G and H."/>
          <p:cNvPicPr>
            <a:picLocks noGrp="1" noChangeAspect="1" noChangeArrowheads="1"/>
          </p:cNvPicPr>
          <p:nvPr>
            <p:ph idx="17"/>
          </p:nvPr>
        </p:nvPicPr>
        <p:blipFill>
          <a:blip r:embed="rId2">
            <a:extLst>
              <a:ext uri="{28A0092B-C50C-407E-A947-70E740481C1C}">
                <a14:useLocalDpi xmlns:a14="http://schemas.microsoft.com/office/drawing/2010/main" val="0"/>
              </a:ext>
            </a:extLst>
          </a:blip>
          <a:stretch>
            <a:fillRect/>
          </a:stretch>
        </p:blipFill>
        <p:spPr bwMode="auto">
          <a:xfrm>
            <a:off x="6149340" y="1219200"/>
            <a:ext cx="2766060" cy="165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7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r>
              <a:rPr lang="en-US" sz="1500" dirty="0"/>
              <a:t> 2</a:t>
            </a:r>
          </a:p>
        </p:txBody>
      </p:sp>
      <p:sp>
        <p:nvSpPr>
          <p:cNvPr id="3" name="Content Placeholder 2"/>
          <p:cNvSpPr>
            <a:spLocks noGrp="1"/>
          </p:cNvSpPr>
          <p:nvPr>
            <p:ph idx="1"/>
          </p:nvPr>
        </p:nvSpPr>
        <p:spPr>
          <a:xfrm>
            <a:off x="457200" y="1295400"/>
            <a:ext cx="7848600" cy="1828800"/>
          </a:xfrm>
        </p:spPr>
        <p:txBody>
          <a:bodyPr/>
          <a:lstStyle/>
          <a:p>
            <a:r>
              <a:rPr lang="en-US" sz="2400" dirty="0"/>
              <a:t>A </a:t>
            </a:r>
            <a:r>
              <a:rPr lang="en-US" sz="2400" i="1" dirty="0"/>
              <a:t>simple directed graph </a:t>
            </a:r>
            <a:r>
              <a:rPr lang="en-US" sz="2400" dirty="0"/>
              <a:t>has no loops and no multiple edges.</a:t>
            </a:r>
          </a:p>
          <a:p>
            <a:r>
              <a:rPr lang="en-US" sz="2400" b="1" dirty="0"/>
              <a:t>Example</a:t>
            </a:r>
            <a:r>
              <a:rPr lang="en-US" sz="2400" dirty="0"/>
              <a:t>:</a:t>
            </a:r>
            <a:br>
              <a:rPr lang="en-US" sz="2400" dirty="0"/>
            </a:br>
            <a:r>
              <a:rPr lang="en-US" sz="2400" dirty="0"/>
              <a:t>This is a directed graph with </a:t>
            </a:r>
            <a:br>
              <a:rPr lang="en-US" sz="2400" dirty="0"/>
            </a:br>
            <a:r>
              <a:rPr lang="en-US" sz="2400" dirty="0"/>
              <a:t>three vertices and four edges.</a:t>
            </a:r>
          </a:p>
        </p:txBody>
      </p:sp>
      <p:pic>
        <p:nvPicPr>
          <p:cNvPr id="2150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454264" y="1674389"/>
            <a:ext cx="2461136" cy="1786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581400"/>
            <a:ext cx="8534400" cy="2895600"/>
          </a:xfrm>
        </p:spPr>
        <p:txBody>
          <a:bodyPr/>
          <a:lstStyle/>
          <a:p>
            <a:r>
              <a:rPr lang="en-US" sz="2400" dirty="0"/>
              <a:t>A </a:t>
            </a:r>
            <a:r>
              <a:rPr lang="en-US" sz="2400" i="1" dirty="0"/>
              <a:t>directed </a:t>
            </a:r>
            <a:r>
              <a:rPr lang="en-US" sz="2400" i="1" dirty="0" err="1"/>
              <a:t>multigraph</a:t>
            </a:r>
            <a:r>
              <a:rPr lang="en-US" sz="2400" dirty="0"/>
              <a:t> may have multiple directed edges. When there are </a:t>
            </a:r>
            <a:r>
              <a:rPr lang="en-US" sz="2400" i="1" dirty="0"/>
              <a:t>m</a:t>
            </a:r>
            <a:r>
              <a:rPr lang="en-US" sz="2400" dirty="0"/>
              <a:t> directed edges from the vertex </a:t>
            </a:r>
            <a:r>
              <a:rPr lang="en-US" sz="2400" i="1" dirty="0"/>
              <a:t>u</a:t>
            </a:r>
            <a:r>
              <a:rPr lang="en-US" sz="2400" dirty="0"/>
              <a:t> to the vertex </a:t>
            </a:r>
            <a:r>
              <a:rPr lang="en-US" sz="2400" i="1" dirty="0"/>
              <a:t>v</a:t>
            </a:r>
            <a:r>
              <a:rPr lang="en-US" sz="2400" dirty="0"/>
              <a:t>,  we say that  (</a:t>
            </a:r>
            <a:r>
              <a:rPr lang="en-US" sz="2400" i="1" dirty="0" err="1"/>
              <a:t>u,v</a:t>
            </a:r>
            <a:r>
              <a:rPr lang="en-US" sz="2400" dirty="0"/>
              <a:t>)</a:t>
            </a:r>
            <a:r>
              <a:rPr lang="en-US" sz="2400" i="1" dirty="0"/>
              <a:t> </a:t>
            </a:r>
            <a:r>
              <a:rPr lang="en-US" sz="2400" dirty="0"/>
              <a:t>is an edge of </a:t>
            </a:r>
            <a:r>
              <a:rPr lang="en-US" sz="2400" i="1" dirty="0"/>
              <a:t>multiplicity m</a:t>
            </a:r>
            <a:r>
              <a:rPr lang="en-US" sz="2400" dirty="0"/>
              <a:t>.</a:t>
            </a:r>
          </a:p>
          <a:p>
            <a:r>
              <a:rPr lang="en-US" sz="2400" b="1" dirty="0"/>
              <a:t>Example</a:t>
            </a:r>
            <a:r>
              <a:rPr lang="en-US" sz="2400" dirty="0"/>
              <a:t>:</a:t>
            </a:r>
            <a:br>
              <a:rPr lang="en-US" sz="2400" dirty="0"/>
            </a:br>
            <a:r>
              <a:rPr lang="en-US" sz="2400" dirty="0"/>
              <a:t>In this directed </a:t>
            </a:r>
            <a:r>
              <a:rPr lang="en-US" sz="2400" dirty="0" err="1"/>
              <a:t>multigraph</a:t>
            </a:r>
            <a:r>
              <a:rPr lang="en-US" sz="2400" dirty="0"/>
              <a:t> the </a:t>
            </a:r>
            <a:br>
              <a:rPr lang="en-US" sz="2400" dirty="0"/>
            </a:br>
            <a:r>
              <a:rPr lang="en-US" sz="2400" dirty="0"/>
              <a:t>multiplicity of (</a:t>
            </a:r>
            <a:r>
              <a:rPr lang="en-US" sz="2400" i="1" dirty="0" err="1"/>
              <a:t>a,b</a:t>
            </a:r>
            <a:r>
              <a:rPr lang="en-US" sz="2400" dirty="0"/>
              <a:t>) is </a:t>
            </a:r>
            <a:r>
              <a:rPr lang="en-US" sz="2400" dirty="0">
                <a:latin typeface="Cambria Math" pitchFamily="18" charset="0"/>
                <a:ea typeface="Cambria Math" pitchFamily="18" charset="0"/>
              </a:rPr>
              <a:t>1 and the </a:t>
            </a:r>
            <a:br>
              <a:rPr lang="en-US" sz="2400" dirty="0">
                <a:latin typeface="Cambria Math" pitchFamily="18" charset="0"/>
                <a:ea typeface="Cambria Math" pitchFamily="18" charset="0"/>
              </a:rPr>
            </a:br>
            <a:r>
              <a:rPr lang="en-US" sz="2400" dirty="0">
                <a:ea typeface="Cambria Math" pitchFamily="18" charset="0"/>
              </a:rPr>
              <a:t>multiplicity of (</a:t>
            </a:r>
            <a:r>
              <a:rPr lang="en-US" sz="2400" i="1" dirty="0" err="1">
                <a:ea typeface="Cambria Math" pitchFamily="18" charset="0"/>
              </a:rPr>
              <a:t>b,c</a:t>
            </a:r>
            <a:r>
              <a:rPr lang="en-US" sz="2400" dirty="0">
                <a:ea typeface="Cambria Math" pitchFamily="18" charset="0"/>
              </a:rPr>
              <a:t>) is 2.</a:t>
            </a:r>
          </a:p>
        </p:txBody>
      </p:sp>
      <p:pic>
        <p:nvPicPr>
          <p:cNvPr id="21508" name="Picture 5"/>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6349796" y="4800600"/>
            <a:ext cx="267007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9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Constructing an  Euler Circuits</a:t>
            </a:r>
            <a:r>
              <a:rPr lang="en-IN" sz="1500" dirty="0"/>
              <a:t> 1</a:t>
            </a:r>
          </a:p>
        </p:txBody>
      </p:sp>
      <p:sp>
        <p:nvSpPr>
          <p:cNvPr id="3" name="Content Placeholder 2"/>
          <p:cNvSpPr>
            <a:spLocks noGrp="1"/>
          </p:cNvSpPr>
          <p:nvPr>
            <p:ph idx="1"/>
          </p:nvPr>
        </p:nvSpPr>
        <p:spPr>
          <a:xfrm>
            <a:off x="457200" y="1295400"/>
            <a:ext cx="8280000" cy="914400"/>
          </a:xfrm>
        </p:spPr>
        <p:txBody>
          <a:bodyPr/>
          <a:lstStyle/>
          <a:p>
            <a:r>
              <a:rPr lang="en-US" sz="2600" dirty="0"/>
              <a:t>In our proof we developed this algorithms for constructing a Euler circuit in a graph with no vertices of odd degree.</a:t>
            </a:r>
          </a:p>
        </p:txBody>
      </p:sp>
      <p:sp>
        <p:nvSpPr>
          <p:cNvPr id="4" name="Content Placeholder 3"/>
          <p:cNvSpPr>
            <a:spLocks noGrp="1"/>
          </p:cNvSpPr>
          <p:nvPr>
            <p:ph idx="13"/>
          </p:nvPr>
        </p:nvSpPr>
        <p:spPr>
          <a:xfrm>
            <a:off x="457200" y="2590800"/>
            <a:ext cx="8388000" cy="3733800"/>
          </a:xfrm>
          <a:ln w="19050">
            <a:solidFill>
              <a:srgbClr val="04617B"/>
            </a:solidFill>
          </a:ln>
        </p:spPr>
        <p:txBody>
          <a:bodyPr/>
          <a:lstStyle/>
          <a:p>
            <a:pPr marL="274320" lvl="0" indent="-274320" defTabSz="914400">
              <a:spcBef>
                <a:spcPct val="20000"/>
              </a:spcBef>
              <a:spcAft>
                <a:spcPts val="0"/>
              </a:spcAft>
              <a:buClr>
                <a:schemeClr val="accent3"/>
              </a:buClr>
              <a:buSzPct val="95000"/>
              <a:defRPr/>
            </a:pPr>
            <a:r>
              <a:rPr lang="en-US" sz="2000" b="1" dirty="0"/>
              <a:t> procedure</a:t>
            </a:r>
            <a:r>
              <a:rPr lang="en-US" sz="2000" dirty="0"/>
              <a:t> </a:t>
            </a:r>
            <a:r>
              <a:rPr lang="en-US" sz="2000" i="1" dirty="0"/>
              <a:t>Euler</a:t>
            </a:r>
            <a:r>
              <a:rPr lang="en-US" sz="2000" dirty="0"/>
              <a:t>(</a:t>
            </a:r>
            <a:r>
              <a:rPr lang="en-US" sz="2000" i="1" dirty="0"/>
              <a:t>G</a:t>
            </a:r>
            <a:r>
              <a:rPr lang="en-US" sz="2000" dirty="0"/>
              <a:t>: connected multigraph with all vertices of even degree)</a:t>
            </a:r>
          </a:p>
          <a:p>
            <a:pPr marL="274320" lvl="0" indent="-274320" defTabSz="914400">
              <a:spcBef>
                <a:spcPct val="20000"/>
              </a:spcBef>
              <a:spcAft>
                <a:spcPts val="0"/>
              </a:spcAft>
              <a:buClr>
                <a:schemeClr val="accent3"/>
              </a:buClr>
              <a:buSzPct val="95000"/>
              <a:defRPr/>
            </a:pPr>
            <a:r>
              <a:rPr lang="en-US" sz="2000" i="1" dirty="0"/>
              <a:t>	circuit</a:t>
            </a:r>
            <a:r>
              <a:rPr lang="en-US" sz="2000" dirty="0"/>
              <a:t> := </a:t>
            </a:r>
            <a:r>
              <a:rPr lang="en-US" sz="2000" dirty="0">
                <a:ea typeface="Cambria Math" pitchFamily="18" charset="0"/>
              </a:rPr>
              <a:t>a circuit in </a:t>
            </a:r>
            <a:r>
              <a:rPr lang="en-US" sz="2000" i="1" dirty="0">
                <a:ea typeface="Cambria Math" pitchFamily="18" charset="0"/>
              </a:rPr>
              <a:t>G </a:t>
            </a:r>
            <a:r>
              <a:rPr lang="en-US" sz="2000" dirty="0">
                <a:ea typeface="Cambria Math" pitchFamily="18" charset="0"/>
              </a:rPr>
              <a:t>beginning at an arbitrarily chosen vertex with edges</a:t>
            </a:r>
          </a:p>
          <a:p>
            <a:pPr marL="274320" lvl="0" indent="-274320" defTabSz="914400">
              <a:spcBef>
                <a:spcPct val="20000"/>
              </a:spcBef>
              <a:spcAft>
                <a:spcPts val="0"/>
              </a:spcAft>
              <a:buClr>
                <a:schemeClr val="accent3"/>
              </a:buClr>
              <a:buSzPct val="95000"/>
              <a:defRPr/>
            </a:pPr>
            <a:r>
              <a:rPr lang="en-US" sz="2000" dirty="0">
                <a:ea typeface="Cambria Math" pitchFamily="18" charset="0"/>
              </a:rPr>
              <a:t>			successively added to form a path that returns to this vertex.</a:t>
            </a:r>
            <a:endParaRPr lang="en-US" sz="2000" dirty="0"/>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G</a:t>
            </a:r>
            <a:r>
              <a:rPr lang="en-US" sz="2000" dirty="0"/>
              <a:t> with the edges of this circuit removed</a:t>
            </a:r>
          </a:p>
          <a:p>
            <a:pPr marL="274320" lvl="0" indent="-274320" defTabSz="914400">
              <a:spcBef>
                <a:spcPct val="20000"/>
              </a:spcBef>
              <a:spcAft>
                <a:spcPts val="0"/>
              </a:spcAft>
              <a:buClr>
                <a:schemeClr val="accent3"/>
              </a:buClr>
              <a:buSzPct val="95000"/>
              <a:defRPr/>
            </a:pPr>
            <a:r>
              <a:rPr lang="en-US" sz="2000" b="1" dirty="0"/>
              <a:t>	while</a:t>
            </a:r>
            <a:r>
              <a:rPr lang="en-US" sz="2000" dirty="0"/>
              <a:t> </a:t>
            </a:r>
            <a:r>
              <a:rPr lang="en-US" sz="2000" i="1" dirty="0"/>
              <a:t>H </a:t>
            </a:r>
            <a:r>
              <a:rPr lang="en-US" sz="2000" dirty="0"/>
              <a:t> has edges</a:t>
            </a:r>
            <a:endParaRPr lang="en-US" sz="2000" b="1" dirty="0"/>
          </a:p>
          <a:p>
            <a:pPr marL="274320" lvl="0" indent="-274320" defTabSz="914400">
              <a:spcBef>
                <a:spcPct val="20000"/>
              </a:spcBef>
              <a:spcAft>
                <a:spcPts val="0"/>
              </a:spcAft>
              <a:buClr>
                <a:schemeClr val="accent3"/>
              </a:buClr>
              <a:buSzPct val="95000"/>
              <a:defRPr/>
            </a:pPr>
            <a:r>
              <a:rPr lang="en-US" sz="2000" i="1" dirty="0"/>
              <a:t>		</a:t>
            </a:r>
            <a:r>
              <a:rPr lang="en-US" sz="2000" i="1" dirty="0" err="1"/>
              <a:t>subcircuit</a:t>
            </a:r>
            <a:r>
              <a:rPr lang="en-US" sz="2000" dirty="0"/>
              <a:t> := a circuit in </a:t>
            </a:r>
            <a:r>
              <a:rPr lang="en-US" sz="2000" i="1" dirty="0"/>
              <a:t>H</a:t>
            </a:r>
            <a:r>
              <a:rPr lang="en-US" sz="2000" dirty="0"/>
              <a:t> beginning at a vertex in </a:t>
            </a:r>
            <a:r>
              <a:rPr lang="en-US" sz="2000" i="1" dirty="0"/>
              <a:t>H</a:t>
            </a:r>
            <a:r>
              <a:rPr lang="en-US" sz="2000" dirty="0"/>
              <a:t> that also is</a:t>
            </a:r>
          </a:p>
          <a:p>
            <a:pPr marL="274320" lvl="0" indent="-274320" defTabSz="914400">
              <a:spcBef>
                <a:spcPct val="20000"/>
              </a:spcBef>
              <a:spcAft>
                <a:spcPts val="0"/>
              </a:spcAft>
              <a:buClr>
                <a:schemeClr val="accent3"/>
              </a:buClr>
              <a:buSzPct val="95000"/>
              <a:defRPr/>
            </a:pPr>
            <a:r>
              <a:rPr lang="en-US" sz="2000" dirty="0"/>
              <a:t>			an endpoint of an edge in circuit.</a:t>
            </a:r>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H</a:t>
            </a:r>
            <a:r>
              <a:rPr lang="en-US" sz="2000" dirty="0"/>
              <a:t> with edges of </a:t>
            </a:r>
            <a:r>
              <a:rPr lang="en-US" sz="2000" i="1" dirty="0" err="1"/>
              <a:t>subcircuit</a:t>
            </a:r>
            <a:r>
              <a:rPr lang="en-US" sz="2000" dirty="0"/>
              <a:t> and all isolated vertices removed</a:t>
            </a:r>
          </a:p>
          <a:p>
            <a:pPr marL="274320" lvl="0" indent="-274320" defTabSz="914400">
              <a:spcBef>
                <a:spcPct val="20000"/>
              </a:spcBef>
              <a:spcAft>
                <a:spcPts val="0"/>
              </a:spcAft>
              <a:buClr>
                <a:schemeClr val="accent3"/>
              </a:buClr>
              <a:buSzPct val="95000"/>
              <a:defRPr/>
            </a:pPr>
            <a:r>
              <a:rPr lang="en-US" sz="2000" i="1" dirty="0"/>
              <a:t>		circuit </a:t>
            </a:r>
            <a:r>
              <a:rPr lang="en-US" sz="2000" dirty="0"/>
              <a:t>:= </a:t>
            </a:r>
            <a:r>
              <a:rPr lang="en-US" sz="2000" i="1" dirty="0"/>
              <a:t>circuit</a:t>
            </a:r>
            <a:r>
              <a:rPr lang="en-US" sz="2000" dirty="0"/>
              <a:t> with </a:t>
            </a:r>
            <a:r>
              <a:rPr lang="en-US" sz="2000" dirty="0" err="1"/>
              <a:t>s</a:t>
            </a:r>
            <a:r>
              <a:rPr lang="en-US" sz="2000" i="1" dirty="0" err="1"/>
              <a:t>ubcircuit</a:t>
            </a:r>
            <a:r>
              <a:rPr lang="en-US" sz="2000" dirty="0"/>
              <a:t> inserted at the appropriate vertex.</a:t>
            </a:r>
          </a:p>
          <a:p>
            <a:pPr marL="274320" lvl="0" indent="-274320" defTabSz="914400">
              <a:spcBef>
                <a:spcPct val="20000"/>
              </a:spcBef>
              <a:spcAft>
                <a:spcPts val="0"/>
              </a:spcAft>
              <a:buClr>
                <a:schemeClr val="accent3"/>
              </a:buClr>
              <a:buSzPct val="95000"/>
              <a:defRPr/>
            </a:pPr>
            <a:r>
              <a:rPr lang="en-US" sz="2000" b="1" dirty="0"/>
              <a:t>return</a:t>
            </a:r>
            <a:r>
              <a:rPr lang="en-US" sz="2000" dirty="0"/>
              <a:t> </a:t>
            </a:r>
            <a:r>
              <a:rPr lang="en-US" sz="2000" i="1" dirty="0"/>
              <a:t>circuit</a:t>
            </a:r>
            <a:r>
              <a:rPr lang="en-US" sz="2000" dirty="0"/>
              <a:t>{</a:t>
            </a:r>
            <a:r>
              <a:rPr lang="en-US" sz="2000" i="1" dirty="0"/>
              <a:t>circuit</a:t>
            </a:r>
            <a:r>
              <a:rPr lang="en-US" sz="2000" dirty="0"/>
              <a:t> is an Euler circuit}</a:t>
            </a:r>
            <a:endParaRPr lang="en-IN" sz="2000" dirty="0"/>
          </a:p>
        </p:txBody>
      </p:sp>
    </p:spTree>
    <p:extLst>
      <p:ext uri="{BB962C8B-B14F-4D97-AF65-F5344CB8AC3E}">
        <p14:creationId xmlns:p14="http://schemas.microsoft.com/office/powerpoint/2010/main" val="823589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Constructing an  Euler Circuits</a:t>
            </a:r>
            <a:r>
              <a:rPr lang="en-IN" sz="1500" dirty="0"/>
              <a:t> 2</a:t>
            </a:r>
          </a:p>
        </p:txBody>
      </p:sp>
      <p:sp>
        <p:nvSpPr>
          <p:cNvPr id="3" name="Content Placeholder 2"/>
          <p:cNvSpPr>
            <a:spLocks noGrp="1"/>
          </p:cNvSpPr>
          <p:nvPr>
            <p:ph idx="1"/>
          </p:nvPr>
        </p:nvSpPr>
        <p:spPr>
          <a:xfrm>
            <a:off x="457200" y="1295400"/>
            <a:ext cx="8280000" cy="3886200"/>
          </a:xfrm>
        </p:spPr>
        <p:txBody>
          <a:bodyPr/>
          <a:lstStyle/>
          <a:p>
            <a:r>
              <a:rPr lang="en-US" sz="2600" b="1" dirty="0"/>
              <a:t>Theorem</a:t>
            </a:r>
            <a:r>
              <a:rPr lang="en-US" sz="2600" dirty="0"/>
              <a:t>: A connected multigraph with at least two vertices has an Euler circuit if and only if each of its vertices has an even degree and it has an Euler path if and only if it has exactly two vertices of odd degree.</a:t>
            </a:r>
          </a:p>
          <a:p>
            <a:r>
              <a:rPr lang="en-US" sz="2600" b="1" dirty="0"/>
              <a:t>Example</a:t>
            </a:r>
            <a:r>
              <a:rPr lang="en-US" sz="2600" dirty="0"/>
              <a:t>: Two of the vertices in the multigraph model of the K</a:t>
            </a:r>
            <a:r>
              <a:rPr lang="az-Cyrl-AZ" sz="2600" dirty="0">
                <a:ea typeface="Cambria Math"/>
              </a:rPr>
              <a:t>ӧ</a:t>
            </a:r>
            <a:r>
              <a:rPr lang="en-US" sz="2600" dirty="0" err="1"/>
              <a:t>nigsberg</a:t>
            </a:r>
            <a:r>
              <a:rPr lang="en-US" sz="2600" dirty="0"/>
              <a:t> bridge problem have odd degree.   Hence, there is no Euler circuit in this multigraph and it is impossible to start at a given point, cross each bridge exactly once, and return to the starting point.</a:t>
            </a:r>
          </a:p>
        </p:txBody>
      </p:sp>
      <p:pic>
        <p:nvPicPr>
          <p:cNvPr id="6" name="Picture 3" descr="A graph with 4 vertices. A, B, C, and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40347" y="4901184"/>
            <a:ext cx="911962" cy="157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1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Circuits and Paths</a:t>
            </a:r>
          </a:p>
        </p:txBody>
      </p:sp>
      <p:sp>
        <p:nvSpPr>
          <p:cNvPr id="3" name="Content Placeholder 2"/>
          <p:cNvSpPr>
            <a:spLocks noGrp="1"/>
          </p:cNvSpPr>
          <p:nvPr>
            <p:ph idx="1"/>
          </p:nvPr>
        </p:nvSpPr>
        <p:spPr>
          <a:xfrm>
            <a:off x="457200" y="1295400"/>
            <a:ext cx="1676400" cy="533400"/>
          </a:xfrm>
        </p:spPr>
        <p:txBody>
          <a:bodyPr/>
          <a:lstStyle/>
          <a:p>
            <a:r>
              <a:rPr lang="en-US" sz="2600" b="1" dirty="0"/>
              <a:t>Example</a:t>
            </a:r>
            <a:r>
              <a:rPr lang="en-US" sz="2600" dirty="0"/>
              <a:t>:</a:t>
            </a:r>
          </a:p>
        </p:txBody>
      </p:sp>
      <p:sp>
        <p:nvSpPr>
          <p:cNvPr id="4" name="Content Placeholder 3"/>
          <p:cNvSpPr>
            <a:spLocks noGrp="1"/>
          </p:cNvSpPr>
          <p:nvPr>
            <p:ph idx="13"/>
          </p:nvPr>
        </p:nvSpPr>
        <p:spPr>
          <a:xfrm>
            <a:off x="457200" y="3276600"/>
            <a:ext cx="8280000" cy="2886600"/>
          </a:xfrm>
        </p:spPr>
        <p:txBody>
          <a:bodyPr/>
          <a:lstStyle/>
          <a:p>
            <a:pPr>
              <a:spcBef>
                <a:spcPts val="800"/>
              </a:spcBef>
            </a:pPr>
            <a:r>
              <a:rPr lang="en-US" sz="2600" i="1" dirty="0"/>
              <a:t>G</a:t>
            </a:r>
            <a:r>
              <a:rPr lang="en-US" sz="2600" baseline="-25000" dirty="0">
                <a:ea typeface="Cambria Math" pitchFamily="18" charset="0"/>
              </a:rPr>
              <a:t>1</a:t>
            </a:r>
            <a:r>
              <a:rPr lang="en-US" sz="2600" dirty="0"/>
              <a:t> contains exactly two vertices of odd degree (</a:t>
            </a:r>
            <a:r>
              <a:rPr lang="en-US" sz="2600" i="1" dirty="0"/>
              <a:t>b</a:t>
            </a:r>
            <a:r>
              <a:rPr lang="en-US" sz="2600" dirty="0"/>
              <a:t> and </a:t>
            </a:r>
            <a:r>
              <a:rPr lang="en-US" sz="2600" i="1" dirty="0"/>
              <a:t>d</a:t>
            </a:r>
            <a:r>
              <a:rPr lang="en-US" sz="2600" dirty="0"/>
              <a:t>). Hence it has an Euler path, e.g., </a:t>
            </a:r>
            <a:r>
              <a:rPr lang="en-US" sz="2600" i="1" dirty="0"/>
              <a:t>d</a:t>
            </a:r>
            <a:r>
              <a:rPr lang="en-US" sz="2600" dirty="0"/>
              <a: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t>
            </a:r>
            <a:r>
              <a:rPr lang="en-US" sz="2600" i="1" dirty="0"/>
              <a:t>b</a:t>
            </a:r>
            <a:r>
              <a:rPr lang="en-US" sz="2600" dirty="0"/>
              <a:t>.</a:t>
            </a:r>
          </a:p>
          <a:p>
            <a:pPr>
              <a:spcBef>
                <a:spcPts val="800"/>
              </a:spcBef>
            </a:pPr>
            <a:r>
              <a:rPr lang="en-US" sz="2600" i="1" dirty="0"/>
              <a:t>G</a:t>
            </a:r>
            <a:r>
              <a:rPr lang="en-US" sz="2600" baseline="-25000" dirty="0">
                <a:ea typeface="Cambria Math" pitchFamily="18" charset="0"/>
              </a:rPr>
              <a:t>2</a:t>
            </a:r>
            <a:r>
              <a:rPr lang="en-US" sz="2600" dirty="0"/>
              <a:t> has exactly two vertices of odd degree (</a:t>
            </a:r>
            <a:r>
              <a:rPr lang="en-US" sz="2600" i="1" dirty="0"/>
              <a:t>b</a:t>
            </a:r>
            <a:r>
              <a:rPr lang="en-US" sz="2600" dirty="0"/>
              <a:t> and </a:t>
            </a:r>
            <a:r>
              <a:rPr lang="en-US" sz="2600" i="1" dirty="0"/>
              <a:t>d</a:t>
            </a:r>
            <a:r>
              <a:rPr lang="en-US" sz="2600" dirty="0"/>
              <a:t>). Hence it has an Euler path, e.g., </a:t>
            </a:r>
            <a:r>
              <a:rPr lang="en-US" sz="2600" i="1" dirty="0"/>
              <a:t>b</a:t>
            </a:r>
            <a:r>
              <a:rPr lang="en-US" sz="2600" dirty="0"/>
              <a:t>, </a:t>
            </a:r>
            <a:r>
              <a:rPr lang="en-US" sz="2600" i="1" dirty="0"/>
              <a:t>a</a:t>
            </a:r>
            <a:r>
              <a:rPr lang="en-US" sz="2600" dirty="0"/>
              <a:t>, </a:t>
            </a:r>
            <a:r>
              <a:rPr lang="en-US" sz="2600" i="1" dirty="0"/>
              <a:t>g</a:t>
            </a:r>
            <a:r>
              <a:rPr lang="en-US" sz="2600" dirty="0"/>
              <a:t>, </a:t>
            </a:r>
            <a:r>
              <a:rPr lang="en-US" sz="2600" i="1" dirty="0"/>
              <a:t>f</a:t>
            </a:r>
            <a:r>
              <a:rPr lang="en-US" sz="2600" dirty="0"/>
              <a:t>, </a:t>
            </a:r>
            <a:r>
              <a:rPr lang="en-US" sz="2600" i="1" dirty="0"/>
              <a:t>e</a:t>
            </a:r>
            <a:r>
              <a:rPr lang="en-US" sz="2600" dirty="0"/>
              <a:t>, </a:t>
            </a:r>
            <a:r>
              <a:rPr lang="en-US" sz="2600" i="1" dirty="0"/>
              <a:t>d</a:t>
            </a:r>
            <a:r>
              <a:rPr lang="en-US" sz="2600" dirty="0"/>
              <a:t>, </a:t>
            </a:r>
            <a:r>
              <a:rPr lang="en-US" sz="2600" i="1" dirty="0"/>
              <a:t>c</a:t>
            </a:r>
            <a:r>
              <a:rPr lang="en-US" sz="2600" dirty="0"/>
              <a:t>, </a:t>
            </a:r>
            <a:r>
              <a:rPr lang="en-US" sz="2600" i="1" dirty="0"/>
              <a:t>g</a:t>
            </a:r>
            <a:r>
              <a:rPr lang="en-US" sz="2600" dirty="0"/>
              <a:t>, </a:t>
            </a:r>
            <a:r>
              <a:rPr lang="en-US" sz="2600" i="1" dirty="0"/>
              <a:t>b</a:t>
            </a:r>
            <a:r>
              <a:rPr lang="en-US" sz="2600" dirty="0"/>
              <a:t>, </a:t>
            </a:r>
            <a:r>
              <a:rPr lang="en-US" sz="2600" i="1" dirty="0"/>
              <a:t>c, f</a:t>
            </a:r>
            <a:r>
              <a:rPr lang="en-US" sz="2600" dirty="0"/>
              <a:t>, </a:t>
            </a:r>
            <a:r>
              <a:rPr lang="en-US" sz="2600" i="1" dirty="0"/>
              <a:t>d</a:t>
            </a:r>
            <a:r>
              <a:rPr lang="en-US" sz="2600" dirty="0"/>
              <a:t>.</a:t>
            </a:r>
          </a:p>
          <a:p>
            <a:pPr>
              <a:spcBef>
                <a:spcPts val="800"/>
              </a:spcBef>
            </a:pPr>
            <a:r>
              <a:rPr lang="en-US" sz="2600" i="1" dirty="0"/>
              <a:t>G</a:t>
            </a:r>
            <a:r>
              <a:rPr lang="en-US" sz="2600" baseline="-25000" dirty="0">
                <a:ea typeface="Cambria Math" pitchFamily="18" charset="0"/>
              </a:rPr>
              <a:t>3</a:t>
            </a:r>
            <a:r>
              <a:rPr lang="en-US" sz="2600" dirty="0"/>
              <a:t> has six vertices of odd degree. Hence, it does not have an Euler path.</a:t>
            </a:r>
          </a:p>
        </p:txBody>
      </p:sp>
      <p:pic>
        <p:nvPicPr>
          <p:cNvPr id="8" name="Picture 4" descr="Three graphs. G1, G2, and G3."/>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667000" y="1266424"/>
            <a:ext cx="6006629" cy="155297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2255445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p:txBody>
          <a:bodyPr/>
          <a:lstStyle/>
          <a:p>
            <a:pPr>
              <a:spcBef>
                <a:spcPts val="0"/>
              </a:spcBef>
            </a:pPr>
            <a:r>
              <a:rPr lang="en-US" sz="2800" dirty="0"/>
              <a:t>Euler paths and circuits can be used to solve many practical problems such as finding a path or circuit that traverses each</a:t>
            </a:r>
          </a:p>
          <a:p>
            <a:pPr lvl="1">
              <a:spcBef>
                <a:spcPts val="0"/>
              </a:spcBef>
              <a:spcAft>
                <a:spcPts val="400"/>
              </a:spcAft>
            </a:pPr>
            <a:r>
              <a:rPr lang="en-US" sz="2400" dirty="0"/>
              <a:t>street in a neighborhood,</a:t>
            </a:r>
          </a:p>
          <a:p>
            <a:pPr lvl="1">
              <a:spcBef>
                <a:spcPts val="0"/>
              </a:spcBef>
              <a:spcAft>
                <a:spcPts val="400"/>
              </a:spcAft>
            </a:pPr>
            <a:r>
              <a:rPr lang="en-US" sz="2400" dirty="0"/>
              <a:t>road in a transportation network,</a:t>
            </a:r>
          </a:p>
          <a:p>
            <a:pPr lvl="1">
              <a:spcBef>
                <a:spcPts val="0"/>
              </a:spcBef>
              <a:spcAft>
                <a:spcPts val="400"/>
              </a:spcAft>
            </a:pPr>
            <a:r>
              <a:rPr lang="en-US" sz="2400" dirty="0"/>
              <a:t>connection in a utility grid,</a:t>
            </a:r>
          </a:p>
          <a:p>
            <a:pPr lvl="1">
              <a:spcBef>
                <a:spcPts val="0"/>
              </a:spcBef>
              <a:spcAft>
                <a:spcPts val="400"/>
              </a:spcAft>
            </a:pPr>
            <a:r>
              <a:rPr lang="en-US" sz="2400" dirty="0"/>
              <a:t>link in a communications network.</a:t>
            </a:r>
          </a:p>
          <a:p>
            <a:pPr>
              <a:spcBef>
                <a:spcPts val="0"/>
              </a:spcBef>
            </a:pPr>
            <a:r>
              <a:rPr lang="en-US" sz="2800" dirty="0"/>
              <a:t>Other applications are found in the</a:t>
            </a:r>
          </a:p>
          <a:p>
            <a:pPr lvl="1">
              <a:spcBef>
                <a:spcPts val="0"/>
              </a:spcBef>
              <a:spcAft>
                <a:spcPts val="400"/>
              </a:spcAft>
            </a:pPr>
            <a:r>
              <a:rPr lang="en-US" sz="2400" dirty="0"/>
              <a:t>layout of circuits,</a:t>
            </a:r>
          </a:p>
          <a:p>
            <a:pPr lvl="1">
              <a:spcBef>
                <a:spcPts val="0"/>
              </a:spcBef>
              <a:spcAft>
                <a:spcPts val="400"/>
              </a:spcAft>
            </a:pPr>
            <a:r>
              <a:rPr lang="en-US" sz="2400" dirty="0"/>
              <a:t>network multicasting,</a:t>
            </a:r>
          </a:p>
          <a:p>
            <a:pPr lvl="1">
              <a:spcBef>
                <a:spcPts val="0"/>
              </a:spcBef>
              <a:spcAft>
                <a:spcPts val="400"/>
              </a:spcAft>
            </a:pPr>
            <a:r>
              <a:rPr lang="en-US" sz="2400" dirty="0"/>
              <a:t>molecular biology, where Euler paths are used in the sequencing of DNA.</a:t>
            </a:r>
          </a:p>
        </p:txBody>
      </p:sp>
    </p:spTree>
    <p:extLst>
      <p:ext uri="{BB962C8B-B14F-4D97-AF65-F5344CB8AC3E}">
        <p14:creationId xmlns:p14="http://schemas.microsoft.com/office/powerpoint/2010/main" val="2701618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Hamilton Paths and Circuits</a:t>
            </a:r>
            <a:r>
              <a:rPr lang="en-IN" sz="1500" dirty="0"/>
              <a:t> 1</a:t>
            </a:r>
          </a:p>
        </p:txBody>
      </p:sp>
      <p:pic>
        <p:nvPicPr>
          <p:cNvPr id="18" name="Picture 2" descr="A portrait of William Rowan Hamilt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72641" y="152400"/>
            <a:ext cx="960805"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91400" y="1280702"/>
            <a:ext cx="1620000" cy="929098"/>
          </a:xfrm>
        </p:spPr>
        <p:txBody>
          <a:bodyPr/>
          <a:lstStyle/>
          <a:p>
            <a:r>
              <a:rPr lang="en-US" sz="1800" dirty="0"/>
              <a:t>William Rowan Hamilton (1805- 1865)</a:t>
            </a:r>
          </a:p>
        </p:txBody>
      </p:sp>
      <p:sp>
        <p:nvSpPr>
          <p:cNvPr id="5" name="Content Placeholder 4"/>
          <p:cNvSpPr>
            <a:spLocks noGrp="1"/>
          </p:cNvSpPr>
          <p:nvPr>
            <p:ph idx="14"/>
          </p:nvPr>
        </p:nvSpPr>
        <p:spPr>
          <a:xfrm>
            <a:off x="457200" y="1295399"/>
            <a:ext cx="8280000" cy="2667001"/>
          </a:xfrm>
        </p:spPr>
        <p:txBody>
          <a:bodyPr/>
          <a:lstStyle/>
          <a:p>
            <a:pPr>
              <a:spcBef>
                <a:spcPts val="0"/>
              </a:spcBef>
            </a:pPr>
            <a:r>
              <a:rPr lang="en-US" sz="2000" dirty="0"/>
              <a:t>Euler paths and circuits contained every edge only once.</a:t>
            </a:r>
            <a:br>
              <a:rPr lang="en-US" sz="2000" dirty="0"/>
            </a:br>
            <a:r>
              <a:rPr lang="en-US" sz="2000" dirty="0"/>
              <a:t>Now we look at paths and circuits that contain every</a:t>
            </a:r>
            <a:br>
              <a:rPr lang="en-US" sz="2000" dirty="0"/>
            </a:br>
            <a:r>
              <a:rPr lang="en-US" sz="2000" dirty="0"/>
              <a:t>vertex exactly once.</a:t>
            </a:r>
          </a:p>
          <a:p>
            <a:pPr>
              <a:spcBef>
                <a:spcPts val="0"/>
              </a:spcBef>
            </a:pPr>
            <a:r>
              <a:rPr lang="en-US" sz="2000" dirty="0"/>
              <a:t>William Hamilton invented the </a:t>
            </a:r>
            <a:r>
              <a:rPr lang="en-US" sz="2000" i="1" dirty="0" err="1"/>
              <a:t>Icosian</a:t>
            </a:r>
            <a:r>
              <a:rPr lang="en-US" sz="2000" i="1" dirty="0"/>
              <a:t> puzzle </a:t>
            </a:r>
            <a:r>
              <a:rPr lang="en-US" sz="2000" dirty="0"/>
              <a:t>in </a:t>
            </a:r>
            <a:r>
              <a:rPr lang="en-US" sz="2000" dirty="0">
                <a:latin typeface="Cambria Math" pitchFamily="18" charset="0"/>
                <a:ea typeface="Cambria Math" pitchFamily="18" charset="0"/>
              </a:rPr>
              <a:t>1857</a:t>
            </a:r>
            <a:r>
              <a:rPr lang="en-US" sz="2000" dirty="0"/>
              <a:t>.</a:t>
            </a:r>
            <a:br>
              <a:rPr lang="en-US" sz="2000" dirty="0"/>
            </a:br>
            <a:r>
              <a:rPr lang="en-US" sz="2000" dirty="0"/>
              <a:t>It consisted of a wooden dodecahedron (with </a:t>
            </a:r>
            <a:r>
              <a:rPr lang="en-US" sz="2000" dirty="0">
                <a:latin typeface="Cambria Math" pitchFamily="18" charset="0"/>
                <a:ea typeface="Cambria Math" pitchFamily="18" charset="0"/>
              </a:rPr>
              <a:t>12</a:t>
            </a:r>
            <a:r>
              <a:rPr lang="en-US" sz="2000" dirty="0"/>
              <a:t> regular pentagons as faces),  illustrated in (a), with a peg at each vertex, labeled with the names of different cities. String was used to used to plot a circuit visiting </a:t>
            </a:r>
            <a:r>
              <a:rPr lang="en-US" sz="2000" dirty="0">
                <a:latin typeface="Cambria Math" pitchFamily="18" charset="0"/>
                <a:ea typeface="Cambria Math" pitchFamily="18" charset="0"/>
              </a:rPr>
              <a:t>20</a:t>
            </a:r>
            <a:r>
              <a:rPr lang="en-US" sz="2000" dirty="0"/>
              <a:t> cities exactly once</a:t>
            </a:r>
          </a:p>
          <a:p>
            <a:pPr>
              <a:spcBef>
                <a:spcPts val="0"/>
              </a:spcBef>
            </a:pPr>
            <a:r>
              <a:rPr lang="en-US" sz="2000" dirty="0"/>
              <a:t>The graph form of the puzzle is given in (b). </a:t>
            </a:r>
          </a:p>
        </p:txBody>
      </p:sp>
      <p:sp>
        <p:nvSpPr>
          <p:cNvPr id="3" name="Content Placeholder 5"/>
          <p:cNvSpPr>
            <a:spLocks noGrp="1"/>
          </p:cNvSpPr>
          <p:nvPr>
            <p:ph idx="15"/>
          </p:nvPr>
        </p:nvSpPr>
        <p:spPr>
          <a:xfrm>
            <a:off x="457200" y="5376000"/>
            <a:ext cx="5029200" cy="415200"/>
          </a:xfrm>
        </p:spPr>
        <p:txBody>
          <a:bodyPr/>
          <a:lstStyle/>
          <a:p>
            <a:r>
              <a:rPr lang="en-US" sz="2000" dirty="0"/>
              <a:t>The solution (a Hamilton circuit) is given  here.</a:t>
            </a:r>
          </a:p>
        </p:txBody>
      </p:sp>
      <p:pic>
        <p:nvPicPr>
          <p:cNvPr id="17" name="Picture 6" descr="Two graphs, A and B."/>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5610758" y="3713119"/>
            <a:ext cx="2923642" cy="1361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A dodecahedron expanded on a plane with 20 vertices and 20 highlighted edges."/>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6304854" y="5136023"/>
            <a:ext cx="1535450" cy="146233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8"/>
          </p:nvPr>
        </p:nvSpPr>
        <p:spPr>
          <a:xfrm>
            <a:off x="3465576" y="6477000"/>
            <a:ext cx="2212848" cy="183600"/>
          </a:xfrm>
        </p:spPr>
        <p:txBody>
          <a:bodyPr/>
          <a:lstStyle/>
          <a:p>
            <a:pPr lvl="0"/>
            <a:r>
              <a:rPr lang="en-IN" sz="1200" dirty="0">
                <a:solidFill>
                  <a:prstClr val="black"/>
                </a:solidFill>
                <a:hlinkClick r:id="rId5" action="ppaction://hlinksldjump"/>
              </a:rPr>
              <a:t>Jump to long description</a:t>
            </a:r>
            <a:endParaRPr lang="en-IN" sz="1200" dirty="0">
              <a:solidFill>
                <a:prstClr val="black"/>
              </a:solidFill>
              <a:hlinkClick r:id="rId6" action="ppaction://hlinksldjump"/>
            </a:endParaRPr>
          </a:p>
        </p:txBody>
      </p:sp>
    </p:spTree>
    <p:extLst>
      <p:ext uri="{BB962C8B-B14F-4D97-AF65-F5344CB8AC3E}">
        <p14:creationId xmlns:p14="http://schemas.microsoft.com/office/powerpoint/2010/main" val="3364626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IN" dirty="0"/>
              <a:t>Hamilton Paths and Circuits</a:t>
            </a:r>
            <a:r>
              <a:rPr lang="en-IN" sz="1500" dirty="0"/>
              <a:t> 2</a:t>
            </a:r>
          </a:p>
        </p:txBody>
      </p:sp>
      <p:sp>
        <p:nvSpPr>
          <p:cNvPr id="9" name="Content Placeholder 2"/>
          <p:cNvSpPr>
            <a:spLocks noGrp="1"/>
          </p:cNvSpPr>
          <p:nvPr>
            <p:ph idx="1"/>
          </p:nvPr>
        </p:nvSpPr>
        <p:spPr/>
        <p:txBody>
          <a:bodyPr/>
          <a:lstStyle/>
          <a:p>
            <a:r>
              <a:rPr lang="en-US" sz="2800" b="1" dirty="0"/>
              <a:t>Definition</a:t>
            </a:r>
            <a:r>
              <a:rPr lang="en-US" sz="2800" dirty="0"/>
              <a:t>: A simple path in a graph </a:t>
            </a:r>
            <a:r>
              <a:rPr lang="en-US" sz="2800" i="1" dirty="0"/>
              <a:t>G</a:t>
            </a:r>
            <a:r>
              <a:rPr lang="en-US" sz="2800" dirty="0"/>
              <a:t> that passes through every vertex exactly once is called a </a:t>
            </a:r>
            <a:r>
              <a:rPr lang="en-US" sz="2800" i="1" dirty="0"/>
              <a:t>Hamilton path</a:t>
            </a:r>
            <a:r>
              <a:rPr lang="en-US" sz="2800" dirty="0"/>
              <a:t>, and a simple circuit in a graph </a:t>
            </a:r>
            <a:r>
              <a:rPr lang="en-US" sz="2800" i="1" dirty="0"/>
              <a:t>G </a:t>
            </a:r>
            <a:r>
              <a:rPr lang="en-US" sz="2800" dirty="0"/>
              <a:t>that passes through every vertex exactly once is called a </a:t>
            </a:r>
            <a:r>
              <a:rPr lang="en-US" sz="2800" i="1" dirty="0"/>
              <a:t>Hamilton circuit.</a:t>
            </a:r>
          </a:p>
          <a:p>
            <a:r>
              <a:rPr lang="en-US" sz="2800" dirty="0"/>
              <a:t>That is, a simple path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in the graph</a:t>
            </a:r>
            <a:br>
              <a:rPr lang="en-US" sz="2800" dirty="0"/>
            </a:br>
            <a:r>
              <a:rPr lang="en-US" sz="2800" i="1" dirty="0"/>
              <a:t>G</a:t>
            </a:r>
            <a:r>
              <a:rPr lang="en-US" sz="2800" dirty="0"/>
              <a:t> = (</a:t>
            </a:r>
            <a:r>
              <a:rPr lang="en-US" sz="2800" i="1" dirty="0"/>
              <a:t>V</a:t>
            </a:r>
            <a:r>
              <a:rPr lang="en-US" sz="2800" dirty="0"/>
              <a:t>, </a:t>
            </a:r>
            <a:r>
              <a:rPr lang="en-US" sz="2800" i="1" dirty="0"/>
              <a:t>E</a:t>
            </a:r>
            <a:r>
              <a:rPr lang="en-US" sz="2800" dirty="0"/>
              <a:t>) is called a Hamilton path if </a:t>
            </a:r>
            <a:r>
              <a:rPr lang="en-US" sz="2800" i="1" dirty="0"/>
              <a:t>V</a:t>
            </a:r>
            <a:r>
              <a:rPr lang="en-US" sz="2800" dirty="0"/>
              <a:t> =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i="1" dirty="0"/>
              <a:t> </a:t>
            </a:r>
            <a:r>
              <a:rPr lang="en-US" sz="2800" i="1" dirty="0" err="1"/>
              <a:t>x</a:t>
            </a:r>
            <a:r>
              <a:rPr lang="en-US" sz="2800" i="1" baseline="-25000" dirty="0" err="1">
                <a:ea typeface="Cambria Math" pitchFamily="18" charset="0"/>
              </a:rPr>
              <a:t>n</a:t>
            </a:r>
            <a:r>
              <a:rPr lang="en-US" sz="2800" dirty="0"/>
              <a:t> } and </a:t>
            </a:r>
            <a:r>
              <a:rPr lang="en-US" sz="2800" i="1" dirty="0"/>
              <a:t>x</a:t>
            </a:r>
            <a:r>
              <a:rPr lang="en-US" sz="2800" i="1" baseline="-25000" dirty="0"/>
              <a:t>i</a:t>
            </a:r>
            <a:r>
              <a:rPr lang="en-US" sz="2800" i="1" dirty="0"/>
              <a:t> ≠</a:t>
            </a:r>
            <a:r>
              <a:rPr lang="en-US" sz="2800" dirty="0"/>
              <a:t> </a:t>
            </a:r>
            <a:r>
              <a:rPr lang="en-US" sz="2800" i="1" dirty="0" err="1"/>
              <a:t>x</a:t>
            </a:r>
            <a:r>
              <a:rPr lang="en-US" sz="2800" i="1" baseline="-25000" dirty="0" err="1"/>
              <a:t>j</a:t>
            </a:r>
            <a:r>
              <a:rPr lang="en-US" sz="2800" dirty="0"/>
              <a:t> for  </a:t>
            </a:r>
            <a:r>
              <a:rPr lang="en-US" sz="2800" dirty="0">
                <a:ea typeface="Cambria Math" pitchFamily="18" charset="0"/>
              </a:rPr>
              <a:t>0≤</a:t>
            </a:r>
            <a:r>
              <a:rPr lang="en-US" sz="2800" dirty="0"/>
              <a:t> </a:t>
            </a:r>
            <a:r>
              <a:rPr lang="en-US" sz="2800" i="1" dirty="0" err="1"/>
              <a:t>i</a:t>
            </a:r>
            <a:r>
              <a:rPr lang="en-US" sz="2800" dirty="0"/>
              <a:t> &lt; </a:t>
            </a:r>
            <a:r>
              <a:rPr lang="en-US" sz="2800" i="1" dirty="0"/>
              <a:t>j</a:t>
            </a:r>
            <a:r>
              <a:rPr lang="en-US" sz="2800" dirty="0"/>
              <a:t> </a:t>
            </a:r>
            <a:r>
              <a:rPr lang="en-US" sz="2800" dirty="0">
                <a:ea typeface="Cambria Math" pitchFamily="18" charset="0"/>
              </a:rPr>
              <a:t>≤ </a:t>
            </a:r>
            <a:r>
              <a:rPr lang="en-US" sz="2800" i="1" dirty="0"/>
              <a:t>n</a:t>
            </a:r>
            <a:r>
              <a:rPr lang="en-US" sz="2800" dirty="0"/>
              <a:t>, and the simple circuit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a:t>
            </a:r>
            <a:r>
              <a:rPr lang="en-US" sz="2800" i="1" dirty="0"/>
              <a:t> x</a:t>
            </a:r>
            <a:r>
              <a:rPr lang="en-US" sz="2800" baseline="-25000" dirty="0">
                <a:ea typeface="Cambria Math" pitchFamily="18" charset="0"/>
              </a:rPr>
              <a:t>0 </a:t>
            </a:r>
            <a:r>
              <a:rPr lang="en-US" sz="2800" dirty="0"/>
              <a:t>(with </a:t>
            </a:r>
            <a:r>
              <a:rPr lang="en-US" sz="2800" i="1" dirty="0"/>
              <a:t>n</a:t>
            </a:r>
            <a:r>
              <a:rPr lang="en-US" sz="2800" dirty="0"/>
              <a:t> &gt; </a:t>
            </a:r>
            <a:r>
              <a:rPr lang="en-US" sz="2800" dirty="0">
                <a:ea typeface="Cambria Math" pitchFamily="18" charset="0"/>
              </a:rPr>
              <a:t>0</a:t>
            </a:r>
            <a:r>
              <a:rPr lang="en-US" sz="2800" dirty="0"/>
              <a:t>) is a Hamilton circuit if</a:t>
            </a:r>
            <a:br>
              <a:rPr lang="en-US" sz="2800" dirty="0"/>
            </a:b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is a Hamilton path.</a:t>
            </a:r>
            <a:endParaRPr lang="en-IN" sz="2800" dirty="0"/>
          </a:p>
        </p:txBody>
      </p:sp>
    </p:spTree>
    <p:extLst>
      <p:ext uri="{BB962C8B-B14F-4D97-AF65-F5344CB8AC3E}">
        <p14:creationId xmlns:p14="http://schemas.microsoft.com/office/powerpoint/2010/main" val="1172891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Hamilton Paths and Circuits</a:t>
            </a:r>
            <a:r>
              <a:rPr lang="en-IN" sz="1500" dirty="0"/>
              <a:t> 3</a:t>
            </a:r>
          </a:p>
        </p:txBody>
      </p:sp>
      <p:sp>
        <p:nvSpPr>
          <p:cNvPr id="3" name="Content Placeholder 2"/>
          <p:cNvSpPr>
            <a:spLocks noGrp="1"/>
          </p:cNvSpPr>
          <p:nvPr>
            <p:ph idx="1"/>
          </p:nvPr>
        </p:nvSpPr>
        <p:spPr>
          <a:xfrm>
            <a:off x="457200" y="1295400"/>
            <a:ext cx="8229600" cy="914400"/>
          </a:xfrm>
        </p:spPr>
        <p:txBody>
          <a:bodyPr/>
          <a:lstStyle/>
          <a:p>
            <a:r>
              <a:rPr lang="en-US" sz="2800" b="1" dirty="0"/>
              <a:t>Example</a:t>
            </a:r>
            <a:r>
              <a:rPr lang="en-US" sz="2800" dirty="0"/>
              <a:t>: Which of these simple graphs has a Hamilton circuit or, if not, a Hamilton path?</a:t>
            </a:r>
          </a:p>
        </p:txBody>
      </p:sp>
      <p:pic>
        <p:nvPicPr>
          <p:cNvPr id="8" name="Content Placeholder 3" descr="Three directed graphs. G1, G2, and G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539743" y="2384096"/>
            <a:ext cx="4064514" cy="150210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962400"/>
            <a:ext cx="8229600" cy="2514600"/>
          </a:xfrm>
        </p:spPr>
        <p:txBody>
          <a:bodyPr/>
          <a:lstStyle/>
          <a:p>
            <a:pPr>
              <a:spcBef>
                <a:spcPts val="300"/>
              </a:spcBef>
            </a:pPr>
            <a:r>
              <a:rPr lang="en-US" sz="2800" b="1" dirty="0"/>
              <a:t>Solution</a:t>
            </a:r>
            <a:r>
              <a:rPr lang="en-US" sz="2800" dirty="0"/>
              <a:t>: </a:t>
            </a:r>
            <a:r>
              <a:rPr lang="en-US" sz="2800" i="1" dirty="0"/>
              <a:t>G</a:t>
            </a:r>
            <a:r>
              <a:rPr lang="en-US" sz="2800" baseline="-25000" dirty="0">
                <a:ea typeface="Cambria Math" pitchFamily="18" charset="0"/>
              </a:rPr>
              <a:t>1  </a:t>
            </a:r>
            <a:r>
              <a:rPr lang="en-US" sz="2800" dirty="0">
                <a:ea typeface="Cambria Math" pitchFamily="18" charset="0"/>
              </a:rPr>
              <a:t>has a Hamilton circuit: </a:t>
            </a:r>
            <a:r>
              <a:rPr lang="en-US" sz="2800" i="1" dirty="0">
                <a:ea typeface="Cambria Math" pitchFamily="18" charset="0"/>
              </a:rPr>
              <a:t>a</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r>
              <a:rPr lang="en-US" sz="2800" i="1" dirty="0">
                <a:ea typeface="Cambria Math" pitchFamily="18" charset="0"/>
              </a:rPr>
              <a:t>c</a:t>
            </a:r>
            <a:r>
              <a:rPr lang="en-US" sz="2800" dirty="0">
                <a:ea typeface="Cambria Math" pitchFamily="18" charset="0"/>
              </a:rPr>
              <a:t>, </a:t>
            </a:r>
            <a:r>
              <a:rPr lang="en-US" sz="2800" i="1" dirty="0">
                <a:ea typeface="Cambria Math" pitchFamily="18" charset="0"/>
              </a:rPr>
              <a:t>d</a:t>
            </a:r>
            <a:r>
              <a:rPr lang="en-US" sz="2800" dirty="0">
                <a:ea typeface="Cambria Math" pitchFamily="18" charset="0"/>
              </a:rPr>
              <a:t>, </a:t>
            </a:r>
            <a:r>
              <a:rPr lang="en-US" sz="2800" i="1" dirty="0">
                <a:ea typeface="Cambria Math" pitchFamily="18" charset="0"/>
              </a:rPr>
              <a:t>e</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a:t>
            </a:r>
          </a:p>
          <a:p>
            <a:pPr>
              <a:spcBef>
                <a:spcPts val="300"/>
              </a:spcBef>
            </a:pPr>
            <a:r>
              <a:rPr lang="en-US" sz="2800" i="1" dirty="0"/>
              <a:t>G</a:t>
            </a:r>
            <a:r>
              <a:rPr lang="en-US" sz="2800" baseline="-25000" dirty="0">
                <a:ea typeface="Cambria Math" pitchFamily="18" charset="0"/>
              </a:rPr>
              <a:t>2  </a:t>
            </a:r>
            <a:r>
              <a:rPr lang="en-US" sz="2800" dirty="0">
                <a:ea typeface="Cambria Math" pitchFamily="18" charset="0"/>
              </a:rPr>
              <a:t>does not have a Hamilton circuit (Why?), but does have a Hamilton path : </a:t>
            </a:r>
            <a:r>
              <a:rPr lang="en-US" sz="2800" i="1" dirty="0">
                <a:ea typeface="Cambria Math" pitchFamily="18" charset="0"/>
              </a:rPr>
              <a:t>a</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r>
              <a:rPr lang="en-US" sz="2800" i="1" dirty="0">
                <a:ea typeface="Cambria Math" pitchFamily="18" charset="0"/>
              </a:rPr>
              <a:t>c</a:t>
            </a:r>
            <a:r>
              <a:rPr lang="en-US" sz="2800" dirty="0">
                <a:ea typeface="Cambria Math" pitchFamily="18" charset="0"/>
              </a:rPr>
              <a:t>, </a:t>
            </a:r>
            <a:r>
              <a:rPr lang="en-US" sz="2800" i="1" dirty="0">
                <a:ea typeface="Cambria Math" pitchFamily="18" charset="0"/>
              </a:rPr>
              <a:t>d</a:t>
            </a:r>
            <a:r>
              <a:rPr lang="en-US" sz="2800" dirty="0">
                <a:ea typeface="Cambria Math" pitchFamily="18" charset="0"/>
              </a:rPr>
              <a:t>.</a:t>
            </a:r>
          </a:p>
          <a:p>
            <a:pPr>
              <a:spcBef>
                <a:spcPts val="300"/>
              </a:spcBef>
            </a:pPr>
            <a:r>
              <a:rPr lang="en-US" sz="2800" i="1" dirty="0"/>
              <a:t>G</a:t>
            </a:r>
            <a:r>
              <a:rPr lang="en-US" sz="2800" baseline="-25000" dirty="0">
                <a:ea typeface="Cambria Math" pitchFamily="18" charset="0"/>
              </a:rPr>
              <a:t>3  </a:t>
            </a:r>
            <a:r>
              <a:rPr lang="en-US" sz="2800" dirty="0">
                <a:ea typeface="Cambria Math" pitchFamily="18" charset="0"/>
              </a:rPr>
              <a:t>does not have a Hamilton circuit, or a Hamilton path. Why?</a:t>
            </a:r>
            <a:endParaRPr lang="en-US" sz="2800" baseline="-25000" dirty="0">
              <a:ea typeface="Cambria Math" pitchFamily="18" charset="0"/>
            </a:endParaRPr>
          </a:p>
        </p:txBody>
      </p:sp>
    </p:spTree>
    <p:extLst>
      <p:ext uri="{BB962C8B-B14F-4D97-AF65-F5344CB8AC3E}">
        <p14:creationId xmlns:p14="http://schemas.microsoft.com/office/powerpoint/2010/main" val="16389756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Necessary Conditions for</a:t>
            </a:r>
            <a:br>
              <a:rPr lang="en-IN" dirty="0"/>
            </a:br>
            <a:r>
              <a:rPr lang="en-IN" dirty="0"/>
              <a:t>Hamilton Circuits</a:t>
            </a:r>
          </a:p>
        </p:txBody>
      </p:sp>
      <p:pic>
        <p:nvPicPr>
          <p:cNvPr id="11" name="Picture 2" descr="A portrait of Gabriel Andrew Dirac."/>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96200" y="88392"/>
            <a:ext cx="902208" cy="11765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3408" y="1188720"/>
            <a:ext cx="2209800" cy="716280"/>
          </a:xfrm>
        </p:spPr>
        <p:txBody>
          <a:bodyPr/>
          <a:lstStyle/>
          <a:p>
            <a:pPr lvl="0">
              <a:spcBef>
                <a:spcPts val="0"/>
              </a:spcBef>
              <a:spcAft>
                <a:spcPts val="300"/>
              </a:spcAft>
            </a:pPr>
            <a:r>
              <a:rPr lang="en-US" sz="1800" dirty="0">
                <a:solidFill>
                  <a:prstClr val="black"/>
                </a:solidFill>
              </a:rPr>
              <a:t>Gabriel Andrew Dirac</a:t>
            </a:r>
          </a:p>
          <a:p>
            <a:pPr lvl="0">
              <a:spcBef>
                <a:spcPts val="0"/>
              </a:spcBef>
              <a:spcAft>
                <a:spcPts val="300"/>
              </a:spcAft>
            </a:pPr>
            <a:r>
              <a:rPr lang="en-US" sz="1800" dirty="0">
                <a:solidFill>
                  <a:prstClr val="black"/>
                </a:solidFill>
              </a:rPr>
              <a:t>(</a:t>
            </a:r>
            <a:r>
              <a:rPr lang="en-US" sz="1800" dirty="0">
                <a:solidFill>
                  <a:prstClr val="black"/>
                </a:solidFill>
                <a:ea typeface="Cambria Math" pitchFamily="18" charset="0"/>
              </a:rPr>
              <a:t>1925-1984</a:t>
            </a:r>
            <a:r>
              <a:rPr lang="en-US" sz="1800" dirty="0">
                <a:solidFill>
                  <a:prstClr val="black"/>
                </a:solidFill>
              </a:rPr>
              <a:t>)</a:t>
            </a:r>
          </a:p>
        </p:txBody>
      </p:sp>
      <p:sp>
        <p:nvSpPr>
          <p:cNvPr id="5" name="Content Placeholder 4"/>
          <p:cNvSpPr>
            <a:spLocks noGrp="1"/>
          </p:cNvSpPr>
          <p:nvPr>
            <p:ph idx="14"/>
          </p:nvPr>
        </p:nvSpPr>
        <p:spPr>
          <a:xfrm>
            <a:off x="457200" y="1295400"/>
            <a:ext cx="8229600" cy="3718560"/>
          </a:xfrm>
        </p:spPr>
        <p:txBody>
          <a:bodyPr/>
          <a:lstStyle/>
          <a:p>
            <a:pPr>
              <a:spcBef>
                <a:spcPts val="0"/>
              </a:spcBef>
            </a:pPr>
            <a:r>
              <a:rPr lang="en-US" sz="2200" dirty="0"/>
              <a:t>Unlike for an Euler circuit, no simple necessary</a:t>
            </a:r>
            <a:br>
              <a:rPr lang="en-US" sz="2200" dirty="0"/>
            </a:br>
            <a:r>
              <a:rPr lang="en-US" sz="2200" dirty="0"/>
              <a:t>and sufficient conditions are known for the</a:t>
            </a:r>
            <a:br>
              <a:rPr lang="en-US" sz="2200" dirty="0"/>
            </a:br>
            <a:r>
              <a:rPr lang="en-US" sz="2200" dirty="0"/>
              <a:t>existence of </a:t>
            </a:r>
            <a:r>
              <a:rPr lang="en-US" sz="2200"/>
              <a:t>a Hamilton </a:t>
            </a:r>
            <a:r>
              <a:rPr lang="en-US" sz="2200" dirty="0"/>
              <a:t>circuit.</a:t>
            </a:r>
          </a:p>
          <a:p>
            <a:pPr>
              <a:spcBef>
                <a:spcPts val="0"/>
              </a:spcBef>
            </a:pPr>
            <a:r>
              <a:rPr lang="en-US" sz="2200" dirty="0"/>
              <a:t>However, there are some useful necessary conditions. We describe two of these now.</a:t>
            </a:r>
          </a:p>
          <a:p>
            <a:pPr>
              <a:spcBef>
                <a:spcPts val="0"/>
              </a:spcBef>
            </a:pPr>
            <a:r>
              <a:rPr lang="en-US" sz="2200" b="1" dirty="0"/>
              <a:t>Dirac’s Theorem</a:t>
            </a:r>
            <a:r>
              <a:rPr lang="en-US" sz="2200" dirty="0"/>
              <a:t>: If </a:t>
            </a:r>
            <a:r>
              <a:rPr lang="en-US" sz="2200" i="1" dirty="0"/>
              <a:t>G</a:t>
            </a:r>
            <a:r>
              <a:rPr lang="en-US" sz="2200" dirty="0"/>
              <a:t> is a simple graph with </a:t>
            </a:r>
            <a:r>
              <a:rPr lang="en-US" sz="2200" i="1" dirty="0"/>
              <a:t>n ≥ </a:t>
            </a:r>
            <a:r>
              <a:rPr lang="en-US" sz="2200" dirty="0">
                <a:ea typeface="Cambria Math" pitchFamily="18" charset="0"/>
              </a:rPr>
              <a:t>3</a:t>
            </a:r>
            <a:r>
              <a:rPr lang="en-US" sz="2200" dirty="0"/>
              <a:t> vertices such that the degree of every vertex in </a:t>
            </a:r>
            <a:r>
              <a:rPr lang="en-US" sz="2200" i="1" dirty="0"/>
              <a:t>G</a:t>
            </a:r>
            <a:r>
              <a:rPr lang="en-US" sz="2200" dirty="0"/>
              <a:t> is ≥ </a:t>
            </a:r>
            <a:r>
              <a:rPr lang="en-US" sz="2200" i="1" dirty="0"/>
              <a:t>n</a:t>
            </a:r>
            <a:r>
              <a:rPr lang="en-US" sz="2200" dirty="0"/>
              <a:t>/</a:t>
            </a:r>
            <a:r>
              <a:rPr lang="en-US" sz="2200" dirty="0">
                <a:ea typeface="Cambria Math" pitchFamily="18" charset="0"/>
              </a:rPr>
              <a:t>2</a:t>
            </a:r>
            <a:r>
              <a:rPr lang="en-US" sz="2200" dirty="0"/>
              <a:t>, then </a:t>
            </a:r>
            <a:r>
              <a:rPr lang="en-US" sz="2200" i="1" dirty="0"/>
              <a:t>G</a:t>
            </a:r>
            <a:r>
              <a:rPr lang="en-US" sz="2200" dirty="0"/>
              <a:t> has a Hamilton circuit.</a:t>
            </a:r>
          </a:p>
          <a:p>
            <a:pPr>
              <a:spcBef>
                <a:spcPts val="0"/>
              </a:spcBef>
            </a:pPr>
            <a:r>
              <a:rPr lang="en-US" sz="2200" b="1" dirty="0"/>
              <a:t>Ore’s Theorem</a:t>
            </a:r>
            <a:r>
              <a:rPr lang="en-US" sz="2200" dirty="0"/>
              <a:t>: If </a:t>
            </a:r>
            <a:r>
              <a:rPr lang="en-US" sz="2200" i="1" dirty="0"/>
              <a:t>G</a:t>
            </a:r>
            <a:r>
              <a:rPr lang="en-US" sz="2200" dirty="0"/>
              <a:t> is a simple graph with </a:t>
            </a:r>
            <a:r>
              <a:rPr lang="en-US" sz="2200" i="1" dirty="0"/>
              <a:t>n</a:t>
            </a:r>
            <a:r>
              <a:rPr lang="en-US" sz="2200" dirty="0"/>
              <a:t> ≥ </a:t>
            </a:r>
            <a:r>
              <a:rPr lang="en-US" sz="2200" dirty="0">
                <a:ea typeface="Cambria Math" pitchFamily="18" charset="0"/>
              </a:rPr>
              <a:t>3</a:t>
            </a:r>
            <a:r>
              <a:rPr lang="en-US" sz="2200" dirty="0"/>
              <a:t> vertices such that </a:t>
            </a:r>
            <a:r>
              <a:rPr lang="en-US" sz="2200" dirty="0" err="1"/>
              <a:t>deg</a:t>
            </a:r>
            <a:r>
              <a:rPr lang="en-US" sz="2200" dirty="0"/>
              <a:t>(</a:t>
            </a:r>
            <a:r>
              <a:rPr lang="en-US" sz="2200" i="1" dirty="0"/>
              <a:t>u</a:t>
            </a:r>
            <a:r>
              <a:rPr lang="en-US" sz="2200" dirty="0"/>
              <a:t>) + </a:t>
            </a:r>
            <a:r>
              <a:rPr lang="en-US" sz="2200" dirty="0" err="1"/>
              <a:t>deg</a:t>
            </a:r>
            <a:r>
              <a:rPr lang="en-US" sz="2200" dirty="0"/>
              <a:t>(</a:t>
            </a:r>
            <a:r>
              <a:rPr lang="en-US" sz="2200" i="1" dirty="0"/>
              <a:t>v</a:t>
            </a:r>
            <a:r>
              <a:rPr lang="en-US" sz="2200" dirty="0"/>
              <a:t>) ≥ </a:t>
            </a:r>
            <a:r>
              <a:rPr lang="en-US" sz="2200" i="1" dirty="0"/>
              <a:t>n</a:t>
            </a:r>
            <a:r>
              <a:rPr lang="en-US" sz="2200" dirty="0"/>
              <a:t> for every pair of nonadjacent vertices, then G has a Hamilton circuit.</a:t>
            </a:r>
          </a:p>
        </p:txBody>
      </p:sp>
      <p:sp>
        <p:nvSpPr>
          <p:cNvPr id="6" name="Content Placeholder 5"/>
          <p:cNvSpPr>
            <a:spLocks noGrp="1"/>
          </p:cNvSpPr>
          <p:nvPr>
            <p:ph idx="15"/>
          </p:nvPr>
        </p:nvSpPr>
        <p:spPr>
          <a:xfrm>
            <a:off x="5257800" y="5486400"/>
            <a:ext cx="1332000" cy="731520"/>
          </a:xfrm>
        </p:spPr>
        <p:txBody>
          <a:bodyPr/>
          <a:lstStyle/>
          <a:p>
            <a:pPr>
              <a:spcBef>
                <a:spcPts val="0"/>
              </a:spcBef>
              <a:spcAft>
                <a:spcPts val="300"/>
              </a:spcAft>
            </a:pPr>
            <a:r>
              <a:rPr lang="en-US" sz="1800" dirty="0" err="1"/>
              <a:t>Øysten</a:t>
            </a:r>
            <a:r>
              <a:rPr lang="en-US" sz="1800" dirty="0"/>
              <a:t> Ore</a:t>
            </a:r>
          </a:p>
          <a:p>
            <a:pPr>
              <a:spcBef>
                <a:spcPts val="0"/>
              </a:spcBef>
              <a:spcAft>
                <a:spcPts val="300"/>
              </a:spcAft>
            </a:pPr>
            <a:r>
              <a:rPr lang="en-US" sz="1800" dirty="0"/>
              <a:t>(</a:t>
            </a:r>
            <a:r>
              <a:rPr lang="en-US" sz="1800" dirty="0">
                <a:ea typeface="Cambria Math" pitchFamily="18" charset="0"/>
              </a:rPr>
              <a:t>1899-1968</a:t>
            </a:r>
            <a:r>
              <a:rPr lang="en-US" sz="1800" dirty="0"/>
              <a:t>)</a:t>
            </a:r>
          </a:p>
        </p:txBody>
      </p:sp>
      <p:pic>
        <p:nvPicPr>
          <p:cNvPr id="12" name="Picture 6" descr="A portrait of Oystein Ore."/>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6692494" y="5130417"/>
            <a:ext cx="992429" cy="12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034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Hamilton Paths and Circuits</a:t>
            </a:r>
          </a:p>
        </p:txBody>
      </p:sp>
      <p:sp>
        <p:nvSpPr>
          <p:cNvPr id="3" name="Content Placeholder 2"/>
          <p:cNvSpPr>
            <a:spLocks noGrp="1"/>
          </p:cNvSpPr>
          <p:nvPr>
            <p:ph idx="1"/>
          </p:nvPr>
        </p:nvSpPr>
        <p:spPr>
          <a:xfrm>
            <a:off x="457200" y="1295400"/>
            <a:ext cx="8244000" cy="5257800"/>
          </a:xfrm>
        </p:spPr>
        <p:txBody>
          <a:bodyPr/>
          <a:lstStyle/>
          <a:p>
            <a:pPr>
              <a:spcBef>
                <a:spcPts val="1000"/>
              </a:spcBef>
            </a:pPr>
            <a:r>
              <a:rPr lang="en-US" sz="2400" dirty="0"/>
              <a:t>Applications that ask for a path or a circuit that visits each intersection of a city, each place pipelines intersect in a utility grid, or each node in a communications network exactly once, can be solved by finding a Hamilton path in the appropriate graph.</a:t>
            </a:r>
          </a:p>
          <a:p>
            <a:pPr>
              <a:spcBef>
                <a:spcPts val="1000"/>
              </a:spcBef>
            </a:pPr>
            <a:r>
              <a:rPr lang="en-US" sz="2400" dirty="0"/>
              <a:t>The famous </a:t>
            </a:r>
            <a:r>
              <a:rPr lang="en-US" sz="2400" i="1" dirty="0"/>
              <a:t>traveling salesperson problem </a:t>
            </a:r>
            <a:r>
              <a:rPr lang="en-US" sz="2400" dirty="0"/>
              <a:t>(</a:t>
            </a:r>
            <a:r>
              <a:rPr lang="en-US" sz="2400" i="1" dirty="0"/>
              <a:t>TSP</a:t>
            </a:r>
            <a:r>
              <a:rPr lang="en-US" sz="2400" dirty="0"/>
              <a:t>) asks for the shortest route a traveling salesperson should take to visit a set of cities. This problem reduces to finding a Hamilton circuit such that the total sum of the weights of its edges is as small as possible.</a:t>
            </a:r>
          </a:p>
          <a:p>
            <a:pPr>
              <a:spcBef>
                <a:spcPts val="1000"/>
              </a:spcBef>
            </a:pPr>
            <a:r>
              <a:rPr lang="en-US" sz="2400" dirty="0"/>
              <a:t>A family of binary codes, known as </a:t>
            </a:r>
            <a:r>
              <a:rPr lang="en-US" sz="2400" i="1" dirty="0"/>
              <a:t>Gray codes</a:t>
            </a:r>
            <a:r>
              <a:rPr lang="en-US" sz="2400" dirty="0"/>
              <a:t>, which minimize the effect of transmission errors, correspond to Hamilton circuits in the </a:t>
            </a:r>
            <a:r>
              <a:rPr lang="en-US" sz="2400" i="1" dirty="0"/>
              <a:t>n</a:t>
            </a:r>
            <a:r>
              <a:rPr lang="en-US" sz="2400" dirty="0"/>
              <a:t>-cube </a:t>
            </a:r>
            <a:r>
              <a:rPr lang="en-US" sz="2400" i="1" dirty="0"/>
              <a:t>Q</a:t>
            </a:r>
            <a:r>
              <a:rPr lang="en-US" sz="2400" i="1" baseline="-25000" dirty="0"/>
              <a:t>n</a:t>
            </a:r>
            <a:r>
              <a:rPr lang="en-US" sz="2400" dirty="0"/>
              <a:t>. (</a:t>
            </a:r>
            <a:r>
              <a:rPr lang="en-US" sz="2400" i="1" dirty="0"/>
              <a:t>See the text for details</a:t>
            </a:r>
            <a:r>
              <a:rPr lang="en-US" sz="2400" dirty="0"/>
              <a:t>.)</a:t>
            </a:r>
          </a:p>
        </p:txBody>
      </p:sp>
    </p:spTree>
    <p:extLst>
      <p:ext uri="{BB962C8B-B14F-4D97-AF65-F5344CB8AC3E}">
        <p14:creationId xmlns:p14="http://schemas.microsoft.com/office/powerpoint/2010/main" val="38868237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317950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a:t>
            </a:r>
            <a:br>
              <a:rPr lang="en-US" dirty="0"/>
            </a:br>
            <a:r>
              <a:rPr lang="en-US" dirty="0"/>
              <a:t>Computer Networks</a:t>
            </a:r>
            <a:r>
              <a:rPr lang="en-US" sz="1500" dirty="0"/>
              <a:t> 1</a:t>
            </a:r>
          </a:p>
        </p:txBody>
      </p:sp>
      <p:sp>
        <p:nvSpPr>
          <p:cNvPr id="3" name="Content Placeholder 2"/>
          <p:cNvSpPr>
            <a:spLocks noGrp="1"/>
          </p:cNvSpPr>
          <p:nvPr>
            <p:ph idx="1"/>
          </p:nvPr>
        </p:nvSpPr>
        <p:spPr>
          <a:xfrm>
            <a:off x="457200" y="1295400"/>
            <a:ext cx="8229600" cy="3657600"/>
          </a:xfrm>
        </p:spPr>
        <p:txBody>
          <a:bodyPr/>
          <a:lstStyle/>
          <a:p>
            <a:r>
              <a:rPr lang="en-US" sz="2000" dirty="0"/>
              <a:t>When we build a graph model, we use the appropriate type of graph to capture the important features of the application. </a:t>
            </a:r>
          </a:p>
          <a:p>
            <a:r>
              <a:rPr lang="en-US" sz="2000" dirty="0"/>
              <a:t>We illustrate this process using graph models of different types of computer networks. In all these graph models, the vertices represent data centers and the edges represent communication links.</a:t>
            </a:r>
          </a:p>
          <a:p>
            <a:r>
              <a:rPr lang="en-US" sz="2000" dirty="0"/>
              <a:t>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p:txBody>
      </p:sp>
      <p:pic>
        <p:nvPicPr>
          <p:cNvPr id="22530" name="Picture 3" descr="A graph of computer network with 7 vertices and 9 edges. Vertices represent data centers, and edges represent communication link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191059" y="5093208"/>
            <a:ext cx="4700922" cy="1231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3465576" y="6477000"/>
            <a:ext cx="2212848" cy="183600"/>
          </a:xfrm>
        </p:spPr>
        <p:txBody>
          <a:bodyPr/>
          <a:lstStyle/>
          <a:p>
            <a:pPr lvl="0"/>
            <a:r>
              <a:rPr lang="en-IN" sz="1200" dirty="0">
                <a:solidFill>
                  <a:prstClr val="black"/>
                </a:solidFill>
                <a:hlinkClick r:id="rId3" action="ppaction://hlinksldjump"/>
              </a:rPr>
              <a:t>Jump to long description</a:t>
            </a:r>
            <a:endParaRPr lang="en-IN" sz="1200" dirty="0">
              <a:solidFill>
                <a:prstClr val="black"/>
              </a:solidFill>
              <a:hlinkClick r:id="rId4" action="ppaction://hlinksldjump"/>
            </a:endParaRPr>
          </a:p>
        </p:txBody>
      </p:sp>
    </p:spTree>
    <p:extLst>
      <p:ext uri="{BB962C8B-B14F-4D97-AF65-F5344CB8AC3E}">
        <p14:creationId xmlns:p14="http://schemas.microsoft.com/office/powerpoint/2010/main" val="1748112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Models: </a:t>
            </a:r>
            <a:br>
              <a:rPr lang="en-IN" dirty="0"/>
            </a:br>
            <a:r>
              <a:rPr lang="en-IN" dirty="0"/>
              <a:t>Computer Networks</a:t>
            </a:r>
            <a:r>
              <a:rPr lang="en-IN" sz="1500" dirty="0"/>
              <a:t> 1</a:t>
            </a:r>
            <a:r>
              <a:rPr lang="en-IN" dirty="0"/>
              <a:t> - Appendix</a:t>
            </a:r>
          </a:p>
        </p:txBody>
      </p:sp>
      <p:sp>
        <p:nvSpPr>
          <p:cNvPr id="3" name="Content Placeholder 2"/>
          <p:cNvSpPr>
            <a:spLocks noGrp="1"/>
          </p:cNvSpPr>
          <p:nvPr>
            <p:ph idx="1"/>
          </p:nvPr>
        </p:nvSpPr>
        <p:spPr/>
        <p:txBody>
          <a:bodyPr/>
          <a:lstStyle/>
          <a:p>
            <a:r>
              <a:rPr lang="en-IN" sz="1800" dirty="0"/>
              <a:t>The vertices are San Francisco, Los Angeles, Denver. Chicago, Detroit, New York, and Washington. The edges are from San Francisco to Los Angeles, from San Francisco to Denver, from Los Angeles to Denver. From Denver to Chicago, from Chicago to Detroit, from Chicago to Washington. From Chicago to New York. From Detroit to New York, and from Washington to New York.</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948683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Models: </a:t>
            </a:r>
            <a:br>
              <a:rPr lang="en-IN" dirty="0"/>
            </a:br>
            <a:r>
              <a:rPr lang="en-IN" dirty="0"/>
              <a:t>Computer Networks</a:t>
            </a:r>
            <a:r>
              <a:rPr lang="en-IN" sz="1500" dirty="0"/>
              <a:t> 2</a:t>
            </a:r>
            <a:r>
              <a:rPr lang="en-IN" dirty="0"/>
              <a:t> - Appendix</a:t>
            </a:r>
          </a:p>
        </p:txBody>
      </p:sp>
      <p:sp>
        <p:nvSpPr>
          <p:cNvPr id="3" name="Content Placeholder 2"/>
          <p:cNvSpPr>
            <a:spLocks noGrp="1"/>
          </p:cNvSpPr>
          <p:nvPr>
            <p:ph idx="1"/>
          </p:nvPr>
        </p:nvSpPr>
        <p:spPr>
          <a:xfrm>
            <a:off x="457200" y="1295400"/>
            <a:ext cx="8229600" cy="4953000"/>
          </a:xfrm>
        </p:spPr>
        <p:txBody>
          <a:bodyPr/>
          <a:lstStyle/>
          <a:p>
            <a:r>
              <a:rPr lang="en-IN" sz="1800" dirty="0"/>
              <a:t>2 edges between Los Angeles and Denver, 3 edges between Denver and Chicago, 2 edges between Chicago and New York, and 2 edges between New York and Washington.</a:t>
            </a:r>
          </a:p>
          <a:p>
            <a:r>
              <a:rPr lang="en-IN" sz="1800" dirty="0"/>
              <a:t>The vertices are San Francisco, Los Angeles, Denver. Chicago, Detroit, New York, and Washington. The edges are directed from San Francisco to Los Angeles, from San Francisco to Denver. From Los Angeles to Denver, from Denver to Los Angeles. From Denver to Chicago, from Chicago to Denver. From Chicago to Detroit, from Detroit to Chicago. From Chicago to Washington, from Washington to Chicago. From Chicago to New York, from Detroit to New York, and from Washington to New York.</a:t>
            </a:r>
          </a:p>
          <a:p>
            <a:r>
              <a:rPr lang="en-IN" sz="1800" dirty="0"/>
              <a:t>The vertices are San Francisco, Los Angeles, Denver. Chicago, Detroit, New York, and Washington. The edges are directed from San Francisco to Los Angeles, from Los Angeles to San Francisco. 2 from San Francisco to Denver, from Denver to San Francisco. From Los Angeles to Denver, from Denver to Los Angeles. 2 from Denver to Chicago, 2 from Chicago to Denver. From Chicago to Detroit, from Detroit to New York, 2 from Chicago to New York. From Chicago to Washington, from Washington to Chicago. And 2 from Washington to New York.</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14648090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2</a:t>
            </a:r>
            <a:r>
              <a:rPr lang="en-IN" dirty="0"/>
              <a:t> - Appendix</a:t>
            </a:r>
          </a:p>
        </p:txBody>
      </p:sp>
      <p:sp>
        <p:nvSpPr>
          <p:cNvPr id="3" name="Content Placeholder 2"/>
          <p:cNvSpPr>
            <a:spLocks noGrp="1"/>
          </p:cNvSpPr>
          <p:nvPr>
            <p:ph idx="1"/>
          </p:nvPr>
        </p:nvSpPr>
        <p:spPr/>
        <p:txBody>
          <a:bodyPr/>
          <a:lstStyle/>
          <a:p>
            <a:r>
              <a:rPr lang="en-IN" sz="1800" dirty="0"/>
              <a:t>The vertices are </a:t>
            </a:r>
            <a:r>
              <a:rPr lang="en-IN" sz="1800" dirty="0" err="1"/>
              <a:t>Kamini</a:t>
            </a:r>
            <a:r>
              <a:rPr lang="en-IN" sz="1800" dirty="0"/>
              <a:t>, Jan, Lila. Joel, Kari, Paula. Liz, Gail, Eduardo. Amy, Todd, Steve, </a:t>
            </a:r>
            <a:r>
              <a:rPr lang="en-IN" sz="1800" dirty="0" err="1"/>
              <a:t>Shaquira</a:t>
            </a:r>
            <a:r>
              <a:rPr lang="en-IN" sz="1800" dirty="0"/>
              <a:t>, Koko, </a:t>
            </a:r>
            <a:r>
              <a:rPr lang="en-IN" sz="1800" dirty="0" err="1"/>
              <a:t>Kamlesh</a:t>
            </a:r>
            <a:r>
              <a:rPr lang="en-IN" sz="1800" dirty="0"/>
              <a:t>, </a:t>
            </a:r>
            <a:r>
              <a:rPr lang="en-IN" sz="1800" dirty="0" err="1"/>
              <a:t>Ching</a:t>
            </a:r>
            <a:r>
              <a:rPr lang="en-IN" sz="1800" dirty="0"/>
              <a:t>. The edges are from </a:t>
            </a:r>
            <a:r>
              <a:rPr lang="en-IN" sz="1800" dirty="0" err="1"/>
              <a:t>Kamini</a:t>
            </a:r>
            <a:r>
              <a:rPr lang="en-IN" sz="1800" dirty="0"/>
              <a:t> to Jan, from Jan to Lila, Joel, and Paula. From Lila to Joel, Paula, Liz, and Gail. From Joel to Kari, Paula, and Gail. From Gail to </a:t>
            </a:r>
            <a:r>
              <a:rPr lang="en-IN" sz="1800" dirty="0" err="1"/>
              <a:t>Shaquira</a:t>
            </a:r>
            <a:r>
              <a:rPr lang="en-IN" sz="1800" dirty="0"/>
              <a:t>. From Paula to Eduardo, Todd, Amy, and Liz. From Liz to Amy and Steve. From Steve to Amy, Todd, Koko, and </a:t>
            </a:r>
            <a:r>
              <a:rPr lang="en-IN" sz="1800" dirty="0" err="1"/>
              <a:t>Shaquira</a:t>
            </a:r>
            <a:r>
              <a:rPr lang="en-IN" sz="1800" dirty="0"/>
              <a:t>. From Todd to Amy and </a:t>
            </a:r>
            <a:r>
              <a:rPr lang="en-IN" sz="1800" dirty="0" err="1"/>
              <a:t>Kamlesh</a:t>
            </a:r>
            <a:r>
              <a:rPr lang="en-IN" sz="1800" dirty="0"/>
              <a:t>. And from </a:t>
            </a:r>
            <a:r>
              <a:rPr lang="en-IN" sz="1800" dirty="0" err="1"/>
              <a:t>Kamlesh</a:t>
            </a:r>
            <a:r>
              <a:rPr lang="en-IN" sz="1800" dirty="0"/>
              <a:t> to </a:t>
            </a:r>
            <a:r>
              <a:rPr lang="en-IN" sz="1800" dirty="0" err="1"/>
              <a:t>Ching</a:t>
            </a:r>
            <a:r>
              <a:rPr lang="en-IN" sz="1800" dirty="0"/>
              <a:t>.</a:t>
            </a:r>
          </a:p>
          <a:p>
            <a:r>
              <a:rPr lang="en-IN" sz="1800" dirty="0"/>
              <a:t>The vertices are Linda, Brian, Deborah, Fred, and Yvonne. The edges are directed from Deborah to Linda, Brian, and Fred. From Brian to Linda. From Fred to Brian. From Yvonne to Fred. From Brian to Yvonne, and from Yvonne to Brian.</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499773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r>
              <a:rPr lang="en-US" sz="1500" dirty="0"/>
              <a:t> 1</a:t>
            </a:r>
            <a:r>
              <a:rPr lang="en-IN" dirty="0"/>
              <a:t> - Appendix</a:t>
            </a:r>
          </a:p>
        </p:txBody>
      </p:sp>
      <p:sp>
        <p:nvSpPr>
          <p:cNvPr id="3" name="Content Placeholder 2"/>
          <p:cNvSpPr>
            <a:spLocks noGrp="1"/>
          </p:cNvSpPr>
          <p:nvPr>
            <p:ph idx="1"/>
          </p:nvPr>
        </p:nvSpPr>
        <p:spPr/>
        <p:txBody>
          <a:bodyPr/>
          <a:lstStyle/>
          <a:p>
            <a:r>
              <a:rPr lang="en-IN" sz="1800" dirty="0"/>
              <a:t>The vertices are main, display, parser, protocol. Abstract syntax tree, page, and network. The edges are directed from main to display, parser, protocol, and abstract syntax tree. From display and parser to abstract syntax tree. From parser and protocol to page. And from protocol to network.</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36244536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 Applications</a:t>
            </a:r>
            <a:r>
              <a:rPr lang="en-US" sz="1500" dirty="0"/>
              <a:t> 2</a:t>
            </a:r>
            <a:r>
              <a:rPr lang="en-IN" dirty="0"/>
              <a:t> - Appendix</a:t>
            </a:r>
          </a:p>
        </p:txBody>
      </p:sp>
      <p:sp>
        <p:nvSpPr>
          <p:cNvPr id="3" name="Content Placeholder 2"/>
          <p:cNvSpPr>
            <a:spLocks noGrp="1"/>
          </p:cNvSpPr>
          <p:nvPr>
            <p:ph idx="1"/>
          </p:nvPr>
        </p:nvSpPr>
        <p:spPr/>
        <p:txBody>
          <a:bodyPr/>
          <a:lstStyle/>
          <a:p>
            <a:r>
              <a:rPr lang="en-IN" sz="1800" dirty="0"/>
              <a:t>The vertices are from S 1 through S 6. Each vertex stands for an equation. S 1 is for a:=0, S 2 is for b:=1, S 3 is for c:=a+1. S 4 is for d:=b+a. S 5 is for e:=d+1. And S 6 is for e:=c+d. S 1 and S 2 are located at the bottom of the graph, S 3 and S 4 are in the middle, and S5 and S 6 are at the top. The edges are directed from S 1 to S 3, S 4, S 5, and S 6. From S 2 to S 4, S 5, and S 6. From S 3 to S 6. And from S 4 to S 5 and S 6.</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5305049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r>
              <a:rPr lang="en-US" sz="1500" dirty="0"/>
              <a:t> 1</a:t>
            </a:r>
            <a:r>
              <a:rPr lang="en-IN" dirty="0"/>
              <a:t> - Appendix</a:t>
            </a:r>
          </a:p>
        </p:txBody>
      </p:sp>
      <p:sp>
        <p:nvSpPr>
          <p:cNvPr id="3" name="Content Placeholder 2"/>
          <p:cNvSpPr>
            <a:spLocks noGrp="1"/>
          </p:cNvSpPr>
          <p:nvPr>
            <p:ph idx="1"/>
          </p:nvPr>
        </p:nvSpPr>
        <p:spPr/>
        <p:txBody>
          <a:bodyPr/>
          <a:lstStyle/>
          <a:p>
            <a:r>
              <a:rPr lang="en-IN" sz="1800" dirty="0"/>
              <a:t>The vertices are Raccoon, Hawk, Owl. Opossum, Squirrel, Crow. Shrew, Mouse, and Woodpecker. The edges are from Raccoon to Hawk, Owl, and Squirrel. From Hawk to Owl and Crow. From Owl to Crow. From Squirrel to Crow, Opossum, and Woodpecker. From Woodpecker to Opossum and Shrew. And from Shrew to Opossum and Mouse.</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732870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Applications</a:t>
            </a:r>
            <a:r>
              <a:rPr lang="en-US" sz="1500" dirty="0"/>
              <a:t> 2</a:t>
            </a:r>
            <a:r>
              <a:rPr lang="en-IN" dirty="0"/>
              <a:t> - Appendix</a:t>
            </a:r>
          </a:p>
        </p:txBody>
      </p:sp>
      <p:sp>
        <p:nvSpPr>
          <p:cNvPr id="3" name="Content Placeholder 2"/>
          <p:cNvSpPr>
            <a:spLocks noGrp="1"/>
          </p:cNvSpPr>
          <p:nvPr>
            <p:ph idx="1"/>
          </p:nvPr>
        </p:nvSpPr>
        <p:spPr/>
        <p:txBody>
          <a:bodyPr/>
          <a:lstStyle/>
          <a:p>
            <a:r>
              <a:rPr lang="en-IN" sz="1800" dirty="0"/>
              <a:t>The vertices are Q9Y3A5, RRP43, RRP42. RRP4, RRP41, RRP44. And RRP40, RRP46 and PM/Sci2. The edges are from Q9Y3A5 to RRP43, RRP42, RRP4, and RRP41. From RRP43 to RRP42, RRP41, and RRP4. From RRP42 to RRP4 and RRP41. From RRP4 to RRP41, RRP46, RRP44, and PM/Sci2. From RRP41 to RRP44, RRP46, RRP40, and PM/Sci2. And from RRP46 to RRP40 and PM/Sci2.</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137382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and Neighborhoods of Vertices</a:t>
            </a:r>
            <a:r>
              <a:rPr lang="en-IN" dirty="0"/>
              <a:t> - Appendix</a:t>
            </a:r>
          </a:p>
        </p:txBody>
      </p:sp>
      <p:sp>
        <p:nvSpPr>
          <p:cNvPr id="3" name="Content Placeholder 2"/>
          <p:cNvSpPr>
            <a:spLocks noGrp="1"/>
          </p:cNvSpPr>
          <p:nvPr>
            <p:ph idx="1"/>
          </p:nvPr>
        </p:nvSpPr>
        <p:spPr/>
        <p:txBody>
          <a:bodyPr/>
          <a:lstStyle/>
          <a:p>
            <a:r>
              <a:rPr lang="en-IN" sz="1800" dirty="0"/>
              <a:t>Graph G has 7 vertices. A, B, C. D, E, F, and G. The graph has 9 edges. A B, B C, C D. C E, E F, F A. F B, F C, and B E. Graph H has 5 vertices. A, B, C, D, and E. The graph has 11 edges. A B, B </a:t>
            </a:r>
            <a:r>
              <a:rPr lang="en-IN" sz="1800" dirty="0" err="1"/>
              <a:t>B</a:t>
            </a:r>
            <a:r>
              <a:rPr lang="en-IN" sz="1800" dirty="0"/>
              <a:t>, B C. B D, B E, A D. 3 D E edges and 2 A E edges.</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39084070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r>
              <a:rPr lang="en-US" sz="1500" dirty="0"/>
              <a:t> 3</a:t>
            </a:r>
            <a:r>
              <a:rPr lang="en-IN" dirty="0"/>
              <a:t> - Appendix</a:t>
            </a:r>
          </a:p>
        </p:txBody>
      </p:sp>
      <p:sp>
        <p:nvSpPr>
          <p:cNvPr id="3" name="Content Placeholder 2"/>
          <p:cNvSpPr>
            <a:spLocks noGrp="1"/>
          </p:cNvSpPr>
          <p:nvPr>
            <p:ph idx="1"/>
          </p:nvPr>
        </p:nvSpPr>
        <p:spPr/>
        <p:txBody>
          <a:bodyPr/>
          <a:lstStyle/>
          <a:p>
            <a:r>
              <a:rPr lang="en-IN" sz="1800" dirty="0"/>
              <a:t>The graph has 12 edges. Arrows point from A to A, from A to B, from A to C. From A to E, from B to D, from C to B. From C to C, from D to C, from D to E. From E to E, from E to A, and from E to D.</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p>
        </p:txBody>
      </p:sp>
    </p:spTree>
    <p:extLst>
      <p:ext uri="{BB962C8B-B14F-4D97-AF65-F5344CB8AC3E}">
        <p14:creationId xmlns:p14="http://schemas.microsoft.com/office/powerpoint/2010/main" val="27822854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Cycles and Wheels</a:t>
            </a:r>
            <a:r>
              <a:rPr lang="en-IN" dirty="0"/>
              <a:t> - Appendix</a:t>
            </a:r>
          </a:p>
        </p:txBody>
      </p:sp>
      <p:sp>
        <p:nvSpPr>
          <p:cNvPr id="3" name="Content Placeholder 2"/>
          <p:cNvSpPr>
            <a:spLocks noGrp="1"/>
          </p:cNvSpPr>
          <p:nvPr>
            <p:ph idx="1"/>
          </p:nvPr>
        </p:nvSpPr>
        <p:spPr/>
        <p:txBody>
          <a:bodyPr/>
          <a:lstStyle/>
          <a:p>
            <a:r>
              <a:rPr lang="en-IN" sz="1800" dirty="0"/>
              <a:t>C1 is a triangle, C4 is a square, C5 is a pentagon, and C is a hexagon.</a:t>
            </a:r>
          </a:p>
        </p:txBody>
      </p:sp>
      <p:sp>
        <p:nvSpPr>
          <p:cNvPr id="4" name="Text Placeholder 3"/>
          <p:cNvSpPr>
            <a:spLocks noGrp="1"/>
          </p:cNvSpPr>
          <p:nvPr>
            <p:ph type="body" sz="quarter" idx="12"/>
          </p:nvPr>
        </p:nvSpPr>
        <p:spPr>
          <a:xfrm>
            <a:off x="3467512" y="6477000"/>
            <a:ext cx="2208976" cy="183600"/>
          </a:xfrm>
        </p:spPr>
        <p:txBody>
          <a:bodyPr/>
          <a:lstStyle/>
          <a:p>
            <a:r>
              <a:rPr lang="en-IN" sz="1200" dirty="0">
                <a:hlinkClick r:id="rId2" action="ppaction://hlinksldjump"/>
              </a:rPr>
              <a:t>Jump to the image</a:t>
            </a:r>
            <a:endParaRPr lang="en-IN" sz="1200" dirty="0">
              <a:hlinkClick r:id="rId3" action="ppaction://hlinksldjump"/>
            </a:endParaRPr>
          </a:p>
        </p:txBody>
      </p:sp>
    </p:spTree>
    <p:extLst>
      <p:ext uri="{BB962C8B-B14F-4D97-AF65-F5344CB8AC3E}">
        <p14:creationId xmlns:p14="http://schemas.microsoft.com/office/powerpoint/2010/main" val="70849062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4205</TotalTime>
  <Words>11154</Words>
  <Application>Microsoft Office PowerPoint</Application>
  <PresentationFormat>On-screen Show (4:3)</PresentationFormat>
  <Paragraphs>676</Paragraphs>
  <Slides>119</Slides>
  <Notes>4</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119</vt:i4>
      </vt:variant>
    </vt:vector>
  </HeadingPairs>
  <TitlesOfParts>
    <vt:vector size="137" baseType="lpstr">
      <vt:lpstr>Arial</vt:lpstr>
      <vt:lpstr>ArumSans Bold</vt:lpstr>
      <vt:lpstr>ArumSans Regular</vt:lpstr>
      <vt:lpstr>Calibri</vt:lpstr>
      <vt:lpstr>Cambria</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Graphs </vt:lpstr>
      <vt:lpstr>Chapter Summary</vt:lpstr>
      <vt:lpstr>Graphs and Graph Models</vt:lpstr>
      <vt:lpstr>Section Summary 1</vt:lpstr>
      <vt:lpstr>Graphs</vt:lpstr>
      <vt:lpstr>Some Terminology 1</vt:lpstr>
      <vt:lpstr>Directed Graphs 1</vt:lpstr>
      <vt:lpstr>Some Terminology 2</vt:lpstr>
      <vt:lpstr>Graph Models:  Computer Networks 1</vt:lpstr>
      <vt:lpstr>Graph Models:  Computer Networks 2</vt:lpstr>
      <vt:lpstr>Graph Terminology: Summary</vt:lpstr>
      <vt:lpstr>Other Applications of Graphs</vt:lpstr>
      <vt:lpstr>Graph Models: Social Networks 1</vt:lpstr>
      <vt:lpstr>Graph Models: Social Networks 2</vt:lpstr>
      <vt:lpstr>Examples of  Collaboration Graphs</vt:lpstr>
      <vt:lpstr>Applications to Information Networks </vt:lpstr>
      <vt:lpstr>Transportation Graphs</vt:lpstr>
      <vt:lpstr>Software Design Applications 1</vt:lpstr>
      <vt:lpstr>Software Design Applications 2</vt:lpstr>
      <vt:lpstr>Biological Applications 1</vt:lpstr>
      <vt:lpstr>Biological Applications 2</vt:lpstr>
      <vt:lpstr>Graph Terminology and Special Types of Graphs</vt:lpstr>
      <vt:lpstr>Section Summary 2</vt:lpstr>
      <vt:lpstr>Basic Terminology</vt:lpstr>
      <vt:lpstr>Degrees and Neighborhoods of Vertices</vt:lpstr>
      <vt:lpstr>Degrees of Vertices</vt:lpstr>
      <vt:lpstr>Handshaking Theorem</vt:lpstr>
      <vt:lpstr>Degree of Vertices</vt:lpstr>
      <vt:lpstr>Directed Graphs 2</vt:lpstr>
      <vt:lpstr>Directed Graphs 3</vt:lpstr>
      <vt:lpstr>Directed Graphs 4</vt:lpstr>
      <vt:lpstr>Special Types of Simple Graphs: Complete Graphs</vt:lpstr>
      <vt:lpstr>Special Types of Simple Graphs: Cycles and Wheels</vt:lpstr>
      <vt:lpstr>Special Types of Simple Graphs: n-Cubes</vt:lpstr>
      <vt:lpstr>Special Types of Graphs and Computer Network Architecture</vt:lpstr>
      <vt:lpstr>Bipartite Graphs 1</vt:lpstr>
      <vt:lpstr>Bipartite Graphs 2</vt:lpstr>
      <vt:lpstr>Complete Bipartite Graphs</vt:lpstr>
      <vt:lpstr>New Graphs from Old 1</vt:lpstr>
      <vt:lpstr>Bipartite Graphs and Matchings</vt:lpstr>
      <vt:lpstr>New Graphs from Old 2</vt:lpstr>
      <vt:lpstr>Representing Graphs and Graph Isomorphism</vt:lpstr>
      <vt:lpstr>Section Summary 3</vt:lpstr>
      <vt:lpstr>Representing Graphs:  Adjacency Lists</vt:lpstr>
      <vt:lpstr>Representation of Graphs: Adjacency Matrices 1</vt:lpstr>
      <vt:lpstr>Representation of Graphs: Adjacency Matrices 2</vt:lpstr>
      <vt:lpstr>Representation of Graphs: Adjacency Matrices 3</vt:lpstr>
      <vt:lpstr>Representation of Graphs: Adjacency Matrices 4</vt:lpstr>
      <vt:lpstr>Representation of Graphs: Incidence Matrices 1</vt:lpstr>
      <vt:lpstr>Representation of Graphs: Incidence Matrices 2</vt:lpstr>
      <vt:lpstr>Isomorphism of Graphs 1</vt:lpstr>
      <vt:lpstr>Isomorphism of Graphs 2</vt:lpstr>
      <vt:lpstr>Isomorphism of Graphs 3</vt:lpstr>
      <vt:lpstr>Isomorphism of Graphs 4</vt:lpstr>
      <vt:lpstr>Isomorphism of Graphs 5</vt:lpstr>
      <vt:lpstr>Algorithms for Graph Isomorphism</vt:lpstr>
      <vt:lpstr>Applications of Graph Isomorphism</vt:lpstr>
      <vt:lpstr>Connectivity</vt:lpstr>
      <vt:lpstr>Section Summary 4</vt:lpstr>
      <vt:lpstr>Paths 1</vt:lpstr>
      <vt:lpstr>Paths 2</vt:lpstr>
      <vt:lpstr>Paths 3</vt:lpstr>
      <vt:lpstr>Degrees of Separation</vt:lpstr>
      <vt:lpstr>Erdős numbers</vt:lpstr>
      <vt:lpstr>Bacon Numbers</vt:lpstr>
      <vt:lpstr>Connectedness in Undirected Graphs</vt:lpstr>
      <vt:lpstr>Connected Components</vt:lpstr>
      <vt:lpstr>Connectedness in Directed Graphs 1</vt:lpstr>
      <vt:lpstr>Connectedness in Directed Graphs 2</vt:lpstr>
      <vt:lpstr>The Connected Components of the Web Graph</vt:lpstr>
      <vt:lpstr>Counting Paths between Vertices 1</vt:lpstr>
      <vt:lpstr>Counting Paths between Vertices 2</vt:lpstr>
      <vt:lpstr>Euler and Hamiltonian Graphs</vt:lpstr>
      <vt:lpstr>Section Summary 5</vt:lpstr>
      <vt:lpstr>Euler Paths and Circuits 1</vt:lpstr>
      <vt:lpstr>Euler Paths and Circuits 2</vt:lpstr>
      <vt:lpstr>Necessary Conditions for Euler Circuits and Paths</vt:lpstr>
      <vt:lpstr>Sufficient Conditions for Euler Circuits and Paths 1</vt:lpstr>
      <vt:lpstr>Sufficient Conditions for Euler Circuits and Paths 2</vt:lpstr>
      <vt:lpstr>Algorithm for Constructing an  Euler Circuits 1</vt:lpstr>
      <vt:lpstr>Algorithm for Constructing an  Euler Circuits 2</vt:lpstr>
      <vt:lpstr>Euler Circuits and Paths</vt:lpstr>
      <vt:lpstr>Applications of Euler Paths and Circuits</vt:lpstr>
      <vt:lpstr>Hamilton Paths and Circuits 1</vt:lpstr>
      <vt:lpstr>Hamilton Paths and Circuits 2</vt:lpstr>
      <vt:lpstr>Hamilton Paths and Circuits 3</vt:lpstr>
      <vt:lpstr>Necessary Conditions for Hamilton Circuits</vt:lpstr>
      <vt:lpstr>Applications of Hamilton Paths and Circuits</vt:lpstr>
      <vt:lpstr>Appendix of Image Long Descriptions</vt:lpstr>
      <vt:lpstr>Graph Models:  Computer Networks 1 - Appendix</vt:lpstr>
      <vt:lpstr>Graph Models:  Computer Networks 2 - Appendix</vt:lpstr>
      <vt:lpstr>Graph Models: Social Networks 2 - Appendix</vt:lpstr>
      <vt:lpstr>Software Design Applications 1 - Appendix</vt:lpstr>
      <vt:lpstr>Software Design Applications 2 - Appendix</vt:lpstr>
      <vt:lpstr>Biological Applications 1 - Appendix</vt:lpstr>
      <vt:lpstr>Biological Applications 2 - Appendix</vt:lpstr>
      <vt:lpstr>Degrees and Neighborhoods of Vertices - Appendix</vt:lpstr>
      <vt:lpstr>Directed Graphs 3 - Appendix</vt:lpstr>
      <vt:lpstr>Special Types of Simple Graphs: Cycles and Wheels - Appendix</vt:lpstr>
      <vt:lpstr>Special Types of Simple Graphs: n-Cubes - Appendix</vt:lpstr>
      <vt:lpstr>Special Types of Graphs and Computer Network Architecture - Appendix</vt:lpstr>
      <vt:lpstr>Complete Bipartite Graphs - Appendix</vt:lpstr>
      <vt:lpstr>Bipartite Graphs and Matchings - Appendix</vt:lpstr>
      <vt:lpstr>New Graphs from Old 1 - Appendix</vt:lpstr>
      <vt:lpstr>New Graphs from Old 2 - Appendix</vt:lpstr>
      <vt:lpstr>Representing Graphs:  Adjacency Lists - Appendix</vt:lpstr>
      <vt:lpstr>Representation of Graphs: Adjacency Matrices 3 - Appendix</vt:lpstr>
      <vt:lpstr>Representation of Graphs: Incidence Matrices 2 - Appendix</vt:lpstr>
      <vt:lpstr>Isomorphism of Graphs 2 - Appendix</vt:lpstr>
      <vt:lpstr>Isomorphism of Graphs 4 - Appendix</vt:lpstr>
      <vt:lpstr>Isomorphism of Graphs 5 - Appendix</vt:lpstr>
      <vt:lpstr>Connectedness in Undirected Graphs - Appendix</vt:lpstr>
      <vt:lpstr>Connected Components - Appendix</vt:lpstr>
      <vt:lpstr>Connectedness in Directed Graphs 2 - Appendix</vt:lpstr>
      <vt:lpstr>Euler Paths and Circuits 1 - Appendix</vt:lpstr>
      <vt:lpstr>Euler Paths and Circuits 2 - Appendix</vt:lpstr>
      <vt:lpstr>Sufficient Conditions for Euler Circuits and Paths 1 - Appendix</vt:lpstr>
      <vt:lpstr>Euler Circuits and Paths - Appendix</vt:lpstr>
      <vt:lpstr>Hamilton Paths and Circuits 1 -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Devlin, Nora</cp:lastModifiedBy>
  <cp:revision>732</cp:revision>
  <dcterms:created xsi:type="dcterms:W3CDTF">2017-12-05T17:18:18Z</dcterms:created>
  <dcterms:modified xsi:type="dcterms:W3CDTF">2018-08-13T18:26:10Z</dcterms:modified>
</cp:coreProperties>
</file>