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76"/>
  </p:notesMasterIdLst>
  <p:handoutMasterIdLst>
    <p:handoutMasterId r:id="rId77"/>
  </p:handoutMasterIdLst>
  <p:sldIdLst>
    <p:sldId id="273" r:id="rId10"/>
    <p:sldId id="276" r:id="rId11"/>
    <p:sldId id="414" r:id="rId12"/>
    <p:sldId id="415" r:id="rId13"/>
    <p:sldId id="416" r:id="rId14"/>
    <p:sldId id="420" r:id="rId15"/>
    <p:sldId id="417" r:id="rId16"/>
    <p:sldId id="421" r:id="rId17"/>
    <p:sldId id="478" r:id="rId18"/>
    <p:sldId id="479" r:id="rId19"/>
    <p:sldId id="422" r:id="rId20"/>
    <p:sldId id="423" r:id="rId21"/>
    <p:sldId id="424" r:id="rId22"/>
    <p:sldId id="506" r:id="rId23"/>
    <p:sldId id="507" r:id="rId24"/>
    <p:sldId id="508" r:id="rId25"/>
    <p:sldId id="509" r:id="rId26"/>
    <p:sldId id="510" r:id="rId27"/>
    <p:sldId id="480" r:id="rId28"/>
    <p:sldId id="426" r:id="rId29"/>
    <p:sldId id="431" r:id="rId30"/>
    <p:sldId id="432" r:id="rId31"/>
    <p:sldId id="511" r:id="rId32"/>
    <p:sldId id="512" r:id="rId33"/>
    <p:sldId id="513" r:id="rId34"/>
    <p:sldId id="514" r:id="rId35"/>
    <p:sldId id="515" r:id="rId36"/>
    <p:sldId id="434" r:id="rId37"/>
    <p:sldId id="435" r:id="rId38"/>
    <p:sldId id="481" r:id="rId39"/>
    <p:sldId id="482" r:id="rId40"/>
    <p:sldId id="516" r:id="rId41"/>
    <p:sldId id="437" r:id="rId42"/>
    <p:sldId id="438" r:id="rId43"/>
    <p:sldId id="439" r:id="rId44"/>
    <p:sldId id="440" r:id="rId45"/>
    <p:sldId id="441" r:id="rId46"/>
    <p:sldId id="442" r:id="rId47"/>
    <p:sldId id="517" r:id="rId48"/>
    <p:sldId id="444" r:id="rId49"/>
    <p:sldId id="518" r:id="rId50"/>
    <p:sldId id="445" r:id="rId51"/>
    <p:sldId id="446" r:id="rId52"/>
    <p:sldId id="501" r:id="rId53"/>
    <p:sldId id="502" r:id="rId54"/>
    <p:sldId id="519" r:id="rId55"/>
    <p:sldId id="520" r:id="rId56"/>
    <p:sldId id="521" r:id="rId57"/>
    <p:sldId id="522" r:id="rId58"/>
    <p:sldId id="523" r:id="rId59"/>
    <p:sldId id="524" r:id="rId60"/>
    <p:sldId id="525" r:id="rId61"/>
    <p:sldId id="526" r:id="rId62"/>
    <p:sldId id="527" r:id="rId63"/>
    <p:sldId id="528" r:id="rId64"/>
    <p:sldId id="529" r:id="rId65"/>
    <p:sldId id="530" r:id="rId66"/>
    <p:sldId id="531" r:id="rId67"/>
    <p:sldId id="532" r:id="rId68"/>
    <p:sldId id="533" r:id="rId69"/>
    <p:sldId id="534" r:id="rId70"/>
    <p:sldId id="535" r:id="rId71"/>
    <p:sldId id="536" r:id="rId72"/>
    <p:sldId id="537" r:id="rId73"/>
    <p:sldId id="538" r:id="rId74"/>
    <p:sldId id="539"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1F3FF"/>
    <a:srgbClr val="04617B"/>
    <a:srgbClr val="B60000"/>
    <a:srgbClr val="505050"/>
    <a:srgbClr val="1A587B"/>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48" autoAdjust="0"/>
    <p:restoredTop sz="96217" autoAdjust="0"/>
  </p:normalViewPr>
  <p:slideViewPr>
    <p:cSldViewPr>
      <p:cViewPr varScale="1">
        <p:scale>
          <a:sx n="52" d="100"/>
          <a:sy n="52" d="100"/>
        </p:scale>
        <p:origin x="180" y="72"/>
      </p:cViewPr>
      <p:guideLst>
        <p:guide orient="horz" pos="3408"/>
        <p:guide orient="horz" pos="3600"/>
        <p:guide orient="horz" pos="912"/>
        <p:guide orient="horz" pos="3360"/>
        <p:guide pos="5616"/>
        <p:guide pos="4320"/>
      </p:guideLst>
    </p:cSldViewPr>
  </p:slideViewPr>
  <p:outlineViewPr>
    <p:cViewPr>
      <p:scale>
        <a:sx n="33" d="100"/>
        <a:sy n="33" d="100"/>
      </p:scale>
      <p:origin x="0" y="145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8.xml"/><Relationship Id="rId4" Type="http://schemas.openxmlformats.org/officeDocument/2006/relationships/slide" Target="slide49.xml"/></Relationships>
</file>

<file path=ppt/slides/_rels/slide11.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15.jp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image" Target="../media/image16.jp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18.jp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image" Target="../media/image19.jp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21.jp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image" Target="../media/image22.jp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23.jp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24.jp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image" Target="../media/image25.jp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26.jp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slide" Target="slide60.xml"/><Relationship Id="rId5" Type="http://schemas.openxmlformats.org/officeDocument/2006/relationships/image" Target="../media/image28.jpg"/><Relationship Id="rId4" Type="http://schemas.openxmlformats.org/officeDocument/2006/relationships/image" Target="../media/image27.wmf"/></Relationships>
</file>

<file path=ppt/slides/_rels/slide29.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image" Target="../media/image29.jp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9.xml"/><Relationship Id="rId4" Type="http://schemas.openxmlformats.org/officeDocument/2006/relationships/slide" Target="slide62.xml"/></Relationships>
</file>

<file path=ppt/slides/_rels/slide31.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image" Target="../media/image32.jp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8.xml"/><Relationship Id="rId4" Type="http://schemas.openxmlformats.org/officeDocument/2006/relationships/slide" Target="slide64.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8.xml"/><Relationship Id="rId4" Type="http://schemas.openxmlformats.org/officeDocument/2006/relationships/slide" Target="slide6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image" Target="../media/image40.jp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8.xml"/><Relationship Id="rId4" Type="http://schemas.openxmlformats.org/officeDocument/2006/relationships/slide" Target="slide45.xml"/></Relationships>
</file>

<file path=ppt/slides/_rels/slide5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9.xml"/><Relationship Id="rId6" Type="http://schemas.openxmlformats.org/officeDocument/2006/relationships/slide" Target="slide46.xml"/><Relationship Id="rId5" Type="http://schemas.openxmlformats.org/officeDocument/2006/relationships/image" Target="../media/image10.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11.jp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12.jp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Trees</a:t>
            </a:r>
          </a:p>
        </p:txBody>
      </p:sp>
      <p:sp>
        <p:nvSpPr>
          <p:cNvPr id="6" name="Subtitle 2"/>
          <p:cNvSpPr>
            <a:spLocks noGrp="1"/>
          </p:cNvSpPr>
          <p:nvPr>
            <p:ph type="subTitle" idx="1"/>
          </p:nvPr>
        </p:nvSpPr>
        <p:spPr/>
        <p:txBody>
          <a:bodyPr/>
          <a:lstStyle/>
          <a:p>
            <a:r>
              <a:rPr lang="fr-FR" dirty="0" err="1"/>
              <a:t>Chapter</a:t>
            </a:r>
            <a:r>
              <a:rPr lang="fr-FR" dirty="0"/>
              <a:t> 11</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for Rooted Trees</a:t>
            </a:r>
            <a:endParaRPr lang="en-US" sz="1500" dirty="0"/>
          </a:p>
        </p:txBody>
      </p:sp>
      <p:sp>
        <p:nvSpPr>
          <p:cNvPr id="9" name="Content Placeholder 2"/>
          <p:cNvSpPr>
            <a:spLocks noGrp="1"/>
          </p:cNvSpPr>
          <p:nvPr>
            <p:ph idx="1"/>
          </p:nvPr>
        </p:nvSpPr>
        <p:spPr>
          <a:xfrm>
            <a:off x="457200" y="1295400"/>
            <a:ext cx="6376416" cy="2209800"/>
          </a:xfrm>
        </p:spPr>
        <p:txBody>
          <a:bodyPr/>
          <a:lstStyle/>
          <a:p>
            <a:pPr>
              <a:spcBef>
                <a:spcPts val="600"/>
              </a:spcBef>
            </a:pPr>
            <a:r>
              <a:rPr lang="en-US" sz="2400" b="1" dirty="0"/>
              <a:t>Example</a:t>
            </a:r>
            <a:r>
              <a:rPr lang="en-US" sz="2400" dirty="0"/>
              <a:t>: In the rooted tree </a:t>
            </a:r>
            <a:r>
              <a:rPr lang="en-US" sz="2400" i="1" dirty="0"/>
              <a:t>T</a:t>
            </a:r>
            <a:r>
              <a:rPr lang="en-US" sz="2400" dirty="0"/>
              <a:t> (with root </a:t>
            </a:r>
            <a:r>
              <a:rPr lang="en-US" sz="2400" i="1" dirty="0"/>
              <a:t>a</a:t>
            </a:r>
            <a:r>
              <a:rPr lang="en-US" sz="2400" dirty="0"/>
              <a:t>): </a:t>
            </a:r>
          </a:p>
          <a:p>
            <a:pPr marL="457200" indent="-457200">
              <a:spcBef>
                <a:spcPts val="600"/>
              </a:spcBef>
              <a:buFont typeface="Wingdings 2"/>
              <a:buAutoNum type="romanLcParenBoth"/>
            </a:pPr>
            <a:r>
              <a:rPr lang="en-US" sz="2200" dirty="0"/>
              <a:t>Find the parent of </a:t>
            </a:r>
            <a:r>
              <a:rPr lang="en-US" sz="2200" i="1" dirty="0"/>
              <a:t>c</a:t>
            </a:r>
            <a:r>
              <a:rPr lang="en-US" sz="2200" dirty="0"/>
              <a:t>, the children of </a:t>
            </a:r>
            <a:r>
              <a:rPr lang="en-US" sz="2200" i="1" dirty="0"/>
              <a:t>g</a:t>
            </a:r>
            <a:r>
              <a:rPr lang="en-US" sz="2200" dirty="0"/>
              <a:t>, the siblings   of </a:t>
            </a:r>
            <a:r>
              <a:rPr lang="en-US" sz="2200" i="1" dirty="0"/>
              <a:t>h</a:t>
            </a:r>
            <a:r>
              <a:rPr lang="en-US" sz="2200" dirty="0"/>
              <a:t>, the ancestors of </a:t>
            </a:r>
            <a:r>
              <a:rPr lang="en-US" sz="2200" i="1" dirty="0"/>
              <a:t>e</a:t>
            </a:r>
            <a:r>
              <a:rPr lang="en-US" sz="2200" dirty="0"/>
              <a:t>,  and the descendants of </a:t>
            </a:r>
            <a:r>
              <a:rPr lang="en-US" sz="2200" i="1" dirty="0"/>
              <a:t>b</a:t>
            </a:r>
            <a:r>
              <a:rPr lang="en-US" sz="2200" dirty="0"/>
              <a:t>. </a:t>
            </a:r>
          </a:p>
          <a:p>
            <a:pPr marL="457200" indent="-457200">
              <a:spcBef>
                <a:spcPts val="600"/>
              </a:spcBef>
              <a:buFont typeface="Wingdings 2"/>
              <a:buAutoNum type="romanLcParenBoth"/>
            </a:pPr>
            <a:r>
              <a:rPr lang="en-US" sz="2200" dirty="0"/>
              <a:t>Find all internal vertices  and all leaves.</a:t>
            </a:r>
          </a:p>
          <a:p>
            <a:pPr marL="457200" indent="-457200">
              <a:spcBef>
                <a:spcPts val="600"/>
              </a:spcBef>
              <a:buFont typeface="Wingdings 2"/>
              <a:buAutoNum type="romanLcParenBoth"/>
            </a:pPr>
            <a:r>
              <a:rPr lang="en-US" sz="2200" dirty="0"/>
              <a:t>What is the subtree rooted at </a:t>
            </a:r>
            <a:r>
              <a:rPr lang="en-US" sz="2200" i="1" dirty="0"/>
              <a:t>G</a:t>
            </a:r>
            <a:r>
              <a:rPr lang="en-US" sz="2200" dirty="0"/>
              <a:t>?</a:t>
            </a:r>
          </a:p>
        </p:txBody>
      </p:sp>
      <p:pic>
        <p:nvPicPr>
          <p:cNvPr id="12" name="Picture 3" descr="A rooted tree T. &#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833616" y="1298986"/>
            <a:ext cx="2157984" cy="197510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457200" y="3657600"/>
            <a:ext cx="6553200" cy="2667000"/>
          </a:xfrm>
        </p:spPr>
        <p:txBody>
          <a:bodyPr/>
          <a:lstStyle/>
          <a:p>
            <a:pPr>
              <a:spcBef>
                <a:spcPts val="0"/>
              </a:spcBef>
            </a:pPr>
            <a:r>
              <a:rPr lang="en-US" sz="2400" b="1" dirty="0"/>
              <a:t>Solution: </a:t>
            </a:r>
          </a:p>
          <a:p>
            <a:pPr marL="457200" indent="-457200">
              <a:spcBef>
                <a:spcPts val="0"/>
              </a:spcBef>
              <a:buFont typeface="Wingdings 2"/>
              <a:buAutoNum type="romanLcParenBoth"/>
            </a:pPr>
            <a:r>
              <a:rPr lang="en-US" sz="2200" dirty="0"/>
              <a:t>The parent of c is b. The children of g are h, </a:t>
            </a:r>
            <a:r>
              <a:rPr lang="en-US" sz="2200" dirty="0" err="1"/>
              <a:t>i</a:t>
            </a:r>
            <a:r>
              <a:rPr lang="en-US" sz="2200" dirty="0"/>
              <a:t>, and j. The siblings of h are </a:t>
            </a:r>
            <a:r>
              <a:rPr lang="en-US" sz="2200" dirty="0" err="1"/>
              <a:t>i</a:t>
            </a:r>
            <a:r>
              <a:rPr lang="en-US" sz="2200" dirty="0"/>
              <a:t> and j. The ancestors of e are c, b, and a. The descendants of b are c, d, and e. </a:t>
            </a:r>
          </a:p>
          <a:p>
            <a:pPr marL="457200" indent="-457200">
              <a:spcBef>
                <a:spcPts val="0"/>
              </a:spcBef>
              <a:buFont typeface="Wingdings 2"/>
              <a:buAutoNum type="romanLcParenBoth"/>
            </a:pPr>
            <a:r>
              <a:rPr lang="en-US" sz="2200" dirty="0"/>
              <a:t>The internal vertices are a, b, c, g, h, and j. The leaves are d, e, f, </a:t>
            </a:r>
            <a:r>
              <a:rPr lang="en-US" sz="2200" dirty="0" err="1"/>
              <a:t>i</a:t>
            </a:r>
            <a:r>
              <a:rPr lang="en-US" sz="2200" dirty="0"/>
              <a:t>, k, l, and m.  </a:t>
            </a:r>
          </a:p>
          <a:p>
            <a:pPr marL="457200" indent="-457200">
              <a:spcBef>
                <a:spcPts val="0"/>
              </a:spcBef>
              <a:buFont typeface="Wingdings 2"/>
              <a:buAutoNum type="romanLcParenBoth"/>
            </a:pPr>
            <a:r>
              <a:rPr lang="en-US" sz="2200" dirty="0"/>
              <a:t>We display the subtree rooted at g.</a:t>
            </a:r>
          </a:p>
        </p:txBody>
      </p:sp>
      <p:pic>
        <p:nvPicPr>
          <p:cNvPr id="14" name="Picture 5" descr="A subgraph of the previous figure rooted at G. The graph has 6 edges. G H, G I, G J, H K, J L, and J M.&#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7303904" y="3835101"/>
            <a:ext cx="1658112" cy="215182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6"/>
          <p:cNvSpPr>
            <a:spLocks noGrp="1"/>
          </p:cNvSpPr>
          <p:nvPr>
            <p:ph type="body" sz="quarter" idx="16"/>
          </p:nvPr>
        </p:nvSpPr>
        <p:spPr>
          <a:xfrm>
            <a:off x="3465576" y="6446520"/>
            <a:ext cx="2212848" cy="182880"/>
          </a:xfrm>
        </p:spPr>
        <p:txBody>
          <a:bodyPr anchor="ctr"/>
          <a:lstStyle/>
          <a:p>
            <a:r>
              <a:rPr lang="en-US" sz="1200" dirty="0">
                <a:latin typeface="+mj-lt"/>
                <a:hlinkClick r:id="rId4" action="ppaction://hlinksldjump"/>
              </a:rPr>
              <a:t>Jump to long description</a:t>
            </a:r>
            <a:endParaRPr lang="en-US" sz="1200" dirty="0">
              <a:latin typeface="+mj-lt"/>
            </a:endParaRPr>
          </a:p>
        </p:txBody>
      </p:sp>
    </p:spTree>
    <p:extLst>
      <p:ext uri="{BB962C8B-B14F-4D97-AF65-F5344CB8AC3E}">
        <p14:creationId xmlns:p14="http://schemas.microsoft.com/office/powerpoint/2010/main" val="196785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t>
            </a:r>
            <a:r>
              <a:rPr lang="en-US" dirty="0"/>
              <a:t>-</a:t>
            </a:r>
            <a:r>
              <a:rPr lang="en-US" dirty="0" err="1"/>
              <a:t>ary</a:t>
            </a:r>
            <a:r>
              <a:rPr lang="en-US" dirty="0"/>
              <a:t> Rooted Trees</a:t>
            </a:r>
            <a:endParaRPr lang="en-US" sz="1500" dirty="0"/>
          </a:p>
        </p:txBody>
      </p:sp>
      <p:sp>
        <p:nvSpPr>
          <p:cNvPr id="5" name="Content Placeholder 2"/>
          <p:cNvSpPr>
            <a:spLocks noGrp="1"/>
          </p:cNvSpPr>
          <p:nvPr>
            <p:ph idx="1"/>
          </p:nvPr>
        </p:nvSpPr>
        <p:spPr>
          <a:xfrm>
            <a:off x="457200" y="1295400"/>
            <a:ext cx="8229600" cy="2148840"/>
          </a:xfrm>
        </p:spPr>
        <p:txBody>
          <a:bodyPr/>
          <a:lstStyle/>
          <a:p>
            <a:pPr>
              <a:spcBef>
                <a:spcPts val="0"/>
              </a:spcBef>
            </a:pPr>
            <a:r>
              <a:rPr lang="en-US" sz="2200" b="1" dirty="0"/>
              <a:t>Definition</a:t>
            </a:r>
            <a:r>
              <a:rPr lang="en-US" sz="2200" dirty="0"/>
              <a:t>: A rooted tree is called an </a:t>
            </a:r>
            <a:r>
              <a:rPr lang="en-US" sz="2200" i="1" dirty="0"/>
              <a:t>m-</a:t>
            </a:r>
            <a:r>
              <a:rPr lang="en-US" sz="2200" i="1" dirty="0" err="1"/>
              <a:t>ary</a:t>
            </a:r>
            <a:r>
              <a:rPr lang="en-US" sz="2200" i="1" dirty="0"/>
              <a:t> tree </a:t>
            </a:r>
            <a:r>
              <a:rPr lang="en-US" sz="2200" dirty="0"/>
              <a:t>if every internal vertex has no more than </a:t>
            </a:r>
            <a:r>
              <a:rPr lang="en-US" sz="2200" i="1" dirty="0"/>
              <a:t>m</a:t>
            </a:r>
            <a:r>
              <a:rPr lang="en-US" sz="2200" dirty="0"/>
              <a:t> children. The tree is called a </a:t>
            </a:r>
            <a:r>
              <a:rPr lang="en-US" sz="2200" i="1" dirty="0"/>
              <a:t>full m-</a:t>
            </a:r>
            <a:r>
              <a:rPr lang="en-US" sz="2200" i="1" dirty="0" err="1"/>
              <a:t>ary</a:t>
            </a:r>
            <a:r>
              <a:rPr lang="en-US" sz="2200" i="1" dirty="0"/>
              <a:t> tree </a:t>
            </a:r>
            <a:r>
              <a:rPr lang="en-US" sz="2200" dirty="0"/>
              <a:t>if every internal vertex has exactly </a:t>
            </a:r>
            <a:r>
              <a:rPr lang="en-US" sz="2200" i="1" dirty="0"/>
              <a:t>m</a:t>
            </a:r>
            <a:r>
              <a:rPr lang="en-US" sz="2200" dirty="0"/>
              <a:t> children. An </a:t>
            </a:r>
            <a:r>
              <a:rPr lang="en-US" sz="2200" i="1" dirty="0"/>
              <a:t>m</a:t>
            </a:r>
            <a:r>
              <a:rPr lang="en-US" sz="2200" dirty="0"/>
              <a:t>-</a:t>
            </a:r>
            <a:r>
              <a:rPr lang="en-US" sz="2200" dirty="0" err="1"/>
              <a:t>ary</a:t>
            </a:r>
            <a:r>
              <a:rPr lang="en-US" sz="2200" dirty="0"/>
              <a:t> tree with </a:t>
            </a:r>
            <a:r>
              <a:rPr lang="en-US" sz="2200" i="1" dirty="0"/>
              <a:t>m</a:t>
            </a:r>
            <a:r>
              <a:rPr lang="en-US" sz="2200" dirty="0"/>
              <a:t> = </a:t>
            </a:r>
            <a:r>
              <a:rPr lang="en-US" sz="2200" dirty="0">
                <a:ea typeface="Cambria Math" pitchFamily="18" charset="0"/>
              </a:rPr>
              <a:t>2</a:t>
            </a:r>
            <a:r>
              <a:rPr lang="en-US" sz="2200" dirty="0"/>
              <a:t> is called a </a:t>
            </a:r>
            <a:r>
              <a:rPr lang="en-US" sz="2200" i="1" dirty="0"/>
              <a:t>binary</a:t>
            </a:r>
            <a:r>
              <a:rPr lang="en-US" sz="2200" dirty="0"/>
              <a:t> tree.</a:t>
            </a:r>
          </a:p>
          <a:p>
            <a:pPr>
              <a:spcBef>
                <a:spcPts val="0"/>
              </a:spcBef>
            </a:pPr>
            <a:r>
              <a:rPr lang="en-US" sz="2200" b="1" dirty="0"/>
              <a:t>Example</a:t>
            </a:r>
            <a:r>
              <a:rPr lang="en-US" sz="2200" dirty="0"/>
              <a:t>: Are the following rooted trees full </a:t>
            </a:r>
            <a:r>
              <a:rPr lang="en-US" sz="2200" i="1" dirty="0"/>
              <a:t>m</a:t>
            </a:r>
            <a:r>
              <a:rPr lang="en-US" sz="2200" dirty="0"/>
              <a:t>-</a:t>
            </a:r>
            <a:r>
              <a:rPr lang="en-US" sz="2200" dirty="0" err="1"/>
              <a:t>ary</a:t>
            </a:r>
            <a:r>
              <a:rPr lang="en-US" sz="2200" dirty="0"/>
              <a:t> trees for some positive integer </a:t>
            </a:r>
            <a:r>
              <a:rPr lang="en-US" sz="2200" i="1" dirty="0"/>
              <a:t>m</a:t>
            </a:r>
            <a:r>
              <a:rPr lang="en-US" sz="2200" dirty="0"/>
              <a:t>?</a:t>
            </a:r>
          </a:p>
        </p:txBody>
      </p:sp>
      <p:pic>
        <p:nvPicPr>
          <p:cNvPr id="21506" name="Picture 3" descr="Four rooted trees. T1, T2, T3, and T4. &#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524000" y="3505200"/>
            <a:ext cx="6096000" cy="11908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4"/>
          </p:nvPr>
        </p:nvSpPr>
        <p:spPr>
          <a:xfrm>
            <a:off x="457200" y="4724400"/>
            <a:ext cx="8458200" cy="1676400"/>
          </a:xfrm>
        </p:spPr>
        <p:txBody>
          <a:bodyPr/>
          <a:lstStyle/>
          <a:p>
            <a:pPr>
              <a:spcBef>
                <a:spcPts val="0"/>
              </a:spcBef>
            </a:pPr>
            <a:r>
              <a:rPr lang="en-US" sz="2200" dirty="0"/>
              <a:t>Solution: T1 is a full binary tree because each of its internal vertices has two children. T2 is a full 3-ary tree because each of its internal vertices has three children. In T3 each internal vertex has five children, so T3 is a full 5-ary tree. T4 is not a full m-</a:t>
            </a:r>
            <a:r>
              <a:rPr lang="en-US" sz="2200" dirty="0" err="1"/>
              <a:t>ary</a:t>
            </a:r>
            <a:r>
              <a:rPr lang="en-US" sz="2200" dirty="0"/>
              <a:t> tree for any m because some of its internal vertices have two children and others have three children.</a:t>
            </a:r>
          </a:p>
        </p:txBody>
      </p:sp>
      <p:sp>
        <p:nvSpPr>
          <p:cNvPr id="10" name="Text Placeholder 5"/>
          <p:cNvSpPr>
            <a:spLocks noGrp="1"/>
          </p:cNvSpPr>
          <p:nvPr>
            <p:ph type="body" sz="quarter" idx="15"/>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224340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Rooted Trees</a:t>
            </a:r>
            <a:endParaRPr lang="en-US" sz="1500" dirty="0"/>
          </a:p>
        </p:txBody>
      </p:sp>
      <p:sp>
        <p:nvSpPr>
          <p:cNvPr id="5" name="Content Placeholder 2"/>
          <p:cNvSpPr>
            <a:spLocks noGrp="1"/>
          </p:cNvSpPr>
          <p:nvPr>
            <p:ph idx="1"/>
          </p:nvPr>
        </p:nvSpPr>
        <p:spPr>
          <a:xfrm>
            <a:off x="457200" y="1295400"/>
            <a:ext cx="8458200" cy="5181600"/>
          </a:xfrm>
        </p:spPr>
        <p:txBody>
          <a:bodyPr/>
          <a:lstStyle/>
          <a:p>
            <a:pPr>
              <a:spcBef>
                <a:spcPts val="0"/>
              </a:spcBef>
            </a:pPr>
            <a:r>
              <a:rPr lang="en-US" sz="2000" b="1" dirty="0"/>
              <a:t>Definition</a:t>
            </a:r>
            <a:r>
              <a:rPr lang="en-US" sz="2000" dirty="0"/>
              <a:t>: An </a:t>
            </a:r>
            <a:r>
              <a:rPr lang="en-US" sz="2000" i="1" dirty="0"/>
              <a:t>ordered rooted tree </a:t>
            </a:r>
            <a:r>
              <a:rPr lang="en-US" sz="2000" dirty="0"/>
              <a:t>is a rooted tree where the children of each internal vertex are ordered.</a:t>
            </a:r>
          </a:p>
          <a:p>
            <a:pPr lvl="1">
              <a:spcBef>
                <a:spcPts val="0"/>
              </a:spcBef>
            </a:pPr>
            <a:r>
              <a:rPr lang="en-US" sz="1800" dirty="0"/>
              <a:t>We draw ordered rooted trees so that the children of each internal vertex are shown in order from left to right.</a:t>
            </a:r>
          </a:p>
          <a:p>
            <a:pPr marL="0" lvl="1" indent="0">
              <a:spcBef>
                <a:spcPts val="0"/>
              </a:spcBef>
              <a:buNone/>
            </a:pPr>
            <a:r>
              <a:rPr lang="en-US" sz="2000" b="1" dirty="0"/>
              <a:t>Definition</a:t>
            </a:r>
            <a:r>
              <a:rPr lang="en-US" sz="2000" dirty="0"/>
              <a:t>: A </a:t>
            </a:r>
            <a:r>
              <a:rPr lang="en-US" sz="2000" i="1" dirty="0"/>
              <a:t>binary tree </a:t>
            </a:r>
            <a:r>
              <a:rPr lang="en-US" sz="2000" dirty="0"/>
              <a:t>is an ordered rooted where each internal vertex has at most two children.   If an internal vertex of a binary tree has two children, the first is called the </a:t>
            </a:r>
            <a:r>
              <a:rPr lang="en-US" sz="2000" i="1" dirty="0"/>
              <a:t>left child </a:t>
            </a:r>
            <a:r>
              <a:rPr lang="en-US" sz="2000" dirty="0"/>
              <a:t>and the second the </a:t>
            </a:r>
            <a:r>
              <a:rPr lang="en-US" sz="2000" i="1" dirty="0"/>
              <a:t>right child</a:t>
            </a:r>
            <a:r>
              <a:rPr lang="en-US" sz="2000" dirty="0"/>
              <a:t>. The tree rooted at the left child of a vertex is called the </a:t>
            </a:r>
            <a:r>
              <a:rPr lang="en-US" sz="2000" i="1" dirty="0"/>
              <a:t>left subtree </a:t>
            </a:r>
            <a:r>
              <a:rPr lang="en-US" sz="2000" dirty="0"/>
              <a:t>of this vertex, and the tree rooted at the right child of a vertex is called the </a:t>
            </a:r>
            <a:r>
              <a:rPr lang="en-US" sz="2000" i="1" dirty="0"/>
              <a:t>right subtree </a:t>
            </a:r>
            <a:r>
              <a:rPr lang="en-US" sz="2000" dirty="0"/>
              <a:t>of this vertex.</a:t>
            </a:r>
          </a:p>
          <a:p>
            <a:pPr>
              <a:spcBef>
                <a:spcPts val="0"/>
              </a:spcBef>
            </a:pPr>
            <a:r>
              <a:rPr lang="en-US" sz="2000" b="1" dirty="0"/>
              <a:t>Example</a:t>
            </a:r>
            <a:r>
              <a:rPr lang="en-US" sz="2000" dirty="0"/>
              <a:t>:  Consider the binary tree </a:t>
            </a:r>
            <a:r>
              <a:rPr lang="en-US" sz="2000" i="1" dirty="0"/>
              <a:t>T</a:t>
            </a:r>
            <a:r>
              <a:rPr lang="en-US" sz="2000" dirty="0"/>
              <a:t>. </a:t>
            </a:r>
          </a:p>
          <a:p>
            <a:pPr marL="457200" indent="-457200">
              <a:spcBef>
                <a:spcPts val="0"/>
              </a:spcBef>
              <a:buFont typeface="+mj-lt"/>
              <a:buAutoNum type="romanUcPeriod"/>
            </a:pPr>
            <a:r>
              <a:rPr lang="en-US" sz="2000" dirty="0"/>
              <a:t>What are the left and right children of </a:t>
            </a:r>
            <a:r>
              <a:rPr lang="en-US" sz="2000" i="1" dirty="0"/>
              <a:t>d</a:t>
            </a:r>
            <a:r>
              <a:rPr lang="en-US" sz="2000" dirty="0"/>
              <a:t>? </a:t>
            </a:r>
          </a:p>
          <a:p>
            <a:pPr marL="457200" indent="-457200">
              <a:spcBef>
                <a:spcPts val="0"/>
              </a:spcBef>
              <a:buFont typeface="+mj-lt"/>
              <a:buAutoNum type="romanUcPeriod"/>
            </a:pPr>
            <a:r>
              <a:rPr lang="en-US" sz="2000" dirty="0"/>
              <a:t>What are the left and right subtrees of </a:t>
            </a:r>
            <a:r>
              <a:rPr lang="en-US" sz="2000" i="1" dirty="0"/>
              <a:t>c</a:t>
            </a:r>
            <a:r>
              <a:rPr lang="en-US" sz="2000" dirty="0"/>
              <a:t>?</a:t>
            </a:r>
          </a:p>
          <a:p>
            <a:pPr>
              <a:lnSpc>
                <a:spcPts val="1400"/>
              </a:lnSpc>
              <a:spcBef>
                <a:spcPts val="0"/>
              </a:spcBef>
            </a:pPr>
            <a:r>
              <a:rPr lang="en-US" sz="2000" b="1" dirty="0"/>
              <a:t>Solution</a:t>
            </a:r>
            <a:r>
              <a:rPr lang="en-US" sz="2000" dirty="0"/>
              <a:t>: </a:t>
            </a:r>
          </a:p>
          <a:p>
            <a:pPr marL="457200" indent="-457200">
              <a:lnSpc>
                <a:spcPct val="150000"/>
              </a:lnSpc>
              <a:spcBef>
                <a:spcPts val="0"/>
              </a:spcBef>
              <a:buFont typeface="+mj-lt"/>
              <a:buAutoNum type="romanUcPeriod"/>
            </a:pPr>
            <a:r>
              <a:rPr lang="en-US" sz="2000" dirty="0"/>
              <a:t>The left child of </a:t>
            </a:r>
            <a:r>
              <a:rPr lang="en-US" sz="2000" i="1" dirty="0"/>
              <a:t>d</a:t>
            </a:r>
            <a:r>
              <a:rPr lang="en-US" sz="2000" dirty="0"/>
              <a:t> is </a:t>
            </a:r>
            <a:r>
              <a:rPr lang="en-US" sz="2000" i="1" dirty="0"/>
              <a:t>f</a:t>
            </a:r>
            <a:r>
              <a:rPr lang="en-US" sz="2000" dirty="0"/>
              <a:t> and the right child is </a:t>
            </a:r>
            <a:r>
              <a:rPr lang="en-US" sz="2000" i="1" dirty="0"/>
              <a:t>g</a:t>
            </a:r>
            <a:r>
              <a:rPr lang="en-US" sz="2000" dirty="0"/>
              <a:t>. </a:t>
            </a:r>
          </a:p>
          <a:p>
            <a:pPr marL="457200" indent="-457200">
              <a:lnSpc>
                <a:spcPts val="1300"/>
              </a:lnSpc>
              <a:spcBef>
                <a:spcPts val="0"/>
              </a:spcBef>
              <a:buFont typeface="+mj-lt"/>
              <a:buAutoNum type="romanUcPeriod"/>
            </a:pPr>
            <a:r>
              <a:rPr lang="en-US" sz="2000" dirty="0"/>
              <a:t>The left and right subtrees of </a:t>
            </a:r>
            <a:r>
              <a:rPr lang="en-US" sz="2000" i="1" dirty="0"/>
              <a:t>c</a:t>
            </a:r>
            <a:r>
              <a:rPr lang="en-US" sz="2000" dirty="0"/>
              <a:t> are displayed in (b) and (c).</a:t>
            </a:r>
          </a:p>
        </p:txBody>
      </p:sp>
      <p:pic>
        <p:nvPicPr>
          <p:cNvPr id="22530" name="Picture 3" descr="A binary tree T, labeled A, and 2 its subtrees, labeled B and C.&#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786834" y="4343400"/>
            <a:ext cx="3052366" cy="1645464"/>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18065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Trees</a:t>
            </a:r>
          </a:p>
        </p:txBody>
      </p:sp>
      <p:sp>
        <p:nvSpPr>
          <p:cNvPr id="4" name="Content Placeholder 2"/>
          <p:cNvSpPr>
            <a:spLocks noGrp="1"/>
          </p:cNvSpPr>
          <p:nvPr>
            <p:ph idx="1"/>
          </p:nvPr>
        </p:nvSpPr>
        <p:spPr>
          <a:xfrm>
            <a:off x="457200" y="1295400"/>
            <a:ext cx="8458200" cy="5303520"/>
          </a:xfrm>
        </p:spPr>
        <p:txBody>
          <a:bodyPr/>
          <a:lstStyle/>
          <a:p>
            <a:pPr>
              <a:spcBef>
                <a:spcPts val="400"/>
              </a:spcBef>
            </a:pPr>
            <a:r>
              <a:rPr lang="en-US" sz="2600" b="1" dirty="0"/>
              <a:t>Theorem </a:t>
            </a:r>
            <a:r>
              <a:rPr lang="en-US" sz="2600" b="1" dirty="0">
                <a:ea typeface="Cambria Math" pitchFamily="18" charset="0"/>
              </a:rPr>
              <a:t>2</a:t>
            </a:r>
            <a:r>
              <a:rPr lang="en-US" sz="2600" dirty="0"/>
              <a:t>: A tree with </a:t>
            </a:r>
            <a:r>
              <a:rPr lang="en-US" sz="2600" i="1" dirty="0"/>
              <a:t>n</a:t>
            </a:r>
            <a:r>
              <a:rPr lang="en-US" sz="2600" dirty="0"/>
              <a:t> vertices has </a:t>
            </a:r>
            <a:r>
              <a:rPr lang="en-US" sz="2600" i="1" dirty="0"/>
              <a:t>n</a:t>
            </a:r>
            <a:r>
              <a:rPr lang="en-US" sz="2600" dirty="0"/>
              <a:t> </a:t>
            </a:r>
            <a:r>
              <a:rPr lang="en-US" sz="2600" dirty="0">
                <a:ea typeface="Cambria Math"/>
              </a:rPr>
              <a:t>− </a:t>
            </a:r>
            <a:r>
              <a:rPr lang="en-US" sz="2600" dirty="0">
                <a:ea typeface="Cambria Math" pitchFamily="18" charset="0"/>
              </a:rPr>
              <a:t>1</a:t>
            </a:r>
            <a:r>
              <a:rPr lang="en-US" sz="2600" dirty="0"/>
              <a:t> edges.</a:t>
            </a:r>
          </a:p>
          <a:p>
            <a:pPr>
              <a:spcBef>
                <a:spcPts val="400"/>
              </a:spcBef>
            </a:pPr>
            <a:r>
              <a:rPr lang="en-US" sz="2600" b="1" i="1" dirty="0"/>
              <a:t>Proof</a:t>
            </a:r>
            <a:r>
              <a:rPr lang="en-US" sz="2600" dirty="0"/>
              <a:t> </a:t>
            </a:r>
            <a:r>
              <a:rPr lang="en-US" sz="2600" b="1" dirty="0"/>
              <a:t>(</a:t>
            </a:r>
            <a:r>
              <a:rPr lang="en-US" sz="2600" b="1" i="1" dirty="0"/>
              <a:t>by mathematical induction</a:t>
            </a:r>
            <a:r>
              <a:rPr lang="en-US" sz="2600" b="1" dirty="0"/>
              <a:t>):</a:t>
            </a:r>
          </a:p>
          <a:p>
            <a:pPr>
              <a:spcBef>
                <a:spcPts val="400"/>
              </a:spcBef>
            </a:pPr>
            <a:r>
              <a:rPr lang="en-US" sz="2600" i="1" dirty="0"/>
              <a:t>BASIS STEP</a:t>
            </a:r>
            <a:r>
              <a:rPr lang="en-US" sz="2600" dirty="0"/>
              <a:t>: When </a:t>
            </a:r>
            <a:r>
              <a:rPr lang="en-US" sz="2600" i="1" dirty="0"/>
              <a:t>n</a:t>
            </a:r>
            <a:r>
              <a:rPr lang="en-US" sz="2600" dirty="0"/>
              <a:t> = </a:t>
            </a:r>
            <a:r>
              <a:rPr lang="en-US" sz="2600" dirty="0">
                <a:ea typeface="Cambria Math" pitchFamily="18" charset="0"/>
              </a:rPr>
              <a:t>1</a:t>
            </a:r>
            <a:r>
              <a:rPr lang="en-US" sz="2600" dirty="0"/>
              <a:t>, a tree with one vertex has no edges. Hence, the theorem holds when </a:t>
            </a:r>
            <a:r>
              <a:rPr lang="en-US" sz="2600" i="1" dirty="0"/>
              <a:t>n</a:t>
            </a:r>
            <a:r>
              <a:rPr lang="en-US" sz="2600" dirty="0"/>
              <a:t> = </a:t>
            </a:r>
            <a:r>
              <a:rPr lang="en-US" sz="2600" dirty="0">
                <a:ea typeface="Cambria Math" pitchFamily="18" charset="0"/>
              </a:rPr>
              <a:t>1</a:t>
            </a:r>
            <a:r>
              <a:rPr lang="en-US" sz="2600" dirty="0"/>
              <a:t>. </a:t>
            </a:r>
          </a:p>
          <a:p>
            <a:pPr>
              <a:spcBef>
                <a:spcPts val="400"/>
              </a:spcBef>
            </a:pPr>
            <a:r>
              <a:rPr lang="en-US" sz="2600" i="1" dirty="0"/>
              <a:t>INDUCTIVE STEP</a:t>
            </a:r>
            <a:r>
              <a:rPr lang="en-US" sz="2600" dirty="0"/>
              <a:t>: Assume that every tree with </a:t>
            </a:r>
            <a:r>
              <a:rPr lang="en-US" sz="2600" i="1" dirty="0"/>
              <a:t>k</a:t>
            </a:r>
            <a:r>
              <a:rPr lang="en-US" sz="2600" dirty="0"/>
              <a:t> vertices has  </a:t>
            </a:r>
            <a:r>
              <a:rPr lang="en-US" sz="2600" i="1" dirty="0"/>
              <a:t>k</a:t>
            </a:r>
            <a:r>
              <a:rPr lang="en-US" sz="2600" dirty="0"/>
              <a:t> </a:t>
            </a:r>
            <a:r>
              <a:rPr lang="en-US" sz="2600" dirty="0">
                <a:ea typeface="Cambria Math"/>
              </a:rPr>
              <a:t>− </a:t>
            </a:r>
            <a:r>
              <a:rPr lang="en-US" sz="2600" dirty="0">
                <a:ea typeface="Cambria Math" pitchFamily="18" charset="0"/>
              </a:rPr>
              <a:t>1</a:t>
            </a:r>
            <a:r>
              <a:rPr lang="en-US" sz="2600" dirty="0"/>
              <a:t> edges. </a:t>
            </a:r>
          </a:p>
          <a:p>
            <a:pPr>
              <a:spcBef>
                <a:spcPts val="400"/>
              </a:spcBef>
            </a:pPr>
            <a:r>
              <a:rPr lang="en-US" sz="2600" dirty="0"/>
              <a:t>Suppose that a tree </a:t>
            </a:r>
            <a:r>
              <a:rPr lang="en-US" sz="2600" i="1" dirty="0"/>
              <a:t>T</a:t>
            </a:r>
            <a:r>
              <a:rPr lang="en-US" sz="2600" dirty="0"/>
              <a:t> has </a:t>
            </a:r>
            <a:r>
              <a:rPr lang="en-US" sz="2600" i="1" dirty="0"/>
              <a:t>k</a:t>
            </a:r>
            <a:r>
              <a:rPr lang="en-US" sz="2600" dirty="0"/>
              <a:t> + </a:t>
            </a:r>
            <a:r>
              <a:rPr lang="en-US" sz="2600" dirty="0">
                <a:ea typeface="Cambria Math" pitchFamily="18" charset="0"/>
              </a:rPr>
              <a:t>1</a:t>
            </a:r>
            <a:r>
              <a:rPr lang="en-US" sz="2600" dirty="0"/>
              <a:t> vertices and that </a:t>
            </a:r>
            <a:r>
              <a:rPr lang="en-US" sz="2600" i="1" dirty="0"/>
              <a:t>v</a:t>
            </a:r>
            <a:r>
              <a:rPr lang="en-US" sz="2600" dirty="0"/>
              <a:t> is a leaf of </a:t>
            </a:r>
            <a:r>
              <a:rPr lang="en-US" sz="2600" i="1" dirty="0"/>
              <a:t>T</a:t>
            </a:r>
            <a:r>
              <a:rPr lang="en-US" sz="2600" dirty="0"/>
              <a:t>. Let </a:t>
            </a:r>
            <a:r>
              <a:rPr lang="en-US" sz="2600" i="1" dirty="0"/>
              <a:t>w </a:t>
            </a:r>
            <a:r>
              <a:rPr lang="en-US" sz="2600" dirty="0"/>
              <a:t>be the parent of </a:t>
            </a:r>
            <a:r>
              <a:rPr lang="en-US" sz="2600" i="1" dirty="0"/>
              <a:t>v</a:t>
            </a:r>
            <a:r>
              <a:rPr lang="en-US" sz="2600" dirty="0"/>
              <a:t>. Removing the vertex </a:t>
            </a:r>
            <a:r>
              <a:rPr lang="en-US" sz="2600" i="1" dirty="0"/>
              <a:t>v</a:t>
            </a:r>
            <a:r>
              <a:rPr lang="en-US" sz="2600" dirty="0"/>
              <a:t> and the edge connecting </a:t>
            </a:r>
            <a:r>
              <a:rPr lang="en-US" sz="2600" i="1" dirty="0"/>
              <a:t>w</a:t>
            </a:r>
            <a:r>
              <a:rPr lang="en-US" sz="2600" dirty="0"/>
              <a:t> to </a:t>
            </a:r>
            <a:r>
              <a:rPr lang="en-US" sz="2600" i="1" dirty="0"/>
              <a:t>v</a:t>
            </a:r>
            <a:r>
              <a:rPr lang="en-US" sz="2600" dirty="0"/>
              <a:t> produces a tree </a:t>
            </a:r>
            <a:r>
              <a:rPr lang="en-US" sz="2600" i="1" dirty="0"/>
              <a:t>T</a:t>
            </a:r>
            <a:r>
              <a:rPr lang="en-US" sz="2600" dirty="0">
                <a:ea typeface="Cambria Math"/>
              </a:rPr>
              <a:t>′</a:t>
            </a:r>
            <a:r>
              <a:rPr lang="en-US" sz="2600" dirty="0"/>
              <a:t> with </a:t>
            </a:r>
            <a:r>
              <a:rPr lang="en-US" sz="2600" i="1" dirty="0"/>
              <a:t>k</a:t>
            </a:r>
            <a:r>
              <a:rPr lang="en-US" sz="2600" dirty="0"/>
              <a:t> vertices. By the inductive hypothesis, </a:t>
            </a:r>
            <a:r>
              <a:rPr lang="en-US" sz="2600" i="1" dirty="0"/>
              <a:t>T</a:t>
            </a:r>
            <a:r>
              <a:rPr lang="en-US" sz="2600" dirty="0">
                <a:ea typeface="Cambria Math"/>
              </a:rPr>
              <a:t>′</a:t>
            </a:r>
            <a:r>
              <a:rPr lang="en-US" sz="2600" dirty="0"/>
              <a:t> has </a:t>
            </a:r>
            <a:r>
              <a:rPr lang="en-US" sz="2600" i="1" dirty="0"/>
              <a:t>k</a:t>
            </a:r>
            <a:r>
              <a:rPr lang="en-US" sz="2600" dirty="0"/>
              <a:t> </a:t>
            </a:r>
            <a:r>
              <a:rPr lang="en-US" sz="2600" dirty="0">
                <a:ea typeface="Cambria Math"/>
              </a:rPr>
              <a:t>− </a:t>
            </a:r>
            <a:r>
              <a:rPr lang="en-US" sz="2600" dirty="0">
                <a:ea typeface="Cambria Math" pitchFamily="18" charset="0"/>
              </a:rPr>
              <a:t>1</a:t>
            </a:r>
            <a:r>
              <a:rPr lang="en-US" sz="2600" dirty="0"/>
              <a:t> edges. Because </a:t>
            </a:r>
            <a:r>
              <a:rPr lang="en-US" sz="2600" i="1" dirty="0"/>
              <a:t>T</a:t>
            </a:r>
            <a:r>
              <a:rPr lang="en-US" sz="2600" dirty="0"/>
              <a:t> has one more edge  than </a:t>
            </a:r>
            <a:r>
              <a:rPr lang="en-US" sz="2600" i="1" dirty="0"/>
              <a:t>T</a:t>
            </a:r>
            <a:r>
              <a:rPr lang="en-US" sz="2600" dirty="0">
                <a:ea typeface="Cambria Math"/>
              </a:rPr>
              <a:t>′</a:t>
            </a:r>
            <a:r>
              <a:rPr lang="en-US" sz="2600" dirty="0"/>
              <a:t>, we see that </a:t>
            </a:r>
            <a:r>
              <a:rPr lang="en-US" sz="2600" i="1" dirty="0"/>
              <a:t>T</a:t>
            </a:r>
            <a:r>
              <a:rPr lang="en-US" sz="2600" dirty="0"/>
              <a:t> has </a:t>
            </a:r>
            <a:r>
              <a:rPr lang="en-US" sz="2600" i="1" dirty="0"/>
              <a:t>k</a:t>
            </a:r>
            <a:r>
              <a:rPr lang="en-US" sz="2600" dirty="0"/>
              <a:t> edges. This completes the inductive step.</a:t>
            </a:r>
          </a:p>
        </p:txBody>
      </p:sp>
    </p:spTree>
    <p:extLst>
      <p:ext uri="{BB962C8B-B14F-4D97-AF65-F5344CB8AC3E}">
        <p14:creationId xmlns:p14="http://schemas.microsoft.com/office/powerpoint/2010/main" val="75652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Vertices in Full </a:t>
            </a:r>
            <a:r>
              <a:rPr lang="en-US" i="1" dirty="0"/>
              <a:t>m</a:t>
            </a:r>
            <a:r>
              <a:rPr lang="en-US" dirty="0"/>
              <a:t>-</a:t>
            </a:r>
            <a:r>
              <a:rPr lang="en-US" dirty="0" err="1"/>
              <a:t>Ary</a:t>
            </a:r>
            <a:r>
              <a:rPr lang="en-US" dirty="0"/>
              <a:t> Trees</a:t>
            </a:r>
            <a:r>
              <a:rPr lang="en-US" sz="1500" dirty="0"/>
              <a:t> 1</a:t>
            </a:r>
          </a:p>
        </p:txBody>
      </p:sp>
      <p:sp>
        <p:nvSpPr>
          <p:cNvPr id="4" name="Content Placeholder 2"/>
          <p:cNvSpPr>
            <a:spLocks noGrp="1"/>
          </p:cNvSpPr>
          <p:nvPr>
            <p:ph idx="1"/>
          </p:nvPr>
        </p:nvSpPr>
        <p:spPr>
          <a:xfrm>
            <a:off x="457200" y="1295400"/>
            <a:ext cx="8458200" cy="5029200"/>
          </a:xfrm>
        </p:spPr>
        <p:txBody>
          <a:bodyPr/>
          <a:lstStyle/>
          <a:p>
            <a:r>
              <a:rPr lang="en-US" b="1" dirty="0"/>
              <a:t>Theorem </a:t>
            </a:r>
            <a:r>
              <a:rPr lang="en-US" b="1" dirty="0">
                <a:ea typeface="Cambria Math" pitchFamily="18" charset="0"/>
              </a:rPr>
              <a:t>3</a:t>
            </a:r>
            <a:r>
              <a:rPr lang="en-US" dirty="0"/>
              <a:t>: A full </a:t>
            </a:r>
            <a:r>
              <a:rPr lang="en-US" i="1" dirty="0"/>
              <a:t>m</a:t>
            </a:r>
            <a:r>
              <a:rPr lang="en-US" dirty="0"/>
              <a:t>-</a:t>
            </a:r>
            <a:r>
              <a:rPr lang="en-US" dirty="0" err="1"/>
              <a:t>ary</a:t>
            </a:r>
            <a:r>
              <a:rPr lang="en-US" dirty="0"/>
              <a:t> tree with </a:t>
            </a:r>
            <a:r>
              <a:rPr lang="en-US" i="1" dirty="0" err="1"/>
              <a:t>i</a:t>
            </a:r>
            <a:r>
              <a:rPr lang="en-US" dirty="0"/>
              <a:t> internal vertices has  </a:t>
            </a:r>
            <a:r>
              <a:rPr lang="en-US" i="1" dirty="0"/>
              <a:t>n = mi </a:t>
            </a:r>
            <a:r>
              <a:rPr lang="en-US" dirty="0"/>
              <a:t> </a:t>
            </a:r>
            <a:r>
              <a:rPr lang="en-US" dirty="0">
                <a:ea typeface="Cambria Math"/>
              </a:rPr>
              <a:t>+ </a:t>
            </a:r>
            <a:r>
              <a:rPr lang="en-US" dirty="0">
                <a:ea typeface="Cambria Math" pitchFamily="18" charset="0"/>
              </a:rPr>
              <a:t>1</a:t>
            </a:r>
            <a:r>
              <a:rPr lang="en-US" dirty="0"/>
              <a:t> vertices.</a:t>
            </a:r>
          </a:p>
          <a:p>
            <a:r>
              <a:rPr lang="en-US" b="1" i="1" dirty="0"/>
              <a:t>Proof</a:t>
            </a:r>
            <a:r>
              <a:rPr lang="en-US" dirty="0"/>
              <a:t> : Every vertex, except the root, is the child of an internal vertex. Because each of the </a:t>
            </a:r>
            <a:r>
              <a:rPr lang="en-US" i="1" dirty="0" err="1"/>
              <a:t>i</a:t>
            </a:r>
            <a:r>
              <a:rPr lang="en-US" dirty="0"/>
              <a:t> internal vertices has </a:t>
            </a:r>
            <a:r>
              <a:rPr lang="en-US" i="1" dirty="0"/>
              <a:t>m</a:t>
            </a:r>
            <a:r>
              <a:rPr lang="en-US" dirty="0"/>
              <a:t> children, there are </a:t>
            </a:r>
            <a:r>
              <a:rPr lang="en-US" i="1" dirty="0"/>
              <a:t>mi</a:t>
            </a:r>
            <a:r>
              <a:rPr lang="en-US" dirty="0"/>
              <a:t> vertices in the tree other than the root. Hence, the tree contains </a:t>
            </a:r>
            <a:r>
              <a:rPr lang="en-US" i="1" dirty="0"/>
              <a:t>n = mi</a:t>
            </a:r>
            <a:r>
              <a:rPr lang="en-US" dirty="0"/>
              <a:t> </a:t>
            </a:r>
            <a:r>
              <a:rPr lang="en-US" dirty="0">
                <a:ea typeface="Cambria Math"/>
              </a:rPr>
              <a:t>+ </a:t>
            </a:r>
            <a:r>
              <a:rPr lang="en-US" dirty="0">
                <a:ea typeface="Cambria Math" pitchFamily="18" charset="0"/>
              </a:rPr>
              <a:t>1</a:t>
            </a:r>
            <a:r>
              <a:rPr lang="en-US" dirty="0"/>
              <a:t> vertices.</a:t>
            </a:r>
          </a:p>
        </p:txBody>
      </p:sp>
    </p:spTree>
    <p:extLst>
      <p:ext uri="{BB962C8B-B14F-4D97-AF65-F5344CB8AC3E}">
        <p14:creationId xmlns:p14="http://schemas.microsoft.com/office/powerpoint/2010/main" val="4229190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Vertices in Full </a:t>
            </a:r>
            <a:r>
              <a:rPr lang="en-US" i="1" dirty="0"/>
              <a:t>m</a:t>
            </a:r>
            <a:r>
              <a:rPr lang="en-US" dirty="0"/>
              <a:t>-</a:t>
            </a:r>
            <a:r>
              <a:rPr lang="en-US" dirty="0" err="1"/>
              <a:t>Ary</a:t>
            </a:r>
            <a:r>
              <a:rPr lang="en-US" dirty="0"/>
              <a:t> Trees</a:t>
            </a:r>
            <a:r>
              <a:rPr lang="en-US" sz="1500" dirty="0"/>
              <a:t> 2</a:t>
            </a:r>
          </a:p>
        </p:txBody>
      </p:sp>
      <p:sp>
        <p:nvSpPr>
          <p:cNvPr id="4" name="Content Placeholder 2"/>
          <p:cNvSpPr>
            <a:spLocks noGrp="1"/>
          </p:cNvSpPr>
          <p:nvPr>
            <p:ph idx="1"/>
          </p:nvPr>
        </p:nvSpPr>
        <p:spPr>
          <a:xfrm>
            <a:off x="457200" y="1295400"/>
            <a:ext cx="8229600" cy="4800600"/>
          </a:xfrm>
        </p:spPr>
        <p:txBody>
          <a:bodyPr/>
          <a:lstStyle/>
          <a:p>
            <a:pPr>
              <a:spcBef>
                <a:spcPts val="0"/>
              </a:spcBef>
            </a:pPr>
            <a:r>
              <a:rPr lang="en-US" sz="2800" b="1" dirty="0"/>
              <a:t>Theorem </a:t>
            </a:r>
            <a:r>
              <a:rPr lang="en-US" sz="2800" b="1" dirty="0">
                <a:ea typeface="Cambria Math" pitchFamily="18" charset="0"/>
              </a:rPr>
              <a:t>4</a:t>
            </a:r>
            <a:r>
              <a:rPr lang="en-US" sz="2800" dirty="0"/>
              <a:t>: A full </a:t>
            </a:r>
            <a:r>
              <a:rPr lang="en-US" sz="2800" i="1" dirty="0"/>
              <a:t>m</a:t>
            </a:r>
            <a:r>
              <a:rPr lang="en-US" sz="2800" dirty="0"/>
              <a:t>-</a:t>
            </a:r>
            <a:r>
              <a:rPr lang="en-US" sz="2800" dirty="0" err="1"/>
              <a:t>ary</a:t>
            </a:r>
            <a:r>
              <a:rPr lang="en-US" sz="2800" dirty="0"/>
              <a:t> tree with</a:t>
            </a:r>
          </a:p>
          <a:p>
            <a:pPr lvl="1" indent="-457200">
              <a:spcBef>
                <a:spcPts val="0"/>
              </a:spcBef>
              <a:buClrTx/>
              <a:buFont typeface="+mj-lt"/>
              <a:buAutoNum type="romanUcPeriod"/>
            </a:pPr>
            <a:r>
              <a:rPr lang="en-US" sz="2400" i="1" dirty="0"/>
              <a:t>n</a:t>
            </a:r>
            <a:r>
              <a:rPr lang="en-US" sz="2400" dirty="0"/>
              <a:t> vertices has </a:t>
            </a:r>
            <a:r>
              <a:rPr lang="en-US" sz="2400" i="1" dirty="0" err="1"/>
              <a:t>i</a:t>
            </a:r>
            <a:r>
              <a:rPr lang="en-US" sz="2400" dirty="0"/>
              <a:t> = (</a:t>
            </a:r>
            <a:r>
              <a:rPr lang="en-US" sz="2400" i="1" dirty="0"/>
              <a:t>n</a:t>
            </a:r>
            <a:r>
              <a:rPr lang="en-US" sz="2400" dirty="0"/>
              <a:t> </a:t>
            </a:r>
            <a:r>
              <a:rPr lang="en-US" sz="2400" dirty="0">
                <a:ea typeface="Cambria Math"/>
              </a:rPr>
              <a:t>− 1)/</a:t>
            </a:r>
            <a:r>
              <a:rPr lang="en-US" sz="2400" i="1" dirty="0">
                <a:ea typeface="Cambria Math"/>
              </a:rPr>
              <a:t>m</a:t>
            </a:r>
            <a:r>
              <a:rPr lang="en-US" sz="2400" dirty="0">
                <a:ea typeface="Cambria Math"/>
              </a:rPr>
              <a:t> internal vertices and </a:t>
            </a:r>
            <a:r>
              <a:rPr lang="en-US" sz="2400" i="1" dirty="0">
                <a:ea typeface="Cambria Math"/>
              </a:rPr>
              <a:t>l</a:t>
            </a:r>
            <a:r>
              <a:rPr lang="en-US" sz="2400" dirty="0">
                <a:ea typeface="Cambria Math"/>
              </a:rPr>
              <a:t> = [(</a:t>
            </a:r>
            <a:r>
              <a:rPr lang="en-US" sz="2400" i="1" dirty="0">
                <a:ea typeface="Cambria Math"/>
              </a:rPr>
              <a:t>m</a:t>
            </a:r>
            <a:r>
              <a:rPr lang="en-US" sz="2400" dirty="0">
                <a:ea typeface="Cambria Math"/>
              </a:rPr>
              <a:t>  − 1)</a:t>
            </a:r>
            <a:r>
              <a:rPr lang="en-US" sz="2400" i="1" dirty="0">
                <a:ea typeface="Cambria Math"/>
              </a:rPr>
              <a:t>n</a:t>
            </a:r>
            <a:r>
              <a:rPr lang="en-US" sz="2400" dirty="0">
                <a:ea typeface="Cambria Math"/>
              </a:rPr>
              <a:t> + 1]/</a:t>
            </a:r>
            <a:r>
              <a:rPr lang="en-US" sz="2400" i="1" dirty="0">
                <a:ea typeface="Cambria Math"/>
              </a:rPr>
              <a:t>m</a:t>
            </a:r>
            <a:r>
              <a:rPr lang="en-US" sz="2400" dirty="0">
                <a:ea typeface="Cambria Math"/>
              </a:rPr>
              <a:t> leaves,</a:t>
            </a:r>
          </a:p>
          <a:p>
            <a:pPr lvl="1" indent="-457200">
              <a:spcBef>
                <a:spcPts val="0"/>
              </a:spcBef>
              <a:buClrTx/>
              <a:buFont typeface="+mj-lt"/>
              <a:buAutoNum type="romanUcPeriod"/>
            </a:pPr>
            <a:r>
              <a:rPr lang="en-US" sz="2400" i="1" dirty="0" err="1">
                <a:ea typeface="Cambria Math"/>
              </a:rPr>
              <a:t>i</a:t>
            </a:r>
            <a:r>
              <a:rPr lang="en-US" sz="2400" dirty="0">
                <a:ea typeface="Cambria Math"/>
              </a:rPr>
              <a:t>  internal vertices has  </a:t>
            </a:r>
            <a:r>
              <a:rPr lang="en-US" sz="2400" i="1" dirty="0">
                <a:ea typeface="Cambria Math"/>
              </a:rPr>
              <a:t>n</a:t>
            </a:r>
            <a:r>
              <a:rPr lang="en-US" sz="2400" dirty="0">
                <a:ea typeface="Cambria Math"/>
              </a:rPr>
              <a:t> = </a:t>
            </a:r>
            <a:r>
              <a:rPr lang="en-US" sz="2400" i="1" dirty="0">
                <a:ea typeface="Cambria Math"/>
              </a:rPr>
              <a:t>mi</a:t>
            </a:r>
            <a:r>
              <a:rPr lang="en-US" sz="2400" dirty="0">
                <a:ea typeface="Cambria Math"/>
              </a:rPr>
              <a:t> + 1 vertices</a:t>
            </a:r>
            <a:br>
              <a:rPr lang="en-US" sz="2400" dirty="0">
                <a:ea typeface="Cambria Math"/>
              </a:rPr>
            </a:br>
            <a:r>
              <a:rPr lang="en-US" sz="2400" dirty="0">
                <a:ea typeface="Cambria Math"/>
              </a:rPr>
              <a:t>and </a:t>
            </a:r>
            <a:r>
              <a:rPr lang="en-US" sz="2400" i="1" dirty="0">
                <a:ea typeface="Cambria Math"/>
              </a:rPr>
              <a:t>l</a:t>
            </a:r>
            <a:r>
              <a:rPr lang="en-US" sz="2400" dirty="0">
                <a:ea typeface="Cambria Math"/>
              </a:rPr>
              <a:t> = (</a:t>
            </a:r>
            <a:r>
              <a:rPr lang="en-US" sz="2400" i="1" dirty="0">
                <a:ea typeface="Cambria Math"/>
              </a:rPr>
              <a:t>m</a:t>
            </a:r>
            <a:r>
              <a:rPr lang="en-US" sz="2400" dirty="0">
                <a:ea typeface="Cambria Math"/>
              </a:rPr>
              <a:t>  − 1)</a:t>
            </a:r>
            <a:r>
              <a:rPr lang="en-US" sz="2400" i="1" dirty="0" err="1">
                <a:ea typeface="Cambria Math"/>
              </a:rPr>
              <a:t>i</a:t>
            </a:r>
            <a:r>
              <a:rPr lang="en-US" sz="2400" dirty="0">
                <a:ea typeface="Cambria Math"/>
              </a:rPr>
              <a:t> + 1 leaves,</a:t>
            </a:r>
          </a:p>
          <a:p>
            <a:pPr lvl="1" indent="-457200">
              <a:spcBef>
                <a:spcPts val="0"/>
              </a:spcBef>
              <a:buClrTx/>
              <a:buFont typeface="+mj-lt"/>
              <a:buAutoNum type="romanUcPeriod"/>
            </a:pPr>
            <a:r>
              <a:rPr lang="en-US" sz="2400" i="1" dirty="0">
                <a:ea typeface="Cambria Math"/>
              </a:rPr>
              <a:t>l</a:t>
            </a:r>
            <a:r>
              <a:rPr lang="en-US" sz="2400" dirty="0">
                <a:ea typeface="Cambria Math"/>
              </a:rPr>
              <a:t> leaves has  </a:t>
            </a:r>
            <a:r>
              <a:rPr lang="en-US" sz="2400" i="1" dirty="0">
                <a:ea typeface="Cambria Math"/>
              </a:rPr>
              <a:t>n</a:t>
            </a:r>
            <a:r>
              <a:rPr lang="en-US" sz="2400" dirty="0">
                <a:ea typeface="Cambria Math"/>
              </a:rPr>
              <a:t> = (</a:t>
            </a:r>
            <a:r>
              <a:rPr lang="en-US" sz="2400" i="1" dirty="0">
                <a:ea typeface="Cambria Math"/>
              </a:rPr>
              <a:t>ml</a:t>
            </a:r>
            <a:r>
              <a:rPr lang="en-US" sz="2400" dirty="0">
                <a:ea typeface="Cambria Math"/>
              </a:rPr>
              <a:t>  − 1)/(m − 1) vertices</a:t>
            </a:r>
            <a:br>
              <a:rPr lang="en-US" sz="2400" dirty="0">
                <a:ea typeface="Cambria Math"/>
              </a:rPr>
            </a:br>
            <a:r>
              <a:rPr lang="en-US" sz="2400" dirty="0">
                <a:ea typeface="Cambria Math"/>
              </a:rPr>
              <a:t>and </a:t>
            </a:r>
            <a:r>
              <a:rPr lang="en-US" sz="2400" i="1" dirty="0" err="1">
                <a:ea typeface="Cambria Math"/>
              </a:rPr>
              <a:t>i</a:t>
            </a:r>
            <a:r>
              <a:rPr lang="en-US" sz="2400" dirty="0">
                <a:ea typeface="Cambria Math"/>
              </a:rPr>
              <a:t> = (</a:t>
            </a:r>
            <a:r>
              <a:rPr lang="en-US" sz="2400" i="1" dirty="0">
                <a:ea typeface="Cambria Math"/>
              </a:rPr>
              <a:t>l</a:t>
            </a:r>
            <a:r>
              <a:rPr lang="en-US" sz="2400" dirty="0">
                <a:ea typeface="Cambria Math"/>
              </a:rPr>
              <a:t>  − 1)/ (</a:t>
            </a:r>
            <a:r>
              <a:rPr lang="en-US" sz="2400" i="1" dirty="0">
                <a:ea typeface="Cambria Math"/>
              </a:rPr>
              <a:t>m</a:t>
            </a:r>
            <a:r>
              <a:rPr lang="en-US" sz="2400" dirty="0">
                <a:ea typeface="Cambria Math"/>
              </a:rPr>
              <a:t>  − 1)   internal </a:t>
            </a:r>
            <a:r>
              <a:rPr lang="en-US" sz="2600" dirty="0">
                <a:ea typeface="Cambria Math"/>
              </a:rPr>
              <a:t>vertices.</a:t>
            </a:r>
          </a:p>
          <a:p>
            <a:pPr marL="0" lvl="1" indent="0">
              <a:spcBef>
                <a:spcPts val="0"/>
              </a:spcBef>
              <a:buClrTx/>
              <a:buNone/>
            </a:pPr>
            <a:r>
              <a:rPr lang="en-US" b="1" i="1" dirty="0"/>
              <a:t>Proof</a:t>
            </a:r>
            <a:r>
              <a:rPr lang="en-US" dirty="0"/>
              <a:t> </a:t>
            </a:r>
            <a:r>
              <a:rPr lang="en-US" b="1" dirty="0"/>
              <a:t>(</a:t>
            </a:r>
            <a:r>
              <a:rPr lang="en-US" b="1" i="1" dirty="0"/>
              <a:t>of part </a:t>
            </a:r>
            <a:r>
              <a:rPr lang="en-US" b="1" i="1" dirty="0" err="1"/>
              <a:t>i</a:t>
            </a:r>
            <a:r>
              <a:rPr lang="en-US" b="1" dirty="0"/>
              <a:t>): </a:t>
            </a:r>
            <a:r>
              <a:rPr lang="en-US" dirty="0"/>
              <a:t>Solving for </a:t>
            </a:r>
            <a:r>
              <a:rPr lang="en-US" i="1" dirty="0" err="1"/>
              <a:t>i</a:t>
            </a:r>
            <a:r>
              <a:rPr lang="en-US" dirty="0"/>
              <a:t> in </a:t>
            </a:r>
            <a:r>
              <a:rPr lang="en-US" i="1" dirty="0"/>
              <a:t>n</a:t>
            </a:r>
            <a:r>
              <a:rPr lang="en-US" dirty="0"/>
              <a:t> = </a:t>
            </a:r>
            <a:r>
              <a:rPr lang="en-US" i="1" dirty="0"/>
              <a:t>mi </a:t>
            </a:r>
            <a:r>
              <a:rPr lang="en-US" dirty="0"/>
              <a:t>+ </a:t>
            </a:r>
            <a:r>
              <a:rPr lang="en-US" dirty="0">
                <a:ea typeface="Cambria Math" pitchFamily="18" charset="0"/>
              </a:rPr>
              <a:t>1</a:t>
            </a:r>
            <a:r>
              <a:rPr lang="en-US" dirty="0"/>
              <a:t> (from Theorem </a:t>
            </a:r>
            <a:r>
              <a:rPr lang="en-US" dirty="0">
                <a:ea typeface="Cambria Math" pitchFamily="18" charset="0"/>
              </a:rPr>
              <a:t>3</a:t>
            </a:r>
            <a:r>
              <a:rPr lang="en-US" dirty="0"/>
              <a:t>) gives</a:t>
            </a:r>
            <a:r>
              <a:rPr lang="en-US" i="1" dirty="0"/>
              <a:t> </a:t>
            </a:r>
            <a:r>
              <a:rPr lang="en-US" i="1" dirty="0" err="1"/>
              <a:t>i</a:t>
            </a:r>
            <a:r>
              <a:rPr lang="en-US" i="1" dirty="0"/>
              <a:t> </a:t>
            </a:r>
            <a:r>
              <a:rPr lang="en-US" dirty="0"/>
              <a:t>= (</a:t>
            </a:r>
            <a:r>
              <a:rPr lang="en-US" i="1" dirty="0">
                <a:ea typeface="Cambria Math"/>
              </a:rPr>
              <a:t>n</a:t>
            </a:r>
            <a:r>
              <a:rPr lang="en-US" dirty="0">
                <a:ea typeface="Cambria Math"/>
              </a:rPr>
              <a:t>  − 1)/</a:t>
            </a:r>
            <a:r>
              <a:rPr lang="en-US" i="1" dirty="0">
                <a:ea typeface="Cambria Math"/>
              </a:rPr>
              <a:t>m</a:t>
            </a:r>
            <a:r>
              <a:rPr lang="en-US" dirty="0">
                <a:ea typeface="Cambria Math"/>
              </a:rPr>
              <a:t>.  Since each vertex is either a leaf or an internal vertex,  </a:t>
            </a:r>
            <a:r>
              <a:rPr lang="en-US" i="1" dirty="0">
                <a:ea typeface="Cambria Math"/>
              </a:rPr>
              <a:t>n</a:t>
            </a:r>
            <a:r>
              <a:rPr lang="en-US" dirty="0">
                <a:ea typeface="Cambria Math"/>
              </a:rPr>
              <a:t> = </a:t>
            </a:r>
            <a:r>
              <a:rPr lang="en-US" i="1" dirty="0">
                <a:ea typeface="Cambria Math"/>
              </a:rPr>
              <a:t>l </a:t>
            </a:r>
            <a:r>
              <a:rPr lang="en-US" dirty="0">
                <a:ea typeface="Cambria Math"/>
              </a:rPr>
              <a:t>+ </a:t>
            </a:r>
            <a:r>
              <a:rPr lang="en-US" i="1" dirty="0" err="1">
                <a:ea typeface="Cambria Math"/>
              </a:rPr>
              <a:t>i</a:t>
            </a:r>
            <a:r>
              <a:rPr lang="en-US" dirty="0">
                <a:ea typeface="Cambria Math"/>
              </a:rPr>
              <a:t>. By solving for </a:t>
            </a:r>
            <a:r>
              <a:rPr lang="en-US" i="1" dirty="0">
                <a:ea typeface="Cambria Math"/>
              </a:rPr>
              <a:t>l</a:t>
            </a:r>
            <a:r>
              <a:rPr lang="en-US" dirty="0">
                <a:ea typeface="Cambria Math"/>
              </a:rPr>
              <a:t> and using the formula for </a:t>
            </a:r>
            <a:r>
              <a:rPr lang="en-US" i="1" dirty="0" err="1">
                <a:ea typeface="Cambria Math"/>
              </a:rPr>
              <a:t>i</a:t>
            </a:r>
            <a:r>
              <a:rPr lang="en-US" dirty="0">
                <a:ea typeface="Cambria Math"/>
              </a:rPr>
              <a:t>, we see that</a:t>
            </a:r>
            <a:endParaRPr lang="en-US" dirty="0"/>
          </a:p>
        </p:txBody>
      </p:sp>
      <p:sp>
        <p:nvSpPr>
          <p:cNvPr id="3" name="Content Placeholder 3"/>
          <p:cNvSpPr>
            <a:spLocks noGrp="1"/>
          </p:cNvSpPr>
          <p:nvPr>
            <p:ph idx="13"/>
          </p:nvPr>
        </p:nvSpPr>
        <p:spPr>
          <a:xfrm>
            <a:off x="6705600" y="2667000"/>
            <a:ext cx="2133600" cy="1143000"/>
          </a:xfrm>
        </p:spPr>
        <p:txBody>
          <a:bodyPr/>
          <a:lstStyle/>
          <a:p>
            <a:r>
              <a:rPr lang="en-US" sz="2400" i="1" dirty="0"/>
              <a:t>proofs of parts (ii) and (iii) are left as exercises</a:t>
            </a:r>
          </a:p>
        </p:txBody>
      </p:sp>
      <p:graphicFrame>
        <p:nvGraphicFramePr>
          <p:cNvPr id="7" name="Object 4"/>
          <p:cNvGraphicFramePr>
            <a:graphicFrameLocks noChangeAspect="1"/>
          </p:cNvGraphicFramePr>
          <p:nvPr>
            <p:extLst>
              <p:ext uri="{D42A27DB-BD31-4B8C-83A1-F6EECF244321}">
                <p14:modId xmlns:p14="http://schemas.microsoft.com/office/powerpoint/2010/main" val="2656462992"/>
              </p:ext>
            </p:extLst>
          </p:nvPr>
        </p:nvGraphicFramePr>
        <p:xfrm>
          <a:off x="1714500" y="6019800"/>
          <a:ext cx="5715000" cy="598714"/>
        </p:xfrm>
        <a:graphic>
          <a:graphicData uri="http://schemas.openxmlformats.org/presentationml/2006/ole">
            <mc:AlternateContent xmlns:mc="http://schemas.openxmlformats.org/markup-compatibility/2006">
              <mc:Choice xmlns:v="urn:schemas-microsoft-com:vml" Requires="v">
                <p:oleObj spid="_x0000_s58414" name="Equation" r:id="rId3" imgW="2666880" imgH="279360" progId="Equation.DSMT4">
                  <p:embed/>
                </p:oleObj>
              </mc:Choice>
              <mc:Fallback>
                <p:oleObj name="Equation" r:id="rId3" imgW="2666880" imgH="279360" progId="Equation.DSMT4">
                  <p:embed/>
                  <p:pic>
                    <p:nvPicPr>
                      <p:cNvPr id="0" name=""/>
                      <p:cNvPicPr/>
                      <p:nvPr/>
                    </p:nvPicPr>
                    <p:blipFill>
                      <a:blip r:embed="rId4"/>
                      <a:stretch>
                        <a:fillRect/>
                      </a:stretch>
                    </p:blipFill>
                    <p:spPr>
                      <a:xfrm>
                        <a:off x="1714500" y="6019800"/>
                        <a:ext cx="5715000" cy="598714"/>
                      </a:xfrm>
                      <a:prstGeom prst="rect">
                        <a:avLst/>
                      </a:prstGeom>
                    </p:spPr>
                  </p:pic>
                </p:oleObj>
              </mc:Fallback>
            </mc:AlternateContent>
          </a:graphicData>
        </a:graphic>
      </p:graphicFrame>
    </p:spTree>
    <p:extLst>
      <p:ext uri="{BB962C8B-B14F-4D97-AF65-F5344CB8AC3E}">
        <p14:creationId xmlns:p14="http://schemas.microsoft.com/office/powerpoint/2010/main" val="2198731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vertices and height of trees</a:t>
            </a:r>
            <a:endParaRPr lang="en-US" sz="1500" dirty="0"/>
          </a:p>
        </p:txBody>
      </p:sp>
      <p:sp>
        <p:nvSpPr>
          <p:cNvPr id="4" name="Content Placeholder 2"/>
          <p:cNvSpPr>
            <a:spLocks noGrp="1"/>
          </p:cNvSpPr>
          <p:nvPr>
            <p:ph idx="1"/>
          </p:nvPr>
        </p:nvSpPr>
        <p:spPr>
          <a:xfrm>
            <a:off x="457200" y="1295400"/>
            <a:ext cx="8534400" cy="5105400"/>
          </a:xfrm>
        </p:spPr>
        <p:txBody>
          <a:bodyPr/>
          <a:lstStyle/>
          <a:p>
            <a:pPr>
              <a:spcBef>
                <a:spcPts val="400"/>
              </a:spcBef>
              <a:spcAft>
                <a:spcPts val="0"/>
              </a:spcAft>
            </a:pPr>
            <a:r>
              <a:rPr lang="en-US" sz="2200" dirty="0"/>
              <a:t>When working with trees, we often want to have rooted trees where the subtrees at each vertex contain paths of approximately the same length.</a:t>
            </a:r>
          </a:p>
          <a:p>
            <a:pPr>
              <a:spcBef>
                <a:spcPts val="400"/>
              </a:spcBef>
              <a:spcAft>
                <a:spcPts val="0"/>
              </a:spcAft>
            </a:pPr>
            <a:r>
              <a:rPr lang="en-US" sz="2200" dirty="0"/>
              <a:t>To make this idea precise we need some definitions:</a:t>
            </a:r>
          </a:p>
          <a:p>
            <a:pPr lvl="1">
              <a:spcBef>
                <a:spcPts val="400"/>
              </a:spcBef>
              <a:spcAft>
                <a:spcPts val="0"/>
              </a:spcAft>
            </a:pPr>
            <a:r>
              <a:rPr lang="en-US" sz="2000" dirty="0"/>
              <a:t>The </a:t>
            </a:r>
            <a:r>
              <a:rPr lang="en-US" sz="2000" i="1" dirty="0"/>
              <a:t>level</a:t>
            </a:r>
            <a:r>
              <a:rPr lang="en-US" sz="2000" dirty="0"/>
              <a:t> of a vertex </a:t>
            </a:r>
            <a:r>
              <a:rPr lang="en-US" sz="2000" i="1" dirty="0"/>
              <a:t>v</a:t>
            </a:r>
            <a:r>
              <a:rPr lang="en-US" sz="2000" dirty="0"/>
              <a:t> in a rooted tree is the length of the unique path from the root to this vertex.  </a:t>
            </a:r>
          </a:p>
          <a:p>
            <a:pPr lvl="1">
              <a:spcBef>
                <a:spcPts val="400"/>
              </a:spcBef>
              <a:spcAft>
                <a:spcPts val="0"/>
              </a:spcAft>
            </a:pPr>
            <a:r>
              <a:rPr lang="en-US" sz="2000" dirty="0"/>
              <a:t>The </a:t>
            </a:r>
            <a:r>
              <a:rPr lang="en-US" sz="2000" i="1" dirty="0"/>
              <a:t>height</a:t>
            </a:r>
            <a:r>
              <a:rPr lang="en-US" sz="2000" dirty="0"/>
              <a:t> of a rooted tree is the maximum of the levels of the vertices. </a:t>
            </a:r>
          </a:p>
          <a:p>
            <a:pPr>
              <a:spcBef>
                <a:spcPts val="400"/>
              </a:spcBef>
              <a:spcAft>
                <a:spcPts val="0"/>
              </a:spcAft>
            </a:pPr>
            <a:r>
              <a:rPr lang="en-US" sz="2200" b="1" dirty="0"/>
              <a:t>Example</a:t>
            </a:r>
            <a:r>
              <a:rPr lang="en-US" sz="2200" dirty="0"/>
              <a:t>: </a:t>
            </a:r>
          </a:p>
          <a:p>
            <a:pPr marL="457200" indent="-457200">
              <a:spcBef>
                <a:spcPts val="400"/>
              </a:spcBef>
              <a:spcAft>
                <a:spcPts val="0"/>
              </a:spcAft>
              <a:buFont typeface="+mj-lt"/>
              <a:buAutoNum type="romanUcPeriod"/>
            </a:pPr>
            <a:r>
              <a:rPr lang="en-US" sz="2200" dirty="0"/>
              <a:t>Find the level of each vertex in the tree to the right.</a:t>
            </a:r>
          </a:p>
          <a:p>
            <a:pPr marL="457200" indent="-457200">
              <a:spcBef>
                <a:spcPts val="400"/>
              </a:spcBef>
              <a:spcAft>
                <a:spcPts val="0"/>
              </a:spcAft>
              <a:buFont typeface="+mj-lt"/>
              <a:buAutoNum type="romanUcPeriod"/>
            </a:pPr>
            <a:r>
              <a:rPr lang="en-US" sz="2200" dirty="0"/>
              <a:t>What is the height of the tree?</a:t>
            </a:r>
          </a:p>
          <a:p>
            <a:pPr>
              <a:spcBef>
                <a:spcPts val="400"/>
              </a:spcBef>
              <a:spcAft>
                <a:spcPts val="0"/>
              </a:spcAft>
            </a:pPr>
            <a:r>
              <a:rPr lang="en-US" sz="2200" b="1" dirty="0"/>
              <a:t>Solution</a:t>
            </a:r>
            <a:r>
              <a:rPr lang="en-US" sz="2200" dirty="0"/>
              <a:t>: </a:t>
            </a:r>
          </a:p>
          <a:p>
            <a:pPr marL="457200" indent="-457200">
              <a:spcBef>
                <a:spcPts val="400"/>
              </a:spcBef>
              <a:spcAft>
                <a:spcPts val="0"/>
              </a:spcAft>
              <a:buFont typeface="+mj-lt"/>
              <a:buAutoNum type="romanUcPeriod"/>
            </a:pPr>
            <a:r>
              <a:rPr lang="en-US" sz="2200" dirty="0"/>
              <a:t>The root </a:t>
            </a:r>
            <a:r>
              <a:rPr lang="en-US" sz="2200" i="1" dirty="0"/>
              <a:t>a</a:t>
            </a:r>
            <a:r>
              <a:rPr lang="en-US" sz="2200" dirty="0"/>
              <a:t> is at level </a:t>
            </a:r>
            <a:r>
              <a:rPr lang="en-US" sz="2200" dirty="0">
                <a:ea typeface="Cambria Math" pitchFamily="18" charset="0"/>
              </a:rPr>
              <a:t>0</a:t>
            </a:r>
            <a:r>
              <a:rPr lang="en-US" sz="2200" dirty="0"/>
              <a:t>.  Vertices </a:t>
            </a:r>
            <a:r>
              <a:rPr lang="en-US" sz="2200" i="1" dirty="0"/>
              <a:t>b</a:t>
            </a:r>
            <a:r>
              <a:rPr lang="en-US" sz="2200" dirty="0"/>
              <a:t>, </a:t>
            </a:r>
            <a:r>
              <a:rPr lang="en-US" sz="2200" i="1" dirty="0"/>
              <a:t>j</a:t>
            </a:r>
            <a:r>
              <a:rPr lang="en-US" sz="2200" dirty="0"/>
              <a:t>, and</a:t>
            </a:r>
            <a:br>
              <a:rPr lang="en-US" sz="2200" dirty="0"/>
            </a:br>
            <a:r>
              <a:rPr lang="en-US" sz="2200" i="1" dirty="0"/>
              <a:t>k</a:t>
            </a:r>
            <a:r>
              <a:rPr lang="en-US" sz="2200" dirty="0"/>
              <a:t> are at level </a:t>
            </a:r>
            <a:r>
              <a:rPr lang="en-US" sz="2200" dirty="0">
                <a:ea typeface="Cambria Math" pitchFamily="18" charset="0"/>
              </a:rPr>
              <a:t>1</a:t>
            </a:r>
            <a:r>
              <a:rPr lang="en-US" sz="2200" dirty="0"/>
              <a:t>. Vertices </a:t>
            </a:r>
            <a:r>
              <a:rPr lang="en-US" sz="2200" i="1" dirty="0"/>
              <a:t>c</a:t>
            </a:r>
            <a:r>
              <a:rPr lang="en-US" sz="2200" dirty="0"/>
              <a:t>, </a:t>
            </a:r>
            <a:r>
              <a:rPr lang="en-US" sz="2200" i="1" dirty="0"/>
              <a:t>e</a:t>
            </a:r>
            <a:r>
              <a:rPr lang="en-US" sz="2200" dirty="0"/>
              <a:t>, </a:t>
            </a:r>
            <a:r>
              <a:rPr lang="en-US" sz="2200" i="1" dirty="0"/>
              <a:t>f</a:t>
            </a:r>
            <a:r>
              <a:rPr lang="en-US" sz="2200" dirty="0"/>
              <a:t>, and </a:t>
            </a:r>
            <a:r>
              <a:rPr lang="en-US" sz="2200" i="1" dirty="0"/>
              <a:t>l</a:t>
            </a:r>
            <a:r>
              <a:rPr lang="en-US" sz="2200" dirty="0"/>
              <a:t> are at</a:t>
            </a:r>
            <a:br>
              <a:rPr lang="en-US" sz="2200" dirty="0"/>
            </a:br>
            <a:r>
              <a:rPr lang="en-US" sz="2200" dirty="0"/>
              <a:t>level </a:t>
            </a:r>
            <a:r>
              <a:rPr lang="en-US" sz="2200" dirty="0">
                <a:ea typeface="Cambria Math" pitchFamily="18" charset="0"/>
              </a:rPr>
              <a:t>2</a:t>
            </a:r>
            <a:r>
              <a:rPr lang="en-US" sz="2200" dirty="0"/>
              <a:t>. Vertices </a:t>
            </a:r>
            <a:r>
              <a:rPr lang="en-US" sz="2200" i="1" dirty="0"/>
              <a:t>d</a:t>
            </a:r>
            <a:r>
              <a:rPr lang="en-US" sz="2200" dirty="0"/>
              <a:t>, </a:t>
            </a:r>
            <a:r>
              <a:rPr lang="en-US" sz="2200" i="1" dirty="0"/>
              <a:t>g</a:t>
            </a:r>
            <a:r>
              <a:rPr lang="en-US" sz="2200" dirty="0"/>
              <a:t>, </a:t>
            </a:r>
            <a:r>
              <a:rPr lang="en-US" sz="2200" i="1" dirty="0" err="1"/>
              <a:t>i</a:t>
            </a:r>
            <a:r>
              <a:rPr lang="en-US" sz="2200" dirty="0"/>
              <a:t>, </a:t>
            </a:r>
            <a:r>
              <a:rPr lang="en-US" sz="2200" i="1" dirty="0"/>
              <a:t>m</a:t>
            </a:r>
            <a:r>
              <a:rPr lang="en-US" sz="2200" dirty="0"/>
              <a:t>, and </a:t>
            </a:r>
            <a:r>
              <a:rPr lang="en-US" sz="2200" i="1" dirty="0"/>
              <a:t>n</a:t>
            </a:r>
            <a:r>
              <a:rPr lang="en-US" sz="2200" dirty="0"/>
              <a:t> are at level </a:t>
            </a:r>
            <a:r>
              <a:rPr lang="en-US" sz="2200" dirty="0">
                <a:ea typeface="Cambria Math" pitchFamily="18" charset="0"/>
              </a:rPr>
              <a:t>3</a:t>
            </a:r>
            <a:r>
              <a:rPr lang="en-US" sz="2200" dirty="0"/>
              <a:t>. Vertex </a:t>
            </a:r>
            <a:r>
              <a:rPr lang="en-US" sz="2200" i="1" dirty="0"/>
              <a:t>h</a:t>
            </a:r>
            <a:r>
              <a:rPr lang="en-US" sz="2200" dirty="0"/>
              <a:t> is at level </a:t>
            </a:r>
            <a:r>
              <a:rPr lang="en-US" sz="2200" dirty="0">
                <a:ea typeface="Cambria Math" pitchFamily="18" charset="0"/>
              </a:rPr>
              <a:t>4</a:t>
            </a:r>
            <a:r>
              <a:rPr lang="en-US" sz="2200" dirty="0"/>
              <a:t>. </a:t>
            </a:r>
          </a:p>
          <a:p>
            <a:pPr marL="457200" indent="-457200">
              <a:spcBef>
                <a:spcPts val="400"/>
              </a:spcBef>
              <a:spcAft>
                <a:spcPts val="0"/>
              </a:spcAft>
              <a:buFont typeface="+mj-lt"/>
              <a:buAutoNum type="romanUcPeriod"/>
            </a:pPr>
            <a:r>
              <a:rPr lang="en-US" sz="2200" dirty="0"/>
              <a:t>The height is </a:t>
            </a:r>
            <a:r>
              <a:rPr lang="en-US" sz="2200" dirty="0">
                <a:ea typeface="Cambria Math" pitchFamily="18" charset="0"/>
              </a:rPr>
              <a:t>4</a:t>
            </a:r>
            <a:r>
              <a:rPr lang="en-US" sz="2200" dirty="0"/>
              <a:t>, since </a:t>
            </a:r>
            <a:r>
              <a:rPr lang="en-US" sz="2200" dirty="0">
                <a:ea typeface="Cambria Math" pitchFamily="18" charset="0"/>
              </a:rPr>
              <a:t>4</a:t>
            </a:r>
            <a:r>
              <a:rPr lang="en-US" sz="2200" dirty="0"/>
              <a:t> is the largest level of any vertex.</a:t>
            </a:r>
          </a:p>
        </p:txBody>
      </p:sp>
      <p:pic>
        <p:nvPicPr>
          <p:cNvPr id="8" name="Picture 3" descr="A tree with 14 vertices labeled from A through N. The root is A.&#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162800" y="3473370"/>
            <a:ext cx="1711542" cy="216543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1486621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a:t>
            </a:r>
            <a:r>
              <a:rPr lang="en-US" i="1" dirty="0"/>
              <a:t>m</a:t>
            </a:r>
            <a:r>
              <a:rPr lang="en-US" dirty="0"/>
              <a:t>-</a:t>
            </a:r>
            <a:r>
              <a:rPr lang="en-US" dirty="0" err="1"/>
              <a:t>Ary</a:t>
            </a:r>
            <a:r>
              <a:rPr lang="en-US" dirty="0"/>
              <a:t> Trees</a:t>
            </a:r>
            <a:endParaRPr lang="en-US" sz="1500" dirty="0"/>
          </a:p>
        </p:txBody>
      </p:sp>
      <p:sp>
        <p:nvSpPr>
          <p:cNvPr id="4" name="Content Placeholder 2"/>
          <p:cNvSpPr>
            <a:spLocks noGrp="1"/>
          </p:cNvSpPr>
          <p:nvPr>
            <p:ph idx="1"/>
          </p:nvPr>
        </p:nvSpPr>
        <p:spPr>
          <a:xfrm>
            <a:off x="457200" y="1295400"/>
            <a:ext cx="8229600" cy="2209800"/>
          </a:xfrm>
        </p:spPr>
        <p:txBody>
          <a:bodyPr/>
          <a:lstStyle/>
          <a:p>
            <a:r>
              <a:rPr lang="en-US" b="1" dirty="0"/>
              <a:t>Definition</a:t>
            </a:r>
            <a:r>
              <a:rPr lang="en-US" dirty="0"/>
              <a:t>: A rooted </a:t>
            </a:r>
            <a:r>
              <a:rPr lang="en-US" i="1" dirty="0"/>
              <a:t>m</a:t>
            </a:r>
            <a:r>
              <a:rPr lang="en-US" dirty="0"/>
              <a:t>-</a:t>
            </a:r>
            <a:r>
              <a:rPr lang="en-US" dirty="0" err="1"/>
              <a:t>ary</a:t>
            </a:r>
            <a:r>
              <a:rPr lang="en-US" dirty="0"/>
              <a:t> tree of height </a:t>
            </a:r>
            <a:r>
              <a:rPr lang="en-US" i="1" dirty="0"/>
              <a:t>h</a:t>
            </a:r>
            <a:r>
              <a:rPr lang="en-US" dirty="0"/>
              <a:t> is </a:t>
            </a:r>
            <a:r>
              <a:rPr lang="en-US" i="1" dirty="0"/>
              <a:t>balanced</a:t>
            </a:r>
            <a:r>
              <a:rPr lang="en-US" dirty="0"/>
              <a:t> if all leaves are at levels </a:t>
            </a:r>
            <a:r>
              <a:rPr lang="en-US" i="1" dirty="0"/>
              <a:t>h</a:t>
            </a:r>
            <a:r>
              <a:rPr lang="en-US" dirty="0"/>
              <a:t> or </a:t>
            </a:r>
            <a:r>
              <a:rPr lang="en-US" i="1" dirty="0"/>
              <a:t>h</a:t>
            </a:r>
            <a:r>
              <a:rPr lang="en-US" dirty="0"/>
              <a:t> </a:t>
            </a:r>
            <a:r>
              <a:rPr lang="en-US" dirty="0">
                <a:ea typeface="Cambria Math"/>
              </a:rPr>
              <a:t>−</a:t>
            </a:r>
            <a:r>
              <a:rPr lang="en-US" dirty="0"/>
              <a:t> </a:t>
            </a:r>
            <a:r>
              <a:rPr lang="en-US" dirty="0">
                <a:ea typeface="Cambria Math" pitchFamily="18" charset="0"/>
              </a:rPr>
              <a:t>1</a:t>
            </a:r>
            <a:r>
              <a:rPr lang="en-US" dirty="0"/>
              <a:t>.</a:t>
            </a:r>
          </a:p>
          <a:p>
            <a:r>
              <a:rPr lang="en-US" b="1" dirty="0"/>
              <a:t>Example</a:t>
            </a:r>
            <a:r>
              <a:rPr lang="en-US" dirty="0"/>
              <a:t>: Which of the rooted trees shown below is balanced?</a:t>
            </a:r>
          </a:p>
        </p:txBody>
      </p:sp>
      <p:pic>
        <p:nvPicPr>
          <p:cNvPr id="8" name="Picture 3" descr="Three rooted trees labeled T1, T2, and T3. &#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219200" y="3763522"/>
            <a:ext cx="6705600" cy="14180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4"/>
          </p:nvPr>
        </p:nvSpPr>
        <p:spPr>
          <a:xfrm>
            <a:off x="457200" y="5334000"/>
            <a:ext cx="8229600" cy="1066800"/>
          </a:xfrm>
        </p:spPr>
        <p:txBody>
          <a:bodyPr/>
          <a:lstStyle/>
          <a:p>
            <a:r>
              <a:rPr lang="en-US" b="1" dirty="0"/>
              <a:t>Solution</a:t>
            </a:r>
            <a:r>
              <a:rPr lang="en-US" dirty="0"/>
              <a:t>: </a:t>
            </a:r>
            <a:r>
              <a:rPr lang="en-US" i="1" dirty="0"/>
              <a:t>T</a:t>
            </a:r>
            <a:r>
              <a:rPr lang="en-US" baseline="-25000" dirty="0">
                <a:ea typeface="Cambria Math" pitchFamily="18" charset="0"/>
              </a:rPr>
              <a:t>1</a:t>
            </a:r>
            <a:r>
              <a:rPr lang="en-US" dirty="0">
                <a:ea typeface="Cambria Math" pitchFamily="18" charset="0"/>
              </a:rPr>
              <a:t> </a:t>
            </a:r>
            <a:r>
              <a:rPr lang="en-US" dirty="0"/>
              <a:t>and </a:t>
            </a:r>
            <a:r>
              <a:rPr lang="en-US" i="1" dirty="0"/>
              <a:t>T</a:t>
            </a:r>
            <a:r>
              <a:rPr lang="en-US" baseline="-25000" dirty="0">
                <a:ea typeface="Cambria Math" pitchFamily="18" charset="0"/>
              </a:rPr>
              <a:t>3</a:t>
            </a:r>
            <a:r>
              <a:rPr lang="en-US" dirty="0"/>
              <a:t> are balanced, but </a:t>
            </a:r>
            <a:r>
              <a:rPr lang="en-US" i="1" dirty="0"/>
              <a:t>T</a:t>
            </a:r>
            <a:r>
              <a:rPr lang="en-US" baseline="-25000" dirty="0">
                <a:ea typeface="Cambria Math" pitchFamily="18" charset="0"/>
              </a:rPr>
              <a:t>2</a:t>
            </a:r>
            <a:r>
              <a:rPr lang="en-US" dirty="0"/>
              <a:t> is not because it has leaves at levels </a:t>
            </a:r>
            <a:r>
              <a:rPr lang="en-US" dirty="0">
                <a:ea typeface="Cambria Math" pitchFamily="18" charset="0"/>
              </a:rPr>
              <a:t>2</a:t>
            </a:r>
            <a:r>
              <a:rPr lang="en-US" dirty="0"/>
              <a:t>, </a:t>
            </a:r>
            <a:r>
              <a:rPr lang="en-US" dirty="0">
                <a:ea typeface="Cambria Math" pitchFamily="18" charset="0"/>
              </a:rPr>
              <a:t>3</a:t>
            </a:r>
            <a:r>
              <a:rPr lang="en-US" dirty="0"/>
              <a:t>, and </a:t>
            </a:r>
            <a:r>
              <a:rPr lang="en-US" dirty="0">
                <a:ea typeface="Cambria Math" pitchFamily="18" charset="0"/>
              </a:rPr>
              <a:t>4</a:t>
            </a:r>
            <a:r>
              <a:rPr lang="en-US" dirty="0"/>
              <a:t>. </a:t>
            </a:r>
          </a:p>
        </p:txBody>
      </p:sp>
      <p:sp>
        <p:nvSpPr>
          <p:cNvPr id="9" name="Text Placeholder 5"/>
          <p:cNvSpPr>
            <a:spLocks noGrp="1"/>
          </p:cNvSpPr>
          <p:nvPr>
            <p:ph type="body" sz="quarter" idx="15"/>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46445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Bound for the Number of Leaves in an </a:t>
            </a:r>
            <a:r>
              <a:rPr lang="en-US" i="1" dirty="0"/>
              <a:t>m</a:t>
            </a:r>
            <a:r>
              <a:rPr lang="en-US" dirty="0"/>
              <a:t>-</a:t>
            </a:r>
            <a:r>
              <a:rPr lang="en-US" dirty="0" err="1"/>
              <a:t>Ary</a:t>
            </a:r>
            <a:r>
              <a:rPr lang="en-US" dirty="0"/>
              <a:t> Tree</a:t>
            </a:r>
            <a:endParaRPr lang="en-US" sz="1500" dirty="0"/>
          </a:p>
        </p:txBody>
      </p:sp>
      <p:sp>
        <p:nvSpPr>
          <p:cNvPr id="4" name="Content Placeholder 2"/>
          <p:cNvSpPr>
            <a:spLocks noGrp="1"/>
          </p:cNvSpPr>
          <p:nvPr>
            <p:ph idx="1"/>
          </p:nvPr>
        </p:nvSpPr>
        <p:spPr>
          <a:xfrm>
            <a:off x="457200" y="1295400"/>
            <a:ext cx="8595360" cy="2467429"/>
          </a:xfrm>
        </p:spPr>
        <p:txBody>
          <a:bodyPr/>
          <a:lstStyle/>
          <a:p>
            <a:pPr>
              <a:spcBef>
                <a:spcPts val="0"/>
              </a:spcBef>
              <a:spcAft>
                <a:spcPts val="300"/>
              </a:spcAft>
            </a:pPr>
            <a:r>
              <a:rPr lang="en-US" sz="1900" b="1" dirty="0"/>
              <a:t>Theorem </a:t>
            </a:r>
            <a:r>
              <a:rPr lang="en-US" sz="1900" b="1" dirty="0">
                <a:ea typeface="Cambria Math" pitchFamily="18" charset="0"/>
              </a:rPr>
              <a:t>5</a:t>
            </a:r>
            <a:r>
              <a:rPr lang="en-US" sz="1900" dirty="0"/>
              <a:t>: There are at most </a:t>
            </a:r>
            <a:r>
              <a:rPr lang="en-US" sz="1900" i="1" dirty="0" err="1"/>
              <a:t>m</a:t>
            </a:r>
            <a:r>
              <a:rPr lang="en-US" sz="1900" i="1" baseline="30000" dirty="0" err="1"/>
              <a:t>h</a:t>
            </a:r>
            <a:r>
              <a:rPr lang="en-US" sz="1900" dirty="0"/>
              <a:t> leaves in an </a:t>
            </a:r>
            <a:r>
              <a:rPr lang="en-US" sz="1900" i="1" dirty="0"/>
              <a:t>m</a:t>
            </a:r>
            <a:r>
              <a:rPr lang="en-US" sz="1900" dirty="0"/>
              <a:t>-</a:t>
            </a:r>
            <a:r>
              <a:rPr lang="en-US" sz="1900" dirty="0" err="1"/>
              <a:t>ary</a:t>
            </a:r>
            <a:r>
              <a:rPr lang="en-US" sz="1900" dirty="0"/>
              <a:t> tree of height </a:t>
            </a:r>
            <a:r>
              <a:rPr lang="en-US" sz="1900" i="1" dirty="0"/>
              <a:t>h</a:t>
            </a:r>
            <a:r>
              <a:rPr lang="en-US" sz="1900" dirty="0"/>
              <a:t>.</a:t>
            </a:r>
          </a:p>
          <a:p>
            <a:pPr>
              <a:spcBef>
                <a:spcPts val="0"/>
              </a:spcBef>
              <a:spcAft>
                <a:spcPts val="300"/>
              </a:spcAft>
            </a:pPr>
            <a:r>
              <a:rPr lang="en-US" sz="1900" b="1" i="1" dirty="0"/>
              <a:t>Proof</a:t>
            </a:r>
            <a:r>
              <a:rPr lang="en-US" sz="1900" dirty="0"/>
              <a:t>  </a:t>
            </a:r>
            <a:r>
              <a:rPr lang="en-US" sz="1900" b="1" dirty="0"/>
              <a:t>(</a:t>
            </a:r>
            <a:r>
              <a:rPr lang="en-US" sz="1900" b="1" i="1" dirty="0"/>
              <a:t>by mathematical induction on height</a:t>
            </a:r>
            <a:r>
              <a:rPr lang="en-US" sz="1900" b="1" dirty="0"/>
              <a:t>): </a:t>
            </a:r>
          </a:p>
          <a:p>
            <a:pPr>
              <a:spcBef>
                <a:spcPts val="0"/>
              </a:spcBef>
              <a:spcAft>
                <a:spcPts val="300"/>
              </a:spcAft>
            </a:pPr>
            <a:r>
              <a:rPr lang="en-US" sz="1900" i="1" dirty="0"/>
              <a:t>BASIS STEP</a:t>
            </a:r>
            <a:r>
              <a:rPr lang="en-US" sz="1900" dirty="0"/>
              <a:t>: Consider an </a:t>
            </a:r>
            <a:r>
              <a:rPr lang="en-US" sz="1900" i="1" dirty="0"/>
              <a:t>m</a:t>
            </a:r>
            <a:r>
              <a:rPr lang="en-US" sz="1900" dirty="0"/>
              <a:t>-</a:t>
            </a:r>
            <a:r>
              <a:rPr lang="en-US" sz="1900" dirty="0" err="1"/>
              <a:t>ary</a:t>
            </a:r>
            <a:r>
              <a:rPr lang="en-US" sz="1900" dirty="0"/>
              <a:t> trees of height </a:t>
            </a:r>
            <a:r>
              <a:rPr lang="en-US" sz="1900" dirty="0">
                <a:ea typeface="Cambria Math" pitchFamily="18" charset="0"/>
              </a:rPr>
              <a:t>1</a:t>
            </a:r>
            <a:r>
              <a:rPr lang="en-US" sz="1900" dirty="0"/>
              <a:t>.  The tree consists of a root and no more than </a:t>
            </a:r>
            <a:r>
              <a:rPr lang="en-US" sz="1900" i="1" dirty="0"/>
              <a:t>m</a:t>
            </a:r>
            <a:r>
              <a:rPr lang="en-US" sz="1900" dirty="0"/>
              <a:t> children, all leaves. Hence, there are no more than </a:t>
            </a:r>
            <a:r>
              <a:rPr lang="en-US" sz="1900" i="1" dirty="0"/>
              <a:t>m</a:t>
            </a:r>
            <a:r>
              <a:rPr lang="en-US" sz="1900" baseline="30000" dirty="0">
                <a:ea typeface="Cambria Math" pitchFamily="18" charset="0"/>
              </a:rPr>
              <a:t>1</a:t>
            </a:r>
            <a:r>
              <a:rPr lang="en-US" sz="1900" dirty="0"/>
              <a:t> = </a:t>
            </a:r>
            <a:r>
              <a:rPr lang="en-US" sz="1900" i="1" dirty="0"/>
              <a:t>m</a:t>
            </a:r>
            <a:r>
              <a:rPr lang="en-US" sz="1900" dirty="0"/>
              <a:t> leaves in an </a:t>
            </a:r>
            <a:r>
              <a:rPr lang="en-US" sz="1900" i="1" dirty="0"/>
              <a:t>m</a:t>
            </a:r>
            <a:r>
              <a:rPr lang="en-US" sz="1900" dirty="0"/>
              <a:t>-</a:t>
            </a:r>
            <a:r>
              <a:rPr lang="en-US" sz="1900" dirty="0" err="1"/>
              <a:t>ary</a:t>
            </a:r>
            <a:r>
              <a:rPr lang="en-US" sz="1900" dirty="0"/>
              <a:t> tree of height </a:t>
            </a:r>
            <a:r>
              <a:rPr lang="en-US" sz="1900" dirty="0">
                <a:ea typeface="Cambria Math" pitchFamily="18" charset="0"/>
              </a:rPr>
              <a:t>1</a:t>
            </a:r>
            <a:r>
              <a:rPr lang="en-US" sz="1900" dirty="0"/>
              <a:t>.</a:t>
            </a:r>
          </a:p>
          <a:p>
            <a:pPr>
              <a:spcBef>
                <a:spcPts val="0"/>
              </a:spcBef>
              <a:spcAft>
                <a:spcPts val="300"/>
              </a:spcAft>
            </a:pPr>
            <a:r>
              <a:rPr lang="en-US" sz="1900" i="1" dirty="0"/>
              <a:t>INDUCTIVE STEP</a:t>
            </a:r>
            <a:r>
              <a:rPr lang="en-US" sz="1900" dirty="0"/>
              <a:t>: Assume the result is true for all </a:t>
            </a:r>
            <a:r>
              <a:rPr lang="en-US" sz="1900" i="1" dirty="0"/>
              <a:t>m</a:t>
            </a:r>
            <a:r>
              <a:rPr lang="en-US" sz="1900" dirty="0"/>
              <a:t>-</a:t>
            </a:r>
            <a:r>
              <a:rPr lang="en-US" sz="1900" dirty="0" err="1"/>
              <a:t>ary</a:t>
            </a:r>
            <a:r>
              <a:rPr lang="en-US" sz="1900" dirty="0"/>
              <a:t> trees of height &lt; </a:t>
            </a:r>
            <a:r>
              <a:rPr lang="en-US" sz="1900" i="1" dirty="0"/>
              <a:t>h</a:t>
            </a:r>
            <a:r>
              <a:rPr lang="en-US" sz="1900" dirty="0"/>
              <a:t>. Let </a:t>
            </a:r>
            <a:r>
              <a:rPr lang="en-US" sz="1900" i="1" dirty="0"/>
              <a:t>T</a:t>
            </a:r>
            <a:r>
              <a:rPr lang="en-US" sz="1900" dirty="0"/>
              <a:t> be an </a:t>
            </a:r>
            <a:r>
              <a:rPr lang="en-US" sz="1900" i="1" dirty="0"/>
              <a:t>m</a:t>
            </a:r>
            <a:r>
              <a:rPr lang="en-US" sz="1900" dirty="0"/>
              <a:t>-</a:t>
            </a:r>
            <a:r>
              <a:rPr lang="en-US" sz="1900" dirty="0" err="1"/>
              <a:t>ary</a:t>
            </a:r>
            <a:r>
              <a:rPr lang="en-US" sz="1900" dirty="0"/>
              <a:t> tree of height </a:t>
            </a:r>
            <a:r>
              <a:rPr lang="en-US" sz="1900" i="1" dirty="0"/>
              <a:t>h</a:t>
            </a:r>
            <a:r>
              <a:rPr lang="en-US" sz="1900" dirty="0"/>
              <a:t>. The leaves of </a:t>
            </a:r>
            <a:r>
              <a:rPr lang="en-US" sz="1900" i="1" dirty="0"/>
              <a:t>T </a:t>
            </a:r>
            <a:r>
              <a:rPr lang="en-US" sz="1900" dirty="0"/>
              <a:t>are the leaves of the subtrees of </a:t>
            </a:r>
            <a:r>
              <a:rPr lang="en-US" sz="1900" i="1" dirty="0"/>
              <a:t>T</a:t>
            </a:r>
            <a:r>
              <a:rPr lang="en-US" sz="1900" dirty="0"/>
              <a:t> we get when we delete the edges from the root to each of the vertices of level </a:t>
            </a:r>
            <a:r>
              <a:rPr lang="en-US" sz="1900" dirty="0">
                <a:ea typeface="Cambria Math" pitchFamily="18" charset="0"/>
              </a:rPr>
              <a:t>1</a:t>
            </a:r>
            <a:r>
              <a:rPr lang="en-US" sz="1900" dirty="0"/>
              <a:t>.</a:t>
            </a:r>
          </a:p>
        </p:txBody>
      </p:sp>
      <p:pic>
        <p:nvPicPr>
          <p:cNvPr id="8" name="Picture 3" descr="A tree for the inductive step of the proof. The tree has M leaves and its height is 1. Each leaf is a M-th subtree of a height less or equal to H - 1.&#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590800" y="3833746"/>
            <a:ext cx="3962400" cy="119545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4"/>
          </p:nvPr>
        </p:nvSpPr>
        <p:spPr>
          <a:xfrm>
            <a:off x="457200" y="5074920"/>
            <a:ext cx="8595360" cy="1554480"/>
          </a:xfrm>
        </p:spPr>
        <p:txBody>
          <a:bodyPr/>
          <a:lstStyle/>
          <a:p>
            <a:pPr>
              <a:spcBef>
                <a:spcPts val="0"/>
              </a:spcBef>
              <a:spcAft>
                <a:spcPts val="300"/>
              </a:spcAft>
            </a:pPr>
            <a:r>
              <a:rPr lang="en-US" sz="1900" dirty="0"/>
              <a:t>Each of these subtrees has height ≤ </a:t>
            </a:r>
            <a:r>
              <a:rPr lang="en-US" sz="1900" i="1" dirty="0"/>
              <a:t>h</a:t>
            </a:r>
            <a:r>
              <a:rPr lang="en-US" sz="1900" i="1" dirty="0">
                <a:ea typeface="Cambria Math"/>
              </a:rPr>
              <a:t>−</a:t>
            </a:r>
            <a:r>
              <a:rPr lang="en-US" sz="1900" dirty="0"/>
              <a:t> </a:t>
            </a:r>
            <a:r>
              <a:rPr lang="en-US" sz="1900" dirty="0">
                <a:ea typeface="Cambria Math" pitchFamily="18" charset="0"/>
              </a:rPr>
              <a:t>1</a:t>
            </a:r>
            <a:r>
              <a:rPr lang="en-US" sz="1900" dirty="0"/>
              <a:t>. By the inductive hypothesis, each of these subtrees has at most </a:t>
            </a:r>
            <a:r>
              <a:rPr lang="en-US" sz="1900" i="1" dirty="0" err="1"/>
              <a:t>m</a:t>
            </a:r>
            <a:r>
              <a:rPr lang="en-US" sz="1900" i="1" baseline="30000" dirty="0" err="1"/>
              <a:t>h</a:t>
            </a:r>
            <a:r>
              <a:rPr lang="en-US" sz="1900" i="1" baseline="30000" dirty="0">
                <a:ea typeface="Cambria Math"/>
              </a:rPr>
              <a:t>−</a:t>
            </a:r>
            <a:r>
              <a:rPr lang="en-US" sz="1900" baseline="30000" dirty="0"/>
              <a:t> </a:t>
            </a:r>
            <a:r>
              <a:rPr lang="en-US" sz="1900" baseline="30000" dirty="0">
                <a:ea typeface="Cambria Math" pitchFamily="18" charset="0"/>
              </a:rPr>
              <a:t>1</a:t>
            </a:r>
            <a:r>
              <a:rPr lang="en-US" sz="1900" dirty="0"/>
              <a:t> leaves. Since there are at most </a:t>
            </a:r>
            <a:r>
              <a:rPr lang="en-US" sz="1900" i="1" dirty="0"/>
              <a:t>m</a:t>
            </a:r>
            <a:r>
              <a:rPr lang="en-US" sz="1900" dirty="0"/>
              <a:t> such subtrees, there are at most </a:t>
            </a:r>
            <a:r>
              <a:rPr lang="en-US" sz="1900" i="1" dirty="0"/>
              <a:t>m</a:t>
            </a:r>
            <a:r>
              <a:rPr lang="en-US" sz="1900" dirty="0">
                <a:sym typeface="Symbol"/>
              </a:rPr>
              <a:t></a:t>
            </a:r>
            <a:r>
              <a:rPr lang="en-US" sz="1900" dirty="0"/>
              <a:t> </a:t>
            </a:r>
            <a:r>
              <a:rPr lang="en-US" sz="1900" i="1" dirty="0" err="1"/>
              <a:t>m</a:t>
            </a:r>
            <a:r>
              <a:rPr lang="en-US" sz="1900" i="1" baseline="30000" dirty="0" err="1"/>
              <a:t>h</a:t>
            </a:r>
            <a:r>
              <a:rPr lang="en-US" sz="1900" i="1" baseline="30000" dirty="0">
                <a:ea typeface="Cambria Math"/>
              </a:rPr>
              <a:t>−</a:t>
            </a:r>
            <a:r>
              <a:rPr lang="en-US" sz="1900" baseline="30000" dirty="0"/>
              <a:t> </a:t>
            </a:r>
            <a:r>
              <a:rPr lang="en-US" sz="1900" baseline="30000" dirty="0">
                <a:ea typeface="Cambria Math" pitchFamily="18" charset="0"/>
              </a:rPr>
              <a:t>1</a:t>
            </a:r>
            <a:r>
              <a:rPr lang="en-US" sz="1900" dirty="0"/>
              <a:t> = </a:t>
            </a:r>
            <a:r>
              <a:rPr lang="en-US" sz="1900" i="1" dirty="0" err="1"/>
              <a:t>m</a:t>
            </a:r>
            <a:r>
              <a:rPr lang="en-US" sz="1900" i="1" baseline="30000" dirty="0" err="1"/>
              <a:t>h</a:t>
            </a:r>
            <a:r>
              <a:rPr lang="en-US" sz="1900" dirty="0"/>
              <a:t> leaves in the tree.</a:t>
            </a:r>
            <a:endParaRPr lang="en-US" sz="1900" baseline="30000" dirty="0"/>
          </a:p>
          <a:p>
            <a:pPr>
              <a:spcBef>
                <a:spcPts val="0"/>
              </a:spcBef>
              <a:spcAft>
                <a:spcPts val="300"/>
              </a:spcAft>
            </a:pPr>
            <a:r>
              <a:rPr lang="en-US" sz="1900" b="1" dirty="0"/>
              <a:t>Corollary </a:t>
            </a:r>
            <a:r>
              <a:rPr lang="en-US" sz="1900" b="1" dirty="0">
                <a:ea typeface="Cambria Math" pitchFamily="18" charset="0"/>
              </a:rPr>
              <a:t>1</a:t>
            </a:r>
            <a:r>
              <a:rPr lang="en-US" sz="1900" dirty="0"/>
              <a:t>:  If an </a:t>
            </a:r>
            <a:r>
              <a:rPr lang="en-US" sz="1900" i="1" dirty="0"/>
              <a:t>m</a:t>
            </a:r>
            <a:r>
              <a:rPr lang="en-US" sz="1900" dirty="0"/>
              <a:t>-</a:t>
            </a:r>
            <a:r>
              <a:rPr lang="en-US" sz="1900" dirty="0" err="1"/>
              <a:t>ary</a:t>
            </a:r>
            <a:r>
              <a:rPr lang="en-US" sz="1900" dirty="0"/>
              <a:t> tree of height </a:t>
            </a:r>
            <a:r>
              <a:rPr lang="en-US" sz="1900" i="1" dirty="0"/>
              <a:t>h</a:t>
            </a:r>
            <a:r>
              <a:rPr lang="en-US" sz="1900" dirty="0"/>
              <a:t> has </a:t>
            </a:r>
            <a:r>
              <a:rPr lang="en-US" sz="1900" i="1" dirty="0"/>
              <a:t>l</a:t>
            </a:r>
            <a:r>
              <a:rPr lang="en-US" sz="1900" dirty="0"/>
              <a:t> leaves, then  </a:t>
            </a:r>
            <a:r>
              <a:rPr lang="en-US" sz="1900" i="1" dirty="0"/>
              <a:t>h</a:t>
            </a:r>
            <a:r>
              <a:rPr lang="en-US" sz="1900" dirty="0"/>
              <a:t> ≥ </a:t>
            </a:r>
            <a:r>
              <a:rPr lang="en-US" sz="1900" dirty="0">
                <a:ea typeface="Cambria Math"/>
              </a:rPr>
              <a:t>⌈</a:t>
            </a:r>
            <a:r>
              <a:rPr lang="en-US" sz="1900" dirty="0" err="1">
                <a:ea typeface="Cambria Math"/>
              </a:rPr>
              <a:t>log</a:t>
            </a:r>
            <a:r>
              <a:rPr lang="en-US" sz="1900" i="1" baseline="-25000" dirty="0" err="1">
                <a:ea typeface="Cambria Math"/>
              </a:rPr>
              <a:t>m</a:t>
            </a:r>
            <a:r>
              <a:rPr lang="en-US" sz="1900" i="1" baseline="-25000" dirty="0">
                <a:ea typeface="Cambria Math"/>
              </a:rPr>
              <a:t> </a:t>
            </a:r>
            <a:r>
              <a:rPr lang="en-US" sz="1900" i="1" dirty="0">
                <a:ea typeface="Cambria Math"/>
              </a:rPr>
              <a:t>l</a:t>
            </a:r>
            <a:r>
              <a:rPr lang="en-US" sz="1900" dirty="0">
                <a:ea typeface="Cambria Math"/>
              </a:rPr>
              <a:t>⌉. If the </a:t>
            </a:r>
            <a:r>
              <a:rPr lang="en-US" sz="1900" i="1" dirty="0">
                <a:ea typeface="Cambria Math"/>
              </a:rPr>
              <a:t>m</a:t>
            </a:r>
            <a:r>
              <a:rPr lang="en-US" sz="1900" dirty="0">
                <a:ea typeface="Cambria Math"/>
              </a:rPr>
              <a:t>-</a:t>
            </a:r>
            <a:r>
              <a:rPr lang="en-US" sz="1900" dirty="0" err="1">
                <a:ea typeface="Cambria Math"/>
              </a:rPr>
              <a:t>ary</a:t>
            </a:r>
            <a:r>
              <a:rPr lang="en-US" sz="1900" dirty="0">
                <a:ea typeface="Cambria Math"/>
              </a:rPr>
              <a:t> tree is full and balanced, then </a:t>
            </a:r>
            <a:r>
              <a:rPr lang="en-US" sz="1900" i="1" dirty="0">
                <a:ea typeface="Cambria Math"/>
              </a:rPr>
              <a:t>h</a:t>
            </a:r>
            <a:r>
              <a:rPr lang="en-US" sz="1900" dirty="0">
                <a:ea typeface="Cambria Math"/>
              </a:rPr>
              <a:t> = </a:t>
            </a:r>
            <a:r>
              <a:rPr lang="en-US" sz="1900" dirty="0">
                <a:solidFill>
                  <a:prstClr val="black"/>
                </a:solidFill>
                <a:ea typeface="Cambria Math"/>
              </a:rPr>
              <a:t>⌈</a:t>
            </a:r>
            <a:r>
              <a:rPr lang="en-US" sz="1900" dirty="0" err="1">
                <a:solidFill>
                  <a:prstClr val="black"/>
                </a:solidFill>
                <a:ea typeface="Cambria Math"/>
              </a:rPr>
              <a:t>log</a:t>
            </a:r>
            <a:r>
              <a:rPr lang="en-US" sz="1900" i="1" baseline="-25000" dirty="0" err="1">
                <a:solidFill>
                  <a:prstClr val="black"/>
                </a:solidFill>
                <a:ea typeface="Cambria Math"/>
              </a:rPr>
              <a:t>m</a:t>
            </a:r>
            <a:r>
              <a:rPr lang="en-US" sz="1900" i="1" baseline="-25000" dirty="0">
                <a:solidFill>
                  <a:prstClr val="black"/>
                </a:solidFill>
                <a:ea typeface="Cambria Math"/>
              </a:rPr>
              <a:t> </a:t>
            </a:r>
            <a:r>
              <a:rPr lang="en-US" sz="1900" i="1" dirty="0">
                <a:solidFill>
                  <a:prstClr val="black"/>
                </a:solidFill>
                <a:ea typeface="Cambria Math"/>
              </a:rPr>
              <a:t>l</a:t>
            </a:r>
            <a:r>
              <a:rPr lang="en-US" sz="1900" dirty="0">
                <a:solidFill>
                  <a:prstClr val="black"/>
                </a:solidFill>
                <a:ea typeface="Cambria Math"/>
              </a:rPr>
              <a:t>⌉. (</a:t>
            </a:r>
            <a:r>
              <a:rPr lang="en-US" sz="1900" i="1" dirty="0">
                <a:solidFill>
                  <a:prstClr val="black"/>
                </a:solidFill>
                <a:ea typeface="Cambria Math"/>
              </a:rPr>
              <a:t>see text for the proof</a:t>
            </a:r>
            <a:r>
              <a:rPr lang="en-US" sz="1900" dirty="0">
                <a:solidFill>
                  <a:prstClr val="black"/>
                </a:solidFill>
                <a:ea typeface="Cambria Math"/>
              </a:rPr>
              <a:t>)</a:t>
            </a:r>
            <a:endParaRPr lang="en-US" sz="1900" dirty="0"/>
          </a:p>
        </p:txBody>
      </p:sp>
    </p:spTree>
    <p:extLst>
      <p:ext uri="{BB962C8B-B14F-4D97-AF65-F5344CB8AC3E}">
        <p14:creationId xmlns:p14="http://schemas.microsoft.com/office/powerpoint/2010/main" val="174771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Tree Traversal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11.3</a:t>
            </a:r>
          </a:p>
        </p:txBody>
      </p:sp>
    </p:spTree>
    <p:extLst>
      <p:ext uri="{BB962C8B-B14F-4D97-AF65-F5344CB8AC3E}">
        <p14:creationId xmlns:p14="http://schemas.microsoft.com/office/powerpoint/2010/main" val="169094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a:xfrm>
            <a:off x="457200" y="1295400"/>
            <a:ext cx="8534400" cy="5181600"/>
          </a:xfrm>
        </p:spPr>
        <p:txBody>
          <a:bodyPr/>
          <a:lstStyle/>
          <a:p>
            <a:r>
              <a:rPr lang="en-US" dirty="0"/>
              <a:t>Introduction to Trees</a:t>
            </a:r>
          </a:p>
          <a:p>
            <a:r>
              <a:rPr lang="en-US" dirty="0"/>
              <a:t>Applications of Trees (</a:t>
            </a:r>
            <a:r>
              <a:rPr lang="en-US" i="1" dirty="0"/>
              <a:t>not currently included in overheads</a:t>
            </a:r>
            <a:r>
              <a:rPr lang="en-US" dirty="0"/>
              <a:t>)</a:t>
            </a:r>
          </a:p>
          <a:p>
            <a:r>
              <a:rPr lang="en-US" dirty="0"/>
              <a:t>Tree Traversal</a:t>
            </a:r>
          </a:p>
          <a:p>
            <a:r>
              <a:rPr lang="en-US" dirty="0"/>
              <a:t>Spanning Trees</a:t>
            </a:r>
          </a:p>
          <a:p>
            <a:r>
              <a:rPr lang="en-US" dirty="0"/>
              <a:t>Minimum Spanning Trees (</a:t>
            </a:r>
            <a:r>
              <a:rPr lang="en-US" i="1" dirty="0"/>
              <a:t>not currently included in overheads</a:t>
            </a:r>
            <a:r>
              <a:rPr lang="en-US" dirty="0"/>
              <a:t>)</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p:txBody>
          <a:bodyPr/>
          <a:lstStyle/>
          <a:p>
            <a:r>
              <a:rPr lang="en-US" dirty="0"/>
              <a:t>Universal Address Systems (</a:t>
            </a:r>
            <a:r>
              <a:rPr lang="en-US" i="1" dirty="0"/>
              <a:t>not currently included in overheads</a:t>
            </a:r>
            <a:r>
              <a:rPr lang="en-US" dirty="0"/>
              <a:t>)</a:t>
            </a:r>
          </a:p>
          <a:p>
            <a:r>
              <a:rPr lang="en-US" dirty="0"/>
              <a:t>Traversal Algorithms</a:t>
            </a:r>
          </a:p>
          <a:p>
            <a:r>
              <a:rPr lang="en-US" dirty="0"/>
              <a:t>Infix, Prefix, and Postfix Notation</a:t>
            </a:r>
          </a:p>
        </p:txBody>
      </p:sp>
    </p:spTree>
    <p:extLst>
      <p:ext uri="{BB962C8B-B14F-4D97-AF65-F5344CB8AC3E}">
        <p14:creationId xmlns:p14="http://schemas.microsoft.com/office/powerpoint/2010/main" val="93249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Tree Traversal</a:t>
            </a:r>
          </a:p>
        </p:txBody>
      </p:sp>
      <p:sp>
        <p:nvSpPr>
          <p:cNvPr id="2" name="Content Placeholder 2"/>
          <p:cNvSpPr>
            <a:spLocks noGrp="1"/>
          </p:cNvSpPr>
          <p:nvPr>
            <p:ph idx="1"/>
          </p:nvPr>
        </p:nvSpPr>
        <p:spPr/>
        <p:txBody>
          <a:bodyPr/>
          <a:lstStyle/>
          <a:p>
            <a:r>
              <a:rPr lang="en-US" dirty="0"/>
              <a:t>Procedures for systematically visiting every vertex of an ordered tree are called </a:t>
            </a:r>
            <a:r>
              <a:rPr lang="en-US" i="1" dirty="0"/>
              <a:t>traversals</a:t>
            </a:r>
            <a:r>
              <a:rPr lang="en-US" dirty="0"/>
              <a:t>. </a:t>
            </a:r>
          </a:p>
          <a:p>
            <a:r>
              <a:rPr lang="en-US" dirty="0"/>
              <a:t>The three most commonly used </a:t>
            </a:r>
            <a:r>
              <a:rPr lang="en-US" i="1" dirty="0"/>
              <a:t>traversals</a:t>
            </a:r>
            <a:r>
              <a:rPr lang="en-US" dirty="0"/>
              <a:t> are </a:t>
            </a:r>
            <a:r>
              <a:rPr lang="en-US" i="1" dirty="0"/>
              <a:t>preorder</a:t>
            </a:r>
            <a:r>
              <a:rPr lang="en-US" dirty="0"/>
              <a:t> </a:t>
            </a:r>
            <a:r>
              <a:rPr lang="en-US" i="1" dirty="0"/>
              <a:t>traversal</a:t>
            </a:r>
            <a:r>
              <a:rPr lang="en-US" dirty="0"/>
              <a:t>, </a:t>
            </a:r>
            <a:r>
              <a:rPr lang="en-US" i="1" dirty="0" err="1"/>
              <a:t>inorder</a:t>
            </a:r>
            <a:r>
              <a:rPr lang="en-US" i="1" dirty="0"/>
              <a:t> traversal</a:t>
            </a:r>
            <a:r>
              <a:rPr lang="en-US" dirty="0"/>
              <a:t>, and </a:t>
            </a:r>
            <a:r>
              <a:rPr lang="en-US" i="1" dirty="0" err="1"/>
              <a:t>postorder</a:t>
            </a:r>
            <a:r>
              <a:rPr lang="en-US" i="1" dirty="0"/>
              <a:t> traversal</a:t>
            </a:r>
            <a:r>
              <a:rPr lang="en-US" dirty="0"/>
              <a:t>.</a:t>
            </a:r>
          </a:p>
        </p:txBody>
      </p:sp>
    </p:spTree>
    <p:extLst>
      <p:ext uri="{BB962C8B-B14F-4D97-AF65-F5344CB8AC3E}">
        <p14:creationId xmlns:p14="http://schemas.microsoft.com/office/powerpoint/2010/main" val="2649461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r>
              <a:rPr lang="en-US" sz="1500" dirty="0"/>
              <a:t> 1</a:t>
            </a:r>
          </a:p>
        </p:txBody>
      </p:sp>
      <p:sp>
        <p:nvSpPr>
          <p:cNvPr id="5" name="Content Placeholder 2"/>
          <p:cNvSpPr>
            <a:spLocks noGrp="1"/>
          </p:cNvSpPr>
          <p:nvPr>
            <p:ph idx="1"/>
          </p:nvPr>
        </p:nvSpPr>
        <p:spPr>
          <a:xfrm>
            <a:off x="457199" y="1295400"/>
            <a:ext cx="8482406" cy="4038600"/>
          </a:xfrm>
        </p:spPr>
        <p:txBody>
          <a:bodyPr/>
          <a:lstStyle/>
          <a:p>
            <a:pPr>
              <a:spcBef>
                <a:spcPts val="0"/>
              </a:spcBef>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a:t>preorder traversal </a:t>
            </a:r>
            <a:r>
              <a:rPr lang="en-US" dirty="0"/>
              <a:t>of </a:t>
            </a:r>
            <a:r>
              <a:rPr lang="en-US" i="1" dirty="0"/>
              <a:t>T</a:t>
            </a:r>
            <a:r>
              <a:rPr lang="en-US" dirty="0"/>
              <a:t>. Otherwise, suppose that </a:t>
            </a:r>
            <a:r>
              <a:rPr lang="en-US" i="1" dirty="0"/>
              <a:t>T</a:t>
            </a:r>
            <a:r>
              <a:rPr lang="en-US" baseline="-25000" dirty="0">
                <a:ea typeface="Cambria Math" pitchFamily="18" charset="0"/>
              </a:rPr>
              <a:t>1</a:t>
            </a:r>
            <a:r>
              <a:rPr lang="en-US" dirty="0"/>
              <a:t>, </a:t>
            </a:r>
            <a:r>
              <a:rPr lang="en-US" i="1" dirty="0"/>
              <a:t>T</a:t>
            </a:r>
            <a:r>
              <a:rPr lang="en-US" baseline="-25000" dirty="0">
                <a:ea typeface="Cambria Math" pitchFamily="18" charset="0"/>
              </a:rPr>
              <a:t>2</a:t>
            </a:r>
            <a:r>
              <a:rPr lang="en-US" dirty="0"/>
              <a:t>, …, </a:t>
            </a:r>
            <a:r>
              <a:rPr lang="en-US" i="1" dirty="0" err="1"/>
              <a:t>T</a:t>
            </a:r>
            <a:r>
              <a:rPr lang="en-US" i="1" baseline="-25000" dirty="0" err="1"/>
              <a:t>n</a:t>
            </a:r>
            <a:r>
              <a:rPr lang="en-US" dirty="0"/>
              <a:t> are the subtrees of </a:t>
            </a:r>
            <a:r>
              <a:rPr lang="en-US" i="1" dirty="0"/>
              <a:t>r</a:t>
            </a:r>
            <a:r>
              <a:rPr lang="en-US" dirty="0"/>
              <a:t> from left to right in </a:t>
            </a:r>
            <a:r>
              <a:rPr lang="en-US" i="1" dirty="0"/>
              <a:t>T</a:t>
            </a:r>
            <a:r>
              <a:rPr lang="en-US" dirty="0"/>
              <a:t>. The preorder traversal  begins by visiting </a:t>
            </a:r>
            <a:r>
              <a:rPr lang="en-US" i="1" dirty="0"/>
              <a:t>r</a:t>
            </a:r>
            <a:r>
              <a:rPr lang="en-US" dirty="0"/>
              <a:t>, and continues by traversing </a:t>
            </a:r>
            <a:r>
              <a:rPr lang="en-US" i="1" dirty="0"/>
              <a:t>T</a:t>
            </a:r>
            <a:r>
              <a:rPr lang="en-US" baseline="-25000" dirty="0">
                <a:ea typeface="Cambria Math" pitchFamily="18" charset="0"/>
              </a:rPr>
              <a:t>1</a:t>
            </a:r>
            <a:r>
              <a:rPr lang="en-US" dirty="0"/>
              <a:t> in preorder, then </a:t>
            </a:r>
            <a:r>
              <a:rPr lang="en-US" i="1" dirty="0"/>
              <a:t>T</a:t>
            </a:r>
            <a:r>
              <a:rPr lang="en-US" baseline="-25000" dirty="0">
                <a:ea typeface="Cambria Math" pitchFamily="18" charset="0"/>
              </a:rPr>
              <a:t>2</a:t>
            </a:r>
            <a:r>
              <a:rPr lang="en-US" dirty="0"/>
              <a:t>  in preorder, and so on, until </a:t>
            </a:r>
            <a:r>
              <a:rPr lang="en-US" i="1" dirty="0" err="1"/>
              <a:t>T</a:t>
            </a:r>
            <a:r>
              <a:rPr lang="en-US" i="1" baseline="-25000" dirty="0" err="1"/>
              <a:t>n</a:t>
            </a:r>
            <a:br>
              <a:rPr lang="en-US" dirty="0"/>
            </a:br>
            <a:r>
              <a:rPr lang="en-US" dirty="0"/>
              <a:t>is traversed in preorder. </a:t>
            </a:r>
          </a:p>
        </p:txBody>
      </p:sp>
      <p:pic>
        <p:nvPicPr>
          <p:cNvPr id="9" name="Picture 3" descr="An ordered tree of the preorder traversal algorithm.&#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501640" y="4271810"/>
            <a:ext cx="3413760" cy="228139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1153441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r>
              <a:rPr lang="en-US" sz="1500" dirty="0"/>
              <a:t> 2</a:t>
            </a:r>
          </a:p>
        </p:txBody>
      </p:sp>
      <p:sp>
        <p:nvSpPr>
          <p:cNvPr id="5" name="Content Placeholder 2"/>
          <p:cNvSpPr>
            <a:spLocks noGrp="1"/>
          </p:cNvSpPr>
          <p:nvPr>
            <p:ph idx="1"/>
          </p:nvPr>
        </p:nvSpPr>
        <p:spPr>
          <a:xfrm>
            <a:off x="457199" y="1295400"/>
            <a:ext cx="5029201" cy="5029200"/>
          </a:xfrm>
          <a:ln>
            <a:solidFill>
              <a:srgbClr val="00B0F0"/>
            </a:solidFill>
          </a:ln>
        </p:spPr>
        <p:txBody>
          <a:bodyPr/>
          <a:lstStyle/>
          <a:p>
            <a:pPr>
              <a:spcBef>
                <a:spcPts val="600"/>
              </a:spcBef>
            </a:pPr>
            <a:r>
              <a:rPr lang="en-US" b="1" dirty="0"/>
              <a:t>procedure  </a:t>
            </a:r>
            <a:r>
              <a:rPr lang="en-US" i="1" dirty="0"/>
              <a:t>preorder</a:t>
            </a:r>
            <a:r>
              <a:rPr lang="en-US" dirty="0"/>
              <a:t> (</a:t>
            </a:r>
            <a:r>
              <a:rPr lang="en-US" i="1" dirty="0"/>
              <a:t>T</a:t>
            </a:r>
            <a:r>
              <a:rPr lang="en-US" dirty="0"/>
              <a:t>: ordered rooted tree)</a:t>
            </a:r>
          </a:p>
          <a:p>
            <a:pPr>
              <a:spcBef>
                <a:spcPts val="600"/>
              </a:spcBef>
            </a:pPr>
            <a:r>
              <a:rPr lang="en-US" i="1" dirty="0"/>
              <a:t>r</a:t>
            </a:r>
            <a:r>
              <a:rPr lang="en-US" dirty="0"/>
              <a:t> := root of </a:t>
            </a:r>
            <a:r>
              <a:rPr lang="en-US" i="1" dirty="0"/>
              <a:t>T</a:t>
            </a:r>
          </a:p>
          <a:p>
            <a:pPr>
              <a:spcBef>
                <a:spcPts val="600"/>
              </a:spcBef>
            </a:pPr>
            <a:r>
              <a:rPr lang="en-US" dirty="0"/>
              <a:t>list</a:t>
            </a:r>
            <a:r>
              <a:rPr lang="en-US" i="1" dirty="0"/>
              <a:t> r</a:t>
            </a:r>
          </a:p>
          <a:p>
            <a:pPr>
              <a:spcBef>
                <a:spcPts val="600"/>
              </a:spcBef>
            </a:pPr>
            <a:r>
              <a:rPr lang="en-US" b="1" dirty="0"/>
              <a:t>for</a:t>
            </a:r>
            <a:r>
              <a:rPr lang="en-US" dirty="0"/>
              <a:t> each child </a:t>
            </a:r>
            <a:r>
              <a:rPr lang="en-US" i="1" dirty="0"/>
              <a:t>c</a:t>
            </a:r>
            <a:r>
              <a:rPr lang="en-US" dirty="0"/>
              <a:t> of</a:t>
            </a:r>
            <a:r>
              <a:rPr lang="en-US" i="1" dirty="0"/>
              <a:t> r </a:t>
            </a:r>
            <a:r>
              <a:rPr lang="en-US" dirty="0"/>
              <a:t>from left to right</a:t>
            </a:r>
          </a:p>
          <a:p>
            <a:pPr>
              <a:spcBef>
                <a:spcPts val="600"/>
              </a:spcBef>
            </a:pPr>
            <a:r>
              <a:rPr lang="en-US" i="1" dirty="0"/>
              <a:t>T</a:t>
            </a:r>
            <a:r>
              <a:rPr lang="en-US" dirty="0"/>
              <a:t>(</a:t>
            </a:r>
            <a:r>
              <a:rPr lang="en-US" i="1" dirty="0"/>
              <a:t>c</a:t>
            </a:r>
            <a:r>
              <a:rPr lang="en-US" dirty="0"/>
              <a:t>) := subtree with </a:t>
            </a:r>
            <a:r>
              <a:rPr lang="en-US" i="1" dirty="0"/>
              <a:t>c</a:t>
            </a:r>
            <a:r>
              <a:rPr lang="en-US" dirty="0"/>
              <a:t> as root</a:t>
            </a:r>
          </a:p>
          <a:p>
            <a:pPr>
              <a:spcBef>
                <a:spcPts val="600"/>
              </a:spcBef>
            </a:pPr>
            <a:r>
              <a:rPr lang="en-US" i="1" dirty="0"/>
              <a:t>preorder</a:t>
            </a:r>
            <a:r>
              <a:rPr lang="en-US" dirty="0"/>
              <a:t>(</a:t>
            </a:r>
            <a:r>
              <a:rPr lang="en-US" i="1" dirty="0"/>
              <a:t>T</a:t>
            </a:r>
            <a:r>
              <a:rPr lang="en-US" dirty="0"/>
              <a:t>(</a:t>
            </a:r>
            <a:r>
              <a:rPr lang="en-US" i="1" dirty="0"/>
              <a:t>c</a:t>
            </a:r>
            <a:r>
              <a:rPr lang="en-US" dirty="0"/>
              <a:t>))</a:t>
            </a:r>
          </a:p>
        </p:txBody>
      </p:sp>
      <p:pic>
        <p:nvPicPr>
          <p:cNvPr id="9" name="Picture 3" descr="An ordered rooted tree T, described in the previous figure and 4 steps of the preorder traversal algorithm.&#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696174" y="1329466"/>
            <a:ext cx="2908506" cy="488141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640008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Inorder Traversal</a:t>
            </a:r>
            <a:r>
              <a:rPr lang="en-US" sz="1500" dirty="0"/>
              <a:t> 1</a:t>
            </a:r>
          </a:p>
        </p:txBody>
      </p:sp>
      <p:sp>
        <p:nvSpPr>
          <p:cNvPr id="5" name="Content Placeholder 2"/>
          <p:cNvSpPr>
            <a:spLocks noGrp="1"/>
          </p:cNvSpPr>
          <p:nvPr>
            <p:ph idx="1"/>
          </p:nvPr>
        </p:nvSpPr>
        <p:spPr>
          <a:xfrm>
            <a:off x="457199" y="1295400"/>
            <a:ext cx="8534401" cy="3276600"/>
          </a:xfrm>
        </p:spPr>
        <p:txBody>
          <a:bodyPr/>
          <a:lstStyle/>
          <a:p>
            <a:pPr>
              <a:spcBef>
                <a:spcPts val="0"/>
              </a:spcBef>
            </a:pPr>
            <a:r>
              <a:rPr lang="en-US" sz="3000" b="1" dirty="0"/>
              <a:t>Definition</a:t>
            </a:r>
            <a:r>
              <a:rPr lang="en-US" sz="3000" dirty="0"/>
              <a:t>: Let </a:t>
            </a:r>
            <a:r>
              <a:rPr lang="en-US" sz="3000" i="1" dirty="0"/>
              <a:t>T</a:t>
            </a:r>
            <a:r>
              <a:rPr lang="en-US" sz="3000" dirty="0"/>
              <a:t> be an ordered rooted tree with root </a:t>
            </a:r>
            <a:r>
              <a:rPr lang="en-US" sz="3000" i="1" dirty="0"/>
              <a:t>r</a:t>
            </a:r>
            <a:r>
              <a:rPr lang="en-US" sz="3000" dirty="0"/>
              <a:t>. If </a:t>
            </a:r>
            <a:r>
              <a:rPr lang="en-US" sz="3000" i="1" dirty="0"/>
              <a:t>T</a:t>
            </a:r>
            <a:r>
              <a:rPr lang="en-US" sz="3000" dirty="0"/>
              <a:t> consists only of </a:t>
            </a:r>
            <a:r>
              <a:rPr lang="en-US" sz="3000" i="1" dirty="0"/>
              <a:t>r</a:t>
            </a:r>
            <a:r>
              <a:rPr lang="en-US" sz="3000" dirty="0"/>
              <a:t>, then </a:t>
            </a:r>
            <a:r>
              <a:rPr lang="en-US" sz="3000" i="1" dirty="0"/>
              <a:t>r</a:t>
            </a:r>
            <a:r>
              <a:rPr lang="en-US" sz="3000" dirty="0"/>
              <a:t> is the </a:t>
            </a:r>
            <a:r>
              <a:rPr lang="en-US" sz="3000" i="1" dirty="0" err="1"/>
              <a:t>inorder</a:t>
            </a:r>
            <a:r>
              <a:rPr lang="en-US" sz="3000" i="1" dirty="0"/>
              <a:t> traversal </a:t>
            </a:r>
            <a:r>
              <a:rPr lang="en-US" sz="3000" dirty="0"/>
              <a:t>of </a:t>
            </a:r>
            <a:r>
              <a:rPr lang="en-US" sz="3000" i="1" dirty="0"/>
              <a:t>T</a:t>
            </a:r>
            <a:r>
              <a:rPr lang="en-US" sz="3000" dirty="0"/>
              <a:t>. Otherwise, suppose that </a:t>
            </a:r>
            <a:r>
              <a:rPr lang="en-US" sz="3000" i="1" dirty="0"/>
              <a:t>T</a:t>
            </a:r>
            <a:r>
              <a:rPr lang="en-US" sz="3000" baseline="-25000" dirty="0">
                <a:ea typeface="Cambria Math" pitchFamily="18" charset="0"/>
              </a:rPr>
              <a:t>1</a:t>
            </a:r>
            <a:r>
              <a:rPr lang="en-US" sz="3000" dirty="0"/>
              <a:t>, </a:t>
            </a:r>
            <a:r>
              <a:rPr lang="en-US" sz="3000" i="1" dirty="0"/>
              <a:t>T</a:t>
            </a:r>
            <a:r>
              <a:rPr lang="en-US" sz="3000" baseline="-25000" dirty="0">
                <a:ea typeface="Cambria Math" pitchFamily="18" charset="0"/>
              </a:rPr>
              <a:t>2</a:t>
            </a:r>
            <a:r>
              <a:rPr lang="en-US" sz="3000" dirty="0"/>
              <a:t>, …, </a:t>
            </a:r>
            <a:r>
              <a:rPr lang="en-US" sz="3000" i="1" dirty="0" err="1"/>
              <a:t>T</a:t>
            </a:r>
            <a:r>
              <a:rPr lang="en-US" sz="3000" i="1" baseline="-25000" dirty="0" err="1"/>
              <a:t>n</a:t>
            </a:r>
            <a:r>
              <a:rPr lang="en-US" sz="3000" dirty="0"/>
              <a:t> are the subtrees of </a:t>
            </a:r>
            <a:r>
              <a:rPr lang="en-US" sz="3000" i="1" dirty="0"/>
              <a:t>r</a:t>
            </a:r>
            <a:r>
              <a:rPr lang="en-US" sz="3000" dirty="0"/>
              <a:t> from left to right in </a:t>
            </a:r>
            <a:r>
              <a:rPr lang="en-US" sz="3000" i="1" dirty="0"/>
              <a:t>T</a:t>
            </a:r>
            <a:r>
              <a:rPr lang="en-US" sz="3000" dirty="0"/>
              <a:t>. The </a:t>
            </a:r>
            <a:r>
              <a:rPr lang="en-US" sz="3000" dirty="0" err="1"/>
              <a:t>inorder</a:t>
            </a:r>
            <a:r>
              <a:rPr lang="en-US" sz="3000" dirty="0"/>
              <a:t> traversal begins by traversing </a:t>
            </a:r>
            <a:r>
              <a:rPr lang="en-US" sz="3000" i="1" dirty="0"/>
              <a:t>T</a:t>
            </a:r>
            <a:r>
              <a:rPr lang="en-US" sz="3000" baseline="-25000" dirty="0">
                <a:ea typeface="Cambria Math" pitchFamily="18" charset="0"/>
              </a:rPr>
              <a:t>1</a:t>
            </a:r>
            <a:r>
              <a:rPr lang="en-US" sz="3000" dirty="0"/>
              <a:t> in </a:t>
            </a:r>
            <a:r>
              <a:rPr lang="en-US" sz="3000" dirty="0" err="1"/>
              <a:t>inorder</a:t>
            </a:r>
            <a:r>
              <a:rPr lang="en-US" sz="3000" dirty="0"/>
              <a:t>, then visiting </a:t>
            </a:r>
            <a:r>
              <a:rPr lang="en-US" sz="3000" i="1" dirty="0"/>
              <a:t>r</a:t>
            </a:r>
            <a:r>
              <a:rPr lang="en-US" sz="3000" dirty="0"/>
              <a:t>, and continues by traversing </a:t>
            </a:r>
            <a:r>
              <a:rPr lang="en-US" sz="3000" i="1" dirty="0"/>
              <a:t>T</a:t>
            </a:r>
            <a:r>
              <a:rPr lang="en-US" sz="3000" baseline="-25000" dirty="0">
                <a:ea typeface="Cambria Math" pitchFamily="18" charset="0"/>
              </a:rPr>
              <a:t>2</a:t>
            </a:r>
            <a:r>
              <a:rPr lang="en-US" sz="3000" dirty="0"/>
              <a:t> in </a:t>
            </a:r>
            <a:r>
              <a:rPr lang="en-US" sz="3000" dirty="0" err="1"/>
              <a:t>inorder</a:t>
            </a:r>
            <a:r>
              <a:rPr lang="en-US" sz="3000" dirty="0"/>
              <a:t>, and so on, until </a:t>
            </a:r>
            <a:r>
              <a:rPr lang="en-US" sz="3000" i="1" dirty="0" err="1"/>
              <a:t>T</a:t>
            </a:r>
            <a:r>
              <a:rPr lang="en-US" sz="3000" i="1" baseline="-25000" dirty="0" err="1"/>
              <a:t>n</a:t>
            </a:r>
            <a:r>
              <a:rPr lang="en-US" sz="3000" dirty="0"/>
              <a:t>  is traversed in </a:t>
            </a:r>
            <a:r>
              <a:rPr lang="en-US" sz="3000" dirty="0" err="1"/>
              <a:t>inorder</a:t>
            </a:r>
            <a:r>
              <a:rPr lang="en-US" sz="3000" dirty="0"/>
              <a:t>. </a:t>
            </a:r>
          </a:p>
        </p:txBody>
      </p:sp>
      <p:pic>
        <p:nvPicPr>
          <p:cNvPr id="9" name="Picture 3" descr="An ordered tree of the inorder traversal algorithm.&#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410200" y="4572000"/>
            <a:ext cx="3352800" cy="198571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237345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Inorder Traversal</a:t>
            </a:r>
            <a:r>
              <a:rPr lang="en-US" sz="1500" dirty="0"/>
              <a:t> 2</a:t>
            </a:r>
          </a:p>
        </p:txBody>
      </p:sp>
      <p:sp>
        <p:nvSpPr>
          <p:cNvPr id="5" name="Content Placeholder 2"/>
          <p:cNvSpPr>
            <a:spLocks noGrp="1"/>
          </p:cNvSpPr>
          <p:nvPr>
            <p:ph idx="1"/>
          </p:nvPr>
        </p:nvSpPr>
        <p:spPr>
          <a:xfrm>
            <a:off x="457199" y="1295400"/>
            <a:ext cx="5105401" cy="5029200"/>
          </a:xfrm>
          <a:ln>
            <a:solidFill>
              <a:srgbClr val="00B0F0"/>
            </a:solidFill>
          </a:ln>
        </p:spPr>
        <p:txBody>
          <a:bodyPr/>
          <a:lstStyle/>
          <a:p>
            <a:pPr>
              <a:spcBef>
                <a:spcPts val="0"/>
              </a:spcBef>
              <a:spcAft>
                <a:spcPts val="300"/>
              </a:spcAft>
            </a:pPr>
            <a:r>
              <a:rPr lang="en-US" sz="2400" b="1" dirty="0"/>
              <a:t>procedure  </a:t>
            </a:r>
            <a:r>
              <a:rPr lang="en-US" sz="2400" i="1" dirty="0" err="1"/>
              <a:t>inorder</a:t>
            </a:r>
            <a:r>
              <a:rPr lang="en-US" sz="2400" dirty="0"/>
              <a:t> (</a:t>
            </a:r>
            <a:r>
              <a:rPr lang="en-US" sz="2400" i="1" dirty="0"/>
              <a:t>T</a:t>
            </a:r>
            <a:r>
              <a:rPr lang="en-US" sz="2400" dirty="0"/>
              <a:t>: ordered rooted tree)</a:t>
            </a:r>
          </a:p>
          <a:p>
            <a:pPr>
              <a:spcBef>
                <a:spcPts val="0"/>
              </a:spcBef>
              <a:spcAft>
                <a:spcPts val="300"/>
              </a:spcAft>
            </a:pPr>
            <a:r>
              <a:rPr lang="en-US" sz="2400" i="1" dirty="0"/>
              <a:t>r</a:t>
            </a:r>
            <a:r>
              <a:rPr lang="en-US" sz="2400" dirty="0"/>
              <a:t> := root of </a:t>
            </a:r>
            <a:r>
              <a:rPr lang="en-US" sz="2400" i="1" dirty="0"/>
              <a:t>T</a:t>
            </a:r>
          </a:p>
          <a:p>
            <a:pPr>
              <a:spcBef>
                <a:spcPts val="0"/>
              </a:spcBef>
              <a:spcAft>
                <a:spcPts val="300"/>
              </a:spcAft>
            </a:pPr>
            <a:r>
              <a:rPr lang="en-US" sz="2400" b="1" dirty="0"/>
              <a:t>if</a:t>
            </a:r>
            <a:r>
              <a:rPr lang="en-US" sz="2400" dirty="0"/>
              <a:t> </a:t>
            </a:r>
            <a:r>
              <a:rPr lang="en-US" sz="2400" i="1" dirty="0"/>
              <a:t>r</a:t>
            </a:r>
            <a:r>
              <a:rPr lang="en-US" sz="2400" dirty="0"/>
              <a:t> is a leaf </a:t>
            </a:r>
            <a:r>
              <a:rPr lang="en-US" sz="2400" b="1" dirty="0"/>
              <a:t>then</a:t>
            </a:r>
            <a:r>
              <a:rPr lang="en-US" sz="2400" dirty="0"/>
              <a:t> list</a:t>
            </a:r>
            <a:r>
              <a:rPr lang="en-US" sz="2400" i="1" dirty="0"/>
              <a:t> r</a:t>
            </a:r>
          </a:p>
          <a:p>
            <a:pPr>
              <a:spcBef>
                <a:spcPts val="0"/>
              </a:spcBef>
              <a:spcAft>
                <a:spcPts val="300"/>
              </a:spcAft>
            </a:pPr>
            <a:r>
              <a:rPr lang="en-US" sz="2400" b="1" dirty="0"/>
              <a:t>else</a:t>
            </a:r>
          </a:p>
          <a:p>
            <a:pPr>
              <a:spcBef>
                <a:spcPts val="0"/>
              </a:spcBef>
              <a:spcAft>
                <a:spcPts val="300"/>
              </a:spcAft>
            </a:pPr>
            <a:r>
              <a:rPr lang="en-US" sz="2400" i="1" dirty="0"/>
              <a:t>l</a:t>
            </a:r>
            <a:r>
              <a:rPr lang="en-US" sz="2400" b="1" dirty="0"/>
              <a:t> </a:t>
            </a:r>
            <a:r>
              <a:rPr lang="en-US" sz="2400" dirty="0"/>
              <a:t>:= first child of </a:t>
            </a:r>
            <a:r>
              <a:rPr lang="en-US" sz="2400" i="1" dirty="0"/>
              <a:t>r</a:t>
            </a:r>
            <a:r>
              <a:rPr lang="en-US" sz="2400" dirty="0"/>
              <a:t> from left to right</a:t>
            </a:r>
          </a:p>
          <a:p>
            <a:pPr>
              <a:spcBef>
                <a:spcPts val="0"/>
              </a:spcBef>
              <a:spcAft>
                <a:spcPts val="300"/>
              </a:spcAft>
            </a:pPr>
            <a:r>
              <a:rPr lang="en-US" sz="2400" i="1" dirty="0"/>
              <a:t>T</a:t>
            </a:r>
            <a:r>
              <a:rPr lang="en-US" sz="2400" dirty="0"/>
              <a:t>(</a:t>
            </a:r>
            <a:r>
              <a:rPr lang="en-US" sz="2400" i="1" dirty="0"/>
              <a:t>l</a:t>
            </a:r>
            <a:r>
              <a:rPr lang="en-US" sz="2400" dirty="0"/>
              <a:t>) := subtree with </a:t>
            </a:r>
            <a:r>
              <a:rPr lang="en-US" sz="2400" i="1" dirty="0"/>
              <a:t>l</a:t>
            </a:r>
            <a:r>
              <a:rPr lang="en-US" sz="2400" dirty="0"/>
              <a:t> as its root</a:t>
            </a:r>
          </a:p>
          <a:p>
            <a:pPr>
              <a:spcBef>
                <a:spcPts val="0"/>
              </a:spcBef>
              <a:spcAft>
                <a:spcPts val="300"/>
              </a:spcAft>
            </a:pPr>
            <a:r>
              <a:rPr lang="en-US" sz="2400" i="1" dirty="0" err="1"/>
              <a:t>inorder</a:t>
            </a:r>
            <a:r>
              <a:rPr lang="en-US" sz="2400" dirty="0"/>
              <a:t>(</a:t>
            </a:r>
            <a:r>
              <a:rPr lang="en-US" sz="2400" i="1" dirty="0"/>
              <a:t>T</a:t>
            </a:r>
            <a:r>
              <a:rPr lang="en-US" sz="2400" dirty="0"/>
              <a:t>(</a:t>
            </a:r>
            <a:r>
              <a:rPr lang="en-US" sz="2400" i="1" dirty="0"/>
              <a:t>l</a:t>
            </a:r>
            <a:r>
              <a:rPr lang="en-US" sz="2400" dirty="0"/>
              <a:t>))</a:t>
            </a:r>
          </a:p>
          <a:p>
            <a:pPr>
              <a:spcBef>
                <a:spcPts val="0"/>
              </a:spcBef>
              <a:spcAft>
                <a:spcPts val="300"/>
              </a:spcAft>
            </a:pPr>
            <a:r>
              <a:rPr lang="en-US" sz="2400" dirty="0"/>
              <a:t>list(</a:t>
            </a:r>
            <a:r>
              <a:rPr lang="en-US" sz="2400" i="1" dirty="0"/>
              <a:t>r</a:t>
            </a:r>
            <a:r>
              <a:rPr lang="en-US" sz="2400" dirty="0"/>
              <a:t>)</a:t>
            </a:r>
          </a:p>
          <a:p>
            <a:pPr>
              <a:spcBef>
                <a:spcPts val="0"/>
              </a:spcBef>
              <a:spcAft>
                <a:spcPts val="300"/>
              </a:spcAft>
            </a:pPr>
            <a:r>
              <a:rPr lang="en-US" sz="2400" b="1" dirty="0"/>
              <a:t>for</a:t>
            </a:r>
            <a:r>
              <a:rPr lang="en-US" sz="2400" dirty="0"/>
              <a:t> each child </a:t>
            </a:r>
            <a:r>
              <a:rPr lang="en-US" sz="2400" i="1" dirty="0"/>
              <a:t>c</a:t>
            </a:r>
            <a:r>
              <a:rPr lang="en-US" sz="2400" dirty="0"/>
              <a:t> of</a:t>
            </a:r>
            <a:r>
              <a:rPr lang="en-US" sz="2400" i="1" dirty="0"/>
              <a:t> r </a:t>
            </a:r>
            <a:r>
              <a:rPr lang="en-US" sz="2400" dirty="0"/>
              <a:t>from left to right</a:t>
            </a:r>
          </a:p>
          <a:p>
            <a:pPr>
              <a:spcBef>
                <a:spcPts val="0"/>
              </a:spcBef>
              <a:spcAft>
                <a:spcPts val="300"/>
              </a:spcAft>
            </a:pPr>
            <a:r>
              <a:rPr lang="en-US" sz="2400" i="1" dirty="0"/>
              <a:t>T</a:t>
            </a:r>
            <a:r>
              <a:rPr lang="en-US" sz="2400" dirty="0"/>
              <a:t>(</a:t>
            </a:r>
            <a:r>
              <a:rPr lang="en-US" sz="2400" i="1" dirty="0"/>
              <a:t>c</a:t>
            </a:r>
            <a:r>
              <a:rPr lang="en-US" sz="2400" dirty="0"/>
              <a:t>) := subtree with </a:t>
            </a:r>
            <a:r>
              <a:rPr lang="en-US" sz="2400" i="1" dirty="0"/>
              <a:t>c</a:t>
            </a:r>
            <a:r>
              <a:rPr lang="en-US" sz="2400" dirty="0"/>
              <a:t> as root</a:t>
            </a:r>
          </a:p>
          <a:p>
            <a:pPr>
              <a:spcBef>
                <a:spcPts val="0"/>
              </a:spcBef>
              <a:spcAft>
                <a:spcPts val="300"/>
              </a:spcAft>
            </a:pPr>
            <a:r>
              <a:rPr lang="en-US" sz="2400" i="1" dirty="0" err="1"/>
              <a:t>inorder</a:t>
            </a:r>
            <a:r>
              <a:rPr lang="en-US" sz="2400" dirty="0"/>
              <a:t>(</a:t>
            </a:r>
            <a:r>
              <a:rPr lang="en-US" sz="2400" i="1" dirty="0"/>
              <a:t>T</a:t>
            </a:r>
            <a:r>
              <a:rPr lang="en-US" sz="2400" dirty="0"/>
              <a:t>(</a:t>
            </a:r>
            <a:r>
              <a:rPr lang="en-US" sz="2400" i="1" dirty="0"/>
              <a:t>c</a:t>
            </a:r>
            <a:r>
              <a:rPr lang="en-US" sz="2400" dirty="0"/>
              <a:t>))</a:t>
            </a:r>
          </a:p>
        </p:txBody>
      </p:sp>
      <p:pic>
        <p:nvPicPr>
          <p:cNvPr id="9" name="Picture 3" descr="An ordered rooted tree T and 4 steps of the inorder traversal algorithm.&#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765222" y="1278484"/>
            <a:ext cx="3150178" cy="527471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215707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Postorder Traversal</a:t>
            </a:r>
            <a:r>
              <a:rPr lang="en-US" sz="1500" dirty="0"/>
              <a:t> 1</a:t>
            </a:r>
          </a:p>
        </p:txBody>
      </p:sp>
      <p:sp>
        <p:nvSpPr>
          <p:cNvPr id="5" name="Content Placeholder 2"/>
          <p:cNvSpPr>
            <a:spLocks noGrp="1"/>
          </p:cNvSpPr>
          <p:nvPr>
            <p:ph idx="1"/>
          </p:nvPr>
        </p:nvSpPr>
        <p:spPr>
          <a:xfrm>
            <a:off x="457199" y="1295400"/>
            <a:ext cx="8534401" cy="3810000"/>
          </a:xfrm>
        </p:spPr>
        <p:txBody>
          <a:bodyPr/>
          <a:lstStyle/>
          <a:p>
            <a:pPr>
              <a:spcBef>
                <a:spcPts val="0"/>
              </a:spcBef>
            </a:pPr>
            <a:r>
              <a:rPr lang="en-US" sz="3000" b="1" dirty="0"/>
              <a:t>Definition</a:t>
            </a:r>
            <a:r>
              <a:rPr lang="en-US" sz="3000" dirty="0"/>
              <a:t>: Let </a:t>
            </a:r>
            <a:r>
              <a:rPr lang="en-US" sz="3000" i="1" dirty="0"/>
              <a:t>T</a:t>
            </a:r>
            <a:r>
              <a:rPr lang="en-US" sz="3000" dirty="0"/>
              <a:t> be an ordered rooted tree with root </a:t>
            </a:r>
            <a:r>
              <a:rPr lang="en-US" sz="3000" i="1" dirty="0"/>
              <a:t>r</a:t>
            </a:r>
            <a:r>
              <a:rPr lang="en-US" sz="3000" dirty="0"/>
              <a:t>. If </a:t>
            </a:r>
            <a:r>
              <a:rPr lang="en-US" sz="3000" i="1" dirty="0"/>
              <a:t>T</a:t>
            </a:r>
            <a:r>
              <a:rPr lang="en-US" sz="3000" dirty="0"/>
              <a:t> consists only of </a:t>
            </a:r>
            <a:r>
              <a:rPr lang="en-US" sz="3000" i="1" dirty="0"/>
              <a:t>r</a:t>
            </a:r>
            <a:r>
              <a:rPr lang="en-US" sz="3000" dirty="0"/>
              <a:t>, then </a:t>
            </a:r>
            <a:r>
              <a:rPr lang="en-US" sz="3000" i="1" dirty="0"/>
              <a:t>r</a:t>
            </a:r>
            <a:r>
              <a:rPr lang="en-US" sz="3000" dirty="0"/>
              <a:t> is the </a:t>
            </a:r>
            <a:r>
              <a:rPr lang="en-US" sz="3000" i="1" dirty="0" err="1"/>
              <a:t>postorder</a:t>
            </a:r>
            <a:r>
              <a:rPr lang="en-US" sz="3000" i="1" dirty="0"/>
              <a:t> traversal </a:t>
            </a:r>
            <a:r>
              <a:rPr lang="en-US" sz="3000" dirty="0"/>
              <a:t>of </a:t>
            </a:r>
            <a:r>
              <a:rPr lang="en-US" sz="3000" i="1" dirty="0"/>
              <a:t>T</a:t>
            </a:r>
            <a:r>
              <a:rPr lang="en-US" sz="3000" dirty="0"/>
              <a:t>. Otherwise, suppose that </a:t>
            </a:r>
            <a:r>
              <a:rPr lang="en-US" sz="3000" i="1" dirty="0"/>
              <a:t>T</a:t>
            </a:r>
            <a:r>
              <a:rPr lang="en-US" sz="3000" baseline="-25000" dirty="0">
                <a:ea typeface="Cambria Math" pitchFamily="18" charset="0"/>
              </a:rPr>
              <a:t>1</a:t>
            </a:r>
            <a:r>
              <a:rPr lang="en-US" sz="3000" dirty="0"/>
              <a:t>, </a:t>
            </a:r>
            <a:r>
              <a:rPr lang="en-US" sz="3000" i="1" dirty="0"/>
              <a:t>T</a:t>
            </a:r>
            <a:r>
              <a:rPr lang="en-US" sz="3000" baseline="-25000" dirty="0">
                <a:ea typeface="Cambria Math" pitchFamily="18" charset="0"/>
              </a:rPr>
              <a:t>2</a:t>
            </a:r>
            <a:r>
              <a:rPr lang="en-US" sz="3000" dirty="0"/>
              <a:t>, …, </a:t>
            </a:r>
            <a:r>
              <a:rPr lang="en-US" sz="3000" i="1" dirty="0" err="1"/>
              <a:t>T</a:t>
            </a:r>
            <a:r>
              <a:rPr lang="en-US" sz="3000" i="1" baseline="-25000" dirty="0" err="1"/>
              <a:t>n</a:t>
            </a:r>
            <a:r>
              <a:rPr lang="en-US" sz="3000" dirty="0"/>
              <a:t> are the subtrees of </a:t>
            </a:r>
            <a:r>
              <a:rPr lang="en-US" sz="3000" i="1" dirty="0"/>
              <a:t>r</a:t>
            </a:r>
            <a:r>
              <a:rPr lang="en-US" sz="3000" dirty="0"/>
              <a:t> from left to right in </a:t>
            </a:r>
            <a:r>
              <a:rPr lang="en-US" sz="3000" i="1" dirty="0"/>
              <a:t>T</a:t>
            </a:r>
            <a:r>
              <a:rPr lang="en-US" sz="3000" dirty="0"/>
              <a:t>. The </a:t>
            </a:r>
            <a:r>
              <a:rPr lang="en-US" sz="3000" dirty="0" err="1"/>
              <a:t>postorder</a:t>
            </a:r>
            <a:r>
              <a:rPr lang="en-US" sz="3000" dirty="0"/>
              <a:t> traversal  begins by traversing </a:t>
            </a:r>
            <a:r>
              <a:rPr lang="en-US" sz="3000" i="1" dirty="0"/>
              <a:t>T</a:t>
            </a:r>
            <a:r>
              <a:rPr lang="en-US" sz="3000" baseline="-25000" dirty="0">
                <a:ea typeface="Cambria Math" pitchFamily="18" charset="0"/>
              </a:rPr>
              <a:t>1</a:t>
            </a:r>
            <a:r>
              <a:rPr lang="en-US" sz="3000" dirty="0"/>
              <a:t> in </a:t>
            </a:r>
            <a:r>
              <a:rPr lang="en-US" sz="3000" dirty="0" err="1"/>
              <a:t>postorder</a:t>
            </a:r>
            <a:r>
              <a:rPr lang="en-US" sz="3000" dirty="0"/>
              <a:t>, then </a:t>
            </a:r>
            <a:r>
              <a:rPr lang="en-US" sz="3000" i="1" dirty="0"/>
              <a:t>T</a:t>
            </a:r>
            <a:r>
              <a:rPr lang="en-US" sz="3000" baseline="-25000" dirty="0">
                <a:ea typeface="Cambria Math" pitchFamily="18" charset="0"/>
              </a:rPr>
              <a:t>2</a:t>
            </a:r>
            <a:r>
              <a:rPr lang="en-US" sz="3000" dirty="0"/>
              <a:t>  in </a:t>
            </a:r>
            <a:r>
              <a:rPr lang="en-US" sz="3000" dirty="0" err="1"/>
              <a:t>postorder</a:t>
            </a:r>
            <a:r>
              <a:rPr lang="en-US" sz="3000" dirty="0"/>
              <a:t>, and so on, after </a:t>
            </a:r>
            <a:r>
              <a:rPr lang="en-US" sz="3000" i="1" dirty="0" err="1"/>
              <a:t>T</a:t>
            </a:r>
            <a:r>
              <a:rPr lang="en-US" sz="3000" i="1" baseline="-25000" dirty="0" err="1"/>
              <a:t>n</a:t>
            </a:r>
            <a:r>
              <a:rPr lang="en-US" sz="3000" dirty="0"/>
              <a:t>  is traversed in </a:t>
            </a:r>
            <a:r>
              <a:rPr lang="en-US" sz="3000" dirty="0" err="1"/>
              <a:t>postorder</a:t>
            </a:r>
            <a:r>
              <a:rPr lang="en-US" sz="3000" dirty="0"/>
              <a:t>, </a:t>
            </a:r>
            <a:r>
              <a:rPr lang="en-US" sz="3000" i="1" dirty="0"/>
              <a:t>r</a:t>
            </a:r>
            <a:r>
              <a:rPr lang="en-US" sz="3000" dirty="0"/>
              <a:t> is</a:t>
            </a:r>
            <a:br>
              <a:rPr lang="en-US" sz="3000" dirty="0"/>
            </a:br>
            <a:r>
              <a:rPr lang="en-US" sz="3000" dirty="0"/>
              <a:t>visited. </a:t>
            </a:r>
          </a:p>
        </p:txBody>
      </p:sp>
      <p:pic>
        <p:nvPicPr>
          <p:cNvPr id="9" name="Picture 3" descr="An ordered tree of the postorder traversal algorithm. &#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231822" y="4114800"/>
            <a:ext cx="3683578" cy="230748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2432281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Postorder Traversal</a:t>
            </a:r>
            <a:r>
              <a:rPr lang="en-US" sz="1500" dirty="0"/>
              <a:t> 2</a:t>
            </a:r>
          </a:p>
        </p:txBody>
      </p:sp>
      <p:sp>
        <p:nvSpPr>
          <p:cNvPr id="5" name="Content Placeholder 2"/>
          <p:cNvSpPr>
            <a:spLocks noGrp="1"/>
          </p:cNvSpPr>
          <p:nvPr>
            <p:ph idx="1"/>
          </p:nvPr>
        </p:nvSpPr>
        <p:spPr>
          <a:xfrm>
            <a:off x="457199" y="1295400"/>
            <a:ext cx="4953001" cy="5082092"/>
          </a:xfrm>
          <a:ln>
            <a:solidFill>
              <a:srgbClr val="00B0F0"/>
            </a:solidFill>
          </a:ln>
        </p:spPr>
        <p:txBody>
          <a:bodyPr/>
          <a:lstStyle/>
          <a:p>
            <a:r>
              <a:rPr lang="en-US" b="1" dirty="0"/>
              <a:t>procedure  </a:t>
            </a:r>
            <a:r>
              <a:rPr lang="en-US" i="1"/>
              <a:t>postorder</a:t>
            </a:r>
            <a:r>
              <a:rPr lang="en-US"/>
              <a:t> </a:t>
            </a:r>
            <a:r>
              <a:rPr lang="en-US" dirty="0"/>
              <a:t>(</a:t>
            </a:r>
            <a:r>
              <a:rPr lang="en-US" i="1" dirty="0"/>
              <a:t>T</a:t>
            </a:r>
            <a:r>
              <a:rPr lang="en-US" dirty="0"/>
              <a:t>: ordered rooted tree)</a:t>
            </a:r>
          </a:p>
          <a:p>
            <a:r>
              <a:rPr lang="en-US" i="1" dirty="0"/>
              <a:t>r</a:t>
            </a:r>
            <a:r>
              <a:rPr lang="en-US" dirty="0"/>
              <a:t> := root of </a:t>
            </a:r>
            <a:r>
              <a:rPr lang="en-US" i="1" dirty="0"/>
              <a:t>T</a:t>
            </a:r>
          </a:p>
          <a:p>
            <a:r>
              <a:rPr lang="en-US" b="1" dirty="0"/>
              <a:t>for</a:t>
            </a:r>
            <a:r>
              <a:rPr lang="en-US" dirty="0"/>
              <a:t> each child </a:t>
            </a:r>
            <a:r>
              <a:rPr lang="en-US" i="1" dirty="0"/>
              <a:t>c</a:t>
            </a:r>
            <a:r>
              <a:rPr lang="en-US" dirty="0"/>
              <a:t> of</a:t>
            </a:r>
            <a:r>
              <a:rPr lang="en-US" i="1" dirty="0"/>
              <a:t> r </a:t>
            </a:r>
            <a:r>
              <a:rPr lang="en-US" dirty="0"/>
              <a:t>from</a:t>
            </a:r>
            <a:br>
              <a:rPr lang="en-US" dirty="0"/>
            </a:br>
            <a:r>
              <a:rPr lang="en-US" dirty="0"/>
              <a:t>left to right</a:t>
            </a:r>
          </a:p>
          <a:p>
            <a:r>
              <a:rPr lang="en-US" i="1" dirty="0"/>
              <a:t>T</a:t>
            </a:r>
            <a:r>
              <a:rPr lang="en-US" dirty="0"/>
              <a:t>(</a:t>
            </a:r>
            <a:r>
              <a:rPr lang="en-US" i="1" dirty="0"/>
              <a:t>c</a:t>
            </a:r>
            <a:r>
              <a:rPr lang="en-US" dirty="0"/>
              <a:t>) := subtree with </a:t>
            </a:r>
            <a:r>
              <a:rPr lang="en-US" i="1" dirty="0"/>
              <a:t>c</a:t>
            </a:r>
            <a:r>
              <a:rPr lang="en-US" dirty="0"/>
              <a:t> as root</a:t>
            </a:r>
          </a:p>
          <a:p>
            <a:r>
              <a:rPr lang="en-US" dirty="0" err="1"/>
              <a:t>postorder</a:t>
            </a:r>
            <a:r>
              <a:rPr lang="en-US" dirty="0"/>
              <a:t>(</a:t>
            </a:r>
            <a:r>
              <a:rPr lang="en-US" i="1" dirty="0"/>
              <a:t>T</a:t>
            </a:r>
            <a:r>
              <a:rPr lang="en-US" dirty="0"/>
              <a:t>(</a:t>
            </a:r>
            <a:r>
              <a:rPr lang="en-US" i="1" dirty="0"/>
              <a:t>c</a:t>
            </a:r>
            <a:r>
              <a:rPr lang="en-US" dirty="0"/>
              <a:t>))</a:t>
            </a:r>
          </a:p>
          <a:p>
            <a:r>
              <a:rPr lang="en-US" dirty="0"/>
              <a:t>list</a:t>
            </a:r>
            <a:r>
              <a:rPr lang="en-US" i="1" dirty="0"/>
              <a:t> r</a:t>
            </a:r>
          </a:p>
        </p:txBody>
      </p:sp>
      <p:pic>
        <p:nvPicPr>
          <p:cNvPr id="9" name="Picture 3" descr="An ordered rooted tree T and 4 steps of the postorder traversal algorithm.&#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770056" y="1436186"/>
            <a:ext cx="2916744" cy="494130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232009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Trees</a:t>
            </a:r>
            <a:endParaRPr lang="en-US" sz="1500" dirty="0"/>
          </a:p>
        </p:txBody>
      </p:sp>
      <p:sp>
        <p:nvSpPr>
          <p:cNvPr id="4" name="Content Placeholder 2"/>
          <p:cNvSpPr>
            <a:spLocks noGrp="1"/>
          </p:cNvSpPr>
          <p:nvPr>
            <p:ph idx="1"/>
          </p:nvPr>
        </p:nvSpPr>
        <p:spPr>
          <a:xfrm>
            <a:off x="457200" y="1295400"/>
            <a:ext cx="8229600" cy="1752600"/>
          </a:xfrm>
        </p:spPr>
        <p:txBody>
          <a:bodyPr/>
          <a:lstStyle/>
          <a:p>
            <a:r>
              <a:rPr lang="en-US" dirty="0"/>
              <a:t>Complex expressions can be represented using ordered rooted trees.</a:t>
            </a:r>
          </a:p>
          <a:p>
            <a:r>
              <a:rPr lang="en-US" dirty="0"/>
              <a:t>Consider the expression</a:t>
            </a:r>
          </a:p>
        </p:txBody>
      </p:sp>
      <p:graphicFrame>
        <p:nvGraphicFramePr>
          <p:cNvPr id="10" name="Object 3"/>
          <p:cNvGraphicFramePr>
            <a:graphicFrameLocks noChangeAspect="1"/>
          </p:cNvGraphicFramePr>
          <p:nvPr>
            <p:extLst>
              <p:ext uri="{D42A27DB-BD31-4B8C-83A1-F6EECF244321}">
                <p14:modId xmlns:p14="http://schemas.microsoft.com/office/powerpoint/2010/main" val="7005403"/>
              </p:ext>
            </p:extLst>
          </p:nvPr>
        </p:nvGraphicFramePr>
        <p:xfrm>
          <a:off x="4582160" y="2572512"/>
          <a:ext cx="3418840" cy="569806"/>
        </p:xfrm>
        <a:graphic>
          <a:graphicData uri="http://schemas.openxmlformats.org/presentationml/2006/ole">
            <mc:AlternateContent xmlns:mc="http://schemas.openxmlformats.org/markup-compatibility/2006">
              <mc:Choice xmlns:v="urn:schemas-microsoft-com:vml" Requires="v">
                <p:oleObj spid="_x0000_s33235" name="Equation" r:id="rId3" imgW="1676160" imgH="279360" progId="Equation.DSMT4">
                  <p:embed/>
                </p:oleObj>
              </mc:Choice>
              <mc:Fallback>
                <p:oleObj name="Equation" r:id="rId3" imgW="1676160" imgH="279360" progId="Equation.DSMT4">
                  <p:embed/>
                  <p:pic>
                    <p:nvPicPr>
                      <p:cNvPr id="0" name=""/>
                      <p:cNvPicPr/>
                      <p:nvPr/>
                    </p:nvPicPr>
                    <p:blipFill>
                      <a:blip r:embed="rId4"/>
                      <a:stretch>
                        <a:fillRect/>
                      </a:stretch>
                    </p:blipFill>
                    <p:spPr>
                      <a:xfrm>
                        <a:off x="4582160" y="2572512"/>
                        <a:ext cx="3418840" cy="569806"/>
                      </a:xfrm>
                      <a:prstGeom prst="rect">
                        <a:avLst/>
                      </a:prstGeom>
                    </p:spPr>
                  </p:pic>
                </p:oleObj>
              </mc:Fallback>
            </mc:AlternateContent>
          </a:graphicData>
        </a:graphic>
      </p:graphicFrame>
      <p:sp>
        <p:nvSpPr>
          <p:cNvPr id="5" name="Content Placeholder 4"/>
          <p:cNvSpPr>
            <a:spLocks noGrp="1"/>
          </p:cNvSpPr>
          <p:nvPr>
            <p:ph idx="13"/>
          </p:nvPr>
        </p:nvSpPr>
        <p:spPr>
          <a:xfrm>
            <a:off x="457200" y="3048000"/>
            <a:ext cx="8305800" cy="1066800"/>
          </a:xfrm>
        </p:spPr>
        <p:txBody>
          <a:bodyPr/>
          <a:lstStyle/>
          <a:p>
            <a:r>
              <a:rPr lang="en-US" dirty="0"/>
              <a:t>A binary tree for the expression can be built from the bottom up, as is illustrated here.</a:t>
            </a:r>
          </a:p>
        </p:txBody>
      </p:sp>
      <p:pic>
        <p:nvPicPr>
          <p:cNvPr id="14" name="Picture 5" descr="A tree and 4 subtrees representing the expression.&#10;"/>
          <p:cNvPicPr>
            <a:picLocks noGrp="1" noChangeAspect="1" noChangeArrowheads="1"/>
          </p:cNvPicPr>
          <p:nvPr>
            <p:ph idx="14"/>
          </p:nvPr>
        </p:nvPicPr>
        <p:blipFill>
          <a:blip r:embed="rId5">
            <a:extLst>
              <a:ext uri="{28A0092B-C50C-407E-A947-70E740481C1C}">
                <a14:useLocalDpi xmlns:a14="http://schemas.microsoft.com/office/drawing/2010/main" val="0"/>
              </a:ext>
            </a:extLst>
          </a:blip>
          <a:stretch>
            <a:fillRect/>
          </a:stretch>
        </p:blipFill>
        <p:spPr bwMode="auto">
          <a:xfrm>
            <a:off x="2362200" y="4590288"/>
            <a:ext cx="4419600" cy="181051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6"/>
          <p:cNvSpPr>
            <a:spLocks noGrp="1"/>
          </p:cNvSpPr>
          <p:nvPr>
            <p:ph type="body" sz="quarter" idx="15"/>
          </p:nvPr>
        </p:nvSpPr>
        <p:spPr>
          <a:xfrm>
            <a:off x="3465576" y="6446520"/>
            <a:ext cx="2212848"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2534862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Infix Notation</a:t>
            </a:r>
          </a:p>
        </p:txBody>
      </p:sp>
      <p:sp>
        <p:nvSpPr>
          <p:cNvPr id="6" name="Content Placeholder 2"/>
          <p:cNvSpPr>
            <a:spLocks noGrp="1"/>
          </p:cNvSpPr>
          <p:nvPr>
            <p:ph idx="1"/>
          </p:nvPr>
        </p:nvSpPr>
        <p:spPr>
          <a:xfrm>
            <a:off x="457200" y="1295400"/>
            <a:ext cx="8229600" cy="3962400"/>
          </a:xfrm>
        </p:spPr>
        <p:txBody>
          <a:bodyPr/>
          <a:lstStyle/>
          <a:p>
            <a:r>
              <a:rPr lang="en-US" sz="3000" dirty="0"/>
              <a:t>An </a:t>
            </a:r>
            <a:r>
              <a:rPr lang="en-US" sz="3000" dirty="0" err="1"/>
              <a:t>inorder</a:t>
            </a:r>
            <a:r>
              <a:rPr lang="en-US" sz="3000" dirty="0"/>
              <a:t> traversal of the tree representing an expression produces the original expression when parentheses are included except for unary operations, which now immediately follow their operands. </a:t>
            </a:r>
          </a:p>
          <a:p>
            <a:r>
              <a:rPr lang="en-US" sz="3000" dirty="0"/>
              <a:t>We illustrate why parentheses are needed with an example that displays three trees all yield the same infix representation.</a:t>
            </a:r>
          </a:p>
        </p:txBody>
      </p:sp>
      <p:pic>
        <p:nvPicPr>
          <p:cNvPr id="11" name="Picture 3" descr="Three rooted trees representing the expressions.&#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810000" y="4876800"/>
            <a:ext cx="5203952" cy="15202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186375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Introduction to Trees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11.1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Notation</a:t>
            </a:r>
          </a:p>
        </p:txBody>
      </p:sp>
      <p:pic>
        <p:nvPicPr>
          <p:cNvPr id="12" name="Picture 2" descr="A portrait of Jan Lukasiewicz.&#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20000" y="124572"/>
            <a:ext cx="1347216" cy="15594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7010400" y="1600200"/>
            <a:ext cx="1956816" cy="731520"/>
          </a:xfrm>
        </p:spPr>
        <p:txBody>
          <a:bodyPr/>
          <a:lstStyle/>
          <a:p>
            <a:r>
              <a:rPr lang="en-US" sz="2200" dirty="0"/>
              <a:t>Jan </a:t>
            </a:r>
            <a:r>
              <a:rPr lang="en-US" sz="2200" dirty="0" err="1">
                <a:ea typeface="Cambria Math"/>
              </a:rPr>
              <a:t>Ł</a:t>
            </a:r>
            <a:r>
              <a:rPr lang="en-US" sz="2200" dirty="0" err="1"/>
              <a:t>ukasiewicz</a:t>
            </a:r>
            <a:br>
              <a:rPr lang="en-US" sz="2200" dirty="0"/>
            </a:br>
            <a:r>
              <a:rPr lang="en-US" sz="2200" dirty="0"/>
              <a:t>(</a:t>
            </a:r>
            <a:r>
              <a:rPr lang="en-US" sz="2200" dirty="0">
                <a:ea typeface="Cambria Math" pitchFamily="18" charset="0"/>
              </a:rPr>
              <a:t>1878-1956</a:t>
            </a:r>
            <a:r>
              <a:rPr lang="en-US" sz="2200" dirty="0"/>
              <a:t>)</a:t>
            </a:r>
          </a:p>
        </p:txBody>
      </p:sp>
      <p:sp>
        <p:nvSpPr>
          <p:cNvPr id="4" name="Content Placeholder 4"/>
          <p:cNvSpPr>
            <a:spLocks noGrp="1"/>
          </p:cNvSpPr>
          <p:nvPr>
            <p:ph idx="14"/>
          </p:nvPr>
        </p:nvSpPr>
        <p:spPr>
          <a:xfrm>
            <a:off x="457200" y="1325880"/>
            <a:ext cx="5967984" cy="5242560"/>
          </a:xfrm>
        </p:spPr>
        <p:txBody>
          <a:bodyPr/>
          <a:lstStyle/>
          <a:p>
            <a:pPr>
              <a:spcBef>
                <a:spcPts val="600"/>
              </a:spcBef>
            </a:pPr>
            <a:r>
              <a:rPr lang="en-US" sz="2200" dirty="0"/>
              <a:t>When we traverse the rooted tree representation of an expression in preorder, we obtain the </a:t>
            </a:r>
            <a:r>
              <a:rPr lang="en-US" sz="2200" i="1" dirty="0"/>
              <a:t>prefix</a:t>
            </a:r>
            <a:r>
              <a:rPr lang="en-US" sz="2200" dirty="0"/>
              <a:t> form of the expression. Expressions in prefix form are said to be in </a:t>
            </a:r>
            <a:r>
              <a:rPr lang="en-US" sz="2200" i="1" dirty="0"/>
              <a:t>Polish notation</a:t>
            </a:r>
            <a:r>
              <a:rPr lang="en-US" sz="2200" dirty="0"/>
              <a:t>,</a:t>
            </a:r>
            <a:r>
              <a:rPr lang="en-US" sz="2200" i="1" dirty="0"/>
              <a:t> </a:t>
            </a:r>
            <a:r>
              <a:rPr lang="en-US" sz="2200" dirty="0"/>
              <a:t>named after the Polish logician Jan </a:t>
            </a:r>
            <a:r>
              <a:rPr lang="en-US" sz="2200" dirty="0" err="1">
                <a:ea typeface="Cambria Math"/>
              </a:rPr>
              <a:t>Ł</a:t>
            </a:r>
            <a:r>
              <a:rPr lang="en-US" sz="2200" dirty="0" err="1"/>
              <a:t>ukasiewicz</a:t>
            </a:r>
            <a:r>
              <a:rPr lang="en-US" sz="2200" dirty="0"/>
              <a:t>.</a:t>
            </a:r>
          </a:p>
          <a:p>
            <a:pPr>
              <a:spcBef>
                <a:spcPts val="600"/>
              </a:spcBef>
            </a:pPr>
            <a:r>
              <a:rPr lang="en-US" sz="2200" dirty="0"/>
              <a:t>Operators precede their operands in the prefix form of an expression. Parentheses are not needed as the representation is unambiguous.</a:t>
            </a:r>
          </a:p>
          <a:p>
            <a:pPr>
              <a:spcBef>
                <a:spcPts val="600"/>
              </a:spcBef>
            </a:pPr>
            <a:r>
              <a:rPr lang="en-US" sz="2200" dirty="0"/>
              <a:t>The prefix form of ((</a:t>
            </a:r>
            <a:r>
              <a:rPr lang="en-US" sz="2200" i="1" dirty="0"/>
              <a:t>x</a:t>
            </a:r>
            <a:r>
              <a:rPr lang="en-US" sz="2200" dirty="0"/>
              <a:t> + </a:t>
            </a:r>
            <a:r>
              <a:rPr lang="en-US" sz="2200" i="1" dirty="0"/>
              <a:t>y</a:t>
            </a:r>
            <a:r>
              <a:rPr lang="en-US" sz="2200" dirty="0"/>
              <a:t>) </a:t>
            </a:r>
            <a:r>
              <a:rPr lang="en-US" sz="2200" dirty="0">
                <a:ea typeface="Cambria Math"/>
              </a:rPr>
              <a:t>↑</a:t>
            </a:r>
            <a:r>
              <a:rPr lang="en-US" sz="2200" dirty="0"/>
              <a:t> </a:t>
            </a:r>
            <a:r>
              <a:rPr lang="en-US" sz="2200" dirty="0">
                <a:ea typeface="Cambria Math" pitchFamily="18" charset="0"/>
              </a:rPr>
              <a:t>2</a:t>
            </a:r>
            <a:r>
              <a:rPr lang="en-US" sz="2200" dirty="0"/>
              <a:t> ) + ((</a:t>
            </a:r>
            <a:r>
              <a:rPr lang="en-US" sz="2200" i="1" dirty="0"/>
              <a:t>x</a:t>
            </a:r>
            <a:r>
              <a:rPr lang="en-US" sz="2200" dirty="0"/>
              <a:t> </a:t>
            </a:r>
            <a:r>
              <a:rPr lang="en-US" sz="2200" dirty="0">
                <a:ea typeface="Cambria Math"/>
              </a:rPr>
              <a:t>−</a:t>
            </a:r>
            <a:r>
              <a:rPr lang="en-US" sz="2200" dirty="0"/>
              <a:t> </a:t>
            </a:r>
            <a:r>
              <a:rPr lang="en-US" sz="2200" dirty="0">
                <a:ea typeface="Cambria Math" pitchFamily="18" charset="0"/>
              </a:rPr>
              <a:t>4</a:t>
            </a:r>
            <a:r>
              <a:rPr lang="en-US" sz="2200" dirty="0"/>
              <a:t>)/</a:t>
            </a:r>
            <a:r>
              <a:rPr lang="en-US" sz="2200" dirty="0">
                <a:ea typeface="Cambria Math" pitchFamily="18" charset="0"/>
              </a:rPr>
              <a:t>3</a:t>
            </a:r>
            <a:r>
              <a:rPr lang="en-US" sz="2200" dirty="0"/>
              <a:t>) is + </a:t>
            </a:r>
            <a:r>
              <a:rPr lang="en-US" sz="2200" dirty="0">
                <a:ea typeface="Cambria Math"/>
              </a:rPr>
              <a:t>↑ + </a:t>
            </a:r>
            <a:r>
              <a:rPr lang="en-US" sz="2200" i="1" dirty="0"/>
              <a:t>x y </a:t>
            </a:r>
            <a:r>
              <a:rPr lang="en-US" sz="2200" dirty="0">
                <a:ea typeface="Cambria Math" pitchFamily="18" charset="0"/>
              </a:rPr>
              <a:t>2 </a:t>
            </a:r>
            <a:r>
              <a:rPr lang="en-US" sz="2200" dirty="0"/>
              <a:t>/ </a:t>
            </a:r>
            <a:r>
              <a:rPr lang="en-US" sz="2200" dirty="0">
                <a:ea typeface="Cambria Math"/>
              </a:rPr>
              <a:t>− </a:t>
            </a:r>
            <a:r>
              <a:rPr lang="en-US" sz="2200" i="1" dirty="0"/>
              <a:t>x </a:t>
            </a:r>
            <a:r>
              <a:rPr lang="en-US" sz="2200" dirty="0">
                <a:ea typeface="Cambria Math" pitchFamily="18" charset="0"/>
              </a:rPr>
              <a:t>4 3</a:t>
            </a:r>
            <a:r>
              <a:rPr lang="en-US" sz="2200" dirty="0"/>
              <a:t>.</a:t>
            </a:r>
          </a:p>
          <a:p>
            <a:pPr>
              <a:spcBef>
                <a:spcPts val="600"/>
              </a:spcBef>
            </a:pPr>
            <a:r>
              <a:rPr lang="en-US" sz="2200" dirty="0"/>
              <a:t>Prefix expressions are evaluated by working from right to left. When we encounter an operator, we perform the corresponding operation with the two operations to the right.</a:t>
            </a:r>
          </a:p>
        </p:txBody>
      </p:sp>
      <p:sp>
        <p:nvSpPr>
          <p:cNvPr id="5" name="Content Placeholder 5"/>
          <p:cNvSpPr>
            <a:spLocks noGrp="1"/>
          </p:cNvSpPr>
          <p:nvPr>
            <p:ph idx="15"/>
          </p:nvPr>
        </p:nvSpPr>
        <p:spPr>
          <a:xfrm>
            <a:off x="6425184" y="2362200"/>
            <a:ext cx="2566416" cy="1447800"/>
          </a:xfrm>
        </p:spPr>
        <p:txBody>
          <a:bodyPr/>
          <a:lstStyle/>
          <a:p>
            <a:r>
              <a:rPr lang="en-US" sz="2200" b="1" dirty="0"/>
              <a:t>Example</a:t>
            </a:r>
            <a:r>
              <a:rPr lang="en-US" sz="2200" dirty="0"/>
              <a:t>: We show the steps used to evaluate a particular prefix expression:</a:t>
            </a:r>
            <a:endParaRPr lang="en-US" sz="2200" b="1" dirty="0"/>
          </a:p>
        </p:txBody>
      </p:sp>
      <p:pic>
        <p:nvPicPr>
          <p:cNvPr id="14" name="Picture 6" descr="5 steps of evaluating a prefix expression plus minus multiply 2 3 5 divide exponentiation 2 3 4.  &#10;"/>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6449802" y="3870960"/>
            <a:ext cx="2517180" cy="2682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7"/>
          <p:cNvSpPr>
            <a:spLocks noGrp="1"/>
          </p:cNvSpPr>
          <p:nvPr>
            <p:ph type="body" sz="quarter" idx="18"/>
          </p:nvPr>
        </p:nvSpPr>
        <p:spPr>
          <a:xfrm>
            <a:off x="3465576" y="6446520"/>
            <a:ext cx="2212848" cy="182880"/>
          </a:xfrm>
        </p:spPr>
        <p:txBody>
          <a:bodyPr anchor="ctr"/>
          <a:lstStyle/>
          <a:p>
            <a:r>
              <a:rPr lang="en-US" sz="1200" dirty="0">
                <a:latin typeface="+mj-lt"/>
                <a:hlinkClick r:id="rId4" action="ppaction://hlinksldjump"/>
              </a:rPr>
              <a:t>Jump to long description</a:t>
            </a:r>
            <a:endParaRPr lang="en-US" sz="1200" dirty="0">
              <a:latin typeface="+mj-lt"/>
            </a:endParaRPr>
          </a:p>
        </p:txBody>
      </p:sp>
    </p:spTree>
    <p:extLst>
      <p:ext uri="{BB962C8B-B14F-4D97-AF65-F5344CB8AC3E}">
        <p14:creationId xmlns:p14="http://schemas.microsoft.com/office/powerpoint/2010/main" val="431314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Postfix Notation</a:t>
            </a:r>
          </a:p>
        </p:txBody>
      </p:sp>
      <p:sp>
        <p:nvSpPr>
          <p:cNvPr id="10" name="Content Placeholder 2"/>
          <p:cNvSpPr>
            <a:spLocks noGrp="1"/>
          </p:cNvSpPr>
          <p:nvPr>
            <p:ph idx="1"/>
          </p:nvPr>
        </p:nvSpPr>
        <p:spPr>
          <a:xfrm>
            <a:off x="457200" y="1295400"/>
            <a:ext cx="5791200" cy="5257800"/>
          </a:xfrm>
        </p:spPr>
        <p:txBody>
          <a:bodyPr/>
          <a:lstStyle/>
          <a:p>
            <a:pPr>
              <a:spcBef>
                <a:spcPts val="600"/>
              </a:spcBef>
            </a:pPr>
            <a:r>
              <a:rPr lang="en-US" sz="2400" dirty="0"/>
              <a:t>We obtain the </a:t>
            </a:r>
            <a:r>
              <a:rPr lang="en-US" sz="2400" i="1" dirty="0"/>
              <a:t>postfix form </a:t>
            </a:r>
            <a:r>
              <a:rPr lang="en-US" sz="2400" dirty="0"/>
              <a:t>of an expression by traversing its binary trees in </a:t>
            </a:r>
            <a:r>
              <a:rPr lang="en-US" sz="2400" dirty="0" err="1"/>
              <a:t>postorder</a:t>
            </a:r>
            <a:r>
              <a:rPr lang="en-US" sz="2400" dirty="0"/>
              <a:t>. Expressions written in postfix form are said to be in </a:t>
            </a:r>
            <a:r>
              <a:rPr lang="en-US" sz="2400" i="1" dirty="0"/>
              <a:t>reverse Polish notation. </a:t>
            </a:r>
          </a:p>
          <a:p>
            <a:pPr>
              <a:spcBef>
                <a:spcPts val="600"/>
              </a:spcBef>
            </a:pPr>
            <a:r>
              <a:rPr lang="en-US" sz="2400" dirty="0"/>
              <a:t>Parentheses are not needed as the postfix form is unambiguous. </a:t>
            </a:r>
          </a:p>
          <a:p>
            <a:pPr>
              <a:spcBef>
                <a:spcPts val="600"/>
              </a:spcBef>
            </a:pPr>
            <a:r>
              <a:rPr lang="en-US" sz="2400" i="1" dirty="0"/>
              <a:t>x y </a:t>
            </a:r>
            <a:r>
              <a:rPr lang="en-US" sz="2400" dirty="0"/>
              <a:t>+ </a:t>
            </a:r>
            <a:r>
              <a:rPr lang="en-US" sz="2400" dirty="0">
                <a:ea typeface="Cambria Math" pitchFamily="18" charset="0"/>
              </a:rPr>
              <a:t>2 </a:t>
            </a:r>
            <a:r>
              <a:rPr lang="en-US" sz="2400" dirty="0">
                <a:ea typeface="Cambria Math"/>
              </a:rPr>
              <a:t>↑ </a:t>
            </a:r>
            <a:r>
              <a:rPr lang="en-US" sz="2400" i="1" dirty="0"/>
              <a:t>x </a:t>
            </a:r>
            <a:r>
              <a:rPr lang="en-US" sz="2400" dirty="0">
                <a:ea typeface="Cambria Math" pitchFamily="18" charset="0"/>
              </a:rPr>
              <a:t>4</a:t>
            </a:r>
            <a:r>
              <a:rPr lang="en-US" sz="2400" dirty="0">
                <a:ea typeface="Cambria Math"/>
              </a:rPr>
              <a:t> − </a:t>
            </a:r>
            <a:r>
              <a:rPr lang="en-US" sz="2400" dirty="0">
                <a:ea typeface="Cambria Math" pitchFamily="18" charset="0"/>
              </a:rPr>
              <a:t>3 </a:t>
            </a:r>
            <a:r>
              <a:rPr lang="en-US" sz="2400" dirty="0"/>
              <a:t>/</a:t>
            </a:r>
            <a:r>
              <a:rPr lang="en-US" sz="2400" dirty="0">
                <a:ea typeface="Cambria Math" pitchFamily="18" charset="0"/>
              </a:rPr>
              <a:t> </a:t>
            </a:r>
            <a:r>
              <a:rPr lang="en-US" sz="2400" dirty="0">
                <a:ea typeface="Cambria Math"/>
              </a:rPr>
              <a:t>+</a:t>
            </a:r>
            <a:r>
              <a:rPr lang="en-US" sz="2400" dirty="0"/>
              <a:t> is the  postfix                              form of ((</a:t>
            </a:r>
            <a:r>
              <a:rPr lang="en-US" sz="2400" i="1" dirty="0"/>
              <a:t>x</a:t>
            </a:r>
            <a:r>
              <a:rPr lang="en-US" sz="2400" dirty="0"/>
              <a:t> + </a:t>
            </a:r>
            <a:r>
              <a:rPr lang="en-US" sz="2400" i="1" dirty="0"/>
              <a:t>y</a:t>
            </a:r>
            <a:r>
              <a:rPr lang="en-US" sz="2400" dirty="0"/>
              <a:t>) </a:t>
            </a:r>
            <a:r>
              <a:rPr lang="en-US" sz="2400" dirty="0">
                <a:ea typeface="Cambria Math"/>
              </a:rPr>
              <a:t>↑</a:t>
            </a:r>
            <a:r>
              <a:rPr lang="en-US" sz="2400" dirty="0"/>
              <a:t> </a:t>
            </a:r>
            <a:r>
              <a:rPr lang="en-US" sz="2400" dirty="0">
                <a:ea typeface="Cambria Math" pitchFamily="18" charset="0"/>
              </a:rPr>
              <a:t>2</a:t>
            </a:r>
            <a:r>
              <a:rPr lang="en-US" sz="2400" dirty="0"/>
              <a:t> ) + ((</a:t>
            </a:r>
            <a:r>
              <a:rPr lang="en-US" sz="2400" i="1" dirty="0"/>
              <a:t>x</a:t>
            </a:r>
            <a:r>
              <a:rPr lang="en-US" sz="2400" dirty="0"/>
              <a:t> </a:t>
            </a:r>
            <a:r>
              <a:rPr lang="en-US" sz="2400" dirty="0">
                <a:ea typeface="Cambria Math"/>
              </a:rPr>
              <a:t>−</a:t>
            </a:r>
            <a:r>
              <a:rPr lang="en-US" sz="2400" dirty="0"/>
              <a:t> </a:t>
            </a:r>
            <a:r>
              <a:rPr lang="en-US" sz="2400" dirty="0">
                <a:ea typeface="Cambria Math" pitchFamily="18" charset="0"/>
              </a:rPr>
              <a:t>4</a:t>
            </a:r>
            <a:r>
              <a:rPr lang="en-US" sz="2400" dirty="0"/>
              <a:t>)/</a:t>
            </a:r>
            <a:r>
              <a:rPr lang="en-US" sz="2400" dirty="0">
                <a:ea typeface="Cambria Math" pitchFamily="18" charset="0"/>
              </a:rPr>
              <a:t>3</a:t>
            </a:r>
            <a:r>
              <a:rPr lang="en-US" sz="2400" dirty="0"/>
              <a:t>).</a:t>
            </a:r>
          </a:p>
          <a:p>
            <a:pPr>
              <a:spcBef>
                <a:spcPts val="600"/>
              </a:spcBef>
            </a:pPr>
            <a:r>
              <a:rPr lang="en-US" sz="2400" dirty="0"/>
              <a:t>A binary operator follows its two operands. So, to evaluate an expression one works from left to right, carrying out an operation represented by an operator on its preceding operands.</a:t>
            </a:r>
          </a:p>
        </p:txBody>
      </p:sp>
      <p:sp>
        <p:nvSpPr>
          <p:cNvPr id="9" name="Content Placeholder 3"/>
          <p:cNvSpPr>
            <a:spLocks noGrp="1"/>
          </p:cNvSpPr>
          <p:nvPr>
            <p:ph idx="13"/>
          </p:nvPr>
        </p:nvSpPr>
        <p:spPr>
          <a:xfrm>
            <a:off x="6455664" y="1325880"/>
            <a:ext cx="2535936" cy="1874520"/>
          </a:xfrm>
        </p:spPr>
        <p:txBody>
          <a:bodyPr/>
          <a:lstStyle/>
          <a:p>
            <a:r>
              <a:rPr lang="en-US" sz="2400" b="1" dirty="0"/>
              <a:t>Example</a:t>
            </a:r>
            <a:r>
              <a:rPr lang="en-US" sz="2400" dirty="0"/>
              <a:t>: We show the steps used to evaluate a particular postfix expression.</a:t>
            </a:r>
            <a:endParaRPr lang="en-US" sz="2400" b="1" dirty="0"/>
          </a:p>
        </p:txBody>
      </p:sp>
      <p:pic>
        <p:nvPicPr>
          <p:cNvPr id="11" name="Picture 4" descr="5 steps of evaluating a postfix expression 7 2 3 multiply minus 4 exponentiation 9 3 divide plus. &#10;"/>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6150864" y="3533948"/>
            <a:ext cx="2840736" cy="3019252"/>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5"/>
          <p:cNvSpPr>
            <a:spLocks noGrp="1"/>
          </p:cNvSpPr>
          <p:nvPr>
            <p:ph type="body" sz="quarter" idx="15"/>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1113222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Spanning Trees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11.4</a:t>
            </a:r>
          </a:p>
        </p:txBody>
      </p:sp>
    </p:spTree>
    <p:extLst>
      <p:ext uri="{BB962C8B-B14F-4D97-AF65-F5344CB8AC3E}">
        <p14:creationId xmlns:p14="http://schemas.microsoft.com/office/powerpoint/2010/main" val="2352423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p>
        </p:txBody>
      </p:sp>
      <p:sp>
        <p:nvSpPr>
          <p:cNvPr id="3" name="Content Placeholder 2"/>
          <p:cNvSpPr>
            <a:spLocks noGrp="1"/>
          </p:cNvSpPr>
          <p:nvPr>
            <p:ph idx="1"/>
          </p:nvPr>
        </p:nvSpPr>
        <p:spPr>
          <a:xfrm>
            <a:off x="457200" y="1295400"/>
            <a:ext cx="8321040" cy="5257800"/>
          </a:xfrm>
        </p:spPr>
        <p:txBody>
          <a:bodyPr/>
          <a:lstStyle/>
          <a:p>
            <a:r>
              <a:rPr lang="en-US" dirty="0"/>
              <a:t>Spanning Trees</a:t>
            </a:r>
          </a:p>
          <a:p>
            <a:r>
              <a:rPr lang="en-US" dirty="0"/>
              <a:t>Depth-First Search</a:t>
            </a:r>
          </a:p>
          <a:p>
            <a:r>
              <a:rPr lang="en-US" dirty="0"/>
              <a:t>Breadth-First Search</a:t>
            </a:r>
          </a:p>
          <a:p>
            <a:r>
              <a:rPr lang="en-US" dirty="0"/>
              <a:t>Backtracking Applications (</a:t>
            </a:r>
            <a:r>
              <a:rPr lang="en-US" i="1" dirty="0"/>
              <a:t>not currently included in overheads</a:t>
            </a:r>
            <a:r>
              <a:rPr lang="en-US" dirty="0"/>
              <a:t>)</a:t>
            </a:r>
          </a:p>
          <a:p>
            <a:r>
              <a:rPr lang="en-US" dirty="0"/>
              <a:t> Depth-First Search in Directed Graphs</a:t>
            </a:r>
          </a:p>
        </p:txBody>
      </p:sp>
    </p:spTree>
    <p:extLst>
      <p:ext uri="{BB962C8B-B14F-4D97-AF65-F5344CB8AC3E}">
        <p14:creationId xmlns:p14="http://schemas.microsoft.com/office/powerpoint/2010/main" val="106806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a:t>
            </a:r>
            <a:r>
              <a:rPr lang="en-US" sz="1500" dirty="0"/>
              <a:t> 1</a:t>
            </a:r>
          </a:p>
        </p:txBody>
      </p:sp>
      <p:sp>
        <p:nvSpPr>
          <p:cNvPr id="9" name="Content Placeholder 2"/>
          <p:cNvSpPr>
            <a:spLocks noGrp="1"/>
          </p:cNvSpPr>
          <p:nvPr>
            <p:ph idx="1"/>
          </p:nvPr>
        </p:nvSpPr>
        <p:spPr>
          <a:xfrm>
            <a:off x="457200" y="1295400"/>
            <a:ext cx="8458200" cy="1828800"/>
          </a:xfrm>
        </p:spPr>
        <p:txBody>
          <a:bodyPr/>
          <a:lstStyle/>
          <a:p>
            <a:pPr>
              <a:spcBef>
                <a:spcPts val="600"/>
              </a:spcBef>
            </a:pPr>
            <a:r>
              <a:rPr lang="en-US" sz="2600" b="1" dirty="0"/>
              <a:t>Definition</a:t>
            </a:r>
            <a:r>
              <a:rPr lang="en-US" sz="2600" dirty="0"/>
              <a:t>: Let </a:t>
            </a:r>
            <a:r>
              <a:rPr lang="en-US" sz="2600" i="1" dirty="0"/>
              <a:t>G</a:t>
            </a:r>
            <a:r>
              <a:rPr lang="en-US" sz="2600" dirty="0"/>
              <a:t> be a simple graph. A</a:t>
            </a:r>
            <a:br>
              <a:rPr lang="en-US" sz="2600" dirty="0"/>
            </a:br>
            <a:r>
              <a:rPr lang="en-US" sz="2600" dirty="0"/>
              <a:t>spanning tree of </a:t>
            </a:r>
            <a:r>
              <a:rPr lang="en-US" sz="2600" i="1" dirty="0"/>
              <a:t>G</a:t>
            </a:r>
            <a:r>
              <a:rPr lang="en-US" sz="2600" dirty="0"/>
              <a:t> is a subgraph of </a:t>
            </a:r>
            <a:r>
              <a:rPr lang="en-US" sz="2600" i="1" dirty="0"/>
              <a:t>G</a:t>
            </a:r>
            <a:r>
              <a:rPr lang="en-US" sz="2600" dirty="0"/>
              <a:t> that is</a:t>
            </a:r>
            <a:br>
              <a:rPr lang="en-US" sz="2600" dirty="0"/>
            </a:br>
            <a:r>
              <a:rPr lang="en-US" sz="2600" dirty="0"/>
              <a:t>a tree containing every vertex of </a:t>
            </a:r>
            <a:r>
              <a:rPr lang="en-US" sz="2600" i="1" dirty="0"/>
              <a:t>G</a:t>
            </a:r>
            <a:r>
              <a:rPr lang="en-US" sz="2600" dirty="0"/>
              <a:t>. </a:t>
            </a:r>
          </a:p>
          <a:p>
            <a:pPr>
              <a:spcBef>
                <a:spcPts val="600"/>
              </a:spcBef>
            </a:pPr>
            <a:r>
              <a:rPr lang="en-US" sz="2600" b="1" dirty="0"/>
              <a:t>Example</a:t>
            </a:r>
            <a:r>
              <a:rPr lang="en-US" sz="2600" dirty="0"/>
              <a:t>: Find the spanning tree of this simple graph:</a:t>
            </a:r>
          </a:p>
        </p:txBody>
      </p:sp>
      <p:pic>
        <p:nvPicPr>
          <p:cNvPr id="12" name="Picture 3" descr="Graph G with 7 vertices labeled from A to G. And 9 edges. A B, B F, A E. E F, F G, E G. F C, G C, and C D.&#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704020" y="1295400"/>
            <a:ext cx="2211380" cy="135249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457200" y="3124200"/>
            <a:ext cx="8458200" cy="3429000"/>
          </a:xfrm>
        </p:spPr>
        <p:txBody>
          <a:bodyPr/>
          <a:lstStyle/>
          <a:p>
            <a:r>
              <a:rPr lang="en-US" sz="2600" b="1" dirty="0"/>
              <a:t>Solution</a:t>
            </a:r>
            <a:r>
              <a:rPr lang="en-US" sz="2600" dirty="0"/>
              <a:t>: The graph is connected, but is not a tree because it contains simple circuits. Remove the edge {</a:t>
            </a:r>
            <a:r>
              <a:rPr lang="en-US" sz="2600" i="1" dirty="0"/>
              <a:t>a</a:t>
            </a:r>
            <a:r>
              <a:rPr lang="en-US" sz="2600" dirty="0"/>
              <a:t>, </a:t>
            </a:r>
            <a:r>
              <a:rPr lang="en-US" sz="2600" i="1" dirty="0"/>
              <a:t>e</a:t>
            </a:r>
            <a:r>
              <a:rPr lang="en-US" sz="2600" dirty="0"/>
              <a:t>}. Now one simple circuit is gone, but the remaining subgraph still has a simple circuit. Remove the edge {</a:t>
            </a:r>
            <a:r>
              <a:rPr lang="en-US" sz="2600" i="1" dirty="0"/>
              <a:t>e</a:t>
            </a:r>
            <a:r>
              <a:rPr lang="en-US" sz="2600" dirty="0"/>
              <a:t>, </a:t>
            </a:r>
            <a:r>
              <a:rPr lang="en-US" sz="2600" i="1" dirty="0"/>
              <a:t>f</a:t>
            </a:r>
            <a:r>
              <a:rPr lang="en-US" sz="2600" dirty="0"/>
              <a:t>} and then the edge {</a:t>
            </a:r>
            <a:r>
              <a:rPr lang="en-US" sz="2600" i="1" dirty="0"/>
              <a:t>c</a:t>
            </a:r>
            <a:r>
              <a:rPr lang="en-US" sz="2600" dirty="0"/>
              <a:t>, </a:t>
            </a:r>
            <a:r>
              <a:rPr lang="en-US" sz="2600" i="1" dirty="0"/>
              <a:t>g</a:t>
            </a:r>
            <a:r>
              <a:rPr lang="en-US" sz="2600" dirty="0"/>
              <a:t>} to produce a simple graph with no simple circuits. It is a spanning tree, because it</a:t>
            </a:r>
            <a:br>
              <a:rPr lang="en-US" sz="2600" dirty="0"/>
            </a:br>
            <a:r>
              <a:rPr lang="en-US" sz="2600" dirty="0"/>
              <a:t>contains every vertex of</a:t>
            </a:r>
            <a:br>
              <a:rPr lang="en-US" sz="2600" dirty="0"/>
            </a:br>
            <a:r>
              <a:rPr lang="en-US" sz="2600" dirty="0"/>
              <a:t>the original graph.</a:t>
            </a:r>
          </a:p>
        </p:txBody>
      </p:sp>
      <p:pic>
        <p:nvPicPr>
          <p:cNvPr id="10" name="Picture 5" descr="Producing a spanning tree of the previous figure. In step 1 edge A E is removed. In step 2 edge E F is removed. In step 3 edge C G is removed.&#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4062926" y="5334000"/>
            <a:ext cx="4928674"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672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a:t>
            </a:r>
            <a:r>
              <a:rPr lang="en-US" sz="1500" dirty="0"/>
              <a:t> 2</a:t>
            </a:r>
            <a:endParaRPr lang="en-US" dirty="0"/>
          </a:p>
        </p:txBody>
      </p:sp>
      <p:sp>
        <p:nvSpPr>
          <p:cNvPr id="5" name="Content Placeholder 2"/>
          <p:cNvSpPr>
            <a:spLocks noGrp="1"/>
          </p:cNvSpPr>
          <p:nvPr>
            <p:ph idx="1"/>
          </p:nvPr>
        </p:nvSpPr>
        <p:spPr>
          <a:xfrm>
            <a:off x="457200" y="1295400"/>
            <a:ext cx="8458200" cy="5257800"/>
          </a:xfrm>
        </p:spPr>
        <p:txBody>
          <a:bodyPr/>
          <a:lstStyle/>
          <a:p>
            <a:pPr>
              <a:spcBef>
                <a:spcPts val="600"/>
              </a:spcBef>
            </a:pPr>
            <a:r>
              <a:rPr lang="en-US" sz="2300" b="1" dirty="0"/>
              <a:t>Theorem</a:t>
            </a:r>
            <a:r>
              <a:rPr lang="en-US" sz="2300" dirty="0"/>
              <a:t>: A simple graph is connected if and only if it has a spanning tree.</a:t>
            </a:r>
          </a:p>
          <a:p>
            <a:pPr>
              <a:spcBef>
                <a:spcPts val="600"/>
              </a:spcBef>
            </a:pPr>
            <a:r>
              <a:rPr lang="en-US" sz="2300" b="1" i="1" dirty="0"/>
              <a:t>Proof</a:t>
            </a:r>
            <a:r>
              <a:rPr lang="en-US" sz="2300" dirty="0"/>
              <a:t>: Suppose that a simple graph </a:t>
            </a:r>
            <a:r>
              <a:rPr lang="en-US" sz="2300" i="1" dirty="0"/>
              <a:t>G</a:t>
            </a:r>
            <a:r>
              <a:rPr lang="en-US" sz="2300" dirty="0"/>
              <a:t> has a spanning tree </a:t>
            </a:r>
            <a:r>
              <a:rPr lang="en-US" sz="2300" i="1" dirty="0"/>
              <a:t>T</a:t>
            </a:r>
            <a:r>
              <a:rPr lang="en-US" sz="2300" dirty="0"/>
              <a:t>. </a:t>
            </a:r>
            <a:r>
              <a:rPr lang="en-US" sz="2300" i="1" dirty="0"/>
              <a:t>T</a:t>
            </a:r>
            <a:r>
              <a:rPr lang="en-US" sz="2300" dirty="0"/>
              <a:t> contains every vertex of </a:t>
            </a:r>
            <a:r>
              <a:rPr lang="en-US" sz="2300" i="1" dirty="0"/>
              <a:t>G</a:t>
            </a:r>
            <a:r>
              <a:rPr lang="en-US" sz="2300" dirty="0"/>
              <a:t> and there is a path in </a:t>
            </a:r>
            <a:r>
              <a:rPr lang="en-US" sz="2300" i="1" dirty="0"/>
              <a:t>T</a:t>
            </a:r>
            <a:r>
              <a:rPr lang="en-US" sz="2300" dirty="0"/>
              <a:t> between any two of its vertices. Because </a:t>
            </a:r>
            <a:r>
              <a:rPr lang="en-US" sz="2300" i="1" dirty="0"/>
              <a:t>T</a:t>
            </a:r>
            <a:r>
              <a:rPr lang="en-US" sz="2300" dirty="0"/>
              <a:t> is a subgraph of </a:t>
            </a:r>
            <a:r>
              <a:rPr lang="en-US" sz="2300" i="1" dirty="0"/>
              <a:t>G</a:t>
            </a:r>
            <a:r>
              <a:rPr lang="en-US" sz="2300" dirty="0"/>
              <a:t>, there is a path in </a:t>
            </a:r>
            <a:r>
              <a:rPr lang="en-US" sz="2300" i="1" dirty="0"/>
              <a:t>G</a:t>
            </a:r>
            <a:r>
              <a:rPr lang="en-US" sz="2300" dirty="0"/>
              <a:t> between any two of its vertices. Hence, </a:t>
            </a:r>
            <a:r>
              <a:rPr lang="en-US" sz="2300" i="1" dirty="0"/>
              <a:t>G </a:t>
            </a:r>
            <a:r>
              <a:rPr lang="en-US" sz="2300" dirty="0"/>
              <a:t>is connected. </a:t>
            </a:r>
          </a:p>
          <a:p>
            <a:pPr>
              <a:spcBef>
                <a:spcPts val="600"/>
              </a:spcBef>
            </a:pPr>
            <a:r>
              <a:rPr lang="en-US" sz="2300" dirty="0"/>
              <a:t>Now suppose that </a:t>
            </a:r>
            <a:r>
              <a:rPr lang="en-US" sz="2300" i="1" dirty="0"/>
              <a:t>G</a:t>
            </a:r>
            <a:r>
              <a:rPr lang="en-US" sz="2300" dirty="0"/>
              <a:t> is connected. If </a:t>
            </a:r>
            <a:r>
              <a:rPr lang="en-US" sz="2300" i="1" dirty="0"/>
              <a:t>G</a:t>
            </a:r>
            <a:r>
              <a:rPr lang="en-US" sz="2300" dirty="0"/>
              <a:t> is not a tree, it contains a simple circuit. Remove an edge from one of the simple circuits. The resulting subgraph is still connected because any vertices connected via a path containing the removed edge are still connected via a path with the remaining part of the simple circuit. Continue in this fashion until there are no more simple circuits. A tree is produced because the graph remains connected as edges are removed. The resulting tree is a spanning tree because it contains every vertex of </a:t>
            </a:r>
            <a:r>
              <a:rPr lang="en-US" sz="2300" i="1" dirty="0"/>
              <a:t>G</a:t>
            </a:r>
            <a:r>
              <a:rPr lang="en-US" sz="2300" dirty="0"/>
              <a:t>.</a:t>
            </a:r>
          </a:p>
        </p:txBody>
      </p:sp>
    </p:spTree>
    <p:extLst>
      <p:ext uri="{BB962C8B-B14F-4D97-AF65-F5344CB8AC3E}">
        <p14:creationId xmlns:p14="http://schemas.microsoft.com/office/powerpoint/2010/main" val="2047140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a:t>
            </a:r>
            <a:r>
              <a:rPr lang="en-US" sz="1500" dirty="0"/>
              <a:t> 1</a:t>
            </a:r>
          </a:p>
        </p:txBody>
      </p:sp>
      <p:sp>
        <p:nvSpPr>
          <p:cNvPr id="5" name="Content Placeholder 2"/>
          <p:cNvSpPr>
            <a:spLocks noGrp="1"/>
          </p:cNvSpPr>
          <p:nvPr>
            <p:ph idx="1"/>
          </p:nvPr>
        </p:nvSpPr>
        <p:spPr>
          <a:xfrm>
            <a:off x="457200" y="1295400"/>
            <a:ext cx="8534400" cy="5181600"/>
          </a:xfrm>
        </p:spPr>
        <p:txBody>
          <a:bodyPr/>
          <a:lstStyle/>
          <a:p>
            <a:pPr>
              <a:spcBef>
                <a:spcPts val="0"/>
              </a:spcBef>
            </a:pPr>
            <a:r>
              <a:rPr lang="en-US" sz="2400" dirty="0"/>
              <a:t>To use </a:t>
            </a:r>
            <a:r>
              <a:rPr lang="en-US" sz="2400" i="1" dirty="0"/>
              <a:t>depth-first search </a:t>
            </a:r>
            <a:r>
              <a:rPr lang="en-US" sz="2400" dirty="0"/>
              <a:t>to build a spanning tree for a connected simple graph first arbitrarily choose a vertex of the graph as the root. </a:t>
            </a:r>
          </a:p>
          <a:p>
            <a:pPr lvl="1">
              <a:spcBef>
                <a:spcPts val="0"/>
              </a:spcBef>
            </a:pPr>
            <a:r>
              <a:rPr lang="en-US" sz="2100" dirty="0"/>
              <a:t>Form a path starting at this vertex by successively adding vertices and edges, where each new edge is incident with the last vertex in the path and a vertex not already in the path. Continue adding vertices and edges to this path as long as possible.</a:t>
            </a:r>
          </a:p>
          <a:p>
            <a:pPr lvl="1">
              <a:spcBef>
                <a:spcPts val="0"/>
              </a:spcBef>
            </a:pPr>
            <a:r>
              <a:rPr lang="en-US" sz="2100" dirty="0"/>
              <a:t>If the path goes through all vertices of the graph, the tree consisting of this path is a spanning tree.</a:t>
            </a:r>
          </a:p>
          <a:p>
            <a:pPr lvl="1">
              <a:spcBef>
                <a:spcPts val="0"/>
              </a:spcBef>
            </a:pPr>
            <a:r>
              <a:rPr lang="en-US" sz="2100" dirty="0"/>
              <a:t>Otherwise, move back to the next to the last vertex in the path, and if possible, form a new path starting at this vertex and passing through vertices not already visited. If this cannot be done, move back another vertex in the path.</a:t>
            </a:r>
          </a:p>
          <a:p>
            <a:pPr lvl="1">
              <a:spcBef>
                <a:spcPts val="0"/>
              </a:spcBef>
            </a:pPr>
            <a:r>
              <a:rPr lang="en-US" sz="2100" dirty="0"/>
              <a:t>Repeat this procedure until all vertices are included in the spanning tree.</a:t>
            </a:r>
          </a:p>
        </p:txBody>
      </p:sp>
    </p:spTree>
    <p:extLst>
      <p:ext uri="{BB962C8B-B14F-4D97-AF65-F5344CB8AC3E}">
        <p14:creationId xmlns:p14="http://schemas.microsoft.com/office/powerpoint/2010/main" val="3625724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a:t>
            </a:r>
            <a:r>
              <a:rPr lang="en-US" sz="1500" dirty="0"/>
              <a:t> 2</a:t>
            </a:r>
            <a:endParaRPr lang="en-US" dirty="0"/>
          </a:p>
        </p:txBody>
      </p:sp>
      <p:sp>
        <p:nvSpPr>
          <p:cNvPr id="10" name="Content Placeholder 2"/>
          <p:cNvSpPr>
            <a:spLocks noGrp="1"/>
          </p:cNvSpPr>
          <p:nvPr>
            <p:ph idx="1"/>
          </p:nvPr>
        </p:nvSpPr>
        <p:spPr>
          <a:xfrm>
            <a:off x="457200" y="1295400"/>
            <a:ext cx="5029200" cy="914400"/>
          </a:xfrm>
        </p:spPr>
        <p:txBody>
          <a:bodyPr/>
          <a:lstStyle/>
          <a:p>
            <a:r>
              <a:rPr lang="en-US" sz="2600" b="1" dirty="0"/>
              <a:t>Example</a:t>
            </a:r>
            <a:r>
              <a:rPr lang="en-US" sz="2600" dirty="0"/>
              <a:t>: Use depth-first search to find a spanning tree of this graph.</a:t>
            </a:r>
          </a:p>
        </p:txBody>
      </p:sp>
      <p:pic>
        <p:nvPicPr>
          <p:cNvPr id="11" name="Picture 3" descr="Graph G with 11 vertices labeled from A to K. And 12 edges. A C, B C, C E. E D, E F, D F. F G, F H, G H. H I, H K, and K J.&#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324600" y="1295400"/>
            <a:ext cx="2608906" cy="133076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p:cNvSpPr>
            <a:spLocks noGrp="1"/>
          </p:cNvSpPr>
          <p:nvPr>
            <p:ph idx="14"/>
          </p:nvPr>
        </p:nvSpPr>
        <p:spPr>
          <a:xfrm>
            <a:off x="457200" y="2590800"/>
            <a:ext cx="8229600" cy="3960156"/>
          </a:xfrm>
        </p:spPr>
        <p:txBody>
          <a:bodyPr/>
          <a:lstStyle/>
          <a:p>
            <a:r>
              <a:rPr lang="en-US" sz="2400" b="1" dirty="0"/>
              <a:t>Solution</a:t>
            </a:r>
            <a:r>
              <a:rPr lang="en-US" sz="2400" dirty="0"/>
              <a:t>: We start arbitrarily with vertex </a:t>
            </a:r>
            <a:r>
              <a:rPr lang="en-US" sz="2400" i="1" dirty="0"/>
              <a:t>f</a:t>
            </a:r>
            <a:r>
              <a:rPr lang="en-US" sz="2400" dirty="0"/>
              <a:t>. We build a path by successively adding an edge that connects the last vertex added to the path and a vertex not already in the path, as long as this is possible. The result is a path that connects  </a:t>
            </a:r>
            <a:r>
              <a:rPr lang="en-US" sz="2400" i="1" dirty="0"/>
              <a:t>f</a:t>
            </a:r>
            <a:r>
              <a:rPr lang="en-US" sz="2400" dirty="0"/>
              <a:t>, </a:t>
            </a:r>
            <a:r>
              <a:rPr lang="en-US" sz="2400" i="1" dirty="0"/>
              <a:t>g</a:t>
            </a:r>
            <a:r>
              <a:rPr lang="en-US" sz="2400" dirty="0"/>
              <a:t>, </a:t>
            </a:r>
            <a:r>
              <a:rPr lang="en-US" sz="2400" i="1" dirty="0"/>
              <a:t>h</a:t>
            </a:r>
            <a:r>
              <a:rPr lang="en-US" sz="2400" dirty="0"/>
              <a:t>, </a:t>
            </a:r>
            <a:r>
              <a:rPr lang="en-US" sz="2400" i="1" dirty="0"/>
              <a:t>k</a:t>
            </a:r>
            <a:r>
              <a:rPr lang="en-US" sz="2400" dirty="0"/>
              <a:t>, and </a:t>
            </a:r>
            <a:r>
              <a:rPr lang="en-US" sz="2400" i="1" dirty="0"/>
              <a:t>j</a:t>
            </a:r>
            <a:r>
              <a:rPr lang="en-US" sz="2400" dirty="0"/>
              <a:t>. Next, we return to </a:t>
            </a:r>
            <a:r>
              <a:rPr lang="en-US" sz="2400" i="1" dirty="0"/>
              <a:t>k</a:t>
            </a:r>
            <a:r>
              <a:rPr lang="en-US" sz="2400" dirty="0"/>
              <a:t>, but find no new vertices to add. So, we return to </a:t>
            </a:r>
            <a:r>
              <a:rPr lang="en-US" sz="2400" i="1" dirty="0"/>
              <a:t>h</a:t>
            </a:r>
            <a:r>
              <a:rPr lang="en-US" sz="2400" dirty="0"/>
              <a:t> and add the path with one edge that connects </a:t>
            </a:r>
            <a:r>
              <a:rPr lang="en-US" sz="2400" i="1" dirty="0"/>
              <a:t>h</a:t>
            </a:r>
            <a:r>
              <a:rPr lang="en-US" sz="2400" dirty="0"/>
              <a:t> and </a:t>
            </a:r>
            <a:r>
              <a:rPr lang="en-US" sz="2400" i="1" dirty="0" err="1"/>
              <a:t>i</a:t>
            </a:r>
            <a:r>
              <a:rPr lang="en-US" sz="2400" dirty="0"/>
              <a:t>. We next return to </a:t>
            </a:r>
            <a:r>
              <a:rPr lang="en-US" sz="2400" i="1" dirty="0"/>
              <a:t>f</a:t>
            </a:r>
            <a:r>
              <a:rPr lang="en-US" sz="2400" dirty="0"/>
              <a:t>, and add the path connecting </a:t>
            </a:r>
            <a:r>
              <a:rPr lang="en-US" sz="2400" i="1" dirty="0"/>
              <a:t>f</a:t>
            </a:r>
            <a:r>
              <a:rPr lang="en-US" sz="2400" dirty="0"/>
              <a:t>, </a:t>
            </a:r>
            <a:r>
              <a:rPr lang="en-US" sz="2400" i="1" dirty="0"/>
              <a:t>d</a:t>
            </a:r>
            <a:r>
              <a:rPr lang="en-US" sz="2400" dirty="0"/>
              <a:t>, </a:t>
            </a:r>
            <a:r>
              <a:rPr lang="en-US" sz="2400" i="1" dirty="0"/>
              <a:t>e</a:t>
            </a:r>
            <a:r>
              <a:rPr lang="en-US" sz="2400" dirty="0"/>
              <a:t>, </a:t>
            </a:r>
            <a:r>
              <a:rPr lang="en-US" sz="2400" i="1" dirty="0"/>
              <a:t>c</a:t>
            </a:r>
            <a:r>
              <a:rPr lang="en-US" sz="2400" dirty="0"/>
              <a:t>, and </a:t>
            </a:r>
            <a:r>
              <a:rPr lang="en-US" sz="2400" i="1" dirty="0"/>
              <a:t>a</a:t>
            </a:r>
            <a:r>
              <a:rPr lang="en-US" sz="2400" dirty="0"/>
              <a:t>. Finally, we return to </a:t>
            </a:r>
            <a:r>
              <a:rPr lang="en-US" sz="2400" i="1" dirty="0"/>
              <a:t>c</a:t>
            </a:r>
            <a:r>
              <a:rPr lang="en-US" sz="2400" dirty="0"/>
              <a:t> and add the path</a:t>
            </a:r>
            <a:br>
              <a:rPr lang="en-US" sz="2400" dirty="0"/>
            </a:br>
            <a:r>
              <a:rPr lang="en-US" sz="2400" dirty="0"/>
              <a:t>connecting </a:t>
            </a:r>
            <a:r>
              <a:rPr lang="en-US" sz="2400" i="1" dirty="0"/>
              <a:t>c</a:t>
            </a:r>
            <a:r>
              <a:rPr lang="en-US" sz="2400" dirty="0"/>
              <a:t> and </a:t>
            </a:r>
            <a:r>
              <a:rPr lang="en-US" sz="2400" i="1" dirty="0"/>
              <a:t>b.</a:t>
            </a:r>
            <a:r>
              <a:rPr lang="en-US" sz="2400" dirty="0"/>
              <a:t> We now stop</a:t>
            </a:r>
            <a:br>
              <a:rPr lang="en-US" sz="2400" dirty="0"/>
            </a:br>
            <a:r>
              <a:rPr lang="en-US" sz="2400" dirty="0"/>
              <a:t>because all vertices have been added.</a:t>
            </a:r>
          </a:p>
        </p:txBody>
      </p:sp>
      <p:pic>
        <p:nvPicPr>
          <p:cNvPr id="13" name="Picture 5" descr="5 steps of depth-first search of graph G.&#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5304188" y="5257800"/>
            <a:ext cx="3687412" cy="1293156"/>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6"/>
          <p:cNvSpPr>
            <a:spLocks noGrp="1"/>
          </p:cNvSpPr>
          <p:nvPr>
            <p:ph type="body" sz="quarter" idx="16"/>
          </p:nvPr>
        </p:nvSpPr>
        <p:spPr>
          <a:xfrm>
            <a:off x="3048000" y="6446520"/>
            <a:ext cx="2212848" cy="182880"/>
          </a:xfrm>
        </p:spPr>
        <p:txBody>
          <a:bodyPr anchor="ctr"/>
          <a:lstStyle/>
          <a:p>
            <a:r>
              <a:rPr lang="en-US" sz="1200" dirty="0">
                <a:latin typeface="+mj-lt"/>
                <a:hlinkClick r:id="rId4" action="ppaction://hlinksldjump"/>
              </a:rPr>
              <a:t>Jump to long description</a:t>
            </a:r>
            <a:endParaRPr lang="en-US" sz="1200" dirty="0">
              <a:latin typeface="+mj-lt"/>
            </a:endParaRPr>
          </a:p>
        </p:txBody>
      </p:sp>
    </p:spTree>
    <p:extLst>
      <p:ext uri="{BB962C8B-B14F-4D97-AF65-F5344CB8AC3E}">
        <p14:creationId xmlns:p14="http://schemas.microsoft.com/office/powerpoint/2010/main" val="2236468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t>Depth-First Search</a:t>
            </a:r>
            <a:r>
              <a:rPr lang="en-US" sz="1500" dirty="0"/>
              <a:t> 3</a:t>
            </a:r>
            <a:endParaRPr lang="en-US" dirty="0"/>
          </a:p>
        </p:txBody>
      </p:sp>
      <p:sp>
        <p:nvSpPr>
          <p:cNvPr id="4" name="Content Placeholder 2"/>
          <p:cNvSpPr>
            <a:spLocks noGrp="1"/>
          </p:cNvSpPr>
          <p:nvPr>
            <p:ph idx="1"/>
          </p:nvPr>
        </p:nvSpPr>
        <p:spPr>
          <a:xfrm>
            <a:off x="457200" y="1295400"/>
            <a:ext cx="8534400" cy="2895600"/>
          </a:xfrm>
        </p:spPr>
        <p:txBody>
          <a:bodyPr/>
          <a:lstStyle/>
          <a:p>
            <a:r>
              <a:rPr lang="en-US" sz="2800" dirty="0"/>
              <a:t>The edges selected by depth-first search of a graph are called </a:t>
            </a:r>
            <a:r>
              <a:rPr lang="en-US" sz="2800" i="1" dirty="0"/>
              <a:t>tree edges</a:t>
            </a:r>
            <a:r>
              <a:rPr lang="en-US" sz="2800" dirty="0"/>
              <a:t>. All other edges of the graph must connect a vertex to an ancestor or descendant of the vertex in the graph. These are called </a:t>
            </a:r>
            <a:r>
              <a:rPr lang="en-US" sz="2800" i="1" dirty="0"/>
              <a:t>back edges</a:t>
            </a:r>
            <a:r>
              <a:rPr lang="en-US" sz="2800" dirty="0"/>
              <a:t>. </a:t>
            </a:r>
          </a:p>
          <a:p>
            <a:r>
              <a:rPr lang="en-US" sz="2800" dirty="0"/>
              <a:t>In this figure, the tree edges are shown with heavy blue lines. The two thin black edges are back edges.</a:t>
            </a:r>
          </a:p>
        </p:txBody>
      </p:sp>
      <p:pic>
        <p:nvPicPr>
          <p:cNvPr id="10" name="Picture 3" descr="Graph G, described in before the previous figure. All edges except E F and F H are highlighted.&#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806008" y="4487675"/>
            <a:ext cx="3975792" cy="2022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030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t>Depth-First Search Algorithm</a:t>
            </a:r>
          </a:p>
        </p:txBody>
      </p:sp>
      <p:sp>
        <p:nvSpPr>
          <p:cNvPr id="4" name="Content Placeholder 2"/>
          <p:cNvSpPr>
            <a:spLocks noGrp="1"/>
          </p:cNvSpPr>
          <p:nvPr>
            <p:ph idx="1"/>
          </p:nvPr>
        </p:nvSpPr>
        <p:spPr>
          <a:xfrm>
            <a:off x="457200" y="1295400"/>
            <a:ext cx="8458200" cy="1752600"/>
          </a:xfrm>
        </p:spPr>
        <p:txBody>
          <a:bodyPr/>
          <a:lstStyle/>
          <a:p>
            <a:r>
              <a:rPr lang="en-US" sz="2600" dirty="0"/>
              <a:t>We now use pseudocode to specify depth-first search. In this recursive algorithm, after adding an edge connecting  a vertex </a:t>
            </a:r>
            <a:r>
              <a:rPr lang="en-US" sz="2600" i="1" dirty="0"/>
              <a:t>v</a:t>
            </a:r>
            <a:r>
              <a:rPr lang="en-US" sz="2600" dirty="0"/>
              <a:t> to the vertex </a:t>
            </a:r>
            <a:r>
              <a:rPr lang="en-US" sz="2600" i="1" dirty="0"/>
              <a:t>w</a:t>
            </a:r>
            <a:r>
              <a:rPr lang="en-US" sz="2600" dirty="0"/>
              <a:t>, we finish exploring </a:t>
            </a:r>
            <a:r>
              <a:rPr lang="en-US" sz="2600" i="1" dirty="0"/>
              <a:t>w</a:t>
            </a:r>
            <a:r>
              <a:rPr lang="en-US" sz="2600" dirty="0"/>
              <a:t> before we return to </a:t>
            </a:r>
            <a:r>
              <a:rPr lang="en-US" sz="2600" i="1" dirty="0"/>
              <a:t>v</a:t>
            </a:r>
            <a:r>
              <a:rPr lang="en-US" sz="2600" dirty="0"/>
              <a:t> to continue exploring from </a:t>
            </a:r>
            <a:r>
              <a:rPr lang="en-US" sz="2600" i="1" dirty="0"/>
              <a:t>v</a:t>
            </a:r>
            <a:r>
              <a:rPr lang="en-US" sz="2600" dirty="0"/>
              <a:t>.</a:t>
            </a:r>
          </a:p>
        </p:txBody>
      </p:sp>
      <p:sp>
        <p:nvSpPr>
          <p:cNvPr id="3" name="Content Placeholder 3"/>
          <p:cNvSpPr>
            <a:spLocks noGrp="1"/>
          </p:cNvSpPr>
          <p:nvPr>
            <p:ph idx="13"/>
          </p:nvPr>
        </p:nvSpPr>
        <p:spPr>
          <a:xfrm>
            <a:off x="457200" y="3124200"/>
            <a:ext cx="8458200" cy="3352800"/>
          </a:xfrm>
          <a:ln>
            <a:solidFill>
              <a:srgbClr val="00B0F0"/>
            </a:solidFill>
          </a:ln>
        </p:spPr>
        <p:txBody>
          <a:bodyPr/>
          <a:lstStyle/>
          <a:p>
            <a:pPr>
              <a:spcBef>
                <a:spcPts val="0"/>
              </a:spcBef>
            </a:pPr>
            <a:r>
              <a:rPr lang="en-US" sz="2600" b="1" dirty="0"/>
              <a:t>procedure </a:t>
            </a:r>
            <a:r>
              <a:rPr lang="en-US" sz="2600" i="1" dirty="0"/>
              <a:t>DFS</a:t>
            </a:r>
            <a:r>
              <a:rPr lang="en-US" sz="2600" dirty="0"/>
              <a:t>(</a:t>
            </a:r>
            <a:r>
              <a:rPr lang="en-US" sz="2600" i="1" dirty="0"/>
              <a:t>G</a:t>
            </a:r>
            <a:r>
              <a:rPr lang="en-US" sz="2600" dirty="0"/>
              <a:t>: connected graph with vertices </a:t>
            </a:r>
            <a:r>
              <a:rPr lang="en-US" sz="2600" i="1" dirty="0"/>
              <a:t>v</a:t>
            </a:r>
            <a:r>
              <a:rPr lang="en-US" sz="2600" baseline="-25000" dirty="0">
                <a:ea typeface="Cambria Math" pitchFamily="18" charset="0"/>
              </a:rPr>
              <a:t>1</a:t>
            </a:r>
            <a:r>
              <a:rPr lang="en-US" sz="2600" dirty="0"/>
              <a:t>, </a:t>
            </a:r>
            <a:r>
              <a:rPr lang="en-US" sz="2600" i="1" dirty="0"/>
              <a:t>v</a:t>
            </a:r>
            <a:r>
              <a:rPr lang="en-US" sz="2600" baseline="-25000" dirty="0">
                <a:ea typeface="Cambria Math" pitchFamily="18" charset="0"/>
              </a:rPr>
              <a:t>2</a:t>
            </a:r>
            <a:r>
              <a:rPr lang="en-US" sz="2600" dirty="0"/>
              <a:t>, …, </a:t>
            </a:r>
            <a:r>
              <a:rPr lang="en-US" sz="2600" i="1" dirty="0" err="1"/>
              <a:t>v</a:t>
            </a:r>
            <a:r>
              <a:rPr lang="en-US" sz="2600" i="1" baseline="-25000" dirty="0" err="1"/>
              <a:t>n</a:t>
            </a:r>
            <a:r>
              <a:rPr lang="en-US" sz="2600" dirty="0"/>
              <a:t>)</a:t>
            </a:r>
          </a:p>
          <a:p>
            <a:pPr>
              <a:spcBef>
                <a:spcPts val="0"/>
              </a:spcBef>
            </a:pPr>
            <a:r>
              <a:rPr lang="en-US" sz="2600" i="1" dirty="0"/>
              <a:t>T</a:t>
            </a:r>
            <a:r>
              <a:rPr lang="en-US" sz="2600" dirty="0"/>
              <a:t> := tree consisting only of the vertex </a:t>
            </a:r>
            <a:r>
              <a:rPr lang="en-US" sz="2600" i="1" dirty="0"/>
              <a:t>v</a:t>
            </a:r>
            <a:r>
              <a:rPr lang="en-US" sz="2600" baseline="-25000" dirty="0">
                <a:ea typeface="Cambria Math" pitchFamily="18" charset="0"/>
              </a:rPr>
              <a:t>1</a:t>
            </a:r>
            <a:r>
              <a:rPr lang="en-US" sz="2600" dirty="0">
                <a:ea typeface="Cambria Math" pitchFamily="18" charset="0"/>
              </a:rPr>
              <a:t>   </a:t>
            </a:r>
          </a:p>
          <a:p>
            <a:pPr>
              <a:spcBef>
                <a:spcPts val="0"/>
              </a:spcBef>
            </a:pPr>
            <a:r>
              <a:rPr lang="en-US" sz="2600" i="1" dirty="0">
                <a:ea typeface="Cambria Math" pitchFamily="18" charset="0"/>
              </a:rPr>
              <a:t>visit</a:t>
            </a:r>
            <a:r>
              <a:rPr lang="en-US" sz="2600" dirty="0">
                <a:ea typeface="Cambria Math" pitchFamily="18" charset="0"/>
              </a:rPr>
              <a:t>(</a:t>
            </a:r>
            <a:r>
              <a:rPr lang="en-US" sz="2600" i="1" dirty="0"/>
              <a:t>v</a:t>
            </a:r>
            <a:r>
              <a:rPr lang="en-US" sz="2600" baseline="-25000" dirty="0">
                <a:ea typeface="Cambria Math" pitchFamily="18" charset="0"/>
              </a:rPr>
              <a:t>1</a:t>
            </a:r>
            <a:r>
              <a:rPr lang="en-US" sz="2600" dirty="0">
                <a:ea typeface="Cambria Math" pitchFamily="18" charset="0"/>
              </a:rPr>
              <a:t>)</a:t>
            </a:r>
          </a:p>
          <a:p>
            <a:pPr>
              <a:spcBef>
                <a:spcPts val="0"/>
              </a:spcBef>
            </a:pPr>
            <a:r>
              <a:rPr lang="en-US" sz="2600" b="1" dirty="0">
                <a:ea typeface="Cambria Math" pitchFamily="18" charset="0"/>
              </a:rPr>
              <a:t>procedure </a:t>
            </a:r>
            <a:r>
              <a:rPr lang="en-US" sz="2600" i="1" dirty="0">
                <a:ea typeface="Cambria Math" pitchFamily="18" charset="0"/>
              </a:rPr>
              <a:t>visit</a:t>
            </a:r>
            <a:r>
              <a:rPr lang="en-US" sz="2600" dirty="0">
                <a:ea typeface="Cambria Math" pitchFamily="18" charset="0"/>
              </a:rPr>
              <a:t>(</a:t>
            </a:r>
            <a:r>
              <a:rPr lang="en-US" sz="2600" i="1" dirty="0">
                <a:ea typeface="Cambria Math" pitchFamily="18" charset="0"/>
              </a:rPr>
              <a:t>v</a:t>
            </a:r>
            <a:r>
              <a:rPr lang="en-US" sz="2600" dirty="0">
                <a:ea typeface="Cambria Math" pitchFamily="18" charset="0"/>
              </a:rPr>
              <a:t>: vertex of </a:t>
            </a:r>
            <a:r>
              <a:rPr lang="en-US" sz="2600" i="1" dirty="0">
                <a:ea typeface="Cambria Math" pitchFamily="18" charset="0"/>
              </a:rPr>
              <a:t>G</a:t>
            </a:r>
            <a:r>
              <a:rPr lang="en-US" sz="2600" dirty="0">
                <a:ea typeface="Cambria Math" pitchFamily="18" charset="0"/>
              </a:rPr>
              <a:t>)</a:t>
            </a:r>
          </a:p>
          <a:p>
            <a:pPr>
              <a:spcBef>
                <a:spcPts val="0"/>
              </a:spcBef>
            </a:pPr>
            <a:r>
              <a:rPr lang="en-US" sz="2600" b="1" dirty="0">
                <a:ea typeface="Cambria Math" pitchFamily="18" charset="0"/>
              </a:rPr>
              <a:t>for</a:t>
            </a:r>
            <a:r>
              <a:rPr lang="en-US" sz="2600" dirty="0">
                <a:ea typeface="Cambria Math" pitchFamily="18" charset="0"/>
              </a:rPr>
              <a:t> each vertex </a:t>
            </a:r>
            <a:r>
              <a:rPr lang="en-US" sz="2600" i="1" dirty="0">
                <a:ea typeface="Cambria Math" pitchFamily="18" charset="0"/>
              </a:rPr>
              <a:t>w</a:t>
            </a:r>
            <a:r>
              <a:rPr lang="en-US" sz="2600" dirty="0">
                <a:ea typeface="Cambria Math" pitchFamily="18" charset="0"/>
              </a:rPr>
              <a:t> adjacent to </a:t>
            </a:r>
            <a:r>
              <a:rPr lang="en-US" sz="2600" i="1" dirty="0">
                <a:ea typeface="Cambria Math" pitchFamily="18" charset="0"/>
              </a:rPr>
              <a:t>v</a:t>
            </a:r>
            <a:r>
              <a:rPr lang="en-US" sz="2600" dirty="0">
                <a:ea typeface="Cambria Math" pitchFamily="18" charset="0"/>
              </a:rPr>
              <a:t>  and not yet in </a:t>
            </a:r>
            <a:r>
              <a:rPr lang="en-US" sz="2600" i="1" dirty="0">
                <a:ea typeface="Cambria Math" pitchFamily="18" charset="0"/>
              </a:rPr>
              <a:t>T</a:t>
            </a:r>
          </a:p>
          <a:p>
            <a:pPr>
              <a:spcBef>
                <a:spcPts val="0"/>
              </a:spcBef>
            </a:pPr>
            <a:r>
              <a:rPr lang="en-US" sz="2600" dirty="0">
                <a:ea typeface="Cambria Math" pitchFamily="18" charset="0"/>
              </a:rPr>
              <a:t>add vertex </a:t>
            </a:r>
            <a:r>
              <a:rPr lang="en-US" sz="2600" i="1" dirty="0">
                <a:ea typeface="Cambria Math" pitchFamily="18" charset="0"/>
              </a:rPr>
              <a:t>w</a:t>
            </a:r>
            <a:r>
              <a:rPr lang="en-US" sz="2600" dirty="0">
                <a:ea typeface="Cambria Math" pitchFamily="18" charset="0"/>
              </a:rPr>
              <a:t> and edge {</a:t>
            </a:r>
            <a:r>
              <a:rPr lang="en-US" sz="2600" i="1" dirty="0" err="1">
                <a:ea typeface="Cambria Math" pitchFamily="18" charset="0"/>
              </a:rPr>
              <a:t>v</a:t>
            </a:r>
            <a:r>
              <a:rPr lang="en-US" sz="2600" dirty="0" err="1">
                <a:ea typeface="Cambria Math" pitchFamily="18" charset="0"/>
              </a:rPr>
              <a:t>,</a:t>
            </a:r>
            <a:r>
              <a:rPr lang="en-US" sz="2600" i="1" dirty="0" err="1">
                <a:ea typeface="Cambria Math" pitchFamily="18" charset="0"/>
              </a:rPr>
              <a:t>w</a:t>
            </a:r>
            <a:r>
              <a:rPr lang="en-US" sz="2600" dirty="0">
                <a:ea typeface="Cambria Math" pitchFamily="18" charset="0"/>
              </a:rPr>
              <a:t>} to </a:t>
            </a:r>
            <a:r>
              <a:rPr lang="en-US" sz="2600" i="1" dirty="0">
                <a:ea typeface="Cambria Math" pitchFamily="18" charset="0"/>
              </a:rPr>
              <a:t>T</a:t>
            </a:r>
          </a:p>
          <a:p>
            <a:pPr>
              <a:spcBef>
                <a:spcPts val="0"/>
              </a:spcBef>
            </a:pPr>
            <a:r>
              <a:rPr lang="en-US" sz="2600" i="1" dirty="0">
                <a:ea typeface="Cambria Math" pitchFamily="18" charset="0"/>
              </a:rPr>
              <a:t>visit</a:t>
            </a:r>
            <a:r>
              <a:rPr lang="en-US" sz="2600" dirty="0">
                <a:ea typeface="Cambria Math" pitchFamily="18" charset="0"/>
              </a:rPr>
              <a:t>(</a:t>
            </a:r>
            <a:r>
              <a:rPr lang="en-US" sz="2600" i="1" dirty="0">
                <a:ea typeface="Cambria Math" pitchFamily="18" charset="0"/>
              </a:rPr>
              <a:t>w</a:t>
            </a:r>
            <a:r>
              <a:rPr lang="en-US" sz="2600" dirty="0">
                <a:ea typeface="Cambria Math" pitchFamily="18" charset="0"/>
              </a:rPr>
              <a:t>)</a:t>
            </a:r>
          </a:p>
        </p:txBody>
      </p:sp>
    </p:spTree>
    <p:extLst>
      <p:ext uri="{BB962C8B-B14F-4D97-AF65-F5344CB8AC3E}">
        <p14:creationId xmlns:p14="http://schemas.microsoft.com/office/powerpoint/2010/main" val="22859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US" dirty="0"/>
              <a:t>Introduction to Trees</a:t>
            </a:r>
          </a:p>
          <a:p>
            <a:r>
              <a:rPr lang="en-US" dirty="0"/>
              <a:t>Rooted Trees</a:t>
            </a:r>
          </a:p>
          <a:p>
            <a:r>
              <a:rPr lang="en-US" dirty="0"/>
              <a:t>Trees as Models</a:t>
            </a:r>
          </a:p>
          <a:p>
            <a:r>
              <a:rPr lang="en-US" dirty="0"/>
              <a:t>Properties of Trees</a:t>
            </a:r>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a:t>
            </a:r>
            <a:r>
              <a:rPr lang="en-US" sz="1500" dirty="0"/>
              <a:t> 1</a:t>
            </a:r>
          </a:p>
        </p:txBody>
      </p:sp>
      <p:sp>
        <p:nvSpPr>
          <p:cNvPr id="3" name="Content Placeholder 2"/>
          <p:cNvSpPr>
            <a:spLocks noGrp="1"/>
          </p:cNvSpPr>
          <p:nvPr>
            <p:ph idx="1"/>
          </p:nvPr>
        </p:nvSpPr>
        <p:spPr>
          <a:xfrm>
            <a:off x="457200" y="1295400"/>
            <a:ext cx="8458200" cy="5257800"/>
          </a:xfrm>
        </p:spPr>
        <p:txBody>
          <a:bodyPr/>
          <a:lstStyle/>
          <a:p>
            <a:pPr>
              <a:spcBef>
                <a:spcPts val="0"/>
              </a:spcBef>
            </a:pPr>
            <a:r>
              <a:rPr lang="en-US" sz="3000" dirty="0"/>
              <a:t>We can construct a spanning tree using </a:t>
            </a:r>
            <a:r>
              <a:rPr lang="en-US" sz="3000" i="1" dirty="0"/>
              <a:t>breadth-first search</a:t>
            </a:r>
            <a:r>
              <a:rPr lang="en-US" sz="3000" dirty="0"/>
              <a:t>. We first arbitrarily choose a root from the vertices of the graph.</a:t>
            </a:r>
          </a:p>
          <a:p>
            <a:pPr lvl="1">
              <a:spcBef>
                <a:spcPts val="0"/>
              </a:spcBef>
            </a:pPr>
            <a:r>
              <a:rPr lang="en-US" sz="2600" dirty="0"/>
              <a:t>Then we add all of the edges incident to this vertex and the other endpoint of each of these edges. We say that these are the vertices at level </a:t>
            </a:r>
            <a:r>
              <a:rPr lang="en-US" sz="2600" dirty="0">
                <a:ea typeface="Cambria Math" pitchFamily="18" charset="0"/>
              </a:rPr>
              <a:t>1</a:t>
            </a:r>
            <a:r>
              <a:rPr lang="en-US" sz="2600" dirty="0"/>
              <a:t>.</a:t>
            </a:r>
          </a:p>
          <a:p>
            <a:pPr lvl="1">
              <a:spcBef>
                <a:spcPts val="0"/>
              </a:spcBef>
            </a:pPr>
            <a:r>
              <a:rPr lang="en-US" sz="2600" dirty="0"/>
              <a:t>For each vertex added at the previous level, we add each edge incident to this vertex, as long as it does not produce a simple circuit. The new vertices we find are the vertices at the next level.</a:t>
            </a:r>
          </a:p>
          <a:p>
            <a:pPr lvl="1">
              <a:spcBef>
                <a:spcPts val="0"/>
              </a:spcBef>
            </a:pPr>
            <a:r>
              <a:rPr lang="en-US" sz="2600" dirty="0"/>
              <a:t>We continue in this manner until all the vertices have been added and we have a spanning tree.</a:t>
            </a:r>
          </a:p>
        </p:txBody>
      </p:sp>
    </p:spTree>
    <p:extLst>
      <p:ext uri="{BB962C8B-B14F-4D97-AF65-F5344CB8AC3E}">
        <p14:creationId xmlns:p14="http://schemas.microsoft.com/office/powerpoint/2010/main" val="2325324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a:t>
            </a:r>
            <a:r>
              <a:rPr lang="en-US" sz="1500" dirty="0"/>
              <a:t> 2</a:t>
            </a:r>
          </a:p>
        </p:txBody>
      </p:sp>
      <p:sp>
        <p:nvSpPr>
          <p:cNvPr id="9" name="Content Placeholder 2"/>
          <p:cNvSpPr>
            <a:spLocks noGrp="1"/>
          </p:cNvSpPr>
          <p:nvPr>
            <p:ph idx="1"/>
          </p:nvPr>
        </p:nvSpPr>
        <p:spPr>
          <a:xfrm>
            <a:off x="457200" y="1295400"/>
            <a:ext cx="6324600" cy="966036"/>
          </a:xfrm>
        </p:spPr>
        <p:txBody>
          <a:bodyPr/>
          <a:lstStyle/>
          <a:p>
            <a:r>
              <a:rPr lang="en-US" sz="2400" b="1" dirty="0"/>
              <a:t>Example</a:t>
            </a:r>
            <a:r>
              <a:rPr lang="en-US" sz="2400" dirty="0"/>
              <a:t>: Use breadth-first search to find a spanning tree for this graph.</a:t>
            </a:r>
          </a:p>
        </p:txBody>
      </p:sp>
      <p:pic>
        <p:nvPicPr>
          <p:cNvPr id="10" name="Picture 3" descr="Graph G with 13 vertices labeled from A to M.&#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345564" y="1295400"/>
            <a:ext cx="1341236" cy="160696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2286000"/>
            <a:ext cx="8370190" cy="4191000"/>
          </a:xfrm>
        </p:spPr>
        <p:txBody>
          <a:bodyPr/>
          <a:lstStyle/>
          <a:p>
            <a:r>
              <a:rPr lang="en-US" sz="2400" b="1" dirty="0"/>
              <a:t>Solution</a:t>
            </a:r>
            <a:r>
              <a:rPr lang="en-US" sz="2400" dirty="0"/>
              <a:t>: We arbitrarily choose vertex </a:t>
            </a:r>
            <a:r>
              <a:rPr lang="en-US" sz="2400" i="1" dirty="0"/>
              <a:t>e</a:t>
            </a:r>
            <a:r>
              <a:rPr lang="en-US" sz="2400" dirty="0"/>
              <a:t> as the root.</a:t>
            </a:r>
            <a:br>
              <a:rPr lang="en-US" sz="2400" dirty="0"/>
            </a:br>
            <a:r>
              <a:rPr lang="en-US" sz="2400" dirty="0"/>
              <a:t>We then add the edges from </a:t>
            </a:r>
            <a:r>
              <a:rPr lang="en-US" sz="2400" i="1" dirty="0"/>
              <a:t>e</a:t>
            </a:r>
            <a:r>
              <a:rPr lang="en-US" sz="2400" dirty="0"/>
              <a:t> to  </a:t>
            </a:r>
            <a:r>
              <a:rPr lang="en-US" sz="2400" i="1" dirty="0"/>
              <a:t>b</a:t>
            </a:r>
            <a:r>
              <a:rPr lang="en-US" sz="2400" dirty="0"/>
              <a:t>, </a:t>
            </a:r>
            <a:r>
              <a:rPr lang="en-US" sz="2400" i="1" dirty="0"/>
              <a:t>d</a:t>
            </a:r>
            <a:r>
              <a:rPr lang="en-US" sz="2400" dirty="0"/>
              <a:t>, </a:t>
            </a:r>
            <a:r>
              <a:rPr lang="en-US" sz="2400" i="1" dirty="0"/>
              <a:t>f</a:t>
            </a:r>
            <a:r>
              <a:rPr lang="en-US" sz="2400" dirty="0"/>
              <a:t>, and </a:t>
            </a:r>
            <a:r>
              <a:rPr lang="en-US" sz="2400" i="1" dirty="0" err="1"/>
              <a:t>i</a:t>
            </a:r>
            <a:r>
              <a:rPr lang="en-US" sz="2400" dirty="0"/>
              <a:t>. These</a:t>
            </a:r>
            <a:br>
              <a:rPr lang="en-US" sz="2400" dirty="0"/>
            </a:br>
            <a:r>
              <a:rPr lang="en-US" sz="2400" dirty="0"/>
              <a:t>four vertices make up  level </a:t>
            </a:r>
            <a:r>
              <a:rPr lang="en-US" sz="2400" dirty="0">
                <a:ea typeface="Cambria Math" pitchFamily="18" charset="0"/>
              </a:rPr>
              <a:t>1</a:t>
            </a:r>
            <a:r>
              <a:rPr lang="en-US" sz="2400" dirty="0"/>
              <a:t> in the tree. Next, we</a:t>
            </a:r>
            <a:br>
              <a:rPr lang="en-US" sz="2400" dirty="0"/>
            </a:br>
            <a:r>
              <a:rPr lang="en-US" sz="2400" dirty="0"/>
              <a:t>add the edges from </a:t>
            </a:r>
            <a:r>
              <a:rPr lang="en-US" sz="2400" i="1" dirty="0"/>
              <a:t>b</a:t>
            </a:r>
            <a:r>
              <a:rPr lang="en-US" sz="2400" dirty="0"/>
              <a:t> to </a:t>
            </a:r>
            <a:r>
              <a:rPr lang="en-US" sz="2400" i="1" dirty="0"/>
              <a:t>a</a:t>
            </a:r>
            <a:r>
              <a:rPr lang="en-US" sz="2400" dirty="0"/>
              <a:t> and </a:t>
            </a:r>
            <a:r>
              <a:rPr lang="en-US" sz="2400" i="1" dirty="0"/>
              <a:t>c</a:t>
            </a:r>
            <a:r>
              <a:rPr lang="en-US" sz="2400" dirty="0"/>
              <a:t>, the edges from </a:t>
            </a:r>
            <a:r>
              <a:rPr lang="en-US" sz="2400" i="1" dirty="0"/>
              <a:t>d</a:t>
            </a:r>
            <a:r>
              <a:rPr lang="en-US" sz="2400" dirty="0"/>
              <a:t> to </a:t>
            </a:r>
            <a:r>
              <a:rPr lang="en-US" sz="2400" i="1" dirty="0"/>
              <a:t>h</a:t>
            </a:r>
            <a:r>
              <a:rPr lang="en-US" sz="2400" dirty="0"/>
              <a:t>, the edges from </a:t>
            </a:r>
            <a:r>
              <a:rPr lang="en-US" sz="2400" i="1" dirty="0"/>
              <a:t>f </a:t>
            </a:r>
            <a:r>
              <a:rPr lang="en-US" sz="2400" dirty="0"/>
              <a:t>to </a:t>
            </a:r>
            <a:r>
              <a:rPr lang="en-US" sz="2400" i="1" dirty="0"/>
              <a:t>j</a:t>
            </a:r>
            <a:r>
              <a:rPr lang="en-US" sz="2400" dirty="0"/>
              <a:t> and </a:t>
            </a:r>
            <a:r>
              <a:rPr lang="en-US" sz="2400" i="1" dirty="0"/>
              <a:t>g</a:t>
            </a:r>
            <a:r>
              <a:rPr lang="en-US" sz="2400" dirty="0"/>
              <a:t>, and the edge from </a:t>
            </a:r>
            <a:r>
              <a:rPr lang="en-US" sz="2400" i="1" dirty="0" err="1"/>
              <a:t>i</a:t>
            </a:r>
            <a:r>
              <a:rPr lang="en-US" sz="2400" dirty="0"/>
              <a:t> to </a:t>
            </a:r>
            <a:r>
              <a:rPr lang="en-US" sz="2400" i="1" dirty="0"/>
              <a:t>k</a:t>
            </a:r>
            <a:r>
              <a:rPr lang="en-US" sz="2400" dirty="0"/>
              <a:t>. The endpoints of these edges not at level </a:t>
            </a:r>
            <a:r>
              <a:rPr lang="en-US" sz="2400" dirty="0">
                <a:ea typeface="Cambria Math" pitchFamily="18" charset="0"/>
              </a:rPr>
              <a:t>1</a:t>
            </a:r>
            <a:r>
              <a:rPr lang="en-US" sz="2400" dirty="0"/>
              <a:t> are at level </a:t>
            </a:r>
            <a:r>
              <a:rPr lang="en-US" sz="2400" dirty="0">
                <a:ea typeface="Cambria Math" pitchFamily="18" charset="0"/>
              </a:rPr>
              <a:t>2</a:t>
            </a:r>
            <a:r>
              <a:rPr lang="en-US" sz="2400" dirty="0"/>
              <a:t>. Next, add edges from these vertices to adjacent vertices not already in the graph. So, we  add edges from </a:t>
            </a:r>
            <a:r>
              <a:rPr lang="en-US" sz="2400" i="1" dirty="0"/>
              <a:t>g</a:t>
            </a:r>
            <a:r>
              <a:rPr lang="en-US" sz="2400" dirty="0"/>
              <a:t> to </a:t>
            </a:r>
            <a:r>
              <a:rPr lang="en-US" sz="2400" i="1" dirty="0"/>
              <a:t>l</a:t>
            </a:r>
            <a:r>
              <a:rPr lang="en-US" sz="2400" dirty="0"/>
              <a:t> and from </a:t>
            </a:r>
            <a:r>
              <a:rPr lang="en-US" sz="2400" i="1" dirty="0"/>
              <a:t>k</a:t>
            </a:r>
            <a:r>
              <a:rPr lang="en-US" sz="2400" dirty="0"/>
              <a:t> to </a:t>
            </a:r>
            <a:r>
              <a:rPr lang="en-US" sz="2400" i="1" dirty="0"/>
              <a:t>m</a:t>
            </a:r>
            <a:r>
              <a:rPr lang="en-US" sz="2400" dirty="0"/>
              <a:t>. We see that level </a:t>
            </a:r>
            <a:r>
              <a:rPr lang="en-US" sz="2400" dirty="0">
                <a:ea typeface="Cambria Math" pitchFamily="18" charset="0"/>
              </a:rPr>
              <a:t>3</a:t>
            </a:r>
            <a:r>
              <a:rPr lang="en-US" sz="2400" dirty="0"/>
              <a:t> is made up of the vertices </a:t>
            </a:r>
            <a:r>
              <a:rPr lang="en-US" sz="2400" i="1" dirty="0"/>
              <a:t>l</a:t>
            </a:r>
            <a:r>
              <a:rPr lang="en-US" sz="2400" dirty="0"/>
              <a:t> and </a:t>
            </a:r>
            <a:r>
              <a:rPr lang="en-US" sz="2400" i="1" dirty="0"/>
              <a:t>m</a:t>
            </a:r>
            <a:r>
              <a:rPr lang="en-US" sz="2400" dirty="0"/>
              <a:t>. This is</a:t>
            </a:r>
            <a:br>
              <a:rPr lang="en-US" sz="2400" dirty="0"/>
            </a:br>
            <a:r>
              <a:rPr lang="en-US" sz="2400" dirty="0"/>
              <a:t>the last level because there are</a:t>
            </a:r>
            <a:br>
              <a:rPr lang="en-US" sz="2400" dirty="0"/>
            </a:br>
            <a:r>
              <a:rPr lang="en-US" sz="2400" dirty="0"/>
              <a:t>no new vertices to find.</a:t>
            </a:r>
          </a:p>
        </p:txBody>
      </p:sp>
      <p:pic>
        <p:nvPicPr>
          <p:cNvPr id="12" name="Picture 5" descr="4 steps of the breadth first search procedure.&#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4546600" y="5334000"/>
            <a:ext cx="4407790" cy="1207113"/>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6"/>
          <p:cNvSpPr>
            <a:spLocks noGrp="1"/>
          </p:cNvSpPr>
          <p:nvPr>
            <p:ph type="body" sz="quarter" idx="16"/>
          </p:nvPr>
        </p:nvSpPr>
        <p:spPr>
          <a:xfrm>
            <a:off x="3048000" y="6446520"/>
            <a:ext cx="2212848" cy="182880"/>
          </a:xfrm>
        </p:spPr>
        <p:txBody>
          <a:bodyPr anchor="ctr"/>
          <a:lstStyle/>
          <a:p>
            <a:r>
              <a:rPr lang="en-US" sz="1200" dirty="0">
                <a:latin typeface="+mj-lt"/>
                <a:hlinkClick r:id="rId4" action="ppaction://hlinksldjump"/>
              </a:rPr>
              <a:t>Jump to long description</a:t>
            </a:r>
            <a:endParaRPr lang="en-US" sz="1200" dirty="0">
              <a:latin typeface="+mj-lt"/>
            </a:endParaRPr>
          </a:p>
        </p:txBody>
      </p:sp>
    </p:spTree>
    <p:extLst>
      <p:ext uri="{BB962C8B-B14F-4D97-AF65-F5344CB8AC3E}">
        <p14:creationId xmlns:p14="http://schemas.microsoft.com/office/powerpoint/2010/main" val="788024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Algorithm</a:t>
            </a:r>
            <a:endParaRPr lang="en-US" sz="1500" dirty="0"/>
          </a:p>
        </p:txBody>
      </p:sp>
      <p:sp>
        <p:nvSpPr>
          <p:cNvPr id="9" name="Content Placeholder 2"/>
          <p:cNvSpPr>
            <a:spLocks noGrp="1"/>
          </p:cNvSpPr>
          <p:nvPr>
            <p:ph idx="1"/>
          </p:nvPr>
        </p:nvSpPr>
        <p:spPr>
          <a:xfrm>
            <a:off x="457200" y="1295400"/>
            <a:ext cx="8229600" cy="457200"/>
          </a:xfrm>
        </p:spPr>
        <p:txBody>
          <a:bodyPr/>
          <a:lstStyle/>
          <a:p>
            <a:pPr>
              <a:spcBef>
                <a:spcPts val="0"/>
              </a:spcBef>
            </a:pPr>
            <a:r>
              <a:rPr lang="en-US" sz="2600" dirty="0"/>
              <a:t>We now use pseudocode to describe breadth-first search.</a:t>
            </a:r>
          </a:p>
        </p:txBody>
      </p:sp>
      <p:sp>
        <p:nvSpPr>
          <p:cNvPr id="3" name="Content Placeholder 3"/>
          <p:cNvSpPr>
            <a:spLocks noGrp="1"/>
          </p:cNvSpPr>
          <p:nvPr>
            <p:ph idx="13"/>
          </p:nvPr>
        </p:nvSpPr>
        <p:spPr>
          <a:xfrm>
            <a:off x="457200" y="1981200"/>
            <a:ext cx="8229600" cy="4419600"/>
          </a:xfrm>
          <a:ln>
            <a:solidFill>
              <a:srgbClr val="00B0F0"/>
            </a:solidFill>
          </a:ln>
        </p:spPr>
        <p:txBody>
          <a:bodyPr/>
          <a:lstStyle/>
          <a:p>
            <a:pPr>
              <a:spcBef>
                <a:spcPts val="0"/>
              </a:spcBef>
            </a:pPr>
            <a:r>
              <a:rPr lang="en-US" sz="2400" b="1" dirty="0"/>
              <a:t>procedure </a:t>
            </a:r>
            <a:r>
              <a:rPr lang="en-US" sz="2400" i="1" dirty="0"/>
              <a:t>BFS</a:t>
            </a:r>
            <a:r>
              <a:rPr lang="en-US" sz="2400" dirty="0"/>
              <a:t>(</a:t>
            </a:r>
            <a:r>
              <a:rPr lang="en-US" sz="2400" i="1" dirty="0"/>
              <a:t>G</a:t>
            </a:r>
            <a:r>
              <a:rPr lang="en-US" sz="2400" dirty="0"/>
              <a:t>: connected graph with vertices </a:t>
            </a:r>
            <a:r>
              <a:rPr lang="en-US" sz="2400" i="1" dirty="0"/>
              <a:t>v</a:t>
            </a:r>
            <a:r>
              <a:rPr lang="en-US" sz="2400" baseline="-25000" dirty="0">
                <a:ea typeface="Cambria Math" pitchFamily="18" charset="0"/>
              </a:rPr>
              <a:t>1</a:t>
            </a:r>
            <a:r>
              <a:rPr lang="en-US" sz="2400" dirty="0"/>
              <a:t>, </a:t>
            </a:r>
            <a:r>
              <a:rPr lang="en-US" sz="2400" i="1" dirty="0"/>
              <a:t>v</a:t>
            </a:r>
            <a:r>
              <a:rPr lang="en-US" sz="2400" baseline="-25000" dirty="0">
                <a:ea typeface="Cambria Math" pitchFamily="18" charset="0"/>
              </a:rPr>
              <a:t>2</a:t>
            </a:r>
            <a:r>
              <a:rPr lang="en-US" sz="2400" dirty="0"/>
              <a:t>, …, </a:t>
            </a:r>
            <a:r>
              <a:rPr lang="en-US" sz="2400" i="1" dirty="0" err="1"/>
              <a:t>v</a:t>
            </a:r>
            <a:r>
              <a:rPr lang="en-US" sz="2400" i="1" baseline="-25000" dirty="0" err="1"/>
              <a:t>n</a:t>
            </a:r>
            <a:r>
              <a:rPr lang="en-US" sz="2400" dirty="0"/>
              <a:t>)</a:t>
            </a:r>
          </a:p>
          <a:p>
            <a:pPr>
              <a:spcBef>
                <a:spcPts val="0"/>
              </a:spcBef>
            </a:pPr>
            <a:r>
              <a:rPr lang="en-US" sz="2400" i="1" dirty="0"/>
              <a:t>T</a:t>
            </a:r>
            <a:r>
              <a:rPr lang="en-US" sz="2400" dirty="0"/>
              <a:t> := tree consisting only of the vertex </a:t>
            </a:r>
            <a:r>
              <a:rPr lang="en-US" sz="2400" i="1" dirty="0"/>
              <a:t>v</a:t>
            </a:r>
            <a:r>
              <a:rPr lang="en-US" sz="2400" baseline="-25000" dirty="0">
                <a:ea typeface="Cambria Math" pitchFamily="18" charset="0"/>
              </a:rPr>
              <a:t>1</a:t>
            </a:r>
            <a:r>
              <a:rPr lang="en-US" sz="2400" dirty="0">
                <a:ea typeface="Cambria Math" pitchFamily="18" charset="0"/>
              </a:rPr>
              <a:t>   </a:t>
            </a:r>
          </a:p>
          <a:p>
            <a:pPr>
              <a:spcBef>
                <a:spcPts val="0"/>
              </a:spcBef>
            </a:pPr>
            <a:r>
              <a:rPr lang="en-US" sz="2400" i="1" dirty="0"/>
              <a:t>L</a:t>
            </a:r>
            <a:r>
              <a:rPr lang="en-US" sz="2400" dirty="0"/>
              <a:t> := empty list </a:t>
            </a:r>
            <a:r>
              <a:rPr lang="en-US" sz="2400" i="1" dirty="0">
                <a:ea typeface="Cambria Math" pitchFamily="18" charset="0"/>
              </a:rPr>
              <a:t>visit</a:t>
            </a:r>
            <a:r>
              <a:rPr lang="en-US" sz="2400" dirty="0">
                <a:ea typeface="Cambria Math" pitchFamily="18" charset="0"/>
              </a:rPr>
              <a:t>(</a:t>
            </a:r>
            <a:r>
              <a:rPr lang="en-US" sz="2400" i="1" dirty="0"/>
              <a:t>v</a:t>
            </a:r>
            <a:r>
              <a:rPr lang="en-US" sz="2400" baseline="-25000" dirty="0">
                <a:ea typeface="Cambria Math" pitchFamily="18" charset="0"/>
              </a:rPr>
              <a:t>1</a:t>
            </a:r>
            <a:r>
              <a:rPr lang="en-US" sz="2400" dirty="0">
                <a:ea typeface="Cambria Math" pitchFamily="18" charset="0"/>
              </a:rPr>
              <a:t>)</a:t>
            </a:r>
          </a:p>
          <a:p>
            <a:pPr>
              <a:spcBef>
                <a:spcPts val="0"/>
              </a:spcBef>
            </a:pPr>
            <a:r>
              <a:rPr lang="en-US" sz="2400" dirty="0">
                <a:ea typeface="Cambria Math" pitchFamily="18" charset="0"/>
              </a:rPr>
              <a:t>put </a:t>
            </a:r>
            <a:r>
              <a:rPr lang="en-US" sz="2400" i="1" dirty="0"/>
              <a:t>v</a:t>
            </a:r>
            <a:r>
              <a:rPr lang="en-US" sz="2400" baseline="-25000" dirty="0">
                <a:ea typeface="Cambria Math" pitchFamily="18" charset="0"/>
              </a:rPr>
              <a:t>1</a:t>
            </a:r>
            <a:r>
              <a:rPr lang="en-US" sz="2400" dirty="0">
                <a:ea typeface="Cambria Math" pitchFamily="18" charset="0"/>
              </a:rPr>
              <a:t> in the list </a:t>
            </a:r>
            <a:r>
              <a:rPr lang="en-US" sz="2400" i="1" dirty="0">
                <a:ea typeface="Cambria Math" pitchFamily="18" charset="0"/>
              </a:rPr>
              <a:t>L</a:t>
            </a:r>
            <a:r>
              <a:rPr lang="en-US" sz="2400" dirty="0">
                <a:ea typeface="Cambria Math" pitchFamily="18" charset="0"/>
              </a:rPr>
              <a:t> of unprocessed vertices</a:t>
            </a:r>
          </a:p>
          <a:p>
            <a:pPr>
              <a:spcBef>
                <a:spcPts val="0"/>
              </a:spcBef>
            </a:pPr>
            <a:r>
              <a:rPr lang="en-US" sz="2400" b="1" dirty="0">
                <a:ea typeface="Cambria Math" pitchFamily="18" charset="0"/>
              </a:rPr>
              <a:t>while</a:t>
            </a:r>
            <a:r>
              <a:rPr lang="en-US" sz="2400" dirty="0">
                <a:ea typeface="Cambria Math" pitchFamily="18" charset="0"/>
              </a:rPr>
              <a:t> </a:t>
            </a:r>
            <a:r>
              <a:rPr lang="en-US" sz="2400" i="1" dirty="0">
                <a:ea typeface="Cambria Math" pitchFamily="18" charset="0"/>
              </a:rPr>
              <a:t>L</a:t>
            </a:r>
            <a:r>
              <a:rPr lang="en-US" sz="2400" dirty="0">
                <a:ea typeface="Cambria Math" pitchFamily="18" charset="0"/>
              </a:rPr>
              <a:t> is not empty</a:t>
            </a:r>
          </a:p>
          <a:p>
            <a:pPr>
              <a:spcBef>
                <a:spcPts val="0"/>
              </a:spcBef>
            </a:pPr>
            <a:r>
              <a:rPr lang="en-US" sz="2400" dirty="0">
                <a:ea typeface="Cambria Math" pitchFamily="18" charset="0"/>
              </a:rPr>
              <a:t>remove the first vertex, </a:t>
            </a:r>
            <a:r>
              <a:rPr lang="en-US" sz="2400" i="1" dirty="0">
                <a:ea typeface="Cambria Math" pitchFamily="18" charset="0"/>
              </a:rPr>
              <a:t>v</a:t>
            </a:r>
            <a:r>
              <a:rPr lang="en-US" sz="2400" dirty="0">
                <a:ea typeface="Cambria Math" pitchFamily="18" charset="0"/>
              </a:rPr>
              <a:t>, from </a:t>
            </a:r>
            <a:r>
              <a:rPr lang="en-US" sz="2400" i="1" dirty="0">
                <a:ea typeface="Cambria Math" pitchFamily="18" charset="0"/>
              </a:rPr>
              <a:t>L</a:t>
            </a:r>
          </a:p>
          <a:p>
            <a:pPr>
              <a:spcBef>
                <a:spcPts val="0"/>
              </a:spcBef>
            </a:pPr>
            <a:r>
              <a:rPr lang="en-US" sz="2400" b="1" dirty="0">
                <a:ea typeface="Cambria Math" pitchFamily="18" charset="0"/>
              </a:rPr>
              <a:t>for</a:t>
            </a:r>
            <a:r>
              <a:rPr lang="en-US" sz="2400" dirty="0">
                <a:ea typeface="Cambria Math" pitchFamily="18" charset="0"/>
              </a:rPr>
              <a:t> each neighbor </a:t>
            </a:r>
            <a:r>
              <a:rPr lang="en-US" sz="2400" i="1" dirty="0">
                <a:ea typeface="Cambria Math" pitchFamily="18" charset="0"/>
              </a:rPr>
              <a:t>w</a:t>
            </a:r>
            <a:r>
              <a:rPr lang="en-US" sz="2400" dirty="0">
                <a:ea typeface="Cambria Math" pitchFamily="18" charset="0"/>
              </a:rPr>
              <a:t> of </a:t>
            </a:r>
            <a:r>
              <a:rPr lang="en-US" sz="2400" i="1" dirty="0">
                <a:ea typeface="Cambria Math" pitchFamily="18" charset="0"/>
              </a:rPr>
              <a:t>v</a:t>
            </a:r>
            <a:r>
              <a:rPr lang="en-US" sz="2400" dirty="0">
                <a:ea typeface="Cambria Math" pitchFamily="18" charset="0"/>
              </a:rPr>
              <a:t> </a:t>
            </a:r>
          </a:p>
          <a:p>
            <a:pPr>
              <a:spcBef>
                <a:spcPts val="0"/>
              </a:spcBef>
            </a:pPr>
            <a:r>
              <a:rPr lang="en-US" sz="2400" b="1" dirty="0">
                <a:ea typeface="Cambria Math" pitchFamily="18" charset="0"/>
              </a:rPr>
              <a:t>if </a:t>
            </a:r>
            <a:r>
              <a:rPr lang="en-US" sz="2400" i="1" dirty="0">
                <a:ea typeface="Cambria Math" pitchFamily="18" charset="0"/>
              </a:rPr>
              <a:t>w </a:t>
            </a:r>
            <a:r>
              <a:rPr lang="en-US" sz="2400" dirty="0">
                <a:ea typeface="Cambria Math" pitchFamily="18" charset="0"/>
              </a:rPr>
              <a:t>is not in </a:t>
            </a:r>
            <a:r>
              <a:rPr lang="en-US" sz="2400" i="1" dirty="0">
                <a:ea typeface="Cambria Math" pitchFamily="18" charset="0"/>
              </a:rPr>
              <a:t>L </a:t>
            </a:r>
            <a:r>
              <a:rPr lang="en-US" sz="2400" dirty="0">
                <a:ea typeface="Cambria Math" pitchFamily="18" charset="0"/>
              </a:rPr>
              <a:t>and not in </a:t>
            </a:r>
            <a:r>
              <a:rPr lang="en-US" sz="2400" i="1" dirty="0">
                <a:ea typeface="Cambria Math" pitchFamily="18" charset="0"/>
              </a:rPr>
              <a:t>T </a:t>
            </a:r>
            <a:r>
              <a:rPr lang="en-US" sz="2400" b="1" dirty="0">
                <a:ea typeface="Cambria Math" pitchFamily="18" charset="0"/>
              </a:rPr>
              <a:t>then</a:t>
            </a:r>
          </a:p>
          <a:p>
            <a:pPr>
              <a:spcBef>
                <a:spcPts val="0"/>
              </a:spcBef>
            </a:pPr>
            <a:r>
              <a:rPr lang="en-US" sz="2400" dirty="0">
                <a:ea typeface="Cambria Math" pitchFamily="18" charset="0"/>
              </a:rPr>
              <a:t>add  </a:t>
            </a:r>
            <a:r>
              <a:rPr lang="en-US" sz="2400" i="1" dirty="0">
                <a:ea typeface="Cambria Math" pitchFamily="18" charset="0"/>
              </a:rPr>
              <a:t>w</a:t>
            </a:r>
            <a:r>
              <a:rPr lang="en-US" sz="2400" dirty="0">
                <a:ea typeface="Cambria Math" pitchFamily="18" charset="0"/>
              </a:rPr>
              <a:t> to the end of the list </a:t>
            </a:r>
            <a:r>
              <a:rPr lang="en-US" sz="2400" i="1" dirty="0">
                <a:ea typeface="Cambria Math" pitchFamily="18" charset="0"/>
              </a:rPr>
              <a:t>L</a:t>
            </a:r>
          </a:p>
          <a:p>
            <a:pPr>
              <a:spcBef>
                <a:spcPts val="0"/>
              </a:spcBef>
            </a:pPr>
            <a:r>
              <a:rPr lang="en-US" sz="2400" dirty="0">
                <a:ea typeface="Cambria Math" pitchFamily="18" charset="0"/>
              </a:rPr>
              <a:t>add  </a:t>
            </a:r>
            <a:r>
              <a:rPr lang="en-US" sz="2400" i="1" dirty="0">
                <a:ea typeface="Cambria Math" pitchFamily="18" charset="0"/>
              </a:rPr>
              <a:t>w</a:t>
            </a:r>
            <a:r>
              <a:rPr lang="en-US" sz="2400" dirty="0">
                <a:ea typeface="Cambria Math" pitchFamily="18" charset="0"/>
              </a:rPr>
              <a:t> and edge {</a:t>
            </a:r>
            <a:r>
              <a:rPr lang="en-US" sz="2400" i="1" dirty="0" err="1">
                <a:ea typeface="Cambria Math" pitchFamily="18" charset="0"/>
              </a:rPr>
              <a:t>v</a:t>
            </a:r>
            <a:r>
              <a:rPr lang="en-US" sz="2400" dirty="0" err="1">
                <a:ea typeface="Cambria Math" pitchFamily="18" charset="0"/>
              </a:rPr>
              <a:t>,</a:t>
            </a:r>
            <a:r>
              <a:rPr lang="en-US" sz="2400" i="1" dirty="0" err="1">
                <a:ea typeface="Cambria Math" pitchFamily="18" charset="0"/>
              </a:rPr>
              <a:t>w</a:t>
            </a:r>
            <a:r>
              <a:rPr lang="en-US" sz="2400" dirty="0">
                <a:ea typeface="Cambria Math" pitchFamily="18" charset="0"/>
              </a:rPr>
              <a:t>} to </a:t>
            </a:r>
            <a:r>
              <a:rPr lang="en-US" sz="2400" i="1" dirty="0">
                <a:ea typeface="Cambria Math" pitchFamily="18" charset="0"/>
              </a:rPr>
              <a:t>T</a:t>
            </a:r>
            <a:endParaRPr lang="en-US" sz="2400" dirty="0">
              <a:ea typeface="Cambria Math" pitchFamily="18" charset="0"/>
            </a:endParaRPr>
          </a:p>
        </p:txBody>
      </p:sp>
    </p:spTree>
    <p:extLst>
      <p:ext uri="{BB962C8B-B14F-4D97-AF65-F5344CB8AC3E}">
        <p14:creationId xmlns:p14="http://schemas.microsoft.com/office/powerpoint/2010/main" val="1330247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in Directed Graphs</a:t>
            </a:r>
          </a:p>
        </p:txBody>
      </p:sp>
      <p:sp>
        <p:nvSpPr>
          <p:cNvPr id="7" name="Content Placeholder 2"/>
          <p:cNvSpPr>
            <a:spLocks noGrp="1"/>
          </p:cNvSpPr>
          <p:nvPr>
            <p:ph idx="1"/>
          </p:nvPr>
        </p:nvSpPr>
        <p:spPr>
          <a:xfrm>
            <a:off x="457200" y="1295400"/>
            <a:ext cx="8412480" cy="5257800"/>
          </a:xfrm>
        </p:spPr>
        <p:txBody>
          <a:bodyPr/>
          <a:lstStyle/>
          <a:p>
            <a:pPr>
              <a:spcBef>
                <a:spcPts val="300"/>
              </a:spcBef>
            </a:pPr>
            <a:r>
              <a:rPr lang="en-US" sz="2000" dirty="0"/>
              <a:t>Both depth-first search and breadth-first search can be easily modified to run on a directed graph. But the result is not necessarily a spanning tree, but rather a spanning forest</a:t>
            </a:r>
          </a:p>
          <a:p>
            <a:pPr>
              <a:spcBef>
                <a:spcPts val="300"/>
              </a:spcBef>
            </a:pPr>
            <a:r>
              <a:rPr lang="en-US" sz="2000" b="1" dirty="0"/>
              <a:t>Example</a:t>
            </a:r>
            <a:r>
              <a:rPr lang="en-US" sz="2000" dirty="0"/>
              <a:t>: For the graph in (a), if we</a:t>
            </a:r>
            <a:br>
              <a:rPr lang="en-US" sz="2000" dirty="0"/>
            </a:br>
            <a:r>
              <a:rPr lang="en-US" sz="2000" dirty="0"/>
              <a:t>begin at  vertex </a:t>
            </a:r>
            <a:r>
              <a:rPr lang="en-US" sz="2000" i="1" dirty="0"/>
              <a:t>a</a:t>
            </a:r>
            <a:r>
              <a:rPr lang="en-US" sz="2000" dirty="0"/>
              <a:t>, depth-first search</a:t>
            </a:r>
            <a:br>
              <a:rPr lang="en-US" sz="2000" dirty="0"/>
            </a:br>
            <a:r>
              <a:rPr lang="en-US" sz="2000" dirty="0"/>
              <a:t>adds the path connecting </a:t>
            </a:r>
            <a:r>
              <a:rPr lang="en-US" sz="2000" i="1" dirty="0"/>
              <a:t>a</a:t>
            </a:r>
            <a:r>
              <a:rPr lang="en-US" sz="2000" dirty="0"/>
              <a:t>, </a:t>
            </a:r>
            <a:r>
              <a:rPr lang="en-US" sz="2000" i="1" dirty="0"/>
              <a:t>b</a:t>
            </a:r>
            <a:r>
              <a:rPr lang="en-US" sz="2000" dirty="0"/>
              <a:t>, </a:t>
            </a:r>
            <a:r>
              <a:rPr lang="en-US" sz="2000" i="1" dirty="0"/>
              <a:t>c</a:t>
            </a:r>
            <a:r>
              <a:rPr lang="en-US" sz="2000" dirty="0"/>
              <a:t>, and</a:t>
            </a:r>
            <a:br>
              <a:rPr lang="en-US" sz="2000" dirty="0"/>
            </a:br>
            <a:r>
              <a:rPr lang="en-US" sz="2000" i="1" dirty="0"/>
              <a:t>g</a:t>
            </a:r>
            <a:r>
              <a:rPr lang="en-US" sz="2000" dirty="0"/>
              <a:t>. At </a:t>
            </a:r>
            <a:r>
              <a:rPr lang="en-US" sz="2000" i="1" dirty="0"/>
              <a:t>g</a:t>
            </a:r>
            <a:r>
              <a:rPr lang="en-US" sz="2000" dirty="0"/>
              <a:t>, we are blocked, so we return</a:t>
            </a:r>
            <a:br>
              <a:rPr lang="en-US" sz="2000" dirty="0"/>
            </a:br>
            <a:r>
              <a:rPr lang="en-US" sz="2000" dirty="0"/>
              <a:t>to </a:t>
            </a:r>
            <a:r>
              <a:rPr lang="en-US" sz="2000" i="1" dirty="0"/>
              <a:t>c</a:t>
            </a:r>
            <a:r>
              <a:rPr lang="en-US" sz="2000" dirty="0"/>
              <a:t>. Next,  we add the path</a:t>
            </a:r>
            <a:br>
              <a:rPr lang="en-US" sz="2000" dirty="0"/>
            </a:br>
            <a:r>
              <a:rPr lang="en-US" sz="2000" dirty="0"/>
              <a:t>connecting </a:t>
            </a:r>
            <a:r>
              <a:rPr lang="en-US" sz="2000" i="1" dirty="0"/>
              <a:t>f</a:t>
            </a:r>
            <a:r>
              <a:rPr lang="en-US" sz="2000" dirty="0"/>
              <a:t> to </a:t>
            </a:r>
            <a:r>
              <a:rPr lang="en-US" sz="2000" i="1" dirty="0"/>
              <a:t>e</a:t>
            </a:r>
            <a:r>
              <a:rPr lang="en-US" sz="2000" dirty="0"/>
              <a:t>. Next, we return to </a:t>
            </a:r>
            <a:r>
              <a:rPr lang="en-US" sz="2000" i="1" dirty="0"/>
              <a:t>a</a:t>
            </a:r>
            <a:br>
              <a:rPr lang="en-US" sz="2000" dirty="0"/>
            </a:br>
            <a:r>
              <a:rPr lang="en-US" sz="2000" dirty="0"/>
              <a:t>and find that we cannot add a new path. So, we begin another tree with </a:t>
            </a:r>
            <a:r>
              <a:rPr lang="en-US" sz="2000" i="1" dirty="0"/>
              <a:t>d </a:t>
            </a:r>
            <a:r>
              <a:rPr lang="en-US" sz="2000" dirty="0"/>
              <a:t>as its root. We find that this new  tree consists of the path connecting the vertices </a:t>
            </a:r>
            <a:r>
              <a:rPr lang="en-US" sz="2000" i="1" dirty="0"/>
              <a:t>d</a:t>
            </a:r>
            <a:r>
              <a:rPr lang="en-US" sz="2000" dirty="0"/>
              <a:t>, </a:t>
            </a:r>
            <a:r>
              <a:rPr lang="en-US" sz="2000" i="1" dirty="0"/>
              <a:t>h</a:t>
            </a:r>
            <a:r>
              <a:rPr lang="en-US" sz="2000" dirty="0"/>
              <a:t>, </a:t>
            </a:r>
            <a:r>
              <a:rPr lang="en-US" sz="2000" i="1" dirty="0"/>
              <a:t>l</a:t>
            </a:r>
            <a:r>
              <a:rPr lang="en-US" sz="2000" dirty="0"/>
              <a:t>, </a:t>
            </a:r>
            <a:r>
              <a:rPr lang="en-US" sz="2000" i="1" dirty="0"/>
              <a:t>k</a:t>
            </a:r>
            <a:r>
              <a:rPr lang="en-US" sz="2000" dirty="0"/>
              <a:t>, and </a:t>
            </a:r>
            <a:r>
              <a:rPr lang="en-US" sz="2000" i="1" dirty="0"/>
              <a:t>j</a:t>
            </a:r>
            <a:r>
              <a:rPr lang="en-US" sz="2000" dirty="0"/>
              <a:t>.  Finally, we add a new tree, which only contains</a:t>
            </a:r>
            <a:r>
              <a:rPr lang="en-US" sz="2000" i="1" dirty="0"/>
              <a:t> </a:t>
            </a:r>
            <a:r>
              <a:rPr lang="en-US" sz="2000" i="1" dirty="0" err="1"/>
              <a:t>i</a:t>
            </a:r>
            <a:r>
              <a:rPr lang="en-US" sz="2000" dirty="0"/>
              <a:t>, its root.</a:t>
            </a:r>
          </a:p>
          <a:p>
            <a:pPr>
              <a:spcBef>
                <a:spcPts val="300"/>
              </a:spcBef>
            </a:pPr>
            <a:r>
              <a:rPr lang="en-US" sz="2000" dirty="0"/>
              <a:t>To index websites, search engines such as Google systematically explore the web starting at known sites. The programs that do this exploration are known as </a:t>
            </a:r>
            <a:r>
              <a:rPr lang="en-US" sz="2000" i="1" dirty="0"/>
              <a:t>Web spiders</a:t>
            </a:r>
            <a:r>
              <a:rPr lang="en-US" sz="2000" dirty="0"/>
              <a:t>. They may use both breath-first search or depth-first search to explore the Web graph.</a:t>
            </a:r>
          </a:p>
        </p:txBody>
      </p:sp>
      <p:pic>
        <p:nvPicPr>
          <p:cNvPr id="8" name="Picture 3" descr="Two directed graphs labeled A and B represent depth-first search of a directed graph.&#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648200" y="2243328"/>
            <a:ext cx="4358640" cy="171907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4067671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794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4252043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Trees</a:t>
            </a:r>
            <a:r>
              <a:rPr lang="en-US" sz="1500" dirty="0"/>
              <a:t> 1</a:t>
            </a:r>
            <a:r>
              <a:rPr lang="en-US" sz="3200" dirty="0"/>
              <a:t> – Appendix</a:t>
            </a:r>
          </a:p>
        </p:txBody>
      </p:sp>
      <p:sp>
        <p:nvSpPr>
          <p:cNvPr id="3" name="Content Placeholder 2"/>
          <p:cNvSpPr>
            <a:spLocks noGrp="1"/>
          </p:cNvSpPr>
          <p:nvPr>
            <p:ph idx="1"/>
          </p:nvPr>
        </p:nvSpPr>
        <p:spPr>
          <a:xfrm>
            <a:off x="457200" y="1295400"/>
            <a:ext cx="8229600" cy="4953000"/>
          </a:xfrm>
        </p:spPr>
        <p:txBody>
          <a:bodyPr/>
          <a:lstStyle/>
          <a:p>
            <a:r>
              <a:rPr lang="en-US" dirty="0"/>
              <a:t>All graphs have 6 vertices. A, B, C. D, E, and F. Graph G1 has 5 edges. A C, B C, D C. C F, and E F. Graph G2 has 5 edges. A C, B E, A F, D F, and E F. Graph G3 has 6 edges. A B, A C, A D. B E, D E, and C F. Graph G4 has 4 edges. A F, B D, B E, and C E.</a:t>
            </a:r>
            <a:endParaRPr lang="en-US" sz="2400" dirty="0"/>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372632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Trees as Models – Appendix</a:t>
            </a:r>
          </a:p>
        </p:txBody>
      </p:sp>
      <p:sp>
        <p:nvSpPr>
          <p:cNvPr id="3" name="Content Placeholder 2"/>
          <p:cNvSpPr>
            <a:spLocks noGrp="1"/>
          </p:cNvSpPr>
          <p:nvPr>
            <p:ph idx="1"/>
          </p:nvPr>
        </p:nvSpPr>
        <p:spPr>
          <a:xfrm>
            <a:off x="457200" y="1295400"/>
            <a:ext cx="8534400" cy="4953000"/>
          </a:xfrm>
        </p:spPr>
        <p:txBody>
          <a:bodyPr/>
          <a:lstStyle/>
          <a:p>
            <a:r>
              <a:rPr lang="en-US" sz="2000" b="1" dirty="0"/>
              <a:t>Middle image:</a:t>
            </a:r>
            <a:r>
              <a:rPr lang="en-US" sz="2000" dirty="0"/>
              <a:t> The root is the root directory /. Internal vertices are directories. Leaves are files. The root has 3 edges that lead to USR, BIN, and TMP. Node USR has 3 edges that lead to BIN, RJE, and SPOOL. Node BIN has 3 edges that lead to ED, NROFF, and VI. Node RJE has 1 edge that leads to KHR. Node SPOOL has 2 edges that leads to OPR and UUCP. Node OPR has 1 edge that leads to Printer. Node UUCP has 1 edge that leads to File. Node BIN has 3 edges that lead to ls, Mail, and Who. Node TMP has 1 edge that leads to Junk. </a:t>
            </a:r>
          </a:p>
          <a:p>
            <a:r>
              <a:rPr lang="en-US" sz="2000" b="1" dirty="0"/>
              <a:t>Bottom image: </a:t>
            </a:r>
            <a:r>
              <a:rPr lang="en-US" sz="2000" dirty="0"/>
              <a:t>The root is President and it has 4 edges that lead to VP R&amp;D, VP Marketing, VP Services, and VP Finance. Node VP R&amp;D has 3 edges that lead to Director Research, Director Software Development, and Director Hardware Development. Node VP Marketing has 2 edges that lead to AVP Sales and AVP Marketing. Node VP Services has 2 edges that lead to Chief Field Operations and Director Material Management. Node VP Finance has 2 edges that lead to Director Accounting and Director MIS. </a:t>
            </a:r>
            <a:endParaRPr lang="en-US" sz="2000" b="1" dirty="0"/>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278505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Rooted Trees – Appendix</a:t>
            </a:r>
          </a:p>
        </p:txBody>
      </p:sp>
      <p:sp>
        <p:nvSpPr>
          <p:cNvPr id="3" name="Content Placeholder 2"/>
          <p:cNvSpPr>
            <a:spLocks noGrp="1"/>
          </p:cNvSpPr>
          <p:nvPr>
            <p:ph idx="1"/>
          </p:nvPr>
        </p:nvSpPr>
        <p:spPr>
          <a:xfrm>
            <a:off x="457200" y="1295400"/>
            <a:ext cx="8534400" cy="4953000"/>
          </a:xfrm>
        </p:spPr>
        <p:txBody>
          <a:bodyPr/>
          <a:lstStyle/>
          <a:p>
            <a:r>
              <a:rPr lang="en-US" sz="2400" dirty="0"/>
              <a:t>All graphs have 7 vertices. A, B, C. D, E, F, and G. The first graph, labeled T, has 6 edges. C E, C A, A D. A B, B F, and B G. Root C is at the bottom. The second graph has 6 edges. A B, B F, B G. A C, C E, and A D. Root A is at the top. The edges are directed from the top to the bottom. The third graph has 6 edges. C E, C A, A D. A B, B G, and B F. Root C is at the top. The edges are directed from the top to the bottom.</a:t>
            </a:r>
            <a:endParaRPr lang="en-US" sz="2400" b="1" dirty="0"/>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404929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Rooted Tree Terminology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tree has 10 vertices and its depth is 3. The root node is </a:t>
            </a:r>
            <a:r>
              <a:rPr lang="en-US" sz="2400" dirty="0" err="1"/>
              <a:t>Nikolaus</a:t>
            </a:r>
            <a:r>
              <a:rPr lang="en-US" sz="2400" dirty="0"/>
              <a:t> 1623-1708. It has 3 edges that lead to Jacob I 1654-1705, </a:t>
            </a:r>
            <a:r>
              <a:rPr lang="en-US" sz="2400" dirty="0" err="1"/>
              <a:t>Nikolaus</a:t>
            </a:r>
            <a:r>
              <a:rPr lang="en-US" sz="2400" dirty="0"/>
              <a:t> 1662-1716, and Johann I 1667-1748.  </a:t>
            </a:r>
            <a:r>
              <a:rPr lang="en-US" sz="2400" dirty="0" err="1"/>
              <a:t>Nikolaus</a:t>
            </a:r>
            <a:r>
              <a:rPr lang="en-US" sz="2400" dirty="0"/>
              <a:t> has 1 edge that leads to </a:t>
            </a:r>
            <a:r>
              <a:rPr lang="en-US" sz="2400" dirty="0" err="1"/>
              <a:t>Nikolaus</a:t>
            </a:r>
            <a:r>
              <a:rPr lang="en-US" sz="2400" dirty="0"/>
              <a:t> I 1687-1759. Johann I has 3 edges that lead to </a:t>
            </a:r>
            <a:r>
              <a:rPr lang="en-US" sz="2400" dirty="0" err="1"/>
              <a:t>Nikolaus</a:t>
            </a:r>
            <a:r>
              <a:rPr lang="en-US" sz="2400" dirty="0"/>
              <a:t> II 1695-1726, Daniel 1700-1782, and Johann II 1710-1790. Johann II has 2 edges that lead to Johann III 1746-1807 and Jacob II 1759-1789.</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121076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Terminology for Rooted Trees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graph has 13 vertices. A, B, C. D, E, F. G, H, I. J, K, L, and M. The graph has 12 edges. A B, A F, A G. B C, C D, C E. G H, G I, G J. H K, J L, and J M.</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16590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r>
              <a:rPr lang="en-US" sz="1500" dirty="0"/>
              <a:t> 1</a:t>
            </a:r>
          </a:p>
        </p:txBody>
      </p:sp>
      <p:sp>
        <p:nvSpPr>
          <p:cNvPr id="7" name="Content Placeholder 2"/>
          <p:cNvSpPr>
            <a:spLocks noGrp="1"/>
          </p:cNvSpPr>
          <p:nvPr>
            <p:ph idx="1"/>
          </p:nvPr>
        </p:nvSpPr>
        <p:spPr>
          <a:xfrm>
            <a:off x="457200" y="1295400"/>
            <a:ext cx="8272272" cy="1905000"/>
          </a:xfrm>
        </p:spPr>
        <p:txBody>
          <a:bodyPr/>
          <a:lstStyle/>
          <a:p>
            <a:r>
              <a:rPr lang="en-US" sz="2600" b="1" dirty="0"/>
              <a:t>Definition</a:t>
            </a:r>
            <a:r>
              <a:rPr lang="en-US" sz="2600" dirty="0"/>
              <a:t>: A </a:t>
            </a:r>
            <a:r>
              <a:rPr lang="en-US" sz="2600" i="1" dirty="0"/>
              <a:t>tree</a:t>
            </a:r>
            <a:r>
              <a:rPr lang="en-US" sz="2600" dirty="0"/>
              <a:t> is a connected</a:t>
            </a:r>
            <a:br>
              <a:rPr lang="en-US" sz="2600" dirty="0"/>
            </a:br>
            <a:r>
              <a:rPr lang="en-US" sz="2600" dirty="0"/>
              <a:t>undirected graph with no simple</a:t>
            </a:r>
            <a:br>
              <a:rPr lang="en-US" sz="2600" dirty="0"/>
            </a:br>
            <a:r>
              <a:rPr lang="en-US" sz="2600" dirty="0"/>
              <a:t>circuits.</a:t>
            </a:r>
          </a:p>
          <a:p>
            <a:r>
              <a:rPr lang="en-US" sz="2600" b="1" dirty="0"/>
              <a:t>Example</a:t>
            </a:r>
            <a:r>
              <a:rPr lang="en-US" sz="2600" dirty="0"/>
              <a:t>: Which of these graphs are trees?</a:t>
            </a:r>
          </a:p>
        </p:txBody>
      </p:sp>
      <p:pic>
        <p:nvPicPr>
          <p:cNvPr id="15" name="Picture 3" descr="Four graphs. G1, G2, G3, and G4.&#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522976" y="1295400"/>
            <a:ext cx="3206496" cy="146913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p:cNvSpPr>
            <a:spLocks noGrp="1"/>
          </p:cNvSpPr>
          <p:nvPr>
            <p:ph idx="14"/>
          </p:nvPr>
        </p:nvSpPr>
        <p:spPr>
          <a:xfrm>
            <a:off x="457200" y="3124200"/>
            <a:ext cx="8461248" cy="3429000"/>
          </a:xfrm>
        </p:spPr>
        <p:txBody>
          <a:bodyPr/>
          <a:lstStyle/>
          <a:p>
            <a:pPr>
              <a:spcBef>
                <a:spcPts val="0"/>
              </a:spcBef>
            </a:pPr>
            <a:r>
              <a:rPr lang="en-US" sz="2600" b="1" dirty="0"/>
              <a:t>Solution</a:t>
            </a:r>
            <a:r>
              <a:rPr lang="en-US" sz="2600" dirty="0"/>
              <a:t>: </a:t>
            </a:r>
            <a:r>
              <a:rPr lang="en-US" sz="2600" i="1" dirty="0"/>
              <a:t>G</a:t>
            </a:r>
            <a:r>
              <a:rPr lang="en-US" sz="2600" baseline="-25000" dirty="0">
                <a:ea typeface="Cambria Math" pitchFamily="18" charset="0"/>
              </a:rPr>
              <a:t>1</a:t>
            </a:r>
            <a:r>
              <a:rPr lang="en-US" sz="2600" dirty="0"/>
              <a:t> and </a:t>
            </a:r>
            <a:r>
              <a:rPr lang="en-US" sz="2600" i="1" dirty="0"/>
              <a:t>G</a:t>
            </a:r>
            <a:r>
              <a:rPr lang="en-US" sz="2600" baseline="-25000" dirty="0">
                <a:ea typeface="Cambria Math" pitchFamily="18" charset="0"/>
              </a:rPr>
              <a:t>2</a:t>
            </a:r>
            <a:r>
              <a:rPr lang="en-US" sz="2600" dirty="0"/>
              <a:t> are trees - both are connected and have no simple circuits. Because </a:t>
            </a:r>
            <a:r>
              <a:rPr lang="en-US" sz="2600" i="1" dirty="0"/>
              <a:t>e</a:t>
            </a:r>
            <a:r>
              <a:rPr lang="en-US" sz="2600" dirty="0"/>
              <a:t>, </a:t>
            </a:r>
            <a:r>
              <a:rPr lang="en-US" sz="2600" i="1" dirty="0"/>
              <a:t>b</a:t>
            </a:r>
            <a:r>
              <a:rPr lang="en-US" sz="2600" dirty="0"/>
              <a:t>, </a:t>
            </a:r>
            <a:r>
              <a:rPr lang="en-US" sz="2600" i="1" dirty="0"/>
              <a:t>a</a:t>
            </a:r>
            <a:r>
              <a:rPr lang="en-US" sz="2600" dirty="0"/>
              <a:t>, </a:t>
            </a:r>
            <a:r>
              <a:rPr lang="en-US" sz="2600" i="1" dirty="0"/>
              <a:t>d</a:t>
            </a:r>
            <a:r>
              <a:rPr lang="en-US" sz="2600" dirty="0"/>
              <a:t>, </a:t>
            </a:r>
            <a:r>
              <a:rPr lang="en-US" sz="2600" i="1" dirty="0"/>
              <a:t>e</a:t>
            </a:r>
            <a:r>
              <a:rPr lang="en-US" sz="2600" dirty="0"/>
              <a:t> is a simple circuit, </a:t>
            </a:r>
            <a:r>
              <a:rPr lang="en-US" sz="2600" i="1" dirty="0"/>
              <a:t>G</a:t>
            </a:r>
            <a:r>
              <a:rPr lang="en-US" sz="2600" baseline="-25000" dirty="0">
                <a:ea typeface="Cambria Math" pitchFamily="18" charset="0"/>
              </a:rPr>
              <a:t>3</a:t>
            </a:r>
            <a:r>
              <a:rPr lang="en-US" sz="2600" dirty="0"/>
              <a:t> is not a tree. </a:t>
            </a:r>
            <a:r>
              <a:rPr lang="en-US" sz="2600" i="1" dirty="0"/>
              <a:t>G</a:t>
            </a:r>
            <a:r>
              <a:rPr lang="en-US" sz="2600" baseline="-25000" dirty="0">
                <a:ea typeface="Cambria Math" pitchFamily="18" charset="0"/>
              </a:rPr>
              <a:t>4</a:t>
            </a:r>
            <a:r>
              <a:rPr lang="en-US" sz="2600" dirty="0"/>
              <a:t> is not a tree because it is not connected.</a:t>
            </a:r>
          </a:p>
          <a:p>
            <a:pPr>
              <a:spcBef>
                <a:spcPts val="0"/>
              </a:spcBef>
            </a:pPr>
            <a:r>
              <a:rPr lang="en-US" sz="2800" b="1" dirty="0"/>
              <a:t>Definition</a:t>
            </a:r>
            <a:r>
              <a:rPr lang="en-US" sz="2800" dirty="0"/>
              <a:t>: A </a:t>
            </a:r>
            <a:r>
              <a:rPr lang="en-US" sz="2800" i="1" dirty="0"/>
              <a:t>forest</a:t>
            </a:r>
            <a:r>
              <a:rPr lang="en-US" sz="2800" dirty="0"/>
              <a:t> is a graph</a:t>
            </a:r>
            <a:br>
              <a:rPr lang="en-US" sz="2800" dirty="0"/>
            </a:br>
            <a:r>
              <a:rPr lang="en-US" sz="2800" dirty="0"/>
              <a:t>that has no simple circuit, but</a:t>
            </a:r>
            <a:br>
              <a:rPr lang="en-US" sz="2800" dirty="0"/>
            </a:br>
            <a:r>
              <a:rPr lang="en-US" sz="2800" dirty="0"/>
              <a:t>is not connected. Each of the</a:t>
            </a:r>
            <a:br>
              <a:rPr lang="en-US" sz="2800" dirty="0"/>
            </a:br>
            <a:r>
              <a:rPr lang="en-US" sz="2800" dirty="0"/>
              <a:t>connected components in a</a:t>
            </a:r>
            <a:br>
              <a:rPr lang="en-US" sz="2800" dirty="0"/>
            </a:br>
            <a:r>
              <a:rPr lang="en-US" sz="2800" dirty="0"/>
              <a:t>forest is a tree.</a:t>
            </a:r>
            <a:endParaRPr lang="en-US" sz="2600" dirty="0"/>
          </a:p>
        </p:txBody>
      </p:sp>
      <p:pic>
        <p:nvPicPr>
          <p:cNvPr id="12" name="Picture 5" descr="A forest of 3 tree graphs. The graphs do not have any common vertex.&#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5139552" y="4700016"/>
            <a:ext cx="3778896" cy="1735208"/>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6"/>
          <p:cNvSpPr>
            <a:spLocks noGrp="1"/>
          </p:cNvSpPr>
          <p:nvPr>
            <p:ph type="body" sz="quarter" idx="16"/>
          </p:nvPr>
        </p:nvSpPr>
        <p:spPr>
          <a:xfrm>
            <a:off x="3465576" y="6446520"/>
            <a:ext cx="2212848" cy="182880"/>
          </a:xfrm>
        </p:spPr>
        <p:txBody>
          <a:bodyPr anchor="ctr"/>
          <a:lstStyle/>
          <a:p>
            <a:r>
              <a:rPr lang="en-US" sz="1200" dirty="0">
                <a:latin typeface="+mj-lt"/>
                <a:hlinkClick r:id="rId4" action="ppaction://hlinksldjump"/>
              </a:rPr>
              <a:t>Jump to long description</a:t>
            </a:r>
            <a:endParaRPr lang="en-US" sz="1200" dirty="0">
              <a:latin typeface="+mj-lt"/>
            </a:endParaRPr>
          </a:p>
        </p:txBody>
      </p:sp>
    </p:spTree>
    <p:extLst>
      <p:ext uri="{BB962C8B-B14F-4D97-AF65-F5344CB8AC3E}">
        <p14:creationId xmlns:p14="http://schemas.microsoft.com/office/powerpoint/2010/main" val="1191807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i="1" dirty="0"/>
              <a:t>m</a:t>
            </a:r>
            <a:r>
              <a:rPr lang="en-US" sz="3200" dirty="0"/>
              <a:t>-</a:t>
            </a:r>
            <a:r>
              <a:rPr lang="en-US" sz="3200" dirty="0" err="1"/>
              <a:t>ary</a:t>
            </a:r>
            <a:r>
              <a:rPr lang="en-US" sz="3200" dirty="0"/>
              <a:t> Rooted Trees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first graph has 7 vertices and 6 edges. Each internal node has 2 children. The second graph has 13 vertices and 12 edges. Each internal node has 3 children. The third graph has 16 vertices and 15 edges. Each internal node has 5 children. The fourth graph has 11 vertices and 10 edges. Internal nodes have 2-3 children.</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229763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Ordered Rooted Trees – Appendix</a:t>
            </a:r>
          </a:p>
        </p:txBody>
      </p:sp>
      <p:sp>
        <p:nvSpPr>
          <p:cNvPr id="3" name="Content Placeholder 2"/>
          <p:cNvSpPr>
            <a:spLocks noGrp="1"/>
          </p:cNvSpPr>
          <p:nvPr>
            <p:ph idx="1"/>
          </p:nvPr>
        </p:nvSpPr>
        <p:spPr>
          <a:xfrm>
            <a:off x="457200" y="1295400"/>
            <a:ext cx="8534400" cy="4953000"/>
          </a:xfrm>
        </p:spPr>
        <p:txBody>
          <a:bodyPr/>
          <a:lstStyle/>
          <a:p>
            <a:r>
              <a:rPr lang="en-US" sz="2400" dirty="0"/>
              <a:t>Tree T has 13 vertices. A, B, C. D, E, F. G, H, I. J, K, L, and M. The graph has 12 edges. A B, B D, B E. D F, D G, C H, H J. C I, I K. I L, and L M. Graph B has 2 vertices, H and J, connected by an edge. Graph C has 4 vertices. I, K, L, and M. The graph has 3 edges. I K, I L, and L M.</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722697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Level of vertices and height of trees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graph has 13 edges. A B, A J, A K. B C, B E, B F. C D, F G, F I. G H, K L, L M, and L N.</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67459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Balanced </a:t>
            </a:r>
            <a:r>
              <a:rPr lang="en-US" sz="3200" i="1" dirty="0"/>
              <a:t>m</a:t>
            </a:r>
            <a:r>
              <a:rPr lang="en-US" sz="3200" dirty="0"/>
              <a:t>-</a:t>
            </a:r>
            <a:r>
              <a:rPr lang="en-US" sz="3200" dirty="0" err="1"/>
              <a:t>Ary</a:t>
            </a:r>
            <a:r>
              <a:rPr lang="en-US" sz="3200" dirty="0"/>
              <a:t> Trees – Appendix</a:t>
            </a:r>
          </a:p>
        </p:txBody>
      </p:sp>
      <p:sp>
        <p:nvSpPr>
          <p:cNvPr id="3" name="Content Placeholder 2"/>
          <p:cNvSpPr>
            <a:spLocks noGrp="1"/>
          </p:cNvSpPr>
          <p:nvPr>
            <p:ph idx="1"/>
          </p:nvPr>
        </p:nvSpPr>
        <p:spPr>
          <a:xfrm>
            <a:off x="457200" y="1295400"/>
            <a:ext cx="8534400" cy="4953000"/>
          </a:xfrm>
        </p:spPr>
        <p:txBody>
          <a:bodyPr/>
          <a:lstStyle/>
          <a:p>
            <a:r>
              <a:rPr lang="en-US" sz="2400" dirty="0"/>
              <a:t>T1 has 20 vertices and 19 edges. Its height is 4, and its leaves are at levels 3 and 4. T2 has 13 vertices and 12 edges. Its height is 4, and its leaves are at levels 2, 3, and 4. The third tree has 20 vertices and 19 edges. Its height is 3, and its leaves are at level 3.</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948327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Preorder Traversal</a:t>
            </a:r>
            <a:r>
              <a:rPr lang="en-US" sz="1500" dirty="0"/>
              <a:t> 1</a:t>
            </a:r>
            <a:r>
              <a:rPr lang="en-US" sz="3200" dirty="0"/>
              <a:t>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root of the tree is labeled R. It has N children labeled T1 to T N. The preorder traversal begins by visiting R. It continues by traversing T1 in preorder, then T2 in preorder, and so on, until T N is traversed in preorder.</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90424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Preorder Traversal</a:t>
            </a:r>
            <a:r>
              <a:rPr lang="en-US" sz="1500" dirty="0"/>
              <a:t> 2</a:t>
            </a:r>
            <a:r>
              <a:rPr lang="en-US" sz="3200" dirty="0"/>
              <a:t> – Appendix</a:t>
            </a:r>
          </a:p>
        </p:txBody>
      </p:sp>
      <p:sp>
        <p:nvSpPr>
          <p:cNvPr id="3" name="Content Placeholder 2"/>
          <p:cNvSpPr>
            <a:spLocks noGrp="1"/>
          </p:cNvSpPr>
          <p:nvPr>
            <p:ph idx="1"/>
          </p:nvPr>
        </p:nvSpPr>
        <p:spPr>
          <a:xfrm>
            <a:off x="457200" y="1295400"/>
            <a:ext cx="8534400" cy="4953000"/>
          </a:xfrm>
        </p:spPr>
        <p:txBody>
          <a:bodyPr/>
          <a:lstStyle/>
          <a:p>
            <a:r>
              <a:rPr lang="en-US" sz="2400" dirty="0"/>
              <a:t>By the preorder traversal algorithm, first visit the root and then visit the subtrees from left to right. The first step shows node A, subtree B, node C, and subtree D. The second step shows nodes A and B, subtree E, nodes F, C, and D. Subtree G, and nodes H and I. The third step shows nodes A, B, E, J, subtree K, and nodes from F to I. The fourth step is the preorder traversal of T. It shows nodes from A to I from left to right.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339641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Inorder Traversal</a:t>
            </a:r>
            <a:r>
              <a:rPr lang="en-US" sz="1500" dirty="0"/>
              <a:t> 1</a:t>
            </a:r>
            <a:r>
              <a:rPr lang="en-US" sz="3200" dirty="0"/>
              <a:t>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root of the tree is labeled R. It has N children labeled T1 to T N. The preorder traversal begins by traversing T1 in </a:t>
            </a:r>
            <a:r>
              <a:rPr lang="en-US" sz="2400" dirty="0" err="1"/>
              <a:t>inorder</a:t>
            </a:r>
            <a:r>
              <a:rPr lang="en-US" sz="2400" dirty="0"/>
              <a:t>, then visiting R. It continues by traversing T2 in </a:t>
            </a:r>
            <a:r>
              <a:rPr lang="en-US" sz="2400" dirty="0" err="1"/>
              <a:t>inorder</a:t>
            </a:r>
            <a:r>
              <a:rPr lang="en-US" sz="2400" dirty="0"/>
              <a:t>, and so on, until T N is traversed in </a:t>
            </a:r>
            <a:r>
              <a:rPr lang="en-US" sz="2400" dirty="0" err="1"/>
              <a:t>inorder</a:t>
            </a:r>
            <a:r>
              <a:rPr lang="en-US" sz="2400" dirty="0"/>
              <a: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p>
        </p:txBody>
      </p:sp>
    </p:spTree>
    <p:extLst>
      <p:ext uri="{BB962C8B-B14F-4D97-AF65-F5344CB8AC3E}">
        <p14:creationId xmlns:p14="http://schemas.microsoft.com/office/powerpoint/2010/main" val="1950755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Inorder Traversal</a:t>
            </a:r>
            <a:r>
              <a:rPr lang="en-US" sz="1500" dirty="0"/>
              <a:t> 2</a:t>
            </a:r>
            <a:r>
              <a:rPr lang="en-US" sz="3200" dirty="0"/>
              <a:t>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tree has 16 vertices labeled from A to P. A is the root. The tree has 15 edges. A B, A C, A D. B E, B F, E J, E K. K N, K O, K P. D G, D H, D I. G L, and G M. By the </a:t>
            </a:r>
            <a:r>
              <a:rPr lang="en-US" sz="2400" dirty="0" err="1"/>
              <a:t>inorder</a:t>
            </a:r>
            <a:r>
              <a:rPr lang="en-US" sz="2400" dirty="0"/>
              <a:t> traversal algorithm, first visit leftmost subtree, then visit root, and then visit other subtrees left to right. The first step shows subtree B, nodes A and C, and subtree D. The second step shows subtree E, nodes B, F, A, C. Subtree G, nodes G, H, and I. The third step shows nodes J and E, subtree K. Nodes B, F, A, C, L. G, M, D, H, and I. The fourth step is the </a:t>
            </a:r>
            <a:r>
              <a:rPr lang="en-US" sz="2400" dirty="0" err="1"/>
              <a:t>inorder</a:t>
            </a:r>
            <a:r>
              <a:rPr lang="en-US" sz="2400" dirty="0"/>
              <a:t> traversal of T. It shows vertices J, E, N. K, O, P. B, F, A. C, L, G. M, D, H, and I.</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702822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Postorder Traversal</a:t>
            </a:r>
            <a:r>
              <a:rPr lang="en-US" sz="1500" dirty="0"/>
              <a:t> 1</a:t>
            </a:r>
            <a:r>
              <a:rPr lang="en-US" sz="3200" dirty="0"/>
              <a:t>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root of the tree is labeled R. It has N children labeled T1 to T N. The </a:t>
            </a:r>
            <a:r>
              <a:rPr lang="en-US" sz="2400" dirty="0" err="1"/>
              <a:t>postorder</a:t>
            </a:r>
            <a:r>
              <a:rPr lang="en-US" sz="2400" dirty="0"/>
              <a:t> traversal begins by traversing from T1 in </a:t>
            </a:r>
            <a:r>
              <a:rPr lang="en-US" sz="2400" dirty="0" err="1"/>
              <a:t>postorder</a:t>
            </a:r>
            <a:r>
              <a:rPr lang="en-US" sz="2400" dirty="0"/>
              <a:t> to T N in </a:t>
            </a:r>
            <a:r>
              <a:rPr lang="en-US" sz="2400" dirty="0" err="1"/>
              <a:t>postorder</a:t>
            </a:r>
            <a:r>
              <a:rPr lang="en-US" sz="2400" dirty="0"/>
              <a:t>, and ends by visiting R.</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08319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Postorder Traversal</a:t>
            </a:r>
            <a:r>
              <a:rPr lang="en-US" sz="1500" dirty="0"/>
              <a:t> 2</a:t>
            </a:r>
            <a:r>
              <a:rPr lang="en-US" sz="3200" dirty="0"/>
              <a:t>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tree has 16 vertices labeled from A to P. A is the root. The tree has 15 edges. A B, A C, A D. B E, B F, E J, E K. K N, K O, K P. D G, D H, D I. G L, and G M. By the </a:t>
            </a:r>
            <a:r>
              <a:rPr lang="en-US" sz="2400" dirty="0" err="1"/>
              <a:t>postorder</a:t>
            </a:r>
            <a:r>
              <a:rPr lang="en-US" sz="2400" dirty="0"/>
              <a:t> traversal algorithm, first visit subtrees left to right and then visit root. The first step shows subtree B, node C, subtree D, and node A. The second step shows subtree E, nodes F, B, C. Subtree G, nodes H, I, D, and A. The third step shows node J, subtree K, nodes E, F, B. C, L, M, G. H, I, D, and A. The fourth step is the </a:t>
            </a:r>
            <a:r>
              <a:rPr lang="en-US" sz="2400" dirty="0" err="1"/>
              <a:t>postorder</a:t>
            </a:r>
            <a:r>
              <a:rPr lang="en-US" sz="2400" dirty="0"/>
              <a:t> traversal of T. It shows nodes J, N, O. P, K, E. F, B, C. L, M, G. H, I, D, and A.</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60317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r>
              <a:rPr lang="en-US" sz="1500" dirty="0"/>
              <a:t> 2</a:t>
            </a:r>
          </a:p>
        </p:txBody>
      </p:sp>
      <p:sp>
        <p:nvSpPr>
          <p:cNvPr id="3" name="Content Placeholder 2"/>
          <p:cNvSpPr>
            <a:spLocks noGrp="1"/>
          </p:cNvSpPr>
          <p:nvPr>
            <p:ph idx="1"/>
          </p:nvPr>
        </p:nvSpPr>
        <p:spPr>
          <a:xfrm>
            <a:off x="457198" y="1295400"/>
            <a:ext cx="8138160" cy="5257800"/>
          </a:xfrm>
        </p:spPr>
        <p:txBody>
          <a:bodyPr/>
          <a:lstStyle/>
          <a:p>
            <a:pPr>
              <a:spcBef>
                <a:spcPts val="0"/>
              </a:spcBef>
            </a:pPr>
            <a:r>
              <a:rPr lang="en-US" sz="2200" b="1" dirty="0"/>
              <a:t>Theorem</a:t>
            </a:r>
            <a:r>
              <a:rPr lang="en-US" sz="2200" dirty="0"/>
              <a:t>: An undirected graph is a tree if and only if there is a unique simple path between any two of its vertices. </a:t>
            </a:r>
          </a:p>
          <a:p>
            <a:pPr>
              <a:spcBef>
                <a:spcPts val="0"/>
              </a:spcBef>
            </a:pPr>
            <a:r>
              <a:rPr lang="en-US" sz="2200" b="1" i="1" dirty="0"/>
              <a:t>Proof</a:t>
            </a:r>
            <a:r>
              <a:rPr lang="en-US" sz="2200" dirty="0"/>
              <a:t>: Assume that </a:t>
            </a:r>
            <a:r>
              <a:rPr lang="en-US" sz="2200" i="1" dirty="0"/>
              <a:t>T</a:t>
            </a:r>
            <a:r>
              <a:rPr lang="en-US" sz="2200" dirty="0"/>
              <a:t> is a tree. Then </a:t>
            </a:r>
            <a:r>
              <a:rPr lang="en-US" sz="2200" i="1" dirty="0"/>
              <a:t>T</a:t>
            </a:r>
            <a:r>
              <a:rPr lang="en-US" sz="2200" dirty="0"/>
              <a:t> is connected with no simple circuits. Hence, if  </a:t>
            </a:r>
            <a:r>
              <a:rPr lang="en-US" sz="2200" i="1" dirty="0"/>
              <a:t>x</a:t>
            </a:r>
            <a:r>
              <a:rPr lang="en-US" sz="2200" dirty="0"/>
              <a:t> and </a:t>
            </a:r>
            <a:r>
              <a:rPr lang="en-US" sz="2200" i="1" dirty="0"/>
              <a:t>y</a:t>
            </a:r>
            <a:r>
              <a:rPr lang="en-US" sz="2200" dirty="0"/>
              <a:t> are distinct vertices of </a:t>
            </a:r>
            <a:r>
              <a:rPr lang="en-US" sz="2200" i="1" dirty="0"/>
              <a:t>T</a:t>
            </a:r>
            <a:r>
              <a:rPr lang="en-US" sz="2200" dirty="0"/>
              <a:t>, there is a simple path between them (by Theorem </a:t>
            </a:r>
            <a:r>
              <a:rPr lang="en-US" sz="2200" dirty="0">
                <a:ea typeface="Cambria Math" pitchFamily="18" charset="0"/>
              </a:rPr>
              <a:t>1</a:t>
            </a:r>
            <a:r>
              <a:rPr lang="en-US" sz="2200" dirty="0"/>
              <a:t> of Section </a:t>
            </a:r>
            <a:r>
              <a:rPr lang="en-US" sz="2200" dirty="0">
                <a:ea typeface="Cambria Math" pitchFamily="18" charset="0"/>
              </a:rPr>
              <a:t>10.4</a:t>
            </a:r>
            <a:r>
              <a:rPr lang="en-US" sz="2200" dirty="0"/>
              <a:t>). This path must be unique - for if there were a second path, there would be a simple circuit in </a:t>
            </a:r>
            <a:r>
              <a:rPr lang="en-US" sz="2200" i="1" dirty="0"/>
              <a:t>T</a:t>
            </a:r>
            <a:r>
              <a:rPr lang="en-US" sz="2200" dirty="0"/>
              <a:t> (by Exercise </a:t>
            </a:r>
            <a:r>
              <a:rPr lang="en-US" sz="2200" dirty="0">
                <a:ea typeface="Cambria Math" pitchFamily="18" charset="0"/>
              </a:rPr>
              <a:t>59</a:t>
            </a:r>
            <a:r>
              <a:rPr lang="en-US" sz="2200" dirty="0"/>
              <a:t> of Section </a:t>
            </a:r>
            <a:r>
              <a:rPr lang="en-US" sz="2200" dirty="0">
                <a:ea typeface="Cambria Math" pitchFamily="18" charset="0"/>
              </a:rPr>
              <a:t>10.4</a:t>
            </a:r>
            <a:r>
              <a:rPr lang="en-US" sz="2200" dirty="0"/>
              <a:t>). Hence, there is a unique simple path between any two vertices of a tree.</a:t>
            </a:r>
          </a:p>
          <a:p>
            <a:pPr>
              <a:spcBef>
                <a:spcPts val="0"/>
              </a:spcBef>
            </a:pPr>
            <a:r>
              <a:rPr lang="en-US" sz="2200" dirty="0"/>
              <a:t>Now assume that there is a unique simple path between any two vertices of a graph </a:t>
            </a:r>
            <a:r>
              <a:rPr lang="en-US" sz="2200" i="1" dirty="0"/>
              <a:t>T</a:t>
            </a:r>
            <a:r>
              <a:rPr lang="en-US" sz="2200" dirty="0"/>
              <a:t>. Then </a:t>
            </a:r>
            <a:r>
              <a:rPr lang="en-US" sz="2200" i="1" dirty="0"/>
              <a:t>T</a:t>
            </a:r>
            <a:r>
              <a:rPr lang="en-US" sz="2200" dirty="0"/>
              <a:t> is connected because there is a path between any two of its vertices.  Furthermore, </a:t>
            </a:r>
            <a:r>
              <a:rPr lang="en-US" sz="2200" i="1" dirty="0"/>
              <a:t>T</a:t>
            </a:r>
            <a:r>
              <a:rPr lang="en-US" sz="2200" dirty="0"/>
              <a:t> can have no simple circuits since if there were a simple circuit, there would be two paths between some two vertices.</a:t>
            </a:r>
          </a:p>
          <a:p>
            <a:pPr>
              <a:spcBef>
                <a:spcPts val="0"/>
              </a:spcBef>
            </a:pPr>
            <a:r>
              <a:rPr lang="en-US" sz="2200" dirty="0"/>
              <a:t>Hence, a graph with a unique simple path between any two vertices is a tree.</a:t>
            </a:r>
          </a:p>
        </p:txBody>
      </p:sp>
    </p:spTree>
    <p:extLst>
      <p:ext uri="{BB962C8B-B14F-4D97-AF65-F5344CB8AC3E}">
        <p14:creationId xmlns:p14="http://schemas.microsoft.com/office/powerpoint/2010/main" val="32445190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Expression Trees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first subtree represents the summation of X and Y. There is root + with two children, X and Y. The second subtree represents the subtraction of X and 4. There is root - with two children, X and 4. The third subtree represents the exponentiation of X + Y to 2. There is root an upward arrow with two children, + and 2. Node + has two children, X and Y. The fourth subtree represents the division of X - 4 by 3. There is root / with two children, -, and 3. Node - has two children, X and 4. The binary tree represents the whole expression:  X + Y, squared plus, X - 4, divided by 3.</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303912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Infix Notation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root of the first tree is / and it has 2 children, + and +. The first + has 2 children, X and Y. The second + has 2 children, X and 3. The root of the second tree is + and it has 2 children, + and 3. Node + has 2 children, X and /. Node / has 2 children, Y and X. The root of the third tree is + and it has 2 children. X and /. Node / has 2 children, Y and +. Node + has 2 children, X and 3.</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648194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Prefix Notation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first step is evaluating exponentiation 2 3. The value is 8. The second step is evaluating divide 8 4. The value is 2. The third step is evaluating multiply 2 3. The value is 6. The fourth step is evaluating minus 6 5. The value is 1. The fifth step is evaluating plus 1 2. The value is 3. The value of prefix expression is 3.</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5056723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Postfix Notation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first step is evaluating 2 3 multiply. The value is 6. The second step is evaluating 1 6 minus. The value is 1. The third step is evaluating 1 4 exponentiation. The value is 1. The fourth step is evaluating 9 3 divide. The value is 3. The fifth step is evaluating 1 3 plus. The value is 4. The value of postfix expression is 4.</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186390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Depth-First Search</a:t>
            </a:r>
            <a:r>
              <a:rPr lang="en-US" sz="1500" dirty="0"/>
              <a:t> 2</a:t>
            </a:r>
            <a:r>
              <a:rPr lang="en-US" sz="3200" dirty="0"/>
              <a:t> – Appendix</a:t>
            </a:r>
          </a:p>
        </p:txBody>
      </p:sp>
      <p:sp>
        <p:nvSpPr>
          <p:cNvPr id="3" name="Content Placeholder 2"/>
          <p:cNvSpPr>
            <a:spLocks noGrp="1"/>
          </p:cNvSpPr>
          <p:nvPr>
            <p:ph idx="1"/>
          </p:nvPr>
        </p:nvSpPr>
        <p:spPr>
          <a:xfrm>
            <a:off x="457200" y="1295400"/>
            <a:ext cx="8534400" cy="4953000"/>
          </a:xfrm>
        </p:spPr>
        <p:txBody>
          <a:bodyPr/>
          <a:lstStyle/>
          <a:p>
            <a:r>
              <a:rPr lang="en-US" sz="2400" dirty="0"/>
              <a:t>Step 1 shows vertex F. Step 2 shows a graph with vertices F, G, H. K, and J. And 4 edges. F G, G H, H K, and K J. Step 3 shows the same graph as in step 2 with an additional vertex I and edge H I. Step 4 shows the same graph as in step 3 with an additional vertices D, E, C, and A. And 4 edges. F D, D E, E C, and C A. Step 5 shows the same graph as in step 4 with an additional vertex B and edge C B.</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365369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Breadth-First Search</a:t>
            </a:r>
            <a:r>
              <a:rPr lang="en-US" sz="1500" dirty="0"/>
              <a:t> 2</a:t>
            </a:r>
            <a:r>
              <a:rPr lang="en-US" sz="3200" dirty="0"/>
              <a:t> – Appendix</a:t>
            </a:r>
          </a:p>
        </p:txBody>
      </p:sp>
      <p:sp>
        <p:nvSpPr>
          <p:cNvPr id="3" name="Content Placeholder 2"/>
          <p:cNvSpPr>
            <a:spLocks noGrp="1"/>
          </p:cNvSpPr>
          <p:nvPr>
            <p:ph idx="1"/>
          </p:nvPr>
        </p:nvSpPr>
        <p:spPr>
          <a:xfrm>
            <a:off x="457200" y="1295400"/>
            <a:ext cx="8534400" cy="4953000"/>
          </a:xfrm>
        </p:spPr>
        <p:txBody>
          <a:bodyPr/>
          <a:lstStyle/>
          <a:p>
            <a:r>
              <a:rPr lang="pt-BR" sz="2400" b="1" dirty="0"/>
              <a:t>Top image:</a:t>
            </a:r>
            <a:r>
              <a:rPr lang="pt-BR" sz="2400" dirty="0"/>
              <a:t> The graph has 18 edges. A B, B C, A D. B E, C F, L G. D E, E F, F G. D H, E I, F J. G J, H I, I J. H K, I K, and K M.</a:t>
            </a:r>
          </a:p>
          <a:p>
            <a:r>
              <a:rPr lang="pt-BR" sz="2400" b="1" dirty="0"/>
              <a:t>Bottom image: </a:t>
            </a:r>
            <a:r>
              <a:rPr lang="en-US" sz="2400" dirty="0"/>
              <a:t>The first step is vertex E. The second step is adding vertices B, D, F, I. And 4 edges. E B, E D, E F, and E I. The third step is adding vertices A, C, H. G, J, and K. And 6 edges B A, B C, D H, F G, F J, and I K. The fourth step is adding vertices L and M. And 2 edges, G L and K M. </a:t>
            </a:r>
            <a:endParaRPr lang="pt-BR" sz="2400" b="1" dirty="0"/>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633439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Depth-First Search in Directed Graphs – Appendix</a:t>
            </a:r>
          </a:p>
        </p:txBody>
      </p:sp>
      <p:sp>
        <p:nvSpPr>
          <p:cNvPr id="3" name="Content Placeholder 2"/>
          <p:cNvSpPr>
            <a:spLocks noGrp="1"/>
          </p:cNvSpPr>
          <p:nvPr>
            <p:ph idx="1"/>
          </p:nvPr>
        </p:nvSpPr>
        <p:spPr>
          <a:xfrm>
            <a:off x="457200" y="1295400"/>
            <a:ext cx="8534400" cy="4953000"/>
          </a:xfrm>
        </p:spPr>
        <p:txBody>
          <a:bodyPr/>
          <a:lstStyle/>
          <a:p>
            <a:r>
              <a:rPr lang="en-US" sz="2400" dirty="0"/>
              <a:t>The graphs have 12 vertices labeled from A to L. The arrows of graph A point from A to B, from B to C, from D to C. From A to E, from B to F, from C to G. From D to H, from H to G, from F to G. From F to E, from I to E, from J to F. From K to G, from H to L, from L to K. From K to J, and from I to J. Graph B is disconnected and its arrows point from A to B, from B to C, from C to G. From B to F, from F to E. From D to H, from H to L, from L to K, and from K to J.</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72926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 as Models</a:t>
            </a:r>
            <a:endParaRPr lang="en-US" sz="1500" dirty="0"/>
          </a:p>
        </p:txBody>
      </p:sp>
      <p:pic>
        <p:nvPicPr>
          <p:cNvPr id="14" name="Picture 2" descr="A portrait of Arthur Cayley.&#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858460" y="132064"/>
            <a:ext cx="1045644" cy="122718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3"/>
          <p:cNvSpPr>
            <a:spLocks noGrp="1"/>
          </p:cNvSpPr>
          <p:nvPr>
            <p:ph idx="13"/>
          </p:nvPr>
        </p:nvSpPr>
        <p:spPr>
          <a:xfrm>
            <a:off x="6268481" y="771062"/>
            <a:ext cx="1625122" cy="640080"/>
          </a:xfrm>
        </p:spPr>
        <p:txBody>
          <a:bodyPr/>
          <a:lstStyle/>
          <a:p>
            <a:pPr>
              <a:spcBef>
                <a:spcPts val="0"/>
              </a:spcBef>
              <a:spcAft>
                <a:spcPts val="0"/>
              </a:spcAft>
            </a:pPr>
            <a:r>
              <a:rPr lang="en-US" sz="2000" dirty="0"/>
              <a:t>Arthur Cayley</a:t>
            </a:r>
          </a:p>
          <a:p>
            <a:pPr>
              <a:spcBef>
                <a:spcPts val="0"/>
              </a:spcBef>
              <a:spcAft>
                <a:spcPts val="0"/>
              </a:spcAft>
            </a:pPr>
            <a:r>
              <a:rPr lang="en-US" sz="2000" dirty="0"/>
              <a:t>(</a:t>
            </a:r>
            <a:r>
              <a:rPr lang="en-US" sz="2000" dirty="0">
                <a:ea typeface="Cambria Math" pitchFamily="18" charset="0"/>
              </a:rPr>
              <a:t>1821-1895</a:t>
            </a:r>
            <a:r>
              <a:rPr lang="en-US" sz="2000" dirty="0"/>
              <a:t>)</a:t>
            </a:r>
          </a:p>
        </p:txBody>
      </p:sp>
      <p:sp>
        <p:nvSpPr>
          <p:cNvPr id="3" name="Content Placeholder 4"/>
          <p:cNvSpPr>
            <a:spLocks noGrp="1"/>
          </p:cNvSpPr>
          <p:nvPr>
            <p:ph idx="14"/>
          </p:nvPr>
        </p:nvSpPr>
        <p:spPr>
          <a:xfrm>
            <a:off x="457199" y="1295400"/>
            <a:ext cx="5756419" cy="5257800"/>
          </a:xfrm>
        </p:spPr>
        <p:txBody>
          <a:bodyPr/>
          <a:lstStyle/>
          <a:p>
            <a:pPr>
              <a:spcBef>
                <a:spcPts val="0"/>
              </a:spcBef>
            </a:pPr>
            <a:r>
              <a:rPr lang="en-US" sz="2200" dirty="0"/>
              <a:t>Trees are used as models in computer science, chemistry, geology, botany,  psychology, and many other areas.</a:t>
            </a:r>
          </a:p>
          <a:p>
            <a:pPr>
              <a:spcBef>
                <a:spcPts val="0"/>
              </a:spcBef>
            </a:pPr>
            <a:r>
              <a:rPr lang="en-US" sz="2200" dirty="0"/>
              <a:t>Trees were introduced by the mathematician  Cayley in </a:t>
            </a:r>
            <a:r>
              <a:rPr lang="en-US" sz="2200" dirty="0">
                <a:ea typeface="Cambria Math" pitchFamily="18" charset="0"/>
              </a:rPr>
              <a:t>1857 </a:t>
            </a:r>
            <a:r>
              <a:rPr lang="en-US" sz="2200" dirty="0"/>
              <a:t>in his work counting the number of isomers of saturated hydrocarbons. The two isomers of butane are shown at the right. </a:t>
            </a:r>
          </a:p>
          <a:p>
            <a:pPr>
              <a:spcBef>
                <a:spcPts val="0"/>
              </a:spcBef>
            </a:pPr>
            <a:r>
              <a:rPr lang="en-US" sz="2200" dirty="0"/>
              <a:t>The organization of a  computer file system into directories, subdirectories, and files is naturally represented as a tree. </a:t>
            </a:r>
          </a:p>
          <a:p>
            <a:pPr>
              <a:spcBef>
                <a:spcPts val="0"/>
              </a:spcBef>
            </a:pPr>
            <a:r>
              <a:rPr lang="en-US" sz="2200" dirty="0"/>
              <a:t>Trees are used</a:t>
            </a:r>
            <a:br>
              <a:rPr lang="en-US" sz="2200" dirty="0"/>
            </a:br>
            <a:r>
              <a:rPr lang="en-US" sz="2200" dirty="0"/>
              <a:t>to represent the</a:t>
            </a:r>
            <a:br>
              <a:rPr lang="en-US" sz="2200" dirty="0"/>
            </a:br>
            <a:r>
              <a:rPr lang="en-US" sz="2200" dirty="0"/>
              <a:t>structure of</a:t>
            </a:r>
            <a:br>
              <a:rPr lang="en-US" sz="2200" dirty="0"/>
            </a:br>
            <a:r>
              <a:rPr lang="en-US" sz="2200" dirty="0"/>
              <a:t>organizations.</a:t>
            </a:r>
          </a:p>
        </p:txBody>
      </p:sp>
      <p:pic>
        <p:nvPicPr>
          <p:cNvPr id="16" name="Picture 5" descr="A tree for a computer company.&#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2438400" y="4953000"/>
            <a:ext cx="4267200" cy="144751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Two isomers of butane. The first graph is butane. The second graph is isobutane.&#10;"/>
          <p:cNvPicPr>
            <a:picLocks noGrp="1" noChangeAspect="1" noChangeArrowheads="1"/>
          </p:cNvPicPr>
          <p:nvPr>
            <p:ph idx="16"/>
          </p:nvPr>
        </p:nvPicPr>
        <p:blipFill>
          <a:blip r:embed="rId4">
            <a:extLst>
              <a:ext uri="{28A0092B-C50C-407E-A947-70E740481C1C}">
                <a14:useLocalDpi xmlns:a14="http://schemas.microsoft.com/office/drawing/2010/main" val="0"/>
              </a:ext>
            </a:extLst>
          </a:blip>
          <a:stretch>
            <a:fillRect/>
          </a:stretch>
        </p:blipFill>
        <p:spPr bwMode="auto">
          <a:xfrm>
            <a:off x="6415815" y="1491308"/>
            <a:ext cx="2591025" cy="19082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A tree for a computer file system.&#10;"/>
          <p:cNvPicPr>
            <a:picLocks noGrp="1" noChangeAspect="1" noChangeArrowheads="1"/>
          </p:cNvPicPr>
          <p:nvPr>
            <p:ph idx="17"/>
          </p:nvPr>
        </p:nvPicPr>
        <p:blipFill>
          <a:blip r:embed="rId5">
            <a:extLst>
              <a:ext uri="{28A0092B-C50C-407E-A947-70E740481C1C}">
                <a14:useLocalDpi xmlns:a14="http://schemas.microsoft.com/office/drawing/2010/main" val="0"/>
              </a:ext>
            </a:extLst>
          </a:blip>
          <a:stretch>
            <a:fillRect/>
          </a:stretch>
        </p:blipFill>
        <p:spPr bwMode="auto">
          <a:xfrm>
            <a:off x="6213618" y="3505200"/>
            <a:ext cx="2781568" cy="1718026"/>
          </a:xfrm>
          <a:prstGeom prst="rect">
            <a:avLst/>
          </a:prstGeom>
          <a:noFill/>
          <a:extLst>
            <a:ext uri="{909E8E84-426E-40DD-AFC4-6F175D3DCCD1}">
              <a14:hiddenFill xmlns:a14="http://schemas.microsoft.com/office/drawing/2010/main">
                <a:solidFill>
                  <a:srgbClr val="FFFFFF"/>
                </a:solidFill>
              </a14:hiddenFill>
            </a:ext>
          </a:extLst>
        </p:spPr>
      </p:pic>
      <p:sp>
        <p:nvSpPr>
          <p:cNvPr id="22" name="Text Placeholder 8"/>
          <p:cNvSpPr>
            <a:spLocks noGrp="1"/>
          </p:cNvSpPr>
          <p:nvPr>
            <p:ph type="body" sz="quarter" idx="18"/>
          </p:nvPr>
        </p:nvSpPr>
        <p:spPr>
          <a:xfrm>
            <a:off x="3465576" y="6446520"/>
            <a:ext cx="2212848"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32095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Trees</a:t>
            </a:r>
            <a:endParaRPr lang="en-US" sz="1500" dirty="0"/>
          </a:p>
        </p:txBody>
      </p:sp>
      <p:sp>
        <p:nvSpPr>
          <p:cNvPr id="5" name="Content Placeholder 2"/>
          <p:cNvSpPr>
            <a:spLocks noGrp="1"/>
          </p:cNvSpPr>
          <p:nvPr>
            <p:ph idx="1"/>
          </p:nvPr>
        </p:nvSpPr>
        <p:spPr>
          <a:xfrm>
            <a:off x="457200" y="1295400"/>
            <a:ext cx="8382000" cy="3200400"/>
          </a:xfrm>
        </p:spPr>
        <p:txBody>
          <a:bodyPr/>
          <a:lstStyle/>
          <a:p>
            <a:r>
              <a:rPr lang="en-US" b="1" dirty="0"/>
              <a:t>Definition</a:t>
            </a:r>
            <a:r>
              <a:rPr lang="en-US" dirty="0"/>
              <a:t>: A </a:t>
            </a:r>
            <a:r>
              <a:rPr lang="en-US" i="1" dirty="0"/>
              <a:t>rooted tree </a:t>
            </a:r>
            <a:r>
              <a:rPr lang="en-US" dirty="0"/>
              <a:t>is a tree in which one vertex has been designated as the </a:t>
            </a:r>
            <a:r>
              <a:rPr lang="en-US" i="1" dirty="0"/>
              <a:t>root</a:t>
            </a:r>
            <a:r>
              <a:rPr lang="en-US" dirty="0"/>
              <a:t> and every edge is directed away from the root.</a:t>
            </a:r>
          </a:p>
          <a:p>
            <a:r>
              <a:rPr lang="en-US" dirty="0"/>
              <a:t>An unrooted tree is converted into different rooted trees when different vertices are chosen as the root.</a:t>
            </a:r>
          </a:p>
        </p:txBody>
      </p:sp>
      <p:pic>
        <p:nvPicPr>
          <p:cNvPr id="7" name="Picture 3" descr="Three rooted trees.&#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752600" y="4658344"/>
            <a:ext cx="5638800" cy="189485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69019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 Terminology</a:t>
            </a:r>
            <a:endParaRPr lang="en-US" sz="1500" dirty="0"/>
          </a:p>
        </p:txBody>
      </p:sp>
      <p:sp>
        <p:nvSpPr>
          <p:cNvPr id="3" name="Content Placeholder 2"/>
          <p:cNvSpPr>
            <a:spLocks noGrp="1"/>
          </p:cNvSpPr>
          <p:nvPr>
            <p:ph idx="1"/>
          </p:nvPr>
        </p:nvSpPr>
        <p:spPr>
          <a:xfrm>
            <a:off x="457200" y="1295400"/>
            <a:ext cx="8534400" cy="2362200"/>
          </a:xfrm>
        </p:spPr>
        <p:txBody>
          <a:bodyPr/>
          <a:lstStyle/>
          <a:p>
            <a:pPr>
              <a:spcBef>
                <a:spcPts val="0"/>
              </a:spcBef>
            </a:pPr>
            <a:r>
              <a:rPr lang="en-US" sz="2000" dirty="0"/>
              <a:t>Terminology for rooted trees is </a:t>
            </a:r>
            <a:r>
              <a:rPr lang="en-US" sz="2000" dirty="0" err="1"/>
              <a:t>amix</a:t>
            </a:r>
            <a:r>
              <a:rPr lang="en-US" sz="2000" dirty="0"/>
              <a:t> from botany and genealogy (such as this family </a:t>
            </a:r>
            <a:r>
              <a:rPr lang="en-US" sz="2000" dirty="0" err="1"/>
              <a:t>treeof</a:t>
            </a:r>
            <a:r>
              <a:rPr lang="en-US" sz="2000" dirty="0"/>
              <a:t> the Bernoulli family of mathematicians).</a:t>
            </a:r>
          </a:p>
          <a:p>
            <a:pPr>
              <a:spcBef>
                <a:spcPts val="0"/>
              </a:spcBef>
            </a:pPr>
            <a:r>
              <a:rPr lang="en-US" sz="2000" dirty="0"/>
              <a:t>If </a:t>
            </a:r>
            <a:r>
              <a:rPr lang="en-US" sz="2000" i="1" dirty="0"/>
              <a:t>v</a:t>
            </a:r>
            <a:r>
              <a:rPr lang="en-US" sz="2000" dirty="0"/>
              <a:t> is a vertex of a rooted tree other than the root, the </a:t>
            </a:r>
            <a:r>
              <a:rPr lang="en-US" sz="2000" i="1" dirty="0"/>
              <a:t>parent</a:t>
            </a:r>
            <a:r>
              <a:rPr lang="en-US" sz="2000" dirty="0"/>
              <a:t> of </a:t>
            </a:r>
            <a:r>
              <a:rPr lang="en-US" sz="2000" i="1" dirty="0"/>
              <a:t>v</a:t>
            </a:r>
            <a:r>
              <a:rPr lang="en-US" sz="2000" dirty="0"/>
              <a:t> is the unique vertex </a:t>
            </a:r>
            <a:r>
              <a:rPr lang="en-US" sz="2000" i="1" dirty="0"/>
              <a:t>u</a:t>
            </a:r>
            <a:r>
              <a:rPr lang="en-US" sz="2000" dirty="0"/>
              <a:t> such that there is a directed edge from </a:t>
            </a:r>
            <a:r>
              <a:rPr lang="en-US" sz="2000" i="1" dirty="0"/>
              <a:t>u</a:t>
            </a:r>
            <a:r>
              <a:rPr lang="en-US" sz="2000" dirty="0"/>
              <a:t> to </a:t>
            </a:r>
            <a:r>
              <a:rPr lang="en-US" sz="2000" i="1" dirty="0"/>
              <a:t>v</a:t>
            </a:r>
            <a:r>
              <a:rPr lang="en-US" sz="2000" dirty="0"/>
              <a:t>. When </a:t>
            </a:r>
            <a:r>
              <a:rPr lang="en-US" sz="2000" i="1" dirty="0"/>
              <a:t>u</a:t>
            </a:r>
            <a:r>
              <a:rPr lang="en-US" sz="2000" dirty="0"/>
              <a:t> is a parent of </a:t>
            </a:r>
            <a:r>
              <a:rPr lang="en-US" sz="2000" i="1" dirty="0"/>
              <a:t>v</a:t>
            </a:r>
            <a:r>
              <a:rPr lang="en-US" sz="2000" dirty="0"/>
              <a:t>, </a:t>
            </a:r>
            <a:r>
              <a:rPr lang="en-US" sz="2000" i="1" dirty="0"/>
              <a:t>v</a:t>
            </a:r>
            <a:r>
              <a:rPr lang="en-US" sz="2000" dirty="0"/>
              <a:t> is called a </a:t>
            </a:r>
            <a:r>
              <a:rPr lang="en-US" sz="2000" i="1" dirty="0"/>
              <a:t>child</a:t>
            </a:r>
            <a:r>
              <a:rPr lang="en-US" sz="2000" dirty="0"/>
              <a:t> of </a:t>
            </a:r>
            <a:r>
              <a:rPr lang="en-US" sz="2000" i="1" dirty="0"/>
              <a:t>u</a:t>
            </a:r>
            <a:r>
              <a:rPr lang="en-US" sz="2000" dirty="0"/>
              <a:t>. Vertices with the same parent are called </a:t>
            </a:r>
            <a:r>
              <a:rPr lang="en-US" sz="2000" i="1" dirty="0"/>
              <a:t>siblings</a:t>
            </a:r>
            <a:r>
              <a:rPr lang="en-US" sz="2000" dirty="0"/>
              <a:t>.</a:t>
            </a:r>
          </a:p>
          <a:p>
            <a:pPr>
              <a:spcBef>
                <a:spcPts val="0"/>
              </a:spcBef>
            </a:pPr>
            <a:r>
              <a:rPr lang="en-US" sz="2000" dirty="0"/>
              <a:t>The </a:t>
            </a:r>
            <a:r>
              <a:rPr lang="en-US" sz="2000" i="1" dirty="0"/>
              <a:t>ancestors</a:t>
            </a:r>
            <a:r>
              <a:rPr lang="en-US" sz="2000" dirty="0"/>
              <a:t> of a vertex are the vertices in the path from the root to this vertex, excluding the vertex itself and including the root. The </a:t>
            </a:r>
            <a:r>
              <a:rPr lang="en-US" sz="2000" i="1" dirty="0"/>
              <a:t>descendants </a:t>
            </a:r>
            <a:r>
              <a:rPr lang="en-US" sz="2000" dirty="0"/>
              <a:t>of a vertex </a:t>
            </a:r>
            <a:r>
              <a:rPr lang="en-US" sz="2000" i="1" dirty="0"/>
              <a:t>v</a:t>
            </a:r>
            <a:r>
              <a:rPr lang="en-US" sz="2000" dirty="0"/>
              <a:t> are those vertices that have </a:t>
            </a:r>
            <a:r>
              <a:rPr lang="en-US" sz="2000" i="1" dirty="0"/>
              <a:t>v</a:t>
            </a:r>
            <a:r>
              <a:rPr lang="en-US" sz="2000" dirty="0"/>
              <a:t> as an ancestor.</a:t>
            </a:r>
          </a:p>
          <a:p>
            <a:pPr>
              <a:spcBef>
                <a:spcPts val="0"/>
              </a:spcBef>
            </a:pPr>
            <a:r>
              <a:rPr lang="en-US" sz="2000" dirty="0"/>
              <a:t>A vertex of a rooted tree with no children is called a </a:t>
            </a:r>
            <a:r>
              <a:rPr lang="en-US" sz="2000" i="1" dirty="0"/>
              <a:t>leaf</a:t>
            </a:r>
            <a:r>
              <a:rPr lang="en-US" sz="2000" dirty="0"/>
              <a:t>. Vertices that have children are called </a:t>
            </a:r>
            <a:r>
              <a:rPr lang="en-US" sz="2000" i="1" dirty="0"/>
              <a:t>internal vertices</a:t>
            </a:r>
            <a:r>
              <a:rPr lang="en-US" sz="2000" dirty="0"/>
              <a:t>.</a:t>
            </a:r>
          </a:p>
          <a:p>
            <a:pPr>
              <a:spcBef>
                <a:spcPts val="0"/>
              </a:spcBef>
            </a:pPr>
            <a:r>
              <a:rPr lang="en-US" sz="2000" dirty="0"/>
              <a:t>If </a:t>
            </a:r>
            <a:r>
              <a:rPr lang="en-US" sz="2000" i="1" dirty="0"/>
              <a:t>a</a:t>
            </a:r>
            <a:r>
              <a:rPr lang="en-US" sz="2000" dirty="0"/>
              <a:t> is a vertex in a tree, the </a:t>
            </a:r>
            <a:r>
              <a:rPr lang="en-US" sz="2000" i="1" dirty="0"/>
              <a:t>subtree</a:t>
            </a:r>
            <a:br>
              <a:rPr lang="en-US" sz="2000" i="1" dirty="0"/>
            </a:br>
            <a:r>
              <a:rPr lang="en-US" sz="2000" dirty="0"/>
              <a:t>with </a:t>
            </a:r>
            <a:r>
              <a:rPr lang="en-US" sz="2000" i="1" dirty="0"/>
              <a:t>a</a:t>
            </a:r>
            <a:r>
              <a:rPr lang="en-US" sz="2000" dirty="0"/>
              <a:t> as its root is the subgraph of</a:t>
            </a:r>
            <a:br>
              <a:rPr lang="en-US" sz="2000" dirty="0"/>
            </a:br>
            <a:r>
              <a:rPr lang="en-US" sz="2000" dirty="0"/>
              <a:t>the tree consisting of </a:t>
            </a:r>
            <a:r>
              <a:rPr lang="en-US" sz="2000" i="1" dirty="0"/>
              <a:t>a</a:t>
            </a:r>
            <a:r>
              <a:rPr lang="en-US" sz="2000" dirty="0"/>
              <a:t> and its</a:t>
            </a:r>
            <a:br>
              <a:rPr lang="en-US" sz="2000" dirty="0"/>
            </a:br>
            <a:r>
              <a:rPr lang="en-US" sz="2000" dirty="0"/>
              <a:t>descendants and all edges incident</a:t>
            </a:r>
            <a:br>
              <a:rPr lang="en-US" sz="2000" dirty="0"/>
            </a:br>
            <a:r>
              <a:rPr lang="en-US" sz="2000" dirty="0"/>
              <a:t>to these descendants.</a:t>
            </a:r>
          </a:p>
        </p:txBody>
      </p:sp>
      <p:pic>
        <p:nvPicPr>
          <p:cNvPr id="11" name="Picture 3" descr="A tree diagram.&#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343400" y="4419600"/>
            <a:ext cx="4315968" cy="205435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1931306083"/>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4667</TotalTime>
  <Words>6452</Words>
  <Application>Microsoft Office PowerPoint</Application>
  <PresentationFormat>On-screen Show (4:3)</PresentationFormat>
  <Paragraphs>317</Paragraphs>
  <Slides>66</Slides>
  <Notes>0</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66</vt:i4>
      </vt:variant>
    </vt:vector>
  </HeadingPairs>
  <TitlesOfParts>
    <vt:vector size="84" baseType="lpstr">
      <vt:lpstr>Arial</vt:lpstr>
      <vt:lpstr>ArumSans Bold</vt:lpstr>
      <vt:lpstr>ArumSans Regular</vt:lpstr>
      <vt:lpstr>Calibri</vt:lpstr>
      <vt:lpstr>Cambria Math</vt:lpstr>
      <vt:lpstr>Symbol</vt:lpstr>
      <vt:lpstr>Vectipede Rg</vt:lpstr>
      <vt:lpstr>Wingdings 2</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Trees</vt:lpstr>
      <vt:lpstr>Chapter Summary</vt:lpstr>
      <vt:lpstr>Introduction to Trees</vt:lpstr>
      <vt:lpstr>Section Summary 1</vt:lpstr>
      <vt:lpstr>Trees 1</vt:lpstr>
      <vt:lpstr>Trees 2</vt:lpstr>
      <vt:lpstr>Trees as Models</vt:lpstr>
      <vt:lpstr>Rooted Trees</vt:lpstr>
      <vt:lpstr>Rooted Tree Terminology</vt:lpstr>
      <vt:lpstr>Terminology for Rooted Trees</vt:lpstr>
      <vt:lpstr>m-ary Rooted Trees</vt:lpstr>
      <vt:lpstr>Ordered Rooted Trees</vt:lpstr>
      <vt:lpstr>Properties of Trees</vt:lpstr>
      <vt:lpstr>Counting Vertices in Full m-Ary Trees 1</vt:lpstr>
      <vt:lpstr>Counting Vertices in Full m-Ary Trees 2</vt:lpstr>
      <vt:lpstr>Level of vertices and height of trees</vt:lpstr>
      <vt:lpstr>Balanced m-Ary Trees</vt:lpstr>
      <vt:lpstr>The Bound for the Number of Leaves in an m-Ary Tree</vt:lpstr>
      <vt:lpstr>Tree Traversal </vt:lpstr>
      <vt:lpstr>Section Summary 2</vt:lpstr>
      <vt:lpstr>Tree Traversal</vt:lpstr>
      <vt:lpstr>Preorder Traversal 1</vt:lpstr>
      <vt:lpstr>Preorder Traversal 2</vt:lpstr>
      <vt:lpstr>Inorder Traversal 1</vt:lpstr>
      <vt:lpstr>Inorder Traversal 2</vt:lpstr>
      <vt:lpstr>Postorder Traversal 1</vt:lpstr>
      <vt:lpstr>Postorder Traversal 2</vt:lpstr>
      <vt:lpstr>Expression Trees</vt:lpstr>
      <vt:lpstr>Infix Notation</vt:lpstr>
      <vt:lpstr>Prefix Notation</vt:lpstr>
      <vt:lpstr>Postfix Notation</vt:lpstr>
      <vt:lpstr>Spanning Trees</vt:lpstr>
      <vt:lpstr>Section Summary 3</vt:lpstr>
      <vt:lpstr>Spanning Trees 1</vt:lpstr>
      <vt:lpstr>Spanning Trees 2</vt:lpstr>
      <vt:lpstr>Depth-First Search 1</vt:lpstr>
      <vt:lpstr>Depth-First Search 2</vt:lpstr>
      <vt:lpstr>Depth-First Search 3</vt:lpstr>
      <vt:lpstr>Depth-First Search Algorithm</vt:lpstr>
      <vt:lpstr>Breadth-First Search 1</vt:lpstr>
      <vt:lpstr>Breadth-First Search 2</vt:lpstr>
      <vt:lpstr>Breadth-First Search Algorithm</vt:lpstr>
      <vt:lpstr>Depth-First Search in Directed Graphs</vt:lpstr>
      <vt:lpstr>Appendix of Image Long Descriptions</vt:lpstr>
      <vt:lpstr>Trees 1 – Appendix</vt:lpstr>
      <vt:lpstr>Trees as Models – Appendix</vt:lpstr>
      <vt:lpstr>Rooted Trees – Appendix</vt:lpstr>
      <vt:lpstr>Rooted Tree Terminology – Appendix</vt:lpstr>
      <vt:lpstr>Terminology for Rooted Trees – Appendix</vt:lpstr>
      <vt:lpstr>m-ary Rooted Trees – Appendix</vt:lpstr>
      <vt:lpstr>Ordered Rooted Trees – Appendix</vt:lpstr>
      <vt:lpstr>Level of vertices and height of trees – Appendix</vt:lpstr>
      <vt:lpstr>Balanced m-Ary Trees – Appendix</vt:lpstr>
      <vt:lpstr>Preorder Traversal 1 – Appendix</vt:lpstr>
      <vt:lpstr>Preorder Traversal 2 – Appendix</vt:lpstr>
      <vt:lpstr>Inorder Traversal 1 – Appendix</vt:lpstr>
      <vt:lpstr>Inorder Traversal 2 – Appendix</vt:lpstr>
      <vt:lpstr>Postorder Traversal 1 – Appendix</vt:lpstr>
      <vt:lpstr>Postorder Traversal 2 – Appendix</vt:lpstr>
      <vt:lpstr>Expression Trees – Appendix</vt:lpstr>
      <vt:lpstr>Infix Notation – Appendix</vt:lpstr>
      <vt:lpstr>Prefix Notation – Appendix</vt:lpstr>
      <vt:lpstr>Postfix Notation – Appendix</vt:lpstr>
      <vt:lpstr>Depth-First Search 2 – Appendix</vt:lpstr>
      <vt:lpstr>Breadth-First Search 2 – Appendix</vt:lpstr>
      <vt:lpstr>Depth-First Search in Directed Graphs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588</cp:revision>
  <dcterms:created xsi:type="dcterms:W3CDTF">2017-12-05T17:18:18Z</dcterms:created>
  <dcterms:modified xsi:type="dcterms:W3CDTF">2018-08-13T18:27:35Z</dcterms:modified>
</cp:coreProperties>
</file>