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44"/>
  </p:notesMasterIdLst>
  <p:handoutMasterIdLst>
    <p:handoutMasterId r:id="rId45"/>
  </p:handoutMasterIdLst>
  <p:sldIdLst>
    <p:sldId id="273" r:id="rId10"/>
    <p:sldId id="276" r:id="rId11"/>
    <p:sldId id="414" r:id="rId12"/>
    <p:sldId id="415" r:id="rId13"/>
    <p:sldId id="416" r:id="rId14"/>
    <p:sldId id="420" r:id="rId15"/>
    <p:sldId id="540" r:id="rId16"/>
    <p:sldId id="541" r:id="rId17"/>
    <p:sldId id="417" r:id="rId18"/>
    <p:sldId id="424" r:id="rId19"/>
    <p:sldId id="542" r:id="rId20"/>
    <p:sldId id="506" r:id="rId21"/>
    <p:sldId id="480" r:id="rId22"/>
    <p:sldId id="426" r:id="rId23"/>
    <p:sldId id="431" r:id="rId24"/>
    <p:sldId id="437" r:id="rId25"/>
    <p:sldId id="543" r:id="rId26"/>
    <p:sldId id="544" r:id="rId27"/>
    <p:sldId id="438" r:id="rId28"/>
    <p:sldId id="545" r:id="rId29"/>
    <p:sldId id="546" r:id="rId30"/>
    <p:sldId id="547" r:id="rId31"/>
    <p:sldId id="548" r:id="rId32"/>
    <p:sldId id="549" r:id="rId33"/>
    <p:sldId id="550" r:id="rId34"/>
    <p:sldId id="551" r:id="rId35"/>
    <p:sldId id="552" r:id="rId36"/>
    <p:sldId id="501" r:id="rId37"/>
    <p:sldId id="519" r:id="rId38"/>
    <p:sldId id="520" r:id="rId39"/>
    <p:sldId id="521" r:id="rId40"/>
    <p:sldId id="522" r:id="rId41"/>
    <p:sldId id="523" r:id="rId42"/>
    <p:sldId id="52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214E91"/>
    <a:srgbClr val="04617B"/>
    <a:srgbClr val="B60000"/>
    <a:srgbClr val="505050"/>
    <a:srgbClr val="1A587B"/>
    <a:srgbClr val="00518B"/>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8" autoAdjust="0"/>
    <p:restoredTop sz="95981" autoAdjust="0"/>
  </p:normalViewPr>
  <p:slideViewPr>
    <p:cSldViewPr>
      <p:cViewPr varScale="1">
        <p:scale>
          <a:sx n="52" d="100"/>
          <a:sy n="52" d="100"/>
        </p:scale>
        <p:origin x="180" y="72"/>
      </p:cViewPr>
      <p:guideLst>
        <p:guide orient="horz" pos="3408"/>
        <p:guide orient="horz" pos="3600"/>
        <p:guide orient="horz" pos="912"/>
        <p:guide orient="horz" pos="3360"/>
        <p:guide pos="5616"/>
        <p:guide pos="4320"/>
      </p:guideLst>
    </p:cSldViewPr>
  </p:slideViewPr>
  <p:outlineViewPr>
    <p:cViewPr>
      <p:scale>
        <a:sx n="33" d="100"/>
        <a:sy n="33" d="100"/>
      </p:scale>
      <p:origin x="0" y="145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Master" Target="slideMasters/slideMaster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12</a:t>
            </a:fld>
            <a:endParaRPr lang="en-US"/>
          </a:p>
        </p:txBody>
      </p:sp>
    </p:spTree>
    <p:extLst>
      <p:ext uri="{BB962C8B-B14F-4D97-AF65-F5344CB8AC3E}">
        <p14:creationId xmlns:p14="http://schemas.microsoft.com/office/powerpoint/2010/main" val="102114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18" Type="http://schemas.openxmlformats.org/officeDocument/2006/relationships/image" Target="../media/image17.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14.wmf"/><Relationship Id="rId17" Type="http://schemas.openxmlformats.org/officeDocument/2006/relationships/oleObject" Target="../embeddings/oleObject12.bin"/><Relationship Id="rId2" Type="http://schemas.openxmlformats.org/officeDocument/2006/relationships/slideLayout" Target="../slideLayouts/slideLayout26.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9.bin"/><Relationship Id="rId24" Type="http://schemas.openxmlformats.org/officeDocument/2006/relationships/image" Target="../media/image20.w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10" Type="http://schemas.openxmlformats.org/officeDocument/2006/relationships/image" Target="../media/image13.wmf"/><Relationship Id="rId19" Type="http://schemas.openxmlformats.org/officeDocument/2006/relationships/oleObject" Target="../embeddings/oleObject13.bin"/><Relationship Id="rId4" Type="http://schemas.openxmlformats.org/officeDocument/2006/relationships/image" Target="../media/image10.wmf"/><Relationship Id="rId9" Type="http://schemas.openxmlformats.org/officeDocument/2006/relationships/oleObject" Target="../embeddings/oleObject8.bin"/><Relationship Id="rId14" Type="http://schemas.openxmlformats.org/officeDocument/2006/relationships/image" Target="../media/image15.wmf"/><Relationship Id="rId22" Type="http://schemas.openxmlformats.org/officeDocument/2006/relationships/image" Target="../media/image1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0.bin"/><Relationship Id="rId3" Type="http://schemas.openxmlformats.org/officeDocument/2006/relationships/notesSlide" Target="../notesSlides/notesSlide1.xml"/><Relationship Id="rId7" Type="http://schemas.openxmlformats.org/officeDocument/2006/relationships/oleObject" Target="../embeddings/oleObject17.bin"/><Relationship Id="rId12" Type="http://schemas.openxmlformats.org/officeDocument/2006/relationships/image" Target="../media/image24.wmf"/><Relationship Id="rId2" Type="http://schemas.openxmlformats.org/officeDocument/2006/relationships/slideLayout" Target="../slideLayouts/slideLayout30.xml"/><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image" Target="../media/image29.png"/><Relationship Id="rId10" Type="http://schemas.openxmlformats.org/officeDocument/2006/relationships/image" Target="../media/image23.wmf"/><Relationship Id="rId4" Type="http://schemas.openxmlformats.org/officeDocument/2006/relationships/image" Target="../media/image28.png"/><Relationship Id="rId9" Type="http://schemas.openxmlformats.org/officeDocument/2006/relationships/oleObject" Target="../embeddings/oleObject18.bin"/><Relationship Id="rId14" Type="http://schemas.openxmlformats.org/officeDocument/2006/relationships/image" Target="../media/image2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7.xml"/><Relationship Id="rId4" Type="http://schemas.openxmlformats.org/officeDocument/2006/relationships/slide" Target="slide29.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6.xml"/><Relationship Id="rId4" Type="http://schemas.openxmlformats.org/officeDocument/2006/relationships/slide" Target="slide30.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6.xml"/><Relationship Id="rId1" Type="http://schemas.openxmlformats.org/officeDocument/2006/relationships/vmlDrawing" Target="../drawings/vmlDrawing6.vml"/><Relationship Id="rId6" Type="http://schemas.openxmlformats.org/officeDocument/2006/relationships/slide" Target="slide31.xml"/><Relationship Id="rId5" Type="http://schemas.openxmlformats.org/officeDocument/2006/relationships/image" Target="../media/image36.png"/><Relationship Id="rId4" Type="http://schemas.openxmlformats.org/officeDocument/2006/relationships/image" Target="../media/image35.wmf"/></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2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wmf"/><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Boolean Algebra</a:t>
            </a:r>
          </a:p>
        </p:txBody>
      </p:sp>
      <p:sp>
        <p:nvSpPr>
          <p:cNvPr id="6" name="Subtitle 2"/>
          <p:cNvSpPr>
            <a:spLocks noGrp="1"/>
          </p:cNvSpPr>
          <p:nvPr>
            <p:ph type="subTitle" idx="1"/>
          </p:nvPr>
        </p:nvSpPr>
        <p:spPr/>
        <p:txBody>
          <a:bodyPr/>
          <a:lstStyle/>
          <a:p>
            <a:r>
              <a:rPr lang="fr-FR" dirty="0" err="1"/>
              <a:t>Chapter</a:t>
            </a:r>
            <a:r>
              <a:rPr lang="fr-FR" dirty="0"/>
              <a:t> 12</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Identities of Boolean Algebra</a:t>
            </a:r>
            <a:r>
              <a:rPr lang="en-US" sz="1500" dirty="0"/>
              <a:t> 1</a:t>
            </a:r>
          </a:p>
        </p:txBody>
      </p:sp>
      <p:sp>
        <p:nvSpPr>
          <p:cNvPr id="4" name="Content Placeholder 2"/>
          <p:cNvSpPr>
            <a:spLocks noGrp="1"/>
          </p:cNvSpPr>
          <p:nvPr>
            <p:ph idx="1"/>
          </p:nvPr>
        </p:nvSpPr>
        <p:spPr>
          <a:xfrm>
            <a:off x="457200" y="1081717"/>
            <a:ext cx="5240520" cy="286267"/>
          </a:xfrm>
          <a:ln w="28575">
            <a:solidFill>
              <a:srgbClr val="00B0F0"/>
            </a:solidFill>
          </a:ln>
        </p:spPr>
        <p:txBody>
          <a:bodyPr anchor="ctr"/>
          <a:lstStyle/>
          <a:p>
            <a:r>
              <a:rPr lang="en-US" sz="1800" b="1" dirty="0"/>
              <a:t>TABLE 5</a:t>
            </a:r>
            <a:r>
              <a:rPr lang="en-US" sz="1800" dirty="0"/>
              <a:t> Boolean Identities.</a:t>
            </a:r>
          </a:p>
        </p:txBody>
      </p:sp>
      <p:graphicFrame>
        <p:nvGraphicFramePr>
          <p:cNvPr id="7" name="Table 3"/>
          <p:cNvGraphicFramePr>
            <a:graphicFrameLocks noGrp="1"/>
          </p:cNvGraphicFramePr>
          <p:nvPr>
            <p:extLst>
              <p:ext uri="{D42A27DB-BD31-4B8C-83A1-F6EECF244321}">
                <p14:modId xmlns:p14="http://schemas.microsoft.com/office/powerpoint/2010/main" val="153419122"/>
              </p:ext>
            </p:extLst>
          </p:nvPr>
        </p:nvGraphicFramePr>
        <p:xfrm>
          <a:off x="457200" y="1367985"/>
          <a:ext cx="5240520" cy="5261415"/>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008513721"/>
                    </a:ext>
                  </a:extLst>
                </a:gridCol>
                <a:gridCol w="3335520">
                  <a:extLst>
                    <a:ext uri="{9D8B030D-6E8A-4147-A177-3AD203B41FA5}">
                      <a16:colId xmlns:a16="http://schemas.microsoft.com/office/drawing/2014/main" val="3776410466"/>
                    </a:ext>
                  </a:extLst>
                </a:gridCol>
              </a:tblGrid>
              <a:tr h="274320">
                <a:tc>
                  <a:txBody>
                    <a:bodyPr/>
                    <a:lstStyle/>
                    <a:p>
                      <a:pPr algn="ctr"/>
                      <a:r>
                        <a:rPr lang="en-US" sz="1600" b="1" i="1" u="none" strike="noStrike" kern="1200" baseline="0" dirty="0">
                          <a:solidFill>
                            <a:schemeClr val="tx1"/>
                          </a:solidFill>
                          <a:latin typeface="+mn-lt"/>
                          <a:ea typeface="+mn-ea"/>
                          <a:cs typeface="+mn-cs"/>
                        </a:rPr>
                        <a:t>Identity</a:t>
                      </a:r>
                      <a:endParaRPr lang="en-US" sz="1600" b="1"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600" b="1" i="1" u="none" strike="noStrike" kern="1200" baseline="0" dirty="0">
                          <a:solidFill>
                            <a:schemeClr val="tx1"/>
                          </a:solidFill>
                          <a:latin typeface="+mn-lt"/>
                          <a:ea typeface="+mn-ea"/>
                          <a:cs typeface="+mn-cs"/>
                        </a:rPr>
                        <a:t>Name</a:t>
                      </a:r>
                      <a:endParaRPr lang="en-US" sz="1600" b="1"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244707987"/>
                  </a:ext>
                </a:extLst>
              </a:tr>
              <a:tr h="27432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Law of the double complement</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953413380"/>
                  </a:ext>
                </a:extLst>
              </a:tr>
              <a:tr h="439635">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Idempotent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07723062"/>
                  </a:ext>
                </a:extLst>
              </a:tr>
              <a:tr h="439635">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Identity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385376132"/>
                  </a:ext>
                </a:extLst>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Domination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630852922"/>
                  </a:ext>
                </a:extLst>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Commutative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37466310"/>
                  </a:ext>
                </a:extLst>
              </a:tr>
              <a:tr h="54864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Associative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781665931"/>
                  </a:ext>
                </a:extLst>
              </a:tr>
              <a:tr h="54864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Distributive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213631014"/>
                  </a:ext>
                </a:extLst>
              </a:tr>
              <a:tr h="59436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De Morgan’s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9047093"/>
                  </a:ext>
                </a:extLst>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Absorption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974375017"/>
                  </a:ext>
                </a:extLst>
              </a:tr>
              <a:tr h="36576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Unit property</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290427160"/>
                  </a:ext>
                </a:extLst>
              </a:tr>
              <a:tr h="27432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Zero property</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75598371"/>
                  </a:ext>
                </a:extLst>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06135499"/>
              </p:ext>
            </p:extLst>
          </p:nvPr>
        </p:nvGraphicFramePr>
        <p:xfrm>
          <a:off x="567756" y="1722362"/>
          <a:ext cx="390852" cy="265320"/>
        </p:xfrm>
        <a:graphic>
          <a:graphicData uri="http://schemas.openxmlformats.org/presentationml/2006/ole">
            <mc:AlternateContent xmlns:mc="http://schemas.openxmlformats.org/markup-compatibility/2006">
              <mc:Choice xmlns:v="urn:schemas-microsoft-com:vml" Requires="v">
                <p:oleObj spid="_x0000_s61988" name="Equation" r:id="rId3" imgW="355320" imgH="241200" progId="Equation.DSMT4">
                  <p:embed/>
                </p:oleObj>
              </mc:Choice>
              <mc:Fallback>
                <p:oleObj name="Equation" r:id="rId3" imgW="355320" imgH="241200" progId="Equation.DSMT4">
                  <p:embed/>
                  <p:pic>
                    <p:nvPicPr>
                      <p:cNvPr id="0" name=""/>
                      <p:cNvPicPr/>
                      <p:nvPr/>
                    </p:nvPicPr>
                    <p:blipFill>
                      <a:blip r:embed="rId4"/>
                      <a:stretch>
                        <a:fillRect/>
                      </a:stretch>
                    </p:blipFill>
                    <p:spPr>
                      <a:xfrm>
                        <a:off x="567756" y="1722362"/>
                        <a:ext cx="390852" cy="265320"/>
                      </a:xfrm>
                      <a:prstGeom prst="rect">
                        <a:avLst/>
                      </a:prstGeom>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267964133"/>
              </p:ext>
            </p:extLst>
          </p:nvPr>
        </p:nvGraphicFramePr>
        <p:xfrm>
          <a:off x="567756" y="2074363"/>
          <a:ext cx="628452" cy="363132"/>
        </p:xfrm>
        <a:graphic>
          <a:graphicData uri="http://schemas.openxmlformats.org/presentationml/2006/ole">
            <mc:AlternateContent xmlns:mc="http://schemas.openxmlformats.org/markup-compatibility/2006">
              <mc:Choice xmlns:v="urn:schemas-microsoft-com:vml" Requires="v">
                <p:oleObj spid="_x0000_s61989" name="Equation" r:id="rId5" imgW="571320" imgH="330120" progId="Equation.DSMT4">
                  <p:embed/>
                </p:oleObj>
              </mc:Choice>
              <mc:Fallback>
                <p:oleObj name="Equation" r:id="rId5" imgW="571320" imgH="330120" progId="Equation.DSMT4">
                  <p:embed/>
                  <p:pic>
                    <p:nvPicPr>
                      <p:cNvPr id="8" name="Object 7"/>
                      <p:cNvPicPr/>
                      <p:nvPr/>
                    </p:nvPicPr>
                    <p:blipFill>
                      <a:blip r:embed="rId6"/>
                      <a:stretch>
                        <a:fillRect/>
                      </a:stretch>
                    </p:blipFill>
                    <p:spPr>
                      <a:xfrm>
                        <a:off x="567756" y="2074363"/>
                        <a:ext cx="628452" cy="363132"/>
                      </a:xfrm>
                      <a:prstGeom prst="rect">
                        <a:avLst/>
                      </a:prstGeom>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413188464"/>
              </p:ext>
            </p:extLst>
          </p:nvPr>
        </p:nvGraphicFramePr>
        <p:xfrm>
          <a:off x="567756" y="2504184"/>
          <a:ext cx="628452" cy="390852"/>
        </p:xfrm>
        <a:graphic>
          <a:graphicData uri="http://schemas.openxmlformats.org/presentationml/2006/ole">
            <mc:AlternateContent xmlns:mc="http://schemas.openxmlformats.org/markup-compatibility/2006">
              <mc:Choice xmlns:v="urn:schemas-microsoft-com:vml" Requires="v">
                <p:oleObj spid="_x0000_s61990" name="Equation" r:id="rId7" imgW="571320" imgH="355320" progId="Equation.DSMT4">
                  <p:embed/>
                </p:oleObj>
              </mc:Choice>
              <mc:Fallback>
                <p:oleObj name="Equation" r:id="rId7" imgW="571320" imgH="355320" progId="Equation.DSMT4">
                  <p:embed/>
                  <p:pic>
                    <p:nvPicPr>
                      <p:cNvPr id="9" name="Object 8"/>
                      <p:cNvPicPr/>
                      <p:nvPr/>
                    </p:nvPicPr>
                    <p:blipFill>
                      <a:blip r:embed="rId8"/>
                      <a:stretch>
                        <a:fillRect/>
                      </a:stretch>
                    </p:blipFill>
                    <p:spPr>
                      <a:xfrm>
                        <a:off x="567756" y="2504184"/>
                        <a:ext cx="628452" cy="390852"/>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59245594"/>
              </p:ext>
            </p:extLst>
          </p:nvPr>
        </p:nvGraphicFramePr>
        <p:xfrm>
          <a:off x="567756" y="2953290"/>
          <a:ext cx="558756" cy="390852"/>
        </p:xfrm>
        <a:graphic>
          <a:graphicData uri="http://schemas.openxmlformats.org/presentationml/2006/ole">
            <mc:AlternateContent xmlns:mc="http://schemas.openxmlformats.org/markup-compatibility/2006">
              <mc:Choice xmlns:v="urn:schemas-microsoft-com:vml" Requires="v">
                <p:oleObj spid="_x0000_s61991" name="Equation" r:id="rId9" imgW="507960" imgH="355320" progId="Equation.DSMT4">
                  <p:embed/>
                </p:oleObj>
              </mc:Choice>
              <mc:Fallback>
                <p:oleObj name="Equation" r:id="rId9" imgW="507960" imgH="355320" progId="Equation.DSMT4">
                  <p:embed/>
                  <p:pic>
                    <p:nvPicPr>
                      <p:cNvPr id="11" name="Object 10"/>
                      <p:cNvPicPr/>
                      <p:nvPr/>
                    </p:nvPicPr>
                    <p:blipFill>
                      <a:blip r:embed="rId10"/>
                      <a:stretch>
                        <a:fillRect/>
                      </a:stretch>
                    </p:blipFill>
                    <p:spPr>
                      <a:xfrm>
                        <a:off x="567756" y="2953290"/>
                        <a:ext cx="558756" cy="390852"/>
                      </a:xfrm>
                      <a:prstGeom prst="rect">
                        <a:avLst/>
                      </a:prstGeom>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4112374821"/>
              </p:ext>
            </p:extLst>
          </p:nvPr>
        </p:nvGraphicFramePr>
        <p:xfrm>
          <a:off x="567756" y="3395135"/>
          <a:ext cx="879912" cy="390852"/>
        </p:xfrm>
        <a:graphic>
          <a:graphicData uri="http://schemas.openxmlformats.org/presentationml/2006/ole">
            <mc:AlternateContent xmlns:mc="http://schemas.openxmlformats.org/markup-compatibility/2006">
              <mc:Choice xmlns:v="urn:schemas-microsoft-com:vml" Requires="v">
                <p:oleObj spid="_x0000_s61992" name="Equation" r:id="rId11" imgW="799920" imgH="355320" progId="Equation.DSMT4">
                  <p:embed/>
                </p:oleObj>
              </mc:Choice>
              <mc:Fallback>
                <p:oleObj name="Equation" r:id="rId11" imgW="799920" imgH="355320" progId="Equation.DSMT4">
                  <p:embed/>
                  <p:pic>
                    <p:nvPicPr>
                      <p:cNvPr id="12" name="Object 11"/>
                      <p:cNvPicPr/>
                      <p:nvPr/>
                    </p:nvPicPr>
                    <p:blipFill>
                      <a:blip r:embed="rId12"/>
                      <a:stretch>
                        <a:fillRect/>
                      </a:stretch>
                    </p:blipFill>
                    <p:spPr>
                      <a:xfrm>
                        <a:off x="567756" y="3395135"/>
                        <a:ext cx="879912" cy="390852"/>
                      </a:xfrm>
                      <a:prstGeom prst="rect">
                        <a:avLst/>
                      </a:prstGeom>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480168165"/>
              </p:ext>
            </p:extLst>
          </p:nvPr>
        </p:nvGraphicFramePr>
        <p:xfrm>
          <a:off x="567756" y="3825907"/>
          <a:ext cx="1718244" cy="502920"/>
        </p:xfrm>
        <a:graphic>
          <a:graphicData uri="http://schemas.openxmlformats.org/presentationml/2006/ole">
            <mc:AlternateContent xmlns:mc="http://schemas.openxmlformats.org/markup-compatibility/2006">
              <mc:Choice xmlns:v="urn:schemas-microsoft-com:vml" Requires="v">
                <p:oleObj spid="_x0000_s61993" name="Equation" r:id="rId13" imgW="1562040" imgH="457200" progId="Equation.DSMT4">
                  <p:embed/>
                </p:oleObj>
              </mc:Choice>
              <mc:Fallback>
                <p:oleObj name="Equation" r:id="rId13" imgW="1562040" imgH="457200" progId="Equation.DSMT4">
                  <p:embed/>
                  <p:pic>
                    <p:nvPicPr>
                      <p:cNvPr id="13" name="Object 12"/>
                      <p:cNvPicPr/>
                      <p:nvPr/>
                    </p:nvPicPr>
                    <p:blipFill>
                      <a:blip r:embed="rId14"/>
                      <a:stretch>
                        <a:fillRect/>
                      </a:stretch>
                    </p:blipFill>
                    <p:spPr>
                      <a:xfrm>
                        <a:off x="567756" y="3825907"/>
                        <a:ext cx="1718244" cy="502920"/>
                      </a:xfrm>
                      <a:prstGeom prst="rect">
                        <a:avLst/>
                      </a:prstGeom>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1686328987"/>
              </p:ext>
            </p:extLst>
          </p:nvPr>
        </p:nvGraphicFramePr>
        <p:xfrm>
          <a:off x="567756" y="4368323"/>
          <a:ext cx="1676268" cy="502920"/>
        </p:xfrm>
        <a:graphic>
          <a:graphicData uri="http://schemas.openxmlformats.org/presentationml/2006/ole">
            <mc:AlternateContent xmlns:mc="http://schemas.openxmlformats.org/markup-compatibility/2006">
              <mc:Choice xmlns:v="urn:schemas-microsoft-com:vml" Requires="v">
                <p:oleObj spid="_x0000_s61994" name="Equation" r:id="rId15" imgW="1523880" imgH="457200" progId="Equation.DSMT4">
                  <p:embed/>
                </p:oleObj>
              </mc:Choice>
              <mc:Fallback>
                <p:oleObj name="Equation" r:id="rId15" imgW="1523880" imgH="457200" progId="Equation.DSMT4">
                  <p:embed/>
                  <p:pic>
                    <p:nvPicPr>
                      <p:cNvPr id="14" name="Object 13"/>
                      <p:cNvPicPr/>
                      <p:nvPr/>
                    </p:nvPicPr>
                    <p:blipFill>
                      <a:blip r:embed="rId16"/>
                      <a:stretch>
                        <a:fillRect/>
                      </a:stretch>
                    </p:blipFill>
                    <p:spPr>
                      <a:xfrm>
                        <a:off x="567756" y="4368323"/>
                        <a:ext cx="1676268" cy="502920"/>
                      </a:xfrm>
                      <a:prstGeom prst="rect">
                        <a:avLst/>
                      </a:prstGeom>
                    </p:spPr>
                  </p:pic>
                </p:oleObj>
              </mc:Fallback>
            </mc:AlternateContent>
          </a:graphicData>
        </a:graphic>
      </p:graphicFrame>
      <p:graphicFrame>
        <p:nvGraphicFramePr>
          <p:cNvPr id="16" name="Object 11"/>
          <p:cNvGraphicFramePr>
            <a:graphicFrameLocks noChangeAspect="1"/>
          </p:cNvGraphicFramePr>
          <p:nvPr>
            <p:extLst>
              <p:ext uri="{D42A27DB-BD31-4B8C-83A1-F6EECF244321}">
                <p14:modId xmlns:p14="http://schemas.microsoft.com/office/powerpoint/2010/main" val="406926210"/>
              </p:ext>
            </p:extLst>
          </p:nvPr>
        </p:nvGraphicFramePr>
        <p:xfrm>
          <a:off x="567756" y="4912187"/>
          <a:ext cx="866052" cy="558756"/>
        </p:xfrm>
        <a:graphic>
          <a:graphicData uri="http://schemas.openxmlformats.org/presentationml/2006/ole">
            <mc:AlternateContent xmlns:mc="http://schemas.openxmlformats.org/markup-compatibility/2006">
              <mc:Choice xmlns:v="urn:schemas-microsoft-com:vml" Requires="v">
                <p:oleObj spid="_x0000_s61995" name="Equation" r:id="rId17" imgW="787320" imgH="507960" progId="Equation.DSMT4">
                  <p:embed/>
                </p:oleObj>
              </mc:Choice>
              <mc:Fallback>
                <p:oleObj name="Equation" r:id="rId17" imgW="787320" imgH="507960" progId="Equation.DSMT4">
                  <p:embed/>
                  <p:pic>
                    <p:nvPicPr>
                      <p:cNvPr id="15" name="Object 14"/>
                      <p:cNvPicPr/>
                      <p:nvPr/>
                    </p:nvPicPr>
                    <p:blipFill>
                      <a:blip r:embed="rId18"/>
                      <a:stretch>
                        <a:fillRect/>
                      </a:stretch>
                    </p:blipFill>
                    <p:spPr>
                      <a:xfrm>
                        <a:off x="567756" y="4912187"/>
                        <a:ext cx="866052" cy="558756"/>
                      </a:xfrm>
                      <a:prstGeom prst="rect">
                        <a:avLst/>
                      </a:prstGeom>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3689736003"/>
              </p:ext>
            </p:extLst>
          </p:nvPr>
        </p:nvGraphicFramePr>
        <p:xfrm>
          <a:off x="567756" y="5511887"/>
          <a:ext cx="879912" cy="418968"/>
        </p:xfrm>
        <a:graphic>
          <a:graphicData uri="http://schemas.openxmlformats.org/presentationml/2006/ole">
            <mc:AlternateContent xmlns:mc="http://schemas.openxmlformats.org/markup-compatibility/2006">
              <mc:Choice xmlns:v="urn:schemas-microsoft-com:vml" Requires="v">
                <p:oleObj spid="_x0000_s61996" name="Equation" r:id="rId19" imgW="799920" imgH="380880" progId="Equation.DSMT4">
                  <p:embed/>
                </p:oleObj>
              </mc:Choice>
              <mc:Fallback>
                <p:oleObj name="Equation" r:id="rId19" imgW="799920" imgH="380880" progId="Equation.DSMT4">
                  <p:embed/>
                  <p:pic>
                    <p:nvPicPr>
                      <p:cNvPr id="16" name="Object 15"/>
                      <p:cNvPicPr/>
                      <p:nvPr/>
                    </p:nvPicPr>
                    <p:blipFill>
                      <a:blip r:embed="rId20"/>
                      <a:stretch>
                        <a:fillRect/>
                      </a:stretch>
                    </p:blipFill>
                    <p:spPr>
                      <a:xfrm>
                        <a:off x="567756" y="5511887"/>
                        <a:ext cx="879912" cy="418968"/>
                      </a:xfrm>
                      <a:prstGeom prst="rect">
                        <a:avLst/>
                      </a:prstGeom>
                    </p:spPr>
                  </p:pic>
                </p:oleObj>
              </mc:Fallback>
            </mc:AlternateContent>
          </a:graphicData>
        </a:graphic>
      </p:graphicFrame>
      <p:graphicFrame>
        <p:nvGraphicFramePr>
          <p:cNvPr id="18" name="Object 13"/>
          <p:cNvGraphicFramePr>
            <a:graphicFrameLocks noChangeAspect="1"/>
          </p:cNvGraphicFramePr>
          <p:nvPr>
            <p:extLst>
              <p:ext uri="{D42A27DB-BD31-4B8C-83A1-F6EECF244321}">
                <p14:modId xmlns:p14="http://schemas.microsoft.com/office/powerpoint/2010/main" val="2531036716"/>
              </p:ext>
            </p:extLst>
          </p:nvPr>
        </p:nvGraphicFramePr>
        <p:xfrm>
          <a:off x="567756" y="5971799"/>
          <a:ext cx="600336" cy="237204"/>
        </p:xfrm>
        <a:graphic>
          <a:graphicData uri="http://schemas.openxmlformats.org/presentationml/2006/ole">
            <mc:AlternateContent xmlns:mc="http://schemas.openxmlformats.org/markup-compatibility/2006">
              <mc:Choice xmlns:v="urn:schemas-microsoft-com:vml" Requires="v">
                <p:oleObj spid="_x0000_s61997" name="Equation" r:id="rId21" imgW="545760" imgH="215640" progId="Equation.DSMT4">
                  <p:embed/>
                </p:oleObj>
              </mc:Choice>
              <mc:Fallback>
                <p:oleObj name="Equation" r:id="rId21" imgW="545760" imgH="215640" progId="Equation.DSMT4">
                  <p:embed/>
                  <p:pic>
                    <p:nvPicPr>
                      <p:cNvPr id="17" name="Object 16"/>
                      <p:cNvPicPr/>
                      <p:nvPr/>
                    </p:nvPicPr>
                    <p:blipFill>
                      <a:blip r:embed="rId22"/>
                      <a:stretch>
                        <a:fillRect/>
                      </a:stretch>
                    </p:blipFill>
                    <p:spPr>
                      <a:xfrm>
                        <a:off x="567756" y="5971799"/>
                        <a:ext cx="600336" cy="237204"/>
                      </a:xfrm>
                      <a:prstGeom prst="rect">
                        <a:avLst/>
                      </a:prstGeom>
                    </p:spPr>
                  </p:pic>
                </p:oleObj>
              </mc:Fallback>
            </mc:AlternateContent>
          </a:graphicData>
        </a:graphic>
      </p:graphicFrame>
      <p:graphicFrame>
        <p:nvGraphicFramePr>
          <p:cNvPr id="19" name="Object 14"/>
          <p:cNvGraphicFramePr>
            <a:graphicFrameLocks noChangeAspect="1"/>
          </p:cNvGraphicFramePr>
          <p:nvPr>
            <p:extLst>
              <p:ext uri="{D42A27DB-BD31-4B8C-83A1-F6EECF244321}">
                <p14:modId xmlns:p14="http://schemas.microsoft.com/office/powerpoint/2010/main" val="3052316194"/>
              </p:ext>
            </p:extLst>
          </p:nvPr>
        </p:nvGraphicFramePr>
        <p:xfrm>
          <a:off x="567756" y="6323296"/>
          <a:ext cx="474804" cy="237204"/>
        </p:xfrm>
        <a:graphic>
          <a:graphicData uri="http://schemas.openxmlformats.org/presentationml/2006/ole">
            <mc:AlternateContent xmlns:mc="http://schemas.openxmlformats.org/markup-compatibility/2006">
              <mc:Choice xmlns:v="urn:schemas-microsoft-com:vml" Requires="v">
                <p:oleObj spid="_x0000_s61998" name="Equation" r:id="rId23" imgW="431640" imgH="215640" progId="Equation.DSMT4">
                  <p:embed/>
                </p:oleObj>
              </mc:Choice>
              <mc:Fallback>
                <p:oleObj name="Equation" r:id="rId23" imgW="431640" imgH="215640" progId="Equation.DSMT4">
                  <p:embed/>
                  <p:pic>
                    <p:nvPicPr>
                      <p:cNvPr id="18" name="Object 17"/>
                      <p:cNvPicPr/>
                      <p:nvPr/>
                    </p:nvPicPr>
                    <p:blipFill>
                      <a:blip r:embed="rId24"/>
                      <a:stretch>
                        <a:fillRect/>
                      </a:stretch>
                    </p:blipFill>
                    <p:spPr>
                      <a:xfrm>
                        <a:off x="567756" y="6323296"/>
                        <a:ext cx="474804" cy="237204"/>
                      </a:xfrm>
                      <a:prstGeom prst="rect">
                        <a:avLst/>
                      </a:prstGeom>
                    </p:spPr>
                  </p:pic>
                </p:oleObj>
              </mc:Fallback>
            </mc:AlternateContent>
          </a:graphicData>
        </a:graphic>
      </p:graphicFrame>
      <p:sp>
        <p:nvSpPr>
          <p:cNvPr id="3" name="Content Placeholder 15"/>
          <p:cNvSpPr>
            <a:spLocks noGrp="1"/>
          </p:cNvSpPr>
          <p:nvPr>
            <p:ph idx="13"/>
          </p:nvPr>
        </p:nvSpPr>
        <p:spPr>
          <a:xfrm>
            <a:off x="5697720" y="1295400"/>
            <a:ext cx="3293880" cy="5257800"/>
          </a:xfrm>
        </p:spPr>
        <p:txBody>
          <a:bodyPr/>
          <a:lstStyle/>
          <a:p>
            <a:r>
              <a:rPr lang="en-US" sz="2000" dirty="0"/>
              <a:t>Each identity can be proved using a table.</a:t>
            </a:r>
          </a:p>
          <a:p>
            <a:r>
              <a:rPr lang="en-US" sz="2000" dirty="0"/>
              <a:t>All  identities in Table </a:t>
            </a:r>
            <a:r>
              <a:rPr lang="en-US" sz="2000" dirty="0">
                <a:ea typeface="Cambria Math" pitchFamily="18" charset="0"/>
              </a:rPr>
              <a:t>5</a:t>
            </a:r>
            <a:r>
              <a:rPr lang="en-US" sz="2000" dirty="0"/>
              <a:t>, except for the first and the last two come in pairs. Each element of the pair is the </a:t>
            </a:r>
            <a:r>
              <a:rPr lang="en-US" sz="2000" i="1" dirty="0"/>
              <a:t>dual</a:t>
            </a:r>
            <a:r>
              <a:rPr lang="en-US" sz="2000" dirty="0"/>
              <a:t> of the other (obtained by switching Boolean sums and Boolean products and </a:t>
            </a:r>
            <a:r>
              <a:rPr lang="en-US" sz="2000" dirty="0">
                <a:ea typeface="Cambria Math" pitchFamily="18" charset="0"/>
              </a:rPr>
              <a:t>0</a:t>
            </a:r>
            <a:r>
              <a:rPr lang="en-US" sz="2000" dirty="0"/>
              <a:t>’s and </a:t>
            </a:r>
            <a:r>
              <a:rPr lang="en-US" sz="2000" dirty="0">
                <a:ea typeface="Cambria Math" pitchFamily="18" charset="0"/>
              </a:rPr>
              <a:t>1</a:t>
            </a:r>
            <a:r>
              <a:rPr lang="en-US" sz="2000" dirty="0"/>
              <a:t>’s.</a:t>
            </a:r>
          </a:p>
          <a:p>
            <a:r>
              <a:rPr lang="en-US" sz="2000" dirty="0"/>
              <a:t>The Boolean identities correspond to the identities of propositional logic (Section </a:t>
            </a:r>
            <a:r>
              <a:rPr lang="en-US" sz="2000" dirty="0">
                <a:ea typeface="Cambria Math" pitchFamily="18" charset="0"/>
              </a:rPr>
              <a:t>1.3</a:t>
            </a:r>
            <a:r>
              <a:rPr lang="en-US" sz="2000" dirty="0"/>
              <a:t>) and the set identities (Section </a:t>
            </a:r>
            <a:r>
              <a:rPr lang="en-US" sz="2000" dirty="0">
                <a:ea typeface="Cambria Math" pitchFamily="18" charset="0"/>
              </a:rPr>
              <a:t>2.2</a:t>
            </a:r>
            <a:r>
              <a:rPr lang="en-US" sz="2000" dirty="0"/>
              <a:t>).</a:t>
            </a:r>
          </a:p>
        </p:txBody>
      </p:sp>
    </p:spTree>
    <p:extLst>
      <p:ext uri="{BB962C8B-B14F-4D97-AF65-F5344CB8AC3E}">
        <p14:creationId xmlns:p14="http://schemas.microsoft.com/office/powerpoint/2010/main" val="75652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Identities of Boolean Algebra</a:t>
            </a:r>
            <a:r>
              <a:rPr lang="en-US" sz="1500" dirty="0"/>
              <a:t> 2</a:t>
            </a:r>
          </a:p>
        </p:txBody>
      </p:sp>
      <p:sp>
        <p:nvSpPr>
          <p:cNvPr id="5" name="Content Placeholder 2"/>
          <p:cNvSpPr>
            <a:spLocks noGrp="1"/>
          </p:cNvSpPr>
          <p:nvPr>
            <p:ph idx="1"/>
          </p:nvPr>
        </p:nvSpPr>
        <p:spPr>
          <a:xfrm>
            <a:off x="457200" y="1295400"/>
            <a:ext cx="8229600" cy="2057400"/>
          </a:xfrm>
        </p:spPr>
        <p:txBody>
          <a:bodyPr/>
          <a:lstStyle/>
          <a:p>
            <a:r>
              <a:rPr lang="en-US" sz="2800" b="1" dirty="0"/>
              <a:t>Example</a:t>
            </a:r>
            <a:r>
              <a:rPr lang="en-US" sz="2800" dirty="0"/>
              <a:t>: Show that the distributive law </a:t>
            </a:r>
            <a:r>
              <a:rPr lang="en-US" sz="2800" i="1" dirty="0"/>
              <a:t>x</a:t>
            </a:r>
            <a:r>
              <a:rPr lang="en-US" sz="2800" dirty="0"/>
              <a:t>(</a:t>
            </a:r>
            <a:r>
              <a:rPr lang="en-US" sz="2800" i="1" dirty="0"/>
              <a:t>y</a:t>
            </a:r>
            <a:r>
              <a:rPr lang="en-US" sz="2800" dirty="0"/>
              <a:t> </a:t>
            </a:r>
            <a:r>
              <a:rPr lang="en-US" sz="2800"/>
              <a:t>+ </a:t>
            </a:r>
            <a:r>
              <a:rPr lang="en-US" sz="2800" i="1" dirty="0"/>
              <a:t>z</a:t>
            </a:r>
            <a:r>
              <a:rPr lang="en-US" sz="2800"/>
              <a:t>) </a:t>
            </a:r>
            <a:r>
              <a:rPr lang="en-US" sz="2800" dirty="0"/>
              <a:t>= </a:t>
            </a:r>
            <a:r>
              <a:rPr lang="en-US" sz="2800" i="1" dirty="0" err="1"/>
              <a:t>xy</a:t>
            </a:r>
            <a:r>
              <a:rPr lang="en-US" sz="2800" dirty="0"/>
              <a:t> + </a:t>
            </a:r>
            <a:r>
              <a:rPr lang="en-US" sz="2800" i="1" dirty="0" err="1"/>
              <a:t>xz</a:t>
            </a:r>
            <a:r>
              <a:rPr lang="en-US" sz="2800" dirty="0"/>
              <a:t> is valid.</a:t>
            </a:r>
          </a:p>
          <a:p>
            <a:r>
              <a:rPr lang="en-US" sz="2800" b="1" dirty="0"/>
              <a:t>Solution</a:t>
            </a:r>
            <a:r>
              <a:rPr lang="en-US" sz="2800" dirty="0"/>
              <a:t>: We show that both sides of this identity always take the same value by constructing this table.</a:t>
            </a:r>
          </a:p>
        </p:txBody>
      </p:sp>
      <p:sp>
        <p:nvSpPr>
          <p:cNvPr id="6" name="Content Placeholder 3"/>
          <p:cNvSpPr>
            <a:spLocks noGrp="1"/>
          </p:cNvSpPr>
          <p:nvPr>
            <p:ph idx="13"/>
          </p:nvPr>
        </p:nvSpPr>
        <p:spPr>
          <a:xfrm>
            <a:off x="1066800" y="3429000"/>
            <a:ext cx="7010400" cy="381000"/>
          </a:xfrm>
          <a:solidFill>
            <a:srgbClr val="E1F3FF"/>
          </a:solidFill>
          <a:ln w="28575">
            <a:solidFill>
              <a:srgbClr val="00B0F0"/>
            </a:solidFill>
          </a:ln>
        </p:spPr>
        <p:txBody>
          <a:bodyPr/>
          <a:lstStyle/>
          <a:p>
            <a:r>
              <a:rPr lang="en-US" sz="2000" b="1" dirty="0"/>
              <a:t>TABLE 6</a:t>
            </a:r>
            <a:r>
              <a:rPr lang="en-US" sz="2000" dirty="0"/>
              <a:t> Verifying One of the Distributive Laws.</a:t>
            </a:r>
          </a:p>
        </p:txBody>
      </p:sp>
      <p:graphicFrame>
        <p:nvGraphicFramePr>
          <p:cNvPr id="10" name="Table 4"/>
          <p:cNvGraphicFramePr>
            <a:graphicFrameLocks noGrp="1"/>
          </p:cNvGraphicFramePr>
          <p:nvPr>
            <p:extLst>
              <p:ext uri="{D42A27DB-BD31-4B8C-83A1-F6EECF244321}">
                <p14:modId xmlns:p14="http://schemas.microsoft.com/office/powerpoint/2010/main" val="3140923045"/>
              </p:ext>
            </p:extLst>
          </p:nvPr>
        </p:nvGraphicFramePr>
        <p:xfrm>
          <a:off x="1066800" y="3810000"/>
          <a:ext cx="7010400" cy="265684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02875002"/>
                    </a:ext>
                  </a:extLst>
                </a:gridCol>
                <a:gridCol w="876300">
                  <a:extLst>
                    <a:ext uri="{9D8B030D-6E8A-4147-A177-3AD203B41FA5}">
                      <a16:colId xmlns:a16="http://schemas.microsoft.com/office/drawing/2014/main" val="2078394321"/>
                    </a:ext>
                  </a:extLst>
                </a:gridCol>
                <a:gridCol w="876300">
                  <a:extLst>
                    <a:ext uri="{9D8B030D-6E8A-4147-A177-3AD203B41FA5}">
                      <a16:colId xmlns:a16="http://schemas.microsoft.com/office/drawing/2014/main" val="906673571"/>
                    </a:ext>
                  </a:extLst>
                </a:gridCol>
                <a:gridCol w="876300">
                  <a:extLst>
                    <a:ext uri="{9D8B030D-6E8A-4147-A177-3AD203B41FA5}">
                      <a16:colId xmlns:a16="http://schemas.microsoft.com/office/drawing/2014/main" val="877837598"/>
                    </a:ext>
                  </a:extLst>
                </a:gridCol>
                <a:gridCol w="876300">
                  <a:extLst>
                    <a:ext uri="{9D8B030D-6E8A-4147-A177-3AD203B41FA5}">
                      <a16:colId xmlns:a16="http://schemas.microsoft.com/office/drawing/2014/main" val="2342462331"/>
                    </a:ext>
                  </a:extLst>
                </a:gridCol>
                <a:gridCol w="876300">
                  <a:extLst>
                    <a:ext uri="{9D8B030D-6E8A-4147-A177-3AD203B41FA5}">
                      <a16:colId xmlns:a16="http://schemas.microsoft.com/office/drawing/2014/main" val="1597584518"/>
                    </a:ext>
                  </a:extLst>
                </a:gridCol>
                <a:gridCol w="876300">
                  <a:extLst>
                    <a:ext uri="{9D8B030D-6E8A-4147-A177-3AD203B41FA5}">
                      <a16:colId xmlns:a16="http://schemas.microsoft.com/office/drawing/2014/main" val="2138388929"/>
                    </a:ext>
                  </a:extLst>
                </a:gridCol>
                <a:gridCol w="876300">
                  <a:extLst>
                    <a:ext uri="{9D8B030D-6E8A-4147-A177-3AD203B41FA5}">
                      <a16:colId xmlns:a16="http://schemas.microsoft.com/office/drawing/2014/main" val="4279180505"/>
                    </a:ext>
                  </a:extLst>
                </a:gridCol>
              </a:tblGrid>
              <a:tr h="37084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Y+z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x</a:t>
                      </a:r>
                      <a:r>
                        <a:rPr lang="en-US" i="0" dirty="0">
                          <a:solidFill>
                            <a:schemeClr val="tx1"/>
                          </a:solidFill>
                        </a:rPr>
                        <a:t>(</a:t>
                      </a:r>
                      <a:r>
                        <a:rPr lang="en-US" i="1" dirty="0">
                          <a:solidFill>
                            <a:schemeClr val="tx1"/>
                          </a:solidFill>
                        </a:rPr>
                        <a:t>y </a:t>
                      </a:r>
                      <a:r>
                        <a:rPr lang="en-US" i="0" dirty="0">
                          <a:solidFill>
                            <a:schemeClr val="tx1"/>
                          </a:solidFill>
                        </a:rPr>
                        <a:t>+</a:t>
                      </a:r>
                      <a:r>
                        <a:rPr lang="en-US" i="1" dirty="0">
                          <a:solidFill>
                            <a:schemeClr val="tx1"/>
                          </a:solidFill>
                        </a:rPr>
                        <a:t> z</a:t>
                      </a:r>
                      <a:r>
                        <a:rPr lang="en-US" i="0" dirty="0">
                          <a:solidFill>
                            <a:schemeClr val="tx1"/>
                          </a:solidFill>
                        </a:rPr>
                        <a:t>)</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Xy</a:t>
                      </a:r>
                      <a:r>
                        <a:rPr lang="en-US" i="1" dirty="0">
                          <a:solidFill>
                            <a:schemeClr val="tx1"/>
                          </a:solidFill>
                        </a:rPr>
                        <a:t> </a:t>
                      </a:r>
                      <a:r>
                        <a:rPr lang="en-US" i="0" dirty="0">
                          <a:solidFill>
                            <a:schemeClr val="tx1"/>
                          </a:solidFill>
                        </a:rPr>
                        <a:t>+</a:t>
                      </a:r>
                      <a:r>
                        <a:rPr lang="en-US" i="1" dirty="0">
                          <a:solidFill>
                            <a:schemeClr val="tx1"/>
                          </a:solidFill>
                        </a:rPr>
                        <a:t> </a:t>
                      </a:r>
                      <a:r>
                        <a:rPr lang="en-US" i="1" dirty="0" err="1">
                          <a:solidFill>
                            <a:schemeClr val="tx1"/>
                          </a:solidFill>
                        </a:rPr>
                        <a:t>xz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extLst>
                  <a:ext uri="{0D108BD9-81ED-4DB2-BD59-A6C34878D82A}">
                    <a16:rowId xmlns:a16="http://schemas.microsoft.com/office/drawing/2014/main" val="3680726165"/>
                  </a:ext>
                </a:extLst>
              </a:tr>
              <a:tr h="370840">
                <a:tc>
                  <a:txBody>
                    <a:bodyPr/>
                    <a:lstStyle/>
                    <a:p>
                      <a:pPr algn="ctr"/>
                      <a:r>
                        <a:rPr lang="en-US" dirty="0"/>
                        <a:t>1</a:t>
                      </a:r>
                    </a:p>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0</a:t>
                      </a:r>
                    </a:p>
                    <a:p>
                      <a:pPr algn="ctr"/>
                      <a:r>
                        <a:rPr lang="en-US" dirty="0"/>
                        <a:t>0</a:t>
                      </a:r>
                    </a:p>
                    <a:p>
                      <a:pPr algn="ctr"/>
                      <a:r>
                        <a:rPr lang="en-US" dirty="0"/>
                        <a:t>1</a:t>
                      </a:r>
                    </a:p>
                    <a:p>
                      <a:pPr algn="ctr"/>
                      <a:r>
                        <a:rPr lang="en-US" dirty="0"/>
                        <a:t>1</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1</a:t>
                      </a:r>
                    </a:p>
                    <a:p>
                      <a:pPr algn="ctr"/>
                      <a:r>
                        <a:rPr lang="en-US" dirty="0"/>
                        <a:t>1</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0</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extLst>
                  <a:ext uri="{0D108BD9-81ED-4DB2-BD59-A6C34878D82A}">
                    <a16:rowId xmlns:a16="http://schemas.microsoft.com/office/drawing/2014/main" val="1304018828"/>
                  </a:ext>
                </a:extLst>
              </a:tr>
            </a:tbl>
          </a:graphicData>
        </a:graphic>
      </p:graphicFrame>
    </p:spTree>
    <p:extLst>
      <p:ext uri="{BB962C8B-B14F-4D97-AF65-F5344CB8AC3E}">
        <p14:creationId xmlns:p14="http://schemas.microsoft.com/office/powerpoint/2010/main" val="363096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a Boolean Algebra</a:t>
            </a:r>
            <a:endParaRPr lang="en-US" sz="1500"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457200" y="1295399"/>
                <a:ext cx="8458200" cy="1205435"/>
              </a:xfrm>
            </p:spPr>
            <p:txBody>
              <a:bodyPr/>
              <a:lstStyle/>
              <a:p>
                <a:r>
                  <a:rPr lang="en-US" sz="2600" b="1" dirty="0"/>
                  <a:t>Definitio</a:t>
                </a:r>
                <a:r>
                  <a:rPr lang="en-US" sz="2600" dirty="0"/>
                  <a:t>n: A </a:t>
                </a:r>
                <a:r>
                  <a:rPr lang="en-US" sz="2600" i="1" dirty="0"/>
                  <a:t>Boolean algebra </a:t>
                </a:r>
                <a:r>
                  <a:rPr lang="en-US" sz="2600" dirty="0"/>
                  <a:t>is a set </a:t>
                </a:r>
                <a:r>
                  <a:rPr lang="en-US" sz="2600" i="1" dirty="0"/>
                  <a:t>B</a:t>
                </a:r>
                <a:r>
                  <a:rPr lang="en-US" sz="2600" dirty="0"/>
                  <a:t> with two binary operations </a:t>
                </a:r>
                <a:r>
                  <a:rPr lang="en-US" sz="2600" dirty="0">
                    <a:ea typeface="Cambria Math"/>
                  </a:rPr>
                  <a:t>∨</a:t>
                </a:r>
                <a:r>
                  <a:rPr lang="en-US" sz="2600" dirty="0"/>
                  <a:t>  and </a:t>
                </a:r>
                <a:r>
                  <a:rPr lang="en-US" sz="2600" dirty="0">
                    <a:ea typeface="Cambria Math"/>
                  </a:rPr>
                  <a:t>∧</a:t>
                </a:r>
                <a:r>
                  <a:rPr lang="en-US" sz="2600" dirty="0"/>
                  <a:t>, elements </a:t>
                </a:r>
                <a:r>
                  <a:rPr lang="en-US" sz="2600" dirty="0">
                    <a:ea typeface="Cambria Math" pitchFamily="18" charset="0"/>
                  </a:rPr>
                  <a:t>0</a:t>
                </a:r>
                <a:r>
                  <a:rPr lang="en-US" sz="2600" dirty="0"/>
                  <a:t> and </a:t>
                </a:r>
                <a:r>
                  <a:rPr lang="en-US" sz="2600" dirty="0">
                    <a:ea typeface="Cambria Math" pitchFamily="18" charset="0"/>
                  </a:rPr>
                  <a:t>1</a:t>
                </a:r>
                <a:r>
                  <a:rPr lang="en-US" sz="2600" dirty="0"/>
                  <a:t>, and a unary operation  </a:t>
                </a:r>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 </m:t>
                        </m:r>
                      </m:e>
                    </m:acc>
                  </m:oMath>
                </a14:m>
                <a:r>
                  <a:rPr lang="en-US" sz="2600" dirty="0"/>
                  <a:t>  such that for all </a:t>
                </a:r>
                <a:r>
                  <a:rPr lang="en-US" sz="2600" i="1" dirty="0"/>
                  <a:t>x</a:t>
                </a:r>
                <a:r>
                  <a:rPr lang="en-US" sz="2600" dirty="0"/>
                  <a:t>, </a:t>
                </a:r>
                <a:r>
                  <a:rPr lang="en-US" sz="2600" i="1" dirty="0"/>
                  <a:t>y</a:t>
                </a:r>
                <a:r>
                  <a:rPr lang="en-US" sz="2600" dirty="0"/>
                  <a:t>, and </a:t>
                </a:r>
                <a:r>
                  <a:rPr lang="en-US" sz="2600" i="1" dirty="0"/>
                  <a:t>z</a:t>
                </a:r>
                <a:r>
                  <a:rPr lang="en-US" sz="2600" dirty="0"/>
                  <a:t> in </a:t>
                </a:r>
                <a:r>
                  <a:rPr lang="en-US" sz="2600" i="1" dirty="0"/>
                  <a:t>B</a:t>
                </a:r>
                <a:r>
                  <a:rPr lang="en-US" sz="2600" dirty="0"/>
                  <a:t>:</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457200" y="1295399"/>
                <a:ext cx="8458200" cy="1205435"/>
              </a:xfrm>
              <a:blipFill>
                <a:blip r:embed="rId4"/>
                <a:stretch>
                  <a:fillRect l="-1297" t="-4040" r="-2378" b="-19697"/>
                </a:stretch>
              </a:blipFill>
            </p:spPr>
            <p:txBody>
              <a:bodyPr/>
              <a:lstStyle/>
              <a:p>
                <a:r>
                  <a:rPr lang="en-US">
                    <a:noFill/>
                  </a:rPr>
                  <a:t> </a:t>
                </a:r>
              </a:p>
            </p:txBody>
          </p:sp>
        </mc:Fallback>
      </mc:AlternateContent>
      <p:graphicFrame>
        <p:nvGraphicFramePr>
          <p:cNvPr id="9" name="Object 3"/>
          <p:cNvGraphicFramePr>
            <a:graphicFrameLocks noChangeAspect="1"/>
          </p:cNvGraphicFramePr>
          <p:nvPr>
            <p:extLst>
              <p:ext uri="{D42A27DB-BD31-4B8C-83A1-F6EECF244321}">
                <p14:modId xmlns:p14="http://schemas.microsoft.com/office/powerpoint/2010/main" val="3188176201"/>
              </p:ext>
            </p:extLst>
          </p:nvPr>
        </p:nvGraphicFramePr>
        <p:xfrm>
          <a:off x="457201" y="2625724"/>
          <a:ext cx="856980" cy="647460"/>
        </p:xfrm>
        <a:graphic>
          <a:graphicData uri="http://schemas.openxmlformats.org/presentationml/2006/ole">
            <mc:AlternateContent xmlns:mc="http://schemas.openxmlformats.org/markup-compatibility/2006">
              <mc:Choice xmlns:v="urn:schemas-microsoft-com:vml" Requires="v">
                <p:oleObj spid="_x0000_s62706" name="Equation" r:id="rId5" imgW="571320" imgH="431640" progId="Equation.DSMT4">
                  <p:embed/>
                </p:oleObj>
              </mc:Choice>
              <mc:Fallback>
                <p:oleObj name="Equation" r:id="rId5" imgW="571320" imgH="431640" progId="Equation.DSMT4">
                  <p:embed/>
                  <p:pic>
                    <p:nvPicPr>
                      <p:cNvPr id="0" name=""/>
                      <p:cNvPicPr/>
                      <p:nvPr/>
                    </p:nvPicPr>
                    <p:blipFill>
                      <a:blip r:embed="rId6"/>
                      <a:stretch>
                        <a:fillRect/>
                      </a:stretch>
                    </p:blipFill>
                    <p:spPr>
                      <a:xfrm>
                        <a:off x="457201" y="2625724"/>
                        <a:ext cx="856980" cy="647460"/>
                      </a:xfrm>
                      <a:prstGeom prst="rect">
                        <a:avLst/>
                      </a:prstGeom>
                    </p:spPr>
                  </p:pic>
                </p:oleObj>
              </mc:Fallback>
            </mc:AlternateContent>
          </a:graphicData>
        </a:graphic>
      </p:graphicFrame>
      <p:sp>
        <p:nvSpPr>
          <p:cNvPr id="27" name="Content Placeholder 4"/>
          <p:cNvSpPr>
            <a:spLocks noGrp="1"/>
          </p:cNvSpPr>
          <p:nvPr>
            <p:ph idx="13"/>
          </p:nvPr>
        </p:nvSpPr>
        <p:spPr>
          <a:xfrm>
            <a:off x="1871588" y="2740928"/>
            <a:ext cx="1600200" cy="417052"/>
          </a:xfrm>
        </p:spPr>
        <p:txBody>
          <a:bodyPr/>
          <a:lstStyle/>
          <a:p>
            <a:r>
              <a:rPr lang="en-US" sz="2000" i="1" dirty="0">
                <a:solidFill>
                  <a:srgbClr val="214E91"/>
                </a:solidFill>
              </a:rPr>
              <a:t>identity laws</a:t>
            </a:r>
          </a:p>
        </p:txBody>
      </p:sp>
      <p:graphicFrame>
        <p:nvGraphicFramePr>
          <p:cNvPr id="11" name="Object 5"/>
          <p:cNvGraphicFramePr>
            <a:graphicFrameLocks noChangeAspect="1"/>
          </p:cNvGraphicFramePr>
          <p:nvPr>
            <p:extLst>
              <p:ext uri="{D42A27DB-BD31-4B8C-83A1-F6EECF244321}">
                <p14:modId xmlns:p14="http://schemas.microsoft.com/office/powerpoint/2010/main" val="3507300631"/>
              </p:ext>
            </p:extLst>
          </p:nvPr>
        </p:nvGraphicFramePr>
        <p:xfrm>
          <a:off x="457201" y="3398073"/>
          <a:ext cx="856980" cy="685800"/>
        </p:xfrm>
        <a:graphic>
          <a:graphicData uri="http://schemas.openxmlformats.org/presentationml/2006/ole">
            <mc:AlternateContent xmlns:mc="http://schemas.openxmlformats.org/markup-compatibility/2006">
              <mc:Choice xmlns:v="urn:schemas-microsoft-com:vml" Requires="v">
                <p:oleObj spid="_x0000_s62707" name="Equation" r:id="rId7" imgW="571320" imgH="457200" progId="Equation.DSMT4">
                  <p:embed/>
                </p:oleObj>
              </mc:Choice>
              <mc:Fallback>
                <p:oleObj name="Equation" r:id="rId7" imgW="571320" imgH="457200" progId="Equation.DSMT4">
                  <p:embed/>
                  <p:pic>
                    <p:nvPicPr>
                      <p:cNvPr id="9" name="Object 8"/>
                      <p:cNvPicPr/>
                      <p:nvPr/>
                    </p:nvPicPr>
                    <p:blipFill>
                      <a:blip r:embed="rId8"/>
                      <a:stretch>
                        <a:fillRect/>
                      </a:stretch>
                    </p:blipFill>
                    <p:spPr>
                      <a:xfrm>
                        <a:off x="457201" y="3398073"/>
                        <a:ext cx="856980" cy="685800"/>
                      </a:xfrm>
                      <a:prstGeom prst="rect">
                        <a:avLst/>
                      </a:prstGeom>
                    </p:spPr>
                  </p:pic>
                </p:oleObj>
              </mc:Fallback>
            </mc:AlternateContent>
          </a:graphicData>
        </a:graphic>
      </p:graphicFrame>
      <p:sp>
        <p:nvSpPr>
          <p:cNvPr id="26" name="Content Placeholder 6"/>
          <p:cNvSpPr>
            <a:spLocks noGrp="1"/>
          </p:cNvSpPr>
          <p:nvPr>
            <p:ph idx="14"/>
          </p:nvPr>
        </p:nvSpPr>
        <p:spPr>
          <a:xfrm>
            <a:off x="1871588" y="3532447"/>
            <a:ext cx="2057400" cy="417052"/>
          </a:xfrm>
        </p:spPr>
        <p:txBody>
          <a:bodyPr/>
          <a:lstStyle/>
          <a:p>
            <a:r>
              <a:rPr lang="en-US" sz="2000" i="1" dirty="0">
                <a:solidFill>
                  <a:srgbClr val="214E91"/>
                </a:solidFill>
              </a:rPr>
              <a:t>complement laws</a:t>
            </a:r>
          </a:p>
        </p:txBody>
      </p:sp>
      <p:graphicFrame>
        <p:nvGraphicFramePr>
          <p:cNvPr id="12" name="Object 7"/>
          <p:cNvGraphicFramePr>
            <a:graphicFrameLocks noChangeAspect="1"/>
          </p:cNvGraphicFramePr>
          <p:nvPr>
            <p:extLst>
              <p:ext uri="{D42A27DB-BD31-4B8C-83A1-F6EECF244321}">
                <p14:modId xmlns:p14="http://schemas.microsoft.com/office/powerpoint/2010/main" val="3365701025"/>
              </p:ext>
            </p:extLst>
          </p:nvPr>
        </p:nvGraphicFramePr>
        <p:xfrm>
          <a:off x="443108" y="4208762"/>
          <a:ext cx="2228580" cy="723600"/>
        </p:xfrm>
        <a:graphic>
          <a:graphicData uri="http://schemas.openxmlformats.org/presentationml/2006/ole">
            <mc:AlternateContent xmlns:mc="http://schemas.openxmlformats.org/markup-compatibility/2006">
              <mc:Choice xmlns:v="urn:schemas-microsoft-com:vml" Requires="v">
                <p:oleObj spid="_x0000_s62708" name="Equation" r:id="rId9" imgW="1485720" imgH="482400" progId="Equation.DSMT4">
                  <p:embed/>
                </p:oleObj>
              </mc:Choice>
              <mc:Fallback>
                <p:oleObj name="Equation" r:id="rId9" imgW="1485720" imgH="482400" progId="Equation.DSMT4">
                  <p:embed/>
                  <p:pic>
                    <p:nvPicPr>
                      <p:cNvPr id="11" name="Object 10"/>
                      <p:cNvPicPr/>
                      <p:nvPr/>
                    </p:nvPicPr>
                    <p:blipFill>
                      <a:blip r:embed="rId10"/>
                      <a:stretch>
                        <a:fillRect/>
                      </a:stretch>
                    </p:blipFill>
                    <p:spPr>
                      <a:xfrm>
                        <a:off x="443108" y="4208762"/>
                        <a:ext cx="2228580" cy="723600"/>
                      </a:xfrm>
                      <a:prstGeom prst="rect">
                        <a:avLst/>
                      </a:prstGeom>
                    </p:spPr>
                  </p:pic>
                </p:oleObj>
              </mc:Fallback>
            </mc:AlternateContent>
          </a:graphicData>
        </a:graphic>
      </p:graphicFrame>
      <p:sp>
        <p:nvSpPr>
          <p:cNvPr id="15" name="Content Placeholder 8"/>
          <p:cNvSpPr>
            <a:spLocks noGrp="1"/>
          </p:cNvSpPr>
          <p:nvPr>
            <p:ph idx="15"/>
          </p:nvPr>
        </p:nvSpPr>
        <p:spPr>
          <a:xfrm>
            <a:off x="2949389" y="4362036"/>
            <a:ext cx="1892898" cy="417052"/>
          </a:xfrm>
        </p:spPr>
        <p:txBody>
          <a:bodyPr/>
          <a:lstStyle/>
          <a:p>
            <a:r>
              <a:rPr lang="en-US" sz="2000" i="1" dirty="0">
                <a:solidFill>
                  <a:srgbClr val="214E91"/>
                </a:solidFill>
              </a:rPr>
              <a:t>associative laws</a:t>
            </a:r>
          </a:p>
        </p:txBody>
      </p:sp>
      <p:graphicFrame>
        <p:nvGraphicFramePr>
          <p:cNvPr id="13" name="Object 9"/>
          <p:cNvGraphicFramePr>
            <a:graphicFrameLocks noChangeAspect="1"/>
          </p:cNvGraphicFramePr>
          <p:nvPr>
            <p:extLst>
              <p:ext uri="{D42A27DB-BD31-4B8C-83A1-F6EECF244321}">
                <p14:modId xmlns:p14="http://schemas.microsoft.com/office/powerpoint/2010/main" val="1930953529"/>
              </p:ext>
            </p:extLst>
          </p:nvPr>
        </p:nvGraphicFramePr>
        <p:xfrm>
          <a:off x="457200" y="5057251"/>
          <a:ext cx="1218780" cy="647460"/>
        </p:xfrm>
        <a:graphic>
          <a:graphicData uri="http://schemas.openxmlformats.org/presentationml/2006/ole">
            <mc:AlternateContent xmlns:mc="http://schemas.openxmlformats.org/markup-compatibility/2006">
              <mc:Choice xmlns:v="urn:schemas-microsoft-com:vml" Requires="v">
                <p:oleObj spid="_x0000_s62709" name="Equation" r:id="rId11" imgW="812520" imgH="431640" progId="Equation.DSMT4">
                  <p:embed/>
                </p:oleObj>
              </mc:Choice>
              <mc:Fallback>
                <p:oleObj name="Equation" r:id="rId11" imgW="812520" imgH="431640" progId="Equation.DSMT4">
                  <p:embed/>
                  <p:pic>
                    <p:nvPicPr>
                      <p:cNvPr id="12" name="Object 11"/>
                      <p:cNvPicPr/>
                      <p:nvPr/>
                    </p:nvPicPr>
                    <p:blipFill>
                      <a:blip r:embed="rId12"/>
                      <a:stretch>
                        <a:fillRect/>
                      </a:stretch>
                    </p:blipFill>
                    <p:spPr>
                      <a:xfrm>
                        <a:off x="457200" y="5057251"/>
                        <a:ext cx="1218780" cy="647460"/>
                      </a:xfrm>
                      <a:prstGeom prst="rect">
                        <a:avLst/>
                      </a:prstGeom>
                    </p:spPr>
                  </p:pic>
                </p:oleObj>
              </mc:Fallback>
            </mc:AlternateContent>
          </a:graphicData>
        </a:graphic>
      </p:graphicFrame>
      <p:sp>
        <p:nvSpPr>
          <p:cNvPr id="16" name="Content Placeholder 10"/>
          <p:cNvSpPr>
            <a:spLocks noGrp="1"/>
          </p:cNvSpPr>
          <p:nvPr>
            <p:ph idx="16"/>
          </p:nvPr>
        </p:nvSpPr>
        <p:spPr>
          <a:xfrm>
            <a:off x="2590800" y="5172455"/>
            <a:ext cx="2079158" cy="417052"/>
          </a:xfrm>
        </p:spPr>
        <p:txBody>
          <a:bodyPr/>
          <a:lstStyle/>
          <a:p>
            <a:r>
              <a:rPr lang="en-US" sz="2000" i="1" dirty="0">
                <a:solidFill>
                  <a:srgbClr val="214E91"/>
                </a:solidFill>
              </a:rPr>
              <a:t>commutative laws</a:t>
            </a:r>
          </a:p>
        </p:txBody>
      </p:sp>
      <p:graphicFrame>
        <p:nvGraphicFramePr>
          <p:cNvPr id="14" name="Object 11"/>
          <p:cNvGraphicFramePr>
            <a:graphicFrameLocks noChangeAspect="1"/>
          </p:cNvGraphicFramePr>
          <p:nvPr>
            <p:extLst>
              <p:ext uri="{D42A27DB-BD31-4B8C-83A1-F6EECF244321}">
                <p14:modId xmlns:p14="http://schemas.microsoft.com/office/powerpoint/2010/main" val="4087298734"/>
              </p:ext>
            </p:extLst>
          </p:nvPr>
        </p:nvGraphicFramePr>
        <p:xfrm>
          <a:off x="443108" y="5829600"/>
          <a:ext cx="2838240" cy="723600"/>
        </p:xfrm>
        <a:graphic>
          <a:graphicData uri="http://schemas.openxmlformats.org/presentationml/2006/ole">
            <mc:AlternateContent xmlns:mc="http://schemas.openxmlformats.org/markup-compatibility/2006">
              <mc:Choice xmlns:v="urn:schemas-microsoft-com:vml" Requires="v">
                <p:oleObj spid="_x0000_s62710" name="Equation" r:id="rId13" imgW="1892160" imgH="482400" progId="Equation.DSMT4">
                  <p:embed/>
                </p:oleObj>
              </mc:Choice>
              <mc:Fallback>
                <p:oleObj name="Equation" r:id="rId13" imgW="1892160" imgH="482400" progId="Equation.DSMT4">
                  <p:embed/>
                  <p:pic>
                    <p:nvPicPr>
                      <p:cNvPr id="13" name="Object 12"/>
                      <p:cNvPicPr/>
                      <p:nvPr/>
                    </p:nvPicPr>
                    <p:blipFill>
                      <a:blip r:embed="rId14"/>
                      <a:stretch>
                        <a:fillRect/>
                      </a:stretch>
                    </p:blipFill>
                    <p:spPr>
                      <a:xfrm>
                        <a:off x="443108" y="5829600"/>
                        <a:ext cx="2838240" cy="723600"/>
                      </a:xfrm>
                      <a:prstGeom prst="rect">
                        <a:avLst/>
                      </a:prstGeom>
                    </p:spPr>
                  </p:pic>
                </p:oleObj>
              </mc:Fallback>
            </mc:AlternateContent>
          </a:graphicData>
        </a:graphic>
      </p:graphicFrame>
      <p:sp>
        <p:nvSpPr>
          <p:cNvPr id="17" name="Content Placeholder 12"/>
          <p:cNvSpPr>
            <a:spLocks noGrp="1"/>
          </p:cNvSpPr>
          <p:nvPr>
            <p:ph idx="17"/>
          </p:nvPr>
        </p:nvSpPr>
        <p:spPr>
          <a:xfrm>
            <a:off x="3352800" y="5982874"/>
            <a:ext cx="2189181" cy="417052"/>
          </a:xfrm>
        </p:spPr>
        <p:txBody>
          <a:bodyPr/>
          <a:lstStyle/>
          <a:p>
            <a:r>
              <a:rPr lang="en-US" sz="2000" i="1" dirty="0">
                <a:solidFill>
                  <a:srgbClr val="214E91"/>
                </a:solidFill>
              </a:rPr>
              <a:t>distributive laws</a:t>
            </a:r>
          </a:p>
        </p:txBody>
      </p:sp>
      <p:sp>
        <p:nvSpPr>
          <p:cNvPr id="19" name="Content Placeholder 13"/>
          <p:cNvSpPr>
            <a:spLocks noGrp="1"/>
          </p:cNvSpPr>
          <p:nvPr>
            <p:ph idx="20"/>
          </p:nvPr>
        </p:nvSpPr>
        <p:spPr>
          <a:xfrm>
            <a:off x="5257800" y="2577094"/>
            <a:ext cx="3794760" cy="1784941"/>
          </a:xfrm>
          <a:ln>
            <a:solidFill>
              <a:srgbClr val="214E91"/>
            </a:solidFill>
          </a:ln>
        </p:spPr>
        <p:txBody>
          <a:bodyPr/>
          <a:lstStyle/>
          <a:p>
            <a:r>
              <a:rPr lang="en-US" sz="2200" dirty="0"/>
              <a:t>The set of propositional variables with the operators </a:t>
            </a:r>
            <a:r>
              <a:rPr lang="en-US" sz="2200" dirty="0">
                <a:ea typeface="Cambria Math"/>
              </a:rPr>
              <a:t>∧</a:t>
            </a:r>
            <a:r>
              <a:rPr lang="en-US" sz="2200" dirty="0"/>
              <a:t> and </a:t>
            </a:r>
            <a:r>
              <a:rPr lang="en-US" sz="2200" dirty="0">
                <a:ea typeface="Cambria Math"/>
              </a:rPr>
              <a:t>∨</a:t>
            </a:r>
            <a:r>
              <a:rPr lang="en-US" sz="2200" dirty="0"/>
              <a:t>, elements </a:t>
            </a:r>
            <a:r>
              <a:rPr lang="en-US" sz="2200" b="1" dirty="0"/>
              <a:t>T</a:t>
            </a:r>
            <a:r>
              <a:rPr lang="en-US" sz="2200" dirty="0"/>
              <a:t> and </a:t>
            </a:r>
            <a:r>
              <a:rPr lang="en-US" sz="2200" b="1" dirty="0"/>
              <a:t>F</a:t>
            </a:r>
            <a:r>
              <a:rPr lang="en-US" sz="2200" dirty="0"/>
              <a:t>, and the negation operator </a:t>
            </a:r>
            <a:r>
              <a:rPr lang="en-US" sz="2200" dirty="0">
                <a:ea typeface="Cambria Math"/>
              </a:rPr>
              <a:t>¬ </a:t>
            </a:r>
            <a:r>
              <a:rPr lang="en-US" sz="2200" dirty="0"/>
              <a:t> is a Boolean algebra.</a:t>
            </a:r>
          </a:p>
        </p:txBody>
      </p:sp>
      <mc:AlternateContent xmlns:mc="http://schemas.openxmlformats.org/markup-compatibility/2006" xmlns:a14="http://schemas.microsoft.com/office/drawing/2010/main">
        <mc:Choice Requires="a14">
          <p:sp>
            <p:nvSpPr>
              <p:cNvPr id="20" name="Content Placeholder 14"/>
              <p:cNvSpPr>
                <a:spLocks noGrp="1"/>
              </p:cNvSpPr>
              <p:nvPr>
                <p:ph idx="21"/>
              </p:nvPr>
            </p:nvSpPr>
            <p:spPr>
              <a:xfrm>
                <a:off x="5257800" y="4514914"/>
                <a:ext cx="3794760" cy="2038286"/>
              </a:xfrm>
              <a:ln>
                <a:solidFill>
                  <a:srgbClr val="214E91"/>
                </a:solidFill>
              </a:ln>
            </p:spPr>
            <p:txBody>
              <a:bodyPr/>
              <a:lstStyle/>
              <a:p>
                <a:r>
                  <a:rPr lang="en-US" sz="2200" dirty="0"/>
                  <a:t>The set of subsets of a universal set with the operators </a:t>
                </a:r>
                <a:r>
                  <a:rPr lang="en-US" sz="2200" dirty="0">
                    <a:ea typeface="Cambria Math"/>
                  </a:rPr>
                  <a:t>∪</a:t>
                </a:r>
                <a:r>
                  <a:rPr lang="en-US" sz="2200" dirty="0"/>
                  <a:t> and </a:t>
                </a:r>
                <a:r>
                  <a:rPr lang="en-US" sz="2200" dirty="0">
                    <a:ea typeface="Cambria Math"/>
                  </a:rPr>
                  <a:t>∩</a:t>
                </a:r>
                <a:r>
                  <a:rPr lang="en-US" sz="2200" dirty="0"/>
                  <a:t>, the empty set (</a:t>
                </a:r>
                <a:r>
                  <a:rPr lang="en-US" sz="2200" dirty="0">
                    <a:ea typeface="Cambria Math"/>
                    <a:sym typeface="Symbol"/>
                  </a:rPr>
                  <a:t></a:t>
                </a:r>
                <a:r>
                  <a:rPr lang="en-US" sz="2200" dirty="0"/>
                  <a:t>), universal set (</a:t>
                </a:r>
                <a:r>
                  <a:rPr lang="en-US" sz="2200" i="1" dirty="0"/>
                  <a:t>U</a:t>
                </a:r>
                <a:r>
                  <a:rPr lang="en-US" sz="2200" dirty="0"/>
                  <a:t>), and the set complementation operator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 </m:t>
                        </m:r>
                      </m:e>
                    </m:acc>
                  </m:oMath>
                </a14:m>
                <a:r>
                  <a:rPr lang="en-US" sz="2200" dirty="0"/>
                  <a:t>)</a:t>
                </a:r>
                <a:r>
                  <a:rPr lang="en-US" sz="2200" dirty="0">
                    <a:ea typeface="Cambria Math"/>
                  </a:rPr>
                  <a:t> </a:t>
                </a:r>
                <a:r>
                  <a:rPr lang="en-US" sz="2200" dirty="0"/>
                  <a:t> is a Boolean algebra.</a:t>
                </a:r>
              </a:p>
            </p:txBody>
          </p:sp>
        </mc:Choice>
        <mc:Fallback xmlns="">
          <p:sp>
            <p:nvSpPr>
              <p:cNvPr id="20" name="Content Placeholder 14"/>
              <p:cNvSpPr>
                <a:spLocks noGrp="1" noRot="1" noChangeAspect="1" noMove="1" noResize="1" noEditPoints="1" noAdjustHandles="1" noChangeArrowheads="1" noChangeShapeType="1" noTextEdit="1"/>
              </p:cNvSpPr>
              <p:nvPr>
                <p:ph idx="21"/>
              </p:nvPr>
            </p:nvSpPr>
            <p:spPr>
              <a:xfrm>
                <a:off x="5257800" y="4514914"/>
                <a:ext cx="3794760" cy="2038286"/>
              </a:xfrm>
              <a:blipFill>
                <a:blip r:embed="rId15"/>
                <a:stretch>
                  <a:fillRect l="-1923" t="-1786" r="-2885" b="-8929"/>
                </a:stretch>
              </a:blipFill>
              <a:ln>
                <a:solidFill>
                  <a:srgbClr val="214E91"/>
                </a:solidFill>
              </a:ln>
            </p:spPr>
            <p:txBody>
              <a:bodyPr/>
              <a:lstStyle/>
              <a:p>
                <a:r>
                  <a:rPr lang="en-US">
                    <a:noFill/>
                  </a:rPr>
                  <a:t> </a:t>
                </a:r>
              </a:p>
            </p:txBody>
          </p:sp>
        </mc:Fallback>
      </mc:AlternateContent>
    </p:spTree>
    <p:extLst>
      <p:ext uri="{BB962C8B-B14F-4D97-AF65-F5344CB8AC3E}">
        <p14:creationId xmlns:p14="http://schemas.microsoft.com/office/powerpoint/2010/main" val="422919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9320"/>
            <a:ext cx="9144000" cy="1554480"/>
          </a:xfrm>
        </p:spPr>
        <p:txBody>
          <a:bodyPr/>
          <a:lstStyle/>
          <a:p>
            <a:r>
              <a:rPr lang="en-US" sz="6000" b="1" dirty="0"/>
              <a:t>Representing Boolean Functions</a:t>
            </a:r>
          </a:p>
        </p:txBody>
      </p:sp>
      <p:sp>
        <p:nvSpPr>
          <p:cNvPr id="3" name="Content Placeholder 2"/>
          <p:cNvSpPr>
            <a:spLocks noGrp="1"/>
          </p:cNvSpPr>
          <p:nvPr>
            <p:ph idx="1"/>
          </p:nvPr>
        </p:nvSpPr>
        <p:spPr>
          <a:xfrm>
            <a:off x="3200400" y="3855720"/>
            <a:ext cx="2743200" cy="640080"/>
          </a:xfrm>
        </p:spPr>
        <p:txBody>
          <a:bodyPr/>
          <a:lstStyle/>
          <a:p>
            <a:pPr algn="ctr"/>
            <a:r>
              <a:rPr lang="en-US" dirty="0"/>
              <a:t>Section 12.2</a:t>
            </a:r>
          </a:p>
        </p:txBody>
      </p:sp>
    </p:spTree>
    <p:extLst>
      <p:ext uri="{BB962C8B-B14F-4D97-AF65-F5344CB8AC3E}">
        <p14:creationId xmlns:p14="http://schemas.microsoft.com/office/powerpoint/2010/main" val="169094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r>
              <a:rPr lang="en-US" dirty="0"/>
              <a:t>Sum-of-Products Expansions</a:t>
            </a:r>
          </a:p>
          <a:p>
            <a:r>
              <a:rPr lang="en-US" dirty="0"/>
              <a:t>Functional Completeness</a:t>
            </a:r>
          </a:p>
        </p:txBody>
      </p:sp>
    </p:spTree>
    <p:extLst>
      <p:ext uri="{BB962C8B-B14F-4D97-AF65-F5344CB8AC3E}">
        <p14:creationId xmlns:p14="http://schemas.microsoft.com/office/powerpoint/2010/main" val="932493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Sum-of-Products Expansion</a:t>
            </a:r>
            <a:r>
              <a:rPr lang="en-US" sz="1500" dirty="0"/>
              <a:t> 1</a:t>
            </a:r>
          </a:p>
        </p:txBody>
      </p:sp>
      <mc:AlternateContent xmlns:mc="http://schemas.openxmlformats.org/markup-compatibility/2006" xmlns:a14="http://schemas.microsoft.com/office/drawing/2010/main">
        <mc:Choice Requires="a14">
          <p:sp>
            <p:nvSpPr>
              <p:cNvPr id="2" name="Content Placeholder 2"/>
              <p:cNvSpPr>
                <a:spLocks noGrp="1"/>
              </p:cNvSpPr>
              <p:nvPr>
                <p:ph idx="1"/>
              </p:nvPr>
            </p:nvSpPr>
            <p:spPr>
              <a:xfrm>
                <a:off x="457200" y="1295400"/>
                <a:ext cx="8229600" cy="3200400"/>
              </a:xfrm>
            </p:spPr>
            <p:txBody>
              <a:bodyPr/>
              <a:lstStyle/>
              <a:p>
                <a:pPr>
                  <a:spcBef>
                    <a:spcPts val="0"/>
                  </a:spcBef>
                </a:pPr>
                <a:r>
                  <a:rPr lang="en-US" sz="2400" b="1" dirty="0"/>
                  <a:t>Example</a:t>
                </a:r>
                <a:r>
                  <a:rPr lang="en-US" sz="2400" dirty="0"/>
                  <a:t>: Find Boolean expressions that  represent the functions </a:t>
                </a:r>
                <a:r>
                  <a:rPr lang="en-US" sz="2400" dirty="0">
                    <a:solidFill>
                      <a:srgbClr val="00B0F0"/>
                    </a:solidFill>
                  </a:rPr>
                  <a:t>(</a:t>
                </a:r>
                <a:r>
                  <a:rPr lang="en-US" sz="2400" dirty="0" err="1">
                    <a:solidFill>
                      <a:srgbClr val="00B0F0"/>
                    </a:solidFill>
                  </a:rPr>
                  <a:t>i</a:t>
                </a:r>
                <a:r>
                  <a:rPr lang="en-US" sz="2400" dirty="0">
                    <a:solidFill>
                      <a:srgbClr val="00B0F0"/>
                    </a:solidFill>
                  </a:rPr>
                  <a:t>)</a:t>
                </a:r>
                <a:r>
                  <a:rPr lang="en-US" sz="2400" dirty="0"/>
                  <a:t> </a:t>
                </a:r>
                <a:r>
                  <a:rPr lang="en-US" sz="2400" i="1" dirty="0"/>
                  <a:t>F</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and </a:t>
                </a:r>
                <a:r>
                  <a:rPr lang="en-US" sz="2400" dirty="0">
                    <a:solidFill>
                      <a:srgbClr val="00B0F0"/>
                    </a:solidFill>
                  </a:rPr>
                  <a:t>(ii)</a:t>
                </a:r>
                <a:r>
                  <a:rPr lang="en-US" sz="2400" dirty="0">
                    <a:solidFill>
                      <a:schemeClr val="accent1"/>
                    </a:solidFill>
                  </a:rPr>
                  <a:t> </a:t>
                </a:r>
                <a:r>
                  <a:rPr lang="en-US" sz="2400" i="1" dirty="0"/>
                  <a:t>G</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in Table </a:t>
                </a:r>
                <a:r>
                  <a:rPr lang="en-US" sz="2400" dirty="0">
                    <a:ea typeface="Cambria Math" pitchFamily="18" charset="0"/>
                  </a:rPr>
                  <a:t>1</a:t>
                </a:r>
                <a:r>
                  <a:rPr lang="en-US" sz="2400" dirty="0"/>
                  <a:t>.</a:t>
                </a:r>
              </a:p>
              <a:p>
                <a:pPr>
                  <a:spcBef>
                    <a:spcPts val="0"/>
                  </a:spcBef>
                </a:pPr>
                <a:r>
                  <a:rPr lang="en-US" sz="2400" b="1" dirty="0"/>
                  <a:t>Solution</a:t>
                </a:r>
                <a:r>
                  <a:rPr lang="en-US" sz="2400" dirty="0"/>
                  <a:t>: </a:t>
                </a:r>
              </a:p>
              <a:p>
                <a:pPr>
                  <a:spcBef>
                    <a:spcPts val="0"/>
                  </a:spcBef>
                </a:pPr>
                <a:r>
                  <a:rPr lang="en-US" sz="2400" dirty="0">
                    <a:solidFill>
                      <a:srgbClr val="00B0F0"/>
                    </a:solidFill>
                  </a:rPr>
                  <a:t>(</a:t>
                </a:r>
                <a:r>
                  <a:rPr lang="en-US" sz="2400" dirty="0" err="1">
                    <a:solidFill>
                      <a:srgbClr val="00B0F0"/>
                    </a:solidFill>
                  </a:rPr>
                  <a:t>i</a:t>
                </a:r>
                <a:r>
                  <a:rPr lang="en-US" sz="2400" dirty="0">
                    <a:solidFill>
                      <a:srgbClr val="00B0F0"/>
                    </a:solidFill>
                  </a:rPr>
                  <a:t>)</a:t>
                </a:r>
                <a:r>
                  <a:rPr lang="en-US" sz="2400" dirty="0">
                    <a:solidFill>
                      <a:schemeClr val="accent1"/>
                    </a:solidFill>
                  </a:rPr>
                  <a:t> </a:t>
                </a:r>
                <a:r>
                  <a:rPr lang="en-US" sz="2400" dirty="0"/>
                  <a:t>To represent </a:t>
                </a:r>
                <a:r>
                  <a:rPr lang="en-US" sz="2400" i="1" dirty="0"/>
                  <a:t>F</a:t>
                </a:r>
                <a:r>
                  <a:rPr lang="en-US" sz="2400" dirty="0"/>
                  <a:t> we need the one term </a:t>
                </a:r>
                <a:r>
                  <a:rPr lang="en-US" sz="2400" i="1" dirty="0"/>
                  <a:t>x</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𝑧</m:t>
                    </m:r>
                  </m:oMath>
                </a14:m>
                <a:r>
                  <a:rPr lang="en-US" sz="2400" i="1" dirty="0">
                    <a:solidFill>
                      <a:schemeClr val="accent1"/>
                    </a:solidFill>
                  </a:rPr>
                  <a:t>  </a:t>
                </a:r>
                <a:r>
                  <a:rPr lang="en-US" sz="2400" dirty="0"/>
                  <a:t>because this expression has the value </a:t>
                </a:r>
                <a:r>
                  <a:rPr lang="en-US" sz="2400" dirty="0">
                    <a:ea typeface="Cambria Math" pitchFamily="18" charset="0"/>
                  </a:rPr>
                  <a:t>1</a:t>
                </a:r>
                <a:r>
                  <a:rPr lang="en-US" sz="2400" i="1" dirty="0"/>
                  <a:t> </a:t>
                </a:r>
                <a:r>
                  <a:rPr lang="en-US" sz="2400" dirty="0"/>
                  <a:t>when</a:t>
                </a:r>
                <a:r>
                  <a:rPr lang="en-US" sz="2400" i="1" dirty="0"/>
                  <a:t> x = z = </a:t>
                </a:r>
                <a:r>
                  <a:rPr lang="en-US" sz="2400" dirty="0">
                    <a:ea typeface="Cambria Math" pitchFamily="18" charset="0"/>
                  </a:rPr>
                  <a:t>1</a:t>
                </a:r>
                <a:r>
                  <a:rPr lang="en-US" sz="2400" i="1" dirty="0"/>
                  <a:t> </a:t>
                </a:r>
                <a:r>
                  <a:rPr lang="en-US" sz="2400" dirty="0"/>
                  <a:t>and </a:t>
                </a:r>
                <a:r>
                  <a:rPr lang="en-US" sz="2400" i="1" dirty="0">
                    <a:ea typeface="Cambria Math" pitchFamily="18" charset="0"/>
                  </a:rPr>
                  <a:t>y</a:t>
                </a:r>
                <a:r>
                  <a:rPr lang="en-US" sz="2400" i="1" dirty="0"/>
                  <a:t> = </a:t>
                </a:r>
                <a:r>
                  <a:rPr lang="en-US" sz="2400" dirty="0">
                    <a:ea typeface="Cambria Math" pitchFamily="18" charset="0"/>
                  </a:rPr>
                  <a:t>0</a:t>
                </a:r>
                <a:r>
                  <a:rPr lang="en-US" sz="2400" i="1" dirty="0"/>
                  <a:t>.</a:t>
                </a:r>
                <a:endParaRPr lang="en-US" sz="2400" dirty="0">
                  <a:solidFill>
                    <a:schemeClr val="accent1"/>
                  </a:solidFill>
                </a:endParaRPr>
              </a:p>
              <a:p>
                <a:pPr>
                  <a:spcBef>
                    <a:spcPts val="0"/>
                  </a:spcBef>
                </a:pPr>
                <a:r>
                  <a:rPr lang="en-US" sz="2400" dirty="0">
                    <a:solidFill>
                      <a:srgbClr val="00B0F0"/>
                    </a:solidFill>
                  </a:rPr>
                  <a:t>(ii) </a:t>
                </a:r>
                <a:r>
                  <a:rPr lang="en-US" sz="2400" dirty="0"/>
                  <a:t>To represent the function  </a:t>
                </a:r>
                <a:r>
                  <a:rPr lang="en-US" sz="2400" i="1" dirty="0"/>
                  <a:t>G, </a:t>
                </a:r>
                <a:r>
                  <a:rPr lang="en-US" sz="2400" dirty="0"/>
                  <a:t> we use the sum </a:t>
                </a:r>
                <a:br>
                  <a:rPr lang="en-US" sz="2400" dirty="0"/>
                </a:br>
                <a:r>
                  <a:rPr lang="en-US" sz="2400" i="1" dirty="0" err="1"/>
                  <a:t>xy</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oMath>
                </a14:m>
                <a:r>
                  <a:rPr lang="en-US" sz="2400" i="1" dirty="0"/>
                  <a:t> </a:t>
                </a:r>
                <a:r>
                  <a:rPr lang="en-US" sz="2400" dirty="0"/>
                  <a:t>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i="1" dirty="0"/>
                  <a:t>y</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𝑧</m:t>
                        </m:r>
                      </m:e>
                    </m:acc>
                  </m:oMath>
                </a14:m>
                <a:r>
                  <a:rPr lang="en-US" sz="2400" i="1" dirty="0"/>
                  <a:t>  </a:t>
                </a:r>
                <a:r>
                  <a:rPr lang="en-US" sz="2400" dirty="0"/>
                  <a:t>because this expression has the value</a:t>
                </a:r>
                <a:br>
                  <a:rPr lang="en-US" sz="2400" dirty="0"/>
                </a:br>
                <a:r>
                  <a:rPr lang="en-US" sz="2400" dirty="0">
                    <a:ea typeface="Cambria Math" pitchFamily="18" charset="0"/>
                  </a:rPr>
                  <a:t>1</a:t>
                </a:r>
                <a:r>
                  <a:rPr lang="en-US" sz="2400" i="1" dirty="0"/>
                  <a:t> </a:t>
                </a:r>
                <a:r>
                  <a:rPr lang="en-US" sz="2400" dirty="0"/>
                  <a:t>when</a:t>
                </a:r>
                <a:r>
                  <a:rPr lang="en-US" sz="2400" i="1" dirty="0"/>
                  <a:t> x = y = </a:t>
                </a:r>
                <a:r>
                  <a:rPr lang="en-US" sz="2400" dirty="0">
                    <a:ea typeface="Cambria Math" pitchFamily="18" charset="0"/>
                  </a:rPr>
                  <a:t>1</a:t>
                </a:r>
                <a:r>
                  <a:rPr lang="en-US" sz="2400" i="1" dirty="0"/>
                  <a:t> </a:t>
                </a:r>
                <a:r>
                  <a:rPr lang="en-US" sz="2400" dirty="0"/>
                  <a:t>and </a:t>
                </a:r>
                <a:r>
                  <a:rPr lang="en-US" sz="2400" i="1" dirty="0">
                    <a:ea typeface="Cambria Math" pitchFamily="18" charset="0"/>
                  </a:rPr>
                  <a:t>z</a:t>
                </a:r>
                <a:r>
                  <a:rPr lang="en-US" sz="2400" i="1" dirty="0"/>
                  <a:t> = </a:t>
                </a:r>
                <a:r>
                  <a:rPr lang="en-US" sz="2400" dirty="0">
                    <a:ea typeface="Cambria Math" pitchFamily="18" charset="0"/>
                  </a:rPr>
                  <a:t>0</a:t>
                </a:r>
                <a:r>
                  <a:rPr lang="en-US" sz="2400" i="1" dirty="0"/>
                  <a:t>, </a:t>
                </a:r>
                <a:r>
                  <a:rPr lang="en-US" sz="2400" dirty="0"/>
                  <a:t>or </a:t>
                </a:r>
                <a:r>
                  <a:rPr lang="en-US" sz="2400" i="1" dirty="0"/>
                  <a:t>x = z = </a:t>
                </a:r>
                <a:r>
                  <a:rPr lang="en-US" sz="2400" dirty="0">
                    <a:ea typeface="Cambria Math" pitchFamily="18" charset="0"/>
                  </a:rPr>
                  <a:t>0</a:t>
                </a:r>
                <a:r>
                  <a:rPr lang="en-US" sz="2400" i="1" dirty="0"/>
                  <a:t> </a:t>
                </a:r>
                <a:r>
                  <a:rPr lang="en-US" sz="2400" dirty="0"/>
                  <a:t>and </a:t>
                </a:r>
                <a:r>
                  <a:rPr lang="en-US" sz="2400" i="1" dirty="0">
                    <a:ea typeface="Cambria Math" pitchFamily="18" charset="0"/>
                  </a:rPr>
                  <a:t>y</a:t>
                </a:r>
                <a:r>
                  <a:rPr lang="en-US" sz="2400" i="1" dirty="0"/>
                  <a:t> = </a:t>
                </a:r>
                <a:r>
                  <a:rPr lang="en-US" sz="2400" dirty="0">
                    <a:ea typeface="Cambria Math" pitchFamily="18" charset="0"/>
                  </a:rPr>
                  <a:t>1</a:t>
                </a:r>
                <a:r>
                  <a:rPr lang="en-US" sz="2400" i="1" dirty="0"/>
                  <a:t>.</a:t>
                </a:r>
                <a:endParaRPr lang="en-US" sz="2400" i="1" dirty="0">
                  <a:solidFill>
                    <a:schemeClr val="accent1"/>
                  </a:solidFill>
                </a:endParaRPr>
              </a:p>
            </p:txBody>
          </p:sp>
        </mc:Choice>
        <mc:Fallback xmlns="">
          <p:sp>
            <p:nvSpPr>
              <p:cNvPr id="2" name="Content Placeholder 2"/>
              <p:cNvSpPr>
                <a:spLocks noGrp="1" noRot="1" noChangeAspect="1" noMove="1" noResize="1" noEditPoints="1" noAdjustHandles="1" noChangeArrowheads="1" noChangeShapeType="1" noTextEdit="1"/>
              </p:cNvSpPr>
              <p:nvPr>
                <p:ph idx="1"/>
              </p:nvPr>
            </p:nvSpPr>
            <p:spPr>
              <a:xfrm>
                <a:off x="457200" y="1295400"/>
                <a:ext cx="8229600" cy="3200400"/>
              </a:xfrm>
              <a:blipFill>
                <a:blip r:embed="rId2"/>
                <a:stretch>
                  <a:fillRect l="-1111" t="-1524" r="-963" b="-5524"/>
                </a:stretch>
              </a:blipFill>
            </p:spPr>
            <p:txBody>
              <a:bodyPr/>
              <a:lstStyle/>
              <a:p>
                <a:r>
                  <a:rPr lang="en-US">
                    <a:noFill/>
                  </a:rPr>
                  <a:t> </a:t>
                </a:r>
              </a:p>
            </p:txBody>
          </p:sp>
        </mc:Fallback>
      </mc:AlternateContent>
      <p:sp>
        <p:nvSpPr>
          <p:cNvPr id="3" name="Content Placeholder 3"/>
          <p:cNvSpPr>
            <a:spLocks noGrp="1"/>
          </p:cNvSpPr>
          <p:nvPr>
            <p:ph idx="13"/>
          </p:nvPr>
        </p:nvSpPr>
        <p:spPr>
          <a:xfrm>
            <a:off x="457200" y="4648200"/>
            <a:ext cx="5943600" cy="1905000"/>
          </a:xfrm>
          <a:ln>
            <a:solidFill>
              <a:srgbClr val="214E91"/>
            </a:solidFill>
          </a:ln>
        </p:spPr>
        <p:txBody>
          <a:bodyPr/>
          <a:lstStyle/>
          <a:p>
            <a:r>
              <a:rPr lang="en-US" sz="2400" dirty="0"/>
              <a:t>The general principle is that each combination of values of the variables for which the function has the value </a:t>
            </a:r>
            <a:r>
              <a:rPr lang="en-US" sz="2400" dirty="0">
                <a:ea typeface="Cambria Math" pitchFamily="18" charset="0"/>
              </a:rPr>
              <a:t>1</a:t>
            </a:r>
            <a:r>
              <a:rPr lang="en-US" sz="2400" dirty="0"/>
              <a:t> requires a term in the Boolean sum that is the Boolean product of the variables or their complements.</a:t>
            </a:r>
          </a:p>
        </p:txBody>
      </p:sp>
      <p:sp>
        <p:nvSpPr>
          <p:cNvPr id="4" name="Content Placeholder 4"/>
          <p:cNvSpPr>
            <a:spLocks noGrp="1"/>
          </p:cNvSpPr>
          <p:nvPr>
            <p:ph idx="14"/>
          </p:nvPr>
        </p:nvSpPr>
        <p:spPr>
          <a:xfrm>
            <a:off x="6702910" y="3505200"/>
            <a:ext cx="2286001" cy="381000"/>
          </a:xfrm>
          <a:solidFill>
            <a:srgbClr val="E1F3FF"/>
          </a:solidFill>
          <a:ln w="28575">
            <a:solidFill>
              <a:srgbClr val="00B0F0"/>
            </a:solidFill>
          </a:ln>
        </p:spPr>
        <p:txBody>
          <a:bodyPr/>
          <a:lstStyle/>
          <a:p>
            <a:r>
              <a:rPr lang="en-US" sz="2000" b="1" dirty="0"/>
              <a:t>TABLE 1</a:t>
            </a:r>
          </a:p>
        </p:txBody>
      </p:sp>
      <p:graphicFrame>
        <p:nvGraphicFramePr>
          <p:cNvPr id="8" name="Table 5"/>
          <p:cNvGraphicFramePr>
            <a:graphicFrameLocks noGrp="1"/>
          </p:cNvGraphicFramePr>
          <p:nvPr>
            <p:extLst>
              <p:ext uri="{D42A27DB-BD31-4B8C-83A1-F6EECF244321}">
                <p14:modId xmlns:p14="http://schemas.microsoft.com/office/powerpoint/2010/main" val="3440639857"/>
              </p:ext>
            </p:extLst>
          </p:nvPr>
        </p:nvGraphicFramePr>
        <p:xfrm>
          <a:off x="6702910" y="3886200"/>
          <a:ext cx="2288690" cy="2656840"/>
        </p:xfrm>
        <a:graphic>
          <a:graphicData uri="http://schemas.openxmlformats.org/drawingml/2006/table">
            <a:tbl>
              <a:tblPr firstRow="1" bandRow="1">
                <a:tableStyleId>{5C22544A-7EE6-4342-B048-85BDC9FD1C3A}</a:tableStyleId>
              </a:tblPr>
              <a:tblGrid>
                <a:gridCol w="457738">
                  <a:extLst>
                    <a:ext uri="{9D8B030D-6E8A-4147-A177-3AD203B41FA5}">
                      <a16:colId xmlns:a16="http://schemas.microsoft.com/office/drawing/2014/main" val="2480781858"/>
                    </a:ext>
                  </a:extLst>
                </a:gridCol>
                <a:gridCol w="457738">
                  <a:extLst>
                    <a:ext uri="{9D8B030D-6E8A-4147-A177-3AD203B41FA5}">
                      <a16:colId xmlns:a16="http://schemas.microsoft.com/office/drawing/2014/main" val="2710459931"/>
                    </a:ext>
                  </a:extLst>
                </a:gridCol>
                <a:gridCol w="457738">
                  <a:extLst>
                    <a:ext uri="{9D8B030D-6E8A-4147-A177-3AD203B41FA5}">
                      <a16:colId xmlns:a16="http://schemas.microsoft.com/office/drawing/2014/main" val="1659125498"/>
                    </a:ext>
                  </a:extLst>
                </a:gridCol>
                <a:gridCol w="457738">
                  <a:extLst>
                    <a:ext uri="{9D8B030D-6E8A-4147-A177-3AD203B41FA5}">
                      <a16:colId xmlns:a16="http://schemas.microsoft.com/office/drawing/2014/main" val="3282330703"/>
                    </a:ext>
                  </a:extLst>
                </a:gridCol>
                <a:gridCol w="457738">
                  <a:extLst>
                    <a:ext uri="{9D8B030D-6E8A-4147-A177-3AD203B41FA5}">
                      <a16:colId xmlns:a16="http://schemas.microsoft.com/office/drawing/2014/main" val="2109777141"/>
                    </a:ext>
                  </a:extLst>
                </a:gridCol>
              </a:tblGrid>
              <a:tr h="370840">
                <a:tc>
                  <a:txBody>
                    <a:bodyPr/>
                    <a:lstStyle/>
                    <a:p>
                      <a:r>
                        <a:rPr lang="en-US" b="1"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F</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G</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772041526"/>
                  </a:ext>
                </a:extLst>
              </a:tr>
              <a:tr h="370840">
                <a:tc>
                  <a:txBody>
                    <a:bodyPr/>
                    <a:lstStyle/>
                    <a:p>
                      <a:r>
                        <a:rPr lang="en-US" dirty="0"/>
                        <a:t>1</a:t>
                      </a:r>
                    </a:p>
                    <a:p>
                      <a:r>
                        <a:rPr lang="en-US" dirty="0"/>
                        <a:t>1</a:t>
                      </a:r>
                    </a:p>
                    <a:p>
                      <a:r>
                        <a:rPr lang="en-US" dirty="0"/>
                        <a:t>1</a:t>
                      </a:r>
                    </a:p>
                    <a:p>
                      <a:r>
                        <a:rPr lang="en-US" dirty="0"/>
                        <a:t>1</a:t>
                      </a:r>
                    </a:p>
                    <a:p>
                      <a:r>
                        <a:rPr lang="en-US" dirty="0"/>
                        <a:t>0</a:t>
                      </a:r>
                    </a:p>
                    <a:p>
                      <a:r>
                        <a:rPr lang="en-US" dirty="0"/>
                        <a:t>0</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1</a:t>
                      </a:r>
                    </a:p>
                    <a:p>
                      <a:r>
                        <a:rPr lang="en-US" dirty="0"/>
                        <a:t>1</a:t>
                      </a:r>
                    </a:p>
                    <a:p>
                      <a:r>
                        <a:rPr lang="en-US" dirty="0"/>
                        <a:t>0</a:t>
                      </a:r>
                    </a:p>
                    <a:p>
                      <a:r>
                        <a:rPr lang="en-US" dirty="0"/>
                        <a:t>0</a:t>
                      </a:r>
                    </a:p>
                    <a:p>
                      <a:r>
                        <a:rPr lang="en-US" dirty="0"/>
                        <a:t>1</a:t>
                      </a:r>
                    </a:p>
                    <a:p>
                      <a:r>
                        <a:rPr lang="en-US" dirty="0"/>
                        <a:t>1</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1</a:t>
                      </a:r>
                    </a:p>
                    <a:p>
                      <a:r>
                        <a:rPr lang="en-US" dirty="0"/>
                        <a:t>0</a:t>
                      </a:r>
                    </a:p>
                    <a:p>
                      <a:r>
                        <a:rPr lang="en-US" dirty="0"/>
                        <a:t>1</a:t>
                      </a:r>
                    </a:p>
                    <a:p>
                      <a:r>
                        <a:rPr lang="en-US" dirty="0"/>
                        <a:t>0</a:t>
                      </a:r>
                    </a:p>
                    <a:p>
                      <a:r>
                        <a:rPr lang="en-US" dirty="0"/>
                        <a:t>1</a:t>
                      </a:r>
                    </a:p>
                    <a:p>
                      <a:r>
                        <a:rPr lang="en-US" dirty="0"/>
                        <a:t>0</a:t>
                      </a:r>
                    </a:p>
                    <a:p>
                      <a:r>
                        <a:rPr lang="en-US" dirty="0"/>
                        <a:t>1</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0</a:t>
                      </a:r>
                    </a:p>
                    <a:p>
                      <a:r>
                        <a:rPr lang="en-US" dirty="0"/>
                        <a:t>0</a:t>
                      </a:r>
                    </a:p>
                    <a:p>
                      <a:r>
                        <a:rPr lang="en-US" dirty="0"/>
                        <a:t>1</a:t>
                      </a:r>
                    </a:p>
                    <a:p>
                      <a:r>
                        <a:rPr lang="en-US" dirty="0"/>
                        <a:t>0</a:t>
                      </a:r>
                    </a:p>
                    <a:p>
                      <a:r>
                        <a:rPr lang="en-US" dirty="0"/>
                        <a:t>0</a:t>
                      </a:r>
                    </a:p>
                    <a:p>
                      <a:r>
                        <a:rPr lang="en-US" dirty="0"/>
                        <a:t>0</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0</a:t>
                      </a:r>
                    </a:p>
                    <a:p>
                      <a:r>
                        <a:rPr lang="en-US" dirty="0"/>
                        <a:t>1</a:t>
                      </a:r>
                    </a:p>
                    <a:p>
                      <a:r>
                        <a:rPr lang="en-US" dirty="0"/>
                        <a:t>0</a:t>
                      </a:r>
                    </a:p>
                    <a:p>
                      <a:r>
                        <a:rPr lang="en-US" dirty="0"/>
                        <a:t>0</a:t>
                      </a:r>
                    </a:p>
                    <a:p>
                      <a:r>
                        <a:rPr lang="en-US" dirty="0"/>
                        <a:t>0</a:t>
                      </a:r>
                    </a:p>
                    <a:p>
                      <a:r>
                        <a:rPr lang="en-US" dirty="0"/>
                        <a:t>1</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906834754"/>
                  </a:ext>
                </a:extLst>
              </a:tr>
            </a:tbl>
          </a:graphicData>
        </a:graphic>
      </p:graphicFrame>
    </p:spTree>
    <p:extLst>
      <p:ext uri="{BB962C8B-B14F-4D97-AF65-F5344CB8AC3E}">
        <p14:creationId xmlns:p14="http://schemas.microsoft.com/office/powerpoint/2010/main" val="2649461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r>
                  <a:rPr lang="en-US" sz="2800" b="1" dirty="0"/>
                  <a:t>Definition</a:t>
                </a:r>
                <a:r>
                  <a:rPr lang="en-US" sz="2800" dirty="0"/>
                  <a:t>: A </a:t>
                </a:r>
                <a:r>
                  <a:rPr lang="en-US" sz="2800" i="1" dirty="0"/>
                  <a:t>literal</a:t>
                </a:r>
                <a:r>
                  <a:rPr lang="en-US" sz="2800" dirty="0"/>
                  <a:t> is a Boolean variable or its complement. A </a:t>
                </a:r>
                <a:r>
                  <a:rPr lang="en-US" sz="2800" i="1" dirty="0" err="1"/>
                  <a:t>minterm</a:t>
                </a:r>
                <a:r>
                  <a:rPr lang="en-US" sz="2800" dirty="0"/>
                  <a:t> of the Boolean variables </a:t>
                </a:r>
                <a:r>
                  <a:rPr lang="en-US" sz="2800" i="1" dirty="0"/>
                  <a:t>x</a:t>
                </a:r>
                <a:r>
                  <a:rPr lang="en-US" sz="2800" baseline="-25000" dirty="0">
                    <a:ea typeface="Cambria Math" pitchFamily="18" charset="0"/>
                  </a:rPr>
                  <a:t>1</a:t>
                </a:r>
                <a:r>
                  <a:rPr lang="en-US" sz="2800" dirty="0"/>
                  <a:t>, </a:t>
                </a:r>
                <a:r>
                  <a:rPr lang="en-US" sz="2800" i="1" dirty="0"/>
                  <a:t>x</a:t>
                </a:r>
                <a:r>
                  <a:rPr lang="en-US" sz="2800" baseline="-25000" dirty="0">
                    <a:ea typeface="Cambria Math" pitchFamily="18" charset="0"/>
                  </a:rPr>
                  <a:t>2</a:t>
                </a:r>
                <a:r>
                  <a:rPr lang="en-US" sz="2800" dirty="0"/>
                  <a:t>, …, </a:t>
                </a:r>
                <a:r>
                  <a:rPr lang="en-US" sz="2800" i="1" dirty="0" err="1"/>
                  <a:t>x</a:t>
                </a:r>
                <a:r>
                  <a:rPr lang="en-US" sz="2800" i="1" baseline="-25000" dirty="0" err="1"/>
                  <a:t>n</a:t>
                </a:r>
                <a:r>
                  <a:rPr lang="en-US" sz="2800" dirty="0"/>
                  <a:t>  is a Boolean product </a:t>
                </a:r>
                <a:r>
                  <a:rPr lang="en-US" sz="2800" i="1" dirty="0"/>
                  <a:t>y</a:t>
                </a:r>
                <a:r>
                  <a:rPr lang="en-US" sz="2800" baseline="-25000" dirty="0">
                    <a:ea typeface="Cambria Math" pitchFamily="18" charset="0"/>
                  </a:rPr>
                  <a:t>1</a:t>
                </a:r>
                <a:r>
                  <a:rPr lang="en-US" sz="2800" i="1" dirty="0"/>
                  <a:t>y</a:t>
                </a:r>
                <a:r>
                  <a:rPr lang="en-US" sz="2800" baseline="-25000" dirty="0">
                    <a:ea typeface="Cambria Math" pitchFamily="18" charset="0"/>
                  </a:rPr>
                  <a:t>2</a:t>
                </a:r>
                <a:r>
                  <a:rPr lang="en-US" sz="2800" dirty="0"/>
                  <a:t> </a:t>
                </a:r>
                <a:r>
                  <a:rPr lang="en-US" sz="2800" dirty="0">
                    <a:sym typeface="Symbol"/>
                  </a:rPr>
                  <a:t> </a:t>
                </a:r>
                <a:r>
                  <a:rPr lang="en-US" sz="2800" i="1" dirty="0" err="1"/>
                  <a:t>y</a:t>
                </a:r>
                <a:r>
                  <a:rPr lang="en-US" sz="2800" i="1" baseline="-25000" dirty="0" err="1"/>
                  <a:t>n</a:t>
                </a:r>
                <a:r>
                  <a:rPr lang="en-US" sz="2800" i="1" baseline="-25000" dirty="0"/>
                  <a:t> ,</a:t>
                </a:r>
                <a:r>
                  <a:rPr lang="en-US" sz="2800" dirty="0"/>
                  <a:t> where  </a:t>
                </a:r>
                <a:r>
                  <a:rPr lang="en-US" sz="2800" i="1" dirty="0" err="1"/>
                  <a:t>y</a:t>
                </a:r>
                <a:r>
                  <a:rPr lang="en-US" sz="2800" i="1" baseline="-25000" dirty="0" err="1"/>
                  <a:t>i</a:t>
                </a:r>
                <a:r>
                  <a:rPr lang="en-US" sz="2800" i="1" baseline="-25000" dirty="0"/>
                  <a:t>  </a:t>
                </a:r>
                <a:r>
                  <a:rPr lang="en-US" sz="2800" i="1" dirty="0"/>
                  <a:t>= x</a:t>
                </a:r>
                <a:r>
                  <a:rPr lang="en-US" sz="2800" i="1" baseline="-25000" dirty="0"/>
                  <a:t>i</a:t>
                </a:r>
                <a:r>
                  <a:rPr lang="en-US" sz="2800" i="1" dirty="0"/>
                  <a:t>  </a:t>
                </a:r>
                <a:r>
                  <a:rPr lang="en-US" sz="2800" dirty="0"/>
                  <a:t>or</a:t>
                </a:r>
                <a:r>
                  <a:rPr lang="en-US" sz="2800" i="1" dirty="0"/>
                  <a:t> </a:t>
                </a:r>
                <a:r>
                  <a:rPr lang="en-US" sz="2800" i="1" dirty="0" err="1"/>
                  <a:t>y</a:t>
                </a:r>
                <a:r>
                  <a:rPr lang="en-US" sz="2800" i="1" baseline="-25000" dirty="0" err="1"/>
                  <a:t>i</a:t>
                </a:r>
                <a:r>
                  <a:rPr lang="en-US" sz="2800" i="1" baseline="-25000" dirty="0"/>
                  <a:t>  </a:t>
                </a:r>
                <a:r>
                  <a:rPr lang="en-US" sz="2800" i="1" dirty="0"/>
                  <a:t>= </a:t>
                </a:r>
                <a14:m>
                  <m:oMath xmlns:m="http://schemas.openxmlformats.org/officeDocument/2006/math">
                    <m:acc>
                      <m:accPr>
                        <m:chr m:val="̅"/>
                        <m:ctrlPr>
                          <a:rPr lang="en-US" sz="2800" i="1">
                            <a:latin typeface="Cambria Math" panose="02040503050406030204" pitchFamily="18" charset="0"/>
                          </a:rPr>
                        </m:ctrlPr>
                      </m:accPr>
                      <m:e>
                        <m:r>
                          <m:rPr>
                            <m:nor/>
                          </m:rPr>
                          <a:rPr lang="en-US" sz="2800" i="1" dirty="0"/>
                          <m:t>x</m:t>
                        </m:r>
                        <m:r>
                          <m:rPr>
                            <m:nor/>
                          </m:rPr>
                          <a:rPr lang="en-US" sz="2800" i="1" baseline="-25000" dirty="0"/>
                          <m:t>i</m:t>
                        </m:r>
                      </m:e>
                    </m:acc>
                  </m:oMath>
                </a14:m>
                <a:r>
                  <a:rPr lang="en-US" sz="2800" i="1" baseline="-25000" dirty="0"/>
                  <a:t> </a:t>
                </a:r>
                <a:r>
                  <a:rPr lang="en-US" sz="2800" dirty="0"/>
                  <a:t>. Hence, a </a:t>
                </a:r>
                <a:r>
                  <a:rPr lang="en-US" sz="2800" dirty="0" err="1"/>
                  <a:t>minterm</a:t>
                </a:r>
                <a:r>
                  <a:rPr lang="en-US" sz="2800" dirty="0"/>
                  <a:t> is a product of </a:t>
                </a:r>
                <a:r>
                  <a:rPr lang="en-US" sz="2800" i="1" dirty="0"/>
                  <a:t>n</a:t>
                </a:r>
                <a:r>
                  <a:rPr lang="en-US" sz="2800" dirty="0"/>
                  <a:t> literals, with one literal for each variable.</a:t>
                </a:r>
              </a:p>
              <a:p>
                <a:r>
                  <a:rPr lang="en-US" sz="2800" dirty="0"/>
                  <a:t>The </a:t>
                </a:r>
                <a:r>
                  <a:rPr lang="en-US" sz="2800" dirty="0" err="1"/>
                  <a:t>minterm</a:t>
                </a:r>
                <a:r>
                  <a:rPr lang="en-US" sz="2800" dirty="0"/>
                  <a:t> </a:t>
                </a:r>
                <a:r>
                  <a:rPr lang="en-US" sz="2800" i="1" dirty="0"/>
                  <a:t>y</a:t>
                </a:r>
                <a:r>
                  <a:rPr lang="en-US" sz="2800" baseline="-25000" dirty="0">
                    <a:ea typeface="Cambria Math" pitchFamily="18" charset="0"/>
                  </a:rPr>
                  <a:t>1</a:t>
                </a:r>
                <a:r>
                  <a:rPr lang="en-US" sz="2800" dirty="0"/>
                  <a:t>, </a:t>
                </a:r>
                <a:r>
                  <a:rPr lang="en-US" sz="2800" i="1" dirty="0"/>
                  <a:t>y</a:t>
                </a:r>
                <a:r>
                  <a:rPr lang="en-US" sz="2800" baseline="-25000" dirty="0">
                    <a:ea typeface="Cambria Math" pitchFamily="18" charset="0"/>
                  </a:rPr>
                  <a:t>2</a:t>
                </a:r>
                <a:r>
                  <a:rPr lang="en-US" sz="2800" dirty="0"/>
                  <a:t>, …, </a:t>
                </a:r>
                <a:r>
                  <a:rPr lang="en-US" sz="2800" i="1" dirty="0" err="1"/>
                  <a:t>y</a:t>
                </a:r>
                <a:r>
                  <a:rPr lang="en-US" sz="2800" i="1" baseline="-25000" dirty="0" err="1"/>
                  <a:t>n</a:t>
                </a:r>
                <a:r>
                  <a:rPr lang="en-US" sz="2800" i="1" baseline="-25000" dirty="0"/>
                  <a:t>  </a:t>
                </a:r>
                <a:r>
                  <a:rPr lang="en-US" sz="2800" dirty="0"/>
                  <a:t>has value has value </a:t>
                </a:r>
                <a:r>
                  <a:rPr lang="en-US" sz="2800" dirty="0">
                    <a:ea typeface="Cambria Math" pitchFamily="18" charset="0"/>
                  </a:rPr>
                  <a:t>1</a:t>
                </a:r>
                <a:r>
                  <a:rPr lang="en-US" sz="2800" dirty="0"/>
                  <a:t> if and only if each </a:t>
                </a:r>
                <a:r>
                  <a:rPr lang="en-US" sz="2800" i="1" dirty="0"/>
                  <a:t>x</a:t>
                </a:r>
                <a:r>
                  <a:rPr lang="en-US" sz="2800" i="1" baseline="-25000" dirty="0"/>
                  <a:t>i</a:t>
                </a:r>
                <a:r>
                  <a:rPr lang="en-US" sz="2800" dirty="0"/>
                  <a:t> is </a:t>
                </a:r>
                <a:r>
                  <a:rPr lang="en-US" sz="2800" dirty="0">
                    <a:ea typeface="Cambria Math" pitchFamily="18" charset="0"/>
                  </a:rPr>
                  <a:t>1</a:t>
                </a:r>
                <a:r>
                  <a:rPr lang="en-US" sz="2800" dirty="0"/>
                  <a:t>.This occurs if and only if </a:t>
                </a:r>
                <a:r>
                  <a:rPr lang="en-US" sz="2800" i="1" dirty="0"/>
                  <a:t>x</a:t>
                </a:r>
                <a:r>
                  <a:rPr lang="en-US" sz="2800" i="1" baseline="-25000" dirty="0"/>
                  <a:t>i</a:t>
                </a:r>
                <a:r>
                  <a:rPr lang="en-US" sz="2800" dirty="0"/>
                  <a:t> = </a:t>
                </a:r>
                <a:r>
                  <a:rPr lang="en-US" sz="2800" dirty="0">
                    <a:ea typeface="Cambria Math" pitchFamily="18" charset="0"/>
                  </a:rPr>
                  <a:t>1</a:t>
                </a:r>
                <a:r>
                  <a:rPr lang="en-US" sz="2800" dirty="0"/>
                  <a:t> when </a:t>
                </a:r>
                <a:r>
                  <a:rPr lang="en-US" sz="2800" i="1" dirty="0" err="1"/>
                  <a:t>y</a:t>
                </a:r>
                <a:r>
                  <a:rPr lang="en-US" sz="2800" i="1" baseline="-25000" dirty="0" err="1"/>
                  <a:t>i</a:t>
                </a:r>
                <a:r>
                  <a:rPr lang="en-US" sz="2800" i="1" baseline="-25000" dirty="0"/>
                  <a:t>  </a:t>
                </a:r>
                <a:r>
                  <a:rPr lang="en-US" sz="2800" i="1" dirty="0"/>
                  <a:t>= x</a:t>
                </a:r>
                <a:r>
                  <a:rPr lang="en-US" sz="2800" i="1" baseline="-25000" dirty="0"/>
                  <a:t>i</a:t>
                </a:r>
                <a:r>
                  <a:rPr lang="en-US" sz="2800" i="1" dirty="0"/>
                  <a:t> </a:t>
                </a:r>
                <a:r>
                  <a:rPr lang="en-US" sz="2800" dirty="0"/>
                  <a:t>and </a:t>
                </a:r>
                <a:r>
                  <a:rPr lang="en-US" sz="2800" i="1" dirty="0">
                    <a:solidFill>
                      <a:prstClr val="black"/>
                    </a:solidFill>
                  </a:rPr>
                  <a:t>x</a:t>
                </a:r>
                <a:r>
                  <a:rPr lang="en-US" sz="2800" i="1" baseline="-25000" dirty="0">
                    <a:solidFill>
                      <a:prstClr val="black"/>
                    </a:solidFill>
                  </a:rPr>
                  <a:t>i</a:t>
                </a:r>
                <a:r>
                  <a:rPr lang="en-US" sz="2800" dirty="0">
                    <a:solidFill>
                      <a:prstClr val="black"/>
                    </a:solidFill>
                  </a:rPr>
                  <a:t> = </a:t>
                </a:r>
                <a:r>
                  <a:rPr lang="en-US" sz="2800" dirty="0">
                    <a:solidFill>
                      <a:prstClr val="black"/>
                    </a:solidFill>
                    <a:ea typeface="Cambria Math" pitchFamily="18" charset="0"/>
                  </a:rPr>
                  <a:t>0</a:t>
                </a:r>
                <a:r>
                  <a:rPr lang="en-US" sz="2800" dirty="0"/>
                  <a:t>  when </a:t>
                </a:r>
                <a:r>
                  <a:rPr lang="en-US" sz="2800" i="1" dirty="0" err="1"/>
                  <a:t>y</a:t>
                </a:r>
                <a:r>
                  <a:rPr lang="en-US" sz="2800" i="1" baseline="-25000" dirty="0" err="1"/>
                  <a:t>i</a:t>
                </a:r>
                <a:r>
                  <a:rPr lang="en-US" sz="2800" i="1" baseline="-25000" dirty="0"/>
                  <a:t>  </a:t>
                </a:r>
                <a:r>
                  <a:rPr lang="en-US" sz="2800" i="1" dirty="0"/>
                  <a:t>= </a:t>
                </a:r>
                <a14:m>
                  <m:oMath xmlns:m="http://schemas.openxmlformats.org/officeDocument/2006/math">
                    <m:acc>
                      <m:accPr>
                        <m:chr m:val="̅"/>
                        <m:ctrlPr>
                          <a:rPr lang="en-US" sz="2800" i="1">
                            <a:latin typeface="Cambria Math" panose="02040503050406030204" pitchFamily="18" charset="0"/>
                          </a:rPr>
                        </m:ctrlPr>
                      </m:accPr>
                      <m:e>
                        <m:r>
                          <m:rPr>
                            <m:nor/>
                          </m:rPr>
                          <a:rPr lang="en-US" sz="2800" i="1" dirty="0"/>
                          <m:t>x</m:t>
                        </m:r>
                        <m:r>
                          <m:rPr>
                            <m:nor/>
                          </m:rPr>
                          <a:rPr lang="en-US" sz="2800" i="1" baseline="-25000" dirty="0"/>
                          <m:t>i</m:t>
                        </m:r>
                      </m:e>
                    </m:acc>
                  </m:oMath>
                </a14:m>
                <a:r>
                  <a:rPr lang="en-US" sz="2800" dirty="0"/>
                  <a:t>.</a:t>
                </a:r>
              </a:p>
              <a:p>
                <a:r>
                  <a:rPr lang="en-US" sz="2800" b="1" dirty="0"/>
                  <a:t>Definition</a:t>
                </a:r>
                <a:r>
                  <a:rPr lang="en-US" sz="2800" dirty="0"/>
                  <a:t>: The sum of </a:t>
                </a:r>
                <a:r>
                  <a:rPr lang="en-US" sz="2800" dirty="0" err="1"/>
                  <a:t>minterms</a:t>
                </a:r>
                <a:r>
                  <a:rPr lang="en-US" sz="2800" dirty="0"/>
                  <a:t> that represents the function is called the </a:t>
                </a:r>
                <a:r>
                  <a:rPr lang="en-US" sz="2800" i="1" dirty="0"/>
                  <a:t>sum-of-products expansion </a:t>
                </a:r>
                <a:r>
                  <a:rPr lang="en-US" sz="2800" dirty="0"/>
                  <a:t>or the </a:t>
                </a:r>
                <a:r>
                  <a:rPr lang="en-US" sz="2800" i="1" dirty="0"/>
                  <a:t>disjunctive normal form </a:t>
                </a:r>
                <a:r>
                  <a:rPr lang="en-US" sz="2800" dirty="0"/>
                  <a:t>of the Boolean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465" t="-1160" r="-440" b="-3016"/>
                </a:stretch>
              </a:blipFill>
            </p:spPr>
            <p:txBody>
              <a:bodyPr/>
              <a:lstStyle/>
              <a:p>
                <a:r>
                  <a:rPr lang="en-US">
                    <a:noFill/>
                  </a:rPr>
                  <a:t> </a:t>
                </a:r>
              </a:p>
            </p:txBody>
          </p:sp>
        </mc:Fallback>
      </mc:AlternateContent>
    </p:spTree>
    <p:extLst>
      <p:ext uri="{BB962C8B-B14F-4D97-AF65-F5344CB8AC3E}">
        <p14:creationId xmlns:p14="http://schemas.microsoft.com/office/powerpoint/2010/main" val="106806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4717228"/>
              </a:xfrm>
            </p:spPr>
            <p:txBody>
              <a:bodyPr/>
              <a:lstStyle/>
              <a:p>
                <a:r>
                  <a:rPr lang="en-US" sz="2600" b="1" dirty="0"/>
                  <a:t>Example</a:t>
                </a:r>
                <a:r>
                  <a:rPr lang="en-US" sz="2600" dirty="0"/>
                  <a:t>: Find the sum-of-products expansion for the function F(</a:t>
                </a:r>
                <a:r>
                  <a:rPr lang="en-US" sz="2600" i="1" dirty="0" err="1"/>
                  <a:t>x</a:t>
                </a:r>
                <a:r>
                  <a:rPr lang="en-US" sz="2600" dirty="0" err="1"/>
                  <a:t>,</a:t>
                </a:r>
                <a:r>
                  <a:rPr lang="en-US" sz="2600" i="1" dirty="0" err="1"/>
                  <a:t>y</a:t>
                </a:r>
                <a:r>
                  <a:rPr lang="en-US" sz="2600" dirty="0" err="1"/>
                  <a:t>,</a:t>
                </a:r>
                <a:r>
                  <a:rPr lang="en-US" sz="2600" i="1" dirty="0" err="1"/>
                  <a:t>z</a:t>
                </a:r>
                <a:r>
                  <a:rPr lang="en-US" sz="2600" dirty="0"/>
                  <a:t>) = (</a:t>
                </a:r>
                <a:r>
                  <a:rPr lang="en-US" sz="2600" i="1" dirty="0"/>
                  <a:t>x</a:t>
                </a:r>
                <a:r>
                  <a:rPr lang="en-US" sz="2600" dirty="0"/>
                  <a:t> + </a:t>
                </a:r>
                <a:r>
                  <a:rPr lang="en-US" sz="2600" i="1" dirty="0"/>
                  <a:t>y</a:t>
                </a:r>
                <a:r>
                  <a:rPr lang="en-US" sz="2600" dirty="0"/>
                  <a:t>)</a:t>
                </a:r>
                <a14:m>
                  <m:oMath xmlns:m="http://schemas.openxmlformats.org/officeDocument/2006/math">
                    <m:acc>
                      <m:accPr>
                        <m:chr m:val="̅"/>
                        <m:ctrlPr>
                          <a:rPr lang="en-US" sz="2800" i="1">
                            <a:latin typeface="Cambria Math" panose="02040503050406030204" pitchFamily="18" charset="0"/>
                          </a:rPr>
                        </m:ctrlPr>
                      </m:accPr>
                      <m:e>
                        <m:r>
                          <m:rPr>
                            <m:nor/>
                          </m:rPr>
                          <a:rPr lang="en-US" sz="2800" i="1"/>
                          <m:t>z</m:t>
                        </m:r>
                      </m:e>
                    </m:acc>
                  </m:oMath>
                </a14:m>
                <a:r>
                  <a:rPr lang="en-US" sz="2600" dirty="0"/>
                  <a:t>.</a:t>
                </a:r>
              </a:p>
              <a:p>
                <a:r>
                  <a:rPr lang="en-US" sz="2600" b="1" dirty="0"/>
                  <a:t>Solution</a:t>
                </a:r>
                <a:r>
                  <a:rPr lang="en-US" sz="2600" dirty="0"/>
                  <a:t>:  We use two methods, first using a table and second using Boolean identities. </a:t>
                </a:r>
              </a:p>
              <a:p>
                <a:pPr marL="548640" indent="-548640">
                  <a:buAutoNum type="romanLcParenBoth"/>
                </a:pPr>
                <a:r>
                  <a:rPr lang="en-US" sz="2400" dirty="0"/>
                  <a:t>Form the sum of the </a:t>
                </a:r>
                <a:r>
                  <a:rPr lang="en-US" sz="2400" dirty="0" err="1"/>
                  <a:t>minterms</a:t>
                </a:r>
                <a:br>
                  <a:rPr lang="en-US" sz="2400" dirty="0"/>
                </a:br>
                <a:r>
                  <a:rPr lang="en-US" sz="2400" dirty="0"/>
                  <a:t>corresponding to each row of the </a:t>
                </a:r>
                <a:br>
                  <a:rPr lang="en-US" sz="2400" dirty="0"/>
                </a:br>
                <a:r>
                  <a:rPr lang="en-US" sz="2400" dirty="0"/>
                  <a:t>table that has the value </a:t>
                </a:r>
                <a:r>
                  <a:rPr lang="en-US" sz="2400" dirty="0">
                    <a:ea typeface="Cambria Math" pitchFamily="18" charset="0"/>
                  </a:rPr>
                  <a:t>1</a:t>
                </a:r>
                <a:r>
                  <a:rPr lang="en-US" sz="2400" dirty="0"/>
                  <a:t>. </a:t>
                </a:r>
              </a:p>
              <a:p>
                <a:r>
                  <a:rPr lang="en-US" sz="2400" dirty="0"/>
                  <a:t>Including a tem for each row of the table</a:t>
                </a:r>
                <a:br>
                  <a:rPr lang="en-US" sz="2400" dirty="0"/>
                </a:br>
                <a:r>
                  <a:rPr lang="en-US" sz="2400" dirty="0"/>
                  <a:t>for which </a:t>
                </a:r>
                <a:r>
                  <a:rPr lang="en-US" sz="2400" i="1" dirty="0"/>
                  <a:t>F</a:t>
                </a:r>
                <a:r>
                  <a:rPr lang="en-US" sz="2400" dirty="0"/>
                  <a:t>(</a:t>
                </a:r>
                <a:r>
                  <a:rPr lang="en-US" sz="2400" i="1" dirty="0" err="1"/>
                  <a:t>x</a:t>
                </a:r>
                <a:r>
                  <a:rPr lang="en-US" sz="2400" dirty="0" err="1"/>
                  <a:t>,</a:t>
                </a:r>
                <a:r>
                  <a:rPr lang="en-US" sz="2400" i="1" dirty="0" err="1"/>
                  <a:t>y</a:t>
                </a:r>
                <a:r>
                  <a:rPr lang="en-US" sz="2400" dirty="0" err="1"/>
                  <a:t>,</a:t>
                </a:r>
                <a:r>
                  <a:rPr lang="en-US" sz="2400" i="1" dirty="0" err="1"/>
                  <a:t>z</a:t>
                </a:r>
                <a:r>
                  <a:rPr lang="en-US" sz="2400" dirty="0"/>
                  <a:t>) = </a:t>
                </a:r>
                <a:r>
                  <a:rPr lang="en-US" sz="2400" dirty="0">
                    <a:ea typeface="Cambria Math" pitchFamily="18" charset="0"/>
                  </a:rPr>
                  <a:t>1</a:t>
                </a:r>
                <a:r>
                  <a:rPr lang="en-US" sz="2400" dirty="0"/>
                  <a:t> gives us</a:t>
                </a:r>
                <a:br>
                  <a:rPr lang="en-US" sz="2400" dirty="0"/>
                </a:br>
                <a:r>
                  <a:rPr lang="en-US" sz="2400" i="1" dirty="0"/>
                  <a:t>F</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 </a:t>
                </a:r>
                <a:r>
                  <a:rPr lang="en-US" sz="2400" i="1" dirty="0" err="1"/>
                  <a:t>xy</a:t>
                </a:r>
                <a14:m>
                  <m:oMath xmlns:m="http://schemas.openxmlformats.org/officeDocument/2006/math">
                    <m:acc>
                      <m:accPr>
                        <m:chr m:val="̅"/>
                        <m:ctrlPr>
                          <a:rPr lang="en-US" sz="2400" i="1">
                            <a:latin typeface="Cambria Math" panose="02040503050406030204" pitchFamily="18" charset="0"/>
                          </a:rPr>
                        </m:ctrlPr>
                      </m:accPr>
                      <m:e>
                        <m:r>
                          <m:rPr>
                            <m:nor/>
                          </m:rPr>
                          <a:rPr lang="en-US" sz="2400" i="1"/>
                          <m:t>z</m:t>
                        </m:r>
                      </m:e>
                    </m:acc>
                  </m:oMath>
                </a14:m>
                <a:r>
                  <a:rPr lang="en-US" sz="2400" i="1" dirty="0"/>
                  <a:t>+ x</a:t>
                </a:r>
                <a14:m>
                  <m:oMath xmlns:m="http://schemas.openxmlformats.org/officeDocument/2006/math">
                    <m:acc>
                      <m:accPr>
                        <m:chr m:val="̅"/>
                        <m:ctrlPr>
                          <a:rPr lang="en-US" sz="2400" i="1">
                            <a:latin typeface="Cambria Math" panose="02040503050406030204" pitchFamily="18" charset="0"/>
                          </a:rPr>
                        </m:ctrlPr>
                      </m:accPr>
                      <m:e>
                        <m:r>
                          <m:rPr>
                            <m:nor/>
                          </m:rPr>
                          <a:rPr lang="en-US" sz="2400" i="1"/>
                          <m:t>y</m:t>
                        </m:r>
                      </m:e>
                    </m:acc>
                    <m:acc>
                      <m:accPr>
                        <m:chr m:val="̅"/>
                        <m:ctrlPr>
                          <a:rPr lang="en-US" sz="2400" i="1">
                            <a:latin typeface="Cambria Math" panose="02040503050406030204" pitchFamily="18" charset="0"/>
                          </a:rPr>
                        </m:ctrlPr>
                      </m:accPr>
                      <m:e>
                        <m:r>
                          <m:rPr>
                            <m:nor/>
                          </m:rPr>
                          <a:rPr lang="en-US" sz="2400" i="1"/>
                          <m:t>z</m:t>
                        </m:r>
                      </m:e>
                    </m:acc>
                  </m:oMath>
                </a14:m>
                <a:r>
                  <a:rPr lang="en-US" sz="2400" i="1" dirty="0"/>
                  <a:t>+ </a:t>
                </a:r>
                <a14:m>
                  <m:oMath xmlns:m="http://schemas.openxmlformats.org/officeDocument/2006/math">
                    <m:acc>
                      <m:accPr>
                        <m:chr m:val="̅"/>
                        <m:ctrlPr>
                          <a:rPr lang="en-US" sz="2400" i="1">
                            <a:latin typeface="Cambria Math" panose="02040503050406030204" pitchFamily="18" charset="0"/>
                          </a:rPr>
                        </m:ctrlPr>
                      </m:accPr>
                      <m:e>
                        <m:r>
                          <m:rPr>
                            <m:nor/>
                          </m:rPr>
                          <a:rPr lang="en-US" sz="2400" i="1"/>
                          <m:t>x</m:t>
                        </m:r>
                      </m:e>
                    </m:acc>
                  </m:oMath>
                </a14:m>
                <a:r>
                  <a:rPr lang="en-US" sz="2400" i="1" dirty="0"/>
                  <a:t>y</a:t>
                </a:r>
                <a14:m>
                  <m:oMath xmlns:m="http://schemas.openxmlformats.org/officeDocument/2006/math">
                    <m:acc>
                      <m:accPr>
                        <m:chr m:val="̅"/>
                        <m:ctrlPr>
                          <a:rPr lang="en-US" sz="2400" i="1">
                            <a:latin typeface="Cambria Math" panose="02040503050406030204" pitchFamily="18" charset="0"/>
                          </a:rPr>
                        </m:ctrlPr>
                      </m:accPr>
                      <m:e>
                        <m:r>
                          <m:rPr>
                            <m:nor/>
                          </m:rPr>
                          <a:rPr lang="en-US" sz="2400" i="1"/>
                          <m:t>z</m:t>
                        </m:r>
                      </m:e>
                    </m:acc>
                  </m:oMath>
                </a14:m>
                <a:r>
                  <a:rPr lang="en-US" sz="2400" i="1"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4717228"/>
              </a:xfrm>
              <a:blipFill>
                <a:blip r:embed="rId2"/>
                <a:stretch>
                  <a:fillRect l="-1297" t="-1164" r="-2089"/>
                </a:stretch>
              </a:blipFill>
            </p:spPr>
            <p:txBody>
              <a:bodyPr/>
              <a:lstStyle/>
              <a:p>
                <a:r>
                  <a:rPr lang="en-US">
                    <a:noFill/>
                  </a:rPr>
                  <a:t> </a:t>
                </a:r>
              </a:p>
            </p:txBody>
          </p:sp>
        </mc:Fallback>
      </mc:AlternateContent>
      <p:sp>
        <p:nvSpPr>
          <p:cNvPr id="8" name="Content Placeholder 3"/>
          <p:cNvSpPr>
            <a:spLocks noGrp="1"/>
          </p:cNvSpPr>
          <p:nvPr>
            <p:ph idx="13"/>
          </p:nvPr>
        </p:nvSpPr>
        <p:spPr>
          <a:xfrm>
            <a:off x="5867400" y="2974788"/>
            <a:ext cx="3017520" cy="381000"/>
          </a:xfrm>
          <a:solidFill>
            <a:srgbClr val="E1F3FF"/>
          </a:solidFill>
          <a:ln w="28575">
            <a:solidFill>
              <a:srgbClr val="00B0F0"/>
            </a:solidFill>
          </a:ln>
        </p:spPr>
        <p:txBody>
          <a:bodyPr/>
          <a:lstStyle/>
          <a:p>
            <a:r>
              <a:rPr lang="en-US" sz="2000" b="1" dirty="0"/>
              <a:t>TABLE 2</a:t>
            </a:r>
          </a:p>
        </p:txBody>
      </p:sp>
      <mc:AlternateContent xmlns:mc="http://schemas.openxmlformats.org/markup-compatibility/2006" xmlns:a14="http://schemas.microsoft.com/office/drawing/2010/main">
        <mc:Choice Requires="a14">
          <p:graphicFrame>
            <p:nvGraphicFramePr>
              <p:cNvPr id="11" name="Table 4"/>
              <p:cNvGraphicFramePr>
                <a:graphicFrameLocks noGrp="1"/>
              </p:cNvGraphicFramePr>
              <p:nvPr>
                <p:extLst>
                  <p:ext uri="{D42A27DB-BD31-4B8C-83A1-F6EECF244321}">
                    <p14:modId xmlns:p14="http://schemas.microsoft.com/office/powerpoint/2010/main" val="2017801205"/>
                  </p:ext>
                </p:extLst>
              </p:nvPr>
            </p:nvGraphicFramePr>
            <p:xfrm>
              <a:off x="5867400" y="3355788"/>
              <a:ext cx="3017520" cy="26568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710210414"/>
                        </a:ext>
                      </a:extLst>
                    </a:gridCol>
                    <a:gridCol w="365760">
                      <a:extLst>
                        <a:ext uri="{9D8B030D-6E8A-4147-A177-3AD203B41FA5}">
                          <a16:colId xmlns:a16="http://schemas.microsoft.com/office/drawing/2014/main" val="1896959410"/>
                        </a:ext>
                      </a:extLst>
                    </a:gridCol>
                    <a:gridCol w="365760">
                      <a:extLst>
                        <a:ext uri="{9D8B030D-6E8A-4147-A177-3AD203B41FA5}">
                          <a16:colId xmlns:a16="http://schemas.microsoft.com/office/drawing/2014/main" val="3632671175"/>
                        </a:ext>
                      </a:extLst>
                    </a:gridCol>
                    <a:gridCol w="640080">
                      <a:extLst>
                        <a:ext uri="{9D8B030D-6E8A-4147-A177-3AD203B41FA5}">
                          <a16:colId xmlns:a16="http://schemas.microsoft.com/office/drawing/2014/main" val="504422142"/>
                        </a:ext>
                      </a:extLst>
                    </a:gridCol>
                    <a:gridCol w="365760">
                      <a:extLst>
                        <a:ext uri="{9D8B030D-6E8A-4147-A177-3AD203B41FA5}">
                          <a16:colId xmlns:a16="http://schemas.microsoft.com/office/drawing/2014/main" val="116109080"/>
                        </a:ext>
                      </a:extLst>
                    </a:gridCol>
                    <a:gridCol w="914400">
                      <a:extLst>
                        <a:ext uri="{9D8B030D-6E8A-4147-A177-3AD203B41FA5}">
                          <a16:colId xmlns:a16="http://schemas.microsoft.com/office/drawing/2014/main" val="3025468817"/>
                        </a:ext>
                      </a:extLst>
                    </a:gridCol>
                  </a:tblGrid>
                  <a:tr h="370840">
                    <a:tc>
                      <a:txBody>
                        <a:bodyPr/>
                        <a:lstStyle/>
                        <a:p>
                          <a:r>
                            <a:rPr lang="en-US" b="1" i="1" dirty="0">
                              <a:solidFill>
                                <a:schemeClr val="tx1"/>
                              </a:solidFill>
                              <a:latin typeface="+mj-lt"/>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x + 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sz="1800" b="1" i="1" smtClean="0">
                                        <a:solidFill>
                                          <a:schemeClr val="tx1"/>
                                        </a:solidFill>
                                        <a:latin typeface="Cambria Math" panose="02040503050406030204" pitchFamily="18" charset="0"/>
                                      </a:rPr>
                                    </m:ctrlPr>
                                  </m:accPr>
                                  <m:e>
                                    <m:r>
                                      <m:rPr>
                                        <m:nor/>
                                      </m:rPr>
                                      <a:rPr lang="en-US" sz="1800" b="1" i="1">
                                        <a:solidFill>
                                          <a:schemeClr val="tx1"/>
                                        </a:solidFill>
                                        <a:latin typeface="+mj-lt"/>
                                      </a:rPr>
                                      <m:t>z</m:t>
                                    </m:r>
                                  </m:e>
                                </m:acc>
                              </m:oMath>
                            </m:oMathPara>
                          </a14:m>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0" dirty="0">
                              <a:solidFill>
                                <a:schemeClr val="tx1"/>
                              </a:solidFill>
                              <a:latin typeface="+mj-lt"/>
                            </a:rPr>
                            <a:t>(</a:t>
                          </a:r>
                          <a:r>
                            <a:rPr lang="en-US" b="1" i="1" dirty="0">
                              <a:solidFill>
                                <a:schemeClr val="tx1"/>
                              </a:solidFill>
                              <a:latin typeface="+mj-lt"/>
                            </a:rPr>
                            <a:t>x </a:t>
                          </a:r>
                          <a:r>
                            <a:rPr lang="en-US" b="1" i="0" dirty="0">
                              <a:solidFill>
                                <a:schemeClr val="tx1"/>
                              </a:solidFill>
                              <a:latin typeface="+mj-lt"/>
                            </a:rPr>
                            <a:t>+ </a:t>
                          </a:r>
                          <a:r>
                            <a:rPr lang="en-US" b="1" i="1" dirty="0">
                              <a:solidFill>
                                <a:schemeClr val="tx1"/>
                              </a:solidFill>
                              <a:latin typeface="+mj-lt"/>
                            </a:rPr>
                            <a:t>y</a:t>
                          </a:r>
                          <a:r>
                            <a:rPr lang="en-US" b="1" i="0" dirty="0">
                              <a:solidFill>
                                <a:schemeClr val="tx1"/>
                              </a:solidFill>
                              <a:latin typeface="+mj-lt"/>
                            </a:rPr>
                            <a:t>)</a:t>
                          </a:r>
                          <a:r>
                            <a:rPr lang="en-US" sz="1800" b="1" i="1" dirty="0">
                              <a:solidFill>
                                <a:schemeClr val="tx1"/>
                              </a:solidFill>
                              <a:latin typeface="+mj-lt"/>
                            </a:rPr>
                            <a:t> </a:t>
                          </a:r>
                          <a14:m>
                            <m:oMath xmlns:m="http://schemas.openxmlformats.org/officeDocument/2006/math">
                              <m:acc>
                                <m:accPr>
                                  <m:chr m:val="̅"/>
                                  <m:ctrlPr>
                                    <a:rPr lang="en-US" sz="1800" b="1" i="1">
                                      <a:solidFill>
                                        <a:schemeClr val="tx1"/>
                                      </a:solidFill>
                                      <a:latin typeface="Cambria Math" panose="02040503050406030204" pitchFamily="18" charset="0"/>
                                    </a:rPr>
                                  </m:ctrlPr>
                                </m:accPr>
                                <m:e>
                                  <m:r>
                                    <m:rPr>
                                      <m:nor/>
                                    </m:rPr>
                                    <a:rPr lang="en-US" sz="1800" b="1" i="1">
                                      <a:solidFill>
                                        <a:schemeClr val="tx1"/>
                                      </a:solidFill>
                                      <a:latin typeface="+mj-lt"/>
                                    </a:rPr>
                                    <m:t>z</m:t>
                                  </m:r>
                                </m:e>
                              </m:acc>
                            </m:oMath>
                          </a14:m>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768467490"/>
                      </a:ext>
                    </a:extLst>
                  </a:tr>
                  <a:tr h="370840">
                    <a:tc>
                      <a:txBody>
                        <a:bodyPr/>
                        <a:lstStyle/>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7271012"/>
                      </a:ext>
                    </a:extLst>
                  </a:tr>
                </a:tbl>
              </a:graphicData>
            </a:graphic>
          </p:graphicFrame>
        </mc:Choice>
        <mc:Fallback xmlns="">
          <p:graphicFrame>
            <p:nvGraphicFramePr>
              <p:cNvPr id="11" name="Table 4"/>
              <p:cNvGraphicFramePr>
                <a:graphicFrameLocks noGrp="1"/>
              </p:cNvGraphicFramePr>
              <p:nvPr>
                <p:extLst>
                  <p:ext uri="{D42A27DB-BD31-4B8C-83A1-F6EECF244321}">
                    <p14:modId xmlns:p14="http://schemas.microsoft.com/office/powerpoint/2010/main" val="2017801205"/>
                  </p:ext>
                </p:extLst>
              </p:nvPr>
            </p:nvGraphicFramePr>
            <p:xfrm>
              <a:off x="5867400" y="3355788"/>
              <a:ext cx="3017520" cy="26568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710210414"/>
                        </a:ext>
                      </a:extLst>
                    </a:gridCol>
                    <a:gridCol w="365760">
                      <a:extLst>
                        <a:ext uri="{9D8B030D-6E8A-4147-A177-3AD203B41FA5}">
                          <a16:colId xmlns:a16="http://schemas.microsoft.com/office/drawing/2014/main" val="1896959410"/>
                        </a:ext>
                      </a:extLst>
                    </a:gridCol>
                    <a:gridCol w="365760">
                      <a:extLst>
                        <a:ext uri="{9D8B030D-6E8A-4147-A177-3AD203B41FA5}">
                          <a16:colId xmlns:a16="http://schemas.microsoft.com/office/drawing/2014/main" val="3632671175"/>
                        </a:ext>
                      </a:extLst>
                    </a:gridCol>
                    <a:gridCol w="640080">
                      <a:extLst>
                        <a:ext uri="{9D8B030D-6E8A-4147-A177-3AD203B41FA5}">
                          <a16:colId xmlns:a16="http://schemas.microsoft.com/office/drawing/2014/main" val="504422142"/>
                        </a:ext>
                      </a:extLst>
                    </a:gridCol>
                    <a:gridCol w="365760">
                      <a:extLst>
                        <a:ext uri="{9D8B030D-6E8A-4147-A177-3AD203B41FA5}">
                          <a16:colId xmlns:a16="http://schemas.microsoft.com/office/drawing/2014/main" val="116109080"/>
                        </a:ext>
                      </a:extLst>
                    </a:gridCol>
                    <a:gridCol w="914400">
                      <a:extLst>
                        <a:ext uri="{9D8B030D-6E8A-4147-A177-3AD203B41FA5}">
                          <a16:colId xmlns:a16="http://schemas.microsoft.com/office/drawing/2014/main" val="3025468817"/>
                        </a:ext>
                      </a:extLst>
                    </a:gridCol>
                  </a:tblGrid>
                  <a:tr h="370840">
                    <a:tc>
                      <a:txBody>
                        <a:bodyPr/>
                        <a:lstStyle/>
                        <a:p>
                          <a:r>
                            <a:rPr lang="en-US" b="1" i="1" dirty="0" smtClean="0">
                              <a:solidFill>
                                <a:schemeClr val="tx1"/>
                              </a:solidFill>
                              <a:latin typeface="+mj-lt"/>
                            </a:rPr>
                            <a:t>x</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smtClean="0">
                              <a:solidFill>
                                <a:schemeClr val="tx1"/>
                              </a:solidFill>
                              <a:latin typeface="+mj-lt"/>
                            </a:rPr>
                            <a:t>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smtClean="0">
                              <a:solidFill>
                                <a:schemeClr val="tx1"/>
                              </a:solidFill>
                              <a:latin typeface="+mj-lt"/>
                            </a:rPr>
                            <a:t>z</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smtClean="0">
                              <a:solidFill>
                                <a:schemeClr val="tx1"/>
                              </a:solidFill>
                              <a:latin typeface="+mj-lt"/>
                            </a:rPr>
                            <a:t>x + 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endParaRPr lang="en-US"/>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480000" t="-8197" r="-258333" b="-640984"/>
                          </a:stretch>
                        </a:blipFill>
                      </a:tcPr>
                    </a:tc>
                    <a:tc>
                      <a:txBody>
                        <a:bodyPr/>
                        <a:lstStyle/>
                        <a:p>
                          <a:endParaRPr lang="en-US"/>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232000" t="-8197" r="-3333" b="-640984"/>
                          </a:stretch>
                        </a:blipFill>
                      </a:tcPr>
                    </a:tc>
                    <a:extLst>
                      <a:ext uri="{0D108BD9-81ED-4DB2-BD59-A6C34878D82A}">
                        <a16:rowId xmlns:a16="http://schemas.microsoft.com/office/drawing/2014/main" val="2768467490"/>
                      </a:ext>
                    </a:extLst>
                  </a:tr>
                  <a:tr h="2286000">
                    <a:tc>
                      <a:txBody>
                        <a:bodyPr/>
                        <a:lstStyle/>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p>
                        <a:p>
                          <a:r>
                            <a:rPr lang="en-US" dirty="0" smtClean="0">
                              <a:solidFill>
                                <a:schemeClr val="tx1"/>
                              </a:solidFill>
                            </a:rPr>
                            <a:t>0</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7271012"/>
                      </a:ext>
                    </a:extLst>
                  </a:tr>
                </a:tbl>
              </a:graphicData>
            </a:graphic>
          </p:graphicFrame>
        </mc:Fallback>
      </mc:AlternateContent>
    </p:spTree>
    <p:extLst>
      <p:ext uri="{BB962C8B-B14F-4D97-AF65-F5344CB8AC3E}">
        <p14:creationId xmlns:p14="http://schemas.microsoft.com/office/powerpoint/2010/main" val="82895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4</a:t>
            </a:r>
          </a:p>
        </p:txBody>
      </p:sp>
      <p:sp>
        <p:nvSpPr>
          <p:cNvPr id="3" name="Content Placeholder 2"/>
          <p:cNvSpPr>
            <a:spLocks noGrp="1"/>
          </p:cNvSpPr>
          <p:nvPr>
            <p:ph idx="1"/>
          </p:nvPr>
        </p:nvSpPr>
        <p:spPr>
          <a:xfrm>
            <a:off x="457200" y="1295400"/>
            <a:ext cx="8229600" cy="1066800"/>
          </a:xfrm>
        </p:spPr>
        <p:txBody>
          <a:bodyPr/>
          <a:lstStyle/>
          <a:p>
            <a:pPr marL="548640" indent="-548640">
              <a:buFont typeface="+mj-lt"/>
              <a:buAutoNum type="romanUcPeriod" startAt="2"/>
            </a:pPr>
            <a:r>
              <a:rPr lang="en-US" dirty="0"/>
              <a:t>We now use Boolean identities to find the disjunctive normal form of F(</a:t>
            </a:r>
            <a:r>
              <a:rPr lang="en-US" dirty="0" err="1"/>
              <a:t>x,y,z</a:t>
            </a:r>
            <a:r>
              <a:rPr lang="en-US" dirty="0"/>
              <a:t>):</a:t>
            </a:r>
          </a:p>
        </p:txBody>
      </p:sp>
      <p:graphicFrame>
        <p:nvGraphicFramePr>
          <p:cNvPr id="6" name="Object 5"/>
          <p:cNvGraphicFramePr>
            <a:graphicFrameLocks noChangeAspect="1"/>
          </p:cNvGraphicFramePr>
          <p:nvPr>
            <p:extLst>
              <p:ext uri="{D42A27DB-BD31-4B8C-83A1-F6EECF244321}">
                <p14:modId xmlns:p14="http://schemas.microsoft.com/office/powerpoint/2010/main" val="1079221146"/>
              </p:ext>
            </p:extLst>
          </p:nvPr>
        </p:nvGraphicFramePr>
        <p:xfrm>
          <a:off x="990600" y="2726513"/>
          <a:ext cx="7162800" cy="3293844"/>
        </p:xfrm>
        <a:graphic>
          <a:graphicData uri="http://schemas.openxmlformats.org/presentationml/2006/ole">
            <mc:AlternateContent xmlns:mc="http://schemas.openxmlformats.org/markup-compatibility/2006">
              <mc:Choice xmlns:v="urn:schemas-microsoft-com:vml" Requires="v">
                <p:oleObj spid="_x0000_s63530" name="Equation" r:id="rId3" imgW="3479760" imgH="1600200" progId="Equation.DSMT4">
                  <p:embed/>
                </p:oleObj>
              </mc:Choice>
              <mc:Fallback>
                <p:oleObj name="Equation" r:id="rId3" imgW="3479760" imgH="1600200" progId="Equation.DSMT4">
                  <p:embed/>
                  <p:pic>
                    <p:nvPicPr>
                      <p:cNvPr id="0" name=""/>
                      <p:cNvPicPr/>
                      <p:nvPr/>
                    </p:nvPicPr>
                    <p:blipFill>
                      <a:blip r:embed="rId4"/>
                      <a:stretch>
                        <a:fillRect/>
                      </a:stretch>
                    </p:blipFill>
                    <p:spPr>
                      <a:xfrm>
                        <a:off x="990600" y="2726513"/>
                        <a:ext cx="7162800" cy="3293844"/>
                      </a:xfrm>
                      <a:prstGeom prst="rect">
                        <a:avLst/>
                      </a:prstGeom>
                    </p:spPr>
                  </p:pic>
                </p:oleObj>
              </mc:Fallback>
            </mc:AlternateContent>
          </a:graphicData>
        </a:graphic>
      </p:graphicFrame>
    </p:spTree>
    <p:extLst>
      <p:ext uri="{BB962C8B-B14F-4D97-AF65-F5344CB8AC3E}">
        <p14:creationId xmlns:p14="http://schemas.microsoft.com/office/powerpoint/2010/main" val="265073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 Completeness</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595360" cy="5257800"/>
              </a:xfrm>
            </p:spPr>
            <p:txBody>
              <a:bodyPr/>
              <a:lstStyle/>
              <a:p>
                <a:r>
                  <a:rPr lang="en-US" sz="2600" b="1" dirty="0"/>
                  <a:t>Definition</a:t>
                </a:r>
                <a:r>
                  <a:rPr lang="en-US" sz="2600" dirty="0"/>
                  <a:t>: Because every Boolean function can be represented using the Boolean operators </a:t>
                </a:r>
                <a:r>
                  <a:rPr lang="en-US" sz="2600" dirty="0">
                    <a:sym typeface="Symbol"/>
                  </a:rPr>
                  <a:t>, +, and  </a:t>
                </a:r>
                <a14:m>
                  <m:oMath xmlns:m="http://schemas.openxmlformats.org/officeDocument/2006/math">
                    <m:acc>
                      <m:accPr>
                        <m:chr m:val="̅"/>
                        <m:ctrlPr>
                          <a:rPr lang="en-US" sz="2600" i="1">
                            <a:latin typeface="Cambria Math" panose="02040503050406030204" pitchFamily="18" charset="0"/>
                            <a:sym typeface="Symbol"/>
                          </a:rPr>
                        </m:ctrlPr>
                      </m:accPr>
                      <m:e>
                        <m:r>
                          <a:rPr lang="en-US" sz="2600" i="1">
                            <a:latin typeface="Cambria Math" panose="02040503050406030204" pitchFamily="18" charset="0"/>
                            <a:sym typeface="Symbol"/>
                          </a:rPr>
                          <m:t> </m:t>
                        </m:r>
                      </m:e>
                    </m:acc>
                  </m:oMath>
                </a14:m>
                <a:r>
                  <a:rPr lang="en-US" sz="2600" dirty="0">
                    <a:sym typeface="Symbol"/>
                  </a:rPr>
                  <a:t> , we say that the set  {, + , </a:t>
                </a:r>
                <a14:m>
                  <m:oMath xmlns:m="http://schemas.openxmlformats.org/officeDocument/2006/math">
                    <m:acc>
                      <m:accPr>
                        <m:chr m:val="̅"/>
                        <m:ctrlPr>
                          <a:rPr lang="en-US" sz="2600" i="1">
                            <a:latin typeface="Cambria Math" panose="02040503050406030204" pitchFamily="18" charset="0"/>
                            <a:sym typeface="Symbol"/>
                          </a:rPr>
                        </m:ctrlPr>
                      </m:accPr>
                      <m:e>
                        <m:r>
                          <a:rPr lang="en-US" sz="2600" i="1">
                            <a:latin typeface="Cambria Math" panose="02040503050406030204" pitchFamily="18" charset="0"/>
                            <a:sym typeface="Symbol"/>
                          </a:rPr>
                          <m:t> </m:t>
                        </m:r>
                      </m:e>
                    </m:acc>
                  </m:oMath>
                </a14:m>
                <a:r>
                  <a:rPr lang="en-US" sz="2600" dirty="0">
                    <a:sym typeface="Symbol"/>
                  </a:rPr>
                  <a:t> } is </a:t>
                </a:r>
                <a:r>
                  <a:rPr lang="en-US" sz="2600" i="1" dirty="0">
                    <a:sym typeface="Symbol"/>
                  </a:rPr>
                  <a:t>functionally complete</a:t>
                </a:r>
                <a:r>
                  <a:rPr lang="en-US" sz="2600" dirty="0">
                    <a:sym typeface="Symbol"/>
                  </a:rPr>
                  <a:t>.</a:t>
                </a:r>
              </a:p>
              <a:p>
                <a:pPr marL="457200" indent="-347472">
                  <a:buClr>
                    <a:srgbClr val="04617B"/>
                  </a:buClr>
                  <a:buFont typeface="Arial" panose="020B0604020202020204" pitchFamily="34" charset="0"/>
                  <a:buChar char="•"/>
                </a:pPr>
                <a:r>
                  <a:rPr lang="en-US" sz="2200" dirty="0">
                    <a:sym typeface="Symbol"/>
                  </a:rPr>
                  <a:t>The set {, </a:t>
                </a:r>
                <a14:m>
                  <m:oMath xmlns:m="http://schemas.openxmlformats.org/officeDocument/2006/math">
                    <m:acc>
                      <m:accPr>
                        <m:chr m:val="̅"/>
                        <m:ctrlPr>
                          <a:rPr lang="en-US" sz="2200" i="1">
                            <a:latin typeface="Cambria Math" panose="02040503050406030204" pitchFamily="18" charset="0"/>
                            <a:sym typeface="Symbol"/>
                          </a:rPr>
                        </m:ctrlPr>
                      </m:accPr>
                      <m:e>
                        <m:r>
                          <a:rPr lang="en-US" sz="2200" i="1">
                            <a:latin typeface="Cambria Math" panose="02040503050406030204" pitchFamily="18" charset="0"/>
                            <a:sym typeface="Symbol"/>
                          </a:rPr>
                          <m:t> </m:t>
                        </m:r>
                      </m:e>
                    </m:acc>
                  </m:oMath>
                </a14:m>
                <a:r>
                  <a:rPr lang="en-US" sz="2200" dirty="0">
                    <a:sym typeface="Symbol"/>
                  </a:rPr>
                  <a:t> } is functionally complete since </a:t>
                </a:r>
                <a:r>
                  <a:rPr lang="en-US" sz="2200" i="1" dirty="0">
                    <a:sym typeface="Symbol"/>
                  </a:rPr>
                  <a:t>x </a:t>
                </a:r>
                <a:r>
                  <a:rPr lang="en-US" sz="2200" dirty="0">
                    <a:sym typeface="Symbol"/>
                  </a:rPr>
                  <a:t>+ </a:t>
                </a:r>
                <a:r>
                  <a:rPr lang="en-US" sz="2200" i="1" dirty="0">
                    <a:sym typeface="Symbol"/>
                  </a:rPr>
                  <a:t>y = </a:t>
                </a:r>
                <a14:m>
                  <m:oMath xmlns:m="http://schemas.openxmlformats.org/officeDocument/2006/math">
                    <m:bar>
                      <m:barPr>
                        <m:pos m:val="top"/>
                        <m:ctrlPr>
                          <a:rPr lang="en-US" sz="2200" i="1">
                            <a:latin typeface="Cambria Math" panose="02040503050406030204" pitchFamily="18" charset="0"/>
                            <a:sym typeface="Symbol"/>
                          </a:rPr>
                        </m:ctrlPr>
                      </m:barPr>
                      <m:e>
                        <m:acc>
                          <m:accPr>
                            <m:chr m:val="̅"/>
                            <m:ctrlPr>
                              <a:rPr lang="en-US" sz="2200" i="1">
                                <a:latin typeface="Cambria Math" panose="02040503050406030204" pitchFamily="18" charset="0"/>
                                <a:sym typeface="Symbol"/>
                              </a:rPr>
                            </m:ctrlPr>
                          </m:accPr>
                          <m:e>
                            <m:r>
                              <m:rPr>
                                <m:nor/>
                              </m:rPr>
                              <a:rPr lang="en-US" sz="2200" i="1">
                                <a:sym typeface="Symbol"/>
                              </a:rPr>
                              <m:t>x</m:t>
                            </m:r>
                          </m:e>
                        </m:acc>
                        <m:acc>
                          <m:accPr>
                            <m:chr m:val="̅"/>
                            <m:ctrlPr>
                              <a:rPr lang="en-US" sz="2200" i="1">
                                <a:latin typeface="Cambria Math" panose="02040503050406030204" pitchFamily="18" charset="0"/>
                                <a:sym typeface="Symbol"/>
                              </a:rPr>
                            </m:ctrlPr>
                          </m:accPr>
                          <m:e>
                            <m:r>
                              <m:rPr>
                                <m:nor/>
                              </m:rPr>
                              <a:rPr lang="en-US" sz="2200" i="1">
                                <a:sym typeface="Symbol"/>
                              </a:rPr>
                              <m:t>y</m:t>
                            </m:r>
                          </m:e>
                        </m:acc>
                      </m:e>
                    </m:bar>
                  </m:oMath>
                </a14:m>
                <a:r>
                  <a:rPr lang="en-US" sz="2200" dirty="0"/>
                  <a:t> .</a:t>
                </a:r>
              </a:p>
              <a:p>
                <a:pPr marL="457200" indent="-347472">
                  <a:buClr>
                    <a:srgbClr val="04617B"/>
                  </a:buClr>
                  <a:buFont typeface="Arial" panose="020B0604020202020204" pitchFamily="34" charset="0"/>
                  <a:buChar char="•"/>
                </a:pPr>
                <a:r>
                  <a:rPr lang="en-US" sz="2200" dirty="0">
                    <a:sym typeface="Symbol"/>
                  </a:rPr>
                  <a:t>The set {+, </a:t>
                </a:r>
                <a14:m>
                  <m:oMath xmlns:m="http://schemas.openxmlformats.org/officeDocument/2006/math">
                    <m:acc>
                      <m:accPr>
                        <m:chr m:val="̅"/>
                        <m:ctrlPr>
                          <a:rPr lang="en-US" sz="2200" i="1">
                            <a:latin typeface="Cambria Math" panose="02040503050406030204" pitchFamily="18" charset="0"/>
                            <a:sym typeface="Symbol"/>
                          </a:rPr>
                        </m:ctrlPr>
                      </m:accPr>
                      <m:e>
                        <m:r>
                          <a:rPr lang="en-US" sz="2200" i="1">
                            <a:latin typeface="Cambria Math" panose="02040503050406030204" pitchFamily="18" charset="0"/>
                            <a:sym typeface="Symbol"/>
                          </a:rPr>
                          <m:t> </m:t>
                        </m:r>
                      </m:e>
                    </m:acc>
                  </m:oMath>
                </a14:m>
                <a:r>
                  <a:rPr lang="en-US" sz="2200" dirty="0">
                    <a:sym typeface="Symbol"/>
                  </a:rPr>
                  <a:t> } is functionally complete since  </a:t>
                </a:r>
                <a:r>
                  <a:rPr lang="en-US" sz="2200" i="1" dirty="0" err="1">
                    <a:sym typeface="Symbol"/>
                  </a:rPr>
                  <a:t>xy</a:t>
                </a:r>
                <a:r>
                  <a:rPr lang="en-US" sz="2200" dirty="0">
                    <a:sym typeface="Symbol"/>
                  </a:rPr>
                  <a:t> </a:t>
                </a:r>
                <a:r>
                  <a:rPr lang="en-US" sz="2200" i="1" dirty="0">
                    <a:sym typeface="Symbol"/>
                  </a:rPr>
                  <a:t>= </a:t>
                </a:r>
                <a14:m>
                  <m:oMath xmlns:m="http://schemas.openxmlformats.org/officeDocument/2006/math">
                    <m:bar>
                      <m:barPr>
                        <m:pos m:val="top"/>
                        <m:ctrlPr>
                          <a:rPr lang="en-US" sz="2200" i="1">
                            <a:latin typeface="Cambria Math" panose="02040503050406030204" pitchFamily="18" charset="0"/>
                            <a:sym typeface="Symbol"/>
                          </a:rPr>
                        </m:ctrlPr>
                      </m:barPr>
                      <m:e>
                        <m:acc>
                          <m:accPr>
                            <m:chr m:val="̅"/>
                            <m:ctrlPr>
                              <a:rPr lang="en-US" sz="2200" i="1">
                                <a:latin typeface="Cambria Math" panose="02040503050406030204" pitchFamily="18" charset="0"/>
                                <a:sym typeface="Symbol"/>
                              </a:rPr>
                            </m:ctrlPr>
                          </m:accPr>
                          <m:e>
                            <m:r>
                              <m:rPr>
                                <m:nor/>
                              </m:rPr>
                              <a:rPr lang="en-US" sz="2200" i="1">
                                <a:sym typeface="Symbol"/>
                              </a:rPr>
                              <m:t>x</m:t>
                            </m:r>
                          </m:e>
                        </m:acc>
                        <m:r>
                          <m:rPr>
                            <m:nor/>
                          </m:rPr>
                          <a:rPr lang="en-US" sz="2200" i="1">
                            <a:sym typeface="Symbol"/>
                          </a:rPr>
                          <m:t>+ </m:t>
                        </m:r>
                        <m:acc>
                          <m:accPr>
                            <m:chr m:val="̅"/>
                            <m:ctrlPr>
                              <a:rPr lang="en-US" sz="2200" i="1">
                                <a:latin typeface="Cambria Math" panose="02040503050406030204" pitchFamily="18" charset="0"/>
                                <a:sym typeface="Symbol"/>
                              </a:rPr>
                            </m:ctrlPr>
                          </m:accPr>
                          <m:e>
                            <m:r>
                              <m:rPr>
                                <m:nor/>
                              </m:rPr>
                              <a:rPr lang="en-US" sz="2200" i="1">
                                <a:sym typeface="Symbol"/>
                              </a:rPr>
                              <m:t>y</m:t>
                            </m:r>
                          </m:e>
                        </m:acc>
                        <m:r>
                          <m:rPr>
                            <m:nor/>
                          </m:rPr>
                          <a:rPr lang="en-US" sz="2200" i="1">
                            <a:sym typeface="Symbol"/>
                          </a:rPr>
                          <m:t> </m:t>
                        </m:r>
                      </m:e>
                    </m:bar>
                  </m:oMath>
                </a14:m>
                <a:r>
                  <a:rPr lang="en-US" sz="2200" dirty="0"/>
                  <a:t> .</a:t>
                </a:r>
              </a:p>
              <a:p>
                <a:pPr marL="457200" indent="-347472">
                  <a:buClr>
                    <a:srgbClr val="04617B"/>
                  </a:buClr>
                  <a:buFont typeface="Arial" panose="020B0604020202020204" pitchFamily="34" charset="0"/>
                  <a:buChar char="•"/>
                </a:pPr>
                <a:r>
                  <a:rPr lang="en-US" sz="2200" dirty="0"/>
                  <a:t>The </a:t>
                </a:r>
                <a:r>
                  <a:rPr lang="en-US" sz="2200" i="1" dirty="0" err="1"/>
                  <a:t>nand</a:t>
                </a:r>
                <a:r>
                  <a:rPr lang="en-US" sz="2200" i="1" dirty="0"/>
                  <a:t> </a:t>
                </a:r>
                <a:r>
                  <a:rPr lang="en-US" sz="2200" dirty="0"/>
                  <a:t>operator, denoted by |, is defined by </a:t>
                </a:r>
                <a:r>
                  <a:rPr lang="en-US" sz="2200" dirty="0">
                    <a:ea typeface="Cambria Math" pitchFamily="18" charset="0"/>
                  </a:rPr>
                  <a:t>1|1 = 0</a:t>
                </a:r>
                <a:r>
                  <a:rPr lang="en-US" sz="2200" dirty="0"/>
                  <a:t>, and </a:t>
                </a:r>
                <a:r>
                  <a:rPr lang="en-US" sz="2200" dirty="0">
                    <a:ea typeface="Cambria Math" pitchFamily="18" charset="0"/>
                  </a:rPr>
                  <a:t>1|0 = 0|1 = 0|0 = 1. </a:t>
                </a:r>
                <a:r>
                  <a:rPr lang="en-US" sz="2200" dirty="0"/>
                  <a:t>The set consisting of just the one operator </a:t>
                </a:r>
                <a:r>
                  <a:rPr lang="en-US" sz="2200" dirty="0" err="1"/>
                  <a:t>nand</a:t>
                </a:r>
                <a:r>
                  <a:rPr lang="en-US" sz="2200" dirty="0"/>
                  <a:t> {|} is functionally complete. </a:t>
                </a:r>
                <a:r>
                  <a:rPr lang="en-US" sz="2200" dirty="0">
                    <a:ea typeface="Cambria Math" pitchFamily="18" charset="0"/>
                  </a:rPr>
                  <a:t>Note that </a:t>
                </a:r>
                <a14:m>
                  <m:oMath xmlns:m="http://schemas.openxmlformats.org/officeDocument/2006/math">
                    <m:acc>
                      <m:accPr>
                        <m:chr m:val="̅"/>
                        <m:ctrlPr>
                          <a:rPr lang="en-US" sz="2200" i="1">
                            <a:latin typeface="Cambria Math" panose="02040503050406030204" pitchFamily="18" charset="0"/>
                            <a:ea typeface="Cambria Math" pitchFamily="18" charset="0"/>
                          </a:rPr>
                        </m:ctrlPr>
                      </m:accPr>
                      <m:e>
                        <m:r>
                          <m:rPr>
                            <m:nor/>
                          </m:rPr>
                          <a:rPr lang="en-US" sz="2200" i="1">
                            <a:ea typeface="Cambria Math" pitchFamily="18" charset="0"/>
                          </a:rPr>
                          <m:t>x</m:t>
                        </m:r>
                      </m:e>
                    </m:acc>
                  </m:oMath>
                </a14:m>
                <a:r>
                  <a:rPr lang="en-US" sz="2200" dirty="0">
                    <a:ea typeface="Cambria Math" pitchFamily="18" charset="0"/>
                  </a:rPr>
                  <a:t> = </a:t>
                </a:r>
                <a:r>
                  <a:rPr lang="en-US" sz="2200" i="1" dirty="0">
                    <a:ea typeface="Cambria Math" pitchFamily="18" charset="0"/>
                  </a:rPr>
                  <a:t>x</a:t>
                </a:r>
                <a:r>
                  <a:rPr lang="en-US" sz="2200" dirty="0">
                    <a:ea typeface="Cambria Math" pitchFamily="18" charset="0"/>
                  </a:rPr>
                  <a:t> | </a:t>
                </a:r>
                <a:r>
                  <a:rPr lang="en-US" sz="2200" i="1" dirty="0">
                    <a:ea typeface="Cambria Math" pitchFamily="18" charset="0"/>
                  </a:rPr>
                  <a:t>x  </a:t>
                </a:r>
                <a:r>
                  <a:rPr lang="en-US" sz="2200" dirty="0">
                    <a:ea typeface="Cambria Math" pitchFamily="18" charset="0"/>
                  </a:rPr>
                  <a:t>and </a:t>
                </a:r>
                <a:r>
                  <a:rPr lang="en-US" sz="2200" i="1" dirty="0" err="1">
                    <a:ea typeface="Cambria Math" pitchFamily="18" charset="0"/>
                  </a:rPr>
                  <a:t>xy</a:t>
                </a:r>
                <a:r>
                  <a:rPr lang="en-US" sz="2200" dirty="0">
                    <a:ea typeface="Cambria Math" pitchFamily="18" charset="0"/>
                  </a:rPr>
                  <a:t> = (</a:t>
                </a:r>
                <a:r>
                  <a:rPr lang="en-US" sz="2200" i="1" dirty="0" err="1">
                    <a:ea typeface="Cambria Math" pitchFamily="18" charset="0"/>
                  </a:rPr>
                  <a:t>x</a:t>
                </a:r>
                <a:r>
                  <a:rPr lang="en-US" sz="2200" dirty="0" err="1">
                    <a:ea typeface="Cambria Math" pitchFamily="18" charset="0"/>
                  </a:rPr>
                  <a:t>|</a:t>
                </a:r>
                <a:r>
                  <a:rPr lang="en-US" sz="2200" i="1" dirty="0" err="1">
                    <a:ea typeface="Cambria Math" pitchFamily="18" charset="0"/>
                  </a:rPr>
                  <a:t>y</a:t>
                </a:r>
                <a:r>
                  <a:rPr lang="en-US" sz="2200" dirty="0">
                    <a:ea typeface="Cambria Math" pitchFamily="18" charset="0"/>
                  </a:rPr>
                  <a:t>)|(</a:t>
                </a:r>
                <a:r>
                  <a:rPr lang="en-US" sz="2200" i="1" dirty="0" err="1">
                    <a:ea typeface="Cambria Math" pitchFamily="18" charset="0"/>
                  </a:rPr>
                  <a:t>x</a:t>
                </a:r>
                <a:r>
                  <a:rPr lang="en-US" sz="2200" dirty="0" err="1">
                    <a:ea typeface="Cambria Math" pitchFamily="18" charset="0"/>
                  </a:rPr>
                  <a:t>|</a:t>
                </a:r>
                <a:r>
                  <a:rPr lang="en-US" sz="2200" i="1" dirty="0" err="1">
                    <a:ea typeface="Cambria Math" pitchFamily="18" charset="0"/>
                  </a:rPr>
                  <a:t>y</a:t>
                </a:r>
                <a:r>
                  <a:rPr lang="en-US" sz="2200" dirty="0">
                    <a:ea typeface="Cambria Math" pitchFamily="18" charset="0"/>
                  </a:rPr>
                  <a:t>). </a:t>
                </a:r>
              </a:p>
              <a:p>
                <a:pPr marL="457200" indent="-347472">
                  <a:buClr>
                    <a:srgbClr val="04617B"/>
                  </a:buClr>
                  <a:buFont typeface="Arial" panose="020B0604020202020204" pitchFamily="34" charset="0"/>
                  <a:buChar char="•"/>
                </a:pPr>
                <a:r>
                  <a:rPr lang="en-US" sz="2200" dirty="0"/>
                  <a:t>The </a:t>
                </a:r>
                <a:r>
                  <a:rPr lang="en-US" sz="2200" i="1" dirty="0"/>
                  <a:t>nor </a:t>
                </a:r>
                <a:r>
                  <a:rPr lang="en-US" sz="2200" dirty="0"/>
                  <a:t>operator, denoted by </a:t>
                </a:r>
                <a:r>
                  <a:rPr lang="en-US" sz="2200" dirty="0">
                    <a:ea typeface="Cambria Math"/>
                  </a:rPr>
                  <a:t>↓</a:t>
                </a:r>
                <a:r>
                  <a:rPr lang="en-US" sz="2200" dirty="0"/>
                  <a:t>, is defined by </a:t>
                </a:r>
                <a:r>
                  <a:rPr lang="en-US" sz="2200" dirty="0">
                    <a:ea typeface="Cambria Math" pitchFamily="18" charset="0"/>
                  </a:rPr>
                  <a:t>0</a:t>
                </a:r>
                <a:r>
                  <a:rPr lang="en-US" sz="2200" dirty="0">
                    <a:ea typeface="Cambria Math"/>
                  </a:rPr>
                  <a:t> ↓ </a:t>
                </a:r>
                <a:r>
                  <a:rPr lang="en-US" sz="2200" dirty="0">
                    <a:ea typeface="Cambria Math" pitchFamily="18" charset="0"/>
                  </a:rPr>
                  <a:t>0 = 1</a:t>
                </a:r>
                <a:r>
                  <a:rPr lang="en-US" sz="2200" dirty="0"/>
                  <a:t>, and </a:t>
                </a:r>
                <a:r>
                  <a:rPr lang="en-US" sz="2200" dirty="0">
                    <a:ea typeface="Cambria Math" pitchFamily="18" charset="0"/>
                  </a:rPr>
                  <a:t>1</a:t>
                </a:r>
                <a:r>
                  <a:rPr lang="en-US" sz="2200" dirty="0">
                    <a:ea typeface="Cambria Math"/>
                  </a:rPr>
                  <a:t> ↓ </a:t>
                </a:r>
                <a:r>
                  <a:rPr lang="en-US" sz="2200" dirty="0">
                    <a:ea typeface="Cambria Math" pitchFamily="18" charset="0"/>
                  </a:rPr>
                  <a:t>0 = 0</a:t>
                </a:r>
                <a:r>
                  <a:rPr lang="en-US" sz="2200" dirty="0">
                    <a:ea typeface="Cambria Math"/>
                  </a:rPr>
                  <a:t> ↓ </a:t>
                </a:r>
                <a:r>
                  <a:rPr lang="en-US" sz="2200" dirty="0">
                    <a:ea typeface="Cambria Math" pitchFamily="18" charset="0"/>
                  </a:rPr>
                  <a:t>1 = 1</a:t>
                </a:r>
                <a:r>
                  <a:rPr lang="en-US" sz="2200" dirty="0">
                    <a:ea typeface="Cambria Math"/>
                  </a:rPr>
                  <a:t> ↓ </a:t>
                </a:r>
                <a:r>
                  <a:rPr lang="en-US" sz="2200" dirty="0">
                    <a:ea typeface="Cambria Math" pitchFamily="18" charset="0"/>
                  </a:rPr>
                  <a:t>1 = 0.</a:t>
                </a:r>
                <a:r>
                  <a:rPr lang="en-US" sz="2200" dirty="0"/>
                  <a:t> The set consisting of just the one operator nor {</a:t>
                </a:r>
                <a:r>
                  <a:rPr lang="en-US" sz="2200" dirty="0">
                    <a:ea typeface="Cambria Math"/>
                  </a:rPr>
                  <a:t>↓</a:t>
                </a:r>
                <a:r>
                  <a:rPr lang="en-US" sz="2200" dirty="0"/>
                  <a:t>} is functionally complete. </a:t>
                </a:r>
                <a:r>
                  <a:rPr lang="en-US" sz="2200" dirty="0">
                    <a:ea typeface="Cambria Math" pitchFamily="18" charset="0"/>
                  </a:rPr>
                  <a:t>(</a:t>
                </a:r>
                <a:r>
                  <a:rPr lang="en-US" sz="2200" i="1" dirty="0">
                    <a:ea typeface="Cambria Math" pitchFamily="18" charset="0"/>
                  </a:rPr>
                  <a:t>see Exercises </a:t>
                </a:r>
                <a:r>
                  <a:rPr lang="en-US" sz="2200" dirty="0">
                    <a:ea typeface="Cambria Math" pitchFamily="18" charset="0"/>
                  </a:rPr>
                  <a:t>15 </a:t>
                </a:r>
                <a:r>
                  <a:rPr lang="en-US" sz="2200" i="1" dirty="0">
                    <a:ea typeface="Cambria Math" pitchFamily="18" charset="0"/>
                  </a:rPr>
                  <a:t>and</a:t>
                </a:r>
                <a:r>
                  <a:rPr lang="en-US" sz="2200" dirty="0">
                    <a:ea typeface="Cambria Math" pitchFamily="18" charset="0"/>
                  </a:rPr>
                  <a:t> 16)</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595360" cy="5257800"/>
              </a:xfrm>
              <a:blipFill>
                <a:blip r:embed="rId2"/>
                <a:stretch>
                  <a:fillRect l="-1277" t="-1044" r="-638"/>
                </a:stretch>
              </a:blipFill>
            </p:spPr>
            <p:txBody>
              <a:bodyPr/>
              <a:lstStyle/>
              <a:p>
                <a:r>
                  <a:rPr lang="en-US">
                    <a:noFill/>
                  </a:rPr>
                  <a:t> </a:t>
                </a:r>
              </a:p>
            </p:txBody>
          </p:sp>
        </mc:Fallback>
      </mc:AlternateContent>
    </p:spTree>
    <p:extLst>
      <p:ext uri="{BB962C8B-B14F-4D97-AF65-F5344CB8AC3E}">
        <p14:creationId xmlns:p14="http://schemas.microsoft.com/office/powerpoint/2010/main" val="402867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a:xfrm>
            <a:off x="457200" y="1295400"/>
            <a:ext cx="6190364" cy="4495800"/>
          </a:xfrm>
        </p:spPr>
        <p:txBody>
          <a:bodyPr/>
          <a:lstStyle/>
          <a:p>
            <a:r>
              <a:rPr lang="en-US" dirty="0"/>
              <a:t>Boolean Functions</a:t>
            </a:r>
          </a:p>
          <a:p>
            <a:r>
              <a:rPr lang="en-US" dirty="0"/>
              <a:t>Representing Boolean Functions</a:t>
            </a:r>
          </a:p>
          <a:p>
            <a:r>
              <a:rPr lang="en-US" dirty="0"/>
              <a:t>Logic Gates</a:t>
            </a:r>
          </a:p>
          <a:p>
            <a:r>
              <a:rPr lang="en-US" dirty="0"/>
              <a:t>Minimization of Circuits (</a:t>
            </a:r>
            <a:r>
              <a:rPr lang="en-US" i="1" dirty="0"/>
              <a:t>not currently included in overheads</a:t>
            </a:r>
            <a:r>
              <a:rPr lang="en-US" dirty="0"/>
              <a:t>)</a:t>
            </a:r>
          </a:p>
        </p:txBody>
      </p:sp>
      <p:pic>
        <p:nvPicPr>
          <p:cNvPr id="8" name="Picture 3" descr="A portrait of Claude Elwood Shannon.&#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278748" y="1277112"/>
            <a:ext cx="1578616" cy="18470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781800" y="3124200"/>
            <a:ext cx="2209800" cy="838200"/>
          </a:xfrm>
        </p:spPr>
        <p:txBody>
          <a:bodyPr/>
          <a:lstStyle/>
          <a:p>
            <a:r>
              <a:rPr lang="en-US" sz="2400" dirty="0"/>
              <a:t>Claude Shannon</a:t>
            </a:r>
            <a:br>
              <a:rPr lang="en-US" sz="2400" dirty="0"/>
            </a:br>
            <a:r>
              <a:rPr lang="en-US" sz="2400" dirty="0"/>
              <a:t>(</a:t>
            </a:r>
            <a:r>
              <a:rPr lang="en-US" sz="2400" dirty="0">
                <a:ea typeface="Cambria Math" pitchFamily="18" charset="0"/>
              </a:rPr>
              <a:t>1916 - 2001</a:t>
            </a:r>
            <a:r>
              <a:rPr lang="en-US" sz="24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9320"/>
            <a:ext cx="9144000" cy="1554480"/>
          </a:xfrm>
        </p:spPr>
        <p:txBody>
          <a:bodyPr/>
          <a:lstStyle/>
          <a:p>
            <a:r>
              <a:rPr lang="en-US" sz="6000" b="1" dirty="0"/>
              <a:t>Logic Gates </a:t>
            </a:r>
          </a:p>
        </p:txBody>
      </p:sp>
      <p:sp>
        <p:nvSpPr>
          <p:cNvPr id="3" name="Content Placeholder 2"/>
          <p:cNvSpPr>
            <a:spLocks noGrp="1"/>
          </p:cNvSpPr>
          <p:nvPr>
            <p:ph idx="1"/>
          </p:nvPr>
        </p:nvSpPr>
        <p:spPr>
          <a:xfrm>
            <a:off x="3200400" y="3855720"/>
            <a:ext cx="2743200" cy="640080"/>
          </a:xfrm>
        </p:spPr>
        <p:txBody>
          <a:bodyPr/>
          <a:lstStyle/>
          <a:p>
            <a:pPr algn="ctr"/>
            <a:r>
              <a:rPr lang="en-US" dirty="0"/>
              <a:t>Section 12.3</a:t>
            </a:r>
          </a:p>
        </p:txBody>
      </p:sp>
    </p:spTree>
    <p:extLst>
      <p:ext uri="{BB962C8B-B14F-4D97-AF65-F5344CB8AC3E}">
        <p14:creationId xmlns:p14="http://schemas.microsoft.com/office/powerpoint/2010/main" val="3391759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p:txBody>
          <a:bodyPr/>
          <a:lstStyle/>
          <a:p>
            <a:r>
              <a:rPr lang="en-US" dirty="0"/>
              <a:t>Logic Gates</a:t>
            </a:r>
          </a:p>
          <a:p>
            <a:r>
              <a:rPr lang="en-US" dirty="0"/>
              <a:t>Combinations of Gates</a:t>
            </a:r>
          </a:p>
          <a:p>
            <a:r>
              <a:rPr lang="en-US" dirty="0"/>
              <a:t>Examples of Circuits</a:t>
            </a:r>
          </a:p>
        </p:txBody>
      </p:sp>
    </p:spTree>
    <p:extLst>
      <p:ext uri="{BB962C8B-B14F-4D97-AF65-F5344CB8AC3E}">
        <p14:creationId xmlns:p14="http://schemas.microsoft.com/office/powerpoint/2010/main" val="2233799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Gates</a:t>
            </a:r>
            <a:endParaRPr lang="en-US" sz="1500" dirty="0"/>
          </a:p>
        </p:txBody>
      </p:sp>
      <p:sp>
        <p:nvSpPr>
          <p:cNvPr id="3" name="Content Placeholder 2"/>
          <p:cNvSpPr>
            <a:spLocks noGrp="1"/>
          </p:cNvSpPr>
          <p:nvPr>
            <p:ph idx="1"/>
          </p:nvPr>
        </p:nvSpPr>
        <p:spPr>
          <a:xfrm>
            <a:off x="457200" y="1295400"/>
            <a:ext cx="8229600" cy="2971800"/>
          </a:xfrm>
        </p:spPr>
        <p:txBody>
          <a:bodyPr/>
          <a:lstStyle/>
          <a:p>
            <a:r>
              <a:rPr lang="en-US" dirty="0"/>
              <a:t>We construct circuits using </a:t>
            </a:r>
            <a:r>
              <a:rPr lang="en-US" i="1" dirty="0"/>
              <a:t>gates</a:t>
            </a:r>
            <a:r>
              <a:rPr lang="en-US" dirty="0"/>
              <a:t>, which take as input the values of two or more Boolean variables and produce one or more bits as output, and </a:t>
            </a:r>
            <a:r>
              <a:rPr lang="en-US" i="1" dirty="0"/>
              <a:t>inverters</a:t>
            </a:r>
            <a:r>
              <a:rPr lang="en-US" dirty="0"/>
              <a:t>, which take the value of a Boolean variable as input and produce the complement of this value as output.</a:t>
            </a:r>
          </a:p>
        </p:txBody>
      </p:sp>
      <p:pic>
        <p:nvPicPr>
          <p:cNvPr id="8" name="Picture 3" descr="Basic types of gates.&#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89237" y="4572000"/>
            <a:ext cx="6565526" cy="838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Gates with n inputs.&#10;"/>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1289237" y="5639158"/>
            <a:ext cx="6565526"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74327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343400"/>
              </a:xfrm>
            </p:spPr>
            <p:txBody>
              <a:bodyPr/>
              <a:lstStyle/>
              <a:p>
                <a:r>
                  <a:rPr lang="en-US" dirty="0"/>
                  <a:t>Combinatorial circuits can be constructed using a combination of inverters, OR gates, and </a:t>
                </a:r>
                <a:r>
                  <a:rPr lang="en-US" dirty="0" err="1"/>
                  <a:t>AND</a:t>
                </a:r>
                <a:r>
                  <a:rPr lang="en-US" dirty="0"/>
                  <a:t> gates. Gates may share input and the output of one or more gates may be input to another.</a:t>
                </a:r>
              </a:p>
              <a:p>
                <a:r>
                  <a:rPr lang="en-US" dirty="0"/>
                  <a:t>We show two ways of</a:t>
                </a:r>
                <a:br>
                  <a:rPr lang="en-US" dirty="0"/>
                </a:br>
                <a:r>
                  <a:rPr lang="en-US" dirty="0"/>
                  <a:t>constructing a circuit</a:t>
                </a:r>
                <a:br>
                  <a:rPr lang="en-US" dirty="0"/>
                </a:br>
                <a:r>
                  <a:rPr lang="en-US" dirty="0"/>
                  <a:t>that produces the</a:t>
                </a:r>
                <a:br>
                  <a:rPr lang="en-US" dirty="0"/>
                </a:br>
                <a:r>
                  <a:rPr lang="en-US" dirty="0"/>
                  <a:t>output </a:t>
                </a:r>
                <a:r>
                  <a:rPr lang="en-US" i="1" dirty="0" err="1"/>
                  <a:t>xy</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i="1"/>
                          <m:t>x</m:t>
                        </m:r>
                      </m:e>
                    </m:acc>
                  </m:oMath>
                </a14:m>
                <a:r>
                  <a:rPr lang="en-US" i="1" dirty="0"/>
                  <a: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343400"/>
              </a:xfrm>
              <a:blipFill>
                <a:blip r:embed="rId2"/>
                <a:stretch>
                  <a:fillRect l="-1852" t="-1826" r="-74" b="-1826"/>
                </a:stretch>
              </a:blipFill>
            </p:spPr>
            <p:txBody>
              <a:bodyPr/>
              <a:lstStyle/>
              <a:p>
                <a:r>
                  <a:rPr lang="en-US">
                    <a:noFill/>
                  </a:rPr>
                  <a:t> </a:t>
                </a:r>
              </a:p>
            </p:txBody>
          </p:sp>
        </mc:Fallback>
      </mc:AlternateContent>
      <p:pic>
        <p:nvPicPr>
          <p:cNvPr id="8" name="Picture 3" descr="Two ways to draw the same circuit.&#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562600" y="3764280"/>
            <a:ext cx="3200400" cy="276367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257873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2</a:t>
            </a:r>
          </a:p>
        </p:txBody>
      </p:sp>
      <p:sp>
        <p:nvSpPr>
          <p:cNvPr id="3" name="Content Placeholder 2"/>
          <p:cNvSpPr>
            <a:spLocks noGrp="1"/>
          </p:cNvSpPr>
          <p:nvPr>
            <p:ph idx="1"/>
          </p:nvPr>
        </p:nvSpPr>
        <p:spPr>
          <a:xfrm>
            <a:off x="457200" y="1295400"/>
            <a:ext cx="8229600" cy="1066800"/>
          </a:xfrm>
        </p:spPr>
        <p:txBody>
          <a:bodyPr/>
          <a:lstStyle/>
          <a:p>
            <a:r>
              <a:rPr lang="en-US" b="1" dirty="0"/>
              <a:t>Example</a:t>
            </a:r>
            <a:r>
              <a:rPr lang="en-US" dirty="0"/>
              <a:t>: Construct circuits that produce these outputs</a:t>
            </a:r>
          </a:p>
        </p:txBody>
      </p:sp>
      <p:graphicFrame>
        <p:nvGraphicFramePr>
          <p:cNvPr id="4" name="Object 3"/>
          <p:cNvGraphicFramePr>
            <a:graphicFrameLocks noChangeAspect="1"/>
          </p:cNvGraphicFramePr>
          <p:nvPr>
            <p:extLst>
              <p:ext uri="{D42A27DB-BD31-4B8C-83A1-F6EECF244321}">
                <p14:modId xmlns:p14="http://schemas.microsoft.com/office/powerpoint/2010/main" val="1297221462"/>
              </p:ext>
            </p:extLst>
          </p:nvPr>
        </p:nvGraphicFramePr>
        <p:xfrm>
          <a:off x="546100" y="2438400"/>
          <a:ext cx="2806700" cy="2028604"/>
        </p:xfrm>
        <a:graphic>
          <a:graphicData uri="http://schemas.openxmlformats.org/presentationml/2006/ole">
            <mc:AlternateContent xmlns:mc="http://schemas.openxmlformats.org/markup-compatibility/2006">
              <mc:Choice xmlns:v="urn:schemas-microsoft-com:vml" Requires="v">
                <p:oleObj spid="_x0000_s64547" name="Equation" r:id="rId3" imgW="1282680" imgH="927000" progId="Equation.DSMT4">
                  <p:embed/>
                </p:oleObj>
              </mc:Choice>
              <mc:Fallback>
                <p:oleObj name="Equation" r:id="rId3" imgW="1282680" imgH="927000" progId="Equation.DSMT4">
                  <p:embed/>
                  <p:pic>
                    <p:nvPicPr>
                      <p:cNvPr id="0" name=""/>
                      <p:cNvPicPr/>
                      <p:nvPr/>
                    </p:nvPicPr>
                    <p:blipFill>
                      <a:blip r:embed="rId4"/>
                      <a:stretch>
                        <a:fillRect/>
                      </a:stretch>
                    </p:blipFill>
                    <p:spPr>
                      <a:xfrm>
                        <a:off x="546100" y="2438400"/>
                        <a:ext cx="2806700" cy="2028604"/>
                      </a:xfrm>
                      <a:prstGeom prst="rect">
                        <a:avLst/>
                      </a:prstGeom>
                    </p:spPr>
                  </p:pic>
                </p:oleObj>
              </mc:Fallback>
            </mc:AlternateContent>
          </a:graphicData>
        </a:graphic>
      </p:graphicFrame>
      <p:pic>
        <p:nvPicPr>
          <p:cNvPr id="8" name="Picture 4" descr="Circuits that produce the outputs specified in example 1.&#10;"/>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4237172" y="2125967"/>
            <a:ext cx="4221028" cy="432295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4"/>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295642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Adders</a:t>
            </a:r>
            <a:r>
              <a:rPr lang="en-US" sz="1500" dirty="0"/>
              <a:t> 1</a:t>
            </a:r>
          </a:p>
        </p:txBody>
      </p:sp>
      <p:sp>
        <p:nvSpPr>
          <p:cNvPr id="3" name="Content Placeholder 2"/>
          <p:cNvSpPr>
            <a:spLocks noGrp="1"/>
          </p:cNvSpPr>
          <p:nvPr>
            <p:ph idx="1"/>
          </p:nvPr>
        </p:nvSpPr>
        <p:spPr>
          <a:xfrm>
            <a:off x="457200" y="1295400"/>
            <a:ext cx="8458200" cy="2565400"/>
          </a:xfrm>
        </p:spPr>
        <p:txBody>
          <a:bodyPr/>
          <a:lstStyle/>
          <a:p>
            <a:pPr>
              <a:spcBef>
                <a:spcPts val="600"/>
              </a:spcBef>
            </a:pPr>
            <a:r>
              <a:rPr lang="en-US" sz="2400" dirty="0"/>
              <a:t>Logic circuits can be used to add two positive integers from their binary expansions. </a:t>
            </a:r>
          </a:p>
          <a:p>
            <a:pPr>
              <a:spcBef>
                <a:spcPts val="600"/>
              </a:spcBef>
            </a:pPr>
            <a:r>
              <a:rPr lang="en-US" sz="2400" dirty="0"/>
              <a:t>The first step is to build a </a:t>
            </a:r>
            <a:r>
              <a:rPr lang="en-US" sz="2400" i="1" dirty="0"/>
              <a:t>half adder </a:t>
            </a:r>
            <a:r>
              <a:rPr lang="en-US" sz="2400" dirty="0"/>
              <a:t>that adds two bits, but which does not accept a carry from a previous addition.</a:t>
            </a:r>
          </a:p>
          <a:p>
            <a:pPr>
              <a:spcBef>
                <a:spcPts val="600"/>
              </a:spcBef>
            </a:pPr>
            <a:r>
              <a:rPr lang="en-US" sz="2400" dirty="0"/>
              <a:t>Since the circuit has more than one output, it is a </a:t>
            </a:r>
            <a:r>
              <a:rPr lang="en-US" sz="2400" i="1" dirty="0"/>
              <a:t>multiple output circuit</a:t>
            </a:r>
            <a:r>
              <a:rPr lang="en-US" sz="2400" dirty="0"/>
              <a:t>.</a:t>
            </a:r>
          </a:p>
        </p:txBody>
      </p:sp>
      <p:sp>
        <p:nvSpPr>
          <p:cNvPr id="9" name="Content Placeholder 3"/>
          <p:cNvSpPr>
            <a:spLocks noGrp="1"/>
          </p:cNvSpPr>
          <p:nvPr>
            <p:ph idx="13"/>
          </p:nvPr>
        </p:nvSpPr>
        <p:spPr>
          <a:xfrm>
            <a:off x="1143000" y="3937000"/>
            <a:ext cx="3108960" cy="685800"/>
          </a:xfrm>
          <a:solidFill>
            <a:srgbClr val="E1F3FF"/>
          </a:solidFill>
          <a:ln w="28575">
            <a:solidFill>
              <a:srgbClr val="00B0F0"/>
            </a:solidFill>
          </a:ln>
        </p:spPr>
        <p:txBody>
          <a:bodyPr/>
          <a:lstStyle/>
          <a:p>
            <a:r>
              <a:rPr lang="en-US" sz="2000" b="1" dirty="0"/>
              <a:t>TABLE 3 </a:t>
            </a:r>
            <a:r>
              <a:rPr lang="en-US" sz="2000" dirty="0"/>
              <a:t>Input and Output for the Half Adder.</a:t>
            </a:r>
          </a:p>
        </p:txBody>
      </p:sp>
      <p:graphicFrame>
        <p:nvGraphicFramePr>
          <p:cNvPr id="11" name="Table 4"/>
          <p:cNvGraphicFramePr>
            <a:graphicFrameLocks noGrp="1"/>
          </p:cNvGraphicFramePr>
          <p:nvPr>
            <p:extLst>
              <p:ext uri="{D42A27DB-BD31-4B8C-83A1-F6EECF244321}">
                <p14:modId xmlns:p14="http://schemas.microsoft.com/office/powerpoint/2010/main" val="2156879386"/>
              </p:ext>
            </p:extLst>
          </p:nvPr>
        </p:nvGraphicFramePr>
        <p:xfrm>
          <a:off x="1143000" y="4622800"/>
          <a:ext cx="3108960" cy="19304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248270375"/>
                    </a:ext>
                  </a:extLst>
                </a:gridCol>
                <a:gridCol w="731520">
                  <a:extLst>
                    <a:ext uri="{9D8B030D-6E8A-4147-A177-3AD203B41FA5}">
                      <a16:colId xmlns:a16="http://schemas.microsoft.com/office/drawing/2014/main" val="3958894785"/>
                    </a:ext>
                  </a:extLst>
                </a:gridCol>
                <a:gridCol w="914400">
                  <a:extLst>
                    <a:ext uri="{9D8B030D-6E8A-4147-A177-3AD203B41FA5}">
                      <a16:colId xmlns:a16="http://schemas.microsoft.com/office/drawing/2014/main" val="89900"/>
                    </a:ext>
                  </a:extLst>
                </a:gridCol>
                <a:gridCol w="731520">
                  <a:extLst>
                    <a:ext uri="{9D8B030D-6E8A-4147-A177-3AD203B41FA5}">
                      <a16:colId xmlns:a16="http://schemas.microsoft.com/office/drawing/2014/main" val="2435101084"/>
                    </a:ext>
                  </a:extLst>
                </a:gridCol>
              </a:tblGrid>
              <a:tr h="370840">
                <a:tc>
                  <a:txBody>
                    <a:bodyPr/>
                    <a:lstStyle/>
                    <a:p>
                      <a:pPr algn="r"/>
                      <a:r>
                        <a:rPr lang="en-US"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800" b="1" i="1" u="none" strike="noStrike" kern="1200" baseline="0" dirty="0">
                          <a:solidFill>
                            <a:schemeClr val="tx1"/>
                          </a:solidFill>
                          <a:latin typeface="+mn-lt"/>
                          <a:ea typeface="+mn-ea"/>
                          <a:cs typeface="+mn-cs"/>
                        </a:rPr>
                        <a:t>Output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908030127"/>
                  </a:ext>
                </a:extLst>
              </a:tr>
              <a:tr h="370840">
                <a:tc>
                  <a:txBody>
                    <a:bodyPr/>
                    <a:lstStyle/>
                    <a:p>
                      <a:pPr algn="ctr"/>
                      <a:r>
                        <a:rPr lang="en-US" b="1" i="1" dirty="0"/>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s</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043309135"/>
                  </a:ext>
                </a:extLst>
              </a:tr>
              <a:tr h="370840">
                <a:tc>
                  <a:txBody>
                    <a:bodyPr/>
                    <a:lstStyle/>
                    <a:p>
                      <a:pPr algn="ctr"/>
                      <a:r>
                        <a:rPr lang="en-US" dirty="0"/>
                        <a:t>1</a:t>
                      </a:r>
                    </a:p>
                    <a:p>
                      <a:pPr algn="ctr"/>
                      <a:r>
                        <a:rPr lang="en-US" dirty="0"/>
                        <a:t>1</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0</a:t>
                      </a:r>
                    </a:p>
                    <a:p>
                      <a:pPr algn="ctr"/>
                      <a:r>
                        <a:rPr lang="en-US" dirty="0"/>
                        <a:t>1</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967296026"/>
                  </a:ext>
                </a:extLst>
              </a:tr>
            </a:tbl>
          </a:graphicData>
        </a:graphic>
      </p:graphicFrame>
      <p:pic>
        <p:nvPicPr>
          <p:cNvPr id="10" name="Picture 5" descr="The half adder.&#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648200" y="4579957"/>
            <a:ext cx="4102870" cy="16971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6"/>
          <p:cNvSpPr>
            <a:spLocks noGrp="1"/>
          </p:cNvSpPr>
          <p:nvPr>
            <p:ph type="body" sz="quarter" idx="15"/>
          </p:nvPr>
        </p:nvSpPr>
        <p:spPr>
          <a:xfrm>
            <a:off x="4645152"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53255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Adders</a:t>
            </a:r>
            <a:r>
              <a:rPr lang="en-US" sz="1500" dirty="0"/>
              <a:t> 2</a:t>
            </a:r>
          </a:p>
        </p:txBody>
      </p:sp>
      <p:sp>
        <p:nvSpPr>
          <p:cNvPr id="3" name="Content Placeholder 2"/>
          <p:cNvSpPr>
            <a:spLocks noGrp="1"/>
          </p:cNvSpPr>
          <p:nvPr>
            <p:ph idx="1"/>
          </p:nvPr>
        </p:nvSpPr>
        <p:spPr>
          <a:xfrm>
            <a:off x="457200" y="1295400"/>
            <a:ext cx="8458200" cy="1066800"/>
          </a:xfrm>
        </p:spPr>
        <p:txBody>
          <a:bodyPr/>
          <a:lstStyle/>
          <a:p>
            <a:r>
              <a:rPr lang="en-US" dirty="0"/>
              <a:t>A </a:t>
            </a:r>
            <a:r>
              <a:rPr lang="en-US" i="1" dirty="0"/>
              <a:t>full adder </a:t>
            </a:r>
            <a:r>
              <a:rPr lang="en-US" dirty="0"/>
              <a:t>is used to compute the sum bit and the carry bit when two bits and a carry are added.</a:t>
            </a:r>
          </a:p>
        </p:txBody>
      </p:sp>
      <p:sp>
        <p:nvSpPr>
          <p:cNvPr id="9" name="Content Placeholder 3"/>
          <p:cNvSpPr>
            <a:spLocks noGrp="1"/>
          </p:cNvSpPr>
          <p:nvPr>
            <p:ph idx="13"/>
          </p:nvPr>
        </p:nvSpPr>
        <p:spPr>
          <a:xfrm>
            <a:off x="762000" y="2514600"/>
            <a:ext cx="3483033" cy="685800"/>
          </a:xfrm>
          <a:solidFill>
            <a:srgbClr val="E1F3FF"/>
          </a:solidFill>
          <a:ln w="28575">
            <a:solidFill>
              <a:srgbClr val="00B0F0"/>
            </a:solidFill>
          </a:ln>
        </p:spPr>
        <p:txBody>
          <a:bodyPr/>
          <a:lstStyle/>
          <a:p>
            <a:r>
              <a:rPr lang="en-US" sz="2000" b="1" dirty="0"/>
              <a:t>TABLE 3 </a:t>
            </a:r>
            <a:r>
              <a:rPr lang="en-US" sz="2000" dirty="0"/>
              <a:t>Input and Output for the Full Adder.</a:t>
            </a:r>
          </a:p>
        </p:txBody>
      </p:sp>
      <p:graphicFrame>
        <p:nvGraphicFramePr>
          <p:cNvPr id="11" name="Table 4"/>
          <p:cNvGraphicFramePr>
            <a:graphicFrameLocks noGrp="1"/>
          </p:cNvGraphicFramePr>
          <p:nvPr>
            <p:extLst>
              <p:ext uri="{D42A27DB-BD31-4B8C-83A1-F6EECF244321}">
                <p14:modId xmlns:p14="http://schemas.microsoft.com/office/powerpoint/2010/main" val="1496342083"/>
              </p:ext>
            </p:extLst>
          </p:nvPr>
        </p:nvGraphicFramePr>
        <p:xfrm>
          <a:off x="762001" y="3200400"/>
          <a:ext cx="3483032" cy="30276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248270375"/>
                    </a:ext>
                  </a:extLst>
                </a:gridCol>
                <a:gridCol w="565265">
                  <a:extLst>
                    <a:ext uri="{9D8B030D-6E8A-4147-A177-3AD203B41FA5}">
                      <a16:colId xmlns:a16="http://schemas.microsoft.com/office/drawing/2014/main" val="3958894785"/>
                    </a:ext>
                  </a:extLst>
                </a:gridCol>
                <a:gridCol w="914400">
                  <a:extLst>
                    <a:ext uri="{9D8B030D-6E8A-4147-A177-3AD203B41FA5}">
                      <a16:colId xmlns:a16="http://schemas.microsoft.com/office/drawing/2014/main" val="89900"/>
                    </a:ext>
                  </a:extLst>
                </a:gridCol>
                <a:gridCol w="706582">
                  <a:extLst>
                    <a:ext uri="{9D8B030D-6E8A-4147-A177-3AD203B41FA5}">
                      <a16:colId xmlns:a16="http://schemas.microsoft.com/office/drawing/2014/main" val="468552174"/>
                    </a:ext>
                  </a:extLst>
                </a:gridCol>
                <a:gridCol w="565265">
                  <a:extLst>
                    <a:ext uri="{9D8B030D-6E8A-4147-A177-3AD203B41FA5}">
                      <a16:colId xmlns:a16="http://schemas.microsoft.com/office/drawing/2014/main" val="2435101084"/>
                    </a:ext>
                  </a:extLst>
                </a:gridCol>
              </a:tblGrid>
              <a:tr h="370840">
                <a:tc>
                  <a:txBody>
                    <a:bodyPr/>
                    <a:lstStyle/>
                    <a:p>
                      <a:pPr algn="r"/>
                      <a:r>
                        <a:rPr lang="en-US"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800" b="1" i="1" u="none" strike="noStrike" kern="1200" baseline="0" dirty="0">
                          <a:solidFill>
                            <a:schemeClr val="tx1"/>
                          </a:solidFill>
                          <a:latin typeface="+mn-lt"/>
                          <a:ea typeface="+mn-ea"/>
                          <a:cs typeface="+mn-cs"/>
                        </a:rPr>
                        <a:t>Output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endParaRPr lang="en-US"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908030127"/>
                  </a:ext>
                </a:extLst>
              </a:tr>
              <a:tr h="370840">
                <a:tc>
                  <a:txBody>
                    <a:bodyPr/>
                    <a:lstStyle/>
                    <a:p>
                      <a:pPr algn="ctr"/>
                      <a:r>
                        <a:rPr lang="en-US" b="1" i="1" dirty="0"/>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r>
                        <a:rPr lang="en-US" b="1" i="1" baseline="-25000" dirty="0"/>
                        <a:t>i</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s</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r>
                        <a:rPr lang="en-US" b="1" i="1" baseline="-25000" dirty="0"/>
                        <a:t>i </a:t>
                      </a:r>
                      <a:r>
                        <a:rPr lang="en-US" b="1" i="0" baseline="-25000" dirty="0"/>
                        <a:t>+</a:t>
                      </a:r>
                      <a:r>
                        <a:rPr lang="en-US" b="1" i="1" baseline="-25000" dirty="0"/>
                        <a:t> 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043309135"/>
                  </a:ext>
                </a:extLst>
              </a:tr>
              <a:tr h="370840">
                <a:tc>
                  <a:txBody>
                    <a:bodyPr/>
                    <a:lstStyle/>
                    <a:p>
                      <a:pPr algn="ctr"/>
                      <a:r>
                        <a:rPr lang="en-US" dirty="0"/>
                        <a:t>1</a:t>
                      </a:r>
                    </a:p>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1</a:t>
                      </a:r>
                    </a:p>
                    <a:p>
                      <a:pPr algn="ctr"/>
                      <a:r>
                        <a:rPr lang="en-US" dirty="0"/>
                        <a:t>0</a:t>
                      </a:r>
                    </a:p>
                    <a:p>
                      <a:pPr algn="ctr"/>
                      <a:r>
                        <a:rPr lang="en-US" dirty="0"/>
                        <a:t>0</a:t>
                      </a:r>
                    </a:p>
                    <a:p>
                      <a:pPr algn="ctr"/>
                      <a:r>
                        <a:rPr lang="en-US" dirty="0"/>
                        <a:t>1</a:t>
                      </a:r>
                    </a:p>
                    <a:p>
                      <a:pPr algn="ctr"/>
                      <a:r>
                        <a:rPr lang="en-US" dirty="0"/>
                        <a:t>1</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0</a:t>
                      </a:r>
                    </a:p>
                    <a:p>
                      <a:pPr algn="ctr"/>
                      <a:r>
                        <a:rPr lang="en-US" dirty="0"/>
                        <a:t>1</a:t>
                      </a:r>
                    </a:p>
                    <a:p>
                      <a:pPr algn="ctr"/>
                      <a:r>
                        <a:rPr lang="en-US" dirty="0"/>
                        <a:t>0</a:t>
                      </a:r>
                    </a:p>
                    <a:p>
                      <a:pPr algn="ctr"/>
                      <a:r>
                        <a:rPr lang="en-US" dirty="0"/>
                        <a:t>1</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1</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967296026"/>
                  </a:ext>
                </a:extLst>
              </a:tr>
            </a:tbl>
          </a:graphicData>
        </a:graphic>
      </p:graphicFrame>
      <p:pic>
        <p:nvPicPr>
          <p:cNvPr id="10" name="Picture 5" descr="A full adder.&#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572000" y="4114800"/>
            <a:ext cx="4102870" cy="150438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78152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Adders</a:t>
            </a:r>
            <a:r>
              <a:rPr lang="en-US" sz="1500" dirty="0"/>
              <a:t> 3</a:t>
            </a:r>
          </a:p>
        </p:txBody>
      </p:sp>
      <p:sp>
        <p:nvSpPr>
          <p:cNvPr id="3" name="Content Placeholder 2"/>
          <p:cNvSpPr>
            <a:spLocks noGrp="1"/>
          </p:cNvSpPr>
          <p:nvPr>
            <p:ph idx="1"/>
          </p:nvPr>
        </p:nvSpPr>
        <p:spPr/>
        <p:txBody>
          <a:bodyPr/>
          <a:lstStyle/>
          <a:p>
            <a:r>
              <a:rPr lang="en-US" dirty="0"/>
              <a:t>A half adder and multiple full adders can be used to produce the sum of </a:t>
            </a:r>
            <a:r>
              <a:rPr lang="en-US" i="1" dirty="0"/>
              <a:t>n</a:t>
            </a:r>
            <a:r>
              <a:rPr lang="en-US" dirty="0"/>
              <a:t> bit integers. </a:t>
            </a:r>
          </a:p>
          <a:p>
            <a:r>
              <a:rPr lang="en-US" b="1" dirty="0"/>
              <a:t>Example</a:t>
            </a:r>
            <a:r>
              <a:rPr lang="en-US" dirty="0"/>
              <a:t>:  Here is a circuit to compute the sum of two three-bit integers.</a:t>
            </a:r>
          </a:p>
        </p:txBody>
      </p:sp>
      <p:pic>
        <p:nvPicPr>
          <p:cNvPr id="12" name="Picture 3" descr="Adding two three-bit integers with full and Half adders.&#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057400" y="3600190"/>
            <a:ext cx="5029200" cy="27818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53293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5204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Logic Gates – Appendix</a:t>
            </a:r>
          </a:p>
        </p:txBody>
      </p:sp>
      <p:sp>
        <p:nvSpPr>
          <p:cNvPr id="3" name="Content Placeholder 2"/>
          <p:cNvSpPr>
            <a:spLocks noGrp="1"/>
          </p:cNvSpPr>
          <p:nvPr>
            <p:ph idx="1"/>
          </p:nvPr>
        </p:nvSpPr>
        <p:spPr>
          <a:xfrm>
            <a:off x="457200" y="1295400"/>
            <a:ext cx="8534400" cy="4953000"/>
          </a:xfrm>
        </p:spPr>
        <p:txBody>
          <a:bodyPr/>
          <a:lstStyle/>
          <a:p>
            <a:r>
              <a:rPr lang="en-US" sz="2400" b="1" dirty="0"/>
              <a:t>Top image: </a:t>
            </a:r>
            <a:r>
              <a:rPr lang="en-US" sz="2400" dirty="0"/>
              <a:t>There are three basic logic gates. The first gate is an inverter, which has an input x and an output not x. The second gate is an OR gate, which has two inputs x and y and one output x plus y. The third gate is an AND gate, which has two inputs x and y and one output </a:t>
            </a:r>
            <a:r>
              <a:rPr lang="en-US" sz="2400" dirty="0" err="1"/>
              <a:t>xy</a:t>
            </a:r>
            <a:r>
              <a:rPr lang="en-US" sz="2400" dirty="0"/>
              <a:t>. </a:t>
            </a:r>
            <a:endParaRPr lang="en-US" sz="2400" b="1" dirty="0"/>
          </a:p>
          <a:p>
            <a:r>
              <a:rPr lang="en-US" sz="2400" b="1" dirty="0"/>
              <a:t>Bottom image:</a:t>
            </a:r>
            <a:r>
              <a:rPr lang="en-US" sz="2400" dirty="0"/>
              <a:t> There are two gates. The first gate is an AND gate that has n inputs, x subscript 1, x subscript 2 and so on to x subscript n, and one output, x subscript 1, x subscript 2 and so on, x subscript n. The second gate is an OR gate that has n inputs, x subscript 1, x subscript 2 and so on to x subscript n, and one output, x subscript 1 plus x subscript 2 and so on plus x subscript n. </a:t>
            </a:r>
            <a:endParaRPr lang="en-US" sz="2400" b="1"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27850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Boolean 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12.1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Combinations of Gates</a:t>
            </a:r>
            <a:r>
              <a:rPr lang="en-US" sz="1500" dirty="0"/>
              <a:t> 1</a:t>
            </a:r>
            <a:r>
              <a:rPr lang="en-US" sz="3200" dirty="0"/>
              <a:t> – Appendix</a:t>
            </a:r>
          </a:p>
        </p:txBody>
      </p:sp>
      <p:sp>
        <p:nvSpPr>
          <p:cNvPr id="3" name="Content Placeholder 2"/>
          <p:cNvSpPr>
            <a:spLocks noGrp="1"/>
          </p:cNvSpPr>
          <p:nvPr>
            <p:ph idx="1"/>
          </p:nvPr>
        </p:nvSpPr>
        <p:spPr>
          <a:xfrm>
            <a:off x="457200" y="1295400"/>
            <a:ext cx="8534400" cy="5181600"/>
          </a:xfrm>
        </p:spPr>
        <p:txBody>
          <a:bodyPr/>
          <a:lstStyle/>
          <a:p>
            <a:r>
              <a:rPr lang="en-US" sz="2200" dirty="0"/>
              <a:t>Circuit 1. There is a logical circuit consisting of 1 inverter, 2 AND gates, and 1 OR gate. The circuit has 4 inputs, 2 x and 2 y, and 1 output. The first pair of x and y is considered as an input for the first AND gate, the output is x, y. The second x input passes through the inverter with the result of not x. Together with the second y, it is considered as an input for the second AND gate. The output is not x, y. The 2 outputs, x, y and not x, y, are in turn considered as inputs for the OR gate. The output is x, y plus not x, y. Circuit 2 contains the same gates and inverter as the first circuit. There are only two initial inputs for this circuit, x and y. Each of these inputs is divided into 2 branches so that the first pair of x and y branches passes through the first AND gate. The output is x, y. The second x branch passes through the inverter with not x output and together with the second y branch passes through the second AND gate. The output is not x, y. The two outputs, x, y, and not x, y, are considered as inputs for the OR gate. The output is x, y plus not x, y. </a:t>
            </a:r>
            <a:endParaRPr lang="en-US" sz="2200" b="1"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404929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Combinations of Gates</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1800" dirty="0"/>
              <a:t>Circuit A. There is a logical circuit consisting of 1 inverter, 1 AND gate, and 1 OR gate. There are 3 inputs, x, y and x. The first x together with y enters the OR gate, the output is x plus y. The second x passes through the inverter resulting in not x. Together with the output of the OR gate, it is considered as input for the AND gate. The output is left parenthesis x plus y right parenthesis not x. Circuit B. The circuit consists of 3 inverters, 1 OR gate, and 1 AND gate. There are 3 inputs, x, y, and z. x passes through the inverter and results in not x. z also passes through the second inverter and results in not z. Together with y, not z enters the OR gate. The output is y plus not z. This output, in turn, enters the third inverter, and results in not left parenthesis y plus not z right parenthesis. This output together with not x is considered as the input for the AND gate. The output is not x, not left parenthesis y plus not z right parenthesis. Circuit C. The circuit consists of 3 inverters, 2 AND gates, and 1 OR gate. There are 6 inputs,  x, y, z, x, y, and z. The first set of x, y, and z enters the OR gate and results in x plus y plus z. Each of the elements of the second x, y, z set passes through the inverter, producing separately not x, not y, and not z. These 3 outputs are considered as the input for the first AND gate. The output is not x, not y, not z. This output, together with the output of the OR gate, x plus y plus z, enters the second AND gate. The output is left parenthesis x plus y plus z right parenthesis not x, not y, not z.</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121076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Adders</a:t>
            </a:r>
            <a:r>
              <a:rPr lang="en-US" sz="1500" dirty="0"/>
              <a:t> 1</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There is a logical circuit consisting of 1 inverter, 2 AND gates, and 1 OR gate. There are two inputs, x and y. Each of these inputs is divided into 2 branches so that the first pair of x and y branches passes through the OR gate. The output is x plus y. The second pair of x and y branches passes through the first AND gate. The output is x, y, that is divided into 2 branches so that the first x, y passes through the inverter with the output not left parenthesis x, y right parenthesis. Together with the result of the OR gate, it is considered as an input for the second AND gate. The second x, y is the first output of the circuit, and it is labeled Carry equals x, y. The second output of the circuit is the result of the second AND gate, which is Sum equals left parenthesis x plus y right parenthesis, not left parenthesis x, y right parenthesis.</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165905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Adders</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200" dirty="0"/>
              <a:t>There is a logical circuit consisting of 1 OR gate and 2 Half adders. The circuit has 3 inputs c subscript </a:t>
            </a:r>
            <a:r>
              <a:rPr lang="en-US" sz="2200" dirty="0" err="1"/>
              <a:t>i</a:t>
            </a:r>
            <a:r>
              <a:rPr lang="en-US" sz="2200" dirty="0"/>
              <a:t>, x, y. Input c subscript </a:t>
            </a:r>
            <a:r>
              <a:rPr lang="en-US" sz="2200" dirty="0" err="1"/>
              <a:t>i</a:t>
            </a:r>
            <a:r>
              <a:rPr lang="en-US" sz="2200" dirty="0"/>
              <a:t> is left parenthesis x plus y right parenthesis not left parenthesis x, y right parenthesis. C subscript </a:t>
            </a:r>
            <a:r>
              <a:rPr lang="en-US" sz="2200" dirty="0" err="1"/>
              <a:t>i</a:t>
            </a:r>
            <a:r>
              <a:rPr lang="en-US" sz="2200" dirty="0"/>
              <a:t> is the first input of the first half adder. A pair of x and y is the input of the second half adder. The first output of the second Half adder is the second input of the first Half adder. And the second output is x, y, that goes to the OR gate. The first output of the first Half adder is the first output of the circuit, that is labeled s equals x, y, c subscript </a:t>
            </a:r>
            <a:r>
              <a:rPr lang="en-US" sz="2200" dirty="0" err="1"/>
              <a:t>i</a:t>
            </a:r>
            <a:r>
              <a:rPr lang="en-US" sz="2200" dirty="0"/>
              <a:t> plus x, not y, not c subscript </a:t>
            </a:r>
            <a:r>
              <a:rPr lang="en-US" sz="2200" dirty="0" err="1"/>
              <a:t>i</a:t>
            </a:r>
            <a:r>
              <a:rPr lang="en-US" sz="2200" dirty="0"/>
              <a:t> plus not x, y, not c subscript </a:t>
            </a:r>
            <a:r>
              <a:rPr lang="en-US" sz="2200" dirty="0" err="1"/>
              <a:t>i</a:t>
            </a:r>
            <a:r>
              <a:rPr lang="en-US" sz="2200" dirty="0"/>
              <a:t> plus not x, not y, c subscript </a:t>
            </a:r>
            <a:r>
              <a:rPr lang="en-US" sz="2200" dirty="0" err="1"/>
              <a:t>i</a:t>
            </a:r>
            <a:r>
              <a:rPr lang="en-US" sz="2200" dirty="0"/>
              <a:t>. The second output of the first Half adder goes to the OR gate. The result of the OR gate is the second output of the circuit, that labeled c subscript </a:t>
            </a:r>
            <a:r>
              <a:rPr lang="en-US" sz="2200" dirty="0" err="1"/>
              <a:t>i</a:t>
            </a:r>
            <a:r>
              <a:rPr lang="en-US" sz="2200" dirty="0"/>
              <a:t> plus one equals x, y, c subscript </a:t>
            </a:r>
            <a:r>
              <a:rPr lang="en-US" sz="2200" dirty="0" err="1"/>
              <a:t>i</a:t>
            </a:r>
            <a:r>
              <a:rPr lang="en-US" sz="2200" dirty="0"/>
              <a:t> plus x, y, c subscript </a:t>
            </a:r>
            <a:r>
              <a:rPr lang="en-US" sz="2200" dirty="0" err="1"/>
              <a:t>i</a:t>
            </a:r>
            <a:r>
              <a:rPr lang="en-US" sz="2200" dirty="0"/>
              <a:t> plus x, not y, c subscript </a:t>
            </a:r>
            <a:r>
              <a:rPr lang="en-US" sz="2200" dirty="0" err="1"/>
              <a:t>i</a:t>
            </a:r>
            <a:r>
              <a:rPr lang="en-US" sz="2200" dirty="0"/>
              <a:t> plus not x, y, c subscript </a:t>
            </a:r>
            <a:r>
              <a:rPr lang="en-US" sz="2200" dirty="0" err="1"/>
              <a:t>i</a:t>
            </a:r>
            <a:r>
              <a:rPr lang="en-US" sz="22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229763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Adders</a:t>
            </a:r>
            <a:r>
              <a:rPr lang="en-US" sz="1500" dirty="0"/>
              <a:t> 3</a:t>
            </a:r>
            <a:r>
              <a:rPr lang="en-US" sz="3200" dirty="0"/>
              <a:t> – Appendix</a:t>
            </a:r>
          </a:p>
        </p:txBody>
      </p:sp>
      <p:sp>
        <p:nvSpPr>
          <p:cNvPr id="3" name="Content Placeholder 2"/>
          <p:cNvSpPr>
            <a:spLocks noGrp="1"/>
          </p:cNvSpPr>
          <p:nvPr>
            <p:ph idx="1"/>
          </p:nvPr>
        </p:nvSpPr>
        <p:spPr>
          <a:xfrm>
            <a:off x="457200" y="1295400"/>
            <a:ext cx="8534400" cy="5029200"/>
          </a:xfrm>
        </p:spPr>
        <p:txBody>
          <a:bodyPr/>
          <a:lstStyle/>
          <a:p>
            <a:r>
              <a:rPr lang="en-US" sz="2200" dirty="0"/>
              <a:t>There is a logical circuit consisting of 1 Half adder and 2 Full adders. The circuit has 6 inputs. x subscript 0 to x subscript 2, y subscript 0, and y subscript 1. And it has 4 outputs. The first set of x subscript 0 and y subscript 0 goes to the first Half adder, the first output of which is s subscript 0 and it is the first output of the circuit. And the second output of the first Half adder is c subscript 0, it is considered as an input for the first Full adder. The second set of x subscript 1 and y subscript 1 goes to the first Full adder, the first output of which is s subscript 1 and it is the second output of the circuit. And the second output of the first Full adder is c subscript </a:t>
            </a:r>
            <a:r>
              <a:rPr lang="en-US" sz="2200" dirty="0" err="1"/>
              <a:t>i</a:t>
            </a:r>
            <a:r>
              <a:rPr lang="en-US" sz="2200" dirty="0"/>
              <a:t> that is considered as an input for the second Full adder. The third set of x subscript 2 and y subscript 2 goes to the second Full adder. The outputs of the second Full adder are s subscript 2 and c subscript 2 equals s subscript 3, that are the third and the fourth outputs of the circuit.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72269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dirty="0"/>
              <a:t>Introduction to Boolean Algebra</a:t>
            </a:r>
          </a:p>
          <a:p>
            <a:r>
              <a:rPr lang="en-US" dirty="0"/>
              <a:t>Boolean Expressions and Boolean Functions</a:t>
            </a:r>
          </a:p>
          <a:p>
            <a:r>
              <a:rPr lang="en-US" dirty="0"/>
              <a:t>Identities of Boolean Algebra</a:t>
            </a:r>
          </a:p>
          <a:p>
            <a:r>
              <a:rPr lang="en-US" dirty="0"/>
              <a:t>Duality</a:t>
            </a:r>
          </a:p>
          <a:p>
            <a:r>
              <a:rPr lang="en-US" dirty="0"/>
              <a:t>The Abstract Definition of a Boolean Algebra</a:t>
            </a:r>
          </a:p>
        </p:txBody>
      </p:sp>
    </p:spTree>
    <p:extLst>
      <p:ext uri="{BB962C8B-B14F-4D97-AF65-F5344CB8AC3E}">
        <p14:creationId xmlns:p14="http://schemas.microsoft.com/office/powerpoint/2010/main" val="323111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Introduction to Boolean Algebra</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534400" cy="3657600"/>
              </a:xfrm>
            </p:spPr>
            <p:txBody>
              <a:bodyPr/>
              <a:lstStyle/>
              <a:p>
                <a:pPr>
                  <a:spcBef>
                    <a:spcPts val="0"/>
                  </a:spcBef>
                </a:pPr>
                <a:r>
                  <a:rPr lang="en-US" sz="2800" dirty="0"/>
                  <a:t>Boolean algebra has rules for working with elements from the set {</a:t>
                </a:r>
                <a:r>
                  <a:rPr lang="en-US" sz="2800" dirty="0">
                    <a:ea typeface="Cambria Math" pitchFamily="18" charset="0"/>
                  </a:rPr>
                  <a:t>0</a:t>
                </a:r>
                <a:r>
                  <a:rPr lang="en-US" sz="2800" dirty="0"/>
                  <a:t>, </a:t>
                </a:r>
                <a:r>
                  <a:rPr lang="en-US" sz="2800" dirty="0">
                    <a:ea typeface="Cambria Math" pitchFamily="18" charset="0"/>
                  </a:rPr>
                  <a:t>1</a:t>
                </a:r>
                <a:r>
                  <a:rPr lang="en-US" sz="2800" dirty="0"/>
                  <a:t>} together with the operators + (Boolean sum), </a:t>
                </a:r>
                <a:r>
                  <a:rPr lang="en-US" sz="2800" dirty="0">
                    <a:sym typeface="Symbol"/>
                  </a:rPr>
                  <a:t> (Boolean product), and  </a:t>
                </a:r>
                <a14:m>
                  <m:oMath xmlns:m="http://schemas.openxmlformats.org/officeDocument/2006/math">
                    <m:acc>
                      <m:accPr>
                        <m:chr m:val="̅"/>
                        <m:ctrlPr>
                          <a:rPr lang="en-US" sz="2800" i="1">
                            <a:latin typeface="Cambria Math" panose="02040503050406030204" pitchFamily="18" charset="0"/>
                            <a:sym typeface="Symbol"/>
                          </a:rPr>
                        </m:ctrlPr>
                      </m:accPr>
                      <m:e>
                        <m:r>
                          <a:rPr lang="en-US" sz="2800" i="1">
                            <a:latin typeface="Cambria Math" panose="02040503050406030204" pitchFamily="18" charset="0"/>
                            <a:sym typeface="Symbol"/>
                          </a:rPr>
                          <m:t> </m:t>
                        </m:r>
                      </m:e>
                    </m:acc>
                    <m:r>
                      <a:rPr lang="en-US" sz="2800" i="1">
                        <a:latin typeface="Cambria Math" panose="02040503050406030204" pitchFamily="18" charset="0"/>
                        <a:sym typeface="Symbol"/>
                      </a:rPr>
                      <m:t>  (</m:t>
                    </m:r>
                    <m:r>
                      <m:rPr>
                        <m:sty m:val="p"/>
                      </m:rPr>
                      <a:rPr lang="en-US" sz="2800">
                        <a:latin typeface="Cambria Math" panose="02040503050406030204" pitchFamily="18" charset="0"/>
                        <a:sym typeface="Symbol"/>
                      </a:rPr>
                      <m:t>complement</m:t>
                    </m:r>
                    <m:r>
                      <a:rPr lang="en-US" sz="2800" i="1">
                        <a:latin typeface="Cambria Math" panose="02040503050406030204" pitchFamily="18" charset="0"/>
                        <a:sym typeface="Symbol"/>
                      </a:rPr>
                      <m:t>)</m:t>
                    </m:r>
                  </m:oMath>
                </a14:m>
                <a:r>
                  <a:rPr lang="en-US" sz="2800" dirty="0"/>
                  <a:t>.</a:t>
                </a:r>
              </a:p>
              <a:p>
                <a:pPr>
                  <a:spcBef>
                    <a:spcPts val="0"/>
                  </a:spcBef>
                </a:pPr>
                <a:r>
                  <a:rPr lang="en-US" sz="2800" dirty="0"/>
                  <a:t>These operators are defined by:</a:t>
                </a:r>
              </a:p>
              <a:p>
                <a:pPr lvl="1">
                  <a:spcBef>
                    <a:spcPts val="0"/>
                  </a:spcBef>
                </a:pPr>
                <a:r>
                  <a:rPr lang="en-US" sz="2400" i="1" dirty="0"/>
                  <a:t>Boolean sum</a:t>
                </a:r>
                <a:r>
                  <a:rPr lang="en-US" sz="2400" dirty="0"/>
                  <a:t>:  </a:t>
                </a:r>
                <a:r>
                  <a:rPr lang="en-US" sz="2400" dirty="0">
                    <a:ea typeface="Cambria Math" pitchFamily="18" charset="0"/>
                  </a:rPr>
                  <a:t>1</a:t>
                </a:r>
                <a:r>
                  <a:rPr lang="en-US" sz="2400" dirty="0"/>
                  <a:t> + </a:t>
                </a:r>
                <a:r>
                  <a:rPr lang="en-US" sz="2400" dirty="0">
                    <a:ea typeface="Cambria Math" pitchFamily="18" charset="0"/>
                  </a:rPr>
                  <a:t>1 </a:t>
                </a:r>
                <a:r>
                  <a:rPr lang="en-US" sz="2400" dirty="0"/>
                  <a:t>= </a:t>
                </a:r>
                <a:r>
                  <a:rPr lang="en-US" sz="2400" dirty="0">
                    <a:ea typeface="Cambria Math" pitchFamily="18" charset="0"/>
                  </a:rPr>
                  <a:t>1</a:t>
                </a:r>
                <a:r>
                  <a:rPr lang="en-US" sz="2400" dirty="0"/>
                  <a:t>, </a:t>
                </a:r>
                <a:r>
                  <a:rPr lang="en-US" sz="2400" dirty="0">
                    <a:ea typeface="Cambria Math" pitchFamily="18" charset="0"/>
                  </a:rPr>
                  <a:t>1</a:t>
                </a:r>
                <a:r>
                  <a:rPr lang="en-US" sz="2400" dirty="0"/>
                  <a:t> + </a:t>
                </a:r>
                <a:r>
                  <a:rPr lang="en-US" sz="2400" dirty="0">
                    <a:ea typeface="Cambria Math" pitchFamily="18" charset="0"/>
                  </a:rPr>
                  <a:t>0</a:t>
                </a:r>
                <a:r>
                  <a:rPr lang="en-US" sz="2400" dirty="0"/>
                  <a:t> = </a:t>
                </a:r>
                <a:r>
                  <a:rPr lang="en-US" sz="2400" dirty="0">
                    <a:ea typeface="Cambria Math" pitchFamily="18" charset="0"/>
                  </a:rPr>
                  <a:t>1</a:t>
                </a:r>
                <a:r>
                  <a:rPr lang="en-US" sz="2400" dirty="0"/>
                  <a:t>, </a:t>
                </a:r>
                <a:r>
                  <a:rPr lang="en-US" sz="2400" dirty="0">
                    <a:ea typeface="Cambria Math" pitchFamily="18" charset="0"/>
                  </a:rPr>
                  <a:t>0</a:t>
                </a:r>
                <a:r>
                  <a:rPr lang="en-US" sz="2400" dirty="0"/>
                  <a:t> +</a:t>
                </a:r>
                <a:r>
                  <a:rPr lang="en-US" sz="2400" dirty="0">
                    <a:ea typeface="Cambria Math" pitchFamily="18" charset="0"/>
                  </a:rPr>
                  <a:t> 1 </a:t>
                </a:r>
                <a:r>
                  <a:rPr lang="en-US" sz="2400" dirty="0"/>
                  <a:t>= </a:t>
                </a:r>
                <a:r>
                  <a:rPr lang="en-US" sz="2400" dirty="0">
                    <a:ea typeface="Cambria Math" pitchFamily="18" charset="0"/>
                  </a:rPr>
                  <a:t>1</a:t>
                </a:r>
                <a:r>
                  <a:rPr lang="en-US" sz="2400" dirty="0"/>
                  <a:t>, </a:t>
                </a:r>
                <a:r>
                  <a:rPr lang="en-US" sz="2400" dirty="0">
                    <a:ea typeface="Cambria Math" pitchFamily="18" charset="0"/>
                  </a:rPr>
                  <a:t>0</a:t>
                </a:r>
                <a:r>
                  <a:rPr lang="en-US" sz="2400" dirty="0"/>
                  <a:t> + </a:t>
                </a:r>
                <a:r>
                  <a:rPr lang="en-US" sz="2400" dirty="0">
                    <a:ea typeface="Cambria Math" pitchFamily="18" charset="0"/>
                  </a:rPr>
                  <a:t>0</a:t>
                </a:r>
                <a:r>
                  <a:rPr lang="en-US" sz="2400" dirty="0"/>
                  <a:t> = </a:t>
                </a:r>
                <a:r>
                  <a:rPr lang="en-US" sz="2400" dirty="0">
                    <a:ea typeface="Cambria Math" pitchFamily="18" charset="0"/>
                  </a:rPr>
                  <a:t>0</a:t>
                </a:r>
              </a:p>
              <a:p>
                <a:pPr lvl="1">
                  <a:spcBef>
                    <a:spcPts val="0"/>
                  </a:spcBef>
                </a:pPr>
                <a:r>
                  <a:rPr lang="en-US" sz="2400" i="1" dirty="0"/>
                  <a:t>Boolean product</a:t>
                </a:r>
                <a:r>
                  <a:rPr lang="en-US" sz="2400" dirty="0"/>
                  <a:t>: </a:t>
                </a:r>
                <a:r>
                  <a:rPr lang="en-US" sz="2400" dirty="0">
                    <a:ea typeface="Cambria Math" pitchFamily="18" charset="0"/>
                  </a:rPr>
                  <a:t>1 </a:t>
                </a:r>
                <a:r>
                  <a:rPr lang="en-US" sz="2400" dirty="0">
                    <a:sym typeface="Symbol"/>
                  </a:rPr>
                  <a:t> </a:t>
                </a:r>
                <a:r>
                  <a:rPr lang="en-US" sz="2400" dirty="0">
                    <a:ea typeface="Cambria Math" pitchFamily="18" charset="0"/>
                  </a:rPr>
                  <a:t>1 </a:t>
                </a:r>
                <a:r>
                  <a:rPr lang="en-US" sz="2400" dirty="0"/>
                  <a:t>= </a:t>
                </a:r>
                <a:r>
                  <a:rPr lang="en-US" sz="2400" dirty="0">
                    <a:ea typeface="Cambria Math" pitchFamily="18" charset="0"/>
                  </a:rPr>
                  <a:t>1</a:t>
                </a:r>
                <a:r>
                  <a:rPr lang="en-US" sz="2400" dirty="0"/>
                  <a:t>, </a:t>
                </a:r>
                <a:r>
                  <a:rPr lang="en-US" sz="2400" dirty="0">
                    <a:ea typeface="Cambria Math" pitchFamily="18" charset="0"/>
                  </a:rPr>
                  <a:t>1</a:t>
                </a:r>
                <a:r>
                  <a:rPr lang="en-US" sz="2400" dirty="0">
                    <a:sym typeface="Symbol"/>
                  </a:rPr>
                  <a:t>  </a:t>
                </a:r>
                <a:r>
                  <a:rPr lang="en-US" sz="2400" dirty="0">
                    <a:ea typeface="Cambria Math" pitchFamily="18" charset="0"/>
                  </a:rPr>
                  <a:t>0</a:t>
                </a:r>
                <a:r>
                  <a:rPr lang="en-US" sz="2400" dirty="0"/>
                  <a:t> = </a:t>
                </a:r>
                <a:r>
                  <a:rPr lang="en-US" sz="2400" dirty="0">
                    <a:ea typeface="Cambria Math" pitchFamily="18" charset="0"/>
                  </a:rPr>
                  <a:t>0</a:t>
                </a:r>
                <a:r>
                  <a:rPr lang="en-US" sz="2400" dirty="0"/>
                  <a:t>, </a:t>
                </a:r>
                <a:r>
                  <a:rPr lang="en-US" sz="2400" dirty="0">
                    <a:ea typeface="Cambria Math" pitchFamily="18" charset="0"/>
                  </a:rPr>
                  <a:t>0</a:t>
                </a:r>
                <a:r>
                  <a:rPr lang="en-US" sz="2400" dirty="0"/>
                  <a:t> </a:t>
                </a:r>
                <a:r>
                  <a:rPr lang="en-US" sz="2400" dirty="0">
                    <a:sym typeface="Symbol"/>
                  </a:rPr>
                  <a:t> </a:t>
                </a:r>
                <a:r>
                  <a:rPr lang="en-US" sz="2400" dirty="0">
                    <a:ea typeface="Cambria Math" pitchFamily="18" charset="0"/>
                  </a:rPr>
                  <a:t>1 </a:t>
                </a:r>
                <a:r>
                  <a:rPr lang="en-US" sz="2400" dirty="0"/>
                  <a:t>= </a:t>
                </a:r>
                <a:r>
                  <a:rPr lang="en-US" sz="2400" dirty="0">
                    <a:ea typeface="Cambria Math" pitchFamily="18" charset="0"/>
                  </a:rPr>
                  <a:t>0</a:t>
                </a:r>
                <a:r>
                  <a:rPr lang="en-US" sz="2400" dirty="0"/>
                  <a:t>, </a:t>
                </a:r>
                <a:r>
                  <a:rPr lang="en-US" sz="2400" dirty="0">
                    <a:ea typeface="Cambria Math" pitchFamily="18" charset="0"/>
                  </a:rPr>
                  <a:t>0</a:t>
                </a:r>
                <a:r>
                  <a:rPr lang="en-US" sz="2400" dirty="0">
                    <a:sym typeface="Symbol"/>
                  </a:rPr>
                  <a:t> </a:t>
                </a:r>
                <a:r>
                  <a:rPr lang="en-US" sz="2400" dirty="0"/>
                  <a:t> </a:t>
                </a:r>
                <a:r>
                  <a:rPr lang="en-US" sz="2400" dirty="0">
                    <a:ea typeface="Cambria Math" pitchFamily="18" charset="0"/>
                  </a:rPr>
                  <a:t>0</a:t>
                </a:r>
                <a:r>
                  <a:rPr lang="en-US" sz="2400" dirty="0"/>
                  <a:t> = </a:t>
                </a:r>
                <a:r>
                  <a:rPr lang="en-US" sz="2400" dirty="0">
                    <a:ea typeface="Cambria Math" pitchFamily="18" charset="0"/>
                  </a:rPr>
                  <a:t>0</a:t>
                </a:r>
                <a:endParaRPr lang="en-US" sz="2400" dirty="0"/>
              </a:p>
              <a:p>
                <a:pPr lvl="1">
                  <a:spcBef>
                    <a:spcPts val="0"/>
                  </a:spcBef>
                </a:pPr>
                <a:r>
                  <a:rPr lang="en-US" sz="2400" i="1" dirty="0"/>
                  <a:t>complement</a:t>
                </a:r>
                <a:r>
                  <a:rPr lang="en-US" sz="2400" dirty="0"/>
                  <a:t>: </a:t>
                </a:r>
                <a:r>
                  <a:rPr lang="en-US" sz="2400" dirty="0">
                    <a:ea typeface="Cambria Math" pitchFamily="18" charset="0"/>
                  </a:rPr>
                  <a:t> </a:t>
                </a:r>
                <a14:m>
                  <m:oMath xmlns:m="http://schemas.openxmlformats.org/officeDocument/2006/math">
                    <m:acc>
                      <m:accPr>
                        <m:chr m:val="̅"/>
                        <m:ctrlPr>
                          <a:rPr lang="en-US" sz="2400" i="1">
                            <a:latin typeface="Cambria Math" panose="02040503050406030204" pitchFamily="18" charset="0"/>
                            <a:ea typeface="Cambria Math" pitchFamily="18" charset="0"/>
                          </a:rPr>
                        </m:ctrlPr>
                      </m:accPr>
                      <m:e>
                        <m:r>
                          <a:rPr lang="en-US" sz="2400" i="1">
                            <a:latin typeface="Cambria Math" panose="02040503050406030204" pitchFamily="18" charset="0"/>
                            <a:ea typeface="Cambria Math" pitchFamily="18" charset="0"/>
                          </a:rPr>
                          <m:t>0</m:t>
                        </m:r>
                      </m:e>
                    </m:acc>
                  </m:oMath>
                </a14:m>
                <a:r>
                  <a:rPr lang="en-US" sz="2400" dirty="0">
                    <a:ea typeface="Cambria Math" pitchFamily="18" charset="0"/>
                  </a:rPr>
                  <a:t> </a:t>
                </a:r>
                <a:r>
                  <a:rPr lang="en-US" sz="2400" dirty="0"/>
                  <a:t>= </a:t>
                </a:r>
                <a:r>
                  <a:rPr lang="en-US" sz="2400" dirty="0">
                    <a:ea typeface="Cambria Math" pitchFamily="18" charset="0"/>
                  </a:rPr>
                  <a:t>1</a:t>
                </a:r>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1</m:t>
                        </m:r>
                      </m:e>
                    </m:acc>
                  </m:oMath>
                </a14:m>
                <a:r>
                  <a:rPr lang="en-US" sz="2400" dirty="0"/>
                  <a:t>= </a:t>
                </a:r>
                <a:r>
                  <a:rPr lang="en-US" sz="2400" dirty="0">
                    <a:ea typeface="Cambria Math" pitchFamily="18" charset="0"/>
                  </a:rPr>
                  <a:t>0</a:t>
                </a:r>
                <a:r>
                  <a:rPr lang="en-US" sz="2400" dirty="0"/>
                  <a:t> </a:t>
                </a:r>
              </a:p>
              <a:p>
                <a:pPr>
                  <a:spcBef>
                    <a:spcPts val="0"/>
                  </a:spcBef>
                </a:pPr>
                <a:r>
                  <a:rPr lang="en-US" sz="2800" b="1" dirty="0"/>
                  <a:t>Example</a:t>
                </a:r>
                <a:r>
                  <a:rPr lang="en-US" sz="2800" dirty="0"/>
                  <a:t>: Find the value of</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534400" cy="3657600"/>
              </a:xfrm>
              <a:blipFill>
                <a:blip r:embed="rId3"/>
                <a:stretch>
                  <a:fillRect l="-1429" t="-1667" r="-2286" b="-5833"/>
                </a:stretch>
              </a:blipFill>
            </p:spPr>
            <p:txBody>
              <a:bodyPr/>
              <a:lstStyle/>
              <a:p>
                <a:r>
                  <a:rPr lang="en-US">
                    <a:noFill/>
                  </a:rPr>
                  <a:t> </a:t>
                </a:r>
              </a:p>
            </p:txBody>
          </p:sp>
        </mc:Fallback>
      </mc:AlternateContent>
      <p:graphicFrame>
        <p:nvGraphicFramePr>
          <p:cNvPr id="18" name="Object 3"/>
          <p:cNvGraphicFramePr>
            <a:graphicFrameLocks noChangeAspect="1"/>
          </p:cNvGraphicFramePr>
          <p:nvPr>
            <p:extLst>
              <p:ext uri="{D42A27DB-BD31-4B8C-83A1-F6EECF244321}">
                <p14:modId xmlns:p14="http://schemas.microsoft.com/office/powerpoint/2010/main" val="3891239405"/>
              </p:ext>
            </p:extLst>
          </p:nvPr>
        </p:nvGraphicFramePr>
        <p:xfrm>
          <a:off x="4483100" y="4495800"/>
          <a:ext cx="1384300" cy="516180"/>
        </p:xfrm>
        <a:graphic>
          <a:graphicData uri="http://schemas.openxmlformats.org/presentationml/2006/ole">
            <mc:AlternateContent xmlns:mc="http://schemas.openxmlformats.org/markup-compatibility/2006">
              <mc:Choice xmlns:v="urn:schemas-microsoft-com:vml" Requires="v">
                <p:oleObj spid="_x0000_s59514" name="Equation" r:id="rId4" imgW="749160" imgH="279360" progId="Equation.DSMT4">
                  <p:embed/>
                </p:oleObj>
              </mc:Choice>
              <mc:Fallback>
                <p:oleObj name="Equation" r:id="rId4" imgW="749160" imgH="279360" progId="Equation.DSMT4">
                  <p:embed/>
                  <p:pic>
                    <p:nvPicPr>
                      <p:cNvPr id="0" name=""/>
                      <p:cNvPicPr/>
                      <p:nvPr/>
                    </p:nvPicPr>
                    <p:blipFill>
                      <a:blip r:embed="rId5"/>
                      <a:stretch>
                        <a:fillRect/>
                      </a:stretch>
                    </p:blipFill>
                    <p:spPr>
                      <a:xfrm>
                        <a:off x="4483100" y="4495800"/>
                        <a:ext cx="1384300" cy="516180"/>
                      </a:xfrm>
                      <a:prstGeom prst="rect">
                        <a:avLst/>
                      </a:prstGeom>
                    </p:spPr>
                  </p:pic>
                </p:oleObj>
              </mc:Fallback>
            </mc:AlternateContent>
          </a:graphicData>
        </a:graphic>
      </p:graphicFrame>
      <p:sp>
        <p:nvSpPr>
          <p:cNvPr id="14" name="Content Placeholder 4"/>
          <p:cNvSpPr>
            <a:spLocks noGrp="1"/>
          </p:cNvSpPr>
          <p:nvPr>
            <p:ph idx="13"/>
          </p:nvPr>
        </p:nvSpPr>
        <p:spPr>
          <a:xfrm>
            <a:off x="457200" y="5181600"/>
            <a:ext cx="1600200" cy="457200"/>
          </a:xfrm>
        </p:spPr>
        <p:txBody>
          <a:bodyPr/>
          <a:lstStyle/>
          <a:p>
            <a:r>
              <a:rPr lang="en-US" sz="2800" b="1" dirty="0"/>
              <a:t>Solution</a:t>
            </a:r>
            <a:r>
              <a:rPr lang="en-US" sz="2800" dirty="0"/>
              <a:t> :</a:t>
            </a:r>
          </a:p>
        </p:txBody>
      </p:sp>
      <p:graphicFrame>
        <p:nvGraphicFramePr>
          <p:cNvPr id="19" name="Object 5"/>
          <p:cNvGraphicFramePr>
            <a:graphicFrameLocks noChangeAspect="1"/>
          </p:cNvGraphicFramePr>
          <p:nvPr>
            <p:extLst>
              <p:ext uri="{D42A27DB-BD31-4B8C-83A1-F6EECF244321}">
                <p14:modId xmlns:p14="http://schemas.microsoft.com/office/powerpoint/2010/main" val="3035380839"/>
              </p:ext>
            </p:extLst>
          </p:nvPr>
        </p:nvGraphicFramePr>
        <p:xfrm>
          <a:off x="2057400" y="5222081"/>
          <a:ext cx="2205038" cy="1290638"/>
        </p:xfrm>
        <a:graphic>
          <a:graphicData uri="http://schemas.openxmlformats.org/presentationml/2006/ole">
            <mc:AlternateContent xmlns:mc="http://schemas.openxmlformats.org/markup-compatibility/2006">
              <mc:Choice xmlns:v="urn:schemas-microsoft-com:vml" Requires="v">
                <p:oleObj spid="_x0000_s59515" name="Equation" r:id="rId6" imgW="1193760" imgH="698400" progId="Equation.DSMT4">
                  <p:embed/>
                </p:oleObj>
              </mc:Choice>
              <mc:Fallback>
                <p:oleObj name="Equation" r:id="rId6" imgW="1193760" imgH="698400" progId="Equation.DSMT4">
                  <p:embed/>
                  <p:pic>
                    <p:nvPicPr>
                      <p:cNvPr id="18" name="Object 17"/>
                      <p:cNvPicPr/>
                      <p:nvPr/>
                    </p:nvPicPr>
                    <p:blipFill>
                      <a:blip r:embed="rId7"/>
                      <a:stretch>
                        <a:fillRect/>
                      </a:stretch>
                    </p:blipFill>
                    <p:spPr>
                      <a:xfrm>
                        <a:off x="2057400" y="5222081"/>
                        <a:ext cx="2205038" cy="1290638"/>
                      </a:xfrm>
                      <a:prstGeom prst="rect">
                        <a:avLst/>
                      </a:prstGeom>
                    </p:spPr>
                  </p:pic>
                </p:oleObj>
              </mc:Fallback>
            </mc:AlternateContent>
          </a:graphicData>
        </a:graphic>
      </p:graphicFrame>
    </p:spTree>
    <p:extLst>
      <p:ext uri="{BB962C8B-B14F-4D97-AF65-F5344CB8AC3E}">
        <p14:creationId xmlns:p14="http://schemas.microsoft.com/office/powerpoint/2010/main" val="11918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and Boolean Functions</a:t>
            </a:r>
            <a:r>
              <a:rPr lang="en-US" sz="1500" dirty="0"/>
              <a:t> 1</a:t>
            </a:r>
          </a:p>
        </p:txBody>
      </p:sp>
      <p:sp>
        <p:nvSpPr>
          <p:cNvPr id="3" name="Content Placeholder 2"/>
          <p:cNvSpPr>
            <a:spLocks noGrp="1"/>
          </p:cNvSpPr>
          <p:nvPr>
            <p:ph idx="1"/>
          </p:nvPr>
        </p:nvSpPr>
        <p:spPr>
          <a:xfrm>
            <a:off x="457200" y="1295400"/>
            <a:ext cx="8458200" cy="4038600"/>
          </a:xfrm>
        </p:spPr>
        <p:txBody>
          <a:bodyPr/>
          <a:lstStyle/>
          <a:p>
            <a:pPr>
              <a:spcBef>
                <a:spcPts val="600"/>
              </a:spcBef>
            </a:pPr>
            <a:r>
              <a:rPr lang="en-US" sz="2800" b="1" dirty="0"/>
              <a:t>Definition</a:t>
            </a:r>
            <a:r>
              <a:rPr lang="en-US" sz="2800" dirty="0"/>
              <a:t>: Let </a:t>
            </a:r>
            <a:r>
              <a:rPr lang="en-US" sz="2800" i="1" dirty="0"/>
              <a:t>B</a:t>
            </a:r>
            <a:r>
              <a:rPr lang="en-US" sz="2800" dirty="0"/>
              <a:t> = {</a:t>
            </a:r>
            <a:r>
              <a:rPr lang="en-US" sz="2800" dirty="0">
                <a:ea typeface="Cambria Math" pitchFamily="18" charset="0"/>
              </a:rPr>
              <a:t>0</a:t>
            </a:r>
            <a:r>
              <a:rPr lang="en-US" sz="2800" dirty="0"/>
              <a:t>, </a:t>
            </a:r>
            <a:r>
              <a:rPr lang="en-US" sz="2800" dirty="0">
                <a:ea typeface="Cambria Math" pitchFamily="18" charset="0"/>
              </a:rPr>
              <a:t>1</a:t>
            </a:r>
            <a:r>
              <a:rPr lang="en-US" sz="2800" dirty="0"/>
              <a:t>}. Then </a:t>
            </a:r>
            <a:r>
              <a:rPr lang="en-US" sz="2800" i="1" dirty="0" err="1"/>
              <a:t>B</a:t>
            </a:r>
            <a:r>
              <a:rPr lang="en-US" sz="2800" i="1" baseline="30000" dirty="0" err="1"/>
              <a:t>n</a:t>
            </a:r>
            <a:r>
              <a:rPr lang="en-US" sz="2800" i="1" dirty="0"/>
              <a:t>  </a:t>
            </a:r>
            <a:r>
              <a:rPr lang="en-US" sz="2800" dirty="0"/>
              <a:t>= {(</a:t>
            </a:r>
            <a:r>
              <a:rPr lang="en-US" sz="2800" i="1" dirty="0"/>
              <a:t>x</a:t>
            </a:r>
            <a:r>
              <a:rPr lang="en-US" sz="2800" baseline="-25000" dirty="0">
                <a:ea typeface="Cambria Math" pitchFamily="18" charset="0"/>
              </a:rPr>
              <a:t>1</a:t>
            </a:r>
            <a:r>
              <a:rPr lang="en-US" sz="2800" dirty="0"/>
              <a:t>, </a:t>
            </a:r>
            <a:r>
              <a:rPr lang="en-US" sz="2800" i="1" dirty="0"/>
              <a:t>x</a:t>
            </a:r>
            <a:r>
              <a:rPr lang="en-US" sz="2800" baseline="-25000" dirty="0">
                <a:ea typeface="Cambria Math" pitchFamily="18" charset="0"/>
              </a:rPr>
              <a:t>2</a:t>
            </a:r>
            <a:r>
              <a:rPr lang="en-US" sz="2800" dirty="0"/>
              <a:t>, …, </a:t>
            </a:r>
            <a:r>
              <a:rPr lang="en-US" sz="2800" i="1" dirty="0" err="1"/>
              <a:t>x</a:t>
            </a:r>
            <a:r>
              <a:rPr lang="en-US" sz="2800" i="1" baseline="-25000" dirty="0" err="1"/>
              <a:t>n</a:t>
            </a:r>
            <a:r>
              <a:rPr lang="en-US" sz="2800" dirty="0"/>
              <a:t>) | </a:t>
            </a:r>
            <a:r>
              <a:rPr lang="en-US" sz="2800" i="1" dirty="0"/>
              <a:t>x</a:t>
            </a:r>
            <a:r>
              <a:rPr lang="en-US" sz="2800" i="1" baseline="-25000" dirty="0"/>
              <a:t>i</a:t>
            </a:r>
            <a:r>
              <a:rPr lang="en-US" sz="2800" dirty="0"/>
              <a:t> </a:t>
            </a:r>
            <a:r>
              <a:rPr lang="en-US" sz="2800" dirty="0">
                <a:ea typeface="Cambria Math"/>
              </a:rPr>
              <a:t>∈</a:t>
            </a:r>
            <a:r>
              <a:rPr lang="en-US" sz="2800" dirty="0"/>
              <a:t> </a:t>
            </a:r>
            <a:r>
              <a:rPr lang="en-US" sz="2800" i="1" dirty="0"/>
              <a:t>B</a:t>
            </a:r>
            <a:r>
              <a:rPr lang="en-US" sz="2800" dirty="0"/>
              <a:t> for </a:t>
            </a:r>
            <a:r>
              <a:rPr lang="en-US" sz="2800" dirty="0">
                <a:ea typeface="Cambria Math" pitchFamily="18" charset="0"/>
              </a:rPr>
              <a:t>1</a:t>
            </a:r>
            <a:r>
              <a:rPr lang="en-US" sz="2800" dirty="0"/>
              <a:t> ≤ </a:t>
            </a:r>
            <a:r>
              <a:rPr lang="en-US" sz="2800" i="1" dirty="0" err="1"/>
              <a:t>i</a:t>
            </a:r>
            <a:r>
              <a:rPr lang="en-US" sz="2800" dirty="0"/>
              <a:t> ≤ </a:t>
            </a:r>
            <a:r>
              <a:rPr lang="en-US" sz="2800" i="1" dirty="0"/>
              <a:t>n</a:t>
            </a:r>
            <a:r>
              <a:rPr lang="en-US" sz="2800" dirty="0"/>
              <a:t> } is the set of all possible </a:t>
            </a:r>
            <a:r>
              <a:rPr lang="en-US" sz="2800" i="1" dirty="0"/>
              <a:t>n</a:t>
            </a:r>
            <a:r>
              <a:rPr lang="en-US" sz="2800" dirty="0"/>
              <a:t>-tuples of </a:t>
            </a:r>
            <a:r>
              <a:rPr lang="en-US" sz="2800" dirty="0">
                <a:ea typeface="Cambria Math" pitchFamily="18" charset="0"/>
              </a:rPr>
              <a:t>0</a:t>
            </a:r>
            <a:r>
              <a:rPr lang="en-US" sz="2800" dirty="0"/>
              <a:t>s and </a:t>
            </a:r>
            <a:r>
              <a:rPr lang="en-US" sz="2800" dirty="0">
                <a:ea typeface="Cambria Math" pitchFamily="18" charset="0"/>
              </a:rPr>
              <a:t>1</a:t>
            </a:r>
            <a:r>
              <a:rPr lang="en-US" sz="2800" dirty="0"/>
              <a:t>s. The variable </a:t>
            </a:r>
            <a:r>
              <a:rPr lang="en-US" sz="2800" i="1" dirty="0"/>
              <a:t>x</a:t>
            </a:r>
            <a:r>
              <a:rPr lang="en-US" sz="2800" dirty="0"/>
              <a:t> is called a </a:t>
            </a:r>
            <a:r>
              <a:rPr lang="en-US" sz="2800" i="1" dirty="0"/>
              <a:t>Boolean variable </a:t>
            </a:r>
            <a:r>
              <a:rPr lang="en-US" sz="2800" dirty="0"/>
              <a:t>if it assumes values only from </a:t>
            </a:r>
            <a:r>
              <a:rPr lang="en-US" sz="2800" i="1" dirty="0"/>
              <a:t>B</a:t>
            </a:r>
            <a:r>
              <a:rPr lang="en-US" sz="2800" dirty="0"/>
              <a:t>, that is, if its only possible values are </a:t>
            </a:r>
            <a:r>
              <a:rPr lang="en-US" sz="2800" dirty="0">
                <a:ea typeface="Cambria Math" pitchFamily="18" charset="0"/>
              </a:rPr>
              <a:t>0</a:t>
            </a:r>
            <a:r>
              <a:rPr lang="en-US" sz="2800" dirty="0"/>
              <a:t> and </a:t>
            </a:r>
            <a:r>
              <a:rPr lang="en-US" sz="2800" dirty="0">
                <a:ea typeface="Cambria Math" pitchFamily="18" charset="0"/>
              </a:rPr>
              <a:t>1</a:t>
            </a:r>
            <a:r>
              <a:rPr lang="en-US" sz="2800" dirty="0"/>
              <a:t>. A function from </a:t>
            </a:r>
            <a:r>
              <a:rPr lang="en-US" sz="2800" i="1" dirty="0" err="1"/>
              <a:t>B</a:t>
            </a:r>
            <a:r>
              <a:rPr lang="en-US" sz="2800" i="1" baseline="30000" dirty="0" err="1"/>
              <a:t>n</a:t>
            </a:r>
            <a:r>
              <a:rPr lang="en-US" sz="2800" i="1" baseline="30000" dirty="0"/>
              <a:t> </a:t>
            </a:r>
            <a:r>
              <a:rPr lang="en-US" sz="2800" dirty="0"/>
              <a:t>to </a:t>
            </a:r>
            <a:r>
              <a:rPr lang="en-US" sz="2800" i="1" dirty="0"/>
              <a:t>B</a:t>
            </a:r>
            <a:r>
              <a:rPr lang="en-US" sz="2800" dirty="0"/>
              <a:t> is called a </a:t>
            </a:r>
            <a:r>
              <a:rPr lang="en-US" sz="2800" i="1" dirty="0"/>
              <a:t>Boolean function of degree n</a:t>
            </a:r>
            <a:r>
              <a:rPr lang="en-US" sz="2800" dirty="0"/>
              <a:t>. </a:t>
            </a:r>
          </a:p>
          <a:p>
            <a:pPr>
              <a:spcBef>
                <a:spcPts val="600"/>
              </a:spcBef>
            </a:pPr>
            <a:r>
              <a:rPr lang="en-US" sz="2800" b="1" dirty="0"/>
              <a:t>Example</a:t>
            </a:r>
            <a:r>
              <a:rPr lang="en-US" sz="2800" dirty="0"/>
              <a:t>:</a:t>
            </a:r>
            <a:r>
              <a:rPr lang="en-US" sz="2800" i="1" dirty="0"/>
              <a:t>  </a:t>
            </a:r>
            <a:r>
              <a:rPr lang="en-US" sz="2800" dirty="0"/>
              <a:t>The function </a:t>
            </a:r>
            <a:r>
              <a:rPr lang="en-US" sz="2800" i="1" dirty="0"/>
              <a:t>F</a:t>
            </a:r>
            <a:r>
              <a:rPr lang="en-US" sz="2800" dirty="0"/>
              <a:t>(</a:t>
            </a:r>
            <a:r>
              <a:rPr lang="en-US" sz="2800" i="1" dirty="0"/>
              <a:t>x</a:t>
            </a:r>
            <a:r>
              <a:rPr lang="en-US" sz="2800" dirty="0"/>
              <a:t>, </a:t>
            </a:r>
            <a:r>
              <a:rPr lang="en-US" sz="2800" i="1" dirty="0"/>
              <a:t>y</a:t>
            </a:r>
            <a:r>
              <a:rPr lang="en-US" sz="2800" dirty="0"/>
              <a:t>) = </a:t>
            </a:r>
            <a:r>
              <a:rPr lang="en-US" sz="2800" i="1" dirty="0"/>
              <a:t>x</a:t>
            </a:r>
            <a:r>
              <a:rPr lang="en-US" sz="2800" dirty="0"/>
              <a:t> from</a:t>
            </a:r>
            <a:br>
              <a:rPr lang="en-US" sz="2800" dirty="0"/>
            </a:br>
            <a:r>
              <a:rPr lang="en-US" sz="2800" dirty="0"/>
              <a:t>the set of ordered pairs of Boolean</a:t>
            </a:r>
            <a:br>
              <a:rPr lang="en-US" sz="2800" dirty="0"/>
            </a:br>
            <a:r>
              <a:rPr lang="en-US" sz="2800" dirty="0"/>
              <a:t>variables to the set {</a:t>
            </a:r>
            <a:r>
              <a:rPr lang="en-US" sz="2800" dirty="0">
                <a:ea typeface="Cambria Math" pitchFamily="18" charset="0"/>
              </a:rPr>
              <a:t>0</a:t>
            </a:r>
            <a:r>
              <a:rPr lang="en-US" sz="2800" dirty="0"/>
              <a:t>, </a:t>
            </a:r>
            <a:r>
              <a:rPr lang="en-US" sz="2800" dirty="0">
                <a:ea typeface="Cambria Math" pitchFamily="18" charset="0"/>
              </a:rPr>
              <a:t>1</a:t>
            </a:r>
            <a:r>
              <a:rPr lang="en-US" sz="2800" dirty="0"/>
              <a:t>} is a Boolean</a:t>
            </a:r>
            <a:br>
              <a:rPr lang="en-US" sz="2800" dirty="0"/>
            </a:br>
            <a:r>
              <a:rPr lang="en-US" sz="2800" dirty="0"/>
              <a:t>function of degree </a:t>
            </a:r>
            <a:r>
              <a:rPr lang="en-US" sz="2800" dirty="0">
                <a:ea typeface="Cambria Math" pitchFamily="18" charset="0"/>
              </a:rPr>
              <a:t>2</a:t>
            </a:r>
            <a:r>
              <a:rPr lang="en-US" sz="2800" dirty="0"/>
              <a:t>.</a:t>
            </a:r>
          </a:p>
        </p:txBody>
      </p:sp>
      <p:sp>
        <p:nvSpPr>
          <p:cNvPr id="5" name="Content Placeholder 3"/>
          <p:cNvSpPr>
            <a:spLocks noGrp="1"/>
          </p:cNvSpPr>
          <p:nvPr>
            <p:ph idx="13"/>
          </p:nvPr>
        </p:nvSpPr>
        <p:spPr>
          <a:xfrm>
            <a:off x="6553200" y="4495800"/>
            <a:ext cx="2362200" cy="381000"/>
          </a:xfrm>
          <a:solidFill>
            <a:srgbClr val="E1F3FF"/>
          </a:solidFill>
          <a:ln w="28575">
            <a:solidFill>
              <a:srgbClr val="00B0F0"/>
            </a:solidFill>
          </a:ln>
        </p:spPr>
        <p:txBody>
          <a:bodyPr/>
          <a:lstStyle/>
          <a:p>
            <a:r>
              <a:rPr lang="en-US" sz="2000" b="1" dirty="0"/>
              <a:t>TABLE 1</a:t>
            </a:r>
          </a:p>
        </p:txBody>
      </p:sp>
      <p:graphicFrame>
        <p:nvGraphicFramePr>
          <p:cNvPr id="4" name="Table 4"/>
          <p:cNvGraphicFramePr>
            <a:graphicFrameLocks noGrp="1"/>
          </p:cNvGraphicFramePr>
          <p:nvPr>
            <p:extLst>
              <p:ext uri="{D42A27DB-BD31-4B8C-83A1-F6EECF244321}">
                <p14:modId xmlns:p14="http://schemas.microsoft.com/office/powerpoint/2010/main" val="983158188"/>
              </p:ext>
            </p:extLst>
          </p:nvPr>
        </p:nvGraphicFramePr>
        <p:xfrm>
          <a:off x="6553200" y="4876800"/>
          <a:ext cx="2362200" cy="155956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884645598"/>
                    </a:ext>
                  </a:extLst>
                </a:gridCol>
                <a:gridCol w="787400">
                  <a:extLst>
                    <a:ext uri="{9D8B030D-6E8A-4147-A177-3AD203B41FA5}">
                      <a16:colId xmlns:a16="http://schemas.microsoft.com/office/drawing/2014/main" val="1710321526"/>
                    </a:ext>
                  </a:extLst>
                </a:gridCol>
                <a:gridCol w="787400">
                  <a:extLst>
                    <a:ext uri="{9D8B030D-6E8A-4147-A177-3AD203B41FA5}">
                      <a16:colId xmlns:a16="http://schemas.microsoft.com/office/drawing/2014/main" val="1732557547"/>
                    </a:ext>
                  </a:extLst>
                </a:gridCol>
              </a:tblGrid>
              <a:tr h="37084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F</a:t>
                      </a:r>
                      <a:r>
                        <a:rPr lang="en-US" i="0" dirty="0">
                          <a:solidFill>
                            <a:schemeClr val="tx1"/>
                          </a:solidFill>
                        </a:rPr>
                        <a:t>(</a:t>
                      </a:r>
                      <a:r>
                        <a:rPr lang="en-US" i="1" dirty="0">
                          <a:solidFill>
                            <a:schemeClr val="tx1"/>
                          </a:solidFill>
                        </a:rPr>
                        <a:t>x, y</a:t>
                      </a:r>
                      <a:r>
                        <a:rPr lang="en-US" i="0" dirty="0">
                          <a:solidFill>
                            <a:schemeClr val="tx1"/>
                          </a:solidFill>
                        </a:rPr>
                        <a:t>)</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203228862"/>
                  </a:ext>
                </a:extLst>
              </a:tr>
              <a:tr h="370840">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64393908"/>
                  </a:ext>
                </a:extLst>
              </a:tr>
            </a:tbl>
          </a:graphicData>
        </a:graphic>
      </p:graphicFrame>
    </p:spTree>
    <p:extLst>
      <p:ext uri="{BB962C8B-B14F-4D97-AF65-F5344CB8AC3E}">
        <p14:creationId xmlns:p14="http://schemas.microsoft.com/office/powerpoint/2010/main" val="324451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and Boolean Functions</a:t>
            </a:r>
            <a:r>
              <a:rPr lang="en-US" sz="1500" dirty="0"/>
              <a:t>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2438400"/>
              </a:xfrm>
            </p:spPr>
            <p:txBody>
              <a:bodyPr/>
              <a:lstStyle/>
              <a:p>
                <a:r>
                  <a:rPr lang="en-US" sz="2800" b="1" dirty="0"/>
                  <a:t>Example</a:t>
                </a:r>
                <a:r>
                  <a:rPr lang="en-US" sz="2800" dirty="0"/>
                  <a:t>: Find the values of the Boolean function represented by </a:t>
                </a:r>
                <a:r>
                  <a:rPr lang="en-US" sz="2800" i="1" dirty="0"/>
                  <a:t>F</a:t>
                </a:r>
                <a:r>
                  <a:rPr lang="en-US" sz="2800" dirty="0"/>
                  <a:t>(</a:t>
                </a:r>
                <a:r>
                  <a:rPr lang="en-US" sz="2800" i="1" dirty="0"/>
                  <a:t>x</a:t>
                </a:r>
                <a:r>
                  <a:rPr lang="en-US" sz="2800" dirty="0"/>
                  <a:t>, </a:t>
                </a:r>
                <a:r>
                  <a:rPr lang="en-US" sz="2800" i="1" dirty="0"/>
                  <a:t>y</a:t>
                </a:r>
                <a:r>
                  <a:rPr lang="en-US" sz="2800" dirty="0"/>
                  <a:t>, </a:t>
                </a:r>
                <a:r>
                  <a:rPr lang="en-US" sz="2800" i="1" dirty="0"/>
                  <a:t>z</a:t>
                </a:r>
                <a:r>
                  <a:rPr lang="en-US" sz="2800" dirty="0"/>
                  <a:t>) = </a:t>
                </a:r>
                <a:r>
                  <a:rPr lang="en-US" sz="2800" i="1" dirty="0" err="1"/>
                  <a:t>xy</a:t>
                </a:r>
                <a:r>
                  <a:rPr lang="en-US" sz="2800" dirty="0"/>
                  <a:t> + </a:t>
                </a:r>
                <a14:m>
                  <m:oMath xmlns:m="http://schemas.openxmlformats.org/officeDocument/2006/math">
                    <m:acc>
                      <m:accPr>
                        <m:chr m:val="̅"/>
                        <m:ctrlPr>
                          <a:rPr lang="en-US" sz="2800" i="1">
                            <a:latin typeface="Cambria Math" panose="02040503050406030204" pitchFamily="18" charset="0"/>
                          </a:rPr>
                        </m:ctrlPr>
                      </m:accPr>
                      <m:e>
                        <m:r>
                          <m:rPr>
                            <m:nor/>
                          </m:rPr>
                          <a:rPr lang="en-US" sz="2800" i="1" smtClean="0"/>
                          <m:t>z</m:t>
                        </m:r>
                      </m:e>
                    </m:acc>
                  </m:oMath>
                </a14:m>
                <a:r>
                  <a:rPr lang="en-US" sz="2800" dirty="0"/>
                  <a:t>.</a:t>
                </a:r>
              </a:p>
              <a:p>
                <a:r>
                  <a:rPr lang="en-US" sz="2800" b="1" dirty="0"/>
                  <a:t>Solution</a:t>
                </a:r>
                <a:r>
                  <a:rPr lang="en-US" sz="2800" dirty="0"/>
                  <a:t>: We use a table with a row for each combination of values of </a:t>
                </a:r>
                <a:r>
                  <a:rPr lang="en-US" sz="2800" i="1" dirty="0"/>
                  <a:t>x</a:t>
                </a:r>
                <a:r>
                  <a:rPr lang="en-US" sz="2800" dirty="0"/>
                  <a:t>, </a:t>
                </a:r>
                <a:r>
                  <a:rPr lang="en-US" sz="2800" i="1" dirty="0"/>
                  <a:t>y</a:t>
                </a:r>
                <a:r>
                  <a:rPr lang="en-US" sz="2800" dirty="0"/>
                  <a:t>, and </a:t>
                </a:r>
                <a:r>
                  <a:rPr lang="en-US" sz="2800" i="1" dirty="0"/>
                  <a:t>z</a:t>
                </a:r>
                <a:r>
                  <a:rPr lang="en-US" sz="2800" dirty="0"/>
                  <a:t> to compute the values of </a:t>
                </a:r>
                <a:r>
                  <a:rPr lang="en-US" sz="2800" i="1" dirty="0"/>
                  <a:t>F</a:t>
                </a:r>
                <a:r>
                  <a:rPr lang="en-US" sz="2800" dirty="0"/>
                  <a:t>(</a:t>
                </a:r>
                <a:r>
                  <a:rPr lang="en-US" sz="2800" i="1" dirty="0" err="1"/>
                  <a:t>x</a:t>
                </a:r>
                <a:r>
                  <a:rPr lang="en-US" sz="2800" dirty="0" err="1"/>
                  <a:t>,</a:t>
                </a:r>
                <a:r>
                  <a:rPr lang="en-US" sz="2800" i="1" dirty="0" err="1"/>
                  <a:t>y</a:t>
                </a:r>
                <a:r>
                  <a:rPr lang="en-US" sz="2800" dirty="0" err="1"/>
                  <a:t>,</a:t>
                </a:r>
                <a:r>
                  <a:rPr lang="en-US" sz="2800" i="1" dirty="0" err="1"/>
                  <a:t>z</a:t>
                </a:r>
                <a:r>
                  <a:rPr lang="en-US" sz="2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2438400"/>
              </a:xfrm>
              <a:blipFill>
                <a:blip r:embed="rId2"/>
                <a:stretch>
                  <a:fillRect l="-1441" t="-2500" b="-7500"/>
                </a:stretch>
              </a:blipFill>
            </p:spPr>
            <p:txBody>
              <a:bodyPr/>
              <a:lstStyle/>
              <a:p>
                <a:r>
                  <a:rPr lang="en-US">
                    <a:noFill/>
                  </a:rPr>
                  <a:t> </a:t>
                </a:r>
              </a:p>
            </p:txBody>
          </p:sp>
        </mc:Fallback>
      </mc:AlternateContent>
      <p:sp>
        <p:nvSpPr>
          <p:cNvPr id="5" name="Content Placeholder 3"/>
          <p:cNvSpPr>
            <a:spLocks noGrp="1"/>
          </p:cNvSpPr>
          <p:nvPr>
            <p:ph idx="13"/>
          </p:nvPr>
        </p:nvSpPr>
        <p:spPr>
          <a:xfrm>
            <a:off x="4023360" y="3429000"/>
            <a:ext cx="4663440" cy="381000"/>
          </a:xfrm>
          <a:solidFill>
            <a:srgbClr val="E1F3FF"/>
          </a:solidFill>
          <a:ln w="28575">
            <a:solidFill>
              <a:srgbClr val="00B0F0"/>
            </a:solidFill>
          </a:ln>
        </p:spPr>
        <p:txBody>
          <a:bodyPr/>
          <a:lstStyle/>
          <a:p>
            <a:r>
              <a:rPr lang="en-US" sz="2000" b="1" dirty="0"/>
              <a:t>TABLE 2</a:t>
            </a:r>
          </a:p>
        </p:txBody>
      </p:sp>
      <mc:AlternateContent xmlns:mc="http://schemas.openxmlformats.org/markup-compatibility/2006" xmlns:a14="http://schemas.microsoft.com/office/drawing/2010/main">
        <mc:Choice Requires="a14">
          <p:graphicFrame>
            <p:nvGraphicFramePr>
              <p:cNvPr id="4" name="Table 4"/>
              <p:cNvGraphicFramePr>
                <a:graphicFrameLocks noGrp="1"/>
              </p:cNvGraphicFramePr>
              <p:nvPr>
                <p:extLst>
                  <p:ext uri="{D42A27DB-BD31-4B8C-83A1-F6EECF244321}">
                    <p14:modId xmlns:p14="http://schemas.microsoft.com/office/powerpoint/2010/main" val="3619887700"/>
                  </p:ext>
                </p:extLst>
              </p:nvPr>
            </p:nvGraphicFramePr>
            <p:xfrm>
              <a:off x="4023360" y="3810000"/>
              <a:ext cx="4663440" cy="2743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884645598"/>
                        </a:ext>
                      </a:extLst>
                    </a:gridCol>
                    <a:gridCol w="548640">
                      <a:extLst>
                        <a:ext uri="{9D8B030D-6E8A-4147-A177-3AD203B41FA5}">
                          <a16:colId xmlns:a16="http://schemas.microsoft.com/office/drawing/2014/main" val="1710321526"/>
                        </a:ext>
                      </a:extLst>
                    </a:gridCol>
                    <a:gridCol w="548640">
                      <a:extLst>
                        <a:ext uri="{9D8B030D-6E8A-4147-A177-3AD203B41FA5}">
                          <a16:colId xmlns:a16="http://schemas.microsoft.com/office/drawing/2014/main" val="1732557547"/>
                        </a:ext>
                      </a:extLst>
                    </a:gridCol>
                    <a:gridCol w="548640">
                      <a:extLst>
                        <a:ext uri="{9D8B030D-6E8A-4147-A177-3AD203B41FA5}">
                          <a16:colId xmlns:a16="http://schemas.microsoft.com/office/drawing/2014/main" val="2728313439"/>
                        </a:ext>
                      </a:extLst>
                    </a:gridCol>
                    <a:gridCol w="548640">
                      <a:extLst>
                        <a:ext uri="{9D8B030D-6E8A-4147-A177-3AD203B41FA5}">
                          <a16:colId xmlns:a16="http://schemas.microsoft.com/office/drawing/2014/main" val="2225063493"/>
                        </a:ext>
                      </a:extLst>
                    </a:gridCol>
                    <a:gridCol w="1920240">
                      <a:extLst>
                        <a:ext uri="{9D8B030D-6E8A-4147-A177-3AD203B41FA5}">
                          <a16:colId xmlns:a16="http://schemas.microsoft.com/office/drawing/2014/main" val="3019633922"/>
                        </a:ext>
                      </a:extLst>
                    </a:gridCol>
                  </a:tblGrid>
                  <a:tr h="45720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x 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1800" i="1" smtClean="0">
                                        <a:solidFill>
                                          <a:schemeClr val="tx1"/>
                                        </a:solidFill>
                                        <a:latin typeface="Cambria Math" panose="02040503050406030204" pitchFamily="18" charset="0"/>
                                      </a:rPr>
                                    </m:ctrlPr>
                                  </m:accPr>
                                  <m:e>
                                    <m:r>
                                      <m:rPr>
                                        <m:nor/>
                                      </m:rPr>
                                      <a:rPr lang="en-US" sz="1800" i="1" smtClean="0">
                                        <a:solidFill>
                                          <a:schemeClr val="tx1"/>
                                        </a:solidFill>
                                      </a:rPr>
                                      <m:t>z</m:t>
                                    </m:r>
                                  </m:e>
                                </m:acc>
                              </m:oMath>
                            </m:oMathPara>
                          </a14:m>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F</a:t>
                          </a:r>
                          <a:r>
                            <a:rPr lang="en-US" i="0" dirty="0">
                              <a:solidFill>
                                <a:schemeClr val="tx1"/>
                              </a:solidFill>
                            </a:rPr>
                            <a:t>(</a:t>
                          </a:r>
                          <a:r>
                            <a:rPr lang="en-US" i="1" dirty="0">
                              <a:solidFill>
                                <a:schemeClr val="tx1"/>
                              </a:solidFill>
                            </a:rPr>
                            <a:t>x, y, z</a:t>
                          </a:r>
                          <a:r>
                            <a:rPr lang="en-US" i="0" dirty="0">
                              <a:solidFill>
                                <a:schemeClr val="tx1"/>
                              </a:solidFill>
                            </a:rPr>
                            <a:t>) = </a:t>
                          </a:r>
                          <a:r>
                            <a:rPr lang="en-US" i="1" dirty="0">
                              <a:solidFill>
                                <a:schemeClr val="tx1"/>
                              </a:solidFill>
                            </a:rPr>
                            <a:t>x y</a:t>
                          </a:r>
                          <a:r>
                            <a:rPr lang="en-US" i="0" dirty="0">
                              <a:solidFill>
                                <a:schemeClr val="tx1"/>
                              </a:solidFill>
                            </a:rPr>
                            <a:t> + </a:t>
                          </a:r>
                          <a14:m>
                            <m:oMath xmlns:m="http://schemas.openxmlformats.org/officeDocument/2006/math">
                              <m:acc>
                                <m:accPr>
                                  <m:chr m:val="̅"/>
                                  <m:ctrlPr>
                                    <a:rPr lang="en-US" sz="1800" i="1" smtClean="0">
                                      <a:solidFill>
                                        <a:schemeClr val="tx1"/>
                                      </a:solidFill>
                                      <a:latin typeface="Cambria Math" panose="02040503050406030204" pitchFamily="18" charset="0"/>
                                    </a:rPr>
                                  </m:ctrlPr>
                                </m:accPr>
                                <m:e>
                                  <m:r>
                                    <m:rPr>
                                      <m:nor/>
                                    </m:rPr>
                                    <a:rPr lang="en-US" sz="1800" i="1" smtClean="0">
                                      <a:solidFill>
                                        <a:schemeClr val="tx1"/>
                                      </a:solidFill>
                                    </a:rPr>
                                    <m:t>z</m:t>
                                  </m:r>
                                </m:e>
                              </m:acc>
                            </m:oMath>
                          </a14:m>
                          <a:endParaRPr lang="en-US" i="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203228862"/>
                      </a:ext>
                    </a:extLst>
                  </a:tr>
                  <a:tr h="370840">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64393908"/>
                      </a:ext>
                    </a:extLst>
                  </a:tr>
                </a:tbl>
              </a:graphicData>
            </a:graphic>
          </p:graphicFrame>
        </mc:Choice>
        <mc:Fallback xmlns="">
          <p:graphicFrame>
            <p:nvGraphicFramePr>
              <p:cNvPr id="4" name="Table 4"/>
              <p:cNvGraphicFramePr>
                <a:graphicFrameLocks noGrp="1"/>
              </p:cNvGraphicFramePr>
              <p:nvPr>
                <p:extLst>
                  <p:ext uri="{D42A27DB-BD31-4B8C-83A1-F6EECF244321}">
                    <p14:modId xmlns:p14="http://schemas.microsoft.com/office/powerpoint/2010/main" val="3619887700"/>
                  </p:ext>
                </p:extLst>
              </p:nvPr>
            </p:nvGraphicFramePr>
            <p:xfrm>
              <a:off x="4023360" y="3810000"/>
              <a:ext cx="4663440" cy="2743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884645598"/>
                        </a:ext>
                      </a:extLst>
                    </a:gridCol>
                    <a:gridCol w="548640">
                      <a:extLst>
                        <a:ext uri="{9D8B030D-6E8A-4147-A177-3AD203B41FA5}">
                          <a16:colId xmlns:a16="http://schemas.microsoft.com/office/drawing/2014/main" val="1710321526"/>
                        </a:ext>
                      </a:extLst>
                    </a:gridCol>
                    <a:gridCol w="548640">
                      <a:extLst>
                        <a:ext uri="{9D8B030D-6E8A-4147-A177-3AD203B41FA5}">
                          <a16:colId xmlns:a16="http://schemas.microsoft.com/office/drawing/2014/main" val="1732557547"/>
                        </a:ext>
                      </a:extLst>
                    </a:gridCol>
                    <a:gridCol w="548640">
                      <a:extLst>
                        <a:ext uri="{9D8B030D-6E8A-4147-A177-3AD203B41FA5}">
                          <a16:colId xmlns:a16="http://schemas.microsoft.com/office/drawing/2014/main" val="2728313439"/>
                        </a:ext>
                      </a:extLst>
                    </a:gridCol>
                    <a:gridCol w="548640">
                      <a:extLst>
                        <a:ext uri="{9D8B030D-6E8A-4147-A177-3AD203B41FA5}">
                          <a16:colId xmlns:a16="http://schemas.microsoft.com/office/drawing/2014/main" val="2225063493"/>
                        </a:ext>
                      </a:extLst>
                    </a:gridCol>
                    <a:gridCol w="1920240">
                      <a:extLst>
                        <a:ext uri="{9D8B030D-6E8A-4147-A177-3AD203B41FA5}">
                          <a16:colId xmlns:a16="http://schemas.microsoft.com/office/drawing/2014/main" val="3019633922"/>
                        </a:ext>
                      </a:extLst>
                    </a:gridCol>
                  </a:tblGrid>
                  <a:tr h="457200">
                    <a:tc>
                      <a:txBody>
                        <a:bodyPr/>
                        <a:lstStyle/>
                        <a:p>
                          <a:pPr algn="ctr"/>
                          <a:r>
                            <a:rPr lang="en-US" i="1" dirty="0" smtClean="0">
                              <a:solidFill>
                                <a:schemeClr val="tx1"/>
                              </a:solidFill>
                            </a:rPr>
                            <a:t>x</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smtClean="0">
                              <a:solidFill>
                                <a:schemeClr val="tx1"/>
                              </a:solidFill>
                            </a:rPr>
                            <a:t>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smtClean="0">
                              <a:solidFill>
                                <a:schemeClr val="tx1"/>
                              </a:solidFill>
                            </a:rPr>
                            <a:t>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smtClean="0">
                              <a:solidFill>
                                <a:schemeClr val="tx1"/>
                              </a:solidFill>
                            </a:rPr>
                            <a:t>x 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endParaRPr lang="en-US"/>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403333" t="-6667" r="-355556" b="-521333"/>
                          </a:stretch>
                        </a:blipFill>
                      </a:tcPr>
                    </a:tc>
                    <a:tc>
                      <a:txBody>
                        <a:bodyPr/>
                        <a:lstStyle/>
                        <a:p>
                          <a:endParaRPr lang="en-US"/>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143810" t="-6667" r="-1587" b="-521333"/>
                          </a:stretch>
                        </a:blipFill>
                      </a:tcPr>
                    </a:tc>
                    <a:extLst>
                      <a:ext uri="{0D108BD9-81ED-4DB2-BD59-A6C34878D82A}">
                        <a16:rowId xmlns:a16="http://schemas.microsoft.com/office/drawing/2014/main" val="2203228862"/>
                      </a:ext>
                    </a:extLst>
                  </a:tr>
                  <a:tr h="2286000">
                    <a:tc>
                      <a:txBody>
                        <a:bodyPr/>
                        <a:lstStyle/>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0</a:t>
                          </a:r>
                        </a:p>
                        <a:p>
                          <a:pPr algn="ctr"/>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smtClean="0">
                              <a:solidFill>
                                <a:schemeClr val="tx1"/>
                              </a:solidFill>
                            </a:rPr>
                            <a:t>1</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p>
                        <a:p>
                          <a:pPr algn="ctr"/>
                          <a:r>
                            <a:rPr lang="en-US" dirty="0" smtClean="0">
                              <a:solidFill>
                                <a:schemeClr val="tx1"/>
                              </a:solidFill>
                            </a:rPr>
                            <a:t>0</a:t>
                          </a:r>
                        </a:p>
                        <a:p>
                          <a:pPr algn="ctr"/>
                          <a:r>
                            <a:rPr lang="en-US" dirty="0" smtClean="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64393908"/>
                      </a:ext>
                    </a:extLst>
                  </a:tr>
                </a:tbl>
              </a:graphicData>
            </a:graphic>
          </p:graphicFrame>
        </mc:Fallback>
      </mc:AlternateContent>
    </p:spTree>
    <p:extLst>
      <p:ext uri="{BB962C8B-B14F-4D97-AF65-F5344CB8AC3E}">
        <p14:creationId xmlns:p14="http://schemas.microsoft.com/office/powerpoint/2010/main" val="207394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and Boolean Functions</a:t>
            </a:r>
            <a:r>
              <a:rPr lang="en-US" sz="1500" dirty="0"/>
              <a:t>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3271520"/>
              </a:xfrm>
            </p:spPr>
            <p:txBody>
              <a:bodyPr/>
              <a:lstStyle/>
              <a:p>
                <a:pPr>
                  <a:spcBef>
                    <a:spcPts val="600"/>
                  </a:spcBef>
                </a:pPr>
                <a:r>
                  <a:rPr lang="en-US" sz="2800" b="1" dirty="0"/>
                  <a:t>Definition</a:t>
                </a:r>
                <a:r>
                  <a:rPr lang="en-US" sz="2800" dirty="0"/>
                  <a:t>: Boolean functions </a:t>
                </a:r>
                <a:r>
                  <a:rPr lang="en-US" sz="2800" i="1" dirty="0"/>
                  <a:t>F</a:t>
                </a:r>
                <a:r>
                  <a:rPr lang="en-US" sz="2800" dirty="0"/>
                  <a:t> and </a:t>
                </a:r>
                <a:r>
                  <a:rPr lang="en-US" sz="2800" i="1" dirty="0"/>
                  <a:t>G</a:t>
                </a:r>
                <a:r>
                  <a:rPr lang="en-US" sz="2800" dirty="0"/>
                  <a:t> of </a:t>
                </a:r>
                <a:r>
                  <a:rPr lang="en-US" sz="2800" i="1" dirty="0"/>
                  <a:t>n</a:t>
                </a:r>
                <a:r>
                  <a:rPr lang="en-US" sz="2800" dirty="0"/>
                  <a:t> variables are equal if and only if </a:t>
                </a:r>
                <a:r>
                  <a:rPr lang="en-US" sz="2800" i="1" dirty="0"/>
                  <a:t>F</a:t>
                </a:r>
                <a:r>
                  <a:rPr lang="en-US" sz="2800" dirty="0"/>
                  <a:t>(</a:t>
                </a:r>
                <a:r>
                  <a:rPr lang="en-US" sz="2800" i="1" dirty="0"/>
                  <a:t>b</a:t>
                </a:r>
                <a:r>
                  <a:rPr lang="en-US" sz="2800" baseline="-25000" dirty="0">
                    <a:latin typeface="Cambria Math" pitchFamily="18" charset="0"/>
                    <a:ea typeface="Cambria Math" pitchFamily="18" charset="0"/>
                  </a:rPr>
                  <a:t>1</a:t>
                </a:r>
                <a:r>
                  <a:rPr lang="en-US" sz="2800" dirty="0"/>
                  <a:t>, </a:t>
                </a:r>
                <a:r>
                  <a:rPr lang="en-US" sz="2800" i="1" dirty="0"/>
                  <a:t>b</a:t>
                </a:r>
                <a:r>
                  <a:rPr lang="en-US" sz="2800" baseline="-25000" dirty="0">
                    <a:latin typeface="Cambria Math" pitchFamily="18" charset="0"/>
                    <a:ea typeface="Cambria Math" pitchFamily="18" charset="0"/>
                  </a:rPr>
                  <a:t>2</a:t>
                </a:r>
                <a:r>
                  <a:rPr lang="en-US" sz="2800" dirty="0"/>
                  <a:t>, …, </a:t>
                </a:r>
                <a:r>
                  <a:rPr lang="en-US" sz="2800" i="1" dirty="0" err="1"/>
                  <a:t>b</a:t>
                </a:r>
                <a:r>
                  <a:rPr lang="en-US" sz="2800" i="1" baseline="-25000" dirty="0" err="1"/>
                  <a:t>n</a:t>
                </a:r>
                <a:r>
                  <a:rPr lang="en-US" sz="2800" dirty="0"/>
                  <a:t>)= </a:t>
                </a:r>
                <a:r>
                  <a:rPr lang="en-US" sz="2800" i="1" dirty="0"/>
                  <a:t>G</a:t>
                </a:r>
                <a:r>
                  <a:rPr lang="en-US" sz="2800" dirty="0"/>
                  <a:t>(</a:t>
                </a:r>
                <a:r>
                  <a:rPr lang="en-US" sz="2800" i="1" dirty="0"/>
                  <a:t>b</a:t>
                </a:r>
                <a:r>
                  <a:rPr lang="en-US" sz="2800" baseline="-25000" dirty="0">
                    <a:latin typeface="Cambria Math" pitchFamily="18" charset="0"/>
                    <a:ea typeface="Cambria Math" pitchFamily="18" charset="0"/>
                  </a:rPr>
                  <a:t>1</a:t>
                </a:r>
                <a:r>
                  <a:rPr lang="en-US" sz="2800" dirty="0"/>
                  <a:t>, </a:t>
                </a:r>
                <a:r>
                  <a:rPr lang="en-US" sz="2800" i="1" dirty="0"/>
                  <a:t>b</a:t>
                </a:r>
                <a:r>
                  <a:rPr lang="en-US" sz="2800" baseline="-25000" dirty="0">
                    <a:latin typeface="Cambria Math" pitchFamily="18" charset="0"/>
                    <a:ea typeface="Cambria Math" pitchFamily="18" charset="0"/>
                  </a:rPr>
                  <a:t>2</a:t>
                </a:r>
                <a:r>
                  <a:rPr lang="en-US" sz="2800" dirty="0"/>
                  <a:t>, …, </a:t>
                </a:r>
                <a:r>
                  <a:rPr lang="en-US" sz="2800" i="1" dirty="0" err="1"/>
                  <a:t>b</a:t>
                </a:r>
                <a:r>
                  <a:rPr lang="en-US" sz="2800" i="1" baseline="-25000" dirty="0" err="1"/>
                  <a:t>n</a:t>
                </a:r>
                <a:r>
                  <a:rPr lang="en-US" sz="2800" dirty="0"/>
                  <a:t>) whenever </a:t>
                </a:r>
                <a:r>
                  <a:rPr lang="en-US" sz="2800" i="1" dirty="0"/>
                  <a:t>b</a:t>
                </a:r>
                <a:r>
                  <a:rPr lang="en-US" sz="2800" baseline="-25000" dirty="0">
                    <a:latin typeface="Cambria Math" pitchFamily="18" charset="0"/>
                    <a:ea typeface="Cambria Math" pitchFamily="18" charset="0"/>
                  </a:rPr>
                  <a:t>1</a:t>
                </a:r>
                <a:r>
                  <a:rPr lang="en-US" sz="2800" dirty="0"/>
                  <a:t>, </a:t>
                </a:r>
                <a:r>
                  <a:rPr lang="en-US" sz="2800" i="1" dirty="0"/>
                  <a:t>b</a:t>
                </a:r>
                <a:r>
                  <a:rPr lang="en-US" sz="2800" baseline="-25000" dirty="0">
                    <a:latin typeface="Cambria Math" pitchFamily="18" charset="0"/>
                    <a:ea typeface="Cambria Math" pitchFamily="18" charset="0"/>
                  </a:rPr>
                  <a:t>2</a:t>
                </a:r>
                <a:r>
                  <a:rPr lang="en-US" sz="2800" dirty="0"/>
                  <a:t>, …, </a:t>
                </a:r>
                <a:r>
                  <a:rPr lang="en-US" sz="2800" i="1" dirty="0" err="1"/>
                  <a:t>b</a:t>
                </a:r>
                <a:r>
                  <a:rPr lang="en-US" sz="2800" i="1" baseline="-25000" dirty="0" err="1"/>
                  <a:t>n</a:t>
                </a:r>
                <a:r>
                  <a:rPr lang="en-US" sz="2800" dirty="0"/>
                  <a:t>  belong to </a:t>
                </a:r>
                <a:r>
                  <a:rPr lang="en-US" sz="2800" i="1" dirty="0"/>
                  <a:t>B</a:t>
                </a:r>
                <a:r>
                  <a:rPr lang="en-US" sz="2800" dirty="0"/>
                  <a:t>. Two different Boolean expressions that represent the same function are </a:t>
                </a:r>
                <a:r>
                  <a:rPr lang="en-US" sz="2800" i="1" dirty="0"/>
                  <a:t>equivalent</a:t>
                </a:r>
                <a:r>
                  <a:rPr lang="en-US" sz="2800" dirty="0"/>
                  <a:t>.</a:t>
                </a:r>
              </a:p>
              <a:p>
                <a:pPr>
                  <a:spcBef>
                    <a:spcPts val="600"/>
                  </a:spcBef>
                </a:pPr>
                <a:r>
                  <a:rPr lang="en-US" sz="2800" b="1" dirty="0"/>
                  <a:t>Definition</a:t>
                </a:r>
                <a:r>
                  <a:rPr lang="en-US" sz="2800" dirty="0"/>
                  <a:t>: The complement of the Boolean function </a:t>
                </a:r>
                <a:r>
                  <a:rPr lang="en-US" sz="2800" i="1" dirty="0"/>
                  <a:t>F</a:t>
                </a:r>
                <a:r>
                  <a:rPr lang="en-US" sz="2800" dirty="0"/>
                  <a:t> is the function </a:t>
                </a:r>
                <a14:m>
                  <m:oMath xmlns:m="http://schemas.openxmlformats.org/officeDocument/2006/math">
                    <m:acc>
                      <m:accPr>
                        <m:chr m:val="̅"/>
                        <m:ctrlPr>
                          <a:rPr lang="en-US" sz="2800" i="1">
                            <a:latin typeface="Cambria Math" panose="02040503050406030204" pitchFamily="18" charset="0"/>
                          </a:rPr>
                        </m:ctrlPr>
                      </m:accPr>
                      <m:e>
                        <m:r>
                          <m:rPr>
                            <m:nor/>
                          </m:rPr>
                          <a:rPr lang="en-US" sz="2800" i="1" smtClean="0"/>
                          <m:t>F</m:t>
                        </m:r>
                      </m:e>
                    </m:acc>
                    <m:r>
                      <a:rPr lang="en-US" sz="2800">
                        <a:latin typeface="Cambria Math"/>
                      </a:rPr>
                      <m:t>,</m:t>
                    </m:r>
                  </m:oMath>
                </a14:m>
                <a:r>
                  <a:rPr lang="en-US" sz="2800" dirty="0"/>
                  <a:t> where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3271520"/>
              </a:xfrm>
              <a:blipFill>
                <a:blip r:embed="rId3"/>
                <a:stretch>
                  <a:fillRect l="-1441" t="-1866" r="-648" b="-4104"/>
                </a:stretch>
              </a:blipFill>
            </p:spPr>
            <p:txBody>
              <a:bodyPr/>
              <a:lstStyle/>
              <a:p>
                <a:r>
                  <a:rPr lang="en-US">
                    <a:noFill/>
                  </a:rPr>
                  <a:t> </a:t>
                </a:r>
              </a:p>
            </p:txBody>
          </p:sp>
        </mc:Fallback>
      </mc:AlternateContent>
      <p:graphicFrame>
        <p:nvGraphicFramePr>
          <p:cNvPr id="7" name="Object 3"/>
          <p:cNvGraphicFramePr>
            <a:graphicFrameLocks noChangeAspect="1"/>
          </p:cNvGraphicFramePr>
          <p:nvPr>
            <p:extLst>
              <p:ext uri="{D42A27DB-BD31-4B8C-83A1-F6EECF244321}">
                <p14:modId xmlns:p14="http://schemas.microsoft.com/office/powerpoint/2010/main" val="3101538453"/>
              </p:ext>
            </p:extLst>
          </p:nvPr>
        </p:nvGraphicFramePr>
        <p:xfrm>
          <a:off x="3733800" y="4038600"/>
          <a:ext cx="3962400" cy="528320"/>
        </p:xfrm>
        <a:graphic>
          <a:graphicData uri="http://schemas.openxmlformats.org/presentationml/2006/ole">
            <mc:AlternateContent xmlns:mc="http://schemas.openxmlformats.org/markup-compatibility/2006">
              <mc:Choice xmlns:v="urn:schemas-microsoft-com:vml" Requires="v">
                <p:oleObj spid="_x0000_s60526" name="Equation" r:id="rId4" imgW="2095200" imgH="279360" progId="Equation.DSMT4">
                  <p:embed/>
                </p:oleObj>
              </mc:Choice>
              <mc:Fallback>
                <p:oleObj name="Equation" r:id="rId4" imgW="2095200" imgH="279360" progId="Equation.DSMT4">
                  <p:embed/>
                  <p:pic>
                    <p:nvPicPr>
                      <p:cNvPr id="0" name=""/>
                      <p:cNvPicPr/>
                      <p:nvPr/>
                    </p:nvPicPr>
                    <p:blipFill>
                      <a:blip r:embed="rId5"/>
                      <a:stretch>
                        <a:fillRect/>
                      </a:stretch>
                    </p:blipFill>
                    <p:spPr>
                      <a:xfrm>
                        <a:off x="3733800" y="4038600"/>
                        <a:ext cx="3962400" cy="528320"/>
                      </a:xfrm>
                      <a:prstGeom prst="rect">
                        <a:avLst/>
                      </a:prstGeom>
                    </p:spPr>
                  </p:pic>
                </p:oleObj>
              </mc:Fallback>
            </mc:AlternateContent>
          </a:graphicData>
        </a:graphic>
      </p:graphicFrame>
      <p:sp>
        <p:nvSpPr>
          <p:cNvPr id="6" name="Content Placeholder 4"/>
          <p:cNvSpPr>
            <a:spLocks noGrp="1"/>
          </p:cNvSpPr>
          <p:nvPr>
            <p:ph idx="13"/>
          </p:nvPr>
        </p:nvSpPr>
        <p:spPr>
          <a:xfrm>
            <a:off x="457200" y="4648200"/>
            <a:ext cx="8458200" cy="1371600"/>
          </a:xfrm>
        </p:spPr>
        <p:txBody>
          <a:bodyPr/>
          <a:lstStyle/>
          <a:p>
            <a:r>
              <a:rPr lang="en-US" sz="2800" b="1" dirty="0"/>
              <a:t>Definition</a:t>
            </a:r>
            <a:r>
              <a:rPr lang="en-US" sz="2800" dirty="0"/>
              <a:t>: Let </a:t>
            </a:r>
            <a:r>
              <a:rPr lang="en-US" sz="2800" i="1" dirty="0"/>
              <a:t>F</a:t>
            </a:r>
            <a:r>
              <a:rPr lang="en-US" sz="2800" dirty="0"/>
              <a:t> and </a:t>
            </a:r>
            <a:r>
              <a:rPr lang="en-US" sz="2800" i="1" dirty="0"/>
              <a:t>G</a:t>
            </a:r>
            <a:r>
              <a:rPr lang="en-US" sz="2800" dirty="0"/>
              <a:t> be Boolean functions of degree </a:t>
            </a:r>
            <a:r>
              <a:rPr lang="en-US" sz="2800" i="1" dirty="0"/>
              <a:t>n</a:t>
            </a:r>
            <a:r>
              <a:rPr lang="en-US" sz="2800" dirty="0"/>
              <a:t>. The Boolean sum </a:t>
            </a:r>
            <a:r>
              <a:rPr lang="en-US" sz="2800" i="1" dirty="0"/>
              <a:t>F</a:t>
            </a:r>
            <a:r>
              <a:rPr lang="en-US" sz="2800" dirty="0"/>
              <a:t> + </a:t>
            </a:r>
            <a:r>
              <a:rPr lang="en-US" sz="2800" i="1" dirty="0"/>
              <a:t>G</a:t>
            </a:r>
            <a:r>
              <a:rPr lang="en-US" sz="2800" dirty="0"/>
              <a:t> and the Boolean product </a:t>
            </a:r>
            <a:r>
              <a:rPr lang="en-US" sz="2800" i="1" dirty="0"/>
              <a:t>FG</a:t>
            </a:r>
            <a:r>
              <a:rPr lang="en-US" sz="2800" dirty="0"/>
              <a:t> are defined by</a:t>
            </a:r>
          </a:p>
        </p:txBody>
      </p:sp>
      <p:graphicFrame>
        <p:nvGraphicFramePr>
          <p:cNvPr id="8" name="Object 5"/>
          <p:cNvGraphicFramePr>
            <a:graphicFrameLocks noChangeAspect="1"/>
          </p:cNvGraphicFramePr>
          <p:nvPr>
            <p:extLst>
              <p:ext uri="{D42A27DB-BD31-4B8C-83A1-F6EECF244321}">
                <p14:modId xmlns:p14="http://schemas.microsoft.com/office/powerpoint/2010/main" val="655429441"/>
              </p:ext>
            </p:extLst>
          </p:nvPr>
        </p:nvGraphicFramePr>
        <p:xfrm>
          <a:off x="2163762" y="5584825"/>
          <a:ext cx="6675438" cy="960438"/>
        </p:xfrm>
        <a:graphic>
          <a:graphicData uri="http://schemas.openxmlformats.org/presentationml/2006/ole">
            <mc:AlternateContent xmlns:mc="http://schemas.openxmlformats.org/markup-compatibility/2006">
              <mc:Choice xmlns:v="urn:schemas-microsoft-com:vml" Requires="v">
                <p:oleObj spid="_x0000_s60527" name="Equation" r:id="rId6" imgW="3530520" imgH="507960" progId="Equation.DSMT4">
                  <p:embed/>
                </p:oleObj>
              </mc:Choice>
              <mc:Fallback>
                <p:oleObj name="Equation" r:id="rId6" imgW="3530520" imgH="507960" progId="Equation.DSMT4">
                  <p:embed/>
                  <p:pic>
                    <p:nvPicPr>
                      <p:cNvPr id="7" name="Object 6"/>
                      <p:cNvPicPr/>
                      <p:nvPr/>
                    </p:nvPicPr>
                    <p:blipFill>
                      <a:blip r:embed="rId7"/>
                      <a:stretch>
                        <a:fillRect/>
                      </a:stretch>
                    </p:blipFill>
                    <p:spPr>
                      <a:xfrm>
                        <a:off x="2163762" y="5584825"/>
                        <a:ext cx="6675438" cy="960438"/>
                      </a:xfrm>
                      <a:prstGeom prst="rect">
                        <a:avLst/>
                      </a:prstGeom>
                    </p:spPr>
                  </p:pic>
                </p:oleObj>
              </mc:Fallback>
            </mc:AlternateContent>
          </a:graphicData>
        </a:graphic>
      </p:graphicFrame>
    </p:spTree>
    <p:extLst>
      <p:ext uri="{BB962C8B-B14F-4D97-AF65-F5344CB8AC3E}">
        <p14:creationId xmlns:p14="http://schemas.microsoft.com/office/powerpoint/2010/main" val="338371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Boolean Functions</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458200" cy="3581400"/>
              </a:xfrm>
            </p:spPr>
            <p:txBody>
              <a:bodyPr/>
              <a:lstStyle/>
              <a:p>
                <a:pPr>
                  <a:spcBef>
                    <a:spcPts val="0"/>
                  </a:spcBef>
                </a:pPr>
                <a:r>
                  <a:rPr lang="en-US" sz="2200" b="1" dirty="0"/>
                  <a:t>Example</a:t>
                </a:r>
                <a:r>
                  <a:rPr lang="en-US" sz="2200" dirty="0"/>
                  <a:t>: How many different Boolean functions of degree </a:t>
                </a:r>
                <a:r>
                  <a:rPr lang="en-US" sz="2200" i="1" dirty="0"/>
                  <a:t>n</a:t>
                </a:r>
                <a:r>
                  <a:rPr lang="en-US" sz="2200" dirty="0"/>
                  <a:t> are there?</a:t>
                </a:r>
              </a:p>
              <a:p>
                <a:pPr>
                  <a:spcBef>
                    <a:spcPts val="0"/>
                  </a:spcBef>
                </a:pPr>
                <a:r>
                  <a:rPr lang="en-US" sz="2200" b="1" dirty="0"/>
                  <a:t>Solution</a:t>
                </a:r>
                <a:r>
                  <a:rPr lang="en-US" sz="2200" dirty="0"/>
                  <a:t>: By the product rule for counting, there are </a:t>
                </a:r>
                <a:r>
                  <a:rPr lang="en-US" sz="2200" dirty="0">
                    <a:ea typeface="Cambria Math" pitchFamily="18" charset="0"/>
                  </a:rPr>
                  <a:t>2</a:t>
                </a:r>
                <a:r>
                  <a:rPr lang="en-US" sz="2200" i="1" baseline="30000" dirty="0"/>
                  <a:t>n</a:t>
                </a:r>
                <a:r>
                  <a:rPr lang="en-US" sz="2200" dirty="0"/>
                  <a:t> different </a:t>
                </a:r>
                <a:r>
                  <a:rPr lang="en-US" sz="2200" i="1" dirty="0"/>
                  <a:t>n</a:t>
                </a:r>
                <a:r>
                  <a:rPr lang="en-US" sz="2200" dirty="0"/>
                  <a:t>-tuples of </a:t>
                </a:r>
                <a:r>
                  <a:rPr lang="en-US" sz="2200" dirty="0">
                    <a:ea typeface="Cambria Math" pitchFamily="18" charset="0"/>
                  </a:rPr>
                  <a:t>0</a:t>
                </a:r>
                <a:r>
                  <a:rPr lang="en-US" sz="2200" dirty="0"/>
                  <a:t>s and </a:t>
                </a:r>
                <a:r>
                  <a:rPr lang="en-US" sz="2200" dirty="0">
                    <a:ea typeface="Cambria Math" pitchFamily="18" charset="0"/>
                  </a:rPr>
                  <a:t>1</a:t>
                </a:r>
                <a:r>
                  <a:rPr lang="en-US" sz="2200" dirty="0"/>
                  <a:t>s. Because a Boolean function is an assignment of </a:t>
                </a:r>
                <a:r>
                  <a:rPr lang="en-US" sz="2200" dirty="0">
                    <a:ea typeface="Cambria Math" pitchFamily="18" charset="0"/>
                  </a:rPr>
                  <a:t>0</a:t>
                </a:r>
                <a:r>
                  <a:rPr lang="en-US" sz="2200" dirty="0"/>
                  <a:t> or </a:t>
                </a:r>
                <a:r>
                  <a:rPr lang="en-US" sz="2200" dirty="0">
                    <a:ea typeface="Cambria Math" pitchFamily="18" charset="0"/>
                  </a:rPr>
                  <a:t>1</a:t>
                </a:r>
                <a:r>
                  <a:rPr lang="en-US" sz="2200" dirty="0"/>
                  <a:t> to each of these  different n-tuples,</a:t>
                </a:r>
                <a:br>
                  <a:rPr lang="en-US" sz="2200" dirty="0"/>
                </a:br>
                <a:r>
                  <a:rPr lang="en-US" sz="2200" dirty="0"/>
                  <a:t>by the product rule there are</a:t>
                </a:r>
                <a:br>
                  <a:rPr lang="en-US" sz="2200" dirty="0"/>
                </a:b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2</m:t>
                        </m:r>
                      </m:e>
                      <m:sup>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sup>
                    </m:sSup>
                  </m:oMath>
                </a14:m>
                <a:r>
                  <a:rPr lang="en-US" sz="2200" dirty="0"/>
                  <a:t> different Boolean functions</a:t>
                </a:r>
                <a:br>
                  <a:rPr lang="en-US" sz="2200" dirty="0"/>
                </a:br>
                <a:r>
                  <a:rPr lang="en-US" sz="2200" dirty="0"/>
                  <a:t>of degree </a:t>
                </a:r>
                <a:r>
                  <a:rPr lang="en-US" sz="2200" i="1" dirty="0"/>
                  <a:t>n</a:t>
                </a:r>
                <a:r>
                  <a:rPr lang="en-US" sz="2200" dirty="0"/>
                  <a:t>. The example tells us</a:t>
                </a:r>
                <a:br>
                  <a:rPr lang="en-US" sz="2200" dirty="0"/>
                </a:br>
                <a:r>
                  <a:rPr lang="en-US" sz="2200" dirty="0"/>
                  <a:t>that there are </a:t>
                </a:r>
                <a:r>
                  <a:rPr lang="en-US" sz="2200" dirty="0">
                    <a:ea typeface="Cambria Math" pitchFamily="18" charset="0"/>
                  </a:rPr>
                  <a:t>16</a:t>
                </a:r>
                <a:r>
                  <a:rPr lang="en-US" sz="2200" dirty="0"/>
                  <a:t> different</a:t>
                </a:r>
                <a:br>
                  <a:rPr lang="en-US" sz="2200" dirty="0"/>
                </a:br>
                <a:r>
                  <a:rPr lang="en-US" sz="2200" dirty="0"/>
                  <a:t>Boolean functions of degree two.</a:t>
                </a:r>
                <a:br>
                  <a:rPr lang="en-US" sz="2200" dirty="0"/>
                </a:br>
                <a:r>
                  <a:rPr lang="en-US" sz="2200" dirty="0"/>
                  <a:t>We display these in Table </a:t>
                </a:r>
                <a:r>
                  <a:rPr lang="en-US" sz="2200" dirty="0">
                    <a:ea typeface="Cambria Math" pitchFamily="18" charset="0"/>
                  </a:rPr>
                  <a:t>3</a:t>
                </a:r>
                <a:r>
                  <a:rPr lang="en-US" sz="2200" dirty="0"/>
                  <a:t>.</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458200" cy="3581400"/>
              </a:xfrm>
              <a:blipFill>
                <a:blip r:embed="rId2"/>
                <a:stretch>
                  <a:fillRect l="-937" t="-1193" r="-1225" b="-2385"/>
                </a:stretch>
              </a:blipFill>
            </p:spPr>
            <p:txBody>
              <a:bodyPr/>
              <a:lstStyle/>
              <a:p>
                <a:r>
                  <a:rPr lang="en-US">
                    <a:noFill/>
                  </a:rPr>
                  <a:t> </a:t>
                </a:r>
              </a:p>
            </p:txBody>
          </p:sp>
        </mc:Fallback>
      </mc:AlternateContent>
      <p:sp>
        <p:nvSpPr>
          <p:cNvPr id="7" name="Content Placeholder 3"/>
          <p:cNvSpPr>
            <a:spLocks noGrp="1"/>
          </p:cNvSpPr>
          <p:nvPr>
            <p:ph idx="13"/>
          </p:nvPr>
        </p:nvSpPr>
        <p:spPr>
          <a:xfrm>
            <a:off x="304800" y="4953000"/>
            <a:ext cx="7040880" cy="304800"/>
          </a:xfrm>
          <a:solidFill>
            <a:srgbClr val="E1F3FF"/>
          </a:solidFill>
          <a:ln w="28575">
            <a:solidFill>
              <a:srgbClr val="00B0F0"/>
            </a:solidFill>
          </a:ln>
        </p:spPr>
        <p:txBody>
          <a:bodyPr anchor="ctr"/>
          <a:lstStyle/>
          <a:p>
            <a:r>
              <a:rPr lang="en-US" sz="1600" b="1" dirty="0"/>
              <a:t>TABLE 3 </a:t>
            </a:r>
            <a:r>
              <a:rPr lang="en-US" sz="1600" dirty="0"/>
              <a:t>The 16 Boolean Functions of Degree Two.</a:t>
            </a:r>
          </a:p>
        </p:txBody>
      </p:sp>
      <p:graphicFrame>
        <p:nvGraphicFramePr>
          <p:cNvPr id="2" name="Table 4"/>
          <p:cNvGraphicFramePr>
            <a:graphicFrameLocks noGrp="1"/>
          </p:cNvGraphicFramePr>
          <p:nvPr>
            <p:extLst>
              <p:ext uri="{D42A27DB-BD31-4B8C-83A1-F6EECF244321}">
                <p14:modId xmlns:p14="http://schemas.microsoft.com/office/powerpoint/2010/main" val="314667703"/>
              </p:ext>
            </p:extLst>
          </p:nvPr>
        </p:nvGraphicFramePr>
        <p:xfrm>
          <a:off x="304800" y="5257800"/>
          <a:ext cx="7040880" cy="1315720"/>
        </p:xfrm>
        <a:graphic>
          <a:graphicData uri="http://schemas.openxmlformats.org/drawingml/2006/table">
            <a:tbl>
              <a:tblPr firstRow="1" bandRow="1">
                <a:tableStyleId>{5C22544A-7EE6-4342-B048-85BDC9FD1C3A}</a:tableStyleId>
              </a:tblPr>
              <a:tblGrid>
                <a:gridCol w="274320">
                  <a:extLst>
                    <a:ext uri="{9D8B030D-6E8A-4147-A177-3AD203B41FA5}">
                      <a16:colId xmlns:a16="http://schemas.microsoft.com/office/drawing/2014/main" val="2378761237"/>
                    </a:ext>
                  </a:extLst>
                </a:gridCol>
                <a:gridCol w="274320">
                  <a:extLst>
                    <a:ext uri="{9D8B030D-6E8A-4147-A177-3AD203B41FA5}">
                      <a16:colId xmlns:a16="http://schemas.microsoft.com/office/drawing/2014/main" val="485170471"/>
                    </a:ext>
                  </a:extLst>
                </a:gridCol>
                <a:gridCol w="365760">
                  <a:extLst>
                    <a:ext uri="{9D8B030D-6E8A-4147-A177-3AD203B41FA5}">
                      <a16:colId xmlns:a16="http://schemas.microsoft.com/office/drawing/2014/main" val="2151487963"/>
                    </a:ext>
                  </a:extLst>
                </a:gridCol>
                <a:gridCol w="365760">
                  <a:extLst>
                    <a:ext uri="{9D8B030D-6E8A-4147-A177-3AD203B41FA5}">
                      <a16:colId xmlns:a16="http://schemas.microsoft.com/office/drawing/2014/main" val="1893169080"/>
                    </a:ext>
                  </a:extLst>
                </a:gridCol>
                <a:gridCol w="365760">
                  <a:extLst>
                    <a:ext uri="{9D8B030D-6E8A-4147-A177-3AD203B41FA5}">
                      <a16:colId xmlns:a16="http://schemas.microsoft.com/office/drawing/2014/main" val="105170245"/>
                    </a:ext>
                  </a:extLst>
                </a:gridCol>
                <a:gridCol w="365760">
                  <a:extLst>
                    <a:ext uri="{9D8B030D-6E8A-4147-A177-3AD203B41FA5}">
                      <a16:colId xmlns:a16="http://schemas.microsoft.com/office/drawing/2014/main" val="3682893891"/>
                    </a:ext>
                  </a:extLst>
                </a:gridCol>
                <a:gridCol w="365760">
                  <a:extLst>
                    <a:ext uri="{9D8B030D-6E8A-4147-A177-3AD203B41FA5}">
                      <a16:colId xmlns:a16="http://schemas.microsoft.com/office/drawing/2014/main" val="1645746277"/>
                    </a:ext>
                  </a:extLst>
                </a:gridCol>
                <a:gridCol w="365760">
                  <a:extLst>
                    <a:ext uri="{9D8B030D-6E8A-4147-A177-3AD203B41FA5}">
                      <a16:colId xmlns:a16="http://schemas.microsoft.com/office/drawing/2014/main" val="435095832"/>
                    </a:ext>
                  </a:extLst>
                </a:gridCol>
                <a:gridCol w="365760">
                  <a:extLst>
                    <a:ext uri="{9D8B030D-6E8A-4147-A177-3AD203B41FA5}">
                      <a16:colId xmlns:a16="http://schemas.microsoft.com/office/drawing/2014/main" val="2113727988"/>
                    </a:ext>
                  </a:extLst>
                </a:gridCol>
                <a:gridCol w="365760">
                  <a:extLst>
                    <a:ext uri="{9D8B030D-6E8A-4147-A177-3AD203B41FA5}">
                      <a16:colId xmlns:a16="http://schemas.microsoft.com/office/drawing/2014/main" val="3913207175"/>
                    </a:ext>
                  </a:extLst>
                </a:gridCol>
                <a:gridCol w="365760">
                  <a:extLst>
                    <a:ext uri="{9D8B030D-6E8A-4147-A177-3AD203B41FA5}">
                      <a16:colId xmlns:a16="http://schemas.microsoft.com/office/drawing/2014/main" val="270727963"/>
                    </a:ext>
                  </a:extLst>
                </a:gridCol>
                <a:gridCol w="457200">
                  <a:extLst>
                    <a:ext uri="{9D8B030D-6E8A-4147-A177-3AD203B41FA5}">
                      <a16:colId xmlns:a16="http://schemas.microsoft.com/office/drawing/2014/main" val="437049318"/>
                    </a:ext>
                  </a:extLst>
                </a:gridCol>
                <a:gridCol w="457200">
                  <a:extLst>
                    <a:ext uri="{9D8B030D-6E8A-4147-A177-3AD203B41FA5}">
                      <a16:colId xmlns:a16="http://schemas.microsoft.com/office/drawing/2014/main" val="2966992622"/>
                    </a:ext>
                  </a:extLst>
                </a:gridCol>
                <a:gridCol w="457200">
                  <a:extLst>
                    <a:ext uri="{9D8B030D-6E8A-4147-A177-3AD203B41FA5}">
                      <a16:colId xmlns:a16="http://schemas.microsoft.com/office/drawing/2014/main" val="1548873060"/>
                    </a:ext>
                  </a:extLst>
                </a:gridCol>
                <a:gridCol w="457200">
                  <a:extLst>
                    <a:ext uri="{9D8B030D-6E8A-4147-A177-3AD203B41FA5}">
                      <a16:colId xmlns:a16="http://schemas.microsoft.com/office/drawing/2014/main" val="3179955015"/>
                    </a:ext>
                  </a:extLst>
                </a:gridCol>
                <a:gridCol w="457200">
                  <a:extLst>
                    <a:ext uri="{9D8B030D-6E8A-4147-A177-3AD203B41FA5}">
                      <a16:colId xmlns:a16="http://schemas.microsoft.com/office/drawing/2014/main" val="871830056"/>
                    </a:ext>
                  </a:extLst>
                </a:gridCol>
                <a:gridCol w="457200">
                  <a:extLst>
                    <a:ext uri="{9D8B030D-6E8A-4147-A177-3AD203B41FA5}">
                      <a16:colId xmlns:a16="http://schemas.microsoft.com/office/drawing/2014/main" val="3740444529"/>
                    </a:ext>
                  </a:extLst>
                </a:gridCol>
                <a:gridCol w="457200">
                  <a:extLst>
                    <a:ext uri="{9D8B030D-6E8A-4147-A177-3AD203B41FA5}">
                      <a16:colId xmlns:a16="http://schemas.microsoft.com/office/drawing/2014/main" val="2981446804"/>
                    </a:ext>
                  </a:extLst>
                </a:gridCol>
              </a:tblGrid>
              <a:tr h="370840">
                <a:tc>
                  <a:txBody>
                    <a:bodyPr/>
                    <a:lstStyle/>
                    <a:p>
                      <a:pPr algn="ctr"/>
                      <a:r>
                        <a:rPr lang="en-US" sz="1400" b="1"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3</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4</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5</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7</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8</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9</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12</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13</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14</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15</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513116614"/>
                  </a:ext>
                </a:extLst>
              </a:tr>
              <a:tr h="370840">
                <a:tc>
                  <a:txBody>
                    <a:bodyPr/>
                    <a:lstStyle/>
                    <a:p>
                      <a:pPr algn="ctr"/>
                      <a:r>
                        <a:rPr lang="en-US" sz="1400" dirty="0"/>
                        <a:t>1</a:t>
                      </a:r>
                    </a:p>
                    <a:p>
                      <a:pPr algn="ctr"/>
                      <a:r>
                        <a:rPr lang="en-US" sz="1400" dirty="0"/>
                        <a:t>1</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941921427"/>
                  </a:ext>
                </a:extLst>
              </a:tr>
            </a:tbl>
          </a:graphicData>
        </a:graphic>
      </p:graphicFrame>
      <p:sp>
        <p:nvSpPr>
          <p:cNvPr id="8" name="Content Placeholder 5"/>
          <p:cNvSpPr>
            <a:spLocks noGrp="1"/>
          </p:cNvSpPr>
          <p:nvPr>
            <p:ph idx="14"/>
          </p:nvPr>
        </p:nvSpPr>
        <p:spPr>
          <a:xfrm>
            <a:off x="4419600" y="2499061"/>
            <a:ext cx="4635500" cy="533400"/>
          </a:xfrm>
          <a:solidFill>
            <a:srgbClr val="E1F3FF"/>
          </a:solidFill>
          <a:ln w="28575">
            <a:solidFill>
              <a:srgbClr val="00B0F0"/>
            </a:solidFill>
          </a:ln>
        </p:spPr>
        <p:txBody>
          <a:bodyPr anchor="ctr"/>
          <a:lstStyle/>
          <a:p>
            <a:r>
              <a:rPr lang="en-US" sz="1600" b="1" dirty="0"/>
              <a:t>TABLE 4</a:t>
            </a:r>
            <a:r>
              <a:rPr lang="en-US" sz="1600" dirty="0"/>
              <a:t> The Number of Boolean</a:t>
            </a:r>
            <a:br>
              <a:rPr lang="en-US" sz="1600" dirty="0"/>
            </a:br>
            <a:r>
              <a:rPr lang="en-US" sz="1600" dirty="0"/>
              <a:t>Functions of Degree </a:t>
            </a:r>
            <a:r>
              <a:rPr lang="en-US" sz="1600" i="1" dirty="0"/>
              <a:t>n</a:t>
            </a:r>
            <a:r>
              <a:rPr lang="en-US" sz="1600" dirty="0"/>
              <a:t>.</a:t>
            </a:r>
          </a:p>
        </p:txBody>
      </p:sp>
      <p:graphicFrame>
        <p:nvGraphicFramePr>
          <p:cNvPr id="3" name="Table 6"/>
          <p:cNvGraphicFramePr>
            <a:graphicFrameLocks noGrp="1"/>
          </p:cNvGraphicFramePr>
          <p:nvPr>
            <p:extLst>
              <p:ext uri="{D42A27DB-BD31-4B8C-83A1-F6EECF244321}">
                <p14:modId xmlns:p14="http://schemas.microsoft.com/office/powerpoint/2010/main" val="2797875635"/>
              </p:ext>
            </p:extLst>
          </p:nvPr>
        </p:nvGraphicFramePr>
        <p:xfrm>
          <a:off x="4419600" y="3048000"/>
          <a:ext cx="4635500" cy="1676400"/>
        </p:xfrm>
        <a:graphic>
          <a:graphicData uri="http://schemas.openxmlformats.org/drawingml/2006/table">
            <a:tbl>
              <a:tblPr firstRow="1" bandRow="1">
                <a:tableStyleId>{5C22544A-7EE6-4342-B048-85BDC9FD1C3A}</a:tableStyleId>
              </a:tblPr>
              <a:tblGrid>
                <a:gridCol w="2317750">
                  <a:extLst>
                    <a:ext uri="{9D8B030D-6E8A-4147-A177-3AD203B41FA5}">
                      <a16:colId xmlns:a16="http://schemas.microsoft.com/office/drawing/2014/main" val="2947271247"/>
                    </a:ext>
                  </a:extLst>
                </a:gridCol>
                <a:gridCol w="2317750">
                  <a:extLst>
                    <a:ext uri="{9D8B030D-6E8A-4147-A177-3AD203B41FA5}">
                      <a16:colId xmlns:a16="http://schemas.microsoft.com/office/drawing/2014/main" val="2366383381"/>
                    </a:ext>
                  </a:extLst>
                </a:gridCol>
              </a:tblGrid>
              <a:tr h="274320">
                <a:tc>
                  <a:txBody>
                    <a:bodyPr/>
                    <a:lstStyle/>
                    <a:p>
                      <a:pPr algn="ctr"/>
                      <a:r>
                        <a:rPr lang="en-US" sz="1400" b="1" dirty="0">
                          <a:solidFill>
                            <a:schemeClr val="tx1"/>
                          </a:solidFill>
                        </a:rPr>
                        <a:t>Degree</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dirty="0">
                          <a:solidFill>
                            <a:schemeClr val="tx1"/>
                          </a:solidFill>
                        </a:rPr>
                        <a:t>Number</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39082290"/>
                  </a:ext>
                </a:extLst>
              </a:tr>
              <a:tr h="370840">
                <a:tc>
                  <a:txBody>
                    <a:bodyPr/>
                    <a:lstStyle/>
                    <a:p>
                      <a:pPr algn="ctr"/>
                      <a:r>
                        <a:rPr lang="en-US" sz="1400" dirty="0"/>
                        <a:t>1</a:t>
                      </a:r>
                    </a:p>
                    <a:p>
                      <a:pPr algn="ctr"/>
                      <a:r>
                        <a:rPr lang="en-US" sz="1400" dirty="0"/>
                        <a:t>2</a:t>
                      </a:r>
                    </a:p>
                    <a:p>
                      <a:pPr algn="ctr"/>
                      <a:r>
                        <a:rPr lang="en-US" sz="1400" dirty="0"/>
                        <a:t>3</a:t>
                      </a:r>
                    </a:p>
                    <a:p>
                      <a:pPr algn="ctr"/>
                      <a:r>
                        <a:rPr lang="en-US" sz="1400" dirty="0"/>
                        <a:t>4</a:t>
                      </a:r>
                    </a:p>
                    <a:p>
                      <a:pPr algn="ctr"/>
                      <a:r>
                        <a:rPr lang="en-US" sz="1400" dirty="0"/>
                        <a:t>5</a:t>
                      </a:r>
                    </a:p>
                    <a:p>
                      <a:pPr algn="ctr"/>
                      <a:r>
                        <a:rPr lang="en-US" sz="1400" dirty="0"/>
                        <a:t>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400" dirty="0"/>
                        <a:t>4</a:t>
                      </a:r>
                    </a:p>
                    <a:p>
                      <a:pPr algn="r"/>
                      <a:r>
                        <a:rPr lang="en-US" sz="1400" dirty="0"/>
                        <a:t>16</a:t>
                      </a:r>
                    </a:p>
                    <a:p>
                      <a:pPr algn="r"/>
                      <a:r>
                        <a:rPr lang="en-US" sz="1400" dirty="0"/>
                        <a:t>256</a:t>
                      </a:r>
                    </a:p>
                    <a:p>
                      <a:pPr algn="r"/>
                      <a:r>
                        <a:rPr lang="en-US" sz="1400" dirty="0"/>
                        <a:t>65,536</a:t>
                      </a:r>
                    </a:p>
                    <a:p>
                      <a:pPr algn="r"/>
                      <a:r>
                        <a:rPr lang="en-US" sz="1400" dirty="0"/>
                        <a:t>4,294,967,296</a:t>
                      </a:r>
                    </a:p>
                    <a:p>
                      <a:pPr algn="r"/>
                      <a:r>
                        <a:rPr lang="en-US" sz="1400" dirty="0"/>
                        <a:t>18,446,744,073,709,551,616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844797952"/>
                  </a:ext>
                </a:extLst>
              </a:tr>
            </a:tbl>
          </a:graphicData>
        </a:graphic>
      </p:graphicFrame>
    </p:spTree>
    <p:extLst>
      <p:ext uri="{BB962C8B-B14F-4D97-AF65-F5344CB8AC3E}">
        <p14:creationId xmlns:p14="http://schemas.microsoft.com/office/powerpoint/2010/main" val="320955626"/>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5178</TotalTime>
  <Words>3620</Words>
  <Application>Microsoft Office PowerPoint</Application>
  <PresentationFormat>On-screen Show (4:3)</PresentationFormat>
  <Paragraphs>568</Paragraphs>
  <Slides>34</Slides>
  <Notes>1</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34</vt:i4>
      </vt:variant>
    </vt:vector>
  </HeadingPairs>
  <TitlesOfParts>
    <vt:vector size="51" baseType="lpstr">
      <vt:lpstr>Arial</vt:lpstr>
      <vt:lpstr>ArumSans Bold</vt:lpstr>
      <vt:lpstr>ArumSans Regular</vt:lpstr>
      <vt:lpstr>Calibri</vt:lpstr>
      <vt:lpstr>Cambria Math</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Boolean Algebra</vt:lpstr>
      <vt:lpstr>Chapter Summary</vt:lpstr>
      <vt:lpstr>Boolean Functions </vt:lpstr>
      <vt:lpstr>Section Summary 1</vt:lpstr>
      <vt:lpstr>Introduction to Boolean Algebra</vt:lpstr>
      <vt:lpstr>Boolean Expressions and Boolean Functions 1</vt:lpstr>
      <vt:lpstr>Boolean Expressions and Boolean Functions 2</vt:lpstr>
      <vt:lpstr>Boolean Expressions and Boolean Functions 3</vt:lpstr>
      <vt:lpstr>Boolean Functions</vt:lpstr>
      <vt:lpstr>Identities of Boolean Algebra 1</vt:lpstr>
      <vt:lpstr>Identities of Boolean Algebra 2</vt:lpstr>
      <vt:lpstr>Formal Definition of a Boolean Algebra</vt:lpstr>
      <vt:lpstr>Representing Boolean Functions</vt:lpstr>
      <vt:lpstr>Section Summary 2</vt:lpstr>
      <vt:lpstr>Sum-of-Products Expansion 1</vt:lpstr>
      <vt:lpstr>Sum-of-Products Expansion 2</vt:lpstr>
      <vt:lpstr>Sum-of-Products Expansion 3</vt:lpstr>
      <vt:lpstr>Sum-of-Products Expansion 4</vt:lpstr>
      <vt:lpstr>Functional Completeness</vt:lpstr>
      <vt:lpstr>Logic Gates </vt:lpstr>
      <vt:lpstr>Section Summary 3</vt:lpstr>
      <vt:lpstr>Logic Gates</vt:lpstr>
      <vt:lpstr>Combinations of Gates 1</vt:lpstr>
      <vt:lpstr>Combinations of Gates 2</vt:lpstr>
      <vt:lpstr>Adders 1</vt:lpstr>
      <vt:lpstr>Adders 2</vt:lpstr>
      <vt:lpstr>Adders 3</vt:lpstr>
      <vt:lpstr>Appendix of Image Long Descriptions</vt:lpstr>
      <vt:lpstr>Logic Gates – Appendix</vt:lpstr>
      <vt:lpstr>Combinations of Gates 1 – Appendix</vt:lpstr>
      <vt:lpstr>Combinations of Gates 2 – Appendix</vt:lpstr>
      <vt:lpstr>Adders 1 – Appendix</vt:lpstr>
      <vt:lpstr>Adders 2 – Appendix</vt:lpstr>
      <vt:lpstr>Adders 3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640</cp:revision>
  <dcterms:created xsi:type="dcterms:W3CDTF">2017-12-05T17:18:18Z</dcterms:created>
  <dcterms:modified xsi:type="dcterms:W3CDTF">2018-08-13T18:28:15Z</dcterms:modified>
</cp:coreProperties>
</file>