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4.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5.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6.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7.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8.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859" r:id="rId2"/>
    <p:sldMasterId id="2147483744" r:id="rId3"/>
    <p:sldMasterId id="2147483780" r:id="rId4"/>
    <p:sldMasterId id="2147483838" r:id="rId5"/>
    <p:sldMasterId id="2147483713" r:id="rId6"/>
    <p:sldMasterId id="2147483674" r:id="rId7"/>
    <p:sldMasterId id="2147483897" r:id="rId8"/>
    <p:sldMasterId id="2147483960" r:id="rId9"/>
  </p:sldMasterIdLst>
  <p:notesMasterIdLst>
    <p:notesMasterId r:id="rId81"/>
  </p:notesMasterIdLst>
  <p:handoutMasterIdLst>
    <p:handoutMasterId r:id="rId82"/>
  </p:handoutMasterIdLst>
  <p:sldIdLst>
    <p:sldId id="273" r:id="rId10"/>
    <p:sldId id="276" r:id="rId11"/>
    <p:sldId id="414" r:id="rId12"/>
    <p:sldId id="419" r:id="rId13"/>
    <p:sldId id="567" r:id="rId14"/>
    <p:sldId id="568" r:id="rId15"/>
    <p:sldId id="569" r:id="rId16"/>
    <p:sldId id="570" r:id="rId17"/>
    <p:sldId id="571" r:id="rId18"/>
    <p:sldId id="572" r:id="rId19"/>
    <p:sldId id="573" r:id="rId20"/>
    <p:sldId id="574" r:id="rId21"/>
    <p:sldId id="415" r:id="rId22"/>
    <p:sldId id="575" r:id="rId23"/>
    <p:sldId id="576" r:id="rId24"/>
    <p:sldId id="492" r:id="rId25"/>
    <p:sldId id="416" r:id="rId26"/>
    <p:sldId id="577" r:id="rId27"/>
    <p:sldId id="578" r:id="rId28"/>
    <p:sldId id="579" r:id="rId29"/>
    <p:sldId id="580" r:id="rId30"/>
    <p:sldId id="581" r:id="rId31"/>
    <p:sldId id="582" r:id="rId32"/>
    <p:sldId id="583" r:id="rId33"/>
    <p:sldId id="584" r:id="rId34"/>
    <p:sldId id="585" r:id="rId35"/>
    <p:sldId id="586" r:id="rId36"/>
    <p:sldId id="587" r:id="rId37"/>
    <p:sldId id="420" r:id="rId38"/>
    <p:sldId id="588" r:id="rId39"/>
    <p:sldId id="589" r:id="rId40"/>
    <p:sldId id="478" r:id="rId41"/>
    <p:sldId id="590" r:id="rId42"/>
    <p:sldId id="591" r:id="rId43"/>
    <p:sldId id="592" r:id="rId44"/>
    <p:sldId id="593" r:id="rId45"/>
    <p:sldId id="594" r:id="rId46"/>
    <p:sldId id="595" r:id="rId47"/>
    <p:sldId id="596" r:id="rId48"/>
    <p:sldId id="597" r:id="rId49"/>
    <p:sldId id="598" r:id="rId50"/>
    <p:sldId id="599" r:id="rId51"/>
    <p:sldId id="600" r:id="rId52"/>
    <p:sldId id="601" r:id="rId53"/>
    <p:sldId id="602" r:id="rId54"/>
    <p:sldId id="603" r:id="rId55"/>
    <p:sldId id="604" r:id="rId56"/>
    <p:sldId id="605" r:id="rId57"/>
    <p:sldId id="606" r:id="rId58"/>
    <p:sldId id="607" r:id="rId59"/>
    <p:sldId id="608" r:id="rId60"/>
    <p:sldId id="609" r:id="rId61"/>
    <p:sldId id="610" r:id="rId62"/>
    <p:sldId id="611" r:id="rId63"/>
    <p:sldId id="612" r:id="rId64"/>
    <p:sldId id="613" r:id="rId65"/>
    <p:sldId id="558" r:id="rId66"/>
    <p:sldId id="559" r:id="rId67"/>
    <p:sldId id="614" r:id="rId68"/>
    <p:sldId id="615" r:id="rId69"/>
    <p:sldId id="616" r:id="rId70"/>
    <p:sldId id="617" r:id="rId71"/>
    <p:sldId id="618" r:id="rId72"/>
    <p:sldId id="619" r:id="rId73"/>
    <p:sldId id="620" r:id="rId74"/>
    <p:sldId id="621" r:id="rId75"/>
    <p:sldId id="622" r:id="rId76"/>
    <p:sldId id="623" r:id="rId77"/>
    <p:sldId id="624" r:id="rId78"/>
    <p:sldId id="625" r:id="rId79"/>
    <p:sldId id="626" r:id="rId8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08">
          <p15:clr>
            <a:srgbClr val="A4A3A4"/>
          </p15:clr>
        </p15:guide>
        <p15:guide id="2" orient="horz" pos="3600">
          <p15:clr>
            <a:srgbClr val="A4A3A4"/>
          </p15:clr>
        </p15:guide>
        <p15:guide id="3" orient="horz" pos="912" userDrawn="1">
          <p15:clr>
            <a:srgbClr val="A4A3A4"/>
          </p15:clr>
        </p15:guide>
        <p15:guide id="4" orient="horz" pos="3360">
          <p15:clr>
            <a:srgbClr val="A4A3A4"/>
          </p15:clr>
        </p15:guide>
        <p15:guide id="5" pos="5616">
          <p15:clr>
            <a:srgbClr val="A4A3A4"/>
          </p15:clr>
        </p15:guide>
        <p15:guide id="6" pos="432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F3FF"/>
    <a:srgbClr val="14AAE1"/>
    <a:srgbClr val="1A587B"/>
    <a:srgbClr val="505050"/>
    <a:srgbClr val="04617B"/>
    <a:srgbClr val="B60000"/>
    <a:srgbClr val="00518B"/>
    <a:srgbClr val="214E91"/>
    <a:srgbClr val="085367"/>
    <a:srgbClr val="6A6A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89" autoAdjust="0"/>
    <p:restoredTop sz="94737" autoAdjust="0"/>
  </p:normalViewPr>
  <p:slideViewPr>
    <p:cSldViewPr>
      <p:cViewPr varScale="1">
        <p:scale>
          <a:sx n="52" d="100"/>
          <a:sy n="52" d="100"/>
        </p:scale>
        <p:origin x="144" y="90"/>
      </p:cViewPr>
      <p:guideLst>
        <p:guide orient="horz" pos="3408"/>
        <p:guide orient="horz" pos="3600"/>
        <p:guide orient="horz" pos="912"/>
        <p:guide orient="horz" pos="3360"/>
        <p:guide pos="5616"/>
        <p:guide pos="4320"/>
      </p:guideLst>
    </p:cSldViewPr>
  </p:slideViewPr>
  <p:outlineViewPr>
    <p:cViewPr>
      <p:scale>
        <a:sx n="33" d="100"/>
        <a:sy n="33" d="100"/>
      </p:scale>
      <p:origin x="0" y="-117684"/>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3" d="100"/>
          <a:sy n="83" d="100"/>
        </p:scale>
        <p:origin x="-199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slide" Target="slides/slide41.xml"/><Relationship Id="rId55" Type="http://schemas.openxmlformats.org/officeDocument/2006/relationships/slide" Target="slides/slide46.xml"/><Relationship Id="rId63" Type="http://schemas.openxmlformats.org/officeDocument/2006/relationships/slide" Target="slides/slide54.xml"/><Relationship Id="rId68" Type="http://schemas.openxmlformats.org/officeDocument/2006/relationships/slide" Target="slides/slide59.xml"/><Relationship Id="rId76" Type="http://schemas.openxmlformats.org/officeDocument/2006/relationships/slide" Target="slides/slide67.xml"/><Relationship Id="rId84" Type="http://schemas.openxmlformats.org/officeDocument/2006/relationships/viewProps" Target="viewProps.xml"/><Relationship Id="rId7" Type="http://schemas.openxmlformats.org/officeDocument/2006/relationships/slideMaster" Target="slideMasters/slideMaster7.xml"/><Relationship Id="rId71" Type="http://schemas.openxmlformats.org/officeDocument/2006/relationships/slide" Target="slides/slide62.xml"/><Relationship Id="rId2" Type="http://schemas.openxmlformats.org/officeDocument/2006/relationships/slideMaster" Target="slideMasters/slideMaster2.xml"/><Relationship Id="rId16" Type="http://schemas.openxmlformats.org/officeDocument/2006/relationships/slide" Target="slides/slide7.xml"/><Relationship Id="rId29" Type="http://schemas.openxmlformats.org/officeDocument/2006/relationships/slide" Target="slides/slide20.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slide" Target="slides/slide44.xml"/><Relationship Id="rId58" Type="http://schemas.openxmlformats.org/officeDocument/2006/relationships/slide" Target="slides/slide49.xml"/><Relationship Id="rId66" Type="http://schemas.openxmlformats.org/officeDocument/2006/relationships/slide" Target="slides/slide57.xml"/><Relationship Id="rId74" Type="http://schemas.openxmlformats.org/officeDocument/2006/relationships/slide" Target="slides/slide65.xml"/><Relationship Id="rId79" Type="http://schemas.openxmlformats.org/officeDocument/2006/relationships/slide" Target="slides/slide70.xml"/><Relationship Id="rId87" Type="http://schemas.microsoft.com/office/2015/10/relationships/revisionInfo" Target="revisionInfo.xml"/><Relationship Id="rId5" Type="http://schemas.openxmlformats.org/officeDocument/2006/relationships/slideMaster" Target="slideMasters/slideMaster5.xml"/><Relationship Id="rId61" Type="http://schemas.openxmlformats.org/officeDocument/2006/relationships/slide" Target="slides/slide52.xml"/><Relationship Id="rId82" Type="http://schemas.openxmlformats.org/officeDocument/2006/relationships/handoutMaster" Target="handoutMasters/handoutMaster1.xml"/><Relationship Id="rId19" Type="http://schemas.openxmlformats.org/officeDocument/2006/relationships/slide" Target="slides/slide10.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slide" Target="slides/slide47.xml"/><Relationship Id="rId64" Type="http://schemas.openxmlformats.org/officeDocument/2006/relationships/slide" Target="slides/slide55.xml"/><Relationship Id="rId69" Type="http://schemas.openxmlformats.org/officeDocument/2006/relationships/slide" Target="slides/slide60.xml"/><Relationship Id="rId77" Type="http://schemas.openxmlformats.org/officeDocument/2006/relationships/slide" Target="slides/slide68.xml"/><Relationship Id="rId8" Type="http://schemas.openxmlformats.org/officeDocument/2006/relationships/slideMaster" Target="slideMasters/slideMaster8.xml"/><Relationship Id="rId51" Type="http://schemas.openxmlformats.org/officeDocument/2006/relationships/slide" Target="slides/slide42.xml"/><Relationship Id="rId72" Type="http://schemas.openxmlformats.org/officeDocument/2006/relationships/slide" Target="slides/slide63.xml"/><Relationship Id="rId80" Type="http://schemas.openxmlformats.org/officeDocument/2006/relationships/slide" Target="slides/slide71.xml"/><Relationship Id="rId85"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openxmlformats.org/officeDocument/2006/relationships/slide" Target="slides/slide50.xml"/><Relationship Id="rId67" Type="http://schemas.openxmlformats.org/officeDocument/2006/relationships/slide" Target="slides/slide58.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slide" Target="slides/slide45.xml"/><Relationship Id="rId62" Type="http://schemas.openxmlformats.org/officeDocument/2006/relationships/slide" Target="slides/slide53.xml"/><Relationship Id="rId70" Type="http://schemas.openxmlformats.org/officeDocument/2006/relationships/slide" Target="slides/slide61.xml"/><Relationship Id="rId75" Type="http://schemas.openxmlformats.org/officeDocument/2006/relationships/slide" Target="slides/slide66.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slide" Target="slides/slide48.xml"/><Relationship Id="rId10" Type="http://schemas.openxmlformats.org/officeDocument/2006/relationships/slide" Target="slides/slide1.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slide" Target="slides/slide51.xml"/><Relationship Id="rId65" Type="http://schemas.openxmlformats.org/officeDocument/2006/relationships/slide" Target="slides/slide56.xml"/><Relationship Id="rId73" Type="http://schemas.openxmlformats.org/officeDocument/2006/relationships/slide" Target="slides/slide64.xml"/><Relationship Id="rId78" Type="http://schemas.openxmlformats.org/officeDocument/2006/relationships/slide" Target="slides/slide69.xml"/><Relationship Id="rId81" Type="http://schemas.openxmlformats.org/officeDocument/2006/relationships/notesMaster" Target="notesMasters/notesMaster1.xml"/><Relationship Id="rId86"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6.wmf"/><Relationship Id="rId7" Type="http://schemas.openxmlformats.org/officeDocument/2006/relationships/image" Target="../media/image40.wmf"/><Relationship Id="rId2" Type="http://schemas.openxmlformats.org/officeDocument/2006/relationships/image" Target="../media/image35.wmf"/><Relationship Id="rId1" Type="http://schemas.openxmlformats.org/officeDocument/2006/relationships/image" Target="../media/image34.wmf"/><Relationship Id="rId6" Type="http://schemas.openxmlformats.org/officeDocument/2006/relationships/image" Target="../media/image39.wmf"/><Relationship Id="rId5" Type="http://schemas.openxmlformats.org/officeDocument/2006/relationships/image" Target="../media/image38.wmf"/><Relationship Id="rId4" Type="http://schemas.openxmlformats.org/officeDocument/2006/relationships/image" Target="../media/image37.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 Id="rId4" Type="http://schemas.openxmlformats.org/officeDocument/2006/relationships/image" Target="../media/image44.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24CCBF-31CF-4FCA-A5B4-50142834420A}" type="datetimeFigureOut">
              <a:rPr lang="en-US" smtClean="0"/>
              <a:t>8/13/2018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895618-5249-4F12-80E4-2F3A0FD18481}" type="slidenum">
              <a:rPr lang="en-US" smtClean="0"/>
              <a:t>‹#›</a:t>
            </a:fld>
            <a:endParaRPr lang="en-US"/>
          </a:p>
        </p:txBody>
      </p:sp>
    </p:spTree>
    <p:extLst>
      <p:ext uri="{BB962C8B-B14F-4D97-AF65-F5344CB8AC3E}">
        <p14:creationId xmlns:p14="http://schemas.microsoft.com/office/powerpoint/2010/main" val="472110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84B720-C9F6-4BFC-BC5C-B1B8D70204DA}" type="datetimeFigureOut">
              <a:rPr lang="en-US" smtClean="0"/>
              <a:t>8/13/2018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003D02-7E89-4EBF-B123-9C334E1BFEF7}" type="slidenum">
              <a:rPr lang="en-US" smtClean="0"/>
              <a:t>‹#›</a:t>
            </a:fld>
            <a:endParaRPr lang="en-US"/>
          </a:p>
        </p:txBody>
      </p:sp>
    </p:spTree>
    <p:extLst>
      <p:ext uri="{BB962C8B-B14F-4D97-AF65-F5344CB8AC3E}">
        <p14:creationId xmlns:p14="http://schemas.microsoft.com/office/powerpoint/2010/main" val="618904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003D02-7E89-4EBF-B123-9C334E1BFEF7}" type="slidenum">
              <a:rPr lang="en-US" smtClean="0"/>
              <a:t>55</a:t>
            </a:fld>
            <a:endParaRPr lang="en-US"/>
          </a:p>
        </p:txBody>
      </p:sp>
    </p:spTree>
    <p:extLst>
      <p:ext uri="{BB962C8B-B14F-4D97-AF65-F5344CB8AC3E}">
        <p14:creationId xmlns:p14="http://schemas.microsoft.com/office/powerpoint/2010/main" val="22688812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15602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hite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hite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ite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hite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hite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o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marL="0" indent="0">
              <a:spcAft>
                <a:spcPts val="800"/>
              </a:spcAft>
              <a:buFont typeface="Arial" panose="020B0604020202020204" pitchFamily="34" charset="0"/>
              <a:buNone/>
              <a:defRPr sz="2400"/>
            </a:lvl1pPr>
            <a:lvl2pPr marL="742950" indent="-285750">
              <a:spcAft>
                <a:spcPts val="800"/>
              </a:spcAft>
              <a:buFont typeface="Arial" panose="020B0604020202020204" pitchFamily="34" charset="0"/>
              <a:buChar char="•"/>
              <a:defRPr sz="2000"/>
            </a:lvl2pPr>
            <a:lvl3pPr marL="1143000" indent="-228600">
              <a:spcAft>
                <a:spcPts val="800"/>
              </a:spcAft>
              <a:buFont typeface="Arial" panose="020B0604020202020204" pitchFamily="34" charset="0"/>
              <a:buChar char="•"/>
              <a:defRPr sz="1800"/>
            </a:lvl3pPr>
            <a:lvl4pPr marL="1600200" indent="-228600">
              <a:spcAft>
                <a:spcPts val="800"/>
              </a:spcAft>
              <a:buFont typeface="Arial" panose="020B0604020202020204" pitchFamily="34" charset="0"/>
              <a:buChar char="•"/>
              <a:defRPr sz="1600"/>
            </a:lvl4pPr>
            <a:lvl5pPr marL="2057400" indent="-22860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7" hasCustomPrompt="1"/>
          </p:nvPr>
        </p:nvSpPr>
        <p:spPr>
          <a:xfrm>
            <a:off x="3465912" y="6605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801041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oBar-Six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533400" y="106680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533400" y="201168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533400" y="2880360"/>
            <a:ext cx="8153400" cy="6858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533400" y="367284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533400" y="4617720"/>
            <a:ext cx="8153400" cy="9144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533400" y="563880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562023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oBar-12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159416" y="1066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159416" y="19812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159416" y="28956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159416" y="38100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159416" y="47244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159416" y="5638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7"/>
          <p:cNvSpPr>
            <a:spLocks noGrp="1"/>
          </p:cNvSpPr>
          <p:nvPr>
            <p:ph sz="quarter" idx="18"/>
          </p:nvPr>
        </p:nvSpPr>
        <p:spPr>
          <a:xfrm>
            <a:off x="4800600" y="1066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dirty="0"/>
              <a:t>Click to edit Master text styles</a:t>
            </a:r>
          </a:p>
          <a:p>
            <a:pPr marL="800100" lvl="1" indent="-342900">
              <a:spcAft>
                <a:spcPts val="800"/>
              </a:spcAft>
              <a:buFont typeface="Arial" panose="020B0604020202020204" pitchFamily="34" charset="0"/>
              <a:buChar char="•"/>
            </a:pPr>
            <a:r>
              <a:rPr lang="en-US" dirty="0"/>
              <a:t>Second level</a:t>
            </a:r>
          </a:p>
          <a:p>
            <a:pPr marL="1200150" lvl="2" indent="-285750">
              <a:spcAft>
                <a:spcPts val="800"/>
              </a:spcAft>
              <a:buFont typeface="Arial" panose="020B0604020202020204" pitchFamily="34" charset="0"/>
            </a:pPr>
            <a:r>
              <a:rPr lang="en-US" dirty="0"/>
              <a:t>Third level</a:t>
            </a:r>
          </a:p>
          <a:p>
            <a:pPr marL="1657350" lvl="3" indent="-285750">
              <a:spcAft>
                <a:spcPts val="800"/>
              </a:spcAft>
              <a:buFont typeface="Arial" panose="020B0604020202020204" pitchFamily="34" charset="0"/>
              <a:buChar char="•"/>
            </a:pPr>
            <a:r>
              <a:rPr lang="en-US" dirty="0"/>
              <a:t>Fourth level</a:t>
            </a:r>
          </a:p>
          <a:p>
            <a:pPr marL="2114550" lvl="4" indent="-285750">
              <a:spcAft>
                <a:spcPts val="800"/>
              </a:spcAft>
              <a:buFont typeface="Arial" panose="020B0604020202020204" pitchFamily="34" charset="0"/>
              <a:buChar char="•"/>
            </a:pPr>
            <a:r>
              <a:rPr lang="en-US" dirty="0"/>
              <a:t>Fifth level</a:t>
            </a:r>
          </a:p>
        </p:txBody>
      </p:sp>
      <p:sp>
        <p:nvSpPr>
          <p:cNvPr id="19" name="Content Placeholder 8"/>
          <p:cNvSpPr>
            <a:spLocks noGrp="1"/>
          </p:cNvSpPr>
          <p:nvPr>
            <p:ph sz="quarter" idx="19"/>
          </p:nvPr>
        </p:nvSpPr>
        <p:spPr>
          <a:xfrm>
            <a:off x="4800600" y="19812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1" name="Content Placeholder 9"/>
          <p:cNvSpPr>
            <a:spLocks noGrp="1"/>
          </p:cNvSpPr>
          <p:nvPr>
            <p:ph sz="quarter" idx="20"/>
          </p:nvPr>
        </p:nvSpPr>
        <p:spPr>
          <a:xfrm>
            <a:off x="4800600" y="28956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3" name="Content Placeholder 10"/>
          <p:cNvSpPr>
            <a:spLocks noGrp="1"/>
          </p:cNvSpPr>
          <p:nvPr>
            <p:ph sz="quarter" idx="21"/>
          </p:nvPr>
        </p:nvSpPr>
        <p:spPr>
          <a:xfrm>
            <a:off x="4800600" y="38100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5" name="Content Placeholder 11"/>
          <p:cNvSpPr>
            <a:spLocks noGrp="1"/>
          </p:cNvSpPr>
          <p:nvPr>
            <p:ph sz="quarter" idx="22"/>
          </p:nvPr>
        </p:nvSpPr>
        <p:spPr>
          <a:xfrm>
            <a:off x="4800600" y="47244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7" name="Content Placeholder 12"/>
          <p:cNvSpPr>
            <a:spLocks noGrp="1"/>
          </p:cNvSpPr>
          <p:nvPr>
            <p:ph sz="quarter" idx="23"/>
          </p:nvPr>
        </p:nvSpPr>
        <p:spPr>
          <a:xfrm>
            <a:off x="4800600" y="5638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13" name="Jump Link"/>
          <p:cNvSpPr>
            <a:spLocks noGrp="1"/>
          </p:cNvSpPr>
          <p:nvPr>
            <p:ph type="body" sz="quarter" idx="17" hasCustomPrompt="1"/>
          </p:nvPr>
        </p:nvSpPr>
        <p:spPr>
          <a:xfrm>
            <a:off x="34675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9805406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o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118797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o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5612"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874073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4806866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o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0198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5873770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o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3" hasCustomPrompt="1"/>
          </p:nvPr>
        </p:nvSpPr>
        <p:spPr>
          <a:xfrm>
            <a:off x="4999894"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9750495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o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49100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o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8" name="Jump Link"/>
          <p:cNvSpPr>
            <a:spLocks noGrp="1"/>
          </p:cNvSpPr>
          <p:nvPr>
            <p:ph type="body" sz="quarter" idx="12" hasCustomPrompt="1"/>
          </p:nvPr>
        </p:nvSpPr>
        <p:spPr>
          <a:xfrm>
            <a:off x="3357063" y="510540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326611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o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1"/>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dirty="0"/>
          </a:p>
        </p:txBody>
      </p:sp>
      <p:sp>
        <p:nvSpPr>
          <p:cNvPr id="5" name="Video Credit"/>
          <p:cNvSpPr>
            <a:spLocks noGrp="1"/>
          </p:cNvSpPr>
          <p:nvPr>
            <p:ph type="body" sz="quarter" idx="12"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Video Credit Here</a:t>
            </a:r>
          </a:p>
        </p:txBody>
      </p:sp>
    </p:spTree>
    <p:extLst>
      <p:ext uri="{BB962C8B-B14F-4D97-AF65-F5344CB8AC3E}">
        <p14:creationId xmlns:p14="http://schemas.microsoft.com/office/powerpoint/2010/main" val="1987417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5257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4675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8626553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2362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810000"/>
            <a:ext cx="8229600" cy="2362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4"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3" name="Photo Credit"/>
          <p:cNvSpPr>
            <a:spLocks noGrp="1"/>
          </p:cNvSpPr>
          <p:nvPr>
            <p:ph type="body" sz="quarter" idx="15" hasCustomPrompt="1"/>
          </p:nvPr>
        </p:nvSpPr>
        <p:spPr>
          <a:xfrm>
            <a:off x="6473952" y="6705599"/>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704760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1524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048000"/>
            <a:ext cx="8229600" cy="1600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4800600"/>
            <a:ext cx="8229600" cy="1600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5" hasCustomPrompt="1"/>
          </p:nvPr>
        </p:nvSpPr>
        <p:spPr>
          <a:xfrm>
            <a:off x="3465576" y="6553200"/>
            <a:ext cx="2212848" cy="100584"/>
          </a:xfrm>
          <a:prstGeom prst="rect">
            <a:avLst/>
          </a:prstGeom>
        </p:spPr>
        <p:txBody>
          <a:bodyPr lIns="0" tIns="0" rIns="0" bIns="0"/>
          <a:lstStyle>
            <a:lvl1pPr marL="0" indent="0" algn="ctr">
              <a:buNone/>
              <a:defRPr sz="800"/>
            </a:lvl1pPr>
            <a:lvl2pPr>
              <a:defRPr sz="800"/>
            </a:lvl2pPr>
            <a:lvl3pPr>
              <a:defRPr sz="800"/>
            </a:lvl3pPr>
            <a:lvl4pPr>
              <a:defRPr sz="800"/>
            </a:lvl4pPr>
            <a:lvl5pPr>
              <a:defRPr sz="800"/>
            </a:lvl5pPr>
          </a:lstStyle>
          <a:p>
            <a:pPr lvl="0"/>
            <a:r>
              <a:rPr lang="en-US" dirty="0"/>
              <a:t>Add “Access the text alternative for slide images.”</a:t>
            </a:r>
          </a:p>
        </p:txBody>
      </p:sp>
      <p:sp>
        <p:nvSpPr>
          <p:cNvPr id="14" name="Photo Credit"/>
          <p:cNvSpPr>
            <a:spLocks noGrp="1"/>
          </p:cNvSpPr>
          <p:nvPr>
            <p:ph type="body" sz="quarter" idx="16"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a:defRPr sz="800"/>
            </a:lvl2pPr>
            <a:lvl3pPr>
              <a:defRPr sz="800"/>
            </a:lvl3pPr>
            <a:lvl4pPr>
              <a:defRPr sz="800"/>
            </a:lvl4pPr>
            <a:lvl5pPr>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1028062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5146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38100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50292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6"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4" name="Photo Credit"/>
          <p:cNvSpPr>
            <a:spLocks noGrp="1"/>
          </p:cNvSpPr>
          <p:nvPr>
            <p:ph type="body" sz="quarter" idx="17"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58845154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17932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306324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394716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
          <p:cNvSpPr>
            <a:spLocks noGrp="1"/>
          </p:cNvSpPr>
          <p:nvPr>
            <p:ph idx="16"/>
          </p:nvPr>
        </p:nvSpPr>
        <p:spPr>
          <a:xfrm>
            <a:off x="457200" y="483108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
          <p:cNvSpPr>
            <a:spLocks noGrp="1"/>
          </p:cNvSpPr>
          <p:nvPr>
            <p:ph idx="17"/>
          </p:nvPr>
        </p:nvSpPr>
        <p:spPr>
          <a:xfrm>
            <a:off x="457200" y="571500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8"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6" name="Photo Credit"/>
          <p:cNvSpPr>
            <a:spLocks noGrp="1"/>
          </p:cNvSpPr>
          <p:nvPr>
            <p:ph type="body" sz="quarter" idx="19"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510726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dTagline-Gray BG, Title-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36828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663440" y="12954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21488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663440" y="21488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
          <p:cNvSpPr>
            <a:spLocks noGrp="1"/>
          </p:cNvSpPr>
          <p:nvPr>
            <p:ph idx="16"/>
          </p:nvPr>
        </p:nvSpPr>
        <p:spPr>
          <a:xfrm>
            <a:off x="457200" y="300228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
          <p:cNvSpPr>
            <a:spLocks noGrp="1"/>
          </p:cNvSpPr>
          <p:nvPr>
            <p:ph idx="17"/>
          </p:nvPr>
        </p:nvSpPr>
        <p:spPr>
          <a:xfrm>
            <a:off x="4663440" y="300228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
          <p:cNvSpPr>
            <a:spLocks noGrp="1"/>
          </p:cNvSpPr>
          <p:nvPr>
            <p:ph idx="20"/>
          </p:nvPr>
        </p:nvSpPr>
        <p:spPr>
          <a:xfrm>
            <a:off x="457200" y="385572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1"/>
          <p:cNvSpPr>
            <a:spLocks noGrp="1"/>
          </p:cNvSpPr>
          <p:nvPr>
            <p:ph idx="21"/>
          </p:nvPr>
        </p:nvSpPr>
        <p:spPr>
          <a:xfrm>
            <a:off x="4663440" y="385572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1"/>
          <p:cNvSpPr>
            <a:spLocks noGrp="1"/>
          </p:cNvSpPr>
          <p:nvPr>
            <p:ph idx="22"/>
          </p:nvPr>
        </p:nvSpPr>
        <p:spPr>
          <a:xfrm>
            <a:off x="457200" y="470916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
          <p:cNvSpPr>
            <a:spLocks noGrp="1"/>
          </p:cNvSpPr>
          <p:nvPr>
            <p:ph idx="23"/>
          </p:nvPr>
        </p:nvSpPr>
        <p:spPr>
          <a:xfrm>
            <a:off x="4663440" y="470916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1"/>
          <p:cNvSpPr>
            <a:spLocks noGrp="1"/>
          </p:cNvSpPr>
          <p:nvPr>
            <p:ph idx="24"/>
          </p:nvPr>
        </p:nvSpPr>
        <p:spPr>
          <a:xfrm>
            <a:off x="457200" y="55626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1"/>
          <p:cNvSpPr>
            <a:spLocks noGrp="1"/>
          </p:cNvSpPr>
          <p:nvPr>
            <p:ph idx="25"/>
          </p:nvPr>
        </p:nvSpPr>
        <p:spPr>
          <a:xfrm>
            <a:off x="4663440" y="55626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hoto Credit"/>
          <p:cNvSpPr>
            <a:spLocks noGrp="1"/>
          </p:cNvSpPr>
          <p:nvPr>
            <p:ph type="body" sz="quarter" idx="26" hasCustomPrompt="1"/>
          </p:nvPr>
        </p:nvSpPr>
        <p:spPr>
          <a:xfrm>
            <a:off x="6473952" y="6705600"/>
            <a:ext cx="2670048" cy="155448"/>
          </a:xfrm>
          <a:prstGeom prst="rect">
            <a:avLst/>
          </a:prstGeom>
        </p:spPr>
        <p:txBody>
          <a:bodyPr lIns="0" tIns="0" rIns="45720" bIns="0"/>
          <a:lstStyle>
            <a:lvl1pPr marL="0" indent="0" algn="r">
              <a:buNone/>
              <a:defRPr sz="800">
                <a:solidFill>
                  <a:schemeClr val="bg1"/>
                </a:solidFill>
              </a:defRPr>
            </a:lvl1pPr>
          </a:lstStyle>
          <a:p>
            <a:pPr lvl="0"/>
            <a:r>
              <a:rPr lang="en-US" dirty="0"/>
              <a:t>Insert Photo Credit Here</a:t>
            </a:r>
          </a:p>
        </p:txBody>
      </p:sp>
      <p:sp>
        <p:nvSpPr>
          <p:cNvPr id="8" name="Jump Link"/>
          <p:cNvSpPr>
            <a:spLocks noGrp="1"/>
          </p:cNvSpPr>
          <p:nvPr>
            <p:ph type="body" sz="quarter" idx="27" hasCustomPrompt="1"/>
          </p:nvPr>
        </p:nvSpPr>
        <p:spPr>
          <a:xfrm>
            <a:off x="3465576" y="6553200"/>
            <a:ext cx="2212848" cy="100584"/>
          </a:xfrm>
          <a:prstGeom prst="rect">
            <a:avLst/>
          </a:prstGeom>
        </p:spPr>
        <p:txBody>
          <a:bodyPr lIns="0" tIns="0" rIns="0" bIns="0"/>
          <a:lstStyle>
            <a:lvl1pPr marL="0" indent="0">
              <a:buNone/>
              <a:defRPr sz="800"/>
            </a:lvl1pPr>
          </a:lstStyle>
          <a:p>
            <a:pPr lvl="0"/>
            <a:r>
              <a:rPr lang="en-US" dirty="0"/>
              <a:t>Add “Access the text alternative for slide images.”</a:t>
            </a:r>
          </a:p>
        </p:txBody>
      </p:sp>
    </p:spTree>
    <p:extLst>
      <p:ext uri="{BB962C8B-B14F-4D97-AF65-F5344CB8AC3E}">
        <p14:creationId xmlns:p14="http://schemas.microsoft.com/office/powerpoint/2010/main" val="43816434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Red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35706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194019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ed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Jump Link"/>
          <p:cNvSpPr>
            <a:spLocks noGrp="1"/>
          </p:cNvSpPr>
          <p:nvPr>
            <p:ph type="body" sz="quarter" idx="12" hasCustomPrompt="1"/>
          </p:nvPr>
        </p:nvSpPr>
        <p:spPr>
          <a:xfrm>
            <a:off x="327324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75055679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ed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Jump Link"/>
          <p:cNvSpPr>
            <a:spLocks noGrp="1"/>
          </p:cNvSpPr>
          <p:nvPr>
            <p:ph type="body" sz="quarter" idx="16" hasCustomPrompt="1"/>
          </p:nvPr>
        </p:nvSpPr>
        <p:spPr>
          <a:xfrm>
            <a:off x="3357063" y="59960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2079248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Red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502643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4853900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Red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91643512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Red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7" name="Jump Link"/>
          <p:cNvSpPr>
            <a:spLocks noGrp="1"/>
          </p:cNvSpPr>
          <p:nvPr>
            <p:ph type="body" sz="quarter" idx="16" hasCustomPrompt="1"/>
          </p:nvPr>
        </p:nvSpPr>
        <p:spPr>
          <a:xfrm>
            <a:off x="3467512" y="5081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15795019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d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5"/>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a:p>
        </p:txBody>
      </p:sp>
      <p:sp>
        <p:nvSpPr>
          <p:cNvPr id="5" name="Video Credit"/>
          <p:cNvSpPr>
            <a:spLocks noGrp="1"/>
          </p:cNvSpPr>
          <p:nvPr>
            <p:ph type="body" sz="quarter" idx="12"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Video Credit Here</a:t>
            </a:r>
          </a:p>
        </p:txBody>
      </p:sp>
    </p:spTree>
    <p:extLst>
      <p:ext uri="{BB962C8B-B14F-4D97-AF65-F5344CB8AC3E}">
        <p14:creationId xmlns:p14="http://schemas.microsoft.com/office/powerpoint/2010/main" val="246929799"/>
      </p:ext>
    </p:extLst>
  </p:cSld>
  <p:clrMapOvr>
    <a:masterClrMapping/>
  </p:clrMapOvr>
  <p:extLst mod="1">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Tagline-Gray BG, Title-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83350321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o 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No 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No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No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7"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No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3"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mallRedBar-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mallRedBar-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RedBar-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ed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457200" y="1143000"/>
            <a:ext cx="8229600" cy="1470025"/>
          </a:xfrm>
          <a:prstGeom prst="rect">
            <a:avLst/>
          </a:prstGeom>
        </p:spPr>
        <p:txBody>
          <a:bodyPr/>
          <a:lstStyle>
            <a:lvl1pPr>
              <a:defRPr sz="4800" b="1">
                <a:solidFill>
                  <a:srgbClr val="04617B"/>
                </a:solidFill>
                <a:latin typeface="+mj-lt"/>
              </a:defRPr>
            </a:lvl1pPr>
          </a:lstStyle>
          <a:p>
            <a:r>
              <a:rPr lang="en-US" dirty="0"/>
              <a:t>Click to edit Master title style</a:t>
            </a:r>
          </a:p>
        </p:txBody>
      </p:sp>
      <p:sp>
        <p:nvSpPr>
          <p:cNvPr id="3" name="Subtitle 2"/>
          <p:cNvSpPr>
            <a:spLocks noGrp="1"/>
          </p:cNvSpPr>
          <p:nvPr>
            <p:ph type="subTitle" idx="1"/>
          </p:nvPr>
        </p:nvSpPr>
        <p:spPr>
          <a:xfrm>
            <a:off x="457200" y="3048000"/>
            <a:ext cx="8229600" cy="1143000"/>
          </a:xfrm>
          <a:prstGeom prst="rect">
            <a:avLst/>
          </a:prstGeom>
        </p:spPr>
        <p:txBody>
          <a:bodyPr/>
          <a:lstStyle>
            <a:lvl1pPr marL="0" indent="0" algn="ctr">
              <a:buNone/>
              <a:defRPr>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6" name="Content Placeholder 5"/>
          <p:cNvSpPr>
            <a:spLocks noGrp="1"/>
          </p:cNvSpPr>
          <p:nvPr>
            <p:ph sz="quarter" idx="12" hasCustomPrompt="1"/>
          </p:nvPr>
        </p:nvSpPr>
        <p:spPr>
          <a:xfrm>
            <a:off x="1752600" y="5029200"/>
            <a:ext cx="5486400" cy="548640"/>
          </a:xfrm>
          <a:prstGeom prst="rect">
            <a:avLst/>
          </a:prstGeom>
        </p:spPr>
        <p:txBody>
          <a:bodyPr/>
          <a:lstStyle>
            <a:lvl1pPr algn="ctr">
              <a:defRPr sz="2800">
                <a:solidFill>
                  <a:srgbClr val="505050"/>
                </a:solidFill>
              </a:defRPr>
            </a:lvl1pPr>
          </a:lstStyle>
          <a:p>
            <a:pPr lvl="0"/>
            <a:r>
              <a:rPr lang="en-US" dirty="0"/>
              <a:t>Click to edit Master text styles</a:t>
            </a:r>
          </a:p>
        </p:txBody>
      </p:sp>
      <p:sp>
        <p:nvSpPr>
          <p:cNvPr id="8" name="Content Placeholder 7"/>
          <p:cNvSpPr>
            <a:spLocks noGrp="1"/>
          </p:cNvSpPr>
          <p:nvPr>
            <p:ph sz="quarter" idx="13"/>
          </p:nvPr>
        </p:nvSpPr>
        <p:spPr>
          <a:xfrm>
            <a:off x="0" y="6771640"/>
            <a:ext cx="9144000" cy="91440"/>
          </a:xfrm>
          <a:prstGeom prst="rect">
            <a:avLst/>
          </a:prstGeom>
        </p:spPr>
        <p:txBody>
          <a:bodyPr lIns="45720" rIns="45720" anchor="ctr"/>
          <a:lstStyle>
            <a:lvl1pPr algn="l">
              <a:defRPr sz="800">
                <a:solidFill>
                  <a:srgbClr val="6A6A6A"/>
                </a:solidFill>
              </a:defRPr>
            </a:lvl1pPr>
          </a:lstStyle>
          <a:p>
            <a:pPr lvl="0"/>
            <a:r>
              <a:rPr lang="en-US" dirty="0"/>
              <a:t>Click to edit Master text styles</a:t>
            </a:r>
          </a:p>
        </p:txBody>
      </p:sp>
    </p:spTree>
    <p:extLst>
      <p:ext uri="{BB962C8B-B14F-4D97-AF65-F5344CB8AC3E}">
        <p14:creationId xmlns:p14="http://schemas.microsoft.com/office/powerpoint/2010/main" val="38599204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mallRedBar-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2"/>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mallRedBar-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ue Slide Title above text">
    <p:spTree>
      <p:nvGrpSpPr>
        <p:cNvPr id="1" name=""/>
        <p:cNvGrpSpPr/>
        <p:nvPr/>
      </p:nvGrpSpPr>
      <p:grpSpPr>
        <a:xfrm>
          <a:off x="0" y="0"/>
          <a:ext cx="0" cy="0"/>
          <a:chOff x="0" y="0"/>
          <a:chExt cx="0" cy="0"/>
        </a:xfrm>
      </p:grpSpPr>
      <p:sp>
        <p:nvSpPr>
          <p:cNvPr id="2" name="Slide Title"/>
          <p:cNvSpPr>
            <a:spLocks noGrp="1"/>
          </p:cNvSpPr>
          <p:nvPr>
            <p:ph type="ctrTitle"/>
          </p:nvPr>
        </p:nvSpPr>
        <p:spPr>
          <a:xfrm>
            <a:off x="1066800" y="1524000"/>
            <a:ext cx="7048500" cy="1470025"/>
          </a:xfrm>
          <a:prstGeom prst="rect">
            <a:avLst/>
          </a:prstGeom>
        </p:spPr>
        <p:txBody>
          <a:bodyPr/>
          <a:lstStyle>
            <a:lvl1pPr algn="l">
              <a:defRPr sz="4400">
                <a:solidFill>
                  <a:schemeClr val="bg1"/>
                </a:solidFill>
              </a:defRPr>
            </a:lvl1pPr>
          </a:lstStyle>
          <a:p>
            <a:r>
              <a:rPr lang="en-US" dirty="0"/>
              <a:t>Click to edit Master title style</a:t>
            </a:r>
          </a:p>
        </p:txBody>
      </p:sp>
      <p:sp>
        <p:nvSpPr>
          <p:cNvPr id="3" name="Subtitle 1"/>
          <p:cNvSpPr>
            <a:spLocks noGrp="1"/>
          </p:cNvSpPr>
          <p:nvPr>
            <p:ph type="subTitle" idx="1"/>
          </p:nvPr>
        </p:nvSpPr>
        <p:spPr>
          <a:xfrm>
            <a:off x="1066800" y="2971800"/>
            <a:ext cx="6400800" cy="1752600"/>
          </a:xfrm>
          <a:prstGeom prst="rect">
            <a:avLst/>
          </a:prstGeom>
        </p:spPr>
        <p:txBody>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38872374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Blue Slide 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722313" y="2643186"/>
            <a:ext cx="7202487" cy="1362075"/>
          </a:xfrm>
          <a:prstGeom prst="rect">
            <a:avLst/>
          </a:prstGeom>
        </p:spPr>
        <p:txBody>
          <a:bodyPr anchor="t"/>
          <a:lstStyle>
            <a:lvl1pPr algn="l">
              <a:defRPr sz="4400" b="1" cap="all">
                <a:solidFill>
                  <a:schemeClr val="bg1"/>
                </a:solidFill>
              </a:defRPr>
            </a:lvl1pPr>
          </a:lstStyle>
          <a:p>
            <a:r>
              <a:rPr lang="en-US" dirty="0"/>
              <a:t>Click to edit Master title style</a:t>
            </a:r>
          </a:p>
        </p:txBody>
      </p:sp>
      <p:sp>
        <p:nvSpPr>
          <p:cNvPr id="3" name="Text Placeholder 1"/>
          <p:cNvSpPr>
            <a:spLocks noGrp="1"/>
          </p:cNvSpPr>
          <p:nvPr>
            <p:ph type="body" idx="1"/>
          </p:nvPr>
        </p:nvSpPr>
        <p:spPr>
          <a:xfrm>
            <a:off x="722313" y="1143000"/>
            <a:ext cx="7202487" cy="1500187"/>
          </a:xfrm>
          <a:prstGeom prst="rect">
            <a:avLst/>
          </a:prstGeo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70531504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Plain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8" name="Text Placeholder 1"/>
          <p:cNvSpPr>
            <a:spLocks noGrp="1"/>
          </p:cNvSpPr>
          <p:nvPr>
            <p:ph type="body" sz="quarter" idx="12"/>
          </p:nvPr>
        </p:nvSpPr>
        <p:spPr>
          <a:xfrm>
            <a:off x="457200" y="1066800"/>
            <a:ext cx="8229600" cy="55626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
        <p:nvSpPr>
          <p:cNvPr id="7" name="Jump Link"/>
          <p:cNvSpPr>
            <a:spLocks noGrp="1"/>
          </p:cNvSpPr>
          <p:nvPr>
            <p:ph type="body" sz="quarter" idx="11" hasCustomPrompt="1"/>
          </p:nvPr>
        </p:nvSpPr>
        <p:spPr>
          <a:xfrm>
            <a:off x="3356610" y="66294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701755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Plain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94921454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Plain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2"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65626086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Red Bar Footer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5"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
        <p:nvSpPr>
          <p:cNvPr id="8" name="Text Placeholder 1"/>
          <p:cNvSpPr>
            <a:spLocks noGrp="1"/>
          </p:cNvSpPr>
          <p:nvPr>
            <p:ph type="body" sz="quarter" idx="12"/>
          </p:nvPr>
        </p:nvSpPr>
        <p:spPr>
          <a:xfrm>
            <a:off x="457200" y="990600"/>
            <a:ext cx="8229600" cy="54102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Tree>
    <p:extLst>
      <p:ext uri="{BB962C8B-B14F-4D97-AF65-F5344CB8AC3E}">
        <p14:creationId xmlns:p14="http://schemas.microsoft.com/office/powerpoint/2010/main" val="2678369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Red Bar Footer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13" name="Jump link"/>
          <p:cNvSpPr>
            <a:spLocks noGrp="1"/>
          </p:cNvSpPr>
          <p:nvPr>
            <p:ph type="body" sz="quarter" idx="13"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109974784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Red Bar Footer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112378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d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75564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d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0741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10" Type="http://schemas.openxmlformats.org/officeDocument/2006/relationships/image" Target="../media/image3.gif"/><Relationship Id="rId4" Type="http://schemas.openxmlformats.org/officeDocument/2006/relationships/slideLayout" Target="../slideLayouts/slideLayout11.xml"/><Relationship Id="rId9"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theme" Target="../theme/theme3.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5" Type="http://schemas.openxmlformats.org/officeDocument/2006/relationships/slideLayout" Target="../slideLayouts/slideLayout42.xml"/><Relationship Id="rId4" Type="http://schemas.openxmlformats.org/officeDocument/2006/relationships/slideLayout" Target="../slideLayouts/slideLayout41.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47.xml"/><Relationship Id="rId7" Type="http://schemas.openxmlformats.org/officeDocument/2006/relationships/slideLayout" Target="../slideLayouts/slideLayout51.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53.xml"/><Relationship Id="rId1" Type="http://schemas.openxmlformats.org/officeDocument/2006/relationships/slideLayout" Target="../slideLayouts/slideLayout52.xml"/><Relationship Id="rId4" Type="http://schemas.openxmlformats.org/officeDocument/2006/relationships/image" Target="../media/image4.png"/></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56.xml"/><Relationship Id="rId2" Type="http://schemas.openxmlformats.org/officeDocument/2006/relationships/slideLayout" Target="../slideLayouts/slideLayout55.xml"/><Relationship Id="rId1" Type="http://schemas.openxmlformats.org/officeDocument/2006/relationships/slideLayout" Target="../slideLayouts/slideLayout54.xml"/><Relationship Id="rId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59.xml"/><Relationship Id="rId2" Type="http://schemas.openxmlformats.org/officeDocument/2006/relationships/slideLayout" Target="../slideLayouts/slideLayout58.xml"/><Relationship Id="rId1" Type="http://schemas.openxmlformats.org/officeDocument/2006/relationships/slideLayout" Target="../slideLayouts/slideLayout57.xml"/><Relationship Id="rId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sp>
        <p:nvSpPr>
          <p:cNvPr id="13" name="Red Bar"/>
          <p:cNvSpPr/>
          <p:nvPr userDrawn="1"/>
        </p:nvSpPr>
        <p:spPr>
          <a:xfrm>
            <a:off x="0" y="6248400"/>
            <a:ext cx="9144000" cy="503767"/>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pic>
        <p:nvPicPr>
          <p:cNvPr id="12" name="MH Tagline" descr="Tagline: Because learning changes everything.™"/>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53481" y="6351925"/>
            <a:ext cx="3223119" cy="272375"/>
          </a:xfrm>
          <a:prstGeom prst="rect">
            <a:avLst/>
          </a:prstGeom>
        </p:spPr>
      </p:pic>
    </p:spTree>
    <p:extLst>
      <p:ext uri="{BB962C8B-B14F-4D97-AF65-F5344CB8AC3E}">
        <p14:creationId xmlns:p14="http://schemas.microsoft.com/office/powerpoint/2010/main" val="1066235593"/>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33" r:id="rId5"/>
    <p:sldLayoutId id="2147483734" r:id="rId6"/>
    <p:sldLayoutId id="2147483914"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0" marR="0" indent="0" algn="r" defTabSz="914400" rtl="0" eaLnBrk="1" fontAlgn="auto" latinLnBrk="0" hangingPunct="1">
        <a:lnSpc>
          <a:spcPct val="100000"/>
        </a:lnSpc>
        <a:spcBef>
          <a:spcPts val="0"/>
        </a:spcBef>
        <a:spcAft>
          <a:spcPts val="0"/>
        </a:spcAft>
        <a:buClrTx/>
        <a:buSzTx/>
        <a:buFontTx/>
        <a:buNone/>
        <a:tabLst/>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pic>
        <p:nvPicPr>
          <p:cNvPr id="2" name="MH Tagline" descr="Tag line: Because learning changes everything™"/>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0" y="6257775"/>
            <a:ext cx="3371850" cy="476250"/>
          </a:xfrm>
          <a:prstGeom prst="rect">
            <a:avLst/>
          </a:prstGeom>
        </p:spPr>
      </p:pic>
    </p:spTree>
    <p:extLst>
      <p:ext uri="{BB962C8B-B14F-4D97-AF65-F5344CB8AC3E}">
        <p14:creationId xmlns:p14="http://schemas.microsoft.com/office/powerpoint/2010/main" val="1460950632"/>
      </p:ext>
    </p:extLst>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1192571768"/>
      </p:ext>
    </p:extLst>
  </p:cSld>
  <p:clrMap bg1="lt1" tx1="dk1" bg2="lt2" tx2="dk2" accent1="accent1" accent2="accent2" accent3="accent3" accent4="accent4" accent5="accent5" accent6="accent6" hlink="hlink" folHlink="folHlink"/>
  <p:sldLayoutIdLst>
    <p:sldLayoutId id="2147483751" r:id="rId1"/>
    <p:sldLayoutId id="2147483896" r:id="rId2"/>
    <p:sldLayoutId id="2147483965" r:id="rId3"/>
    <p:sldLayoutId id="2147483753" r:id="rId4"/>
    <p:sldLayoutId id="2147483908" r:id="rId5"/>
    <p:sldLayoutId id="2147483950" r:id="rId6"/>
    <p:sldLayoutId id="2147483757" r:id="rId7"/>
    <p:sldLayoutId id="2147483877" r:id="rId8"/>
    <p:sldLayoutId id="2147483761" r:id="rId9"/>
    <p:sldLayoutId id="2147483800" r:id="rId10"/>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0" name="Copyright" descr="©McGraw-Hill Education&#10;"/>
          <p:cNvSpPr txBox="1">
            <a:spLocks/>
          </p:cNvSpPr>
          <p:nvPr userDrawn="1"/>
        </p:nvSpPr>
        <p:spPr>
          <a:xfrm>
            <a:off x="0" y="6705600"/>
            <a:ext cx="155448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 2019 McGraw-Hill Education</a:t>
            </a:r>
          </a:p>
        </p:txBody>
      </p:sp>
    </p:spTree>
    <p:extLst>
      <p:ext uri="{BB962C8B-B14F-4D97-AF65-F5344CB8AC3E}">
        <p14:creationId xmlns:p14="http://schemas.microsoft.com/office/powerpoint/2010/main" val="1283304046"/>
      </p:ext>
    </p:extLst>
  </p:cSld>
  <p:clrMap bg1="lt1" tx1="dk1" bg2="lt2" tx2="dk2" accent1="accent1" accent2="accent2" accent3="accent3" accent4="accent4" accent5="accent5" accent6="accent6" hlink="hlink" folHlink="folHlink"/>
  <p:sldLayoutIdLst>
    <p:sldLayoutId id="2147483951" r:id="rId1"/>
    <p:sldLayoutId id="2147483966" r:id="rId2"/>
    <p:sldLayoutId id="2147483967" r:id="rId3"/>
    <p:sldLayoutId id="2147483968" r:id="rId4"/>
    <p:sldLayoutId id="2147483969" r:id="rId5"/>
    <p:sldLayoutId id="2147483970" r:id="rId6"/>
    <p:sldLayoutId id="2147483953" r:id="rId7"/>
    <p:sldLayoutId id="2147483954" r:id="rId8"/>
    <p:sldLayoutId id="2147483955" r:id="rId9"/>
    <p:sldLayoutId id="2147483956" r:id="rId10"/>
    <p:sldLayoutId id="2147483957" r:id="rId11"/>
    <p:sldLayoutId id="2147483958" r:id="rId12"/>
    <p:sldLayoutId id="2147483959" r:id="rId1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Copyright" descr="©McGraw-Hill Education&#10;"/>
          <p:cNvSpPr txBox="1"/>
          <p:nvPr userDrawn="1"/>
        </p:nvSpPr>
        <p:spPr>
          <a:xfrm>
            <a:off x="0" y="6642556"/>
            <a:ext cx="1295400" cy="215444"/>
          </a:xfrm>
          <a:prstGeom prst="rect">
            <a:avLst/>
          </a:prstGeom>
          <a:noFill/>
        </p:spPr>
        <p:txBody>
          <a:bodyPr wrap="square" rtlCol="0">
            <a:spAutoFit/>
          </a:bodyPr>
          <a:lstStyle/>
          <a:p>
            <a:r>
              <a:rPr lang="en-US" sz="800" dirty="0">
                <a:solidFill>
                  <a:srgbClr val="6A6A6A"/>
                </a:solidFill>
              </a:rPr>
              <a:t>©McGraw-Hill Education</a:t>
            </a:r>
          </a:p>
        </p:txBody>
      </p:sp>
    </p:spTree>
    <p:extLst>
      <p:ext uri="{BB962C8B-B14F-4D97-AF65-F5344CB8AC3E}">
        <p14:creationId xmlns:p14="http://schemas.microsoft.com/office/powerpoint/2010/main" val="857642538"/>
      </p:ext>
    </p:extLst>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629400"/>
            <a:ext cx="9144000" cy="2286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5"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520106136"/>
      </p:ext>
    </p:extLst>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Background"/>
          <p:cNvSpPr/>
          <p:nvPr userDrawn="1"/>
        </p:nvSpPr>
        <p:spPr>
          <a:xfrm>
            <a:off x="0" y="0"/>
            <a:ext cx="9144000" cy="6858000"/>
          </a:xfrm>
          <a:prstGeom prst="rect">
            <a:avLst/>
          </a:prstGeom>
          <a:solidFill>
            <a:srgbClr val="30707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0" name="MH BG Image"/>
          <p:cNvPicPr>
            <a:picLocks noChangeAspect="1"/>
          </p:cNvPicPr>
          <p:nvPr userDrawn="1"/>
        </p:nvPicPr>
        <p:blipFill rotWithShape="1">
          <a:blip r:embed="rId4" cstate="screen">
            <a:alphaModFix amt="25000"/>
            <a:extLst>
              <a:ext uri="{28A0092B-C50C-407E-A947-70E740481C1C}">
                <a14:useLocalDpi xmlns:a14="http://schemas.microsoft.com/office/drawing/2010/main"/>
              </a:ext>
            </a:extLst>
          </a:blip>
          <a:srcRect r="28644" b="27282"/>
          <a:stretch/>
        </p:blipFill>
        <p:spPr>
          <a:xfrm>
            <a:off x="461821" y="1943668"/>
            <a:ext cx="8682180" cy="4914333"/>
          </a:xfrm>
          <a:prstGeom prst="rect">
            <a:avLst/>
          </a:prstGeom>
        </p:spPr>
      </p:pic>
      <p:sp>
        <p:nvSpPr>
          <p:cNvPr id="8"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263611861"/>
      </p:ext>
    </p:extLst>
  </p:cSld>
  <p:clrMap bg1="lt1" tx1="dk1" bg2="lt2" tx2="dk2" accent1="accent1" accent2="accent2" accent3="accent3" accent4="accent4" accent5="accent5" accent6="accent6" hlink="hlink" folHlink="folHlink"/>
  <p:sldLayoutIdLst>
    <p:sldLayoutId id="2147483677" r:id="rId1"/>
    <p:sldLayoutId id="2147483769"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782738187"/>
      </p:ext>
    </p:extLst>
  </p:cSld>
  <p:clrMap bg1="lt1" tx1="dk1" bg2="lt2" tx2="dk2" accent1="accent1" accent2="accent2" accent3="accent3" accent4="accent4" accent5="accent5" accent6="accent6" hlink="hlink" folHlink="folHlink"/>
  <p:sldLayoutIdLst>
    <p:sldLayoutId id="2147483902" r:id="rId1"/>
    <p:sldLayoutId id="2147483906" r:id="rId2"/>
    <p:sldLayoutId id="2147483755"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©McGraw-Hill Education</a:t>
            </a:r>
          </a:p>
        </p:txBody>
      </p:sp>
    </p:spTree>
    <p:extLst>
      <p:ext uri="{BB962C8B-B14F-4D97-AF65-F5344CB8AC3E}">
        <p14:creationId xmlns:p14="http://schemas.microsoft.com/office/powerpoint/2010/main" val="2366522392"/>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7.xml"/><Relationship Id="rId1" Type="http://schemas.openxmlformats.org/officeDocument/2006/relationships/vmlDrawing" Target="../drawings/vmlDrawing1.vml"/><Relationship Id="rId6" Type="http://schemas.openxmlformats.org/officeDocument/2006/relationships/image" Target="../media/image6.wmf"/><Relationship Id="rId5" Type="http://schemas.openxmlformats.org/officeDocument/2006/relationships/oleObject" Target="../embeddings/oleObject2.bin"/><Relationship Id="rId4" Type="http://schemas.openxmlformats.org/officeDocument/2006/relationships/image" Target="../media/image5.wmf"/></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3" Type="http://schemas.openxmlformats.org/officeDocument/2006/relationships/slide" Target="slide58.xml"/><Relationship Id="rId2" Type="http://schemas.openxmlformats.org/officeDocument/2006/relationships/image" Target="../media/image8.jpg"/><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slideLayout" Target="../slideLayouts/slideLayout29.xml"/><Relationship Id="rId1" Type="http://schemas.openxmlformats.org/officeDocument/2006/relationships/vmlDrawing" Target="../drawings/vmlDrawing2.vml"/><Relationship Id="rId6" Type="http://schemas.openxmlformats.org/officeDocument/2006/relationships/image" Target="../media/image9.wmf"/><Relationship Id="rId5" Type="http://schemas.openxmlformats.org/officeDocument/2006/relationships/oleObject" Target="../embeddings/oleObject3.bin"/><Relationship Id="rId4" Type="http://schemas.openxmlformats.org/officeDocument/2006/relationships/image" Target="../media/image11.jpg"/></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6.xml"/><Relationship Id="rId1" Type="http://schemas.openxmlformats.org/officeDocument/2006/relationships/vmlDrawing" Target="../drawings/vmlDrawing3.vml"/><Relationship Id="rId4" Type="http://schemas.openxmlformats.org/officeDocument/2006/relationships/image" Target="../media/image12.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3" Type="http://schemas.openxmlformats.org/officeDocument/2006/relationships/slide" Target="slide59.xml"/><Relationship Id="rId2" Type="http://schemas.openxmlformats.org/officeDocument/2006/relationships/image" Target="../media/image14.jpg"/><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7.xml"/><Relationship Id="rId4" Type="http://schemas.openxmlformats.org/officeDocument/2006/relationships/slide" Target="slide60.xml"/></Relationships>
</file>

<file path=ppt/slides/_rels/slide22.xml.rels><?xml version="1.0" encoding="UTF-8" standalone="yes"?>
<Relationships xmlns="http://schemas.openxmlformats.org/package/2006/relationships"><Relationship Id="rId3" Type="http://schemas.openxmlformats.org/officeDocument/2006/relationships/slide" Target="slide61.xml"/><Relationship Id="rId2" Type="http://schemas.openxmlformats.org/officeDocument/2006/relationships/image" Target="../media/image17.jpg"/><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3" Type="http://schemas.openxmlformats.org/officeDocument/2006/relationships/slide" Target="slide62.xml"/><Relationship Id="rId2" Type="http://schemas.openxmlformats.org/officeDocument/2006/relationships/image" Target="../media/image18.jpg"/><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3" Type="http://schemas.openxmlformats.org/officeDocument/2006/relationships/image" Target="../media/image21.jpg"/><Relationship Id="rId7" Type="http://schemas.openxmlformats.org/officeDocument/2006/relationships/image" Target="../media/image20.wmf"/><Relationship Id="rId2" Type="http://schemas.openxmlformats.org/officeDocument/2006/relationships/slideLayout" Target="../slideLayouts/slideLayout28.xml"/><Relationship Id="rId1" Type="http://schemas.openxmlformats.org/officeDocument/2006/relationships/vmlDrawing" Target="../drawings/vmlDrawing4.vml"/><Relationship Id="rId6" Type="http://schemas.openxmlformats.org/officeDocument/2006/relationships/oleObject" Target="../embeddings/oleObject6.bin"/><Relationship Id="rId5" Type="http://schemas.openxmlformats.org/officeDocument/2006/relationships/image" Target="../media/image19.wmf"/><Relationship Id="rId4" Type="http://schemas.openxmlformats.org/officeDocument/2006/relationships/oleObject" Target="../embeddings/oleObject5.bin"/></Relationships>
</file>

<file path=ppt/slides/_rels/slide27.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27.xml"/><Relationship Id="rId4" Type="http://schemas.openxmlformats.org/officeDocument/2006/relationships/slide" Target="slide63.xml"/></Relationships>
</file>

<file path=ppt/slides/_rels/slide28.xml.rels><?xml version="1.0" encoding="UTF-8" standalone="yes"?>
<Relationships xmlns="http://schemas.openxmlformats.org/package/2006/relationships"><Relationship Id="rId3" Type="http://schemas.openxmlformats.org/officeDocument/2006/relationships/slide" Target="slide64.xml"/><Relationship Id="rId2" Type="http://schemas.openxmlformats.org/officeDocument/2006/relationships/image" Target="../media/image24.jpg"/><Relationship Id="rId1" Type="http://schemas.openxmlformats.org/officeDocument/2006/relationships/slideLayout" Target="../slideLayouts/slideLayout27.xml"/></Relationships>
</file>

<file path=ppt/slides/_rels/slide29.xml.rels><?xml version="1.0" encoding="UTF-8" standalone="yes"?>
<Relationships xmlns="http://schemas.openxmlformats.org/package/2006/relationships"><Relationship Id="rId3" Type="http://schemas.openxmlformats.org/officeDocument/2006/relationships/slide" Target="slide65.xml"/><Relationship Id="rId2" Type="http://schemas.openxmlformats.org/officeDocument/2006/relationships/image" Target="../media/image25.jpg"/><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3" Type="http://schemas.openxmlformats.org/officeDocument/2006/relationships/slide" Target="slide66.xml"/><Relationship Id="rId2" Type="http://schemas.openxmlformats.org/officeDocument/2006/relationships/image" Target="../media/image26.jpg"/><Relationship Id="rId1" Type="http://schemas.openxmlformats.org/officeDocument/2006/relationships/slideLayout" Target="../slideLayouts/slideLayout26.xml"/></Relationships>
</file>

<file path=ppt/slides/_rels/slide31.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27.xml"/><Relationship Id="rId4" Type="http://schemas.openxmlformats.org/officeDocument/2006/relationships/slide" Target="slide67.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jpg"/><Relationship Id="rId1" Type="http://schemas.openxmlformats.org/officeDocument/2006/relationships/slideLayout" Target="../slideLayouts/slideLayout29.xml"/><Relationship Id="rId5" Type="http://schemas.openxmlformats.org/officeDocument/2006/relationships/slide" Target="slide68.xml"/><Relationship Id="rId4" Type="http://schemas.openxmlformats.org/officeDocument/2006/relationships/image" Target="../media/image31.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7.xml"/><Relationship Id="rId1" Type="http://schemas.openxmlformats.org/officeDocument/2006/relationships/vmlDrawing" Target="../drawings/vmlDrawing5.vml"/><Relationship Id="rId6" Type="http://schemas.openxmlformats.org/officeDocument/2006/relationships/image" Target="../media/image33.wmf"/><Relationship Id="rId5" Type="http://schemas.openxmlformats.org/officeDocument/2006/relationships/oleObject" Target="../embeddings/oleObject8.bin"/><Relationship Id="rId4" Type="http://schemas.openxmlformats.org/officeDocument/2006/relationships/image" Target="../media/image32.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8" Type="http://schemas.openxmlformats.org/officeDocument/2006/relationships/image" Target="../media/image36.wmf"/><Relationship Id="rId13" Type="http://schemas.openxmlformats.org/officeDocument/2006/relationships/oleObject" Target="../embeddings/oleObject14.bin"/><Relationship Id="rId3" Type="http://schemas.openxmlformats.org/officeDocument/2006/relationships/oleObject" Target="../embeddings/oleObject9.bin"/><Relationship Id="rId7" Type="http://schemas.openxmlformats.org/officeDocument/2006/relationships/oleObject" Target="../embeddings/oleObject11.bin"/><Relationship Id="rId12" Type="http://schemas.openxmlformats.org/officeDocument/2006/relationships/image" Target="../media/image38.wmf"/><Relationship Id="rId2" Type="http://schemas.openxmlformats.org/officeDocument/2006/relationships/slideLayout" Target="../slideLayouts/slideLayout30.xml"/><Relationship Id="rId16" Type="http://schemas.openxmlformats.org/officeDocument/2006/relationships/image" Target="../media/image40.wmf"/><Relationship Id="rId1" Type="http://schemas.openxmlformats.org/officeDocument/2006/relationships/vmlDrawing" Target="../drawings/vmlDrawing6.vml"/><Relationship Id="rId6" Type="http://schemas.openxmlformats.org/officeDocument/2006/relationships/image" Target="../media/image35.wmf"/><Relationship Id="rId11" Type="http://schemas.openxmlformats.org/officeDocument/2006/relationships/oleObject" Target="../embeddings/oleObject13.bin"/><Relationship Id="rId5" Type="http://schemas.openxmlformats.org/officeDocument/2006/relationships/oleObject" Target="../embeddings/oleObject10.bin"/><Relationship Id="rId15" Type="http://schemas.openxmlformats.org/officeDocument/2006/relationships/oleObject" Target="../embeddings/oleObject15.bin"/><Relationship Id="rId10" Type="http://schemas.openxmlformats.org/officeDocument/2006/relationships/image" Target="../media/image37.wmf"/><Relationship Id="rId4" Type="http://schemas.openxmlformats.org/officeDocument/2006/relationships/image" Target="../media/image34.wmf"/><Relationship Id="rId9" Type="http://schemas.openxmlformats.org/officeDocument/2006/relationships/oleObject" Target="../embeddings/oleObject12.bin"/><Relationship Id="rId14" Type="http://schemas.openxmlformats.org/officeDocument/2006/relationships/image" Target="../media/image39.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image" Target="../media/image45.jpg"/><Relationship Id="rId7" Type="http://schemas.openxmlformats.org/officeDocument/2006/relationships/image" Target="../media/image42.wmf"/><Relationship Id="rId12" Type="http://schemas.openxmlformats.org/officeDocument/2006/relationships/slide" Target="slide69.xml"/><Relationship Id="rId2" Type="http://schemas.openxmlformats.org/officeDocument/2006/relationships/slideLayout" Target="../slideLayouts/slideLayout30.xml"/><Relationship Id="rId1" Type="http://schemas.openxmlformats.org/officeDocument/2006/relationships/vmlDrawing" Target="../drawings/vmlDrawing7.vml"/><Relationship Id="rId6" Type="http://schemas.openxmlformats.org/officeDocument/2006/relationships/oleObject" Target="../embeddings/oleObject17.bin"/><Relationship Id="rId11" Type="http://schemas.openxmlformats.org/officeDocument/2006/relationships/image" Target="../media/image44.wmf"/><Relationship Id="rId5" Type="http://schemas.openxmlformats.org/officeDocument/2006/relationships/image" Target="../media/image41.wmf"/><Relationship Id="rId10" Type="http://schemas.openxmlformats.org/officeDocument/2006/relationships/oleObject" Target="../embeddings/oleObject19.bin"/><Relationship Id="rId4" Type="http://schemas.openxmlformats.org/officeDocument/2006/relationships/oleObject" Target="../embeddings/oleObject16.bin"/><Relationship Id="rId9" Type="http://schemas.openxmlformats.org/officeDocument/2006/relationships/image" Target="../media/image43.wmf"/></Relationships>
</file>

<file path=ppt/slides/_rels/slide41.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oleObject" Target="../embeddings/oleObject20.bin"/><Relationship Id="rId7" Type="http://schemas.openxmlformats.org/officeDocument/2006/relationships/oleObject" Target="../embeddings/oleObject22.bin"/><Relationship Id="rId2" Type="http://schemas.openxmlformats.org/officeDocument/2006/relationships/slideLayout" Target="../slideLayouts/slideLayout29.xml"/><Relationship Id="rId1" Type="http://schemas.openxmlformats.org/officeDocument/2006/relationships/vmlDrawing" Target="../drawings/vmlDrawing8.vml"/><Relationship Id="rId6" Type="http://schemas.openxmlformats.org/officeDocument/2006/relationships/image" Target="../media/image47.wmf"/><Relationship Id="rId5" Type="http://schemas.openxmlformats.org/officeDocument/2006/relationships/oleObject" Target="../embeddings/oleObject21.bin"/><Relationship Id="rId4" Type="http://schemas.openxmlformats.org/officeDocument/2006/relationships/image" Target="../media/image46.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3" Type="http://schemas.openxmlformats.org/officeDocument/2006/relationships/image" Target="../media/image50.jpg"/><Relationship Id="rId2" Type="http://schemas.openxmlformats.org/officeDocument/2006/relationships/image" Target="../media/image49.jpg"/><Relationship Id="rId1" Type="http://schemas.openxmlformats.org/officeDocument/2006/relationships/slideLayout" Target="../slideLayouts/slideLayout28.xml"/><Relationship Id="rId4" Type="http://schemas.openxmlformats.org/officeDocument/2006/relationships/slide" Target="slide7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6.xml.rels><?xml version="1.0" encoding="UTF-8" standalone="yes"?>
<Relationships xmlns="http://schemas.openxmlformats.org/package/2006/relationships"><Relationship Id="rId3" Type="http://schemas.openxmlformats.org/officeDocument/2006/relationships/slide" Target="slide71.xml"/><Relationship Id="rId2" Type="http://schemas.openxmlformats.org/officeDocument/2006/relationships/image" Target="../media/image51.jpg"/><Relationship Id="rId1" Type="http://schemas.openxmlformats.org/officeDocument/2006/relationships/slideLayout" Target="../slideLayouts/slideLayout2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7.xml"/><Relationship Id="rId1" Type="http://schemas.openxmlformats.org/officeDocument/2006/relationships/vmlDrawing" Target="../drawings/vmlDrawing9.vml"/><Relationship Id="rId4" Type="http://schemas.openxmlformats.org/officeDocument/2006/relationships/image" Target="../media/image52.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8.xml"/><Relationship Id="rId1" Type="http://schemas.openxmlformats.org/officeDocument/2006/relationships/vmlDrawing" Target="../drawings/vmlDrawing10.vml"/><Relationship Id="rId4" Type="http://schemas.openxmlformats.org/officeDocument/2006/relationships/image" Target="../media/image53.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6.xml"/><Relationship Id="rId1" Type="http://schemas.openxmlformats.org/officeDocument/2006/relationships/vmlDrawing" Target="../drawings/vmlDrawing11.vml"/><Relationship Id="rId4" Type="http://schemas.openxmlformats.org/officeDocument/2006/relationships/image" Target="../media/image54.w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8.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25.xml"/></Relationships>
</file>

<file path=ppt/slides/_rels/slide59.xml.rels><?xml version="1.0" encoding="UTF-8" standalone="yes"?>
<Relationships xmlns="http://schemas.openxmlformats.org/package/2006/relationships"><Relationship Id="rId2" Type="http://schemas.openxmlformats.org/officeDocument/2006/relationships/slide" Target="slide20.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0.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25.xml"/></Relationships>
</file>

<file path=ppt/slides/_rels/slide61.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25.xml"/></Relationships>
</file>

<file path=ppt/slides/_rels/slide62.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25.xml"/></Relationships>
</file>

<file path=ppt/slides/_rels/slide63.xml.rels><?xml version="1.0" encoding="UTF-8" standalone="yes"?>
<Relationships xmlns="http://schemas.openxmlformats.org/package/2006/relationships"><Relationship Id="rId2" Type="http://schemas.openxmlformats.org/officeDocument/2006/relationships/slide" Target="slide27.xml"/><Relationship Id="rId1" Type="http://schemas.openxmlformats.org/officeDocument/2006/relationships/slideLayout" Target="../slideLayouts/slideLayout25.xml"/></Relationships>
</file>

<file path=ppt/slides/_rels/slide64.xml.rels><?xml version="1.0" encoding="UTF-8" standalone="yes"?>
<Relationships xmlns="http://schemas.openxmlformats.org/package/2006/relationships"><Relationship Id="rId2" Type="http://schemas.openxmlformats.org/officeDocument/2006/relationships/slide" Target="slide28.xml"/><Relationship Id="rId1" Type="http://schemas.openxmlformats.org/officeDocument/2006/relationships/slideLayout" Target="../slideLayouts/slideLayout25.xml"/></Relationships>
</file>

<file path=ppt/slides/_rels/slide65.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25.xml"/></Relationships>
</file>

<file path=ppt/slides/_rels/slide66.xml.rels><?xml version="1.0" encoding="UTF-8" standalone="yes"?>
<Relationships xmlns="http://schemas.openxmlformats.org/package/2006/relationships"><Relationship Id="rId2" Type="http://schemas.openxmlformats.org/officeDocument/2006/relationships/slide" Target="slide30.xml"/><Relationship Id="rId1" Type="http://schemas.openxmlformats.org/officeDocument/2006/relationships/slideLayout" Target="../slideLayouts/slideLayout25.xml"/></Relationships>
</file>

<file path=ppt/slides/_rels/slide67.xml.rels><?xml version="1.0" encoding="UTF-8" standalone="yes"?>
<Relationships xmlns="http://schemas.openxmlformats.org/package/2006/relationships"><Relationship Id="rId2" Type="http://schemas.openxmlformats.org/officeDocument/2006/relationships/slide" Target="slide31.xml"/><Relationship Id="rId1" Type="http://schemas.openxmlformats.org/officeDocument/2006/relationships/slideLayout" Target="../slideLayouts/slideLayout25.xml"/></Relationships>
</file>

<file path=ppt/slides/_rels/slide68.xml.rels><?xml version="1.0" encoding="UTF-8" standalone="yes"?>
<Relationships xmlns="http://schemas.openxmlformats.org/package/2006/relationships"><Relationship Id="rId2" Type="http://schemas.openxmlformats.org/officeDocument/2006/relationships/slide" Target="slide33.xml"/><Relationship Id="rId1" Type="http://schemas.openxmlformats.org/officeDocument/2006/relationships/slideLayout" Target="../slideLayouts/slideLayout25.xml"/></Relationships>
</file>

<file path=ppt/slides/_rels/slide69.xml.rels><?xml version="1.0" encoding="UTF-8" standalone="yes"?>
<Relationships xmlns="http://schemas.openxmlformats.org/package/2006/relationships"><Relationship Id="rId2" Type="http://schemas.openxmlformats.org/officeDocument/2006/relationships/slide" Target="slide40.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0.xml.rels><?xml version="1.0" encoding="UTF-8" standalone="yes"?>
<Relationships xmlns="http://schemas.openxmlformats.org/package/2006/relationships"><Relationship Id="rId2" Type="http://schemas.openxmlformats.org/officeDocument/2006/relationships/slide" Target="slide44.xml"/><Relationship Id="rId1" Type="http://schemas.openxmlformats.org/officeDocument/2006/relationships/slideLayout" Target="../slideLayouts/slideLayout25.xml"/></Relationships>
</file>

<file path=ppt/slides/_rels/slide71.xml.rels><?xml version="1.0" encoding="UTF-8" standalone="yes"?>
<Relationships xmlns="http://schemas.openxmlformats.org/package/2006/relationships"><Relationship Id="rId2" Type="http://schemas.openxmlformats.org/officeDocument/2006/relationships/slide" Target="slide46.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p:txBody>
          <a:bodyPr/>
          <a:lstStyle/>
          <a:p>
            <a:r>
              <a:rPr lang="en-US" dirty="0"/>
              <a:t>Modeling Computation</a:t>
            </a:r>
          </a:p>
        </p:txBody>
      </p:sp>
      <p:sp>
        <p:nvSpPr>
          <p:cNvPr id="6" name="Subtitle 2"/>
          <p:cNvSpPr>
            <a:spLocks noGrp="1"/>
          </p:cNvSpPr>
          <p:nvPr>
            <p:ph type="subTitle" idx="1"/>
          </p:nvPr>
        </p:nvSpPr>
        <p:spPr/>
        <p:txBody>
          <a:bodyPr/>
          <a:lstStyle/>
          <a:p>
            <a:r>
              <a:rPr lang="fr-FR" dirty="0" err="1"/>
              <a:t>Chapter</a:t>
            </a:r>
            <a:r>
              <a:rPr lang="fr-FR" dirty="0"/>
              <a:t> 13</a:t>
            </a:r>
          </a:p>
        </p:txBody>
      </p:sp>
      <p:sp>
        <p:nvSpPr>
          <p:cNvPr id="8" name="Content Placeholder 3"/>
          <p:cNvSpPr>
            <a:spLocks noGrp="1"/>
          </p:cNvSpPr>
          <p:nvPr>
            <p:ph sz="quarter" idx="13"/>
          </p:nvPr>
        </p:nvSpPr>
        <p:spPr/>
        <p:txBody>
          <a:bodyPr/>
          <a:lstStyle/>
          <a:p>
            <a:pPr lvl="0"/>
            <a:r>
              <a:rPr lang="en-US" dirty="0"/>
              <a:t>© 2019 McGraw-Hill Education. All rights reserved. Authorized only 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3414768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Derivations</a:t>
            </a:r>
            <a:endParaRPr lang="en-US" sz="15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321040" cy="5257800"/>
              </a:xfrm>
            </p:spPr>
            <p:txBody>
              <a:bodyPr/>
              <a:lstStyle/>
              <a:p>
                <a:r>
                  <a:rPr lang="en-US" sz="2200" dirty="0"/>
                  <a:t>Let </a:t>
                </a:r>
                <a:r>
                  <a:rPr lang="en-US" sz="2200" i="1" dirty="0"/>
                  <a:t>G =</a:t>
                </a:r>
                <a:r>
                  <a:rPr lang="en-US" sz="2200" dirty="0"/>
                  <a:t>(</a:t>
                </a:r>
                <a:r>
                  <a:rPr lang="en-US" sz="2200" i="1" dirty="0"/>
                  <a:t>V, T, S, P</a:t>
                </a:r>
                <a:r>
                  <a:rPr lang="en-US" sz="2200" dirty="0"/>
                  <a:t>) be a phrase-structure grammar. Let </a:t>
                </a:r>
                <a:r>
                  <a:rPr lang="en-US" sz="2200" i="1" dirty="0"/>
                  <a:t>w</a:t>
                </a:r>
                <a:r>
                  <a:rPr lang="en-US" sz="2200" baseline="-25000" dirty="0">
                    <a:ea typeface="Cambria Math" pitchFamily="18" charset="0"/>
                  </a:rPr>
                  <a:t>0</a:t>
                </a:r>
                <a:r>
                  <a:rPr lang="en-US" sz="2200" dirty="0"/>
                  <a:t> = </a:t>
                </a:r>
                <a:r>
                  <a:rPr lang="en-US" sz="2200" i="1" dirty="0"/>
                  <a:t>lz</a:t>
                </a:r>
                <a:r>
                  <a:rPr lang="en-US" sz="2200" baseline="-25000" dirty="0">
                    <a:ea typeface="Cambria Math" pitchFamily="18" charset="0"/>
                  </a:rPr>
                  <a:t>0</a:t>
                </a:r>
                <a:r>
                  <a:rPr lang="en-US" sz="2200" i="1" dirty="0"/>
                  <a:t>r</a:t>
                </a:r>
                <a:r>
                  <a:rPr lang="en-US" sz="2200" dirty="0"/>
                  <a:t> (that is the concatenation of </a:t>
                </a:r>
                <a:r>
                  <a:rPr lang="en-US" sz="2200" i="1" dirty="0"/>
                  <a:t>l</a:t>
                </a:r>
                <a:r>
                  <a:rPr lang="en-US" sz="2200" dirty="0"/>
                  <a:t>, </a:t>
                </a:r>
                <a:r>
                  <a:rPr lang="en-US" sz="2200" i="1" dirty="0"/>
                  <a:t>z</a:t>
                </a:r>
                <a:r>
                  <a:rPr lang="en-US" sz="2200" baseline="-25000" dirty="0">
                    <a:ea typeface="Cambria Math" pitchFamily="18" charset="0"/>
                  </a:rPr>
                  <a:t>0</a:t>
                </a:r>
                <a:r>
                  <a:rPr lang="en-US" sz="2200" dirty="0"/>
                  <a:t>, and </a:t>
                </a:r>
                <a:r>
                  <a:rPr lang="en-US" sz="2200" i="1" dirty="0"/>
                  <a:t>r</a:t>
                </a:r>
                <a:r>
                  <a:rPr lang="en-US" sz="2200" dirty="0"/>
                  <a:t>) and</a:t>
                </a:r>
                <a:r>
                  <a:rPr lang="en-US" sz="2200" i="1" dirty="0"/>
                  <a:t> w</a:t>
                </a:r>
                <a:r>
                  <a:rPr lang="en-US" sz="2200" baseline="-25000" dirty="0">
                    <a:ea typeface="Cambria Math" pitchFamily="18" charset="0"/>
                  </a:rPr>
                  <a:t>1</a:t>
                </a:r>
                <a:r>
                  <a:rPr lang="en-US" sz="2200" dirty="0"/>
                  <a:t> = </a:t>
                </a:r>
                <a:r>
                  <a:rPr lang="en-US" sz="2200" i="1" dirty="0"/>
                  <a:t>lz</a:t>
                </a:r>
                <a:r>
                  <a:rPr lang="en-US" sz="2200" baseline="-25000" dirty="0">
                    <a:ea typeface="Cambria Math" pitchFamily="18" charset="0"/>
                  </a:rPr>
                  <a:t>1</a:t>
                </a:r>
                <a:r>
                  <a:rPr lang="en-US" sz="2200" i="1" dirty="0"/>
                  <a:t>r</a:t>
                </a:r>
                <a:r>
                  <a:rPr lang="en-US" sz="2200" dirty="0"/>
                  <a:t> be strings over </a:t>
                </a:r>
                <a:r>
                  <a:rPr lang="en-US" sz="2200" i="1" dirty="0"/>
                  <a:t>V</a:t>
                </a:r>
                <a:r>
                  <a:rPr lang="en-US" sz="2200" dirty="0"/>
                  <a:t>. If</a:t>
                </a:r>
                <a:br>
                  <a:rPr lang="en-US" sz="2200" dirty="0"/>
                </a:br>
                <a:r>
                  <a:rPr lang="en-US" sz="2200" i="1" dirty="0"/>
                  <a:t>z</a:t>
                </a:r>
                <a:r>
                  <a:rPr lang="en-US" sz="2200" baseline="-25000" dirty="0">
                    <a:ea typeface="Cambria Math" pitchFamily="18" charset="0"/>
                  </a:rPr>
                  <a:t>0 </a:t>
                </a:r>
                <a:r>
                  <a:rPr lang="en-US" sz="2200" dirty="0">
                    <a:ea typeface="Cambria Math"/>
                  </a:rPr>
                  <a:t>→ </a:t>
                </a:r>
                <a:r>
                  <a:rPr lang="en-US" sz="2200" i="1" dirty="0"/>
                  <a:t>z</a:t>
                </a:r>
                <a:r>
                  <a:rPr lang="en-US" sz="2200" baseline="-25000" dirty="0">
                    <a:ea typeface="Cambria Math" pitchFamily="18" charset="0"/>
                  </a:rPr>
                  <a:t>1</a:t>
                </a:r>
                <a:r>
                  <a:rPr lang="en-US" sz="2200" dirty="0"/>
                  <a:t> is a production of </a:t>
                </a:r>
                <a:r>
                  <a:rPr lang="en-US" sz="2200" i="1" dirty="0"/>
                  <a:t>G</a:t>
                </a:r>
                <a:r>
                  <a:rPr lang="en-US" sz="2200" dirty="0"/>
                  <a:t>, we say that </a:t>
                </a:r>
                <a:r>
                  <a:rPr lang="en-US" sz="2200" i="1" dirty="0"/>
                  <a:t>w</a:t>
                </a:r>
                <a:r>
                  <a:rPr lang="en-US" sz="2200" baseline="-25000" dirty="0">
                    <a:ea typeface="Cambria Math" pitchFamily="18" charset="0"/>
                  </a:rPr>
                  <a:t>1</a:t>
                </a:r>
                <a:r>
                  <a:rPr lang="en-US" sz="2200" dirty="0"/>
                  <a:t> is </a:t>
                </a:r>
                <a:r>
                  <a:rPr lang="en-US" sz="2200" i="1" dirty="0"/>
                  <a:t>directly derivable</a:t>
                </a:r>
                <a:r>
                  <a:rPr lang="en-US" sz="2200" dirty="0"/>
                  <a:t> from </a:t>
                </a:r>
                <a:r>
                  <a:rPr lang="en-US" sz="2200" i="1" dirty="0"/>
                  <a:t>w</a:t>
                </a:r>
                <a:r>
                  <a:rPr lang="en-US" sz="2200" baseline="-25000" dirty="0">
                    <a:ea typeface="Cambria Math" pitchFamily="18" charset="0"/>
                  </a:rPr>
                  <a:t>0</a:t>
                </a:r>
                <a:r>
                  <a:rPr lang="en-US" sz="2200" dirty="0"/>
                  <a:t>  and write </a:t>
                </a:r>
                <a:r>
                  <a:rPr lang="en-US" sz="2200" i="1" dirty="0"/>
                  <a:t>w</a:t>
                </a:r>
                <a:r>
                  <a:rPr lang="en-US" sz="2200" baseline="-25000" dirty="0">
                    <a:ea typeface="Cambria Math" pitchFamily="18" charset="0"/>
                  </a:rPr>
                  <a:t>0</a:t>
                </a:r>
                <a:r>
                  <a:rPr lang="en-US" sz="2200" dirty="0"/>
                  <a:t> </a:t>
                </a:r>
                <a:r>
                  <a:rPr lang="en-US" sz="2200" dirty="0">
                    <a:ea typeface="Cambria Math"/>
                  </a:rPr>
                  <a:t>⇒</a:t>
                </a:r>
                <a:r>
                  <a:rPr lang="en-US" sz="2200" i="1" dirty="0"/>
                  <a:t>w</a:t>
                </a:r>
                <a:r>
                  <a:rPr lang="en-US" sz="2200" baseline="-25000" dirty="0">
                    <a:ea typeface="Cambria Math" pitchFamily="18" charset="0"/>
                  </a:rPr>
                  <a:t>1</a:t>
                </a:r>
                <a:r>
                  <a:rPr lang="en-US" sz="2200" dirty="0"/>
                  <a:t>.</a:t>
                </a:r>
              </a:p>
              <a:p>
                <a:r>
                  <a:rPr lang="en-US" sz="2200" dirty="0"/>
                  <a:t>If </a:t>
                </a:r>
                <a:r>
                  <a:rPr lang="en-US" sz="2200" i="1" dirty="0"/>
                  <a:t>w</a:t>
                </a:r>
                <a:r>
                  <a:rPr lang="en-US" sz="2200" baseline="-25000" dirty="0">
                    <a:ea typeface="Cambria Math" pitchFamily="18" charset="0"/>
                  </a:rPr>
                  <a:t>0</a:t>
                </a:r>
                <a:r>
                  <a:rPr lang="en-US" sz="2200" dirty="0"/>
                  <a:t>,</a:t>
                </a:r>
                <a:r>
                  <a:rPr lang="en-US" sz="2200" i="1" dirty="0"/>
                  <a:t>w</a:t>
                </a:r>
                <a:r>
                  <a:rPr lang="en-US" sz="2200" baseline="-25000" dirty="0">
                    <a:ea typeface="Cambria Math" pitchFamily="18" charset="0"/>
                  </a:rPr>
                  <a:t>1</a:t>
                </a:r>
                <a:r>
                  <a:rPr lang="en-US" sz="2200" dirty="0"/>
                  <a:t>, ...,</a:t>
                </a:r>
                <a:r>
                  <a:rPr lang="en-US" sz="2200" i="1" dirty="0" err="1"/>
                  <a:t>w</a:t>
                </a:r>
                <a:r>
                  <a:rPr lang="en-US" sz="2200" i="1" baseline="-25000" dirty="0" err="1"/>
                  <a:t>n</a:t>
                </a:r>
                <a:r>
                  <a:rPr lang="en-US" sz="2200" dirty="0"/>
                  <a:t> are strings over </a:t>
                </a:r>
                <a:r>
                  <a:rPr lang="en-US" sz="2200" i="1" dirty="0"/>
                  <a:t>V</a:t>
                </a:r>
                <a:r>
                  <a:rPr lang="en-US" sz="2200" dirty="0"/>
                  <a:t> such that </a:t>
                </a:r>
                <a:r>
                  <a:rPr lang="en-US" sz="2200" i="1" dirty="0"/>
                  <a:t>w</a:t>
                </a:r>
                <a:r>
                  <a:rPr lang="en-US" sz="2200" baseline="-25000" dirty="0">
                    <a:ea typeface="Cambria Math" pitchFamily="18" charset="0"/>
                  </a:rPr>
                  <a:t>0</a:t>
                </a:r>
                <a:r>
                  <a:rPr lang="en-US" sz="2200" dirty="0"/>
                  <a:t> </a:t>
                </a:r>
                <a:r>
                  <a:rPr lang="en-US" sz="2200" dirty="0">
                    <a:ea typeface="Cambria Math"/>
                  </a:rPr>
                  <a:t>⇒</a:t>
                </a:r>
                <a:r>
                  <a:rPr lang="en-US" sz="2200" i="1" dirty="0"/>
                  <a:t>w</a:t>
                </a:r>
                <a:r>
                  <a:rPr lang="en-US" sz="2200" baseline="-25000" dirty="0">
                    <a:ea typeface="Cambria Math" pitchFamily="18" charset="0"/>
                  </a:rPr>
                  <a:t>1</a:t>
                </a:r>
                <a:r>
                  <a:rPr lang="en-US" sz="2200" dirty="0"/>
                  <a:t>,</a:t>
                </a:r>
                <a:r>
                  <a:rPr lang="en-US" sz="2200" i="1" dirty="0"/>
                  <a:t> w</a:t>
                </a:r>
                <a:r>
                  <a:rPr lang="en-US" sz="2200" baseline="-25000" dirty="0">
                    <a:ea typeface="Cambria Math" pitchFamily="18" charset="0"/>
                  </a:rPr>
                  <a:t>1</a:t>
                </a:r>
                <a:r>
                  <a:rPr lang="en-US" sz="2200" dirty="0"/>
                  <a:t> </a:t>
                </a:r>
                <a:r>
                  <a:rPr lang="en-US" sz="2200" dirty="0">
                    <a:ea typeface="Cambria Math"/>
                  </a:rPr>
                  <a:t>⇒</a:t>
                </a:r>
                <a:r>
                  <a:rPr lang="en-US" sz="2200" i="1" dirty="0"/>
                  <a:t>w</a:t>
                </a:r>
                <a:r>
                  <a:rPr lang="en-US" sz="2200" baseline="-25000" dirty="0">
                    <a:ea typeface="Cambria Math" pitchFamily="18" charset="0"/>
                  </a:rPr>
                  <a:t>2</a:t>
                </a:r>
                <a:r>
                  <a:rPr lang="en-US" sz="2200" dirty="0"/>
                  <a:t>, …,</a:t>
                </a:r>
                <a:br>
                  <a:rPr lang="en-US" sz="2200" dirty="0"/>
                </a:br>
                <a:r>
                  <a:rPr lang="en-US" sz="2200" i="1" dirty="0"/>
                  <a:t>w</a:t>
                </a:r>
                <a:r>
                  <a:rPr lang="en-US" sz="2200" i="1" baseline="-25000" dirty="0">
                    <a:ea typeface="Cambria Math" pitchFamily="18" charset="0"/>
                  </a:rPr>
                  <a:t>n</a:t>
                </a:r>
                <a:r>
                  <a:rPr lang="en-US" sz="2200" baseline="-25000" dirty="0">
                    <a:ea typeface="Cambria Math" pitchFamily="18" charset="0"/>
                  </a:rPr>
                  <a:t>-1</a:t>
                </a:r>
                <a:r>
                  <a:rPr lang="en-US" sz="2200" dirty="0"/>
                  <a:t> </a:t>
                </a:r>
                <a:r>
                  <a:rPr lang="en-US" sz="2200" dirty="0">
                    <a:ea typeface="Cambria Math"/>
                  </a:rPr>
                  <a:t>⇒</a:t>
                </a:r>
                <a:r>
                  <a:rPr lang="en-US" sz="2200" dirty="0"/>
                  <a:t> </a:t>
                </a:r>
                <a:r>
                  <a:rPr lang="en-US" sz="2200" i="1" dirty="0" err="1"/>
                  <a:t>w</a:t>
                </a:r>
                <a:r>
                  <a:rPr lang="en-US" sz="2200" i="1" baseline="-25000" dirty="0" err="1"/>
                  <a:t>n</a:t>
                </a:r>
                <a:r>
                  <a:rPr lang="en-US" sz="2200" dirty="0"/>
                  <a:t>, then we say that </a:t>
                </a:r>
                <a:r>
                  <a:rPr lang="en-US" sz="2200" i="1" dirty="0" err="1"/>
                  <a:t>w</a:t>
                </a:r>
                <a:r>
                  <a:rPr lang="en-US" sz="2200" i="1" baseline="-25000" dirty="0" err="1"/>
                  <a:t>n</a:t>
                </a:r>
                <a:r>
                  <a:rPr lang="en-US" sz="2200" dirty="0"/>
                  <a:t> is </a:t>
                </a:r>
                <a:r>
                  <a:rPr lang="en-US" sz="2200" i="1" dirty="0"/>
                  <a:t>derivable from w</a:t>
                </a:r>
                <a:r>
                  <a:rPr lang="en-US" sz="2200" baseline="-25000" dirty="0">
                    <a:ea typeface="Cambria Math" pitchFamily="18" charset="0"/>
                  </a:rPr>
                  <a:t>0</a:t>
                </a:r>
                <a:r>
                  <a:rPr lang="en-US" sz="2200" dirty="0"/>
                  <a:t> and write </a:t>
                </a:r>
                <a:r>
                  <a:rPr lang="en-US" sz="2200" i="1" dirty="0"/>
                  <a:t>w</a:t>
                </a:r>
                <a:r>
                  <a:rPr lang="en-US" sz="2200" baseline="-25000" dirty="0">
                    <a:ea typeface="Cambria Math" pitchFamily="18" charset="0"/>
                  </a:rPr>
                  <a:t>0  </a:t>
                </a:r>
                <a14:m>
                  <m:oMath xmlns:m="http://schemas.openxmlformats.org/officeDocument/2006/math">
                    <m:groupChr>
                      <m:groupChrPr>
                        <m:chr m:val="⇒"/>
                        <m:vertJc m:val="bot"/>
                        <m:ctrlPr>
                          <a:rPr lang="en-US" sz="2200" i="1">
                            <a:latin typeface="Cambria Math" panose="02040503050406030204" pitchFamily="18" charset="0"/>
                            <a:ea typeface="Cambria Math" pitchFamily="18" charset="0"/>
                          </a:rPr>
                        </m:ctrlPr>
                      </m:groupChrPr>
                      <m:e>
                        <m:r>
                          <m:rPr>
                            <m:brk m:alnAt="2"/>
                          </m:rPr>
                          <a:rPr lang="en-US" sz="2200" i="1" baseline="-14000">
                            <a:latin typeface="Cambria Math" panose="02040503050406030204" pitchFamily="18" charset="0"/>
                            <a:ea typeface="Cambria Math"/>
                          </a:rPr>
                          <m:t>∗</m:t>
                        </m:r>
                      </m:e>
                    </m:groupChr>
                  </m:oMath>
                </a14:m>
                <a:r>
                  <a:rPr lang="en-US" sz="2200" dirty="0"/>
                  <a:t>  </a:t>
                </a:r>
                <a:r>
                  <a:rPr lang="en-US" sz="2200" i="1" dirty="0" err="1"/>
                  <a:t>w</a:t>
                </a:r>
                <a:r>
                  <a:rPr lang="en-US" sz="2200" i="1" baseline="-25000" dirty="0" err="1"/>
                  <a:t>n</a:t>
                </a:r>
                <a:r>
                  <a:rPr lang="en-US" sz="2200" dirty="0"/>
                  <a:t>.</a:t>
                </a:r>
              </a:p>
              <a:p>
                <a:r>
                  <a:rPr lang="en-US" sz="2200" dirty="0"/>
                  <a:t>The sequence of steps used to obtain </a:t>
                </a:r>
                <a:r>
                  <a:rPr lang="en-US" sz="2200" i="1" dirty="0" err="1"/>
                  <a:t>w</a:t>
                </a:r>
                <a:r>
                  <a:rPr lang="en-US" sz="2200" i="1" baseline="-25000" dirty="0" err="1"/>
                  <a:t>n</a:t>
                </a:r>
                <a:r>
                  <a:rPr lang="en-US" sz="2200" dirty="0"/>
                  <a:t> from </a:t>
                </a:r>
                <a:r>
                  <a:rPr lang="en-US" sz="2200" i="1" dirty="0"/>
                  <a:t>w</a:t>
                </a:r>
                <a:r>
                  <a:rPr lang="en-US" sz="2200" baseline="-25000" dirty="0">
                    <a:ea typeface="Cambria Math" pitchFamily="18" charset="0"/>
                  </a:rPr>
                  <a:t>0</a:t>
                </a:r>
                <a:r>
                  <a:rPr lang="en-US" sz="2200" dirty="0"/>
                  <a:t> is called a </a:t>
                </a:r>
                <a:r>
                  <a:rPr lang="en-US" sz="2200" i="1" dirty="0"/>
                  <a:t>derivation</a:t>
                </a:r>
                <a:r>
                  <a:rPr lang="en-US" sz="2200" dirty="0"/>
                  <a:t>.</a:t>
                </a:r>
              </a:p>
              <a:p>
                <a:pPr>
                  <a:spcBef>
                    <a:spcPts val="3000"/>
                  </a:spcBef>
                </a:pPr>
                <a:r>
                  <a:rPr lang="en-US" sz="2200" b="1" dirty="0"/>
                  <a:t>Example (Grammar </a:t>
                </a:r>
                <a:r>
                  <a:rPr lang="en-US" sz="2200" b="1" dirty="0">
                    <a:ea typeface="Cambria Math" pitchFamily="18" charset="0"/>
                  </a:rPr>
                  <a:t>1</a:t>
                </a:r>
                <a:r>
                  <a:rPr lang="en-US" sz="2200" b="1" dirty="0"/>
                  <a:t>)</a:t>
                </a:r>
                <a:r>
                  <a:rPr lang="en-US" sz="2200" dirty="0"/>
                  <a:t>: </a:t>
                </a:r>
                <a:r>
                  <a:rPr lang="en-US" sz="2200" i="1" dirty="0" err="1"/>
                  <a:t>Aaba</a:t>
                </a:r>
                <a:r>
                  <a:rPr lang="en-US" sz="2200" dirty="0"/>
                  <a:t> is directly derivable from </a:t>
                </a:r>
                <a:r>
                  <a:rPr lang="en-US" sz="2200" i="1" dirty="0" err="1"/>
                  <a:t>ABa</a:t>
                </a:r>
                <a:r>
                  <a:rPr lang="en-US" sz="2200" dirty="0"/>
                  <a:t>  because</a:t>
                </a:r>
                <a:br>
                  <a:rPr lang="en-US" sz="2200" dirty="0"/>
                </a:br>
                <a:r>
                  <a:rPr lang="en-US" sz="2200" i="1" dirty="0">
                    <a:ea typeface="Cambria Math"/>
                  </a:rPr>
                  <a:t>B</a:t>
                </a:r>
                <a:r>
                  <a:rPr lang="en-US" sz="2200" dirty="0">
                    <a:ea typeface="Cambria Math"/>
                  </a:rPr>
                  <a:t> →</a:t>
                </a:r>
                <a:r>
                  <a:rPr lang="en-US" sz="2200" i="1" dirty="0">
                    <a:ea typeface="Cambria Math"/>
                  </a:rPr>
                  <a:t>ab  </a:t>
                </a:r>
                <a:r>
                  <a:rPr lang="en-US" sz="2200" dirty="0">
                    <a:ea typeface="Cambria Math"/>
                  </a:rPr>
                  <a:t>is a production and  </a:t>
                </a:r>
                <a:r>
                  <a:rPr lang="en-US" sz="2200" i="1" dirty="0" err="1">
                    <a:ea typeface="Cambria Math"/>
                  </a:rPr>
                  <a:t>abababa</a:t>
                </a:r>
                <a:r>
                  <a:rPr lang="en-US" sz="2200" dirty="0">
                    <a:ea typeface="Cambria Math"/>
                  </a:rPr>
                  <a:t> is derivable from </a:t>
                </a:r>
                <a:r>
                  <a:rPr lang="en-US" sz="2200" i="1" dirty="0" err="1">
                    <a:ea typeface="Cambria Math"/>
                  </a:rPr>
                  <a:t>ABa</a:t>
                </a:r>
                <a:r>
                  <a:rPr lang="en-US" sz="2200" dirty="0">
                    <a:ea typeface="Cambria Math"/>
                  </a:rPr>
                  <a:t> because </a:t>
                </a:r>
                <a:r>
                  <a:rPr lang="en-US" sz="2200" i="1" dirty="0" err="1">
                    <a:ea typeface="Cambria Math"/>
                  </a:rPr>
                  <a:t>ABa</a:t>
                </a:r>
                <a:r>
                  <a:rPr lang="en-US" sz="2200" dirty="0">
                    <a:ea typeface="Cambria Math"/>
                  </a:rPr>
                  <a:t> ⇒  </a:t>
                </a:r>
                <a:r>
                  <a:rPr lang="en-US" sz="2200" i="1" dirty="0" err="1">
                    <a:ea typeface="Cambria Math"/>
                  </a:rPr>
                  <a:t>Aaba</a:t>
                </a:r>
                <a:r>
                  <a:rPr lang="en-US" sz="2200" i="1" dirty="0">
                    <a:ea typeface="Cambria Math"/>
                  </a:rPr>
                  <a:t> </a:t>
                </a:r>
                <a:r>
                  <a:rPr lang="en-US" sz="2200" dirty="0">
                    <a:ea typeface="Cambria Math"/>
                  </a:rPr>
                  <a:t>⇒  </a:t>
                </a:r>
                <a:r>
                  <a:rPr lang="en-US" sz="2200" i="1" dirty="0" err="1">
                    <a:ea typeface="Cambria Math"/>
                  </a:rPr>
                  <a:t>BBaba</a:t>
                </a:r>
                <a:r>
                  <a:rPr lang="en-US" sz="2200" dirty="0">
                    <a:ea typeface="Cambria Math"/>
                  </a:rPr>
                  <a:t> ⇒ </a:t>
                </a:r>
                <a:r>
                  <a:rPr lang="en-US" sz="2200" i="1" dirty="0" err="1">
                    <a:ea typeface="Cambria Math"/>
                  </a:rPr>
                  <a:t>Bababa</a:t>
                </a:r>
                <a:r>
                  <a:rPr lang="en-US" sz="2200" dirty="0">
                    <a:ea typeface="Cambria Math"/>
                  </a:rPr>
                  <a:t> ⇒ </a:t>
                </a:r>
                <a:r>
                  <a:rPr lang="en-US" sz="2200" i="1" dirty="0" err="1">
                    <a:ea typeface="Cambria Math"/>
                  </a:rPr>
                  <a:t>abababa</a:t>
                </a:r>
                <a:r>
                  <a:rPr lang="en-US" sz="2200" dirty="0">
                    <a:ea typeface="Cambria Math"/>
                  </a:rPr>
                  <a:t> using the productions</a:t>
                </a:r>
                <a:br>
                  <a:rPr lang="en-US" sz="2200" dirty="0">
                    <a:ea typeface="Cambria Math"/>
                  </a:rPr>
                </a:br>
                <a:r>
                  <a:rPr lang="en-US" sz="2200" i="1" dirty="0">
                    <a:ea typeface="Cambria Math"/>
                  </a:rPr>
                  <a:t>B</a:t>
                </a:r>
                <a:r>
                  <a:rPr lang="en-US" sz="2200" dirty="0">
                    <a:ea typeface="Cambria Math"/>
                  </a:rPr>
                  <a:t> →</a:t>
                </a:r>
                <a:r>
                  <a:rPr lang="en-US" sz="2200" i="1" dirty="0">
                    <a:ea typeface="Cambria Math"/>
                  </a:rPr>
                  <a:t>ab</a:t>
                </a:r>
                <a:r>
                  <a:rPr lang="en-US" sz="2200" dirty="0">
                    <a:ea typeface="Cambria Math"/>
                  </a:rPr>
                  <a:t>, </a:t>
                </a:r>
                <a:r>
                  <a:rPr lang="en-US" sz="2200" i="1" dirty="0">
                    <a:ea typeface="Cambria Math"/>
                  </a:rPr>
                  <a:t>A</a:t>
                </a:r>
                <a:r>
                  <a:rPr lang="en-US" sz="2200" dirty="0">
                    <a:ea typeface="Cambria Math"/>
                  </a:rPr>
                  <a:t> →</a:t>
                </a:r>
                <a:r>
                  <a:rPr lang="en-US" sz="2200" i="1" dirty="0">
                    <a:ea typeface="Cambria Math"/>
                  </a:rPr>
                  <a:t>BB</a:t>
                </a:r>
                <a:r>
                  <a:rPr lang="en-US" sz="2200" dirty="0">
                    <a:ea typeface="Cambria Math"/>
                  </a:rPr>
                  <a:t>, and</a:t>
                </a:r>
                <a:r>
                  <a:rPr lang="en-US" sz="2200" i="1" dirty="0">
                    <a:ea typeface="Cambria Math"/>
                  </a:rPr>
                  <a:t> B</a:t>
                </a:r>
                <a:r>
                  <a:rPr lang="en-US" sz="2200" dirty="0">
                    <a:ea typeface="Cambria Math"/>
                  </a:rPr>
                  <a:t> →</a:t>
                </a:r>
                <a:r>
                  <a:rPr lang="en-US" sz="2200" i="1" dirty="0">
                    <a:ea typeface="Cambria Math"/>
                  </a:rPr>
                  <a:t>ab </a:t>
                </a:r>
                <a:r>
                  <a:rPr lang="en-US" sz="2200" dirty="0">
                    <a:ea typeface="Cambria Math"/>
                  </a:rPr>
                  <a:t>in both of the last two steps of the derivation.</a:t>
                </a: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321040" cy="5257800"/>
              </a:xfrm>
              <a:blipFill>
                <a:blip r:embed="rId2"/>
                <a:stretch>
                  <a:fillRect l="-952" t="-812" r="-733"/>
                </a:stretch>
              </a:blipFill>
            </p:spPr>
            <p:txBody>
              <a:bodyPr/>
              <a:lstStyle/>
              <a:p>
                <a:r>
                  <a:rPr lang="en-US">
                    <a:noFill/>
                  </a:rPr>
                  <a:t> </a:t>
                </a:r>
              </a:p>
            </p:txBody>
          </p:sp>
        </mc:Fallback>
      </mc:AlternateContent>
    </p:spTree>
    <p:extLst>
      <p:ext uri="{BB962C8B-B14F-4D97-AF65-F5344CB8AC3E}">
        <p14:creationId xmlns:p14="http://schemas.microsoft.com/office/powerpoint/2010/main" val="4211457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 Generation</a:t>
            </a:r>
          </a:p>
        </p:txBody>
      </p:sp>
      <p:sp>
        <p:nvSpPr>
          <p:cNvPr id="3" name="Content Placeholder 2"/>
          <p:cNvSpPr>
            <a:spLocks noGrp="1"/>
          </p:cNvSpPr>
          <p:nvPr>
            <p:ph idx="1"/>
          </p:nvPr>
        </p:nvSpPr>
        <p:spPr>
          <a:xfrm>
            <a:off x="457200" y="1295400"/>
            <a:ext cx="8229600" cy="2362200"/>
          </a:xfrm>
        </p:spPr>
        <p:txBody>
          <a:bodyPr/>
          <a:lstStyle/>
          <a:p>
            <a:pPr>
              <a:spcBef>
                <a:spcPts val="600"/>
              </a:spcBef>
            </a:pPr>
            <a:r>
              <a:rPr lang="en-US" sz="2800" dirty="0"/>
              <a:t>Let </a:t>
            </a:r>
            <a:r>
              <a:rPr lang="en-US" sz="2800" i="1" dirty="0"/>
              <a:t>G =</a:t>
            </a:r>
            <a:r>
              <a:rPr lang="en-US" sz="2800" dirty="0"/>
              <a:t>(</a:t>
            </a:r>
            <a:r>
              <a:rPr lang="en-US" sz="2800" i="1" dirty="0"/>
              <a:t>V, T, S, P</a:t>
            </a:r>
            <a:r>
              <a:rPr lang="en-US" sz="2800" dirty="0"/>
              <a:t>) be a phrase-structure grammar. The </a:t>
            </a:r>
            <a:r>
              <a:rPr lang="en-US" sz="2800" i="1" dirty="0"/>
              <a:t>language generated by G,</a:t>
            </a:r>
            <a:r>
              <a:rPr lang="en-US" sz="2800" dirty="0"/>
              <a:t> denoted by </a:t>
            </a:r>
            <a:r>
              <a:rPr lang="en-US" sz="2800" i="1" dirty="0"/>
              <a:t>L</a:t>
            </a:r>
            <a:r>
              <a:rPr lang="en-US" sz="2800" dirty="0"/>
              <a:t>(</a:t>
            </a:r>
            <a:r>
              <a:rPr lang="en-US" sz="2800" i="1" dirty="0"/>
              <a:t>G</a:t>
            </a:r>
            <a:r>
              <a:rPr lang="en-US" sz="2800" dirty="0"/>
              <a:t>), is the set of all strings or terminals that are derivable from the starting state </a:t>
            </a:r>
            <a:r>
              <a:rPr lang="en-US" sz="2800" i="1" dirty="0"/>
              <a:t>S</a:t>
            </a:r>
            <a:r>
              <a:rPr lang="en-US" sz="2800" dirty="0"/>
              <a:t>.</a:t>
            </a:r>
          </a:p>
          <a:p>
            <a:pPr>
              <a:spcBef>
                <a:spcPts val="600"/>
              </a:spcBef>
            </a:pPr>
            <a:r>
              <a:rPr lang="en-US" sz="2800" dirty="0"/>
              <a:t>In other words,</a:t>
            </a:r>
          </a:p>
        </p:txBody>
      </p:sp>
      <p:graphicFrame>
        <p:nvGraphicFramePr>
          <p:cNvPr id="8" name="Object 3"/>
          <p:cNvGraphicFramePr>
            <a:graphicFrameLocks noChangeAspect="1"/>
          </p:cNvGraphicFramePr>
          <p:nvPr>
            <p:extLst>
              <p:ext uri="{D42A27DB-BD31-4B8C-83A1-F6EECF244321}">
                <p14:modId xmlns:p14="http://schemas.microsoft.com/office/powerpoint/2010/main" val="3374972265"/>
              </p:ext>
            </p:extLst>
          </p:nvPr>
        </p:nvGraphicFramePr>
        <p:xfrm>
          <a:off x="2895600" y="3009900"/>
          <a:ext cx="3072960" cy="838080"/>
        </p:xfrm>
        <a:graphic>
          <a:graphicData uri="http://schemas.openxmlformats.org/presentationml/2006/ole">
            <mc:AlternateContent xmlns:mc="http://schemas.openxmlformats.org/markup-compatibility/2006">
              <mc:Choice xmlns:v="urn:schemas-microsoft-com:vml" Requires="v">
                <p:oleObj spid="_x0000_s47272" name="Equation" r:id="rId3" imgW="1536480" imgH="419040" progId="Equation.DSMT4">
                  <p:embed/>
                </p:oleObj>
              </mc:Choice>
              <mc:Fallback>
                <p:oleObj name="Equation" r:id="rId3" imgW="1536480" imgH="419040" progId="Equation.DSMT4">
                  <p:embed/>
                  <p:pic>
                    <p:nvPicPr>
                      <p:cNvPr id="0" name=""/>
                      <p:cNvPicPr/>
                      <p:nvPr/>
                    </p:nvPicPr>
                    <p:blipFill>
                      <a:blip r:embed="rId4"/>
                      <a:stretch>
                        <a:fillRect/>
                      </a:stretch>
                    </p:blipFill>
                    <p:spPr>
                      <a:xfrm>
                        <a:off x="2895600" y="3009900"/>
                        <a:ext cx="3072960" cy="838080"/>
                      </a:xfrm>
                      <a:prstGeom prst="rect">
                        <a:avLst/>
                      </a:prstGeom>
                    </p:spPr>
                  </p:pic>
                </p:oleObj>
              </mc:Fallback>
            </mc:AlternateContent>
          </a:graphicData>
        </a:graphic>
      </p:graphicFrame>
      <p:sp>
        <p:nvSpPr>
          <p:cNvPr id="4" name="Content Placeholder 4"/>
          <p:cNvSpPr>
            <a:spLocks noGrp="1"/>
          </p:cNvSpPr>
          <p:nvPr>
            <p:ph idx="13"/>
          </p:nvPr>
        </p:nvSpPr>
        <p:spPr>
          <a:xfrm>
            <a:off x="457200" y="3771900"/>
            <a:ext cx="8503920" cy="1371600"/>
          </a:xfrm>
        </p:spPr>
        <p:txBody>
          <a:bodyPr/>
          <a:lstStyle/>
          <a:p>
            <a:r>
              <a:rPr lang="en-US" sz="2800" dirty="0"/>
              <a:t>Let </a:t>
            </a:r>
            <a:r>
              <a:rPr lang="en-US" sz="2800" i="1" dirty="0"/>
              <a:t>G</a:t>
            </a:r>
            <a:r>
              <a:rPr lang="en-US" sz="2800" dirty="0"/>
              <a:t> be the grammar with the vocabulary </a:t>
            </a:r>
            <a:r>
              <a:rPr lang="en-US" sz="2800" i="1" dirty="0"/>
              <a:t>V</a:t>
            </a:r>
            <a:r>
              <a:rPr lang="en-US" sz="2800" dirty="0"/>
              <a:t> = {</a:t>
            </a:r>
            <a:r>
              <a:rPr lang="en-US" sz="2800" i="1" dirty="0"/>
              <a:t>S</a:t>
            </a:r>
            <a:r>
              <a:rPr lang="en-US" sz="2800" dirty="0"/>
              <a:t>, </a:t>
            </a:r>
            <a:r>
              <a:rPr lang="en-US" sz="2800" i="1" dirty="0"/>
              <a:t>A</a:t>
            </a:r>
            <a:r>
              <a:rPr lang="en-US" sz="2800" dirty="0"/>
              <a:t>, </a:t>
            </a:r>
            <a:r>
              <a:rPr lang="en-US" sz="2800" i="1" dirty="0"/>
              <a:t>a</a:t>
            </a:r>
            <a:r>
              <a:rPr lang="en-US" sz="2800" dirty="0"/>
              <a:t>, </a:t>
            </a:r>
            <a:r>
              <a:rPr lang="en-US" sz="2800" i="1" dirty="0"/>
              <a:t>b</a:t>
            </a:r>
            <a:r>
              <a:rPr lang="en-US" sz="2800" dirty="0"/>
              <a:t>}, a set of terminals </a:t>
            </a:r>
            <a:r>
              <a:rPr lang="en-US" sz="2800" i="1" dirty="0"/>
              <a:t>T</a:t>
            </a:r>
            <a:r>
              <a:rPr lang="en-US" sz="2800" dirty="0"/>
              <a:t> = {</a:t>
            </a:r>
            <a:r>
              <a:rPr lang="en-US" sz="2800" i="1" dirty="0"/>
              <a:t>a</a:t>
            </a:r>
            <a:r>
              <a:rPr lang="en-US" sz="2800" dirty="0"/>
              <a:t>, </a:t>
            </a:r>
            <a:r>
              <a:rPr lang="en-US" sz="2800" i="1" dirty="0"/>
              <a:t>b</a:t>
            </a:r>
            <a:r>
              <a:rPr lang="en-US" sz="2800" dirty="0"/>
              <a:t>}, starting symbol </a:t>
            </a:r>
            <a:r>
              <a:rPr lang="en-US" sz="2800" i="1" dirty="0"/>
              <a:t>S</a:t>
            </a:r>
            <a:r>
              <a:rPr lang="en-US" sz="2800" dirty="0"/>
              <a:t>, and productions</a:t>
            </a:r>
          </a:p>
        </p:txBody>
      </p:sp>
      <p:graphicFrame>
        <p:nvGraphicFramePr>
          <p:cNvPr id="9" name="Object 5"/>
          <p:cNvGraphicFramePr>
            <a:graphicFrameLocks noChangeAspect="1"/>
          </p:cNvGraphicFramePr>
          <p:nvPr>
            <p:extLst>
              <p:ext uri="{D42A27DB-BD31-4B8C-83A1-F6EECF244321}">
                <p14:modId xmlns:p14="http://schemas.microsoft.com/office/powerpoint/2010/main" val="3416895951"/>
              </p:ext>
            </p:extLst>
          </p:nvPr>
        </p:nvGraphicFramePr>
        <p:xfrm>
          <a:off x="2362200" y="4673600"/>
          <a:ext cx="3962400" cy="482600"/>
        </p:xfrm>
        <a:graphic>
          <a:graphicData uri="http://schemas.openxmlformats.org/presentationml/2006/ole">
            <mc:AlternateContent xmlns:mc="http://schemas.openxmlformats.org/markup-compatibility/2006">
              <mc:Choice xmlns:v="urn:schemas-microsoft-com:vml" Requires="v">
                <p:oleObj spid="_x0000_s47273" name="Equation" r:id="rId5" imgW="1981080" imgH="241200" progId="Equation.DSMT4">
                  <p:embed/>
                </p:oleObj>
              </mc:Choice>
              <mc:Fallback>
                <p:oleObj name="Equation" r:id="rId5" imgW="1981080" imgH="241200" progId="Equation.DSMT4">
                  <p:embed/>
                  <p:pic>
                    <p:nvPicPr>
                      <p:cNvPr id="8" name="Object 7"/>
                      <p:cNvPicPr/>
                      <p:nvPr/>
                    </p:nvPicPr>
                    <p:blipFill>
                      <a:blip r:embed="rId6"/>
                      <a:stretch>
                        <a:fillRect/>
                      </a:stretch>
                    </p:blipFill>
                    <p:spPr>
                      <a:xfrm>
                        <a:off x="2362200" y="4673600"/>
                        <a:ext cx="3962400" cy="482600"/>
                      </a:xfrm>
                      <a:prstGeom prst="rect">
                        <a:avLst/>
                      </a:prstGeom>
                    </p:spPr>
                  </p:pic>
                </p:oleObj>
              </mc:Fallback>
            </mc:AlternateContent>
          </a:graphicData>
        </a:graphic>
      </p:graphicFrame>
      <p:sp>
        <p:nvSpPr>
          <p:cNvPr id="5" name="Content Placeholder 6"/>
          <p:cNvSpPr>
            <a:spLocks noGrp="1"/>
          </p:cNvSpPr>
          <p:nvPr>
            <p:ph idx="14"/>
          </p:nvPr>
        </p:nvSpPr>
        <p:spPr>
          <a:xfrm>
            <a:off x="457200" y="5181600"/>
            <a:ext cx="8229600" cy="1371600"/>
          </a:xfrm>
        </p:spPr>
        <p:txBody>
          <a:bodyPr/>
          <a:lstStyle/>
          <a:p>
            <a:r>
              <a:rPr lang="en-US" sz="2800" i="1" dirty="0"/>
              <a:t>L</a:t>
            </a:r>
            <a:r>
              <a:rPr lang="en-US" sz="2800" dirty="0"/>
              <a:t>(</a:t>
            </a:r>
            <a:r>
              <a:rPr lang="en-US" sz="2800" i="1" dirty="0"/>
              <a:t>G</a:t>
            </a:r>
            <a:r>
              <a:rPr lang="en-US" sz="2800" dirty="0"/>
              <a:t>) = {</a:t>
            </a:r>
            <a:r>
              <a:rPr lang="en-US" sz="2800" i="1" dirty="0"/>
              <a:t>b</a:t>
            </a:r>
            <a:r>
              <a:rPr lang="en-US" sz="2800" dirty="0"/>
              <a:t>, </a:t>
            </a:r>
            <a:r>
              <a:rPr lang="en-US" sz="2800" i="1" dirty="0" err="1"/>
              <a:t>aaa</a:t>
            </a:r>
            <a:r>
              <a:rPr lang="en-US" sz="2800" dirty="0"/>
              <a:t>}, because we can begin a derivation with </a:t>
            </a:r>
            <a:r>
              <a:rPr lang="en-US" sz="2800" i="1" dirty="0"/>
              <a:t>S</a:t>
            </a:r>
            <a:r>
              <a:rPr lang="en-US" sz="2800" dirty="0"/>
              <a:t> → </a:t>
            </a:r>
            <a:r>
              <a:rPr lang="en-US" sz="2800" i="1" dirty="0" err="1"/>
              <a:t>aA</a:t>
            </a:r>
            <a:r>
              <a:rPr lang="en-US" sz="2800" i="1" dirty="0"/>
              <a:t> </a:t>
            </a:r>
            <a:r>
              <a:rPr lang="en-US" sz="2800" dirty="0"/>
              <a:t>or</a:t>
            </a:r>
            <a:r>
              <a:rPr lang="en-US" sz="2800" i="1" dirty="0"/>
              <a:t> </a:t>
            </a:r>
            <a:r>
              <a:rPr lang="en-US" sz="2800" dirty="0"/>
              <a:t>with </a:t>
            </a:r>
            <a:r>
              <a:rPr lang="en-US" sz="2800" i="1" dirty="0"/>
              <a:t>S</a:t>
            </a:r>
            <a:r>
              <a:rPr lang="en-US" sz="2800" dirty="0"/>
              <a:t> → </a:t>
            </a:r>
            <a:r>
              <a:rPr lang="en-US" sz="2800" i="1" dirty="0"/>
              <a:t>b, </a:t>
            </a:r>
            <a:r>
              <a:rPr lang="en-US" sz="2800" dirty="0"/>
              <a:t>and</a:t>
            </a:r>
            <a:r>
              <a:rPr lang="en-US" sz="2800" i="1" dirty="0"/>
              <a:t>  </a:t>
            </a:r>
            <a:r>
              <a:rPr lang="en-US" sz="2800" dirty="0"/>
              <a:t>from </a:t>
            </a:r>
            <a:r>
              <a:rPr lang="en-US" sz="2800" i="1" dirty="0" err="1"/>
              <a:t>aA</a:t>
            </a:r>
            <a:r>
              <a:rPr lang="en-US" sz="2800" i="1" dirty="0"/>
              <a:t> </a:t>
            </a:r>
            <a:r>
              <a:rPr lang="en-US" sz="2800" dirty="0"/>
              <a:t>we can derive </a:t>
            </a:r>
            <a:r>
              <a:rPr lang="en-US" sz="2800" i="1" dirty="0" err="1"/>
              <a:t>aaa</a:t>
            </a:r>
            <a:r>
              <a:rPr lang="en-US" sz="2800" dirty="0"/>
              <a:t> using  </a:t>
            </a:r>
            <a:r>
              <a:rPr lang="en-US" sz="2800" i="1" dirty="0"/>
              <a:t>A</a:t>
            </a:r>
            <a:r>
              <a:rPr lang="en-US" sz="2800" dirty="0"/>
              <a:t> → </a:t>
            </a:r>
            <a:r>
              <a:rPr lang="en-US" sz="2800" i="1" dirty="0"/>
              <a:t>aa. </a:t>
            </a:r>
            <a:r>
              <a:rPr lang="en-US" sz="2800" dirty="0"/>
              <a:t>There are no other possible derivations.</a:t>
            </a:r>
          </a:p>
        </p:txBody>
      </p:sp>
    </p:spTree>
    <p:extLst>
      <p:ext uri="{BB962C8B-B14F-4D97-AF65-F5344CB8AC3E}">
        <p14:creationId xmlns:p14="http://schemas.microsoft.com/office/powerpoint/2010/main" val="2500025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162800" cy="1188720"/>
          </a:xfrm>
        </p:spPr>
        <p:txBody>
          <a:bodyPr/>
          <a:lstStyle/>
          <a:p>
            <a:r>
              <a:rPr lang="en-US" dirty="0"/>
              <a:t>Types of Phrase Structure Grammars</a:t>
            </a:r>
          </a:p>
        </p:txBody>
      </p:sp>
      <p:pic>
        <p:nvPicPr>
          <p:cNvPr id="11" name="Picture 2" descr="A portrait of Avram Noam Chomsky."/>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7417030" y="91005"/>
            <a:ext cx="1113513" cy="1280160"/>
          </a:xfrm>
          <a:prstGeom prst="rect">
            <a:avLst/>
          </a:prstGeom>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6792686" y="1371600"/>
            <a:ext cx="2362200" cy="640080"/>
          </a:xfrm>
        </p:spPr>
        <p:txBody>
          <a:bodyPr/>
          <a:lstStyle/>
          <a:p>
            <a:pPr algn="ctr"/>
            <a:r>
              <a:rPr lang="en-US" sz="1800" dirty="0" err="1"/>
              <a:t>Avram</a:t>
            </a:r>
            <a:r>
              <a:rPr lang="en-US" sz="1800" dirty="0"/>
              <a:t> Noam Chomsky (Born </a:t>
            </a:r>
            <a:r>
              <a:rPr lang="en-US" sz="1800" dirty="0">
                <a:ea typeface="Cambria Math" pitchFamily="18" charset="0"/>
              </a:rPr>
              <a:t>1928</a:t>
            </a:r>
            <a:r>
              <a:rPr lang="en-US" sz="1800" dirty="0"/>
              <a:t>)</a:t>
            </a:r>
          </a:p>
        </p:txBody>
      </p:sp>
      <p:sp>
        <p:nvSpPr>
          <p:cNvPr id="5" name="Content Placeholder 4"/>
          <p:cNvSpPr>
            <a:spLocks noGrp="1"/>
          </p:cNvSpPr>
          <p:nvPr>
            <p:ph idx="14"/>
          </p:nvPr>
        </p:nvSpPr>
        <p:spPr>
          <a:xfrm>
            <a:off x="457200" y="1295400"/>
            <a:ext cx="6335486" cy="731520"/>
          </a:xfrm>
        </p:spPr>
        <p:txBody>
          <a:bodyPr/>
          <a:lstStyle/>
          <a:p>
            <a:r>
              <a:rPr lang="en-US" sz="2200" dirty="0"/>
              <a:t>Phrase-structure grammars are classified by the types of allowable productions.</a:t>
            </a:r>
          </a:p>
        </p:txBody>
      </p:sp>
      <p:sp>
        <p:nvSpPr>
          <p:cNvPr id="6" name="Content Placeholder 5"/>
          <p:cNvSpPr>
            <a:spLocks noGrp="1"/>
          </p:cNvSpPr>
          <p:nvPr>
            <p:ph idx="15"/>
          </p:nvPr>
        </p:nvSpPr>
        <p:spPr>
          <a:xfrm>
            <a:off x="533400" y="2141220"/>
            <a:ext cx="8229600" cy="365760"/>
          </a:xfrm>
          <a:ln w="19050">
            <a:solidFill>
              <a:srgbClr val="14AAE1"/>
            </a:solidFill>
          </a:ln>
        </p:spPr>
        <p:txBody>
          <a:bodyPr/>
          <a:lstStyle/>
          <a:p>
            <a:r>
              <a:rPr lang="en-US" sz="1800" b="1" dirty="0">
                <a:solidFill>
                  <a:srgbClr val="1A587B"/>
                </a:solidFill>
              </a:rPr>
              <a:t>TABLE 1  </a:t>
            </a:r>
            <a:r>
              <a:rPr lang="en-US" sz="1800" dirty="0"/>
              <a:t>Types of Grammars.</a:t>
            </a:r>
          </a:p>
        </p:txBody>
      </p:sp>
      <p:graphicFrame>
        <p:nvGraphicFramePr>
          <p:cNvPr id="12" name="Table 6"/>
          <p:cNvGraphicFramePr>
            <a:graphicFrameLocks noGrp="1"/>
          </p:cNvGraphicFramePr>
          <p:nvPr>
            <p:extLst>
              <p:ext uri="{D42A27DB-BD31-4B8C-83A1-F6EECF244321}">
                <p14:modId xmlns:p14="http://schemas.microsoft.com/office/powerpoint/2010/main" val="1999125053"/>
              </p:ext>
            </p:extLst>
          </p:nvPr>
        </p:nvGraphicFramePr>
        <p:xfrm>
          <a:off x="533400" y="2509520"/>
          <a:ext cx="8229600" cy="2062480"/>
        </p:xfrm>
        <a:graphic>
          <a:graphicData uri="http://schemas.openxmlformats.org/drawingml/2006/table">
            <a:tbl>
              <a:tblPr firstRow="1" bandRow="1">
                <a:tableStyleId>{5C22544A-7EE6-4342-B048-85BDC9FD1C3A}</a:tableStyleId>
              </a:tblPr>
              <a:tblGrid>
                <a:gridCol w="822960">
                  <a:extLst>
                    <a:ext uri="{9D8B030D-6E8A-4147-A177-3AD203B41FA5}">
                      <a16:colId xmlns:a16="http://schemas.microsoft.com/office/drawing/2014/main" val="655649553"/>
                    </a:ext>
                  </a:extLst>
                </a:gridCol>
                <a:gridCol w="7406640">
                  <a:extLst>
                    <a:ext uri="{9D8B030D-6E8A-4147-A177-3AD203B41FA5}">
                      <a16:colId xmlns:a16="http://schemas.microsoft.com/office/drawing/2014/main" val="2300327814"/>
                    </a:ext>
                  </a:extLst>
                </a:gridCol>
              </a:tblGrid>
              <a:tr h="370840">
                <a:tc>
                  <a:txBody>
                    <a:bodyPr/>
                    <a:lstStyle/>
                    <a:p>
                      <a:pPr algn="ctr"/>
                      <a:r>
                        <a:rPr lang="en-US" sz="1600" b="1" i="1" u="none" strike="noStrike" kern="1200" baseline="0" dirty="0">
                          <a:solidFill>
                            <a:schemeClr val="tx1"/>
                          </a:solidFill>
                          <a:latin typeface="+mn-lt"/>
                          <a:ea typeface="+mn-ea"/>
                          <a:cs typeface="+mn-cs"/>
                        </a:rPr>
                        <a:t>Type</a:t>
                      </a:r>
                      <a:endParaRPr lang="en-US" sz="1600" dirty="0">
                        <a:solidFill>
                          <a:schemeClr val="tx1"/>
                        </a:solidFill>
                      </a:endParaRPr>
                    </a:p>
                  </a:txBody>
                  <a:tcPr>
                    <a:lnL w="19050" cap="flat" cmpd="sng" algn="ctr">
                      <a:solidFill>
                        <a:srgbClr val="14AAE1"/>
                      </a:solidFill>
                      <a:prstDash val="solid"/>
                      <a:round/>
                      <a:headEnd type="none" w="med" len="med"/>
                      <a:tailEnd type="none" w="med" len="med"/>
                    </a:lnL>
                    <a:lnR w="19050" cap="flat" cmpd="sng" algn="ctr">
                      <a:solidFill>
                        <a:srgbClr val="14AAE1"/>
                      </a:solidFill>
                      <a:prstDash val="solid"/>
                      <a:round/>
                      <a:headEnd type="none" w="med" len="med"/>
                      <a:tailEnd type="none" w="med" len="med"/>
                    </a:lnR>
                    <a:lnT w="19050" cap="flat" cmpd="sng" algn="ctr">
                      <a:solidFill>
                        <a:srgbClr val="14AAE1"/>
                      </a:solidFill>
                      <a:prstDash val="solid"/>
                      <a:round/>
                      <a:headEnd type="none" w="med" len="med"/>
                      <a:tailEnd type="none" w="med" len="med"/>
                    </a:lnT>
                    <a:lnB w="19050" cap="flat" cmpd="sng" algn="ctr">
                      <a:solidFill>
                        <a:srgbClr val="14AAE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b="1" i="1" u="none" strike="noStrike" kern="1200" baseline="0" dirty="0">
                          <a:solidFill>
                            <a:schemeClr val="tx1"/>
                          </a:solidFill>
                          <a:latin typeface="+mn-lt"/>
                          <a:ea typeface="+mn-ea"/>
                          <a:cs typeface="+mn-cs"/>
                        </a:rPr>
                        <a:t>Restrictions on Productions w</a:t>
                      </a:r>
                      <a:r>
                        <a:rPr lang="en-US" sz="1600" b="1" i="0" u="none" strike="noStrike" kern="1200" baseline="-25000" dirty="0">
                          <a:solidFill>
                            <a:schemeClr val="tx1"/>
                          </a:solidFill>
                          <a:latin typeface="+mn-lt"/>
                          <a:ea typeface="+mn-ea"/>
                          <a:cs typeface="+mn-cs"/>
                        </a:rPr>
                        <a:t>1</a:t>
                      </a:r>
                      <a:r>
                        <a:rPr lang="en-US" sz="1600" b="1" i="0" u="none" strike="noStrike" kern="1200" baseline="0" dirty="0">
                          <a:solidFill>
                            <a:schemeClr val="tx1"/>
                          </a:solidFill>
                          <a:latin typeface="+mn-lt"/>
                          <a:ea typeface="+mn-ea"/>
                          <a:cs typeface="+mn-cs"/>
                        </a:rPr>
                        <a:t> → </a:t>
                      </a:r>
                      <a:r>
                        <a:rPr lang="en-US" sz="1600" b="1" i="1" u="none" strike="noStrike" kern="1200" baseline="0" dirty="0">
                          <a:solidFill>
                            <a:schemeClr val="tx1"/>
                          </a:solidFill>
                          <a:latin typeface="+mn-lt"/>
                          <a:ea typeface="+mn-ea"/>
                          <a:cs typeface="+mn-cs"/>
                        </a:rPr>
                        <a:t>w</a:t>
                      </a:r>
                      <a:r>
                        <a:rPr lang="en-US" sz="1600" b="1" i="0" u="none" strike="noStrike" kern="1200" baseline="-25000" dirty="0">
                          <a:solidFill>
                            <a:schemeClr val="tx1"/>
                          </a:solidFill>
                          <a:latin typeface="+mn-lt"/>
                          <a:ea typeface="+mn-ea"/>
                          <a:cs typeface="+mn-cs"/>
                        </a:rPr>
                        <a:t>2</a:t>
                      </a:r>
                      <a:endParaRPr lang="en-US" sz="1600" baseline="-25000" dirty="0">
                        <a:solidFill>
                          <a:schemeClr val="tx1"/>
                        </a:solidFill>
                      </a:endParaRPr>
                    </a:p>
                  </a:txBody>
                  <a:tcPr>
                    <a:lnL w="19050" cap="flat" cmpd="sng" algn="ctr">
                      <a:solidFill>
                        <a:srgbClr val="14AAE1"/>
                      </a:solidFill>
                      <a:prstDash val="solid"/>
                      <a:round/>
                      <a:headEnd type="none" w="med" len="med"/>
                      <a:tailEnd type="none" w="med" len="med"/>
                    </a:lnL>
                    <a:lnR w="19050" cap="flat" cmpd="sng" algn="ctr">
                      <a:solidFill>
                        <a:srgbClr val="14AAE1"/>
                      </a:solidFill>
                      <a:prstDash val="solid"/>
                      <a:round/>
                      <a:headEnd type="none" w="med" len="med"/>
                      <a:tailEnd type="none" w="med" len="med"/>
                    </a:lnR>
                    <a:lnT w="19050" cap="flat" cmpd="sng" algn="ctr">
                      <a:solidFill>
                        <a:srgbClr val="14AAE1"/>
                      </a:solidFill>
                      <a:prstDash val="solid"/>
                      <a:round/>
                      <a:headEnd type="none" w="med" len="med"/>
                      <a:tailEnd type="none" w="med" len="med"/>
                    </a:lnT>
                    <a:lnB w="19050" cap="flat" cmpd="sng" algn="ctr">
                      <a:solidFill>
                        <a:srgbClr val="14AAE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51262809"/>
                  </a:ext>
                </a:extLst>
              </a:tr>
              <a:tr h="370840">
                <a:tc>
                  <a:txBody>
                    <a:bodyPr/>
                    <a:lstStyle/>
                    <a:p>
                      <a:pPr algn="ctr"/>
                      <a:r>
                        <a:rPr lang="en-US" sz="1600" dirty="0">
                          <a:solidFill>
                            <a:schemeClr val="tx1"/>
                          </a:solidFill>
                        </a:rPr>
                        <a:t>0</a:t>
                      </a:r>
                    </a:p>
                  </a:txBody>
                  <a:tcPr>
                    <a:lnL w="19050" cap="flat" cmpd="sng" algn="ctr">
                      <a:solidFill>
                        <a:srgbClr val="14AAE1"/>
                      </a:solidFill>
                      <a:prstDash val="solid"/>
                      <a:round/>
                      <a:headEnd type="none" w="med" len="med"/>
                      <a:tailEnd type="none" w="med" len="med"/>
                    </a:lnL>
                    <a:lnR w="19050" cap="flat" cmpd="sng" algn="ctr">
                      <a:solidFill>
                        <a:srgbClr val="14AAE1"/>
                      </a:solidFill>
                      <a:prstDash val="solid"/>
                      <a:round/>
                      <a:headEnd type="none" w="med" len="med"/>
                      <a:tailEnd type="none" w="med" len="med"/>
                    </a:lnR>
                    <a:lnT w="19050" cap="flat" cmpd="sng" algn="ctr">
                      <a:solidFill>
                        <a:srgbClr val="14AAE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1600" b="0" i="0" u="none" strike="noStrike" kern="1200" baseline="0" dirty="0">
                          <a:solidFill>
                            <a:schemeClr val="tx1"/>
                          </a:solidFill>
                          <a:latin typeface="+mn-lt"/>
                          <a:ea typeface="+mn-ea"/>
                          <a:cs typeface="+mn-cs"/>
                        </a:rPr>
                        <a:t>No restrictions</a:t>
                      </a:r>
                      <a:endParaRPr lang="en-US" sz="1600" dirty="0">
                        <a:solidFill>
                          <a:schemeClr val="tx1"/>
                        </a:solidFill>
                      </a:endParaRPr>
                    </a:p>
                  </a:txBody>
                  <a:tcPr>
                    <a:lnL w="19050" cap="flat" cmpd="sng" algn="ctr">
                      <a:solidFill>
                        <a:srgbClr val="14AAE1"/>
                      </a:solidFill>
                      <a:prstDash val="solid"/>
                      <a:round/>
                      <a:headEnd type="none" w="med" len="med"/>
                      <a:tailEnd type="none" w="med" len="med"/>
                    </a:lnL>
                    <a:lnR w="19050" cap="flat" cmpd="sng" algn="ctr">
                      <a:solidFill>
                        <a:srgbClr val="14AAE1"/>
                      </a:solidFill>
                      <a:prstDash val="solid"/>
                      <a:round/>
                      <a:headEnd type="none" w="med" len="med"/>
                      <a:tailEnd type="none" w="med" len="med"/>
                    </a:lnR>
                    <a:lnT w="19050" cap="flat" cmpd="sng" algn="ctr">
                      <a:solidFill>
                        <a:srgbClr val="14AAE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77803387"/>
                  </a:ext>
                </a:extLst>
              </a:tr>
              <a:tr h="370840">
                <a:tc>
                  <a:txBody>
                    <a:bodyPr/>
                    <a:lstStyle/>
                    <a:p>
                      <a:pPr algn="ctr"/>
                      <a:r>
                        <a:rPr lang="en-US" sz="1600" dirty="0">
                          <a:solidFill>
                            <a:schemeClr val="tx1"/>
                          </a:solidFill>
                        </a:rPr>
                        <a:t>1</a:t>
                      </a:r>
                    </a:p>
                  </a:txBody>
                  <a:tcPr>
                    <a:lnL w="19050" cap="flat" cmpd="sng" algn="ctr">
                      <a:solidFill>
                        <a:srgbClr val="14AAE1"/>
                      </a:solidFill>
                      <a:prstDash val="solid"/>
                      <a:round/>
                      <a:headEnd type="none" w="med" len="med"/>
                      <a:tailEnd type="none" w="med" len="med"/>
                    </a:lnL>
                    <a:lnR w="19050" cap="flat" cmpd="sng" algn="ctr">
                      <a:solidFill>
                        <a:srgbClr val="14AAE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600" b="0" i="1" u="none" strike="noStrike" kern="1200" baseline="0" dirty="0">
                          <a:solidFill>
                            <a:schemeClr val="tx1"/>
                          </a:solidFill>
                          <a:latin typeface="+mn-lt"/>
                          <a:ea typeface="+mn-ea"/>
                          <a:cs typeface="+mn-cs"/>
                        </a:rPr>
                        <a:t>w</a:t>
                      </a:r>
                      <a:r>
                        <a:rPr lang="en-US" sz="1600" b="0" i="0" u="none" strike="noStrike" kern="1200" baseline="-25000" dirty="0">
                          <a:solidFill>
                            <a:schemeClr val="tx1"/>
                          </a:solidFill>
                          <a:latin typeface="+mn-lt"/>
                          <a:ea typeface="+mn-ea"/>
                          <a:cs typeface="+mn-cs"/>
                        </a:rPr>
                        <a:t>1</a:t>
                      </a:r>
                      <a:r>
                        <a:rPr lang="en-US" sz="1600" b="0" i="0" u="none" strike="noStrike" kern="1200" baseline="0" dirty="0">
                          <a:solidFill>
                            <a:schemeClr val="tx1"/>
                          </a:solidFill>
                          <a:latin typeface="+mn-lt"/>
                          <a:ea typeface="+mn-ea"/>
                          <a:cs typeface="+mn-cs"/>
                        </a:rPr>
                        <a:t> = </a:t>
                      </a:r>
                      <a:r>
                        <a:rPr lang="en-US" sz="1600" b="0" i="1" u="none" strike="noStrike" kern="1200" baseline="0" dirty="0" err="1">
                          <a:solidFill>
                            <a:schemeClr val="tx1"/>
                          </a:solidFill>
                          <a:latin typeface="+mn-lt"/>
                          <a:ea typeface="+mn-ea"/>
                          <a:cs typeface="+mn-cs"/>
                        </a:rPr>
                        <a:t>lAr</a:t>
                      </a:r>
                      <a:r>
                        <a:rPr lang="en-US" sz="1600" b="0" i="1" u="none" strike="noStrike" kern="1200" baseline="0" dirty="0">
                          <a:solidFill>
                            <a:schemeClr val="tx1"/>
                          </a:solidFill>
                          <a:latin typeface="+mn-lt"/>
                          <a:ea typeface="+mn-ea"/>
                          <a:cs typeface="+mn-cs"/>
                        </a:rPr>
                        <a:t> </a:t>
                      </a:r>
                      <a:r>
                        <a:rPr lang="en-US" sz="1600" b="0" i="0" u="none" strike="noStrike" kern="1200" baseline="0" dirty="0">
                          <a:solidFill>
                            <a:schemeClr val="tx1"/>
                          </a:solidFill>
                          <a:latin typeface="+mn-lt"/>
                          <a:ea typeface="+mn-ea"/>
                          <a:cs typeface="+mn-cs"/>
                        </a:rPr>
                        <a:t>and </a:t>
                      </a:r>
                      <a:r>
                        <a:rPr lang="en-US" sz="1600" b="0" i="1" u="none" strike="noStrike" kern="1200" baseline="0" dirty="0">
                          <a:solidFill>
                            <a:schemeClr val="tx1"/>
                          </a:solidFill>
                          <a:latin typeface="+mn-lt"/>
                          <a:ea typeface="+mn-ea"/>
                          <a:cs typeface="+mn-cs"/>
                        </a:rPr>
                        <a:t>w</a:t>
                      </a:r>
                      <a:r>
                        <a:rPr lang="en-US" sz="1600" b="0" i="0" u="none" strike="noStrike" kern="1200" baseline="-25000" dirty="0">
                          <a:solidFill>
                            <a:schemeClr val="tx1"/>
                          </a:solidFill>
                          <a:latin typeface="+mn-lt"/>
                          <a:ea typeface="+mn-ea"/>
                          <a:cs typeface="+mn-cs"/>
                        </a:rPr>
                        <a:t>2</a:t>
                      </a:r>
                      <a:r>
                        <a:rPr lang="en-US" sz="1600" b="0" i="0" u="none" strike="noStrike" kern="1200" baseline="0" dirty="0">
                          <a:solidFill>
                            <a:schemeClr val="tx1"/>
                          </a:solidFill>
                          <a:latin typeface="+mn-lt"/>
                          <a:ea typeface="+mn-ea"/>
                          <a:cs typeface="+mn-cs"/>
                        </a:rPr>
                        <a:t> = </a:t>
                      </a:r>
                      <a:r>
                        <a:rPr lang="en-US" sz="1600" b="0" i="1" u="none" strike="noStrike" kern="1200" baseline="0" dirty="0" err="1">
                          <a:solidFill>
                            <a:schemeClr val="tx1"/>
                          </a:solidFill>
                          <a:latin typeface="+mn-lt"/>
                          <a:ea typeface="+mn-ea"/>
                          <a:cs typeface="+mn-cs"/>
                        </a:rPr>
                        <a:t>lwr</a:t>
                      </a:r>
                      <a:r>
                        <a:rPr lang="en-US" sz="1600" b="0" i="0" u="none" strike="noStrike" kern="1200" baseline="0" dirty="0">
                          <a:solidFill>
                            <a:schemeClr val="tx1"/>
                          </a:solidFill>
                          <a:latin typeface="+mn-lt"/>
                          <a:ea typeface="+mn-ea"/>
                          <a:cs typeface="+mn-cs"/>
                        </a:rPr>
                        <a:t>, where </a:t>
                      </a:r>
                      <a:r>
                        <a:rPr lang="en-US" sz="1600" b="0" i="1" u="none" strike="noStrike" kern="1200" baseline="0" dirty="0">
                          <a:solidFill>
                            <a:schemeClr val="tx1"/>
                          </a:solidFill>
                          <a:latin typeface="+mn-lt"/>
                          <a:ea typeface="+mn-ea"/>
                          <a:cs typeface="+mn-cs"/>
                        </a:rPr>
                        <a:t>A </a:t>
                      </a:r>
                      <a:r>
                        <a:rPr lang="en-US" sz="1600" b="0" i="0" u="none" strike="noStrike" kern="1200" baseline="0" dirty="0">
                          <a:solidFill>
                            <a:schemeClr val="tx1"/>
                          </a:solidFill>
                          <a:latin typeface="Cambria Math" panose="02040503050406030204" pitchFamily="18" charset="0"/>
                          <a:ea typeface="Cambria Math" panose="02040503050406030204" pitchFamily="18" charset="0"/>
                          <a:cs typeface="+mn-cs"/>
                        </a:rPr>
                        <a:t>∊</a:t>
                      </a:r>
                      <a:r>
                        <a:rPr lang="en-US" sz="1600" b="0" i="0" u="none" strike="noStrike" kern="1200" baseline="0" dirty="0">
                          <a:solidFill>
                            <a:schemeClr val="tx1"/>
                          </a:solidFill>
                          <a:latin typeface="+mn-lt"/>
                          <a:ea typeface="+mn-ea"/>
                          <a:cs typeface="+mn-cs"/>
                        </a:rPr>
                        <a:t> </a:t>
                      </a:r>
                      <a:r>
                        <a:rPr lang="en-US" sz="1600" b="0" i="1" u="none" strike="noStrike" kern="1200" baseline="0" dirty="0">
                          <a:solidFill>
                            <a:schemeClr val="tx1"/>
                          </a:solidFill>
                          <a:latin typeface="+mn-lt"/>
                          <a:ea typeface="+mn-ea"/>
                          <a:cs typeface="+mn-cs"/>
                        </a:rPr>
                        <a:t>N</a:t>
                      </a:r>
                      <a:r>
                        <a:rPr lang="en-US" sz="1600" b="0" i="0" u="none" strike="noStrike" kern="1200" baseline="0" dirty="0">
                          <a:solidFill>
                            <a:schemeClr val="tx1"/>
                          </a:solidFill>
                          <a:latin typeface="+mn-lt"/>
                          <a:ea typeface="+mn-ea"/>
                          <a:cs typeface="+mn-cs"/>
                        </a:rPr>
                        <a:t>, </a:t>
                      </a:r>
                      <a:r>
                        <a:rPr lang="en-US" sz="1600" b="0" i="1" u="none" strike="noStrike" kern="1200" baseline="0" dirty="0">
                          <a:solidFill>
                            <a:schemeClr val="tx1"/>
                          </a:solidFill>
                          <a:latin typeface="+mn-lt"/>
                          <a:ea typeface="+mn-ea"/>
                          <a:cs typeface="+mn-cs"/>
                        </a:rPr>
                        <a:t>l, </a:t>
                      </a:r>
                      <a:r>
                        <a:rPr lang="en-US" sz="1600" b="0" i="1" u="none" strike="noStrike" kern="1200" baseline="0" dirty="0" err="1">
                          <a:solidFill>
                            <a:schemeClr val="tx1"/>
                          </a:solidFill>
                          <a:latin typeface="+mn-lt"/>
                          <a:ea typeface="+mn-ea"/>
                          <a:cs typeface="+mn-cs"/>
                        </a:rPr>
                        <a:t>r,w</a:t>
                      </a:r>
                      <a:r>
                        <a:rPr lang="en-US" sz="1600" b="0" i="1" u="none" strike="noStrike" kern="1200" baseline="0" dirty="0">
                          <a:solidFill>
                            <a:schemeClr val="tx1"/>
                          </a:solidFill>
                          <a:latin typeface="+mn-lt"/>
                          <a:ea typeface="+mn-ea"/>
                          <a:cs typeface="+mn-cs"/>
                        </a:rPr>
                        <a:t> </a:t>
                      </a:r>
                      <a:r>
                        <a:rPr lang="en-US" sz="1600" b="0" i="0" u="none" strike="noStrike" kern="1200" baseline="0" dirty="0">
                          <a:solidFill>
                            <a:schemeClr val="tx1"/>
                          </a:solidFill>
                          <a:latin typeface="Cambria Math" panose="02040503050406030204" pitchFamily="18" charset="0"/>
                          <a:ea typeface="Cambria Math" panose="02040503050406030204" pitchFamily="18" charset="0"/>
                          <a:cs typeface="+mn-cs"/>
                        </a:rPr>
                        <a:t>∊</a:t>
                      </a:r>
                      <a:r>
                        <a:rPr lang="en-US" sz="1600" b="0" i="0" u="none" strike="noStrike" kern="1200" baseline="0" dirty="0">
                          <a:solidFill>
                            <a:schemeClr val="tx1"/>
                          </a:solidFill>
                          <a:latin typeface="+mn-lt"/>
                          <a:ea typeface="+mn-ea"/>
                          <a:cs typeface="+mn-cs"/>
                        </a:rPr>
                        <a:t> (</a:t>
                      </a:r>
                      <a:r>
                        <a:rPr lang="en-US" sz="1600" b="0" i="1" u="none" strike="noStrike" kern="1200" baseline="0" dirty="0">
                          <a:solidFill>
                            <a:schemeClr val="tx1"/>
                          </a:solidFill>
                          <a:latin typeface="+mn-lt"/>
                          <a:ea typeface="+mn-ea"/>
                          <a:cs typeface="+mn-cs"/>
                        </a:rPr>
                        <a:t>N </a:t>
                      </a:r>
                      <a:r>
                        <a:rPr lang="en-US" sz="1600" b="0" i="0" u="none" strike="noStrike" kern="1200" baseline="0" dirty="0">
                          <a:solidFill>
                            <a:schemeClr val="tx1"/>
                          </a:solidFill>
                          <a:latin typeface="Cambria Math" panose="02040503050406030204" pitchFamily="18" charset="0"/>
                          <a:ea typeface="Cambria Math" panose="02040503050406030204" pitchFamily="18" charset="0"/>
                          <a:cs typeface="+mn-cs"/>
                        </a:rPr>
                        <a:t> ∪</a:t>
                      </a:r>
                      <a:r>
                        <a:rPr lang="en-US" sz="1600" b="0" i="0" u="none" strike="noStrike" kern="1200" baseline="0" dirty="0">
                          <a:solidFill>
                            <a:schemeClr val="tx1"/>
                          </a:solidFill>
                          <a:latin typeface="+mn-lt"/>
                          <a:ea typeface="+mn-ea"/>
                          <a:cs typeface="+mn-cs"/>
                        </a:rPr>
                        <a:t> </a:t>
                      </a:r>
                      <a:r>
                        <a:rPr lang="en-US" sz="1600" b="0" i="1" u="none" strike="noStrike" kern="1200" baseline="0" dirty="0">
                          <a:solidFill>
                            <a:schemeClr val="tx1"/>
                          </a:solidFill>
                          <a:latin typeface="+mn-lt"/>
                          <a:ea typeface="+mn-ea"/>
                          <a:cs typeface="+mn-cs"/>
                        </a:rPr>
                        <a:t>T</a:t>
                      </a:r>
                      <a:r>
                        <a:rPr lang="en-US" sz="1600" b="0" i="0" u="none" strike="noStrike" kern="1200" baseline="0" dirty="0">
                          <a:solidFill>
                            <a:schemeClr val="tx1"/>
                          </a:solidFill>
                          <a:latin typeface="+mn-lt"/>
                          <a:ea typeface="+mn-ea"/>
                          <a:cs typeface="+mn-cs"/>
                        </a:rPr>
                        <a:t>)</a:t>
                      </a:r>
                      <a:r>
                        <a:rPr lang="en-US" sz="1600" b="0" i="0" u="none" strike="noStrike" kern="1200" baseline="30000" dirty="0">
                          <a:solidFill>
                            <a:schemeClr val="tx1"/>
                          </a:solidFill>
                          <a:latin typeface="+mn-lt"/>
                          <a:ea typeface="+mn-ea"/>
                          <a:cs typeface="+mn-cs"/>
                        </a:rPr>
                        <a:t>∗</a:t>
                      </a:r>
                      <a:r>
                        <a:rPr lang="en-US" sz="1600" b="0" i="0" u="none" strike="noStrike" kern="1200" baseline="0" dirty="0">
                          <a:solidFill>
                            <a:schemeClr val="tx1"/>
                          </a:solidFill>
                          <a:latin typeface="+mn-lt"/>
                          <a:ea typeface="+mn-ea"/>
                          <a:cs typeface="+mn-cs"/>
                        </a:rPr>
                        <a:t> and </a:t>
                      </a:r>
                      <a:r>
                        <a:rPr lang="en-US" sz="1600" b="0" i="1" u="none" strike="noStrike" kern="1200" baseline="0" dirty="0">
                          <a:solidFill>
                            <a:schemeClr val="tx1"/>
                          </a:solidFill>
                          <a:latin typeface="+mn-lt"/>
                          <a:ea typeface="+mn-ea"/>
                          <a:cs typeface="+mn-cs"/>
                        </a:rPr>
                        <a:t>w </a:t>
                      </a:r>
                      <a:r>
                        <a:rPr lang="en-US" sz="1600" b="0" i="0" u="none" strike="noStrike" kern="1200" baseline="0" dirty="0">
                          <a:solidFill>
                            <a:schemeClr val="tx1"/>
                          </a:solidFill>
                          <a:latin typeface="+mn-lt"/>
                          <a:ea typeface="+mn-ea"/>
                          <a:cs typeface="+mn-cs"/>
                        </a:rPr>
                        <a:t>≠ 𝜆;</a:t>
                      </a:r>
                    </a:p>
                    <a:p>
                      <a:r>
                        <a:rPr lang="en-US" sz="1600" b="0" i="0" u="none" strike="noStrike" kern="1200" baseline="0" dirty="0">
                          <a:solidFill>
                            <a:schemeClr val="tx1"/>
                          </a:solidFill>
                          <a:latin typeface="+mn-lt"/>
                          <a:ea typeface="+mn-ea"/>
                          <a:cs typeface="+mn-cs"/>
                        </a:rPr>
                        <a:t>or </a:t>
                      </a:r>
                      <a:r>
                        <a:rPr lang="en-US" sz="1600" b="0" i="1" u="none" strike="noStrike" kern="1200" baseline="0" dirty="0">
                          <a:solidFill>
                            <a:schemeClr val="tx1"/>
                          </a:solidFill>
                          <a:latin typeface="+mn-lt"/>
                          <a:ea typeface="+mn-ea"/>
                          <a:cs typeface="+mn-cs"/>
                        </a:rPr>
                        <a:t>w</a:t>
                      </a:r>
                      <a:r>
                        <a:rPr lang="en-US" sz="1600" b="0" i="0" u="none" strike="noStrike" kern="1200" baseline="-25000" dirty="0">
                          <a:solidFill>
                            <a:schemeClr val="tx1"/>
                          </a:solidFill>
                          <a:latin typeface="+mn-lt"/>
                          <a:ea typeface="+mn-ea"/>
                          <a:cs typeface="+mn-cs"/>
                        </a:rPr>
                        <a:t>1</a:t>
                      </a:r>
                      <a:r>
                        <a:rPr lang="en-US" sz="1600" b="0" i="0" u="none" strike="noStrike" kern="1200" baseline="0" dirty="0">
                          <a:solidFill>
                            <a:schemeClr val="tx1"/>
                          </a:solidFill>
                          <a:latin typeface="+mn-lt"/>
                          <a:ea typeface="+mn-ea"/>
                          <a:cs typeface="+mn-cs"/>
                        </a:rPr>
                        <a:t> = </a:t>
                      </a:r>
                      <a:r>
                        <a:rPr lang="en-US" sz="1600" b="0" i="1" u="none" strike="noStrike" kern="1200" baseline="0" dirty="0">
                          <a:solidFill>
                            <a:schemeClr val="tx1"/>
                          </a:solidFill>
                          <a:latin typeface="+mn-lt"/>
                          <a:ea typeface="+mn-ea"/>
                          <a:cs typeface="+mn-cs"/>
                        </a:rPr>
                        <a:t>S </a:t>
                      </a:r>
                      <a:r>
                        <a:rPr lang="en-US" sz="1600" b="0" i="0" u="none" strike="noStrike" kern="1200" baseline="0" dirty="0">
                          <a:solidFill>
                            <a:schemeClr val="tx1"/>
                          </a:solidFill>
                          <a:latin typeface="+mn-lt"/>
                          <a:ea typeface="+mn-ea"/>
                          <a:cs typeface="+mn-cs"/>
                        </a:rPr>
                        <a:t>and </a:t>
                      </a:r>
                      <a:r>
                        <a:rPr lang="en-US" sz="1600" b="0" i="1" u="none" strike="noStrike" kern="1200" baseline="0" dirty="0">
                          <a:solidFill>
                            <a:schemeClr val="tx1"/>
                          </a:solidFill>
                          <a:latin typeface="+mn-lt"/>
                          <a:ea typeface="+mn-ea"/>
                          <a:cs typeface="+mn-cs"/>
                        </a:rPr>
                        <a:t>w</a:t>
                      </a:r>
                      <a:r>
                        <a:rPr lang="en-US" sz="1600" b="0" i="0" u="none" strike="noStrike" kern="1200" baseline="-25000" dirty="0">
                          <a:solidFill>
                            <a:schemeClr val="tx1"/>
                          </a:solidFill>
                          <a:latin typeface="+mn-lt"/>
                          <a:ea typeface="+mn-ea"/>
                          <a:cs typeface="+mn-cs"/>
                        </a:rPr>
                        <a:t>2</a:t>
                      </a:r>
                      <a:r>
                        <a:rPr lang="en-US" sz="1600" b="0" i="0" u="none" strike="noStrike" kern="1200" baseline="0" dirty="0">
                          <a:solidFill>
                            <a:schemeClr val="tx1"/>
                          </a:solidFill>
                          <a:latin typeface="+mn-lt"/>
                          <a:ea typeface="+mn-ea"/>
                          <a:cs typeface="+mn-cs"/>
                        </a:rPr>
                        <a:t> = 𝜆</a:t>
                      </a:r>
                      <a:r>
                        <a:rPr lang="en-US" sz="1600" b="0" i="1" u="none" strike="noStrike" kern="1200" baseline="0" dirty="0">
                          <a:solidFill>
                            <a:schemeClr val="tx1"/>
                          </a:solidFill>
                          <a:latin typeface="+mn-lt"/>
                          <a:ea typeface="+mn-ea"/>
                          <a:cs typeface="+mn-cs"/>
                        </a:rPr>
                        <a:t> </a:t>
                      </a:r>
                      <a:r>
                        <a:rPr lang="en-US" sz="1600" b="0" i="0" u="none" strike="noStrike" kern="1200" baseline="0" dirty="0">
                          <a:solidFill>
                            <a:schemeClr val="tx1"/>
                          </a:solidFill>
                          <a:latin typeface="+mn-lt"/>
                          <a:ea typeface="+mn-ea"/>
                          <a:cs typeface="+mn-cs"/>
                        </a:rPr>
                        <a:t>as long as </a:t>
                      </a:r>
                      <a:r>
                        <a:rPr lang="en-US" sz="1600" b="0" i="1" u="none" strike="noStrike" kern="1200" baseline="0" dirty="0">
                          <a:solidFill>
                            <a:schemeClr val="tx1"/>
                          </a:solidFill>
                          <a:latin typeface="+mn-lt"/>
                          <a:ea typeface="+mn-ea"/>
                          <a:cs typeface="+mn-cs"/>
                        </a:rPr>
                        <a:t>S </a:t>
                      </a:r>
                      <a:r>
                        <a:rPr lang="en-US" sz="1600" b="0" i="0" u="none" strike="noStrike" kern="1200" baseline="0" dirty="0">
                          <a:solidFill>
                            <a:schemeClr val="tx1"/>
                          </a:solidFill>
                          <a:latin typeface="+mn-lt"/>
                          <a:ea typeface="+mn-ea"/>
                          <a:cs typeface="+mn-cs"/>
                        </a:rPr>
                        <a:t>is not on the right-hand side of another production</a:t>
                      </a:r>
                      <a:endParaRPr lang="en-US" sz="1600" dirty="0">
                        <a:solidFill>
                          <a:schemeClr val="tx1"/>
                        </a:solidFill>
                      </a:endParaRPr>
                    </a:p>
                  </a:txBody>
                  <a:tcPr>
                    <a:lnL w="19050" cap="flat" cmpd="sng" algn="ctr">
                      <a:solidFill>
                        <a:srgbClr val="14AAE1"/>
                      </a:solidFill>
                      <a:prstDash val="solid"/>
                      <a:round/>
                      <a:headEnd type="none" w="med" len="med"/>
                      <a:tailEnd type="none" w="med" len="med"/>
                    </a:lnL>
                    <a:lnR w="19050" cap="flat" cmpd="sng" algn="ctr">
                      <a:solidFill>
                        <a:srgbClr val="14AAE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92798442"/>
                  </a:ext>
                </a:extLst>
              </a:tr>
              <a:tr h="370840">
                <a:tc>
                  <a:txBody>
                    <a:bodyPr/>
                    <a:lstStyle/>
                    <a:p>
                      <a:pPr algn="ctr"/>
                      <a:r>
                        <a:rPr lang="en-US" sz="1600" dirty="0">
                          <a:solidFill>
                            <a:schemeClr val="tx1"/>
                          </a:solidFill>
                        </a:rPr>
                        <a:t>2</a:t>
                      </a:r>
                    </a:p>
                  </a:txBody>
                  <a:tcPr>
                    <a:lnL w="19050" cap="flat" cmpd="sng" algn="ctr">
                      <a:solidFill>
                        <a:srgbClr val="14AAE1"/>
                      </a:solidFill>
                      <a:prstDash val="solid"/>
                      <a:round/>
                      <a:headEnd type="none" w="med" len="med"/>
                      <a:tailEnd type="none" w="med" len="med"/>
                    </a:lnL>
                    <a:lnR w="19050" cap="flat" cmpd="sng" algn="ctr">
                      <a:solidFill>
                        <a:srgbClr val="14AAE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600" b="0" i="1" u="none" strike="noStrike" kern="1200" baseline="0" dirty="0">
                          <a:solidFill>
                            <a:schemeClr val="tx1"/>
                          </a:solidFill>
                          <a:latin typeface="+mn-lt"/>
                          <a:ea typeface="+mn-ea"/>
                          <a:cs typeface="+mn-cs"/>
                        </a:rPr>
                        <a:t>w</a:t>
                      </a:r>
                      <a:r>
                        <a:rPr lang="en-US" sz="1600" b="0" i="0" u="none" strike="noStrike" kern="1200" baseline="-25000" dirty="0">
                          <a:solidFill>
                            <a:schemeClr val="tx1"/>
                          </a:solidFill>
                          <a:latin typeface="+mn-lt"/>
                          <a:ea typeface="+mn-ea"/>
                          <a:cs typeface="+mn-cs"/>
                        </a:rPr>
                        <a:t>1</a:t>
                      </a:r>
                      <a:r>
                        <a:rPr lang="en-US" sz="1600" b="0" i="0" u="none" strike="noStrike" kern="1200" baseline="0" dirty="0">
                          <a:solidFill>
                            <a:schemeClr val="tx1"/>
                          </a:solidFill>
                          <a:latin typeface="+mn-lt"/>
                          <a:ea typeface="+mn-ea"/>
                          <a:cs typeface="+mn-cs"/>
                        </a:rPr>
                        <a:t> = </a:t>
                      </a:r>
                      <a:r>
                        <a:rPr lang="en-US" sz="1600" b="0" i="1" u="none" strike="noStrike" kern="1200" baseline="0" dirty="0">
                          <a:solidFill>
                            <a:schemeClr val="tx1"/>
                          </a:solidFill>
                          <a:latin typeface="+mn-lt"/>
                          <a:ea typeface="+mn-ea"/>
                          <a:cs typeface="+mn-cs"/>
                        </a:rPr>
                        <a:t>A</a:t>
                      </a:r>
                      <a:r>
                        <a:rPr lang="en-US" sz="1600" b="0" i="0" u="none" strike="noStrike" kern="1200" baseline="0" dirty="0">
                          <a:solidFill>
                            <a:schemeClr val="tx1"/>
                          </a:solidFill>
                          <a:latin typeface="+mn-lt"/>
                          <a:ea typeface="+mn-ea"/>
                          <a:cs typeface="+mn-cs"/>
                        </a:rPr>
                        <a:t>, where </a:t>
                      </a:r>
                      <a:r>
                        <a:rPr lang="en-US" sz="1600" b="0" i="1" u="none" strike="noStrike" kern="1200" baseline="0" dirty="0">
                          <a:solidFill>
                            <a:schemeClr val="tx1"/>
                          </a:solidFill>
                          <a:latin typeface="+mn-lt"/>
                          <a:ea typeface="+mn-ea"/>
                          <a:cs typeface="+mn-cs"/>
                        </a:rPr>
                        <a:t>A </a:t>
                      </a:r>
                      <a:r>
                        <a:rPr lang="en-US" sz="1600" b="0" i="0" u="none" strike="noStrike" kern="1200" baseline="0" dirty="0">
                          <a:solidFill>
                            <a:schemeClr val="tx1"/>
                          </a:solidFill>
                          <a:latin typeface="+mn-lt"/>
                          <a:ea typeface="+mn-ea"/>
                          <a:cs typeface="+mn-cs"/>
                        </a:rPr>
                        <a:t>is a nonterminal symbol</a:t>
                      </a:r>
                      <a:endParaRPr lang="en-US" sz="1600" dirty="0">
                        <a:solidFill>
                          <a:schemeClr val="tx1"/>
                        </a:solidFill>
                      </a:endParaRPr>
                    </a:p>
                  </a:txBody>
                  <a:tcPr>
                    <a:lnL w="19050" cap="flat" cmpd="sng" algn="ctr">
                      <a:solidFill>
                        <a:srgbClr val="14AAE1"/>
                      </a:solidFill>
                      <a:prstDash val="solid"/>
                      <a:round/>
                      <a:headEnd type="none" w="med" len="med"/>
                      <a:tailEnd type="none" w="med" len="med"/>
                    </a:lnL>
                    <a:lnR w="19050" cap="flat" cmpd="sng" algn="ctr">
                      <a:solidFill>
                        <a:srgbClr val="14AAE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89771874"/>
                  </a:ext>
                </a:extLst>
              </a:tr>
              <a:tr h="370840">
                <a:tc>
                  <a:txBody>
                    <a:bodyPr/>
                    <a:lstStyle/>
                    <a:p>
                      <a:pPr algn="ctr"/>
                      <a:r>
                        <a:rPr lang="en-US" sz="1600" dirty="0">
                          <a:solidFill>
                            <a:schemeClr val="tx1"/>
                          </a:solidFill>
                        </a:rPr>
                        <a:t>3</a:t>
                      </a:r>
                    </a:p>
                  </a:txBody>
                  <a:tcPr>
                    <a:lnL w="19050" cap="flat" cmpd="sng" algn="ctr">
                      <a:solidFill>
                        <a:srgbClr val="14AAE1"/>
                      </a:solidFill>
                      <a:prstDash val="solid"/>
                      <a:round/>
                      <a:headEnd type="none" w="med" len="med"/>
                      <a:tailEnd type="none" w="med" len="med"/>
                    </a:lnL>
                    <a:lnR w="19050" cap="flat" cmpd="sng" algn="ctr">
                      <a:solidFill>
                        <a:srgbClr val="14AAE1"/>
                      </a:solidFill>
                      <a:prstDash val="solid"/>
                      <a:round/>
                      <a:headEnd type="none" w="med" len="med"/>
                      <a:tailEnd type="none" w="med" len="med"/>
                    </a:lnR>
                    <a:lnT w="12700" cmpd="sng">
                      <a:noFill/>
                    </a:lnT>
                    <a:lnB w="19050" cap="flat" cmpd="sng" algn="ctr">
                      <a:solidFill>
                        <a:srgbClr val="14AAE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b="0" i="1" u="none" strike="noStrike" kern="1200" baseline="0" dirty="0">
                          <a:solidFill>
                            <a:schemeClr val="tx1"/>
                          </a:solidFill>
                          <a:latin typeface="+mn-lt"/>
                          <a:ea typeface="+mn-ea"/>
                          <a:cs typeface="+mn-cs"/>
                        </a:rPr>
                        <a:t>w</a:t>
                      </a:r>
                      <a:r>
                        <a:rPr lang="en-US" sz="1600" b="0" i="0" u="none" strike="noStrike" kern="1200" baseline="-25000" dirty="0">
                          <a:solidFill>
                            <a:schemeClr val="tx1"/>
                          </a:solidFill>
                          <a:latin typeface="+mn-lt"/>
                          <a:ea typeface="+mn-ea"/>
                          <a:cs typeface="+mn-cs"/>
                        </a:rPr>
                        <a:t>1</a:t>
                      </a:r>
                      <a:r>
                        <a:rPr lang="en-US" sz="1600" b="0" i="0" u="none" strike="noStrike" kern="1200" baseline="0" dirty="0">
                          <a:solidFill>
                            <a:schemeClr val="tx1"/>
                          </a:solidFill>
                          <a:latin typeface="+mn-lt"/>
                          <a:ea typeface="+mn-ea"/>
                          <a:cs typeface="+mn-cs"/>
                        </a:rPr>
                        <a:t> = </a:t>
                      </a:r>
                      <a:r>
                        <a:rPr lang="en-US" sz="1600" b="0" i="1" u="none" strike="noStrike" kern="1200" baseline="0" dirty="0">
                          <a:solidFill>
                            <a:schemeClr val="tx1"/>
                          </a:solidFill>
                          <a:latin typeface="+mn-lt"/>
                          <a:ea typeface="+mn-ea"/>
                          <a:cs typeface="+mn-cs"/>
                        </a:rPr>
                        <a:t>A </a:t>
                      </a:r>
                      <a:r>
                        <a:rPr lang="en-US" sz="1600" b="0" i="0" u="none" strike="noStrike" kern="1200" baseline="0" dirty="0">
                          <a:solidFill>
                            <a:schemeClr val="tx1"/>
                          </a:solidFill>
                          <a:latin typeface="+mn-lt"/>
                          <a:ea typeface="+mn-ea"/>
                          <a:cs typeface="+mn-cs"/>
                        </a:rPr>
                        <a:t>and </a:t>
                      </a:r>
                      <a:r>
                        <a:rPr lang="en-US" sz="1600" b="0" i="1" u="none" strike="noStrike" kern="1200" baseline="0" dirty="0">
                          <a:solidFill>
                            <a:schemeClr val="tx1"/>
                          </a:solidFill>
                          <a:latin typeface="+mn-lt"/>
                          <a:ea typeface="+mn-ea"/>
                          <a:cs typeface="+mn-cs"/>
                        </a:rPr>
                        <a:t>w</a:t>
                      </a:r>
                      <a:r>
                        <a:rPr lang="en-US" sz="1600" b="0" i="0" u="none" strike="noStrike" kern="1200" baseline="-25000" dirty="0">
                          <a:solidFill>
                            <a:schemeClr val="tx1"/>
                          </a:solidFill>
                          <a:latin typeface="+mn-lt"/>
                          <a:ea typeface="+mn-ea"/>
                          <a:cs typeface="+mn-cs"/>
                        </a:rPr>
                        <a:t>2</a:t>
                      </a:r>
                      <a:r>
                        <a:rPr lang="en-US" sz="1600" b="0" i="0" u="none" strike="noStrike" kern="1200" baseline="0" dirty="0">
                          <a:solidFill>
                            <a:schemeClr val="tx1"/>
                          </a:solidFill>
                          <a:latin typeface="+mn-lt"/>
                          <a:ea typeface="+mn-ea"/>
                          <a:cs typeface="+mn-cs"/>
                        </a:rPr>
                        <a:t> = </a:t>
                      </a:r>
                      <a:r>
                        <a:rPr lang="en-US" sz="1600" b="0" i="1" u="none" strike="noStrike" kern="1200" baseline="0" dirty="0" err="1">
                          <a:solidFill>
                            <a:schemeClr val="tx1"/>
                          </a:solidFill>
                          <a:latin typeface="+mn-lt"/>
                          <a:ea typeface="+mn-ea"/>
                          <a:cs typeface="+mn-cs"/>
                        </a:rPr>
                        <a:t>aB</a:t>
                      </a:r>
                      <a:r>
                        <a:rPr lang="en-US" sz="1600" b="0" i="1" u="none" strike="noStrike" kern="1200" baseline="0" dirty="0">
                          <a:solidFill>
                            <a:schemeClr val="tx1"/>
                          </a:solidFill>
                          <a:latin typeface="+mn-lt"/>
                          <a:ea typeface="+mn-ea"/>
                          <a:cs typeface="+mn-cs"/>
                        </a:rPr>
                        <a:t> </a:t>
                      </a:r>
                      <a:r>
                        <a:rPr lang="en-US" sz="1600" b="0" i="0" u="none" strike="noStrike" kern="1200" baseline="0" dirty="0">
                          <a:solidFill>
                            <a:schemeClr val="tx1"/>
                          </a:solidFill>
                          <a:latin typeface="+mn-lt"/>
                          <a:ea typeface="+mn-ea"/>
                          <a:cs typeface="+mn-cs"/>
                        </a:rPr>
                        <a:t>or </a:t>
                      </a:r>
                      <a:r>
                        <a:rPr lang="en-US" sz="1600" b="0" i="1" u="none" strike="noStrike" kern="1200" baseline="0" dirty="0">
                          <a:solidFill>
                            <a:schemeClr val="tx1"/>
                          </a:solidFill>
                          <a:latin typeface="+mn-lt"/>
                          <a:ea typeface="+mn-ea"/>
                          <a:cs typeface="+mn-cs"/>
                        </a:rPr>
                        <a:t>w</a:t>
                      </a:r>
                      <a:r>
                        <a:rPr lang="en-US" sz="1600" b="0" i="0" u="none" strike="noStrike" kern="1200" baseline="-25000" dirty="0">
                          <a:solidFill>
                            <a:schemeClr val="tx1"/>
                          </a:solidFill>
                          <a:latin typeface="+mn-lt"/>
                          <a:ea typeface="+mn-ea"/>
                          <a:cs typeface="+mn-cs"/>
                        </a:rPr>
                        <a:t>2</a:t>
                      </a:r>
                      <a:r>
                        <a:rPr lang="en-US" sz="1600" b="0" i="0" u="none" strike="noStrike" kern="1200" baseline="0" dirty="0">
                          <a:solidFill>
                            <a:schemeClr val="tx1"/>
                          </a:solidFill>
                          <a:latin typeface="+mn-lt"/>
                          <a:ea typeface="+mn-ea"/>
                          <a:cs typeface="+mn-cs"/>
                        </a:rPr>
                        <a:t> = </a:t>
                      </a:r>
                      <a:r>
                        <a:rPr lang="en-US" sz="1600" b="0" i="1" u="none" strike="noStrike" kern="1200" baseline="0" dirty="0">
                          <a:solidFill>
                            <a:schemeClr val="tx1"/>
                          </a:solidFill>
                          <a:latin typeface="+mn-lt"/>
                          <a:ea typeface="+mn-ea"/>
                          <a:cs typeface="+mn-cs"/>
                        </a:rPr>
                        <a:t>a</a:t>
                      </a:r>
                      <a:r>
                        <a:rPr lang="en-US" sz="1600" b="0" i="0" u="none" strike="noStrike" kern="1200" baseline="0" dirty="0">
                          <a:solidFill>
                            <a:schemeClr val="tx1"/>
                          </a:solidFill>
                          <a:latin typeface="+mn-lt"/>
                          <a:ea typeface="+mn-ea"/>
                          <a:cs typeface="+mn-cs"/>
                        </a:rPr>
                        <a:t>, where </a:t>
                      </a:r>
                      <a:r>
                        <a:rPr lang="en-US" sz="1600" b="0" i="1" u="none" strike="noStrike" kern="1200" baseline="0" dirty="0">
                          <a:solidFill>
                            <a:schemeClr val="tx1"/>
                          </a:solidFill>
                          <a:latin typeface="+mn-lt"/>
                          <a:ea typeface="+mn-ea"/>
                          <a:cs typeface="+mn-cs"/>
                        </a:rPr>
                        <a:t>A </a:t>
                      </a:r>
                      <a:r>
                        <a:rPr lang="en-US" sz="1600" b="0" i="0" u="none" strike="noStrike" kern="1200" baseline="0" dirty="0">
                          <a:solidFill>
                            <a:schemeClr val="tx1"/>
                          </a:solidFill>
                          <a:latin typeface="Cambria Math" panose="02040503050406030204" pitchFamily="18" charset="0"/>
                          <a:ea typeface="Cambria Math" panose="02040503050406030204" pitchFamily="18" charset="0"/>
                          <a:cs typeface="+mn-cs"/>
                        </a:rPr>
                        <a:t>∊</a:t>
                      </a:r>
                      <a:r>
                        <a:rPr lang="en-US" sz="1600" b="0" i="0" u="none" strike="noStrike" kern="1200" baseline="0" dirty="0">
                          <a:solidFill>
                            <a:schemeClr val="tx1"/>
                          </a:solidFill>
                          <a:latin typeface="+mn-lt"/>
                          <a:ea typeface="+mn-ea"/>
                          <a:cs typeface="+mn-cs"/>
                        </a:rPr>
                        <a:t> </a:t>
                      </a:r>
                      <a:r>
                        <a:rPr lang="en-US" sz="1600" b="0" i="1" u="none" strike="noStrike" kern="1200" baseline="0" dirty="0">
                          <a:solidFill>
                            <a:schemeClr val="tx1"/>
                          </a:solidFill>
                          <a:latin typeface="+mn-lt"/>
                          <a:ea typeface="+mn-ea"/>
                          <a:cs typeface="+mn-cs"/>
                        </a:rPr>
                        <a:t>N</a:t>
                      </a:r>
                      <a:r>
                        <a:rPr lang="en-US" sz="1600" b="0" i="0" u="none" strike="noStrike" kern="1200" baseline="0" dirty="0">
                          <a:solidFill>
                            <a:schemeClr val="tx1"/>
                          </a:solidFill>
                          <a:latin typeface="+mn-lt"/>
                          <a:ea typeface="+mn-ea"/>
                          <a:cs typeface="+mn-cs"/>
                        </a:rPr>
                        <a:t>, </a:t>
                      </a:r>
                      <a:r>
                        <a:rPr lang="en-US" sz="1600" b="0" i="1" u="none" strike="noStrike" kern="1200" baseline="0" dirty="0">
                          <a:solidFill>
                            <a:schemeClr val="tx1"/>
                          </a:solidFill>
                          <a:latin typeface="+mn-lt"/>
                          <a:ea typeface="+mn-ea"/>
                          <a:cs typeface="+mn-cs"/>
                        </a:rPr>
                        <a:t>B </a:t>
                      </a:r>
                      <a:r>
                        <a:rPr lang="en-US" sz="1600" b="0" i="0" u="none" strike="noStrike" kern="1200" baseline="0" dirty="0">
                          <a:solidFill>
                            <a:schemeClr val="tx1"/>
                          </a:solidFill>
                          <a:latin typeface="Cambria Math" panose="02040503050406030204" pitchFamily="18" charset="0"/>
                          <a:ea typeface="Cambria Math" panose="02040503050406030204" pitchFamily="18" charset="0"/>
                          <a:cs typeface="+mn-cs"/>
                        </a:rPr>
                        <a:t>∊</a:t>
                      </a:r>
                      <a:r>
                        <a:rPr lang="en-US" sz="1600" b="0" i="0" u="none" strike="noStrike" kern="1200" baseline="0" dirty="0">
                          <a:solidFill>
                            <a:schemeClr val="tx1"/>
                          </a:solidFill>
                          <a:latin typeface="+mn-lt"/>
                          <a:ea typeface="+mn-ea"/>
                          <a:cs typeface="+mn-cs"/>
                        </a:rPr>
                        <a:t> </a:t>
                      </a:r>
                      <a:r>
                        <a:rPr lang="en-US" sz="1600" b="0" i="1" u="none" strike="noStrike" kern="1200" baseline="0" dirty="0">
                          <a:solidFill>
                            <a:schemeClr val="tx1"/>
                          </a:solidFill>
                          <a:latin typeface="+mn-lt"/>
                          <a:ea typeface="+mn-ea"/>
                          <a:cs typeface="+mn-cs"/>
                        </a:rPr>
                        <a:t>N</a:t>
                      </a:r>
                      <a:r>
                        <a:rPr lang="en-US" sz="1600" b="0" i="0" u="none" strike="noStrike" kern="1200" baseline="0" dirty="0">
                          <a:solidFill>
                            <a:schemeClr val="tx1"/>
                          </a:solidFill>
                          <a:latin typeface="+mn-lt"/>
                          <a:ea typeface="+mn-ea"/>
                          <a:cs typeface="+mn-cs"/>
                        </a:rPr>
                        <a:t>, and </a:t>
                      </a:r>
                      <a:r>
                        <a:rPr lang="en-US" sz="1600" b="0" i="1" u="none" strike="noStrike" kern="1200" baseline="0" dirty="0">
                          <a:solidFill>
                            <a:schemeClr val="tx1"/>
                          </a:solidFill>
                          <a:latin typeface="+mn-lt"/>
                          <a:ea typeface="+mn-ea"/>
                          <a:cs typeface="+mn-cs"/>
                        </a:rPr>
                        <a:t>a </a:t>
                      </a:r>
                      <a:r>
                        <a:rPr lang="en-US" sz="1600" b="0" i="0" u="none" strike="noStrike" kern="1200" baseline="0" dirty="0">
                          <a:solidFill>
                            <a:schemeClr val="tx1"/>
                          </a:solidFill>
                          <a:latin typeface="Cambria Math" panose="02040503050406030204" pitchFamily="18" charset="0"/>
                          <a:ea typeface="Cambria Math" panose="02040503050406030204" pitchFamily="18" charset="0"/>
                          <a:cs typeface="+mn-cs"/>
                        </a:rPr>
                        <a:t>∊</a:t>
                      </a:r>
                      <a:r>
                        <a:rPr lang="en-US" sz="1600" b="0" i="0" u="none" strike="noStrike" kern="1200" baseline="0" dirty="0">
                          <a:solidFill>
                            <a:schemeClr val="tx1"/>
                          </a:solidFill>
                          <a:latin typeface="+mn-lt"/>
                          <a:ea typeface="+mn-ea"/>
                          <a:cs typeface="+mn-cs"/>
                        </a:rPr>
                        <a:t> </a:t>
                      </a:r>
                      <a:r>
                        <a:rPr lang="en-US" sz="1600" b="0" i="1" u="none" strike="noStrike" kern="1200" baseline="0" dirty="0">
                          <a:solidFill>
                            <a:schemeClr val="tx1"/>
                          </a:solidFill>
                          <a:latin typeface="+mn-lt"/>
                          <a:ea typeface="+mn-ea"/>
                          <a:cs typeface="+mn-cs"/>
                        </a:rPr>
                        <a:t>T</a:t>
                      </a:r>
                      <a:r>
                        <a:rPr lang="en-US" sz="1600" b="0" i="0" u="none" strike="noStrike" kern="1200" baseline="0" dirty="0">
                          <a:solidFill>
                            <a:schemeClr val="tx1"/>
                          </a:solidFill>
                          <a:latin typeface="+mn-lt"/>
                          <a:ea typeface="+mn-ea"/>
                          <a:cs typeface="+mn-cs"/>
                        </a:rPr>
                        <a:t>; or </a:t>
                      </a:r>
                      <a:r>
                        <a:rPr lang="en-US" sz="1600" b="0" i="1" u="none" strike="noStrike" kern="1200" baseline="0" dirty="0">
                          <a:solidFill>
                            <a:schemeClr val="tx1"/>
                          </a:solidFill>
                          <a:latin typeface="+mn-lt"/>
                          <a:ea typeface="+mn-ea"/>
                          <a:cs typeface="+mn-cs"/>
                        </a:rPr>
                        <a:t>w</a:t>
                      </a:r>
                      <a:r>
                        <a:rPr lang="en-US" sz="1600" b="0" i="0" u="none" strike="noStrike" kern="1200" baseline="-25000" dirty="0">
                          <a:solidFill>
                            <a:schemeClr val="tx1"/>
                          </a:solidFill>
                          <a:latin typeface="+mn-lt"/>
                          <a:ea typeface="+mn-ea"/>
                          <a:cs typeface="+mn-cs"/>
                        </a:rPr>
                        <a:t>1</a:t>
                      </a:r>
                      <a:r>
                        <a:rPr lang="en-US" sz="1600" b="0" i="0" u="none" strike="noStrike" kern="1200" baseline="0" dirty="0">
                          <a:solidFill>
                            <a:schemeClr val="tx1"/>
                          </a:solidFill>
                          <a:latin typeface="+mn-lt"/>
                          <a:ea typeface="+mn-ea"/>
                          <a:cs typeface="+mn-cs"/>
                        </a:rPr>
                        <a:t> = </a:t>
                      </a:r>
                      <a:r>
                        <a:rPr lang="en-US" sz="1600" b="0" i="1" u="none" strike="noStrike" kern="1200" baseline="0" dirty="0">
                          <a:solidFill>
                            <a:schemeClr val="tx1"/>
                          </a:solidFill>
                          <a:latin typeface="+mn-lt"/>
                          <a:ea typeface="+mn-ea"/>
                          <a:cs typeface="+mn-cs"/>
                        </a:rPr>
                        <a:t>S </a:t>
                      </a:r>
                      <a:r>
                        <a:rPr lang="en-US" sz="1600" b="0" i="0" u="none" strike="noStrike" kern="1200" baseline="0" dirty="0">
                          <a:solidFill>
                            <a:schemeClr val="tx1"/>
                          </a:solidFill>
                          <a:latin typeface="+mn-lt"/>
                          <a:ea typeface="+mn-ea"/>
                          <a:cs typeface="+mn-cs"/>
                        </a:rPr>
                        <a:t>and </a:t>
                      </a:r>
                      <a:r>
                        <a:rPr lang="en-US" sz="1600" b="0" i="1" u="none" strike="noStrike" kern="1200" baseline="0" dirty="0">
                          <a:solidFill>
                            <a:schemeClr val="tx1"/>
                          </a:solidFill>
                          <a:latin typeface="+mn-lt"/>
                          <a:ea typeface="+mn-ea"/>
                          <a:cs typeface="+mn-cs"/>
                        </a:rPr>
                        <a:t>w</a:t>
                      </a:r>
                      <a:r>
                        <a:rPr lang="en-US" sz="1600" b="0" i="0" u="none" strike="noStrike" kern="1200" baseline="-25000" dirty="0">
                          <a:solidFill>
                            <a:schemeClr val="tx1"/>
                          </a:solidFill>
                          <a:latin typeface="+mn-lt"/>
                          <a:ea typeface="+mn-ea"/>
                          <a:cs typeface="+mn-cs"/>
                        </a:rPr>
                        <a:t>2</a:t>
                      </a:r>
                      <a:r>
                        <a:rPr lang="en-US" sz="1600" b="0" i="0" u="none" strike="noStrike" kern="1200" baseline="0" dirty="0">
                          <a:solidFill>
                            <a:schemeClr val="tx1"/>
                          </a:solidFill>
                          <a:latin typeface="+mn-lt"/>
                          <a:ea typeface="+mn-ea"/>
                          <a:cs typeface="+mn-cs"/>
                        </a:rPr>
                        <a:t> = 𝜆</a:t>
                      </a:r>
                      <a:endParaRPr lang="en-US" sz="1600" i="0" dirty="0">
                        <a:solidFill>
                          <a:schemeClr val="tx1"/>
                        </a:solidFill>
                      </a:endParaRPr>
                    </a:p>
                  </a:txBody>
                  <a:tcPr>
                    <a:lnL w="19050" cap="flat" cmpd="sng" algn="ctr">
                      <a:solidFill>
                        <a:srgbClr val="14AAE1"/>
                      </a:solidFill>
                      <a:prstDash val="solid"/>
                      <a:round/>
                      <a:headEnd type="none" w="med" len="med"/>
                      <a:tailEnd type="none" w="med" len="med"/>
                    </a:lnL>
                    <a:lnR w="19050" cap="flat" cmpd="sng" algn="ctr">
                      <a:solidFill>
                        <a:srgbClr val="14AAE1"/>
                      </a:solidFill>
                      <a:prstDash val="solid"/>
                      <a:round/>
                      <a:headEnd type="none" w="med" len="med"/>
                      <a:tailEnd type="none" w="med" len="med"/>
                    </a:lnR>
                    <a:lnT w="12700" cmpd="sng">
                      <a:noFill/>
                    </a:lnT>
                    <a:lnB w="19050" cap="flat" cmpd="sng" algn="ctr">
                      <a:solidFill>
                        <a:srgbClr val="14AAE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58678073"/>
                  </a:ext>
                </a:extLst>
              </a:tr>
            </a:tbl>
          </a:graphicData>
        </a:graphic>
      </p:graphicFrame>
      <p:sp>
        <p:nvSpPr>
          <p:cNvPr id="7" name="Content Placeholder 7"/>
          <p:cNvSpPr>
            <a:spLocks noGrp="1"/>
          </p:cNvSpPr>
          <p:nvPr>
            <p:ph idx="16"/>
          </p:nvPr>
        </p:nvSpPr>
        <p:spPr>
          <a:xfrm>
            <a:off x="457200" y="4648200"/>
            <a:ext cx="8229600" cy="1981200"/>
          </a:xfrm>
        </p:spPr>
        <p:txBody>
          <a:bodyPr/>
          <a:lstStyle/>
          <a:p>
            <a:pPr>
              <a:spcBef>
                <a:spcPts val="600"/>
              </a:spcBef>
            </a:pPr>
            <a:r>
              <a:rPr lang="en-US" sz="2200" dirty="0"/>
              <a:t>Type </a:t>
            </a:r>
            <a:r>
              <a:rPr lang="en-US" sz="2200" dirty="0">
                <a:ea typeface="Cambria Math" pitchFamily="18" charset="0"/>
              </a:rPr>
              <a:t>2</a:t>
            </a:r>
            <a:r>
              <a:rPr lang="en-US" sz="2200" dirty="0"/>
              <a:t> grammars are called </a:t>
            </a:r>
            <a:r>
              <a:rPr lang="en-US" sz="2200" i="1" dirty="0"/>
              <a:t>context-free grammars. </a:t>
            </a:r>
            <a:r>
              <a:rPr lang="en-US" sz="2200" dirty="0"/>
              <a:t>A language generated by a context-free grammar is called a </a:t>
            </a:r>
            <a:r>
              <a:rPr lang="en-US" sz="2200" i="1" dirty="0"/>
              <a:t>context-free language</a:t>
            </a:r>
            <a:r>
              <a:rPr lang="en-US" sz="2200" dirty="0"/>
              <a:t>.</a:t>
            </a:r>
          </a:p>
          <a:p>
            <a:pPr>
              <a:spcBef>
                <a:spcPts val="600"/>
              </a:spcBef>
            </a:pPr>
            <a:r>
              <a:rPr lang="en-US" sz="2200" dirty="0"/>
              <a:t>Type </a:t>
            </a:r>
            <a:r>
              <a:rPr lang="en-US" sz="2200" dirty="0">
                <a:ea typeface="Cambria Math" pitchFamily="18" charset="0"/>
              </a:rPr>
              <a:t>3</a:t>
            </a:r>
            <a:r>
              <a:rPr lang="en-US" sz="2200" dirty="0"/>
              <a:t> grammars are called </a:t>
            </a:r>
            <a:r>
              <a:rPr lang="en-US" sz="2200" i="1" dirty="0"/>
              <a:t>context-sensitive grammars </a:t>
            </a:r>
            <a:r>
              <a:rPr lang="en-US" sz="2200" dirty="0"/>
              <a:t>(or a</a:t>
            </a:r>
            <a:r>
              <a:rPr lang="en-US" sz="2200" i="1" dirty="0"/>
              <a:t> regular grammar</a:t>
            </a:r>
            <a:r>
              <a:rPr lang="en-US" sz="2200" dirty="0"/>
              <a:t>).</a:t>
            </a:r>
            <a:r>
              <a:rPr lang="en-US" sz="2200" i="1" dirty="0"/>
              <a:t> </a:t>
            </a:r>
            <a:r>
              <a:rPr lang="en-US" sz="2200" dirty="0"/>
              <a:t>A language generated by a context-sensitive grammar is called a </a:t>
            </a:r>
            <a:r>
              <a:rPr lang="en-US" sz="2200" i="1" dirty="0"/>
              <a:t>context-sensitive language</a:t>
            </a:r>
            <a:r>
              <a:rPr lang="en-US" sz="2200" dirty="0"/>
              <a:t> (or a </a:t>
            </a:r>
            <a:r>
              <a:rPr lang="en-US" sz="2200" i="1" dirty="0"/>
              <a:t>regular language</a:t>
            </a:r>
            <a:r>
              <a:rPr lang="en-US" sz="2200" dirty="0"/>
              <a:t>).</a:t>
            </a:r>
          </a:p>
        </p:txBody>
      </p:sp>
    </p:spTree>
    <p:extLst>
      <p:ext uri="{BB962C8B-B14F-4D97-AF65-F5344CB8AC3E}">
        <p14:creationId xmlns:p14="http://schemas.microsoft.com/office/powerpoint/2010/main" val="2660083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Derivation Trees</a:t>
            </a:r>
            <a:endParaRPr lang="en-US" sz="1500" dirty="0"/>
          </a:p>
        </p:txBody>
      </p:sp>
      <p:sp>
        <p:nvSpPr>
          <p:cNvPr id="9" name="Content Placeholder 2"/>
          <p:cNvSpPr>
            <a:spLocks noGrp="1"/>
          </p:cNvSpPr>
          <p:nvPr>
            <p:ph idx="1"/>
          </p:nvPr>
        </p:nvSpPr>
        <p:spPr>
          <a:xfrm>
            <a:off x="457200" y="1295400"/>
            <a:ext cx="8229600" cy="5212080"/>
          </a:xfrm>
        </p:spPr>
        <p:txBody>
          <a:bodyPr/>
          <a:lstStyle/>
          <a:p>
            <a:pPr>
              <a:spcBef>
                <a:spcPts val="0"/>
              </a:spcBef>
            </a:pPr>
            <a:r>
              <a:rPr lang="en-US" sz="2400" dirty="0"/>
              <a:t>We can represent a derivation in the language generated by a context-free grammar by an ordered rooted tree, called a </a:t>
            </a:r>
            <a:r>
              <a:rPr lang="en-US" sz="2400" i="1" dirty="0"/>
              <a:t>derivation</a:t>
            </a:r>
            <a:r>
              <a:rPr lang="en-US" sz="2400" dirty="0"/>
              <a:t>, or </a:t>
            </a:r>
            <a:r>
              <a:rPr lang="en-US" sz="2400" i="1" dirty="0"/>
              <a:t>parse tree</a:t>
            </a:r>
            <a:r>
              <a:rPr lang="en-US" sz="2400" dirty="0"/>
              <a:t>. </a:t>
            </a:r>
          </a:p>
          <a:p>
            <a:pPr lvl="1">
              <a:spcBef>
                <a:spcPts val="0"/>
              </a:spcBef>
            </a:pPr>
            <a:r>
              <a:rPr lang="en-US" sz="2000" dirty="0"/>
              <a:t>The root of the tree represents the start symbol.</a:t>
            </a:r>
          </a:p>
          <a:p>
            <a:pPr lvl="1">
              <a:spcBef>
                <a:spcPts val="0"/>
              </a:spcBef>
            </a:pPr>
            <a:r>
              <a:rPr lang="en-US" sz="2000" dirty="0"/>
              <a:t>The internal vertices represent the nonterminal symbols that arise in the derivation.</a:t>
            </a:r>
          </a:p>
          <a:p>
            <a:pPr lvl="1">
              <a:spcBef>
                <a:spcPts val="0"/>
              </a:spcBef>
            </a:pPr>
            <a:r>
              <a:rPr lang="en-US" sz="2000" dirty="0"/>
              <a:t>The leaves represent the terminal symbols that arise.</a:t>
            </a:r>
          </a:p>
          <a:p>
            <a:pPr lvl="1">
              <a:spcBef>
                <a:spcPts val="0"/>
              </a:spcBef>
            </a:pPr>
            <a:r>
              <a:rPr lang="en-US" sz="2000" dirty="0"/>
              <a:t>If the production </a:t>
            </a:r>
            <a:r>
              <a:rPr lang="en-US" sz="2000" i="1" dirty="0"/>
              <a:t>A</a:t>
            </a:r>
            <a:r>
              <a:rPr lang="en-US" sz="2000" dirty="0"/>
              <a:t> </a:t>
            </a:r>
            <a:r>
              <a:rPr lang="en-US" sz="2000" dirty="0">
                <a:ea typeface="Cambria Math"/>
              </a:rPr>
              <a:t>→</a:t>
            </a:r>
            <a:r>
              <a:rPr lang="en-US" sz="2000" i="1" dirty="0"/>
              <a:t>w</a:t>
            </a:r>
            <a:r>
              <a:rPr lang="en-US" sz="2000" dirty="0"/>
              <a:t>, where </a:t>
            </a:r>
            <a:r>
              <a:rPr lang="en-US" sz="2000" i="1" dirty="0"/>
              <a:t>w</a:t>
            </a:r>
            <a:r>
              <a:rPr lang="en-US" sz="2000" dirty="0"/>
              <a:t>  is a word,  arises in the derivation, the vertex that represents </a:t>
            </a:r>
            <a:r>
              <a:rPr lang="en-US" sz="2000" i="1" dirty="0"/>
              <a:t>A</a:t>
            </a:r>
            <a:r>
              <a:rPr lang="en-US" sz="2000" dirty="0"/>
              <a:t> has as children vertices that represent each symbol in </a:t>
            </a:r>
            <a:r>
              <a:rPr lang="en-US" sz="2000" i="1" dirty="0"/>
              <a:t>w</a:t>
            </a:r>
            <a:r>
              <a:rPr lang="en-US" sz="2000" dirty="0"/>
              <a:t>, in order from left to right. </a:t>
            </a:r>
          </a:p>
          <a:p>
            <a:pPr>
              <a:spcBef>
                <a:spcPts val="0"/>
              </a:spcBef>
            </a:pPr>
            <a:r>
              <a:rPr lang="en-US" sz="2400" dirty="0"/>
              <a:t>A derivation tree for the derivation of </a:t>
            </a:r>
            <a:r>
              <a:rPr lang="en-US" sz="2400" i="1" dirty="0"/>
              <a:t>the</a:t>
            </a:r>
            <a:br>
              <a:rPr lang="en-US" sz="2400" i="1" dirty="0"/>
            </a:br>
            <a:r>
              <a:rPr lang="en-US" sz="2400" i="1" dirty="0"/>
              <a:t>hungry rabbit eats quickly</a:t>
            </a:r>
            <a:r>
              <a:rPr lang="en-US" sz="2400" dirty="0"/>
              <a:t>, given the</a:t>
            </a:r>
            <a:br>
              <a:rPr lang="en-US" sz="2400" dirty="0"/>
            </a:br>
            <a:r>
              <a:rPr lang="en-US" sz="2400" dirty="0"/>
              <a:t>grammar described earlier.</a:t>
            </a:r>
          </a:p>
        </p:txBody>
      </p:sp>
      <p:pic>
        <p:nvPicPr>
          <p:cNvPr id="21" name="Picture 3" descr="Derivation tree for the derivation of the hungry rabbit eats quickly."/>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5867398" y="4648200"/>
            <a:ext cx="2965433" cy="1920240"/>
          </a:xfrm>
          <a:prstGeom prst="rect">
            <a:avLst/>
          </a:prstGeom>
          <a:extLst>
            <a:ext uri="{909E8E84-426E-40DD-AFC4-6F175D3DCCD1}">
              <a14:hiddenFill xmlns:a14="http://schemas.microsoft.com/office/drawing/2010/main">
                <a:solidFill>
                  <a:srgbClr val="FFFFFF"/>
                </a:solidFill>
              </a14:hiddenFill>
            </a:ext>
          </a:extLst>
        </p:spPr>
      </p:pic>
      <p:sp>
        <p:nvSpPr>
          <p:cNvPr id="6" name="Text Placeholder 4"/>
          <p:cNvSpPr>
            <a:spLocks noGrp="1"/>
          </p:cNvSpPr>
          <p:nvPr>
            <p:ph type="body" sz="quarter" idx="15"/>
          </p:nvPr>
        </p:nvSpPr>
        <p:spPr>
          <a:xfrm>
            <a:off x="3465576" y="6477000"/>
            <a:ext cx="2212848" cy="183600"/>
          </a:xfrm>
        </p:spPr>
        <p:txBody>
          <a:bodyPr/>
          <a:lstStyle/>
          <a:p>
            <a:r>
              <a:rPr lang="en-IN" sz="1200" dirty="0">
                <a:hlinkClick r:id="rId3" action="ppaction://hlinksldjump"/>
              </a:rPr>
              <a:t>Jump to long description</a:t>
            </a:r>
            <a:endParaRPr lang="en-IN" sz="1200" dirty="0">
              <a:hlinkClick r:id="" action="ppaction://noaction"/>
            </a:endParaRPr>
          </a:p>
        </p:txBody>
      </p:sp>
    </p:spTree>
    <p:extLst>
      <p:ext uri="{BB962C8B-B14F-4D97-AF65-F5344CB8AC3E}">
        <p14:creationId xmlns:p14="http://schemas.microsoft.com/office/powerpoint/2010/main" val="3231118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096000" cy="1188720"/>
          </a:xfrm>
        </p:spPr>
        <p:txBody>
          <a:bodyPr/>
          <a:lstStyle/>
          <a:p>
            <a:r>
              <a:rPr lang="en-US" dirty="0"/>
              <a:t>Backus-Naur Form</a:t>
            </a:r>
          </a:p>
        </p:txBody>
      </p:sp>
      <p:pic>
        <p:nvPicPr>
          <p:cNvPr id="11" name="Picture 2" descr="A portrait of John Backus."/>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6400800" y="26543"/>
            <a:ext cx="948824" cy="1097280"/>
          </a:xfrm>
          <a:prstGeom prst="rect">
            <a:avLst/>
          </a:prstGeom>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6096000" y="1081314"/>
            <a:ext cx="1371600" cy="640080"/>
          </a:xfrm>
        </p:spPr>
        <p:txBody>
          <a:bodyPr/>
          <a:lstStyle/>
          <a:p>
            <a:pPr algn="ctr"/>
            <a:r>
              <a:rPr lang="en-US" sz="1800" dirty="0"/>
              <a:t>John Backus (</a:t>
            </a:r>
            <a:r>
              <a:rPr lang="en-US" sz="1800" dirty="0">
                <a:ea typeface="Cambria Math" pitchFamily="18" charset="0"/>
              </a:rPr>
              <a:t>1924-2007</a:t>
            </a:r>
            <a:r>
              <a:rPr lang="en-US" sz="1800" dirty="0"/>
              <a:t>)</a:t>
            </a:r>
          </a:p>
        </p:txBody>
      </p:sp>
      <p:pic>
        <p:nvPicPr>
          <p:cNvPr id="12" name="Picture 4" descr="A portrait of Peter Naur."/>
          <p:cNvPicPr>
            <a:picLocks noGrp="1" noChangeAspect="1" noChangeArrowheads="1"/>
          </p:cNvPicPr>
          <p:nvPr>
            <p:ph idx="14"/>
          </p:nvPr>
        </p:nvPicPr>
        <p:blipFill>
          <a:blip r:embed="rId4">
            <a:extLst>
              <a:ext uri="{28A0092B-C50C-407E-A947-70E740481C1C}">
                <a14:useLocalDpi xmlns:a14="http://schemas.microsoft.com/office/drawing/2010/main" val="0"/>
              </a:ext>
            </a:extLst>
          </a:blip>
          <a:stretch>
            <a:fillRect/>
          </a:stretch>
        </p:blipFill>
        <p:spPr bwMode="auto">
          <a:xfrm>
            <a:off x="8001000" y="26543"/>
            <a:ext cx="948824" cy="1097280"/>
          </a:xfrm>
          <a:prstGeom prst="rect">
            <a:avLst/>
          </a:prstGeom>
          <a:extLst>
            <a:ext uri="{909E8E84-426E-40DD-AFC4-6F175D3DCCD1}">
              <a14:hiddenFill xmlns:a14="http://schemas.microsoft.com/office/drawing/2010/main">
                <a:solidFill>
                  <a:srgbClr val="FFFFFF"/>
                </a:solidFill>
              </a14:hiddenFill>
            </a:ext>
          </a:extLst>
        </p:spPr>
      </p:pic>
      <p:sp>
        <p:nvSpPr>
          <p:cNvPr id="6" name="Content Placeholder 5"/>
          <p:cNvSpPr>
            <a:spLocks noGrp="1"/>
          </p:cNvSpPr>
          <p:nvPr>
            <p:ph idx="15"/>
          </p:nvPr>
        </p:nvSpPr>
        <p:spPr>
          <a:xfrm>
            <a:off x="7772400" y="1084943"/>
            <a:ext cx="1371600" cy="640080"/>
          </a:xfrm>
        </p:spPr>
        <p:txBody>
          <a:bodyPr/>
          <a:lstStyle/>
          <a:p>
            <a:pPr algn="ctr"/>
            <a:r>
              <a:rPr lang="en-US" sz="1800" dirty="0"/>
              <a:t>Peter </a:t>
            </a:r>
            <a:r>
              <a:rPr lang="en-US" sz="1800" dirty="0" err="1"/>
              <a:t>Naur</a:t>
            </a:r>
            <a:r>
              <a:rPr lang="en-US" sz="1800" dirty="0"/>
              <a:t> (Born </a:t>
            </a:r>
            <a:r>
              <a:rPr lang="en-US" sz="1800" dirty="0">
                <a:ea typeface="Cambria Math" pitchFamily="18" charset="0"/>
              </a:rPr>
              <a:t>1928</a:t>
            </a:r>
            <a:r>
              <a:rPr lang="en-US" sz="1800" dirty="0"/>
              <a:t>)</a:t>
            </a:r>
          </a:p>
        </p:txBody>
      </p:sp>
      <p:sp>
        <p:nvSpPr>
          <p:cNvPr id="7" name="Content Placeholder 6"/>
          <p:cNvSpPr>
            <a:spLocks noGrp="1"/>
          </p:cNvSpPr>
          <p:nvPr>
            <p:ph idx="16"/>
          </p:nvPr>
        </p:nvSpPr>
        <p:spPr>
          <a:xfrm>
            <a:off x="457200" y="1676400"/>
            <a:ext cx="8229600" cy="4267200"/>
          </a:xfrm>
        </p:spPr>
        <p:txBody>
          <a:bodyPr/>
          <a:lstStyle/>
          <a:p>
            <a:pPr>
              <a:spcBef>
                <a:spcPts val="600"/>
              </a:spcBef>
            </a:pPr>
            <a:r>
              <a:rPr lang="en-US" sz="2400" i="1" dirty="0"/>
              <a:t>Backus-Naur form </a:t>
            </a:r>
            <a:r>
              <a:rPr lang="en-US" sz="2400" dirty="0"/>
              <a:t>(</a:t>
            </a:r>
            <a:r>
              <a:rPr lang="en-US" sz="2400" i="1" dirty="0"/>
              <a:t>BNF</a:t>
            </a:r>
            <a:r>
              <a:rPr lang="en-US" sz="2400" dirty="0"/>
              <a:t>)</a:t>
            </a:r>
            <a:r>
              <a:rPr lang="en-US" sz="2400" i="1" dirty="0"/>
              <a:t> </a:t>
            </a:r>
            <a:r>
              <a:rPr lang="en-US" sz="2400" dirty="0"/>
              <a:t>is sometimes used to specify a type </a:t>
            </a:r>
            <a:r>
              <a:rPr lang="en-US" sz="2400" dirty="0">
                <a:ea typeface="Cambria Math" pitchFamily="18" charset="0"/>
              </a:rPr>
              <a:t>2</a:t>
            </a:r>
            <a:r>
              <a:rPr lang="en-US" sz="2400" dirty="0"/>
              <a:t> grammar. It is often used to specify the syntactic rules of computer languages.</a:t>
            </a:r>
          </a:p>
          <a:p>
            <a:pPr>
              <a:spcBef>
                <a:spcPts val="600"/>
              </a:spcBef>
            </a:pPr>
            <a:r>
              <a:rPr lang="en-US" sz="2400" dirty="0"/>
              <a:t>The productions of a type </a:t>
            </a:r>
            <a:r>
              <a:rPr lang="en-US" sz="2400" dirty="0">
                <a:ea typeface="Cambria Math" pitchFamily="18" charset="0"/>
              </a:rPr>
              <a:t>2</a:t>
            </a:r>
            <a:r>
              <a:rPr lang="en-US" sz="2400" dirty="0"/>
              <a:t> grammar have a single nonterminal symbol on their left-hand side. </a:t>
            </a:r>
          </a:p>
          <a:p>
            <a:pPr>
              <a:spcBef>
                <a:spcPts val="600"/>
              </a:spcBef>
            </a:pPr>
            <a:r>
              <a:rPr lang="en-US" sz="2400" dirty="0"/>
              <a:t>All the productions with the same nonterminal symbol on the left-hand side are combined into one statement using the symbol ::= instead of  </a:t>
            </a:r>
            <a:r>
              <a:rPr lang="en-US" sz="2400" dirty="0">
                <a:ea typeface="Cambria Math"/>
              </a:rPr>
              <a:t>→</a:t>
            </a:r>
            <a:r>
              <a:rPr lang="en-US" sz="2400" dirty="0"/>
              <a:t>.  Additionally, all nonterminal symbols are enclosed in brackets  (</a:t>
            </a:r>
            <a:r>
              <a:rPr lang="en-US" sz="2400" dirty="0">
                <a:ea typeface="Cambria Math"/>
              </a:rPr>
              <a:t>〈〉)</a:t>
            </a:r>
            <a:r>
              <a:rPr lang="en-US" sz="2400" dirty="0"/>
              <a:t>, and the right-hand side of productions are separated by bars.</a:t>
            </a:r>
          </a:p>
          <a:p>
            <a:pPr>
              <a:spcBef>
                <a:spcPts val="600"/>
              </a:spcBef>
            </a:pPr>
            <a:r>
              <a:rPr lang="en-US" sz="2400" dirty="0"/>
              <a:t>For example, the productions </a:t>
            </a:r>
            <a:r>
              <a:rPr lang="en-US" sz="2400" i="1" dirty="0"/>
              <a:t>A</a:t>
            </a:r>
            <a:r>
              <a:rPr lang="en-US" sz="2400" dirty="0">
                <a:ea typeface="Cambria Math"/>
              </a:rPr>
              <a:t> →</a:t>
            </a:r>
            <a:r>
              <a:rPr lang="en-US" sz="2400" i="1" dirty="0">
                <a:ea typeface="Cambria Math"/>
              </a:rPr>
              <a:t>Aa</a:t>
            </a:r>
            <a:r>
              <a:rPr lang="en-US" sz="2400" dirty="0">
                <a:ea typeface="Cambria Math"/>
              </a:rPr>
              <a:t>, </a:t>
            </a:r>
            <a:r>
              <a:rPr lang="en-US" sz="2400" i="1" dirty="0">
                <a:ea typeface="Cambria Math"/>
              </a:rPr>
              <a:t>A</a:t>
            </a:r>
            <a:r>
              <a:rPr lang="en-US" sz="2400" dirty="0">
                <a:ea typeface="Cambria Math"/>
              </a:rPr>
              <a:t> →</a:t>
            </a:r>
            <a:r>
              <a:rPr lang="en-US" sz="2400" i="1" dirty="0">
                <a:ea typeface="Cambria Math"/>
              </a:rPr>
              <a:t>a</a:t>
            </a:r>
            <a:r>
              <a:rPr lang="en-US" sz="2400" dirty="0">
                <a:ea typeface="Cambria Math"/>
              </a:rPr>
              <a:t>, and </a:t>
            </a:r>
            <a:r>
              <a:rPr lang="en-US" sz="2400" i="1" dirty="0"/>
              <a:t>A</a:t>
            </a:r>
            <a:r>
              <a:rPr lang="en-US" sz="2400" dirty="0">
                <a:ea typeface="Cambria Math"/>
              </a:rPr>
              <a:t> →</a:t>
            </a:r>
            <a:r>
              <a:rPr lang="en-US" sz="2400" i="1" dirty="0">
                <a:ea typeface="Cambria Math"/>
              </a:rPr>
              <a:t>AB</a:t>
            </a:r>
            <a:r>
              <a:rPr lang="en-US" sz="2400" dirty="0">
                <a:ea typeface="Cambria Math"/>
              </a:rPr>
              <a:t> are written as</a:t>
            </a:r>
            <a:endParaRPr lang="en-US" sz="2400" dirty="0"/>
          </a:p>
        </p:txBody>
      </p:sp>
      <p:graphicFrame>
        <p:nvGraphicFramePr>
          <p:cNvPr id="13" name="Object 7"/>
          <p:cNvGraphicFramePr>
            <a:graphicFrameLocks noChangeAspect="1"/>
          </p:cNvGraphicFramePr>
          <p:nvPr>
            <p:extLst>
              <p:ext uri="{D42A27DB-BD31-4B8C-83A1-F6EECF244321}">
                <p14:modId xmlns:p14="http://schemas.microsoft.com/office/powerpoint/2010/main" val="3307192420"/>
              </p:ext>
            </p:extLst>
          </p:nvPr>
        </p:nvGraphicFramePr>
        <p:xfrm>
          <a:off x="1905000" y="6191520"/>
          <a:ext cx="2605608" cy="479520"/>
        </p:xfrm>
        <a:graphic>
          <a:graphicData uri="http://schemas.openxmlformats.org/presentationml/2006/ole">
            <mc:AlternateContent xmlns:mc="http://schemas.openxmlformats.org/markup-compatibility/2006">
              <mc:Choice xmlns:v="urn:schemas-microsoft-com:vml" Requires="v">
                <p:oleObj spid="_x0000_s48209" name="Equation" r:id="rId5" imgW="1447560" imgH="266400" progId="Equation.DSMT4">
                  <p:embed/>
                </p:oleObj>
              </mc:Choice>
              <mc:Fallback>
                <p:oleObj name="Equation" r:id="rId5" imgW="1447560" imgH="266400" progId="Equation.DSMT4">
                  <p:embed/>
                  <p:pic>
                    <p:nvPicPr>
                      <p:cNvPr id="0" name=""/>
                      <p:cNvPicPr/>
                      <p:nvPr/>
                    </p:nvPicPr>
                    <p:blipFill>
                      <a:blip r:embed="rId6"/>
                      <a:stretch>
                        <a:fillRect/>
                      </a:stretch>
                    </p:blipFill>
                    <p:spPr>
                      <a:xfrm>
                        <a:off x="1905000" y="6191520"/>
                        <a:ext cx="2605608" cy="479520"/>
                      </a:xfrm>
                      <a:prstGeom prst="rect">
                        <a:avLst/>
                      </a:prstGeom>
                    </p:spPr>
                  </p:pic>
                </p:oleObj>
              </mc:Fallback>
            </mc:AlternateContent>
          </a:graphicData>
        </a:graphic>
      </p:graphicFrame>
    </p:spTree>
    <p:extLst>
      <p:ext uri="{BB962C8B-B14F-4D97-AF65-F5344CB8AC3E}">
        <p14:creationId xmlns:p14="http://schemas.microsoft.com/office/powerpoint/2010/main" val="2610211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BNF and ALGOL 60</a:t>
            </a:r>
          </a:p>
        </p:txBody>
      </p:sp>
      <p:sp>
        <p:nvSpPr>
          <p:cNvPr id="3" name="Content Placeholder 2"/>
          <p:cNvSpPr>
            <a:spLocks noGrp="1"/>
          </p:cNvSpPr>
          <p:nvPr>
            <p:ph idx="1"/>
          </p:nvPr>
        </p:nvSpPr>
        <p:spPr>
          <a:xfrm>
            <a:off x="457200" y="1295400"/>
            <a:ext cx="8229600" cy="1371600"/>
          </a:xfrm>
        </p:spPr>
        <p:txBody>
          <a:bodyPr/>
          <a:lstStyle/>
          <a:p>
            <a:pPr>
              <a:spcBef>
                <a:spcPts val="600"/>
              </a:spcBef>
            </a:pPr>
            <a:r>
              <a:rPr lang="en-US" sz="2400" dirty="0"/>
              <a:t>In the programming language ALGOL 60 an identifier consists of a string of alphanumeric characters and must begin with a letter.</a:t>
            </a:r>
          </a:p>
          <a:p>
            <a:pPr>
              <a:spcBef>
                <a:spcPts val="600"/>
              </a:spcBef>
            </a:pPr>
            <a:r>
              <a:rPr lang="en-US" sz="2400" dirty="0"/>
              <a:t>The BNF description of allowable identifiers is:</a:t>
            </a:r>
          </a:p>
        </p:txBody>
      </p:sp>
      <p:graphicFrame>
        <p:nvGraphicFramePr>
          <p:cNvPr id="7" name="Object 3"/>
          <p:cNvGraphicFramePr>
            <a:graphicFrameLocks noChangeAspect="1"/>
          </p:cNvGraphicFramePr>
          <p:nvPr>
            <p:extLst>
              <p:ext uri="{D42A27DB-BD31-4B8C-83A1-F6EECF244321}">
                <p14:modId xmlns:p14="http://schemas.microsoft.com/office/powerpoint/2010/main" val="2600629912"/>
              </p:ext>
            </p:extLst>
          </p:nvPr>
        </p:nvGraphicFramePr>
        <p:xfrm>
          <a:off x="487680" y="2718473"/>
          <a:ext cx="8503920" cy="1624927"/>
        </p:xfrm>
        <a:graphic>
          <a:graphicData uri="http://schemas.openxmlformats.org/presentationml/2006/ole">
            <mc:AlternateContent xmlns:mc="http://schemas.openxmlformats.org/markup-compatibility/2006">
              <mc:Choice xmlns:v="urn:schemas-microsoft-com:vml" Requires="v">
                <p:oleObj spid="_x0000_s49230" name="Equation" r:id="rId3" imgW="3720960" imgH="711000" progId="Equation.DSMT4">
                  <p:embed/>
                </p:oleObj>
              </mc:Choice>
              <mc:Fallback>
                <p:oleObj name="Equation" r:id="rId3" imgW="3720960" imgH="711000" progId="Equation.DSMT4">
                  <p:embed/>
                  <p:pic>
                    <p:nvPicPr>
                      <p:cNvPr id="0" name=""/>
                      <p:cNvPicPr/>
                      <p:nvPr/>
                    </p:nvPicPr>
                    <p:blipFill>
                      <a:blip r:embed="rId4"/>
                      <a:stretch>
                        <a:fillRect/>
                      </a:stretch>
                    </p:blipFill>
                    <p:spPr>
                      <a:xfrm>
                        <a:off x="487680" y="2718473"/>
                        <a:ext cx="8503920" cy="1624927"/>
                      </a:xfrm>
                      <a:prstGeom prst="rect">
                        <a:avLst/>
                      </a:prstGeom>
                    </p:spPr>
                  </p:pic>
                </p:oleObj>
              </mc:Fallback>
            </mc:AlternateContent>
          </a:graphicData>
        </a:graphic>
      </p:graphicFrame>
      <p:sp>
        <p:nvSpPr>
          <p:cNvPr id="4" name="Content Placeholder 4"/>
          <p:cNvSpPr>
            <a:spLocks noGrp="1"/>
          </p:cNvSpPr>
          <p:nvPr>
            <p:ph idx="13"/>
          </p:nvPr>
        </p:nvSpPr>
        <p:spPr>
          <a:xfrm>
            <a:off x="457200" y="4343400"/>
            <a:ext cx="8229600" cy="2286000"/>
          </a:xfrm>
        </p:spPr>
        <p:txBody>
          <a:bodyPr/>
          <a:lstStyle/>
          <a:p>
            <a:r>
              <a:rPr lang="en-US" sz="2400" i="1" dirty="0"/>
              <a:t>x</a:t>
            </a:r>
            <a:r>
              <a:rPr lang="en-US" sz="2400" dirty="0">
                <a:ea typeface="Cambria Math" pitchFamily="18" charset="0"/>
              </a:rPr>
              <a:t>99</a:t>
            </a:r>
            <a:r>
              <a:rPr lang="en-US" sz="2400" i="1" dirty="0"/>
              <a:t>a </a:t>
            </a:r>
            <a:r>
              <a:rPr lang="en-US" sz="2400" dirty="0"/>
              <a:t>is a valid identifier since the first rule can be used to replace </a:t>
            </a:r>
            <a:r>
              <a:rPr lang="en-US" sz="2400" dirty="0">
                <a:ea typeface="Cambria Math"/>
              </a:rPr>
              <a:t>〈</a:t>
            </a:r>
            <a:r>
              <a:rPr lang="en-US" sz="2400" i="1" dirty="0"/>
              <a:t>identifier</a:t>
            </a:r>
            <a:r>
              <a:rPr lang="en-US" sz="2400" dirty="0">
                <a:ea typeface="Cambria Math"/>
              </a:rPr>
              <a:t>〉</a:t>
            </a:r>
            <a:r>
              <a:rPr lang="en-US" sz="2400" dirty="0"/>
              <a:t>  by </a:t>
            </a:r>
            <a:r>
              <a:rPr lang="en-US" sz="2400" dirty="0">
                <a:ea typeface="Cambria Math"/>
              </a:rPr>
              <a:t>〈</a:t>
            </a:r>
            <a:r>
              <a:rPr lang="en-US" sz="2400" i="1" dirty="0"/>
              <a:t>identifier</a:t>
            </a:r>
            <a:r>
              <a:rPr lang="en-US" sz="2400" dirty="0">
                <a:ea typeface="Cambria Math"/>
              </a:rPr>
              <a:t>〉〈</a:t>
            </a:r>
            <a:r>
              <a:rPr lang="en-US" sz="2400" i="1" dirty="0"/>
              <a:t>letter</a:t>
            </a:r>
            <a:r>
              <a:rPr lang="en-US" sz="2400" dirty="0">
                <a:ea typeface="Cambria Math"/>
              </a:rPr>
              <a:t>〉 </a:t>
            </a:r>
            <a:r>
              <a:rPr lang="en-US" sz="2400" dirty="0"/>
              <a:t>, the second rule to obtain </a:t>
            </a:r>
            <a:r>
              <a:rPr lang="en-US" sz="2400" dirty="0">
                <a:ea typeface="Cambria Math"/>
              </a:rPr>
              <a:t>〈</a:t>
            </a:r>
            <a:r>
              <a:rPr lang="en-US" sz="2400" i="1" dirty="0"/>
              <a:t>identifier</a:t>
            </a:r>
            <a:r>
              <a:rPr lang="en-US" sz="2400" dirty="0">
                <a:ea typeface="Cambria Math"/>
              </a:rPr>
              <a:t>〉</a:t>
            </a:r>
            <a:r>
              <a:rPr lang="en-US" sz="2400" i="1" dirty="0">
                <a:ea typeface="Cambria Math"/>
              </a:rPr>
              <a:t> a</a:t>
            </a:r>
            <a:r>
              <a:rPr lang="en-US" sz="2400" dirty="0"/>
              <a:t>, the first rule twice to obtain </a:t>
            </a:r>
            <a:r>
              <a:rPr lang="en-US" sz="2400" dirty="0">
                <a:ea typeface="Cambria Math"/>
              </a:rPr>
              <a:t>〈</a:t>
            </a:r>
            <a:r>
              <a:rPr lang="en-US" sz="2400" i="1" dirty="0"/>
              <a:t>identifier</a:t>
            </a:r>
            <a:r>
              <a:rPr lang="en-US" sz="2400" dirty="0">
                <a:ea typeface="Cambria Math"/>
              </a:rPr>
              <a:t>〉〈</a:t>
            </a:r>
            <a:r>
              <a:rPr lang="en-US" sz="2400" i="1" dirty="0"/>
              <a:t>digit</a:t>
            </a:r>
            <a:r>
              <a:rPr lang="en-US" sz="2400" dirty="0">
                <a:ea typeface="Cambria Math"/>
              </a:rPr>
              <a:t>〉〈</a:t>
            </a:r>
            <a:r>
              <a:rPr lang="en-US" sz="2400" i="1" dirty="0"/>
              <a:t>digit</a:t>
            </a:r>
            <a:r>
              <a:rPr lang="en-US" sz="2400" dirty="0">
                <a:ea typeface="Cambria Math"/>
              </a:rPr>
              <a:t>〉</a:t>
            </a:r>
            <a:r>
              <a:rPr lang="en-US" sz="2400" dirty="0"/>
              <a:t> </a:t>
            </a:r>
            <a:r>
              <a:rPr lang="en-US" sz="2400" i="1" dirty="0">
                <a:ea typeface="Cambria Math"/>
              </a:rPr>
              <a:t>a</a:t>
            </a:r>
            <a:r>
              <a:rPr lang="en-US" sz="2400" dirty="0"/>
              <a:t>, the third rule twice to obtain </a:t>
            </a:r>
            <a:r>
              <a:rPr lang="en-US" sz="2400" dirty="0">
                <a:ea typeface="Cambria Math"/>
              </a:rPr>
              <a:t>〈</a:t>
            </a:r>
            <a:r>
              <a:rPr lang="en-US" sz="2400" i="1" dirty="0"/>
              <a:t>identifier</a:t>
            </a:r>
            <a:r>
              <a:rPr lang="en-US" sz="2400" dirty="0">
                <a:ea typeface="Cambria Math"/>
              </a:rPr>
              <a:t>〉</a:t>
            </a:r>
            <a:r>
              <a:rPr lang="en-US" sz="2400" dirty="0">
                <a:ea typeface="Cambria Math" pitchFamily="18" charset="0"/>
              </a:rPr>
              <a:t>99</a:t>
            </a:r>
            <a:r>
              <a:rPr lang="en-US" sz="2400" i="1" dirty="0"/>
              <a:t>a, </a:t>
            </a:r>
            <a:r>
              <a:rPr lang="en-US" sz="2400" dirty="0"/>
              <a:t> the first rule to obtain </a:t>
            </a:r>
            <a:r>
              <a:rPr lang="en-US" sz="2400" dirty="0">
                <a:ea typeface="Cambria Math"/>
              </a:rPr>
              <a:t>〈</a:t>
            </a:r>
            <a:r>
              <a:rPr lang="en-US" sz="2400" i="1" dirty="0"/>
              <a:t>letter</a:t>
            </a:r>
            <a:r>
              <a:rPr lang="en-US" sz="2400" dirty="0">
                <a:ea typeface="Cambria Math"/>
              </a:rPr>
              <a:t>〉</a:t>
            </a:r>
            <a:r>
              <a:rPr lang="en-US" sz="2400" dirty="0">
                <a:ea typeface="Cambria Math" pitchFamily="18" charset="0"/>
              </a:rPr>
              <a:t>99</a:t>
            </a:r>
            <a:r>
              <a:rPr lang="en-US" sz="2400" i="1" dirty="0"/>
              <a:t>a</a:t>
            </a:r>
            <a:r>
              <a:rPr lang="en-US" sz="2400" dirty="0"/>
              <a:t>, and finally the second rule to obtain </a:t>
            </a:r>
            <a:r>
              <a:rPr lang="en-US" sz="2400" i="1" dirty="0"/>
              <a:t>x</a:t>
            </a:r>
            <a:r>
              <a:rPr lang="en-US" sz="2400" dirty="0">
                <a:ea typeface="Cambria Math" pitchFamily="18" charset="0"/>
              </a:rPr>
              <a:t>99</a:t>
            </a:r>
            <a:r>
              <a:rPr lang="en-US" sz="2400" i="1" dirty="0"/>
              <a:t>a.</a:t>
            </a:r>
            <a:endParaRPr lang="en-US" sz="2400" dirty="0"/>
          </a:p>
        </p:txBody>
      </p:sp>
    </p:spTree>
    <p:extLst>
      <p:ext uri="{BB962C8B-B14F-4D97-AF65-F5344CB8AC3E}">
        <p14:creationId xmlns:p14="http://schemas.microsoft.com/office/powerpoint/2010/main" val="1334533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62200"/>
            <a:ext cx="9144000" cy="1188720"/>
          </a:xfrm>
        </p:spPr>
        <p:txBody>
          <a:bodyPr anchor="b"/>
          <a:lstStyle/>
          <a:p>
            <a:r>
              <a:rPr lang="en-US" sz="6000" b="1" dirty="0"/>
              <a:t>Finite-State Machines with Output</a:t>
            </a:r>
          </a:p>
        </p:txBody>
      </p:sp>
      <p:sp>
        <p:nvSpPr>
          <p:cNvPr id="3" name="Content Placeholder 2"/>
          <p:cNvSpPr>
            <a:spLocks noGrp="1"/>
          </p:cNvSpPr>
          <p:nvPr>
            <p:ph idx="1"/>
          </p:nvPr>
        </p:nvSpPr>
        <p:spPr>
          <a:xfrm>
            <a:off x="3200400" y="3810000"/>
            <a:ext cx="2743200" cy="640080"/>
          </a:xfrm>
        </p:spPr>
        <p:txBody>
          <a:bodyPr/>
          <a:lstStyle/>
          <a:p>
            <a:pPr algn="ctr"/>
            <a:r>
              <a:rPr lang="en-US" dirty="0"/>
              <a:t>Section 13.2</a:t>
            </a:r>
          </a:p>
        </p:txBody>
      </p:sp>
    </p:spTree>
    <p:extLst>
      <p:ext uri="{BB962C8B-B14F-4D97-AF65-F5344CB8AC3E}">
        <p14:creationId xmlns:p14="http://schemas.microsoft.com/office/powerpoint/2010/main" val="22060491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r>
              <a:rPr lang="en-US" sz="1500" dirty="0"/>
              <a:t> 2</a:t>
            </a:r>
            <a:endParaRPr lang="en-US" dirty="0"/>
          </a:p>
        </p:txBody>
      </p:sp>
      <p:sp>
        <p:nvSpPr>
          <p:cNvPr id="3" name="Content Placeholder 2"/>
          <p:cNvSpPr>
            <a:spLocks noGrp="1"/>
          </p:cNvSpPr>
          <p:nvPr>
            <p:ph idx="1"/>
          </p:nvPr>
        </p:nvSpPr>
        <p:spPr>
          <a:xfrm>
            <a:off x="457200" y="1295400"/>
            <a:ext cx="8229600" cy="5257800"/>
          </a:xfrm>
        </p:spPr>
        <p:txBody>
          <a:bodyPr/>
          <a:lstStyle/>
          <a:p>
            <a:pPr>
              <a:spcAft>
                <a:spcPts val="1200"/>
              </a:spcAft>
            </a:pPr>
            <a:r>
              <a:rPr lang="en-US" dirty="0"/>
              <a:t>Finite-State Machines (FSMs) with Outputs</a:t>
            </a:r>
          </a:p>
          <a:p>
            <a:pPr>
              <a:spcAft>
                <a:spcPts val="1200"/>
              </a:spcAft>
            </a:pPr>
            <a:r>
              <a:rPr lang="en-US" dirty="0"/>
              <a:t>Types of Finite-State Machines with Outputs (</a:t>
            </a:r>
            <a:r>
              <a:rPr lang="en-US" i="1" dirty="0"/>
              <a:t>not currently included in overheads</a:t>
            </a:r>
            <a:r>
              <a:rPr lang="en-US" dirty="0"/>
              <a:t>)</a:t>
            </a:r>
          </a:p>
        </p:txBody>
      </p:sp>
    </p:spTree>
    <p:extLst>
      <p:ext uri="{BB962C8B-B14F-4D97-AF65-F5344CB8AC3E}">
        <p14:creationId xmlns:p14="http://schemas.microsoft.com/office/powerpoint/2010/main" val="11918074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r>
              <a:rPr lang="en-US" sz="1500" dirty="0"/>
              <a:t> 2</a:t>
            </a:r>
            <a:endParaRPr lang="en-US" dirty="0"/>
          </a:p>
        </p:txBody>
      </p:sp>
      <p:sp>
        <p:nvSpPr>
          <p:cNvPr id="3" name="Content Placeholder 2"/>
          <p:cNvSpPr>
            <a:spLocks noGrp="1"/>
          </p:cNvSpPr>
          <p:nvPr>
            <p:ph idx="1"/>
          </p:nvPr>
        </p:nvSpPr>
        <p:spPr>
          <a:xfrm>
            <a:off x="457200" y="1295400"/>
            <a:ext cx="8595360" cy="5257800"/>
          </a:xfrm>
        </p:spPr>
        <p:txBody>
          <a:bodyPr/>
          <a:lstStyle/>
          <a:p>
            <a:pPr>
              <a:spcBef>
                <a:spcPts val="600"/>
              </a:spcBef>
            </a:pPr>
            <a:r>
              <a:rPr lang="en-US" sz="2400" dirty="0"/>
              <a:t>Many kinds of machines, including computers, can be modeled using a structure called a </a:t>
            </a:r>
            <a:r>
              <a:rPr lang="en-US" sz="2400" i="1" dirty="0"/>
              <a:t>finite-state machine (</a:t>
            </a:r>
            <a:r>
              <a:rPr lang="en-US" sz="2400" dirty="0"/>
              <a:t>or </a:t>
            </a:r>
            <a:r>
              <a:rPr lang="en-US" sz="2400" i="1" dirty="0"/>
              <a:t>finite automaton</a:t>
            </a:r>
            <a:r>
              <a:rPr lang="en-US" sz="2400" dirty="0"/>
              <a:t>).</a:t>
            </a:r>
          </a:p>
          <a:p>
            <a:pPr>
              <a:spcBef>
                <a:spcPts val="600"/>
              </a:spcBef>
            </a:pPr>
            <a:r>
              <a:rPr lang="en-US" sz="2400" dirty="0"/>
              <a:t>A finite-state machine consists of a finite set of states, a designated start state, an input alphabet, and a transition function that assigns a next state to every (state, input) pair</a:t>
            </a:r>
          </a:p>
          <a:p>
            <a:pPr>
              <a:spcBef>
                <a:spcPts val="600"/>
              </a:spcBef>
            </a:pPr>
            <a:r>
              <a:rPr lang="en-US" sz="2400" dirty="0"/>
              <a:t>As we will see in Sections </a:t>
            </a:r>
            <a:r>
              <a:rPr lang="en-US" sz="2400" dirty="0">
                <a:ea typeface="Cambria Math" pitchFamily="18" charset="0"/>
              </a:rPr>
              <a:t>13.2 − 13.4</a:t>
            </a:r>
            <a:r>
              <a:rPr lang="en-US" sz="2400" dirty="0"/>
              <a:t>, some types of finite-state machines produce output, while for other types of finite-state machines that do not produce output some states are designated as accepting states.  </a:t>
            </a:r>
          </a:p>
          <a:p>
            <a:pPr>
              <a:spcBef>
                <a:spcPts val="600"/>
              </a:spcBef>
            </a:pPr>
            <a:r>
              <a:rPr lang="en-US" sz="2400" dirty="0"/>
              <a:t>Finite-state machines are used in many diverse applications, including spell-checking programs, grammar checking, indexing, searching large bodies of text, speech recognition, XML, HTML, and network protocols</a:t>
            </a:r>
          </a:p>
        </p:txBody>
      </p:sp>
    </p:spTree>
    <p:extLst>
      <p:ext uri="{BB962C8B-B14F-4D97-AF65-F5344CB8AC3E}">
        <p14:creationId xmlns:p14="http://schemas.microsoft.com/office/powerpoint/2010/main" val="23777527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Example of a Finite-State Machine with Output</a:t>
            </a:r>
            <a:r>
              <a:rPr lang="en-US" sz="1500" dirty="0"/>
              <a:t> 1</a:t>
            </a:r>
          </a:p>
        </p:txBody>
      </p:sp>
      <p:sp>
        <p:nvSpPr>
          <p:cNvPr id="3" name="Content Placeholder 2"/>
          <p:cNvSpPr>
            <a:spLocks noGrp="1"/>
          </p:cNvSpPr>
          <p:nvPr>
            <p:ph idx="1"/>
          </p:nvPr>
        </p:nvSpPr>
        <p:spPr/>
        <p:txBody>
          <a:bodyPr/>
          <a:lstStyle/>
          <a:p>
            <a:pPr>
              <a:spcBef>
                <a:spcPts val="600"/>
              </a:spcBef>
            </a:pPr>
            <a:r>
              <a:rPr lang="en-US" sz="1800" dirty="0"/>
              <a:t>A vending machine accepts nickels (</a:t>
            </a:r>
            <a:r>
              <a:rPr lang="en-US" sz="1800" dirty="0">
                <a:ea typeface="Cambria Math" pitchFamily="18" charset="0"/>
              </a:rPr>
              <a:t>5</a:t>
            </a:r>
            <a:r>
              <a:rPr lang="en-US" sz="1800" dirty="0"/>
              <a:t> cents) , dimes (</a:t>
            </a:r>
            <a:r>
              <a:rPr lang="en-US" sz="1800" dirty="0">
                <a:ea typeface="Cambria Math" pitchFamily="18" charset="0"/>
              </a:rPr>
              <a:t>10</a:t>
            </a:r>
            <a:r>
              <a:rPr lang="en-US" sz="1800" dirty="0"/>
              <a:t> cents) , and quarters (</a:t>
            </a:r>
            <a:r>
              <a:rPr lang="en-US" sz="1800" dirty="0">
                <a:ea typeface="Cambria Math" pitchFamily="18" charset="0"/>
              </a:rPr>
              <a:t>25</a:t>
            </a:r>
            <a:r>
              <a:rPr lang="en-US" sz="1800" dirty="0"/>
              <a:t> cents). When </a:t>
            </a:r>
            <a:r>
              <a:rPr lang="en-US" sz="1800" dirty="0">
                <a:ea typeface="Cambria Math" pitchFamily="18" charset="0"/>
              </a:rPr>
              <a:t>30</a:t>
            </a:r>
            <a:r>
              <a:rPr lang="en-US" sz="1800" dirty="0"/>
              <a:t> cents or more has been deposited, the machine returns the amount over </a:t>
            </a:r>
            <a:r>
              <a:rPr lang="en-US" sz="1800" dirty="0">
                <a:ea typeface="Cambria Math" pitchFamily="18" charset="0"/>
              </a:rPr>
              <a:t>30</a:t>
            </a:r>
            <a:r>
              <a:rPr lang="en-US" sz="1800" dirty="0"/>
              <a:t> cents. The customer can then press an orange button to receive a container of orange juice or a red button to receive a container of apple juice.</a:t>
            </a:r>
          </a:p>
          <a:p>
            <a:pPr>
              <a:spcBef>
                <a:spcPts val="600"/>
              </a:spcBef>
            </a:pPr>
            <a:r>
              <a:rPr lang="en-US" sz="1800" dirty="0"/>
              <a:t>The machine can be in any of the states </a:t>
            </a:r>
            <a:r>
              <a:rPr lang="en-US" sz="1800" i="1" dirty="0" err="1"/>
              <a:t>s</a:t>
            </a:r>
            <a:r>
              <a:rPr lang="en-US" sz="1800" i="1" baseline="-25000" dirty="0" err="1"/>
              <a:t>i</a:t>
            </a:r>
            <a:r>
              <a:rPr lang="en-US" sz="1800" dirty="0"/>
              <a:t>, </a:t>
            </a:r>
            <a:r>
              <a:rPr lang="en-US" sz="1800" i="1" dirty="0" err="1"/>
              <a:t>i</a:t>
            </a:r>
            <a:r>
              <a:rPr lang="en-US" sz="1800" dirty="0"/>
              <a:t> = </a:t>
            </a:r>
            <a:r>
              <a:rPr lang="en-US" sz="1800" dirty="0">
                <a:ea typeface="Cambria Math" pitchFamily="18" charset="0"/>
              </a:rPr>
              <a:t>0</a:t>
            </a:r>
            <a:r>
              <a:rPr lang="en-US" sz="1800" dirty="0"/>
              <a:t>, …, </a:t>
            </a:r>
            <a:r>
              <a:rPr lang="en-US" sz="1800" dirty="0">
                <a:ea typeface="Cambria Math" pitchFamily="18" charset="0"/>
              </a:rPr>
              <a:t>6</a:t>
            </a:r>
            <a:r>
              <a:rPr lang="en-US" sz="1800" dirty="0"/>
              <a:t>, where </a:t>
            </a:r>
            <a:r>
              <a:rPr lang="en-US" sz="1800" i="1" dirty="0" err="1"/>
              <a:t>s</a:t>
            </a:r>
            <a:r>
              <a:rPr lang="en-US" sz="1800" i="1" baseline="-25000" dirty="0" err="1"/>
              <a:t>i</a:t>
            </a:r>
            <a:r>
              <a:rPr lang="en-US" sz="1800" dirty="0"/>
              <a:t> is the state where the machine has received </a:t>
            </a:r>
            <a:r>
              <a:rPr lang="en-US" sz="1800" dirty="0">
                <a:ea typeface="Cambria Math" pitchFamily="18" charset="0"/>
              </a:rPr>
              <a:t>5</a:t>
            </a:r>
            <a:r>
              <a:rPr lang="en-US" sz="1800" i="1" dirty="0"/>
              <a:t>i</a:t>
            </a:r>
            <a:r>
              <a:rPr lang="en-US" sz="1800" dirty="0"/>
              <a:t> cents. The machine starts in state s</a:t>
            </a:r>
            <a:r>
              <a:rPr lang="en-US" sz="1800" baseline="-25000" dirty="0">
                <a:ea typeface="Cambria Math" pitchFamily="18" charset="0"/>
              </a:rPr>
              <a:t>0</a:t>
            </a:r>
            <a:r>
              <a:rPr lang="en-US" sz="1800" dirty="0"/>
              <a:t>, with </a:t>
            </a:r>
            <a:r>
              <a:rPr lang="en-US" sz="1800" dirty="0">
                <a:ea typeface="Cambria Math" pitchFamily="18" charset="0"/>
              </a:rPr>
              <a:t>0</a:t>
            </a:r>
            <a:r>
              <a:rPr lang="en-US" sz="1800" dirty="0"/>
              <a:t> cents received. The possible inputs are </a:t>
            </a:r>
            <a:r>
              <a:rPr lang="en-US" sz="1800" dirty="0">
                <a:ea typeface="Cambria Math" pitchFamily="18" charset="0"/>
              </a:rPr>
              <a:t>5 </a:t>
            </a:r>
            <a:r>
              <a:rPr lang="en-US" sz="1800" dirty="0"/>
              <a:t>cents, </a:t>
            </a:r>
            <a:r>
              <a:rPr lang="en-US" sz="1800" dirty="0">
                <a:ea typeface="Cambria Math" pitchFamily="18" charset="0"/>
              </a:rPr>
              <a:t>10</a:t>
            </a:r>
            <a:r>
              <a:rPr lang="en-US" sz="1800" dirty="0"/>
              <a:t> cents, </a:t>
            </a:r>
            <a:r>
              <a:rPr lang="en-US" sz="1800" dirty="0">
                <a:ea typeface="Cambria Math" pitchFamily="18" charset="0"/>
              </a:rPr>
              <a:t>25</a:t>
            </a:r>
            <a:r>
              <a:rPr lang="en-US" sz="1800" dirty="0"/>
              <a:t> cents, the orange button (</a:t>
            </a:r>
            <a:r>
              <a:rPr lang="en-US" sz="1800" i="1" dirty="0"/>
              <a:t>O</a:t>
            </a:r>
            <a:r>
              <a:rPr lang="en-US" sz="1800" dirty="0"/>
              <a:t>), and the red button (</a:t>
            </a:r>
            <a:r>
              <a:rPr lang="en-US" sz="1800" i="1" dirty="0"/>
              <a:t>R</a:t>
            </a:r>
            <a:r>
              <a:rPr lang="en-US" sz="1800" dirty="0"/>
              <a:t>). The possible outputs are nothing (</a:t>
            </a:r>
            <a:r>
              <a:rPr lang="en-US" sz="1800" i="1" dirty="0"/>
              <a:t>n</a:t>
            </a:r>
            <a:r>
              <a:rPr lang="en-US" sz="1800" dirty="0"/>
              <a:t>), </a:t>
            </a:r>
            <a:r>
              <a:rPr lang="en-US" sz="1800" dirty="0">
                <a:ea typeface="Cambria Math" pitchFamily="18" charset="0"/>
              </a:rPr>
              <a:t>5 </a:t>
            </a:r>
            <a:r>
              <a:rPr lang="en-US" sz="1800" dirty="0"/>
              <a:t>cents, </a:t>
            </a:r>
            <a:r>
              <a:rPr lang="en-US" sz="1800" dirty="0">
                <a:ea typeface="Cambria Math" pitchFamily="18" charset="0"/>
              </a:rPr>
              <a:t>15</a:t>
            </a:r>
            <a:r>
              <a:rPr lang="en-US" sz="1800" dirty="0"/>
              <a:t>  cents, </a:t>
            </a:r>
            <a:r>
              <a:rPr lang="en-US" sz="1800" dirty="0">
                <a:ea typeface="Cambria Math" pitchFamily="18" charset="0"/>
              </a:rPr>
              <a:t>20</a:t>
            </a:r>
            <a:r>
              <a:rPr lang="en-US" sz="1800" dirty="0"/>
              <a:t> cents, </a:t>
            </a:r>
            <a:r>
              <a:rPr lang="en-US" sz="1800" dirty="0">
                <a:ea typeface="Cambria Math" pitchFamily="18" charset="0"/>
              </a:rPr>
              <a:t>25</a:t>
            </a:r>
            <a:r>
              <a:rPr lang="en-US" sz="1800" dirty="0"/>
              <a:t> cents, an orange juice, and an apple juice.</a:t>
            </a:r>
          </a:p>
        </p:txBody>
      </p:sp>
      <p:pic>
        <p:nvPicPr>
          <p:cNvPr id="7" name="Picture 3"/>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1783080" y="4038600"/>
            <a:ext cx="5577840" cy="2574944"/>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334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Summary</a:t>
            </a:r>
          </a:p>
        </p:txBody>
      </p:sp>
      <p:sp>
        <p:nvSpPr>
          <p:cNvPr id="3" name="Content Placeholder 2"/>
          <p:cNvSpPr>
            <a:spLocks noGrp="1"/>
          </p:cNvSpPr>
          <p:nvPr>
            <p:ph idx="1"/>
          </p:nvPr>
        </p:nvSpPr>
        <p:spPr/>
        <p:txBody>
          <a:bodyPr/>
          <a:lstStyle/>
          <a:p>
            <a:pPr>
              <a:spcAft>
                <a:spcPts val="1200"/>
              </a:spcAft>
            </a:pPr>
            <a:r>
              <a:rPr lang="en-US" dirty="0"/>
              <a:t>Languages and Grammars</a:t>
            </a:r>
          </a:p>
          <a:p>
            <a:pPr>
              <a:spcAft>
                <a:spcPts val="1200"/>
              </a:spcAft>
            </a:pPr>
            <a:r>
              <a:rPr lang="en-US" dirty="0"/>
              <a:t>Finite-State Machines with Output</a:t>
            </a:r>
          </a:p>
          <a:p>
            <a:pPr>
              <a:spcAft>
                <a:spcPts val="1200"/>
              </a:spcAft>
            </a:pPr>
            <a:r>
              <a:rPr lang="en-US" dirty="0"/>
              <a:t>Finite-State Machines with No Output</a:t>
            </a:r>
          </a:p>
          <a:p>
            <a:pPr>
              <a:spcAft>
                <a:spcPts val="1200"/>
              </a:spcAft>
            </a:pPr>
            <a:r>
              <a:rPr lang="en-US" dirty="0"/>
              <a:t>Language Recognition</a:t>
            </a:r>
          </a:p>
          <a:p>
            <a:pPr>
              <a:spcAft>
                <a:spcPts val="1200"/>
              </a:spcAft>
            </a:pPr>
            <a:r>
              <a:rPr lang="en-US" dirty="0"/>
              <a:t>Turing Machines</a:t>
            </a:r>
          </a:p>
        </p:txBody>
      </p:sp>
    </p:spTree>
    <p:extLst>
      <p:ext uri="{BB962C8B-B14F-4D97-AF65-F5344CB8AC3E}">
        <p14:creationId xmlns:p14="http://schemas.microsoft.com/office/powerpoint/2010/main" val="7668816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Example of a Finite-State Machine with Output</a:t>
            </a:r>
            <a:r>
              <a:rPr lang="en-US" sz="1500" dirty="0"/>
              <a:t> 2</a:t>
            </a:r>
            <a:endParaRPr lang="en-US" dirty="0"/>
          </a:p>
        </p:txBody>
      </p:sp>
      <p:sp>
        <p:nvSpPr>
          <p:cNvPr id="3" name="Content Placeholder 2"/>
          <p:cNvSpPr>
            <a:spLocks noGrp="1"/>
          </p:cNvSpPr>
          <p:nvPr>
            <p:ph idx="1"/>
          </p:nvPr>
        </p:nvSpPr>
        <p:spPr>
          <a:xfrm>
            <a:off x="457200" y="1295400"/>
            <a:ext cx="8321040" cy="822960"/>
          </a:xfrm>
        </p:spPr>
        <p:txBody>
          <a:bodyPr/>
          <a:lstStyle/>
          <a:p>
            <a:r>
              <a:rPr lang="en-US" sz="1600" dirty="0"/>
              <a:t>We represent this vending machine using a directed graph with labeled edges, where each state is represented by a circle, edges represent transitions, and edges are labeled with the input and output for that transition.</a:t>
            </a:r>
          </a:p>
        </p:txBody>
      </p:sp>
      <p:pic>
        <p:nvPicPr>
          <p:cNvPr id="8" name="Picture 3" descr="A directed graph for a vending machine."/>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2228089" y="2118360"/>
            <a:ext cx="4615623" cy="1920240"/>
          </a:xfrm>
          <a:prstGeom prst="rect">
            <a:avLst/>
          </a:prstGeom>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4"/>
          </p:nvPr>
        </p:nvSpPr>
        <p:spPr>
          <a:xfrm>
            <a:off x="457200" y="4114800"/>
            <a:ext cx="8229600" cy="2286000"/>
          </a:xfrm>
        </p:spPr>
        <p:txBody>
          <a:bodyPr/>
          <a:lstStyle/>
          <a:p>
            <a:pPr>
              <a:spcBef>
                <a:spcPts val="0"/>
              </a:spcBef>
            </a:pPr>
            <a:r>
              <a:rPr lang="en-US" sz="1600" dirty="0"/>
              <a:t>We will trace the transitions and outputs of the vending machine when a student puts in a dime followed by a quarter, receives </a:t>
            </a:r>
            <a:r>
              <a:rPr lang="en-US" sz="1600" dirty="0">
                <a:ea typeface="Cambria Math" pitchFamily="18" charset="0"/>
              </a:rPr>
              <a:t>5</a:t>
            </a:r>
            <a:r>
              <a:rPr lang="en-US" sz="1600" dirty="0"/>
              <a:t> cents back, and then pushes the orange button and receives an orange juice. </a:t>
            </a:r>
          </a:p>
          <a:p>
            <a:pPr>
              <a:spcBef>
                <a:spcPts val="0"/>
              </a:spcBef>
            </a:pPr>
            <a:r>
              <a:rPr lang="en-US" sz="1600" dirty="0"/>
              <a:t>The machine starts in state </a:t>
            </a:r>
            <a:r>
              <a:rPr lang="en-US" sz="1600" i="1" dirty="0"/>
              <a:t>s</a:t>
            </a:r>
            <a:r>
              <a:rPr lang="en-US" sz="1600" baseline="-25000" dirty="0">
                <a:ea typeface="Cambria Math" pitchFamily="18" charset="0"/>
              </a:rPr>
              <a:t>0</a:t>
            </a:r>
            <a:r>
              <a:rPr lang="en-US" sz="1600" dirty="0"/>
              <a:t>. </a:t>
            </a:r>
          </a:p>
          <a:p>
            <a:pPr>
              <a:spcBef>
                <a:spcPts val="0"/>
              </a:spcBef>
            </a:pPr>
            <a:r>
              <a:rPr lang="en-US" sz="1600" dirty="0"/>
              <a:t>The first input is 10 cents, which changes the state to </a:t>
            </a:r>
            <a:r>
              <a:rPr lang="en-US" sz="1600" i="1" dirty="0"/>
              <a:t>s</a:t>
            </a:r>
            <a:r>
              <a:rPr lang="en-US" sz="1600" baseline="-25000" dirty="0">
                <a:ea typeface="Cambria Math" pitchFamily="18" charset="0"/>
              </a:rPr>
              <a:t>2</a:t>
            </a:r>
            <a:r>
              <a:rPr lang="en-US" sz="1600" dirty="0"/>
              <a:t> and gives no output. </a:t>
            </a:r>
          </a:p>
          <a:p>
            <a:pPr>
              <a:spcBef>
                <a:spcPts val="0"/>
              </a:spcBef>
            </a:pPr>
            <a:r>
              <a:rPr lang="en-US" sz="1600" dirty="0"/>
              <a:t>After the second input of </a:t>
            </a:r>
            <a:r>
              <a:rPr lang="en-US" sz="1600" dirty="0">
                <a:ea typeface="Cambria Math" pitchFamily="18" charset="0"/>
              </a:rPr>
              <a:t>25</a:t>
            </a:r>
            <a:r>
              <a:rPr lang="en-US" sz="1600" dirty="0"/>
              <a:t> cents, the state changes to </a:t>
            </a:r>
            <a:r>
              <a:rPr lang="en-US" sz="1600" i="1" dirty="0"/>
              <a:t>s</a:t>
            </a:r>
            <a:r>
              <a:rPr lang="en-US" sz="1600" baseline="-25000" dirty="0">
                <a:ea typeface="Cambria Math" pitchFamily="18" charset="0"/>
              </a:rPr>
              <a:t>6</a:t>
            </a:r>
            <a:r>
              <a:rPr lang="en-US" sz="1600" dirty="0"/>
              <a:t> and gives </a:t>
            </a:r>
            <a:r>
              <a:rPr lang="en-US" sz="1600" dirty="0">
                <a:ea typeface="Cambria Math" pitchFamily="18" charset="0"/>
              </a:rPr>
              <a:t>5</a:t>
            </a:r>
            <a:r>
              <a:rPr lang="en-US" sz="1600" dirty="0"/>
              <a:t> cents as output.</a:t>
            </a:r>
          </a:p>
          <a:p>
            <a:pPr>
              <a:spcBef>
                <a:spcPts val="0"/>
              </a:spcBef>
            </a:pPr>
            <a:r>
              <a:rPr lang="en-US" sz="1600" dirty="0"/>
              <a:t>The last input is the orange button, which changes the state back to </a:t>
            </a:r>
            <a:r>
              <a:rPr lang="en-US" sz="1600" i="1" dirty="0"/>
              <a:t>s</a:t>
            </a:r>
            <a:r>
              <a:rPr lang="en-US" sz="1600" baseline="-25000" dirty="0">
                <a:ea typeface="Cambria Math" pitchFamily="18" charset="0"/>
              </a:rPr>
              <a:t>0</a:t>
            </a:r>
            <a:r>
              <a:rPr lang="en-US" sz="1600" dirty="0"/>
              <a:t> and gives an orange juice as output.</a:t>
            </a:r>
          </a:p>
        </p:txBody>
      </p:sp>
      <p:sp>
        <p:nvSpPr>
          <p:cNvPr id="9" name="Text Placeholder 5"/>
          <p:cNvSpPr>
            <a:spLocks noGrp="1"/>
          </p:cNvSpPr>
          <p:nvPr>
            <p:ph type="body" sz="quarter" idx="15"/>
          </p:nvPr>
        </p:nvSpPr>
        <p:spPr>
          <a:xfrm>
            <a:off x="3465576" y="6477000"/>
            <a:ext cx="2212848" cy="183600"/>
          </a:xfrm>
        </p:spPr>
        <p:txBody>
          <a:bodyPr/>
          <a:lstStyle/>
          <a:p>
            <a:r>
              <a:rPr lang="en-IN" sz="1200" dirty="0">
                <a:hlinkClick r:id="rId3" action="ppaction://hlinksldjump"/>
              </a:rPr>
              <a:t>Jump to long description</a:t>
            </a:r>
            <a:endParaRPr lang="en-IN" sz="1200" dirty="0">
              <a:hlinkClick r:id="" action="ppaction://noaction"/>
            </a:endParaRPr>
          </a:p>
        </p:txBody>
      </p:sp>
    </p:spTree>
    <p:extLst>
      <p:ext uri="{BB962C8B-B14F-4D97-AF65-F5344CB8AC3E}">
        <p14:creationId xmlns:p14="http://schemas.microsoft.com/office/powerpoint/2010/main" val="39601525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FSMs with Outputs</a:t>
            </a:r>
          </a:p>
        </p:txBody>
      </p:sp>
      <p:sp>
        <p:nvSpPr>
          <p:cNvPr id="3" name="Content Placeholder 2"/>
          <p:cNvSpPr>
            <a:spLocks noGrp="1"/>
          </p:cNvSpPr>
          <p:nvPr>
            <p:ph idx="1"/>
          </p:nvPr>
        </p:nvSpPr>
        <p:spPr>
          <a:xfrm>
            <a:off x="457200" y="1295400"/>
            <a:ext cx="8321040" cy="3505200"/>
          </a:xfrm>
        </p:spPr>
        <p:txBody>
          <a:bodyPr/>
          <a:lstStyle/>
          <a:p>
            <a:pPr>
              <a:spcBef>
                <a:spcPts val="600"/>
              </a:spcBef>
            </a:pPr>
            <a:r>
              <a:rPr lang="en-US" sz="1800" dirty="0"/>
              <a:t>A </a:t>
            </a:r>
            <a:r>
              <a:rPr lang="en-US" sz="1800" i="1" dirty="0"/>
              <a:t>finite-state machine M</a:t>
            </a:r>
            <a:r>
              <a:rPr lang="en-US" sz="1800" dirty="0"/>
              <a:t> =(</a:t>
            </a:r>
            <a:r>
              <a:rPr lang="en-US" sz="1800" i="1" dirty="0"/>
              <a:t>S</a:t>
            </a:r>
            <a:r>
              <a:rPr lang="en-US" sz="1800" dirty="0"/>
              <a:t>, </a:t>
            </a:r>
            <a:r>
              <a:rPr lang="en-US" sz="1800" i="1" dirty="0"/>
              <a:t>I</a:t>
            </a:r>
            <a:r>
              <a:rPr lang="en-US" sz="1800" dirty="0"/>
              <a:t>, </a:t>
            </a:r>
            <a:r>
              <a:rPr lang="en-US" sz="1800" i="1" dirty="0"/>
              <a:t>O</a:t>
            </a:r>
            <a:r>
              <a:rPr lang="en-US" sz="1800" dirty="0"/>
              <a:t>, </a:t>
            </a:r>
            <a:r>
              <a:rPr lang="en-US" sz="1800" i="1" dirty="0"/>
              <a:t>f</a:t>
            </a:r>
            <a:r>
              <a:rPr lang="en-US" sz="1800" dirty="0"/>
              <a:t>, </a:t>
            </a:r>
            <a:r>
              <a:rPr lang="en-US" sz="1800" i="1" dirty="0"/>
              <a:t>g</a:t>
            </a:r>
            <a:r>
              <a:rPr lang="en-US" sz="1800" dirty="0"/>
              <a:t>, </a:t>
            </a:r>
            <a:r>
              <a:rPr lang="en-US" sz="1800" i="1" dirty="0"/>
              <a:t>s</a:t>
            </a:r>
            <a:r>
              <a:rPr lang="en-US" sz="1800" baseline="-25000" dirty="0">
                <a:ea typeface="Cambria Math" pitchFamily="18" charset="0"/>
              </a:rPr>
              <a:t>0</a:t>
            </a:r>
            <a:r>
              <a:rPr lang="en-US" sz="1800" dirty="0"/>
              <a:t>) consists of a finite set </a:t>
            </a:r>
            <a:r>
              <a:rPr lang="en-US" sz="1800" i="1" dirty="0"/>
              <a:t>S</a:t>
            </a:r>
            <a:r>
              <a:rPr lang="en-US" sz="1800" dirty="0"/>
              <a:t> of </a:t>
            </a:r>
            <a:r>
              <a:rPr lang="en-US" sz="1800" i="1" dirty="0"/>
              <a:t>states</a:t>
            </a:r>
            <a:r>
              <a:rPr lang="en-US" sz="1800" dirty="0"/>
              <a:t>, a finite </a:t>
            </a:r>
            <a:r>
              <a:rPr lang="en-US" sz="1800" i="1" dirty="0"/>
              <a:t>input alphabet I</a:t>
            </a:r>
            <a:r>
              <a:rPr lang="en-US" sz="1800" dirty="0"/>
              <a:t>, a finite </a:t>
            </a:r>
            <a:r>
              <a:rPr lang="en-US" sz="1800" i="1" dirty="0"/>
              <a:t>output alphabet O</a:t>
            </a:r>
            <a:r>
              <a:rPr lang="en-US" sz="1800" dirty="0"/>
              <a:t>, a </a:t>
            </a:r>
            <a:r>
              <a:rPr lang="en-US" sz="1800" i="1" dirty="0"/>
              <a:t>transition function f</a:t>
            </a:r>
            <a:r>
              <a:rPr lang="en-US" sz="1800" dirty="0"/>
              <a:t> that assigns to each state and input pair a new state, an </a:t>
            </a:r>
            <a:r>
              <a:rPr lang="en-US" sz="1800" i="1" dirty="0"/>
              <a:t>output function g </a:t>
            </a:r>
            <a:r>
              <a:rPr lang="en-US" sz="1800" dirty="0"/>
              <a:t>that assigns to each state and input pair an output, and an </a:t>
            </a:r>
            <a:r>
              <a:rPr lang="en-US" sz="1800" i="1" dirty="0"/>
              <a:t>initial state s</a:t>
            </a:r>
            <a:r>
              <a:rPr lang="en-US" sz="1800" baseline="-25000" dirty="0">
                <a:ea typeface="Cambria Math" pitchFamily="18" charset="0"/>
              </a:rPr>
              <a:t>0</a:t>
            </a:r>
            <a:r>
              <a:rPr lang="en-US" sz="1800" dirty="0"/>
              <a:t> .</a:t>
            </a:r>
          </a:p>
          <a:p>
            <a:pPr>
              <a:spcBef>
                <a:spcPts val="600"/>
              </a:spcBef>
            </a:pPr>
            <a:r>
              <a:rPr lang="en-US" sz="1800" dirty="0"/>
              <a:t>A state table is used to represent the values of the transition function </a:t>
            </a:r>
            <a:r>
              <a:rPr lang="en-US" sz="1800" i="1" dirty="0"/>
              <a:t>f</a:t>
            </a:r>
            <a:r>
              <a:rPr lang="en-US" sz="1800" dirty="0"/>
              <a:t> and the output function </a:t>
            </a:r>
            <a:r>
              <a:rPr lang="en-US" sz="1800" i="1" dirty="0"/>
              <a:t>g</a:t>
            </a:r>
            <a:r>
              <a:rPr lang="en-US" sz="1800" dirty="0"/>
              <a:t> for all (state, input).</a:t>
            </a:r>
          </a:p>
          <a:p>
            <a:pPr>
              <a:spcBef>
                <a:spcPts val="600"/>
              </a:spcBef>
            </a:pPr>
            <a:r>
              <a:rPr lang="en-US" sz="1800" dirty="0"/>
              <a:t>Alternatively, a finite-state machine can be represented by a state diagram, which is a directed graph with labeled edges. Each state is represented by a circle, and arrows labeled with the input and output pair represent the transitions.</a:t>
            </a:r>
          </a:p>
          <a:p>
            <a:pPr>
              <a:spcBef>
                <a:spcPts val="600"/>
              </a:spcBef>
            </a:pPr>
            <a:r>
              <a:rPr lang="en-US" sz="1800" dirty="0"/>
              <a:t>The state table and state diagram both represent the finite state machine with</a:t>
            </a:r>
            <a:br>
              <a:rPr lang="en-US" sz="1800" dirty="0"/>
            </a:br>
            <a:r>
              <a:rPr lang="en-US" sz="1800" dirty="0"/>
              <a:t>S = {</a:t>
            </a:r>
            <a:r>
              <a:rPr lang="en-US" sz="1800" i="1" dirty="0"/>
              <a:t>s</a:t>
            </a:r>
            <a:r>
              <a:rPr lang="en-US" sz="1800" baseline="-25000" dirty="0">
                <a:ea typeface="Cambria Math" pitchFamily="18" charset="0"/>
              </a:rPr>
              <a:t>0</a:t>
            </a:r>
            <a:r>
              <a:rPr lang="en-US" sz="1800" dirty="0"/>
              <a:t> ,</a:t>
            </a:r>
            <a:r>
              <a:rPr lang="en-US" sz="1800" i="1" dirty="0"/>
              <a:t>s</a:t>
            </a:r>
            <a:r>
              <a:rPr lang="en-US" sz="1800" baseline="-25000" dirty="0">
                <a:ea typeface="Cambria Math" pitchFamily="18" charset="0"/>
              </a:rPr>
              <a:t>1</a:t>
            </a:r>
            <a:r>
              <a:rPr lang="en-US" sz="1800" dirty="0"/>
              <a:t> ,</a:t>
            </a:r>
            <a:r>
              <a:rPr lang="en-US" sz="1800" i="1" dirty="0"/>
              <a:t>s</a:t>
            </a:r>
            <a:r>
              <a:rPr lang="en-US" sz="1800" baseline="-25000" dirty="0">
                <a:ea typeface="Cambria Math" pitchFamily="18" charset="0"/>
              </a:rPr>
              <a:t>2</a:t>
            </a:r>
            <a:r>
              <a:rPr lang="en-US" sz="1800" dirty="0"/>
              <a:t> ,</a:t>
            </a:r>
            <a:r>
              <a:rPr lang="en-US" sz="1800" i="1" dirty="0"/>
              <a:t>s</a:t>
            </a:r>
            <a:r>
              <a:rPr lang="en-US" sz="1800" baseline="-25000" dirty="0">
                <a:ea typeface="Cambria Math" pitchFamily="18" charset="0"/>
              </a:rPr>
              <a:t>3</a:t>
            </a:r>
            <a:r>
              <a:rPr lang="en-US" sz="1800" dirty="0"/>
              <a:t>}, </a:t>
            </a:r>
            <a:r>
              <a:rPr lang="en-US" sz="1800" i="1" dirty="0"/>
              <a:t>I</a:t>
            </a:r>
            <a:r>
              <a:rPr lang="en-US" sz="1800" dirty="0"/>
              <a:t> = {</a:t>
            </a:r>
            <a:r>
              <a:rPr lang="en-US" sz="1800" dirty="0">
                <a:ea typeface="Cambria Math" pitchFamily="18" charset="0"/>
              </a:rPr>
              <a:t>0</a:t>
            </a:r>
            <a:r>
              <a:rPr lang="en-US" sz="1800" dirty="0"/>
              <a:t>, </a:t>
            </a:r>
            <a:r>
              <a:rPr lang="en-US" sz="1800" dirty="0">
                <a:ea typeface="Cambria Math" pitchFamily="18" charset="0"/>
              </a:rPr>
              <a:t>1</a:t>
            </a:r>
            <a:r>
              <a:rPr lang="en-US" sz="1800" dirty="0"/>
              <a:t>}, and </a:t>
            </a:r>
            <a:r>
              <a:rPr lang="en-US" sz="1800" i="1" dirty="0"/>
              <a:t>O</a:t>
            </a:r>
            <a:r>
              <a:rPr lang="en-US" sz="1800" dirty="0"/>
              <a:t> = {</a:t>
            </a:r>
            <a:r>
              <a:rPr lang="en-US" sz="1800" dirty="0">
                <a:ea typeface="Cambria Math" pitchFamily="18" charset="0"/>
              </a:rPr>
              <a:t>0</a:t>
            </a:r>
            <a:r>
              <a:rPr lang="en-US" sz="1800" dirty="0"/>
              <a:t>, </a:t>
            </a:r>
            <a:r>
              <a:rPr lang="en-US" sz="1800" dirty="0">
                <a:ea typeface="Cambria Math" pitchFamily="18" charset="0"/>
              </a:rPr>
              <a:t>1</a:t>
            </a:r>
            <a:r>
              <a:rPr lang="en-US" sz="1800" dirty="0"/>
              <a:t>}. </a:t>
            </a:r>
          </a:p>
        </p:txBody>
      </p:sp>
      <p:pic>
        <p:nvPicPr>
          <p:cNvPr id="8" name="Picture 3"/>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1143000" y="4876800"/>
            <a:ext cx="2244904" cy="1737360"/>
          </a:xfrm>
          <a:prstGeom prst="rect">
            <a:avLst/>
          </a:prstGeom>
          <a:extLst>
            <a:ext uri="{909E8E84-426E-40DD-AFC4-6F175D3DCCD1}">
              <a14:hiddenFill xmlns:a14="http://schemas.microsoft.com/office/drawing/2010/main">
                <a:solidFill>
                  <a:srgbClr val="FFFFFF"/>
                </a:solidFill>
              </a14:hiddenFill>
            </a:ext>
          </a:extLst>
        </p:spPr>
      </p:pic>
      <p:pic>
        <p:nvPicPr>
          <p:cNvPr id="7" name="Picture 4" descr="The state diagram for the finite-state machine shown in table 2."/>
          <p:cNvPicPr>
            <a:picLocks noGrp="1" noChangeAspect="1" noChangeArrowheads="1"/>
          </p:cNvPicPr>
          <p:nvPr>
            <p:ph idx="14"/>
          </p:nvPr>
        </p:nvPicPr>
        <p:blipFill>
          <a:blip r:embed="rId3">
            <a:extLst>
              <a:ext uri="{28A0092B-C50C-407E-A947-70E740481C1C}">
                <a14:useLocalDpi xmlns:a14="http://schemas.microsoft.com/office/drawing/2010/main" val="0"/>
              </a:ext>
            </a:extLst>
          </a:blip>
          <a:stretch>
            <a:fillRect/>
          </a:stretch>
        </p:blipFill>
        <p:spPr bwMode="auto">
          <a:xfrm>
            <a:off x="6019799" y="4724400"/>
            <a:ext cx="2443219" cy="1828800"/>
          </a:xfrm>
          <a:prstGeom prst="rect">
            <a:avLst/>
          </a:prstGeom>
          <a:extLst>
            <a:ext uri="{909E8E84-426E-40DD-AFC4-6F175D3DCCD1}">
              <a14:hiddenFill xmlns:a14="http://schemas.microsoft.com/office/drawing/2010/main">
                <a:solidFill>
                  <a:srgbClr val="FFFFFF"/>
                </a:solidFill>
              </a14:hiddenFill>
            </a:ext>
          </a:extLst>
        </p:spPr>
      </p:pic>
      <p:sp>
        <p:nvSpPr>
          <p:cNvPr id="9" name="Text Placeholder 5"/>
          <p:cNvSpPr>
            <a:spLocks noGrp="1"/>
          </p:cNvSpPr>
          <p:nvPr>
            <p:ph type="body" sz="quarter" idx="15"/>
          </p:nvPr>
        </p:nvSpPr>
        <p:spPr>
          <a:xfrm>
            <a:off x="3465576" y="6477000"/>
            <a:ext cx="2212848" cy="183600"/>
          </a:xfrm>
        </p:spPr>
        <p:txBody>
          <a:bodyPr/>
          <a:lstStyle/>
          <a:p>
            <a:r>
              <a:rPr lang="en-IN" sz="1200" dirty="0">
                <a:hlinkClick r:id="rId4" action="ppaction://hlinksldjump"/>
              </a:rPr>
              <a:t>Jump to long description</a:t>
            </a:r>
            <a:endParaRPr lang="en-IN" sz="1200" dirty="0">
              <a:hlinkClick r:id="" action="ppaction://noaction"/>
            </a:endParaRPr>
          </a:p>
        </p:txBody>
      </p:sp>
    </p:spTree>
    <p:extLst>
      <p:ext uri="{BB962C8B-B14F-4D97-AF65-F5344CB8AC3E}">
        <p14:creationId xmlns:p14="http://schemas.microsoft.com/office/powerpoint/2010/main" val="24945529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Unit-delay Machine</a:t>
            </a:r>
            <a:endParaRPr lang="en-US" sz="1500" dirty="0"/>
          </a:p>
        </p:txBody>
      </p:sp>
      <p:sp>
        <p:nvSpPr>
          <p:cNvPr id="3" name="Content Placeholder 2"/>
          <p:cNvSpPr>
            <a:spLocks noGrp="1"/>
          </p:cNvSpPr>
          <p:nvPr>
            <p:ph idx="1"/>
          </p:nvPr>
        </p:nvSpPr>
        <p:spPr>
          <a:xfrm>
            <a:off x="457200" y="1295400"/>
            <a:ext cx="8229600" cy="3749040"/>
          </a:xfrm>
        </p:spPr>
        <p:txBody>
          <a:bodyPr/>
          <a:lstStyle/>
          <a:p>
            <a:pPr>
              <a:spcBef>
                <a:spcPts val="600"/>
              </a:spcBef>
            </a:pPr>
            <a:r>
              <a:rPr lang="en-US" sz="2000" dirty="0"/>
              <a:t>An important element in many electronic devices is a </a:t>
            </a:r>
            <a:r>
              <a:rPr lang="en-US" sz="2000" i="1" dirty="0"/>
              <a:t>unit-delay machine</a:t>
            </a:r>
            <a:r>
              <a:rPr lang="en-US" sz="2000" dirty="0"/>
              <a:t>, which produces as output the input string delayed by a specified amount of time, i.e., padded with an initial string of </a:t>
            </a:r>
            <a:r>
              <a:rPr lang="en-US" sz="2000" dirty="0">
                <a:ea typeface="Cambria Math" pitchFamily="18" charset="0"/>
              </a:rPr>
              <a:t>0</a:t>
            </a:r>
            <a:r>
              <a:rPr lang="en-US" sz="2000" dirty="0"/>
              <a:t>s. </a:t>
            </a:r>
          </a:p>
          <a:p>
            <a:pPr>
              <a:spcBef>
                <a:spcPts val="600"/>
              </a:spcBef>
            </a:pPr>
            <a:r>
              <a:rPr lang="en-US" sz="2000" dirty="0"/>
              <a:t>How can a finite-state machine be constructed that delays an input string by one unit of time, that is, produces as output the bit string </a:t>
            </a:r>
            <a:r>
              <a:rPr lang="en-US" sz="2000" dirty="0">
                <a:ea typeface="Cambria Math" pitchFamily="18" charset="0"/>
              </a:rPr>
              <a:t>0</a:t>
            </a:r>
            <a:r>
              <a:rPr lang="en-US" sz="2000" i="1" dirty="0"/>
              <a:t>x</a:t>
            </a:r>
            <a:r>
              <a:rPr lang="en-US" sz="2000" baseline="-25000" dirty="0">
                <a:ea typeface="Cambria Math" pitchFamily="18" charset="0"/>
              </a:rPr>
              <a:t>1</a:t>
            </a:r>
            <a:r>
              <a:rPr lang="en-US" sz="2000" i="1" dirty="0"/>
              <a:t>x</a:t>
            </a:r>
            <a:r>
              <a:rPr lang="en-US" sz="2000" baseline="-25000" dirty="0">
                <a:ea typeface="Cambria Math" pitchFamily="18" charset="0"/>
              </a:rPr>
              <a:t>2</a:t>
            </a:r>
            <a:r>
              <a:rPr lang="en-US" sz="2000" dirty="0"/>
              <a:t>…</a:t>
            </a:r>
            <a:r>
              <a:rPr lang="en-US" sz="2000" i="1" dirty="0"/>
              <a:t>x</a:t>
            </a:r>
            <a:r>
              <a:rPr lang="en-US" sz="2000" i="1" baseline="-25000" dirty="0"/>
              <a:t>k</a:t>
            </a:r>
            <a:r>
              <a:rPr lang="en-US" sz="2000" baseline="-25000" dirty="0"/>
              <a:t>-</a:t>
            </a:r>
            <a:r>
              <a:rPr lang="en-US" sz="2000" baseline="-25000" dirty="0">
                <a:ea typeface="Cambria Math" pitchFamily="18" charset="0"/>
              </a:rPr>
              <a:t>1</a:t>
            </a:r>
            <a:r>
              <a:rPr lang="en-US" sz="2000" dirty="0"/>
              <a:t> given the input bit string </a:t>
            </a:r>
            <a:r>
              <a:rPr lang="en-US" sz="2000" i="1" dirty="0"/>
              <a:t>x</a:t>
            </a:r>
            <a:r>
              <a:rPr lang="en-US" sz="2000" baseline="-25000" dirty="0">
                <a:ea typeface="Cambria Math" pitchFamily="18" charset="0"/>
              </a:rPr>
              <a:t>1</a:t>
            </a:r>
            <a:r>
              <a:rPr lang="en-US" sz="2000" i="1" dirty="0"/>
              <a:t>x</a:t>
            </a:r>
            <a:r>
              <a:rPr lang="en-US" sz="2000" baseline="-25000" dirty="0">
                <a:ea typeface="Cambria Math" pitchFamily="18" charset="0"/>
              </a:rPr>
              <a:t>2</a:t>
            </a:r>
            <a:r>
              <a:rPr lang="en-US" sz="2000" dirty="0"/>
              <a:t>…</a:t>
            </a:r>
            <a:r>
              <a:rPr lang="en-US" sz="2000" i="1" dirty="0"/>
              <a:t>x</a:t>
            </a:r>
            <a:r>
              <a:rPr lang="en-US" sz="2000" i="1" baseline="-25000" dirty="0"/>
              <a:t>k</a:t>
            </a:r>
            <a:r>
              <a:rPr lang="en-US" sz="2000" baseline="-25000" dirty="0"/>
              <a:t>-</a:t>
            </a:r>
            <a:r>
              <a:rPr lang="en-US" sz="2000" baseline="-25000" dirty="0">
                <a:ea typeface="Cambria Math" pitchFamily="18" charset="0"/>
              </a:rPr>
              <a:t>1</a:t>
            </a:r>
            <a:r>
              <a:rPr lang="en-US" sz="2000" dirty="0"/>
              <a:t>?</a:t>
            </a:r>
          </a:p>
          <a:p>
            <a:pPr>
              <a:spcBef>
                <a:spcPts val="600"/>
              </a:spcBef>
            </a:pPr>
            <a:r>
              <a:rPr lang="en-US" sz="2000" dirty="0"/>
              <a:t>A delay machine can be constructed that has </a:t>
            </a:r>
            <a:r>
              <a:rPr lang="en-US" sz="2000" dirty="0">
                <a:ea typeface="Cambria Math" pitchFamily="18" charset="0"/>
              </a:rPr>
              <a:t>0</a:t>
            </a:r>
            <a:r>
              <a:rPr lang="en-US" sz="2000" dirty="0"/>
              <a:t> or </a:t>
            </a:r>
            <a:r>
              <a:rPr lang="en-US" sz="2000" dirty="0">
                <a:ea typeface="Cambria Math" pitchFamily="18" charset="0"/>
              </a:rPr>
              <a:t>1</a:t>
            </a:r>
            <a:r>
              <a:rPr lang="en-US" sz="2000" dirty="0"/>
              <a:t> as possible inputs. The machine has the start state </a:t>
            </a:r>
            <a:r>
              <a:rPr lang="en-US" sz="2000" i="1" dirty="0"/>
              <a:t>s</a:t>
            </a:r>
            <a:r>
              <a:rPr lang="en-US" sz="2000" baseline="-25000" dirty="0">
                <a:ea typeface="Cambria Math" pitchFamily="18" charset="0"/>
              </a:rPr>
              <a:t>0</a:t>
            </a:r>
            <a:r>
              <a:rPr lang="en-US" sz="2000" dirty="0"/>
              <a:t>. The transition from </a:t>
            </a:r>
            <a:r>
              <a:rPr lang="en-US" sz="2000" i="1" dirty="0"/>
              <a:t>s</a:t>
            </a:r>
            <a:r>
              <a:rPr lang="en-US" sz="2000" baseline="-25000" dirty="0">
                <a:ea typeface="Cambria Math" pitchFamily="18" charset="0"/>
              </a:rPr>
              <a:t>0</a:t>
            </a:r>
            <a:r>
              <a:rPr lang="en-US" sz="2000" dirty="0"/>
              <a:t>  produces an output of </a:t>
            </a:r>
            <a:r>
              <a:rPr lang="en-US" sz="2000" dirty="0">
                <a:ea typeface="Cambria Math" pitchFamily="18" charset="0"/>
              </a:rPr>
              <a:t>0</a:t>
            </a:r>
            <a:r>
              <a:rPr lang="en-US" sz="2000" dirty="0"/>
              <a:t>.  The machine is in state </a:t>
            </a:r>
            <a:r>
              <a:rPr lang="en-US" sz="2000" i="1" dirty="0"/>
              <a:t>s</a:t>
            </a:r>
            <a:r>
              <a:rPr lang="en-US" sz="2000" baseline="-25000" dirty="0">
                <a:ea typeface="Cambria Math" pitchFamily="18" charset="0"/>
              </a:rPr>
              <a:t>1</a:t>
            </a:r>
            <a:r>
              <a:rPr lang="en-US" sz="2000" dirty="0"/>
              <a:t> if the previous input was a </a:t>
            </a:r>
            <a:r>
              <a:rPr lang="en-US" sz="2000" dirty="0">
                <a:ea typeface="Cambria Math" pitchFamily="18" charset="0"/>
              </a:rPr>
              <a:t>1</a:t>
            </a:r>
            <a:r>
              <a:rPr lang="en-US" sz="2000" dirty="0"/>
              <a:t> and it produces </a:t>
            </a:r>
            <a:r>
              <a:rPr lang="en-US" sz="2000" dirty="0">
                <a:ea typeface="Cambria Math" pitchFamily="18" charset="0"/>
              </a:rPr>
              <a:t>1</a:t>
            </a:r>
            <a:r>
              <a:rPr lang="en-US" sz="2000" dirty="0"/>
              <a:t> as output for its next transition, and in state </a:t>
            </a:r>
            <a:r>
              <a:rPr lang="en-US" sz="2000" i="1" dirty="0"/>
              <a:t>s</a:t>
            </a:r>
            <a:r>
              <a:rPr lang="en-US" sz="2000" baseline="-25000" dirty="0">
                <a:ea typeface="Cambria Math" pitchFamily="18" charset="0"/>
              </a:rPr>
              <a:t>2</a:t>
            </a:r>
            <a:r>
              <a:rPr lang="en-US" sz="2000" dirty="0"/>
              <a:t> if the previous input was </a:t>
            </a:r>
            <a:r>
              <a:rPr lang="en-US" sz="2000" dirty="0">
                <a:ea typeface="Cambria Math" pitchFamily="18" charset="0"/>
              </a:rPr>
              <a:t>0 and it produces an output of 0 for its next transition.  </a:t>
            </a:r>
          </a:p>
        </p:txBody>
      </p:sp>
      <p:pic>
        <p:nvPicPr>
          <p:cNvPr id="7" name="Picture 3" descr="A state diagram of a unit-delay machine."/>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6019800" y="4876800"/>
            <a:ext cx="1810804" cy="1554480"/>
          </a:xfrm>
          <a:prstGeom prst="rect">
            <a:avLst/>
          </a:prstGeom>
          <a:extLst>
            <a:ext uri="{909E8E84-426E-40DD-AFC4-6F175D3DCCD1}">
              <a14:hiddenFill xmlns:a14="http://schemas.microsoft.com/office/drawing/2010/main">
                <a:solidFill>
                  <a:srgbClr val="FFFFFF"/>
                </a:solidFill>
              </a14:hiddenFill>
            </a:ext>
          </a:extLst>
        </p:spPr>
      </p:pic>
      <p:sp>
        <p:nvSpPr>
          <p:cNvPr id="5" name="Text Placeholder 4"/>
          <p:cNvSpPr>
            <a:spLocks noGrp="1"/>
          </p:cNvSpPr>
          <p:nvPr>
            <p:ph type="body" sz="quarter" idx="14"/>
          </p:nvPr>
        </p:nvSpPr>
        <p:spPr>
          <a:xfrm>
            <a:off x="3465576" y="6477000"/>
            <a:ext cx="2212848" cy="182880"/>
          </a:xfrm>
        </p:spPr>
        <p:txBody>
          <a:bodyPr/>
          <a:lstStyle/>
          <a:p>
            <a:pPr lvl="0"/>
            <a:r>
              <a:rPr lang="en-IN" sz="1200" dirty="0">
                <a:solidFill>
                  <a:prstClr val="black"/>
                </a:solidFill>
                <a:hlinkClick r:id="rId3" action="ppaction://hlinksldjump"/>
              </a:rPr>
              <a:t>Jump to long description</a:t>
            </a:r>
            <a:endParaRPr lang="en-IN" sz="1200" dirty="0">
              <a:solidFill>
                <a:prstClr val="black"/>
              </a:solidFill>
              <a:hlinkClick r:id="" action="ppaction://noaction"/>
            </a:endParaRPr>
          </a:p>
        </p:txBody>
      </p:sp>
    </p:spTree>
    <p:extLst>
      <p:ext uri="{BB962C8B-B14F-4D97-AF65-F5344CB8AC3E}">
        <p14:creationId xmlns:p14="http://schemas.microsoft.com/office/powerpoint/2010/main" val="21614152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 Machine</a:t>
            </a:r>
            <a:endParaRPr lang="en-US" sz="1500" dirty="0"/>
          </a:p>
        </p:txBody>
      </p:sp>
      <p:sp>
        <p:nvSpPr>
          <p:cNvPr id="3" name="Content Placeholder 2"/>
          <p:cNvSpPr>
            <a:spLocks noGrp="1"/>
          </p:cNvSpPr>
          <p:nvPr>
            <p:ph idx="1"/>
          </p:nvPr>
        </p:nvSpPr>
        <p:spPr>
          <a:xfrm>
            <a:off x="457200" y="1295400"/>
            <a:ext cx="8229600" cy="3749040"/>
          </a:xfrm>
        </p:spPr>
        <p:txBody>
          <a:bodyPr/>
          <a:lstStyle/>
          <a:p>
            <a:pPr>
              <a:lnSpc>
                <a:spcPct val="90000"/>
              </a:lnSpc>
              <a:spcBef>
                <a:spcPts val="0"/>
              </a:spcBef>
            </a:pPr>
            <a:r>
              <a:rPr lang="en-US" sz="1800" dirty="0"/>
              <a:t>We will construct a  finite-state machine that adds two positive integers using their binary expansions.</a:t>
            </a:r>
          </a:p>
          <a:p>
            <a:pPr>
              <a:lnSpc>
                <a:spcPct val="90000"/>
              </a:lnSpc>
              <a:spcBef>
                <a:spcPts val="0"/>
              </a:spcBef>
            </a:pPr>
            <a:r>
              <a:rPr lang="en-US" sz="1800" dirty="0"/>
              <a:t>Recall the conventional procedure to add  (</a:t>
            </a:r>
            <a:r>
              <a:rPr lang="en-US" sz="1800" i="1" dirty="0" err="1"/>
              <a:t>x</a:t>
            </a:r>
            <a:r>
              <a:rPr lang="en-US" sz="1800" i="1" baseline="-25000" dirty="0" err="1"/>
              <a:t>n</a:t>
            </a:r>
            <a:r>
              <a:rPr lang="en-US" sz="1800" dirty="0"/>
              <a:t>…</a:t>
            </a:r>
            <a:r>
              <a:rPr lang="en-US" sz="1800" i="1" dirty="0"/>
              <a:t>x</a:t>
            </a:r>
            <a:r>
              <a:rPr lang="en-US" sz="1800" baseline="-25000" dirty="0">
                <a:latin typeface="Cambria Math" pitchFamily="18" charset="0"/>
                <a:ea typeface="Cambria Math" pitchFamily="18" charset="0"/>
              </a:rPr>
              <a:t>1</a:t>
            </a:r>
            <a:r>
              <a:rPr lang="en-US" sz="1800" i="1" dirty="0"/>
              <a:t>x</a:t>
            </a:r>
            <a:r>
              <a:rPr lang="en-US" sz="1800" baseline="-25000" dirty="0">
                <a:latin typeface="Cambria Math" pitchFamily="18" charset="0"/>
                <a:ea typeface="Cambria Math" pitchFamily="18" charset="0"/>
              </a:rPr>
              <a:t>0</a:t>
            </a:r>
            <a:r>
              <a:rPr lang="en-US" sz="1800" dirty="0"/>
              <a:t>)</a:t>
            </a:r>
            <a:r>
              <a:rPr lang="en-US" sz="1800" baseline="-25000" dirty="0">
                <a:latin typeface="Cambria Math" pitchFamily="18" charset="0"/>
                <a:ea typeface="Cambria Math" pitchFamily="18" charset="0"/>
              </a:rPr>
              <a:t>2 </a:t>
            </a:r>
            <a:r>
              <a:rPr lang="en-US" sz="1800" dirty="0">
                <a:latin typeface="Cambria Math" pitchFamily="18" charset="0"/>
                <a:ea typeface="Cambria Math" pitchFamily="18" charset="0"/>
              </a:rPr>
              <a:t> and </a:t>
            </a:r>
            <a:r>
              <a:rPr lang="en-US" sz="1800" dirty="0"/>
              <a:t> (</a:t>
            </a:r>
            <a:r>
              <a:rPr lang="en-US" sz="1800" i="1" dirty="0" err="1"/>
              <a:t>y</a:t>
            </a:r>
            <a:r>
              <a:rPr lang="en-US" sz="1800" i="1" baseline="-25000" dirty="0" err="1"/>
              <a:t>n</a:t>
            </a:r>
            <a:r>
              <a:rPr lang="en-US" sz="1800" dirty="0"/>
              <a:t>…</a:t>
            </a:r>
            <a:r>
              <a:rPr lang="en-US" sz="1800" i="1" dirty="0"/>
              <a:t>y</a:t>
            </a:r>
            <a:r>
              <a:rPr lang="en-US" sz="1800" baseline="-25000" dirty="0">
                <a:latin typeface="Cambria Math" pitchFamily="18" charset="0"/>
                <a:ea typeface="Cambria Math" pitchFamily="18" charset="0"/>
              </a:rPr>
              <a:t>1</a:t>
            </a:r>
            <a:r>
              <a:rPr lang="en-US" sz="1800" i="1" dirty="0"/>
              <a:t>y</a:t>
            </a:r>
            <a:r>
              <a:rPr lang="en-US" sz="1800" baseline="-25000" dirty="0">
                <a:latin typeface="Cambria Math" pitchFamily="18" charset="0"/>
                <a:ea typeface="Cambria Math" pitchFamily="18" charset="0"/>
              </a:rPr>
              <a:t>0</a:t>
            </a:r>
            <a:r>
              <a:rPr lang="en-US" sz="1800" dirty="0"/>
              <a:t>)</a:t>
            </a:r>
            <a:r>
              <a:rPr lang="en-US" sz="1800" baseline="-25000" dirty="0">
                <a:latin typeface="Cambria Math" pitchFamily="18" charset="0"/>
                <a:ea typeface="Cambria Math" pitchFamily="18" charset="0"/>
              </a:rPr>
              <a:t>2 </a:t>
            </a:r>
            <a:r>
              <a:rPr lang="en-US" sz="1800" dirty="0"/>
              <a:t>.</a:t>
            </a:r>
          </a:p>
          <a:p>
            <a:pPr lvl="1">
              <a:lnSpc>
                <a:spcPct val="90000"/>
              </a:lnSpc>
              <a:spcBef>
                <a:spcPts val="0"/>
              </a:spcBef>
            </a:pPr>
            <a:r>
              <a:rPr lang="en-US" sz="1600" dirty="0"/>
              <a:t>First, the bits </a:t>
            </a:r>
            <a:r>
              <a:rPr lang="en-US" sz="1600" i="1" dirty="0"/>
              <a:t>x</a:t>
            </a:r>
            <a:r>
              <a:rPr lang="en-US" sz="1600" baseline="-25000" dirty="0">
                <a:latin typeface="Cambria Math" pitchFamily="18" charset="0"/>
                <a:ea typeface="Cambria Math" pitchFamily="18" charset="0"/>
              </a:rPr>
              <a:t>0</a:t>
            </a:r>
            <a:r>
              <a:rPr lang="en-US" sz="1600" dirty="0"/>
              <a:t> and </a:t>
            </a:r>
            <a:r>
              <a:rPr lang="en-US" sz="1600" i="1" dirty="0"/>
              <a:t>y</a:t>
            </a:r>
            <a:r>
              <a:rPr lang="en-US" sz="1600" baseline="-25000" dirty="0">
                <a:latin typeface="Cambria Math" pitchFamily="18" charset="0"/>
                <a:ea typeface="Cambria Math" pitchFamily="18" charset="0"/>
              </a:rPr>
              <a:t>0</a:t>
            </a:r>
            <a:r>
              <a:rPr lang="en-US" sz="1600" dirty="0"/>
              <a:t> are added, producing a sum bit </a:t>
            </a:r>
            <a:r>
              <a:rPr lang="en-US" sz="1600" i="1" dirty="0"/>
              <a:t>z</a:t>
            </a:r>
            <a:r>
              <a:rPr lang="en-US" sz="1600" baseline="-25000" dirty="0">
                <a:latin typeface="Cambria Math" pitchFamily="18" charset="0"/>
                <a:ea typeface="Cambria Math" pitchFamily="18" charset="0"/>
              </a:rPr>
              <a:t>0</a:t>
            </a:r>
            <a:r>
              <a:rPr lang="en-US" sz="1600" dirty="0"/>
              <a:t> and a carry bit </a:t>
            </a:r>
            <a:r>
              <a:rPr lang="en-US" sz="1600" i="1" dirty="0"/>
              <a:t>c</a:t>
            </a:r>
            <a:r>
              <a:rPr lang="en-US" sz="1600" baseline="-25000" dirty="0">
                <a:latin typeface="Cambria Math" pitchFamily="18" charset="0"/>
                <a:ea typeface="Cambria Math" pitchFamily="18" charset="0"/>
              </a:rPr>
              <a:t>0</a:t>
            </a:r>
            <a:r>
              <a:rPr lang="en-US" sz="1600" dirty="0"/>
              <a:t>. Next the bits </a:t>
            </a:r>
            <a:r>
              <a:rPr lang="en-US" sz="1600" i="1" dirty="0"/>
              <a:t>x</a:t>
            </a:r>
            <a:r>
              <a:rPr lang="en-US" sz="1600" baseline="-25000" dirty="0">
                <a:latin typeface="Cambria Math" pitchFamily="18" charset="0"/>
                <a:ea typeface="Cambria Math" pitchFamily="18" charset="0"/>
              </a:rPr>
              <a:t>1</a:t>
            </a:r>
            <a:r>
              <a:rPr lang="en-US" sz="1600" dirty="0"/>
              <a:t> and </a:t>
            </a:r>
            <a:r>
              <a:rPr lang="en-US" sz="1600" i="1" dirty="0"/>
              <a:t>y</a:t>
            </a:r>
            <a:r>
              <a:rPr lang="en-US" sz="1600" baseline="-25000" dirty="0">
                <a:latin typeface="Cambria Math" pitchFamily="18" charset="0"/>
                <a:ea typeface="Cambria Math" pitchFamily="18" charset="0"/>
              </a:rPr>
              <a:t>1</a:t>
            </a:r>
            <a:r>
              <a:rPr lang="en-US" sz="1600" dirty="0"/>
              <a:t> are added together with the carry bit </a:t>
            </a:r>
            <a:r>
              <a:rPr lang="en-US" sz="1600" i="1" dirty="0"/>
              <a:t>c</a:t>
            </a:r>
            <a:r>
              <a:rPr lang="en-US" sz="1600" baseline="-25000" dirty="0">
                <a:latin typeface="Cambria Math" pitchFamily="18" charset="0"/>
                <a:ea typeface="Cambria Math" pitchFamily="18" charset="0"/>
              </a:rPr>
              <a:t>0</a:t>
            </a:r>
            <a:r>
              <a:rPr lang="en-US" sz="1600" dirty="0"/>
              <a:t>. This gives a sum bit </a:t>
            </a:r>
            <a:r>
              <a:rPr lang="en-US" sz="1600" i="1" dirty="0"/>
              <a:t>z</a:t>
            </a:r>
            <a:r>
              <a:rPr lang="en-US" sz="1600" baseline="-25000" dirty="0">
                <a:latin typeface="Cambria Math" pitchFamily="18" charset="0"/>
                <a:ea typeface="Cambria Math" pitchFamily="18" charset="0"/>
              </a:rPr>
              <a:t>1</a:t>
            </a:r>
            <a:r>
              <a:rPr lang="en-US" sz="1600" dirty="0"/>
              <a:t> and a carry bit </a:t>
            </a:r>
            <a:r>
              <a:rPr lang="en-US" sz="1600" i="1" dirty="0"/>
              <a:t>c</a:t>
            </a:r>
            <a:r>
              <a:rPr lang="en-US" sz="1600" baseline="-25000" dirty="0">
                <a:latin typeface="Cambria Math" pitchFamily="18" charset="0"/>
                <a:ea typeface="Cambria Math" pitchFamily="18" charset="0"/>
              </a:rPr>
              <a:t>1</a:t>
            </a:r>
            <a:r>
              <a:rPr lang="en-US" sz="1600" dirty="0"/>
              <a:t>. </a:t>
            </a:r>
          </a:p>
          <a:p>
            <a:pPr lvl="1">
              <a:lnSpc>
                <a:spcPct val="90000"/>
              </a:lnSpc>
              <a:spcBef>
                <a:spcPts val="0"/>
              </a:spcBef>
            </a:pPr>
            <a:r>
              <a:rPr lang="en-US" sz="1600" dirty="0"/>
              <a:t>The procedure continues until the </a:t>
            </a:r>
            <a:r>
              <a:rPr lang="en-US" sz="1600" i="1" dirty="0"/>
              <a:t>n</a:t>
            </a:r>
            <a:r>
              <a:rPr lang="en-US" sz="1600" dirty="0"/>
              <a:t>th stage, where </a:t>
            </a:r>
            <a:r>
              <a:rPr lang="en-US" sz="1600" i="1" dirty="0" err="1"/>
              <a:t>x</a:t>
            </a:r>
            <a:r>
              <a:rPr lang="en-US" sz="1600" i="1" baseline="-25000" dirty="0" err="1"/>
              <a:t>n</a:t>
            </a:r>
            <a:r>
              <a:rPr lang="en-US" sz="1600" dirty="0"/>
              <a:t>, </a:t>
            </a:r>
            <a:r>
              <a:rPr lang="en-US" sz="1600" i="1" dirty="0" err="1"/>
              <a:t>y</a:t>
            </a:r>
            <a:r>
              <a:rPr lang="en-US" sz="1600" i="1" baseline="-25000" dirty="0" err="1"/>
              <a:t>n</a:t>
            </a:r>
            <a:r>
              <a:rPr lang="en-US" sz="1600" dirty="0"/>
              <a:t> and the previous carry </a:t>
            </a:r>
            <a:r>
              <a:rPr lang="en-US" sz="1600" i="1" dirty="0"/>
              <a:t>c</a:t>
            </a:r>
            <a:r>
              <a:rPr lang="en-US" sz="1600" i="1" baseline="-25000" dirty="0"/>
              <a:t>n</a:t>
            </a:r>
            <a:r>
              <a:rPr lang="en-US" sz="1600" baseline="-25000" dirty="0"/>
              <a:t>-</a:t>
            </a:r>
            <a:r>
              <a:rPr lang="en-US" sz="1600" baseline="-25000" dirty="0">
                <a:latin typeface="Cambria Math" pitchFamily="18" charset="0"/>
                <a:ea typeface="Cambria Math" pitchFamily="18" charset="0"/>
              </a:rPr>
              <a:t>1</a:t>
            </a:r>
            <a:r>
              <a:rPr lang="en-US" sz="1600" dirty="0"/>
              <a:t> are added to produce the sum bit </a:t>
            </a:r>
            <a:r>
              <a:rPr lang="en-US" sz="1600" i="1" dirty="0" err="1"/>
              <a:t>z</a:t>
            </a:r>
            <a:r>
              <a:rPr lang="en-US" sz="1600" i="1" baseline="-25000" dirty="0" err="1"/>
              <a:t>n</a:t>
            </a:r>
            <a:r>
              <a:rPr lang="en-US" sz="1600" dirty="0"/>
              <a:t> and the carry bit </a:t>
            </a:r>
            <a:r>
              <a:rPr lang="en-US" sz="1600" i="1" dirty="0" err="1"/>
              <a:t>c</a:t>
            </a:r>
            <a:r>
              <a:rPr lang="en-US" sz="1600" i="1" baseline="-25000" dirty="0" err="1"/>
              <a:t>n</a:t>
            </a:r>
            <a:r>
              <a:rPr lang="en-US" sz="1600" dirty="0"/>
              <a:t>, which is equal to the sum bit </a:t>
            </a:r>
            <a:r>
              <a:rPr lang="en-US" sz="1600" i="1" dirty="0"/>
              <a:t>z</a:t>
            </a:r>
            <a:r>
              <a:rPr lang="en-US" sz="1600" i="1" baseline="-25000" dirty="0"/>
              <a:t>n</a:t>
            </a:r>
            <a:r>
              <a:rPr lang="en-US" sz="1600" baseline="-25000" dirty="0"/>
              <a:t>+</a:t>
            </a:r>
            <a:r>
              <a:rPr lang="en-US" sz="1600" baseline="-25000" dirty="0">
                <a:latin typeface="Cambria Math" pitchFamily="18" charset="0"/>
                <a:ea typeface="Cambria Math" pitchFamily="18" charset="0"/>
              </a:rPr>
              <a:t>1</a:t>
            </a:r>
            <a:r>
              <a:rPr lang="en-US" sz="1600" dirty="0"/>
              <a:t>.</a:t>
            </a:r>
          </a:p>
          <a:p>
            <a:pPr>
              <a:lnSpc>
                <a:spcPct val="90000"/>
              </a:lnSpc>
              <a:spcBef>
                <a:spcPts val="0"/>
              </a:spcBef>
            </a:pPr>
            <a:r>
              <a:rPr lang="en-US" sz="1800" dirty="0">
                <a:ea typeface="Cambria Math" pitchFamily="18" charset="0"/>
              </a:rPr>
              <a:t>We can construct a finite state machine that uses just two states. </a:t>
            </a:r>
          </a:p>
          <a:p>
            <a:pPr lvl="1">
              <a:lnSpc>
                <a:spcPct val="90000"/>
              </a:lnSpc>
              <a:spcBef>
                <a:spcPts val="0"/>
              </a:spcBef>
            </a:pPr>
            <a:r>
              <a:rPr lang="en-US" sz="1600" dirty="0">
                <a:ea typeface="Cambria Math" pitchFamily="18" charset="0"/>
              </a:rPr>
              <a:t>The start state </a:t>
            </a:r>
            <a:r>
              <a:rPr lang="en-US" sz="1600" i="1" dirty="0">
                <a:ea typeface="Cambria Math" pitchFamily="18" charset="0"/>
              </a:rPr>
              <a:t>s</a:t>
            </a:r>
            <a:r>
              <a:rPr lang="en-US" sz="1600" baseline="-25000" dirty="0">
                <a:latin typeface="Cambria Math" pitchFamily="18" charset="0"/>
                <a:ea typeface="Cambria Math" pitchFamily="18" charset="0"/>
              </a:rPr>
              <a:t>0</a:t>
            </a:r>
            <a:r>
              <a:rPr lang="en-US" sz="1600" dirty="0">
                <a:ea typeface="Cambria Math" pitchFamily="18" charset="0"/>
              </a:rPr>
              <a:t> is used to remember that the previous carry is </a:t>
            </a:r>
            <a:r>
              <a:rPr lang="en-US" sz="1600" dirty="0">
                <a:latin typeface="Cambria Math" pitchFamily="18" charset="0"/>
                <a:ea typeface="Cambria Math" pitchFamily="18" charset="0"/>
              </a:rPr>
              <a:t>0</a:t>
            </a:r>
            <a:r>
              <a:rPr lang="en-US" sz="1600" dirty="0">
                <a:ea typeface="Cambria Math" pitchFamily="18" charset="0"/>
              </a:rPr>
              <a:t>. </a:t>
            </a:r>
          </a:p>
          <a:p>
            <a:pPr lvl="1">
              <a:lnSpc>
                <a:spcPct val="90000"/>
              </a:lnSpc>
              <a:spcBef>
                <a:spcPts val="0"/>
              </a:spcBef>
            </a:pPr>
            <a:r>
              <a:rPr lang="en-US" sz="1600" dirty="0">
                <a:ea typeface="Cambria Math" pitchFamily="18" charset="0"/>
              </a:rPr>
              <a:t>The other state </a:t>
            </a:r>
            <a:r>
              <a:rPr lang="en-US" sz="1600" i="1" dirty="0">
                <a:ea typeface="Cambria Math" pitchFamily="18" charset="0"/>
              </a:rPr>
              <a:t>s</a:t>
            </a:r>
            <a:r>
              <a:rPr lang="en-US" sz="1600" baseline="-25000" dirty="0">
                <a:latin typeface="Cambria Math" pitchFamily="18" charset="0"/>
                <a:ea typeface="Cambria Math" pitchFamily="18" charset="0"/>
              </a:rPr>
              <a:t>1</a:t>
            </a:r>
            <a:r>
              <a:rPr lang="en-US" sz="1600" dirty="0">
                <a:ea typeface="Cambria Math" pitchFamily="18" charset="0"/>
              </a:rPr>
              <a:t> is used to remember that the previous carry is </a:t>
            </a:r>
            <a:r>
              <a:rPr lang="en-US" sz="1600" dirty="0">
                <a:latin typeface="Cambria Math" pitchFamily="18" charset="0"/>
                <a:ea typeface="Cambria Math" pitchFamily="18" charset="0"/>
              </a:rPr>
              <a:t>1</a:t>
            </a:r>
            <a:r>
              <a:rPr lang="en-US" sz="1600" dirty="0">
                <a:ea typeface="Cambria Math" pitchFamily="18" charset="0"/>
              </a:rPr>
              <a:t>.  (For simplicity, we assume that both </a:t>
            </a:r>
            <a:r>
              <a:rPr lang="en-US" sz="1600" i="1" dirty="0" err="1">
                <a:ea typeface="Cambria Math" pitchFamily="18" charset="0"/>
              </a:rPr>
              <a:t>x</a:t>
            </a:r>
            <a:r>
              <a:rPr lang="en-US" sz="1600" i="1" baseline="-25000" dirty="0" err="1">
                <a:ea typeface="Cambria Math" pitchFamily="18" charset="0"/>
              </a:rPr>
              <a:t>n</a:t>
            </a:r>
            <a:r>
              <a:rPr lang="en-US" sz="1600" dirty="0">
                <a:ea typeface="Cambria Math" pitchFamily="18" charset="0"/>
              </a:rPr>
              <a:t> and </a:t>
            </a:r>
            <a:r>
              <a:rPr lang="en-US" sz="1600" i="1" dirty="0" err="1">
                <a:ea typeface="Cambria Math" pitchFamily="18" charset="0"/>
              </a:rPr>
              <a:t>y</a:t>
            </a:r>
            <a:r>
              <a:rPr lang="en-US" sz="1600" i="1" baseline="-25000" dirty="0" err="1">
                <a:ea typeface="Cambria Math" pitchFamily="18" charset="0"/>
              </a:rPr>
              <a:t>n</a:t>
            </a:r>
            <a:r>
              <a:rPr lang="en-US" sz="1600" dirty="0">
                <a:ea typeface="Cambria Math" pitchFamily="18" charset="0"/>
              </a:rPr>
              <a:t> are </a:t>
            </a:r>
            <a:r>
              <a:rPr lang="en-US" sz="1600" dirty="0">
                <a:latin typeface="Cambria Math" pitchFamily="18" charset="0"/>
                <a:ea typeface="Cambria Math" pitchFamily="18" charset="0"/>
              </a:rPr>
              <a:t>0</a:t>
            </a:r>
            <a:r>
              <a:rPr lang="en-US" sz="1600" dirty="0">
                <a:ea typeface="Cambria Math" pitchFamily="18" charset="0"/>
              </a:rPr>
              <a:t>.)</a:t>
            </a:r>
          </a:p>
          <a:p>
            <a:pPr lvl="1">
              <a:lnSpc>
                <a:spcPct val="90000"/>
              </a:lnSpc>
              <a:spcBef>
                <a:spcPts val="0"/>
              </a:spcBef>
            </a:pPr>
            <a:r>
              <a:rPr lang="en-US" sz="1600" dirty="0">
                <a:ea typeface="Cambria Math" pitchFamily="18" charset="0"/>
              </a:rPr>
              <a:t>The inputs are pairs of bits. The transitions and the outputs are constructed from the sum of the two bits in the input and the carry represented by the state. </a:t>
            </a:r>
          </a:p>
          <a:p>
            <a:pPr lvl="1">
              <a:lnSpc>
                <a:spcPct val="90000"/>
              </a:lnSpc>
              <a:spcBef>
                <a:spcPts val="0"/>
              </a:spcBef>
            </a:pPr>
            <a:r>
              <a:rPr lang="en-US" sz="1600" dirty="0"/>
              <a:t>For example, when the machine is in state </a:t>
            </a:r>
            <a:r>
              <a:rPr lang="en-US" sz="1600" i="1" dirty="0"/>
              <a:t>s</a:t>
            </a:r>
            <a:r>
              <a:rPr lang="en-US" sz="1600" baseline="-25000" dirty="0">
                <a:latin typeface="Cambria Math" pitchFamily="18" charset="0"/>
                <a:ea typeface="Cambria Math" pitchFamily="18" charset="0"/>
              </a:rPr>
              <a:t>1</a:t>
            </a:r>
            <a:r>
              <a:rPr lang="en-US" sz="1600" dirty="0"/>
              <a:t> and receives </a:t>
            </a:r>
            <a:r>
              <a:rPr lang="en-US" sz="1600" dirty="0">
                <a:latin typeface="Cambria Math" pitchFamily="18" charset="0"/>
                <a:ea typeface="Cambria Math" pitchFamily="18" charset="0"/>
              </a:rPr>
              <a:t>01 </a:t>
            </a:r>
            <a:r>
              <a:rPr lang="en-US" sz="1600" dirty="0"/>
              <a:t>as input, the next state is </a:t>
            </a:r>
            <a:r>
              <a:rPr lang="en-US" sz="1600" i="1" dirty="0"/>
              <a:t>s</a:t>
            </a:r>
            <a:r>
              <a:rPr lang="en-US" sz="1600" baseline="-25000" dirty="0">
                <a:latin typeface="Cambria Math" pitchFamily="18" charset="0"/>
                <a:ea typeface="Cambria Math" pitchFamily="18" charset="0"/>
              </a:rPr>
              <a:t>1</a:t>
            </a:r>
            <a:r>
              <a:rPr lang="en-US" sz="1600" dirty="0"/>
              <a:t> and the output is </a:t>
            </a:r>
            <a:r>
              <a:rPr lang="en-US" sz="1600" dirty="0">
                <a:latin typeface="Cambria Math" pitchFamily="18" charset="0"/>
                <a:ea typeface="Cambria Math" pitchFamily="18" charset="0"/>
              </a:rPr>
              <a:t>0</a:t>
            </a:r>
            <a:r>
              <a:rPr lang="en-US" sz="1600" dirty="0"/>
              <a:t>, because the sum </a:t>
            </a:r>
            <a:r>
              <a:rPr lang="en-US" sz="1600" dirty="0">
                <a:latin typeface="Cambria Math" pitchFamily="18" charset="0"/>
                <a:ea typeface="Cambria Math" pitchFamily="18" charset="0"/>
              </a:rPr>
              <a:t>0</a:t>
            </a:r>
            <a:r>
              <a:rPr lang="en-US" sz="1600" dirty="0"/>
              <a:t> + </a:t>
            </a:r>
            <a:r>
              <a:rPr lang="en-US" sz="1600" dirty="0">
                <a:latin typeface="Cambria Math" pitchFamily="18" charset="0"/>
                <a:ea typeface="Cambria Math" pitchFamily="18" charset="0"/>
              </a:rPr>
              <a:t>1</a:t>
            </a:r>
            <a:r>
              <a:rPr lang="en-US" sz="1600" dirty="0"/>
              <a:t> + </a:t>
            </a:r>
            <a:r>
              <a:rPr lang="en-US" sz="1600" dirty="0">
                <a:latin typeface="Cambria Math" pitchFamily="18" charset="0"/>
                <a:ea typeface="Cambria Math" pitchFamily="18" charset="0"/>
              </a:rPr>
              <a:t>1 </a:t>
            </a:r>
            <a:r>
              <a:rPr lang="en-US" sz="1600" dirty="0"/>
              <a:t>=(</a:t>
            </a:r>
            <a:r>
              <a:rPr lang="en-US" sz="1600" dirty="0">
                <a:latin typeface="Cambria Math" pitchFamily="18" charset="0"/>
                <a:ea typeface="Cambria Math" pitchFamily="18" charset="0"/>
              </a:rPr>
              <a:t>10</a:t>
            </a:r>
            <a:r>
              <a:rPr lang="en-US" sz="1600" dirty="0"/>
              <a:t>)</a:t>
            </a:r>
            <a:r>
              <a:rPr lang="en-US" sz="1600" baseline="-25000" dirty="0">
                <a:latin typeface="Cambria Math" pitchFamily="18" charset="0"/>
                <a:ea typeface="Cambria Math" pitchFamily="18" charset="0"/>
              </a:rPr>
              <a:t>2</a:t>
            </a:r>
            <a:r>
              <a:rPr lang="en-US" sz="1600" dirty="0">
                <a:latin typeface="Cambria Math" pitchFamily="18" charset="0"/>
                <a:ea typeface="Cambria Math" pitchFamily="18" charset="0"/>
              </a:rPr>
              <a:t>.</a:t>
            </a:r>
            <a:endParaRPr lang="en-US" sz="1600" baseline="-25000" dirty="0">
              <a:latin typeface="Cambria Math" pitchFamily="18" charset="0"/>
              <a:ea typeface="Cambria Math" pitchFamily="18" charset="0"/>
            </a:endParaRPr>
          </a:p>
        </p:txBody>
      </p:sp>
      <p:pic>
        <p:nvPicPr>
          <p:cNvPr id="7" name="Picture 3" descr="A state diagram of a finite-state machine for addition."/>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5638800" y="5257800"/>
            <a:ext cx="2825910" cy="1371600"/>
          </a:xfrm>
          <a:prstGeom prst="rect">
            <a:avLst/>
          </a:prstGeom>
          <a:extLst>
            <a:ext uri="{909E8E84-426E-40DD-AFC4-6F175D3DCCD1}">
              <a14:hiddenFill xmlns:a14="http://schemas.microsoft.com/office/drawing/2010/main">
                <a:solidFill>
                  <a:srgbClr val="FFFFFF"/>
                </a:solidFill>
              </a14:hiddenFill>
            </a:ext>
          </a:extLst>
        </p:spPr>
      </p:pic>
      <p:sp>
        <p:nvSpPr>
          <p:cNvPr id="5" name="Text Placeholder 4"/>
          <p:cNvSpPr>
            <a:spLocks noGrp="1"/>
          </p:cNvSpPr>
          <p:nvPr>
            <p:ph type="body" sz="quarter" idx="14"/>
          </p:nvPr>
        </p:nvSpPr>
        <p:spPr>
          <a:xfrm>
            <a:off x="3465576" y="6477000"/>
            <a:ext cx="2212848" cy="182880"/>
          </a:xfrm>
        </p:spPr>
        <p:txBody>
          <a:bodyPr/>
          <a:lstStyle/>
          <a:p>
            <a:pPr lvl="0"/>
            <a:r>
              <a:rPr lang="en-IN" sz="1200" dirty="0">
                <a:solidFill>
                  <a:prstClr val="black"/>
                </a:solidFill>
                <a:hlinkClick r:id="rId3" action="ppaction://hlinksldjump"/>
              </a:rPr>
              <a:t>Jump to long description</a:t>
            </a:r>
            <a:endParaRPr lang="en-IN" sz="1200" dirty="0">
              <a:solidFill>
                <a:prstClr val="black"/>
              </a:solidFill>
              <a:hlinkClick r:id="" action="ppaction://noaction"/>
            </a:endParaRPr>
          </a:p>
        </p:txBody>
      </p:sp>
    </p:spTree>
    <p:extLst>
      <p:ext uri="{BB962C8B-B14F-4D97-AF65-F5344CB8AC3E}">
        <p14:creationId xmlns:p14="http://schemas.microsoft.com/office/powerpoint/2010/main" val="4184339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62200"/>
            <a:ext cx="9144000" cy="1188720"/>
          </a:xfrm>
        </p:spPr>
        <p:txBody>
          <a:bodyPr anchor="b"/>
          <a:lstStyle/>
          <a:p>
            <a:r>
              <a:rPr lang="en-US" sz="6000" b="1" dirty="0"/>
              <a:t>Finite-State Machines with No Output</a:t>
            </a:r>
          </a:p>
        </p:txBody>
      </p:sp>
      <p:sp>
        <p:nvSpPr>
          <p:cNvPr id="3" name="Content Placeholder 2"/>
          <p:cNvSpPr>
            <a:spLocks noGrp="1"/>
          </p:cNvSpPr>
          <p:nvPr>
            <p:ph idx="1"/>
          </p:nvPr>
        </p:nvSpPr>
        <p:spPr>
          <a:xfrm>
            <a:off x="3200400" y="3810000"/>
            <a:ext cx="2743200" cy="640080"/>
          </a:xfrm>
        </p:spPr>
        <p:txBody>
          <a:bodyPr/>
          <a:lstStyle/>
          <a:p>
            <a:pPr algn="ctr"/>
            <a:r>
              <a:rPr lang="en-US" dirty="0"/>
              <a:t>Section 13.3</a:t>
            </a:r>
          </a:p>
        </p:txBody>
      </p:sp>
    </p:spTree>
    <p:extLst>
      <p:ext uri="{BB962C8B-B14F-4D97-AF65-F5344CB8AC3E}">
        <p14:creationId xmlns:p14="http://schemas.microsoft.com/office/powerpoint/2010/main" val="3774003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r>
              <a:rPr lang="en-US" sz="1500" dirty="0"/>
              <a:t> 3</a:t>
            </a:r>
            <a:endParaRPr lang="en-US" dirty="0"/>
          </a:p>
        </p:txBody>
      </p:sp>
      <p:sp>
        <p:nvSpPr>
          <p:cNvPr id="3" name="Content Placeholder 2"/>
          <p:cNvSpPr>
            <a:spLocks noGrp="1"/>
          </p:cNvSpPr>
          <p:nvPr>
            <p:ph idx="1"/>
          </p:nvPr>
        </p:nvSpPr>
        <p:spPr/>
        <p:txBody>
          <a:bodyPr/>
          <a:lstStyle/>
          <a:p>
            <a:pPr>
              <a:spcAft>
                <a:spcPts val="1200"/>
              </a:spcAft>
            </a:pPr>
            <a:r>
              <a:rPr lang="en-US" dirty="0"/>
              <a:t>Set of Strings</a:t>
            </a:r>
          </a:p>
          <a:p>
            <a:pPr>
              <a:spcAft>
                <a:spcPts val="1200"/>
              </a:spcAft>
            </a:pPr>
            <a:r>
              <a:rPr lang="en-US" dirty="0"/>
              <a:t>Finite-State Automata</a:t>
            </a:r>
          </a:p>
          <a:p>
            <a:pPr>
              <a:spcAft>
                <a:spcPts val="1200"/>
              </a:spcAft>
            </a:pPr>
            <a:r>
              <a:rPr lang="en-US" dirty="0"/>
              <a:t>Language Recognition by Finite-State Machines</a:t>
            </a:r>
          </a:p>
          <a:p>
            <a:pPr>
              <a:spcAft>
                <a:spcPts val="1200"/>
              </a:spcAft>
            </a:pPr>
            <a:r>
              <a:rPr lang="en-US" dirty="0"/>
              <a:t>Designing Finite-State Automata</a:t>
            </a:r>
          </a:p>
          <a:p>
            <a:pPr>
              <a:spcAft>
                <a:spcPts val="1200"/>
              </a:spcAft>
            </a:pPr>
            <a:r>
              <a:rPr lang="en-US" dirty="0"/>
              <a:t>Equivalent Finite-State Automata (</a:t>
            </a:r>
            <a:r>
              <a:rPr lang="en-US" i="1" dirty="0"/>
              <a:t>not currently included in overheads</a:t>
            </a:r>
            <a:r>
              <a:rPr lang="en-US" dirty="0"/>
              <a:t>)</a:t>
            </a:r>
          </a:p>
          <a:p>
            <a:pPr>
              <a:spcAft>
                <a:spcPts val="1200"/>
              </a:spcAft>
            </a:pPr>
            <a:r>
              <a:rPr lang="en-US" dirty="0"/>
              <a:t>Nondeterministic Finite-State Automata</a:t>
            </a:r>
          </a:p>
        </p:txBody>
      </p:sp>
    </p:spTree>
    <p:extLst>
      <p:ext uri="{BB962C8B-B14F-4D97-AF65-F5344CB8AC3E}">
        <p14:creationId xmlns:p14="http://schemas.microsoft.com/office/powerpoint/2010/main" val="14881897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772400" cy="1188720"/>
          </a:xfrm>
        </p:spPr>
        <p:txBody>
          <a:bodyPr/>
          <a:lstStyle/>
          <a:p>
            <a:r>
              <a:rPr lang="en-US" dirty="0"/>
              <a:t>Set of Strings</a:t>
            </a:r>
          </a:p>
        </p:txBody>
      </p:sp>
      <p:pic>
        <p:nvPicPr>
          <p:cNvPr id="8" name="Picture 2" descr="A portrait of Stephen Cole Kleene."/>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8113361" y="36576"/>
            <a:ext cx="954439" cy="1097280"/>
          </a:xfrm>
          <a:prstGeom prst="rect">
            <a:avLst/>
          </a:prstGeom>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5974080" y="304800"/>
            <a:ext cx="2103120" cy="685800"/>
          </a:xfrm>
        </p:spPr>
        <p:txBody>
          <a:bodyPr/>
          <a:lstStyle/>
          <a:p>
            <a:pPr algn="r"/>
            <a:r>
              <a:rPr lang="en-US" sz="1800" dirty="0"/>
              <a:t>Stephen Cole Kleene (</a:t>
            </a:r>
            <a:r>
              <a:rPr lang="en-US" sz="1800" dirty="0">
                <a:ea typeface="Cambria Math" pitchFamily="18" charset="0"/>
              </a:rPr>
              <a:t>1909-1994</a:t>
            </a:r>
            <a:r>
              <a:rPr lang="en-US" sz="1800" dirty="0"/>
              <a:t>)</a:t>
            </a:r>
          </a:p>
        </p:txBody>
      </p:sp>
      <p:sp>
        <p:nvSpPr>
          <p:cNvPr id="10" name="Content Placeholder 4"/>
          <p:cNvSpPr>
            <a:spLocks noGrp="1"/>
          </p:cNvSpPr>
          <p:nvPr>
            <p:ph idx="14"/>
          </p:nvPr>
        </p:nvSpPr>
        <p:spPr>
          <a:xfrm>
            <a:off x="457200" y="1301496"/>
            <a:ext cx="8138160" cy="4413504"/>
          </a:xfrm>
        </p:spPr>
        <p:txBody>
          <a:bodyPr/>
          <a:lstStyle/>
          <a:p>
            <a:pPr>
              <a:lnSpc>
                <a:spcPct val="85000"/>
              </a:lnSpc>
              <a:spcBef>
                <a:spcPts val="0"/>
              </a:spcBef>
            </a:pPr>
            <a:r>
              <a:rPr lang="en-US" sz="2400" dirty="0"/>
              <a:t>FSMs with no output, but with some states designated as </a:t>
            </a:r>
            <a:r>
              <a:rPr lang="en-US" sz="2400" i="1" dirty="0"/>
              <a:t>accepting states</a:t>
            </a:r>
            <a:r>
              <a:rPr lang="en-US" sz="2400" dirty="0"/>
              <a:t>,  are specifically designed for recognizing languages. </a:t>
            </a:r>
          </a:p>
          <a:p>
            <a:pPr>
              <a:lnSpc>
                <a:spcPct val="85000"/>
              </a:lnSpc>
              <a:spcBef>
                <a:spcPts val="0"/>
              </a:spcBef>
            </a:pPr>
            <a:r>
              <a:rPr lang="en-US" sz="2400" dirty="0"/>
              <a:t>The </a:t>
            </a:r>
            <a:r>
              <a:rPr lang="en-US" sz="2400" i="1" dirty="0"/>
              <a:t>concatenation</a:t>
            </a:r>
            <a:r>
              <a:rPr lang="en-US" sz="2400" dirty="0"/>
              <a:t> of </a:t>
            </a:r>
            <a:r>
              <a:rPr lang="en-US" sz="2400" i="1" dirty="0"/>
              <a:t>A</a:t>
            </a:r>
            <a:r>
              <a:rPr lang="en-US" sz="2400" dirty="0"/>
              <a:t> and </a:t>
            </a:r>
            <a:r>
              <a:rPr lang="en-US" sz="2400" i="1" dirty="0"/>
              <a:t>B,</a:t>
            </a:r>
            <a:r>
              <a:rPr lang="en-US" sz="2400" dirty="0"/>
              <a:t> where </a:t>
            </a:r>
            <a:r>
              <a:rPr lang="en-US" sz="2400" i="1" dirty="0"/>
              <a:t>A</a:t>
            </a:r>
            <a:r>
              <a:rPr lang="en-US" sz="2400" dirty="0"/>
              <a:t> and </a:t>
            </a:r>
            <a:r>
              <a:rPr lang="en-US" sz="2400" i="1" dirty="0"/>
              <a:t>B</a:t>
            </a:r>
            <a:r>
              <a:rPr lang="en-US" sz="2400" dirty="0"/>
              <a:t> are subsets of </a:t>
            </a:r>
            <a:r>
              <a:rPr lang="en-US" sz="2400" i="1" dirty="0"/>
              <a:t>V</a:t>
            </a:r>
            <a:r>
              <a:rPr lang="en-US" sz="2400" dirty="0"/>
              <a:t>*, denoted by </a:t>
            </a:r>
            <a:r>
              <a:rPr lang="en-US" sz="2400" i="1" dirty="0"/>
              <a:t>AB</a:t>
            </a:r>
            <a:r>
              <a:rPr lang="en-US" sz="2400" dirty="0"/>
              <a:t>, is the set of all strings of the form </a:t>
            </a:r>
            <a:r>
              <a:rPr lang="en-US" sz="2400" i="1" dirty="0" err="1"/>
              <a:t>xy</a:t>
            </a:r>
            <a:r>
              <a:rPr lang="en-US" sz="2400" dirty="0"/>
              <a:t>, where </a:t>
            </a:r>
            <a:r>
              <a:rPr lang="en-US" sz="2400" i="1" dirty="0"/>
              <a:t>x</a:t>
            </a:r>
            <a:r>
              <a:rPr lang="en-US" sz="2400" dirty="0"/>
              <a:t> is a string in </a:t>
            </a:r>
            <a:r>
              <a:rPr lang="en-US" sz="2400" i="1" dirty="0"/>
              <a:t>A</a:t>
            </a:r>
            <a:r>
              <a:rPr lang="en-US" sz="2400" dirty="0"/>
              <a:t> and </a:t>
            </a:r>
            <a:r>
              <a:rPr lang="en-US" sz="2400" i="1" dirty="0"/>
              <a:t>y</a:t>
            </a:r>
            <a:r>
              <a:rPr lang="en-US" sz="2400" dirty="0"/>
              <a:t> is a string in </a:t>
            </a:r>
            <a:r>
              <a:rPr lang="en-US" sz="2400" i="1" dirty="0"/>
              <a:t>B</a:t>
            </a:r>
            <a:r>
              <a:rPr lang="en-US" sz="2400" dirty="0"/>
              <a:t>.</a:t>
            </a:r>
          </a:p>
          <a:p>
            <a:pPr>
              <a:lnSpc>
                <a:spcPct val="85000"/>
              </a:lnSpc>
              <a:spcBef>
                <a:spcPts val="0"/>
              </a:spcBef>
            </a:pPr>
            <a:r>
              <a:rPr lang="en-US" sz="2400" dirty="0"/>
              <a:t>Let </a:t>
            </a:r>
            <a:r>
              <a:rPr lang="en-US" sz="2400" i="1" dirty="0"/>
              <a:t>A </a:t>
            </a:r>
            <a:r>
              <a:rPr lang="en-US" sz="2400" dirty="0"/>
              <a:t>= {</a:t>
            </a:r>
            <a:r>
              <a:rPr lang="en-US" sz="2400" dirty="0">
                <a:ea typeface="Cambria Math" pitchFamily="18" charset="0"/>
              </a:rPr>
              <a:t>0</a:t>
            </a:r>
            <a:r>
              <a:rPr lang="en-US" sz="2400" dirty="0"/>
              <a:t>, </a:t>
            </a:r>
            <a:r>
              <a:rPr lang="en-US" sz="2400" dirty="0">
                <a:ea typeface="Cambria Math" pitchFamily="18" charset="0"/>
              </a:rPr>
              <a:t>11</a:t>
            </a:r>
            <a:r>
              <a:rPr lang="en-US" sz="2400" dirty="0"/>
              <a:t>} and </a:t>
            </a:r>
            <a:r>
              <a:rPr lang="en-US" sz="2400" i="1" dirty="0"/>
              <a:t>B</a:t>
            </a:r>
            <a:r>
              <a:rPr lang="en-US" sz="2400" dirty="0"/>
              <a:t> = {</a:t>
            </a:r>
            <a:r>
              <a:rPr lang="en-US" sz="2400" dirty="0">
                <a:ea typeface="Cambria Math" pitchFamily="18" charset="0"/>
              </a:rPr>
              <a:t>1</a:t>
            </a:r>
            <a:r>
              <a:rPr lang="en-US" sz="2400" dirty="0"/>
              <a:t>, </a:t>
            </a:r>
            <a:r>
              <a:rPr lang="en-US" sz="2400" dirty="0">
                <a:ea typeface="Cambria Math" pitchFamily="18" charset="0"/>
              </a:rPr>
              <a:t>10</a:t>
            </a:r>
            <a:r>
              <a:rPr lang="en-US" sz="2400" dirty="0"/>
              <a:t>, </a:t>
            </a:r>
            <a:r>
              <a:rPr lang="en-US" sz="2400" dirty="0">
                <a:ea typeface="Cambria Math" pitchFamily="18" charset="0"/>
              </a:rPr>
              <a:t>110</a:t>
            </a:r>
            <a:r>
              <a:rPr lang="en-US" sz="2400" dirty="0"/>
              <a:t>}. Then</a:t>
            </a:r>
          </a:p>
          <a:p>
            <a:pPr marL="914400">
              <a:lnSpc>
                <a:spcPct val="85000"/>
              </a:lnSpc>
              <a:spcBef>
                <a:spcPts val="0"/>
              </a:spcBef>
            </a:pPr>
            <a:r>
              <a:rPr lang="en-US" sz="2400" i="1" dirty="0"/>
              <a:t>AB</a:t>
            </a:r>
            <a:r>
              <a:rPr lang="en-US" sz="2400" dirty="0"/>
              <a:t> = {</a:t>
            </a:r>
            <a:r>
              <a:rPr lang="en-US" sz="2400" dirty="0">
                <a:ea typeface="Cambria Math" pitchFamily="18" charset="0"/>
              </a:rPr>
              <a:t>01, 010, 0110, 111, 110, 11110</a:t>
            </a:r>
            <a:r>
              <a:rPr lang="en-US" sz="2400" dirty="0"/>
              <a:t>} and</a:t>
            </a:r>
          </a:p>
          <a:p>
            <a:pPr marL="914400">
              <a:lnSpc>
                <a:spcPct val="85000"/>
              </a:lnSpc>
              <a:spcBef>
                <a:spcPts val="0"/>
              </a:spcBef>
            </a:pPr>
            <a:r>
              <a:rPr lang="en-US" sz="2400" i="1" dirty="0"/>
              <a:t>BA</a:t>
            </a:r>
            <a:r>
              <a:rPr lang="en-US" sz="2400" dirty="0"/>
              <a:t> = {</a:t>
            </a:r>
            <a:r>
              <a:rPr lang="en-US" sz="2400" dirty="0">
                <a:ea typeface="Cambria Math" pitchFamily="18" charset="0"/>
              </a:rPr>
              <a:t>10, 111, 100, 1011, 1100, 11011</a:t>
            </a:r>
            <a:r>
              <a:rPr lang="en-US" sz="2400" dirty="0"/>
              <a:t>}</a:t>
            </a:r>
          </a:p>
          <a:p>
            <a:pPr>
              <a:lnSpc>
                <a:spcPct val="85000"/>
              </a:lnSpc>
              <a:spcBef>
                <a:spcPts val="0"/>
              </a:spcBef>
            </a:pPr>
            <a:r>
              <a:rPr lang="en-US" sz="2400" dirty="0"/>
              <a:t>If </a:t>
            </a:r>
            <a:r>
              <a:rPr lang="en-US" sz="2400" i="1" dirty="0"/>
              <a:t>A</a:t>
            </a:r>
            <a:r>
              <a:rPr lang="en-US" sz="2400" dirty="0"/>
              <a:t> is a subset of </a:t>
            </a:r>
            <a:r>
              <a:rPr lang="en-US" sz="2400" i="1" dirty="0"/>
              <a:t>V</a:t>
            </a:r>
            <a:r>
              <a:rPr lang="en-US" sz="2400" dirty="0"/>
              <a:t>*, the </a:t>
            </a:r>
            <a:r>
              <a:rPr lang="en-US" sz="2400" i="1" dirty="0"/>
              <a:t>Kleene closure </a:t>
            </a:r>
            <a:r>
              <a:rPr lang="en-US" sz="2400" dirty="0"/>
              <a:t>of </a:t>
            </a:r>
            <a:r>
              <a:rPr lang="en-US" sz="2400" i="1" dirty="0"/>
              <a:t>A</a:t>
            </a:r>
            <a:r>
              <a:rPr lang="en-US" sz="2400" dirty="0"/>
              <a:t>, denoted by </a:t>
            </a:r>
            <a:r>
              <a:rPr lang="en-US" sz="2400" i="1" dirty="0"/>
              <a:t>A</a:t>
            </a:r>
            <a:r>
              <a:rPr lang="en-US" sz="2400" dirty="0"/>
              <a:t>*, is the set consisting of arbitrarily long strings of elements of </a:t>
            </a:r>
            <a:r>
              <a:rPr lang="en-US" sz="2400" i="1" dirty="0"/>
              <a:t>A</a:t>
            </a:r>
            <a:r>
              <a:rPr lang="en-US" sz="2400" dirty="0"/>
              <a:t>. That is,</a:t>
            </a:r>
          </a:p>
        </p:txBody>
      </p:sp>
      <p:graphicFrame>
        <p:nvGraphicFramePr>
          <p:cNvPr id="14" name="Object 5"/>
          <p:cNvGraphicFramePr>
            <a:graphicFrameLocks noChangeAspect="1"/>
          </p:cNvGraphicFramePr>
          <p:nvPr>
            <p:extLst>
              <p:ext uri="{D42A27DB-BD31-4B8C-83A1-F6EECF244321}">
                <p14:modId xmlns:p14="http://schemas.microsoft.com/office/powerpoint/2010/main" val="555548948"/>
              </p:ext>
            </p:extLst>
          </p:nvPr>
        </p:nvGraphicFramePr>
        <p:xfrm>
          <a:off x="1524000" y="5029200"/>
          <a:ext cx="1447200" cy="863280"/>
        </p:xfrm>
        <a:graphic>
          <a:graphicData uri="http://schemas.openxmlformats.org/presentationml/2006/ole">
            <mc:AlternateContent xmlns:mc="http://schemas.openxmlformats.org/markup-compatibility/2006">
              <mc:Choice xmlns:v="urn:schemas-microsoft-com:vml" Requires="v">
                <p:oleObj spid="_x0000_s50313" name="Equation" r:id="rId4" imgW="723600" imgH="431640" progId="Equation.DSMT4">
                  <p:embed/>
                </p:oleObj>
              </mc:Choice>
              <mc:Fallback>
                <p:oleObj name="Equation" r:id="rId4" imgW="723600" imgH="431640" progId="Equation.DSMT4">
                  <p:embed/>
                  <p:pic>
                    <p:nvPicPr>
                      <p:cNvPr id="0" name=""/>
                      <p:cNvPicPr/>
                      <p:nvPr/>
                    </p:nvPicPr>
                    <p:blipFill>
                      <a:blip r:embed="rId5"/>
                      <a:stretch>
                        <a:fillRect/>
                      </a:stretch>
                    </p:blipFill>
                    <p:spPr>
                      <a:xfrm>
                        <a:off x="1524000" y="5029200"/>
                        <a:ext cx="1447200" cy="863280"/>
                      </a:xfrm>
                      <a:prstGeom prst="rect">
                        <a:avLst/>
                      </a:prstGeom>
                    </p:spPr>
                  </p:pic>
                </p:oleObj>
              </mc:Fallback>
            </mc:AlternateContent>
          </a:graphicData>
        </a:graphic>
      </p:graphicFrame>
      <p:sp>
        <p:nvSpPr>
          <p:cNvPr id="11" name="Content Placeholder 6"/>
          <p:cNvSpPr>
            <a:spLocks noGrp="1"/>
          </p:cNvSpPr>
          <p:nvPr>
            <p:ph idx="15"/>
          </p:nvPr>
        </p:nvSpPr>
        <p:spPr>
          <a:xfrm>
            <a:off x="457200" y="5791200"/>
            <a:ext cx="8229600" cy="457200"/>
          </a:xfrm>
        </p:spPr>
        <p:txBody>
          <a:bodyPr/>
          <a:lstStyle/>
          <a:p>
            <a:r>
              <a:rPr lang="en-US" sz="2400" dirty="0"/>
              <a:t>The Kleene closures of the sets </a:t>
            </a:r>
            <a:r>
              <a:rPr lang="en-US" sz="2400" i="1" dirty="0"/>
              <a:t>A</a:t>
            </a:r>
            <a:r>
              <a:rPr lang="en-US" sz="2400" dirty="0"/>
              <a:t> = {</a:t>
            </a:r>
            <a:r>
              <a:rPr lang="en-US" sz="2400" dirty="0">
                <a:ea typeface="Cambria Math" pitchFamily="18" charset="0"/>
              </a:rPr>
              <a:t>0</a:t>
            </a:r>
            <a:r>
              <a:rPr lang="en-US" sz="2400" dirty="0"/>
              <a:t>}, </a:t>
            </a:r>
            <a:r>
              <a:rPr lang="en-US" sz="2400" i="1" dirty="0"/>
              <a:t>B</a:t>
            </a:r>
            <a:r>
              <a:rPr lang="en-US" sz="2400" dirty="0"/>
              <a:t> = {</a:t>
            </a:r>
            <a:r>
              <a:rPr lang="en-US" sz="2400" dirty="0">
                <a:ea typeface="Cambria Math" pitchFamily="18" charset="0"/>
              </a:rPr>
              <a:t>0,1</a:t>
            </a:r>
            <a:r>
              <a:rPr lang="en-US" sz="2400" dirty="0"/>
              <a:t>} and </a:t>
            </a:r>
            <a:r>
              <a:rPr lang="en-US" sz="2400" i="1" dirty="0"/>
              <a:t>C</a:t>
            </a:r>
            <a:r>
              <a:rPr lang="en-US" sz="2400" dirty="0"/>
              <a:t> = {</a:t>
            </a:r>
            <a:r>
              <a:rPr lang="en-US" sz="2400" dirty="0">
                <a:ea typeface="Cambria Math" pitchFamily="18" charset="0"/>
              </a:rPr>
              <a:t>11</a:t>
            </a:r>
            <a:r>
              <a:rPr lang="en-US" sz="2400" dirty="0"/>
              <a:t>} are</a:t>
            </a:r>
          </a:p>
        </p:txBody>
      </p:sp>
      <p:graphicFrame>
        <p:nvGraphicFramePr>
          <p:cNvPr id="15" name="Object 7"/>
          <p:cNvGraphicFramePr>
            <a:graphicFrameLocks noChangeAspect="1"/>
          </p:cNvGraphicFramePr>
          <p:nvPr>
            <p:extLst>
              <p:ext uri="{D42A27DB-BD31-4B8C-83A1-F6EECF244321}">
                <p14:modId xmlns:p14="http://schemas.microsoft.com/office/powerpoint/2010/main" val="4089104566"/>
              </p:ext>
            </p:extLst>
          </p:nvPr>
        </p:nvGraphicFramePr>
        <p:xfrm>
          <a:off x="774700" y="6148387"/>
          <a:ext cx="7594600" cy="557213"/>
        </p:xfrm>
        <a:graphic>
          <a:graphicData uri="http://schemas.openxmlformats.org/presentationml/2006/ole">
            <mc:AlternateContent xmlns:mc="http://schemas.openxmlformats.org/markup-compatibility/2006">
              <mc:Choice xmlns:v="urn:schemas-microsoft-com:vml" Requires="v">
                <p:oleObj spid="_x0000_s50314" name="Equation" r:id="rId6" imgW="3797280" imgH="279360" progId="Equation.DSMT4">
                  <p:embed/>
                </p:oleObj>
              </mc:Choice>
              <mc:Fallback>
                <p:oleObj name="Equation" r:id="rId6" imgW="3797280" imgH="279360" progId="Equation.DSMT4">
                  <p:embed/>
                  <p:pic>
                    <p:nvPicPr>
                      <p:cNvPr id="14" name="Object 13"/>
                      <p:cNvPicPr/>
                      <p:nvPr/>
                    </p:nvPicPr>
                    <p:blipFill>
                      <a:blip r:embed="rId7"/>
                      <a:stretch>
                        <a:fillRect/>
                      </a:stretch>
                    </p:blipFill>
                    <p:spPr>
                      <a:xfrm>
                        <a:off x="774700" y="6148387"/>
                        <a:ext cx="7594600" cy="557213"/>
                      </a:xfrm>
                      <a:prstGeom prst="rect">
                        <a:avLst/>
                      </a:prstGeom>
                    </p:spPr>
                  </p:pic>
                </p:oleObj>
              </mc:Fallback>
            </mc:AlternateContent>
          </a:graphicData>
        </a:graphic>
      </p:graphicFrame>
    </p:spTree>
    <p:extLst>
      <p:ext uri="{BB962C8B-B14F-4D97-AF65-F5344CB8AC3E}">
        <p14:creationId xmlns:p14="http://schemas.microsoft.com/office/powerpoint/2010/main" val="7470297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Finite-State Automata (FSA)</a:t>
            </a:r>
          </a:p>
        </p:txBody>
      </p:sp>
      <p:sp>
        <p:nvSpPr>
          <p:cNvPr id="3" name="Content Placeholder 2"/>
          <p:cNvSpPr>
            <a:spLocks noGrp="1"/>
          </p:cNvSpPr>
          <p:nvPr>
            <p:ph idx="1"/>
          </p:nvPr>
        </p:nvSpPr>
        <p:spPr>
          <a:xfrm>
            <a:off x="457200" y="1295400"/>
            <a:ext cx="8229600" cy="3886200"/>
          </a:xfrm>
        </p:spPr>
        <p:txBody>
          <a:bodyPr/>
          <a:lstStyle/>
          <a:p>
            <a:pPr>
              <a:spcBef>
                <a:spcPts val="0"/>
              </a:spcBef>
            </a:pPr>
            <a:r>
              <a:rPr lang="en-US" sz="2400" dirty="0"/>
              <a:t>A </a:t>
            </a:r>
            <a:r>
              <a:rPr lang="en-US" sz="2400" i="1" dirty="0"/>
              <a:t>finite-state automaton M</a:t>
            </a:r>
            <a:r>
              <a:rPr lang="en-US" sz="2400" dirty="0"/>
              <a:t> = (</a:t>
            </a:r>
            <a:r>
              <a:rPr lang="en-US" sz="2400" i="1" dirty="0"/>
              <a:t>S</a:t>
            </a:r>
            <a:r>
              <a:rPr lang="en-US" sz="2400" dirty="0"/>
              <a:t>, </a:t>
            </a:r>
            <a:r>
              <a:rPr lang="en-US" sz="2400" i="1" dirty="0"/>
              <a:t>I</a:t>
            </a:r>
            <a:r>
              <a:rPr lang="en-US" sz="2400" dirty="0"/>
              <a:t>, </a:t>
            </a:r>
            <a:r>
              <a:rPr lang="en-US" sz="2400" i="1" dirty="0"/>
              <a:t>f</a:t>
            </a:r>
            <a:r>
              <a:rPr lang="en-US" sz="2400" dirty="0"/>
              <a:t>, </a:t>
            </a:r>
            <a:r>
              <a:rPr lang="en-US" sz="2400" i="1" dirty="0"/>
              <a:t>s</a:t>
            </a:r>
            <a:r>
              <a:rPr lang="en-US" sz="2400" baseline="-25000" dirty="0">
                <a:ea typeface="Cambria Math" pitchFamily="18" charset="0"/>
              </a:rPr>
              <a:t>0</a:t>
            </a:r>
            <a:r>
              <a:rPr lang="en-US" sz="2400" dirty="0"/>
              <a:t>, </a:t>
            </a:r>
            <a:r>
              <a:rPr lang="en-US" sz="2400" i="1" dirty="0"/>
              <a:t>F</a:t>
            </a:r>
            <a:r>
              <a:rPr lang="en-US" sz="2400" dirty="0"/>
              <a:t>) consists of a finite set </a:t>
            </a:r>
            <a:r>
              <a:rPr lang="en-US" sz="2400" i="1" dirty="0"/>
              <a:t>S</a:t>
            </a:r>
            <a:r>
              <a:rPr lang="en-US" sz="2400" dirty="0"/>
              <a:t> of </a:t>
            </a:r>
            <a:r>
              <a:rPr lang="en-US" sz="2400" i="1" dirty="0"/>
              <a:t>states</a:t>
            </a:r>
            <a:r>
              <a:rPr lang="en-US" sz="2400" dirty="0"/>
              <a:t>, a finite </a:t>
            </a:r>
            <a:r>
              <a:rPr lang="en-US" sz="2400" i="1" dirty="0"/>
              <a:t>input alphabet I</a:t>
            </a:r>
            <a:r>
              <a:rPr lang="en-US" sz="2400" dirty="0"/>
              <a:t>, a </a:t>
            </a:r>
            <a:r>
              <a:rPr lang="en-US" sz="2400" i="1" dirty="0"/>
              <a:t>transition function f</a:t>
            </a:r>
            <a:r>
              <a:rPr lang="en-US" sz="2400" dirty="0"/>
              <a:t> that assigns a next state to every pair of state and input (so that</a:t>
            </a:r>
            <a:br>
              <a:rPr lang="en-US" sz="2400" dirty="0"/>
            </a:br>
            <a:r>
              <a:rPr lang="en-US" sz="2400" i="1" dirty="0"/>
              <a:t>f</a:t>
            </a:r>
            <a:r>
              <a:rPr lang="en-US" sz="2400" dirty="0"/>
              <a:t>: </a:t>
            </a:r>
            <a:r>
              <a:rPr lang="en-US" sz="2400" i="1" dirty="0"/>
              <a:t>S</a:t>
            </a:r>
            <a:r>
              <a:rPr lang="en-US" sz="2400" dirty="0"/>
              <a:t> × </a:t>
            </a:r>
            <a:r>
              <a:rPr lang="en-US" sz="2400" i="1" dirty="0"/>
              <a:t>I</a:t>
            </a:r>
            <a:r>
              <a:rPr lang="en-US" sz="2400" dirty="0"/>
              <a:t> </a:t>
            </a:r>
            <a:r>
              <a:rPr lang="en-US" sz="2400" dirty="0">
                <a:ea typeface="Cambria Math"/>
              </a:rPr>
              <a:t>→</a:t>
            </a:r>
            <a:r>
              <a:rPr lang="en-US" sz="2400" dirty="0"/>
              <a:t> </a:t>
            </a:r>
            <a:r>
              <a:rPr lang="en-US" sz="2400" i="1" dirty="0"/>
              <a:t>S</a:t>
            </a:r>
            <a:r>
              <a:rPr lang="en-US" sz="2400" dirty="0"/>
              <a:t>), an </a:t>
            </a:r>
            <a:r>
              <a:rPr lang="en-US" sz="2400" i="1" dirty="0"/>
              <a:t>initial</a:t>
            </a:r>
            <a:r>
              <a:rPr lang="en-US" sz="2400" dirty="0"/>
              <a:t> or </a:t>
            </a:r>
            <a:r>
              <a:rPr lang="en-US" sz="2400" i="1" dirty="0"/>
              <a:t>start state s</a:t>
            </a:r>
            <a:r>
              <a:rPr lang="en-US" sz="2400" baseline="-25000" dirty="0">
                <a:ea typeface="Cambria Math" pitchFamily="18" charset="0"/>
              </a:rPr>
              <a:t>0</a:t>
            </a:r>
            <a:r>
              <a:rPr lang="en-US" sz="2400" dirty="0"/>
              <a:t>, and a subset </a:t>
            </a:r>
            <a:r>
              <a:rPr lang="en-US" sz="2400" i="1" dirty="0"/>
              <a:t>F</a:t>
            </a:r>
            <a:r>
              <a:rPr lang="en-US" sz="2400" dirty="0"/>
              <a:t> of</a:t>
            </a:r>
            <a:r>
              <a:rPr lang="en-US" sz="2400" i="1" dirty="0"/>
              <a:t> S </a:t>
            </a:r>
            <a:r>
              <a:rPr lang="en-US" sz="2400" dirty="0"/>
              <a:t>consisting of </a:t>
            </a:r>
            <a:r>
              <a:rPr lang="en-US" sz="2400" i="1" dirty="0"/>
              <a:t>final</a:t>
            </a:r>
            <a:r>
              <a:rPr lang="en-US" sz="2400" dirty="0"/>
              <a:t> (or </a:t>
            </a:r>
            <a:r>
              <a:rPr lang="en-US" sz="2400" i="1" dirty="0"/>
              <a:t>accepting</a:t>
            </a:r>
            <a:r>
              <a:rPr lang="en-US" sz="2400" dirty="0"/>
              <a:t>)</a:t>
            </a:r>
            <a:r>
              <a:rPr lang="en-US" sz="2400" i="1" dirty="0"/>
              <a:t> states</a:t>
            </a:r>
            <a:r>
              <a:rPr lang="en-US" sz="2400" dirty="0"/>
              <a:t>.</a:t>
            </a:r>
          </a:p>
          <a:p>
            <a:pPr>
              <a:spcBef>
                <a:spcPts val="0"/>
              </a:spcBef>
            </a:pPr>
            <a:r>
              <a:rPr lang="en-US" sz="2400" dirty="0"/>
              <a:t>FSAs can be represented using either state tables or state diagrams, in which final states are indicated with a double circle.</a:t>
            </a:r>
          </a:p>
          <a:p>
            <a:pPr>
              <a:spcBef>
                <a:spcPts val="0"/>
              </a:spcBef>
            </a:pPr>
            <a:r>
              <a:rPr lang="en-US" sz="2400" dirty="0"/>
              <a:t>The state diagram for the FSA </a:t>
            </a:r>
            <a:r>
              <a:rPr lang="en-US" sz="2400" i="1" dirty="0"/>
              <a:t>M</a:t>
            </a:r>
            <a:r>
              <a:rPr lang="en-US" sz="2400" dirty="0"/>
              <a:t> = (</a:t>
            </a:r>
            <a:r>
              <a:rPr lang="en-US" sz="2400" i="1" dirty="0"/>
              <a:t>S</a:t>
            </a:r>
            <a:r>
              <a:rPr lang="en-US" sz="2400" dirty="0"/>
              <a:t>, </a:t>
            </a:r>
            <a:r>
              <a:rPr lang="en-US" sz="2400" i="1" dirty="0"/>
              <a:t>I</a:t>
            </a:r>
            <a:r>
              <a:rPr lang="en-US" sz="2400" dirty="0"/>
              <a:t>, </a:t>
            </a:r>
            <a:r>
              <a:rPr lang="en-US" sz="2400" i="1" dirty="0"/>
              <a:t>f</a:t>
            </a:r>
            <a:r>
              <a:rPr lang="en-US" sz="2400" dirty="0"/>
              <a:t>, </a:t>
            </a:r>
            <a:r>
              <a:rPr lang="en-US" sz="2400" i="1" dirty="0"/>
              <a:t>s</a:t>
            </a:r>
            <a:r>
              <a:rPr lang="en-US" sz="2400" baseline="-25000" dirty="0">
                <a:ea typeface="Cambria Math" pitchFamily="18" charset="0"/>
              </a:rPr>
              <a:t>0</a:t>
            </a:r>
            <a:r>
              <a:rPr lang="en-US" sz="2400" dirty="0"/>
              <a:t>, </a:t>
            </a:r>
            <a:r>
              <a:rPr lang="en-US" sz="2400" i="1" dirty="0"/>
              <a:t>F</a:t>
            </a:r>
            <a:r>
              <a:rPr lang="en-US" sz="2400" dirty="0"/>
              <a:t>),</a:t>
            </a:r>
            <a:br>
              <a:rPr lang="en-US" sz="2400" dirty="0"/>
            </a:br>
            <a:r>
              <a:rPr lang="en-US" sz="2400" dirty="0"/>
              <a:t>where </a:t>
            </a:r>
            <a:r>
              <a:rPr lang="en-US" sz="2400" i="1" dirty="0"/>
              <a:t>S</a:t>
            </a:r>
            <a:r>
              <a:rPr lang="en-US" sz="2400" dirty="0"/>
              <a:t> = {</a:t>
            </a:r>
            <a:r>
              <a:rPr lang="en-US" sz="2400" i="1" dirty="0"/>
              <a:t>s</a:t>
            </a:r>
            <a:r>
              <a:rPr lang="en-US" sz="2400" baseline="-25000" dirty="0">
                <a:ea typeface="Cambria Math" pitchFamily="18" charset="0"/>
              </a:rPr>
              <a:t>0</a:t>
            </a:r>
            <a:r>
              <a:rPr lang="en-US" sz="2400" dirty="0"/>
              <a:t>,</a:t>
            </a:r>
            <a:r>
              <a:rPr lang="en-US" sz="2400" i="1" dirty="0"/>
              <a:t> s</a:t>
            </a:r>
            <a:r>
              <a:rPr lang="en-US" sz="2400" baseline="-25000" dirty="0">
                <a:ea typeface="Cambria Math" pitchFamily="18" charset="0"/>
              </a:rPr>
              <a:t>1</a:t>
            </a:r>
            <a:r>
              <a:rPr lang="en-US" sz="2400" dirty="0"/>
              <a:t>,</a:t>
            </a:r>
            <a:r>
              <a:rPr lang="en-US" sz="2400" i="1" dirty="0"/>
              <a:t> s</a:t>
            </a:r>
            <a:r>
              <a:rPr lang="en-US" sz="2400" baseline="-25000" dirty="0">
                <a:ea typeface="Cambria Math" pitchFamily="18" charset="0"/>
              </a:rPr>
              <a:t>2</a:t>
            </a:r>
            <a:r>
              <a:rPr lang="en-US" sz="2400" dirty="0"/>
              <a:t>,</a:t>
            </a:r>
            <a:r>
              <a:rPr lang="en-US" sz="2400" i="1" dirty="0"/>
              <a:t>s</a:t>
            </a:r>
            <a:r>
              <a:rPr lang="en-US" sz="2400" baseline="-25000" dirty="0">
                <a:ea typeface="Cambria Math" pitchFamily="18" charset="0"/>
              </a:rPr>
              <a:t>3</a:t>
            </a:r>
            <a:r>
              <a:rPr lang="en-US" sz="2400" dirty="0"/>
              <a:t>}, </a:t>
            </a:r>
            <a:r>
              <a:rPr lang="en-US" sz="2400" i="1" dirty="0"/>
              <a:t>I</a:t>
            </a:r>
            <a:r>
              <a:rPr lang="en-US" sz="2400" dirty="0"/>
              <a:t> = {</a:t>
            </a:r>
            <a:r>
              <a:rPr lang="en-US" sz="2400" dirty="0">
                <a:ea typeface="Cambria Math" pitchFamily="18" charset="0"/>
              </a:rPr>
              <a:t>0, 1</a:t>
            </a:r>
            <a:r>
              <a:rPr lang="en-US" sz="2400" dirty="0"/>
              <a:t>}, </a:t>
            </a:r>
            <a:r>
              <a:rPr lang="en-US" sz="2400" i="1" dirty="0"/>
              <a:t>F</a:t>
            </a:r>
            <a:r>
              <a:rPr lang="en-US" sz="2400" dirty="0"/>
              <a:t> = {</a:t>
            </a:r>
            <a:r>
              <a:rPr lang="en-US" sz="2400" i="1" dirty="0"/>
              <a:t>s</a:t>
            </a:r>
            <a:r>
              <a:rPr lang="en-US" sz="2400" baseline="-25000" dirty="0">
                <a:ea typeface="Cambria Math" pitchFamily="18" charset="0"/>
              </a:rPr>
              <a:t>0</a:t>
            </a:r>
            <a:r>
              <a:rPr lang="en-US" sz="2400" dirty="0"/>
              <a:t>,</a:t>
            </a:r>
            <a:r>
              <a:rPr lang="en-US" sz="2400" i="1" dirty="0"/>
              <a:t>s</a:t>
            </a:r>
            <a:r>
              <a:rPr lang="en-US" sz="2400" baseline="-25000" dirty="0">
                <a:ea typeface="Cambria Math" pitchFamily="18" charset="0"/>
              </a:rPr>
              <a:t>3</a:t>
            </a:r>
            <a:r>
              <a:rPr lang="en-US" sz="2400" dirty="0"/>
              <a:t>}, and the transition diagram is in Table </a:t>
            </a:r>
            <a:r>
              <a:rPr lang="en-US" sz="2400" dirty="0">
                <a:ea typeface="Cambria Math" pitchFamily="18" charset="0"/>
              </a:rPr>
              <a:t>1</a:t>
            </a:r>
            <a:r>
              <a:rPr lang="en-US" sz="2400" dirty="0"/>
              <a:t>, is shown here.</a:t>
            </a:r>
          </a:p>
        </p:txBody>
      </p:sp>
      <p:pic>
        <p:nvPicPr>
          <p:cNvPr id="8" name="Picture 3" descr="The state diagram for a finite-state automation."/>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990600" y="5181600"/>
            <a:ext cx="2560320" cy="1463040"/>
          </a:xfrm>
          <a:prstGeom prst="rect">
            <a:avLst/>
          </a:prstGeom>
          <a:extLst>
            <a:ext uri="{909E8E84-426E-40DD-AFC4-6F175D3DCCD1}">
              <a14:hiddenFill xmlns:a14="http://schemas.microsoft.com/office/drawing/2010/main">
                <a:solidFill>
                  <a:srgbClr val="FFFFFF"/>
                </a:solidFill>
              </a14:hiddenFill>
            </a:ext>
          </a:extLst>
        </p:spPr>
      </p:pic>
      <p:pic>
        <p:nvPicPr>
          <p:cNvPr id="9" name="Picture 4"/>
          <p:cNvPicPr>
            <a:picLocks noGrp="1" noChangeAspect="1" noChangeArrowheads="1"/>
          </p:cNvPicPr>
          <p:nvPr>
            <p:ph idx="14"/>
          </p:nvPr>
        </p:nvPicPr>
        <p:blipFill>
          <a:blip r:embed="rId3">
            <a:extLst>
              <a:ext uri="{28A0092B-C50C-407E-A947-70E740481C1C}">
                <a14:useLocalDpi xmlns:a14="http://schemas.microsoft.com/office/drawing/2010/main" val="0"/>
              </a:ext>
            </a:extLst>
          </a:blip>
          <a:stretch>
            <a:fillRect/>
          </a:stretch>
        </p:blipFill>
        <p:spPr bwMode="auto">
          <a:xfrm>
            <a:off x="6553200" y="4800600"/>
            <a:ext cx="1564640" cy="1828800"/>
          </a:xfrm>
          <a:prstGeom prst="rect">
            <a:avLst/>
          </a:prstGeom>
          <a:extLst>
            <a:ext uri="{909E8E84-426E-40DD-AFC4-6F175D3DCCD1}">
              <a14:hiddenFill xmlns:a14="http://schemas.microsoft.com/office/drawing/2010/main">
                <a:solidFill>
                  <a:srgbClr val="FFFFFF"/>
                </a:solidFill>
              </a14:hiddenFill>
            </a:ext>
          </a:extLst>
        </p:spPr>
      </p:pic>
      <p:sp>
        <p:nvSpPr>
          <p:cNvPr id="10" name="Text Placeholder 5"/>
          <p:cNvSpPr>
            <a:spLocks noGrp="1"/>
          </p:cNvSpPr>
          <p:nvPr>
            <p:ph type="body" sz="quarter" idx="15"/>
          </p:nvPr>
        </p:nvSpPr>
        <p:spPr>
          <a:xfrm>
            <a:off x="3465576" y="6477000"/>
            <a:ext cx="2212848" cy="183600"/>
          </a:xfrm>
        </p:spPr>
        <p:txBody>
          <a:bodyPr/>
          <a:lstStyle/>
          <a:p>
            <a:r>
              <a:rPr lang="en-IN" sz="1200" dirty="0">
                <a:hlinkClick r:id="rId4" action="ppaction://hlinksldjump"/>
              </a:rPr>
              <a:t>Jump to long description</a:t>
            </a:r>
            <a:endParaRPr lang="en-IN" sz="1200" dirty="0">
              <a:hlinkClick r:id="" action="ppaction://noaction"/>
            </a:endParaRPr>
          </a:p>
        </p:txBody>
      </p:sp>
    </p:spTree>
    <p:extLst>
      <p:ext uri="{BB962C8B-B14F-4D97-AF65-F5344CB8AC3E}">
        <p14:creationId xmlns:p14="http://schemas.microsoft.com/office/powerpoint/2010/main" val="8310872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 Recognition by FSAs</a:t>
            </a:r>
            <a:r>
              <a:rPr lang="en-US" sz="1500" dirty="0"/>
              <a:t> 1</a:t>
            </a:r>
          </a:p>
        </p:txBody>
      </p:sp>
      <p:sp>
        <p:nvSpPr>
          <p:cNvPr id="3" name="Content Placeholder 2"/>
          <p:cNvSpPr>
            <a:spLocks noGrp="1"/>
          </p:cNvSpPr>
          <p:nvPr>
            <p:ph idx="1"/>
          </p:nvPr>
        </p:nvSpPr>
        <p:spPr/>
        <p:txBody>
          <a:bodyPr/>
          <a:lstStyle/>
          <a:p>
            <a:pPr>
              <a:lnSpc>
                <a:spcPct val="85000"/>
              </a:lnSpc>
            </a:pPr>
            <a:r>
              <a:rPr lang="en-US" sz="2200" dirty="0"/>
              <a:t>A string </a:t>
            </a:r>
            <a:r>
              <a:rPr lang="en-US" sz="2200" i="1" dirty="0"/>
              <a:t>x</a:t>
            </a:r>
            <a:r>
              <a:rPr lang="en-US" sz="2200" dirty="0"/>
              <a:t> is said to be </a:t>
            </a:r>
            <a:r>
              <a:rPr lang="en-US" sz="2200" i="1" dirty="0"/>
              <a:t>recognized</a:t>
            </a:r>
            <a:r>
              <a:rPr lang="en-US" sz="2200" dirty="0"/>
              <a:t> (or </a:t>
            </a:r>
            <a:r>
              <a:rPr lang="en-US" sz="2200" i="1" dirty="0"/>
              <a:t>accepted</a:t>
            </a:r>
            <a:r>
              <a:rPr lang="en-US" sz="2200" dirty="0"/>
              <a:t>) by the machine</a:t>
            </a:r>
            <a:r>
              <a:rPr lang="en-US" sz="2200" i="1" dirty="0"/>
              <a:t> M</a:t>
            </a:r>
            <a:r>
              <a:rPr lang="en-US" sz="2200" dirty="0"/>
              <a:t> = (</a:t>
            </a:r>
            <a:r>
              <a:rPr lang="en-US" sz="2200" i="1" dirty="0"/>
              <a:t>S</a:t>
            </a:r>
            <a:r>
              <a:rPr lang="en-US" sz="2200" dirty="0"/>
              <a:t>, </a:t>
            </a:r>
            <a:r>
              <a:rPr lang="en-US" sz="2200" i="1" dirty="0"/>
              <a:t>I</a:t>
            </a:r>
            <a:r>
              <a:rPr lang="en-US" sz="2200" dirty="0"/>
              <a:t>, </a:t>
            </a:r>
            <a:r>
              <a:rPr lang="en-US" sz="2200" i="1" dirty="0"/>
              <a:t>f</a:t>
            </a:r>
            <a:r>
              <a:rPr lang="en-US" sz="2200" dirty="0"/>
              <a:t>, </a:t>
            </a:r>
            <a:r>
              <a:rPr lang="en-US" sz="2200" i="1" dirty="0"/>
              <a:t>s</a:t>
            </a:r>
            <a:r>
              <a:rPr lang="en-US" sz="2200" baseline="-25000" dirty="0">
                <a:ea typeface="Cambria Math" pitchFamily="18" charset="0"/>
              </a:rPr>
              <a:t>0</a:t>
            </a:r>
            <a:r>
              <a:rPr lang="en-US" sz="2200" dirty="0"/>
              <a:t>, </a:t>
            </a:r>
            <a:r>
              <a:rPr lang="en-US" sz="2200" i="1" dirty="0"/>
              <a:t>F</a:t>
            </a:r>
            <a:r>
              <a:rPr lang="en-US" sz="2200" dirty="0"/>
              <a:t>) if it takes the initial state </a:t>
            </a:r>
            <a:r>
              <a:rPr lang="en-US" sz="2200" i="1" dirty="0"/>
              <a:t>s</a:t>
            </a:r>
            <a:r>
              <a:rPr lang="en-US" sz="2200" baseline="-25000" dirty="0">
                <a:ea typeface="Cambria Math" pitchFamily="18" charset="0"/>
              </a:rPr>
              <a:t>0</a:t>
            </a:r>
            <a:r>
              <a:rPr lang="en-US" sz="2200" dirty="0"/>
              <a:t> to a final state, that is, </a:t>
            </a:r>
            <a:r>
              <a:rPr lang="en-US" sz="2200" i="1" dirty="0"/>
              <a:t>f</a:t>
            </a:r>
            <a:r>
              <a:rPr lang="en-US" sz="2200" dirty="0"/>
              <a:t>(</a:t>
            </a:r>
            <a:r>
              <a:rPr lang="en-US" sz="2200" i="1" dirty="0"/>
              <a:t>s</a:t>
            </a:r>
            <a:r>
              <a:rPr lang="en-US" sz="2200" baseline="-25000" dirty="0">
                <a:ea typeface="Cambria Math" pitchFamily="18" charset="0"/>
              </a:rPr>
              <a:t>0</a:t>
            </a:r>
            <a:r>
              <a:rPr lang="en-US" sz="2200" dirty="0"/>
              <a:t>, </a:t>
            </a:r>
            <a:r>
              <a:rPr lang="en-US" sz="2200" i="1" dirty="0"/>
              <a:t>x</a:t>
            </a:r>
            <a:r>
              <a:rPr lang="en-US" sz="2200" dirty="0"/>
              <a:t>). The </a:t>
            </a:r>
            <a:r>
              <a:rPr lang="en-US" sz="2200" i="1" dirty="0"/>
              <a:t>language recognized </a:t>
            </a:r>
            <a:r>
              <a:rPr lang="en-US" sz="2200" dirty="0"/>
              <a:t>(or </a:t>
            </a:r>
            <a:r>
              <a:rPr lang="en-US" sz="2200" i="1" dirty="0"/>
              <a:t>accepted</a:t>
            </a:r>
            <a:r>
              <a:rPr lang="en-US" sz="2200" dirty="0"/>
              <a:t>) by  </a:t>
            </a:r>
            <a:r>
              <a:rPr lang="en-US" sz="2200" i="1" dirty="0"/>
              <a:t>M</a:t>
            </a:r>
            <a:r>
              <a:rPr lang="en-US" sz="2200" dirty="0"/>
              <a:t>, denoted by </a:t>
            </a:r>
            <a:r>
              <a:rPr lang="en-US" sz="2200" i="1" dirty="0"/>
              <a:t>L</a:t>
            </a:r>
            <a:r>
              <a:rPr lang="en-US" sz="2200" dirty="0"/>
              <a:t>(</a:t>
            </a:r>
            <a:r>
              <a:rPr lang="en-US" sz="2200" i="1" dirty="0"/>
              <a:t>M</a:t>
            </a:r>
            <a:r>
              <a:rPr lang="en-US" sz="2200" dirty="0"/>
              <a:t>), is the set of all strings that are recognized by </a:t>
            </a:r>
            <a:r>
              <a:rPr lang="en-US" sz="2200" i="1" dirty="0"/>
              <a:t>M</a:t>
            </a:r>
            <a:r>
              <a:rPr lang="en-US" sz="2200" dirty="0"/>
              <a:t>. Two finite-state automata are called </a:t>
            </a:r>
            <a:r>
              <a:rPr lang="en-US" sz="2200" i="1" dirty="0"/>
              <a:t>equivalent</a:t>
            </a:r>
            <a:r>
              <a:rPr lang="en-US" sz="2200" dirty="0"/>
              <a:t> if they recognize the same language.</a:t>
            </a:r>
          </a:p>
        </p:txBody>
      </p:sp>
      <p:sp>
        <p:nvSpPr>
          <p:cNvPr id="4" name="Content Placeholder 3"/>
          <p:cNvSpPr>
            <a:spLocks noGrp="1"/>
          </p:cNvSpPr>
          <p:nvPr>
            <p:ph idx="13"/>
          </p:nvPr>
        </p:nvSpPr>
        <p:spPr>
          <a:xfrm>
            <a:off x="457200" y="2971800"/>
            <a:ext cx="5394960" cy="3657600"/>
          </a:xfrm>
        </p:spPr>
        <p:txBody>
          <a:bodyPr/>
          <a:lstStyle/>
          <a:p>
            <a:pPr>
              <a:lnSpc>
                <a:spcPct val="90000"/>
              </a:lnSpc>
              <a:spcBef>
                <a:spcPts val="600"/>
              </a:spcBef>
            </a:pPr>
            <a:r>
              <a:rPr lang="en-US" sz="2000" dirty="0"/>
              <a:t>The only final state of  </a:t>
            </a:r>
            <a:r>
              <a:rPr lang="en-US" sz="2000" i="1" dirty="0"/>
              <a:t>M</a:t>
            </a:r>
            <a:r>
              <a:rPr lang="en-US" sz="2000" baseline="-25000" dirty="0">
                <a:ea typeface="Cambria Math" pitchFamily="18" charset="0"/>
              </a:rPr>
              <a:t>1</a:t>
            </a:r>
            <a:r>
              <a:rPr lang="en-US" sz="2000" dirty="0"/>
              <a:t> is </a:t>
            </a:r>
            <a:r>
              <a:rPr lang="en-US" sz="2000" i="1" dirty="0"/>
              <a:t>s</a:t>
            </a:r>
            <a:r>
              <a:rPr lang="en-US" sz="2000" baseline="-25000" dirty="0">
                <a:ea typeface="Cambria Math" pitchFamily="18" charset="0"/>
              </a:rPr>
              <a:t>0</a:t>
            </a:r>
            <a:r>
              <a:rPr lang="en-US" sz="2000" dirty="0">
                <a:ea typeface="Cambria Math" pitchFamily="18" charset="0"/>
              </a:rPr>
              <a:t>. The strings that take </a:t>
            </a:r>
            <a:r>
              <a:rPr lang="en-US" sz="2000" i="1" dirty="0"/>
              <a:t>s</a:t>
            </a:r>
            <a:r>
              <a:rPr lang="en-US" sz="2000" baseline="-25000" dirty="0">
                <a:ea typeface="Cambria Math" pitchFamily="18" charset="0"/>
              </a:rPr>
              <a:t>0 </a:t>
            </a:r>
            <a:r>
              <a:rPr lang="en-US" sz="2000" dirty="0">
                <a:ea typeface="Cambria Math" pitchFamily="18" charset="0"/>
              </a:rPr>
              <a:t>to itself consist of zero or more consecutive 1s. Hence, </a:t>
            </a:r>
            <a:r>
              <a:rPr lang="en-US" sz="2000" i="1" dirty="0"/>
              <a:t>L</a:t>
            </a:r>
            <a:r>
              <a:rPr lang="en-US" sz="2000" dirty="0"/>
              <a:t>(</a:t>
            </a:r>
            <a:r>
              <a:rPr lang="en-US" sz="2000" i="1" dirty="0"/>
              <a:t>M</a:t>
            </a:r>
            <a:r>
              <a:rPr lang="en-US" sz="2000" baseline="-25000" dirty="0">
                <a:ea typeface="Cambria Math" pitchFamily="18" charset="0"/>
              </a:rPr>
              <a:t>1</a:t>
            </a:r>
            <a:r>
              <a:rPr lang="en-US" sz="2000" dirty="0"/>
              <a:t>) = {</a:t>
            </a:r>
            <a:r>
              <a:rPr lang="en-US" sz="2000" dirty="0">
                <a:ea typeface="Cambria Math" pitchFamily="18" charset="0"/>
              </a:rPr>
              <a:t>1</a:t>
            </a:r>
            <a:r>
              <a:rPr lang="en-US" sz="2000" i="1" baseline="30000" dirty="0"/>
              <a:t>n</a:t>
            </a:r>
            <a:r>
              <a:rPr lang="en-US" sz="2000" dirty="0"/>
              <a:t> | </a:t>
            </a:r>
            <a:r>
              <a:rPr lang="en-US" sz="2000" i="1" dirty="0"/>
              <a:t>n</a:t>
            </a:r>
            <a:r>
              <a:rPr lang="en-US" sz="2000" dirty="0"/>
              <a:t> = </a:t>
            </a:r>
            <a:r>
              <a:rPr lang="en-US" sz="2000" dirty="0">
                <a:ea typeface="Cambria Math" pitchFamily="18" charset="0"/>
              </a:rPr>
              <a:t>0</a:t>
            </a:r>
            <a:r>
              <a:rPr lang="en-US" sz="2000" dirty="0"/>
              <a:t>, </a:t>
            </a:r>
            <a:r>
              <a:rPr lang="en-US" sz="2000" dirty="0">
                <a:ea typeface="Cambria Math" pitchFamily="18" charset="0"/>
              </a:rPr>
              <a:t>1</a:t>
            </a:r>
            <a:r>
              <a:rPr lang="en-US" sz="2000" dirty="0"/>
              <a:t>, </a:t>
            </a:r>
            <a:r>
              <a:rPr lang="en-US" sz="2000" dirty="0">
                <a:ea typeface="Cambria Math" pitchFamily="18" charset="0"/>
              </a:rPr>
              <a:t>2</a:t>
            </a:r>
            <a:r>
              <a:rPr lang="en-US" sz="2000" dirty="0"/>
              <a:t>, ….}. </a:t>
            </a:r>
          </a:p>
          <a:p>
            <a:pPr>
              <a:lnSpc>
                <a:spcPct val="90000"/>
              </a:lnSpc>
              <a:spcBef>
                <a:spcPts val="600"/>
              </a:spcBef>
            </a:pPr>
            <a:r>
              <a:rPr lang="en-US" sz="2000" dirty="0"/>
              <a:t>The only final state of  </a:t>
            </a:r>
            <a:r>
              <a:rPr lang="en-US" sz="2000" i="1" dirty="0"/>
              <a:t>M</a:t>
            </a:r>
            <a:r>
              <a:rPr lang="en-US" sz="2000" baseline="-25000" dirty="0">
                <a:ea typeface="Cambria Math" pitchFamily="18" charset="0"/>
              </a:rPr>
              <a:t>2</a:t>
            </a:r>
            <a:r>
              <a:rPr lang="en-US" sz="2000" dirty="0"/>
              <a:t> is </a:t>
            </a:r>
            <a:r>
              <a:rPr lang="en-US" sz="2000" i="1" dirty="0"/>
              <a:t>s</a:t>
            </a:r>
            <a:r>
              <a:rPr lang="en-US" sz="2000" baseline="-25000" dirty="0">
                <a:ea typeface="Cambria Math" pitchFamily="18" charset="0"/>
              </a:rPr>
              <a:t>2</a:t>
            </a:r>
            <a:r>
              <a:rPr lang="en-US" sz="2000" dirty="0">
                <a:ea typeface="Cambria Math" pitchFamily="18" charset="0"/>
              </a:rPr>
              <a:t>. The strings that take </a:t>
            </a:r>
            <a:r>
              <a:rPr lang="en-US" sz="2000" i="1" dirty="0"/>
              <a:t>s</a:t>
            </a:r>
            <a:r>
              <a:rPr lang="en-US" sz="2000" baseline="-25000" dirty="0">
                <a:ea typeface="Cambria Math" pitchFamily="18" charset="0"/>
              </a:rPr>
              <a:t>0  </a:t>
            </a:r>
            <a:r>
              <a:rPr lang="en-US" sz="2000" dirty="0">
                <a:ea typeface="Cambria Math" pitchFamily="18" charset="0"/>
              </a:rPr>
              <a:t>to</a:t>
            </a:r>
            <a:r>
              <a:rPr lang="en-US" sz="2000" i="1" dirty="0"/>
              <a:t> s</a:t>
            </a:r>
            <a:r>
              <a:rPr lang="en-US" sz="2000" baseline="-25000" dirty="0">
                <a:ea typeface="Cambria Math" pitchFamily="18" charset="0"/>
              </a:rPr>
              <a:t>2</a:t>
            </a:r>
            <a:r>
              <a:rPr lang="en-US" sz="2000" dirty="0">
                <a:ea typeface="Cambria Math" pitchFamily="18" charset="0"/>
              </a:rPr>
              <a:t>  are 1</a:t>
            </a:r>
            <a:r>
              <a:rPr lang="en-US" sz="2000" dirty="0"/>
              <a:t> and </a:t>
            </a:r>
            <a:r>
              <a:rPr lang="en-US" sz="2000" dirty="0">
                <a:ea typeface="Cambria Math" pitchFamily="18" charset="0"/>
              </a:rPr>
              <a:t>01. </a:t>
            </a:r>
            <a:r>
              <a:rPr lang="en-US" sz="2000" dirty="0"/>
              <a:t>Hence , </a:t>
            </a:r>
            <a:r>
              <a:rPr lang="en-US" sz="2000" i="1" dirty="0"/>
              <a:t>L</a:t>
            </a:r>
            <a:r>
              <a:rPr lang="en-US" sz="2000" dirty="0"/>
              <a:t>(</a:t>
            </a:r>
            <a:r>
              <a:rPr lang="en-US" sz="2000" i="1" dirty="0"/>
              <a:t>M</a:t>
            </a:r>
            <a:r>
              <a:rPr lang="en-US" sz="2000" baseline="-25000" dirty="0">
                <a:ea typeface="Cambria Math" pitchFamily="18" charset="0"/>
              </a:rPr>
              <a:t>2</a:t>
            </a:r>
            <a:r>
              <a:rPr lang="en-US" sz="2000" dirty="0"/>
              <a:t>) = {</a:t>
            </a:r>
            <a:r>
              <a:rPr lang="en-US" sz="2000" dirty="0">
                <a:ea typeface="Cambria Math" pitchFamily="18" charset="0"/>
              </a:rPr>
              <a:t>1</a:t>
            </a:r>
            <a:r>
              <a:rPr lang="en-US" sz="2000" dirty="0"/>
              <a:t>, </a:t>
            </a:r>
            <a:r>
              <a:rPr lang="en-US" sz="2000" dirty="0">
                <a:ea typeface="Cambria Math" pitchFamily="18" charset="0"/>
              </a:rPr>
              <a:t>01</a:t>
            </a:r>
            <a:r>
              <a:rPr lang="en-US" sz="2000" dirty="0"/>
              <a:t>}.</a:t>
            </a:r>
          </a:p>
          <a:p>
            <a:pPr>
              <a:lnSpc>
                <a:spcPct val="90000"/>
              </a:lnSpc>
              <a:spcBef>
                <a:spcPts val="600"/>
              </a:spcBef>
            </a:pPr>
            <a:r>
              <a:rPr lang="en-US" sz="2000" dirty="0"/>
              <a:t>The final state of  </a:t>
            </a:r>
            <a:r>
              <a:rPr lang="en-US" sz="2000" i="1" dirty="0"/>
              <a:t>M</a:t>
            </a:r>
            <a:r>
              <a:rPr lang="en-US" sz="2000" baseline="-25000" dirty="0">
                <a:ea typeface="Cambria Math" pitchFamily="18" charset="0"/>
              </a:rPr>
              <a:t>3</a:t>
            </a:r>
            <a:r>
              <a:rPr lang="en-US" sz="2000" dirty="0"/>
              <a:t> are</a:t>
            </a:r>
            <a:r>
              <a:rPr lang="en-US" sz="2000" i="1" dirty="0"/>
              <a:t> s</a:t>
            </a:r>
            <a:r>
              <a:rPr lang="en-US" sz="2000" baseline="-25000" dirty="0">
                <a:ea typeface="Cambria Math" pitchFamily="18" charset="0"/>
              </a:rPr>
              <a:t>0  </a:t>
            </a:r>
            <a:r>
              <a:rPr lang="en-US" sz="2000" dirty="0">
                <a:ea typeface="Cambria Math" pitchFamily="18" charset="0"/>
              </a:rPr>
              <a:t>and</a:t>
            </a:r>
            <a:r>
              <a:rPr lang="en-US" sz="2000" i="1" dirty="0"/>
              <a:t> s</a:t>
            </a:r>
            <a:r>
              <a:rPr lang="en-US" sz="2000" baseline="-25000" dirty="0">
                <a:ea typeface="Cambria Math" pitchFamily="18" charset="0"/>
              </a:rPr>
              <a:t>3</a:t>
            </a:r>
            <a:r>
              <a:rPr lang="en-US" sz="2000" dirty="0">
                <a:ea typeface="Cambria Math" pitchFamily="18" charset="0"/>
              </a:rPr>
              <a:t>. The strings that take </a:t>
            </a:r>
            <a:r>
              <a:rPr lang="en-US" sz="2000" i="1" dirty="0"/>
              <a:t>s</a:t>
            </a:r>
            <a:r>
              <a:rPr lang="en-US" sz="2000" baseline="-25000" dirty="0">
                <a:ea typeface="Cambria Math" pitchFamily="18" charset="0"/>
              </a:rPr>
              <a:t>0  </a:t>
            </a:r>
            <a:r>
              <a:rPr lang="en-US" sz="2000" dirty="0">
                <a:ea typeface="Cambria Math" pitchFamily="18" charset="0"/>
              </a:rPr>
              <a:t>to itself are </a:t>
            </a:r>
            <a:r>
              <a:rPr lang="el-GR" sz="2000" dirty="0">
                <a:ea typeface="Cambria Math"/>
              </a:rPr>
              <a:t>λ</a:t>
            </a:r>
            <a:r>
              <a:rPr lang="en-US" sz="2000" dirty="0">
                <a:ea typeface="Cambria Math"/>
              </a:rPr>
              <a:t>, 0, 00, 000,… .</a:t>
            </a:r>
            <a:r>
              <a:rPr lang="en-US" sz="2000" dirty="0">
                <a:ea typeface="Cambria Math" pitchFamily="18" charset="0"/>
              </a:rPr>
              <a:t> The strings that take </a:t>
            </a:r>
            <a:r>
              <a:rPr lang="en-US" sz="2000" i="1" dirty="0"/>
              <a:t>s</a:t>
            </a:r>
            <a:r>
              <a:rPr lang="en-US" sz="2000" baseline="-25000" dirty="0">
                <a:ea typeface="Cambria Math" pitchFamily="18" charset="0"/>
              </a:rPr>
              <a:t>0  </a:t>
            </a:r>
            <a:r>
              <a:rPr lang="en-US" sz="2000" dirty="0">
                <a:ea typeface="Cambria Math" pitchFamily="18" charset="0"/>
              </a:rPr>
              <a:t>to</a:t>
            </a:r>
            <a:r>
              <a:rPr lang="en-US" sz="2000" i="1" dirty="0"/>
              <a:t> s</a:t>
            </a:r>
            <a:r>
              <a:rPr lang="en-US" sz="2000" baseline="-25000" dirty="0">
                <a:ea typeface="Cambria Math" pitchFamily="18" charset="0"/>
              </a:rPr>
              <a:t>3</a:t>
            </a:r>
            <a:r>
              <a:rPr lang="en-US" sz="2000" dirty="0">
                <a:ea typeface="Cambria Math" pitchFamily="18" charset="0"/>
              </a:rPr>
              <a:t>  are a string of zero or more consecutive 0s, followed by 10, followed by any string. </a:t>
            </a:r>
            <a:r>
              <a:rPr lang="en-US" sz="2000" dirty="0"/>
              <a:t>Hence, </a:t>
            </a:r>
            <a:r>
              <a:rPr lang="en-US" sz="2000" i="1" dirty="0"/>
              <a:t>L</a:t>
            </a:r>
            <a:r>
              <a:rPr lang="en-US" sz="2000" dirty="0"/>
              <a:t>(</a:t>
            </a:r>
            <a:r>
              <a:rPr lang="en-US" sz="2000" i="1" dirty="0"/>
              <a:t>M</a:t>
            </a:r>
            <a:r>
              <a:rPr lang="en-US" sz="2000" baseline="-25000" dirty="0">
                <a:ea typeface="Cambria Math" pitchFamily="18" charset="0"/>
              </a:rPr>
              <a:t>3</a:t>
            </a:r>
            <a:r>
              <a:rPr lang="en-US" sz="2000" dirty="0"/>
              <a:t>)  = {</a:t>
            </a:r>
            <a:r>
              <a:rPr lang="en-US" sz="2000" dirty="0">
                <a:ea typeface="Cambria Math" pitchFamily="18" charset="0"/>
              </a:rPr>
              <a:t>0</a:t>
            </a:r>
            <a:r>
              <a:rPr lang="en-US" sz="2000" i="1" baseline="30000" dirty="0"/>
              <a:t>n</a:t>
            </a:r>
            <a:r>
              <a:rPr lang="en-US" sz="2000" dirty="0"/>
              <a:t>,</a:t>
            </a:r>
            <a:r>
              <a:rPr lang="en-US" sz="2000" dirty="0">
                <a:ea typeface="Cambria Math" pitchFamily="18" charset="0"/>
              </a:rPr>
              <a:t>0</a:t>
            </a:r>
            <a:r>
              <a:rPr lang="en-US" sz="2000" i="1" baseline="30000" dirty="0"/>
              <a:t>n</a:t>
            </a:r>
            <a:r>
              <a:rPr lang="en-US" sz="2000" dirty="0">
                <a:ea typeface="Cambria Math" pitchFamily="18" charset="0"/>
              </a:rPr>
              <a:t>10</a:t>
            </a:r>
            <a:r>
              <a:rPr lang="en-US" sz="2000" i="1" dirty="0">
                <a:ea typeface="Cambria Math" pitchFamily="18" charset="0"/>
              </a:rPr>
              <a:t>x</a:t>
            </a:r>
            <a:r>
              <a:rPr lang="en-US" sz="2000" i="1" dirty="0"/>
              <a:t> </a:t>
            </a:r>
            <a:r>
              <a:rPr lang="en-US" sz="2000" dirty="0"/>
              <a:t>| </a:t>
            </a:r>
            <a:r>
              <a:rPr lang="en-US" sz="2000" i="1" dirty="0"/>
              <a:t>n</a:t>
            </a:r>
            <a:r>
              <a:rPr lang="en-US" sz="2000" dirty="0"/>
              <a:t> = </a:t>
            </a:r>
            <a:r>
              <a:rPr lang="en-US" sz="2000" dirty="0">
                <a:ea typeface="Cambria Math" pitchFamily="18" charset="0"/>
              </a:rPr>
              <a:t>0</a:t>
            </a:r>
            <a:r>
              <a:rPr lang="en-US" sz="2000" dirty="0"/>
              <a:t>, </a:t>
            </a:r>
            <a:r>
              <a:rPr lang="en-US" sz="2000" dirty="0">
                <a:ea typeface="Cambria Math" pitchFamily="18" charset="0"/>
              </a:rPr>
              <a:t>1</a:t>
            </a:r>
            <a:r>
              <a:rPr lang="en-US" sz="2000" dirty="0"/>
              <a:t>, </a:t>
            </a:r>
            <a:r>
              <a:rPr lang="en-US" sz="2000" dirty="0">
                <a:ea typeface="Cambria Math" pitchFamily="18" charset="0"/>
              </a:rPr>
              <a:t>2</a:t>
            </a:r>
            <a:r>
              <a:rPr lang="en-US" sz="2000" dirty="0"/>
              <a:t>, ….,  and </a:t>
            </a:r>
            <a:r>
              <a:rPr lang="en-US" sz="2000" i="1" dirty="0"/>
              <a:t>x</a:t>
            </a:r>
            <a:r>
              <a:rPr lang="en-US" sz="2000" dirty="0"/>
              <a:t> is any string}</a:t>
            </a:r>
          </a:p>
        </p:txBody>
      </p:sp>
      <p:pic>
        <p:nvPicPr>
          <p:cNvPr id="8" name="Picture 4" descr="Three state diagrams of a finite-state automation, labeled M1, M2, and M3."/>
          <p:cNvPicPr>
            <a:picLocks noGrp="1" noChangeAspect="1" noChangeArrowheads="1"/>
          </p:cNvPicPr>
          <p:nvPr>
            <p:ph idx="14"/>
          </p:nvPr>
        </p:nvPicPr>
        <p:blipFill>
          <a:blip r:embed="rId2">
            <a:extLst>
              <a:ext uri="{28A0092B-C50C-407E-A947-70E740481C1C}">
                <a14:useLocalDpi xmlns:a14="http://schemas.microsoft.com/office/drawing/2010/main" val="0"/>
              </a:ext>
            </a:extLst>
          </a:blip>
          <a:stretch>
            <a:fillRect/>
          </a:stretch>
        </p:blipFill>
        <p:spPr bwMode="auto">
          <a:xfrm>
            <a:off x="5958840" y="2971800"/>
            <a:ext cx="3108960" cy="3464455"/>
          </a:xfrm>
          <a:prstGeom prst="rect">
            <a:avLst/>
          </a:prstGeom>
          <a:extLst>
            <a:ext uri="{909E8E84-426E-40DD-AFC4-6F175D3DCCD1}">
              <a14:hiddenFill xmlns:a14="http://schemas.microsoft.com/office/drawing/2010/main">
                <a:solidFill>
                  <a:srgbClr val="FFFFFF"/>
                </a:solidFill>
              </a14:hiddenFill>
            </a:ext>
          </a:extLst>
        </p:spPr>
      </p:pic>
      <p:sp>
        <p:nvSpPr>
          <p:cNvPr id="9" name="Text Placeholder 5"/>
          <p:cNvSpPr>
            <a:spLocks noGrp="1"/>
          </p:cNvSpPr>
          <p:nvPr>
            <p:ph type="body" sz="quarter" idx="15"/>
          </p:nvPr>
        </p:nvSpPr>
        <p:spPr>
          <a:xfrm>
            <a:off x="3465576" y="6477000"/>
            <a:ext cx="2212848" cy="183600"/>
          </a:xfrm>
        </p:spPr>
        <p:txBody>
          <a:bodyPr/>
          <a:lstStyle/>
          <a:p>
            <a:r>
              <a:rPr lang="en-IN" sz="1200" dirty="0">
                <a:hlinkClick r:id="rId3" action="ppaction://hlinksldjump"/>
              </a:rPr>
              <a:t>Jump to long description</a:t>
            </a:r>
            <a:endParaRPr lang="en-IN" sz="1200" dirty="0">
              <a:hlinkClick r:id="" action="ppaction://noaction"/>
            </a:endParaRPr>
          </a:p>
        </p:txBody>
      </p:sp>
    </p:spTree>
    <p:extLst>
      <p:ext uri="{BB962C8B-B14F-4D97-AF65-F5344CB8AC3E}">
        <p14:creationId xmlns:p14="http://schemas.microsoft.com/office/powerpoint/2010/main" val="20812563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 Recognition by FSAs</a:t>
            </a:r>
            <a:r>
              <a:rPr lang="en-US" sz="1500" dirty="0"/>
              <a:t> 2</a:t>
            </a:r>
            <a:endParaRPr lang="en-US" dirty="0"/>
          </a:p>
        </p:txBody>
      </p:sp>
      <p:sp>
        <p:nvSpPr>
          <p:cNvPr id="3" name="Content Placeholder 2"/>
          <p:cNvSpPr>
            <a:spLocks noGrp="1"/>
          </p:cNvSpPr>
          <p:nvPr>
            <p:ph idx="1"/>
          </p:nvPr>
        </p:nvSpPr>
        <p:spPr>
          <a:xfrm>
            <a:off x="457200" y="1295400"/>
            <a:ext cx="8229600" cy="3886200"/>
          </a:xfrm>
        </p:spPr>
        <p:txBody>
          <a:bodyPr/>
          <a:lstStyle/>
          <a:p>
            <a:pPr>
              <a:spcBef>
                <a:spcPts val="0"/>
              </a:spcBef>
            </a:pPr>
            <a:r>
              <a:rPr lang="en-US" sz="2400" b="1" dirty="0"/>
              <a:t>Example</a:t>
            </a:r>
            <a:r>
              <a:rPr lang="en-US" sz="2400" dirty="0"/>
              <a:t>: Construct  a FSA that recognizes  the set of bit strings that begin with two </a:t>
            </a:r>
            <a:r>
              <a:rPr lang="en-US" sz="2400" dirty="0">
                <a:ea typeface="Cambria Math" pitchFamily="18" charset="0"/>
              </a:rPr>
              <a:t>0</a:t>
            </a:r>
            <a:r>
              <a:rPr lang="en-US" sz="2400" dirty="0"/>
              <a:t>s.</a:t>
            </a:r>
          </a:p>
          <a:p>
            <a:pPr>
              <a:spcBef>
                <a:spcPts val="0"/>
              </a:spcBef>
            </a:pPr>
            <a:r>
              <a:rPr lang="en-US" sz="2400" b="1" dirty="0"/>
              <a:t>Solution</a:t>
            </a:r>
            <a:r>
              <a:rPr lang="en-US" sz="2400" dirty="0"/>
              <a:t>: </a:t>
            </a:r>
          </a:p>
          <a:p>
            <a:pPr marL="457200" indent="-320040">
              <a:spcBef>
                <a:spcPts val="0"/>
              </a:spcBef>
              <a:buClr>
                <a:srgbClr val="1A587B"/>
              </a:buClr>
              <a:buFont typeface="Arial" panose="020B0604020202020204" pitchFamily="34" charset="0"/>
              <a:buChar char="•"/>
            </a:pPr>
            <a:r>
              <a:rPr lang="en-US" sz="2200" dirty="0"/>
              <a:t>Besides the start state </a:t>
            </a:r>
            <a:r>
              <a:rPr lang="en-US" sz="2200" i="1" dirty="0"/>
              <a:t>s</a:t>
            </a:r>
            <a:r>
              <a:rPr lang="en-US" sz="2200" baseline="-25000" dirty="0">
                <a:ea typeface="Cambria Math" pitchFamily="18" charset="0"/>
              </a:rPr>
              <a:t>0</a:t>
            </a:r>
            <a:r>
              <a:rPr lang="en-US" sz="2200" dirty="0"/>
              <a:t>, we include a </a:t>
            </a:r>
            <a:r>
              <a:rPr lang="en-US" sz="2200" dirty="0" err="1"/>
              <a:t>nonfinal</a:t>
            </a:r>
            <a:r>
              <a:rPr lang="en-US" sz="2200" dirty="0"/>
              <a:t> state </a:t>
            </a:r>
            <a:r>
              <a:rPr lang="en-US" sz="2200" i="1" dirty="0"/>
              <a:t>s</a:t>
            </a:r>
            <a:r>
              <a:rPr lang="en-US" sz="2200" baseline="-25000" dirty="0">
                <a:ea typeface="Cambria Math" pitchFamily="18" charset="0"/>
              </a:rPr>
              <a:t>1</a:t>
            </a:r>
            <a:r>
              <a:rPr lang="en-US" sz="2200" dirty="0"/>
              <a:t>; we move to </a:t>
            </a:r>
            <a:r>
              <a:rPr lang="en-US" sz="2200" i="1" dirty="0"/>
              <a:t>s</a:t>
            </a:r>
            <a:r>
              <a:rPr lang="en-US" sz="2200" baseline="-25000" dirty="0">
                <a:ea typeface="Cambria Math" pitchFamily="18" charset="0"/>
              </a:rPr>
              <a:t>1</a:t>
            </a:r>
            <a:r>
              <a:rPr lang="en-US" sz="2200" dirty="0"/>
              <a:t> from </a:t>
            </a:r>
            <a:r>
              <a:rPr lang="en-US" sz="2200" i="1" dirty="0"/>
              <a:t>s</a:t>
            </a:r>
            <a:r>
              <a:rPr lang="en-US" sz="2200" baseline="-25000" dirty="0">
                <a:ea typeface="Cambria Math" pitchFamily="18" charset="0"/>
              </a:rPr>
              <a:t>0</a:t>
            </a:r>
            <a:r>
              <a:rPr lang="en-US" sz="2200" dirty="0"/>
              <a:t> if the first bit is a </a:t>
            </a:r>
            <a:r>
              <a:rPr lang="en-US" sz="2200" dirty="0">
                <a:ea typeface="Cambria Math" pitchFamily="18" charset="0"/>
              </a:rPr>
              <a:t>0</a:t>
            </a:r>
            <a:r>
              <a:rPr lang="en-US" sz="2200" dirty="0"/>
              <a:t>. </a:t>
            </a:r>
          </a:p>
          <a:p>
            <a:pPr marL="457200" indent="-320040">
              <a:spcBef>
                <a:spcPts val="0"/>
              </a:spcBef>
              <a:buClr>
                <a:srgbClr val="1A587B"/>
              </a:buClr>
              <a:buFont typeface="Arial" panose="020B0604020202020204" pitchFamily="34" charset="0"/>
              <a:buChar char="•"/>
            </a:pPr>
            <a:r>
              <a:rPr lang="en-US" sz="2200" dirty="0"/>
              <a:t>Next, we add a final state </a:t>
            </a:r>
            <a:r>
              <a:rPr lang="en-US" sz="2200" i="1" dirty="0"/>
              <a:t>s</a:t>
            </a:r>
            <a:r>
              <a:rPr lang="en-US" sz="2200" baseline="-25000" dirty="0">
                <a:ea typeface="Cambria Math" pitchFamily="18" charset="0"/>
              </a:rPr>
              <a:t>2</a:t>
            </a:r>
            <a:r>
              <a:rPr lang="en-US" sz="2200" dirty="0"/>
              <a:t>,  which we move to from  </a:t>
            </a:r>
            <a:r>
              <a:rPr lang="en-US" sz="2200" i="1" dirty="0"/>
              <a:t>s</a:t>
            </a:r>
            <a:r>
              <a:rPr lang="en-US" sz="2200" baseline="-25000" dirty="0">
                <a:ea typeface="Cambria Math" pitchFamily="18" charset="0"/>
              </a:rPr>
              <a:t>1</a:t>
            </a:r>
            <a:r>
              <a:rPr lang="en-US" sz="2200" dirty="0"/>
              <a:t>, if the second bit is a </a:t>
            </a:r>
            <a:r>
              <a:rPr lang="en-US" sz="2200" dirty="0">
                <a:ea typeface="Cambria Math" pitchFamily="18" charset="0"/>
              </a:rPr>
              <a:t>0</a:t>
            </a:r>
            <a:r>
              <a:rPr lang="en-US" sz="2200" dirty="0"/>
              <a:t>.  We stay in this state no matter what the succeeding bits (if any) are.</a:t>
            </a:r>
          </a:p>
          <a:p>
            <a:pPr marL="457200" indent="-320040">
              <a:spcBef>
                <a:spcPts val="0"/>
              </a:spcBef>
              <a:buClr>
                <a:srgbClr val="1A587B"/>
              </a:buClr>
              <a:buFont typeface="Arial" panose="020B0604020202020204" pitchFamily="34" charset="0"/>
              <a:buChar char="•"/>
            </a:pPr>
            <a:r>
              <a:rPr lang="en-US" sz="2200" dirty="0"/>
              <a:t>We need a </a:t>
            </a:r>
            <a:r>
              <a:rPr lang="en-US" sz="2200" dirty="0" err="1"/>
              <a:t>nonfinal</a:t>
            </a:r>
            <a:r>
              <a:rPr lang="en-US" sz="2200" dirty="0"/>
              <a:t> state </a:t>
            </a:r>
            <a:r>
              <a:rPr lang="en-US" sz="2200" i="1" dirty="0"/>
              <a:t>s</a:t>
            </a:r>
            <a:r>
              <a:rPr lang="en-US" sz="2200" baseline="-25000" dirty="0">
                <a:ea typeface="Cambria Math" pitchFamily="18" charset="0"/>
              </a:rPr>
              <a:t>3</a:t>
            </a:r>
            <a:r>
              <a:rPr lang="en-US" sz="2200" dirty="0"/>
              <a:t>, so that we can move to it from </a:t>
            </a:r>
            <a:r>
              <a:rPr lang="en-US" sz="2200" i="1" dirty="0"/>
              <a:t>s</a:t>
            </a:r>
            <a:r>
              <a:rPr lang="en-US" sz="2200" baseline="-25000" dirty="0">
                <a:ea typeface="Cambria Math" pitchFamily="18" charset="0"/>
              </a:rPr>
              <a:t>0</a:t>
            </a:r>
            <a:r>
              <a:rPr lang="en-US" sz="2200" dirty="0"/>
              <a:t> if the first bit is a </a:t>
            </a:r>
            <a:r>
              <a:rPr lang="en-US" sz="2200" dirty="0">
                <a:ea typeface="Cambria Math" pitchFamily="18" charset="0"/>
              </a:rPr>
              <a:t>1</a:t>
            </a:r>
            <a:r>
              <a:rPr lang="en-US" sz="2200" dirty="0"/>
              <a:t> and from </a:t>
            </a:r>
            <a:r>
              <a:rPr lang="en-US" sz="2200" i="1" dirty="0"/>
              <a:t>s</a:t>
            </a:r>
            <a:r>
              <a:rPr lang="en-US" sz="2200" baseline="-25000" dirty="0">
                <a:ea typeface="Cambria Math" pitchFamily="18" charset="0"/>
              </a:rPr>
              <a:t>1</a:t>
            </a:r>
            <a:r>
              <a:rPr lang="en-US" sz="2200" dirty="0"/>
              <a:t> if the second bit is a </a:t>
            </a:r>
            <a:r>
              <a:rPr lang="en-US" sz="2200" dirty="0">
                <a:ea typeface="Cambria Math" pitchFamily="18" charset="0"/>
              </a:rPr>
              <a:t>1</a:t>
            </a:r>
            <a:r>
              <a:rPr lang="en-US" sz="2200" dirty="0"/>
              <a:t>.</a:t>
            </a:r>
          </a:p>
        </p:txBody>
      </p:sp>
      <p:pic>
        <p:nvPicPr>
          <p:cNvPr id="7" name="Picture 3" descr="A state diagram, labeled A, for a deterministic finite-state automata recognizing the languages in example 6."/>
          <p:cNvPicPr>
            <a:picLocks noGrp="1" noChangeAspect="1" noChangeArrowheads="1"/>
          </p:cNvPicPr>
          <p:nvPr>
            <p:ph idx="13"/>
          </p:nvPr>
        </p:nvPicPr>
        <p:blipFill rotWithShape="1">
          <a:blip r:embed="rId2">
            <a:extLst>
              <a:ext uri="{28A0092B-C50C-407E-A947-70E740481C1C}">
                <a14:useLocalDpi xmlns:a14="http://schemas.microsoft.com/office/drawing/2010/main" val="0"/>
              </a:ext>
            </a:extLst>
          </a:blip>
          <a:srcRect t="10417" b="6250"/>
          <a:stretch/>
        </p:blipFill>
        <p:spPr bwMode="auto">
          <a:xfrm>
            <a:off x="2307771" y="5181600"/>
            <a:ext cx="4528458" cy="1219200"/>
          </a:xfrm>
          <a:prstGeom prst="rect">
            <a:avLst/>
          </a:prstGeom>
          <a:extLst>
            <a:ext uri="{909E8E84-426E-40DD-AFC4-6F175D3DCCD1}">
              <a14:hiddenFill xmlns:a14="http://schemas.microsoft.com/office/drawing/2010/main">
                <a:solidFill>
                  <a:srgbClr val="FFFFFF"/>
                </a:solidFill>
              </a14:hiddenFill>
            </a:ext>
          </a:extLst>
        </p:spPr>
      </p:pic>
      <p:sp>
        <p:nvSpPr>
          <p:cNvPr id="8" name="Text Placeholder 4"/>
          <p:cNvSpPr>
            <a:spLocks noGrp="1"/>
          </p:cNvSpPr>
          <p:nvPr>
            <p:ph type="body" sz="quarter" idx="14"/>
          </p:nvPr>
        </p:nvSpPr>
        <p:spPr>
          <a:xfrm>
            <a:off x="3465576" y="6477000"/>
            <a:ext cx="2212848" cy="182880"/>
          </a:xfrm>
        </p:spPr>
        <p:txBody>
          <a:bodyPr/>
          <a:lstStyle/>
          <a:p>
            <a:pPr lvl="0"/>
            <a:r>
              <a:rPr lang="en-IN" sz="1200" dirty="0">
                <a:solidFill>
                  <a:prstClr val="black"/>
                </a:solidFill>
                <a:hlinkClick r:id="rId3" action="ppaction://hlinksldjump"/>
              </a:rPr>
              <a:t>Jump to long description</a:t>
            </a:r>
            <a:endParaRPr lang="en-IN" sz="1200" dirty="0">
              <a:solidFill>
                <a:prstClr val="black"/>
              </a:solidFill>
              <a:hlinkClick r:id="" action="ppaction://noaction"/>
            </a:endParaRPr>
          </a:p>
        </p:txBody>
      </p:sp>
    </p:spTree>
    <p:extLst>
      <p:ext uri="{BB962C8B-B14F-4D97-AF65-F5344CB8AC3E}">
        <p14:creationId xmlns:p14="http://schemas.microsoft.com/office/powerpoint/2010/main" val="3244519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62200"/>
            <a:ext cx="9144000" cy="1188720"/>
          </a:xfrm>
        </p:spPr>
        <p:txBody>
          <a:bodyPr/>
          <a:lstStyle/>
          <a:p>
            <a:r>
              <a:rPr lang="en-US" sz="6000" b="1" dirty="0"/>
              <a:t>Languages and Grammars</a:t>
            </a:r>
          </a:p>
        </p:txBody>
      </p:sp>
      <p:sp>
        <p:nvSpPr>
          <p:cNvPr id="3" name="Content Placeholder 2"/>
          <p:cNvSpPr>
            <a:spLocks noGrp="1"/>
          </p:cNvSpPr>
          <p:nvPr>
            <p:ph idx="1"/>
          </p:nvPr>
        </p:nvSpPr>
        <p:spPr>
          <a:xfrm>
            <a:off x="3200400" y="3810000"/>
            <a:ext cx="2743200" cy="640080"/>
          </a:xfrm>
        </p:spPr>
        <p:txBody>
          <a:bodyPr/>
          <a:lstStyle/>
          <a:p>
            <a:pPr algn="ctr"/>
            <a:r>
              <a:rPr lang="en-US" dirty="0"/>
              <a:t>Section 13.1</a:t>
            </a:r>
          </a:p>
        </p:txBody>
      </p:sp>
    </p:spTree>
    <p:extLst>
      <p:ext uri="{BB962C8B-B14F-4D97-AF65-F5344CB8AC3E}">
        <p14:creationId xmlns:p14="http://schemas.microsoft.com/office/powerpoint/2010/main" val="11910404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 Recognition by FSAs</a:t>
            </a:r>
            <a:r>
              <a:rPr lang="en-US" sz="1500" dirty="0"/>
              <a:t> 3</a:t>
            </a:r>
            <a:endParaRPr lang="en-US" dirty="0"/>
          </a:p>
        </p:txBody>
      </p:sp>
      <p:sp>
        <p:nvSpPr>
          <p:cNvPr id="3" name="Content Placeholder 2"/>
          <p:cNvSpPr>
            <a:spLocks noGrp="1"/>
          </p:cNvSpPr>
          <p:nvPr>
            <p:ph idx="1"/>
          </p:nvPr>
        </p:nvSpPr>
        <p:spPr>
          <a:xfrm>
            <a:off x="457200" y="1295400"/>
            <a:ext cx="8229600" cy="3886200"/>
          </a:xfrm>
        </p:spPr>
        <p:txBody>
          <a:bodyPr/>
          <a:lstStyle/>
          <a:p>
            <a:pPr marL="0" lvl="1" indent="0">
              <a:spcBef>
                <a:spcPts val="0"/>
              </a:spcBef>
              <a:buClr>
                <a:schemeClr val="accent3"/>
              </a:buClr>
              <a:buSzPct val="95000"/>
              <a:buNone/>
            </a:pPr>
            <a:r>
              <a:rPr lang="en-US" sz="2400" b="1" dirty="0"/>
              <a:t>Example</a:t>
            </a:r>
            <a:r>
              <a:rPr lang="en-US" sz="2400" dirty="0"/>
              <a:t>: Construct  a FSA that recognizes the set of bit strings that contain two consecutive </a:t>
            </a:r>
            <a:r>
              <a:rPr lang="en-US" sz="2400" dirty="0">
                <a:ea typeface="Cambria Math" pitchFamily="18" charset="0"/>
              </a:rPr>
              <a:t>0</a:t>
            </a:r>
            <a:r>
              <a:rPr lang="en-US" sz="2400" dirty="0"/>
              <a:t>s. </a:t>
            </a:r>
          </a:p>
          <a:p>
            <a:pPr>
              <a:spcBef>
                <a:spcPts val="0"/>
              </a:spcBef>
            </a:pPr>
            <a:r>
              <a:rPr lang="en-US" sz="2400" b="1" dirty="0"/>
              <a:t>Solution</a:t>
            </a:r>
            <a:r>
              <a:rPr lang="en-US" sz="2400" dirty="0"/>
              <a:t>: </a:t>
            </a:r>
          </a:p>
          <a:p>
            <a:pPr marL="457200" indent="-320040">
              <a:spcBef>
                <a:spcPts val="0"/>
              </a:spcBef>
              <a:buClr>
                <a:srgbClr val="1A587B"/>
              </a:buClr>
              <a:buFont typeface="Arial" panose="020B0604020202020204" pitchFamily="34" charset="0"/>
              <a:buChar char="•"/>
            </a:pPr>
            <a:r>
              <a:rPr lang="en-US" sz="2200" dirty="0"/>
              <a:t>Besides the start state </a:t>
            </a:r>
            <a:r>
              <a:rPr lang="en-US" sz="2200" i="1" dirty="0"/>
              <a:t>s</a:t>
            </a:r>
            <a:r>
              <a:rPr lang="en-US" sz="2200" baseline="-25000" dirty="0">
                <a:ea typeface="Cambria Math" pitchFamily="18" charset="0"/>
              </a:rPr>
              <a:t>0</a:t>
            </a:r>
            <a:r>
              <a:rPr lang="en-US" sz="2200" dirty="0"/>
              <a:t>, we include a </a:t>
            </a:r>
            <a:r>
              <a:rPr lang="en-US" sz="2200" dirty="0" err="1"/>
              <a:t>nonfinal</a:t>
            </a:r>
            <a:r>
              <a:rPr lang="en-US" sz="2200" dirty="0"/>
              <a:t> state </a:t>
            </a:r>
            <a:r>
              <a:rPr lang="en-US" sz="2200" i="1" dirty="0"/>
              <a:t>s</a:t>
            </a:r>
            <a:r>
              <a:rPr lang="en-US" sz="2200" baseline="-25000" dirty="0">
                <a:ea typeface="Cambria Math" pitchFamily="18" charset="0"/>
              </a:rPr>
              <a:t>1</a:t>
            </a:r>
            <a:r>
              <a:rPr lang="en-US" sz="2200" dirty="0"/>
              <a:t>,  which tells us that the last input bit seen is a </a:t>
            </a:r>
            <a:r>
              <a:rPr lang="en-US" sz="2200" dirty="0">
                <a:ea typeface="Cambria Math" pitchFamily="18" charset="0"/>
              </a:rPr>
              <a:t>0</a:t>
            </a:r>
            <a:r>
              <a:rPr lang="en-US" sz="2200" dirty="0"/>
              <a:t>, but either the bit before was a </a:t>
            </a:r>
            <a:r>
              <a:rPr lang="en-US" sz="2200" dirty="0">
                <a:ea typeface="Cambria Math" pitchFamily="18" charset="0"/>
              </a:rPr>
              <a:t>1</a:t>
            </a:r>
            <a:r>
              <a:rPr lang="en-US" sz="2200" dirty="0"/>
              <a:t>, or this is the initial bit. </a:t>
            </a:r>
          </a:p>
          <a:p>
            <a:pPr marL="457200" indent="-320040">
              <a:spcBef>
                <a:spcPts val="0"/>
              </a:spcBef>
              <a:buClr>
                <a:srgbClr val="1A587B"/>
              </a:buClr>
              <a:buFont typeface="Arial" panose="020B0604020202020204" pitchFamily="34" charset="0"/>
              <a:buChar char="•"/>
            </a:pPr>
            <a:r>
              <a:rPr lang="en-US" sz="2200" dirty="0"/>
              <a:t>Next, we add a final state </a:t>
            </a:r>
            <a:r>
              <a:rPr lang="en-US" sz="2200" i="1" dirty="0"/>
              <a:t>s</a:t>
            </a:r>
            <a:r>
              <a:rPr lang="en-US" sz="2200" baseline="-25000" dirty="0">
                <a:ea typeface="Cambria Math" pitchFamily="18" charset="0"/>
              </a:rPr>
              <a:t>2</a:t>
            </a:r>
            <a:r>
              <a:rPr lang="en-US" sz="2200" dirty="0"/>
              <a:t>,  which we move to from  </a:t>
            </a:r>
            <a:r>
              <a:rPr lang="en-US" sz="2200" i="1" dirty="0"/>
              <a:t>s</a:t>
            </a:r>
            <a:r>
              <a:rPr lang="en-US" sz="2200" baseline="-25000" dirty="0">
                <a:ea typeface="Cambria Math" pitchFamily="18" charset="0"/>
              </a:rPr>
              <a:t>1</a:t>
            </a:r>
            <a:r>
              <a:rPr lang="en-US" sz="2200" dirty="0"/>
              <a:t>, if the next bit after a </a:t>
            </a:r>
            <a:r>
              <a:rPr lang="en-US" sz="2200" dirty="0">
                <a:ea typeface="Cambria Math" pitchFamily="18" charset="0"/>
              </a:rPr>
              <a:t>0 </a:t>
            </a:r>
            <a:r>
              <a:rPr lang="en-US" sz="2200" dirty="0"/>
              <a:t>is also </a:t>
            </a:r>
            <a:r>
              <a:rPr lang="en-US" sz="2200" dirty="0">
                <a:ea typeface="Cambria Math" pitchFamily="18" charset="0"/>
              </a:rPr>
              <a:t>0</a:t>
            </a:r>
            <a:r>
              <a:rPr lang="en-US" sz="2200" dirty="0"/>
              <a:t>.  We stay in this state no matter what the succeeding bits (if any) are.</a:t>
            </a:r>
          </a:p>
          <a:p>
            <a:pPr marL="457200" indent="-320040">
              <a:spcBef>
                <a:spcPts val="0"/>
              </a:spcBef>
              <a:buClr>
                <a:srgbClr val="1A587B"/>
              </a:buClr>
              <a:buFont typeface="Arial" panose="020B0604020202020204" pitchFamily="34" charset="0"/>
              <a:buChar char="•"/>
            </a:pPr>
            <a:r>
              <a:rPr lang="en-US" sz="2200" dirty="0"/>
              <a:t>We return from </a:t>
            </a:r>
            <a:r>
              <a:rPr lang="en-US" sz="2200" i="1" dirty="0"/>
              <a:t>s</a:t>
            </a:r>
            <a:r>
              <a:rPr lang="en-US" sz="2200" baseline="-25000" dirty="0">
                <a:ea typeface="Cambria Math" pitchFamily="18" charset="0"/>
              </a:rPr>
              <a:t>0  </a:t>
            </a:r>
            <a:r>
              <a:rPr lang="en-US" sz="2200" dirty="0">
                <a:ea typeface="Cambria Math" pitchFamily="18" charset="0"/>
              </a:rPr>
              <a:t>or</a:t>
            </a:r>
            <a:r>
              <a:rPr lang="en-US" sz="2200" baseline="-25000" dirty="0">
                <a:ea typeface="Cambria Math" pitchFamily="18" charset="0"/>
              </a:rPr>
              <a:t> </a:t>
            </a:r>
            <a:r>
              <a:rPr lang="en-US" sz="2200" i="1" dirty="0"/>
              <a:t>s</a:t>
            </a:r>
            <a:r>
              <a:rPr lang="en-US" sz="2200" baseline="-25000" dirty="0">
                <a:ea typeface="Cambria Math" pitchFamily="18" charset="0"/>
              </a:rPr>
              <a:t>1 </a:t>
            </a:r>
            <a:r>
              <a:rPr lang="en-US" sz="2200" dirty="0"/>
              <a:t>, if a  </a:t>
            </a:r>
            <a:r>
              <a:rPr lang="en-US" sz="2200" dirty="0">
                <a:ea typeface="Cambria Math" pitchFamily="18" charset="0"/>
              </a:rPr>
              <a:t>1</a:t>
            </a:r>
            <a:r>
              <a:rPr lang="en-US" sz="2200" dirty="0"/>
              <a:t> follows a </a:t>
            </a:r>
            <a:r>
              <a:rPr lang="en-US" sz="2200" dirty="0">
                <a:ea typeface="Cambria Math" pitchFamily="18" charset="0"/>
              </a:rPr>
              <a:t>0</a:t>
            </a:r>
            <a:r>
              <a:rPr lang="en-US" sz="2200" dirty="0"/>
              <a:t> in the string, before we come to two consecutive </a:t>
            </a:r>
            <a:r>
              <a:rPr lang="en-US" sz="2200" dirty="0">
                <a:ea typeface="Cambria Math" pitchFamily="18" charset="0"/>
              </a:rPr>
              <a:t>0</a:t>
            </a:r>
            <a:r>
              <a:rPr lang="en-US" sz="2200" dirty="0"/>
              <a:t>s.</a:t>
            </a:r>
          </a:p>
        </p:txBody>
      </p:sp>
      <p:pic>
        <p:nvPicPr>
          <p:cNvPr id="7" name="Picture 3" descr="A state diagram, labeled B, for a deterministic finite-state automata recognizing the languages in example 6."/>
          <p:cNvPicPr>
            <a:picLocks noGrp="1" noChangeAspect="1" noChangeArrowheads="1"/>
          </p:cNvPicPr>
          <p:nvPr>
            <p:ph idx="13"/>
          </p:nvPr>
        </p:nvPicPr>
        <p:blipFill rotWithShape="1">
          <a:blip r:embed="rId2">
            <a:extLst>
              <a:ext uri="{28A0092B-C50C-407E-A947-70E740481C1C}">
                <a14:useLocalDpi xmlns:a14="http://schemas.microsoft.com/office/drawing/2010/main" val="0"/>
              </a:ext>
            </a:extLst>
          </a:blip>
          <a:srcRect t="6410" b="10255"/>
          <a:stretch/>
        </p:blipFill>
        <p:spPr bwMode="auto">
          <a:xfrm>
            <a:off x="2392680" y="5410200"/>
            <a:ext cx="4358640" cy="990600"/>
          </a:xfrm>
          <a:prstGeom prst="rect">
            <a:avLst/>
          </a:prstGeom>
          <a:extLst>
            <a:ext uri="{909E8E84-426E-40DD-AFC4-6F175D3DCCD1}">
              <a14:hiddenFill xmlns:a14="http://schemas.microsoft.com/office/drawing/2010/main">
                <a:solidFill>
                  <a:srgbClr val="FFFFFF"/>
                </a:solidFill>
              </a14:hiddenFill>
            </a:ext>
          </a:extLst>
        </p:spPr>
      </p:pic>
      <p:sp>
        <p:nvSpPr>
          <p:cNvPr id="5" name="Text Placeholder 4"/>
          <p:cNvSpPr>
            <a:spLocks noGrp="1"/>
          </p:cNvSpPr>
          <p:nvPr>
            <p:ph type="body" sz="quarter" idx="14"/>
          </p:nvPr>
        </p:nvSpPr>
        <p:spPr>
          <a:xfrm>
            <a:off x="3465576" y="6477000"/>
            <a:ext cx="2212848" cy="182880"/>
          </a:xfrm>
        </p:spPr>
        <p:txBody>
          <a:bodyPr/>
          <a:lstStyle/>
          <a:p>
            <a:pPr lvl="0"/>
            <a:r>
              <a:rPr lang="en-IN" sz="1200" dirty="0">
                <a:solidFill>
                  <a:prstClr val="black"/>
                </a:solidFill>
                <a:hlinkClick r:id="rId3" action="ppaction://hlinksldjump"/>
              </a:rPr>
              <a:t>Jump to long description</a:t>
            </a:r>
            <a:endParaRPr lang="en-IN" sz="1200" dirty="0">
              <a:solidFill>
                <a:prstClr val="black"/>
              </a:solidFill>
              <a:hlinkClick r:id="" action="ppaction://noaction"/>
            </a:endParaRPr>
          </a:p>
        </p:txBody>
      </p:sp>
    </p:spTree>
    <p:extLst>
      <p:ext uri="{BB962C8B-B14F-4D97-AF65-F5344CB8AC3E}">
        <p14:creationId xmlns:p14="http://schemas.microsoft.com/office/powerpoint/2010/main" val="18217074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NDFSA</a:t>
            </a:r>
          </a:p>
        </p:txBody>
      </p:sp>
      <p:sp>
        <p:nvSpPr>
          <p:cNvPr id="3" name="Content Placeholder 2"/>
          <p:cNvSpPr>
            <a:spLocks noGrp="1"/>
          </p:cNvSpPr>
          <p:nvPr>
            <p:ph idx="1"/>
          </p:nvPr>
        </p:nvSpPr>
        <p:spPr>
          <a:xfrm>
            <a:off x="457200" y="1295400"/>
            <a:ext cx="8229600" cy="3886200"/>
          </a:xfrm>
        </p:spPr>
        <p:txBody>
          <a:bodyPr/>
          <a:lstStyle/>
          <a:p>
            <a:pPr>
              <a:spcBef>
                <a:spcPts val="600"/>
              </a:spcBef>
            </a:pPr>
            <a:r>
              <a:rPr lang="en-US" sz="1600" dirty="0"/>
              <a:t>A nondeterministic finite-state automaton </a:t>
            </a:r>
            <a:r>
              <a:rPr lang="en-US" sz="1600" i="1" dirty="0"/>
              <a:t>M</a:t>
            </a:r>
            <a:r>
              <a:rPr lang="en-US" sz="1600" dirty="0"/>
              <a:t> = (</a:t>
            </a:r>
            <a:r>
              <a:rPr lang="en-US" sz="1600" i="1" dirty="0"/>
              <a:t>S</a:t>
            </a:r>
            <a:r>
              <a:rPr lang="en-US" sz="1600" dirty="0"/>
              <a:t>, </a:t>
            </a:r>
            <a:r>
              <a:rPr lang="en-US" sz="1600" i="1" dirty="0"/>
              <a:t>I</a:t>
            </a:r>
            <a:r>
              <a:rPr lang="en-US" sz="1600" dirty="0"/>
              <a:t>, </a:t>
            </a:r>
            <a:r>
              <a:rPr lang="en-US" sz="1600" i="1" dirty="0"/>
              <a:t>f</a:t>
            </a:r>
            <a:r>
              <a:rPr lang="en-US" sz="1600" dirty="0"/>
              <a:t>, </a:t>
            </a:r>
            <a:r>
              <a:rPr lang="en-US" sz="1600" i="1" dirty="0"/>
              <a:t>s</a:t>
            </a:r>
            <a:r>
              <a:rPr lang="en-US" sz="1600" baseline="-25000" dirty="0">
                <a:ea typeface="Cambria Math" pitchFamily="18" charset="0"/>
              </a:rPr>
              <a:t>0</a:t>
            </a:r>
            <a:r>
              <a:rPr lang="en-US" sz="1600" dirty="0"/>
              <a:t>, </a:t>
            </a:r>
            <a:r>
              <a:rPr lang="en-US" sz="1600" i="1" dirty="0"/>
              <a:t>F</a:t>
            </a:r>
            <a:r>
              <a:rPr lang="en-US" sz="1600" dirty="0"/>
              <a:t>) consists of a finite set </a:t>
            </a:r>
            <a:r>
              <a:rPr lang="en-US" sz="1600" i="1" dirty="0"/>
              <a:t>S</a:t>
            </a:r>
            <a:r>
              <a:rPr lang="en-US" sz="1600" dirty="0"/>
              <a:t> of </a:t>
            </a:r>
            <a:r>
              <a:rPr lang="en-US" sz="1600" i="1" dirty="0"/>
              <a:t>states</a:t>
            </a:r>
            <a:r>
              <a:rPr lang="en-US" sz="1600" dirty="0"/>
              <a:t>, a finite </a:t>
            </a:r>
            <a:r>
              <a:rPr lang="en-US" sz="1600" i="1" dirty="0"/>
              <a:t>input alphabet I</a:t>
            </a:r>
            <a:r>
              <a:rPr lang="en-US" sz="1600" dirty="0"/>
              <a:t>, a </a:t>
            </a:r>
            <a:r>
              <a:rPr lang="en-US" sz="1600" i="1" dirty="0"/>
              <a:t>transition function f</a:t>
            </a:r>
            <a:r>
              <a:rPr lang="en-US" sz="1600" dirty="0"/>
              <a:t> that assigns a set of states to every pair of state and input (so that </a:t>
            </a:r>
            <a:r>
              <a:rPr lang="en-US" sz="1600" i="1" dirty="0"/>
              <a:t>f</a:t>
            </a:r>
            <a:r>
              <a:rPr lang="en-US" sz="1600" dirty="0"/>
              <a:t>: </a:t>
            </a:r>
            <a:r>
              <a:rPr lang="en-US" sz="1600" i="1" dirty="0"/>
              <a:t>S</a:t>
            </a:r>
            <a:r>
              <a:rPr lang="en-US" sz="1600" dirty="0"/>
              <a:t> × </a:t>
            </a:r>
            <a:r>
              <a:rPr lang="en-US" sz="1600" i="1" dirty="0"/>
              <a:t>I</a:t>
            </a:r>
            <a:r>
              <a:rPr lang="en-US" sz="1600" dirty="0"/>
              <a:t> </a:t>
            </a:r>
            <a:r>
              <a:rPr lang="en-US" sz="1600" dirty="0">
                <a:ea typeface="Cambria Math"/>
              </a:rPr>
              <a:t>→</a:t>
            </a:r>
            <a:r>
              <a:rPr lang="en-US" sz="1600" dirty="0"/>
              <a:t>  </a:t>
            </a:r>
            <a:r>
              <a:rPr lang="en-US" sz="1600" i="1" dirty="0"/>
              <a:t>P</a:t>
            </a:r>
            <a:r>
              <a:rPr lang="en-US" sz="1600" dirty="0"/>
              <a:t>(</a:t>
            </a:r>
            <a:r>
              <a:rPr lang="en-US" sz="1600" i="1" dirty="0"/>
              <a:t>S</a:t>
            </a:r>
            <a:r>
              <a:rPr lang="en-US" sz="1600" dirty="0"/>
              <a:t>)), an </a:t>
            </a:r>
            <a:r>
              <a:rPr lang="en-US" sz="1600" i="1" dirty="0"/>
              <a:t>initial</a:t>
            </a:r>
            <a:r>
              <a:rPr lang="en-US" sz="1600" dirty="0"/>
              <a:t> or </a:t>
            </a:r>
            <a:r>
              <a:rPr lang="en-US" sz="1600" i="1" dirty="0"/>
              <a:t>start state s</a:t>
            </a:r>
            <a:r>
              <a:rPr lang="en-US" sz="1600" baseline="-25000" dirty="0">
                <a:ea typeface="Cambria Math" pitchFamily="18" charset="0"/>
              </a:rPr>
              <a:t>0</a:t>
            </a:r>
            <a:r>
              <a:rPr lang="en-US" sz="1600" dirty="0"/>
              <a:t>, and a subset </a:t>
            </a:r>
            <a:r>
              <a:rPr lang="en-US" sz="1600" i="1" dirty="0"/>
              <a:t>F</a:t>
            </a:r>
            <a:r>
              <a:rPr lang="en-US" sz="1600" dirty="0"/>
              <a:t> of</a:t>
            </a:r>
            <a:r>
              <a:rPr lang="en-US" sz="1600" i="1" dirty="0"/>
              <a:t> S </a:t>
            </a:r>
            <a:r>
              <a:rPr lang="en-US" sz="1600" dirty="0"/>
              <a:t>consisting of </a:t>
            </a:r>
            <a:r>
              <a:rPr lang="en-US" sz="1600" i="1" dirty="0"/>
              <a:t>final</a:t>
            </a:r>
            <a:r>
              <a:rPr lang="en-US" sz="1600" dirty="0"/>
              <a:t> (or </a:t>
            </a:r>
            <a:r>
              <a:rPr lang="en-US" sz="1600" i="1" dirty="0"/>
              <a:t>accepting</a:t>
            </a:r>
            <a:r>
              <a:rPr lang="en-US" sz="1600" dirty="0"/>
              <a:t>)</a:t>
            </a:r>
            <a:r>
              <a:rPr lang="en-US" sz="1600" i="1" dirty="0"/>
              <a:t> states</a:t>
            </a:r>
            <a:r>
              <a:rPr lang="en-US" sz="1600" dirty="0"/>
              <a:t>.</a:t>
            </a:r>
          </a:p>
          <a:p>
            <a:pPr lvl="1">
              <a:spcBef>
                <a:spcPts val="600"/>
              </a:spcBef>
            </a:pPr>
            <a:r>
              <a:rPr lang="en-US" sz="1500" dirty="0"/>
              <a:t>We can represent a nondeterministic finite-state automaton using a state table where we give a list of possible next states for each pair of a state and an input value.</a:t>
            </a:r>
          </a:p>
          <a:p>
            <a:pPr lvl="1">
              <a:spcBef>
                <a:spcPts val="600"/>
              </a:spcBef>
            </a:pPr>
            <a:r>
              <a:rPr lang="en-US" sz="1500" dirty="0"/>
              <a:t>We construct a state diagram for a nondeterministic automaton by including an edge from each state to all possible next states, labeling edges with the input or inputs that lead to this transition.</a:t>
            </a:r>
          </a:p>
          <a:p>
            <a:pPr lvl="1">
              <a:spcBef>
                <a:spcPts val="600"/>
              </a:spcBef>
            </a:pPr>
            <a:r>
              <a:rPr lang="en-US" sz="1500" dirty="0"/>
              <a:t>We use the abbreviation NDFSA for a nondeterministic finite-state automaton and DFSA for a deterministic finite-state automata when we needed to distinguish between NDFSA and DFSA.</a:t>
            </a:r>
          </a:p>
          <a:p>
            <a:pPr>
              <a:spcBef>
                <a:spcPts val="600"/>
              </a:spcBef>
            </a:pPr>
            <a:r>
              <a:rPr lang="en-US" sz="1600" b="1" dirty="0"/>
              <a:t>Example</a:t>
            </a:r>
            <a:r>
              <a:rPr lang="en-US" sz="1600" dirty="0"/>
              <a:t>: Find the state diagram for the NDFSA with the state table shown in Table </a:t>
            </a:r>
            <a:r>
              <a:rPr lang="en-US" sz="1600" dirty="0">
                <a:ea typeface="Cambria Math" pitchFamily="18" charset="0"/>
              </a:rPr>
              <a:t>2</a:t>
            </a:r>
            <a:r>
              <a:rPr lang="en-US" sz="1600" dirty="0"/>
              <a:t>. The final states are </a:t>
            </a:r>
            <a:r>
              <a:rPr lang="en-US" sz="1600" i="1" dirty="0"/>
              <a:t>s</a:t>
            </a:r>
            <a:r>
              <a:rPr lang="en-US" sz="1600" baseline="-25000" dirty="0">
                <a:ea typeface="Cambria Math" pitchFamily="18" charset="0"/>
              </a:rPr>
              <a:t>2</a:t>
            </a:r>
            <a:r>
              <a:rPr lang="en-US" sz="1600" dirty="0"/>
              <a:t> and </a:t>
            </a:r>
            <a:r>
              <a:rPr lang="en-US" sz="1600" i="1" dirty="0"/>
              <a:t>s</a:t>
            </a:r>
            <a:r>
              <a:rPr lang="en-US" sz="1600" baseline="-25000" dirty="0">
                <a:ea typeface="Cambria Math" pitchFamily="18" charset="0"/>
              </a:rPr>
              <a:t>3</a:t>
            </a:r>
            <a:r>
              <a:rPr lang="en-US" sz="1600" dirty="0"/>
              <a:t>.</a:t>
            </a:r>
          </a:p>
          <a:p>
            <a:pPr>
              <a:spcBef>
                <a:spcPts val="600"/>
              </a:spcBef>
            </a:pPr>
            <a:r>
              <a:rPr lang="en-US" sz="1600" b="1" dirty="0"/>
              <a:t>Solution</a:t>
            </a:r>
            <a:r>
              <a:rPr lang="en-US" sz="1600" dirty="0"/>
              <a:t>:</a:t>
            </a:r>
          </a:p>
        </p:txBody>
      </p:sp>
      <p:pic>
        <p:nvPicPr>
          <p:cNvPr id="8" name="Picture 3" descr="The state diagram for the nondeterministic finite-state automaton with state table given in Table 2"/>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1371600" y="4831080"/>
            <a:ext cx="2268000" cy="1828800"/>
          </a:xfrm>
          <a:prstGeom prst="rect">
            <a:avLst/>
          </a:prstGeom>
          <a:extLst>
            <a:ext uri="{909E8E84-426E-40DD-AFC4-6F175D3DCCD1}">
              <a14:hiddenFill xmlns:a14="http://schemas.microsoft.com/office/drawing/2010/main">
                <a:solidFill>
                  <a:srgbClr val="FFFFFF"/>
                </a:solidFill>
              </a14:hiddenFill>
            </a:ext>
          </a:extLst>
        </p:spPr>
      </p:pic>
      <p:pic>
        <p:nvPicPr>
          <p:cNvPr id="9" name="Picture 4"/>
          <p:cNvPicPr>
            <a:picLocks noGrp="1" noChangeAspect="1" noChangeArrowheads="1"/>
          </p:cNvPicPr>
          <p:nvPr>
            <p:ph idx="14"/>
          </p:nvPr>
        </p:nvPicPr>
        <p:blipFill>
          <a:blip r:embed="rId3">
            <a:extLst>
              <a:ext uri="{28A0092B-C50C-407E-A947-70E740481C1C}">
                <a14:useLocalDpi xmlns:a14="http://schemas.microsoft.com/office/drawing/2010/main" val="0"/>
              </a:ext>
            </a:extLst>
          </a:blip>
          <a:stretch>
            <a:fillRect/>
          </a:stretch>
        </p:blipFill>
        <p:spPr bwMode="auto">
          <a:xfrm>
            <a:off x="6096000" y="4739640"/>
            <a:ext cx="2291438" cy="1920240"/>
          </a:xfrm>
          <a:prstGeom prst="rect">
            <a:avLst/>
          </a:prstGeom>
          <a:extLst>
            <a:ext uri="{909E8E84-426E-40DD-AFC4-6F175D3DCCD1}">
              <a14:hiddenFill xmlns:a14="http://schemas.microsoft.com/office/drawing/2010/main">
                <a:solidFill>
                  <a:srgbClr val="FFFFFF"/>
                </a:solidFill>
              </a14:hiddenFill>
            </a:ext>
          </a:extLst>
        </p:spPr>
      </p:pic>
      <p:sp>
        <p:nvSpPr>
          <p:cNvPr id="10" name="Text Placeholder 5"/>
          <p:cNvSpPr>
            <a:spLocks noGrp="1"/>
          </p:cNvSpPr>
          <p:nvPr>
            <p:ph type="body" sz="quarter" idx="15"/>
          </p:nvPr>
        </p:nvSpPr>
        <p:spPr>
          <a:xfrm>
            <a:off x="3465576" y="6477000"/>
            <a:ext cx="2212848" cy="183600"/>
          </a:xfrm>
        </p:spPr>
        <p:txBody>
          <a:bodyPr/>
          <a:lstStyle/>
          <a:p>
            <a:r>
              <a:rPr lang="en-IN" sz="1200" dirty="0">
                <a:hlinkClick r:id="rId4" action="ppaction://hlinksldjump"/>
              </a:rPr>
              <a:t>Jump to long description</a:t>
            </a:r>
            <a:endParaRPr lang="en-IN" sz="1200" dirty="0">
              <a:hlinkClick r:id="" action="ppaction://noaction"/>
            </a:endParaRPr>
          </a:p>
        </p:txBody>
      </p:sp>
    </p:spTree>
    <p:extLst>
      <p:ext uri="{BB962C8B-B14F-4D97-AF65-F5344CB8AC3E}">
        <p14:creationId xmlns:p14="http://schemas.microsoft.com/office/powerpoint/2010/main" val="8390027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a DFSA Equivalent to a NFSA</a:t>
            </a:r>
            <a:r>
              <a:rPr lang="en-US" sz="1500" dirty="0"/>
              <a:t> 1</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503920" cy="5257800"/>
              </a:xfrm>
            </p:spPr>
            <p:txBody>
              <a:bodyPr/>
              <a:lstStyle/>
              <a:p>
                <a:pPr>
                  <a:spcBef>
                    <a:spcPts val="0"/>
                  </a:spcBef>
                </a:pPr>
                <a:r>
                  <a:rPr lang="en-US" sz="1800" dirty="0"/>
                  <a:t>For every NFSA there is an equivalent DFSA. That is, if  the language </a:t>
                </a:r>
                <a:r>
                  <a:rPr lang="en-US" sz="1800" i="1" dirty="0"/>
                  <a:t>L</a:t>
                </a:r>
                <a:r>
                  <a:rPr lang="en-US" sz="1800" dirty="0"/>
                  <a:t> is recognized by a NFSA </a:t>
                </a:r>
                <a:r>
                  <a:rPr lang="en-US" sz="1800" i="1" dirty="0"/>
                  <a:t>M</a:t>
                </a:r>
                <a:r>
                  <a:rPr lang="en-US" sz="1800" baseline="-25000" dirty="0">
                    <a:ea typeface="Cambria Math" pitchFamily="18" charset="0"/>
                  </a:rPr>
                  <a:t>0</a:t>
                </a:r>
                <a:r>
                  <a:rPr lang="en-US" sz="1800" dirty="0"/>
                  <a:t>, then </a:t>
                </a:r>
                <a:r>
                  <a:rPr lang="en-US" sz="1800" i="1" dirty="0"/>
                  <a:t>L</a:t>
                </a:r>
                <a:r>
                  <a:rPr lang="en-US" sz="1800" dirty="0"/>
                  <a:t> is also recognized by a DFSA </a:t>
                </a:r>
                <a:r>
                  <a:rPr lang="en-US" sz="1800" i="1" dirty="0"/>
                  <a:t>M</a:t>
                </a:r>
                <a:r>
                  <a:rPr lang="en-US" sz="1800" baseline="-25000" dirty="0">
                    <a:ea typeface="Cambria Math" pitchFamily="18" charset="0"/>
                  </a:rPr>
                  <a:t>1</a:t>
                </a:r>
                <a:r>
                  <a:rPr lang="en-US" sz="1800" dirty="0"/>
                  <a:t>. </a:t>
                </a:r>
              </a:p>
              <a:p>
                <a:pPr>
                  <a:spcBef>
                    <a:spcPts val="0"/>
                  </a:spcBef>
                </a:pPr>
                <a:r>
                  <a:rPr lang="en-US" sz="1800" dirty="0"/>
                  <a:t>We construct the DFSA </a:t>
                </a:r>
                <a:r>
                  <a:rPr lang="en-US" sz="1800" i="1" dirty="0"/>
                  <a:t>M</a:t>
                </a:r>
                <a:r>
                  <a:rPr lang="en-US" sz="1800" baseline="-25000" dirty="0">
                    <a:ea typeface="Cambria Math" pitchFamily="18" charset="0"/>
                  </a:rPr>
                  <a:t>1</a:t>
                </a:r>
                <a:r>
                  <a:rPr lang="en-US" sz="1800" dirty="0"/>
                  <a:t> so that</a:t>
                </a:r>
              </a:p>
              <a:p>
                <a:pPr marL="365760" indent="-274320">
                  <a:spcBef>
                    <a:spcPts val="0"/>
                  </a:spcBef>
                  <a:buClr>
                    <a:srgbClr val="1A587B"/>
                  </a:buClr>
                  <a:buFont typeface="Arial" panose="020B0604020202020204" pitchFamily="34" charset="0"/>
                  <a:buChar char="•"/>
                </a:pPr>
                <a:r>
                  <a:rPr lang="en-US" sz="1700" dirty="0"/>
                  <a:t>Each state in </a:t>
                </a:r>
                <a:r>
                  <a:rPr lang="en-US" sz="1700" i="1" dirty="0"/>
                  <a:t>M</a:t>
                </a:r>
                <a:r>
                  <a:rPr lang="en-US" sz="1700" baseline="-25000" dirty="0">
                    <a:ea typeface="Cambria Math" pitchFamily="18" charset="0"/>
                  </a:rPr>
                  <a:t>1</a:t>
                </a:r>
                <a:r>
                  <a:rPr lang="en-US" sz="1700" dirty="0"/>
                  <a:t> is made up of a set of states in </a:t>
                </a:r>
                <a:r>
                  <a:rPr lang="en-US" sz="1700" i="1" dirty="0"/>
                  <a:t>M</a:t>
                </a:r>
                <a:r>
                  <a:rPr lang="en-US" sz="1700" baseline="-25000" dirty="0">
                    <a:ea typeface="Cambria Math" pitchFamily="18" charset="0"/>
                  </a:rPr>
                  <a:t>0</a:t>
                </a:r>
                <a:r>
                  <a:rPr lang="en-US" sz="1700" dirty="0"/>
                  <a:t>.</a:t>
                </a:r>
              </a:p>
              <a:p>
                <a:pPr marL="365760" indent="-274320">
                  <a:spcBef>
                    <a:spcPts val="0"/>
                  </a:spcBef>
                  <a:buClr>
                    <a:srgbClr val="1A587B"/>
                  </a:buClr>
                  <a:buFont typeface="Arial" panose="020B0604020202020204" pitchFamily="34" charset="0"/>
                  <a:buChar char="•"/>
                </a:pPr>
                <a:r>
                  <a:rPr lang="en-US" sz="1700" dirty="0"/>
                  <a:t>The start symbol of </a:t>
                </a:r>
                <a:r>
                  <a:rPr lang="en-US" sz="1700" i="1" dirty="0"/>
                  <a:t>M</a:t>
                </a:r>
                <a:r>
                  <a:rPr lang="en-US" sz="1700" baseline="-25000" dirty="0">
                    <a:ea typeface="Cambria Math" pitchFamily="18" charset="0"/>
                  </a:rPr>
                  <a:t>1</a:t>
                </a:r>
                <a:r>
                  <a:rPr lang="en-US" sz="1700" dirty="0"/>
                  <a:t> is {</a:t>
                </a:r>
                <a:r>
                  <a:rPr lang="en-US" sz="1700" i="1" dirty="0"/>
                  <a:t>s</a:t>
                </a:r>
                <a:r>
                  <a:rPr lang="en-US" sz="1700" baseline="-25000" dirty="0">
                    <a:ea typeface="Cambria Math" pitchFamily="18" charset="0"/>
                  </a:rPr>
                  <a:t>0</a:t>
                </a:r>
                <a:r>
                  <a:rPr lang="en-US" sz="1700" dirty="0"/>
                  <a:t>}.</a:t>
                </a:r>
              </a:p>
              <a:p>
                <a:pPr marL="365760" indent="-274320">
                  <a:spcBef>
                    <a:spcPts val="0"/>
                  </a:spcBef>
                  <a:buClr>
                    <a:srgbClr val="1A587B"/>
                  </a:buClr>
                  <a:buFont typeface="Arial" panose="020B0604020202020204" pitchFamily="34" charset="0"/>
                  <a:buChar char="•"/>
                </a:pPr>
                <a:r>
                  <a:rPr lang="en-US" sz="1700" dirty="0"/>
                  <a:t>The input set of </a:t>
                </a:r>
                <a:r>
                  <a:rPr lang="en-US" sz="1700" i="1" dirty="0"/>
                  <a:t>M</a:t>
                </a:r>
                <a:r>
                  <a:rPr lang="en-US" sz="1700" baseline="-25000" dirty="0">
                    <a:ea typeface="Cambria Math" pitchFamily="18" charset="0"/>
                  </a:rPr>
                  <a:t>1</a:t>
                </a:r>
                <a:r>
                  <a:rPr lang="en-US" sz="1700" dirty="0"/>
                  <a:t> is the same as the input set of </a:t>
                </a:r>
                <a:r>
                  <a:rPr lang="en-US" sz="1700" i="1" dirty="0"/>
                  <a:t>M</a:t>
                </a:r>
                <a:r>
                  <a:rPr lang="en-US" sz="1700" baseline="-25000" dirty="0">
                    <a:ea typeface="Cambria Math" pitchFamily="18" charset="0"/>
                  </a:rPr>
                  <a:t>0</a:t>
                </a:r>
                <a:r>
                  <a:rPr lang="en-US" sz="1700" dirty="0"/>
                  <a:t>.</a:t>
                </a:r>
              </a:p>
              <a:p>
                <a:pPr marL="365760" indent="-274320">
                  <a:spcBef>
                    <a:spcPts val="0"/>
                  </a:spcBef>
                  <a:buClr>
                    <a:srgbClr val="1A587B"/>
                  </a:buClr>
                  <a:buFont typeface="Arial" panose="020B0604020202020204" pitchFamily="34" charset="0"/>
                  <a:buChar char="•"/>
                </a:pPr>
                <a:r>
                  <a:rPr lang="en-US" sz="1700" dirty="0"/>
                  <a:t>Given a state  {</a:t>
                </a:r>
                <a14:m>
                  <m:oMath xmlns:m="http://schemas.openxmlformats.org/officeDocument/2006/math">
                    <m:sSub>
                      <m:sSubPr>
                        <m:ctrlPr>
                          <a:rPr lang="en-US" sz="1700" i="1">
                            <a:latin typeface="Cambria Math" panose="02040503050406030204" pitchFamily="18" charset="0"/>
                          </a:rPr>
                        </m:ctrlPr>
                      </m:sSubPr>
                      <m:e>
                        <m:r>
                          <a:rPr lang="en-US" sz="1700" i="1">
                            <a:latin typeface="Cambria Math" panose="02040503050406030204" pitchFamily="18" charset="0"/>
                          </a:rPr>
                          <m:t>𝑠</m:t>
                        </m:r>
                      </m:e>
                      <m:sub>
                        <m:r>
                          <a:rPr lang="en-US" sz="1700" i="1">
                            <a:latin typeface="Cambria Math" panose="02040503050406030204" pitchFamily="18" charset="0"/>
                          </a:rPr>
                          <m:t>𝑖</m:t>
                        </m:r>
                        <m:r>
                          <a:rPr lang="en-US" sz="1700" i="1" baseline="-25000">
                            <a:latin typeface="Cambria Math" panose="02040503050406030204" pitchFamily="18" charset="0"/>
                          </a:rPr>
                          <m:t>1</m:t>
                        </m:r>
                      </m:sub>
                    </m:sSub>
                    <m:r>
                      <a:rPr lang="en-US" sz="1700">
                        <a:latin typeface="Cambria Math" panose="02040503050406030204" pitchFamily="18" charset="0"/>
                      </a:rPr>
                      <m:t>,</m:t>
                    </m:r>
                    <m:sSub>
                      <m:sSubPr>
                        <m:ctrlPr>
                          <a:rPr lang="en-US" sz="1700" i="1">
                            <a:latin typeface="Cambria Math" panose="02040503050406030204" pitchFamily="18" charset="0"/>
                          </a:rPr>
                        </m:ctrlPr>
                      </m:sSubPr>
                      <m:e>
                        <m:r>
                          <a:rPr lang="en-US" sz="1700" i="1">
                            <a:latin typeface="Cambria Math" panose="02040503050406030204" pitchFamily="18" charset="0"/>
                          </a:rPr>
                          <m:t>𝑠</m:t>
                        </m:r>
                      </m:e>
                      <m:sub>
                        <m:r>
                          <a:rPr lang="en-US" sz="1700" i="1">
                            <a:latin typeface="Cambria Math" panose="02040503050406030204" pitchFamily="18" charset="0"/>
                          </a:rPr>
                          <m:t>𝑖</m:t>
                        </m:r>
                        <m:r>
                          <a:rPr lang="en-US" sz="1700" i="1" baseline="-25000">
                            <a:latin typeface="Cambria Math" panose="02040503050406030204" pitchFamily="18" charset="0"/>
                          </a:rPr>
                          <m:t>2</m:t>
                        </m:r>
                      </m:sub>
                    </m:sSub>
                    <m:r>
                      <a:rPr lang="en-US" sz="1700">
                        <a:latin typeface="Cambria Math" panose="02040503050406030204" pitchFamily="18" charset="0"/>
                      </a:rPr>
                      <m:t>,</m:t>
                    </m:r>
                  </m:oMath>
                </a14:m>
                <a:r>
                  <a:rPr lang="en-US" sz="1700" dirty="0"/>
                  <a:t>…, </a:t>
                </a:r>
                <a14:m>
                  <m:oMath xmlns:m="http://schemas.openxmlformats.org/officeDocument/2006/math">
                    <m:sSub>
                      <m:sSubPr>
                        <m:ctrlPr>
                          <a:rPr lang="en-US" sz="1700" i="1">
                            <a:latin typeface="Cambria Math" panose="02040503050406030204" pitchFamily="18" charset="0"/>
                          </a:rPr>
                        </m:ctrlPr>
                      </m:sSubPr>
                      <m:e>
                        <m:r>
                          <a:rPr lang="en-US" sz="1700" i="1">
                            <a:latin typeface="Cambria Math" panose="02040503050406030204" pitchFamily="18" charset="0"/>
                          </a:rPr>
                          <m:t>𝑠</m:t>
                        </m:r>
                      </m:e>
                      <m:sub>
                        <m:r>
                          <a:rPr lang="en-US" sz="1700" i="1">
                            <a:latin typeface="Cambria Math" panose="02040503050406030204" pitchFamily="18" charset="0"/>
                          </a:rPr>
                          <m:t>𝑖</m:t>
                        </m:r>
                        <m:r>
                          <a:rPr lang="en-US" sz="1700" i="1" baseline="-25000">
                            <a:latin typeface="Cambria Math" panose="02040503050406030204" pitchFamily="18" charset="0"/>
                          </a:rPr>
                          <m:t>𝑘</m:t>
                        </m:r>
                      </m:sub>
                    </m:sSub>
                  </m:oMath>
                </a14:m>
                <a:r>
                  <a:rPr lang="en-US" sz="1700" dirty="0"/>
                  <a:t>}of </a:t>
                </a:r>
                <a:r>
                  <a:rPr lang="en-US" sz="1700" i="1" dirty="0"/>
                  <a:t>M</a:t>
                </a:r>
                <a:r>
                  <a:rPr lang="en-US" sz="1700" baseline="-25000" dirty="0">
                    <a:ea typeface="Cambria Math" pitchFamily="18" charset="0"/>
                  </a:rPr>
                  <a:t>1</a:t>
                </a:r>
                <a:r>
                  <a:rPr lang="en-US" sz="1700" dirty="0"/>
                  <a:t>, the input symbol </a:t>
                </a:r>
                <a:r>
                  <a:rPr lang="en-US" sz="1700" i="1" dirty="0"/>
                  <a:t>x</a:t>
                </a:r>
                <a:r>
                  <a:rPr lang="en-US" sz="1700" dirty="0"/>
                  <a:t> takes this state to the union of the sets of next states for the elements of this set, that is, the union of the sets</a:t>
                </a:r>
                <a:br>
                  <a:rPr lang="en-US" sz="1700" dirty="0"/>
                </a:br>
                <a:r>
                  <a:rPr lang="en-US" sz="1700" i="1" dirty="0"/>
                  <a:t>f</a:t>
                </a:r>
                <a:r>
                  <a:rPr lang="en-US" sz="1700" dirty="0"/>
                  <a:t>(</a:t>
                </a:r>
                <a14:m>
                  <m:oMath xmlns:m="http://schemas.openxmlformats.org/officeDocument/2006/math">
                    <m:sSub>
                      <m:sSubPr>
                        <m:ctrlPr>
                          <a:rPr lang="en-US" sz="1700" i="1">
                            <a:latin typeface="Cambria Math" panose="02040503050406030204" pitchFamily="18" charset="0"/>
                          </a:rPr>
                        </m:ctrlPr>
                      </m:sSubPr>
                      <m:e>
                        <m:r>
                          <a:rPr lang="en-US" sz="1700" i="1">
                            <a:latin typeface="Cambria Math" panose="02040503050406030204" pitchFamily="18" charset="0"/>
                          </a:rPr>
                          <m:t>𝑠</m:t>
                        </m:r>
                      </m:e>
                      <m:sub>
                        <m:r>
                          <a:rPr lang="en-US" sz="1700" i="1">
                            <a:latin typeface="Cambria Math" panose="02040503050406030204" pitchFamily="18" charset="0"/>
                          </a:rPr>
                          <m:t>𝑖</m:t>
                        </m:r>
                        <m:r>
                          <a:rPr lang="en-US" sz="1700" i="1" baseline="-25000">
                            <a:latin typeface="Cambria Math" panose="02040503050406030204" pitchFamily="18" charset="0"/>
                          </a:rPr>
                          <m:t>1</m:t>
                        </m:r>
                      </m:sub>
                    </m:sSub>
                  </m:oMath>
                </a14:m>
                <a:r>
                  <a:rPr lang="en-US" sz="1700" dirty="0"/>
                  <a:t>, </a:t>
                </a:r>
                <a:r>
                  <a:rPr lang="en-US" sz="1700" i="1" dirty="0"/>
                  <a:t>x</a:t>
                </a:r>
                <a:r>
                  <a:rPr lang="en-US" sz="1700" dirty="0"/>
                  <a:t>), </a:t>
                </a:r>
                <a:r>
                  <a:rPr lang="en-US" sz="1700" i="1" dirty="0"/>
                  <a:t>f</a:t>
                </a:r>
                <a:r>
                  <a:rPr lang="en-US" sz="1700" dirty="0"/>
                  <a:t>(</a:t>
                </a:r>
                <a14:m>
                  <m:oMath xmlns:m="http://schemas.openxmlformats.org/officeDocument/2006/math">
                    <m:sSub>
                      <m:sSubPr>
                        <m:ctrlPr>
                          <a:rPr lang="en-US" sz="1700" i="1">
                            <a:latin typeface="Cambria Math" panose="02040503050406030204" pitchFamily="18" charset="0"/>
                          </a:rPr>
                        </m:ctrlPr>
                      </m:sSubPr>
                      <m:e>
                        <m:r>
                          <a:rPr lang="en-US" sz="1700" i="1">
                            <a:latin typeface="Cambria Math" panose="02040503050406030204" pitchFamily="18" charset="0"/>
                          </a:rPr>
                          <m:t>𝑠</m:t>
                        </m:r>
                      </m:e>
                      <m:sub>
                        <m:r>
                          <a:rPr lang="en-US" sz="1700" i="1">
                            <a:latin typeface="Cambria Math" panose="02040503050406030204" pitchFamily="18" charset="0"/>
                          </a:rPr>
                          <m:t>𝑖</m:t>
                        </m:r>
                        <m:r>
                          <a:rPr lang="en-US" sz="1700" i="1" baseline="-25000">
                            <a:latin typeface="Cambria Math" panose="02040503050406030204" pitchFamily="18" charset="0"/>
                          </a:rPr>
                          <m:t>2</m:t>
                        </m:r>
                      </m:sub>
                    </m:sSub>
                  </m:oMath>
                </a14:m>
                <a:r>
                  <a:rPr lang="en-US" sz="1700" dirty="0"/>
                  <a:t>,</a:t>
                </a:r>
                <a:r>
                  <a:rPr lang="en-US" sz="1700" i="1" dirty="0"/>
                  <a:t>x</a:t>
                </a:r>
                <a:r>
                  <a:rPr lang="en-US" sz="1700" dirty="0"/>
                  <a:t>), … , </a:t>
                </a:r>
                <a:r>
                  <a:rPr lang="en-US" sz="1700" i="1" dirty="0"/>
                  <a:t>f</a:t>
                </a:r>
                <a:r>
                  <a:rPr lang="en-US" sz="1700" dirty="0"/>
                  <a:t>(</a:t>
                </a:r>
                <a14:m>
                  <m:oMath xmlns:m="http://schemas.openxmlformats.org/officeDocument/2006/math">
                    <m:sSub>
                      <m:sSubPr>
                        <m:ctrlPr>
                          <a:rPr lang="en-US" sz="1700" i="1">
                            <a:latin typeface="Cambria Math" panose="02040503050406030204" pitchFamily="18" charset="0"/>
                          </a:rPr>
                        </m:ctrlPr>
                      </m:sSubPr>
                      <m:e>
                        <m:r>
                          <a:rPr lang="en-US" sz="1700" i="1">
                            <a:latin typeface="Cambria Math" panose="02040503050406030204" pitchFamily="18" charset="0"/>
                          </a:rPr>
                          <m:t>𝑠</m:t>
                        </m:r>
                      </m:e>
                      <m:sub>
                        <m:r>
                          <a:rPr lang="en-US" sz="1700" i="1">
                            <a:latin typeface="Cambria Math" panose="02040503050406030204" pitchFamily="18" charset="0"/>
                          </a:rPr>
                          <m:t>𝑖</m:t>
                        </m:r>
                        <m:r>
                          <a:rPr lang="en-US" sz="1700" i="1" baseline="-25000">
                            <a:latin typeface="Cambria Math" panose="02040503050406030204" pitchFamily="18" charset="0"/>
                          </a:rPr>
                          <m:t>𝑘</m:t>
                        </m:r>
                      </m:sub>
                    </m:sSub>
                  </m:oMath>
                </a14:m>
                <a:r>
                  <a:rPr lang="en-US" sz="1700" dirty="0"/>
                  <a:t>,</a:t>
                </a:r>
                <a:r>
                  <a:rPr lang="en-US" sz="1700" i="1" dirty="0"/>
                  <a:t>x</a:t>
                </a:r>
                <a:r>
                  <a:rPr lang="en-US" sz="1700" dirty="0"/>
                  <a:t>). </a:t>
                </a:r>
              </a:p>
              <a:p>
                <a:pPr marL="365760" indent="-274320">
                  <a:spcBef>
                    <a:spcPts val="0"/>
                  </a:spcBef>
                  <a:buClr>
                    <a:srgbClr val="1A587B"/>
                  </a:buClr>
                  <a:buFont typeface="Arial" panose="020B0604020202020204" pitchFamily="34" charset="0"/>
                  <a:buChar char="•"/>
                </a:pPr>
                <a:r>
                  <a:rPr lang="en-US" sz="1700" dirty="0"/>
                  <a:t>We continue in this way to construct the states of </a:t>
                </a:r>
                <a:r>
                  <a:rPr lang="en-US" sz="1700" i="1" dirty="0"/>
                  <a:t>M</a:t>
                </a:r>
                <a:r>
                  <a:rPr lang="en-US" sz="1700" baseline="-25000" dirty="0">
                    <a:ea typeface="Cambria Math" pitchFamily="18" charset="0"/>
                  </a:rPr>
                  <a:t>1</a:t>
                </a:r>
                <a:r>
                  <a:rPr lang="en-US" sz="1700" dirty="0"/>
                  <a:t> from those of </a:t>
                </a:r>
                <a:r>
                  <a:rPr lang="en-US" sz="1700" i="1" dirty="0"/>
                  <a:t>M</a:t>
                </a:r>
                <a:r>
                  <a:rPr lang="en-US" sz="1700" baseline="-25000" dirty="0">
                    <a:ea typeface="Cambria Math" pitchFamily="18" charset="0"/>
                  </a:rPr>
                  <a:t>0</a:t>
                </a:r>
                <a:r>
                  <a:rPr lang="en-US" sz="1700" dirty="0"/>
                  <a:t>.</a:t>
                </a:r>
              </a:p>
              <a:p>
                <a:pPr marL="365760" indent="-274320">
                  <a:spcBef>
                    <a:spcPts val="0"/>
                  </a:spcBef>
                  <a:buClr>
                    <a:srgbClr val="1A587B"/>
                  </a:buClr>
                  <a:buFont typeface="Arial" panose="020B0604020202020204" pitchFamily="34" charset="0"/>
                  <a:buChar char="•"/>
                </a:pPr>
                <a:r>
                  <a:rPr lang="en-US" sz="1700" dirty="0"/>
                  <a:t>The final states of </a:t>
                </a:r>
                <a:r>
                  <a:rPr lang="en-US" sz="1700" i="1" dirty="0"/>
                  <a:t>M</a:t>
                </a:r>
                <a:r>
                  <a:rPr lang="en-US" sz="1700" baseline="-25000" dirty="0">
                    <a:ea typeface="Cambria Math" pitchFamily="18" charset="0"/>
                  </a:rPr>
                  <a:t>1</a:t>
                </a:r>
                <a:r>
                  <a:rPr lang="en-US" sz="1700" dirty="0"/>
                  <a:t> are those sets that contain a final state of  </a:t>
                </a:r>
                <a:r>
                  <a:rPr lang="en-US" sz="1700" i="1" dirty="0"/>
                  <a:t>M</a:t>
                </a:r>
                <a:r>
                  <a:rPr lang="en-US" sz="1700" baseline="-25000" dirty="0">
                    <a:ea typeface="Cambria Math" pitchFamily="18" charset="0"/>
                  </a:rPr>
                  <a:t>0</a:t>
                </a:r>
                <a:r>
                  <a:rPr lang="en-US" sz="1700" dirty="0"/>
                  <a:t>.</a:t>
                </a:r>
              </a:p>
              <a:p>
                <a:pPr>
                  <a:spcBef>
                    <a:spcPts val="0"/>
                  </a:spcBef>
                </a:pPr>
                <a:r>
                  <a:rPr lang="en-US" sz="1800" dirty="0"/>
                  <a:t>To see that </a:t>
                </a:r>
                <a:r>
                  <a:rPr lang="en-US" sz="1800" i="1" dirty="0"/>
                  <a:t>M</a:t>
                </a:r>
                <a:r>
                  <a:rPr lang="en-US" sz="1800" baseline="-25000" dirty="0">
                    <a:ea typeface="Cambria Math" pitchFamily="18" charset="0"/>
                  </a:rPr>
                  <a:t>0</a:t>
                </a:r>
                <a:r>
                  <a:rPr lang="en-US" sz="1800" dirty="0"/>
                  <a:t> and </a:t>
                </a:r>
                <a:r>
                  <a:rPr lang="en-US" sz="1800" i="1" dirty="0"/>
                  <a:t>M</a:t>
                </a:r>
                <a:r>
                  <a:rPr lang="en-US" sz="1800" baseline="-25000" dirty="0">
                    <a:ea typeface="Cambria Math" pitchFamily="18" charset="0"/>
                  </a:rPr>
                  <a:t>1</a:t>
                </a:r>
                <a:r>
                  <a:rPr lang="en-US" sz="1800" dirty="0"/>
                  <a:t> are equivalent, first suppose that an input string is recognized by </a:t>
                </a:r>
                <a:r>
                  <a:rPr lang="en-US" sz="1800" i="1" dirty="0"/>
                  <a:t>M</a:t>
                </a:r>
                <a:r>
                  <a:rPr lang="en-US" sz="1800" baseline="-25000" dirty="0">
                    <a:ea typeface="Cambria Math" pitchFamily="18" charset="0"/>
                  </a:rPr>
                  <a:t>0</a:t>
                </a:r>
                <a:r>
                  <a:rPr lang="en-US" sz="1800" dirty="0"/>
                  <a:t>. This means that one of the states that can be reached from </a:t>
                </a:r>
                <a:r>
                  <a:rPr lang="en-US" sz="1800" i="1" dirty="0"/>
                  <a:t>s</a:t>
                </a:r>
                <a:r>
                  <a:rPr lang="en-US" sz="1800" baseline="-25000" dirty="0">
                    <a:ea typeface="Cambria Math" pitchFamily="18" charset="0"/>
                  </a:rPr>
                  <a:t>0 </a:t>
                </a:r>
                <a:r>
                  <a:rPr lang="en-US" sz="1800" dirty="0"/>
                  <a:t>is a final state. So,  in </a:t>
                </a:r>
                <a:r>
                  <a:rPr lang="en-US" sz="1800" i="1" dirty="0"/>
                  <a:t>M</a:t>
                </a:r>
                <a:r>
                  <a:rPr lang="en-US" sz="1800" baseline="-25000" dirty="0">
                    <a:ea typeface="Cambria Math" pitchFamily="18" charset="0"/>
                  </a:rPr>
                  <a:t>1</a:t>
                </a:r>
                <a:r>
                  <a:rPr lang="en-US" sz="1800" dirty="0"/>
                  <a:t> this input string leads from {</a:t>
                </a:r>
                <a:r>
                  <a:rPr lang="en-US" sz="1800" i="1" dirty="0"/>
                  <a:t>s</a:t>
                </a:r>
                <a:r>
                  <a:rPr lang="en-US" sz="1800" baseline="-25000" dirty="0">
                    <a:ea typeface="Cambria Math" pitchFamily="18" charset="0"/>
                  </a:rPr>
                  <a:t>0</a:t>
                </a:r>
                <a:r>
                  <a:rPr lang="en-US" sz="1800" dirty="0"/>
                  <a:t>} to a set of states of </a:t>
                </a:r>
                <a:r>
                  <a:rPr lang="en-US" sz="1800" i="1" dirty="0"/>
                  <a:t>M</a:t>
                </a:r>
                <a:r>
                  <a:rPr lang="en-US" sz="1800" baseline="-25000" dirty="0">
                    <a:ea typeface="Cambria Math" pitchFamily="18" charset="0"/>
                  </a:rPr>
                  <a:t>0</a:t>
                </a:r>
                <a:r>
                  <a:rPr lang="en-US" sz="1800" dirty="0"/>
                  <a:t>  that contains the final state. Since this is a final state of </a:t>
                </a:r>
                <a:r>
                  <a:rPr lang="en-US" sz="1800" i="1" dirty="0"/>
                  <a:t>M</a:t>
                </a:r>
                <a:r>
                  <a:rPr lang="en-US" sz="1800" baseline="-25000" dirty="0">
                    <a:ea typeface="Cambria Math" pitchFamily="18" charset="0"/>
                  </a:rPr>
                  <a:t>1</a:t>
                </a:r>
                <a:r>
                  <a:rPr lang="en-US" sz="1800" dirty="0"/>
                  <a:t>, this string is also recognized by </a:t>
                </a:r>
                <a:r>
                  <a:rPr lang="en-US" sz="1800" i="1" dirty="0"/>
                  <a:t>M</a:t>
                </a:r>
                <a:r>
                  <a:rPr lang="en-US" sz="1800" baseline="-25000" dirty="0">
                    <a:ea typeface="Cambria Math" pitchFamily="18" charset="0"/>
                  </a:rPr>
                  <a:t>1</a:t>
                </a:r>
                <a:r>
                  <a:rPr lang="en-US" sz="1800" dirty="0"/>
                  <a:t>. </a:t>
                </a:r>
              </a:p>
              <a:p>
                <a:pPr>
                  <a:spcBef>
                    <a:spcPts val="0"/>
                  </a:spcBef>
                </a:pPr>
                <a:r>
                  <a:rPr lang="en-US" sz="1800" dirty="0"/>
                  <a:t>Conversely, a string that is not recognized by </a:t>
                </a:r>
                <a:r>
                  <a:rPr lang="en-US" sz="1800" i="1" dirty="0"/>
                  <a:t>M</a:t>
                </a:r>
                <a:r>
                  <a:rPr lang="en-US" sz="1800" baseline="-25000" dirty="0">
                    <a:ea typeface="Cambria Math" pitchFamily="18" charset="0"/>
                  </a:rPr>
                  <a:t>0</a:t>
                </a:r>
                <a:r>
                  <a:rPr lang="en-US" sz="1800" dirty="0"/>
                  <a:t> does not lead to any final states in </a:t>
                </a:r>
                <a:r>
                  <a:rPr lang="en-US" sz="1800" i="1" dirty="0"/>
                  <a:t>M</a:t>
                </a:r>
                <a:r>
                  <a:rPr lang="en-US" sz="1800" baseline="-25000" dirty="0">
                    <a:ea typeface="Cambria Math" pitchFamily="18" charset="0"/>
                  </a:rPr>
                  <a:t>0</a:t>
                </a:r>
                <a:r>
                  <a:rPr lang="en-US" sz="1800" dirty="0"/>
                  <a:t>. Consequently, this input string does not lead from {</a:t>
                </a:r>
                <a:r>
                  <a:rPr lang="en-US" sz="1800" i="1" dirty="0"/>
                  <a:t>s</a:t>
                </a:r>
                <a:r>
                  <a:rPr lang="en-US" sz="1800" baseline="-25000" dirty="0">
                    <a:ea typeface="Cambria Math" pitchFamily="18" charset="0"/>
                  </a:rPr>
                  <a:t>0</a:t>
                </a:r>
                <a:r>
                  <a:rPr lang="en-US" sz="1800" dirty="0"/>
                  <a:t>} to a final state of </a:t>
                </a:r>
                <a:r>
                  <a:rPr lang="en-US" sz="1800" i="1" dirty="0"/>
                  <a:t>M</a:t>
                </a:r>
                <a:r>
                  <a:rPr lang="en-US" sz="1800" baseline="-25000" dirty="0">
                    <a:ea typeface="Cambria Math" pitchFamily="18" charset="0"/>
                  </a:rPr>
                  <a:t>1</a:t>
                </a:r>
                <a:r>
                  <a:rPr lang="en-US" sz="1800"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503920" cy="5257800"/>
              </a:xfrm>
              <a:blipFill>
                <a:blip r:embed="rId2"/>
                <a:stretch>
                  <a:fillRect l="-573" t="-696" b="-3016"/>
                </a:stretch>
              </a:blipFill>
            </p:spPr>
            <p:txBody>
              <a:bodyPr/>
              <a:lstStyle/>
              <a:p>
                <a:r>
                  <a:rPr lang="en-US">
                    <a:noFill/>
                  </a:rPr>
                  <a:t> </a:t>
                </a:r>
              </a:p>
            </p:txBody>
          </p:sp>
        </mc:Fallback>
      </mc:AlternateContent>
    </p:spTree>
    <p:extLst>
      <p:ext uri="{BB962C8B-B14F-4D97-AF65-F5344CB8AC3E}">
        <p14:creationId xmlns:p14="http://schemas.microsoft.com/office/powerpoint/2010/main" val="37641581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a DFSA Equivalent to a NFSA</a:t>
            </a:r>
            <a:r>
              <a:rPr lang="en-US" sz="1500" dirty="0"/>
              <a:t> 2</a:t>
            </a:r>
            <a:endParaRPr lang="en-US" dirty="0"/>
          </a:p>
        </p:txBody>
      </p:sp>
      <p:sp>
        <p:nvSpPr>
          <p:cNvPr id="3" name="Content Placeholder 2"/>
          <p:cNvSpPr>
            <a:spLocks noGrp="1"/>
          </p:cNvSpPr>
          <p:nvPr>
            <p:ph idx="1"/>
          </p:nvPr>
        </p:nvSpPr>
        <p:spPr>
          <a:xfrm>
            <a:off x="457200" y="1295400"/>
            <a:ext cx="8229600" cy="990600"/>
          </a:xfrm>
        </p:spPr>
        <p:txBody>
          <a:bodyPr/>
          <a:lstStyle/>
          <a:p>
            <a:r>
              <a:rPr lang="en-US" sz="2800" b="1" dirty="0"/>
              <a:t>Example</a:t>
            </a:r>
            <a:r>
              <a:rPr lang="en-US" sz="2800" dirty="0"/>
              <a:t>: Find a DFSA that recognizes the same language as the  NFSA:</a:t>
            </a:r>
          </a:p>
        </p:txBody>
      </p:sp>
      <p:pic>
        <p:nvPicPr>
          <p:cNvPr id="11" name="Picture 3" descr="The state diagram for the nondeterministic finite-state automaton."/>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1447800" y="2415902"/>
            <a:ext cx="3131820" cy="1828800"/>
          </a:xfrm>
          <a:prstGeom prst="rect">
            <a:avLst/>
          </a:prstGeom>
          <a:extLst>
            <a:ext uri="{909E8E84-426E-40DD-AFC4-6F175D3DCCD1}">
              <a14:hiddenFill xmlns:a14="http://schemas.microsoft.com/office/drawing/2010/main">
                <a:solidFill>
                  <a:srgbClr val="FFFFFF"/>
                </a:solidFill>
              </a14:hiddenFill>
            </a:ext>
          </a:extLst>
        </p:spPr>
      </p:pic>
      <p:pic>
        <p:nvPicPr>
          <p:cNvPr id="12" name="Picture 4"/>
          <p:cNvPicPr>
            <a:picLocks noGrp="1" noChangeAspect="1" noChangeArrowheads="1"/>
          </p:cNvPicPr>
          <p:nvPr>
            <p:ph idx="14"/>
          </p:nvPr>
        </p:nvPicPr>
        <p:blipFill>
          <a:blip r:embed="rId3">
            <a:extLst>
              <a:ext uri="{28A0092B-C50C-407E-A947-70E740481C1C}">
                <a14:useLocalDpi xmlns:a14="http://schemas.microsoft.com/office/drawing/2010/main" val="0"/>
              </a:ext>
            </a:extLst>
          </a:blip>
          <a:stretch>
            <a:fillRect/>
          </a:stretch>
        </p:blipFill>
        <p:spPr bwMode="auto">
          <a:xfrm>
            <a:off x="5367980" y="2057400"/>
            <a:ext cx="2023420" cy="2286000"/>
          </a:xfrm>
          <a:prstGeom prst="rect">
            <a:avLst/>
          </a:prstGeom>
          <a:extLst>
            <a:ext uri="{909E8E84-426E-40DD-AFC4-6F175D3DCCD1}">
              <a14:hiddenFill xmlns:a14="http://schemas.microsoft.com/office/drawing/2010/main">
                <a:solidFill>
                  <a:srgbClr val="FFFFFF"/>
                </a:solidFill>
              </a14:hiddenFill>
            </a:ext>
          </a:extLst>
        </p:spPr>
      </p:pic>
      <p:sp>
        <p:nvSpPr>
          <p:cNvPr id="6" name="Content Placeholder 5"/>
          <p:cNvSpPr>
            <a:spLocks noGrp="1"/>
          </p:cNvSpPr>
          <p:nvPr>
            <p:ph idx="15"/>
          </p:nvPr>
        </p:nvSpPr>
        <p:spPr>
          <a:xfrm>
            <a:off x="457200" y="4572000"/>
            <a:ext cx="4419600" cy="1844040"/>
          </a:xfrm>
        </p:spPr>
        <p:txBody>
          <a:bodyPr/>
          <a:lstStyle/>
          <a:p>
            <a:r>
              <a:rPr lang="en-US" sz="2800" b="1" dirty="0"/>
              <a:t>Solution</a:t>
            </a:r>
            <a:r>
              <a:rPr lang="en-US" sz="2800" dirty="0"/>
              <a:t>: Following the steps of the procedure described on the previous slide, we obtain the DFSA shown here.</a:t>
            </a:r>
          </a:p>
        </p:txBody>
      </p:sp>
      <p:pic>
        <p:nvPicPr>
          <p:cNvPr id="13" name="Picture 6" descr="The state diagram for the deterministic automation equivalent to the nondeterministic automation in example 10."/>
          <p:cNvPicPr>
            <a:picLocks noGrp="1" noChangeAspect="1" noChangeArrowheads="1"/>
          </p:cNvPicPr>
          <p:nvPr>
            <p:ph idx="16"/>
          </p:nvPr>
        </p:nvPicPr>
        <p:blipFill>
          <a:blip r:embed="rId4">
            <a:extLst>
              <a:ext uri="{28A0092B-C50C-407E-A947-70E740481C1C}">
                <a14:useLocalDpi xmlns:a14="http://schemas.microsoft.com/office/drawing/2010/main" val="0"/>
              </a:ext>
            </a:extLst>
          </a:blip>
          <a:stretch>
            <a:fillRect/>
          </a:stretch>
        </p:blipFill>
        <p:spPr bwMode="auto">
          <a:xfrm>
            <a:off x="5105400" y="4556760"/>
            <a:ext cx="3802975" cy="1920240"/>
          </a:xfrm>
          <a:prstGeom prst="rect">
            <a:avLst/>
          </a:prstGeom>
          <a:extLst>
            <a:ext uri="{909E8E84-426E-40DD-AFC4-6F175D3DCCD1}">
              <a14:hiddenFill xmlns:a14="http://schemas.microsoft.com/office/drawing/2010/main">
                <a:solidFill>
                  <a:srgbClr val="FFFFFF"/>
                </a:solidFill>
              </a14:hiddenFill>
            </a:ext>
          </a:extLst>
        </p:spPr>
      </p:pic>
      <p:sp>
        <p:nvSpPr>
          <p:cNvPr id="14" name="Text Placeholder 7"/>
          <p:cNvSpPr>
            <a:spLocks noGrp="1"/>
          </p:cNvSpPr>
          <p:nvPr>
            <p:ph type="body" sz="quarter" idx="18"/>
          </p:nvPr>
        </p:nvSpPr>
        <p:spPr>
          <a:xfrm>
            <a:off x="3465576" y="6477000"/>
            <a:ext cx="2212848" cy="182880"/>
          </a:xfrm>
        </p:spPr>
        <p:txBody>
          <a:bodyPr/>
          <a:lstStyle/>
          <a:p>
            <a:pPr lvl="0"/>
            <a:r>
              <a:rPr lang="en-IN" sz="1200" dirty="0">
                <a:solidFill>
                  <a:prstClr val="black"/>
                </a:solidFill>
                <a:hlinkClick r:id="rId5" action="ppaction://hlinksldjump"/>
              </a:rPr>
              <a:t>Jump to long description</a:t>
            </a:r>
            <a:endParaRPr lang="en-IN" sz="1200" dirty="0">
              <a:solidFill>
                <a:prstClr val="black"/>
              </a:solidFill>
            </a:endParaRPr>
          </a:p>
        </p:txBody>
      </p:sp>
    </p:spTree>
    <p:extLst>
      <p:ext uri="{BB962C8B-B14F-4D97-AF65-F5344CB8AC3E}">
        <p14:creationId xmlns:p14="http://schemas.microsoft.com/office/powerpoint/2010/main" val="12710801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62200"/>
            <a:ext cx="9144000" cy="1188720"/>
          </a:xfrm>
        </p:spPr>
        <p:txBody>
          <a:bodyPr anchor="t"/>
          <a:lstStyle/>
          <a:p>
            <a:r>
              <a:rPr lang="en-US" sz="6000" b="1" dirty="0"/>
              <a:t>Language Recognition</a:t>
            </a:r>
          </a:p>
        </p:txBody>
      </p:sp>
      <p:sp>
        <p:nvSpPr>
          <p:cNvPr id="3" name="Content Placeholder 2"/>
          <p:cNvSpPr>
            <a:spLocks noGrp="1"/>
          </p:cNvSpPr>
          <p:nvPr>
            <p:ph idx="1"/>
          </p:nvPr>
        </p:nvSpPr>
        <p:spPr>
          <a:xfrm>
            <a:off x="3200400" y="3810000"/>
            <a:ext cx="2743200" cy="640080"/>
          </a:xfrm>
        </p:spPr>
        <p:txBody>
          <a:bodyPr/>
          <a:lstStyle/>
          <a:p>
            <a:pPr algn="ctr"/>
            <a:r>
              <a:rPr lang="en-US" dirty="0"/>
              <a:t>Section 13.4</a:t>
            </a:r>
          </a:p>
        </p:txBody>
      </p:sp>
    </p:spTree>
    <p:extLst>
      <p:ext uri="{BB962C8B-B14F-4D97-AF65-F5344CB8AC3E}">
        <p14:creationId xmlns:p14="http://schemas.microsoft.com/office/powerpoint/2010/main" val="10767345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r>
              <a:rPr lang="en-US" sz="1500" dirty="0"/>
              <a:t> 4</a:t>
            </a:r>
            <a:endParaRPr lang="en-US" dirty="0"/>
          </a:p>
        </p:txBody>
      </p:sp>
      <p:sp>
        <p:nvSpPr>
          <p:cNvPr id="3" name="Content Placeholder 2"/>
          <p:cNvSpPr>
            <a:spLocks noGrp="1"/>
          </p:cNvSpPr>
          <p:nvPr>
            <p:ph idx="1"/>
          </p:nvPr>
        </p:nvSpPr>
        <p:spPr/>
        <p:txBody>
          <a:bodyPr/>
          <a:lstStyle/>
          <a:p>
            <a:pPr>
              <a:spcAft>
                <a:spcPts val="1200"/>
              </a:spcAft>
            </a:pPr>
            <a:r>
              <a:rPr lang="en-US" dirty="0"/>
              <a:t>Regular Expressions</a:t>
            </a:r>
          </a:p>
          <a:p>
            <a:pPr>
              <a:spcAft>
                <a:spcPts val="1200"/>
              </a:spcAft>
            </a:pPr>
            <a:r>
              <a:rPr lang="en-US" dirty="0"/>
              <a:t>Kleene’s Theorem</a:t>
            </a:r>
          </a:p>
          <a:p>
            <a:pPr>
              <a:spcAft>
                <a:spcPts val="1200"/>
              </a:spcAft>
            </a:pPr>
            <a:r>
              <a:rPr lang="en-US" dirty="0"/>
              <a:t>Regular Sets and Regular Grammars</a:t>
            </a:r>
          </a:p>
          <a:p>
            <a:pPr>
              <a:spcAft>
                <a:spcPts val="1200"/>
              </a:spcAft>
            </a:pPr>
            <a:r>
              <a:rPr lang="en-US" dirty="0"/>
              <a:t>More Powerful Types of Machines</a:t>
            </a:r>
          </a:p>
        </p:txBody>
      </p:sp>
    </p:spTree>
    <p:extLst>
      <p:ext uri="{BB962C8B-B14F-4D97-AF65-F5344CB8AC3E}">
        <p14:creationId xmlns:p14="http://schemas.microsoft.com/office/powerpoint/2010/main" val="37723578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Regular Expressions</a:t>
            </a:r>
            <a:r>
              <a:rPr lang="en-US" sz="1500" dirty="0"/>
              <a:t> 1</a:t>
            </a:r>
          </a:p>
        </p:txBody>
      </p:sp>
      <p:sp>
        <p:nvSpPr>
          <p:cNvPr id="5" name="Content Placeholder 2"/>
          <p:cNvSpPr>
            <a:spLocks noGrp="1"/>
          </p:cNvSpPr>
          <p:nvPr>
            <p:ph idx="1"/>
          </p:nvPr>
        </p:nvSpPr>
        <p:spPr>
          <a:xfrm>
            <a:off x="457200" y="1295400"/>
            <a:ext cx="8229600" cy="548640"/>
          </a:xfrm>
        </p:spPr>
        <p:txBody>
          <a:bodyPr/>
          <a:lstStyle/>
          <a:p>
            <a:r>
              <a:rPr lang="en-US" sz="2400" dirty="0"/>
              <a:t>The </a:t>
            </a:r>
            <a:r>
              <a:rPr lang="en-US" sz="2400" i="1" dirty="0"/>
              <a:t>regular expressions </a:t>
            </a:r>
            <a:r>
              <a:rPr lang="en-US" sz="2400" dirty="0"/>
              <a:t>over a set </a:t>
            </a:r>
            <a:r>
              <a:rPr lang="en-US" sz="2400" i="1" dirty="0"/>
              <a:t>I</a:t>
            </a:r>
            <a:r>
              <a:rPr lang="en-US" sz="2400" dirty="0"/>
              <a:t> are defined recursively by:</a:t>
            </a:r>
          </a:p>
        </p:txBody>
      </p:sp>
      <p:graphicFrame>
        <p:nvGraphicFramePr>
          <p:cNvPr id="10" name="Object 3"/>
          <p:cNvGraphicFramePr>
            <a:graphicFrameLocks noChangeAspect="1"/>
          </p:cNvGraphicFramePr>
          <p:nvPr>
            <p:extLst>
              <p:ext uri="{D42A27DB-BD31-4B8C-83A1-F6EECF244321}">
                <p14:modId xmlns:p14="http://schemas.microsoft.com/office/powerpoint/2010/main" val="2020608143"/>
              </p:ext>
            </p:extLst>
          </p:nvPr>
        </p:nvGraphicFramePr>
        <p:xfrm>
          <a:off x="793750" y="1785257"/>
          <a:ext cx="6537672" cy="1713960"/>
        </p:xfrm>
        <a:graphic>
          <a:graphicData uri="http://schemas.openxmlformats.org/presentationml/2006/ole">
            <mc:AlternateContent xmlns:mc="http://schemas.openxmlformats.org/markup-compatibility/2006">
              <mc:Choice xmlns:v="urn:schemas-microsoft-com:vml" Requires="v">
                <p:oleObj spid="_x0000_s51312" name="Equation" r:id="rId3" imgW="3632040" imgH="952200" progId="Equation.DSMT4">
                  <p:embed/>
                </p:oleObj>
              </mc:Choice>
              <mc:Fallback>
                <p:oleObj name="Equation" r:id="rId3" imgW="3632040" imgH="952200" progId="Equation.DSMT4">
                  <p:embed/>
                  <p:pic>
                    <p:nvPicPr>
                      <p:cNvPr id="0" name=""/>
                      <p:cNvPicPr/>
                      <p:nvPr/>
                    </p:nvPicPr>
                    <p:blipFill>
                      <a:blip r:embed="rId4"/>
                      <a:stretch>
                        <a:fillRect/>
                      </a:stretch>
                    </p:blipFill>
                    <p:spPr>
                      <a:xfrm>
                        <a:off x="793750" y="1785257"/>
                        <a:ext cx="6537672" cy="1713960"/>
                      </a:xfrm>
                      <a:prstGeom prst="rect">
                        <a:avLst/>
                      </a:prstGeom>
                    </p:spPr>
                  </p:pic>
                </p:oleObj>
              </mc:Fallback>
            </mc:AlternateContent>
          </a:graphicData>
        </a:graphic>
      </p:graphicFrame>
      <p:sp>
        <p:nvSpPr>
          <p:cNvPr id="6" name="Content Placeholder 4"/>
          <p:cNvSpPr>
            <a:spLocks noGrp="1"/>
          </p:cNvSpPr>
          <p:nvPr>
            <p:ph idx="13"/>
          </p:nvPr>
        </p:nvSpPr>
        <p:spPr>
          <a:xfrm>
            <a:off x="457200" y="3461658"/>
            <a:ext cx="8229600" cy="548640"/>
          </a:xfrm>
        </p:spPr>
        <p:txBody>
          <a:bodyPr/>
          <a:lstStyle/>
          <a:p>
            <a:r>
              <a:rPr lang="en-US" sz="2400" dirty="0"/>
              <a:t>Each regular expression represents a set specified by these rules:</a:t>
            </a:r>
          </a:p>
        </p:txBody>
      </p:sp>
      <p:graphicFrame>
        <p:nvGraphicFramePr>
          <p:cNvPr id="11" name="Object 5"/>
          <p:cNvGraphicFramePr>
            <a:graphicFrameLocks noChangeAspect="1"/>
          </p:cNvGraphicFramePr>
          <p:nvPr>
            <p:extLst>
              <p:ext uri="{D42A27DB-BD31-4B8C-83A1-F6EECF244321}">
                <p14:modId xmlns:p14="http://schemas.microsoft.com/office/powerpoint/2010/main" val="3809571591"/>
              </p:ext>
            </p:extLst>
          </p:nvPr>
        </p:nvGraphicFramePr>
        <p:xfrm>
          <a:off x="793750" y="3962400"/>
          <a:ext cx="8045450" cy="2125662"/>
        </p:xfrm>
        <a:graphic>
          <a:graphicData uri="http://schemas.openxmlformats.org/presentationml/2006/ole">
            <mc:AlternateContent xmlns:mc="http://schemas.openxmlformats.org/markup-compatibility/2006">
              <mc:Choice xmlns:v="urn:schemas-microsoft-com:vml" Requires="v">
                <p:oleObj spid="_x0000_s51313" name="Equation" r:id="rId5" imgW="4470120" imgH="1180800" progId="Equation.DSMT4">
                  <p:embed/>
                </p:oleObj>
              </mc:Choice>
              <mc:Fallback>
                <p:oleObj name="Equation" r:id="rId5" imgW="4470120" imgH="1180800" progId="Equation.DSMT4">
                  <p:embed/>
                  <p:pic>
                    <p:nvPicPr>
                      <p:cNvPr id="10" name="Object 9"/>
                      <p:cNvPicPr/>
                      <p:nvPr/>
                    </p:nvPicPr>
                    <p:blipFill>
                      <a:blip r:embed="rId6"/>
                      <a:stretch>
                        <a:fillRect/>
                      </a:stretch>
                    </p:blipFill>
                    <p:spPr>
                      <a:xfrm>
                        <a:off x="793750" y="3962400"/>
                        <a:ext cx="8045450" cy="2125662"/>
                      </a:xfrm>
                      <a:prstGeom prst="rect">
                        <a:avLst/>
                      </a:prstGeom>
                    </p:spPr>
                  </p:pic>
                </p:oleObj>
              </mc:Fallback>
            </mc:AlternateContent>
          </a:graphicData>
        </a:graphic>
      </p:graphicFrame>
      <p:sp>
        <p:nvSpPr>
          <p:cNvPr id="7" name="Content Placeholder 6"/>
          <p:cNvSpPr>
            <a:spLocks noGrp="1"/>
          </p:cNvSpPr>
          <p:nvPr>
            <p:ph idx="14"/>
          </p:nvPr>
        </p:nvSpPr>
        <p:spPr>
          <a:xfrm>
            <a:off x="457200" y="6080760"/>
            <a:ext cx="8229600" cy="548640"/>
          </a:xfrm>
        </p:spPr>
        <p:txBody>
          <a:bodyPr/>
          <a:lstStyle/>
          <a:p>
            <a:r>
              <a:rPr lang="en-US" sz="2400" dirty="0"/>
              <a:t>Sets represented by regular expressions are called </a:t>
            </a:r>
            <a:r>
              <a:rPr lang="en-US" sz="2400" i="1" dirty="0"/>
              <a:t>regular sets</a:t>
            </a:r>
            <a:r>
              <a:rPr lang="en-US" sz="2400" dirty="0"/>
              <a:t>.</a:t>
            </a:r>
          </a:p>
        </p:txBody>
      </p:sp>
    </p:spTree>
    <p:extLst>
      <p:ext uri="{BB962C8B-B14F-4D97-AF65-F5344CB8AC3E}">
        <p14:creationId xmlns:p14="http://schemas.microsoft.com/office/powerpoint/2010/main" val="19184098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Regular Expressions</a:t>
            </a:r>
            <a:r>
              <a:rPr lang="en-US" sz="1500" dirty="0"/>
              <a:t> 2</a:t>
            </a:r>
            <a:endParaRPr lang="en-US" dirty="0"/>
          </a:p>
        </p:txBody>
      </p:sp>
      <p:sp>
        <p:nvSpPr>
          <p:cNvPr id="3" name="Content Placeholder 2"/>
          <p:cNvSpPr>
            <a:spLocks noGrp="1"/>
          </p:cNvSpPr>
          <p:nvPr>
            <p:ph idx="1"/>
          </p:nvPr>
        </p:nvSpPr>
        <p:spPr>
          <a:xfrm>
            <a:off x="457200" y="1295400"/>
            <a:ext cx="8229600" cy="1905000"/>
          </a:xfrm>
        </p:spPr>
        <p:txBody>
          <a:bodyPr/>
          <a:lstStyle/>
          <a:p>
            <a:pPr>
              <a:spcBef>
                <a:spcPts val="600"/>
              </a:spcBef>
            </a:pPr>
            <a:r>
              <a:rPr lang="en-US" sz="2800" b="1" dirty="0"/>
              <a:t>Example</a:t>
            </a:r>
            <a:r>
              <a:rPr lang="en-US" sz="2800" dirty="0"/>
              <a:t>: What are the strings in the regular sets specified by the regular expressions </a:t>
            </a:r>
            <a:r>
              <a:rPr lang="en-US" sz="2800" b="1" dirty="0">
                <a:ea typeface="Cambria Math" pitchFamily="18" charset="0"/>
              </a:rPr>
              <a:t>10*</a:t>
            </a:r>
            <a:r>
              <a:rPr lang="en-US" sz="2800" dirty="0">
                <a:ea typeface="Cambria Math" pitchFamily="18" charset="0"/>
              </a:rPr>
              <a:t>, (</a:t>
            </a:r>
            <a:r>
              <a:rPr lang="en-US" sz="2800" b="1" dirty="0">
                <a:ea typeface="Cambria Math" pitchFamily="18" charset="0"/>
              </a:rPr>
              <a:t>10</a:t>
            </a:r>
            <a:r>
              <a:rPr lang="en-US" sz="2800" dirty="0">
                <a:ea typeface="Cambria Math" pitchFamily="18" charset="0"/>
              </a:rPr>
              <a:t>)</a:t>
            </a:r>
            <a:r>
              <a:rPr lang="en-US" sz="2800" b="1" dirty="0">
                <a:ea typeface="Cambria Math" pitchFamily="18" charset="0"/>
              </a:rPr>
              <a:t>*</a:t>
            </a:r>
            <a:r>
              <a:rPr lang="en-US" sz="2800" dirty="0">
                <a:ea typeface="Cambria Math" pitchFamily="18" charset="0"/>
              </a:rPr>
              <a:t>,</a:t>
            </a:r>
            <a:r>
              <a:rPr lang="en-US" sz="2800" b="1" dirty="0">
                <a:ea typeface="Cambria Math" pitchFamily="18" charset="0"/>
              </a:rPr>
              <a:t> 0 </a:t>
            </a:r>
            <a:r>
              <a:rPr lang="en-US" sz="2800" dirty="0">
                <a:latin typeface="Cambria Math" panose="02040503050406030204" pitchFamily="18" charset="0"/>
                <a:ea typeface="Cambria Math" panose="02040503050406030204" pitchFamily="18" charset="0"/>
              </a:rPr>
              <a:t>∪</a:t>
            </a:r>
            <a:r>
              <a:rPr lang="en-US" sz="2800" b="1" dirty="0">
                <a:ea typeface="Cambria Math" pitchFamily="18" charset="0"/>
              </a:rPr>
              <a:t> 01</a:t>
            </a:r>
            <a:r>
              <a:rPr lang="en-US" sz="2800" dirty="0">
                <a:ea typeface="Cambria Math" pitchFamily="18" charset="0"/>
              </a:rPr>
              <a:t>, </a:t>
            </a:r>
            <a:r>
              <a:rPr lang="en-US" sz="2800" b="1" dirty="0">
                <a:ea typeface="Cambria Math" pitchFamily="18" charset="0"/>
              </a:rPr>
              <a:t>0</a:t>
            </a:r>
            <a:r>
              <a:rPr lang="en-US" sz="2800" dirty="0">
                <a:ea typeface="Cambria Math" pitchFamily="18" charset="0"/>
              </a:rPr>
              <a:t>(</a:t>
            </a:r>
            <a:r>
              <a:rPr lang="en-US" sz="2800" b="1" dirty="0">
                <a:ea typeface="Cambria Math" pitchFamily="18" charset="0"/>
              </a:rPr>
              <a:t>0 </a:t>
            </a:r>
            <a:r>
              <a:rPr lang="en-US" sz="2800" dirty="0">
                <a:latin typeface="Cambria Math" panose="02040503050406030204" pitchFamily="18" charset="0"/>
                <a:ea typeface="Cambria Math" panose="02040503050406030204" pitchFamily="18" charset="0"/>
              </a:rPr>
              <a:t>∪</a:t>
            </a:r>
            <a:r>
              <a:rPr lang="en-US" sz="2800" b="1" dirty="0">
                <a:ea typeface="Cambria Math" pitchFamily="18" charset="0"/>
              </a:rPr>
              <a:t> 1</a:t>
            </a:r>
            <a:r>
              <a:rPr lang="en-US" sz="2800" dirty="0">
                <a:ea typeface="Cambria Math" pitchFamily="18" charset="0"/>
              </a:rPr>
              <a:t>)</a:t>
            </a:r>
            <a:r>
              <a:rPr lang="en-US" sz="2800" b="1" dirty="0">
                <a:ea typeface="Cambria Math" pitchFamily="18" charset="0"/>
              </a:rPr>
              <a:t>*</a:t>
            </a:r>
            <a:r>
              <a:rPr lang="en-US" sz="2800" dirty="0">
                <a:ea typeface="Cambria Math" pitchFamily="18" charset="0"/>
              </a:rPr>
              <a:t>, and (</a:t>
            </a:r>
            <a:r>
              <a:rPr lang="en-US" sz="2800" b="1" dirty="0">
                <a:ea typeface="Cambria Math" pitchFamily="18" charset="0"/>
              </a:rPr>
              <a:t>0*1</a:t>
            </a:r>
            <a:r>
              <a:rPr lang="en-US" sz="2800" dirty="0">
                <a:ea typeface="Cambria Math" pitchFamily="18" charset="0"/>
              </a:rPr>
              <a:t>)</a:t>
            </a:r>
            <a:r>
              <a:rPr lang="en-US" sz="2800" b="1" dirty="0">
                <a:ea typeface="Cambria Math" pitchFamily="18" charset="0"/>
              </a:rPr>
              <a:t>*</a:t>
            </a:r>
            <a:r>
              <a:rPr lang="en-US" sz="2800" dirty="0">
                <a:ea typeface="Cambria Math" pitchFamily="18" charset="0"/>
              </a:rPr>
              <a:t>?</a:t>
            </a:r>
          </a:p>
          <a:p>
            <a:pPr>
              <a:spcBef>
                <a:spcPts val="600"/>
              </a:spcBef>
            </a:pPr>
            <a:r>
              <a:rPr lang="en-US" sz="2800" b="1" dirty="0">
                <a:ea typeface="Cambria Math" pitchFamily="18" charset="0"/>
              </a:rPr>
              <a:t>Solution</a:t>
            </a:r>
            <a:r>
              <a:rPr lang="en-US" sz="2800" dirty="0">
                <a:ea typeface="Cambria Math" pitchFamily="18" charset="0"/>
              </a:rPr>
              <a:t>:</a:t>
            </a:r>
          </a:p>
        </p:txBody>
      </p:sp>
      <p:sp>
        <p:nvSpPr>
          <p:cNvPr id="4" name="Content Placeholder 3"/>
          <p:cNvSpPr>
            <a:spLocks noGrp="1"/>
          </p:cNvSpPr>
          <p:nvPr>
            <p:ph idx="13"/>
          </p:nvPr>
        </p:nvSpPr>
        <p:spPr>
          <a:xfrm>
            <a:off x="822960" y="3352800"/>
            <a:ext cx="7498080" cy="533400"/>
          </a:xfrm>
          <a:solidFill>
            <a:srgbClr val="E1F3FF"/>
          </a:solidFill>
          <a:ln w="28575">
            <a:solidFill>
              <a:srgbClr val="14AAE1"/>
            </a:solidFill>
          </a:ln>
        </p:spPr>
        <p:txBody>
          <a:bodyPr/>
          <a:lstStyle/>
          <a:p>
            <a:r>
              <a:rPr lang="en-US" sz="2400" b="1" dirty="0">
                <a:solidFill>
                  <a:srgbClr val="1A587B"/>
                </a:solidFill>
              </a:rPr>
              <a:t>TABLE 1</a:t>
            </a:r>
          </a:p>
        </p:txBody>
      </p:sp>
      <p:graphicFrame>
        <p:nvGraphicFramePr>
          <p:cNvPr id="7" name="Table 4"/>
          <p:cNvGraphicFramePr>
            <a:graphicFrameLocks noGrp="1"/>
          </p:cNvGraphicFramePr>
          <p:nvPr>
            <p:extLst>
              <p:ext uri="{D42A27DB-BD31-4B8C-83A1-F6EECF244321}">
                <p14:modId xmlns:p14="http://schemas.microsoft.com/office/powerpoint/2010/main" val="2401608243"/>
              </p:ext>
            </p:extLst>
          </p:nvPr>
        </p:nvGraphicFramePr>
        <p:xfrm>
          <a:off x="822960" y="3886200"/>
          <a:ext cx="7498080" cy="2651760"/>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2222474204"/>
                    </a:ext>
                  </a:extLst>
                </a:gridCol>
                <a:gridCol w="5852160">
                  <a:extLst>
                    <a:ext uri="{9D8B030D-6E8A-4147-A177-3AD203B41FA5}">
                      <a16:colId xmlns:a16="http://schemas.microsoft.com/office/drawing/2014/main" val="809404240"/>
                    </a:ext>
                  </a:extLst>
                </a:gridCol>
              </a:tblGrid>
              <a:tr h="457200">
                <a:tc>
                  <a:txBody>
                    <a:bodyPr/>
                    <a:lstStyle/>
                    <a:p>
                      <a:r>
                        <a:rPr lang="en-US" sz="2000" b="1" i="1" u="none" strike="noStrike" kern="1200" baseline="0" dirty="0">
                          <a:solidFill>
                            <a:schemeClr val="tx1"/>
                          </a:solidFill>
                          <a:latin typeface="+mn-lt"/>
                          <a:ea typeface="+mn-ea"/>
                          <a:cs typeface="+mn-cs"/>
                        </a:rPr>
                        <a:t>Expression</a:t>
                      </a:r>
                      <a:endParaRPr lang="en-US" sz="2000" dirty="0">
                        <a:solidFill>
                          <a:schemeClr val="tx1"/>
                        </a:solidFill>
                      </a:endParaRPr>
                    </a:p>
                  </a:txBody>
                  <a:tcPr>
                    <a:lnL w="28575" cap="flat" cmpd="sng" algn="ctr">
                      <a:solidFill>
                        <a:srgbClr val="14AAE1"/>
                      </a:solidFill>
                      <a:prstDash val="solid"/>
                      <a:round/>
                      <a:headEnd type="none" w="med" len="med"/>
                      <a:tailEnd type="none" w="med" len="med"/>
                    </a:lnL>
                    <a:lnR w="12700" cmpd="sng">
                      <a:noFill/>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1" i="1" u="none" strike="noStrike" kern="1200" baseline="0" dirty="0">
                          <a:solidFill>
                            <a:schemeClr val="tx1"/>
                          </a:solidFill>
                          <a:latin typeface="+mn-lt"/>
                          <a:ea typeface="+mn-ea"/>
                          <a:cs typeface="+mn-cs"/>
                        </a:rPr>
                        <a:t>Strings</a:t>
                      </a:r>
                      <a:endParaRPr lang="en-US" sz="2000" dirty="0">
                        <a:solidFill>
                          <a:schemeClr val="tx1"/>
                        </a:solidFill>
                      </a:endParaRPr>
                    </a:p>
                  </a:txBody>
                  <a:tcPr>
                    <a:lnL w="12700" cmpd="sng">
                      <a:noFill/>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3500077"/>
                  </a:ext>
                </a:extLst>
              </a:tr>
              <a:tr h="438912">
                <a:tc>
                  <a:txBody>
                    <a:bodyPr/>
                    <a:lstStyle/>
                    <a:p>
                      <a:r>
                        <a:rPr lang="en-US" sz="2000" b="1" i="0" u="none" strike="noStrike" kern="1200" baseline="0" dirty="0">
                          <a:solidFill>
                            <a:schemeClr val="tx1"/>
                          </a:solidFill>
                          <a:latin typeface="+mn-lt"/>
                          <a:ea typeface="+mn-ea"/>
                          <a:cs typeface="+mn-cs"/>
                        </a:rPr>
                        <a:t>10</a:t>
                      </a:r>
                      <a:r>
                        <a:rPr lang="en-US" sz="2000" b="1" i="0" u="none" strike="noStrike" kern="1200" baseline="30000" dirty="0">
                          <a:solidFill>
                            <a:schemeClr val="tx1"/>
                          </a:solidFill>
                          <a:latin typeface="+mn-lt"/>
                          <a:ea typeface="+mn-ea"/>
                          <a:cs typeface="+mn-cs"/>
                        </a:rPr>
                        <a:t>∗</a:t>
                      </a:r>
                      <a:endParaRPr lang="en-US" sz="2000" baseline="30000" dirty="0">
                        <a:solidFill>
                          <a:schemeClr val="tx1"/>
                        </a:solidFill>
                      </a:endParaRPr>
                    </a:p>
                  </a:txBody>
                  <a:tcPr>
                    <a:lnL w="28575" cap="flat" cmpd="sng" algn="ctr">
                      <a:solidFill>
                        <a:srgbClr val="14AAE1"/>
                      </a:solidFill>
                      <a:prstDash val="solid"/>
                      <a:round/>
                      <a:headEnd type="none" w="med" len="med"/>
                      <a:tailEnd type="none" w="med" len="med"/>
                    </a:lnL>
                    <a:lnR w="12700" cmpd="sng">
                      <a:noFill/>
                    </a:lnR>
                    <a:lnT w="28575" cap="flat" cmpd="sng" algn="ctr">
                      <a:solidFill>
                        <a:srgbClr val="14AAE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000" b="0" i="0" u="none" strike="noStrike" kern="1200" baseline="0" dirty="0">
                          <a:solidFill>
                            <a:schemeClr val="tx1"/>
                          </a:solidFill>
                          <a:latin typeface="+mn-lt"/>
                          <a:ea typeface="+mn-ea"/>
                          <a:cs typeface="+mn-cs"/>
                        </a:rPr>
                        <a:t>a 1 followed by any number of 0s (including no zeros)</a:t>
                      </a:r>
                      <a:endParaRPr lang="en-US" sz="2000" dirty="0">
                        <a:solidFill>
                          <a:schemeClr val="tx1"/>
                        </a:solidFill>
                      </a:endParaRPr>
                    </a:p>
                  </a:txBody>
                  <a:tcPr>
                    <a:lnL w="12700" cmpd="sng">
                      <a:noFill/>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07500844"/>
                  </a:ext>
                </a:extLst>
              </a:tr>
              <a:tr h="438912">
                <a:tc>
                  <a:txBody>
                    <a:bodyPr/>
                    <a:lstStyle/>
                    <a:p>
                      <a:r>
                        <a:rPr lang="en-US" sz="2000" b="1" i="0" u="none" strike="noStrike" kern="1200" baseline="0" dirty="0">
                          <a:solidFill>
                            <a:schemeClr val="tx1"/>
                          </a:solidFill>
                          <a:latin typeface="+mn-lt"/>
                          <a:ea typeface="+mn-ea"/>
                          <a:cs typeface="+mn-cs"/>
                        </a:rPr>
                        <a:t>(10)</a:t>
                      </a:r>
                      <a:r>
                        <a:rPr lang="en-US" sz="2000" b="1" i="0" u="none" strike="noStrike" kern="1200" baseline="30000" dirty="0">
                          <a:solidFill>
                            <a:schemeClr val="tx1"/>
                          </a:solidFill>
                          <a:latin typeface="+mn-lt"/>
                          <a:ea typeface="+mn-ea"/>
                          <a:cs typeface="+mn-cs"/>
                        </a:rPr>
                        <a:t>∗</a:t>
                      </a:r>
                      <a:endParaRPr lang="en-US" sz="2000" baseline="30000" dirty="0">
                        <a:solidFill>
                          <a:schemeClr val="tx1"/>
                        </a:solidFill>
                      </a:endParaRPr>
                    </a:p>
                  </a:txBody>
                  <a:tcPr>
                    <a:lnL w="28575" cap="flat" cmpd="sng" algn="ctr">
                      <a:solidFill>
                        <a:srgbClr val="14AAE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000" b="0" i="0" u="none" strike="noStrike" kern="1200" baseline="0" dirty="0">
                          <a:solidFill>
                            <a:schemeClr val="tx1"/>
                          </a:solidFill>
                          <a:latin typeface="+mn-lt"/>
                          <a:ea typeface="+mn-ea"/>
                          <a:cs typeface="+mn-cs"/>
                        </a:rPr>
                        <a:t>any number of copies of 10 (including the null string)</a:t>
                      </a:r>
                      <a:endParaRPr lang="en-US" sz="2000" dirty="0">
                        <a:solidFill>
                          <a:schemeClr val="tx1"/>
                        </a:solidFill>
                      </a:endParaRPr>
                    </a:p>
                  </a:txBody>
                  <a:tcPr>
                    <a:lnL w="12700" cmpd="sng">
                      <a:noFill/>
                    </a:lnL>
                    <a:lnR w="28575" cap="flat" cmpd="sng" algn="ctr">
                      <a:solidFill>
                        <a:srgbClr val="14AAE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10450630"/>
                  </a:ext>
                </a:extLst>
              </a:tr>
              <a:tr h="438912">
                <a:tc>
                  <a:txBody>
                    <a:bodyPr/>
                    <a:lstStyle/>
                    <a:p>
                      <a:r>
                        <a:rPr lang="en-US" sz="2000" b="1" i="0" u="none" strike="noStrike" kern="1200" baseline="0" dirty="0">
                          <a:solidFill>
                            <a:schemeClr val="tx1"/>
                          </a:solidFill>
                          <a:latin typeface="+mn-lt"/>
                          <a:ea typeface="+mn-ea"/>
                          <a:cs typeface="+mn-cs"/>
                        </a:rPr>
                        <a:t>0 </a:t>
                      </a:r>
                      <a:r>
                        <a:rPr lang="en-US" sz="2000" b="0" i="0" u="none" strike="noStrike" kern="1200" baseline="0" dirty="0">
                          <a:solidFill>
                            <a:schemeClr val="tx1"/>
                          </a:solidFill>
                          <a:latin typeface="Cambria Math" panose="02040503050406030204" pitchFamily="18" charset="0"/>
                          <a:ea typeface="Cambria Math" panose="02040503050406030204" pitchFamily="18" charset="0"/>
                          <a:cs typeface="+mn-cs"/>
                        </a:rPr>
                        <a:t>∪</a:t>
                      </a:r>
                      <a:r>
                        <a:rPr lang="en-US" sz="2000" b="0" i="0" u="none" strike="noStrike" kern="1200" baseline="0" dirty="0">
                          <a:solidFill>
                            <a:schemeClr val="tx1"/>
                          </a:solidFill>
                          <a:latin typeface="+mn-lt"/>
                          <a:ea typeface="+mn-ea"/>
                          <a:cs typeface="+mn-cs"/>
                        </a:rPr>
                        <a:t> </a:t>
                      </a:r>
                      <a:r>
                        <a:rPr lang="en-US" sz="2000" b="1" i="0" u="none" strike="noStrike" kern="1200" baseline="0" dirty="0">
                          <a:solidFill>
                            <a:schemeClr val="tx1"/>
                          </a:solidFill>
                          <a:latin typeface="+mn-lt"/>
                          <a:ea typeface="+mn-ea"/>
                          <a:cs typeface="+mn-cs"/>
                        </a:rPr>
                        <a:t>01</a:t>
                      </a:r>
                      <a:endParaRPr lang="en-US" sz="2000" dirty="0">
                        <a:solidFill>
                          <a:schemeClr val="tx1"/>
                        </a:solidFill>
                      </a:endParaRPr>
                    </a:p>
                  </a:txBody>
                  <a:tcPr>
                    <a:lnL w="28575" cap="flat" cmpd="sng" algn="ctr">
                      <a:solidFill>
                        <a:srgbClr val="14AAE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000" b="0" i="0" u="none" strike="noStrike" kern="1200" baseline="0" dirty="0">
                          <a:solidFill>
                            <a:schemeClr val="tx1"/>
                          </a:solidFill>
                          <a:latin typeface="+mn-lt"/>
                          <a:ea typeface="+mn-ea"/>
                          <a:cs typeface="+mn-cs"/>
                        </a:rPr>
                        <a:t>the string 0 or the string 01</a:t>
                      </a:r>
                      <a:endParaRPr lang="en-US" sz="2000" dirty="0">
                        <a:solidFill>
                          <a:schemeClr val="tx1"/>
                        </a:solidFill>
                      </a:endParaRPr>
                    </a:p>
                  </a:txBody>
                  <a:tcPr>
                    <a:lnL w="12700" cmpd="sng">
                      <a:noFill/>
                    </a:lnL>
                    <a:lnR w="28575" cap="flat" cmpd="sng" algn="ctr">
                      <a:solidFill>
                        <a:srgbClr val="14AAE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38084182"/>
                  </a:ext>
                </a:extLst>
              </a:tr>
              <a:tr h="438912">
                <a:tc>
                  <a:txBody>
                    <a:bodyPr/>
                    <a:lstStyle/>
                    <a:p>
                      <a:r>
                        <a:rPr lang="en-US" sz="2000" b="1" i="0" u="none" strike="noStrike" kern="1200" baseline="0" dirty="0">
                          <a:solidFill>
                            <a:schemeClr val="tx1"/>
                          </a:solidFill>
                          <a:latin typeface="+mn-lt"/>
                          <a:ea typeface="+mn-ea"/>
                          <a:cs typeface="+mn-cs"/>
                        </a:rPr>
                        <a:t>0(0 </a:t>
                      </a:r>
                      <a:r>
                        <a:rPr lang="en-US" sz="2000" b="0" i="0" u="none" strike="noStrike" kern="1200" baseline="0" dirty="0">
                          <a:solidFill>
                            <a:schemeClr val="tx1"/>
                          </a:solidFill>
                          <a:latin typeface="Cambria Math" panose="02040503050406030204" pitchFamily="18" charset="0"/>
                          <a:ea typeface="Cambria Math" panose="02040503050406030204" pitchFamily="18" charset="0"/>
                          <a:cs typeface="+mn-cs"/>
                        </a:rPr>
                        <a:t>∪</a:t>
                      </a:r>
                      <a:r>
                        <a:rPr lang="en-US" sz="2000" b="0" i="0" u="none" strike="noStrike" kern="1200" baseline="0" dirty="0">
                          <a:solidFill>
                            <a:schemeClr val="tx1"/>
                          </a:solidFill>
                          <a:latin typeface="+mn-lt"/>
                          <a:ea typeface="+mn-ea"/>
                          <a:cs typeface="+mn-cs"/>
                        </a:rPr>
                        <a:t> </a:t>
                      </a:r>
                      <a:r>
                        <a:rPr lang="en-US" sz="2000" b="1" i="0" u="none" strike="noStrike" kern="1200" baseline="0" dirty="0">
                          <a:solidFill>
                            <a:schemeClr val="tx1"/>
                          </a:solidFill>
                          <a:latin typeface="+mn-lt"/>
                          <a:ea typeface="+mn-ea"/>
                          <a:cs typeface="+mn-cs"/>
                        </a:rPr>
                        <a:t>1)</a:t>
                      </a:r>
                      <a:r>
                        <a:rPr lang="en-US" sz="2000" b="1" i="0" u="none" strike="noStrike" kern="1200" baseline="30000" dirty="0">
                          <a:solidFill>
                            <a:schemeClr val="tx1"/>
                          </a:solidFill>
                          <a:latin typeface="+mn-lt"/>
                          <a:ea typeface="+mn-ea"/>
                          <a:cs typeface="+mn-cs"/>
                        </a:rPr>
                        <a:t>∗</a:t>
                      </a:r>
                      <a:endParaRPr lang="en-US" sz="2000" baseline="30000" dirty="0">
                        <a:solidFill>
                          <a:schemeClr val="tx1"/>
                        </a:solidFill>
                      </a:endParaRPr>
                    </a:p>
                  </a:txBody>
                  <a:tcPr>
                    <a:lnL w="28575" cap="flat" cmpd="sng" algn="ctr">
                      <a:solidFill>
                        <a:srgbClr val="14AAE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000" b="0" i="0" u="none" strike="noStrike" kern="1200" baseline="0" dirty="0">
                          <a:solidFill>
                            <a:schemeClr val="tx1"/>
                          </a:solidFill>
                          <a:latin typeface="+mn-lt"/>
                          <a:ea typeface="+mn-ea"/>
                          <a:cs typeface="+mn-cs"/>
                        </a:rPr>
                        <a:t>any string beginning with 0</a:t>
                      </a:r>
                      <a:endParaRPr lang="en-US" sz="2000" dirty="0">
                        <a:solidFill>
                          <a:schemeClr val="tx1"/>
                        </a:solidFill>
                      </a:endParaRPr>
                    </a:p>
                  </a:txBody>
                  <a:tcPr>
                    <a:lnL w="12700" cmpd="sng">
                      <a:noFill/>
                    </a:lnL>
                    <a:lnR w="28575" cap="flat" cmpd="sng" algn="ctr">
                      <a:solidFill>
                        <a:srgbClr val="14AAE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72248780"/>
                  </a:ext>
                </a:extLst>
              </a:tr>
              <a:tr h="438912">
                <a:tc>
                  <a:txBody>
                    <a:bodyPr/>
                    <a:lstStyle/>
                    <a:p>
                      <a:r>
                        <a:rPr lang="en-US" sz="2000" b="1" i="0" u="none" strike="noStrike" kern="1200" baseline="0" dirty="0">
                          <a:solidFill>
                            <a:schemeClr val="tx1"/>
                          </a:solidFill>
                          <a:latin typeface="+mn-lt"/>
                          <a:ea typeface="+mn-ea"/>
                          <a:cs typeface="+mn-cs"/>
                        </a:rPr>
                        <a:t>(0</a:t>
                      </a:r>
                      <a:r>
                        <a:rPr lang="en-US" sz="2000" b="1" i="0" u="none" strike="noStrike" kern="1200" baseline="30000" dirty="0">
                          <a:solidFill>
                            <a:schemeClr val="tx1"/>
                          </a:solidFill>
                          <a:latin typeface="+mn-lt"/>
                          <a:ea typeface="+mn-ea"/>
                          <a:cs typeface="+mn-cs"/>
                        </a:rPr>
                        <a:t>∗</a:t>
                      </a:r>
                      <a:r>
                        <a:rPr lang="en-US" sz="2000" b="1" i="0" u="none" strike="noStrike" kern="1200" baseline="0" dirty="0">
                          <a:solidFill>
                            <a:schemeClr val="tx1"/>
                          </a:solidFill>
                          <a:latin typeface="+mn-lt"/>
                          <a:ea typeface="+mn-ea"/>
                          <a:cs typeface="+mn-cs"/>
                        </a:rPr>
                        <a:t>1)</a:t>
                      </a:r>
                      <a:r>
                        <a:rPr lang="en-US" sz="2000" b="1" i="0" u="none" strike="noStrike" kern="1200" baseline="30000" dirty="0">
                          <a:solidFill>
                            <a:schemeClr val="tx1"/>
                          </a:solidFill>
                          <a:latin typeface="+mn-lt"/>
                          <a:ea typeface="+mn-ea"/>
                          <a:cs typeface="+mn-cs"/>
                        </a:rPr>
                        <a:t>∗</a:t>
                      </a:r>
                      <a:endParaRPr lang="en-US" sz="2000" baseline="30000" dirty="0">
                        <a:solidFill>
                          <a:schemeClr val="tx1"/>
                        </a:solidFill>
                      </a:endParaRPr>
                    </a:p>
                  </a:txBody>
                  <a:tcPr>
                    <a:lnL w="28575" cap="flat" cmpd="sng" algn="ctr">
                      <a:solidFill>
                        <a:srgbClr val="14AAE1"/>
                      </a:solidFill>
                      <a:prstDash val="solid"/>
                      <a:round/>
                      <a:headEnd type="none" w="med" len="med"/>
                      <a:tailEnd type="none" w="med" len="med"/>
                    </a:lnL>
                    <a:lnR w="12700" cmpd="sng">
                      <a:noFill/>
                    </a:lnR>
                    <a:lnT w="12700" cmpd="sng">
                      <a:noFill/>
                    </a:lnT>
                    <a:lnB w="28575" cap="flat" cmpd="sng" algn="ctr">
                      <a:solidFill>
                        <a:srgbClr val="14AAE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i="0" u="none" strike="noStrike" kern="1200" baseline="0" dirty="0">
                          <a:solidFill>
                            <a:schemeClr val="tx1"/>
                          </a:solidFill>
                          <a:latin typeface="+mn-lt"/>
                          <a:ea typeface="+mn-ea"/>
                          <a:cs typeface="+mn-cs"/>
                        </a:rPr>
                        <a:t>any string not ending with 0</a:t>
                      </a:r>
                      <a:endParaRPr lang="en-US" sz="2000" dirty="0">
                        <a:solidFill>
                          <a:schemeClr val="tx1"/>
                        </a:solidFill>
                      </a:endParaRPr>
                    </a:p>
                  </a:txBody>
                  <a:tcPr>
                    <a:lnL w="12700" cmpd="sng">
                      <a:noFill/>
                    </a:lnL>
                    <a:lnR w="28575" cap="flat" cmpd="sng" algn="ctr">
                      <a:solidFill>
                        <a:srgbClr val="14AAE1"/>
                      </a:solidFill>
                      <a:prstDash val="solid"/>
                      <a:round/>
                      <a:headEnd type="none" w="med" len="med"/>
                      <a:tailEnd type="none" w="med" len="med"/>
                    </a:lnR>
                    <a:lnT w="12700" cmpd="sng">
                      <a:noFill/>
                    </a:lnT>
                    <a:lnB w="28575" cap="flat" cmpd="sng" algn="ctr">
                      <a:solidFill>
                        <a:srgbClr val="14AAE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12722165"/>
                  </a:ext>
                </a:extLst>
              </a:tr>
            </a:tbl>
          </a:graphicData>
        </a:graphic>
      </p:graphicFrame>
    </p:spTree>
    <p:extLst>
      <p:ext uri="{BB962C8B-B14F-4D97-AF65-F5344CB8AC3E}">
        <p14:creationId xmlns:p14="http://schemas.microsoft.com/office/powerpoint/2010/main" val="30640839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Finite-State Automata, Regular Sets, and Regular Grammars</a:t>
            </a:r>
          </a:p>
        </p:txBody>
      </p:sp>
      <p:sp>
        <p:nvSpPr>
          <p:cNvPr id="3" name="Content Placeholder 2"/>
          <p:cNvSpPr>
            <a:spLocks noGrp="1"/>
          </p:cNvSpPr>
          <p:nvPr>
            <p:ph idx="1"/>
          </p:nvPr>
        </p:nvSpPr>
        <p:spPr/>
        <p:txBody>
          <a:bodyPr/>
          <a:lstStyle/>
          <a:p>
            <a:pPr>
              <a:spcBef>
                <a:spcPts val="600"/>
              </a:spcBef>
            </a:pPr>
            <a:r>
              <a:rPr lang="en-US" sz="2800" dirty="0"/>
              <a:t>In </a:t>
            </a:r>
            <a:r>
              <a:rPr lang="en-US" sz="2800" dirty="0">
                <a:ea typeface="Cambria Math" pitchFamily="18" charset="0"/>
              </a:rPr>
              <a:t>1956</a:t>
            </a:r>
            <a:r>
              <a:rPr lang="en-US" sz="2800" dirty="0"/>
              <a:t> Kleene established the connection between regular sets and sets recognized by a FSA.</a:t>
            </a:r>
          </a:p>
          <a:p>
            <a:pPr lvl="1">
              <a:spcBef>
                <a:spcPts val="0"/>
              </a:spcBef>
            </a:pPr>
            <a:r>
              <a:rPr lang="en-US" sz="2400" dirty="0"/>
              <a:t>He showed that a set is regular if and only if it is recognized by a FSA. This result is known as </a:t>
            </a:r>
            <a:r>
              <a:rPr lang="en-US" sz="2400" i="1" dirty="0"/>
              <a:t>Kleene's theorem</a:t>
            </a:r>
            <a:r>
              <a:rPr lang="en-US" sz="2400" dirty="0"/>
              <a:t>.</a:t>
            </a:r>
          </a:p>
          <a:p>
            <a:pPr lvl="1">
              <a:spcBef>
                <a:spcPts val="0"/>
              </a:spcBef>
            </a:pPr>
            <a:r>
              <a:rPr lang="en-US" sz="2400" dirty="0"/>
              <a:t>See the text for the lengthy proof of this theorem.</a:t>
            </a:r>
          </a:p>
          <a:p>
            <a:pPr>
              <a:spcBef>
                <a:spcPts val="600"/>
              </a:spcBef>
            </a:pPr>
            <a:r>
              <a:rPr lang="en-US" sz="2800" dirty="0"/>
              <a:t>There is a close connection between regular grammars and regular sets.</a:t>
            </a:r>
          </a:p>
          <a:p>
            <a:pPr lvl="1">
              <a:spcBef>
                <a:spcPts val="0"/>
              </a:spcBef>
            </a:pPr>
            <a:r>
              <a:rPr lang="en-US" sz="2400" dirty="0"/>
              <a:t>Specifically, a set is generated by a regular grammar if and only if it is a regular set.</a:t>
            </a:r>
          </a:p>
          <a:p>
            <a:pPr lvl="1">
              <a:spcBef>
                <a:spcPts val="0"/>
              </a:spcBef>
            </a:pPr>
            <a:r>
              <a:rPr lang="en-US" sz="2400" dirty="0"/>
              <a:t>See the text for a proof.</a:t>
            </a:r>
          </a:p>
          <a:p>
            <a:pPr lvl="1">
              <a:spcBef>
                <a:spcPts val="0"/>
              </a:spcBef>
            </a:pPr>
            <a:r>
              <a:rPr lang="en-US" sz="2400" dirty="0"/>
              <a:t>We will give an example of a set that is not regular later in this section by finding a set that is not recognized by an FSA.</a:t>
            </a:r>
          </a:p>
        </p:txBody>
      </p:sp>
    </p:spTree>
    <p:extLst>
      <p:ext uri="{BB962C8B-B14F-4D97-AF65-F5344CB8AC3E}">
        <p14:creationId xmlns:p14="http://schemas.microsoft.com/office/powerpoint/2010/main" val="34464881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Set Not Recognized by a FSA</a:t>
            </a:r>
            <a:r>
              <a:rPr lang="en-US" sz="1500" dirty="0"/>
              <a:t> 1</a:t>
            </a:r>
          </a:p>
        </p:txBody>
      </p:sp>
      <p:sp>
        <p:nvSpPr>
          <p:cNvPr id="3" name="Content Placeholder 2"/>
          <p:cNvSpPr>
            <a:spLocks noGrp="1"/>
          </p:cNvSpPr>
          <p:nvPr>
            <p:ph idx="1"/>
          </p:nvPr>
        </p:nvSpPr>
        <p:spPr>
          <a:xfrm>
            <a:off x="457200" y="1295400"/>
            <a:ext cx="1005840" cy="365760"/>
          </a:xfrm>
        </p:spPr>
        <p:txBody>
          <a:bodyPr/>
          <a:lstStyle/>
          <a:p>
            <a:r>
              <a:rPr lang="en-US" sz="2000" dirty="0"/>
              <a:t>The set</a:t>
            </a:r>
          </a:p>
        </p:txBody>
      </p:sp>
      <p:graphicFrame>
        <p:nvGraphicFramePr>
          <p:cNvPr id="17" name="Object 3"/>
          <p:cNvGraphicFramePr>
            <a:graphicFrameLocks noChangeAspect="1"/>
          </p:cNvGraphicFramePr>
          <p:nvPr>
            <p:extLst>
              <p:ext uri="{D42A27DB-BD31-4B8C-83A1-F6EECF244321}">
                <p14:modId xmlns:p14="http://schemas.microsoft.com/office/powerpoint/2010/main" val="234085769"/>
              </p:ext>
            </p:extLst>
          </p:nvPr>
        </p:nvGraphicFramePr>
        <p:xfrm>
          <a:off x="1371600" y="1282700"/>
          <a:ext cx="2216808" cy="502848"/>
        </p:xfrm>
        <a:graphic>
          <a:graphicData uri="http://schemas.openxmlformats.org/presentationml/2006/ole">
            <mc:AlternateContent xmlns:mc="http://schemas.openxmlformats.org/markup-compatibility/2006">
              <mc:Choice xmlns:v="urn:schemas-microsoft-com:vml" Requires="v">
                <p:oleObj spid="_x0000_s52571" name="Equation" r:id="rId3" imgW="1231560" imgH="279360" progId="Equation.DSMT4">
                  <p:embed/>
                </p:oleObj>
              </mc:Choice>
              <mc:Fallback>
                <p:oleObj name="Equation" r:id="rId3" imgW="1231560" imgH="279360" progId="Equation.DSMT4">
                  <p:embed/>
                  <p:pic>
                    <p:nvPicPr>
                      <p:cNvPr id="0" name=""/>
                      <p:cNvPicPr/>
                      <p:nvPr/>
                    </p:nvPicPr>
                    <p:blipFill>
                      <a:blip r:embed="rId4"/>
                      <a:stretch>
                        <a:fillRect/>
                      </a:stretch>
                    </p:blipFill>
                    <p:spPr>
                      <a:xfrm>
                        <a:off x="1371600" y="1282700"/>
                        <a:ext cx="2216808" cy="502848"/>
                      </a:xfrm>
                      <a:prstGeom prst="rect">
                        <a:avLst/>
                      </a:prstGeom>
                    </p:spPr>
                  </p:pic>
                </p:oleObj>
              </mc:Fallback>
            </mc:AlternateContent>
          </a:graphicData>
        </a:graphic>
      </p:graphicFrame>
      <p:sp>
        <p:nvSpPr>
          <p:cNvPr id="4" name="Content Placeholder 4"/>
          <p:cNvSpPr>
            <a:spLocks noGrp="1"/>
          </p:cNvSpPr>
          <p:nvPr>
            <p:ph idx="13"/>
          </p:nvPr>
        </p:nvSpPr>
        <p:spPr>
          <a:xfrm>
            <a:off x="3581400" y="1295400"/>
            <a:ext cx="5120640" cy="365760"/>
          </a:xfrm>
        </p:spPr>
        <p:txBody>
          <a:bodyPr/>
          <a:lstStyle/>
          <a:p>
            <a:r>
              <a:rPr lang="en-US" sz="2000" dirty="0"/>
              <a:t>of all strings consisting of a block of </a:t>
            </a:r>
            <a:r>
              <a:rPr lang="en-US" sz="2000" dirty="0">
                <a:ea typeface="Cambria Math" pitchFamily="18" charset="0"/>
              </a:rPr>
              <a:t>0</a:t>
            </a:r>
            <a:r>
              <a:rPr lang="en-US" sz="2000" dirty="0"/>
              <a:t>s followed</a:t>
            </a:r>
          </a:p>
        </p:txBody>
      </p:sp>
      <p:sp>
        <p:nvSpPr>
          <p:cNvPr id="5" name="Content Placeholder 5"/>
          <p:cNvSpPr>
            <a:spLocks noGrp="1"/>
          </p:cNvSpPr>
          <p:nvPr>
            <p:ph idx="14"/>
          </p:nvPr>
        </p:nvSpPr>
        <p:spPr>
          <a:xfrm>
            <a:off x="457200" y="1676400"/>
            <a:ext cx="8229600" cy="365760"/>
          </a:xfrm>
        </p:spPr>
        <p:txBody>
          <a:bodyPr/>
          <a:lstStyle/>
          <a:p>
            <a:r>
              <a:rPr lang="en-US" sz="2000" dirty="0"/>
              <a:t>by a block of an equal number of </a:t>
            </a:r>
            <a:r>
              <a:rPr lang="en-US" sz="2000" dirty="0">
                <a:ea typeface="Cambria Math" pitchFamily="18" charset="0"/>
              </a:rPr>
              <a:t>1</a:t>
            </a:r>
            <a:r>
              <a:rPr lang="en-US" sz="2000" dirty="0"/>
              <a:t>s is not regular.</a:t>
            </a:r>
          </a:p>
        </p:txBody>
      </p:sp>
      <p:sp>
        <p:nvSpPr>
          <p:cNvPr id="6" name="Content Placeholder 6"/>
          <p:cNvSpPr>
            <a:spLocks noGrp="1"/>
          </p:cNvSpPr>
          <p:nvPr>
            <p:ph idx="15"/>
          </p:nvPr>
        </p:nvSpPr>
        <p:spPr>
          <a:xfrm>
            <a:off x="457200" y="2057400"/>
            <a:ext cx="8229600" cy="640080"/>
          </a:xfrm>
        </p:spPr>
        <p:txBody>
          <a:bodyPr/>
          <a:lstStyle/>
          <a:p>
            <a:r>
              <a:rPr lang="en-US" sz="2000" dirty="0"/>
              <a:t>To show that this set is not regular, suppose that this set was regular. Then there would be a NDFSA</a:t>
            </a:r>
          </a:p>
        </p:txBody>
      </p:sp>
      <p:graphicFrame>
        <p:nvGraphicFramePr>
          <p:cNvPr id="18" name="Object 7"/>
          <p:cNvGraphicFramePr>
            <a:graphicFrameLocks noChangeAspect="1"/>
          </p:cNvGraphicFramePr>
          <p:nvPr>
            <p:extLst>
              <p:ext uri="{D42A27DB-BD31-4B8C-83A1-F6EECF244321}">
                <p14:modId xmlns:p14="http://schemas.microsoft.com/office/powerpoint/2010/main" val="756023467"/>
              </p:ext>
            </p:extLst>
          </p:nvPr>
        </p:nvGraphicFramePr>
        <p:xfrm>
          <a:off x="3111500" y="2362200"/>
          <a:ext cx="2124075" cy="457200"/>
        </p:xfrm>
        <a:graphic>
          <a:graphicData uri="http://schemas.openxmlformats.org/presentationml/2006/ole">
            <mc:AlternateContent xmlns:mc="http://schemas.openxmlformats.org/markup-compatibility/2006">
              <mc:Choice xmlns:v="urn:schemas-microsoft-com:vml" Requires="v">
                <p:oleObj spid="_x0000_s52572" name="Equation" r:id="rId5" imgW="1180800" imgH="253800" progId="Equation.DSMT4">
                  <p:embed/>
                </p:oleObj>
              </mc:Choice>
              <mc:Fallback>
                <p:oleObj name="Equation" r:id="rId5" imgW="1180800" imgH="253800" progId="Equation.DSMT4">
                  <p:embed/>
                  <p:pic>
                    <p:nvPicPr>
                      <p:cNvPr id="17" name="Object 16"/>
                      <p:cNvPicPr/>
                      <p:nvPr/>
                    </p:nvPicPr>
                    <p:blipFill>
                      <a:blip r:embed="rId6"/>
                      <a:stretch>
                        <a:fillRect/>
                      </a:stretch>
                    </p:blipFill>
                    <p:spPr>
                      <a:xfrm>
                        <a:off x="3111500" y="2362200"/>
                        <a:ext cx="2124075" cy="457200"/>
                      </a:xfrm>
                      <a:prstGeom prst="rect">
                        <a:avLst/>
                      </a:prstGeom>
                    </p:spPr>
                  </p:pic>
                </p:oleObj>
              </mc:Fallback>
            </mc:AlternateContent>
          </a:graphicData>
        </a:graphic>
      </p:graphicFrame>
      <p:sp>
        <p:nvSpPr>
          <p:cNvPr id="7" name="Content Placeholder 8"/>
          <p:cNvSpPr>
            <a:spLocks noGrp="1"/>
          </p:cNvSpPr>
          <p:nvPr>
            <p:ph idx="16"/>
          </p:nvPr>
        </p:nvSpPr>
        <p:spPr>
          <a:xfrm>
            <a:off x="5181600" y="2362200"/>
            <a:ext cx="2209800" cy="365760"/>
          </a:xfrm>
        </p:spPr>
        <p:txBody>
          <a:bodyPr/>
          <a:lstStyle/>
          <a:p>
            <a:r>
              <a:rPr lang="en-US" sz="2000" dirty="0"/>
              <a:t>recognizing it.</a:t>
            </a:r>
          </a:p>
        </p:txBody>
      </p:sp>
      <p:sp>
        <p:nvSpPr>
          <p:cNvPr id="8" name="Content Placeholder 9"/>
          <p:cNvSpPr>
            <a:spLocks noGrp="1"/>
          </p:cNvSpPr>
          <p:nvPr>
            <p:ph idx="17"/>
          </p:nvPr>
        </p:nvSpPr>
        <p:spPr>
          <a:xfrm>
            <a:off x="457200" y="2743200"/>
            <a:ext cx="5760720" cy="365760"/>
          </a:xfrm>
        </p:spPr>
        <p:txBody>
          <a:bodyPr/>
          <a:lstStyle/>
          <a:p>
            <a:r>
              <a:rPr lang="en-US" sz="2000" dirty="0"/>
              <a:t>Let </a:t>
            </a:r>
            <a:r>
              <a:rPr lang="en-US" sz="2000" i="1" dirty="0"/>
              <a:t>N</a:t>
            </a:r>
            <a:r>
              <a:rPr lang="en-US" sz="2000" dirty="0"/>
              <a:t> be the number of states in this machine, that is,</a:t>
            </a:r>
          </a:p>
        </p:txBody>
      </p:sp>
      <p:graphicFrame>
        <p:nvGraphicFramePr>
          <p:cNvPr id="19" name="Object 10"/>
          <p:cNvGraphicFramePr>
            <a:graphicFrameLocks noChangeAspect="1"/>
          </p:cNvGraphicFramePr>
          <p:nvPr>
            <p:extLst>
              <p:ext uri="{D42A27DB-BD31-4B8C-83A1-F6EECF244321}">
                <p14:modId xmlns:p14="http://schemas.microsoft.com/office/powerpoint/2010/main" val="1296855957"/>
              </p:ext>
            </p:extLst>
          </p:nvPr>
        </p:nvGraphicFramePr>
        <p:xfrm>
          <a:off x="6096000" y="2738438"/>
          <a:ext cx="914400" cy="434975"/>
        </p:xfrm>
        <a:graphic>
          <a:graphicData uri="http://schemas.openxmlformats.org/presentationml/2006/ole">
            <mc:AlternateContent xmlns:mc="http://schemas.openxmlformats.org/markup-compatibility/2006">
              <mc:Choice xmlns:v="urn:schemas-microsoft-com:vml" Requires="v">
                <p:oleObj spid="_x0000_s52573" name="Equation" r:id="rId7" imgW="507960" imgH="241200" progId="Equation.DSMT4">
                  <p:embed/>
                </p:oleObj>
              </mc:Choice>
              <mc:Fallback>
                <p:oleObj name="Equation" r:id="rId7" imgW="507960" imgH="241200" progId="Equation.DSMT4">
                  <p:embed/>
                  <p:pic>
                    <p:nvPicPr>
                      <p:cNvPr id="18" name="Object 17"/>
                      <p:cNvPicPr/>
                      <p:nvPr/>
                    </p:nvPicPr>
                    <p:blipFill>
                      <a:blip r:embed="rId8"/>
                      <a:stretch>
                        <a:fillRect/>
                      </a:stretch>
                    </p:blipFill>
                    <p:spPr>
                      <a:xfrm>
                        <a:off x="6096000" y="2738438"/>
                        <a:ext cx="914400" cy="434975"/>
                      </a:xfrm>
                      <a:prstGeom prst="rect">
                        <a:avLst/>
                      </a:prstGeom>
                    </p:spPr>
                  </p:pic>
                </p:oleObj>
              </mc:Fallback>
            </mc:AlternateContent>
          </a:graphicData>
        </a:graphic>
      </p:graphicFrame>
      <p:sp>
        <p:nvSpPr>
          <p:cNvPr id="10" name="Content Placeholder 11"/>
          <p:cNvSpPr>
            <a:spLocks noGrp="1"/>
          </p:cNvSpPr>
          <p:nvPr>
            <p:ph idx="20"/>
          </p:nvPr>
        </p:nvSpPr>
        <p:spPr>
          <a:xfrm>
            <a:off x="457200" y="3124200"/>
            <a:ext cx="8229600" cy="1346200"/>
          </a:xfrm>
        </p:spPr>
        <p:txBody>
          <a:bodyPr/>
          <a:lstStyle/>
          <a:p>
            <a:pPr>
              <a:spcBef>
                <a:spcPts val="0"/>
              </a:spcBef>
            </a:pPr>
            <a:r>
              <a:rPr lang="en-US" sz="2000" i="1" dirty="0"/>
              <a:t>M</a:t>
            </a:r>
            <a:r>
              <a:rPr lang="en-US" sz="2000" dirty="0"/>
              <a:t> must recognize </a:t>
            </a:r>
            <a:r>
              <a:rPr lang="en-US" sz="2000" dirty="0">
                <a:ea typeface="Cambria Math" pitchFamily="18" charset="0"/>
              </a:rPr>
              <a:t>0</a:t>
            </a:r>
            <a:r>
              <a:rPr lang="en-US" sz="2000" i="1" baseline="30000" dirty="0"/>
              <a:t>N</a:t>
            </a:r>
            <a:r>
              <a:rPr lang="en-US" sz="2000" dirty="0">
                <a:ea typeface="Cambria Math" pitchFamily="18" charset="0"/>
              </a:rPr>
              <a:t>1</a:t>
            </a:r>
            <a:r>
              <a:rPr lang="en-US" sz="2000" i="1" baseline="30000" dirty="0"/>
              <a:t>N</a:t>
            </a:r>
            <a:r>
              <a:rPr lang="en-US" sz="2000" dirty="0"/>
              <a:t> since it is made up of  a block of </a:t>
            </a:r>
            <a:r>
              <a:rPr lang="en-US" sz="2000" dirty="0">
                <a:ea typeface="Cambria Math" pitchFamily="18" charset="0"/>
              </a:rPr>
              <a:t>0</a:t>
            </a:r>
            <a:r>
              <a:rPr lang="en-US" sz="2000" dirty="0"/>
              <a:t>s followed by a block of an equal number of </a:t>
            </a:r>
            <a:r>
              <a:rPr lang="en-US" sz="2000" dirty="0">
                <a:ea typeface="Cambria Math" pitchFamily="18" charset="0"/>
              </a:rPr>
              <a:t>1</a:t>
            </a:r>
            <a:r>
              <a:rPr lang="en-US" sz="2000" dirty="0"/>
              <a:t>s. </a:t>
            </a:r>
          </a:p>
          <a:p>
            <a:pPr>
              <a:spcBef>
                <a:spcPts val="0"/>
              </a:spcBef>
            </a:pPr>
            <a:r>
              <a:rPr lang="en-US" sz="2000" dirty="0"/>
              <a:t>Let </a:t>
            </a:r>
            <a:r>
              <a:rPr lang="en-US" sz="2000" i="1" dirty="0"/>
              <a:t>s</a:t>
            </a:r>
            <a:r>
              <a:rPr lang="en-US" sz="2000" baseline="-25000" dirty="0">
                <a:ea typeface="Cambria Math" pitchFamily="18" charset="0"/>
              </a:rPr>
              <a:t>0</a:t>
            </a:r>
            <a:r>
              <a:rPr lang="en-US" sz="2000" dirty="0"/>
              <a:t>,</a:t>
            </a:r>
            <a:r>
              <a:rPr lang="en-US" sz="2000" i="1" dirty="0"/>
              <a:t> s</a:t>
            </a:r>
            <a:r>
              <a:rPr lang="en-US" sz="2000" baseline="-25000" dirty="0">
                <a:ea typeface="Cambria Math" pitchFamily="18" charset="0"/>
              </a:rPr>
              <a:t>1</a:t>
            </a:r>
            <a:r>
              <a:rPr lang="en-US" sz="2000" dirty="0"/>
              <a:t>,</a:t>
            </a:r>
            <a:r>
              <a:rPr lang="en-US" sz="2000" i="1" dirty="0"/>
              <a:t> s</a:t>
            </a:r>
            <a:r>
              <a:rPr lang="en-US" sz="2000" baseline="-25000" dirty="0">
                <a:ea typeface="Cambria Math" pitchFamily="18" charset="0"/>
              </a:rPr>
              <a:t>2</a:t>
            </a:r>
            <a:r>
              <a:rPr lang="en-US" sz="2000" dirty="0"/>
              <a:t>,…,</a:t>
            </a:r>
            <a:r>
              <a:rPr lang="en-US" sz="2000" i="1" dirty="0"/>
              <a:t>s</a:t>
            </a:r>
            <a:r>
              <a:rPr lang="en-US" sz="2000" baseline="-25000" dirty="0">
                <a:ea typeface="Cambria Math" pitchFamily="18" charset="0"/>
              </a:rPr>
              <a:t>2</a:t>
            </a:r>
            <a:r>
              <a:rPr lang="en-US" sz="2000" i="1" baseline="-25000" dirty="0">
                <a:ea typeface="Cambria Math" pitchFamily="18" charset="0"/>
              </a:rPr>
              <a:t>N</a:t>
            </a:r>
            <a:r>
              <a:rPr lang="en-US" sz="2000" dirty="0"/>
              <a:t> be the sequence of states obtained starting at </a:t>
            </a:r>
            <a:r>
              <a:rPr lang="en-US" sz="2000" i="1" dirty="0"/>
              <a:t>s</a:t>
            </a:r>
            <a:r>
              <a:rPr lang="en-US" sz="2000" baseline="-25000" dirty="0">
                <a:ea typeface="Cambria Math" pitchFamily="18" charset="0"/>
              </a:rPr>
              <a:t>0</a:t>
            </a:r>
            <a:r>
              <a:rPr lang="en-US" sz="2000" dirty="0"/>
              <a:t> and using the symbols of </a:t>
            </a:r>
            <a:r>
              <a:rPr lang="en-US" sz="2000" dirty="0">
                <a:ea typeface="Cambria Math" pitchFamily="18" charset="0"/>
              </a:rPr>
              <a:t>0</a:t>
            </a:r>
            <a:r>
              <a:rPr lang="en-US" sz="2000" i="1" baseline="30000" dirty="0"/>
              <a:t>N</a:t>
            </a:r>
            <a:r>
              <a:rPr lang="en-US" sz="2000" dirty="0">
                <a:ea typeface="Cambria Math" pitchFamily="18" charset="0"/>
              </a:rPr>
              <a:t>1</a:t>
            </a:r>
            <a:r>
              <a:rPr lang="en-US" sz="2000" i="1" baseline="30000" dirty="0"/>
              <a:t>N</a:t>
            </a:r>
            <a:r>
              <a:rPr lang="en-US" sz="2000" dirty="0"/>
              <a:t> as input. So,</a:t>
            </a:r>
          </a:p>
        </p:txBody>
      </p:sp>
      <p:graphicFrame>
        <p:nvGraphicFramePr>
          <p:cNvPr id="20" name="Object 12"/>
          <p:cNvGraphicFramePr>
            <a:graphicFrameLocks noChangeAspect="1"/>
          </p:cNvGraphicFramePr>
          <p:nvPr>
            <p:extLst>
              <p:ext uri="{D42A27DB-BD31-4B8C-83A1-F6EECF244321}">
                <p14:modId xmlns:p14="http://schemas.microsoft.com/office/powerpoint/2010/main" val="3417944057"/>
              </p:ext>
            </p:extLst>
          </p:nvPr>
        </p:nvGraphicFramePr>
        <p:xfrm>
          <a:off x="3919492" y="4127500"/>
          <a:ext cx="5008608" cy="431460"/>
        </p:xfrm>
        <a:graphic>
          <a:graphicData uri="http://schemas.openxmlformats.org/presentationml/2006/ole">
            <mc:AlternateContent xmlns:mc="http://schemas.openxmlformats.org/markup-compatibility/2006">
              <mc:Choice xmlns:v="urn:schemas-microsoft-com:vml" Requires="v">
                <p:oleObj spid="_x0000_s52574" name="Equation" r:id="rId9" imgW="2946240" imgH="253800" progId="Equation.DSMT4">
                  <p:embed/>
                </p:oleObj>
              </mc:Choice>
              <mc:Fallback>
                <p:oleObj name="Equation" r:id="rId9" imgW="2946240" imgH="253800" progId="Equation.DSMT4">
                  <p:embed/>
                  <p:pic>
                    <p:nvPicPr>
                      <p:cNvPr id="19" name="Object 18"/>
                      <p:cNvPicPr/>
                      <p:nvPr/>
                    </p:nvPicPr>
                    <p:blipFill>
                      <a:blip r:embed="rId10"/>
                      <a:stretch>
                        <a:fillRect/>
                      </a:stretch>
                    </p:blipFill>
                    <p:spPr>
                      <a:xfrm>
                        <a:off x="3919492" y="4127500"/>
                        <a:ext cx="5008608" cy="431460"/>
                      </a:xfrm>
                      <a:prstGeom prst="rect">
                        <a:avLst/>
                      </a:prstGeom>
                    </p:spPr>
                  </p:pic>
                </p:oleObj>
              </mc:Fallback>
            </mc:AlternateContent>
          </a:graphicData>
        </a:graphic>
      </p:graphicFrame>
      <p:graphicFrame>
        <p:nvGraphicFramePr>
          <p:cNvPr id="21" name="Object 13"/>
          <p:cNvGraphicFramePr>
            <a:graphicFrameLocks noChangeAspect="1"/>
          </p:cNvGraphicFramePr>
          <p:nvPr>
            <p:extLst>
              <p:ext uri="{D42A27DB-BD31-4B8C-83A1-F6EECF244321}">
                <p14:modId xmlns:p14="http://schemas.microsoft.com/office/powerpoint/2010/main" val="2570241037"/>
              </p:ext>
            </p:extLst>
          </p:nvPr>
        </p:nvGraphicFramePr>
        <p:xfrm>
          <a:off x="588180" y="4445000"/>
          <a:ext cx="3907620" cy="431460"/>
        </p:xfrm>
        <a:graphic>
          <a:graphicData uri="http://schemas.openxmlformats.org/presentationml/2006/ole">
            <mc:AlternateContent xmlns:mc="http://schemas.openxmlformats.org/markup-compatibility/2006">
              <mc:Choice xmlns:v="urn:schemas-microsoft-com:vml" Requires="v">
                <p:oleObj spid="_x0000_s52575" name="Equation" r:id="rId11" imgW="2298600" imgH="253800" progId="Equation.DSMT4">
                  <p:embed/>
                </p:oleObj>
              </mc:Choice>
              <mc:Fallback>
                <p:oleObj name="Equation" r:id="rId11" imgW="2298600" imgH="253800" progId="Equation.DSMT4">
                  <p:embed/>
                  <p:pic>
                    <p:nvPicPr>
                      <p:cNvPr id="20" name="Object 19"/>
                      <p:cNvPicPr/>
                      <p:nvPr/>
                    </p:nvPicPr>
                    <p:blipFill>
                      <a:blip r:embed="rId12"/>
                      <a:stretch>
                        <a:fillRect/>
                      </a:stretch>
                    </p:blipFill>
                    <p:spPr>
                      <a:xfrm>
                        <a:off x="588180" y="4445000"/>
                        <a:ext cx="3907620" cy="431460"/>
                      </a:xfrm>
                      <a:prstGeom prst="rect">
                        <a:avLst/>
                      </a:prstGeom>
                    </p:spPr>
                  </p:pic>
                </p:oleObj>
              </mc:Fallback>
            </mc:AlternateContent>
          </a:graphicData>
        </a:graphic>
      </p:graphicFrame>
      <p:sp>
        <p:nvSpPr>
          <p:cNvPr id="11" name="Content Placeholder 14"/>
          <p:cNvSpPr>
            <a:spLocks noGrp="1"/>
          </p:cNvSpPr>
          <p:nvPr>
            <p:ph idx="21"/>
          </p:nvPr>
        </p:nvSpPr>
        <p:spPr>
          <a:xfrm>
            <a:off x="4521200" y="4470400"/>
            <a:ext cx="4023360" cy="365760"/>
          </a:xfrm>
        </p:spPr>
        <p:txBody>
          <a:bodyPr/>
          <a:lstStyle/>
          <a:p>
            <a:r>
              <a:rPr lang="en-US" sz="2000" dirty="0">
                <a:ea typeface="Cambria Math" pitchFamily="18" charset="0"/>
              </a:rPr>
              <a:t>and </a:t>
            </a:r>
            <a:r>
              <a:rPr lang="en-US" sz="2000" i="1" dirty="0"/>
              <a:t>s</a:t>
            </a:r>
            <a:r>
              <a:rPr lang="en-US" sz="2000" baseline="-25000" dirty="0">
                <a:ea typeface="Cambria Math" pitchFamily="18" charset="0"/>
              </a:rPr>
              <a:t>2</a:t>
            </a:r>
            <a:r>
              <a:rPr lang="en-US" sz="2000" i="1" baseline="-25000" dirty="0">
                <a:ea typeface="Cambria Math" pitchFamily="18" charset="0"/>
              </a:rPr>
              <a:t>N  </a:t>
            </a:r>
            <a:r>
              <a:rPr lang="en-US" sz="2000" dirty="0">
                <a:ea typeface="Cambria Math" pitchFamily="18" charset="0"/>
              </a:rPr>
              <a:t>is a final state.</a:t>
            </a:r>
            <a:endParaRPr lang="en-US" sz="2000" dirty="0"/>
          </a:p>
        </p:txBody>
      </p:sp>
      <p:sp>
        <p:nvSpPr>
          <p:cNvPr id="12" name="Content Placeholder 15"/>
          <p:cNvSpPr>
            <a:spLocks noGrp="1"/>
          </p:cNvSpPr>
          <p:nvPr>
            <p:ph idx="22"/>
          </p:nvPr>
        </p:nvSpPr>
        <p:spPr>
          <a:xfrm>
            <a:off x="457200" y="4881880"/>
            <a:ext cx="8229600" cy="1049020"/>
          </a:xfrm>
        </p:spPr>
        <p:txBody>
          <a:bodyPr/>
          <a:lstStyle/>
          <a:p>
            <a:pPr>
              <a:spcBef>
                <a:spcPts val="0"/>
              </a:spcBef>
            </a:pPr>
            <a:r>
              <a:rPr lang="en-US" sz="2000" dirty="0">
                <a:ea typeface="Cambria Math" pitchFamily="18" charset="0"/>
              </a:rPr>
              <a:t>Because there are only </a:t>
            </a:r>
            <a:r>
              <a:rPr lang="en-US" sz="2000" i="1" dirty="0">
                <a:ea typeface="Cambria Math" pitchFamily="18" charset="0"/>
              </a:rPr>
              <a:t>N</a:t>
            </a:r>
            <a:r>
              <a:rPr lang="en-US" sz="2000" dirty="0">
                <a:ea typeface="Cambria Math" pitchFamily="18" charset="0"/>
              </a:rPr>
              <a:t> states, by the pigeonhole principle at least two of the first </a:t>
            </a:r>
            <a:r>
              <a:rPr lang="en-US" sz="2000" i="1" dirty="0">
                <a:ea typeface="Cambria Math" pitchFamily="18" charset="0"/>
              </a:rPr>
              <a:t>N</a:t>
            </a:r>
            <a:r>
              <a:rPr lang="en-US" sz="2000" dirty="0">
                <a:ea typeface="Cambria Math" pitchFamily="18" charset="0"/>
              </a:rPr>
              <a:t> + 1 states  </a:t>
            </a:r>
            <a:r>
              <a:rPr lang="en-US" sz="2000" i="1" dirty="0"/>
              <a:t>s</a:t>
            </a:r>
            <a:r>
              <a:rPr lang="en-US" sz="2000" baseline="-25000" dirty="0">
                <a:ea typeface="Cambria Math" pitchFamily="18" charset="0"/>
              </a:rPr>
              <a:t>0</a:t>
            </a:r>
            <a:r>
              <a:rPr lang="en-US" sz="2000" dirty="0"/>
              <a:t>,</a:t>
            </a:r>
            <a:r>
              <a:rPr lang="en-US" sz="2000" i="1" dirty="0"/>
              <a:t> s</a:t>
            </a:r>
            <a:r>
              <a:rPr lang="en-US" sz="2000" baseline="-25000" dirty="0">
                <a:ea typeface="Cambria Math" pitchFamily="18" charset="0"/>
              </a:rPr>
              <a:t>2</a:t>
            </a:r>
            <a:r>
              <a:rPr lang="en-US" sz="2000" dirty="0"/>
              <a:t>,…,</a:t>
            </a:r>
            <a:r>
              <a:rPr lang="en-US" sz="2000" i="1" dirty="0" err="1"/>
              <a:t>s</a:t>
            </a:r>
            <a:r>
              <a:rPr lang="en-US" sz="2000" i="1" baseline="-25000" dirty="0" err="1">
                <a:ea typeface="Cambria Math" pitchFamily="18" charset="0"/>
              </a:rPr>
              <a:t>N</a:t>
            </a:r>
            <a:r>
              <a:rPr lang="en-US" sz="2000" i="1" baseline="-25000" dirty="0">
                <a:ea typeface="Cambria Math" pitchFamily="18" charset="0"/>
              </a:rPr>
              <a:t> </a:t>
            </a:r>
            <a:r>
              <a:rPr lang="en-US" sz="2000" dirty="0">
                <a:ea typeface="Cambria Math" pitchFamily="18" charset="0"/>
              </a:rPr>
              <a:t> must be the same.</a:t>
            </a:r>
          </a:p>
          <a:p>
            <a:pPr>
              <a:spcBef>
                <a:spcPts val="0"/>
              </a:spcBef>
            </a:pPr>
            <a:r>
              <a:rPr lang="en-US" sz="2000" dirty="0">
                <a:ea typeface="Cambria Math" pitchFamily="18" charset="0"/>
              </a:rPr>
              <a:t>Suppose that </a:t>
            </a:r>
            <a:r>
              <a:rPr lang="en-US" sz="2000" i="1" dirty="0" err="1"/>
              <a:t>s</a:t>
            </a:r>
            <a:r>
              <a:rPr lang="en-US" sz="2000" i="1" baseline="-25000" dirty="0" err="1">
                <a:ea typeface="Cambria Math" pitchFamily="18" charset="0"/>
              </a:rPr>
              <a:t>i</a:t>
            </a:r>
            <a:r>
              <a:rPr lang="en-US" sz="2000" i="1" dirty="0"/>
              <a:t> </a:t>
            </a:r>
            <a:r>
              <a:rPr lang="en-US" sz="2000" dirty="0"/>
              <a:t>and </a:t>
            </a:r>
            <a:r>
              <a:rPr lang="en-US" sz="2000" i="1" dirty="0" err="1"/>
              <a:t>s</a:t>
            </a:r>
            <a:r>
              <a:rPr lang="en-US" sz="2000" i="1" baseline="-25000" dirty="0" err="1">
                <a:ea typeface="Cambria Math" pitchFamily="18" charset="0"/>
              </a:rPr>
              <a:t>j</a:t>
            </a:r>
            <a:r>
              <a:rPr lang="en-US" sz="2000" dirty="0"/>
              <a:t>  are identical states with</a:t>
            </a:r>
          </a:p>
        </p:txBody>
      </p:sp>
      <p:graphicFrame>
        <p:nvGraphicFramePr>
          <p:cNvPr id="22" name="Object 16"/>
          <p:cNvGraphicFramePr>
            <a:graphicFrameLocks noChangeAspect="1"/>
          </p:cNvGraphicFramePr>
          <p:nvPr>
            <p:extLst>
              <p:ext uri="{D42A27DB-BD31-4B8C-83A1-F6EECF244321}">
                <p14:modId xmlns:p14="http://schemas.microsoft.com/office/powerpoint/2010/main" val="3688408169"/>
              </p:ext>
            </p:extLst>
          </p:nvPr>
        </p:nvGraphicFramePr>
        <p:xfrm>
          <a:off x="5334000" y="5618163"/>
          <a:ext cx="1527175" cy="366712"/>
        </p:xfrm>
        <a:graphic>
          <a:graphicData uri="http://schemas.openxmlformats.org/presentationml/2006/ole">
            <mc:AlternateContent xmlns:mc="http://schemas.openxmlformats.org/markup-compatibility/2006">
              <mc:Choice xmlns:v="urn:schemas-microsoft-com:vml" Requires="v">
                <p:oleObj spid="_x0000_s52576" name="Equation" r:id="rId13" imgW="850680" imgH="203040" progId="Equation.DSMT4">
                  <p:embed/>
                </p:oleObj>
              </mc:Choice>
              <mc:Fallback>
                <p:oleObj name="Equation" r:id="rId13" imgW="850680" imgH="203040" progId="Equation.DSMT4">
                  <p:embed/>
                  <p:pic>
                    <p:nvPicPr>
                      <p:cNvPr id="18" name="Object 17"/>
                      <p:cNvPicPr/>
                      <p:nvPr/>
                    </p:nvPicPr>
                    <p:blipFill>
                      <a:blip r:embed="rId14"/>
                      <a:stretch>
                        <a:fillRect/>
                      </a:stretch>
                    </p:blipFill>
                    <p:spPr>
                      <a:xfrm>
                        <a:off x="5334000" y="5618163"/>
                        <a:ext cx="1527175" cy="366712"/>
                      </a:xfrm>
                      <a:prstGeom prst="rect">
                        <a:avLst/>
                      </a:prstGeom>
                    </p:spPr>
                  </p:pic>
                </p:oleObj>
              </mc:Fallback>
            </mc:AlternateContent>
          </a:graphicData>
        </a:graphic>
      </p:graphicFrame>
      <p:sp>
        <p:nvSpPr>
          <p:cNvPr id="13" name="Content Placeholder 17"/>
          <p:cNvSpPr>
            <a:spLocks noGrp="1"/>
          </p:cNvSpPr>
          <p:nvPr>
            <p:ph idx="23"/>
          </p:nvPr>
        </p:nvSpPr>
        <p:spPr>
          <a:xfrm>
            <a:off x="6861175" y="5572420"/>
            <a:ext cx="1965960" cy="365760"/>
          </a:xfrm>
        </p:spPr>
        <p:txBody>
          <a:bodyPr/>
          <a:lstStyle/>
          <a:p>
            <a:r>
              <a:rPr lang="en-US" sz="2000" dirty="0"/>
              <a:t>This means that</a:t>
            </a:r>
          </a:p>
        </p:txBody>
      </p:sp>
      <p:graphicFrame>
        <p:nvGraphicFramePr>
          <p:cNvPr id="23" name="Object 18"/>
          <p:cNvGraphicFramePr>
            <a:graphicFrameLocks noChangeAspect="1"/>
          </p:cNvGraphicFramePr>
          <p:nvPr>
            <p:extLst>
              <p:ext uri="{D42A27DB-BD31-4B8C-83A1-F6EECF244321}">
                <p14:modId xmlns:p14="http://schemas.microsoft.com/office/powerpoint/2010/main" val="1769783095"/>
              </p:ext>
            </p:extLst>
          </p:nvPr>
        </p:nvGraphicFramePr>
        <p:xfrm>
          <a:off x="579438" y="5880100"/>
          <a:ext cx="3282950" cy="504825"/>
        </p:xfrm>
        <a:graphic>
          <a:graphicData uri="http://schemas.openxmlformats.org/presentationml/2006/ole">
            <mc:AlternateContent xmlns:mc="http://schemas.openxmlformats.org/markup-compatibility/2006">
              <mc:Choice xmlns:v="urn:schemas-microsoft-com:vml" Requires="v">
                <p:oleObj spid="_x0000_s52577" name="Equation" r:id="rId15" imgW="1828800" imgH="279360" progId="Equation.DSMT4">
                  <p:embed/>
                </p:oleObj>
              </mc:Choice>
              <mc:Fallback>
                <p:oleObj name="Equation" r:id="rId15" imgW="1828800" imgH="279360" progId="Equation.DSMT4">
                  <p:embed/>
                  <p:pic>
                    <p:nvPicPr>
                      <p:cNvPr id="22" name="Object 21"/>
                      <p:cNvPicPr/>
                      <p:nvPr/>
                    </p:nvPicPr>
                    <p:blipFill>
                      <a:blip r:embed="rId16"/>
                      <a:stretch>
                        <a:fillRect/>
                      </a:stretch>
                    </p:blipFill>
                    <p:spPr>
                      <a:xfrm>
                        <a:off x="579438" y="5880100"/>
                        <a:ext cx="3282950" cy="504825"/>
                      </a:xfrm>
                      <a:prstGeom prst="rect">
                        <a:avLst/>
                      </a:prstGeom>
                    </p:spPr>
                  </p:pic>
                </p:oleObj>
              </mc:Fallback>
            </mc:AlternateContent>
          </a:graphicData>
        </a:graphic>
      </p:graphicFrame>
      <p:sp>
        <p:nvSpPr>
          <p:cNvPr id="14" name="Content Placeholder 19"/>
          <p:cNvSpPr>
            <a:spLocks noGrp="1"/>
          </p:cNvSpPr>
          <p:nvPr>
            <p:ph idx="24"/>
          </p:nvPr>
        </p:nvSpPr>
        <p:spPr>
          <a:xfrm>
            <a:off x="3832044" y="5892800"/>
            <a:ext cx="4937760" cy="418760"/>
          </a:xfrm>
        </p:spPr>
        <p:txBody>
          <a:bodyPr/>
          <a:lstStyle/>
          <a:p>
            <a:r>
              <a:rPr lang="en-US" sz="2000" dirty="0"/>
              <a:t>Hence, there is a loop leading from </a:t>
            </a:r>
            <a:r>
              <a:rPr lang="en-US" sz="2000" i="1" dirty="0" err="1"/>
              <a:t>s</a:t>
            </a:r>
            <a:r>
              <a:rPr lang="en-US" sz="2000" i="1" baseline="-25000" dirty="0" err="1">
                <a:ea typeface="Cambria Math" pitchFamily="18" charset="0"/>
              </a:rPr>
              <a:t>i</a:t>
            </a:r>
            <a:r>
              <a:rPr lang="en-US" sz="2000" i="1" baseline="-25000" dirty="0">
                <a:ea typeface="Cambria Math" pitchFamily="18" charset="0"/>
              </a:rPr>
              <a:t> </a:t>
            </a:r>
            <a:r>
              <a:rPr lang="en-US" sz="2000" i="1" dirty="0">
                <a:ea typeface="Cambria Math" pitchFamily="18" charset="0"/>
              </a:rPr>
              <a:t> </a:t>
            </a:r>
            <a:r>
              <a:rPr lang="en-US" sz="2000" dirty="0">
                <a:ea typeface="Cambria Math" pitchFamily="18" charset="0"/>
              </a:rPr>
              <a:t>back to</a:t>
            </a:r>
            <a:endParaRPr lang="en-US" sz="2000" dirty="0"/>
          </a:p>
        </p:txBody>
      </p:sp>
      <p:sp>
        <p:nvSpPr>
          <p:cNvPr id="15" name="Content Placeholder 20"/>
          <p:cNvSpPr>
            <a:spLocks noGrp="1"/>
          </p:cNvSpPr>
          <p:nvPr>
            <p:ph idx="25"/>
          </p:nvPr>
        </p:nvSpPr>
        <p:spPr>
          <a:xfrm>
            <a:off x="457200" y="6273460"/>
            <a:ext cx="4023360" cy="365760"/>
          </a:xfrm>
        </p:spPr>
        <p:txBody>
          <a:bodyPr/>
          <a:lstStyle/>
          <a:p>
            <a:r>
              <a:rPr lang="en-US" sz="2000" dirty="0">
                <a:ea typeface="Cambria Math" pitchFamily="18" charset="0"/>
              </a:rPr>
              <a:t>itself, using 0 a total of </a:t>
            </a:r>
            <a:r>
              <a:rPr lang="en-US" sz="2000" i="1" dirty="0">
                <a:ea typeface="Cambria Math" pitchFamily="18" charset="0"/>
              </a:rPr>
              <a:t>t</a:t>
            </a:r>
            <a:r>
              <a:rPr lang="en-US" sz="2000" dirty="0">
                <a:ea typeface="Cambria Math" pitchFamily="18" charset="0"/>
              </a:rPr>
              <a:t> times.</a:t>
            </a:r>
          </a:p>
        </p:txBody>
      </p:sp>
    </p:spTree>
    <p:extLst>
      <p:ext uri="{BB962C8B-B14F-4D97-AF65-F5344CB8AC3E}">
        <p14:creationId xmlns:p14="http://schemas.microsoft.com/office/powerpoint/2010/main" val="4115198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r>
              <a:rPr lang="en-US" sz="1500" dirty="0"/>
              <a:t> 1</a:t>
            </a:r>
          </a:p>
        </p:txBody>
      </p:sp>
      <p:sp>
        <p:nvSpPr>
          <p:cNvPr id="3" name="Content Placeholder 2"/>
          <p:cNvSpPr>
            <a:spLocks noGrp="1"/>
          </p:cNvSpPr>
          <p:nvPr>
            <p:ph idx="1"/>
          </p:nvPr>
        </p:nvSpPr>
        <p:spPr/>
        <p:txBody>
          <a:bodyPr/>
          <a:lstStyle/>
          <a:p>
            <a:pPr>
              <a:spcAft>
                <a:spcPts val="1200"/>
              </a:spcAft>
            </a:pPr>
            <a:r>
              <a:rPr lang="en-US" dirty="0"/>
              <a:t>Phrase-Structure Grammars</a:t>
            </a:r>
          </a:p>
          <a:p>
            <a:pPr>
              <a:spcAft>
                <a:spcPts val="1200"/>
              </a:spcAft>
            </a:pPr>
            <a:r>
              <a:rPr lang="en-US" dirty="0"/>
              <a:t>Types of Phrase-Structure Grammars</a:t>
            </a:r>
          </a:p>
          <a:p>
            <a:pPr>
              <a:spcAft>
                <a:spcPts val="1200"/>
              </a:spcAft>
            </a:pPr>
            <a:r>
              <a:rPr lang="en-US" dirty="0"/>
              <a:t>Derivation Trees</a:t>
            </a:r>
          </a:p>
          <a:p>
            <a:pPr>
              <a:spcAft>
                <a:spcPts val="1200"/>
              </a:spcAft>
            </a:pPr>
            <a:r>
              <a:rPr lang="en-US" dirty="0"/>
              <a:t>Backus-Naur Form</a:t>
            </a:r>
          </a:p>
        </p:txBody>
      </p:sp>
    </p:spTree>
    <p:extLst>
      <p:ext uri="{BB962C8B-B14F-4D97-AF65-F5344CB8AC3E}">
        <p14:creationId xmlns:p14="http://schemas.microsoft.com/office/powerpoint/2010/main" val="30755226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Set Not Recognized by a FSA</a:t>
            </a:r>
            <a:r>
              <a:rPr lang="en-US" sz="1500" dirty="0"/>
              <a:t> 2</a:t>
            </a:r>
            <a:endParaRPr lang="en-US" dirty="0"/>
          </a:p>
        </p:txBody>
      </p:sp>
      <p:pic>
        <p:nvPicPr>
          <p:cNvPr id="17" name="Picture 2" descr="Illustration of the path produced by 0 power N 1 power N."/>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536728" y="1155192"/>
            <a:ext cx="6070545" cy="2103120"/>
          </a:xfrm>
          <a:prstGeom prst="rect">
            <a:avLst/>
          </a:prstGeom>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457200" y="3383280"/>
            <a:ext cx="3566160" cy="365760"/>
          </a:xfrm>
        </p:spPr>
        <p:txBody>
          <a:bodyPr/>
          <a:lstStyle/>
          <a:p>
            <a:r>
              <a:rPr lang="en-US" sz="2200" dirty="0">
                <a:ea typeface="Cambria Math" pitchFamily="18" charset="0"/>
              </a:rPr>
              <a:t>Now consider the input string</a:t>
            </a:r>
            <a:endParaRPr lang="en-US" sz="2200" dirty="0"/>
          </a:p>
        </p:txBody>
      </p:sp>
      <p:graphicFrame>
        <p:nvGraphicFramePr>
          <p:cNvPr id="18" name="Object 4"/>
          <p:cNvGraphicFramePr>
            <a:graphicFrameLocks noChangeAspect="1"/>
          </p:cNvGraphicFramePr>
          <p:nvPr>
            <p:extLst>
              <p:ext uri="{D42A27DB-BD31-4B8C-83A1-F6EECF244321}">
                <p14:modId xmlns:p14="http://schemas.microsoft.com/office/powerpoint/2010/main" val="3345550159"/>
              </p:ext>
            </p:extLst>
          </p:nvPr>
        </p:nvGraphicFramePr>
        <p:xfrm>
          <a:off x="3962400" y="3392135"/>
          <a:ext cx="1828656" cy="365472"/>
        </p:xfrm>
        <a:graphic>
          <a:graphicData uri="http://schemas.openxmlformats.org/presentationml/2006/ole">
            <mc:AlternateContent xmlns:mc="http://schemas.openxmlformats.org/markup-compatibility/2006">
              <mc:Choice xmlns:v="urn:schemas-microsoft-com:vml" Requires="v">
                <p:oleObj spid="_x0000_s53444" name="Equation" r:id="rId4" imgW="1015920" imgH="203040" progId="Equation.DSMT4">
                  <p:embed/>
                </p:oleObj>
              </mc:Choice>
              <mc:Fallback>
                <p:oleObj name="Equation" r:id="rId4" imgW="1015920" imgH="203040" progId="Equation.DSMT4">
                  <p:embed/>
                  <p:pic>
                    <p:nvPicPr>
                      <p:cNvPr id="0" name=""/>
                      <p:cNvPicPr/>
                      <p:nvPr/>
                    </p:nvPicPr>
                    <p:blipFill>
                      <a:blip r:embed="rId5"/>
                      <a:stretch>
                        <a:fillRect/>
                      </a:stretch>
                    </p:blipFill>
                    <p:spPr>
                      <a:xfrm>
                        <a:off x="3962400" y="3392135"/>
                        <a:ext cx="1828656" cy="365472"/>
                      </a:xfrm>
                      <a:prstGeom prst="rect">
                        <a:avLst/>
                      </a:prstGeom>
                    </p:spPr>
                  </p:pic>
                </p:oleObj>
              </mc:Fallback>
            </mc:AlternateContent>
          </a:graphicData>
        </a:graphic>
      </p:graphicFrame>
      <p:sp>
        <p:nvSpPr>
          <p:cNvPr id="5" name="Content Placeholder 5"/>
          <p:cNvSpPr>
            <a:spLocks noGrp="1"/>
          </p:cNvSpPr>
          <p:nvPr>
            <p:ph idx="14"/>
          </p:nvPr>
        </p:nvSpPr>
        <p:spPr>
          <a:xfrm>
            <a:off x="5715000" y="3383280"/>
            <a:ext cx="2743200" cy="365760"/>
          </a:xfrm>
        </p:spPr>
        <p:txBody>
          <a:bodyPr/>
          <a:lstStyle/>
          <a:p>
            <a:r>
              <a:rPr lang="en-US" sz="2200" dirty="0"/>
              <a:t>The string is not of the</a:t>
            </a:r>
          </a:p>
        </p:txBody>
      </p:sp>
      <p:sp>
        <p:nvSpPr>
          <p:cNvPr id="6" name="Content Placeholder 6"/>
          <p:cNvSpPr>
            <a:spLocks noGrp="1"/>
          </p:cNvSpPr>
          <p:nvPr>
            <p:ph idx="15"/>
          </p:nvPr>
        </p:nvSpPr>
        <p:spPr>
          <a:xfrm>
            <a:off x="457200" y="3733800"/>
            <a:ext cx="8229600" cy="365760"/>
          </a:xfrm>
        </p:spPr>
        <p:txBody>
          <a:bodyPr/>
          <a:lstStyle/>
          <a:p>
            <a:r>
              <a:rPr lang="en-US" sz="2200" dirty="0"/>
              <a:t>correct form and so, it is not recognized by </a:t>
            </a:r>
            <a:r>
              <a:rPr lang="en-US" sz="2200" i="1" dirty="0"/>
              <a:t>M</a:t>
            </a:r>
            <a:r>
              <a:rPr lang="en-US" sz="2200" dirty="0"/>
              <a:t>.</a:t>
            </a:r>
          </a:p>
        </p:txBody>
      </p:sp>
      <p:sp>
        <p:nvSpPr>
          <p:cNvPr id="7" name="Content Placeholder 7"/>
          <p:cNvSpPr>
            <a:spLocks noGrp="1"/>
          </p:cNvSpPr>
          <p:nvPr>
            <p:ph idx="16"/>
          </p:nvPr>
        </p:nvSpPr>
        <p:spPr>
          <a:xfrm>
            <a:off x="457200" y="4305300"/>
            <a:ext cx="1828800" cy="365760"/>
          </a:xfrm>
        </p:spPr>
        <p:txBody>
          <a:bodyPr/>
          <a:lstStyle/>
          <a:p>
            <a:r>
              <a:rPr lang="en-US" sz="2200" dirty="0"/>
              <a:t>Consequently,</a:t>
            </a:r>
          </a:p>
        </p:txBody>
      </p:sp>
      <p:graphicFrame>
        <p:nvGraphicFramePr>
          <p:cNvPr id="19" name="Object 8"/>
          <p:cNvGraphicFramePr>
            <a:graphicFrameLocks noChangeAspect="1"/>
          </p:cNvGraphicFramePr>
          <p:nvPr>
            <p:extLst>
              <p:ext uri="{D42A27DB-BD31-4B8C-83A1-F6EECF244321}">
                <p14:modId xmlns:p14="http://schemas.microsoft.com/office/powerpoint/2010/main" val="3169319114"/>
              </p:ext>
            </p:extLst>
          </p:nvPr>
        </p:nvGraphicFramePr>
        <p:xfrm>
          <a:off x="2209800" y="4298950"/>
          <a:ext cx="1509713" cy="501650"/>
        </p:xfrm>
        <a:graphic>
          <a:graphicData uri="http://schemas.openxmlformats.org/presentationml/2006/ole">
            <mc:AlternateContent xmlns:mc="http://schemas.openxmlformats.org/markup-compatibility/2006">
              <mc:Choice xmlns:v="urn:schemas-microsoft-com:vml" Requires="v">
                <p:oleObj spid="_x0000_s53445" name="Equation" r:id="rId6" imgW="838080" imgH="279360" progId="Equation.DSMT4">
                  <p:embed/>
                </p:oleObj>
              </mc:Choice>
              <mc:Fallback>
                <p:oleObj name="Equation" r:id="rId6" imgW="838080" imgH="279360" progId="Equation.DSMT4">
                  <p:embed/>
                  <p:pic>
                    <p:nvPicPr>
                      <p:cNvPr id="18" name="Object 17"/>
                      <p:cNvPicPr/>
                      <p:nvPr/>
                    </p:nvPicPr>
                    <p:blipFill>
                      <a:blip r:embed="rId7"/>
                      <a:stretch>
                        <a:fillRect/>
                      </a:stretch>
                    </p:blipFill>
                    <p:spPr>
                      <a:xfrm>
                        <a:off x="2209800" y="4298950"/>
                        <a:ext cx="1509713" cy="501650"/>
                      </a:xfrm>
                      <a:prstGeom prst="rect">
                        <a:avLst/>
                      </a:prstGeom>
                    </p:spPr>
                  </p:pic>
                </p:oleObj>
              </mc:Fallback>
            </mc:AlternateContent>
          </a:graphicData>
        </a:graphic>
      </p:graphicFrame>
      <p:sp>
        <p:nvSpPr>
          <p:cNvPr id="8" name="Content Placeholder 9"/>
          <p:cNvSpPr>
            <a:spLocks noGrp="1"/>
          </p:cNvSpPr>
          <p:nvPr>
            <p:ph idx="17"/>
          </p:nvPr>
        </p:nvSpPr>
        <p:spPr>
          <a:xfrm>
            <a:off x="3683000" y="4305300"/>
            <a:ext cx="2935224" cy="365760"/>
          </a:xfrm>
        </p:spPr>
        <p:txBody>
          <a:bodyPr/>
          <a:lstStyle/>
          <a:p>
            <a:r>
              <a:rPr lang="en-US" sz="2200" dirty="0">
                <a:ea typeface="Cambria Math" pitchFamily="18" charset="0"/>
              </a:rPr>
              <a:t>can not be a final state.</a:t>
            </a:r>
            <a:endParaRPr lang="en-US" sz="2200" dirty="0"/>
          </a:p>
        </p:txBody>
      </p:sp>
      <p:sp>
        <p:nvSpPr>
          <p:cNvPr id="10" name="Content Placeholder 10"/>
          <p:cNvSpPr>
            <a:spLocks noGrp="1"/>
          </p:cNvSpPr>
          <p:nvPr>
            <p:ph idx="20"/>
          </p:nvPr>
        </p:nvSpPr>
        <p:spPr>
          <a:xfrm>
            <a:off x="457200" y="4846320"/>
            <a:ext cx="4023360" cy="365760"/>
          </a:xfrm>
        </p:spPr>
        <p:txBody>
          <a:bodyPr/>
          <a:lstStyle/>
          <a:p>
            <a:r>
              <a:rPr lang="en-US" sz="2200" dirty="0">
                <a:ea typeface="Cambria Math" pitchFamily="18" charset="0"/>
              </a:rPr>
              <a:t>However, when we use the string</a:t>
            </a:r>
            <a:endParaRPr lang="en-US" sz="2200" dirty="0"/>
          </a:p>
        </p:txBody>
      </p:sp>
      <p:graphicFrame>
        <p:nvGraphicFramePr>
          <p:cNvPr id="20" name="Object 11"/>
          <p:cNvGraphicFramePr>
            <a:graphicFrameLocks noChangeAspect="1"/>
          </p:cNvGraphicFramePr>
          <p:nvPr>
            <p:extLst>
              <p:ext uri="{D42A27DB-BD31-4B8C-83A1-F6EECF244321}">
                <p14:modId xmlns:p14="http://schemas.microsoft.com/office/powerpoint/2010/main" val="2650956524"/>
              </p:ext>
            </p:extLst>
          </p:nvPr>
        </p:nvGraphicFramePr>
        <p:xfrm>
          <a:off x="4356100" y="4864418"/>
          <a:ext cx="754062" cy="365125"/>
        </p:xfrm>
        <a:graphic>
          <a:graphicData uri="http://schemas.openxmlformats.org/presentationml/2006/ole">
            <mc:AlternateContent xmlns:mc="http://schemas.openxmlformats.org/markup-compatibility/2006">
              <mc:Choice xmlns:v="urn:schemas-microsoft-com:vml" Requires="v">
                <p:oleObj spid="_x0000_s53446" name="Equation" r:id="rId8" imgW="419040" imgH="203040" progId="Equation.DSMT4">
                  <p:embed/>
                </p:oleObj>
              </mc:Choice>
              <mc:Fallback>
                <p:oleObj name="Equation" r:id="rId8" imgW="419040" imgH="203040" progId="Equation.DSMT4">
                  <p:embed/>
                  <p:pic>
                    <p:nvPicPr>
                      <p:cNvPr id="19" name="Object 18"/>
                      <p:cNvPicPr/>
                      <p:nvPr/>
                    </p:nvPicPr>
                    <p:blipFill>
                      <a:blip r:embed="rId9"/>
                      <a:stretch>
                        <a:fillRect/>
                      </a:stretch>
                    </p:blipFill>
                    <p:spPr>
                      <a:xfrm>
                        <a:off x="4356100" y="4864418"/>
                        <a:ext cx="754062" cy="365125"/>
                      </a:xfrm>
                      <a:prstGeom prst="rect">
                        <a:avLst/>
                      </a:prstGeom>
                    </p:spPr>
                  </p:pic>
                </p:oleObj>
              </mc:Fallback>
            </mc:AlternateContent>
          </a:graphicData>
        </a:graphic>
      </p:graphicFrame>
      <p:sp>
        <p:nvSpPr>
          <p:cNvPr id="11" name="Content Placeholder 12"/>
          <p:cNvSpPr>
            <a:spLocks noGrp="1"/>
          </p:cNvSpPr>
          <p:nvPr>
            <p:ph idx="21"/>
          </p:nvPr>
        </p:nvSpPr>
        <p:spPr>
          <a:xfrm>
            <a:off x="5029200" y="4846320"/>
            <a:ext cx="3200400" cy="365760"/>
          </a:xfrm>
        </p:spPr>
        <p:txBody>
          <a:bodyPr/>
          <a:lstStyle/>
          <a:p>
            <a:r>
              <a:rPr lang="en-US" sz="2200" dirty="0"/>
              <a:t>as input, we end up in the</a:t>
            </a:r>
          </a:p>
        </p:txBody>
      </p:sp>
      <p:sp>
        <p:nvSpPr>
          <p:cNvPr id="12" name="Content Placeholder 13"/>
          <p:cNvSpPr>
            <a:spLocks noGrp="1"/>
          </p:cNvSpPr>
          <p:nvPr>
            <p:ph idx="22"/>
          </p:nvPr>
        </p:nvSpPr>
        <p:spPr>
          <a:xfrm>
            <a:off x="457200" y="5212080"/>
            <a:ext cx="8229600" cy="731520"/>
          </a:xfrm>
        </p:spPr>
        <p:txBody>
          <a:bodyPr/>
          <a:lstStyle/>
          <a:p>
            <a:r>
              <a:rPr lang="en-US" sz="2200" dirty="0"/>
              <a:t>same state as before, namely, </a:t>
            </a:r>
            <a:r>
              <a:rPr lang="en-US" sz="2200" i="1" dirty="0"/>
              <a:t>s</a:t>
            </a:r>
            <a:r>
              <a:rPr lang="en-US" sz="2200" baseline="-25000" dirty="0">
                <a:ea typeface="Cambria Math" pitchFamily="18" charset="0"/>
              </a:rPr>
              <a:t>2</a:t>
            </a:r>
            <a:r>
              <a:rPr lang="en-US" sz="2200" i="1" baseline="-25000" dirty="0">
                <a:ea typeface="Cambria Math" pitchFamily="18" charset="0"/>
              </a:rPr>
              <a:t>N</a:t>
            </a:r>
            <a:r>
              <a:rPr lang="en-US" sz="2200" dirty="0"/>
              <a:t>. The reason is that we go through the loop one more time.</a:t>
            </a:r>
          </a:p>
        </p:txBody>
      </p:sp>
      <p:sp>
        <p:nvSpPr>
          <p:cNvPr id="13" name="Content Placeholder 14"/>
          <p:cNvSpPr>
            <a:spLocks noGrp="1"/>
          </p:cNvSpPr>
          <p:nvPr>
            <p:ph idx="23"/>
          </p:nvPr>
        </p:nvSpPr>
        <p:spPr>
          <a:xfrm>
            <a:off x="457200" y="5943600"/>
            <a:ext cx="3566160" cy="365760"/>
          </a:xfrm>
        </p:spPr>
        <p:txBody>
          <a:bodyPr/>
          <a:lstStyle/>
          <a:p>
            <a:r>
              <a:rPr lang="en-US" sz="2200" dirty="0"/>
              <a:t>This contradiction shows that</a:t>
            </a:r>
          </a:p>
        </p:txBody>
      </p:sp>
      <p:graphicFrame>
        <p:nvGraphicFramePr>
          <p:cNvPr id="21" name="Object 15"/>
          <p:cNvGraphicFramePr>
            <a:graphicFrameLocks noChangeAspect="1"/>
          </p:cNvGraphicFramePr>
          <p:nvPr>
            <p:extLst>
              <p:ext uri="{D42A27DB-BD31-4B8C-83A1-F6EECF244321}">
                <p14:modId xmlns:p14="http://schemas.microsoft.com/office/powerpoint/2010/main" val="1893479013"/>
              </p:ext>
            </p:extLst>
          </p:nvPr>
        </p:nvGraphicFramePr>
        <p:xfrm>
          <a:off x="3937000" y="5958523"/>
          <a:ext cx="2514600" cy="503237"/>
        </p:xfrm>
        <a:graphic>
          <a:graphicData uri="http://schemas.openxmlformats.org/presentationml/2006/ole">
            <mc:AlternateContent xmlns:mc="http://schemas.openxmlformats.org/markup-compatibility/2006">
              <mc:Choice xmlns:v="urn:schemas-microsoft-com:vml" Requires="v">
                <p:oleObj spid="_x0000_s53447" name="Equation" r:id="rId10" imgW="1396800" imgH="279360" progId="Equation.DSMT4">
                  <p:embed/>
                </p:oleObj>
              </mc:Choice>
              <mc:Fallback>
                <p:oleObj name="Equation" r:id="rId10" imgW="1396800" imgH="279360" progId="Equation.DSMT4">
                  <p:embed/>
                  <p:pic>
                    <p:nvPicPr>
                      <p:cNvPr id="20" name="Object 19"/>
                      <p:cNvPicPr/>
                      <p:nvPr/>
                    </p:nvPicPr>
                    <p:blipFill>
                      <a:blip r:embed="rId11"/>
                      <a:stretch>
                        <a:fillRect/>
                      </a:stretch>
                    </p:blipFill>
                    <p:spPr>
                      <a:xfrm>
                        <a:off x="3937000" y="5958523"/>
                        <a:ext cx="2514600" cy="503237"/>
                      </a:xfrm>
                      <a:prstGeom prst="rect">
                        <a:avLst/>
                      </a:prstGeom>
                    </p:spPr>
                  </p:pic>
                </p:oleObj>
              </mc:Fallback>
            </mc:AlternateContent>
          </a:graphicData>
        </a:graphic>
      </p:graphicFrame>
      <p:sp>
        <p:nvSpPr>
          <p:cNvPr id="14" name="Content Placeholder 16"/>
          <p:cNvSpPr>
            <a:spLocks noGrp="1"/>
          </p:cNvSpPr>
          <p:nvPr>
            <p:ph idx="24"/>
          </p:nvPr>
        </p:nvSpPr>
        <p:spPr>
          <a:xfrm>
            <a:off x="6400800" y="5943600"/>
            <a:ext cx="1920240" cy="365760"/>
          </a:xfrm>
        </p:spPr>
        <p:txBody>
          <a:bodyPr/>
          <a:lstStyle/>
          <a:p>
            <a:r>
              <a:rPr lang="en-US" sz="2200" dirty="0"/>
              <a:t>is not regular.</a:t>
            </a:r>
          </a:p>
        </p:txBody>
      </p:sp>
      <p:sp>
        <p:nvSpPr>
          <p:cNvPr id="23" name="Text Placeholder 17"/>
          <p:cNvSpPr>
            <a:spLocks noGrp="1"/>
          </p:cNvSpPr>
          <p:nvPr>
            <p:ph type="body" sz="quarter" idx="27"/>
          </p:nvPr>
        </p:nvSpPr>
        <p:spPr>
          <a:xfrm>
            <a:off x="3465576" y="6477000"/>
            <a:ext cx="2212848" cy="182880"/>
          </a:xfrm>
        </p:spPr>
        <p:txBody>
          <a:bodyPr/>
          <a:lstStyle/>
          <a:p>
            <a:pPr lvl="0" algn="ctr"/>
            <a:r>
              <a:rPr lang="en-IN" sz="1200" dirty="0">
                <a:solidFill>
                  <a:prstClr val="black"/>
                </a:solidFill>
                <a:hlinkClick r:id="rId12" action="ppaction://hlinksldjump"/>
              </a:rPr>
              <a:t>Jump to long description</a:t>
            </a:r>
            <a:endParaRPr lang="en-IN" sz="1200" dirty="0">
              <a:solidFill>
                <a:prstClr val="black"/>
              </a:solidFill>
            </a:endParaRPr>
          </a:p>
        </p:txBody>
      </p:sp>
    </p:spTree>
    <p:extLst>
      <p:ext uri="{BB962C8B-B14F-4D97-AF65-F5344CB8AC3E}">
        <p14:creationId xmlns:p14="http://schemas.microsoft.com/office/powerpoint/2010/main" val="9333677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Powerful Types of Machines</a:t>
            </a:r>
          </a:p>
        </p:txBody>
      </p:sp>
      <p:sp>
        <p:nvSpPr>
          <p:cNvPr id="3" name="Content Placeholder 2"/>
          <p:cNvSpPr>
            <a:spLocks noGrp="1"/>
          </p:cNvSpPr>
          <p:nvPr>
            <p:ph idx="1"/>
          </p:nvPr>
        </p:nvSpPr>
        <p:spPr>
          <a:xfrm>
            <a:off x="457200" y="1295400"/>
            <a:ext cx="8229600" cy="2011680"/>
          </a:xfrm>
        </p:spPr>
        <p:txBody>
          <a:bodyPr/>
          <a:lstStyle/>
          <a:p>
            <a:pPr>
              <a:spcBef>
                <a:spcPts val="0"/>
              </a:spcBef>
            </a:pPr>
            <a:r>
              <a:rPr lang="en-US" sz="2600" dirty="0"/>
              <a:t>The main limitation of finite-state automata is their finite amount of memory. This has led to the development of more powerful types of machines.</a:t>
            </a:r>
          </a:p>
          <a:p>
            <a:pPr lvl="1">
              <a:spcBef>
                <a:spcPts val="0"/>
              </a:spcBef>
            </a:pPr>
            <a:r>
              <a:rPr lang="en-US" sz="2200" i="1" dirty="0"/>
              <a:t>Pushdown Automaton </a:t>
            </a:r>
            <a:r>
              <a:rPr lang="en-US" sz="2200" dirty="0"/>
              <a:t>(</a:t>
            </a:r>
            <a:r>
              <a:rPr lang="en-US" sz="2200" i="1" dirty="0"/>
              <a:t>PDA</a:t>
            </a:r>
            <a:r>
              <a:rPr lang="en-US" sz="2200" dirty="0"/>
              <a:t>): includes a stack, which provides unlimited memory. We can use a PDA to recognize</a:t>
            </a:r>
          </a:p>
        </p:txBody>
      </p:sp>
      <p:graphicFrame>
        <p:nvGraphicFramePr>
          <p:cNvPr id="11" name="Object 3"/>
          <p:cNvGraphicFramePr>
            <a:graphicFrameLocks noChangeAspect="1"/>
          </p:cNvGraphicFramePr>
          <p:nvPr>
            <p:extLst>
              <p:ext uri="{D42A27DB-BD31-4B8C-83A1-F6EECF244321}">
                <p14:modId xmlns:p14="http://schemas.microsoft.com/office/powerpoint/2010/main" val="1784022847"/>
              </p:ext>
            </p:extLst>
          </p:nvPr>
        </p:nvGraphicFramePr>
        <p:xfrm>
          <a:off x="990600" y="3225800"/>
          <a:ext cx="2605608" cy="502848"/>
        </p:xfrm>
        <a:graphic>
          <a:graphicData uri="http://schemas.openxmlformats.org/presentationml/2006/ole">
            <mc:AlternateContent xmlns:mc="http://schemas.openxmlformats.org/markup-compatibility/2006">
              <mc:Choice xmlns:v="urn:schemas-microsoft-com:vml" Requires="v">
                <p:oleObj spid="_x0000_s54412" name="Equation" r:id="rId3" imgW="1447560" imgH="279360" progId="Equation.DSMT4">
                  <p:embed/>
                </p:oleObj>
              </mc:Choice>
              <mc:Fallback>
                <p:oleObj name="Equation" r:id="rId3" imgW="1447560" imgH="279360" progId="Equation.DSMT4">
                  <p:embed/>
                  <p:pic>
                    <p:nvPicPr>
                      <p:cNvPr id="0" name=""/>
                      <p:cNvPicPr/>
                      <p:nvPr/>
                    </p:nvPicPr>
                    <p:blipFill>
                      <a:blip r:embed="rId4"/>
                      <a:stretch>
                        <a:fillRect/>
                      </a:stretch>
                    </p:blipFill>
                    <p:spPr>
                      <a:xfrm>
                        <a:off x="990600" y="3225800"/>
                        <a:ext cx="2605608" cy="502848"/>
                      </a:xfrm>
                      <a:prstGeom prst="rect">
                        <a:avLst/>
                      </a:prstGeom>
                    </p:spPr>
                  </p:pic>
                </p:oleObj>
              </mc:Fallback>
            </mc:AlternateContent>
          </a:graphicData>
        </a:graphic>
      </p:graphicFrame>
      <p:sp>
        <p:nvSpPr>
          <p:cNvPr id="4" name="Content Placeholder 4"/>
          <p:cNvSpPr>
            <a:spLocks noGrp="1"/>
          </p:cNvSpPr>
          <p:nvPr>
            <p:ph idx="13"/>
          </p:nvPr>
        </p:nvSpPr>
        <p:spPr>
          <a:xfrm>
            <a:off x="3581400" y="3251200"/>
            <a:ext cx="3962400" cy="457200"/>
          </a:xfrm>
        </p:spPr>
        <p:txBody>
          <a:bodyPr/>
          <a:lstStyle/>
          <a:p>
            <a:r>
              <a:rPr lang="en-US" sz="2200" dirty="0"/>
              <a:t>but no PDA recognizes the set</a:t>
            </a:r>
          </a:p>
        </p:txBody>
      </p:sp>
      <p:graphicFrame>
        <p:nvGraphicFramePr>
          <p:cNvPr id="12" name="Object 5"/>
          <p:cNvGraphicFramePr>
            <a:graphicFrameLocks noChangeAspect="1"/>
          </p:cNvGraphicFramePr>
          <p:nvPr>
            <p:extLst>
              <p:ext uri="{D42A27DB-BD31-4B8C-83A1-F6EECF244321}">
                <p14:modId xmlns:p14="http://schemas.microsoft.com/office/powerpoint/2010/main" val="2358159543"/>
              </p:ext>
            </p:extLst>
          </p:nvPr>
        </p:nvGraphicFramePr>
        <p:xfrm>
          <a:off x="990600" y="3657600"/>
          <a:ext cx="2834352" cy="502848"/>
        </p:xfrm>
        <a:graphic>
          <a:graphicData uri="http://schemas.openxmlformats.org/presentationml/2006/ole">
            <mc:AlternateContent xmlns:mc="http://schemas.openxmlformats.org/markup-compatibility/2006">
              <mc:Choice xmlns:v="urn:schemas-microsoft-com:vml" Requires="v">
                <p:oleObj spid="_x0000_s54413" name="Equation" r:id="rId5" imgW="1574640" imgH="279360" progId="Equation.DSMT4">
                  <p:embed/>
                </p:oleObj>
              </mc:Choice>
              <mc:Fallback>
                <p:oleObj name="Equation" r:id="rId5" imgW="1574640" imgH="279360" progId="Equation.DSMT4">
                  <p:embed/>
                  <p:pic>
                    <p:nvPicPr>
                      <p:cNvPr id="11" name="Object 10"/>
                      <p:cNvPicPr/>
                      <p:nvPr/>
                    </p:nvPicPr>
                    <p:blipFill>
                      <a:blip r:embed="rId6"/>
                      <a:stretch>
                        <a:fillRect/>
                      </a:stretch>
                    </p:blipFill>
                    <p:spPr>
                      <a:xfrm>
                        <a:off x="990600" y="3657600"/>
                        <a:ext cx="2834352" cy="502848"/>
                      </a:xfrm>
                      <a:prstGeom prst="rect">
                        <a:avLst/>
                      </a:prstGeom>
                    </p:spPr>
                  </p:pic>
                </p:oleObj>
              </mc:Fallback>
            </mc:AlternateContent>
          </a:graphicData>
        </a:graphic>
      </p:graphicFrame>
      <p:sp>
        <p:nvSpPr>
          <p:cNvPr id="5" name="Content Placeholder 6"/>
          <p:cNvSpPr>
            <a:spLocks noGrp="1"/>
          </p:cNvSpPr>
          <p:nvPr>
            <p:ph idx="14"/>
          </p:nvPr>
        </p:nvSpPr>
        <p:spPr>
          <a:xfrm>
            <a:off x="457200" y="4114800"/>
            <a:ext cx="8229600" cy="731520"/>
          </a:xfrm>
        </p:spPr>
        <p:txBody>
          <a:bodyPr/>
          <a:lstStyle/>
          <a:p>
            <a:pPr lvl="1">
              <a:spcBef>
                <a:spcPts val="0"/>
              </a:spcBef>
            </a:pPr>
            <a:r>
              <a:rPr lang="en-US" sz="2200" i="1" dirty="0"/>
              <a:t>Linear Bounded Automaton (LBA): </a:t>
            </a:r>
            <a:r>
              <a:rPr lang="en-US" sz="2200" dirty="0"/>
              <a:t>More powerful than pushdown automata. We can use a LBA to  recognize</a:t>
            </a:r>
          </a:p>
        </p:txBody>
      </p:sp>
      <p:graphicFrame>
        <p:nvGraphicFramePr>
          <p:cNvPr id="13" name="Object 7"/>
          <p:cNvGraphicFramePr>
            <a:graphicFrameLocks noChangeAspect="1"/>
          </p:cNvGraphicFramePr>
          <p:nvPr>
            <p:extLst>
              <p:ext uri="{D42A27DB-BD31-4B8C-83A1-F6EECF244321}">
                <p14:modId xmlns:p14="http://schemas.microsoft.com/office/powerpoint/2010/main" val="3163757215"/>
              </p:ext>
            </p:extLst>
          </p:nvPr>
        </p:nvGraphicFramePr>
        <p:xfrm>
          <a:off x="5791200" y="4445000"/>
          <a:ext cx="2857032" cy="502848"/>
        </p:xfrm>
        <a:graphic>
          <a:graphicData uri="http://schemas.openxmlformats.org/presentationml/2006/ole">
            <mc:AlternateContent xmlns:mc="http://schemas.openxmlformats.org/markup-compatibility/2006">
              <mc:Choice xmlns:v="urn:schemas-microsoft-com:vml" Requires="v">
                <p:oleObj spid="_x0000_s54414" name="Equation" r:id="rId7" imgW="1587240" imgH="279360" progId="Equation.DSMT4">
                  <p:embed/>
                </p:oleObj>
              </mc:Choice>
              <mc:Fallback>
                <p:oleObj name="Equation" r:id="rId7" imgW="1587240" imgH="279360" progId="Equation.DSMT4">
                  <p:embed/>
                  <p:pic>
                    <p:nvPicPr>
                      <p:cNvPr id="12" name="Object 11"/>
                      <p:cNvPicPr/>
                      <p:nvPr/>
                    </p:nvPicPr>
                    <p:blipFill>
                      <a:blip r:embed="rId8"/>
                      <a:stretch>
                        <a:fillRect/>
                      </a:stretch>
                    </p:blipFill>
                    <p:spPr>
                      <a:xfrm>
                        <a:off x="5791200" y="4445000"/>
                        <a:ext cx="2857032" cy="502848"/>
                      </a:xfrm>
                      <a:prstGeom prst="rect">
                        <a:avLst/>
                      </a:prstGeom>
                    </p:spPr>
                  </p:pic>
                </p:oleObj>
              </mc:Fallback>
            </mc:AlternateContent>
          </a:graphicData>
        </a:graphic>
      </p:graphicFrame>
      <p:sp>
        <p:nvSpPr>
          <p:cNvPr id="6" name="Content Placeholder 8"/>
          <p:cNvSpPr>
            <a:spLocks noGrp="1"/>
          </p:cNvSpPr>
          <p:nvPr>
            <p:ph idx="15"/>
          </p:nvPr>
        </p:nvSpPr>
        <p:spPr>
          <a:xfrm>
            <a:off x="457200" y="4800600"/>
            <a:ext cx="8229600" cy="822960"/>
          </a:xfrm>
        </p:spPr>
        <p:txBody>
          <a:bodyPr/>
          <a:lstStyle/>
          <a:p>
            <a:pPr lvl="1" indent="0">
              <a:buClrTx/>
              <a:buNone/>
            </a:pPr>
            <a:r>
              <a:rPr lang="en-US" sz="2400" dirty="0"/>
              <a:t>but there are languages generated by phrase-structure grammars that cannot be recognized by a LBA.</a:t>
            </a:r>
          </a:p>
        </p:txBody>
      </p:sp>
      <p:sp>
        <p:nvSpPr>
          <p:cNvPr id="7" name="Content Placeholder 9"/>
          <p:cNvSpPr>
            <a:spLocks noGrp="1"/>
          </p:cNvSpPr>
          <p:nvPr>
            <p:ph idx="16"/>
          </p:nvPr>
        </p:nvSpPr>
        <p:spPr>
          <a:xfrm>
            <a:off x="457200" y="5588000"/>
            <a:ext cx="8229600" cy="1097280"/>
          </a:xfrm>
        </p:spPr>
        <p:txBody>
          <a:bodyPr/>
          <a:lstStyle/>
          <a:p>
            <a:pPr lvl="1"/>
            <a:r>
              <a:rPr lang="en-US" sz="2200" i="1" dirty="0"/>
              <a:t>Turing Machine </a:t>
            </a:r>
            <a:r>
              <a:rPr lang="en-US" sz="2200" dirty="0"/>
              <a:t>(</a:t>
            </a:r>
            <a:r>
              <a:rPr lang="en-US" sz="2200" i="1" dirty="0"/>
              <a:t>TM</a:t>
            </a:r>
            <a:r>
              <a:rPr lang="en-US" sz="2200" dirty="0"/>
              <a:t>): Yet more powerful machines (to be studied in the next section) which can recognize all languages generated by phrase-structure grammars.</a:t>
            </a:r>
          </a:p>
        </p:txBody>
      </p:sp>
    </p:spTree>
    <p:extLst>
      <p:ext uri="{BB962C8B-B14F-4D97-AF65-F5344CB8AC3E}">
        <p14:creationId xmlns:p14="http://schemas.microsoft.com/office/powerpoint/2010/main" val="23824211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62200"/>
            <a:ext cx="9144000" cy="1188720"/>
          </a:xfrm>
        </p:spPr>
        <p:txBody>
          <a:bodyPr anchor="t"/>
          <a:lstStyle/>
          <a:p>
            <a:r>
              <a:rPr lang="en-US" sz="6000" b="1" dirty="0"/>
              <a:t>Turing Machines</a:t>
            </a:r>
          </a:p>
        </p:txBody>
      </p:sp>
      <p:sp>
        <p:nvSpPr>
          <p:cNvPr id="3" name="Content Placeholder 2"/>
          <p:cNvSpPr>
            <a:spLocks noGrp="1"/>
          </p:cNvSpPr>
          <p:nvPr>
            <p:ph idx="1"/>
          </p:nvPr>
        </p:nvSpPr>
        <p:spPr>
          <a:xfrm>
            <a:off x="3200400" y="3810000"/>
            <a:ext cx="2743200" cy="640080"/>
          </a:xfrm>
        </p:spPr>
        <p:txBody>
          <a:bodyPr/>
          <a:lstStyle/>
          <a:p>
            <a:pPr algn="ctr"/>
            <a:r>
              <a:rPr lang="en-US" dirty="0"/>
              <a:t>Section 13.5</a:t>
            </a:r>
          </a:p>
        </p:txBody>
      </p:sp>
    </p:spTree>
    <p:extLst>
      <p:ext uri="{BB962C8B-B14F-4D97-AF65-F5344CB8AC3E}">
        <p14:creationId xmlns:p14="http://schemas.microsoft.com/office/powerpoint/2010/main" val="22284802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r>
              <a:rPr lang="en-US" sz="1500" dirty="0"/>
              <a:t> 5</a:t>
            </a:r>
            <a:endParaRPr lang="en-US" dirty="0"/>
          </a:p>
        </p:txBody>
      </p:sp>
      <p:sp>
        <p:nvSpPr>
          <p:cNvPr id="3" name="Content Placeholder 2"/>
          <p:cNvSpPr>
            <a:spLocks noGrp="1"/>
          </p:cNvSpPr>
          <p:nvPr>
            <p:ph idx="1"/>
          </p:nvPr>
        </p:nvSpPr>
        <p:spPr/>
        <p:txBody>
          <a:bodyPr/>
          <a:lstStyle/>
          <a:p>
            <a:r>
              <a:rPr lang="en-US" dirty="0"/>
              <a:t>Definition of Turing Machines</a:t>
            </a:r>
          </a:p>
          <a:p>
            <a:r>
              <a:rPr lang="en-US" dirty="0"/>
              <a:t>Using Turing Machines to Recognize Sets</a:t>
            </a:r>
          </a:p>
          <a:p>
            <a:r>
              <a:rPr lang="en-US" dirty="0"/>
              <a:t>Computing Functions with Turing Machines </a:t>
            </a:r>
          </a:p>
          <a:p>
            <a:r>
              <a:rPr lang="en-US" dirty="0"/>
              <a:t>Different Types of  Turing Machines (</a:t>
            </a:r>
            <a:r>
              <a:rPr lang="en-US" i="1" dirty="0"/>
              <a:t>not currently included in overheads</a:t>
            </a:r>
            <a:r>
              <a:rPr lang="en-US" dirty="0"/>
              <a:t>)</a:t>
            </a:r>
          </a:p>
          <a:p>
            <a:r>
              <a:rPr lang="en-US" dirty="0"/>
              <a:t>The Church-Turing Thesis</a:t>
            </a:r>
          </a:p>
          <a:p>
            <a:r>
              <a:rPr lang="en-US" dirty="0"/>
              <a:t>Computational Complexity, Computability, and Decidability</a:t>
            </a:r>
          </a:p>
        </p:txBody>
      </p:sp>
    </p:spTree>
    <p:extLst>
      <p:ext uri="{BB962C8B-B14F-4D97-AF65-F5344CB8AC3E}">
        <p14:creationId xmlns:p14="http://schemas.microsoft.com/office/powerpoint/2010/main" val="38018206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208443" cy="1188720"/>
          </a:xfrm>
        </p:spPr>
        <p:txBody>
          <a:bodyPr/>
          <a:lstStyle/>
          <a:p>
            <a:r>
              <a:rPr lang="en-US" dirty="0"/>
              <a:t>Introduction</a:t>
            </a:r>
            <a:r>
              <a:rPr lang="en-US" sz="1500" dirty="0"/>
              <a:t> 3</a:t>
            </a:r>
            <a:endParaRPr lang="en-US" dirty="0"/>
          </a:p>
        </p:txBody>
      </p:sp>
      <p:pic>
        <p:nvPicPr>
          <p:cNvPr id="9" name="Picture 2" descr="A portrait of Alan Mathison Turin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8001000" y="76200"/>
            <a:ext cx="896112" cy="1036320"/>
          </a:xfrm>
          <a:prstGeom prst="rect">
            <a:avLst/>
          </a:prstGeom>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5791200" y="76200"/>
            <a:ext cx="2209800" cy="640080"/>
          </a:xfrm>
        </p:spPr>
        <p:txBody>
          <a:bodyPr/>
          <a:lstStyle/>
          <a:p>
            <a:pPr algn="ctr"/>
            <a:r>
              <a:rPr lang="en-US" sz="1800" dirty="0"/>
              <a:t>Alan </a:t>
            </a:r>
            <a:r>
              <a:rPr lang="en-US" sz="1800" dirty="0" err="1"/>
              <a:t>Mathison</a:t>
            </a:r>
            <a:r>
              <a:rPr lang="en-US" sz="1800" dirty="0"/>
              <a:t> Turing (</a:t>
            </a:r>
            <a:r>
              <a:rPr lang="en-US" sz="1800" dirty="0">
                <a:ea typeface="Cambria Math" pitchFamily="18" charset="0"/>
              </a:rPr>
              <a:t>1912-1954</a:t>
            </a:r>
            <a:r>
              <a:rPr lang="en-US" sz="1800" dirty="0"/>
              <a:t>)</a:t>
            </a:r>
          </a:p>
        </p:txBody>
      </p:sp>
      <p:sp>
        <p:nvSpPr>
          <p:cNvPr id="5" name="Content Placeholder 4"/>
          <p:cNvSpPr>
            <a:spLocks noGrp="1"/>
          </p:cNvSpPr>
          <p:nvPr>
            <p:ph idx="14"/>
          </p:nvPr>
        </p:nvSpPr>
        <p:spPr>
          <a:xfrm>
            <a:off x="457200" y="1295400"/>
            <a:ext cx="8229600" cy="3581400"/>
          </a:xfrm>
        </p:spPr>
        <p:txBody>
          <a:bodyPr/>
          <a:lstStyle/>
          <a:p>
            <a:pPr>
              <a:lnSpc>
                <a:spcPct val="90000"/>
              </a:lnSpc>
              <a:spcBef>
                <a:spcPts val="0"/>
              </a:spcBef>
            </a:pPr>
            <a:r>
              <a:rPr lang="en-US" sz="2400" dirty="0"/>
              <a:t>Informally, a Turing machine consists of a </a:t>
            </a:r>
            <a:r>
              <a:rPr lang="en-US" sz="2400" i="1" dirty="0"/>
              <a:t>control unit</a:t>
            </a:r>
            <a:r>
              <a:rPr lang="en-US" sz="2400" dirty="0"/>
              <a:t>, which at any step is in one of finitely many different states, together with a </a:t>
            </a:r>
            <a:r>
              <a:rPr lang="en-US" sz="2400" i="1" dirty="0"/>
              <a:t>tape,</a:t>
            </a:r>
            <a:r>
              <a:rPr lang="en-US" sz="2400" dirty="0"/>
              <a:t> infinite in both directions,  which is divided into </a:t>
            </a:r>
            <a:r>
              <a:rPr lang="en-US" sz="2400" i="1" dirty="0"/>
              <a:t>cells</a:t>
            </a:r>
            <a:r>
              <a:rPr lang="en-US" sz="2400" dirty="0"/>
              <a:t>. </a:t>
            </a:r>
          </a:p>
          <a:p>
            <a:pPr>
              <a:lnSpc>
                <a:spcPct val="90000"/>
              </a:lnSpc>
              <a:spcBef>
                <a:spcPts val="0"/>
              </a:spcBef>
            </a:pPr>
            <a:r>
              <a:rPr lang="en-US" sz="2400" dirty="0"/>
              <a:t>Turing machines have read and write capabilities on the tape as the control unit moves back and forth along this tape, changing states depending on the tape symbol read. </a:t>
            </a:r>
          </a:p>
          <a:p>
            <a:pPr>
              <a:lnSpc>
                <a:spcPct val="90000"/>
              </a:lnSpc>
              <a:spcBef>
                <a:spcPts val="0"/>
              </a:spcBef>
            </a:pPr>
            <a:r>
              <a:rPr lang="en-US" sz="2400" dirty="0"/>
              <a:t>Turing machines are more powerful than finite-state machines because they include additional memory capability. </a:t>
            </a:r>
          </a:p>
          <a:p>
            <a:pPr>
              <a:lnSpc>
                <a:spcPct val="90000"/>
              </a:lnSpc>
              <a:spcBef>
                <a:spcPts val="0"/>
              </a:spcBef>
            </a:pPr>
            <a:r>
              <a:rPr lang="en-US" sz="2400" dirty="0"/>
              <a:t>Turing machines are the most general models  of computation; essentially they can do whatever a computer can do.</a:t>
            </a:r>
          </a:p>
        </p:txBody>
      </p:sp>
      <p:pic>
        <p:nvPicPr>
          <p:cNvPr id="10" name="Picture 5" descr="A representation of a Turing machine."/>
          <p:cNvPicPr>
            <a:picLocks noGrp="1" noChangeAspect="1" noChangeArrowheads="1"/>
          </p:cNvPicPr>
          <p:nvPr>
            <p:ph idx="15"/>
          </p:nvPr>
        </p:nvPicPr>
        <p:blipFill>
          <a:blip r:embed="rId3">
            <a:extLst>
              <a:ext uri="{28A0092B-C50C-407E-A947-70E740481C1C}">
                <a14:useLocalDpi xmlns:a14="http://schemas.microsoft.com/office/drawing/2010/main" val="0"/>
              </a:ext>
            </a:extLst>
          </a:blip>
          <a:stretch>
            <a:fillRect/>
          </a:stretch>
        </p:blipFill>
        <p:spPr bwMode="auto">
          <a:xfrm>
            <a:off x="1935558" y="4937760"/>
            <a:ext cx="5272885" cy="1463040"/>
          </a:xfrm>
          <a:prstGeom prst="rect">
            <a:avLst/>
          </a:prstGeom>
          <a:extLst>
            <a:ext uri="{909E8E84-426E-40DD-AFC4-6F175D3DCCD1}">
              <a14:hiddenFill xmlns:a14="http://schemas.microsoft.com/office/drawing/2010/main">
                <a:solidFill>
                  <a:srgbClr val="FFFFFF"/>
                </a:solidFill>
              </a14:hiddenFill>
            </a:ext>
          </a:extLst>
        </p:spPr>
      </p:pic>
      <p:sp>
        <p:nvSpPr>
          <p:cNvPr id="11" name="Text Placeholder 6"/>
          <p:cNvSpPr>
            <a:spLocks noGrp="1"/>
          </p:cNvSpPr>
          <p:nvPr>
            <p:ph type="body" sz="quarter" idx="16"/>
          </p:nvPr>
        </p:nvSpPr>
        <p:spPr>
          <a:xfrm>
            <a:off x="3465576" y="6477000"/>
            <a:ext cx="2212848" cy="182880"/>
          </a:xfrm>
        </p:spPr>
        <p:txBody>
          <a:bodyPr/>
          <a:lstStyle/>
          <a:p>
            <a:r>
              <a:rPr lang="en-IN" sz="1200" dirty="0">
                <a:hlinkClick r:id="rId4" action="ppaction://hlinksldjump"/>
              </a:rPr>
              <a:t>Jump to long description</a:t>
            </a:r>
            <a:endParaRPr lang="en-IN" sz="1200" dirty="0"/>
          </a:p>
        </p:txBody>
      </p:sp>
    </p:spTree>
    <p:extLst>
      <p:ext uri="{BB962C8B-B14F-4D97-AF65-F5344CB8AC3E}">
        <p14:creationId xmlns:p14="http://schemas.microsoft.com/office/powerpoint/2010/main" val="12191673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of Turing Machines (TM)</a:t>
            </a:r>
          </a:p>
        </p:txBody>
      </p:sp>
      <p:sp>
        <p:nvSpPr>
          <p:cNvPr id="3" name="Content Placeholder 2"/>
          <p:cNvSpPr>
            <a:spLocks noGrp="1"/>
          </p:cNvSpPr>
          <p:nvPr>
            <p:ph idx="1"/>
          </p:nvPr>
        </p:nvSpPr>
        <p:spPr>
          <a:xfrm>
            <a:off x="457200" y="1295400"/>
            <a:ext cx="8321040" cy="5257800"/>
          </a:xfrm>
        </p:spPr>
        <p:txBody>
          <a:bodyPr/>
          <a:lstStyle/>
          <a:p>
            <a:pPr>
              <a:spcBef>
                <a:spcPts val="0"/>
              </a:spcBef>
            </a:pPr>
            <a:r>
              <a:rPr lang="en-US" sz="1600" dirty="0"/>
              <a:t>A </a:t>
            </a:r>
            <a:r>
              <a:rPr lang="en-US" sz="1600" i="1" dirty="0"/>
              <a:t>Turing machine T</a:t>
            </a:r>
            <a:r>
              <a:rPr lang="en-US" sz="1600" dirty="0"/>
              <a:t> = (</a:t>
            </a:r>
            <a:r>
              <a:rPr lang="en-US" sz="1600" i="1" dirty="0"/>
              <a:t>S</a:t>
            </a:r>
            <a:r>
              <a:rPr lang="en-US" sz="1600" dirty="0"/>
              <a:t>, </a:t>
            </a:r>
            <a:r>
              <a:rPr lang="en-US" sz="1600" i="1" dirty="0"/>
              <a:t>I</a:t>
            </a:r>
            <a:r>
              <a:rPr lang="en-US" sz="1600" dirty="0"/>
              <a:t>, </a:t>
            </a:r>
            <a:r>
              <a:rPr lang="en-US" sz="1600" i="1" dirty="0"/>
              <a:t>f</a:t>
            </a:r>
            <a:r>
              <a:rPr lang="en-US" sz="1600" dirty="0"/>
              <a:t>, </a:t>
            </a:r>
            <a:r>
              <a:rPr lang="en-US" sz="1600" i="1" dirty="0"/>
              <a:t>s</a:t>
            </a:r>
            <a:r>
              <a:rPr lang="en-US" sz="1600" baseline="-25000" dirty="0">
                <a:ea typeface="Cambria Math" pitchFamily="18" charset="0"/>
              </a:rPr>
              <a:t>0</a:t>
            </a:r>
            <a:r>
              <a:rPr lang="en-US" sz="1600" dirty="0"/>
              <a:t>) consists of </a:t>
            </a:r>
          </a:p>
          <a:p>
            <a:pPr lvl="1">
              <a:spcBef>
                <a:spcPts val="0"/>
              </a:spcBef>
            </a:pPr>
            <a:r>
              <a:rPr lang="en-US" sz="1400" dirty="0"/>
              <a:t>a finite set </a:t>
            </a:r>
            <a:r>
              <a:rPr lang="en-US" sz="1400" i="1" dirty="0"/>
              <a:t>S</a:t>
            </a:r>
            <a:r>
              <a:rPr lang="en-US" sz="1400" dirty="0"/>
              <a:t> of states, </a:t>
            </a:r>
          </a:p>
          <a:p>
            <a:pPr lvl="1">
              <a:spcBef>
                <a:spcPts val="0"/>
              </a:spcBef>
            </a:pPr>
            <a:r>
              <a:rPr lang="en-US" sz="1400" dirty="0"/>
              <a:t>an alphabet </a:t>
            </a:r>
            <a:r>
              <a:rPr lang="en-US" sz="1400" i="1" dirty="0"/>
              <a:t>I</a:t>
            </a:r>
            <a:r>
              <a:rPr lang="en-US" sz="1400" dirty="0"/>
              <a:t> containing the blank symbol </a:t>
            </a:r>
            <a:r>
              <a:rPr lang="en-US" sz="1400" i="1" dirty="0"/>
              <a:t>B</a:t>
            </a:r>
            <a:r>
              <a:rPr lang="en-US" sz="1400" dirty="0"/>
              <a:t>, </a:t>
            </a:r>
          </a:p>
          <a:p>
            <a:pPr lvl="1">
              <a:spcBef>
                <a:spcPts val="0"/>
              </a:spcBef>
            </a:pPr>
            <a:r>
              <a:rPr lang="en-US" sz="1400" dirty="0"/>
              <a:t>a partial function </a:t>
            </a:r>
            <a:r>
              <a:rPr lang="en-US" sz="1400" i="1" dirty="0"/>
              <a:t>f</a:t>
            </a:r>
            <a:r>
              <a:rPr lang="en-US" sz="1400" dirty="0"/>
              <a:t> from </a:t>
            </a:r>
            <a:r>
              <a:rPr lang="en-US" sz="1400" i="1" dirty="0"/>
              <a:t>S</a:t>
            </a:r>
            <a:r>
              <a:rPr lang="en-US" sz="1400" dirty="0"/>
              <a:t> × </a:t>
            </a:r>
            <a:r>
              <a:rPr lang="en-US" sz="1400" i="1" dirty="0"/>
              <a:t>I</a:t>
            </a:r>
            <a:r>
              <a:rPr lang="en-US" sz="1400" dirty="0"/>
              <a:t> to  </a:t>
            </a:r>
            <a:r>
              <a:rPr lang="en-US" sz="1400" i="1" dirty="0"/>
              <a:t>S</a:t>
            </a:r>
            <a:r>
              <a:rPr lang="en-US" sz="1400" dirty="0"/>
              <a:t> × </a:t>
            </a:r>
            <a:r>
              <a:rPr lang="en-US" sz="1400" i="1" dirty="0"/>
              <a:t>I</a:t>
            </a:r>
            <a:r>
              <a:rPr lang="en-US" sz="1400" dirty="0"/>
              <a:t> ×{</a:t>
            </a:r>
            <a:r>
              <a:rPr lang="en-US" sz="1400" i="1" dirty="0"/>
              <a:t>R</a:t>
            </a:r>
            <a:r>
              <a:rPr lang="en-US" sz="1400" dirty="0"/>
              <a:t>,</a:t>
            </a:r>
            <a:r>
              <a:rPr lang="en-US" sz="1400" i="1" dirty="0"/>
              <a:t>L</a:t>
            </a:r>
            <a:r>
              <a:rPr lang="en-US" sz="1400" dirty="0"/>
              <a:t>}, and </a:t>
            </a:r>
          </a:p>
          <a:p>
            <a:pPr lvl="1">
              <a:spcBef>
                <a:spcPts val="0"/>
              </a:spcBef>
            </a:pPr>
            <a:r>
              <a:rPr lang="en-US" sz="1400" dirty="0"/>
              <a:t>a starting state </a:t>
            </a:r>
            <a:r>
              <a:rPr lang="en-US" sz="1400" i="1" dirty="0"/>
              <a:t>s</a:t>
            </a:r>
            <a:r>
              <a:rPr lang="en-US" sz="1400" baseline="-25000" dirty="0">
                <a:ea typeface="Cambria Math" pitchFamily="18" charset="0"/>
              </a:rPr>
              <a:t>0</a:t>
            </a:r>
            <a:r>
              <a:rPr lang="en-US" sz="1400" dirty="0"/>
              <a:t>.</a:t>
            </a:r>
          </a:p>
          <a:p>
            <a:pPr>
              <a:spcBef>
                <a:spcPts val="0"/>
              </a:spcBef>
            </a:pPr>
            <a:r>
              <a:rPr lang="en-US" sz="1600" dirty="0"/>
              <a:t>For some (state, symbol) pairs the partial function </a:t>
            </a:r>
            <a:r>
              <a:rPr lang="en-US" sz="1600" i="1" dirty="0"/>
              <a:t>f</a:t>
            </a:r>
            <a:r>
              <a:rPr lang="en-US" sz="1600" dirty="0"/>
              <a:t> may be undefined, but for a pair for which it is defined, there is a unique (state, symbol, direction) triple associated to this pair. </a:t>
            </a:r>
          </a:p>
          <a:p>
            <a:pPr>
              <a:spcBef>
                <a:spcPts val="0"/>
              </a:spcBef>
            </a:pPr>
            <a:r>
              <a:rPr lang="en-US" sz="1600" dirty="0"/>
              <a:t>The five-tuples corresponding to the partial function in the definition of a TM are called the </a:t>
            </a:r>
            <a:r>
              <a:rPr lang="en-US" sz="1600" i="1" dirty="0"/>
              <a:t>transition rules </a:t>
            </a:r>
            <a:r>
              <a:rPr lang="en-US" sz="1600" dirty="0"/>
              <a:t>of the machine.</a:t>
            </a:r>
          </a:p>
          <a:p>
            <a:pPr>
              <a:spcBef>
                <a:spcPts val="0"/>
              </a:spcBef>
            </a:pPr>
            <a:r>
              <a:rPr lang="en-US" sz="1600" dirty="0"/>
              <a:t>At each step, the control unit reads the current tape symbol </a:t>
            </a:r>
            <a:r>
              <a:rPr lang="en-US" sz="1600" i="1" dirty="0"/>
              <a:t>x</a:t>
            </a:r>
            <a:r>
              <a:rPr lang="en-US" sz="1600" dirty="0"/>
              <a:t>. If the control unit is in state </a:t>
            </a:r>
            <a:r>
              <a:rPr lang="en-US" sz="1600" i="1" dirty="0"/>
              <a:t>s</a:t>
            </a:r>
            <a:r>
              <a:rPr lang="en-US" sz="1600" dirty="0"/>
              <a:t> and if the partial function </a:t>
            </a:r>
            <a:r>
              <a:rPr lang="en-US" sz="1600" i="1" dirty="0"/>
              <a:t>f</a:t>
            </a:r>
            <a:r>
              <a:rPr lang="en-US" sz="1600" dirty="0"/>
              <a:t> is defined for the pair (</a:t>
            </a:r>
            <a:r>
              <a:rPr lang="en-US" sz="1600" i="1" dirty="0"/>
              <a:t>s</a:t>
            </a:r>
            <a:r>
              <a:rPr lang="en-US" sz="1600" dirty="0"/>
              <a:t>, </a:t>
            </a:r>
            <a:r>
              <a:rPr lang="en-US" sz="1600" i="1" dirty="0"/>
              <a:t>x</a:t>
            </a:r>
            <a:r>
              <a:rPr lang="en-US" sz="1600" dirty="0"/>
              <a:t>) with </a:t>
            </a:r>
            <a:r>
              <a:rPr lang="en-US" sz="1600" i="1" dirty="0"/>
              <a:t>f</a:t>
            </a:r>
            <a:r>
              <a:rPr lang="en-US" sz="1600" dirty="0"/>
              <a:t>(</a:t>
            </a:r>
            <a:r>
              <a:rPr lang="en-US" sz="1600" i="1" dirty="0"/>
              <a:t>s</a:t>
            </a:r>
            <a:r>
              <a:rPr lang="en-US" sz="1600" dirty="0"/>
              <a:t>, </a:t>
            </a:r>
            <a:r>
              <a:rPr lang="en-US" sz="1600" i="1" dirty="0"/>
              <a:t>x</a:t>
            </a:r>
            <a:r>
              <a:rPr lang="en-US" sz="1600" dirty="0"/>
              <a:t>) = (</a:t>
            </a:r>
            <a:r>
              <a:rPr lang="en-US" sz="1600" i="1" dirty="0"/>
              <a:t>s</a:t>
            </a:r>
            <a:r>
              <a:rPr lang="en-US" sz="1600" i="1" dirty="0">
                <a:ea typeface="Cambria Math"/>
              </a:rPr>
              <a:t>′</a:t>
            </a:r>
            <a:r>
              <a:rPr lang="en-US" sz="1600" dirty="0"/>
              <a:t>, </a:t>
            </a:r>
            <a:r>
              <a:rPr lang="en-US" sz="1600" i="1" dirty="0"/>
              <a:t>x</a:t>
            </a:r>
            <a:r>
              <a:rPr lang="en-US" sz="1600" dirty="0">
                <a:ea typeface="Cambria Math"/>
              </a:rPr>
              <a:t>′</a:t>
            </a:r>
            <a:r>
              <a:rPr lang="en-US" sz="1600" dirty="0"/>
              <a:t>, </a:t>
            </a:r>
            <a:r>
              <a:rPr lang="en-US" sz="1600" i="1" dirty="0"/>
              <a:t>d</a:t>
            </a:r>
            <a:r>
              <a:rPr lang="en-US" sz="1600" dirty="0"/>
              <a:t>), the control unit:</a:t>
            </a:r>
          </a:p>
          <a:p>
            <a:pPr lvl="1">
              <a:spcBef>
                <a:spcPts val="0"/>
              </a:spcBef>
            </a:pPr>
            <a:r>
              <a:rPr lang="en-US" sz="1400" dirty="0"/>
              <a:t>enters the state </a:t>
            </a:r>
            <a:r>
              <a:rPr lang="en-US" sz="1400" i="1" dirty="0"/>
              <a:t>s</a:t>
            </a:r>
            <a:r>
              <a:rPr lang="en-US" sz="1400" dirty="0">
                <a:ea typeface="Cambria Math"/>
              </a:rPr>
              <a:t>′,</a:t>
            </a:r>
            <a:endParaRPr lang="en-US" sz="1400" dirty="0"/>
          </a:p>
          <a:p>
            <a:pPr lvl="1">
              <a:spcBef>
                <a:spcPts val="0"/>
              </a:spcBef>
            </a:pPr>
            <a:r>
              <a:rPr lang="en-US" sz="1400" dirty="0"/>
              <a:t>writes the symbol </a:t>
            </a:r>
            <a:r>
              <a:rPr lang="en-US" sz="1400" i="1" dirty="0"/>
              <a:t>x</a:t>
            </a:r>
            <a:r>
              <a:rPr lang="en-US" sz="1400" dirty="0">
                <a:ea typeface="Cambria Math"/>
              </a:rPr>
              <a:t>′</a:t>
            </a:r>
            <a:r>
              <a:rPr lang="en-US" sz="1400" dirty="0"/>
              <a:t> in the current cell, erasing </a:t>
            </a:r>
            <a:r>
              <a:rPr lang="en-US" sz="1400" i="1" dirty="0"/>
              <a:t>x</a:t>
            </a:r>
            <a:r>
              <a:rPr lang="en-US" sz="1400" dirty="0"/>
              <a:t>, and</a:t>
            </a:r>
          </a:p>
          <a:p>
            <a:pPr lvl="1">
              <a:spcBef>
                <a:spcPts val="0"/>
              </a:spcBef>
            </a:pPr>
            <a:r>
              <a:rPr lang="en-US" sz="1400" dirty="0"/>
              <a:t>moves right one cell if </a:t>
            </a:r>
            <a:r>
              <a:rPr lang="en-US" sz="1400" i="1" dirty="0"/>
              <a:t>d</a:t>
            </a:r>
            <a:r>
              <a:rPr lang="en-US" sz="1400" dirty="0"/>
              <a:t> = </a:t>
            </a:r>
            <a:r>
              <a:rPr lang="en-US" sz="1400" i="1" dirty="0"/>
              <a:t>R</a:t>
            </a:r>
            <a:r>
              <a:rPr lang="en-US" sz="1400" dirty="0"/>
              <a:t> or moves left one cell if </a:t>
            </a:r>
            <a:r>
              <a:rPr lang="en-US" sz="1400" i="1" dirty="0"/>
              <a:t>d</a:t>
            </a:r>
            <a:r>
              <a:rPr lang="en-US" sz="1400" dirty="0"/>
              <a:t> = </a:t>
            </a:r>
            <a:r>
              <a:rPr lang="en-US" sz="1400" i="1" dirty="0"/>
              <a:t>L</a:t>
            </a:r>
            <a:r>
              <a:rPr lang="en-US" sz="1400" dirty="0"/>
              <a:t>.</a:t>
            </a:r>
          </a:p>
          <a:p>
            <a:pPr>
              <a:spcBef>
                <a:spcPts val="0"/>
              </a:spcBef>
            </a:pPr>
            <a:r>
              <a:rPr lang="en-US" sz="1600" dirty="0"/>
              <a:t>This step is written as the five-tuple (</a:t>
            </a:r>
            <a:r>
              <a:rPr lang="en-US" sz="1600" i="1" dirty="0"/>
              <a:t>s</a:t>
            </a:r>
            <a:r>
              <a:rPr lang="en-US" sz="1600" dirty="0"/>
              <a:t>, </a:t>
            </a:r>
            <a:r>
              <a:rPr lang="en-US" sz="1600" i="1" dirty="0"/>
              <a:t>x</a:t>
            </a:r>
            <a:r>
              <a:rPr lang="en-US" sz="1600" dirty="0"/>
              <a:t>, </a:t>
            </a:r>
            <a:r>
              <a:rPr lang="en-US" sz="1600" i="1" dirty="0"/>
              <a:t>s</a:t>
            </a:r>
            <a:r>
              <a:rPr lang="en-US" sz="1600" dirty="0">
                <a:ea typeface="Cambria Math"/>
              </a:rPr>
              <a:t>′, </a:t>
            </a:r>
            <a:r>
              <a:rPr lang="en-US" sz="1600" i="1" dirty="0">
                <a:ea typeface="Cambria Math"/>
              </a:rPr>
              <a:t>x</a:t>
            </a:r>
            <a:r>
              <a:rPr lang="en-US" sz="1600" dirty="0">
                <a:ea typeface="Cambria Math"/>
              </a:rPr>
              <a:t>′, </a:t>
            </a:r>
            <a:r>
              <a:rPr lang="en-US" sz="1600" i="1" dirty="0">
                <a:ea typeface="Cambria Math"/>
              </a:rPr>
              <a:t>d</a:t>
            </a:r>
            <a:r>
              <a:rPr lang="en-US" sz="1600" dirty="0">
                <a:ea typeface="Cambria Math"/>
              </a:rPr>
              <a:t>).  Turing machines are defined by specifying a set of such five-tuples. If the partial function </a:t>
            </a:r>
            <a:r>
              <a:rPr lang="en-US" sz="1600" i="1" dirty="0">
                <a:ea typeface="Cambria Math"/>
              </a:rPr>
              <a:t>f</a:t>
            </a:r>
            <a:r>
              <a:rPr lang="en-US" sz="1600" dirty="0">
                <a:ea typeface="Cambria Math"/>
              </a:rPr>
              <a:t> is undefined for the pair (</a:t>
            </a:r>
            <a:r>
              <a:rPr lang="en-US" sz="1600" i="1" dirty="0">
                <a:ea typeface="Cambria Math"/>
              </a:rPr>
              <a:t>s</a:t>
            </a:r>
            <a:r>
              <a:rPr lang="en-US" sz="1600" dirty="0">
                <a:ea typeface="Cambria Math"/>
              </a:rPr>
              <a:t>, </a:t>
            </a:r>
            <a:r>
              <a:rPr lang="en-US" sz="1600" i="1" dirty="0">
                <a:ea typeface="Cambria Math"/>
              </a:rPr>
              <a:t>x</a:t>
            </a:r>
            <a:r>
              <a:rPr lang="en-US" sz="1600" dirty="0">
                <a:ea typeface="Cambria Math"/>
              </a:rPr>
              <a:t>) then </a:t>
            </a:r>
            <a:r>
              <a:rPr lang="en-US" sz="1600" i="1" dirty="0">
                <a:ea typeface="Cambria Math"/>
              </a:rPr>
              <a:t>T</a:t>
            </a:r>
            <a:r>
              <a:rPr lang="en-US" sz="1600" dirty="0">
                <a:ea typeface="Cambria Math"/>
              </a:rPr>
              <a:t>  will </a:t>
            </a:r>
            <a:r>
              <a:rPr lang="en-US" sz="1600" i="1" dirty="0">
                <a:ea typeface="Cambria Math"/>
              </a:rPr>
              <a:t>halt</a:t>
            </a:r>
            <a:r>
              <a:rPr lang="en-US" sz="1600" dirty="0">
                <a:ea typeface="Cambria Math"/>
              </a:rPr>
              <a:t>.  </a:t>
            </a:r>
          </a:p>
          <a:p>
            <a:pPr>
              <a:spcBef>
                <a:spcPts val="0"/>
              </a:spcBef>
            </a:pPr>
            <a:r>
              <a:rPr lang="en-US" sz="1600" dirty="0">
                <a:ea typeface="Cambria Math"/>
              </a:rPr>
              <a:t>At the beginning of its operation a TM is assumed to be in the initial state </a:t>
            </a:r>
            <a:r>
              <a:rPr lang="en-US" sz="1600" i="1" dirty="0"/>
              <a:t>s</a:t>
            </a:r>
            <a:r>
              <a:rPr lang="en-US" sz="1600" baseline="-25000" dirty="0">
                <a:ea typeface="Cambria Math" pitchFamily="18" charset="0"/>
              </a:rPr>
              <a:t>0   </a:t>
            </a:r>
            <a:r>
              <a:rPr lang="en-US" sz="1600" dirty="0">
                <a:ea typeface="Cambria Math" pitchFamily="18" charset="0"/>
              </a:rPr>
              <a:t> and to be positioned over the leftmost nonblank symbol on the tape. This is the </a:t>
            </a:r>
            <a:r>
              <a:rPr lang="en-US" sz="1600" i="1" dirty="0">
                <a:ea typeface="Cambria Math" pitchFamily="18" charset="0"/>
              </a:rPr>
              <a:t>initial positio</a:t>
            </a:r>
            <a:r>
              <a:rPr lang="en-US" sz="1600" dirty="0">
                <a:ea typeface="Cambria Math" pitchFamily="18" charset="0"/>
              </a:rPr>
              <a:t>n of the machine.</a:t>
            </a:r>
            <a:endParaRPr lang="en-US" sz="1600" dirty="0"/>
          </a:p>
        </p:txBody>
      </p:sp>
    </p:spTree>
    <p:extLst>
      <p:ext uri="{BB962C8B-B14F-4D97-AF65-F5344CB8AC3E}">
        <p14:creationId xmlns:p14="http://schemas.microsoft.com/office/powerpoint/2010/main" val="1091569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TM in Operation</a:t>
            </a:r>
          </a:p>
        </p:txBody>
      </p:sp>
      <p:sp>
        <p:nvSpPr>
          <p:cNvPr id="3" name="Content Placeholder 2"/>
          <p:cNvSpPr>
            <a:spLocks noGrp="1"/>
          </p:cNvSpPr>
          <p:nvPr>
            <p:ph idx="1"/>
          </p:nvPr>
        </p:nvSpPr>
        <p:spPr>
          <a:xfrm>
            <a:off x="457200" y="1295400"/>
            <a:ext cx="4937760" cy="5120640"/>
          </a:xfrm>
        </p:spPr>
        <p:txBody>
          <a:bodyPr/>
          <a:lstStyle/>
          <a:p>
            <a:r>
              <a:rPr lang="en-US" sz="2800" b="1" dirty="0"/>
              <a:t>Example</a:t>
            </a:r>
            <a:r>
              <a:rPr lang="en-US" sz="2800" dirty="0"/>
              <a:t>: What is the final tape when the TM </a:t>
            </a:r>
            <a:r>
              <a:rPr lang="en-US" sz="2800" i="1" dirty="0"/>
              <a:t>T</a:t>
            </a:r>
            <a:r>
              <a:rPr lang="en-US" sz="2800" dirty="0"/>
              <a:t> defined by the seven five-tuples</a:t>
            </a:r>
            <a:br>
              <a:rPr lang="en-US" sz="2800" dirty="0"/>
            </a:br>
            <a:r>
              <a:rPr lang="en-US" sz="2800" dirty="0"/>
              <a:t>(</a:t>
            </a:r>
            <a:r>
              <a:rPr lang="en-US" sz="2800" i="1" dirty="0"/>
              <a:t>s</a:t>
            </a:r>
            <a:r>
              <a:rPr lang="en-US" sz="2800" baseline="-25000" dirty="0">
                <a:ea typeface="Cambria Math" pitchFamily="18" charset="0"/>
              </a:rPr>
              <a:t>0</a:t>
            </a:r>
            <a:r>
              <a:rPr lang="en-US" sz="2800" dirty="0">
                <a:ea typeface="Cambria Math" pitchFamily="18" charset="0"/>
              </a:rPr>
              <a:t>, 0,</a:t>
            </a:r>
            <a:r>
              <a:rPr lang="en-US" sz="2800" i="1" dirty="0"/>
              <a:t> s</a:t>
            </a:r>
            <a:r>
              <a:rPr lang="en-US" sz="2800" baseline="-25000" dirty="0">
                <a:ea typeface="Cambria Math" pitchFamily="18" charset="0"/>
              </a:rPr>
              <a:t>0</a:t>
            </a:r>
            <a:r>
              <a:rPr lang="en-US" sz="2800" dirty="0">
                <a:ea typeface="Cambria Math" pitchFamily="18" charset="0"/>
              </a:rPr>
              <a:t>, 0, </a:t>
            </a:r>
            <a:r>
              <a:rPr lang="en-US" sz="2800" i="1" dirty="0">
                <a:ea typeface="Cambria Math" pitchFamily="18" charset="0"/>
              </a:rPr>
              <a:t>R</a:t>
            </a:r>
            <a:r>
              <a:rPr lang="en-US" sz="2800" dirty="0">
                <a:ea typeface="Cambria Math" pitchFamily="18" charset="0"/>
              </a:rPr>
              <a:t>),</a:t>
            </a:r>
            <a:r>
              <a:rPr lang="en-US" sz="2800" dirty="0"/>
              <a:t> (</a:t>
            </a:r>
            <a:r>
              <a:rPr lang="en-US" sz="2800" i="1" dirty="0"/>
              <a:t>s</a:t>
            </a:r>
            <a:r>
              <a:rPr lang="en-US" sz="2800" baseline="-25000" dirty="0">
                <a:ea typeface="Cambria Math" pitchFamily="18" charset="0"/>
              </a:rPr>
              <a:t>0</a:t>
            </a:r>
            <a:r>
              <a:rPr lang="en-US" sz="2800" dirty="0">
                <a:ea typeface="Cambria Math" pitchFamily="18" charset="0"/>
              </a:rPr>
              <a:t>, 1,</a:t>
            </a:r>
            <a:r>
              <a:rPr lang="en-US" sz="2800" i="1" dirty="0"/>
              <a:t> s</a:t>
            </a:r>
            <a:r>
              <a:rPr lang="en-US" sz="2800" baseline="-25000" dirty="0">
                <a:ea typeface="Cambria Math" pitchFamily="18" charset="0"/>
              </a:rPr>
              <a:t>1</a:t>
            </a:r>
            <a:r>
              <a:rPr lang="en-US" sz="2800" dirty="0">
                <a:ea typeface="Cambria Math" pitchFamily="18" charset="0"/>
              </a:rPr>
              <a:t>, 1, </a:t>
            </a:r>
            <a:r>
              <a:rPr lang="en-US" sz="2800" i="1" dirty="0">
                <a:ea typeface="Cambria Math" pitchFamily="18" charset="0"/>
              </a:rPr>
              <a:t>R</a:t>
            </a:r>
            <a:r>
              <a:rPr lang="en-US" sz="2800" dirty="0">
                <a:ea typeface="Cambria Math" pitchFamily="18" charset="0"/>
              </a:rPr>
              <a:t>),</a:t>
            </a:r>
            <a:r>
              <a:rPr lang="en-US" sz="2800" dirty="0"/>
              <a:t>   (</a:t>
            </a:r>
            <a:r>
              <a:rPr lang="en-US" sz="2800" i="1" dirty="0"/>
              <a:t>s</a:t>
            </a:r>
            <a:r>
              <a:rPr lang="en-US" sz="2800" baseline="-25000" dirty="0">
                <a:ea typeface="Cambria Math" pitchFamily="18" charset="0"/>
              </a:rPr>
              <a:t>0</a:t>
            </a:r>
            <a:r>
              <a:rPr lang="en-US" sz="2800" dirty="0">
                <a:ea typeface="Cambria Math" pitchFamily="18" charset="0"/>
              </a:rPr>
              <a:t>, </a:t>
            </a:r>
            <a:r>
              <a:rPr lang="en-US" sz="2800" i="1" dirty="0">
                <a:ea typeface="Cambria Math" pitchFamily="18" charset="0"/>
              </a:rPr>
              <a:t>B</a:t>
            </a:r>
            <a:r>
              <a:rPr lang="en-US" sz="2800" dirty="0">
                <a:ea typeface="Cambria Math" pitchFamily="18" charset="0"/>
              </a:rPr>
              <a:t>,</a:t>
            </a:r>
            <a:r>
              <a:rPr lang="en-US" sz="2800" i="1" dirty="0"/>
              <a:t> s</a:t>
            </a:r>
            <a:r>
              <a:rPr lang="en-US" sz="2800" baseline="-25000" dirty="0">
                <a:ea typeface="Cambria Math" pitchFamily="18" charset="0"/>
              </a:rPr>
              <a:t>3</a:t>
            </a:r>
            <a:r>
              <a:rPr lang="en-US" sz="2800" dirty="0">
                <a:ea typeface="Cambria Math" pitchFamily="18" charset="0"/>
              </a:rPr>
              <a:t>,</a:t>
            </a:r>
            <a:r>
              <a:rPr lang="en-US" sz="2800" i="1" dirty="0">
                <a:ea typeface="Cambria Math" pitchFamily="18" charset="0"/>
              </a:rPr>
              <a:t> B</a:t>
            </a:r>
            <a:r>
              <a:rPr lang="en-US" sz="2800" dirty="0">
                <a:ea typeface="Cambria Math" pitchFamily="18" charset="0"/>
              </a:rPr>
              <a:t>, </a:t>
            </a:r>
            <a:r>
              <a:rPr lang="en-US" sz="2800" i="1" dirty="0">
                <a:ea typeface="Cambria Math" pitchFamily="18" charset="0"/>
              </a:rPr>
              <a:t>R</a:t>
            </a:r>
            <a:r>
              <a:rPr lang="en-US" sz="2800" dirty="0">
                <a:ea typeface="Cambria Math" pitchFamily="18" charset="0"/>
              </a:rPr>
              <a:t>),</a:t>
            </a:r>
            <a:r>
              <a:rPr lang="en-US" sz="2800" dirty="0"/>
              <a:t> (</a:t>
            </a:r>
            <a:r>
              <a:rPr lang="en-US" sz="2800" i="1" dirty="0"/>
              <a:t>s</a:t>
            </a:r>
            <a:r>
              <a:rPr lang="en-US" sz="2800" baseline="-25000" dirty="0">
                <a:ea typeface="Cambria Math" pitchFamily="18" charset="0"/>
              </a:rPr>
              <a:t>1</a:t>
            </a:r>
            <a:r>
              <a:rPr lang="en-US" sz="2800" dirty="0">
                <a:ea typeface="Cambria Math" pitchFamily="18" charset="0"/>
              </a:rPr>
              <a:t>, 0,</a:t>
            </a:r>
            <a:r>
              <a:rPr lang="en-US" sz="2800" i="1" dirty="0"/>
              <a:t> s</a:t>
            </a:r>
            <a:r>
              <a:rPr lang="en-US" sz="2800" baseline="-25000" dirty="0">
                <a:ea typeface="Cambria Math" pitchFamily="18" charset="0"/>
              </a:rPr>
              <a:t>0</a:t>
            </a:r>
            <a:r>
              <a:rPr lang="en-US" sz="2800" dirty="0">
                <a:ea typeface="Cambria Math" pitchFamily="18" charset="0"/>
              </a:rPr>
              <a:t>, 0, </a:t>
            </a:r>
            <a:r>
              <a:rPr lang="en-US" sz="2800" i="1" dirty="0">
                <a:ea typeface="Cambria Math" pitchFamily="18" charset="0"/>
              </a:rPr>
              <a:t>R</a:t>
            </a:r>
            <a:r>
              <a:rPr lang="en-US" sz="2800" dirty="0">
                <a:ea typeface="Cambria Math" pitchFamily="18" charset="0"/>
              </a:rPr>
              <a:t>),</a:t>
            </a:r>
            <a:r>
              <a:rPr lang="en-US" sz="2800" dirty="0"/>
              <a:t> (</a:t>
            </a:r>
            <a:r>
              <a:rPr lang="en-US" sz="2800" i="1" dirty="0"/>
              <a:t>s</a:t>
            </a:r>
            <a:r>
              <a:rPr lang="en-US" sz="2800" baseline="-25000" dirty="0">
                <a:ea typeface="Cambria Math" pitchFamily="18" charset="0"/>
              </a:rPr>
              <a:t>1</a:t>
            </a:r>
            <a:r>
              <a:rPr lang="en-US" sz="2800" dirty="0">
                <a:ea typeface="Cambria Math" pitchFamily="18" charset="0"/>
              </a:rPr>
              <a:t>, 1,</a:t>
            </a:r>
            <a:r>
              <a:rPr lang="en-US" sz="2800" i="1" dirty="0"/>
              <a:t> s</a:t>
            </a:r>
            <a:r>
              <a:rPr lang="en-US" sz="2800" baseline="-25000" dirty="0">
                <a:ea typeface="Cambria Math" pitchFamily="18" charset="0"/>
              </a:rPr>
              <a:t>2</a:t>
            </a:r>
            <a:r>
              <a:rPr lang="en-US" sz="2800" dirty="0">
                <a:ea typeface="Cambria Math" pitchFamily="18" charset="0"/>
              </a:rPr>
              <a:t>, 0, </a:t>
            </a:r>
            <a:r>
              <a:rPr lang="en-US" sz="2800" i="1" dirty="0">
                <a:ea typeface="Cambria Math" pitchFamily="18" charset="0"/>
              </a:rPr>
              <a:t>L</a:t>
            </a:r>
            <a:r>
              <a:rPr lang="en-US" sz="2800" dirty="0">
                <a:ea typeface="Cambria Math" pitchFamily="18" charset="0"/>
              </a:rPr>
              <a:t>),</a:t>
            </a:r>
            <a:r>
              <a:rPr lang="en-US" sz="2800" dirty="0"/>
              <a:t> (</a:t>
            </a:r>
            <a:r>
              <a:rPr lang="en-US" sz="2800" i="1" dirty="0"/>
              <a:t>s</a:t>
            </a:r>
            <a:r>
              <a:rPr lang="en-US" sz="2800" baseline="-25000" dirty="0">
                <a:ea typeface="Cambria Math" pitchFamily="18" charset="0"/>
              </a:rPr>
              <a:t>1</a:t>
            </a:r>
            <a:r>
              <a:rPr lang="en-US" sz="2800" dirty="0">
                <a:ea typeface="Cambria Math" pitchFamily="18" charset="0"/>
              </a:rPr>
              <a:t>,</a:t>
            </a:r>
            <a:r>
              <a:rPr lang="en-US" sz="2800" i="1" dirty="0">
                <a:ea typeface="Cambria Math" pitchFamily="18" charset="0"/>
              </a:rPr>
              <a:t> B</a:t>
            </a:r>
            <a:r>
              <a:rPr lang="en-US" sz="2800" dirty="0">
                <a:ea typeface="Cambria Math" pitchFamily="18" charset="0"/>
              </a:rPr>
              <a:t>,</a:t>
            </a:r>
            <a:r>
              <a:rPr lang="en-US" sz="2800" i="1" dirty="0"/>
              <a:t> s</a:t>
            </a:r>
            <a:r>
              <a:rPr lang="en-US" sz="2800" baseline="-25000" dirty="0">
                <a:ea typeface="Cambria Math" pitchFamily="18" charset="0"/>
              </a:rPr>
              <a:t>3</a:t>
            </a:r>
            <a:r>
              <a:rPr lang="en-US" sz="2800" dirty="0">
                <a:ea typeface="Cambria Math" pitchFamily="18" charset="0"/>
              </a:rPr>
              <a:t>,</a:t>
            </a:r>
            <a:r>
              <a:rPr lang="en-US" sz="2800" i="1" dirty="0">
                <a:ea typeface="Cambria Math" pitchFamily="18" charset="0"/>
              </a:rPr>
              <a:t> B</a:t>
            </a:r>
            <a:r>
              <a:rPr lang="en-US" sz="2800" dirty="0">
                <a:ea typeface="Cambria Math" pitchFamily="18" charset="0"/>
              </a:rPr>
              <a:t>, </a:t>
            </a:r>
            <a:r>
              <a:rPr lang="en-US" sz="2800" i="1" dirty="0">
                <a:ea typeface="Cambria Math" pitchFamily="18" charset="0"/>
              </a:rPr>
              <a:t>R</a:t>
            </a:r>
            <a:r>
              <a:rPr lang="en-US" sz="2800" dirty="0">
                <a:ea typeface="Cambria Math" pitchFamily="18" charset="0"/>
              </a:rPr>
              <a:t>), and </a:t>
            </a:r>
            <a:r>
              <a:rPr lang="en-US" sz="2800" dirty="0"/>
              <a:t> (</a:t>
            </a:r>
            <a:r>
              <a:rPr lang="en-US" sz="2800" i="1" dirty="0"/>
              <a:t>s</a:t>
            </a:r>
            <a:r>
              <a:rPr lang="en-US" sz="2800" baseline="-25000" dirty="0">
                <a:ea typeface="Cambria Math" pitchFamily="18" charset="0"/>
              </a:rPr>
              <a:t>2</a:t>
            </a:r>
            <a:r>
              <a:rPr lang="en-US" sz="2800" dirty="0">
                <a:ea typeface="Cambria Math" pitchFamily="18" charset="0"/>
              </a:rPr>
              <a:t>, 1,</a:t>
            </a:r>
            <a:r>
              <a:rPr lang="en-US" sz="2800" i="1" dirty="0"/>
              <a:t> s</a:t>
            </a:r>
            <a:r>
              <a:rPr lang="en-US" sz="2800" baseline="-25000" dirty="0">
                <a:ea typeface="Cambria Math" pitchFamily="18" charset="0"/>
              </a:rPr>
              <a:t>3</a:t>
            </a:r>
            <a:r>
              <a:rPr lang="en-US" sz="2800" dirty="0">
                <a:ea typeface="Cambria Math" pitchFamily="18" charset="0"/>
              </a:rPr>
              <a:t>, 0, </a:t>
            </a:r>
            <a:r>
              <a:rPr lang="en-US" sz="2800" i="1" dirty="0">
                <a:ea typeface="Cambria Math" pitchFamily="18" charset="0"/>
              </a:rPr>
              <a:t>R</a:t>
            </a:r>
            <a:r>
              <a:rPr lang="en-US" sz="2800" dirty="0">
                <a:ea typeface="Cambria Math" pitchFamily="18" charset="0"/>
              </a:rPr>
              <a:t>) is run on the tape shown here in (a)?</a:t>
            </a:r>
          </a:p>
          <a:p>
            <a:pPr>
              <a:spcBef>
                <a:spcPts val="2400"/>
              </a:spcBef>
            </a:pPr>
            <a:r>
              <a:rPr lang="en-US" sz="2800" b="1" dirty="0">
                <a:ea typeface="Cambria Math" pitchFamily="18" charset="0"/>
              </a:rPr>
              <a:t>Solution</a:t>
            </a:r>
            <a:r>
              <a:rPr lang="en-US" sz="2800" dirty="0">
                <a:ea typeface="Cambria Math" pitchFamily="18" charset="0"/>
              </a:rPr>
              <a:t>: The transitions of this TM are shown to the right. The final tape is shown in (g).</a:t>
            </a:r>
            <a:endParaRPr lang="en-US" sz="2800" dirty="0"/>
          </a:p>
        </p:txBody>
      </p:sp>
      <p:pic>
        <p:nvPicPr>
          <p:cNvPr id="7" name="Picture 3" descr="Illustration of 7 steps, A through G, produced by running T on the tape in figure 1."/>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5638800" y="1295400"/>
            <a:ext cx="3078988" cy="5303520"/>
          </a:xfrm>
          <a:prstGeom prst="rect">
            <a:avLst/>
          </a:prstGeom>
          <a:extLst>
            <a:ext uri="{909E8E84-426E-40DD-AFC4-6F175D3DCCD1}">
              <a14:hiddenFill xmlns:a14="http://schemas.microsoft.com/office/drawing/2010/main">
                <a:solidFill>
                  <a:srgbClr val="FFFFFF"/>
                </a:solidFill>
              </a14:hiddenFill>
            </a:ext>
          </a:extLst>
        </p:spPr>
      </p:pic>
      <p:sp>
        <p:nvSpPr>
          <p:cNvPr id="8" name="Text Placeholder 4"/>
          <p:cNvSpPr>
            <a:spLocks noGrp="1"/>
          </p:cNvSpPr>
          <p:nvPr>
            <p:ph type="body" sz="quarter" idx="14"/>
          </p:nvPr>
        </p:nvSpPr>
        <p:spPr>
          <a:xfrm>
            <a:off x="3465576" y="6477000"/>
            <a:ext cx="2212848" cy="182880"/>
          </a:xfrm>
        </p:spPr>
        <p:txBody>
          <a:bodyPr/>
          <a:lstStyle/>
          <a:p>
            <a:pPr lvl="0"/>
            <a:r>
              <a:rPr lang="en-IN" sz="1200" dirty="0">
                <a:solidFill>
                  <a:prstClr val="black"/>
                </a:solidFill>
                <a:hlinkClick r:id="rId3" action="ppaction://hlinksldjump"/>
              </a:rPr>
              <a:t>Jump to long description</a:t>
            </a:r>
            <a:endParaRPr lang="en-IN" sz="1200" dirty="0">
              <a:solidFill>
                <a:prstClr val="black"/>
              </a:solidFill>
              <a:hlinkClick r:id="" action="ppaction://noaction"/>
            </a:endParaRPr>
          </a:p>
        </p:txBody>
      </p:sp>
    </p:spTree>
    <p:extLst>
      <p:ext uri="{BB962C8B-B14F-4D97-AF65-F5344CB8AC3E}">
        <p14:creationId xmlns:p14="http://schemas.microsoft.com/office/powerpoint/2010/main" val="4820751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TM to Recognize Sets</a:t>
            </a:r>
            <a:r>
              <a:rPr lang="en-US" sz="1500" dirty="0"/>
              <a:t> 1</a:t>
            </a:r>
            <a:endParaRPr lang="en-US" dirty="0"/>
          </a:p>
        </p:txBody>
      </p:sp>
      <p:sp>
        <p:nvSpPr>
          <p:cNvPr id="3" name="Content Placeholder 2"/>
          <p:cNvSpPr>
            <a:spLocks noGrp="1"/>
          </p:cNvSpPr>
          <p:nvPr>
            <p:ph idx="1"/>
          </p:nvPr>
        </p:nvSpPr>
        <p:spPr/>
        <p:txBody>
          <a:bodyPr/>
          <a:lstStyle/>
          <a:p>
            <a:r>
              <a:rPr lang="en-US" sz="2400" dirty="0"/>
              <a:t>Let </a:t>
            </a:r>
            <a:r>
              <a:rPr lang="en-US" sz="2400" i="1" dirty="0"/>
              <a:t>V</a:t>
            </a:r>
            <a:r>
              <a:rPr lang="en-US" sz="2400" dirty="0"/>
              <a:t> be a subset of an alphabet </a:t>
            </a:r>
            <a:r>
              <a:rPr lang="en-US" sz="2400" i="1" dirty="0"/>
              <a:t>I</a:t>
            </a:r>
            <a:r>
              <a:rPr lang="en-US" sz="2400" dirty="0"/>
              <a:t>. A TM </a:t>
            </a:r>
            <a:r>
              <a:rPr lang="en-US" sz="2400" i="1" dirty="0"/>
              <a:t>T</a:t>
            </a:r>
            <a:r>
              <a:rPr lang="en-US" sz="2400" dirty="0"/>
              <a:t> = (</a:t>
            </a:r>
            <a:r>
              <a:rPr lang="en-US" sz="2400" i="1" dirty="0"/>
              <a:t>S</a:t>
            </a:r>
            <a:r>
              <a:rPr lang="en-US" sz="2400" dirty="0"/>
              <a:t>, </a:t>
            </a:r>
            <a:r>
              <a:rPr lang="en-US" sz="2400" i="1" dirty="0"/>
              <a:t>I</a:t>
            </a:r>
            <a:r>
              <a:rPr lang="en-US" sz="2400" dirty="0"/>
              <a:t>, </a:t>
            </a:r>
            <a:r>
              <a:rPr lang="en-US" sz="2400" i="1" dirty="0"/>
              <a:t>f</a:t>
            </a:r>
            <a:r>
              <a:rPr lang="en-US" sz="2400" dirty="0"/>
              <a:t>, </a:t>
            </a:r>
            <a:r>
              <a:rPr lang="en-US" sz="2400" i="1" dirty="0"/>
              <a:t>s</a:t>
            </a:r>
            <a:r>
              <a:rPr lang="en-US" sz="2400" baseline="-25000" dirty="0">
                <a:ea typeface="Cambria Math" pitchFamily="18" charset="0"/>
              </a:rPr>
              <a:t>0</a:t>
            </a:r>
            <a:r>
              <a:rPr lang="en-US" sz="2400" dirty="0"/>
              <a:t>) </a:t>
            </a:r>
            <a:r>
              <a:rPr lang="en-US" sz="2400" i="1" dirty="0"/>
              <a:t>recognizes</a:t>
            </a:r>
            <a:r>
              <a:rPr lang="en-US" sz="2400" dirty="0"/>
              <a:t> a string </a:t>
            </a:r>
            <a:r>
              <a:rPr lang="en-US" sz="2400" i="1" dirty="0"/>
              <a:t>x</a:t>
            </a:r>
            <a:r>
              <a:rPr lang="en-US" sz="2400" dirty="0"/>
              <a:t> in </a:t>
            </a:r>
            <a:r>
              <a:rPr lang="en-US" sz="2400" i="1" dirty="0"/>
              <a:t>V</a:t>
            </a:r>
            <a:r>
              <a:rPr lang="en-US" sz="2400" dirty="0"/>
              <a:t>* if and only if </a:t>
            </a:r>
            <a:r>
              <a:rPr lang="en-US" sz="2400" i="1" dirty="0"/>
              <a:t>T</a:t>
            </a:r>
            <a:r>
              <a:rPr lang="en-US" sz="2400" dirty="0"/>
              <a:t>, starting in the initial position when </a:t>
            </a:r>
            <a:r>
              <a:rPr lang="en-US" sz="2400" i="1" dirty="0"/>
              <a:t>x</a:t>
            </a:r>
            <a:r>
              <a:rPr lang="en-US" sz="2400" dirty="0"/>
              <a:t> is written on the tape, halts in a final state. </a:t>
            </a:r>
          </a:p>
          <a:p>
            <a:r>
              <a:rPr lang="en-US" sz="2400" i="1" dirty="0"/>
              <a:t>T</a:t>
            </a:r>
            <a:r>
              <a:rPr lang="en-US" sz="2400" dirty="0"/>
              <a:t> is said to </a:t>
            </a:r>
            <a:r>
              <a:rPr lang="en-US" sz="2400" i="1" dirty="0"/>
              <a:t>recognize</a:t>
            </a:r>
            <a:r>
              <a:rPr lang="en-US" sz="2400" dirty="0"/>
              <a:t> a subset </a:t>
            </a:r>
            <a:r>
              <a:rPr lang="en-US" sz="2400" i="1" dirty="0"/>
              <a:t>A</a:t>
            </a:r>
            <a:r>
              <a:rPr lang="en-US" sz="2400" dirty="0"/>
              <a:t> of </a:t>
            </a:r>
            <a:r>
              <a:rPr lang="en-US" sz="2400" i="1" dirty="0"/>
              <a:t>V</a:t>
            </a:r>
            <a:r>
              <a:rPr lang="en-US" sz="2400" dirty="0"/>
              <a:t>* if </a:t>
            </a:r>
            <a:r>
              <a:rPr lang="en-US" sz="2400" i="1" dirty="0"/>
              <a:t>x</a:t>
            </a:r>
            <a:r>
              <a:rPr lang="en-US" sz="2400" dirty="0"/>
              <a:t> is recognized by </a:t>
            </a:r>
            <a:r>
              <a:rPr lang="en-US" sz="2400" i="1" dirty="0"/>
              <a:t>T</a:t>
            </a:r>
            <a:r>
              <a:rPr lang="en-US" sz="2400" dirty="0"/>
              <a:t> if and only if </a:t>
            </a:r>
            <a:r>
              <a:rPr lang="en-US" sz="2400" i="1" dirty="0"/>
              <a:t>x</a:t>
            </a:r>
            <a:r>
              <a:rPr lang="en-US" sz="2400" dirty="0"/>
              <a:t> belongs to </a:t>
            </a:r>
            <a:r>
              <a:rPr lang="en-US" sz="2400" i="1" dirty="0"/>
              <a:t>A</a:t>
            </a:r>
            <a:r>
              <a:rPr lang="en-US" sz="2400" dirty="0"/>
              <a:t>.</a:t>
            </a:r>
          </a:p>
          <a:p>
            <a:r>
              <a:rPr lang="en-US" sz="2400" dirty="0"/>
              <a:t>Note that to recognize a subset </a:t>
            </a:r>
            <a:r>
              <a:rPr lang="en-US" sz="2400" i="1" dirty="0"/>
              <a:t>A</a:t>
            </a:r>
            <a:r>
              <a:rPr lang="en-US" sz="2400" dirty="0"/>
              <a:t> of </a:t>
            </a:r>
            <a:r>
              <a:rPr lang="en-US" sz="2400" i="1" dirty="0"/>
              <a:t>V</a:t>
            </a:r>
            <a:r>
              <a:rPr lang="en-US" sz="2400" dirty="0"/>
              <a:t>* we can use symbols not in </a:t>
            </a:r>
            <a:r>
              <a:rPr lang="en-US" sz="2400" i="1" dirty="0"/>
              <a:t>V</a:t>
            </a:r>
            <a:r>
              <a:rPr lang="en-US" sz="2400" dirty="0"/>
              <a:t>. This means that the input alphabet </a:t>
            </a:r>
            <a:r>
              <a:rPr lang="en-US" sz="2400" i="1" dirty="0"/>
              <a:t>I</a:t>
            </a:r>
            <a:r>
              <a:rPr lang="en-US" sz="2400" dirty="0"/>
              <a:t> may include symbols not in </a:t>
            </a:r>
            <a:r>
              <a:rPr lang="en-US" sz="2400" i="1" dirty="0"/>
              <a:t>V</a:t>
            </a:r>
            <a:r>
              <a:rPr lang="en-US" sz="2400" dirty="0"/>
              <a:t>. We will see that these extra symbols are used as markers.</a:t>
            </a:r>
          </a:p>
          <a:p>
            <a:r>
              <a:rPr lang="en-US" sz="2400" dirty="0"/>
              <a:t>A TM operating on a tape containing the symbols of a string  </a:t>
            </a:r>
            <a:r>
              <a:rPr lang="en-US" sz="2400" i="1" dirty="0"/>
              <a:t>x</a:t>
            </a:r>
            <a:r>
              <a:rPr lang="en-US" sz="2400" dirty="0"/>
              <a:t> in consecutive cells</a:t>
            </a:r>
            <a:r>
              <a:rPr lang="en-US" sz="2400" i="1" dirty="0"/>
              <a:t>, </a:t>
            </a:r>
            <a:r>
              <a:rPr lang="en-US" sz="2400" dirty="0"/>
              <a:t>does not recognize  </a:t>
            </a:r>
            <a:r>
              <a:rPr lang="en-US" sz="2400" i="1" dirty="0"/>
              <a:t>x</a:t>
            </a:r>
            <a:r>
              <a:rPr lang="en-US" sz="2400" dirty="0"/>
              <a:t> if it does not halt or halts in a state that is not final.</a:t>
            </a:r>
          </a:p>
        </p:txBody>
      </p:sp>
    </p:spTree>
    <p:extLst>
      <p:ext uri="{BB962C8B-B14F-4D97-AF65-F5344CB8AC3E}">
        <p14:creationId xmlns:p14="http://schemas.microsoft.com/office/powerpoint/2010/main" val="2815112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TMs to Recognize Sets</a:t>
            </a:r>
            <a:r>
              <a:rPr lang="en-US" sz="1500" dirty="0"/>
              <a:t> 2</a:t>
            </a:r>
          </a:p>
        </p:txBody>
      </p:sp>
      <p:sp>
        <p:nvSpPr>
          <p:cNvPr id="3" name="Content Placeholder 2"/>
          <p:cNvSpPr>
            <a:spLocks noGrp="1"/>
          </p:cNvSpPr>
          <p:nvPr>
            <p:ph idx="1"/>
          </p:nvPr>
        </p:nvSpPr>
        <p:spPr>
          <a:xfrm>
            <a:off x="457200" y="1295400"/>
            <a:ext cx="8229600" cy="685800"/>
          </a:xfrm>
        </p:spPr>
        <p:txBody>
          <a:bodyPr/>
          <a:lstStyle/>
          <a:p>
            <a:r>
              <a:rPr lang="en-US" sz="2200" dirty="0"/>
              <a:t>In Section </a:t>
            </a:r>
            <a:r>
              <a:rPr lang="en-US" sz="2200" dirty="0">
                <a:ea typeface="Cambria Math" pitchFamily="18" charset="0"/>
              </a:rPr>
              <a:t>13.4</a:t>
            </a:r>
            <a:r>
              <a:rPr lang="en-US" sz="2200" dirty="0"/>
              <a:t> we showed that there is no DFA that recognizes the set the set</a:t>
            </a:r>
          </a:p>
        </p:txBody>
      </p:sp>
      <p:graphicFrame>
        <p:nvGraphicFramePr>
          <p:cNvPr id="8" name="Object 3"/>
          <p:cNvGraphicFramePr>
            <a:graphicFrameLocks noChangeAspect="1"/>
          </p:cNvGraphicFramePr>
          <p:nvPr>
            <p:extLst>
              <p:ext uri="{D42A27DB-BD31-4B8C-83A1-F6EECF244321}">
                <p14:modId xmlns:p14="http://schemas.microsoft.com/office/powerpoint/2010/main" val="3140052646"/>
              </p:ext>
            </p:extLst>
          </p:nvPr>
        </p:nvGraphicFramePr>
        <p:xfrm>
          <a:off x="1371600" y="1612900"/>
          <a:ext cx="1485864" cy="502848"/>
        </p:xfrm>
        <a:graphic>
          <a:graphicData uri="http://schemas.openxmlformats.org/presentationml/2006/ole">
            <mc:AlternateContent xmlns:mc="http://schemas.openxmlformats.org/markup-compatibility/2006">
              <mc:Choice xmlns:v="urn:schemas-microsoft-com:vml" Requires="v">
                <p:oleObj spid="_x0000_s55334" name="Equation" r:id="rId3" imgW="825480" imgH="279360" progId="Equation.DSMT4">
                  <p:embed/>
                </p:oleObj>
              </mc:Choice>
              <mc:Fallback>
                <p:oleObj name="Equation" r:id="rId3" imgW="825480" imgH="279360" progId="Equation.DSMT4">
                  <p:embed/>
                  <p:pic>
                    <p:nvPicPr>
                      <p:cNvPr id="0" name=""/>
                      <p:cNvPicPr/>
                      <p:nvPr/>
                    </p:nvPicPr>
                    <p:blipFill>
                      <a:blip r:embed="rId4"/>
                      <a:stretch>
                        <a:fillRect/>
                      </a:stretch>
                    </p:blipFill>
                    <p:spPr>
                      <a:xfrm>
                        <a:off x="1371600" y="1612900"/>
                        <a:ext cx="1485864" cy="502848"/>
                      </a:xfrm>
                      <a:prstGeom prst="rect">
                        <a:avLst/>
                      </a:prstGeom>
                    </p:spPr>
                  </p:pic>
                </p:oleObj>
              </mc:Fallback>
            </mc:AlternateContent>
          </a:graphicData>
        </a:graphic>
      </p:graphicFrame>
      <p:sp>
        <p:nvSpPr>
          <p:cNvPr id="4" name="Content Placeholder 4"/>
          <p:cNvSpPr>
            <a:spLocks noGrp="1"/>
          </p:cNvSpPr>
          <p:nvPr>
            <p:ph idx="13"/>
          </p:nvPr>
        </p:nvSpPr>
        <p:spPr>
          <a:xfrm>
            <a:off x="2794000" y="1612900"/>
            <a:ext cx="6096000" cy="381000"/>
          </a:xfrm>
        </p:spPr>
        <p:txBody>
          <a:bodyPr/>
          <a:lstStyle/>
          <a:p>
            <a:r>
              <a:rPr lang="en-US" sz="2200" dirty="0"/>
              <a:t>We will now construct a TM that recognizes this set.</a:t>
            </a:r>
          </a:p>
        </p:txBody>
      </p:sp>
      <p:sp>
        <p:nvSpPr>
          <p:cNvPr id="5" name="Content Placeholder 5"/>
          <p:cNvSpPr>
            <a:spLocks noGrp="1"/>
          </p:cNvSpPr>
          <p:nvPr>
            <p:ph idx="14"/>
          </p:nvPr>
        </p:nvSpPr>
        <p:spPr>
          <a:xfrm>
            <a:off x="457200" y="2057400"/>
            <a:ext cx="8412480" cy="4572000"/>
          </a:xfrm>
        </p:spPr>
        <p:txBody>
          <a:bodyPr/>
          <a:lstStyle/>
          <a:p>
            <a:pPr lvl="1">
              <a:spcBef>
                <a:spcPts val="600"/>
              </a:spcBef>
            </a:pPr>
            <a:r>
              <a:rPr lang="en-US" sz="2000" dirty="0"/>
              <a:t>We use an auxiliary tape symbol </a:t>
            </a:r>
            <a:r>
              <a:rPr lang="en-US" sz="2000" i="1" dirty="0"/>
              <a:t>M</a:t>
            </a:r>
            <a:r>
              <a:rPr lang="en-US" sz="2000" dirty="0"/>
              <a:t> as a marker, and specify that </a:t>
            </a:r>
            <a:r>
              <a:rPr lang="en-US" sz="2000" i="1" dirty="0"/>
              <a:t>V</a:t>
            </a:r>
            <a:r>
              <a:rPr lang="en-US" sz="2000" dirty="0"/>
              <a:t> = {</a:t>
            </a:r>
            <a:r>
              <a:rPr lang="en-US" sz="2000" dirty="0">
                <a:ea typeface="Cambria Math" pitchFamily="18" charset="0"/>
              </a:rPr>
              <a:t>0, 1</a:t>
            </a:r>
            <a:r>
              <a:rPr lang="en-US" sz="2000" dirty="0"/>
              <a:t>} and </a:t>
            </a:r>
            <a:r>
              <a:rPr lang="en-US" sz="2000" i="1" dirty="0"/>
              <a:t>I</a:t>
            </a:r>
            <a:r>
              <a:rPr lang="en-US" sz="2000" dirty="0"/>
              <a:t> = {</a:t>
            </a:r>
            <a:r>
              <a:rPr lang="en-US" sz="2000" dirty="0">
                <a:ea typeface="Cambria Math" pitchFamily="18" charset="0"/>
              </a:rPr>
              <a:t>0</a:t>
            </a:r>
            <a:r>
              <a:rPr lang="en-US" sz="2000" dirty="0"/>
              <a:t>, </a:t>
            </a:r>
            <a:r>
              <a:rPr lang="en-US" sz="2000" dirty="0">
                <a:ea typeface="Cambria Math" pitchFamily="18" charset="0"/>
              </a:rPr>
              <a:t>1</a:t>
            </a:r>
            <a:r>
              <a:rPr lang="en-US" sz="2000" dirty="0"/>
              <a:t>, </a:t>
            </a:r>
            <a:r>
              <a:rPr lang="en-US" sz="2000" i="1" dirty="0"/>
              <a:t>M</a:t>
            </a:r>
            <a:r>
              <a:rPr lang="en-US" sz="2000" dirty="0"/>
              <a:t>}. </a:t>
            </a:r>
          </a:p>
          <a:p>
            <a:pPr lvl="1">
              <a:spcBef>
                <a:spcPts val="600"/>
              </a:spcBef>
            </a:pPr>
            <a:r>
              <a:rPr lang="en-US" sz="2000" dirty="0"/>
              <a:t>Our TM has one final state, </a:t>
            </a:r>
            <a:r>
              <a:rPr lang="en-US" sz="2000" i="1" dirty="0"/>
              <a:t>s</a:t>
            </a:r>
            <a:r>
              <a:rPr lang="en-US" sz="2000" baseline="-25000" dirty="0">
                <a:ea typeface="Cambria Math" pitchFamily="18" charset="0"/>
              </a:rPr>
              <a:t>6 </a:t>
            </a:r>
            <a:r>
              <a:rPr lang="en-US" sz="2000" dirty="0">
                <a:ea typeface="Cambria Math" pitchFamily="18" charset="0"/>
              </a:rPr>
              <a:t>. The TM successively replaces a 0 at the leftmost position of the string with an </a:t>
            </a:r>
            <a:r>
              <a:rPr lang="en-US" sz="2000" i="1" dirty="0">
                <a:ea typeface="Cambria Math" pitchFamily="18" charset="0"/>
              </a:rPr>
              <a:t>M</a:t>
            </a:r>
            <a:r>
              <a:rPr lang="en-US" sz="2000" dirty="0">
                <a:ea typeface="Cambria Math" pitchFamily="18" charset="0"/>
              </a:rPr>
              <a:t> and a 1 at the rightmost position of the string with an </a:t>
            </a:r>
            <a:r>
              <a:rPr lang="en-US" sz="2000" i="1" dirty="0">
                <a:ea typeface="Cambria Math" pitchFamily="18" charset="0"/>
              </a:rPr>
              <a:t>M</a:t>
            </a:r>
            <a:r>
              <a:rPr lang="en-US" sz="2000" dirty="0">
                <a:ea typeface="Cambria Math" pitchFamily="18" charset="0"/>
              </a:rPr>
              <a:t>, sweeping back and forth, terminating in a final state if and only if the string consists of a block of 0s followed by a block of the same number of 1s.</a:t>
            </a:r>
          </a:p>
          <a:p>
            <a:pPr lvl="1">
              <a:spcBef>
                <a:spcPts val="600"/>
              </a:spcBef>
            </a:pPr>
            <a:r>
              <a:rPr lang="en-US" sz="2000" dirty="0">
                <a:ea typeface="Cambria Math" pitchFamily="18" charset="0"/>
              </a:rPr>
              <a:t>The five-tuples are </a:t>
            </a:r>
            <a:r>
              <a:rPr lang="en-US" sz="2000" dirty="0"/>
              <a:t>(</a:t>
            </a:r>
            <a:r>
              <a:rPr lang="en-US" sz="2000" i="1" dirty="0"/>
              <a:t>s</a:t>
            </a:r>
            <a:r>
              <a:rPr lang="en-US" sz="2000" baseline="-25000" dirty="0">
                <a:ea typeface="Cambria Math" pitchFamily="18" charset="0"/>
              </a:rPr>
              <a:t>0</a:t>
            </a:r>
            <a:r>
              <a:rPr lang="en-US" sz="2000" dirty="0">
                <a:ea typeface="Cambria Math" pitchFamily="18" charset="0"/>
              </a:rPr>
              <a:t>, 0,</a:t>
            </a:r>
            <a:r>
              <a:rPr lang="en-US" sz="2000" i="1" dirty="0"/>
              <a:t> s</a:t>
            </a:r>
            <a:r>
              <a:rPr lang="en-US" sz="2000" baseline="-25000" dirty="0">
                <a:ea typeface="Cambria Math" pitchFamily="18" charset="0"/>
              </a:rPr>
              <a:t>1</a:t>
            </a:r>
            <a:r>
              <a:rPr lang="en-US" sz="2000" dirty="0">
                <a:ea typeface="Cambria Math" pitchFamily="18" charset="0"/>
              </a:rPr>
              <a:t>, </a:t>
            </a:r>
            <a:r>
              <a:rPr lang="en-US" sz="2000" i="1" dirty="0">
                <a:ea typeface="Cambria Math" pitchFamily="18" charset="0"/>
              </a:rPr>
              <a:t>M</a:t>
            </a:r>
            <a:r>
              <a:rPr lang="en-US" sz="2000" dirty="0">
                <a:ea typeface="Cambria Math" pitchFamily="18" charset="0"/>
              </a:rPr>
              <a:t>, </a:t>
            </a:r>
            <a:r>
              <a:rPr lang="en-US" sz="2000" i="1" dirty="0">
                <a:ea typeface="Cambria Math" pitchFamily="18" charset="0"/>
              </a:rPr>
              <a:t>R</a:t>
            </a:r>
            <a:r>
              <a:rPr lang="en-US" sz="2000" dirty="0">
                <a:ea typeface="Cambria Math" pitchFamily="18" charset="0"/>
              </a:rPr>
              <a:t>),</a:t>
            </a:r>
            <a:r>
              <a:rPr lang="en-US" sz="2000" dirty="0"/>
              <a:t> (</a:t>
            </a:r>
            <a:r>
              <a:rPr lang="en-US" sz="2000" i="1" dirty="0"/>
              <a:t>s</a:t>
            </a:r>
            <a:r>
              <a:rPr lang="en-US" sz="2000" baseline="-25000" dirty="0">
                <a:ea typeface="Cambria Math" pitchFamily="18" charset="0"/>
              </a:rPr>
              <a:t>1</a:t>
            </a:r>
            <a:r>
              <a:rPr lang="en-US" sz="2000" dirty="0">
                <a:ea typeface="Cambria Math" pitchFamily="18" charset="0"/>
              </a:rPr>
              <a:t>, 0,</a:t>
            </a:r>
            <a:r>
              <a:rPr lang="en-US" sz="2000" i="1" dirty="0"/>
              <a:t> s</a:t>
            </a:r>
            <a:r>
              <a:rPr lang="en-US" sz="2000" baseline="-25000" dirty="0">
                <a:ea typeface="Cambria Math" pitchFamily="18" charset="0"/>
              </a:rPr>
              <a:t>1</a:t>
            </a:r>
            <a:r>
              <a:rPr lang="en-US" sz="2000" dirty="0">
                <a:ea typeface="Cambria Math" pitchFamily="18" charset="0"/>
              </a:rPr>
              <a:t>, 0, </a:t>
            </a:r>
            <a:r>
              <a:rPr lang="en-US" sz="2000" i="1" dirty="0">
                <a:ea typeface="Cambria Math" pitchFamily="18" charset="0"/>
              </a:rPr>
              <a:t>R</a:t>
            </a:r>
            <a:r>
              <a:rPr lang="en-US" sz="2000" dirty="0">
                <a:ea typeface="Cambria Math" pitchFamily="18" charset="0"/>
              </a:rPr>
              <a:t>),</a:t>
            </a:r>
            <a:r>
              <a:rPr lang="en-US" sz="2000" dirty="0"/>
              <a:t> (</a:t>
            </a:r>
            <a:r>
              <a:rPr lang="en-US" sz="2000" i="1" dirty="0"/>
              <a:t>s</a:t>
            </a:r>
            <a:r>
              <a:rPr lang="en-US" sz="2000" baseline="-25000" dirty="0">
                <a:ea typeface="Cambria Math" pitchFamily="18" charset="0"/>
              </a:rPr>
              <a:t>1</a:t>
            </a:r>
            <a:r>
              <a:rPr lang="en-US" sz="2000" dirty="0">
                <a:ea typeface="Cambria Math" pitchFamily="18" charset="0"/>
              </a:rPr>
              <a:t>, 1,</a:t>
            </a:r>
            <a:r>
              <a:rPr lang="en-US" sz="2000" i="1" dirty="0"/>
              <a:t> s</a:t>
            </a:r>
            <a:r>
              <a:rPr lang="en-US" sz="2000" baseline="-25000" dirty="0">
                <a:ea typeface="Cambria Math" pitchFamily="18" charset="0"/>
              </a:rPr>
              <a:t>1</a:t>
            </a:r>
            <a:r>
              <a:rPr lang="en-US" sz="2000" dirty="0">
                <a:ea typeface="Cambria Math" pitchFamily="18" charset="0"/>
              </a:rPr>
              <a:t>, 1, </a:t>
            </a:r>
            <a:r>
              <a:rPr lang="en-US" sz="2000" i="1" dirty="0">
                <a:ea typeface="Cambria Math" pitchFamily="18" charset="0"/>
              </a:rPr>
              <a:t>R</a:t>
            </a:r>
            <a:r>
              <a:rPr lang="en-US" sz="2000" dirty="0">
                <a:ea typeface="Cambria Math" pitchFamily="18" charset="0"/>
              </a:rPr>
              <a:t>),</a:t>
            </a:r>
            <a:br>
              <a:rPr lang="en-US" sz="2000" dirty="0"/>
            </a:br>
            <a:r>
              <a:rPr lang="en-US" sz="2000" dirty="0"/>
              <a:t>(</a:t>
            </a:r>
            <a:r>
              <a:rPr lang="en-US" sz="2000" i="1" dirty="0"/>
              <a:t>s</a:t>
            </a:r>
            <a:r>
              <a:rPr lang="en-US" sz="2000" baseline="-25000" dirty="0">
                <a:ea typeface="Cambria Math" pitchFamily="18" charset="0"/>
              </a:rPr>
              <a:t>1</a:t>
            </a:r>
            <a:r>
              <a:rPr lang="en-US" sz="2000" dirty="0">
                <a:ea typeface="Cambria Math" pitchFamily="18" charset="0"/>
              </a:rPr>
              <a:t>, </a:t>
            </a:r>
            <a:r>
              <a:rPr lang="en-US" sz="2000" i="1" dirty="0">
                <a:ea typeface="Cambria Math" pitchFamily="18" charset="0"/>
              </a:rPr>
              <a:t>M</a:t>
            </a:r>
            <a:r>
              <a:rPr lang="en-US" sz="2000" dirty="0">
                <a:ea typeface="Cambria Math" pitchFamily="18" charset="0"/>
              </a:rPr>
              <a:t>,</a:t>
            </a:r>
            <a:r>
              <a:rPr lang="en-US" sz="2000" i="1" dirty="0"/>
              <a:t> s</a:t>
            </a:r>
            <a:r>
              <a:rPr lang="en-US" sz="2000" baseline="-25000" dirty="0">
                <a:ea typeface="Cambria Math" pitchFamily="18" charset="0"/>
              </a:rPr>
              <a:t>2</a:t>
            </a:r>
            <a:r>
              <a:rPr lang="en-US" sz="2000" dirty="0">
                <a:ea typeface="Cambria Math" pitchFamily="18" charset="0"/>
              </a:rPr>
              <a:t>, </a:t>
            </a:r>
            <a:r>
              <a:rPr lang="en-US" sz="2000" i="1" dirty="0">
                <a:ea typeface="Cambria Math" pitchFamily="18" charset="0"/>
              </a:rPr>
              <a:t>M</a:t>
            </a:r>
            <a:r>
              <a:rPr lang="en-US" sz="2000" dirty="0">
                <a:ea typeface="Cambria Math" pitchFamily="18" charset="0"/>
              </a:rPr>
              <a:t>, </a:t>
            </a:r>
            <a:r>
              <a:rPr lang="en-US" sz="2000" i="1" dirty="0">
                <a:ea typeface="Cambria Math" pitchFamily="18" charset="0"/>
              </a:rPr>
              <a:t>L</a:t>
            </a:r>
            <a:r>
              <a:rPr lang="en-US" sz="2000" dirty="0">
                <a:ea typeface="Cambria Math" pitchFamily="18" charset="0"/>
              </a:rPr>
              <a:t>),</a:t>
            </a:r>
            <a:r>
              <a:rPr lang="en-US" sz="2000" dirty="0"/>
              <a:t> (</a:t>
            </a:r>
            <a:r>
              <a:rPr lang="en-US" sz="2000" i="1" dirty="0"/>
              <a:t>s</a:t>
            </a:r>
            <a:r>
              <a:rPr lang="en-US" sz="2000" baseline="-25000" dirty="0">
                <a:ea typeface="Cambria Math" pitchFamily="18" charset="0"/>
              </a:rPr>
              <a:t>1</a:t>
            </a:r>
            <a:r>
              <a:rPr lang="en-US" sz="2000" dirty="0">
                <a:ea typeface="Cambria Math" pitchFamily="18" charset="0"/>
              </a:rPr>
              <a:t>, </a:t>
            </a:r>
            <a:r>
              <a:rPr lang="en-US" sz="2000" i="1" dirty="0">
                <a:ea typeface="Cambria Math" pitchFamily="18" charset="0"/>
              </a:rPr>
              <a:t>B</a:t>
            </a:r>
            <a:r>
              <a:rPr lang="en-US" sz="2000" dirty="0">
                <a:ea typeface="Cambria Math" pitchFamily="18" charset="0"/>
              </a:rPr>
              <a:t>,</a:t>
            </a:r>
            <a:r>
              <a:rPr lang="en-US" sz="2000" i="1" dirty="0"/>
              <a:t> s</a:t>
            </a:r>
            <a:r>
              <a:rPr lang="en-US" sz="2000" baseline="-25000" dirty="0">
                <a:ea typeface="Cambria Math" pitchFamily="18" charset="0"/>
              </a:rPr>
              <a:t>2</a:t>
            </a:r>
            <a:r>
              <a:rPr lang="en-US" sz="2000" dirty="0">
                <a:ea typeface="Cambria Math" pitchFamily="18" charset="0"/>
              </a:rPr>
              <a:t>, </a:t>
            </a:r>
            <a:r>
              <a:rPr lang="en-US" sz="2000" i="1" dirty="0">
                <a:ea typeface="Cambria Math" pitchFamily="18" charset="0"/>
              </a:rPr>
              <a:t>B</a:t>
            </a:r>
            <a:r>
              <a:rPr lang="en-US" sz="2000" dirty="0">
                <a:ea typeface="Cambria Math" pitchFamily="18" charset="0"/>
              </a:rPr>
              <a:t>, </a:t>
            </a:r>
            <a:r>
              <a:rPr lang="en-US" sz="2000" i="1" dirty="0">
                <a:ea typeface="Cambria Math" pitchFamily="18" charset="0"/>
              </a:rPr>
              <a:t>L</a:t>
            </a:r>
            <a:r>
              <a:rPr lang="en-US" sz="2000" dirty="0">
                <a:ea typeface="Cambria Math" pitchFamily="18" charset="0"/>
              </a:rPr>
              <a:t>),</a:t>
            </a:r>
            <a:r>
              <a:rPr lang="en-US" sz="2000" dirty="0"/>
              <a:t> (</a:t>
            </a:r>
            <a:r>
              <a:rPr lang="en-US" sz="2000" i="1" dirty="0"/>
              <a:t>s</a:t>
            </a:r>
            <a:r>
              <a:rPr lang="en-US" sz="2000" baseline="-25000" dirty="0">
                <a:ea typeface="Cambria Math" pitchFamily="18" charset="0"/>
              </a:rPr>
              <a:t>2</a:t>
            </a:r>
            <a:r>
              <a:rPr lang="en-US" sz="2000" dirty="0">
                <a:ea typeface="Cambria Math" pitchFamily="18" charset="0"/>
              </a:rPr>
              <a:t>, 1,</a:t>
            </a:r>
            <a:r>
              <a:rPr lang="en-US" sz="2000" i="1" dirty="0"/>
              <a:t> s</a:t>
            </a:r>
            <a:r>
              <a:rPr lang="en-US" sz="2000" baseline="-25000" dirty="0">
                <a:ea typeface="Cambria Math" pitchFamily="18" charset="0"/>
              </a:rPr>
              <a:t>3</a:t>
            </a:r>
            <a:r>
              <a:rPr lang="en-US" sz="2000" dirty="0">
                <a:ea typeface="Cambria Math" pitchFamily="18" charset="0"/>
              </a:rPr>
              <a:t>, </a:t>
            </a:r>
            <a:r>
              <a:rPr lang="en-US" sz="2000" i="1" dirty="0">
                <a:ea typeface="Cambria Math" pitchFamily="18" charset="0"/>
              </a:rPr>
              <a:t>M</a:t>
            </a:r>
            <a:r>
              <a:rPr lang="en-US" sz="2000" dirty="0">
                <a:ea typeface="Cambria Math" pitchFamily="18" charset="0"/>
              </a:rPr>
              <a:t>, </a:t>
            </a:r>
            <a:r>
              <a:rPr lang="en-US" sz="2000" i="1" dirty="0">
                <a:ea typeface="Cambria Math" pitchFamily="18" charset="0"/>
              </a:rPr>
              <a:t>L</a:t>
            </a:r>
            <a:r>
              <a:rPr lang="en-US" sz="2000" dirty="0">
                <a:ea typeface="Cambria Math" pitchFamily="18" charset="0"/>
              </a:rPr>
              <a:t>),</a:t>
            </a:r>
            <a:r>
              <a:rPr lang="en-US" sz="2000" dirty="0"/>
              <a:t> (</a:t>
            </a:r>
            <a:r>
              <a:rPr lang="en-US" sz="2000" i="1" dirty="0"/>
              <a:t>s</a:t>
            </a:r>
            <a:r>
              <a:rPr lang="en-US" sz="2000" baseline="-25000" dirty="0">
                <a:ea typeface="Cambria Math" pitchFamily="18" charset="0"/>
              </a:rPr>
              <a:t>3</a:t>
            </a:r>
            <a:r>
              <a:rPr lang="en-US" sz="2000" dirty="0">
                <a:ea typeface="Cambria Math" pitchFamily="18" charset="0"/>
              </a:rPr>
              <a:t>, 1,</a:t>
            </a:r>
            <a:r>
              <a:rPr lang="en-US" sz="2000" i="1" dirty="0"/>
              <a:t> s</a:t>
            </a:r>
            <a:r>
              <a:rPr lang="en-US" sz="2000" baseline="-25000" dirty="0">
                <a:ea typeface="Cambria Math" pitchFamily="18" charset="0"/>
              </a:rPr>
              <a:t>3</a:t>
            </a:r>
            <a:r>
              <a:rPr lang="en-US" sz="2000" dirty="0">
                <a:ea typeface="Cambria Math" pitchFamily="18" charset="0"/>
              </a:rPr>
              <a:t>, 1, </a:t>
            </a:r>
            <a:r>
              <a:rPr lang="en-US" sz="2000" i="1" dirty="0">
                <a:ea typeface="Cambria Math" pitchFamily="18" charset="0"/>
              </a:rPr>
              <a:t>L</a:t>
            </a:r>
            <a:r>
              <a:rPr lang="en-US" sz="2000" dirty="0">
                <a:ea typeface="Cambria Math" pitchFamily="18" charset="0"/>
              </a:rPr>
              <a:t>),</a:t>
            </a:r>
            <a:r>
              <a:rPr lang="en-US" sz="2000" dirty="0"/>
              <a:t> (</a:t>
            </a:r>
            <a:r>
              <a:rPr lang="en-US" sz="2000" i="1" dirty="0"/>
              <a:t>s</a:t>
            </a:r>
            <a:r>
              <a:rPr lang="en-US" sz="2000" baseline="-25000" dirty="0">
                <a:ea typeface="Cambria Math" pitchFamily="18" charset="0"/>
              </a:rPr>
              <a:t>3</a:t>
            </a:r>
            <a:r>
              <a:rPr lang="en-US" sz="2000" dirty="0">
                <a:ea typeface="Cambria Math" pitchFamily="18" charset="0"/>
              </a:rPr>
              <a:t>, 0,</a:t>
            </a:r>
            <a:r>
              <a:rPr lang="en-US" sz="2000" i="1" dirty="0"/>
              <a:t> s</a:t>
            </a:r>
            <a:r>
              <a:rPr lang="en-US" sz="2000" baseline="-25000" dirty="0">
                <a:ea typeface="Cambria Math" pitchFamily="18" charset="0"/>
              </a:rPr>
              <a:t>4</a:t>
            </a:r>
            <a:r>
              <a:rPr lang="en-US" sz="2000" dirty="0">
                <a:ea typeface="Cambria Math" pitchFamily="18" charset="0"/>
              </a:rPr>
              <a:t>, 0, </a:t>
            </a:r>
            <a:r>
              <a:rPr lang="en-US" sz="2000" i="1" dirty="0">
                <a:ea typeface="Cambria Math" pitchFamily="18" charset="0"/>
              </a:rPr>
              <a:t>L</a:t>
            </a:r>
            <a:r>
              <a:rPr lang="en-US" sz="2000" dirty="0">
                <a:ea typeface="Cambria Math" pitchFamily="18" charset="0"/>
              </a:rPr>
              <a:t>),</a:t>
            </a:r>
            <a:r>
              <a:rPr lang="en-US" sz="2000" dirty="0"/>
              <a:t> (</a:t>
            </a:r>
            <a:r>
              <a:rPr lang="en-US" sz="2000" i="1" dirty="0"/>
              <a:t>s</a:t>
            </a:r>
            <a:r>
              <a:rPr lang="en-US" sz="2000" baseline="-25000" dirty="0">
                <a:ea typeface="Cambria Math" pitchFamily="18" charset="0"/>
              </a:rPr>
              <a:t>3</a:t>
            </a:r>
            <a:r>
              <a:rPr lang="en-US" sz="2000" dirty="0">
                <a:ea typeface="Cambria Math" pitchFamily="18" charset="0"/>
              </a:rPr>
              <a:t>, </a:t>
            </a:r>
            <a:r>
              <a:rPr lang="en-US" sz="2000" i="1" dirty="0">
                <a:ea typeface="Cambria Math" pitchFamily="18" charset="0"/>
              </a:rPr>
              <a:t>M</a:t>
            </a:r>
            <a:r>
              <a:rPr lang="en-US" sz="2000" dirty="0">
                <a:ea typeface="Cambria Math" pitchFamily="18" charset="0"/>
              </a:rPr>
              <a:t>,</a:t>
            </a:r>
            <a:r>
              <a:rPr lang="en-US" sz="2000" i="1" dirty="0"/>
              <a:t> s</a:t>
            </a:r>
            <a:r>
              <a:rPr lang="en-US" sz="2000" baseline="-25000" dirty="0">
                <a:ea typeface="Cambria Math" pitchFamily="18" charset="0"/>
              </a:rPr>
              <a:t>5</a:t>
            </a:r>
            <a:r>
              <a:rPr lang="en-US" sz="2000" dirty="0">
                <a:ea typeface="Cambria Math" pitchFamily="18" charset="0"/>
              </a:rPr>
              <a:t>, </a:t>
            </a:r>
            <a:r>
              <a:rPr lang="en-US" sz="2000" i="1" dirty="0">
                <a:ea typeface="Cambria Math" pitchFamily="18" charset="0"/>
              </a:rPr>
              <a:t>M</a:t>
            </a:r>
            <a:r>
              <a:rPr lang="en-US" sz="2000" dirty="0">
                <a:ea typeface="Cambria Math" pitchFamily="18" charset="0"/>
              </a:rPr>
              <a:t>, </a:t>
            </a:r>
            <a:r>
              <a:rPr lang="en-US" sz="2000" i="1" dirty="0">
                <a:ea typeface="Cambria Math" pitchFamily="18" charset="0"/>
              </a:rPr>
              <a:t>R</a:t>
            </a:r>
            <a:r>
              <a:rPr lang="en-US" sz="2000" dirty="0">
                <a:ea typeface="Cambria Math" pitchFamily="18" charset="0"/>
              </a:rPr>
              <a:t>),</a:t>
            </a:r>
            <a:r>
              <a:rPr lang="en-US" sz="2000" dirty="0"/>
              <a:t> (</a:t>
            </a:r>
            <a:r>
              <a:rPr lang="en-US" sz="2000" i="1" dirty="0"/>
              <a:t>s</a:t>
            </a:r>
            <a:r>
              <a:rPr lang="en-US" sz="2000" baseline="-25000" dirty="0">
                <a:ea typeface="Cambria Math" pitchFamily="18" charset="0"/>
              </a:rPr>
              <a:t>4</a:t>
            </a:r>
            <a:r>
              <a:rPr lang="en-US" sz="2000" dirty="0">
                <a:ea typeface="Cambria Math" pitchFamily="18" charset="0"/>
              </a:rPr>
              <a:t>, 0,</a:t>
            </a:r>
            <a:r>
              <a:rPr lang="en-US" sz="2000" i="1" dirty="0"/>
              <a:t> s</a:t>
            </a:r>
            <a:r>
              <a:rPr lang="en-US" sz="2000" baseline="-25000" dirty="0">
                <a:ea typeface="Cambria Math" pitchFamily="18" charset="0"/>
              </a:rPr>
              <a:t>4</a:t>
            </a:r>
            <a:r>
              <a:rPr lang="en-US" sz="2000" dirty="0">
                <a:ea typeface="Cambria Math" pitchFamily="18" charset="0"/>
              </a:rPr>
              <a:t>, 0, </a:t>
            </a:r>
            <a:r>
              <a:rPr lang="en-US" sz="2000" i="1" dirty="0">
                <a:ea typeface="Cambria Math" pitchFamily="18" charset="0"/>
              </a:rPr>
              <a:t>L</a:t>
            </a:r>
            <a:r>
              <a:rPr lang="en-US" sz="2000" dirty="0">
                <a:ea typeface="Cambria Math" pitchFamily="18" charset="0"/>
              </a:rPr>
              <a:t>),</a:t>
            </a:r>
            <a:r>
              <a:rPr lang="en-US" sz="2000" dirty="0"/>
              <a:t> (</a:t>
            </a:r>
            <a:r>
              <a:rPr lang="en-US" sz="2000" i="1" dirty="0"/>
              <a:t>s</a:t>
            </a:r>
            <a:r>
              <a:rPr lang="en-US" sz="2000" baseline="-25000" dirty="0">
                <a:ea typeface="Cambria Math" pitchFamily="18" charset="0"/>
              </a:rPr>
              <a:t>4</a:t>
            </a:r>
            <a:r>
              <a:rPr lang="en-US" sz="2000" dirty="0">
                <a:ea typeface="Cambria Math" pitchFamily="18" charset="0"/>
              </a:rPr>
              <a:t>,</a:t>
            </a:r>
            <a:r>
              <a:rPr lang="en-US" sz="2000" i="1" dirty="0">
                <a:ea typeface="Cambria Math" pitchFamily="18" charset="0"/>
              </a:rPr>
              <a:t> M</a:t>
            </a:r>
            <a:r>
              <a:rPr lang="en-US" sz="2000" dirty="0">
                <a:ea typeface="Cambria Math" pitchFamily="18" charset="0"/>
              </a:rPr>
              <a:t>,</a:t>
            </a:r>
            <a:r>
              <a:rPr lang="en-US" sz="2000" i="1" dirty="0"/>
              <a:t> s</a:t>
            </a:r>
            <a:r>
              <a:rPr lang="en-US" sz="2000" baseline="-25000" dirty="0">
                <a:ea typeface="Cambria Math" pitchFamily="18" charset="0"/>
              </a:rPr>
              <a:t>0</a:t>
            </a:r>
            <a:r>
              <a:rPr lang="en-US" sz="2000" dirty="0">
                <a:ea typeface="Cambria Math" pitchFamily="18" charset="0"/>
              </a:rPr>
              <a:t>, </a:t>
            </a:r>
            <a:r>
              <a:rPr lang="en-US" sz="2000" i="1" dirty="0">
                <a:ea typeface="Cambria Math" pitchFamily="18" charset="0"/>
              </a:rPr>
              <a:t>M</a:t>
            </a:r>
            <a:r>
              <a:rPr lang="en-US" sz="2000" dirty="0">
                <a:ea typeface="Cambria Math" pitchFamily="18" charset="0"/>
              </a:rPr>
              <a:t>, </a:t>
            </a:r>
            <a:r>
              <a:rPr lang="en-US" sz="2000" i="1" dirty="0">
                <a:ea typeface="Cambria Math" pitchFamily="18" charset="0"/>
              </a:rPr>
              <a:t>R</a:t>
            </a:r>
            <a:r>
              <a:rPr lang="en-US" sz="2000" dirty="0">
                <a:ea typeface="Cambria Math" pitchFamily="18" charset="0"/>
              </a:rPr>
              <a:t>),</a:t>
            </a:r>
            <a:r>
              <a:rPr lang="en-US" sz="2000" dirty="0"/>
              <a:t> and (</a:t>
            </a:r>
            <a:r>
              <a:rPr lang="en-US" sz="2000" i="1" dirty="0"/>
              <a:t>s</a:t>
            </a:r>
            <a:r>
              <a:rPr lang="en-US" sz="2000" baseline="-25000" dirty="0">
                <a:ea typeface="Cambria Math" pitchFamily="18" charset="0"/>
              </a:rPr>
              <a:t>5</a:t>
            </a:r>
            <a:r>
              <a:rPr lang="en-US" sz="2000" dirty="0">
                <a:ea typeface="Cambria Math" pitchFamily="18" charset="0"/>
              </a:rPr>
              <a:t>,</a:t>
            </a:r>
            <a:r>
              <a:rPr lang="en-US" sz="2000" i="1" dirty="0">
                <a:ea typeface="Cambria Math" pitchFamily="18" charset="0"/>
              </a:rPr>
              <a:t> M</a:t>
            </a:r>
            <a:r>
              <a:rPr lang="en-US" sz="2000" dirty="0">
                <a:ea typeface="Cambria Math" pitchFamily="18" charset="0"/>
              </a:rPr>
              <a:t>,</a:t>
            </a:r>
            <a:r>
              <a:rPr lang="en-US" sz="2000" i="1" dirty="0"/>
              <a:t> s</a:t>
            </a:r>
            <a:r>
              <a:rPr lang="en-US" sz="2000" baseline="-25000" dirty="0">
                <a:ea typeface="Cambria Math" pitchFamily="18" charset="0"/>
              </a:rPr>
              <a:t>6</a:t>
            </a:r>
            <a:r>
              <a:rPr lang="en-US" sz="2000" dirty="0">
                <a:ea typeface="Cambria Math" pitchFamily="18" charset="0"/>
              </a:rPr>
              <a:t>, </a:t>
            </a:r>
            <a:r>
              <a:rPr lang="en-US" sz="2000" i="1" dirty="0">
                <a:ea typeface="Cambria Math" pitchFamily="18" charset="0"/>
              </a:rPr>
              <a:t>M</a:t>
            </a:r>
            <a:r>
              <a:rPr lang="en-US" sz="2000" dirty="0">
                <a:ea typeface="Cambria Math" pitchFamily="18" charset="0"/>
              </a:rPr>
              <a:t>, </a:t>
            </a:r>
            <a:r>
              <a:rPr lang="en-US" sz="2000" i="1" dirty="0">
                <a:ea typeface="Cambria Math" pitchFamily="18" charset="0"/>
              </a:rPr>
              <a:t>R</a:t>
            </a:r>
            <a:r>
              <a:rPr lang="en-US" sz="2000" dirty="0">
                <a:ea typeface="Cambria Math" pitchFamily="18" charset="0"/>
              </a:rPr>
              <a:t>).</a:t>
            </a:r>
          </a:p>
          <a:p>
            <a:pPr>
              <a:spcBef>
                <a:spcPts val="600"/>
              </a:spcBef>
            </a:pPr>
            <a:r>
              <a:rPr lang="en-US" sz="2200" dirty="0">
                <a:ea typeface="Cambria Math" pitchFamily="18" charset="0"/>
              </a:rPr>
              <a:t>For example, the string 000111</a:t>
            </a:r>
            <a:r>
              <a:rPr lang="en-US" sz="2200" dirty="0"/>
              <a:t> would successively become </a:t>
            </a:r>
            <a:r>
              <a:rPr lang="en-US" sz="2200" i="1" dirty="0"/>
              <a:t>M</a:t>
            </a:r>
            <a:r>
              <a:rPr lang="en-US" sz="2200" dirty="0">
                <a:ea typeface="Cambria Math" pitchFamily="18" charset="0"/>
              </a:rPr>
              <a:t>00111, </a:t>
            </a:r>
            <a:r>
              <a:rPr lang="en-US" sz="2200" i="1" dirty="0"/>
              <a:t>M</a:t>
            </a:r>
            <a:r>
              <a:rPr lang="en-US" sz="2200" dirty="0">
                <a:ea typeface="Cambria Math" pitchFamily="18" charset="0"/>
              </a:rPr>
              <a:t>0011</a:t>
            </a:r>
            <a:r>
              <a:rPr lang="en-US" sz="2200" i="1" dirty="0">
                <a:ea typeface="Cambria Math" pitchFamily="18" charset="0"/>
              </a:rPr>
              <a:t>M, </a:t>
            </a:r>
            <a:r>
              <a:rPr lang="en-US" sz="2200" i="1" dirty="0"/>
              <a:t>M</a:t>
            </a:r>
            <a:r>
              <a:rPr lang="en-US" sz="2200" i="1" dirty="0">
                <a:ea typeface="Cambria Math" pitchFamily="18" charset="0"/>
              </a:rPr>
              <a:t>M</a:t>
            </a:r>
            <a:r>
              <a:rPr lang="en-US" sz="2200" dirty="0">
                <a:ea typeface="Cambria Math" pitchFamily="18" charset="0"/>
              </a:rPr>
              <a:t>011</a:t>
            </a:r>
            <a:r>
              <a:rPr lang="en-US" sz="2200" i="1" dirty="0">
                <a:ea typeface="Cambria Math" pitchFamily="18" charset="0"/>
              </a:rPr>
              <a:t>M, </a:t>
            </a:r>
            <a:r>
              <a:rPr lang="en-US" sz="2200" i="1" dirty="0"/>
              <a:t>M</a:t>
            </a:r>
            <a:r>
              <a:rPr lang="en-US" sz="2200" i="1" dirty="0">
                <a:ea typeface="Cambria Math" pitchFamily="18" charset="0"/>
              </a:rPr>
              <a:t>M</a:t>
            </a:r>
            <a:r>
              <a:rPr lang="en-US" sz="2200" dirty="0">
                <a:ea typeface="Cambria Math" pitchFamily="18" charset="0"/>
              </a:rPr>
              <a:t>01</a:t>
            </a:r>
            <a:r>
              <a:rPr lang="en-US" sz="2200" i="1" dirty="0">
                <a:ea typeface="Cambria Math" pitchFamily="18" charset="0"/>
              </a:rPr>
              <a:t>MM, </a:t>
            </a:r>
            <a:r>
              <a:rPr lang="en-US" sz="2200" i="1" dirty="0"/>
              <a:t>M</a:t>
            </a:r>
            <a:r>
              <a:rPr lang="en-US" sz="2200" i="1" dirty="0">
                <a:ea typeface="Cambria Math" pitchFamily="18" charset="0"/>
              </a:rPr>
              <a:t>MM</a:t>
            </a:r>
            <a:r>
              <a:rPr lang="en-US" sz="2200" dirty="0">
                <a:ea typeface="Cambria Math" pitchFamily="18" charset="0"/>
              </a:rPr>
              <a:t>1</a:t>
            </a:r>
            <a:r>
              <a:rPr lang="en-US" sz="2200" i="1" dirty="0">
                <a:ea typeface="Cambria Math" pitchFamily="18" charset="0"/>
              </a:rPr>
              <a:t>MM, </a:t>
            </a:r>
            <a:r>
              <a:rPr lang="en-US" sz="2200" i="1" dirty="0"/>
              <a:t>M</a:t>
            </a:r>
            <a:r>
              <a:rPr lang="en-US" sz="2200" i="1" dirty="0">
                <a:ea typeface="Cambria Math" pitchFamily="18" charset="0"/>
              </a:rPr>
              <a:t>MMMMM </a:t>
            </a:r>
            <a:r>
              <a:rPr lang="en-US" sz="2200" dirty="0">
                <a:ea typeface="Cambria Math" pitchFamily="18" charset="0"/>
              </a:rPr>
              <a:t>as the machine operates until it halts.</a:t>
            </a:r>
            <a:endParaRPr lang="en-US" sz="2200" dirty="0"/>
          </a:p>
        </p:txBody>
      </p:sp>
    </p:spTree>
    <p:extLst>
      <p:ext uri="{BB962C8B-B14F-4D97-AF65-F5344CB8AC3E}">
        <p14:creationId xmlns:p14="http://schemas.microsoft.com/office/powerpoint/2010/main" val="21562626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Computing Functions with TMs</a:t>
            </a:r>
            <a:r>
              <a:rPr lang="en-US" sz="1500" dirty="0"/>
              <a:t> 1</a:t>
            </a:r>
          </a:p>
        </p:txBody>
      </p:sp>
      <p:sp>
        <p:nvSpPr>
          <p:cNvPr id="3" name="Content Placeholder 2"/>
          <p:cNvSpPr>
            <a:spLocks noGrp="1"/>
          </p:cNvSpPr>
          <p:nvPr>
            <p:ph idx="1"/>
          </p:nvPr>
        </p:nvSpPr>
        <p:spPr/>
        <p:txBody>
          <a:bodyPr/>
          <a:lstStyle/>
          <a:p>
            <a:pPr>
              <a:spcBef>
                <a:spcPts val="600"/>
              </a:spcBef>
            </a:pPr>
            <a:r>
              <a:rPr lang="en-US" sz="2000" dirty="0"/>
              <a:t>A Turing machine can be used to compute the values of a partial function.</a:t>
            </a:r>
          </a:p>
          <a:p>
            <a:pPr>
              <a:spcBef>
                <a:spcPts val="600"/>
              </a:spcBef>
            </a:pPr>
            <a:r>
              <a:rPr lang="en-US" sz="2000" dirty="0"/>
              <a:t>Suppose that the TM </a:t>
            </a:r>
            <a:r>
              <a:rPr lang="en-US" sz="2000" i="1" dirty="0"/>
              <a:t>T</a:t>
            </a:r>
            <a:r>
              <a:rPr lang="en-US" sz="2000" dirty="0"/>
              <a:t>, when given the string </a:t>
            </a:r>
            <a:r>
              <a:rPr lang="en-US" sz="2000" i="1" dirty="0"/>
              <a:t>x</a:t>
            </a:r>
            <a:r>
              <a:rPr lang="en-US" sz="2000" dirty="0"/>
              <a:t> as input, halts with the string </a:t>
            </a:r>
            <a:r>
              <a:rPr lang="en-US" sz="2000" i="1" dirty="0"/>
              <a:t>y</a:t>
            </a:r>
            <a:r>
              <a:rPr lang="en-US" sz="2000" dirty="0"/>
              <a:t> on its tape. We can then define </a:t>
            </a:r>
            <a:r>
              <a:rPr lang="en-US" sz="2000" i="1" dirty="0"/>
              <a:t>T</a:t>
            </a:r>
            <a:r>
              <a:rPr lang="en-US" sz="2000" dirty="0"/>
              <a:t>(</a:t>
            </a:r>
            <a:r>
              <a:rPr lang="en-US" sz="2000" i="1" dirty="0"/>
              <a:t>x</a:t>
            </a:r>
            <a:r>
              <a:rPr lang="en-US" sz="2000" dirty="0"/>
              <a:t>) = </a:t>
            </a:r>
            <a:r>
              <a:rPr lang="en-US" sz="2000" i="1" dirty="0"/>
              <a:t>y</a:t>
            </a:r>
            <a:r>
              <a:rPr lang="en-US" sz="2000" dirty="0"/>
              <a:t>.</a:t>
            </a:r>
          </a:p>
          <a:p>
            <a:pPr>
              <a:spcBef>
                <a:spcPts val="600"/>
              </a:spcBef>
            </a:pPr>
            <a:r>
              <a:rPr lang="en-US" sz="2000" dirty="0"/>
              <a:t>To consider a TM as a computer of functions from the set of </a:t>
            </a:r>
            <a:r>
              <a:rPr lang="en-US" sz="2000" i="1" dirty="0"/>
              <a:t>k</a:t>
            </a:r>
            <a:r>
              <a:rPr lang="en-US" sz="2000" dirty="0"/>
              <a:t>-tuples of nonnegative integers to the set of nonnegative integers, we use the </a:t>
            </a:r>
            <a:r>
              <a:rPr lang="en-US" sz="2000" i="1" dirty="0"/>
              <a:t>unary representation </a:t>
            </a:r>
            <a:r>
              <a:rPr lang="en-US" sz="2000" dirty="0"/>
              <a:t>of integers.</a:t>
            </a:r>
          </a:p>
          <a:p>
            <a:pPr>
              <a:spcBef>
                <a:spcPts val="600"/>
              </a:spcBef>
            </a:pPr>
            <a:r>
              <a:rPr lang="en-US" sz="2000" dirty="0"/>
              <a:t>A nonnegative integer </a:t>
            </a:r>
            <a:r>
              <a:rPr lang="en-US" sz="2000" i="1" dirty="0"/>
              <a:t>n</a:t>
            </a:r>
            <a:r>
              <a:rPr lang="en-US" sz="2000" dirty="0"/>
              <a:t> is represented by a string of </a:t>
            </a:r>
            <a:r>
              <a:rPr lang="en-US" sz="2000" i="1" dirty="0"/>
              <a:t>n</a:t>
            </a:r>
            <a:r>
              <a:rPr lang="en-US" sz="2000" dirty="0"/>
              <a:t> + </a:t>
            </a:r>
            <a:r>
              <a:rPr lang="en-US" sz="2000" dirty="0">
                <a:ea typeface="Cambria Math" pitchFamily="18" charset="0"/>
              </a:rPr>
              <a:t>1</a:t>
            </a:r>
            <a:r>
              <a:rPr lang="en-US" sz="2000" dirty="0"/>
              <a:t> </a:t>
            </a:r>
            <a:r>
              <a:rPr lang="en-US" sz="2000" dirty="0">
                <a:ea typeface="Cambria Math" pitchFamily="18" charset="0"/>
              </a:rPr>
              <a:t>1</a:t>
            </a:r>
            <a:r>
              <a:rPr lang="en-US" sz="2000" dirty="0"/>
              <a:t>s. So, </a:t>
            </a:r>
            <a:r>
              <a:rPr lang="en-US" sz="2000" dirty="0">
                <a:ea typeface="Cambria Math" pitchFamily="18" charset="0"/>
              </a:rPr>
              <a:t>0</a:t>
            </a:r>
            <a:r>
              <a:rPr lang="en-US" sz="2000" dirty="0"/>
              <a:t> is represented by </a:t>
            </a:r>
            <a:r>
              <a:rPr lang="en-US" sz="2000" dirty="0">
                <a:ea typeface="Cambria Math" pitchFamily="18" charset="0"/>
              </a:rPr>
              <a:t>1</a:t>
            </a:r>
            <a:r>
              <a:rPr lang="en-US" sz="2000" dirty="0"/>
              <a:t>, </a:t>
            </a:r>
            <a:r>
              <a:rPr lang="en-US" sz="2000" dirty="0">
                <a:ea typeface="Cambria Math" pitchFamily="18" charset="0"/>
              </a:rPr>
              <a:t>5</a:t>
            </a:r>
            <a:r>
              <a:rPr lang="en-US" sz="2000" dirty="0"/>
              <a:t> by </a:t>
            </a:r>
            <a:r>
              <a:rPr lang="en-US" sz="2000" dirty="0">
                <a:ea typeface="Cambria Math" pitchFamily="18" charset="0"/>
              </a:rPr>
              <a:t>111111,</a:t>
            </a:r>
            <a:r>
              <a:rPr lang="en-US" sz="2000" dirty="0"/>
              <a:t> etc.</a:t>
            </a:r>
          </a:p>
          <a:p>
            <a:pPr>
              <a:spcBef>
                <a:spcPts val="600"/>
              </a:spcBef>
            </a:pPr>
            <a:r>
              <a:rPr lang="en-US" sz="2000" dirty="0"/>
              <a:t>To represent an input that is a </a:t>
            </a:r>
            <a:r>
              <a:rPr lang="en-US" sz="2000" i="1" dirty="0"/>
              <a:t>k</a:t>
            </a:r>
            <a:r>
              <a:rPr lang="en-US" sz="2000" dirty="0"/>
              <a:t>-tuple of integers, we represent each integer in the </a:t>
            </a:r>
            <a:r>
              <a:rPr lang="en-US" sz="2000" i="1" dirty="0"/>
              <a:t>k</a:t>
            </a:r>
            <a:r>
              <a:rPr lang="en-US" sz="2000" dirty="0"/>
              <a:t>-tuple separately and separate these representations using asterisks.  For example, (</a:t>
            </a:r>
            <a:r>
              <a:rPr lang="en-US" sz="2000" dirty="0">
                <a:ea typeface="Cambria Math" pitchFamily="18" charset="0"/>
              </a:rPr>
              <a:t>2,0,1,3</a:t>
            </a:r>
            <a:r>
              <a:rPr lang="en-US" sz="2000" dirty="0"/>
              <a:t>) is represented by </a:t>
            </a:r>
            <a:r>
              <a:rPr lang="en-US" sz="2000" dirty="0">
                <a:ea typeface="Cambria Math" pitchFamily="18" charset="0"/>
              </a:rPr>
              <a:t>111*1*11*1111</a:t>
            </a:r>
            <a:r>
              <a:rPr lang="en-US" sz="2000" dirty="0"/>
              <a:t>. </a:t>
            </a:r>
          </a:p>
          <a:p>
            <a:pPr>
              <a:spcBef>
                <a:spcPts val="600"/>
              </a:spcBef>
            </a:pPr>
            <a:r>
              <a:rPr lang="en-US" sz="2000" dirty="0"/>
              <a:t>Constructing a Turing machine that computes a particular function can be extremely complicated. Fortunately, the ability of Turing machines to compute functions is of theoretical, rather than practical, interest.</a:t>
            </a:r>
          </a:p>
        </p:txBody>
      </p:sp>
    </p:spTree>
    <p:extLst>
      <p:ext uri="{BB962C8B-B14F-4D97-AF65-F5344CB8AC3E}">
        <p14:creationId xmlns:p14="http://schemas.microsoft.com/office/powerpoint/2010/main" val="1894519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r>
              <a:rPr lang="en-US" sz="1500" dirty="0"/>
              <a:t> 1</a:t>
            </a:r>
          </a:p>
        </p:txBody>
      </p:sp>
      <p:sp>
        <p:nvSpPr>
          <p:cNvPr id="3" name="Content Placeholder 2"/>
          <p:cNvSpPr>
            <a:spLocks noGrp="1"/>
          </p:cNvSpPr>
          <p:nvPr>
            <p:ph idx="1"/>
          </p:nvPr>
        </p:nvSpPr>
        <p:spPr/>
        <p:txBody>
          <a:bodyPr/>
          <a:lstStyle/>
          <a:p>
            <a:r>
              <a:rPr lang="en-US" sz="2800" i="1" dirty="0"/>
              <a:t>Syntax</a:t>
            </a:r>
            <a:r>
              <a:rPr lang="en-US" sz="2800" dirty="0"/>
              <a:t> (form of a sentence) vs. </a:t>
            </a:r>
            <a:r>
              <a:rPr lang="en-US" sz="2800" i="1" dirty="0"/>
              <a:t>semantics</a:t>
            </a:r>
            <a:r>
              <a:rPr lang="en-US" sz="2800" dirty="0"/>
              <a:t> (meaning of a sentence)</a:t>
            </a:r>
          </a:p>
          <a:p>
            <a:r>
              <a:rPr lang="en-US" sz="2800" dirty="0"/>
              <a:t>The sentence </a:t>
            </a:r>
            <a:r>
              <a:rPr lang="en-US" sz="2800" i="1" dirty="0"/>
              <a:t>the frog writes neatly </a:t>
            </a:r>
            <a:r>
              <a:rPr lang="en-US" sz="2800" dirty="0"/>
              <a:t>is a valid sentence according to the rules of English grammar. That is, it is syntactically correct, even though it’s nonsensical (unless we are talking about a fantasy world).</a:t>
            </a:r>
          </a:p>
          <a:p>
            <a:r>
              <a:rPr lang="en-US" sz="2800" dirty="0"/>
              <a:t>The sequence of words </a:t>
            </a:r>
            <a:r>
              <a:rPr lang="en-US" sz="2800" i="1" dirty="0"/>
              <a:t>swims quickly mathematics </a:t>
            </a:r>
            <a:r>
              <a:rPr lang="en-US" sz="2800" dirty="0"/>
              <a:t>is not a valid sentence according to the rules of English grammar.</a:t>
            </a:r>
          </a:p>
        </p:txBody>
      </p:sp>
    </p:spTree>
    <p:extLst>
      <p:ext uri="{BB962C8B-B14F-4D97-AF65-F5344CB8AC3E}">
        <p14:creationId xmlns:p14="http://schemas.microsoft.com/office/powerpoint/2010/main" val="8717989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Computing Functions with TMs</a:t>
            </a:r>
            <a:r>
              <a:rPr lang="en-US" sz="1500" dirty="0"/>
              <a:t> 2</a:t>
            </a:r>
            <a:endParaRPr lang="en-US" dirty="0"/>
          </a:p>
        </p:txBody>
      </p:sp>
      <p:sp>
        <p:nvSpPr>
          <p:cNvPr id="3" name="Content Placeholder 2"/>
          <p:cNvSpPr>
            <a:spLocks noGrp="1"/>
          </p:cNvSpPr>
          <p:nvPr>
            <p:ph idx="1"/>
          </p:nvPr>
        </p:nvSpPr>
        <p:spPr>
          <a:xfrm>
            <a:off x="457200" y="1295400"/>
            <a:ext cx="6126480" cy="457200"/>
          </a:xfrm>
        </p:spPr>
        <p:txBody>
          <a:bodyPr/>
          <a:lstStyle/>
          <a:p>
            <a:r>
              <a:rPr lang="en-US" sz="2400" dirty="0"/>
              <a:t>To construct a TM </a:t>
            </a:r>
            <a:r>
              <a:rPr lang="en-US" sz="2400" i="1" dirty="0"/>
              <a:t>T</a:t>
            </a:r>
            <a:r>
              <a:rPr lang="en-US" sz="2400" dirty="0"/>
              <a:t> that computes the function</a:t>
            </a:r>
          </a:p>
        </p:txBody>
      </p:sp>
      <p:graphicFrame>
        <p:nvGraphicFramePr>
          <p:cNvPr id="9" name="Object 3"/>
          <p:cNvGraphicFramePr>
            <a:graphicFrameLocks noChangeAspect="1"/>
          </p:cNvGraphicFramePr>
          <p:nvPr>
            <p:extLst>
              <p:ext uri="{D42A27DB-BD31-4B8C-83A1-F6EECF244321}">
                <p14:modId xmlns:p14="http://schemas.microsoft.com/office/powerpoint/2010/main" val="853263325"/>
              </p:ext>
            </p:extLst>
          </p:nvPr>
        </p:nvGraphicFramePr>
        <p:xfrm>
          <a:off x="6477000" y="1320800"/>
          <a:ext cx="2336400" cy="507600"/>
        </p:xfrm>
        <a:graphic>
          <a:graphicData uri="http://schemas.openxmlformats.org/presentationml/2006/ole">
            <mc:AlternateContent xmlns:mc="http://schemas.openxmlformats.org/markup-compatibility/2006">
              <mc:Choice xmlns:v="urn:schemas-microsoft-com:vml" Requires="v">
                <p:oleObj spid="_x0000_s56353" name="Equation" r:id="rId3" imgW="1168200" imgH="253800" progId="Equation.DSMT4">
                  <p:embed/>
                </p:oleObj>
              </mc:Choice>
              <mc:Fallback>
                <p:oleObj name="Equation" r:id="rId3" imgW="1168200" imgH="253800" progId="Equation.DSMT4">
                  <p:embed/>
                  <p:pic>
                    <p:nvPicPr>
                      <p:cNvPr id="0" name=""/>
                      <p:cNvPicPr/>
                      <p:nvPr/>
                    </p:nvPicPr>
                    <p:blipFill>
                      <a:blip r:embed="rId4"/>
                      <a:stretch>
                        <a:fillRect/>
                      </a:stretch>
                    </p:blipFill>
                    <p:spPr>
                      <a:xfrm>
                        <a:off x="6477000" y="1320800"/>
                        <a:ext cx="2336400" cy="507600"/>
                      </a:xfrm>
                      <a:prstGeom prst="rect">
                        <a:avLst/>
                      </a:prstGeom>
                    </p:spPr>
                  </p:pic>
                </p:oleObj>
              </mc:Fallback>
            </mc:AlternateContent>
          </a:graphicData>
        </a:graphic>
      </p:graphicFrame>
      <p:sp>
        <p:nvSpPr>
          <p:cNvPr id="4" name="Content Placeholder 4"/>
          <p:cNvSpPr>
            <a:spLocks noGrp="1"/>
          </p:cNvSpPr>
          <p:nvPr>
            <p:ph idx="13"/>
          </p:nvPr>
        </p:nvSpPr>
        <p:spPr>
          <a:xfrm>
            <a:off x="457200" y="1676400"/>
            <a:ext cx="8229600" cy="838200"/>
          </a:xfrm>
        </p:spPr>
        <p:txBody>
          <a:bodyPr/>
          <a:lstStyle/>
          <a:p>
            <a:r>
              <a:rPr lang="en-US" sz="2400" dirty="0"/>
              <a:t>we first represent the pair (</a:t>
            </a:r>
            <a:r>
              <a:rPr lang="en-US" sz="2400" i="1" dirty="0"/>
              <a:t>n</a:t>
            </a:r>
            <a:r>
              <a:rPr lang="en-US" sz="2400" baseline="-25000" dirty="0">
                <a:ea typeface="Cambria Math" pitchFamily="18" charset="0"/>
              </a:rPr>
              <a:t>1</a:t>
            </a:r>
            <a:r>
              <a:rPr lang="en-US" sz="2400" dirty="0"/>
              <a:t>,</a:t>
            </a:r>
            <a:r>
              <a:rPr lang="en-US" sz="2400" i="1" dirty="0"/>
              <a:t>n</a:t>
            </a:r>
            <a:r>
              <a:rPr lang="en-US" sz="2400" baseline="-25000" dirty="0">
                <a:ea typeface="Cambria Math" pitchFamily="18" charset="0"/>
              </a:rPr>
              <a:t>2</a:t>
            </a:r>
            <a:r>
              <a:rPr lang="en-US" sz="2400" dirty="0"/>
              <a:t>) by a string of </a:t>
            </a:r>
            <a:r>
              <a:rPr lang="en-US" sz="2400" i="1" dirty="0"/>
              <a:t>n</a:t>
            </a:r>
            <a:r>
              <a:rPr lang="en-US" sz="2400" baseline="-25000" dirty="0">
                <a:ea typeface="Cambria Math" pitchFamily="18" charset="0"/>
              </a:rPr>
              <a:t>1</a:t>
            </a:r>
            <a:r>
              <a:rPr lang="en-US" sz="2400" dirty="0"/>
              <a:t> + </a:t>
            </a:r>
            <a:r>
              <a:rPr lang="en-US" sz="2400" dirty="0">
                <a:ea typeface="Cambria Math" pitchFamily="18" charset="0"/>
              </a:rPr>
              <a:t>1</a:t>
            </a:r>
            <a:r>
              <a:rPr lang="en-US" sz="2400" dirty="0"/>
              <a:t> </a:t>
            </a:r>
            <a:r>
              <a:rPr lang="en-US" sz="2400" dirty="0">
                <a:ea typeface="Cambria Math" pitchFamily="18" charset="0"/>
              </a:rPr>
              <a:t>1s followed by an asterisk, followed by </a:t>
            </a:r>
            <a:r>
              <a:rPr lang="en-US" sz="2400" i="1" dirty="0"/>
              <a:t>n</a:t>
            </a:r>
            <a:r>
              <a:rPr lang="en-US" sz="2400" baseline="-25000" dirty="0">
                <a:ea typeface="Cambria Math" pitchFamily="18" charset="0"/>
              </a:rPr>
              <a:t>2</a:t>
            </a:r>
            <a:r>
              <a:rPr lang="en-US" sz="2400" dirty="0"/>
              <a:t> + </a:t>
            </a:r>
            <a:r>
              <a:rPr lang="en-US" sz="2400" dirty="0">
                <a:ea typeface="Cambria Math" pitchFamily="18" charset="0"/>
              </a:rPr>
              <a:t>1</a:t>
            </a:r>
            <a:r>
              <a:rPr lang="en-US" sz="2400" dirty="0"/>
              <a:t> </a:t>
            </a:r>
            <a:r>
              <a:rPr lang="en-US" sz="2400" dirty="0">
                <a:ea typeface="Cambria Math" pitchFamily="18" charset="0"/>
              </a:rPr>
              <a:t>1s</a:t>
            </a:r>
            <a:r>
              <a:rPr lang="en-US" sz="2400" dirty="0"/>
              <a:t>.</a:t>
            </a:r>
          </a:p>
        </p:txBody>
      </p:sp>
      <p:sp>
        <p:nvSpPr>
          <p:cNvPr id="5" name="Content Placeholder 5"/>
          <p:cNvSpPr>
            <a:spLocks noGrp="1"/>
          </p:cNvSpPr>
          <p:nvPr>
            <p:ph idx="14"/>
          </p:nvPr>
        </p:nvSpPr>
        <p:spPr>
          <a:xfrm>
            <a:off x="457200" y="2578100"/>
            <a:ext cx="8229600" cy="4038600"/>
          </a:xfrm>
        </p:spPr>
        <p:txBody>
          <a:bodyPr/>
          <a:lstStyle/>
          <a:p>
            <a:pPr>
              <a:spcBef>
                <a:spcPts val="600"/>
              </a:spcBef>
            </a:pPr>
            <a:r>
              <a:rPr lang="en-US" sz="2400" dirty="0"/>
              <a:t>The machine starts at the leftmost </a:t>
            </a:r>
            <a:r>
              <a:rPr lang="en-US" sz="2400" dirty="0">
                <a:ea typeface="Cambria Math" pitchFamily="18" charset="0"/>
              </a:rPr>
              <a:t>1</a:t>
            </a:r>
            <a:r>
              <a:rPr lang="en-US" sz="2400" dirty="0"/>
              <a:t> of the input string,  and proceeds to erase this </a:t>
            </a:r>
            <a:r>
              <a:rPr lang="en-US" sz="2400" dirty="0">
                <a:ea typeface="Cambria Math" pitchFamily="18" charset="0"/>
              </a:rPr>
              <a:t>1</a:t>
            </a:r>
            <a:r>
              <a:rPr lang="en-US" sz="2400" dirty="0"/>
              <a:t>. </a:t>
            </a:r>
          </a:p>
          <a:p>
            <a:pPr>
              <a:spcBef>
                <a:spcPts val="600"/>
              </a:spcBef>
            </a:pPr>
            <a:r>
              <a:rPr lang="en-US" sz="2400" dirty="0"/>
              <a:t>If the next character is an asterisk, </a:t>
            </a:r>
            <a:r>
              <a:rPr lang="en-US" sz="2400" i="1" dirty="0"/>
              <a:t>n</a:t>
            </a:r>
            <a:r>
              <a:rPr lang="en-US" sz="2400" baseline="-25000" dirty="0">
                <a:ea typeface="Cambria Math" pitchFamily="18" charset="0"/>
              </a:rPr>
              <a:t>1 </a:t>
            </a:r>
            <a:r>
              <a:rPr lang="en-US" sz="2400" dirty="0"/>
              <a:t>= </a:t>
            </a:r>
            <a:r>
              <a:rPr lang="en-US" sz="2400" dirty="0">
                <a:ea typeface="Cambria Math" pitchFamily="18" charset="0"/>
              </a:rPr>
              <a:t>0</a:t>
            </a:r>
            <a:r>
              <a:rPr lang="en-US" sz="2400" dirty="0"/>
              <a:t>. In this case, it replaces the asterisk with a blank and halts.</a:t>
            </a:r>
          </a:p>
          <a:p>
            <a:pPr>
              <a:spcBef>
                <a:spcPts val="600"/>
              </a:spcBef>
            </a:pPr>
            <a:r>
              <a:rPr lang="en-US" sz="2400" dirty="0"/>
              <a:t>Otherwise, it erases the next </a:t>
            </a:r>
            <a:r>
              <a:rPr lang="en-US" sz="2400" dirty="0">
                <a:ea typeface="Cambria Math" pitchFamily="18" charset="0"/>
              </a:rPr>
              <a:t>1</a:t>
            </a:r>
            <a:r>
              <a:rPr lang="en-US" sz="2400" dirty="0"/>
              <a:t>, and then passes over the remaining </a:t>
            </a:r>
            <a:r>
              <a:rPr lang="en-US" sz="2400" dirty="0">
                <a:ea typeface="Cambria Math" pitchFamily="18" charset="0"/>
              </a:rPr>
              <a:t>1</a:t>
            </a:r>
            <a:r>
              <a:rPr lang="en-US" sz="2400" dirty="0"/>
              <a:t>s, until it comes to the asterisk. </a:t>
            </a:r>
          </a:p>
          <a:p>
            <a:pPr>
              <a:spcBef>
                <a:spcPts val="600"/>
              </a:spcBef>
            </a:pPr>
            <a:r>
              <a:rPr lang="en-US" sz="2400" dirty="0"/>
              <a:t>The asterisk is then replaced by a </a:t>
            </a:r>
            <a:r>
              <a:rPr lang="en-US" sz="2400" dirty="0">
                <a:ea typeface="Cambria Math" pitchFamily="18" charset="0"/>
              </a:rPr>
              <a:t>1</a:t>
            </a:r>
            <a:r>
              <a:rPr lang="en-US" sz="2400" dirty="0"/>
              <a:t>. </a:t>
            </a:r>
          </a:p>
          <a:p>
            <a:pPr>
              <a:spcBef>
                <a:spcPts val="600"/>
              </a:spcBef>
            </a:pPr>
            <a:r>
              <a:rPr lang="en-US" sz="2400" dirty="0"/>
              <a:t>The five-tuples defining this Turing machine are: (</a:t>
            </a:r>
            <a:r>
              <a:rPr lang="en-US" sz="2400" i="1" dirty="0"/>
              <a:t>s</a:t>
            </a:r>
            <a:r>
              <a:rPr lang="en-US" sz="2400" baseline="-25000" dirty="0">
                <a:ea typeface="Cambria Math" pitchFamily="18" charset="0"/>
              </a:rPr>
              <a:t>0</a:t>
            </a:r>
            <a:r>
              <a:rPr lang="en-US" sz="2400" dirty="0"/>
              <a:t>, </a:t>
            </a:r>
            <a:r>
              <a:rPr lang="en-US" sz="2400" dirty="0">
                <a:ea typeface="Cambria Math" pitchFamily="18" charset="0"/>
              </a:rPr>
              <a:t>1</a:t>
            </a:r>
            <a:r>
              <a:rPr lang="en-US" sz="2400" dirty="0"/>
              <a:t>, </a:t>
            </a:r>
            <a:r>
              <a:rPr lang="en-US" sz="2400" i="1" dirty="0"/>
              <a:t>s</a:t>
            </a:r>
            <a:r>
              <a:rPr lang="en-US" sz="2400" baseline="-25000" dirty="0">
                <a:ea typeface="Cambria Math" pitchFamily="18" charset="0"/>
              </a:rPr>
              <a:t>1</a:t>
            </a:r>
            <a:r>
              <a:rPr lang="en-US" sz="2400" dirty="0"/>
              <a:t>, </a:t>
            </a:r>
            <a:r>
              <a:rPr lang="en-US" sz="2400" i="1" dirty="0"/>
              <a:t>B</a:t>
            </a:r>
            <a:r>
              <a:rPr lang="en-US" sz="2400" dirty="0"/>
              <a:t>, </a:t>
            </a:r>
            <a:r>
              <a:rPr lang="en-US" sz="2400" i="1" dirty="0"/>
              <a:t>R</a:t>
            </a:r>
            <a:r>
              <a:rPr lang="en-US" sz="2400" dirty="0"/>
              <a:t>), (</a:t>
            </a:r>
            <a:r>
              <a:rPr lang="en-US" sz="2400" i="1" dirty="0"/>
              <a:t>s</a:t>
            </a:r>
            <a:r>
              <a:rPr lang="en-US" sz="2400" baseline="-25000" dirty="0">
                <a:ea typeface="Cambria Math" pitchFamily="18" charset="0"/>
              </a:rPr>
              <a:t>1</a:t>
            </a:r>
            <a:r>
              <a:rPr lang="en-US" sz="2400" dirty="0"/>
              <a:t>, </a:t>
            </a:r>
            <a:r>
              <a:rPr lang="en-US" sz="2400" dirty="0">
                <a:ea typeface="Cambria Math"/>
              </a:rPr>
              <a:t>∗</a:t>
            </a:r>
            <a:r>
              <a:rPr lang="en-US" sz="2400" dirty="0"/>
              <a:t>, </a:t>
            </a:r>
            <a:r>
              <a:rPr lang="en-US" sz="2400" i="1" dirty="0"/>
              <a:t>s</a:t>
            </a:r>
            <a:r>
              <a:rPr lang="en-US" sz="2400" baseline="-25000" dirty="0">
                <a:ea typeface="Cambria Math" pitchFamily="18" charset="0"/>
              </a:rPr>
              <a:t>3</a:t>
            </a:r>
            <a:r>
              <a:rPr lang="en-US" sz="2400" dirty="0"/>
              <a:t>, </a:t>
            </a:r>
            <a:r>
              <a:rPr lang="en-US" sz="2400" i="1" dirty="0"/>
              <a:t>B</a:t>
            </a:r>
            <a:r>
              <a:rPr lang="en-US" sz="2400" dirty="0"/>
              <a:t>, </a:t>
            </a:r>
            <a:r>
              <a:rPr lang="en-US" sz="2400" i="1" dirty="0"/>
              <a:t>R</a:t>
            </a:r>
            <a:r>
              <a:rPr lang="en-US" sz="2400" dirty="0"/>
              <a:t>), (</a:t>
            </a:r>
            <a:r>
              <a:rPr lang="en-US" sz="2400" i="1" dirty="0"/>
              <a:t>s</a:t>
            </a:r>
            <a:r>
              <a:rPr lang="en-US" sz="2400" baseline="-25000" dirty="0">
                <a:ea typeface="Cambria Math" pitchFamily="18" charset="0"/>
              </a:rPr>
              <a:t>1</a:t>
            </a:r>
            <a:r>
              <a:rPr lang="en-US" sz="2400" dirty="0"/>
              <a:t>, </a:t>
            </a:r>
            <a:r>
              <a:rPr lang="en-US" sz="2400" dirty="0">
                <a:ea typeface="Cambria Math" pitchFamily="18" charset="0"/>
              </a:rPr>
              <a:t>1</a:t>
            </a:r>
            <a:r>
              <a:rPr lang="en-US" sz="2400" dirty="0"/>
              <a:t>, </a:t>
            </a:r>
            <a:r>
              <a:rPr lang="en-US" sz="2400" i="1" dirty="0"/>
              <a:t>s</a:t>
            </a:r>
            <a:r>
              <a:rPr lang="en-US" sz="2400" baseline="-25000" dirty="0">
                <a:ea typeface="Cambria Math" pitchFamily="18" charset="0"/>
              </a:rPr>
              <a:t>2</a:t>
            </a:r>
            <a:r>
              <a:rPr lang="en-US" sz="2400" dirty="0"/>
              <a:t>, </a:t>
            </a:r>
            <a:r>
              <a:rPr lang="en-US" sz="2400" i="1" dirty="0"/>
              <a:t>B</a:t>
            </a:r>
            <a:r>
              <a:rPr lang="en-US" sz="2400" dirty="0"/>
              <a:t>, </a:t>
            </a:r>
            <a:r>
              <a:rPr lang="en-US" sz="2400" i="1" dirty="0"/>
              <a:t>R</a:t>
            </a:r>
            <a:r>
              <a:rPr lang="en-US" sz="2400" dirty="0"/>
              <a:t>), (</a:t>
            </a:r>
            <a:r>
              <a:rPr lang="en-US" sz="2400" i="1" dirty="0"/>
              <a:t>s</a:t>
            </a:r>
            <a:r>
              <a:rPr lang="en-US" sz="2400" baseline="-25000" dirty="0">
                <a:ea typeface="Cambria Math" pitchFamily="18" charset="0"/>
              </a:rPr>
              <a:t>2</a:t>
            </a:r>
            <a:r>
              <a:rPr lang="en-US" sz="2400" dirty="0"/>
              <a:t>, </a:t>
            </a:r>
            <a:r>
              <a:rPr lang="en-US" sz="2400" dirty="0">
                <a:ea typeface="Cambria Math" pitchFamily="18" charset="0"/>
              </a:rPr>
              <a:t>1</a:t>
            </a:r>
            <a:r>
              <a:rPr lang="en-US" sz="2400" dirty="0"/>
              <a:t>, </a:t>
            </a:r>
            <a:r>
              <a:rPr lang="en-US" sz="2400" i="1" dirty="0"/>
              <a:t>s</a:t>
            </a:r>
            <a:r>
              <a:rPr lang="en-US" sz="2400" baseline="-25000" dirty="0">
                <a:ea typeface="Cambria Math" pitchFamily="18" charset="0"/>
              </a:rPr>
              <a:t>2</a:t>
            </a:r>
            <a:r>
              <a:rPr lang="en-US" sz="2400" dirty="0"/>
              <a:t>, </a:t>
            </a:r>
            <a:r>
              <a:rPr lang="en-US" sz="2400" dirty="0">
                <a:ea typeface="Cambria Math" pitchFamily="18" charset="0"/>
              </a:rPr>
              <a:t>1</a:t>
            </a:r>
            <a:r>
              <a:rPr lang="en-US" sz="2400" dirty="0"/>
              <a:t>, </a:t>
            </a:r>
            <a:r>
              <a:rPr lang="en-US" sz="2400" i="1" dirty="0"/>
              <a:t>R</a:t>
            </a:r>
            <a:r>
              <a:rPr lang="en-US" sz="2400" dirty="0"/>
              <a:t>), (</a:t>
            </a:r>
            <a:r>
              <a:rPr lang="en-US" sz="2400" i="1" dirty="0"/>
              <a:t>s</a:t>
            </a:r>
            <a:r>
              <a:rPr lang="en-US" sz="2400" baseline="-25000" dirty="0">
                <a:ea typeface="Cambria Math" pitchFamily="18" charset="0"/>
              </a:rPr>
              <a:t>2</a:t>
            </a:r>
            <a:r>
              <a:rPr lang="en-US" sz="2400" dirty="0"/>
              <a:t>, </a:t>
            </a:r>
            <a:r>
              <a:rPr lang="en-US" sz="2400" dirty="0">
                <a:ea typeface="Cambria Math"/>
              </a:rPr>
              <a:t>∗</a:t>
            </a:r>
            <a:r>
              <a:rPr lang="en-US" sz="2400" dirty="0"/>
              <a:t>, </a:t>
            </a:r>
            <a:r>
              <a:rPr lang="en-US" sz="2400" i="1" dirty="0"/>
              <a:t>s</a:t>
            </a:r>
            <a:r>
              <a:rPr lang="en-US" sz="2400" baseline="-25000" dirty="0">
                <a:ea typeface="Cambria Math" pitchFamily="18" charset="0"/>
              </a:rPr>
              <a:t>3</a:t>
            </a:r>
            <a:r>
              <a:rPr lang="en-US" sz="2400" dirty="0"/>
              <a:t>, </a:t>
            </a:r>
            <a:r>
              <a:rPr lang="en-US" sz="2400" dirty="0">
                <a:ea typeface="Cambria Math" pitchFamily="18" charset="0"/>
              </a:rPr>
              <a:t>1</a:t>
            </a:r>
            <a:r>
              <a:rPr lang="en-US" sz="2400" dirty="0"/>
              <a:t>, </a:t>
            </a:r>
            <a:r>
              <a:rPr lang="en-US" sz="2400" i="1" dirty="0"/>
              <a:t>R</a:t>
            </a:r>
            <a:r>
              <a:rPr lang="en-US" sz="2400" dirty="0"/>
              <a:t>).</a:t>
            </a:r>
          </a:p>
        </p:txBody>
      </p:sp>
    </p:spTree>
    <p:extLst>
      <p:ext uri="{BB962C8B-B14F-4D97-AF65-F5344CB8AC3E}">
        <p14:creationId xmlns:p14="http://schemas.microsoft.com/office/powerpoint/2010/main" val="8948529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Church-Turing Thesis</a:t>
            </a:r>
          </a:p>
        </p:txBody>
      </p:sp>
      <p:sp>
        <p:nvSpPr>
          <p:cNvPr id="3" name="Content Placeholder 2"/>
          <p:cNvSpPr>
            <a:spLocks noGrp="1"/>
          </p:cNvSpPr>
          <p:nvPr>
            <p:ph idx="1"/>
          </p:nvPr>
        </p:nvSpPr>
        <p:spPr>
          <a:xfrm>
            <a:off x="457200" y="1295400"/>
            <a:ext cx="8321040" cy="5257800"/>
          </a:xfrm>
        </p:spPr>
        <p:txBody>
          <a:bodyPr/>
          <a:lstStyle/>
          <a:p>
            <a:r>
              <a:rPr lang="en-US" dirty="0"/>
              <a:t>The </a:t>
            </a:r>
            <a:r>
              <a:rPr lang="en-US" i="1" dirty="0"/>
              <a:t>Church-Turing Thesis </a:t>
            </a:r>
            <a:r>
              <a:rPr lang="en-US" dirty="0"/>
              <a:t>says that given any problem that can be solved with an effective algorithm, there is a TM that can solve this problem. </a:t>
            </a:r>
          </a:p>
          <a:p>
            <a:r>
              <a:rPr lang="en-US" dirty="0"/>
              <a:t>It is called a </a:t>
            </a:r>
            <a:r>
              <a:rPr lang="en-US" i="1" dirty="0"/>
              <a:t>thesis</a:t>
            </a:r>
            <a:r>
              <a:rPr lang="en-US" dirty="0"/>
              <a:t> rather than a theorem because the concept of solvability by an effective algorithm is informal and imprecise, as opposed to the concept of solvability by a TM, which is formal and precise.</a:t>
            </a:r>
          </a:p>
        </p:txBody>
      </p:sp>
    </p:spTree>
    <p:extLst>
      <p:ext uri="{BB962C8B-B14F-4D97-AF65-F5344CB8AC3E}">
        <p14:creationId xmlns:p14="http://schemas.microsoft.com/office/powerpoint/2010/main" val="27214943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Decidability and Complexity</a:t>
            </a:r>
          </a:p>
        </p:txBody>
      </p:sp>
      <p:sp>
        <p:nvSpPr>
          <p:cNvPr id="3" name="Content Placeholder 2"/>
          <p:cNvSpPr>
            <a:spLocks noGrp="1"/>
          </p:cNvSpPr>
          <p:nvPr>
            <p:ph idx="1"/>
          </p:nvPr>
        </p:nvSpPr>
        <p:spPr>
          <a:xfrm>
            <a:off x="457200" y="1295400"/>
            <a:ext cx="8321040" cy="5257800"/>
          </a:xfrm>
        </p:spPr>
        <p:txBody>
          <a:bodyPr/>
          <a:lstStyle/>
          <a:p>
            <a:pPr>
              <a:lnSpc>
                <a:spcPct val="90000"/>
              </a:lnSpc>
              <a:spcBef>
                <a:spcPts val="0"/>
              </a:spcBef>
            </a:pPr>
            <a:r>
              <a:rPr lang="en-US" sz="1800" dirty="0"/>
              <a:t>A </a:t>
            </a:r>
            <a:r>
              <a:rPr lang="en-US" sz="1800" i="1" dirty="0"/>
              <a:t>decision problem </a:t>
            </a:r>
            <a:r>
              <a:rPr lang="en-US" sz="1800" dirty="0"/>
              <a:t>asks whether statements from a particular class of statements are true. Decision problems are also known as </a:t>
            </a:r>
            <a:r>
              <a:rPr lang="en-US" sz="1800" i="1" dirty="0"/>
              <a:t>yes-or-no problems. </a:t>
            </a:r>
          </a:p>
          <a:p>
            <a:pPr lvl="1">
              <a:lnSpc>
                <a:spcPct val="90000"/>
              </a:lnSpc>
              <a:spcBef>
                <a:spcPts val="0"/>
              </a:spcBef>
            </a:pPr>
            <a:r>
              <a:rPr lang="en-US" sz="1600" dirty="0"/>
              <a:t>Consider the question for a particular integer  </a:t>
            </a:r>
            <a:r>
              <a:rPr lang="en-US" sz="1600" i="1" dirty="0"/>
              <a:t>n</a:t>
            </a:r>
            <a:r>
              <a:rPr lang="en-US" sz="1600" dirty="0"/>
              <a:t>, “Is </a:t>
            </a:r>
            <a:r>
              <a:rPr lang="en-US" sz="1600" i="1" dirty="0"/>
              <a:t>n</a:t>
            </a:r>
            <a:r>
              <a:rPr lang="en-US" sz="1600" dirty="0"/>
              <a:t> prime?”  The answer is "yes" or "no.“</a:t>
            </a:r>
          </a:p>
          <a:p>
            <a:pPr lvl="1">
              <a:lnSpc>
                <a:spcPct val="90000"/>
              </a:lnSpc>
              <a:spcBef>
                <a:spcPts val="0"/>
              </a:spcBef>
            </a:pPr>
            <a:r>
              <a:rPr lang="en-US" sz="1600" dirty="0"/>
              <a:t>The </a:t>
            </a:r>
            <a:r>
              <a:rPr lang="en-US" sz="1600" i="1" dirty="0"/>
              <a:t>halting problem </a:t>
            </a:r>
            <a:r>
              <a:rPr lang="en-US" sz="1600" dirty="0"/>
              <a:t>is the decision problem that asks whether a Turing machine </a:t>
            </a:r>
            <a:r>
              <a:rPr lang="en-US" sz="1600" i="1" dirty="0"/>
              <a:t>T</a:t>
            </a:r>
            <a:r>
              <a:rPr lang="en-US" sz="1600" dirty="0"/>
              <a:t> eventually halts when given an input string </a:t>
            </a:r>
            <a:r>
              <a:rPr lang="en-US" sz="1600" i="1" dirty="0"/>
              <a:t>x</a:t>
            </a:r>
            <a:r>
              <a:rPr lang="en-US" sz="1600" dirty="0"/>
              <a:t>. </a:t>
            </a:r>
          </a:p>
          <a:p>
            <a:pPr>
              <a:lnSpc>
                <a:spcPct val="90000"/>
              </a:lnSpc>
              <a:spcBef>
                <a:spcPts val="0"/>
              </a:spcBef>
            </a:pPr>
            <a:r>
              <a:rPr lang="en-US" sz="1800" dirty="0"/>
              <a:t>When there is an effective algorithm that decides whether instances of a decision problem are true, we say that this problem is </a:t>
            </a:r>
            <a:r>
              <a:rPr lang="en-US" sz="1800" i="1" dirty="0"/>
              <a:t>solvable</a:t>
            </a:r>
            <a:r>
              <a:rPr lang="en-US" sz="1800" dirty="0"/>
              <a:t> or </a:t>
            </a:r>
            <a:r>
              <a:rPr lang="en-US" sz="1800" i="1" dirty="0"/>
              <a:t>decidable</a:t>
            </a:r>
            <a:r>
              <a:rPr lang="en-US" sz="1800" dirty="0"/>
              <a:t>.</a:t>
            </a:r>
          </a:p>
          <a:p>
            <a:pPr lvl="1">
              <a:lnSpc>
                <a:spcPct val="90000"/>
              </a:lnSpc>
              <a:spcBef>
                <a:spcPts val="0"/>
              </a:spcBef>
            </a:pPr>
            <a:r>
              <a:rPr lang="en-US" sz="1600" dirty="0"/>
              <a:t>In Section </a:t>
            </a:r>
            <a:r>
              <a:rPr lang="en-US" sz="1600" dirty="0">
                <a:ea typeface="Cambria Math" pitchFamily="18" charset="0"/>
              </a:rPr>
              <a:t>3.5</a:t>
            </a:r>
            <a:r>
              <a:rPr lang="en-US" sz="1600" dirty="0"/>
              <a:t>, an algorithm was given for determining whether a positive integer </a:t>
            </a:r>
            <a:r>
              <a:rPr lang="en-US" sz="1600" i="1" dirty="0"/>
              <a:t>n</a:t>
            </a:r>
            <a:r>
              <a:rPr lang="en-US" sz="1600" dirty="0"/>
              <a:t> is prime by checking whether it is divisible by primes not exceeding its square root. </a:t>
            </a:r>
          </a:p>
          <a:p>
            <a:pPr>
              <a:lnSpc>
                <a:spcPct val="90000"/>
              </a:lnSpc>
              <a:spcBef>
                <a:spcPts val="0"/>
              </a:spcBef>
            </a:pPr>
            <a:r>
              <a:rPr lang="en-US" sz="1800" dirty="0"/>
              <a:t>However, if no effective algorithm exists for solving a problem, then we say the problem is </a:t>
            </a:r>
            <a:r>
              <a:rPr lang="en-US" sz="1800" i="1" dirty="0"/>
              <a:t>unsolvable </a:t>
            </a:r>
            <a:r>
              <a:rPr lang="en-US" sz="1800" dirty="0"/>
              <a:t>or </a:t>
            </a:r>
            <a:r>
              <a:rPr lang="en-US" sz="1800" i="1" dirty="0"/>
              <a:t>undecidable</a:t>
            </a:r>
            <a:r>
              <a:rPr lang="en-US" sz="1800" dirty="0"/>
              <a:t>.</a:t>
            </a:r>
          </a:p>
          <a:p>
            <a:pPr lvl="1">
              <a:lnSpc>
                <a:spcPct val="90000"/>
              </a:lnSpc>
              <a:spcBef>
                <a:spcPts val="0"/>
              </a:spcBef>
            </a:pPr>
            <a:r>
              <a:rPr lang="en-US" sz="1600" dirty="0"/>
              <a:t>The halting problem is an unsolvable decision problem (proved in Section </a:t>
            </a:r>
            <a:r>
              <a:rPr lang="en-US" sz="1600" dirty="0">
                <a:ea typeface="Cambria Math" pitchFamily="18" charset="0"/>
              </a:rPr>
              <a:t>3.1</a:t>
            </a:r>
            <a:r>
              <a:rPr lang="en-US" sz="1600" dirty="0"/>
              <a:t>). That is, no TM exists that, when given an encoding of a TM </a:t>
            </a:r>
            <a:r>
              <a:rPr lang="en-US" sz="1600" i="1" dirty="0"/>
              <a:t>T</a:t>
            </a:r>
            <a:r>
              <a:rPr lang="en-US" sz="1600" dirty="0"/>
              <a:t> and its input string </a:t>
            </a:r>
            <a:r>
              <a:rPr lang="en-US" sz="1600" i="1" dirty="0"/>
              <a:t>x</a:t>
            </a:r>
            <a:r>
              <a:rPr lang="en-US" sz="1600" dirty="0"/>
              <a:t> as input, can determine whether </a:t>
            </a:r>
            <a:r>
              <a:rPr lang="en-US" sz="1600" i="1" dirty="0"/>
              <a:t>T</a:t>
            </a:r>
            <a:r>
              <a:rPr lang="en-US" sz="1600" dirty="0"/>
              <a:t> eventually halts when started with </a:t>
            </a:r>
            <a:r>
              <a:rPr lang="en-US" sz="1600" i="1" dirty="0"/>
              <a:t>x</a:t>
            </a:r>
            <a:r>
              <a:rPr lang="en-US" sz="1600" dirty="0"/>
              <a:t> written on its tape. </a:t>
            </a:r>
          </a:p>
          <a:p>
            <a:pPr>
              <a:lnSpc>
                <a:spcPct val="90000"/>
              </a:lnSpc>
              <a:spcBef>
                <a:spcPts val="0"/>
              </a:spcBef>
            </a:pPr>
            <a:r>
              <a:rPr lang="en-US" sz="1800" dirty="0"/>
              <a:t>A function that can be computed by a TM is called </a:t>
            </a:r>
            <a:r>
              <a:rPr lang="en-US" sz="1800" i="1" dirty="0"/>
              <a:t>computable</a:t>
            </a:r>
            <a:r>
              <a:rPr lang="en-US" sz="1800" dirty="0"/>
              <a:t> and a function that cannot be computed by a TM is called </a:t>
            </a:r>
            <a:r>
              <a:rPr lang="en-US" sz="1800" i="1" dirty="0" err="1"/>
              <a:t>uncomputable</a:t>
            </a:r>
            <a:r>
              <a:rPr lang="en-US" sz="1800" dirty="0"/>
              <a:t>. </a:t>
            </a:r>
          </a:p>
          <a:p>
            <a:pPr lvl="1">
              <a:lnSpc>
                <a:spcPct val="90000"/>
              </a:lnSpc>
              <a:spcBef>
                <a:spcPts val="0"/>
              </a:spcBef>
            </a:pPr>
            <a:r>
              <a:rPr lang="en-US" sz="1600" dirty="0"/>
              <a:t>The </a:t>
            </a:r>
            <a:r>
              <a:rPr lang="en-US" sz="1600" i="1" dirty="0"/>
              <a:t>busy beaver function</a:t>
            </a:r>
            <a:r>
              <a:rPr lang="en-US" sz="1600" dirty="0"/>
              <a:t>, which when given a positive integer </a:t>
            </a:r>
            <a:r>
              <a:rPr lang="en-US" sz="1600" i="1" dirty="0"/>
              <a:t>n</a:t>
            </a:r>
            <a:r>
              <a:rPr lang="en-US" sz="1600" dirty="0"/>
              <a:t> gives the maximum number of </a:t>
            </a:r>
            <a:r>
              <a:rPr lang="en-US" sz="1600" dirty="0">
                <a:ea typeface="Cambria Math" pitchFamily="18" charset="0"/>
              </a:rPr>
              <a:t>1</a:t>
            </a:r>
            <a:r>
              <a:rPr lang="en-US" sz="1600" dirty="0"/>
              <a:t>s that a TM with </a:t>
            </a:r>
            <a:r>
              <a:rPr lang="en-US" sz="1600" i="1" dirty="0"/>
              <a:t>n</a:t>
            </a:r>
            <a:r>
              <a:rPr lang="en-US" sz="1600" dirty="0"/>
              <a:t> states and alphabet {</a:t>
            </a:r>
            <a:r>
              <a:rPr lang="en-US" sz="1600" dirty="0">
                <a:ea typeface="Cambria Math" pitchFamily="18" charset="0"/>
              </a:rPr>
              <a:t>1</a:t>
            </a:r>
            <a:r>
              <a:rPr lang="en-US" sz="1600" dirty="0"/>
              <a:t>,</a:t>
            </a:r>
            <a:r>
              <a:rPr lang="en-US" sz="1600" i="1" dirty="0"/>
              <a:t>B</a:t>
            </a:r>
            <a:r>
              <a:rPr lang="en-US" sz="1600" dirty="0"/>
              <a:t>} may print on an initially blank tape is </a:t>
            </a:r>
            <a:r>
              <a:rPr lang="en-US" sz="1600" dirty="0" err="1"/>
              <a:t>uncomputable</a:t>
            </a:r>
            <a:r>
              <a:rPr lang="en-US" sz="1600" dirty="0"/>
              <a:t> (see Exercise </a:t>
            </a:r>
            <a:r>
              <a:rPr lang="en-US" sz="1600" dirty="0">
                <a:ea typeface="Cambria Math" pitchFamily="18" charset="0"/>
              </a:rPr>
              <a:t>35</a:t>
            </a:r>
            <a:r>
              <a:rPr lang="en-US" sz="1600" dirty="0"/>
              <a:t> in Section </a:t>
            </a:r>
            <a:r>
              <a:rPr lang="en-US" sz="1600" dirty="0">
                <a:ea typeface="Cambria Math" pitchFamily="18" charset="0"/>
              </a:rPr>
              <a:t>13.5</a:t>
            </a:r>
            <a:r>
              <a:rPr lang="en-US" sz="1600" dirty="0"/>
              <a:t>).</a:t>
            </a:r>
          </a:p>
        </p:txBody>
      </p:sp>
    </p:spTree>
    <p:extLst>
      <p:ext uri="{BB962C8B-B14F-4D97-AF65-F5344CB8AC3E}">
        <p14:creationId xmlns:p14="http://schemas.microsoft.com/office/powerpoint/2010/main" val="173532310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Classes </a:t>
            </a:r>
            <a:r>
              <a:rPr lang="en-US" i="1" dirty="0"/>
              <a:t>P</a:t>
            </a:r>
            <a:r>
              <a:rPr lang="en-US" dirty="0"/>
              <a:t> and </a:t>
            </a:r>
            <a:r>
              <a:rPr lang="en-US" i="1" dirty="0"/>
              <a:t>NP</a:t>
            </a:r>
            <a:r>
              <a:rPr lang="en-US" sz="1500" dirty="0"/>
              <a:t> 1</a:t>
            </a:r>
          </a:p>
        </p:txBody>
      </p:sp>
      <p:sp>
        <p:nvSpPr>
          <p:cNvPr id="3" name="Content Placeholder 2"/>
          <p:cNvSpPr>
            <a:spLocks noGrp="1"/>
          </p:cNvSpPr>
          <p:nvPr>
            <p:ph idx="1"/>
          </p:nvPr>
        </p:nvSpPr>
        <p:spPr/>
        <p:txBody>
          <a:bodyPr/>
          <a:lstStyle/>
          <a:p>
            <a:r>
              <a:rPr lang="en-US" sz="2800" dirty="0"/>
              <a:t>In a </a:t>
            </a:r>
            <a:r>
              <a:rPr lang="en-US" sz="2800" i="1" dirty="0"/>
              <a:t>nondeterministic Turing machine </a:t>
            </a:r>
            <a:r>
              <a:rPr lang="en-US" sz="2800" dirty="0"/>
              <a:t>(</a:t>
            </a:r>
            <a:r>
              <a:rPr lang="en-US" sz="2800" i="1" dirty="0"/>
              <a:t>NDTM</a:t>
            </a:r>
            <a:r>
              <a:rPr lang="en-US" sz="2800" dirty="0"/>
              <a:t>), the restriction that no two transition rules begin with the same pair (</a:t>
            </a:r>
            <a:r>
              <a:rPr lang="en-US" sz="2800" i="1" dirty="0"/>
              <a:t>s</a:t>
            </a:r>
            <a:r>
              <a:rPr lang="en-US" sz="2800" dirty="0"/>
              <a:t>, </a:t>
            </a:r>
            <a:r>
              <a:rPr lang="en-US" sz="2800" i="1" dirty="0"/>
              <a:t>x</a:t>
            </a:r>
            <a:r>
              <a:rPr lang="en-US" sz="2800" dirty="0"/>
              <a:t>) is eliminated. </a:t>
            </a:r>
          </a:p>
          <a:p>
            <a:r>
              <a:rPr lang="en-US" sz="2800" dirty="0"/>
              <a:t>Hence, there may be more than one transition rule beginning with each (state, tape symbol) pair, so that there may be a choice as to which rule to use at each step.</a:t>
            </a:r>
          </a:p>
          <a:p>
            <a:r>
              <a:rPr lang="en-US" sz="2800" dirty="0"/>
              <a:t>A NDTM </a:t>
            </a:r>
            <a:r>
              <a:rPr lang="en-US" sz="2800" i="1" dirty="0"/>
              <a:t>T</a:t>
            </a:r>
            <a:r>
              <a:rPr lang="en-US" sz="2800" dirty="0"/>
              <a:t> recognizes a string </a:t>
            </a:r>
            <a:r>
              <a:rPr lang="en-US" sz="2800" i="1" dirty="0"/>
              <a:t>x</a:t>
            </a:r>
            <a:r>
              <a:rPr lang="en-US" sz="2800" dirty="0"/>
              <a:t> if and only if there exists some sequence of transitions of </a:t>
            </a:r>
            <a:r>
              <a:rPr lang="en-US" sz="2800" i="1" dirty="0"/>
              <a:t>T</a:t>
            </a:r>
            <a:r>
              <a:rPr lang="en-US" sz="2800" dirty="0"/>
              <a:t> that ends in a final state when the machine starts in the initial position with </a:t>
            </a:r>
            <a:r>
              <a:rPr lang="en-US" sz="2800" i="1" dirty="0"/>
              <a:t>x</a:t>
            </a:r>
            <a:r>
              <a:rPr lang="en-US" sz="2800" dirty="0"/>
              <a:t> written on the tape.</a:t>
            </a:r>
          </a:p>
        </p:txBody>
      </p:sp>
    </p:spTree>
    <p:extLst>
      <p:ext uri="{BB962C8B-B14F-4D97-AF65-F5344CB8AC3E}">
        <p14:creationId xmlns:p14="http://schemas.microsoft.com/office/powerpoint/2010/main" val="23077367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Classes </a:t>
            </a:r>
            <a:r>
              <a:rPr lang="en-US" i="1" dirty="0"/>
              <a:t>P</a:t>
            </a:r>
            <a:r>
              <a:rPr lang="en-US" dirty="0"/>
              <a:t> and </a:t>
            </a:r>
            <a:r>
              <a:rPr lang="en-US" i="1" dirty="0"/>
              <a:t>NP</a:t>
            </a:r>
            <a:r>
              <a:rPr lang="en-US" sz="1500" dirty="0"/>
              <a:t> 2</a:t>
            </a:r>
          </a:p>
        </p:txBody>
      </p:sp>
      <p:sp>
        <p:nvSpPr>
          <p:cNvPr id="3" name="Content Placeholder 2"/>
          <p:cNvSpPr>
            <a:spLocks noGrp="1"/>
          </p:cNvSpPr>
          <p:nvPr>
            <p:ph idx="1"/>
          </p:nvPr>
        </p:nvSpPr>
        <p:spPr/>
        <p:txBody>
          <a:bodyPr/>
          <a:lstStyle/>
          <a:p>
            <a:pPr>
              <a:lnSpc>
                <a:spcPct val="90000"/>
              </a:lnSpc>
              <a:spcBef>
                <a:spcPts val="600"/>
              </a:spcBef>
            </a:pPr>
            <a:r>
              <a:rPr lang="en-US" sz="2000" dirty="0"/>
              <a:t>A decision problem is in </a:t>
            </a:r>
            <a:r>
              <a:rPr lang="en-US" sz="2000" i="1" dirty="0"/>
              <a:t>P</a:t>
            </a:r>
            <a:r>
              <a:rPr lang="en-US" sz="2000" dirty="0"/>
              <a:t>, the </a:t>
            </a:r>
            <a:r>
              <a:rPr lang="en-US" sz="2000" i="1" dirty="0"/>
              <a:t>class of polynomial-time problems</a:t>
            </a:r>
            <a:r>
              <a:rPr lang="en-US" sz="2000" dirty="0"/>
              <a:t>, if it can be solved by a deterministic Turing machine in polynomial time in terms of the size of its input. </a:t>
            </a:r>
          </a:p>
          <a:p>
            <a:pPr>
              <a:lnSpc>
                <a:spcPct val="90000"/>
              </a:lnSpc>
              <a:spcBef>
                <a:spcPts val="600"/>
              </a:spcBef>
            </a:pPr>
            <a:r>
              <a:rPr lang="en-US" sz="2000" dirty="0"/>
              <a:t>That is, a decision problem is in </a:t>
            </a:r>
            <a:r>
              <a:rPr lang="en-US" sz="2000" i="1" dirty="0"/>
              <a:t>P</a:t>
            </a:r>
            <a:r>
              <a:rPr lang="en-US" sz="2000" dirty="0"/>
              <a:t> if there is a deterministic Turing machine </a:t>
            </a:r>
            <a:r>
              <a:rPr lang="en-US" sz="2000" i="1" dirty="0"/>
              <a:t>T</a:t>
            </a:r>
            <a:r>
              <a:rPr lang="en-US" sz="2000" dirty="0"/>
              <a:t> that solves the decision problem and a polynomial </a:t>
            </a:r>
            <a:r>
              <a:rPr lang="en-US" sz="2000" i="1" dirty="0"/>
              <a:t>p</a:t>
            </a:r>
            <a:r>
              <a:rPr lang="en-US" sz="2000" dirty="0"/>
              <a:t>(</a:t>
            </a:r>
            <a:r>
              <a:rPr lang="en-US" sz="2000" i="1" dirty="0"/>
              <a:t>n</a:t>
            </a:r>
            <a:r>
              <a:rPr lang="en-US" sz="2000" dirty="0"/>
              <a:t>) such that for all integers </a:t>
            </a:r>
            <a:r>
              <a:rPr lang="en-US" sz="2000" i="1" dirty="0"/>
              <a:t>n</a:t>
            </a:r>
            <a:r>
              <a:rPr lang="en-US" sz="2000" dirty="0"/>
              <a:t>, </a:t>
            </a:r>
            <a:r>
              <a:rPr lang="en-US" sz="2000" i="1" dirty="0"/>
              <a:t>T</a:t>
            </a:r>
            <a:r>
              <a:rPr lang="en-US" sz="2000" dirty="0"/>
              <a:t> halts in a final state after no more than </a:t>
            </a:r>
            <a:r>
              <a:rPr lang="en-US" sz="2000" i="1" dirty="0"/>
              <a:t>p</a:t>
            </a:r>
            <a:r>
              <a:rPr lang="en-US" sz="2000" dirty="0"/>
              <a:t>(</a:t>
            </a:r>
            <a:r>
              <a:rPr lang="en-US" sz="2000" i="1" dirty="0"/>
              <a:t>n</a:t>
            </a:r>
            <a:r>
              <a:rPr lang="en-US" sz="2000" dirty="0"/>
              <a:t>) transitions whenever the input to </a:t>
            </a:r>
            <a:r>
              <a:rPr lang="en-US" sz="2000" i="1" dirty="0"/>
              <a:t>T</a:t>
            </a:r>
            <a:r>
              <a:rPr lang="en-US" sz="2000" dirty="0"/>
              <a:t> is a string of length </a:t>
            </a:r>
            <a:r>
              <a:rPr lang="en-US" sz="2000" i="1" dirty="0"/>
              <a:t>n</a:t>
            </a:r>
            <a:r>
              <a:rPr lang="en-US" sz="2000" dirty="0"/>
              <a:t>. </a:t>
            </a:r>
          </a:p>
          <a:p>
            <a:pPr>
              <a:lnSpc>
                <a:spcPct val="90000"/>
              </a:lnSpc>
              <a:spcBef>
                <a:spcPts val="600"/>
              </a:spcBef>
            </a:pPr>
            <a:r>
              <a:rPr lang="en-US" sz="2000" dirty="0"/>
              <a:t>A decision problem is in </a:t>
            </a:r>
            <a:r>
              <a:rPr lang="en-US" sz="2000" i="1" dirty="0"/>
              <a:t>NP</a:t>
            </a:r>
            <a:r>
              <a:rPr lang="en-US" sz="2000" dirty="0"/>
              <a:t>, the </a:t>
            </a:r>
            <a:r>
              <a:rPr lang="en-US" sz="2000" i="1" dirty="0"/>
              <a:t>class of nondeterministic polynomial-time problems</a:t>
            </a:r>
            <a:r>
              <a:rPr lang="en-US" sz="2000" dirty="0"/>
              <a:t>, if it can be solved by a nondeterministic Turing machine in polynomial time in terms of the size of its input. </a:t>
            </a:r>
          </a:p>
          <a:p>
            <a:pPr>
              <a:lnSpc>
                <a:spcPct val="90000"/>
              </a:lnSpc>
              <a:spcBef>
                <a:spcPts val="600"/>
              </a:spcBef>
            </a:pPr>
            <a:r>
              <a:rPr lang="en-US" sz="2000" dirty="0"/>
              <a:t>That is, a decision problem is in </a:t>
            </a:r>
            <a:r>
              <a:rPr lang="en-US" sz="2000" i="1" dirty="0"/>
              <a:t>NP</a:t>
            </a:r>
            <a:r>
              <a:rPr lang="en-US" sz="2000" dirty="0"/>
              <a:t> if there is a nondeterministic Turing machine </a:t>
            </a:r>
            <a:r>
              <a:rPr lang="en-US" sz="2000" i="1" dirty="0"/>
              <a:t>T</a:t>
            </a:r>
            <a:r>
              <a:rPr lang="en-US" sz="2000" dirty="0"/>
              <a:t> that solves the problem and a polynomial </a:t>
            </a:r>
            <a:r>
              <a:rPr lang="en-US" sz="2000" i="1" dirty="0"/>
              <a:t>p</a:t>
            </a:r>
            <a:r>
              <a:rPr lang="en-US" sz="2000" dirty="0"/>
              <a:t>(</a:t>
            </a:r>
            <a:r>
              <a:rPr lang="en-US" sz="2000" i="1" dirty="0"/>
              <a:t>n</a:t>
            </a:r>
            <a:r>
              <a:rPr lang="en-US" sz="2000" dirty="0"/>
              <a:t>) such that for all integers </a:t>
            </a:r>
            <a:r>
              <a:rPr lang="en-US" sz="2000" i="1" dirty="0"/>
              <a:t>n</a:t>
            </a:r>
            <a:r>
              <a:rPr lang="en-US" sz="2000" dirty="0"/>
              <a:t>, </a:t>
            </a:r>
            <a:r>
              <a:rPr lang="en-US" sz="2000" i="1" dirty="0"/>
              <a:t>T</a:t>
            </a:r>
            <a:r>
              <a:rPr lang="en-US" sz="2000" dirty="0"/>
              <a:t> halts for every choice of transitions after no more than </a:t>
            </a:r>
            <a:r>
              <a:rPr lang="en-US" sz="2000" i="1" dirty="0"/>
              <a:t>p</a:t>
            </a:r>
            <a:r>
              <a:rPr lang="en-US" sz="2000" dirty="0"/>
              <a:t>(</a:t>
            </a:r>
            <a:r>
              <a:rPr lang="en-US" sz="2000" i="1" dirty="0"/>
              <a:t>n</a:t>
            </a:r>
            <a:r>
              <a:rPr lang="en-US" sz="2000" dirty="0"/>
              <a:t>) transitions whenever the input to </a:t>
            </a:r>
            <a:r>
              <a:rPr lang="en-US" sz="2000" i="1" dirty="0"/>
              <a:t>T</a:t>
            </a:r>
            <a:r>
              <a:rPr lang="en-US" sz="2000" dirty="0"/>
              <a:t> is a string of length </a:t>
            </a:r>
            <a:r>
              <a:rPr lang="en-US" sz="2000" i="1" dirty="0"/>
              <a:t>n</a:t>
            </a:r>
            <a:r>
              <a:rPr lang="en-US" sz="2000" dirty="0"/>
              <a:t>. </a:t>
            </a:r>
          </a:p>
          <a:p>
            <a:pPr>
              <a:lnSpc>
                <a:spcPct val="90000"/>
              </a:lnSpc>
              <a:spcBef>
                <a:spcPts val="600"/>
              </a:spcBef>
            </a:pPr>
            <a:r>
              <a:rPr lang="en-US" sz="2000" dirty="0"/>
              <a:t>Problems in </a:t>
            </a:r>
            <a:r>
              <a:rPr lang="en-US" sz="2000" i="1" dirty="0"/>
              <a:t>P</a:t>
            </a:r>
            <a:r>
              <a:rPr lang="en-US" sz="2000" dirty="0"/>
              <a:t> are called </a:t>
            </a:r>
            <a:r>
              <a:rPr lang="en-US" sz="2000" i="1" dirty="0"/>
              <a:t>tractable</a:t>
            </a:r>
            <a:r>
              <a:rPr lang="en-US" sz="2000" dirty="0"/>
              <a:t>, whereas problems not in </a:t>
            </a:r>
            <a:r>
              <a:rPr lang="en-US" sz="2000" i="1" dirty="0"/>
              <a:t>P</a:t>
            </a:r>
            <a:r>
              <a:rPr lang="en-US" sz="2000" dirty="0"/>
              <a:t> are called </a:t>
            </a:r>
            <a:r>
              <a:rPr lang="en-US" sz="2000" i="1" dirty="0"/>
              <a:t>intractable</a:t>
            </a:r>
            <a:r>
              <a:rPr lang="en-US" sz="2000" dirty="0"/>
              <a:t>.</a:t>
            </a:r>
          </a:p>
        </p:txBody>
      </p:sp>
    </p:spTree>
    <p:extLst>
      <p:ext uri="{BB962C8B-B14F-4D97-AF65-F5344CB8AC3E}">
        <p14:creationId xmlns:p14="http://schemas.microsoft.com/office/powerpoint/2010/main" val="13777067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Classes </a:t>
            </a:r>
            <a:r>
              <a:rPr lang="en-US" i="1" dirty="0"/>
              <a:t>P</a:t>
            </a:r>
            <a:r>
              <a:rPr lang="en-US" dirty="0"/>
              <a:t> and </a:t>
            </a:r>
            <a:r>
              <a:rPr lang="en-US" i="1" dirty="0"/>
              <a:t>NP</a:t>
            </a:r>
            <a:r>
              <a:rPr lang="en-US" sz="1500" dirty="0"/>
              <a:t> 3</a:t>
            </a:r>
          </a:p>
        </p:txBody>
      </p:sp>
      <p:sp>
        <p:nvSpPr>
          <p:cNvPr id="3" name="Content Placeholder 2"/>
          <p:cNvSpPr>
            <a:spLocks noGrp="1"/>
          </p:cNvSpPr>
          <p:nvPr>
            <p:ph idx="1"/>
          </p:nvPr>
        </p:nvSpPr>
        <p:spPr>
          <a:xfrm>
            <a:off x="457200" y="1295400"/>
            <a:ext cx="8412480" cy="5257800"/>
          </a:xfrm>
        </p:spPr>
        <p:txBody>
          <a:bodyPr/>
          <a:lstStyle/>
          <a:p>
            <a:r>
              <a:rPr lang="en-US" sz="2800" dirty="0"/>
              <a:t>For a problem to be in </a:t>
            </a:r>
            <a:r>
              <a:rPr lang="en-US" sz="2800" i="1" dirty="0"/>
              <a:t>NP</a:t>
            </a:r>
            <a:r>
              <a:rPr lang="en-US" sz="2800" dirty="0"/>
              <a:t>, it is necessary only that there be a NDTM that when given a true statement from the set of statements addressed by the problem, can verify its truth in polynomial time by making the correct guess at each step. </a:t>
            </a:r>
          </a:p>
          <a:p>
            <a:pPr lvl="1"/>
            <a:r>
              <a:rPr lang="en-US" sz="2400" dirty="0"/>
              <a:t>The problem of determining whether a given graph has a Hamilton circuit is an </a:t>
            </a:r>
            <a:r>
              <a:rPr lang="en-US" sz="2400" i="1" dirty="0"/>
              <a:t>NP</a:t>
            </a:r>
            <a:r>
              <a:rPr lang="en-US" sz="2400" dirty="0"/>
              <a:t> problem, because a NDTM can easily verify that a simple circuit in a graph passes through each vertex exactly once.</a:t>
            </a:r>
          </a:p>
          <a:p>
            <a:pPr lvl="1"/>
            <a:r>
              <a:rPr lang="en-US" sz="2400" dirty="0"/>
              <a:t>It can do this by making a series of correct guesses corresponding to successively adding edges to form the circuit.</a:t>
            </a:r>
          </a:p>
        </p:txBody>
      </p:sp>
    </p:spTree>
    <p:extLst>
      <p:ext uri="{BB962C8B-B14F-4D97-AF65-F5344CB8AC3E}">
        <p14:creationId xmlns:p14="http://schemas.microsoft.com/office/powerpoint/2010/main" val="249410097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Wrapping Everything up with a Millennium Problem</a:t>
            </a:r>
          </a:p>
        </p:txBody>
      </p:sp>
      <p:sp>
        <p:nvSpPr>
          <p:cNvPr id="3" name="Content Placeholder 2"/>
          <p:cNvSpPr>
            <a:spLocks noGrp="1"/>
          </p:cNvSpPr>
          <p:nvPr>
            <p:ph idx="1"/>
          </p:nvPr>
        </p:nvSpPr>
        <p:spPr>
          <a:xfrm>
            <a:off x="457200" y="1295400"/>
            <a:ext cx="8229600" cy="640080"/>
          </a:xfrm>
        </p:spPr>
        <p:txBody>
          <a:bodyPr/>
          <a:lstStyle/>
          <a:p>
            <a:pPr>
              <a:lnSpc>
                <a:spcPct val="95000"/>
              </a:lnSpc>
            </a:pPr>
            <a:r>
              <a:rPr lang="en-US" sz="2000" dirty="0"/>
              <a:t>Because every DTM can also be a considered to be a NDTM, where each (state, tape symbol) pair occurs in exactly one transition rule,</a:t>
            </a:r>
          </a:p>
        </p:txBody>
      </p:sp>
      <p:graphicFrame>
        <p:nvGraphicFramePr>
          <p:cNvPr id="7" name="Object 3"/>
          <p:cNvGraphicFramePr>
            <a:graphicFrameLocks noChangeAspect="1"/>
          </p:cNvGraphicFramePr>
          <p:nvPr>
            <p:extLst>
              <p:ext uri="{D42A27DB-BD31-4B8C-83A1-F6EECF244321}">
                <p14:modId xmlns:p14="http://schemas.microsoft.com/office/powerpoint/2010/main" val="2624903375"/>
              </p:ext>
            </p:extLst>
          </p:nvPr>
        </p:nvGraphicFramePr>
        <p:xfrm>
          <a:off x="6870700" y="1600308"/>
          <a:ext cx="1005696" cy="342792"/>
        </p:xfrm>
        <a:graphic>
          <a:graphicData uri="http://schemas.openxmlformats.org/presentationml/2006/ole">
            <mc:AlternateContent xmlns:mc="http://schemas.openxmlformats.org/markup-compatibility/2006">
              <mc:Choice xmlns:v="urn:schemas-microsoft-com:vml" Requires="v">
                <p:oleObj spid="_x0000_s57370" name="Equation" r:id="rId3" imgW="558720" imgH="190440" progId="Equation.DSMT4">
                  <p:embed/>
                </p:oleObj>
              </mc:Choice>
              <mc:Fallback>
                <p:oleObj name="Equation" r:id="rId3" imgW="558720" imgH="190440" progId="Equation.DSMT4">
                  <p:embed/>
                  <p:pic>
                    <p:nvPicPr>
                      <p:cNvPr id="0" name=""/>
                      <p:cNvPicPr/>
                      <p:nvPr/>
                    </p:nvPicPr>
                    <p:blipFill>
                      <a:blip r:embed="rId4"/>
                      <a:stretch>
                        <a:fillRect/>
                      </a:stretch>
                    </p:blipFill>
                    <p:spPr>
                      <a:xfrm>
                        <a:off x="6870700" y="1600308"/>
                        <a:ext cx="1005696" cy="342792"/>
                      </a:xfrm>
                      <a:prstGeom prst="rect">
                        <a:avLst/>
                      </a:prstGeom>
                    </p:spPr>
                  </p:pic>
                </p:oleObj>
              </mc:Fallback>
            </mc:AlternateContent>
          </a:graphicData>
        </a:graphic>
      </p:graphicFrame>
      <p:sp>
        <p:nvSpPr>
          <p:cNvPr id="4" name="Content Placeholder 4"/>
          <p:cNvSpPr>
            <a:spLocks noGrp="1"/>
          </p:cNvSpPr>
          <p:nvPr>
            <p:ph idx="13"/>
          </p:nvPr>
        </p:nvSpPr>
        <p:spPr>
          <a:xfrm>
            <a:off x="457200" y="1981200"/>
            <a:ext cx="8229600" cy="4495800"/>
          </a:xfrm>
        </p:spPr>
        <p:txBody>
          <a:bodyPr/>
          <a:lstStyle/>
          <a:p>
            <a:pPr>
              <a:lnSpc>
                <a:spcPct val="95000"/>
              </a:lnSpc>
              <a:spcBef>
                <a:spcPts val="0"/>
              </a:spcBef>
            </a:pPr>
            <a:r>
              <a:rPr lang="en-US" sz="2000" dirty="0"/>
              <a:t>The most famous open question in theoretical CS, and one of the millennium problems with a $</a:t>
            </a:r>
            <a:r>
              <a:rPr lang="en-US" sz="2000" dirty="0">
                <a:ea typeface="Cambria Math" pitchFamily="18" charset="0"/>
              </a:rPr>
              <a:t>1,000,000</a:t>
            </a:r>
            <a:r>
              <a:rPr lang="en-US" sz="2000" dirty="0"/>
              <a:t> prize, is whether every problem in </a:t>
            </a:r>
            <a:r>
              <a:rPr lang="en-US" sz="2000" i="1" dirty="0"/>
              <a:t>NP</a:t>
            </a:r>
            <a:r>
              <a:rPr lang="en-US" sz="2000" dirty="0"/>
              <a:t> is also in </a:t>
            </a:r>
            <a:r>
              <a:rPr lang="en-US" sz="2000" i="1" dirty="0"/>
              <a:t>P</a:t>
            </a:r>
            <a:r>
              <a:rPr lang="en-US" sz="2000" dirty="0"/>
              <a:t>, that is, whether </a:t>
            </a:r>
            <a:r>
              <a:rPr lang="en-US" sz="2000" i="1" dirty="0"/>
              <a:t>P</a:t>
            </a:r>
            <a:r>
              <a:rPr lang="en-US" sz="2000" dirty="0"/>
              <a:t> = </a:t>
            </a:r>
            <a:r>
              <a:rPr lang="en-US" sz="2000" i="1" dirty="0"/>
              <a:t>NP</a:t>
            </a:r>
            <a:r>
              <a:rPr lang="en-US" sz="2000" dirty="0"/>
              <a:t>.</a:t>
            </a:r>
          </a:p>
          <a:p>
            <a:pPr>
              <a:lnSpc>
                <a:spcPct val="95000"/>
              </a:lnSpc>
              <a:spcBef>
                <a:spcPts val="0"/>
              </a:spcBef>
            </a:pPr>
            <a:r>
              <a:rPr lang="en-US" sz="2000" dirty="0"/>
              <a:t>There is an important class of problems, known as </a:t>
            </a:r>
            <a:r>
              <a:rPr lang="en-US" sz="2000" i="1" dirty="0"/>
              <a:t>NP-complete</a:t>
            </a:r>
            <a:r>
              <a:rPr lang="en-US" sz="2000" dirty="0"/>
              <a:t> problems, where a problem is in this class if it is the class </a:t>
            </a:r>
            <a:r>
              <a:rPr lang="en-US" sz="2000" i="1" dirty="0"/>
              <a:t>NP</a:t>
            </a:r>
            <a:r>
              <a:rPr lang="en-US" sz="2000" dirty="0"/>
              <a:t> and if this problem was also in the class </a:t>
            </a:r>
            <a:r>
              <a:rPr lang="en-US" sz="2000" i="1" dirty="0"/>
              <a:t>P</a:t>
            </a:r>
            <a:r>
              <a:rPr lang="en-US" sz="2000" dirty="0"/>
              <a:t>, then every problem in </a:t>
            </a:r>
            <a:r>
              <a:rPr lang="en-US" sz="2000" i="1" dirty="0"/>
              <a:t>NP</a:t>
            </a:r>
            <a:r>
              <a:rPr lang="en-US" sz="2000" dirty="0"/>
              <a:t> must also be in </a:t>
            </a:r>
            <a:r>
              <a:rPr lang="en-US" sz="2000" i="1" dirty="0"/>
              <a:t>P</a:t>
            </a:r>
            <a:r>
              <a:rPr lang="en-US" sz="2000" dirty="0"/>
              <a:t>.</a:t>
            </a:r>
          </a:p>
          <a:p>
            <a:pPr>
              <a:lnSpc>
                <a:spcPct val="95000"/>
              </a:lnSpc>
              <a:spcBef>
                <a:spcPts val="0"/>
              </a:spcBef>
            </a:pPr>
            <a:r>
              <a:rPr lang="en-US" sz="2000" dirty="0"/>
              <a:t> That is, a problem is </a:t>
            </a:r>
            <a:r>
              <a:rPr lang="en-US" sz="2000" i="1" dirty="0"/>
              <a:t>NP</a:t>
            </a:r>
            <a:r>
              <a:rPr lang="en-US" sz="2000" dirty="0"/>
              <a:t>-complete if the existence of a polynomial-time algorithm for solving it implies the existence of a polynomial-time algorithm for every problem in </a:t>
            </a:r>
            <a:r>
              <a:rPr lang="en-US" sz="2000" i="1" dirty="0"/>
              <a:t>NP</a:t>
            </a:r>
            <a:r>
              <a:rPr lang="en-US" sz="2000" dirty="0"/>
              <a:t>.</a:t>
            </a:r>
          </a:p>
          <a:p>
            <a:pPr>
              <a:lnSpc>
                <a:spcPct val="95000"/>
              </a:lnSpc>
              <a:spcBef>
                <a:spcPts val="0"/>
              </a:spcBef>
            </a:pPr>
            <a:r>
              <a:rPr lang="en-US" sz="2000" dirty="0"/>
              <a:t>We have studied several problems that can be shown to be </a:t>
            </a:r>
            <a:r>
              <a:rPr lang="en-US" sz="2000" i="1" dirty="0"/>
              <a:t>NP</a:t>
            </a:r>
            <a:r>
              <a:rPr lang="en-US" sz="2000" dirty="0"/>
              <a:t>-complete in this text, including determining whether a simple graph has a Hamilton circuit and determining whether a proposition in </a:t>
            </a:r>
            <a:r>
              <a:rPr lang="en-US" sz="2000" i="1" dirty="0"/>
              <a:t>n</a:t>
            </a:r>
            <a:r>
              <a:rPr lang="en-US" sz="2000" dirty="0"/>
              <a:t> variables is a tautology.</a:t>
            </a:r>
          </a:p>
          <a:p>
            <a:pPr>
              <a:lnSpc>
                <a:spcPct val="95000"/>
              </a:lnSpc>
              <a:spcBef>
                <a:spcPts val="0"/>
              </a:spcBef>
            </a:pPr>
            <a:r>
              <a:rPr lang="en-US" sz="2000" dirty="0"/>
              <a:t>This concludes our introduction to discrete mathematics, but it should come as no surprise that there is a lot more to learn!</a:t>
            </a:r>
          </a:p>
        </p:txBody>
      </p:sp>
    </p:spTree>
    <p:extLst>
      <p:ext uri="{BB962C8B-B14F-4D97-AF65-F5344CB8AC3E}">
        <p14:creationId xmlns:p14="http://schemas.microsoft.com/office/powerpoint/2010/main" val="23934199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8800"/>
            <a:ext cx="9144000" cy="1722120"/>
          </a:xfrm>
        </p:spPr>
        <p:txBody>
          <a:bodyPr/>
          <a:lstStyle/>
          <a:p>
            <a:r>
              <a:rPr lang="en-US" sz="6000" b="1" dirty="0"/>
              <a:t>Appendix of Image Long Descriptions</a:t>
            </a:r>
          </a:p>
        </p:txBody>
      </p:sp>
    </p:spTree>
    <p:extLst>
      <p:ext uri="{BB962C8B-B14F-4D97-AF65-F5344CB8AC3E}">
        <p14:creationId xmlns:p14="http://schemas.microsoft.com/office/powerpoint/2010/main" val="156562353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Derivation Trees</a:t>
            </a:r>
            <a:r>
              <a:rPr lang="en-IN" dirty="0"/>
              <a:t>- Appendix</a:t>
            </a:r>
          </a:p>
        </p:txBody>
      </p:sp>
      <p:sp>
        <p:nvSpPr>
          <p:cNvPr id="3" name="Content Placeholder 2"/>
          <p:cNvSpPr>
            <a:spLocks noGrp="1"/>
          </p:cNvSpPr>
          <p:nvPr>
            <p:ph idx="1"/>
          </p:nvPr>
        </p:nvSpPr>
        <p:spPr/>
        <p:txBody>
          <a:bodyPr/>
          <a:lstStyle/>
          <a:p>
            <a:r>
              <a:rPr lang="en-US" sz="2400" dirty="0"/>
              <a:t>The root of this tree is sentence. The nodes of the root are noun phrase and verb phrase. Noun phrase is divided into article, adjective, and noun. Article is the, adjective is hungry, noun is rabbit. Verb phrase is divided into verb and adverb. Verb is eats. Adverb is quickly.</a:t>
            </a:r>
            <a:endParaRPr lang="en-IN" sz="2400" dirty="0"/>
          </a:p>
        </p:txBody>
      </p:sp>
      <p:sp>
        <p:nvSpPr>
          <p:cNvPr id="4" name="Text Placeholder 3"/>
          <p:cNvSpPr>
            <a:spLocks noGrp="1"/>
          </p:cNvSpPr>
          <p:nvPr>
            <p:ph type="body" sz="quarter" idx="12"/>
          </p:nvPr>
        </p:nvSpPr>
        <p:spPr>
          <a:xfrm>
            <a:off x="3467512" y="6477000"/>
            <a:ext cx="2208976" cy="183600"/>
          </a:xfrm>
        </p:spPr>
        <p:txBody>
          <a:bodyPr/>
          <a:lstStyle/>
          <a:p>
            <a:r>
              <a:rPr lang="en-IN" sz="1200" dirty="0">
                <a:hlinkClick r:id="rId2" action="ppaction://hlinksldjump"/>
              </a:rPr>
              <a:t>Jump to the image</a:t>
            </a:r>
            <a:endParaRPr lang="en-IN" sz="1200" dirty="0"/>
          </a:p>
        </p:txBody>
      </p:sp>
    </p:spTree>
    <p:extLst>
      <p:ext uri="{BB962C8B-B14F-4D97-AF65-F5344CB8AC3E}">
        <p14:creationId xmlns:p14="http://schemas.microsoft.com/office/powerpoint/2010/main" val="146915046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Example of a Finite-State Machine with Output</a:t>
            </a:r>
            <a:r>
              <a:rPr lang="en-US" sz="1500" dirty="0"/>
              <a:t> 2</a:t>
            </a:r>
            <a:r>
              <a:rPr lang="en-US" dirty="0"/>
              <a:t> </a:t>
            </a:r>
            <a:r>
              <a:rPr lang="en-IN" dirty="0"/>
              <a:t>- Appendix</a:t>
            </a:r>
          </a:p>
        </p:txBody>
      </p:sp>
      <p:sp>
        <p:nvSpPr>
          <p:cNvPr id="3" name="Content Placeholder 2"/>
          <p:cNvSpPr>
            <a:spLocks noGrp="1"/>
          </p:cNvSpPr>
          <p:nvPr>
            <p:ph idx="1"/>
          </p:nvPr>
        </p:nvSpPr>
        <p:spPr/>
        <p:txBody>
          <a:bodyPr/>
          <a:lstStyle/>
          <a:p>
            <a:r>
              <a:rPr lang="en-US" sz="2400" dirty="0"/>
              <a:t>There are 7 states, S0 through S6. S0 is the start state. The states are presented as circles. Arrows point from S0 to S1, the arrow is labeled 5, N. From S0 to S2, labeled 10, N. From S0 to S5, labeled 25, N. From S1 to S2, labeled 5, N. From S1 to S3, labeled 10, N. From S1 to S6, labeled 25, N. From S2 to S3, labeled 5, N. From S2 to S4, labeled 10, N. From S2 to S6, labeled 25, 5. From S3 to S4, labeled 5, N. From S3 to S5, labeled 10, N. From S3 to S6, labeled 25,10. From S4 to S5, labeled 5, N. From S4 to S6, labeled 10, N. From S4 to S6, labeled 25, 15. There are 3 arrows from S5 to S6, labeled 5, N, 10, 5, and 25, 20. There are 2 arrows from S6 to S0, labeled O, orange juice and R, apple juice. The states, S0 through S5 have a loops, each labeled R, N, O, N. State S6 has 3 loops, labeled 5, 5, 10, 10, and 25, 25.</a:t>
            </a:r>
            <a:endParaRPr lang="en-IN" sz="2400" dirty="0"/>
          </a:p>
        </p:txBody>
      </p:sp>
      <p:sp>
        <p:nvSpPr>
          <p:cNvPr id="4" name="Text Placeholder 3"/>
          <p:cNvSpPr>
            <a:spLocks noGrp="1"/>
          </p:cNvSpPr>
          <p:nvPr>
            <p:ph type="body" sz="quarter" idx="12"/>
          </p:nvPr>
        </p:nvSpPr>
        <p:spPr>
          <a:xfrm>
            <a:off x="3467512" y="6477000"/>
            <a:ext cx="2208976" cy="183600"/>
          </a:xfrm>
        </p:spPr>
        <p:txBody>
          <a:bodyPr/>
          <a:lstStyle/>
          <a:p>
            <a:r>
              <a:rPr lang="en-IN" sz="1200" dirty="0">
                <a:hlinkClick r:id="rId2" action="ppaction://hlinksldjump"/>
              </a:rPr>
              <a:t>Jump to the image</a:t>
            </a:r>
            <a:endParaRPr lang="en-IN" sz="1200" dirty="0"/>
          </a:p>
        </p:txBody>
      </p:sp>
    </p:spTree>
    <p:extLst>
      <p:ext uri="{BB962C8B-B14F-4D97-AF65-F5344CB8AC3E}">
        <p14:creationId xmlns:p14="http://schemas.microsoft.com/office/powerpoint/2010/main" val="4008105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Grammars</a:t>
            </a:r>
            <a:endParaRPr lang="en-US" sz="1500" dirty="0"/>
          </a:p>
        </p:txBody>
      </p:sp>
      <p:sp>
        <p:nvSpPr>
          <p:cNvPr id="3" name="Content Placeholder 2"/>
          <p:cNvSpPr>
            <a:spLocks noGrp="1"/>
          </p:cNvSpPr>
          <p:nvPr>
            <p:ph idx="1"/>
          </p:nvPr>
        </p:nvSpPr>
        <p:spPr/>
        <p:txBody>
          <a:bodyPr/>
          <a:lstStyle/>
          <a:p>
            <a:r>
              <a:rPr lang="en-US" sz="2800" dirty="0"/>
              <a:t>The rules that specify the syntactically correct sentences of a natural language such as English are complex.  </a:t>
            </a:r>
          </a:p>
          <a:p>
            <a:r>
              <a:rPr lang="en-US" sz="2800" dirty="0"/>
              <a:t>Instead of studying natural languages, we can define  </a:t>
            </a:r>
            <a:r>
              <a:rPr lang="en-US" sz="2800" i="1" dirty="0"/>
              <a:t>formal languages </a:t>
            </a:r>
            <a:r>
              <a:rPr lang="en-US" sz="2800" dirty="0"/>
              <a:t>that have well-defined rules of syntax. </a:t>
            </a:r>
          </a:p>
          <a:p>
            <a:r>
              <a:rPr lang="en-US" sz="2800" dirty="0"/>
              <a:t>These rules of syntax are important both in linguistics (the study of natural languages) and in the study of programming languages.</a:t>
            </a:r>
          </a:p>
        </p:txBody>
      </p:sp>
    </p:spTree>
    <p:extLst>
      <p:ext uri="{BB962C8B-B14F-4D97-AF65-F5344CB8AC3E}">
        <p14:creationId xmlns:p14="http://schemas.microsoft.com/office/powerpoint/2010/main" val="217238504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FSMs with Outputs </a:t>
            </a:r>
            <a:r>
              <a:rPr lang="en-IN" dirty="0"/>
              <a:t>- Appendix</a:t>
            </a:r>
          </a:p>
        </p:txBody>
      </p:sp>
      <p:sp>
        <p:nvSpPr>
          <p:cNvPr id="3" name="Content Placeholder 2"/>
          <p:cNvSpPr>
            <a:spLocks noGrp="1"/>
          </p:cNvSpPr>
          <p:nvPr>
            <p:ph idx="1"/>
          </p:nvPr>
        </p:nvSpPr>
        <p:spPr>
          <a:xfrm>
            <a:off x="457200" y="1295400"/>
            <a:ext cx="8138160" cy="5120640"/>
          </a:xfrm>
        </p:spPr>
        <p:txBody>
          <a:bodyPr/>
          <a:lstStyle/>
          <a:p>
            <a:r>
              <a:rPr lang="en-US" sz="2400" dirty="0"/>
              <a:t>There are 4 states, S0 through S3. S0 is the start state. Arrows point from S0 to S1, the arrow is labeled 0, 1. From S1 to S0, labeled 1, 1. From S1 to S3, labeled 0, 1. From S2 to S1, labeled 0, 0. From S3 to S1, labeled 1, 0. From S3 to S2, labeled 0, 0. There are loops at S0 labeled 1, 0, and at S2 labeled 1, 1.</a:t>
            </a:r>
            <a:endParaRPr lang="en-IN" sz="2400" dirty="0"/>
          </a:p>
        </p:txBody>
      </p:sp>
      <p:sp>
        <p:nvSpPr>
          <p:cNvPr id="4" name="Text Placeholder 3"/>
          <p:cNvSpPr>
            <a:spLocks noGrp="1"/>
          </p:cNvSpPr>
          <p:nvPr>
            <p:ph type="body" sz="quarter" idx="12"/>
          </p:nvPr>
        </p:nvSpPr>
        <p:spPr>
          <a:xfrm>
            <a:off x="3467512" y="6477000"/>
            <a:ext cx="2208976" cy="183600"/>
          </a:xfrm>
        </p:spPr>
        <p:txBody>
          <a:bodyPr/>
          <a:lstStyle/>
          <a:p>
            <a:r>
              <a:rPr lang="en-IN" sz="1200" dirty="0">
                <a:hlinkClick r:id="rId2" action="ppaction://hlinksldjump"/>
              </a:rPr>
              <a:t>Jump to the image</a:t>
            </a:r>
            <a:endParaRPr lang="en-IN" sz="1200" dirty="0"/>
          </a:p>
        </p:txBody>
      </p:sp>
    </p:spTree>
    <p:extLst>
      <p:ext uri="{BB962C8B-B14F-4D97-AF65-F5344CB8AC3E}">
        <p14:creationId xmlns:p14="http://schemas.microsoft.com/office/powerpoint/2010/main" val="345643730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Unit-delay Machine </a:t>
            </a:r>
            <a:r>
              <a:rPr lang="en-IN" dirty="0"/>
              <a:t>- Appendix</a:t>
            </a:r>
          </a:p>
        </p:txBody>
      </p:sp>
      <p:sp>
        <p:nvSpPr>
          <p:cNvPr id="3" name="Content Placeholder 2"/>
          <p:cNvSpPr>
            <a:spLocks noGrp="1"/>
          </p:cNvSpPr>
          <p:nvPr>
            <p:ph idx="1"/>
          </p:nvPr>
        </p:nvSpPr>
        <p:spPr>
          <a:xfrm>
            <a:off x="457200" y="1295400"/>
            <a:ext cx="8138160" cy="5120640"/>
          </a:xfrm>
        </p:spPr>
        <p:txBody>
          <a:bodyPr/>
          <a:lstStyle/>
          <a:p>
            <a:r>
              <a:rPr lang="en-US" sz="2400" dirty="0"/>
              <a:t>There are 3 states, S0 through S2. S0 is the start state. Arrows point from S0 to S1, the arrow is labeled 1, 0. From S0 to S2, labeled 0, 0. From S1 to S2, labeled 0, 1. From S2 to S1, labeled 1, 0. There are loops at S1 labeled 1, 1, and at S2 labeled 0, 0.</a:t>
            </a:r>
            <a:endParaRPr lang="en-IN" sz="2400" dirty="0"/>
          </a:p>
        </p:txBody>
      </p:sp>
      <p:sp>
        <p:nvSpPr>
          <p:cNvPr id="4" name="Text Placeholder 3"/>
          <p:cNvSpPr>
            <a:spLocks noGrp="1"/>
          </p:cNvSpPr>
          <p:nvPr>
            <p:ph type="body" sz="quarter" idx="12"/>
          </p:nvPr>
        </p:nvSpPr>
        <p:spPr>
          <a:xfrm>
            <a:off x="3467512" y="6477000"/>
            <a:ext cx="2208976" cy="183600"/>
          </a:xfrm>
        </p:spPr>
        <p:txBody>
          <a:bodyPr/>
          <a:lstStyle/>
          <a:p>
            <a:r>
              <a:rPr lang="en-IN" sz="1200" dirty="0">
                <a:hlinkClick r:id="rId2" action="ppaction://hlinksldjump"/>
              </a:rPr>
              <a:t>Jump to the image</a:t>
            </a:r>
            <a:endParaRPr lang="en-IN" sz="1200" dirty="0"/>
          </a:p>
        </p:txBody>
      </p:sp>
    </p:spTree>
    <p:extLst>
      <p:ext uri="{BB962C8B-B14F-4D97-AF65-F5344CB8AC3E}">
        <p14:creationId xmlns:p14="http://schemas.microsoft.com/office/powerpoint/2010/main" val="127906405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 Machine </a:t>
            </a:r>
            <a:r>
              <a:rPr lang="en-IN" dirty="0"/>
              <a:t>- Appendix</a:t>
            </a:r>
          </a:p>
        </p:txBody>
      </p:sp>
      <p:sp>
        <p:nvSpPr>
          <p:cNvPr id="3" name="Content Placeholder 2"/>
          <p:cNvSpPr>
            <a:spLocks noGrp="1"/>
          </p:cNvSpPr>
          <p:nvPr>
            <p:ph idx="1"/>
          </p:nvPr>
        </p:nvSpPr>
        <p:spPr>
          <a:xfrm>
            <a:off x="457200" y="1295400"/>
            <a:ext cx="8138160" cy="5120640"/>
          </a:xfrm>
        </p:spPr>
        <p:txBody>
          <a:bodyPr/>
          <a:lstStyle/>
          <a:p>
            <a:r>
              <a:rPr lang="en-US" sz="2400" dirty="0"/>
              <a:t>There are 2 states, S0 and S1. S0 is the start state. Arrows point from S0 to S1, the arrow is labeled 11, 0. From S1 to S0, labeled 00, 1. There are 3 loops at S0, labeled 00, 0. 01, 1, and 10, 1. There are 3 loops at S1, labeled 01, 0. 10, 0, and 11, 1.</a:t>
            </a:r>
            <a:endParaRPr lang="en-IN" sz="2400" dirty="0"/>
          </a:p>
        </p:txBody>
      </p:sp>
      <p:sp>
        <p:nvSpPr>
          <p:cNvPr id="4" name="Text Placeholder 3"/>
          <p:cNvSpPr>
            <a:spLocks noGrp="1"/>
          </p:cNvSpPr>
          <p:nvPr>
            <p:ph type="body" sz="quarter" idx="12"/>
          </p:nvPr>
        </p:nvSpPr>
        <p:spPr>
          <a:xfrm>
            <a:off x="3467512" y="6477000"/>
            <a:ext cx="2208976" cy="183600"/>
          </a:xfrm>
        </p:spPr>
        <p:txBody>
          <a:bodyPr/>
          <a:lstStyle/>
          <a:p>
            <a:r>
              <a:rPr lang="en-IN" sz="1200" dirty="0">
                <a:hlinkClick r:id="rId2" action="ppaction://hlinksldjump"/>
              </a:rPr>
              <a:t>Jump to the image</a:t>
            </a:r>
            <a:endParaRPr lang="en-IN" sz="1200" dirty="0"/>
          </a:p>
        </p:txBody>
      </p:sp>
    </p:spTree>
    <p:extLst>
      <p:ext uri="{BB962C8B-B14F-4D97-AF65-F5344CB8AC3E}">
        <p14:creationId xmlns:p14="http://schemas.microsoft.com/office/powerpoint/2010/main" val="294558352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Finite-State Automata (FSA) </a:t>
            </a:r>
            <a:r>
              <a:rPr lang="en-IN" dirty="0"/>
              <a:t>- Appendix</a:t>
            </a:r>
          </a:p>
        </p:txBody>
      </p:sp>
      <p:sp>
        <p:nvSpPr>
          <p:cNvPr id="3" name="Content Placeholder 2"/>
          <p:cNvSpPr>
            <a:spLocks noGrp="1"/>
          </p:cNvSpPr>
          <p:nvPr>
            <p:ph idx="1"/>
          </p:nvPr>
        </p:nvSpPr>
        <p:spPr>
          <a:xfrm>
            <a:off x="457200" y="1295400"/>
            <a:ext cx="8138160" cy="5120640"/>
          </a:xfrm>
        </p:spPr>
        <p:txBody>
          <a:bodyPr/>
          <a:lstStyle/>
          <a:p>
            <a:r>
              <a:rPr lang="en-US" sz="2400" dirty="0"/>
              <a:t>There are 4 states, S0 through S3. S0 is the start state. Arrows point from S0 to S1, the arrow is labeled 1. From S1 to S0, labeled 0. From S1 to S2, labeled 1. From S2 to S0, labeled 0, 1. From S3 to S1, labeled 1. From S3 to S2, labeled 0. There is a loop at S0, labeled 0. States S0 and S3 are double circled.</a:t>
            </a:r>
            <a:endParaRPr lang="en-IN" sz="2400" dirty="0"/>
          </a:p>
        </p:txBody>
      </p:sp>
      <p:sp>
        <p:nvSpPr>
          <p:cNvPr id="4" name="Text Placeholder 3"/>
          <p:cNvSpPr>
            <a:spLocks noGrp="1"/>
          </p:cNvSpPr>
          <p:nvPr>
            <p:ph type="body" sz="quarter" idx="12"/>
          </p:nvPr>
        </p:nvSpPr>
        <p:spPr>
          <a:xfrm>
            <a:off x="3467512" y="6477000"/>
            <a:ext cx="2208976" cy="183600"/>
          </a:xfrm>
        </p:spPr>
        <p:txBody>
          <a:bodyPr/>
          <a:lstStyle/>
          <a:p>
            <a:r>
              <a:rPr lang="en-IN" sz="1200" dirty="0">
                <a:hlinkClick r:id="rId2" action="ppaction://hlinksldjump"/>
              </a:rPr>
              <a:t>Jump to the image</a:t>
            </a:r>
            <a:endParaRPr lang="en-IN" sz="1200" dirty="0"/>
          </a:p>
        </p:txBody>
      </p:sp>
    </p:spTree>
    <p:extLst>
      <p:ext uri="{BB962C8B-B14F-4D97-AF65-F5344CB8AC3E}">
        <p14:creationId xmlns:p14="http://schemas.microsoft.com/office/powerpoint/2010/main" val="13424127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 Recognition by FSAs</a:t>
            </a:r>
            <a:r>
              <a:rPr lang="en-US" sz="1500" dirty="0"/>
              <a:t> 1</a:t>
            </a:r>
            <a:r>
              <a:rPr lang="en-US" dirty="0"/>
              <a:t> </a:t>
            </a:r>
            <a:r>
              <a:rPr lang="en-IN" dirty="0"/>
              <a:t>- Appendix</a:t>
            </a:r>
          </a:p>
        </p:txBody>
      </p:sp>
      <p:sp>
        <p:nvSpPr>
          <p:cNvPr id="3" name="Content Placeholder 2"/>
          <p:cNvSpPr>
            <a:spLocks noGrp="1"/>
          </p:cNvSpPr>
          <p:nvPr>
            <p:ph idx="1"/>
          </p:nvPr>
        </p:nvSpPr>
        <p:spPr>
          <a:xfrm>
            <a:off x="457200" y="1295400"/>
            <a:ext cx="8138160" cy="5120640"/>
          </a:xfrm>
        </p:spPr>
        <p:txBody>
          <a:bodyPr/>
          <a:lstStyle/>
          <a:p>
            <a:r>
              <a:rPr lang="en-US" sz="2400" dirty="0"/>
              <a:t>Diagram M1. There are 2 states, S0 and S1. S0 is the start state. Arrows points from S0 to S1, the arrow is labeled 0. There is a loop at S0, labeled 1. State S0 is double circled. Diagram M2. There are 4 states, S0 through S3. S0 is the start state. Arrows point from S0 to S1, the arrow is labeled 0. From S0 to S2, labeled 1. From S1 to S2, labeled 1. From S1 to S3, labeled 0. From S2 to S3, labeled 0, 1. There is a loop at S3, labeled 0, 1. State S2 is double circled. Diagram M3. There are 4 states, S0 through S3. S0 is the start state. Arrows point from S0 to S1, the arrow is labeled 1. From S1 to S2, labeled 1. From S1 to S3, labeled 0. There are loops at S0 labeled 0, at S2 labeled 0, 1, and at S3 labeled 0, 1. States S0 and S3 are double circled.</a:t>
            </a:r>
            <a:endParaRPr lang="en-IN" sz="2400" dirty="0"/>
          </a:p>
        </p:txBody>
      </p:sp>
      <p:sp>
        <p:nvSpPr>
          <p:cNvPr id="4" name="Text Placeholder 3"/>
          <p:cNvSpPr>
            <a:spLocks noGrp="1"/>
          </p:cNvSpPr>
          <p:nvPr>
            <p:ph type="body" sz="quarter" idx="12"/>
          </p:nvPr>
        </p:nvSpPr>
        <p:spPr>
          <a:xfrm>
            <a:off x="3467512" y="6477000"/>
            <a:ext cx="2208976" cy="183600"/>
          </a:xfrm>
        </p:spPr>
        <p:txBody>
          <a:bodyPr/>
          <a:lstStyle/>
          <a:p>
            <a:r>
              <a:rPr lang="en-IN" sz="1200" dirty="0">
                <a:hlinkClick r:id="rId2" action="ppaction://hlinksldjump"/>
              </a:rPr>
              <a:t>Jump to the image</a:t>
            </a:r>
            <a:endParaRPr lang="en-IN" sz="1200" dirty="0"/>
          </a:p>
        </p:txBody>
      </p:sp>
    </p:spTree>
    <p:extLst>
      <p:ext uri="{BB962C8B-B14F-4D97-AF65-F5344CB8AC3E}">
        <p14:creationId xmlns:p14="http://schemas.microsoft.com/office/powerpoint/2010/main" val="146586480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 Recognition by FSAs</a:t>
            </a:r>
            <a:r>
              <a:rPr lang="en-US" sz="1500" dirty="0"/>
              <a:t> 2</a:t>
            </a:r>
            <a:r>
              <a:rPr lang="en-US" dirty="0"/>
              <a:t> </a:t>
            </a:r>
            <a:r>
              <a:rPr lang="en-IN" dirty="0"/>
              <a:t>- Appendix</a:t>
            </a:r>
          </a:p>
        </p:txBody>
      </p:sp>
      <p:sp>
        <p:nvSpPr>
          <p:cNvPr id="3" name="Content Placeholder 2"/>
          <p:cNvSpPr>
            <a:spLocks noGrp="1"/>
          </p:cNvSpPr>
          <p:nvPr>
            <p:ph idx="1"/>
          </p:nvPr>
        </p:nvSpPr>
        <p:spPr>
          <a:xfrm>
            <a:off x="457200" y="1295400"/>
            <a:ext cx="8138160" cy="5120640"/>
          </a:xfrm>
        </p:spPr>
        <p:txBody>
          <a:bodyPr/>
          <a:lstStyle/>
          <a:p>
            <a:r>
              <a:rPr lang="en-US" sz="2400" dirty="0"/>
              <a:t>There are 4 states, S0 through S3. S0 is the start state. Arrows point from S0 to S1, the arrow is labeled 0. From S0 to S3, labeled 1. From S1 to S2, labeled 0. From S1 to S3, labeled 1. There are loops at S2 labeled 0, 1, and at S3 labeled 0, 1. State S2 is double circled.</a:t>
            </a:r>
            <a:endParaRPr lang="en-IN" sz="2400" dirty="0"/>
          </a:p>
        </p:txBody>
      </p:sp>
      <p:sp>
        <p:nvSpPr>
          <p:cNvPr id="4" name="Text Placeholder 3"/>
          <p:cNvSpPr>
            <a:spLocks noGrp="1"/>
          </p:cNvSpPr>
          <p:nvPr>
            <p:ph type="body" sz="quarter" idx="12"/>
          </p:nvPr>
        </p:nvSpPr>
        <p:spPr>
          <a:xfrm>
            <a:off x="3467512" y="6477000"/>
            <a:ext cx="2208976" cy="183600"/>
          </a:xfrm>
        </p:spPr>
        <p:txBody>
          <a:bodyPr/>
          <a:lstStyle/>
          <a:p>
            <a:r>
              <a:rPr lang="en-IN" sz="1200" dirty="0">
                <a:hlinkClick r:id="rId2" action="ppaction://hlinksldjump"/>
              </a:rPr>
              <a:t>Jump to the image</a:t>
            </a:r>
            <a:endParaRPr lang="en-IN" sz="1200" dirty="0"/>
          </a:p>
        </p:txBody>
      </p:sp>
    </p:spTree>
    <p:extLst>
      <p:ext uri="{BB962C8B-B14F-4D97-AF65-F5344CB8AC3E}">
        <p14:creationId xmlns:p14="http://schemas.microsoft.com/office/powerpoint/2010/main" val="133517945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 Recognition by FSAs</a:t>
            </a:r>
            <a:r>
              <a:rPr lang="en-US" sz="1500" dirty="0"/>
              <a:t> 3</a:t>
            </a:r>
            <a:r>
              <a:rPr lang="en-US" dirty="0"/>
              <a:t> </a:t>
            </a:r>
            <a:r>
              <a:rPr lang="en-IN" dirty="0"/>
              <a:t>- Appendix</a:t>
            </a:r>
          </a:p>
        </p:txBody>
      </p:sp>
      <p:sp>
        <p:nvSpPr>
          <p:cNvPr id="3" name="Content Placeholder 2"/>
          <p:cNvSpPr>
            <a:spLocks noGrp="1"/>
          </p:cNvSpPr>
          <p:nvPr>
            <p:ph idx="1"/>
          </p:nvPr>
        </p:nvSpPr>
        <p:spPr>
          <a:xfrm>
            <a:off x="457200" y="1295400"/>
            <a:ext cx="8138160" cy="5120640"/>
          </a:xfrm>
        </p:spPr>
        <p:txBody>
          <a:bodyPr/>
          <a:lstStyle/>
          <a:p>
            <a:r>
              <a:rPr lang="en-US" sz="2400" dirty="0"/>
              <a:t>There are 3 states, S0 through S2. S0 is the start state. Arrows point from S0 to S1, the arrow is labeled 0. From S1 to S0, labeled 1. From S1 to S2, labeled 0. There are loops at S0 labeled 1, and at S2 labeled 0, 1. State S2 is double circled.</a:t>
            </a:r>
            <a:endParaRPr lang="en-IN" sz="2400" dirty="0"/>
          </a:p>
        </p:txBody>
      </p:sp>
      <p:sp>
        <p:nvSpPr>
          <p:cNvPr id="4" name="Text Placeholder 3"/>
          <p:cNvSpPr>
            <a:spLocks noGrp="1"/>
          </p:cNvSpPr>
          <p:nvPr>
            <p:ph type="body" sz="quarter" idx="12"/>
          </p:nvPr>
        </p:nvSpPr>
        <p:spPr>
          <a:xfrm>
            <a:off x="3467512" y="6477000"/>
            <a:ext cx="2208976" cy="183600"/>
          </a:xfrm>
        </p:spPr>
        <p:txBody>
          <a:bodyPr/>
          <a:lstStyle/>
          <a:p>
            <a:r>
              <a:rPr lang="en-IN" sz="1200" dirty="0">
                <a:hlinkClick r:id="rId2" action="ppaction://hlinksldjump"/>
              </a:rPr>
              <a:t>Jump to the image</a:t>
            </a:r>
            <a:endParaRPr lang="en-IN" sz="1200" dirty="0"/>
          </a:p>
        </p:txBody>
      </p:sp>
    </p:spTree>
    <p:extLst>
      <p:ext uri="{BB962C8B-B14F-4D97-AF65-F5344CB8AC3E}">
        <p14:creationId xmlns:p14="http://schemas.microsoft.com/office/powerpoint/2010/main" val="97234251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NDFSA </a:t>
            </a:r>
            <a:r>
              <a:rPr lang="en-IN" dirty="0"/>
              <a:t>- Appendix</a:t>
            </a:r>
          </a:p>
        </p:txBody>
      </p:sp>
      <p:sp>
        <p:nvSpPr>
          <p:cNvPr id="3" name="Content Placeholder 2"/>
          <p:cNvSpPr>
            <a:spLocks noGrp="1"/>
          </p:cNvSpPr>
          <p:nvPr>
            <p:ph idx="1"/>
          </p:nvPr>
        </p:nvSpPr>
        <p:spPr>
          <a:xfrm>
            <a:off x="457200" y="1295400"/>
            <a:ext cx="8138160" cy="5120640"/>
          </a:xfrm>
        </p:spPr>
        <p:txBody>
          <a:bodyPr/>
          <a:lstStyle/>
          <a:p>
            <a:r>
              <a:rPr lang="en-US" sz="2400" dirty="0"/>
              <a:t>There are 4 states, S0 through S3. S0 is the start state. Arrows point from S0 to S1, the arrow is labeled 0. From S0 to S3, labeled 1. From S1 to S0, labeled 0. From S1 to S3, labeled 1. From S3 to S0, labeled 0. From S3 to S1, labeled 1. From S3 to S2, labeled 0. From S2 to S0, labeled 1. There are loops at S0 labeled 0, at S1 labeled 1, and at S2 labeled 1. States S2 and S3 are double circled.</a:t>
            </a:r>
            <a:endParaRPr lang="en-IN" sz="2400" dirty="0"/>
          </a:p>
        </p:txBody>
      </p:sp>
      <p:sp>
        <p:nvSpPr>
          <p:cNvPr id="4" name="Text Placeholder 3"/>
          <p:cNvSpPr>
            <a:spLocks noGrp="1"/>
          </p:cNvSpPr>
          <p:nvPr>
            <p:ph type="body" sz="quarter" idx="12"/>
          </p:nvPr>
        </p:nvSpPr>
        <p:spPr>
          <a:xfrm>
            <a:off x="3467512" y="6477000"/>
            <a:ext cx="2208976" cy="183600"/>
          </a:xfrm>
        </p:spPr>
        <p:txBody>
          <a:bodyPr/>
          <a:lstStyle/>
          <a:p>
            <a:r>
              <a:rPr lang="en-IN" sz="1200" dirty="0">
                <a:hlinkClick r:id="rId2" action="ppaction://hlinksldjump"/>
              </a:rPr>
              <a:t>Jump to the image</a:t>
            </a:r>
            <a:endParaRPr lang="en-IN" sz="1200" dirty="0"/>
          </a:p>
        </p:txBody>
      </p:sp>
    </p:spTree>
    <p:extLst>
      <p:ext uri="{BB962C8B-B14F-4D97-AF65-F5344CB8AC3E}">
        <p14:creationId xmlns:p14="http://schemas.microsoft.com/office/powerpoint/2010/main" val="369025236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a DFSA Equivalent to a NFSA</a:t>
            </a:r>
            <a:r>
              <a:rPr lang="en-US" sz="1500" dirty="0"/>
              <a:t> 2</a:t>
            </a:r>
            <a:r>
              <a:rPr lang="en-US" dirty="0"/>
              <a:t> </a:t>
            </a:r>
            <a:r>
              <a:rPr lang="en-IN" dirty="0"/>
              <a:t>- Appendix</a:t>
            </a:r>
          </a:p>
        </p:txBody>
      </p:sp>
      <p:sp>
        <p:nvSpPr>
          <p:cNvPr id="3" name="Content Placeholder 2"/>
          <p:cNvSpPr>
            <a:spLocks noGrp="1"/>
          </p:cNvSpPr>
          <p:nvPr>
            <p:ph idx="1"/>
          </p:nvPr>
        </p:nvSpPr>
        <p:spPr>
          <a:xfrm>
            <a:off x="457200" y="1295400"/>
            <a:ext cx="8138160" cy="5120640"/>
          </a:xfrm>
        </p:spPr>
        <p:txBody>
          <a:bodyPr/>
          <a:lstStyle/>
          <a:p>
            <a:r>
              <a:rPr lang="en-US" sz="2000" dirty="0"/>
              <a:t>(Figure 7) There are 5 states, S0 through S4. S0 is the start state. Arrows point from S0 to S1, the arrow is labeled 1. From S0 to S2, labeled 0. From S1 to S3, labeled 0. From S1 to S4, labeled 1. From S2 to S4, labeled 1. From S4 to S3, labeled 0, 1. There are loops at S0 labeled 0, and at S3 labeled 0. States S0 and S4 are double circled.</a:t>
            </a:r>
          </a:p>
          <a:p>
            <a:r>
              <a:rPr lang="en-US" sz="2000" dirty="0"/>
              <a:t>(Figure 8) There are 8 sets. S0, S1, S3, S4, S0 and S2, S1 and S4, S3 and S4, and an empty set. S0 is the start set. Arrows point from S0 to the set of S0 and S2, the arrow is labeled 0. From S0 to S1, labeled 1. From S1 to S3, labeled 0. From S1 to S4, labeled 1. From S3 to empty set, labeled 1. From S4 to S3, labeled 0, 1. From the set of S0 and S2 to the set of S1 and S4, labeled 1. From the set of S1 and S4 to S3, labeled 0. From the set of S1 and S4 to the set of S3 and S4, labeled 1. From the set of S3 and S4 to S3, labeled 0, 1. There are loops at S3 labeled 0, at the set of S0 and S2 labeled 0, and at the empty set labeled 0, 1. Sets S0, S4, S0 and S2, S1 and S4, and S3 and S4 are double circled.</a:t>
            </a:r>
            <a:endParaRPr lang="en-IN" sz="2000" dirty="0"/>
          </a:p>
        </p:txBody>
      </p:sp>
      <p:sp>
        <p:nvSpPr>
          <p:cNvPr id="4" name="Text Placeholder 3"/>
          <p:cNvSpPr>
            <a:spLocks noGrp="1"/>
          </p:cNvSpPr>
          <p:nvPr>
            <p:ph type="body" sz="quarter" idx="12"/>
          </p:nvPr>
        </p:nvSpPr>
        <p:spPr>
          <a:xfrm>
            <a:off x="3467512" y="6477000"/>
            <a:ext cx="2208976" cy="183600"/>
          </a:xfrm>
        </p:spPr>
        <p:txBody>
          <a:bodyPr/>
          <a:lstStyle/>
          <a:p>
            <a:r>
              <a:rPr lang="en-IN" sz="1200" dirty="0">
                <a:hlinkClick r:id="rId2" action="ppaction://hlinksldjump"/>
              </a:rPr>
              <a:t>Jump to the image</a:t>
            </a:r>
            <a:endParaRPr lang="en-IN" sz="1200" dirty="0"/>
          </a:p>
        </p:txBody>
      </p:sp>
    </p:spTree>
    <p:extLst>
      <p:ext uri="{BB962C8B-B14F-4D97-AF65-F5344CB8AC3E}">
        <p14:creationId xmlns:p14="http://schemas.microsoft.com/office/powerpoint/2010/main" val="37621888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Set Not Recognized by a FSA</a:t>
            </a:r>
            <a:r>
              <a:rPr lang="en-US" sz="1500" dirty="0"/>
              <a:t> 2</a:t>
            </a:r>
            <a:r>
              <a:rPr lang="en-US" dirty="0"/>
              <a:t> </a:t>
            </a:r>
            <a:r>
              <a:rPr lang="en-IN" dirty="0"/>
              <a:t>- Appendix</a:t>
            </a:r>
          </a:p>
        </p:txBody>
      </p:sp>
      <p:sp>
        <p:nvSpPr>
          <p:cNvPr id="3" name="Content Placeholder 2"/>
          <p:cNvSpPr>
            <a:spLocks noGrp="1"/>
          </p:cNvSpPr>
          <p:nvPr>
            <p:ph idx="1"/>
          </p:nvPr>
        </p:nvSpPr>
        <p:spPr>
          <a:xfrm>
            <a:off x="457200" y="1295400"/>
            <a:ext cx="8229600" cy="5120640"/>
          </a:xfrm>
        </p:spPr>
        <p:txBody>
          <a:bodyPr/>
          <a:lstStyle/>
          <a:p>
            <a:r>
              <a:rPr lang="en-US" sz="2400" dirty="0"/>
              <a:t>There are 3 states, S0 through S2N. S0 is the start state. Arrows point from S0 to S1. From S1 to S2 and so on to S N. Each arrow is labeled 0. Arrows point from S N to S N plus 1 and so on to S2N. Each arrow is labeled 1. There is a loop at S I, consisting of S I plus 1, S I plus 2 and so on to S J minus 1. Arrows point from S I to S I plus 1. From S I plus 1 to S I plus 2 and so on to S J minus 2. From S J minus 2 to S J minus 1. From S J minus 1 to S I. Each arrow is labeled 0. State S2N is double circled.</a:t>
            </a:r>
            <a:endParaRPr lang="en-IN" sz="2400" dirty="0"/>
          </a:p>
        </p:txBody>
      </p:sp>
      <p:sp>
        <p:nvSpPr>
          <p:cNvPr id="4" name="Text Placeholder 3"/>
          <p:cNvSpPr>
            <a:spLocks noGrp="1"/>
          </p:cNvSpPr>
          <p:nvPr>
            <p:ph type="body" sz="quarter" idx="12"/>
          </p:nvPr>
        </p:nvSpPr>
        <p:spPr>
          <a:xfrm>
            <a:off x="3467512" y="6477000"/>
            <a:ext cx="2208976" cy="183600"/>
          </a:xfrm>
        </p:spPr>
        <p:txBody>
          <a:bodyPr/>
          <a:lstStyle/>
          <a:p>
            <a:r>
              <a:rPr lang="en-IN" sz="1200" dirty="0">
                <a:hlinkClick r:id="rId2" action="ppaction://hlinksldjump"/>
              </a:rPr>
              <a:t>Jump to the image</a:t>
            </a:r>
            <a:endParaRPr lang="en-IN" sz="1200" dirty="0"/>
          </a:p>
        </p:txBody>
      </p:sp>
    </p:spTree>
    <p:extLst>
      <p:ext uri="{BB962C8B-B14F-4D97-AF65-F5344CB8AC3E}">
        <p14:creationId xmlns:p14="http://schemas.microsoft.com/office/powerpoint/2010/main" val="891320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Example Grammar</a:t>
            </a:r>
          </a:p>
        </p:txBody>
      </p:sp>
      <p:sp>
        <p:nvSpPr>
          <p:cNvPr id="3" name="Content Placeholder 2"/>
          <p:cNvSpPr>
            <a:spLocks noGrp="1"/>
          </p:cNvSpPr>
          <p:nvPr>
            <p:ph idx="1"/>
          </p:nvPr>
        </p:nvSpPr>
        <p:spPr>
          <a:xfrm>
            <a:off x="457200" y="1295400"/>
            <a:ext cx="8229600" cy="3048000"/>
          </a:xfrm>
        </p:spPr>
        <p:txBody>
          <a:bodyPr/>
          <a:lstStyle/>
          <a:p>
            <a:pPr marL="514350" indent="-514350">
              <a:spcBef>
                <a:spcPts val="0"/>
              </a:spcBef>
              <a:spcAft>
                <a:spcPts val="0"/>
              </a:spcAft>
              <a:buClr>
                <a:srgbClr val="1A587B"/>
              </a:buClr>
              <a:buFont typeface="+mj-lt"/>
              <a:buAutoNum type="arabicPeriod"/>
            </a:pPr>
            <a:r>
              <a:rPr lang="en-US" sz="1300" dirty="0"/>
              <a:t>a </a:t>
            </a:r>
            <a:r>
              <a:rPr lang="en-US" sz="1300" b="1" dirty="0"/>
              <a:t>sentence</a:t>
            </a:r>
            <a:r>
              <a:rPr lang="en-US" sz="1300" dirty="0"/>
              <a:t> is made up of a </a:t>
            </a:r>
            <a:r>
              <a:rPr lang="en-US" sz="1300" b="1" dirty="0"/>
              <a:t>noun phrase </a:t>
            </a:r>
            <a:r>
              <a:rPr lang="en-US" sz="1300" dirty="0"/>
              <a:t>followed by a </a:t>
            </a:r>
            <a:r>
              <a:rPr lang="en-US" sz="1300" b="1" dirty="0"/>
              <a:t>verb phrase</a:t>
            </a:r>
            <a:r>
              <a:rPr lang="en-US" sz="1300" dirty="0"/>
              <a:t>;</a:t>
            </a:r>
          </a:p>
          <a:p>
            <a:pPr marL="514350" indent="-514350">
              <a:spcBef>
                <a:spcPts val="0"/>
              </a:spcBef>
              <a:spcAft>
                <a:spcPts val="0"/>
              </a:spcAft>
              <a:buClr>
                <a:srgbClr val="1A587B"/>
              </a:buClr>
              <a:buFont typeface="+mj-lt"/>
              <a:buAutoNum type="arabicPeriod"/>
            </a:pPr>
            <a:r>
              <a:rPr lang="en-US" sz="1300" dirty="0"/>
              <a:t>a </a:t>
            </a:r>
            <a:r>
              <a:rPr lang="en-US" sz="1300" b="1" dirty="0"/>
              <a:t>noun phrase </a:t>
            </a:r>
            <a:r>
              <a:rPr lang="en-US" sz="1300" dirty="0"/>
              <a:t>is made up of an </a:t>
            </a:r>
            <a:r>
              <a:rPr lang="en-US" sz="1300" b="1" dirty="0"/>
              <a:t>article</a:t>
            </a:r>
            <a:r>
              <a:rPr lang="en-US" sz="1300" dirty="0"/>
              <a:t> followed by an </a:t>
            </a:r>
            <a:r>
              <a:rPr lang="en-US" sz="1300" b="1" dirty="0"/>
              <a:t>adjective</a:t>
            </a:r>
            <a:r>
              <a:rPr lang="en-US" sz="1300" dirty="0"/>
              <a:t> followed by a </a:t>
            </a:r>
            <a:r>
              <a:rPr lang="en-US" sz="1300" b="1" dirty="0"/>
              <a:t>noun</a:t>
            </a:r>
            <a:r>
              <a:rPr lang="en-US" sz="1300" dirty="0"/>
              <a:t>, or </a:t>
            </a:r>
          </a:p>
          <a:p>
            <a:pPr marL="514350" indent="-514350">
              <a:spcBef>
                <a:spcPts val="0"/>
              </a:spcBef>
              <a:spcAft>
                <a:spcPts val="0"/>
              </a:spcAft>
              <a:buClr>
                <a:srgbClr val="1A587B"/>
              </a:buClr>
              <a:buFont typeface="+mj-lt"/>
              <a:buAutoNum type="arabicPeriod"/>
            </a:pPr>
            <a:r>
              <a:rPr lang="en-US" sz="1300" dirty="0"/>
              <a:t>a </a:t>
            </a:r>
            <a:r>
              <a:rPr lang="en-US" sz="1300" b="1" dirty="0"/>
              <a:t>noun phrase </a:t>
            </a:r>
            <a:r>
              <a:rPr lang="en-US" sz="1300" dirty="0"/>
              <a:t>is made up of an </a:t>
            </a:r>
            <a:r>
              <a:rPr lang="en-US" sz="1300" b="1" dirty="0"/>
              <a:t>article</a:t>
            </a:r>
            <a:r>
              <a:rPr lang="en-US" sz="1300" dirty="0"/>
              <a:t> followed by a </a:t>
            </a:r>
            <a:r>
              <a:rPr lang="en-US" sz="1300" b="1" dirty="0"/>
              <a:t>noun</a:t>
            </a:r>
            <a:r>
              <a:rPr lang="en-US" sz="1300" dirty="0"/>
              <a:t>;</a:t>
            </a:r>
          </a:p>
          <a:p>
            <a:pPr marL="514350" indent="-514350">
              <a:spcBef>
                <a:spcPts val="0"/>
              </a:spcBef>
              <a:spcAft>
                <a:spcPts val="0"/>
              </a:spcAft>
              <a:buClr>
                <a:srgbClr val="1A587B"/>
              </a:buClr>
              <a:buFont typeface="+mj-lt"/>
              <a:buAutoNum type="arabicPeriod"/>
            </a:pPr>
            <a:r>
              <a:rPr lang="en-US" sz="1300" dirty="0"/>
              <a:t>a </a:t>
            </a:r>
            <a:r>
              <a:rPr lang="en-US" sz="1300" b="1" dirty="0"/>
              <a:t>verb phrase </a:t>
            </a:r>
            <a:r>
              <a:rPr lang="en-US" sz="1300" dirty="0"/>
              <a:t>is made up of a </a:t>
            </a:r>
            <a:r>
              <a:rPr lang="en-US" sz="1300" b="1" dirty="0"/>
              <a:t>verb</a:t>
            </a:r>
            <a:r>
              <a:rPr lang="en-US" sz="1300" dirty="0"/>
              <a:t> followed by an </a:t>
            </a:r>
            <a:r>
              <a:rPr lang="en-US" sz="1300" b="1" dirty="0"/>
              <a:t>adverb</a:t>
            </a:r>
            <a:r>
              <a:rPr lang="en-US" sz="1300" dirty="0"/>
              <a:t>, or </a:t>
            </a:r>
          </a:p>
          <a:p>
            <a:pPr marL="514350" indent="-514350">
              <a:spcBef>
                <a:spcPts val="0"/>
              </a:spcBef>
              <a:spcAft>
                <a:spcPts val="0"/>
              </a:spcAft>
              <a:buClr>
                <a:srgbClr val="1A587B"/>
              </a:buClr>
              <a:buFont typeface="+mj-lt"/>
              <a:buAutoNum type="arabicPeriod"/>
            </a:pPr>
            <a:r>
              <a:rPr lang="en-US" sz="1300" dirty="0"/>
              <a:t>a </a:t>
            </a:r>
            <a:r>
              <a:rPr lang="en-US" sz="1300" b="1" dirty="0"/>
              <a:t>verb phrase </a:t>
            </a:r>
            <a:r>
              <a:rPr lang="en-US" sz="1300" dirty="0"/>
              <a:t>is made up of a </a:t>
            </a:r>
            <a:r>
              <a:rPr lang="en-US" sz="1300" b="1" dirty="0"/>
              <a:t>verb</a:t>
            </a:r>
            <a:r>
              <a:rPr lang="en-US" sz="1300" dirty="0"/>
              <a:t>;</a:t>
            </a:r>
          </a:p>
          <a:p>
            <a:pPr marL="514350" indent="-514350">
              <a:spcBef>
                <a:spcPts val="0"/>
              </a:spcBef>
              <a:spcAft>
                <a:spcPts val="0"/>
              </a:spcAft>
              <a:buClr>
                <a:srgbClr val="1A587B"/>
              </a:buClr>
              <a:buFont typeface="+mj-lt"/>
              <a:buAutoNum type="arabicPeriod"/>
            </a:pPr>
            <a:r>
              <a:rPr lang="en-US" sz="1300" dirty="0"/>
              <a:t>an </a:t>
            </a:r>
            <a:r>
              <a:rPr lang="en-US" sz="1300" b="1" dirty="0"/>
              <a:t>article</a:t>
            </a:r>
            <a:r>
              <a:rPr lang="en-US" sz="1300" dirty="0"/>
              <a:t> is </a:t>
            </a:r>
            <a:r>
              <a:rPr lang="en-US" sz="1300" i="1" dirty="0"/>
              <a:t>a</a:t>
            </a:r>
            <a:r>
              <a:rPr lang="en-US" sz="1300" dirty="0"/>
              <a:t>, or</a:t>
            </a:r>
          </a:p>
          <a:p>
            <a:pPr marL="514350" indent="-514350">
              <a:spcBef>
                <a:spcPts val="0"/>
              </a:spcBef>
              <a:spcAft>
                <a:spcPts val="0"/>
              </a:spcAft>
              <a:buClr>
                <a:srgbClr val="1A587B"/>
              </a:buClr>
              <a:buFont typeface="+mj-lt"/>
              <a:buAutoNum type="arabicPeriod"/>
            </a:pPr>
            <a:r>
              <a:rPr lang="en-US" sz="1300" dirty="0"/>
              <a:t>an </a:t>
            </a:r>
            <a:r>
              <a:rPr lang="en-US" sz="1300" b="1" dirty="0"/>
              <a:t>article</a:t>
            </a:r>
            <a:r>
              <a:rPr lang="en-US" sz="1300" dirty="0"/>
              <a:t> is </a:t>
            </a:r>
            <a:r>
              <a:rPr lang="en-US" sz="1300" i="1" dirty="0"/>
              <a:t>the</a:t>
            </a:r>
            <a:r>
              <a:rPr lang="en-US" sz="1300" dirty="0"/>
              <a:t>;</a:t>
            </a:r>
          </a:p>
          <a:p>
            <a:pPr marL="514350" indent="-514350">
              <a:spcBef>
                <a:spcPts val="0"/>
              </a:spcBef>
              <a:spcAft>
                <a:spcPts val="0"/>
              </a:spcAft>
              <a:buClr>
                <a:srgbClr val="1A587B"/>
              </a:buClr>
              <a:buFont typeface="+mj-lt"/>
              <a:buAutoNum type="arabicPeriod"/>
            </a:pPr>
            <a:r>
              <a:rPr lang="en-US" sz="1300" dirty="0"/>
              <a:t>an </a:t>
            </a:r>
            <a:r>
              <a:rPr lang="en-US" sz="1300" b="1" dirty="0"/>
              <a:t>adjective</a:t>
            </a:r>
            <a:r>
              <a:rPr lang="en-US" sz="1300" dirty="0"/>
              <a:t> is </a:t>
            </a:r>
            <a:r>
              <a:rPr lang="en-US" sz="1300" i="1" dirty="0"/>
              <a:t>large</a:t>
            </a:r>
            <a:r>
              <a:rPr lang="en-US" sz="1300" dirty="0"/>
              <a:t>, or</a:t>
            </a:r>
          </a:p>
          <a:p>
            <a:pPr marL="514350" indent="-514350">
              <a:spcBef>
                <a:spcPts val="0"/>
              </a:spcBef>
              <a:spcAft>
                <a:spcPts val="0"/>
              </a:spcAft>
              <a:buClr>
                <a:srgbClr val="1A587B"/>
              </a:buClr>
              <a:buFont typeface="+mj-lt"/>
              <a:buAutoNum type="arabicPeriod"/>
            </a:pPr>
            <a:r>
              <a:rPr lang="en-US" sz="1300" dirty="0"/>
              <a:t>an </a:t>
            </a:r>
            <a:r>
              <a:rPr lang="en-US" sz="1300" b="1" dirty="0"/>
              <a:t>adjective</a:t>
            </a:r>
            <a:r>
              <a:rPr lang="en-US" sz="1300" dirty="0"/>
              <a:t> is </a:t>
            </a:r>
            <a:r>
              <a:rPr lang="en-US" sz="1300" i="1" dirty="0"/>
              <a:t>hungry</a:t>
            </a:r>
            <a:r>
              <a:rPr lang="en-US" sz="1300" dirty="0"/>
              <a:t>;</a:t>
            </a:r>
          </a:p>
          <a:p>
            <a:pPr marL="514350" indent="-514350">
              <a:spcBef>
                <a:spcPts val="0"/>
              </a:spcBef>
              <a:spcAft>
                <a:spcPts val="0"/>
              </a:spcAft>
              <a:buClr>
                <a:srgbClr val="1A587B"/>
              </a:buClr>
              <a:buFont typeface="+mj-lt"/>
              <a:buAutoNum type="arabicPeriod"/>
            </a:pPr>
            <a:r>
              <a:rPr lang="en-US" sz="1300" dirty="0"/>
              <a:t>a </a:t>
            </a:r>
            <a:r>
              <a:rPr lang="en-US" sz="1300" b="1" dirty="0"/>
              <a:t>noun</a:t>
            </a:r>
            <a:r>
              <a:rPr lang="en-US" sz="1300" dirty="0"/>
              <a:t> is </a:t>
            </a:r>
            <a:r>
              <a:rPr lang="en-US" sz="1300" i="1" dirty="0"/>
              <a:t>rabbit</a:t>
            </a:r>
            <a:r>
              <a:rPr lang="en-US" sz="1300" dirty="0"/>
              <a:t>, or</a:t>
            </a:r>
          </a:p>
          <a:p>
            <a:pPr marL="514350" indent="-514350">
              <a:spcBef>
                <a:spcPts val="0"/>
              </a:spcBef>
              <a:spcAft>
                <a:spcPts val="0"/>
              </a:spcAft>
              <a:buClr>
                <a:srgbClr val="1A587B"/>
              </a:buClr>
              <a:buFont typeface="+mj-lt"/>
              <a:buAutoNum type="arabicPeriod"/>
            </a:pPr>
            <a:r>
              <a:rPr lang="en-US" sz="1300" dirty="0"/>
              <a:t>a </a:t>
            </a:r>
            <a:r>
              <a:rPr lang="en-US" sz="1300" b="1" dirty="0"/>
              <a:t>noun</a:t>
            </a:r>
            <a:r>
              <a:rPr lang="en-US" sz="1300" dirty="0"/>
              <a:t> is </a:t>
            </a:r>
            <a:r>
              <a:rPr lang="en-US" sz="1300" i="1" dirty="0"/>
              <a:t>mathematician</a:t>
            </a:r>
            <a:r>
              <a:rPr lang="en-US" sz="1300" dirty="0"/>
              <a:t>;</a:t>
            </a:r>
          </a:p>
          <a:p>
            <a:pPr marL="514350" indent="-514350">
              <a:spcBef>
                <a:spcPts val="0"/>
              </a:spcBef>
              <a:spcAft>
                <a:spcPts val="0"/>
              </a:spcAft>
              <a:buClr>
                <a:srgbClr val="1A587B"/>
              </a:buClr>
              <a:buFont typeface="+mj-lt"/>
              <a:buAutoNum type="arabicPeriod"/>
            </a:pPr>
            <a:r>
              <a:rPr lang="en-US" sz="1300" dirty="0"/>
              <a:t>a </a:t>
            </a:r>
            <a:r>
              <a:rPr lang="en-US" sz="1300" b="1" dirty="0"/>
              <a:t>verb</a:t>
            </a:r>
            <a:r>
              <a:rPr lang="en-US" sz="1300" dirty="0"/>
              <a:t> is </a:t>
            </a:r>
            <a:r>
              <a:rPr lang="en-US" sz="1300" i="1" dirty="0"/>
              <a:t>eats</a:t>
            </a:r>
            <a:r>
              <a:rPr lang="en-US" sz="1300" dirty="0"/>
              <a:t>, or </a:t>
            </a:r>
          </a:p>
          <a:p>
            <a:pPr marL="514350" indent="-514350">
              <a:spcBef>
                <a:spcPts val="0"/>
              </a:spcBef>
              <a:spcAft>
                <a:spcPts val="0"/>
              </a:spcAft>
              <a:buClr>
                <a:srgbClr val="1A587B"/>
              </a:buClr>
              <a:buFont typeface="+mj-lt"/>
              <a:buAutoNum type="arabicPeriod"/>
            </a:pPr>
            <a:r>
              <a:rPr lang="en-US" sz="1300" dirty="0"/>
              <a:t>a </a:t>
            </a:r>
            <a:r>
              <a:rPr lang="en-US" sz="1300" b="1" dirty="0"/>
              <a:t>verb</a:t>
            </a:r>
            <a:r>
              <a:rPr lang="en-US" sz="1300" dirty="0"/>
              <a:t> is </a:t>
            </a:r>
            <a:r>
              <a:rPr lang="en-US" sz="1300" i="1" dirty="0"/>
              <a:t>hops</a:t>
            </a:r>
            <a:r>
              <a:rPr lang="en-US" sz="1300" dirty="0"/>
              <a:t>;</a:t>
            </a:r>
          </a:p>
          <a:p>
            <a:pPr marL="514350" indent="-514350">
              <a:spcBef>
                <a:spcPts val="0"/>
              </a:spcBef>
              <a:spcAft>
                <a:spcPts val="0"/>
              </a:spcAft>
              <a:buClr>
                <a:srgbClr val="1A587B"/>
              </a:buClr>
              <a:buFont typeface="+mj-lt"/>
              <a:buAutoNum type="arabicPeriod"/>
            </a:pPr>
            <a:r>
              <a:rPr lang="en-US" sz="1300" dirty="0"/>
              <a:t>an </a:t>
            </a:r>
            <a:r>
              <a:rPr lang="en-US" sz="1300" b="1" dirty="0"/>
              <a:t>adverb</a:t>
            </a:r>
            <a:r>
              <a:rPr lang="en-US" sz="1300" dirty="0"/>
              <a:t> is </a:t>
            </a:r>
            <a:r>
              <a:rPr lang="en-US" sz="1300" i="1" dirty="0"/>
              <a:t>quickly</a:t>
            </a:r>
            <a:r>
              <a:rPr lang="en-US" sz="1300" dirty="0"/>
              <a:t>, or</a:t>
            </a:r>
          </a:p>
          <a:p>
            <a:pPr marL="514350" indent="-514350">
              <a:spcBef>
                <a:spcPts val="0"/>
              </a:spcBef>
              <a:spcAft>
                <a:spcPts val="0"/>
              </a:spcAft>
              <a:buClr>
                <a:srgbClr val="1A587B"/>
              </a:buClr>
              <a:buFont typeface="+mj-lt"/>
              <a:buAutoNum type="arabicPeriod"/>
            </a:pPr>
            <a:r>
              <a:rPr lang="en-US" sz="1300" dirty="0"/>
              <a:t>an </a:t>
            </a:r>
            <a:r>
              <a:rPr lang="en-US" sz="1300" b="1" dirty="0"/>
              <a:t>adverb</a:t>
            </a:r>
            <a:r>
              <a:rPr lang="en-US" sz="1300" dirty="0"/>
              <a:t> is </a:t>
            </a:r>
            <a:r>
              <a:rPr lang="en-US" sz="1300" i="1" dirty="0"/>
              <a:t>wildly</a:t>
            </a:r>
            <a:r>
              <a:rPr lang="en-US" sz="1300" dirty="0"/>
              <a:t>.</a:t>
            </a:r>
          </a:p>
        </p:txBody>
      </p:sp>
      <p:sp>
        <p:nvSpPr>
          <p:cNvPr id="4" name="Content Placeholder 3"/>
          <p:cNvSpPr>
            <a:spLocks noGrp="1"/>
          </p:cNvSpPr>
          <p:nvPr>
            <p:ph idx="13"/>
          </p:nvPr>
        </p:nvSpPr>
        <p:spPr>
          <a:xfrm>
            <a:off x="3108960" y="2865120"/>
            <a:ext cx="5577840" cy="640080"/>
          </a:xfrm>
        </p:spPr>
        <p:txBody>
          <a:bodyPr/>
          <a:lstStyle/>
          <a:p>
            <a:r>
              <a:rPr lang="en-US" sz="1800" dirty="0"/>
              <a:t>We use these rules to  form valid sentences by making a series of replacements until no more rules can be used.</a:t>
            </a:r>
          </a:p>
        </p:txBody>
      </p:sp>
      <p:sp>
        <p:nvSpPr>
          <p:cNvPr id="5" name="Content Placeholder 4"/>
          <p:cNvSpPr>
            <a:spLocks noGrp="1"/>
          </p:cNvSpPr>
          <p:nvPr>
            <p:ph idx="14"/>
          </p:nvPr>
        </p:nvSpPr>
        <p:spPr>
          <a:xfrm>
            <a:off x="457200" y="4495800"/>
            <a:ext cx="3962400" cy="2133600"/>
          </a:xfrm>
        </p:spPr>
        <p:txBody>
          <a:bodyPr/>
          <a:lstStyle/>
          <a:p>
            <a:pPr>
              <a:spcBef>
                <a:spcPts val="0"/>
              </a:spcBef>
              <a:spcAft>
                <a:spcPts val="1800"/>
              </a:spcAft>
            </a:pPr>
            <a:r>
              <a:rPr lang="en-US" sz="1600" dirty="0"/>
              <a:t>An example sequence of replacements:</a:t>
            </a:r>
          </a:p>
          <a:p>
            <a:pPr>
              <a:spcBef>
                <a:spcPts val="0"/>
              </a:spcBef>
              <a:spcAft>
                <a:spcPts val="0"/>
              </a:spcAft>
            </a:pPr>
            <a:r>
              <a:rPr lang="en-US" sz="1300" b="1" dirty="0"/>
              <a:t>noun phrase  verb phrase</a:t>
            </a:r>
          </a:p>
          <a:p>
            <a:pPr>
              <a:spcBef>
                <a:spcPts val="0"/>
              </a:spcBef>
              <a:spcAft>
                <a:spcPts val="0"/>
              </a:spcAft>
            </a:pPr>
            <a:r>
              <a:rPr lang="en-US" sz="1300" b="1" dirty="0"/>
              <a:t>article adjective  noun verb phrase</a:t>
            </a:r>
          </a:p>
          <a:p>
            <a:pPr>
              <a:spcBef>
                <a:spcPts val="0"/>
              </a:spcBef>
              <a:spcAft>
                <a:spcPts val="0"/>
              </a:spcAft>
            </a:pPr>
            <a:r>
              <a:rPr lang="en-US" sz="1300" b="1" dirty="0"/>
              <a:t>article adjective noun verb adverb</a:t>
            </a:r>
          </a:p>
          <a:p>
            <a:pPr>
              <a:spcBef>
                <a:spcPts val="0"/>
              </a:spcBef>
              <a:spcAft>
                <a:spcPts val="0"/>
              </a:spcAft>
            </a:pPr>
            <a:r>
              <a:rPr lang="en-US" sz="1300" i="1" dirty="0"/>
              <a:t>the</a:t>
            </a:r>
            <a:r>
              <a:rPr lang="en-US" sz="1300" dirty="0"/>
              <a:t> </a:t>
            </a:r>
            <a:r>
              <a:rPr lang="en-US" sz="1300" b="1" dirty="0"/>
              <a:t>adjective noun verb adverb</a:t>
            </a:r>
          </a:p>
          <a:p>
            <a:pPr>
              <a:spcBef>
                <a:spcPts val="0"/>
              </a:spcBef>
              <a:spcAft>
                <a:spcPts val="0"/>
              </a:spcAft>
            </a:pPr>
            <a:r>
              <a:rPr lang="en-US" sz="1300" i="1" dirty="0"/>
              <a:t>the large </a:t>
            </a:r>
            <a:r>
              <a:rPr lang="en-US" sz="1300" b="1" dirty="0"/>
              <a:t>noun verb adverb</a:t>
            </a:r>
          </a:p>
          <a:p>
            <a:pPr>
              <a:spcBef>
                <a:spcPts val="0"/>
              </a:spcBef>
              <a:spcAft>
                <a:spcPts val="0"/>
              </a:spcAft>
            </a:pPr>
            <a:r>
              <a:rPr lang="en-US" sz="1300" i="1" dirty="0"/>
              <a:t>the large rabbit </a:t>
            </a:r>
            <a:r>
              <a:rPr lang="en-US" sz="1300" b="1" dirty="0"/>
              <a:t>verb adverb</a:t>
            </a:r>
          </a:p>
          <a:p>
            <a:pPr>
              <a:spcBef>
                <a:spcPts val="0"/>
              </a:spcBef>
              <a:spcAft>
                <a:spcPts val="0"/>
              </a:spcAft>
            </a:pPr>
            <a:r>
              <a:rPr lang="en-US" sz="1300" i="1" dirty="0"/>
              <a:t>the large rabbit hops </a:t>
            </a:r>
            <a:r>
              <a:rPr lang="en-US" sz="1300" b="1" dirty="0"/>
              <a:t>adverb</a:t>
            </a:r>
          </a:p>
          <a:p>
            <a:pPr>
              <a:spcBef>
                <a:spcPts val="0"/>
              </a:spcBef>
              <a:spcAft>
                <a:spcPts val="0"/>
              </a:spcAft>
            </a:pPr>
            <a:r>
              <a:rPr lang="en-US" sz="1300" i="1" dirty="0"/>
              <a:t>the large rabbit hops quickly</a:t>
            </a:r>
          </a:p>
        </p:txBody>
      </p:sp>
      <p:sp>
        <p:nvSpPr>
          <p:cNvPr id="6" name="Content Placeholder 5"/>
          <p:cNvSpPr>
            <a:spLocks noGrp="1"/>
          </p:cNvSpPr>
          <p:nvPr>
            <p:ph idx="15"/>
          </p:nvPr>
        </p:nvSpPr>
        <p:spPr>
          <a:xfrm>
            <a:off x="4953000" y="4495800"/>
            <a:ext cx="3657600" cy="2133600"/>
          </a:xfrm>
        </p:spPr>
        <p:txBody>
          <a:bodyPr/>
          <a:lstStyle/>
          <a:p>
            <a:pPr>
              <a:spcBef>
                <a:spcPts val="0"/>
              </a:spcBef>
              <a:spcAft>
                <a:spcPts val="1800"/>
              </a:spcAft>
            </a:pPr>
            <a:r>
              <a:rPr lang="en-US" sz="1600" dirty="0"/>
              <a:t>Some additional valid sentences are:</a:t>
            </a:r>
          </a:p>
          <a:p>
            <a:pPr>
              <a:spcBef>
                <a:spcPts val="0"/>
              </a:spcBef>
              <a:spcAft>
                <a:spcPts val="0"/>
              </a:spcAft>
            </a:pPr>
            <a:r>
              <a:rPr lang="en-US" sz="1300" i="1" dirty="0"/>
              <a:t>a hungry mathematician eats wildly,</a:t>
            </a:r>
          </a:p>
          <a:p>
            <a:pPr>
              <a:spcBef>
                <a:spcPts val="0"/>
              </a:spcBef>
              <a:spcAft>
                <a:spcPts val="0"/>
              </a:spcAft>
            </a:pPr>
            <a:r>
              <a:rPr lang="en-US" sz="1300" i="1" dirty="0"/>
              <a:t>a large mathematician hops, </a:t>
            </a:r>
          </a:p>
          <a:p>
            <a:pPr>
              <a:spcBef>
                <a:spcPts val="0"/>
              </a:spcBef>
              <a:spcAft>
                <a:spcPts val="0"/>
              </a:spcAft>
            </a:pPr>
            <a:r>
              <a:rPr lang="en-US" sz="1300" i="1" dirty="0"/>
              <a:t>the rabbit eats quickly, etc.</a:t>
            </a:r>
          </a:p>
          <a:p>
            <a:pPr>
              <a:spcBef>
                <a:spcPts val="1800"/>
              </a:spcBef>
              <a:spcAft>
                <a:spcPts val="1800"/>
              </a:spcAft>
            </a:pPr>
            <a:r>
              <a:rPr lang="en-US" sz="1600" dirty="0"/>
              <a:t>But note that the following is not valid:</a:t>
            </a:r>
          </a:p>
          <a:p>
            <a:pPr>
              <a:spcBef>
                <a:spcPts val="0"/>
              </a:spcBef>
              <a:spcAft>
                <a:spcPts val="0"/>
              </a:spcAft>
            </a:pPr>
            <a:r>
              <a:rPr lang="en-US" sz="1300" i="1" dirty="0"/>
              <a:t>the quickly eats mathematician</a:t>
            </a:r>
          </a:p>
        </p:txBody>
      </p:sp>
    </p:spTree>
    <p:extLst>
      <p:ext uri="{BB962C8B-B14F-4D97-AF65-F5344CB8AC3E}">
        <p14:creationId xmlns:p14="http://schemas.microsoft.com/office/powerpoint/2010/main" val="319084129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r>
              <a:rPr lang="en-US" sz="1500" dirty="0"/>
              <a:t> 3</a:t>
            </a:r>
            <a:r>
              <a:rPr lang="en-US" dirty="0"/>
              <a:t> </a:t>
            </a:r>
            <a:r>
              <a:rPr lang="en-IN" dirty="0"/>
              <a:t>- Appendix</a:t>
            </a:r>
          </a:p>
        </p:txBody>
      </p:sp>
      <p:sp>
        <p:nvSpPr>
          <p:cNvPr id="3" name="Content Placeholder 2"/>
          <p:cNvSpPr>
            <a:spLocks noGrp="1"/>
          </p:cNvSpPr>
          <p:nvPr>
            <p:ph idx="1"/>
          </p:nvPr>
        </p:nvSpPr>
        <p:spPr>
          <a:xfrm>
            <a:off x="457200" y="1295400"/>
            <a:ext cx="8229600" cy="5120640"/>
          </a:xfrm>
        </p:spPr>
        <p:txBody>
          <a:bodyPr/>
          <a:lstStyle/>
          <a:p>
            <a:r>
              <a:rPr lang="en-US" sz="2400" dirty="0"/>
              <a:t>There is a tape, that is infinite in both directions. The tape is divided into equal cells. The cell can be empty or the input data can be written to it. But the number of non-empty cells at any given time is finite. There is a control unit, also called a read or write head, capable of being in one of many states. The number of possible states of the control unit is finite and precisely defined. The control unit can move left and right on the tape, read and write data to cells. The data in the tape is B, B, 1, 1. 0, 1, B, 0. 1, B, B.</a:t>
            </a:r>
            <a:endParaRPr lang="en-IN" sz="2400" dirty="0"/>
          </a:p>
        </p:txBody>
      </p:sp>
      <p:sp>
        <p:nvSpPr>
          <p:cNvPr id="4" name="Text Placeholder 3"/>
          <p:cNvSpPr>
            <a:spLocks noGrp="1"/>
          </p:cNvSpPr>
          <p:nvPr>
            <p:ph type="body" sz="quarter" idx="12"/>
          </p:nvPr>
        </p:nvSpPr>
        <p:spPr>
          <a:xfrm>
            <a:off x="3467512" y="6477000"/>
            <a:ext cx="2208976" cy="183600"/>
          </a:xfrm>
        </p:spPr>
        <p:txBody>
          <a:bodyPr/>
          <a:lstStyle/>
          <a:p>
            <a:r>
              <a:rPr lang="en-IN" sz="1200" dirty="0">
                <a:hlinkClick r:id="rId2" action="ppaction://hlinksldjump"/>
              </a:rPr>
              <a:t>Jump to the image</a:t>
            </a:r>
            <a:endParaRPr lang="en-IN" sz="1200" dirty="0"/>
          </a:p>
        </p:txBody>
      </p:sp>
    </p:spTree>
    <p:extLst>
      <p:ext uri="{BB962C8B-B14F-4D97-AF65-F5344CB8AC3E}">
        <p14:creationId xmlns:p14="http://schemas.microsoft.com/office/powerpoint/2010/main" val="348019875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TM in Operation </a:t>
            </a:r>
            <a:r>
              <a:rPr lang="en-IN" dirty="0"/>
              <a:t>- Appendix</a:t>
            </a:r>
          </a:p>
        </p:txBody>
      </p:sp>
      <p:sp>
        <p:nvSpPr>
          <p:cNvPr id="3" name="Content Placeholder 2"/>
          <p:cNvSpPr>
            <a:spLocks noGrp="1"/>
          </p:cNvSpPr>
          <p:nvPr>
            <p:ph idx="1"/>
          </p:nvPr>
        </p:nvSpPr>
        <p:spPr>
          <a:xfrm>
            <a:off x="457200" y="1295400"/>
            <a:ext cx="8229600" cy="5120640"/>
          </a:xfrm>
        </p:spPr>
        <p:txBody>
          <a:bodyPr/>
          <a:lstStyle/>
          <a:p>
            <a:r>
              <a:rPr lang="en-US" sz="2400" dirty="0"/>
              <a:t>There is a tape with the data and a control unit. Step A. Initial position. The control unit is in state S0, and it is above the third cell with value 0. Step B. The control unit moves one cell to the right, the value of which is 1. Step C. The control unit changes its state to S1 and moves one cell to the right, the value of which is 0. Step D. The  control unit changes its state to S0 and moves one cell to the right, the value of which is 1. Step E. The  control unit changes its state to S1 and moves one cell to the  right, the value of which is 1. Step F. The  control unit changes its state to S2, writes 0 in this cell, and moves one cell to the left, the value of which is 1. Step G. The  control unit changes its state to S3, writes 0 in this cell, and moves one cell to the left, the value of which is 0.</a:t>
            </a:r>
            <a:endParaRPr lang="en-IN" sz="2400" dirty="0"/>
          </a:p>
        </p:txBody>
      </p:sp>
      <p:sp>
        <p:nvSpPr>
          <p:cNvPr id="4" name="Text Placeholder 3"/>
          <p:cNvSpPr>
            <a:spLocks noGrp="1"/>
          </p:cNvSpPr>
          <p:nvPr>
            <p:ph type="body" sz="quarter" idx="12"/>
          </p:nvPr>
        </p:nvSpPr>
        <p:spPr>
          <a:xfrm>
            <a:off x="3467512" y="6477000"/>
            <a:ext cx="2208976" cy="183600"/>
          </a:xfrm>
        </p:spPr>
        <p:txBody>
          <a:bodyPr/>
          <a:lstStyle/>
          <a:p>
            <a:r>
              <a:rPr lang="en-IN" sz="1200" dirty="0">
                <a:hlinkClick r:id="rId2" action="ppaction://hlinksldjump"/>
              </a:rPr>
              <a:t>Jump to the image</a:t>
            </a:r>
            <a:endParaRPr lang="en-IN" sz="1200" dirty="0"/>
          </a:p>
        </p:txBody>
      </p:sp>
    </p:spTree>
    <p:extLst>
      <p:ext uri="{BB962C8B-B14F-4D97-AF65-F5344CB8AC3E}">
        <p14:creationId xmlns:p14="http://schemas.microsoft.com/office/powerpoint/2010/main" val="250467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Phrase-Structure Grammars</a:t>
            </a:r>
            <a:r>
              <a:rPr lang="en-US" sz="1500" dirty="0"/>
              <a:t> 1</a:t>
            </a:r>
          </a:p>
        </p:txBody>
      </p:sp>
      <p:sp>
        <p:nvSpPr>
          <p:cNvPr id="3" name="Content Placeholder 2"/>
          <p:cNvSpPr>
            <a:spLocks noGrp="1"/>
          </p:cNvSpPr>
          <p:nvPr>
            <p:ph idx="1"/>
          </p:nvPr>
        </p:nvSpPr>
        <p:spPr/>
        <p:txBody>
          <a:bodyPr/>
          <a:lstStyle/>
          <a:p>
            <a:pPr marL="0" lvl="2" indent="0">
              <a:lnSpc>
                <a:spcPct val="90000"/>
              </a:lnSpc>
              <a:spcBef>
                <a:spcPts val="600"/>
              </a:spcBef>
              <a:buClr>
                <a:schemeClr val="accent3"/>
              </a:buClr>
              <a:buSzPct val="95000"/>
              <a:buNone/>
            </a:pPr>
            <a:r>
              <a:rPr lang="en-US" sz="2200" dirty="0"/>
              <a:t>A </a:t>
            </a:r>
            <a:r>
              <a:rPr lang="en-US" sz="2200" i="1" dirty="0"/>
              <a:t>vocabulary</a:t>
            </a:r>
            <a:r>
              <a:rPr lang="en-US" sz="2200" dirty="0"/>
              <a:t> (or </a:t>
            </a:r>
            <a:r>
              <a:rPr lang="en-US" sz="2200" i="1" dirty="0"/>
              <a:t>alphabet</a:t>
            </a:r>
            <a:r>
              <a:rPr lang="en-US" sz="2200" dirty="0"/>
              <a:t>) </a:t>
            </a:r>
            <a:r>
              <a:rPr lang="en-US" sz="2200" i="1" dirty="0"/>
              <a:t>V</a:t>
            </a:r>
            <a:r>
              <a:rPr lang="en-US" sz="2200" dirty="0"/>
              <a:t> is a finite, nonempty set of elements called </a:t>
            </a:r>
            <a:r>
              <a:rPr lang="en-US" sz="2200" i="1" dirty="0"/>
              <a:t>symbols</a:t>
            </a:r>
            <a:r>
              <a:rPr lang="en-US" sz="2200" dirty="0"/>
              <a:t>. </a:t>
            </a:r>
          </a:p>
          <a:p>
            <a:pPr marL="0" lvl="2" indent="0">
              <a:lnSpc>
                <a:spcPct val="90000"/>
              </a:lnSpc>
              <a:spcBef>
                <a:spcPts val="600"/>
              </a:spcBef>
              <a:buClr>
                <a:schemeClr val="accent3"/>
              </a:buClr>
              <a:buSzPct val="95000"/>
              <a:buNone/>
            </a:pPr>
            <a:r>
              <a:rPr lang="en-US" sz="2200" dirty="0"/>
              <a:t>A </a:t>
            </a:r>
            <a:r>
              <a:rPr lang="en-US" sz="2200" i="1" dirty="0"/>
              <a:t>word</a:t>
            </a:r>
            <a:r>
              <a:rPr lang="en-US" sz="2200" dirty="0"/>
              <a:t> (or </a:t>
            </a:r>
            <a:r>
              <a:rPr lang="en-US" sz="2200" i="1" dirty="0"/>
              <a:t>sentence</a:t>
            </a:r>
            <a:r>
              <a:rPr lang="en-US" sz="2200" dirty="0"/>
              <a:t>) over </a:t>
            </a:r>
            <a:r>
              <a:rPr lang="en-US" sz="2200" i="1" dirty="0"/>
              <a:t>V</a:t>
            </a:r>
            <a:r>
              <a:rPr lang="en-US" sz="2200" dirty="0"/>
              <a:t> is a string of finite length of elements of </a:t>
            </a:r>
            <a:r>
              <a:rPr lang="en-US" sz="2200" i="1" dirty="0"/>
              <a:t>V</a:t>
            </a:r>
            <a:r>
              <a:rPr lang="en-US" sz="2200" dirty="0"/>
              <a:t>. </a:t>
            </a:r>
          </a:p>
          <a:p>
            <a:pPr marL="0" lvl="2" indent="0">
              <a:lnSpc>
                <a:spcPct val="90000"/>
              </a:lnSpc>
              <a:spcBef>
                <a:spcPts val="600"/>
              </a:spcBef>
              <a:buClr>
                <a:schemeClr val="accent3"/>
              </a:buClr>
              <a:buSzPct val="95000"/>
              <a:buNone/>
            </a:pPr>
            <a:r>
              <a:rPr lang="en-US" sz="2200" dirty="0"/>
              <a:t>The </a:t>
            </a:r>
            <a:r>
              <a:rPr lang="en-US" sz="2200" i="1" dirty="0"/>
              <a:t>empty string </a:t>
            </a:r>
            <a:r>
              <a:rPr lang="en-US" sz="2200" dirty="0"/>
              <a:t>or </a:t>
            </a:r>
            <a:r>
              <a:rPr lang="en-US" sz="2200" i="1" dirty="0"/>
              <a:t>null string</a:t>
            </a:r>
            <a:r>
              <a:rPr lang="en-US" sz="2200" dirty="0"/>
              <a:t>, denoted by  </a:t>
            </a:r>
            <a:r>
              <a:rPr lang="el-GR" sz="2200" dirty="0">
                <a:ea typeface="Cambria Math"/>
              </a:rPr>
              <a:t>λ</a:t>
            </a:r>
            <a:r>
              <a:rPr lang="en-US" sz="2200" dirty="0"/>
              <a:t>, is the string containing no symbols.</a:t>
            </a:r>
          </a:p>
          <a:p>
            <a:pPr marL="0" lvl="2" indent="0">
              <a:lnSpc>
                <a:spcPct val="90000"/>
              </a:lnSpc>
              <a:spcBef>
                <a:spcPts val="600"/>
              </a:spcBef>
              <a:buClr>
                <a:schemeClr val="accent3"/>
              </a:buClr>
              <a:buSzPct val="95000"/>
              <a:buNone/>
            </a:pPr>
            <a:r>
              <a:rPr lang="en-US" sz="2200" dirty="0"/>
              <a:t>The set of all words over </a:t>
            </a:r>
            <a:r>
              <a:rPr lang="en-US" sz="2200" i="1" dirty="0"/>
              <a:t>V</a:t>
            </a:r>
            <a:r>
              <a:rPr lang="en-US" sz="2200" dirty="0"/>
              <a:t> is denoted by </a:t>
            </a:r>
            <a:r>
              <a:rPr lang="en-US" sz="2200" i="1" dirty="0"/>
              <a:t>V</a:t>
            </a:r>
            <a:r>
              <a:rPr lang="en-US" sz="2200" dirty="0"/>
              <a:t>*. A </a:t>
            </a:r>
            <a:r>
              <a:rPr lang="en-US" sz="2200" i="1" dirty="0"/>
              <a:t>language</a:t>
            </a:r>
            <a:r>
              <a:rPr lang="en-US" sz="2200" dirty="0"/>
              <a:t> over </a:t>
            </a:r>
            <a:r>
              <a:rPr lang="en-US" sz="2200" i="1" dirty="0"/>
              <a:t>V</a:t>
            </a:r>
            <a:r>
              <a:rPr lang="en-US" sz="2200" dirty="0"/>
              <a:t> is a subset of </a:t>
            </a:r>
            <a:r>
              <a:rPr lang="en-US" sz="2200" i="1" dirty="0"/>
              <a:t>V</a:t>
            </a:r>
            <a:r>
              <a:rPr lang="en-US" sz="2200" dirty="0"/>
              <a:t>*.</a:t>
            </a:r>
          </a:p>
          <a:p>
            <a:pPr marL="0" lvl="2" indent="0">
              <a:lnSpc>
                <a:spcPct val="90000"/>
              </a:lnSpc>
              <a:spcBef>
                <a:spcPts val="600"/>
              </a:spcBef>
              <a:buClr>
                <a:schemeClr val="accent3"/>
              </a:buClr>
              <a:buSzPct val="95000"/>
              <a:buNone/>
            </a:pPr>
            <a:r>
              <a:rPr lang="en-US" sz="2200" dirty="0"/>
              <a:t>The elements of </a:t>
            </a:r>
            <a:r>
              <a:rPr lang="en-US" sz="2200" i="1" dirty="0"/>
              <a:t>V</a:t>
            </a:r>
            <a:r>
              <a:rPr lang="en-US" sz="2200" dirty="0"/>
              <a:t> that can not be replaced by other symbols are called </a:t>
            </a:r>
            <a:r>
              <a:rPr lang="en-US" sz="2200" i="1" dirty="0"/>
              <a:t>terminals</a:t>
            </a:r>
            <a:r>
              <a:rPr lang="en-US" sz="2200" dirty="0"/>
              <a:t>, e.g., </a:t>
            </a:r>
            <a:r>
              <a:rPr lang="en-US" sz="2200" i="1" dirty="0"/>
              <a:t>a</a:t>
            </a:r>
            <a:r>
              <a:rPr lang="en-US" sz="2200" dirty="0"/>
              <a:t>, </a:t>
            </a:r>
            <a:r>
              <a:rPr lang="en-US" sz="2200" i="1" dirty="0"/>
              <a:t>the</a:t>
            </a:r>
            <a:r>
              <a:rPr lang="en-US" sz="2200" dirty="0"/>
              <a:t>, and </a:t>
            </a:r>
            <a:r>
              <a:rPr lang="en-US" sz="2200" i="1" dirty="0"/>
              <a:t>rabbit</a:t>
            </a:r>
            <a:r>
              <a:rPr lang="en-US" sz="2200" dirty="0"/>
              <a:t> in the example grammar. </a:t>
            </a:r>
          </a:p>
          <a:p>
            <a:pPr marL="0" lvl="2" indent="0">
              <a:lnSpc>
                <a:spcPct val="90000"/>
              </a:lnSpc>
              <a:spcBef>
                <a:spcPts val="600"/>
              </a:spcBef>
              <a:buClr>
                <a:schemeClr val="accent3"/>
              </a:buClr>
              <a:buSzPct val="95000"/>
              <a:buNone/>
            </a:pPr>
            <a:r>
              <a:rPr lang="en-US" sz="2200" dirty="0"/>
              <a:t>Those that can be replaced by other symbols are called </a:t>
            </a:r>
            <a:r>
              <a:rPr lang="en-US" sz="2200" i="1" dirty="0" err="1"/>
              <a:t>nonterminals</a:t>
            </a:r>
            <a:r>
              <a:rPr lang="en-US" sz="2200" dirty="0"/>
              <a:t>, e.g., </a:t>
            </a:r>
            <a:r>
              <a:rPr lang="en-US" sz="2200" b="1" dirty="0"/>
              <a:t>sentence</a:t>
            </a:r>
            <a:r>
              <a:rPr lang="en-US" sz="2200" dirty="0"/>
              <a:t>, </a:t>
            </a:r>
            <a:r>
              <a:rPr lang="en-US" sz="2200" b="1" dirty="0"/>
              <a:t>noun phrase</a:t>
            </a:r>
            <a:r>
              <a:rPr lang="en-US" sz="2200" dirty="0"/>
              <a:t>, etc.</a:t>
            </a:r>
          </a:p>
          <a:p>
            <a:pPr marL="0" lvl="2" indent="0">
              <a:lnSpc>
                <a:spcPct val="90000"/>
              </a:lnSpc>
              <a:spcBef>
                <a:spcPts val="600"/>
              </a:spcBef>
              <a:buClr>
                <a:schemeClr val="accent3"/>
              </a:buClr>
              <a:buSzPct val="95000"/>
              <a:buNone/>
            </a:pPr>
            <a:r>
              <a:rPr lang="en-US" sz="2200" dirty="0"/>
              <a:t>The rules that specify when we can replace a string </a:t>
            </a:r>
            <a:r>
              <a:rPr lang="en-US" sz="2200" i="1" dirty="0"/>
              <a:t>V*</a:t>
            </a:r>
            <a:r>
              <a:rPr lang="en-US" sz="2200" dirty="0"/>
              <a:t> with another string are called </a:t>
            </a:r>
            <a:r>
              <a:rPr lang="en-US" sz="2200" i="1" dirty="0"/>
              <a:t>productions</a:t>
            </a:r>
            <a:r>
              <a:rPr lang="en-US" sz="2200" dirty="0"/>
              <a:t> of the grammar. We denote by </a:t>
            </a:r>
            <a:r>
              <a:rPr lang="en-US" sz="2200" i="1" dirty="0"/>
              <a:t>z</a:t>
            </a:r>
            <a:r>
              <a:rPr lang="en-US" sz="2200" baseline="-25000" dirty="0">
                <a:ea typeface="Cambria Math" pitchFamily="18" charset="0"/>
              </a:rPr>
              <a:t>0</a:t>
            </a:r>
            <a:r>
              <a:rPr lang="en-US" sz="2200" dirty="0"/>
              <a:t> </a:t>
            </a:r>
            <a:r>
              <a:rPr lang="en-US" sz="2200" dirty="0">
                <a:ea typeface="Cambria Math"/>
              </a:rPr>
              <a:t>→</a:t>
            </a:r>
            <a:r>
              <a:rPr lang="en-US" sz="2200" dirty="0"/>
              <a:t> </a:t>
            </a:r>
            <a:r>
              <a:rPr lang="en-US" sz="2200" i="1" dirty="0"/>
              <a:t>z</a:t>
            </a:r>
            <a:r>
              <a:rPr lang="en-US" sz="2200" baseline="-25000" dirty="0">
                <a:ea typeface="Cambria Math" pitchFamily="18" charset="0"/>
              </a:rPr>
              <a:t>1</a:t>
            </a:r>
            <a:r>
              <a:rPr lang="en-US" sz="2200" dirty="0"/>
              <a:t> the production that specifies that </a:t>
            </a:r>
            <a:r>
              <a:rPr lang="en-US" sz="2200" i="1" dirty="0"/>
              <a:t>z</a:t>
            </a:r>
            <a:r>
              <a:rPr lang="en-US" sz="2200" baseline="-25000" dirty="0">
                <a:ea typeface="Cambria Math" pitchFamily="18" charset="0"/>
              </a:rPr>
              <a:t>0</a:t>
            </a:r>
            <a:r>
              <a:rPr lang="en-US" sz="2200" dirty="0"/>
              <a:t> can be replaced by </a:t>
            </a:r>
            <a:r>
              <a:rPr lang="en-US" sz="2200" i="1" dirty="0"/>
              <a:t>z</a:t>
            </a:r>
            <a:r>
              <a:rPr lang="en-US" sz="2200" baseline="-25000" dirty="0">
                <a:ea typeface="Cambria Math" pitchFamily="18" charset="0"/>
              </a:rPr>
              <a:t>1</a:t>
            </a:r>
            <a:r>
              <a:rPr lang="en-US" sz="2200" dirty="0"/>
              <a:t> within a string.</a:t>
            </a:r>
          </a:p>
        </p:txBody>
      </p:sp>
    </p:spTree>
    <p:extLst>
      <p:ext uri="{BB962C8B-B14F-4D97-AF65-F5344CB8AC3E}">
        <p14:creationId xmlns:p14="http://schemas.microsoft.com/office/powerpoint/2010/main" val="3732780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Phrase-Structure Grammars</a:t>
            </a:r>
            <a:r>
              <a:rPr lang="en-US" sz="1500" dirty="0"/>
              <a:t> 2</a:t>
            </a:r>
          </a:p>
        </p:txBody>
      </p:sp>
      <p:sp>
        <p:nvSpPr>
          <p:cNvPr id="3" name="Content Placeholder 2"/>
          <p:cNvSpPr>
            <a:spLocks noGrp="1"/>
          </p:cNvSpPr>
          <p:nvPr>
            <p:ph idx="1"/>
          </p:nvPr>
        </p:nvSpPr>
        <p:spPr/>
        <p:txBody>
          <a:bodyPr/>
          <a:lstStyle/>
          <a:p>
            <a:r>
              <a:rPr lang="en-US" sz="2800" dirty="0"/>
              <a:t>A </a:t>
            </a:r>
            <a:r>
              <a:rPr lang="en-US" sz="2800" i="1" dirty="0"/>
              <a:t>phrase-structure grammar</a:t>
            </a:r>
            <a:r>
              <a:rPr lang="en-US" sz="2800" dirty="0"/>
              <a:t> </a:t>
            </a:r>
            <a:r>
              <a:rPr lang="en-US" sz="2800" i="1" dirty="0"/>
              <a:t>G =</a:t>
            </a:r>
            <a:r>
              <a:rPr lang="en-US" sz="2800" dirty="0"/>
              <a:t>(</a:t>
            </a:r>
            <a:r>
              <a:rPr lang="en-US" sz="2800" i="1" dirty="0"/>
              <a:t>V, T, S, P</a:t>
            </a:r>
            <a:r>
              <a:rPr lang="en-US" sz="2800" dirty="0"/>
              <a:t>) consists of a vocabulary </a:t>
            </a:r>
            <a:r>
              <a:rPr lang="en-US" sz="2800" i="1" dirty="0"/>
              <a:t>V, </a:t>
            </a:r>
            <a:r>
              <a:rPr lang="en-US" sz="2800" dirty="0"/>
              <a:t>a subset </a:t>
            </a:r>
            <a:r>
              <a:rPr lang="en-US" sz="2800" i="1" dirty="0"/>
              <a:t>T</a:t>
            </a:r>
            <a:r>
              <a:rPr lang="en-US" sz="2800" dirty="0"/>
              <a:t> of </a:t>
            </a:r>
            <a:r>
              <a:rPr lang="en-US" sz="2800" i="1" dirty="0"/>
              <a:t>V</a:t>
            </a:r>
            <a:r>
              <a:rPr lang="en-US" sz="2800" dirty="0"/>
              <a:t> consisting of terminal symbols, a </a:t>
            </a:r>
            <a:r>
              <a:rPr lang="en-US" sz="2800" i="1" dirty="0"/>
              <a:t>start symbol S</a:t>
            </a:r>
            <a:r>
              <a:rPr lang="en-US" sz="2800" dirty="0"/>
              <a:t> from </a:t>
            </a:r>
            <a:r>
              <a:rPr lang="en-US" sz="2800" i="1" dirty="0"/>
              <a:t>V</a:t>
            </a:r>
            <a:r>
              <a:rPr lang="en-US" sz="2800" dirty="0"/>
              <a:t>, and a finite set of </a:t>
            </a:r>
            <a:r>
              <a:rPr lang="en-US" sz="2800" i="1" dirty="0"/>
              <a:t>productions P</a:t>
            </a:r>
            <a:r>
              <a:rPr lang="en-US" sz="2800" dirty="0"/>
              <a:t>. </a:t>
            </a:r>
          </a:p>
          <a:p>
            <a:r>
              <a:rPr lang="en-US" sz="2800" dirty="0"/>
              <a:t>The set</a:t>
            </a:r>
            <a:r>
              <a:rPr lang="en-US" sz="2800" i="1" dirty="0"/>
              <a:t> N =</a:t>
            </a:r>
            <a:r>
              <a:rPr lang="en-US" sz="2800" dirty="0"/>
              <a:t> </a:t>
            </a:r>
            <a:r>
              <a:rPr lang="en-US" sz="2800" i="1" dirty="0"/>
              <a:t>V</a:t>
            </a:r>
            <a:r>
              <a:rPr lang="en-US" sz="2800" dirty="0"/>
              <a:t> </a:t>
            </a:r>
            <a:r>
              <a:rPr lang="en-US" sz="2800" dirty="0">
                <a:ea typeface="Cambria Math"/>
              </a:rPr>
              <a:t>− </a:t>
            </a:r>
            <a:r>
              <a:rPr lang="en-US" sz="2800" i="1" dirty="0"/>
              <a:t>T</a:t>
            </a:r>
            <a:r>
              <a:rPr lang="en-US" sz="2800" dirty="0"/>
              <a:t> is the set of nonterminal symbols. </a:t>
            </a:r>
          </a:p>
          <a:p>
            <a:r>
              <a:rPr lang="en-US" sz="2800" dirty="0"/>
              <a:t>Every production in </a:t>
            </a:r>
            <a:r>
              <a:rPr lang="en-US" sz="2800" i="1" dirty="0"/>
              <a:t>P </a:t>
            </a:r>
            <a:r>
              <a:rPr lang="en-US" sz="2800" dirty="0"/>
              <a:t>must contain at least one nonterminal on its left side. </a:t>
            </a:r>
          </a:p>
          <a:p>
            <a:r>
              <a:rPr lang="en-US" sz="2800" b="1" dirty="0"/>
              <a:t>Example (Grammar </a:t>
            </a:r>
            <a:r>
              <a:rPr lang="en-US" sz="2800" b="1" dirty="0">
                <a:ea typeface="Cambria Math" pitchFamily="18" charset="0"/>
              </a:rPr>
              <a:t>1</a:t>
            </a:r>
            <a:r>
              <a:rPr lang="en-US" sz="2800" b="1" dirty="0"/>
              <a:t>)</a:t>
            </a:r>
            <a:r>
              <a:rPr lang="en-US" sz="2800" dirty="0"/>
              <a:t>: Let </a:t>
            </a:r>
            <a:r>
              <a:rPr lang="en-US" sz="2800" i="1" dirty="0"/>
              <a:t>G =</a:t>
            </a:r>
            <a:r>
              <a:rPr lang="en-US" sz="2800" dirty="0"/>
              <a:t>(</a:t>
            </a:r>
            <a:r>
              <a:rPr lang="en-US" sz="2800" i="1" dirty="0"/>
              <a:t>V, T, S, P</a:t>
            </a:r>
            <a:r>
              <a:rPr lang="en-US" sz="2800" dirty="0"/>
              <a:t>), where</a:t>
            </a:r>
            <a:br>
              <a:rPr lang="en-US" sz="2800" dirty="0"/>
            </a:br>
            <a:r>
              <a:rPr lang="en-US" sz="2800" i="1" dirty="0"/>
              <a:t>V</a:t>
            </a:r>
            <a:r>
              <a:rPr lang="en-US" sz="2800" dirty="0"/>
              <a:t> = {</a:t>
            </a:r>
            <a:r>
              <a:rPr lang="en-US" sz="2800" i="1" dirty="0"/>
              <a:t>a</a:t>
            </a:r>
            <a:r>
              <a:rPr lang="en-US" sz="2800" dirty="0"/>
              <a:t>, </a:t>
            </a:r>
            <a:r>
              <a:rPr lang="en-US" sz="2800" i="1" dirty="0"/>
              <a:t>b</a:t>
            </a:r>
            <a:r>
              <a:rPr lang="en-US" sz="2800" dirty="0"/>
              <a:t>, </a:t>
            </a:r>
            <a:r>
              <a:rPr lang="en-US" sz="2800" i="1" dirty="0"/>
              <a:t>A</a:t>
            </a:r>
            <a:r>
              <a:rPr lang="en-US" sz="2800" dirty="0"/>
              <a:t>, </a:t>
            </a:r>
            <a:r>
              <a:rPr lang="en-US" sz="2800" i="1" dirty="0"/>
              <a:t>B</a:t>
            </a:r>
            <a:r>
              <a:rPr lang="en-US" sz="2800" dirty="0"/>
              <a:t>, </a:t>
            </a:r>
            <a:r>
              <a:rPr lang="en-US" sz="2800" i="1" dirty="0"/>
              <a:t>S</a:t>
            </a:r>
            <a:r>
              <a:rPr lang="en-US" sz="2800" dirty="0"/>
              <a:t>}, </a:t>
            </a:r>
            <a:r>
              <a:rPr lang="en-US" sz="2800" i="1" dirty="0"/>
              <a:t>T</a:t>
            </a:r>
            <a:r>
              <a:rPr lang="en-US" sz="2800" dirty="0"/>
              <a:t> = {</a:t>
            </a:r>
            <a:r>
              <a:rPr lang="en-US" sz="2800" i="1" dirty="0" err="1"/>
              <a:t>a</a:t>
            </a:r>
            <a:r>
              <a:rPr lang="en-US" sz="2800" dirty="0" err="1"/>
              <a:t>,</a:t>
            </a:r>
            <a:r>
              <a:rPr lang="en-US" sz="2800" i="1" dirty="0" err="1"/>
              <a:t>b</a:t>
            </a:r>
            <a:r>
              <a:rPr lang="en-US" sz="2800" dirty="0"/>
              <a:t>}, </a:t>
            </a:r>
            <a:r>
              <a:rPr lang="en-US" sz="2800" i="1" dirty="0"/>
              <a:t>S</a:t>
            </a:r>
            <a:r>
              <a:rPr lang="en-US" sz="2800" dirty="0"/>
              <a:t> is the start symbol, and</a:t>
            </a:r>
            <a:br>
              <a:rPr lang="en-US" sz="2800" dirty="0"/>
            </a:br>
            <a:r>
              <a:rPr lang="en-US" sz="2800" i="1" dirty="0"/>
              <a:t>P</a:t>
            </a:r>
            <a:r>
              <a:rPr lang="en-US" sz="2800" dirty="0"/>
              <a:t> = {</a:t>
            </a:r>
            <a:r>
              <a:rPr lang="en-US" sz="2800" i="1" dirty="0"/>
              <a:t>S</a:t>
            </a:r>
            <a:r>
              <a:rPr lang="en-US" sz="2800" dirty="0"/>
              <a:t> </a:t>
            </a:r>
            <a:r>
              <a:rPr lang="en-US" sz="2800" dirty="0">
                <a:ea typeface="Cambria Math"/>
              </a:rPr>
              <a:t>→</a:t>
            </a:r>
            <a:r>
              <a:rPr lang="en-US" sz="2800" i="1" dirty="0">
                <a:ea typeface="Cambria Math"/>
              </a:rPr>
              <a:t>Aba</a:t>
            </a:r>
            <a:r>
              <a:rPr lang="en-US" sz="2800" dirty="0">
                <a:ea typeface="Cambria Math"/>
              </a:rPr>
              <a:t>, </a:t>
            </a:r>
            <a:r>
              <a:rPr lang="en-US" sz="2800" i="1" dirty="0">
                <a:ea typeface="Cambria Math"/>
              </a:rPr>
              <a:t>A</a:t>
            </a:r>
            <a:r>
              <a:rPr lang="en-US" sz="2800" dirty="0">
                <a:ea typeface="Cambria Math"/>
              </a:rPr>
              <a:t> →</a:t>
            </a:r>
            <a:r>
              <a:rPr lang="en-US" sz="2800" i="1" dirty="0">
                <a:ea typeface="Cambria Math"/>
              </a:rPr>
              <a:t>BB</a:t>
            </a:r>
            <a:r>
              <a:rPr lang="en-US" sz="2800" dirty="0">
                <a:ea typeface="Cambria Math"/>
              </a:rPr>
              <a:t>, </a:t>
            </a:r>
            <a:r>
              <a:rPr lang="en-US" sz="2800" i="1" dirty="0">
                <a:ea typeface="Cambria Math"/>
              </a:rPr>
              <a:t>B</a:t>
            </a:r>
            <a:r>
              <a:rPr lang="en-US" sz="2800" dirty="0">
                <a:ea typeface="Cambria Math"/>
              </a:rPr>
              <a:t> →</a:t>
            </a:r>
            <a:r>
              <a:rPr lang="en-US" sz="2800" i="1" dirty="0">
                <a:ea typeface="Cambria Math"/>
              </a:rPr>
              <a:t>ab</a:t>
            </a:r>
            <a:r>
              <a:rPr lang="en-US" sz="2800" dirty="0">
                <a:ea typeface="Cambria Math"/>
              </a:rPr>
              <a:t>, </a:t>
            </a:r>
            <a:r>
              <a:rPr lang="en-US" sz="2800" i="1" dirty="0">
                <a:ea typeface="Cambria Math"/>
              </a:rPr>
              <a:t>AB</a:t>
            </a:r>
            <a:r>
              <a:rPr lang="en-US" sz="2800" dirty="0">
                <a:ea typeface="Cambria Math"/>
              </a:rPr>
              <a:t> →</a:t>
            </a:r>
            <a:r>
              <a:rPr lang="en-US" sz="2800" i="1" dirty="0">
                <a:ea typeface="Cambria Math"/>
              </a:rPr>
              <a:t>b</a:t>
            </a:r>
            <a:r>
              <a:rPr lang="en-US" sz="2800" dirty="0">
                <a:ea typeface="Cambria Math"/>
              </a:rPr>
              <a:t>}.</a:t>
            </a:r>
            <a:endParaRPr lang="en-US" sz="2800" dirty="0"/>
          </a:p>
        </p:txBody>
      </p:sp>
    </p:spTree>
    <p:extLst>
      <p:ext uri="{BB962C8B-B14F-4D97-AF65-F5344CB8AC3E}">
        <p14:creationId xmlns:p14="http://schemas.microsoft.com/office/powerpoint/2010/main" val="1450157014"/>
      </p:ext>
    </p:extLst>
  </p:cSld>
  <p:clrMapOvr>
    <a:masterClrMapping/>
  </p:clrMapOvr>
</p:sld>
</file>

<file path=ppt/theme/theme1.xml><?xml version="1.0" encoding="utf-8"?>
<a:theme xmlns:a="http://schemas.openxmlformats.org/drawingml/2006/main" name="FIRST, BREAK, LAST slides ">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lternate FIRST, BREAK, LAST slide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Plain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Red bar footer BODY/MAIN CONTENT">
  <a:themeElements>
    <a:clrScheme name="Custom 63">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00518B"/>
      </a:hlink>
      <a:folHlink>
        <a:srgbClr val="00518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PLAIN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RED FOOTER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BLUE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Plain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Red Bar Footer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MHHE_Accessible_PPT_Template-v4</Template>
  <TotalTime>4639</TotalTime>
  <Words>8674</Words>
  <Application>Microsoft Office PowerPoint</Application>
  <PresentationFormat>On-screen Show (4:3)</PresentationFormat>
  <Paragraphs>433</Paragraphs>
  <Slides>71</Slides>
  <Notes>1</Notes>
  <HiddenSlides>0</HiddenSlides>
  <MMClips>0</MMClips>
  <ScaleCrop>false</ScaleCrop>
  <HeadingPairs>
    <vt:vector size="8" baseType="variant">
      <vt:variant>
        <vt:lpstr>Fonts Used</vt:lpstr>
      </vt:variant>
      <vt:variant>
        <vt:i4>6</vt:i4>
      </vt:variant>
      <vt:variant>
        <vt:lpstr>Theme</vt:lpstr>
      </vt:variant>
      <vt:variant>
        <vt:i4>9</vt:i4>
      </vt:variant>
      <vt:variant>
        <vt:lpstr>Embedded OLE Servers</vt:lpstr>
      </vt:variant>
      <vt:variant>
        <vt:i4>1</vt:i4>
      </vt:variant>
      <vt:variant>
        <vt:lpstr>Slide Titles</vt:lpstr>
      </vt:variant>
      <vt:variant>
        <vt:i4>71</vt:i4>
      </vt:variant>
    </vt:vector>
  </HeadingPairs>
  <TitlesOfParts>
    <vt:vector size="87" baseType="lpstr">
      <vt:lpstr>Arial</vt:lpstr>
      <vt:lpstr>ArumSans Bold</vt:lpstr>
      <vt:lpstr>ArumSans Regular</vt:lpstr>
      <vt:lpstr>Calibri</vt:lpstr>
      <vt:lpstr>Cambria Math</vt:lpstr>
      <vt:lpstr>Vectipede Rg</vt:lpstr>
      <vt:lpstr>FIRST, BREAK, LAST slides </vt:lpstr>
      <vt:lpstr>Alternate FIRST, BREAK, LAST slides</vt:lpstr>
      <vt:lpstr>Plain BODY/MAIN CONTENT</vt:lpstr>
      <vt:lpstr>Red bar footer BODY/MAIN CONTENT</vt:lpstr>
      <vt:lpstr>PLAIN Section Divider, Quotes, Callouts</vt:lpstr>
      <vt:lpstr>RED FOOTER Section Divider, Quotes, Callouts</vt:lpstr>
      <vt:lpstr>BLUE Section Divider, Quotes, Callouts</vt:lpstr>
      <vt:lpstr>Plain_APPENDIX</vt:lpstr>
      <vt:lpstr>Red Bar Footer_APPENDIX</vt:lpstr>
      <vt:lpstr>Equation</vt:lpstr>
      <vt:lpstr>Modeling Computation</vt:lpstr>
      <vt:lpstr>Chapter Summary</vt:lpstr>
      <vt:lpstr>Languages and Grammars</vt:lpstr>
      <vt:lpstr>Section Summary 1</vt:lpstr>
      <vt:lpstr>Introduction 1</vt:lpstr>
      <vt:lpstr>Grammars</vt:lpstr>
      <vt:lpstr>An Example Grammar</vt:lpstr>
      <vt:lpstr>Phrase-Structure Grammars 1</vt:lpstr>
      <vt:lpstr>Phrase-Structure Grammars 2</vt:lpstr>
      <vt:lpstr>Derivations</vt:lpstr>
      <vt:lpstr>Language Generation</vt:lpstr>
      <vt:lpstr>Types of Phrase Structure Grammars</vt:lpstr>
      <vt:lpstr>Derivation Trees</vt:lpstr>
      <vt:lpstr>Backus-Naur Form</vt:lpstr>
      <vt:lpstr>BNF and ALGOL 60</vt:lpstr>
      <vt:lpstr>Finite-State Machines with Output</vt:lpstr>
      <vt:lpstr>Section Summary 2</vt:lpstr>
      <vt:lpstr>Introduction 2</vt:lpstr>
      <vt:lpstr>An Example of a Finite-State Machine with Output 1</vt:lpstr>
      <vt:lpstr>An Example of a Finite-State Machine with Output 2</vt:lpstr>
      <vt:lpstr>FSMs with Outputs</vt:lpstr>
      <vt:lpstr>Unit-delay Machine</vt:lpstr>
      <vt:lpstr>Addition Machine</vt:lpstr>
      <vt:lpstr>Finite-State Machines with No Output</vt:lpstr>
      <vt:lpstr>Section Summary 3</vt:lpstr>
      <vt:lpstr>Set of Strings</vt:lpstr>
      <vt:lpstr>Finite-State Automata (FSA)</vt:lpstr>
      <vt:lpstr>Language Recognition by FSAs 1</vt:lpstr>
      <vt:lpstr>Language Recognition by FSAs 2</vt:lpstr>
      <vt:lpstr>Language Recognition by FSAs 3</vt:lpstr>
      <vt:lpstr>NDFSA</vt:lpstr>
      <vt:lpstr>Finding a DFSA Equivalent to a NFSA 1</vt:lpstr>
      <vt:lpstr>Finding a DFSA Equivalent to a NFSA 2</vt:lpstr>
      <vt:lpstr>Language Recognition</vt:lpstr>
      <vt:lpstr>Section Summary 4</vt:lpstr>
      <vt:lpstr>Regular Expressions 1</vt:lpstr>
      <vt:lpstr>Regular Expressions 2</vt:lpstr>
      <vt:lpstr>Finite-State Automata, Regular Sets, and Regular Grammars</vt:lpstr>
      <vt:lpstr>A Set Not Recognized by a FSA 1</vt:lpstr>
      <vt:lpstr>A Set Not Recognized by a FSA 2</vt:lpstr>
      <vt:lpstr>More Powerful Types of Machines</vt:lpstr>
      <vt:lpstr>Turing Machines</vt:lpstr>
      <vt:lpstr>Section Summary 5</vt:lpstr>
      <vt:lpstr>Introduction 3</vt:lpstr>
      <vt:lpstr>Definition of Turing Machines (TM)</vt:lpstr>
      <vt:lpstr>A TM in Operation</vt:lpstr>
      <vt:lpstr>Using TM to Recognize Sets 1</vt:lpstr>
      <vt:lpstr>Using TMs to Recognize Sets 2</vt:lpstr>
      <vt:lpstr>Computing Functions with TMs 1</vt:lpstr>
      <vt:lpstr>Computing Functions with TMs 2</vt:lpstr>
      <vt:lpstr>The Church-Turing Thesis</vt:lpstr>
      <vt:lpstr>Decidability and Complexity</vt:lpstr>
      <vt:lpstr>The Classes P and NP 1</vt:lpstr>
      <vt:lpstr>The Classes P and NP 2</vt:lpstr>
      <vt:lpstr>The Classes P and NP 3</vt:lpstr>
      <vt:lpstr>Wrapping Everything up with a Millennium Problem</vt:lpstr>
      <vt:lpstr>Appendix of Image Long Descriptions</vt:lpstr>
      <vt:lpstr>Derivation Trees- Appendix</vt:lpstr>
      <vt:lpstr>An Example of a Finite-State Machine with Output 2 - Appendix</vt:lpstr>
      <vt:lpstr>FSMs with Outputs - Appendix</vt:lpstr>
      <vt:lpstr>Unit-delay Machine - Appendix</vt:lpstr>
      <vt:lpstr>Addition Machine - Appendix</vt:lpstr>
      <vt:lpstr>Finite-State Automata (FSA) - Appendix</vt:lpstr>
      <vt:lpstr>Language Recognition by FSAs 1 - Appendix</vt:lpstr>
      <vt:lpstr>Language Recognition by FSAs 2 - Appendix</vt:lpstr>
      <vt:lpstr>Language Recognition by FSAs 3 - Appendix</vt:lpstr>
      <vt:lpstr>NDFSA - Appendix</vt:lpstr>
      <vt:lpstr>Finding a DFSA Equivalent to a NFSA 2 - Appendix</vt:lpstr>
      <vt:lpstr>A Set Not Recognized by a FSA 2 - Appendix</vt:lpstr>
      <vt:lpstr>Introduction 3 - Appendix</vt:lpstr>
      <vt:lpstr>A TM in Operation - Appendix</vt:lpstr>
    </vt:vector>
  </TitlesOfParts>
  <Company>The McGraw-Hill Companies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 With 1 of These Slides</dc:title>
  <dc:creator>Hahn, Sandra</dc:creator>
  <cp:lastModifiedBy>Devlin, Nora</cp:lastModifiedBy>
  <cp:revision>636</cp:revision>
  <dcterms:created xsi:type="dcterms:W3CDTF">2017-12-05T17:18:18Z</dcterms:created>
  <dcterms:modified xsi:type="dcterms:W3CDTF">2018-08-13T18:28:49Z</dcterms:modified>
</cp:coreProperties>
</file>