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6" r:id="rId6"/>
    <p:sldMasterId id="2147483670" r:id="rId7"/>
    <p:sldMasterId id="2147483678" r:id="rId8"/>
    <p:sldMasterId id="2147483689" r:id="rId9"/>
    <p:sldMasterId id="2147483697" r:id="rId10"/>
    <p:sldMasterId id="214748370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Lst>
  <p:sldSz cy="6858000" cx="9144000"/>
  <p:notesSz cx="6858000" cy="9144000"/>
  <p:embeddedFontLst>
    <p:embeddedFont>
      <p:font typeface="Cambria Math"/>
      <p:regular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8">
          <p15:clr>
            <a:srgbClr val="A4A3A4"/>
          </p15:clr>
        </p15:guide>
        <p15:guide id="2" orient="horz" pos="3600">
          <p15:clr>
            <a:srgbClr val="A4A3A4"/>
          </p15:clr>
        </p15:guide>
        <p15:guide id="3" orient="horz" pos="912">
          <p15:clr>
            <a:srgbClr val="A4A3A4"/>
          </p15:clr>
        </p15:guide>
        <p15:guide id="4" orient="horz" pos="3360">
          <p15:clr>
            <a:srgbClr val="A4A3A4"/>
          </p15:clr>
        </p15:guide>
        <p15:guide id="5" pos="5616">
          <p15:clr>
            <a:srgbClr val="A4A3A4"/>
          </p15:clr>
        </p15:guide>
        <p15:guide id="6" pos="432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77" roundtripDataSignature="AMtx7mh9kv+Vi7kQvNzz0oZMXjRM3kJV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96D572-D4BC-47FD-8A0B-08601B364714}">
  <a:tblStyle styleId="{9996D572-D4BC-47FD-8A0B-08601B36471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E7E9"/>
          </a:solidFill>
        </a:fill>
      </a:tcStyle>
    </a:wholeTbl>
    <a:band1H>
      <a:tcTxStyle/>
      <a:tcStyle>
        <a:fill>
          <a:solidFill>
            <a:srgbClr val="D7CBCF"/>
          </a:solidFill>
        </a:fill>
      </a:tcStyle>
    </a:band1H>
    <a:band2H>
      <a:tcTxStyle/>
    </a:band2H>
    <a:band1V>
      <a:tcTxStyle/>
      <a:tcStyle>
        <a:fill>
          <a:solidFill>
            <a:srgbClr val="D7CBCF"/>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8" orient="horz"/>
        <p:guide pos="3600" orient="horz"/>
        <p:guide pos="912" orient="horz"/>
        <p:guide pos="3360" orient="horz"/>
        <p:guide pos="5616"/>
        <p:guide pos="432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1.xml"/><Relationship Id="rId72" Type="http://schemas.openxmlformats.org/officeDocument/2006/relationships/slide" Target="slides/slide60.xml"/><Relationship Id="rId31" Type="http://schemas.openxmlformats.org/officeDocument/2006/relationships/slide" Target="slides/slide19.xml"/><Relationship Id="rId75" Type="http://schemas.openxmlformats.org/officeDocument/2006/relationships/slide" Target="slides/slide63.xml"/><Relationship Id="rId30" Type="http://schemas.openxmlformats.org/officeDocument/2006/relationships/slide" Target="slides/slide18.xml"/><Relationship Id="rId74" Type="http://schemas.openxmlformats.org/officeDocument/2006/relationships/slide" Target="slides/slide62.xml"/><Relationship Id="rId33" Type="http://schemas.openxmlformats.org/officeDocument/2006/relationships/slide" Target="slides/slide21.xml"/><Relationship Id="rId77" Type="http://customschemas.google.com/relationships/presentationmetadata" Target="metadata"/><Relationship Id="rId32" Type="http://schemas.openxmlformats.org/officeDocument/2006/relationships/slide" Target="slides/slide20.xml"/><Relationship Id="rId76" Type="http://schemas.openxmlformats.org/officeDocument/2006/relationships/font" Target="fonts/CambriaMath-regular.fntdata"/><Relationship Id="rId35" Type="http://schemas.openxmlformats.org/officeDocument/2006/relationships/slide" Target="slides/slide23.xml"/><Relationship Id="rId34" Type="http://schemas.openxmlformats.org/officeDocument/2006/relationships/slide" Target="slides/slide22.xml"/><Relationship Id="rId71" Type="http://schemas.openxmlformats.org/officeDocument/2006/relationships/slide" Target="slides/slide59.xml"/><Relationship Id="rId70" Type="http://schemas.openxmlformats.org/officeDocument/2006/relationships/slide" Target="slides/slide58.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62" Type="http://schemas.openxmlformats.org/officeDocument/2006/relationships/slide" Target="slides/slide50.xml"/><Relationship Id="rId61" Type="http://schemas.openxmlformats.org/officeDocument/2006/relationships/slide" Target="slides/slide49.xml"/><Relationship Id="rId20" Type="http://schemas.openxmlformats.org/officeDocument/2006/relationships/slide" Target="slides/slide8.xml"/><Relationship Id="rId64" Type="http://schemas.openxmlformats.org/officeDocument/2006/relationships/slide" Target="slides/slide52.xml"/><Relationship Id="rId63" Type="http://schemas.openxmlformats.org/officeDocument/2006/relationships/slide" Target="slides/slide51.xml"/><Relationship Id="rId22" Type="http://schemas.openxmlformats.org/officeDocument/2006/relationships/slide" Target="slides/slide10.xml"/><Relationship Id="rId66" Type="http://schemas.openxmlformats.org/officeDocument/2006/relationships/slide" Target="slides/slide54.xml"/><Relationship Id="rId21" Type="http://schemas.openxmlformats.org/officeDocument/2006/relationships/slide" Target="slides/slide9.xml"/><Relationship Id="rId65" Type="http://schemas.openxmlformats.org/officeDocument/2006/relationships/slide" Target="slides/slide53.xml"/><Relationship Id="rId24" Type="http://schemas.openxmlformats.org/officeDocument/2006/relationships/slide" Target="slides/slide12.xml"/><Relationship Id="rId68" Type="http://schemas.openxmlformats.org/officeDocument/2006/relationships/slide" Target="slides/slide56.xml"/><Relationship Id="rId23" Type="http://schemas.openxmlformats.org/officeDocument/2006/relationships/slide" Target="slides/slide11.xml"/><Relationship Id="rId67" Type="http://schemas.openxmlformats.org/officeDocument/2006/relationships/slide" Target="slides/slide55.xml"/><Relationship Id="rId60" Type="http://schemas.openxmlformats.org/officeDocument/2006/relationships/slide" Target="slides/slide48.xml"/><Relationship Id="rId26" Type="http://schemas.openxmlformats.org/officeDocument/2006/relationships/slide" Target="slides/slide14.xml"/><Relationship Id="rId25" Type="http://schemas.openxmlformats.org/officeDocument/2006/relationships/slide" Target="slides/slide13.xml"/><Relationship Id="rId69" Type="http://schemas.openxmlformats.org/officeDocument/2006/relationships/slide" Target="slides/slide57.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slide" Target="slides/slide39.xml"/><Relationship Id="rId50" Type="http://schemas.openxmlformats.org/officeDocument/2006/relationships/slide" Target="slides/slide38.xml"/><Relationship Id="rId53" Type="http://schemas.openxmlformats.org/officeDocument/2006/relationships/slide" Target="slides/slide41.xml"/><Relationship Id="rId52" Type="http://schemas.openxmlformats.org/officeDocument/2006/relationships/slide" Target="slides/slide40.xml"/><Relationship Id="rId11" Type="http://schemas.openxmlformats.org/officeDocument/2006/relationships/slideMaster" Target="slideMasters/slideMaster7.xml"/><Relationship Id="rId55" Type="http://schemas.openxmlformats.org/officeDocument/2006/relationships/slide" Target="slides/slide43.xml"/><Relationship Id="rId10" Type="http://schemas.openxmlformats.org/officeDocument/2006/relationships/slideMaster" Target="slideMasters/slideMaster6.xml"/><Relationship Id="rId54" Type="http://schemas.openxmlformats.org/officeDocument/2006/relationships/slide" Target="slides/slide42.xml"/><Relationship Id="rId13" Type="http://schemas.openxmlformats.org/officeDocument/2006/relationships/slide" Target="slides/slide1.xml"/><Relationship Id="rId57" Type="http://schemas.openxmlformats.org/officeDocument/2006/relationships/slide" Target="slides/slide45.xml"/><Relationship Id="rId12" Type="http://schemas.openxmlformats.org/officeDocument/2006/relationships/notesMaster" Target="notesMasters/notesMaster1.xml"/><Relationship Id="rId56" Type="http://schemas.openxmlformats.org/officeDocument/2006/relationships/slide" Target="slides/slide44.xml"/><Relationship Id="rId15" Type="http://schemas.openxmlformats.org/officeDocument/2006/relationships/slide" Target="slides/slide3.xml"/><Relationship Id="rId59" Type="http://schemas.openxmlformats.org/officeDocument/2006/relationships/slide" Target="slides/slide47.xml"/><Relationship Id="rId14" Type="http://schemas.openxmlformats.org/officeDocument/2006/relationships/slide" Target="slides/slide2.xml"/><Relationship Id="rId58" Type="http://schemas.openxmlformats.org/officeDocument/2006/relationships/slide" Target="slides/slide46.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5" name="Google Shape;815;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Tagline-SimpleTitle&amp;Subtitle">
  <p:cSld name="RedTagline-SimpleTitle&amp;Subtitle">
    <p:spTree>
      <p:nvGrpSpPr>
        <p:cNvPr id="13" name="Shape 13"/>
        <p:cNvGrpSpPr/>
        <p:nvPr/>
      </p:nvGrpSpPr>
      <p:grpSpPr>
        <a:xfrm>
          <a:off x="0" y="0"/>
          <a:ext cx="0" cy="0"/>
          <a:chOff x="0" y="0"/>
          <a:chExt cx="0" cy="0"/>
        </a:xfrm>
      </p:grpSpPr>
      <p:sp>
        <p:nvSpPr>
          <p:cNvPr id="14" name="Google Shape;14;p65"/>
          <p:cNvSpPr txBox="1"/>
          <p:nvPr>
            <p:ph type="ctrTitle"/>
          </p:nvPr>
        </p:nvSpPr>
        <p:spPr>
          <a:xfrm>
            <a:off x="457200" y="1143000"/>
            <a:ext cx="82296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4617B"/>
              </a:buClr>
              <a:buSzPts val="4800"/>
              <a:buFont typeface="Calibri"/>
              <a:buNone/>
              <a:defRPr b="1" i="0" sz="4800" u="none" cap="none" strike="noStrike">
                <a:solidFill>
                  <a:srgbClr val="04617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65"/>
          <p:cNvSpPr txBox="1"/>
          <p:nvPr>
            <p:ph idx="1" type="subTitle"/>
          </p:nvPr>
        </p:nvSpPr>
        <p:spPr>
          <a:xfrm>
            <a:off x="457200" y="3048000"/>
            <a:ext cx="8229600" cy="1143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6" name="Google Shape;16;p65"/>
          <p:cNvSpPr txBox="1"/>
          <p:nvPr>
            <p:ph idx="2" type="body"/>
          </p:nvPr>
        </p:nvSpPr>
        <p:spPr>
          <a:xfrm>
            <a:off x="6477000" y="6422066"/>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Calibri"/>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 name="Google Shape;17;p65"/>
          <p:cNvSpPr txBox="1"/>
          <p:nvPr>
            <p:ph idx="3" type="body"/>
          </p:nvPr>
        </p:nvSpPr>
        <p:spPr>
          <a:xfrm>
            <a:off x="1752600" y="5029200"/>
            <a:ext cx="5486400" cy="54864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0"/>
              </a:spcBef>
              <a:spcAft>
                <a:spcPts val="0"/>
              </a:spcAft>
              <a:buClr>
                <a:srgbClr val="505050"/>
              </a:buClr>
              <a:buSzPts val="2800"/>
              <a:buFont typeface="Calibri"/>
              <a:buNone/>
              <a:defRPr b="0" i="0" sz="2800" u="none" cap="none" strike="noStrike">
                <a:solidFill>
                  <a:srgbClr val="505050"/>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65"/>
          <p:cNvSpPr txBox="1"/>
          <p:nvPr>
            <p:ph idx="4" type="body"/>
          </p:nvPr>
        </p:nvSpPr>
        <p:spPr>
          <a:xfrm>
            <a:off x="0" y="6771640"/>
            <a:ext cx="9144000" cy="9144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00000"/>
              </a:lnSpc>
              <a:spcBef>
                <a:spcPts val="0"/>
              </a:spcBef>
              <a:spcAft>
                <a:spcPts val="0"/>
              </a:spcAft>
              <a:buClr>
                <a:srgbClr val="6A6A6A"/>
              </a:buClr>
              <a:buSzPts val="800"/>
              <a:buFont typeface="Calibri"/>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RedBar-Title and Content">
  <p:cSld name="2_RedBar-Title and Content">
    <p:spTree>
      <p:nvGrpSpPr>
        <p:cNvPr id="59" name="Shape 59"/>
        <p:cNvGrpSpPr/>
        <p:nvPr/>
      </p:nvGrpSpPr>
      <p:grpSpPr>
        <a:xfrm>
          <a:off x="0" y="0"/>
          <a:ext cx="0" cy="0"/>
          <a:chOff x="0" y="0"/>
          <a:chExt cx="0" cy="0"/>
        </a:xfrm>
      </p:grpSpPr>
      <p:sp>
        <p:nvSpPr>
          <p:cNvPr id="60" name="Google Shape;60;p69"/>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4617B"/>
              </a:buClr>
              <a:buSzPts val="4400"/>
              <a:buFont typeface="Calibri"/>
              <a:buNone/>
              <a:defRPr b="0" i="0" sz="4400" u="none" cap="none" strike="noStrike">
                <a:solidFill>
                  <a:srgbClr val="04617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69"/>
          <p:cNvSpPr txBox="1"/>
          <p:nvPr>
            <p:ph idx="1" type="body"/>
          </p:nvPr>
        </p:nvSpPr>
        <p:spPr>
          <a:xfrm>
            <a:off x="457200" y="1295400"/>
            <a:ext cx="8229600" cy="1524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69"/>
          <p:cNvSpPr txBox="1"/>
          <p:nvPr>
            <p:ph idx="2" type="body"/>
          </p:nvPr>
        </p:nvSpPr>
        <p:spPr>
          <a:xfrm>
            <a:off x="457200" y="3048000"/>
            <a:ext cx="8229600" cy="1600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69"/>
          <p:cNvSpPr txBox="1"/>
          <p:nvPr>
            <p:ph idx="3" type="body"/>
          </p:nvPr>
        </p:nvSpPr>
        <p:spPr>
          <a:xfrm>
            <a:off x="457200" y="4800600"/>
            <a:ext cx="8229600" cy="1600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69"/>
          <p:cNvSpPr txBox="1"/>
          <p:nvPr>
            <p:ph idx="4" type="body"/>
          </p:nvPr>
        </p:nvSpPr>
        <p:spPr>
          <a:xfrm>
            <a:off x="3465576" y="6553200"/>
            <a:ext cx="2212848" cy="100584"/>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79400" lvl="1" marL="914400" marR="0" rtl="0" algn="l">
              <a:spcBef>
                <a:spcPts val="160"/>
              </a:spcBef>
              <a:spcAft>
                <a:spcPts val="0"/>
              </a:spcAft>
              <a:buClr>
                <a:schemeClr val="dk1"/>
              </a:buClr>
              <a:buSzPts val="800"/>
              <a:buFont typeface="Arial"/>
              <a:buChar char="–"/>
              <a:defRPr b="0" i="0" sz="800" u="none" cap="none" strike="noStrike">
                <a:solidFill>
                  <a:schemeClr val="dk1"/>
                </a:solidFill>
                <a:latin typeface="Calibri"/>
                <a:ea typeface="Calibri"/>
                <a:cs typeface="Calibri"/>
                <a:sym typeface="Calibri"/>
              </a:defRPr>
            </a:lvl2pPr>
            <a:lvl3pPr indent="-279400" lvl="2" marL="1371600" marR="0" rtl="0" algn="l">
              <a:spcBef>
                <a:spcPts val="160"/>
              </a:spcBef>
              <a:spcAft>
                <a:spcPts val="0"/>
              </a:spcAft>
              <a:buClr>
                <a:schemeClr val="dk1"/>
              </a:buClr>
              <a:buSzPts val="800"/>
              <a:buFont typeface="Arial"/>
              <a:buChar char="•"/>
              <a:defRPr b="0" i="0" sz="800" u="none" cap="none" strike="noStrike">
                <a:solidFill>
                  <a:schemeClr val="dk1"/>
                </a:solidFill>
                <a:latin typeface="Calibri"/>
                <a:ea typeface="Calibri"/>
                <a:cs typeface="Calibri"/>
                <a:sym typeface="Calibri"/>
              </a:defRPr>
            </a:lvl3pPr>
            <a:lvl4pPr indent="-279400" lvl="3" marL="1828800" marR="0" rtl="0" algn="l">
              <a:spcBef>
                <a:spcPts val="160"/>
              </a:spcBef>
              <a:spcAft>
                <a:spcPts val="0"/>
              </a:spcAft>
              <a:buClr>
                <a:schemeClr val="dk1"/>
              </a:buClr>
              <a:buSzPts val="800"/>
              <a:buFont typeface="Arial"/>
              <a:buChar char="–"/>
              <a:defRPr b="0" i="0" sz="800" u="none" cap="none" strike="noStrike">
                <a:solidFill>
                  <a:schemeClr val="dk1"/>
                </a:solidFill>
                <a:latin typeface="Calibri"/>
                <a:ea typeface="Calibri"/>
                <a:cs typeface="Calibri"/>
                <a:sym typeface="Calibri"/>
              </a:defRPr>
            </a:lvl4pPr>
            <a:lvl5pPr indent="-279400" lvl="4" marL="2286000" marR="0" rtl="0" algn="l">
              <a:spcBef>
                <a:spcPts val="160"/>
              </a:spcBef>
              <a:spcAft>
                <a:spcPts val="0"/>
              </a:spcAft>
              <a:buClr>
                <a:schemeClr val="dk1"/>
              </a:buClr>
              <a:buSzPts val="800"/>
              <a:buFont typeface="Arial"/>
              <a:buChar char="»"/>
              <a:defRPr b="0" i="0" sz="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69"/>
          <p:cNvSpPr txBox="1"/>
          <p:nvPr>
            <p:ph idx="5" type="body"/>
          </p:nvPr>
        </p:nvSpPr>
        <p:spPr>
          <a:xfrm>
            <a:off x="6473952" y="6705600"/>
            <a:ext cx="2670048" cy="155448"/>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279400" lvl="1" marL="914400" marR="0" rtl="0" algn="l">
              <a:spcBef>
                <a:spcPts val="160"/>
              </a:spcBef>
              <a:spcAft>
                <a:spcPts val="0"/>
              </a:spcAft>
              <a:buClr>
                <a:schemeClr val="dk1"/>
              </a:buClr>
              <a:buSzPts val="800"/>
              <a:buFont typeface="Arial"/>
              <a:buChar char="–"/>
              <a:defRPr b="0" i="0" sz="800" u="none" cap="none" strike="noStrike">
                <a:solidFill>
                  <a:schemeClr val="dk1"/>
                </a:solidFill>
                <a:latin typeface="Calibri"/>
                <a:ea typeface="Calibri"/>
                <a:cs typeface="Calibri"/>
                <a:sym typeface="Calibri"/>
              </a:defRPr>
            </a:lvl2pPr>
            <a:lvl3pPr indent="-279400" lvl="2" marL="1371600" marR="0" rtl="0" algn="l">
              <a:spcBef>
                <a:spcPts val="160"/>
              </a:spcBef>
              <a:spcAft>
                <a:spcPts val="0"/>
              </a:spcAft>
              <a:buClr>
                <a:schemeClr val="dk1"/>
              </a:buClr>
              <a:buSzPts val="800"/>
              <a:buFont typeface="Arial"/>
              <a:buChar char="•"/>
              <a:defRPr b="0" i="0" sz="800" u="none" cap="none" strike="noStrike">
                <a:solidFill>
                  <a:schemeClr val="dk1"/>
                </a:solidFill>
                <a:latin typeface="Calibri"/>
                <a:ea typeface="Calibri"/>
                <a:cs typeface="Calibri"/>
                <a:sym typeface="Calibri"/>
              </a:defRPr>
            </a:lvl3pPr>
            <a:lvl4pPr indent="-279400" lvl="3" marL="1828800" marR="0" rtl="0" algn="l">
              <a:spcBef>
                <a:spcPts val="160"/>
              </a:spcBef>
              <a:spcAft>
                <a:spcPts val="0"/>
              </a:spcAft>
              <a:buClr>
                <a:schemeClr val="dk1"/>
              </a:buClr>
              <a:buSzPts val="800"/>
              <a:buFont typeface="Arial"/>
              <a:buChar char="–"/>
              <a:defRPr b="0" i="0" sz="800" u="none" cap="none" strike="noStrike">
                <a:solidFill>
                  <a:schemeClr val="dk1"/>
                </a:solidFill>
                <a:latin typeface="Calibri"/>
                <a:ea typeface="Calibri"/>
                <a:cs typeface="Calibri"/>
                <a:sym typeface="Calibri"/>
              </a:defRPr>
            </a:lvl4pPr>
            <a:lvl5pPr indent="-279400" lvl="4" marL="2286000" marR="0" rtl="0" algn="l">
              <a:spcBef>
                <a:spcPts val="160"/>
              </a:spcBef>
              <a:spcAft>
                <a:spcPts val="0"/>
              </a:spcAft>
              <a:buClr>
                <a:schemeClr val="dk1"/>
              </a:buClr>
              <a:buSzPts val="800"/>
              <a:buFont typeface="Arial"/>
              <a:buChar char="»"/>
              <a:defRPr b="0" i="0" sz="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RedBar-Title and Content">
  <p:cSld name="3_RedBar-Title and Content">
    <p:spTree>
      <p:nvGrpSpPr>
        <p:cNvPr id="66" name="Shape 66"/>
        <p:cNvGrpSpPr/>
        <p:nvPr/>
      </p:nvGrpSpPr>
      <p:grpSpPr>
        <a:xfrm>
          <a:off x="0" y="0"/>
          <a:ext cx="0" cy="0"/>
          <a:chOff x="0" y="0"/>
          <a:chExt cx="0" cy="0"/>
        </a:xfrm>
      </p:grpSpPr>
      <p:sp>
        <p:nvSpPr>
          <p:cNvPr id="67" name="Google Shape;67;p70"/>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4617B"/>
              </a:buClr>
              <a:buSzPts val="4400"/>
              <a:buFont typeface="Calibri"/>
              <a:buNone/>
              <a:defRPr b="0" i="0" sz="4400" u="none" cap="none" strike="noStrike">
                <a:solidFill>
                  <a:srgbClr val="04617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70"/>
          <p:cNvSpPr txBox="1"/>
          <p:nvPr>
            <p:ph idx="1" type="body"/>
          </p:nvPr>
        </p:nvSpPr>
        <p:spPr>
          <a:xfrm>
            <a:off x="457200" y="1295400"/>
            <a:ext cx="8229600" cy="1066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70"/>
          <p:cNvSpPr txBox="1"/>
          <p:nvPr>
            <p:ph idx="2" type="body"/>
          </p:nvPr>
        </p:nvSpPr>
        <p:spPr>
          <a:xfrm>
            <a:off x="457200" y="2514600"/>
            <a:ext cx="8229600" cy="1066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70"/>
          <p:cNvSpPr txBox="1"/>
          <p:nvPr>
            <p:ph idx="3" type="body"/>
          </p:nvPr>
        </p:nvSpPr>
        <p:spPr>
          <a:xfrm>
            <a:off x="457200" y="3810000"/>
            <a:ext cx="8229600" cy="1066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70"/>
          <p:cNvSpPr txBox="1"/>
          <p:nvPr>
            <p:ph idx="4" type="body"/>
          </p:nvPr>
        </p:nvSpPr>
        <p:spPr>
          <a:xfrm>
            <a:off x="457200" y="5029200"/>
            <a:ext cx="8229600" cy="1066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70"/>
          <p:cNvSpPr txBox="1"/>
          <p:nvPr>
            <p:ph idx="5" type="body"/>
          </p:nvPr>
        </p:nvSpPr>
        <p:spPr>
          <a:xfrm>
            <a:off x="3465576" y="6553200"/>
            <a:ext cx="2212848" cy="100584"/>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Google Shape;73;p70"/>
          <p:cNvSpPr txBox="1"/>
          <p:nvPr>
            <p:ph idx="6" type="body"/>
          </p:nvPr>
        </p:nvSpPr>
        <p:spPr>
          <a:xfrm>
            <a:off x="6473952" y="6705600"/>
            <a:ext cx="2670048" cy="155448"/>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RedBar-Title and Content">
  <p:cSld name="4_RedBar-Title and Content">
    <p:spTree>
      <p:nvGrpSpPr>
        <p:cNvPr id="74" name="Shape 74"/>
        <p:cNvGrpSpPr/>
        <p:nvPr/>
      </p:nvGrpSpPr>
      <p:grpSpPr>
        <a:xfrm>
          <a:off x="0" y="0"/>
          <a:ext cx="0" cy="0"/>
          <a:chOff x="0" y="0"/>
          <a:chExt cx="0" cy="0"/>
        </a:xfrm>
      </p:grpSpPr>
      <p:sp>
        <p:nvSpPr>
          <p:cNvPr id="75" name="Google Shape;75;p71"/>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4617B"/>
              </a:buClr>
              <a:buSzPts val="4400"/>
              <a:buFont typeface="Calibri"/>
              <a:buNone/>
              <a:defRPr b="0" i="0" sz="4400" u="none" cap="none" strike="noStrike">
                <a:solidFill>
                  <a:srgbClr val="04617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71"/>
          <p:cNvSpPr txBox="1"/>
          <p:nvPr>
            <p:ph idx="1" type="body"/>
          </p:nvPr>
        </p:nvSpPr>
        <p:spPr>
          <a:xfrm>
            <a:off x="457200" y="1295400"/>
            <a:ext cx="822960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71"/>
          <p:cNvSpPr txBox="1"/>
          <p:nvPr>
            <p:ph idx="2" type="body"/>
          </p:nvPr>
        </p:nvSpPr>
        <p:spPr>
          <a:xfrm>
            <a:off x="457200" y="2179320"/>
            <a:ext cx="822960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71"/>
          <p:cNvSpPr txBox="1"/>
          <p:nvPr>
            <p:ph idx="3" type="body"/>
          </p:nvPr>
        </p:nvSpPr>
        <p:spPr>
          <a:xfrm>
            <a:off x="457200" y="3063240"/>
            <a:ext cx="822960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Google Shape;79;p71"/>
          <p:cNvSpPr txBox="1"/>
          <p:nvPr>
            <p:ph idx="4" type="body"/>
          </p:nvPr>
        </p:nvSpPr>
        <p:spPr>
          <a:xfrm>
            <a:off x="457200" y="3947160"/>
            <a:ext cx="822960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0" name="Google Shape;80;p71"/>
          <p:cNvSpPr txBox="1"/>
          <p:nvPr>
            <p:ph idx="5" type="body"/>
          </p:nvPr>
        </p:nvSpPr>
        <p:spPr>
          <a:xfrm>
            <a:off x="457200" y="4831080"/>
            <a:ext cx="822960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71"/>
          <p:cNvSpPr txBox="1"/>
          <p:nvPr>
            <p:ph idx="6" type="body"/>
          </p:nvPr>
        </p:nvSpPr>
        <p:spPr>
          <a:xfrm>
            <a:off x="457200" y="5715000"/>
            <a:ext cx="822960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71"/>
          <p:cNvSpPr txBox="1"/>
          <p:nvPr>
            <p:ph idx="7" type="body"/>
          </p:nvPr>
        </p:nvSpPr>
        <p:spPr>
          <a:xfrm>
            <a:off x="3465576" y="6553200"/>
            <a:ext cx="2212848" cy="100584"/>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71"/>
          <p:cNvSpPr txBox="1"/>
          <p:nvPr>
            <p:ph idx="8" type="body"/>
          </p:nvPr>
        </p:nvSpPr>
        <p:spPr>
          <a:xfrm>
            <a:off x="6473952" y="6705600"/>
            <a:ext cx="2670048" cy="155448"/>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RedBar-Title and Content">
  <p:cSld name="5_RedBar-Title and Content">
    <p:spTree>
      <p:nvGrpSpPr>
        <p:cNvPr id="84" name="Shape 84"/>
        <p:cNvGrpSpPr/>
        <p:nvPr/>
      </p:nvGrpSpPr>
      <p:grpSpPr>
        <a:xfrm>
          <a:off x="0" y="0"/>
          <a:ext cx="0" cy="0"/>
          <a:chOff x="0" y="0"/>
          <a:chExt cx="0" cy="0"/>
        </a:xfrm>
      </p:grpSpPr>
      <p:sp>
        <p:nvSpPr>
          <p:cNvPr id="85" name="Google Shape;85;p72"/>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4617B"/>
              </a:buClr>
              <a:buSzPts val="4400"/>
              <a:buFont typeface="Calibri"/>
              <a:buNone/>
              <a:defRPr b="0" i="0" sz="4400" u="none" cap="none" strike="noStrike">
                <a:solidFill>
                  <a:srgbClr val="04617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72"/>
          <p:cNvSpPr txBox="1"/>
          <p:nvPr>
            <p:ph idx="1" type="body"/>
          </p:nvPr>
        </p:nvSpPr>
        <p:spPr>
          <a:xfrm>
            <a:off x="457200" y="129540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72"/>
          <p:cNvSpPr txBox="1"/>
          <p:nvPr>
            <p:ph idx="2" type="body"/>
          </p:nvPr>
        </p:nvSpPr>
        <p:spPr>
          <a:xfrm>
            <a:off x="4663440" y="129540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Google Shape;88;p72"/>
          <p:cNvSpPr txBox="1"/>
          <p:nvPr>
            <p:ph idx="3" type="body"/>
          </p:nvPr>
        </p:nvSpPr>
        <p:spPr>
          <a:xfrm>
            <a:off x="457200" y="214884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9" name="Google Shape;89;p72"/>
          <p:cNvSpPr txBox="1"/>
          <p:nvPr>
            <p:ph idx="4" type="body"/>
          </p:nvPr>
        </p:nvSpPr>
        <p:spPr>
          <a:xfrm>
            <a:off x="4663440" y="214884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Google Shape;90;p72"/>
          <p:cNvSpPr txBox="1"/>
          <p:nvPr>
            <p:ph idx="5" type="body"/>
          </p:nvPr>
        </p:nvSpPr>
        <p:spPr>
          <a:xfrm>
            <a:off x="457200" y="300228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72"/>
          <p:cNvSpPr txBox="1"/>
          <p:nvPr>
            <p:ph idx="6" type="body"/>
          </p:nvPr>
        </p:nvSpPr>
        <p:spPr>
          <a:xfrm>
            <a:off x="4663440" y="300228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72"/>
          <p:cNvSpPr txBox="1"/>
          <p:nvPr>
            <p:ph idx="7" type="body"/>
          </p:nvPr>
        </p:nvSpPr>
        <p:spPr>
          <a:xfrm>
            <a:off x="3465576" y="6553200"/>
            <a:ext cx="2212848" cy="100584"/>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Google Shape;93;p72"/>
          <p:cNvSpPr txBox="1"/>
          <p:nvPr>
            <p:ph idx="8" type="body"/>
          </p:nvPr>
        </p:nvSpPr>
        <p:spPr>
          <a:xfrm>
            <a:off x="457200" y="385572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Google Shape;94;p72"/>
          <p:cNvSpPr txBox="1"/>
          <p:nvPr>
            <p:ph idx="9" type="body"/>
          </p:nvPr>
        </p:nvSpPr>
        <p:spPr>
          <a:xfrm>
            <a:off x="4663440" y="385572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5" name="Google Shape;95;p72"/>
          <p:cNvSpPr txBox="1"/>
          <p:nvPr>
            <p:ph idx="13" type="body"/>
          </p:nvPr>
        </p:nvSpPr>
        <p:spPr>
          <a:xfrm>
            <a:off x="457200" y="470916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6" name="Google Shape;96;p72"/>
          <p:cNvSpPr txBox="1"/>
          <p:nvPr>
            <p:ph idx="14" type="body"/>
          </p:nvPr>
        </p:nvSpPr>
        <p:spPr>
          <a:xfrm>
            <a:off x="4663440" y="470916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7" name="Google Shape;97;p72"/>
          <p:cNvSpPr txBox="1"/>
          <p:nvPr>
            <p:ph idx="15" type="body"/>
          </p:nvPr>
        </p:nvSpPr>
        <p:spPr>
          <a:xfrm>
            <a:off x="457200" y="556260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8" name="Google Shape;98;p72"/>
          <p:cNvSpPr txBox="1"/>
          <p:nvPr>
            <p:ph idx="16" type="body"/>
          </p:nvPr>
        </p:nvSpPr>
        <p:spPr>
          <a:xfrm>
            <a:off x="4663440" y="5562600"/>
            <a:ext cx="4023360" cy="7315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9" name="Google Shape;99;p72"/>
          <p:cNvSpPr txBox="1"/>
          <p:nvPr>
            <p:ph idx="17" type="body"/>
          </p:nvPr>
        </p:nvSpPr>
        <p:spPr>
          <a:xfrm>
            <a:off x="6473952" y="6705600"/>
            <a:ext cx="2670048" cy="155448"/>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Bar-Two Content">
  <p:cSld name="RedBar-Two Content">
    <p:spTree>
      <p:nvGrpSpPr>
        <p:cNvPr id="100" name="Shape 100"/>
        <p:cNvGrpSpPr/>
        <p:nvPr/>
      </p:nvGrpSpPr>
      <p:grpSpPr>
        <a:xfrm>
          <a:off x="0" y="0"/>
          <a:ext cx="0" cy="0"/>
          <a:chOff x="0" y="0"/>
          <a:chExt cx="0" cy="0"/>
        </a:xfrm>
      </p:grpSpPr>
      <p:sp>
        <p:nvSpPr>
          <p:cNvPr id="101" name="Google Shape;101;p79"/>
          <p:cNvSpPr txBox="1"/>
          <p:nvPr>
            <p:ph type="title"/>
          </p:nvPr>
        </p:nvSpPr>
        <p:spPr>
          <a:xfrm>
            <a:off x="-1" y="228600"/>
            <a:ext cx="9144001"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3600"/>
              <a:buFont typeface="Calibri"/>
              <a:buNone/>
              <a:defRPr b="0"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2" name="Google Shape;102;p79"/>
          <p:cNvSpPr txBox="1"/>
          <p:nvPr>
            <p:ph idx="1" type="body"/>
          </p:nvPr>
        </p:nvSpPr>
        <p:spPr>
          <a:xfrm>
            <a:off x="457200" y="914400"/>
            <a:ext cx="4038600" cy="56159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p79"/>
          <p:cNvSpPr txBox="1"/>
          <p:nvPr>
            <p:ph idx="2" type="body"/>
          </p:nvPr>
        </p:nvSpPr>
        <p:spPr>
          <a:xfrm>
            <a:off x="4648200" y="914400"/>
            <a:ext cx="4038600" cy="56159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4" name="Google Shape;104;p79"/>
          <p:cNvSpPr txBox="1"/>
          <p:nvPr>
            <p:ph idx="3" type="body"/>
          </p:nvPr>
        </p:nvSpPr>
        <p:spPr>
          <a:xfrm>
            <a:off x="3357063" y="6529450"/>
            <a:ext cx="2429874"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5" name="Google Shape;105;p79"/>
          <p:cNvSpPr txBox="1"/>
          <p:nvPr>
            <p:ph idx="4"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Bar-Two-Up Comparison">
  <p:cSld name="RedBar-Two-Up Comparison">
    <p:spTree>
      <p:nvGrpSpPr>
        <p:cNvPr id="106" name="Shape 106"/>
        <p:cNvGrpSpPr/>
        <p:nvPr/>
      </p:nvGrpSpPr>
      <p:grpSpPr>
        <a:xfrm>
          <a:off x="0" y="0"/>
          <a:ext cx="0" cy="0"/>
          <a:chOff x="0" y="0"/>
          <a:chExt cx="0" cy="0"/>
        </a:xfrm>
      </p:grpSpPr>
      <p:sp>
        <p:nvSpPr>
          <p:cNvPr id="107" name="Google Shape;107;p80"/>
          <p:cNvSpPr txBox="1"/>
          <p:nvPr>
            <p:ph type="title"/>
          </p:nvPr>
        </p:nvSpPr>
        <p:spPr>
          <a:xfrm>
            <a:off x="-20713" y="228600"/>
            <a:ext cx="9185426"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3600"/>
              <a:buFont typeface="Calibri"/>
              <a:buNone/>
              <a:defRPr b="0"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80"/>
          <p:cNvSpPr txBox="1"/>
          <p:nvPr>
            <p:ph idx="1" type="body"/>
          </p:nvPr>
        </p:nvSpPr>
        <p:spPr>
          <a:xfrm>
            <a:off x="457201" y="960438"/>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09" name="Google Shape;109;p80"/>
          <p:cNvSpPr txBox="1"/>
          <p:nvPr>
            <p:ph idx="2" type="body"/>
          </p:nvPr>
        </p:nvSpPr>
        <p:spPr>
          <a:xfrm>
            <a:off x="457201" y="1600200"/>
            <a:ext cx="4040188" cy="491220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0" name="Google Shape;110;p80"/>
          <p:cNvSpPr txBox="1"/>
          <p:nvPr>
            <p:ph idx="3" type="body"/>
          </p:nvPr>
        </p:nvSpPr>
        <p:spPr>
          <a:xfrm>
            <a:off x="4645026" y="960438"/>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1" name="Google Shape;111;p80"/>
          <p:cNvSpPr txBox="1"/>
          <p:nvPr>
            <p:ph idx="4" type="body"/>
          </p:nvPr>
        </p:nvSpPr>
        <p:spPr>
          <a:xfrm>
            <a:off x="4645026" y="1600200"/>
            <a:ext cx="4041775" cy="491220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2" name="Google Shape;112;p80"/>
          <p:cNvSpPr txBox="1"/>
          <p:nvPr>
            <p:ph idx="5" type="body"/>
          </p:nvPr>
        </p:nvSpPr>
        <p:spPr>
          <a:xfrm>
            <a:off x="3273243" y="6529450"/>
            <a:ext cx="2429874"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3" name="Google Shape;113;p80"/>
          <p:cNvSpPr txBox="1"/>
          <p:nvPr>
            <p:ph idx="6"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Bar-4-up_Comparison">
  <p:cSld name="RedBar-4-up_Comparison">
    <p:spTree>
      <p:nvGrpSpPr>
        <p:cNvPr id="114" name="Shape 114"/>
        <p:cNvGrpSpPr/>
        <p:nvPr/>
      </p:nvGrpSpPr>
      <p:grpSpPr>
        <a:xfrm>
          <a:off x="0" y="0"/>
          <a:ext cx="0" cy="0"/>
          <a:chOff x="0" y="0"/>
          <a:chExt cx="0" cy="0"/>
        </a:xfrm>
      </p:grpSpPr>
      <p:sp>
        <p:nvSpPr>
          <p:cNvPr id="115" name="Google Shape;115;p81"/>
          <p:cNvSpPr txBox="1"/>
          <p:nvPr>
            <p:ph type="title"/>
          </p:nvPr>
        </p:nvSpPr>
        <p:spPr>
          <a:xfrm>
            <a:off x="-20713" y="228600"/>
            <a:ext cx="9185426"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3600"/>
              <a:buFont typeface="Calibri"/>
              <a:buNone/>
              <a:defRPr b="0"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6" name="Google Shape;116;p81"/>
          <p:cNvSpPr txBox="1"/>
          <p:nvPr>
            <p:ph idx="1" type="body"/>
          </p:nvPr>
        </p:nvSpPr>
        <p:spPr>
          <a:xfrm>
            <a:off x="457201" y="960438"/>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7" name="Google Shape;117;p81"/>
          <p:cNvSpPr txBox="1"/>
          <p:nvPr>
            <p:ph idx="2" type="body"/>
          </p:nvPr>
        </p:nvSpPr>
        <p:spPr>
          <a:xfrm>
            <a:off x="457201" y="1600200"/>
            <a:ext cx="4040188" cy="1752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8" name="Google Shape;118;p81"/>
          <p:cNvSpPr txBox="1"/>
          <p:nvPr>
            <p:ph idx="3" type="body"/>
          </p:nvPr>
        </p:nvSpPr>
        <p:spPr>
          <a:xfrm>
            <a:off x="4645026" y="960438"/>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9" name="Google Shape;119;p81"/>
          <p:cNvSpPr txBox="1"/>
          <p:nvPr>
            <p:ph idx="4" type="body"/>
          </p:nvPr>
        </p:nvSpPr>
        <p:spPr>
          <a:xfrm>
            <a:off x="4645026" y="1600200"/>
            <a:ext cx="4041775" cy="1752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20" name="Google Shape;120;p81"/>
          <p:cNvSpPr txBox="1"/>
          <p:nvPr>
            <p:ph idx="5" type="body"/>
          </p:nvPr>
        </p:nvSpPr>
        <p:spPr>
          <a:xfrm>
            <a:off x="457200" y="3581400"/>
            <a:ext cx="4038600" cy="609600"/>
          </a:xfrm>
          <a:prstGeom prst="rect">
            <a:avLst/>
          </a:prstGeom>
          <a:noFill/>
          <a:ln>
            <a:noFill/>
          </a:ln>
        </p:spPr>
        <p:txBody>
          <a:bodyPr anchorCtr="0" anchor="b" bIns="45700" lIns="91425" spcFirstLastPara="1" rIns="91425" wrap="square" tIns="45700">
            <a:noAutofit/>
          </a:bodyPr>
          <a:lstStyle>
            <a:lvl1pPr indent="-355600" lvl="0" marL="457200" marR="0" rtl="0" algn="l">
              <a:spcBef>
                <a:spcPts val="400"/>
              </a:spcBef>
              <a:spcAft>
                <a:spcPts val="0"/>
              </a:spcAft>
              <a:buClr>
                <a:schemeClr val="dk1"/>
              </a:buClr>
              <a:buSzPts val="2000"/>
              <a:buFont typeface="Arial"/>
              <a:buChar char="•"/>
              <a:defRPr b="1" i="0" sz="20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1" name="Google Shape;121;p81"/>
          <p:cNvSpPr txBox="1"/>
          <p:nvPr>
            <p:ph idx="6" type="body"/>
          </p:nvPr>
        </p:nvSpPr>
        <p:spPr>
          <a:xfrm>
            <a:off x="457200" y="4191000"/>
            <a:ext cx="4040188" cy="1752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22" name="Google Shape;122;p81"/>
          <p:cNvSpPr txBox="1"/>
          <p:nvPr>
            <p:ph idx="7" type="body"/>
          </p:nvPr>
        </p:nvSpPr>
        <p:spPr>
          <a:xfrm>
            <a:off x="4648200" y="3581400"/>
            <a:ext cx="4038600" cy="609600"/>
          </a:xfrm>
          <a:prstGeom prst="rect">
            <a:avLst/>
          </a:prstGeom>
          <a:noFill/>
          <a:ln>
            <a:noFill/>
          </a:ln>
        </p:spPr>
        <p:txBody>
          <a:bodyPr anchorCtr="0" anchor="b" bIns="45700" lIns="91425" spcFirstLastPara="1" rIns="91425" wrap="square" tIns="45700">
            <a:noAutofit/>
          </a:bodyPr>
          <a:lstStyle>
            <a:lvl1pPr indent="-355600" lvl="0" marL="457200" marR="0" rtl="0" algn="l">
              <a:spcBef>
                <a:spcPts val="400"/>
              </a:spcBef>
              <a:spcAft>
                <a:spcPts val="0"/>
              </a:spcAft>
              <a:buClr>
                <a:schemeClr val="dk1"/>
              </a:buClr>
              <a:buSzPts val="2000"/>
              <a:buFont typeface="Arial"/>
              <a:buChar char="•"/>
              <a:defRPr b="1" i="0" sz="20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3" name="Google Shape;123;p81"/>
          <p:cNvSpPr txBox="1"/>
          <p:nvPr>
            <p:ph idx="8" type="body"/>
          </p:nvPr>
        </p:nvSpPr>
        <p:spPr>
          <a:xfrm>
            <a:off x="4645025" y="4191000"/>
            <a:ext cx="4041775" cy="1752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24" name="Google Shape;124;p81"/>
          <p:cNvSpPr txBox="1"/>
          <p:nvPr>
            <p:ph idx="9" type="body"/>
          </p:nvPr>
        </p:nvSpPr>
        <p:spPr>
          <a:xfrm>
            <a:off x="3357063" y="5996050"/>
            <a:ext cx="2429874"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5" name="Google Shape;125;p81"/>
          <p:cNvSpPr txBox="1"/>
          <p:nvPr>
            <p:ph idx="13"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Bar-Content with Left Side-Caption">
  <p:cSld name="RedBar-Content with Left Side-Caption">
    <p:spTree>
      <p:nvGrpSpPr>
        <p:cNvPr id="126" name="Shape 126"/>
        <p:cNvGrpSpPr/>
        <p:nvPr/>
      </p:nvGrpSpPr>
      <p:grpSpPr>
        <a:xfrm>
          <a:off x="0" y="0"/>
          <a:ext cx="0" cy="0"/>
          <a:chOff x="0" y="0"/>
          <a:chExt cx="0" cy="0"/>
        </a:xfrm>
      </p:grpSpPr>
      <p:sp>
        <p:nvSpPr>
          <p:cNvPr id="127" name="Google Shape;127;p82"/>
          <p:cNvSpPr txBox="1"/>
          <p:nvPr>
            <p:ph type="title"/>
          </p:nvPr>
        </p:nvSpPr>
        <p:spPr>
          <a:xfrm>
            <a:off x="457201" y="304800"/>
            <a:ext cx="3008313" cy="838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1800"/>
              <a:buFont typeface="Calibri"/>
              <a:buNone/>
              <a:defRPr b="1" i="0" sz="18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82"/>
          <p:cNvSpPr txBox="1"/>
          <p:nvPr>
            <p:ph idx="1" type="body"/>
          </p:nvPr>
        </p:nvSpPr>
        <p:spPr>
          <a:xfrm>
            <a:off x="457201" y="1143000"/>
            <a:ext cx="3008313" cy="5334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29" name="Google Shape;129;p82"/>
          <p:cNvSpPr txBox="1"/>
          <p:nvPr>
            <p:ph idx="2" type="body"/>
          </p:nvPr>
        </p:nvSpPr>
        <p:spPr>
          <a:xfrm>
            <a:off x="3575050" y="304800"/>
            <a:ext cx="5111751" cy="617981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0" name="Google Shape;130;p82"/>
          <p:cNvSpPr txBox="1"/>
          <p:nvPr>
            <p:ph idx="3" type="body"/>
          </p:nvPr>
        </p:nvSpPr>
        <p:spPr>
          <a:xfrm>
            <a:off x="5026437" y="6529450"/>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1" name="Google Shape;131;p82"/>
          <p:cNvSpPr txBox="1"/>
          <p:nvPr>
            <p:ph idx="4"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Bar-Content with Right Side-Caption">
  <p:cSld name="RedBar-Content with Right Side-Caption">
    <p:spTree>
      <p:nvGrpSpPr>
        <p:cNvPr id="132" name="Shape 132"/>
        <p:cNvGrpSpPr/>
        <p:nvPr/>
      </p:nvGrpSpPr>
      <p:grpSpPr>
        <a:xfrm>
          <a:off x="0" y="0"/>
          <a:ext cx="0" cy="0"/>
          <a:chOff x="0" y="0"/>
          <a:chExt cx="0" cy="0"/>
        </a:xfrm>
      </p:grpSpPr>
      <p:sp>
        <p:nvSpPr>
          <p:cNvPr id="133" name="Google Shape;133;p83"/>
          <p:cNvSpPr txBox="1"/>
          <p:nvPr>
            <p:ph type="title"/>
          </p:nvPr>
        </p:nvSpPr>
        <p:spPr>
          <a:xfrm>
            <a:off x="5678487" y="304800"/>
            <a:ext cx="3008313" cy="838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1800"/>
              <a:buFont typeface="Calibri"/>
              <a:buNone/>
              <a:defRPr b="1" i="0" sz="18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4" name="Google Shape;134;p83"/>
          <p:cNvSpPr txBox="1"/>
          <p:nvPr>
            <p:ph idx="1" type="body"/>
          </p:nvPr>
        </p:nvSpPr>
        <p:spPr>
          <a:xfrm>
            <a:off x="5678487" y="1143000"/>
            <a:ext cx="3008313" cy="5334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35" name="Google Shape;135;p83"/>
          <p:cNvSpPr txBox="1"/>
          <p:nvPr>
            <p:ph idx="2" type="body"/>
          </p:nvPr>
        </p:nvSpPr>
        <p:spPr>
          <a:xfrm>
            <a:off x="457200" y="304800"/>
            <a:ext cx="5111751" cy="617981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6" name="Google Shape;136;p83"/>
          <p:cNvSpPr txBox="1"/>
          <p:nvPr>
            <p:ph idx="3" type="body"/>
          </p:nvPr>
        </p:nvSpPr>
        <p:spPr>
          <a:xfrm>
            <a:off x="1908587" y="6529450"/>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83"/>
          <p:cNvSpPr txBox="1"/>
          <p:nvPr>
            <p:ph idx="4"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Bar-Picture with Caption">
  <p:cSld name="RedBar-Picture with Caption">
    <p:spTree>
      <p:nvGrpSpPr>
        <p:cNvPr id="138" name="Shape 138"/>
        <p:cNvGrpSpPr/>
        <p:nvPr/>
      </p:nvGrpSpPr>
      <p:grpSpPr>
        <a:xfrm>
          <a:off x="0" y="0"/>
          <a:ext cx="0" cy="0"/>
          <a:chOff x="0" y="0"/>
          <a:chExt cx="0" cy="0"/>
        </a:xfrm>
      </p:grpSpPr>
      <p:sp>
        <p:nvSpPr>
          <p:cNvPr id="139" name="Google Shape;139;p84"/>
          <p:cNvSpPr txBox="1"/>
          <p:nvPr>
            <p:ph type="title"/>
          </p:nvPr>
        </p:nvSpPr>
        <p:spPr>
          <a:xfrm>
            <a:off x="1828800" y="5253037"/>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2400"/>
              <a:buFont typeface="Calibri"/>
              <a:buNone/>
              <a:defRPr b="1" i="0" sz="24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0" name="Google Shape;140;p84"/>
          <p:cNvSpPr txBox="1"/>
          <p:nvPr>
            <p:ph idx="1" type="body"/>
          </p:nvPr>
        </p:nvSpPr>
        <p:spPr>
          <a:xfrm>
            <a:off x="1828800" y="5895975"/>
            <a:ext cx="5486400" cy="609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41" name="Google Shape;141;p84"/>
          <p:cNvSpPr/>
          <p:nvPr>
            <p:ph idx="2" type="pic"/>
          </p:nvPr>
        </p:nvSpPr>
        <p:spPr>
          <a:xfrm>
            <a:off x="1028700" y="128650"/>
            <a:ext cx="7086600" cy="4944623"/>
          </a:xfrm>
          <a:prstGeom prst="rect">
            <a:avLst/>
          </a:prstGeom>
          <a:noFill/>
          <a:ln>
            <a:noFill/>
          </a:ln>
        </p:spPr>
      </p:sp>
      <p:sp>
        <p:nvSpPr>
          <p:cNvPr id="142" name="Google Shape;142;p84"/>
          <p:cNvSpPr txBox="1"/>
          <p:nvPr>
            <p:ph idx="3" type="body"/>
          </p:nvPr>
        </p:nvSpPr>
        <p:spPr>
          <a:xfrm>
            <a:off x="3467512" y="5081650"/>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3" name="Google Shape;143;p84"/>
          <p:cNvSpPr txBox="1"/>
          <p:nvPr>
            <p:ph idx="4"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Tagline-Gray BG, Title &amp; Subtitle Left">
  <p:cSld name="RedTagline-Gray BG, Title &amp; Subtitle Left">
    <p:spTree>
      <p:nvGrpSpPr>
        <p:cNvPr id="19" name="Shape 19"/>
        <p:cNvGrpSpPr/>
        <p:nvPr/>
      </p:nvGrpSpPr>
      <p:grpSpPr>
        <a:xfrm>
          <a:off x="0" y="0"/>
          <a:ext cx="0" cy="0"/>
          <a:chOff x="0" y="0"/>
          <a:chExt cx="0" cy="0"/>
        </a:xfrm>
      </p:grpSpPr>
      <p:sp>
        <p:nvSpPr>
          <p:cNvPr id="20" name="Google Shape;20;p73"/>
          <p:cNvSpPr/>
          <p:nvPr/>
        </p:nvSpPr>
        <p:spPr>
          <a:xfrm>
            <a:off x="0" y="32766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 name="Google Shape;21;p73"/>
          <p:cNvSpPr txBox="1"/>
          <p:nvPr>
            <p:ph type="ctrTitle"/>
          </p:nvPr>
        </p:nvSpPr>
        <p:spPr>
          <a:xfrm>
            <a:off x="49530" y="3429000"/>
            <a:ext cx="5615940" cy="609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ct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73"/>
          <p:cNvSpPr txBox="1"/>
          <p:nvPr>
            <p:ph idx="1" type="body"/>
          </p:nvPr>
        </p:nvSpPr>
        <p:spPr>
          <a:xfrm>
            <a:off x="49530" y="4114800"/>
            <a:ext cx="5615940" cy="685800"/>
          </a:xfrm>
          <a:prstGeom prst="rect">
            <a:avLst/>
          </a:prstGeom>
          <a:noFill/>
          <a:ln>
            <a:noFill/>
          </a:ln>
        </p:spPr>
        <p:txBody>
          <a:bodyPr anchorCtr="0" anchor="t" bIns="45700" lIns="91425" spcFirstLastPara="1" rIns="91425" wrap="square" tIns="45700">
            <a:noAutofit/>
          </a:bodyPr>
          <a:lstStyle>
            <a:lvl1pPr indent="-228600" lvl="0" marL="457200" marR="0" rtl="0" algn="r">
              <a:lnSpc>
                <a:spcPct val="100000"/>
              </a:lnSpc>
              <a:spcBef>
                <a:spcPts val="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228600" lvl="3" marL="18288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indent="-228600" lvl="4" marL="22860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 name="Google Shape;23;p73"/>
          <p:cNvSpPr txBox="1"/>
          <p:nvPr>
            <p:ph idx="2" type="body"/>
          </p:nvPr>
        </p:nvSpPr>
        <p:spPr>
          <a:xfrm>
            <a:off x="6477000" y="6422066"/>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Calibri"/>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Bar-Title and Video">
  <p:cSld name="RedBar-Title and Video">
    <p:spTree>
      <p:nvGrpSpPr>
        <p:cNvPr id="144" name="Shape 144"/>
        <p:cNvGrpSpPr/>
        <p:nvPr/>
      </p:nvGrpSpPr>
      <p:grpSpPr>
        <a:xfrm>
          <a:off x="0" y="0"/>
          <a:ext cx="0" cy="0"/>
          <a:chOff x="0" y="0"/>
          <a:chExt cx="0" cy="0"/>
        </a:xfrm>
      </p:grpSpPr>
      <p:sp>
        <p:nvSpPr>
          <p:cNvPr id="145" name="Google Shape;145;p85"/>
          <p:cNvSpPr txBox="1"/>
          <p:nvPr>
            <p:ph type="title"/>
          </p:nvPr>
        </p:nvSpPr>
        <p:spPr>
          <a:xfrm>
            <a:off x="-2251" y="228600"/>
            <a:ext cx="9172252"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3600"/>
              <a:buFont typeface="Calibri"/>
              <a:buNone/>
              <a:defRPr b="0"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6" name="Google Shape;146;p85"/>
          <p:cNvSpPr/>
          <p:nvPr>
            <p:ph idx="2" type="media"/>
          </p:nvPr>
        </p:nvSpPr>
        <p:spPr>
          <a:xfrm>
            <a:off x="0" y="1066799"/>
            <a:ext cx="9144000" cy="5315957"/>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7" name="Google Shape;147;p85"/>
          <p:cNvSpPr txBox="1"/>
          <p:nvPr>
            <p:ph idx="1"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Tagline-Gray BG, Title &amp; Subtitle Left">
  <p:cSld name="WhiteTagline-Gray BG, Title &amp; Subtitle Left">
    <p:spTree>
      <p:nvGrpSpPr>
        <p:cNvPr id="151" name="Shape 151"/>
        <p:cNvGrpSpPr/>
        <p:nvPr/>
      </p:nvGrpSpPr>
      <p:grpSpPr>
        <a:xfrm>
          <a:off x="0" y="0"/>
          <a:ext cx="0" cy="0"/>
          <a:chOff x="0" y="0"/>
          <a:chExt cx="0" cy="0"/>
        </a:xfrm>
      </p:grpSpPr>
      <p:sp>
        <p:nvSpPr>
          <p:cNvPr id="152" name="Google Shape;152;p87"/>
          <p:cNvSpPr/>
          <p:nvPr/>
        </p:nvSpPr>
        <p:spPr>
          <a:xfrm>
            <a:off x="0" y="32766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3" name="Google Shape;153;p87"/>
          <p:cNvSpPr txBox="1"/>
          <p:nvPr>
            <p:ph type="ctrTitle"/>
          </p:nvPr>
        </p:nvSpPr>
        <p:spPr>
          <a:xfrm>
            <a:off x="49530" y="3429000"/>
            <a:ext cx="5615940" cy="609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ct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4" name="Google Shape;154;p87"/>
          <p:cNvSpPr txBox="1"/>
          <p:nvPr>
            <p:ph idx="1" type="body"/>
          </p:nvPr>
        </p:nvSpPr>
        <p:spPr>
          <a:xfrm>
            <a:off x="49530" y="4114800"/>
            <a:ext cx="5615940" cy="685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228600" lvl="3" marL="18288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indent="-228600" lvl="4" marL="22860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5" name="Google Shape;155;p87"/>
          <p:cNvSpPr txBox="1"/>
          <p:nvPr>
            <p:ph idx="2" type="body"/>
          </p:nvPr>
        </p:nvSpPr>
        <p:spPr>
          <a:xfrm>
            <a:off x="5486400" y="64770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Tagline-Gray BG, Title &amp; Subtitle Right">
  <p:cSld name="WhiteTagline-Gray BG, Title &amp; Subtitle Right">
    <p:spTree>
      <p:nvGrpSpPr>
        <p:cNvPr id="156" name="Shape 156"/>
        <p:cNvGrpSpPr/>
        <p:nvPr/>
      </p:nvGrpSpPr>
      <p:grpSpPr>
        <a:xfrm>
          <a:off x="0" y="0"/>
          <a:ext cx="0" cy="0"/>
          <a:chOff x="0" y="0"/>
          <a:chExt cx="0" cy="0"/>
        </a:xfrm>
      </p:grpSpPr>
      <p:sp>
        <p:nvSpPr>
          <p:cNvPr id="157" name="Google Shape;157;p88"/>
          <p:cNvSpPr/>
          <p:nvPr/>
        </p:nvSpPr>
        <p:spPr>
          <a:xfrm>
            <a:off x="342900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8" name="Google Shape;158;p88"/>
          <p:cNvSpPr txBox="1"/>
          <p:nvPr>
            <p:ph type="ctrTitle"/>
          </p:nvPr>
        </p:nvSpPr>
        <p:spPr>
          <a:xfrm>
            <a:off x="3436620" y="3581400"/>
            <a:ext cx="5699760" cy="609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9" name="Google Shape;159;p88"/>
          <p:cNvSpPr txBox="1"/>
          <p:nvPr>
            <p:ph idx="1" type="body"/>
          </p:nvPr>
        </p:nvSpPr>
        <p:spPr>
          <a:xfrm>
            <a:off x="3436620" y="4260273"/>
            <a:ext cx="5699760" cy="692727"/>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228600" lvl="3" marL="18288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indent="-228600" lvl="4" marL="22860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0" name="Google Shape;160;p88"/>
          <p:cNvSpPr txBox="1"/>
          <p:nvPr>
            <p:ph idx="2" type="body"/>
          </p:nvPr>
        </p:nvSpPr>
        <p:spPr>
          <a:xfrm>
            <a:off x="5486400" y="64770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Tagline-Gray BG, Title Only Left">
  <p:cSld name="WhiteTagline-Gray BG, Title Only Left">
    <p:spTree>
      <p:nvGrpSpPr>
        <p:cNvPr id="161" name="Shape 161"/>
        <p:cNvGrpSpPr/>
        <p:nvPr/>
      </p:nvGrpSpPr>
      <p:grpSpPr>
        <a:xfrm>
          <a:off x="0" y="0"/>
          <a:ext cx="0" cy="0"/>
          <a:chOff x="0" y="0"/>
          <a:chExt cx="0" cy="0"/>
        </a:xfrm>
      </p:grpSpPr>
      <p:sp>
        <p:nvSpPr>
          <p:cNvPr id="162" name="Google Shape;162;p89"/>
          <p:cNvSpPr/>
          <p:nvPr/>
        </p:nvSpPr>
        <p:spPr>
          <a:xfrm>
            <a:off x="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3" name="Google Shape;163;p89"/>
          <p:cNvSpPr txBox="1"/>
          <p:nvPr>
            <p:ph type="ctrTitle"/>
          </p:nvPr>
        </p:nvSpPr>
        <p:spPr>
          <a:xfrm>
            <a:off x="49530" y="3581400"/>
            <a:ext cx="5615940" cy="1371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ct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4" name="Google Shape;164;p89"/>
          <p:cNvSpPr txBox="1"/>
          <p:nvPr>
            <p:ph idx="1" type="body"/>
          </p:nvPr>
        </p:nvSpPr>
        <p:spPr>
          <a:xfrm>
            <a:off x="5486400" y="64770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Tagline-Gray BG, Title Only Right">
  <p:cSld name="WhiteTagline-Gray BG, Title Only Right">
    <p:spTree>
      <p:nvGrpSpPr>
        <p:cNvPr id="165" name="Shape 165"/>
        <p:cNvGrpSpPr/>
        <p:nvPr/>
      </p:nvGrpSpPr>
      <p:grpSpPr>
        <a:xfrm>
          <a:off x="0" y="0"/>
          <a:ext cx="0" cy="0"/>
          <a:chOff x="0" y="0"/>
          <a:chExt cx="0" cy="0"/>
        </a:xfrm>
      </p:grpSpPr>
      <p:sp>
        <p:nvSpPr>
          <p:cNvPr id="166" name="Google Shape;166;p90"/>
          <p:cNvSpPr/>
          <p:nvPr/>
        </p:nvSpPr>
        <p:spPr>
          <a:xfrm>
            <a:off x="342900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7" name="Google Shape;167;p90"/>
          <p:cNvSpPr txBox="1"/>
          <p:nvPr>
            <p:ph type="ctrTitle"/>
          </p:nvPr>
        </p:nvSpPr>
        <p:spPr>
          <a:xfrm>
            <a:off x="3436620" y="3581400"/>
            <a:ext cx="5699760" cy="1371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ct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8" name="Google Shape;168;p90"/>
          <p:cNvSpPr txBox="1"/>
          <p:nvPr>
            <p:ph idx="1" type="body"/>
          </p:nvPr>
        </p:nvSpPr>
        <p:spPr>
          <a:xfrm>
            <a:off x="5486400" y="64770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Tagline-SimpleTitle&amp;Subtitle">
  <p:cSld name="WhiteTagline-SimpleTitle&amp;Subtitle">
    <p:spTree>
      <p:nvGrpSpPr>
        <p:cNvPr id="169" name="Shape 169"/>
        <p:cNvGrpSpPr/>
        <p:nvPr/>
      </p:nvGrpSpPr>
      <p:grpSpPr>
        <a:xfrm>
          <a:off x="0" y="0"/>
          <a:ext cx="0" cy="0"/>
          <a:chOff x="0" y="0"/>
          <a:chExt cx="0" cy="0"/>
        </a:xfrm>
      </p:grpSpPr>
      <p:sp>
        <p:nvSpPr>
          <p:cNvPr id="170" name="Google Shape;170;p91"/>
          <p:cNvSpPr txBox="1"/>
          <p:nvPr>
            <p:ph type="ctrTitle"/>
          </p:nvPr>
        </p:nvSpPr>
        <p:spPr>
          <a:xfrm>
            <a:off x="0" y="2130426"/>
            <a:ext cx="91440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4800"/>
              <a:buFont typeface="Calibri"/>
              <a:buNone/>
              <a:defRPr b="0" i="0" sz="48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1" name="Google Shape;171;p9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6A6A6A"/>
              </a:buClr>
              <a:buSzPts val="3200"/>
              <a:buFont typeface="Arial"/>
              <a:buNone/>
              <a:defRPr b="0" i="0" sz="3200" u="none" cap="none" strike="noStrike">
                <a:solidFill>
                  <a:srgbClr val="6A6A6A"/>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72" name="Google Shape;172;p91"/>
          <p:cNvSpPr txBox="1"/>
          <p:nvPr>
            <p:ph idx="2" type="body"/>
          </p:nvPr>
        </p:nvSpPr>
        <p:spPr>
          <a:xfrm>
            <a:off x="5486400" y="64770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Tagline-Text above Title">
  <p:cSld name="WhiteTagline-Text above Title">
    <p:spTree>
      <p:nvGrpSpPr>
        <p:cNvPr id="173" name="Shape 173"/>
        <p:cNvGrpSpPr/>
        <p:nvPr/>
      </p:nvGrpSpPr>
      <p:grpSpPr>
        <a:xfrm>
          <a:off x="0" y="0"/>
          <a:ext cx="0" cy="0"/>
          <a:chOff x="0" y="0"/>
          <a:chExt cx="0" cy="0"/>
        </a:xfrm>
      </p:grpSpPr>
      <p:sp>
        <p:nvSpPr>
          <p:cNvPr id="174" name="Google Shape;174;p92"/>
          <p:cNvSpPr txBox="1"/>
          <p:nvPr>
            <p:ph type="title"/>
          </p:nvPr>
        </p:nvSpPr>
        <p:spPr>
          <a:xfrm>
            <a:off x="685800"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3600"/>
              <a:buFont typeface="Calibri"/>
              <a:buNone/>
              <a:defRPr b="1"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5" name="Google Shape;175;p92"/>
          <p:cNvSpPr txBox="1"/>
          <p:nvPr>
            <p:ph idx="1" type="body"/>
          </p:nvPr>
        </p:nvSpPr>
        <p:spPr>
          <a:xfrm>
            <a:off x="685800" y="2906714"/>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6A6A6A"/>
              </a:buClr>
              <a:buSzPts val="2000"/>
              <a:buFont typeface="Arial"/>
              <a:buNone/>
              <a:defRPr b="0" i="0" sz="2000" u="none" cap="none" strike="noStrike">
                <a:solidFill>
                  <a:srgbClr val="6A6A6A"/>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6" name="Google Shape;176;p92"/>
          <p:cNvSpPr txBox="1"/>
          <p:nvPr>
            <p:ph idx="2" type="body"/>
          </p:nvPr>
        </p:nvSpPr>
        <p:spPr>
          <a:xfrm>
            <a:off x="5486400" y="64770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Tagline-Title above text">
  <p:cSld name="WhiteTagline-Title above text">
    <p:spTree>
      <p:nvGrpSpPr>
        <p:cNvPr id="177" name="Shape 177"/>
        <p:cNvGrpSpPr/>
        <p:nvPr/>
      </p:nvGrpSpPr>
      <p:grpSpPr>
        <a:xfrm>
          <a:off x="0" y="0"/>
          <a:ext cx="0" cy="0"/>
          <a:chOff x="0" y="0"/>
          <a:chExt cx="0" cy="0"/>
        </a:xfrm>
      </p:grpSpPr>
      <p:sp>
        <p:nvSpPr>
          <p:cNvPr id="178" name="Google Shape;178;p93"/>
          <p:cNvSpPr txBox="1"/>
          <p:nvPr>
            <p:ph type="title"/>
          </p:nvPr>
        </p:nvSpPr>
        <p:spPr>
          <a:xfrm>
            <a:off x="685800" y="2775099"/>
            <a:ext cx="7772400" cy="1362075"/>
          </a:xfrm>
          <a:prstGeom prst="rect">
            <a:avLst/>
          </a:prstGeom>
          <a:noFill/>
          <a:ln>
            <a:noFill/>
          </a:ln>
        </p:spPr>
        <p:txBody>
          <a:bodyPr anchorCtr="0" anchor="b" bIns="45700" lIns="91425" spcFirstLastPara="1" rIns="91425" wrap="square" tIns="45700">
            <a:noAutofit/>
          </a:bodyPr>
          <a:lstStyle>
            <a:lvl1pPr lvl="0" marR="0" rtl="0" algn="l">
              <a:spcBef>
                <a:spcPts val="480"/>
              </a:spcBef>
              <a:spcAft>
                <a:spcPts val="0"/>
              </a:spcAft>
              <a:buClr>
                <a:schemeClr val="lt2"/>
              </a:buClr>
              <a:buSzPts val="3600"/>
              <a:buFont typeface="Calibri"/>
              <a:buNone/>
              <a:defRPr b="1"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9" name="Google Shape;179;p93"/>
          <p:cNvSpPr txBox="1"/>
          <p:nvPr>
            <p:ph idx="1" type="body"/>
          </p:nvPr>
        </p:nvSpPr>
        <p:spPr>
          <a:xfrm>
            <a:off x="685800" y="4138613"/>
            <a:ext cx="7772400" cy="15001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rgbClr val="6A6A6A"/>
              </a:buClr>
              <a:buSzPts val="2000"/>
              <a:buFont typeface="Arial"/>
              <a:buNone/>
              <a:defRPr b="0" i="0" sz="2000" u="none" cap="none" strike="noStrike">
                <a:solidFill>
                  <a:srgbClr val="6A6A6A"/>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0" name="Google Shape;180;p93"/>
          <p:cNvSpPr txBox="1"/>
          <p:nvPr>
            <p:ph idx="2" type="body"/>
          </p:nvPr>
        </p:nvSpPr>
        <p:spPr>
          <a:xfrm>
            <a:off x="5486400" y="64770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Bar-Title and Content">
  <p:cSld name="NoBar-Title and Content">
    <p:spTree>
      <p:nvGrpSpPr>
        <p:cNvPr id="183" name="Shape 183"/>
        <p:cNvGrpSpPr/>
        <p:nvPr/>
      </p:nvGrpSpPr>
      <p:grpSpPr>
        <a:xfrm>
          <a:off x="0" y="0"/>
          <a:ext cx="0" cy="0"/>
          <a:chOff x="0" y="0"/>
          <a:chExt cx="0" cy="0"/>
        </a:xfrm>
      </p:grpSpPr>
      <p:sp>
        <p:nvSpPr>
          <p:cNvPr id="184" name="Google Shape;184;p95"/>
          <p:cNvSpPr txBox="1"/>
          <p:nvPr>
            <p:ph type="title"/>
          </p:nvPr>
        </p:nvSpPr>
        <p:spPr>
          <a:xfrm>
            <a:off x="0" y="228600"/>
            <a:ext cx="9144000"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3600"/>
              <a:buFont typeface="Calibri"/>
              <a:buNone/>
              <a:defRPr b="0"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5" name="Google Shape;185;p95"/>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6" name="Google Shape;186;p95"/>
          <p:cNvSpPr txBox="1"/>
          <p:nvPr>
            <p:ph idx="2" type="body"/>
          </p:nvPr>
        </p:nvSpPr>
        <p:spPr>
          <a:xfrm>
            <a:off x="3465912" y="6605650"/>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7" name="Google Shape;187;p95"/>
          <p:cNvSpPr txBox="1"/>
          <p:nvPr>
            <p:ph idx="3"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Bar-Six Content Placeholders">
  <p:cSld name="NoBar-Six Content Placeholders">
    <p:spTree>
      <p:nvGrpSpPr>
        <p:cNvPr id="188" name="Shape 188"/>
        <p:cNvGrpSpPr/>
        <p:nvPr/>
      </p:nvGrpSpPr>
      <p:grpSpPr>
        <a:xfrm>
          <a:off x="0" y="0"/>
          <a:ext cx="0" cy="0"/>
          <a:chOff x="0" y="0"/>
          <a:chExt cx="0" cy="0"/>
        </a:xfrm>
      </p:grpSpPr>
      <p:sp>
        <p:nvSpPr>
          <p:cNvPr id="189" name="Google Shape;189;p96"/>
          <p:cNvSpPr txBox="1"/>
          <p:nvPr>
            <p:ph type="title"/>
          </p:nvPr>
        </p:nvSpPr>
        <p:spPr>
          <a:xfrm>
            <a:off x="0" y="228600"/>
            <a:ext cx="9144000" cy="639762"/>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3600"/>
              <a:buFont typeface="Calibri"/>
              <a:buNone/>
              <a:defRPr b="0"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0" name="Google Shape;190;p96"/>
          <p:cNvSpPr txBox="1"/>
          <p:nvPr>
            <p:ph idx="1" type="body"/>
          </p:nvPr>
        </p:nvSpPr>
        <p:spPr>
          <a:xfrm>
            <a:off x="533400" y="1066800"/>
            <a:ext cx="8153400" cy="838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1" name="Google Shape;191;p96"/>
          <p:cNvSpPr txBox="1"/>
          <p:nvPr>
            <p:ph idx="2" type="body"/>
          </p:nvPr>
        </p:nvSpPr>
        <p:spPr>
          <a:xfrm>
            <a:off x="533400" y="2011680"/>
            <a:ext cx="8153400" cy="762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2" name="Google Shape;192;p96"/>
          <p:cNvSpPr txBox="1"/>
          <p:nvPr>
            <p:ph idx="3" type="body"/>
          </p:nvPr>
        </p:nvSpPr>
        <p:spPr>
          <a:xfrm>
            <a:off x="533400" y="2880360"/>
            <a:ext cx="8153400" cy="685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3" name="Google Shape;193;p96"/>
          <p:cNvSpPr txBox="1"/>
          <p:nvPr>
            <p:ph idx="4" type="body"/>
          </p:nvPr>
        </p:nvSpPr>
        <p:spPr>
          <a:xfrm>
            <a:off x="533400" y="3672840"/>
            <a:ext cx="8153400" cy="838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4" name="Google Shape;194;p96"/>
          <p:cNvSpPr txBox="1"/>
          <p:nvPr>
            <p:ph idx="5" type="body"/>
          </p:nvPr>
        </p:nvSpPr>
        <p:spPr>
          <a:xfrm>
            <a:off x="533400" y="4617720"/>
            <a:ext cx="8153400" cy="9144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5" name="Google Shape;195;p96"/>
          <p:cNvSpPr txBox="1"/>
          <p:nvPr>
            <p:ph idx="6" type="body"/>
          </p:nvPr>
        </p:nvSpPr>
        <p:spPr>
          <a:xfrm>
            <a:off x="533400" y="5638800"/>
            <a:ext cx="8153400" cy="762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6" name="Google Shape;196;p96"/>
          <p:cNvSpPr txBox="1"/>
          <p:nvPr>
            <p:ph idx="7" type="body"/>
          </p:nvPr>
        </p:nvSpPr>
        <p:spPr>
          <a:xfrm>
            <a:off x="3465912" y="6529450"/>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7" name="Google Shape;197;p96"/>
          <p:cNvSpPr txBox="1"/>
          <p:nvPr>
            <p:ph idx="8"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Tagline-Gray BG, Title &amp; Subtitle Right">
  <p:cSld name="RedTagline-Gray BG, Title &amp; Subtitle Right">
    <p:spTree>
      <p:nvGrpSpPr>
        <p:cNvPr id="24" name="Shape 24"/>
        <p:cNvGrpSpPr/>
        <p:nvPr/>
      </p:nvGrpSpPr>
      <p:grpSpPr>
        <a:xfrm>
          <a:off x="0" y="0"/>
          <a:ext cx="0" cy="0"/>
          <a:chOff x="0" y="0"/>
          <a:chExt cx="0" cy="0"/>
        </a:xfrm>
      </p:grpSpPr>
      <p:sp>
        <p:nvSpPr>
          <p:cNvPr id="25" name="Google Shape;25;p74"/>
          <p:cNvSpPr/>
          <p:nvPr/>
        </p:nvSpPr>
        <p:spPr>
          <a:xfrm>
            <a:off x="342900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 name="Google Shape;26;p74"/>
          <p:cNvSpPr txBox="1"/>
          <p:nvPr>
            <p:ph type="ctrTitle"/>
          </p:nvPr>
        </p:nvSpPr>
        <p:spPr>
          <a:xfrm>
            <a:off x="3436620" y="3581400"/>
            <a:ext cx="5699760" cy="609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74"/>
          <p:cNvSpPr txBox="1"/>
          <p:nvPr>
            <p:ph idx="1" type="body"/>
          </p:nvPr>
        </p:nvSpPr>
        <p:spPr>
          <a:xfrm>
            <a:off x="3436620" y="4260273"/>
            <a:ext cx="5699760" cy="692727"/>
          </a:xfrm>
          <a:prstGeom prst="rect">
            <a:avLst/>
          </a:prstGeom>
          <a:noFill/>
          <a:ln>
            <a:noFill/>
          </a:ln>
        </p:spPr>
        <p:txBody>
          <a:bodyPr anchorCtr="0" anchor="t" bIns="45700" lIns="91425" spcFirstLastPara="1" rIns="91425" wrap="square" tIns="45700">
            <a:noAutofit/>
          </a:bodyPr>
          <a:lstStyle>
            <a:lvl1pPr indent="-228600" lvl="0" marL="457200" marR="0" rtl="0" algn="r">
              <a:lnSpc>
                <a:spcPct val="100000"/>
              </a:lnSpc>
              <a:spcBef>
                <a:spcPts val="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228600" lvl="3" marL="18288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indent="-228600" lvl="4" marL="22860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74"/>
          <p:cNvSpPr txBox="1"/>
          <p:nvPr>
            <p:ph idx="2" type="body"/>
          </p:nvPr>
        </p:nvSpPr>
        <p:spPr>
          <a:xfrm>
            <a:off x="6477000" y="6422066"/>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Calibri"/>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Bar-12 Content Placeholders">
  <p:cSld name="NoBar-12 Content Placeholders">
    <p:spTree>
      <p:nvGrpSpPr>
        <p:cNvPr id="198" name="Shape 198"/>
        <p:cNvGrpSpPr/>
        <p:nvPr/>
      </p:nvGrpSpPr>
      <p:grpSpPr>
        <a:xfrm>
          <a:off x="0" y="0"/>
          <a:ext cx="0" cy="0"/>
          <a:chOff x="0" y="0"/>
          <a:chExt cx="0" cy="0"/>
        </a:xfrm>
      </p:grpSpPr>
      <p:sp>
        <p:nvSpPr>
          <p:cNvPr id="199" name="Google Shape;199;p97"/>
          <p:cNvSpPr txBox="1"/>
          <p:nvPr>
            <p:ph type="title"/>
          </p:nvPr>
        </p:nvSpPr>
        <p:spPr>
          <a:xfrm>
            <a:off x="0" y="228600"/>
            <a:ext cx="9144000" cy="639762"/>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3600"/>
              <a:buFont typeface="Calibri"/>
              <a:buNone/>
              <a:defRPr b="0"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0" name="Google Shape;200;p97"/>
          <p:cNvSpPr txBox="1"/>
          <p:nvPr>
            <p:ph idx="1" type="body"/>
          </p:nvPr>
        </p:nvSpPr>
        <p:spPr>
          <a:xfrm>
            <a:off x="159416" y="1066800"/>
            <a:ext cx="4114800" cy="822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1" name="Google Shape;201;p97"/>
          <p:cNvSpPr txBox="1"/>
          <p:nvPr>
            <p:ph idx="2" type="body"/>
          </p:nvPr>
        </p:nvSpPr>
        <p:spPr>
          <a:xfrm>
            <a:off x="159416" y="1981200"/>
            <a:ext cx="4114800" cy="822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2" name="Google Shape;202;p97"/>
          <p:cNvSpPr txBox="1"/>
          <p:nvPr>
            <p:ph idx="3" type="body"/>
          </p:nvPr>
        </p:nvSpPr>
        <p:spPr>
          <a:xfrm>
            <a:off x="159416" y="2895600"/>
            <a:ext cx="4114800" cy="822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3" name="Google Shape;203;p97"/>
          <p:cNvSpPr txBox="1"/>
          <p:nvPr>
            <p:ph idx="4" type="body"/>
          </p:nvPr>
        </p:nvSpPr>
        <p:spPr>
          <a:xfrm>
            <a:off x="159416" y="3810000"/>
            <a:ext cx="4114800" cy="822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4" name="Google Shape;204;p97"/>
          <p:cNvSpPr txBox="1"/>
          <p:nvPr>
            <p:ph idx="5" type="body"/>
          </p:nvPr>
        </p:nvSpPr>
        <p:spPr>
          <a:xfrm>
            <a:off x="159416" y="4724400"/>
            <a:ext cx="4114800" cy="822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5" name="Google Shape;205;p97"/>
          <p:cNvSpPr txBox="1"/>
          <p:nvPr>
            <p:ph idx="6" type="body"/>
          </p:nvPr>
        </p:nvSpPr>
        <p:spPr>
          <a:xfrm>
            <a:off x="159416" y="5638800"/>
            <a:ext cx="4114800" cy="822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6" name="Google Shape;206;p97"/>
          <p:cNvSpPr txBox="1"/>
          <p:nvPr>
            <p:ph idx="7" type="body"/>
          </p:nvPr>
        </p:nvSpPr>
        <p:spPr>
          <a:xfrm>
            <a:off x="4800600" y="1066800"/>
            <a:ext cx="4114800" cy="82296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7" name="Google Shape;207;p97"/>
          <p:cNvSpPr txBox="1"/>
          <p:nvPr>
            <p:ph idx="8" type="body"/>
          </p:nvPr>
        </p:nvSpPr>
        <p:spPr>
          <a:xfrm>
            <a:off x="4800600" y="1981200"/>
            <a:ext cx="4114800" cy="82296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8" name="Google Shape;208;p97"/>
          <p:cNvSpPr txBox="1"/>
          <p:nvPr>
            <p:ph idx="9" type="body"/>
          </p:nvPr>
        </p:nvSpPr>
        <p:spPr>
          <a:xfrm>
            <a:off x="4800600" y="2895600"/>
            <a:ext cx="4114800" cy="82296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9" name="Google Shape;209;p97"/>
          <p:cNvSpPr txBox="1"/>
          <p:nvPr>
            <p:ph idx="13" type="body"/>
          </p:nvPr>
        </p:nvSpPr>
        <p:spPr>
          <a:xfrm>
            <a:off x="4800600" y="3810000"/>
            <a:ext cx="4114800" cy="82296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0" name="Google Shape;210;p97"/>
          <p:cNvSpPr txBox="1"/>
          <p:nvPr>
            <p:ph idx="14" type="body"/>
          </p:nvPr>
        </p:nvSpPr>
        <p:spPr>
          <a:xfrm>
            <a:off x="4800600" y="4724400"/>
            <a:ext cx="4114800" cy="82296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1" name="Google Shape;211;p97"/>
          <p:cNvSpPr txBox="1"/>
          <p:nvPr>
            <p:ph idx="15" type="body"/>
          </p:nvPr>
        </p:nvSpPr>
        <p:spPr>
          <a:xfrm>
            <a:off x="4800600" y="5638800"/>
            <a:ext cx="4114800" cy="82296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2" name="Google Shape;212;p97"/>
          <p:cNvSpPr txBox="1"/>
          <p:nvPr>
            <p:ph idx="16" type="body"/>
          </p:nvPr>
        </p:nvSpPr>
        <p:spPr>
          <a:xfrm>
            <a:off x="3467512" y="6529450"/>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3" name="Google Shape;213;p97"/>
          <p:cNvSpPr txBox="1"/>
          <p:nvPr>
            <p:ph idx="17"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Bar-Two Content">
  <p:cSld name="NoBar-Two Content">
    <p:spTree>
      <p:nvGrpSpPr>
        <p:cNvPr id="214" name="Shape 214"/>
        <p:cNvGrpSpPr/>
        <p:nvPr/>
      </p:nvGrpSpPr>
      <p:grpSpPr>
        <a:xfrm>
          <a:off x="0" y="0"/>
          <a:ext cx="0" cy="0"/>
          <a:chOff x="0" y="0"/>
          <a:chExt cx="0" cy="0"/>
        </a:xfrm>
      </p:grpSpPr>
      <p:sp>
        <p:nvSpPr>
          <p:cNvPr id="215" name="Google Shape;215;p98"/>
          <p:cNvSpPr txBox="1"/>
          <p:nvPr>
            <p:ph type="title"/>
          </p:nvPr>
        </p:nvSpPr>
        <p:spPr>
          <a:xfrm>
            <a:off x="-1" y="228600"/>
            <a:ext cx="9144001"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3600"/>
              <a:buFont typeface="Calibri"/>
              <a:buNone/>
              <a:defRPr b="0"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6" name="Google Shape;216;p98"/>
          <p:cNvSpPr txBox="1"/>
          <p:nvPr>
            <p:ph idx="1" type="body"/>
          </p:nvPr>
        </p:nvSpPr>
        <p:spPr>
          <a:xfrm>
            <a:off x="457200" y="914400"/>
            <a:ext cx="4038600" cy="56159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7" name="Google Shape;217;p98"/>
          <p:cNvSpPr txBox="1"/>
          <p:nvPr>
            <p:ph idx="2" type="body"/>
          </p:nvPr>
        </p:nvSpPr>
        <p:spPr>
          <a:xfrm>
            <a:off x="4648200" y="914400"/>
            <a:ext cx="4038600" cy="56159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8" name="Google Shape;218;p98"/>
          <p:cNvSpPr txBox="1"/>
          <p:nvPr>
            <p:ph idx="3" type="body"/>
          </p:nvPr>
        </p:nvSpPr>
        <p:spPr>
          <a:xfrm>
            <a:off x="3465912" y="6553200"/>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9" name="Google Shape;219;p98"/>
          <p:cNvSpPr txBox="1"/>
          <p:nvPr>
            <p:ph idx="4"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Bar-Two-Up Comparison">
  <p:cSld name="NoBar-Two-Up Comparison">
    <p:spTree>
      <p:nvGrpSpPr>
        <p:cNvPr id="220" name="Shape 220"/>
        <p:cNvGrpSpPr/>
        <p:nvPr/>
      </p:nvGrpSpPr>
      <p:grpSpPr>
        <a:xfrm>
          <a:off x="0" y="0"/>
          <a:ext cx="0" cy="0"/>
          <a:chOff x="0" y="0"/>
          <a:chExt cx="0" cy="0"/>
        </a:xfrm>
      </p:grpSpPr>
      <p:sp>
        <p:nvSpPr>
          <p:cNvPr id="221" name="Google Shape;221;p99"/>
          <p:cNvSpPr txBox="1"/>
          <p:nvPr>
            <p:ph type="title"/>
          </p:nvPr>
        </p:nvSpPr>
        <p:spPr>
          <a:xfrm>
            <a:off x="-20713" y="228600"/>
            <a:ext cx="9185426"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3600"/>
              <a:buFont typeface="Calibri"/>
              <a:buNone/>
              <a:defRPr b="0"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2" name="Google Shape;222;p99"/>
          <p:cNvSpPr txBox="1"/>
          <p:nvPr>
            <p:ph idx="1" type="body"/>
          </p:nvPr>
        </p:nvSpPr>
        <p:spPr>
          <a:xfrm>
            <a:off x="455612" y="960438"/>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23" name="Google Shape;223;p99"/>
          <p:cNvSpPr txBox="1"/>
          <p:nvPr>
            <p:ph idx="2" type="body"/>
          </p:nvPr>
        </p:nvSpPr>
        <p:spPr>
          <a:xfrm>
            <a:off x="457201" y="1600200"/>
            <a:ext cx="4040188" cy="491220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24" name="Google Shape;224;p99"/>
          <p:cNvSpPr txBox="1"/>
          <p:nvPr>
            <p:ph idx="3" type="body"/>
          </p:nvPr>
        </p:nvSpPr>
        <p:spPr>
          <a:xfrm>
            <a:off x="4645026" y="960438"/>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25" name="Google Shape;225;p99"/>
          <p:cNvSpPr txBox="1"/>
          <p:nvPr>
            <p:ph idx="4" type="body"/>
          </p:nvPr>
        </p:nvSpPr>
        <p:spPr>
          <a:xfrm>
            <a:off x="4645026" y="1600200"/>
            <a:ext cx="4041775" cy="491220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26" name="Google Shape;226;p99"/>
          <p:cNvSpPr txBox="1"/>
          <p:nvPr>
            <p:ph idx="5" type="body"/>
          </p:nvPr>
        </p:nvSpPr>
        <p:spPr>
          <a:xfrm>
            <a:off x="3465912" y="6553200"/>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7" name="Google Shape;227;p99"/>
          <p:cNvSpPr txBox="1"/>
          <p:nvPr>
            <p:ph idx="6"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Bar-4-up_Comparison">
  <p:cSld name="NoBar-4-up_Comparison">
    <p:spTree>
      <p:nvGrpSpPr>
        <p:cNvPr id="228" name="Shape 228"/>
        <p:cNvGrpSpPr/>
        <p:nvPr/>
      </p:nvGrpSpPr>
      <p:grpSpPr>
        <a:xfrm>
          <a:off x="0" y="0"/>
          <a:ext cx="0" cy="0"/>
          <a:chOff x="0" y="0"/>
          <a:chExt cx="0" cy="0"/>
        </a:xfrm>
      </p:grpSpPr>
      <p:sp>
        <p:nvSpPr>
          <p:cNvPr id="229" name="Google Shape;229;p100"/>
          <p:cNvSpPr txBox="1"/>
          <p:nvPr>
            <p:ph type="title"/>
          </p:nvPr>
        </p:nvSpPr>
        <p:spPr>
          <a:xfrm>
            <a:off x="-20713" y="228600"/>
            <a:ext cx="9185426"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3600"/>
              <a:buFont typeface="Calibri"/>
              <a:buNone/>
              <a:defRPr b="0"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0" name="Google Shape;230;p100"/>
          <p:cNvSpPr txBox="1"/>
          <p:nvPr>
            <p:ph idx="1" type="body"/>
          </p:nvPr>
        </p:nvSpPr>
        <p:spPr>
          <a:xfrm>
            <a:off x="457201" y="960438"/>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31" name="Google Shape;231;p100"/>
          <p:cNvSpPr txBox="1"/>
          <p:nvPr>
            <p:ph idx="2" type="body"/>
          </p:nvPr>
        </p:nvSpPr>
        <p:spPr>
          <a:xfrm>
            <a:off x="457201" y="1600200"/>
            <a:ext cx="4040188" cy="1752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32" name="Google Shape;232;p100"/>
          <p:cNvSpPr txBox="1"/>
          <p:nvPr>
            <p:ph idx="3" type="body"/>
          </p:nvPr>
        </p:nvSpPr>
        <p:spPr>
          <a:xfrm>
            <a:off x="4645026" y="960438"/>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33" name="Google Shape;233;p100"/>
          <p:cNvSpPr txBox="1"/>
          <p:nvPr>
            <p:ph idx="4" type="body"/>
          </p:nvPr>
        </p:nvSpPr>
        <p:spPr>
          <a:xfrm>
            <a:off x="4645026" y="1600200"/>
            <a:ext cx="4041775" cy="1752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34" name="Google Shape;234;p100"/>
          <p:cNvSpPr txBox="1"/>
          <p:nvPr>
            <p:ph idx="5" type="body"/>
          </p:nvPr>
        </p:nvSpPr>
        <p:spPr>
          <a:xfrm>
            <a:off x="457200" y="3581400"/>
            <a:ext cx="4038600" cy="609600"/>
          </a:xfrm>
          <a:prstGeom prst="rect">
            <a:avLst/>
          </a:prstGeom>
          <a:noFill/>
          <a:ln>
            <a:noFill/>
          </a:ln>
        </p:spPr>
        <p:txBody>
          <a:bodyPr anchorCtr="0" anchor="b" bIns="45700" lIns="91425" spcFirstLastPara="1" rIns="91425" wrap="square" tIns="45700">
            <a:noAutofit/>
          </a:bodyPr>
          <a:lstStyle>
            <a:lvl1pPr indent="-355600" lvl="0" marL="457200" marR="0" rtl="0" algn="l">
              <a:spcBef>
                <a:spcPts val="400"/>
              </a:spcBef>
              <a:spcAft>
                <a:spcPts val="0"/>
              </a:spcAft>
              <a:buClr>
                <a:schemeClr val="dk1"/>
              </a:buClr>
              <a:buSzPts val="2000"/>
              <a:buFont typeface="Arial"/>
              <a:buChar char="•"/>
              <a:defRPr b="1" i="0" sz="20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5" name="Google Shape;235;p100"/>
          <p:cNvSpPr txBox="1"/>
          <p:nvPr>
            <p:ph idx="6" type="body"/>
          </p:nvPr>
        </p:nvSpPr>
        <p:spPr>
          <a:xfrm>
            <a:off x="457200" y="4191000"/>
            <a:ext cx="4040188" cy="1752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36" name="Google Shape;236;p100"/>
          <p:cNvSpPr txBox="1"/>
          <p:nvPr>
            <p:ph idx="7" type="body"/>
          </p:nvPr>
        </p:nvSpPr>
        <p:spPr>
          <a:xfrm>
            <a:off x="4648200" y="3581400"/>
            <a:ext cx="4038600" cy="609600"/>
          </a:xfrm>
          <a:prstGeom prst="rect">
            <a:avLst/>
          </a:prstGeom>
          <a:noFill/>
          <a:ln>
            <a:noFill/>
          </a:ln>
        </p:spPr>
        <p:txBody>
          <a:bodyPr anchorCtr="0" anchor="b" bIns="45700" lIns="91425" spcFirstLastPara="1" rIns="91425" wrap="square" tIns="45700">
            <a:noAutofit/>
          </a:bodyPr>
          <a:lstStyle>
            <a:lvl1pPr indent="-355600" lvl="0" marL="457200" marR="0" rtl="0" algn="l">
              <a:spcBef>
                <a:spcPts val="400"/>
              </a:spcBef>
              <a:spcAft>
                <a:spcPts val="0"/>
              </a:spcAft>
              <a:buClr>
                <a:schemeClr val="dk1"/>
              </a:buClr>
              <a:buSzPts val="2000"/>
              <a:buFont typeface="Arial"/>
              <a:buChar char="•"/>
              <a:defRPr b="1" i="0" sz="20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7" name="Google Shape;237;p100"/>
          <p:cNvSpPr txBox="1"/>
          <p:nvPr>
            <p:ph idx="8" type="body"/>
          </p:nvPr>
        </p:nvSpPr>
        <p:spPr>
          <a:xfrm>
            <a:off x="4645025" y="4191000"/>
            <a:ext cx="4041775" cy="1752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indent="-342900" lvl="1" marL="9144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30200" lvl="5" marL="27432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38" name="Google Shape;238;p100"/>
          <p:cNvSpPr txBox="1"/>
          <p:nvPr>
            <p:ph idx="9" type="body"/>
          </p:nvPr>
        </p:nvSpPr>
        <p:spPr>
          <a:xfrm>
            <a:off x="3465912" y="6019800"/>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9" name="Google Shape;239;p100"/>
          <p:cNvSpPr txBox="1"/>
          <p:nvPr>
            <p:ph idx="13"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Bar-Content with Left Side-Caption">
  <p:cSld name="NoBar-Content with Left Side-Caption">
    <p:spTree>
      <p:nvGrpSpPr>
        <p:cNvPr id="240" name="Shape 240"/>
        <p:cNvGrpSpPr/>
        <p:nvPr/>
      </p:nvGrpSpPr>
      <p:grpSpPr>
        <a:xfrm>
          <a:off x="0" y="0"/>
          <a:ext cx="0" cy="0"/>
          <a:chOff x="0" y="0"/>
          <a:chExt cx="0" cy="0"/>
        </a:xfrm>
      </p:grpSpPr>
      <p:sp>
        <p:nvSpPr>
          <p:cNvPr id="241" name="Google Shape;241;p101"/>
          <p:cNvSpPr txBox="1"/>
          <p:nvPr>
            <p:ph type="title"/>
          </p:nvPr>
        </p:nvSpPr>
        <p:spPr>
          <a:xfrm>
            <a:off x="457201" y="304800"/>
            <a:ext cx="3008313" cy="838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1800"/>
              <a:buFont typeface="Calibri"/>
              <a:buNone/>
              <a:defRPr b="1" i="0" sz="18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2" name="Google Shape;242;p101"/>
          <p:cNvSpPr txBox="1"/>
          <p:nvPr>
            <p:ph idx="1" type="body"/>
          </p:nvPr>
        </p:nvSpPr>
        <p:spPr>
          <a:xfrm>
            <a:off x="457201" y="1143000"/>
            <a:ext cx="3008313" cy="5334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43" name="Google Shape;243;p101"/>
          <p:cNvSpPr txBox="1"/>
          <p:nvPr>
            <p:ph idx="2" type="body"/>
          </p:nvPr>
        </p:nvSpPr>
        <p:spPr>
          <a:xfrm>
            <a:off x="3575050" y="304800"/>
            <a:ext cx="5111751" cy="617981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4" name="Google Shape;244;p101"/>
          <p:cNvSpPr txBox="1"/>
          <p:nvPr>
            <p:ph idx="3" type="body"/>
          </p:nvPr>
        </p:nvSpPr>
        <p:spPr>
          <a:xfrm>
            <a:off x="4999894" y="6488875"/>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5" name="Google Shape;245;p101"/>
          <p:cNvSpPr txBox="1"/>
          <p:nvPr>
            <p:ph idx="4"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Bar-Content with Right Side-Caption">
  <p:cSld name="NoBar-Content with Right Side-Caption">
    <p:spTree>
      <p:nvGrpSpPr>
        <p:cNvPr id="246" name="Shape 246"/>
        <p:cNvGrpSpPr/>
        <p:nvPr/>
      </p:nvGrpSpPr>
      <p:grpSpPr>
        <a:xfrm>
          <a:off x="0" y="0"/>
          <a:ext cx="0" cy="0"/>
          <a:chOff x="0" y="0"/>
          <a:chExt cx="0" cy="0"/>
        </a:xfrm>
      </p:grpSpPr>
      <p:sp>
        <p:nvSpPr>
          <p:cNvPr id="247" name="Google Shape;247;p102"/>
          <p:cNvSpPr txBox="1"/>
          <p:nvPr>
            <p:ph type="title"/>
          </p:nvPr>
        </p:nvSpPr>
        <p:spPr>
          <a:xfrm>
            <a:off x="5678487" y="304800"/>
            <a:ext cx="3008313" cy="838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1800"/>
              <a:buFont typeface="Calibri"/>
              <a:buNone/>
              <a:defRPr b="1" i="0" sz="18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8" name="Google Shape;248;p102"/>
          <p:cNvSpPr txBox="1"/>
          <p:nvPr>
            <p:ph idx="1" type="body"/>
          </p:nvPr>
        </p:nvSpPr>
        <p:spPr>
          <a:xfrm>
            <a:off x="5678487" y="1143000"/>
            <a:ext cx="3008313" cy="5334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49" name="Google Shape;249;p102"/>
          <p:cNvSpPr txBox="1"/>
          <p:nvPr>
            <p:ph idx="2" type="body"/>
          </p:nvPr>
        </p:nvSpPr>
        <p:spPr>
          <a:xfrm>
            <a:off x="457200" y="304800"/>
            <a:ext cx="5111751" cy="617981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8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8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8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0" name="Google Shape;250;p102"/>
          <p:cNvSpPr txBox="1"/>
          <p:nvPr>
            <p:ph idx="3" type="body"/>
          </p:nvPr>
        </p:nvSpPr>
        <p:spPr>
          <a:xfrm>
            <a:off x="1908587" y="6488875"/>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1" name="Google Shape;251;p102"/>
          <p:cNvSpPr txBox="1"/>
          <p:nvPr>
            <p:ph idx="4"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Bar-Picture with Caption">
  <p:cSld name="NoBar-Picture with Caption">
    <p:spTree>
      <p:nvGrpSpPr>
        <p:cNvPr id="252" name="Shape 252"/>
        <p:cNvGrpSpPr/>
        <p:nvPr/>
      </p:nvGrpSpPr>
      <p:grpSpPr>
        <a:xfrm>
          <a:off x="0" y="0"/>
          <a:ext cx="0" cy="0"/>
          <a:chOff x="0" y="0"/>
          <a:chExt cx="0" cy="0"/>
        </a:xfrm>
      </p:grpSpPr>
      <p:sp>
        <p:nvSpPr>
          <p:cNvPr id="253" name="Google Shape;253;p103"/>
          <p:cNvSpPr txBox="1"/>
          <p:nvPr>
            <p:ph type="title"/>
          </p:nvPr>
        </p:nvSpPr>
        <p:spPr>
          <a:xfrm>
            <a:off x="1828800" y="5253037"/>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2400"/>
              <a:buFont typeface="Calibri"/>
              <a:buNone/>
              <a:defRPr b="1" i="0" sz="24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4" name="Google Shape;254;p103"/>
          <p:cNvSpPr txBox="1"/>
          <p:nvPr>
            <p:ph idx="1" type="body"/>
          </p:nvPr>
        </p:nvSpPr>
        <p:spPr>
          <a:xfrm>
            <a:off x="1828800" y="5895975"/>
            <a:ext cx="5486400" cy="609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55" name="Google Shape;255;p103"/>
          <p:cNvSpPr/>
          <p:nvPr>
            <p:ph idx="2" type="pic"/>
          </p:nvPr>
        </p:nvSpPr>
        <p:spPr>
          <a:xfrm>
            <a:off x="1028700" y="128650"/>
            <a:ext cx="7086600" cy="4944623"/>
          </a:xfrm>
          <a:prstGeom prst="rect">
            <a:avLst/>
          </a:prstGeom>
          <a:noFill/>
          <a:ln>
            <a:noFill/>
          </a:ln>
        </p:spPr>
      </p:sp>
      <p:sp>
        <p:nvSpPr>
          <p:cNvPr id="256" name="Google Shape;256;p103"/>
          <p:cNvSpPr txBox="1"/>
          <p:nvPr>
            <p:ph idx="3" type="body"/>
          </p:nvPr>
        </p:nvSpPr>
        <p:spPr>
          <a:xfrm>
            <a:off x="3357063" y="5105400"/>
            <a:ext cx="2429874"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7" name="Google Shape;257;p103"/>
          <p:cNvSpPr txBox="1"/>
          <p:nvPr>
            <p:ph idx="4"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Bar-Title and Video">
  <p:cSld name="NoBar-Title and Video">
    <p:spTree>
      <p:nvGrpSpPr>
        <p:cNvPr id="258" name="Shape 258"/>
        <p:cNvGrpSpPr/>
        <p:nvPr/>
      </p:nvGrpSpPr>
      <p:grpSpPr>
        <a:xfrm>
          <a:off x="0" y="0"/>
          <a:ext cx="0" cy="0"/>
          <a:chOff x="0" y="0"/>
          <a:chExt cx="0" cy="0"/>
        </a:xfrm>
      </p:grpSpPr>
      <p:sp>
        <p:nvSpPr>
          <p:cNvPr id="259" name="Google Shape;259;p104"/>
          <p:cNvSpPr txBox="1"/>
          <p:nvPr>
            <p:ph type="title"/>
          </p:nvPr>
        </p:nvSpPr>
        <p:spPr>
          <a:xfrm>
            <a:off x="-2251" y="228600"/>
            <a:ext cx="9172252"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2"/>
              </a:buClr>
              <a:buSzPts val="3600"/>
              <a:buFont typeface="Calibri"/>
              <a:buNone/>
              <a:defRPr b="0"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0" name="Google Shape;260;p104"/>
          <p:cNvSpPr/>
          <p:nvPr>
            <p:ph idx="2" type="media"/>
          </p:nvPr>
        </p:nvSpPr>
        <p:spPr>
          <a:xfrm>
            <a:off x="0" y="1066799"/>
            <a:ext cx="9144000" cy="5315957"/>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1" name="Google Shape;261;p104"/>
          <p:cNvSpPr txBox="1"/>
          <p:nvPr>
            <p:ph idx="1"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Tagline-Gray BG, Title &amp; Subtitle Left">
  <p:cSld name="No Tagline-Gray BG, Title &amp; Subtitle Left">
    <p:spTree>
      <p:nvGrpSpPr>
        <p:cNvPr id="264" name="Shape 264"/>
        <p:cNvGrpSpPr/>
        <p:nvPr/>
      </p:nvGrpSpPr>
      <p:grpSpPr>
        <a:xfrm>
          <a:off x="0" y="0"/>
          <a:ext cx="0" cy="0"/>
          <a:chOff x="0" y="0"/>
          <a:chExt cx="0" cy="0"/>
        </a:xfrm>
      </p:grpSpPr>
      <p:sp>
        <p:nvSpPr>
          <p:cNvPr id="265" name="Google Shape;265;p106"/>
          <p:cNvSpPr/>
          <p:nvPr/>
        </p:nvSpPr>
        <p:spPr>
          <a:xfrm>
            <a:off x="0" y="32766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06"/>
          <p:cNvSpPr txBox="1"/>
          <p:nvPr>
            <p:ph type="ctrTitle"/>
          </p:nvPr>
        </p:nvSpPr>
        <p:spPr>
          <a:xfrm>
            <a:off x="228600" y="3429000"/>
            <a:ext cx="5105400" cy="609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7" name="Google Shape;267;p106"/>
          <p:cNvSpPr txBox="1"/>
          <p:nvPr>
            <p:ph idx="1" type="body"/>
          </p:nvPr>
        </p:nvSpPr>
        <p:spPr>
          <a:xfrm>
            <a:off x="228600" y="4114800"/>
            <a:ext cx="5105400" cy="685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228600" lvl="3" marL="18288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indent="-228600" lvl="4" marL="22860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8" name="Google Shape;268;p106"/>
          <p:cNvSpPr txBox="1"/>
          <p:nvPr>
            <p:ph idx="2"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Tagline-Gray BG, Title &amp; Subtitle Right">
  <p:cSld name="No Tagline-Gray BG, Title &amp; Subtitle Right">
    <p:spTree>
      <p:nvGrpSpPr>
        <p:cNvPr id="269" name="Shape 269"/>
        <p:cNvGrpSpPr/>
        <p:nvPr/>
      </p:nvGrpSpPr>
      <p:grpSpPr>
        <a:xfrm>
          <a:off x="0" y="0"/>
          <a:ext cx="0" cy="0"/>
          <a:chOff x="0" y="0"/>
          <a:chExt cx="0" cy="0"/>
        </a:xfrm>
      </p:grpSpPr>
      <p:sp>
        <p:nvSpPr>
          <p:cNvPr id="270" name="Google Shape;270;p107"/>
          <p:cNvSpPr/>
          <p:nvPr/>
        </p:nvSpPr>
        <p:spPr>
          <a:xfrm>
            <a:off x="342900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07"/>
          <p:cNvSpPr txBox="1"/>
          <p:nvPr>
            <p:ph type="ctrTitle"/>
          </p:nvPr>
        </p:nvSpPr>
        <p:spPr>
          <a:xfrm>
            <a:off x="3733800" y="3581400"/>
            <a:ext cx="5181600" cy="609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r">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2" name="Google Shape;272;p107"/>
          <p:cNvSpPr txBox="1"/>
          <p:nvPr>
            <p:ph idx="1" type="body"/>
          </p:nvPr>
        </p:nvSpPr>
        <p:spPr>
          <a:xfrm>
            <a:off x="3733800" y="4260273"/>
            <a:ext cx="5181600" cy="692727"/>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228600" lvl="3" marL="18288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indent="-228600" lvl="4" marL="22860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3" name="Google Shape;273;p107"/>
          <p:cNvSpPr txBox="1"/>
          <p:nvPr>
            <p:ph idx="2"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Tagline-Gray BG, Title-Only Left">
  <p:cSld name="RedTagline-Gray BG, Title-Only Left">
    <p:spTree>
      <p:nvGrpSpPr>
        <p:cNvPr id="29" name="Shape 29"/>
        <p:cNvGrpSpPr/>
        <p:nvPr/>
      </p:nvGrpSpPr>
      <p:grpSpPr>
        <a:xfrm>
          <a:off x="0" y="0"/>
          <a:ext cx="0" cy="0"/>
          <a:chOff x="0" y="0"/>
          <a:chExt cx="0" cy="0"/>
        </a:xfrm>
      </p:grpSpPr>
      <p:sp>
        <p:nvSpPr>
          <p:cNvPr id="30" name="Google Shape;30;p75"/>
          <p:cNvSpPr/>
          <p:nvPr/>
        </p:nvSpPr>
        <p:spPr>
          <a:xfrm>
            <a:off x="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Google Shape;31;p75"/>
          <p:cNvSpPr txBox="1"/>
          <p:nvPr>
            <p:ph type="ctrTitle"/>
          </p:nvPr>
        </p:nvSpPr>
        <p:spPr>
          <a:xfrm>
            <a:off x="49530" y="3581400"/>
            <a:ext cx="5615940" cy="1371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ct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75"/>
          <p:cNvSpPr txBox="1"/>
          <p:nvPr>
            <p:ph idx="1" type="body"/>
          </p:nvPr>
        </p:nvSpPr>
        <p:spPr>
          <a:xfrm>
            <a:off x="6477000" y="6422066"/>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Calibri"/>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Tagline-Gray BG, Title Only Left">
  <p:cSld name="No Tagline-Gray BG, Title Only Left">
    <p:spTree>
      <p:nvGrpSpPr>
        <p:cNvPr id="274" name="Shape 274"/>
        <p:cNvGrpSpPr/>
        <p:nvPr/>
      </p:nvGrpSpPr>
      <p:grpSpPr>
        <a:xfrm>
          <a:off x="0" y="0"/>
          <a:ext cx="0" cy="0"/>
          <a:chOff x="0" y="0"/>
          <a:chExt cx="0" cy="0"/>
        </a:xfrm>
      </p:grpSpPr>
      <p:sp>
        <p:nvSpPr>
          <p:cNvPr id="275" name="Google Shape;275;p108"/>
          <p:cNvSpPr/>
          <p:nvPr/>
        </p:nvSpPr>
        <p:spPr>
          <a:xfrm>
            <a:off x="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08"/>
          <p:cNvSpPr txBox="1"/>
          <p:nvPr>
            <p:ph type="ctrTitle"/>
          </p:nvPr>
        </p:nvSpPr>
        <p:spPr>
          <a:xfrm>
            <a:off x="228600" y="3581400"/>
            <a:ext cx="5105400" cy="1371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7" name="Google Shape;277;p108"/>
          <p:cNvSpPr txBox="1"/>
          <p:nvPr>
            <p:ph idx="1"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Tagline-Gray BG, Title Only Right">
  <p:cSld name="No Tagline-Gray BG, Title Only Right">
    <p:spTree>
      <p:nvGrpSpPr>
        <p:cNvPr id="278" name="Shape 278"/>
        <p:cNvGrpSpPr/>
        <p:nvPr/>
      </p:nvGrpSpPr>
      <p:grpSpPr>
        <a:xfrm>
          <a:off x="0" y="0"/>
          <a:ext cx="0" cy="0"/>
          <a:chOff x="0" y="0"/>
          <a:chExt cx="0" cy="0"/>
        </a:xfrm>
      </p:grpSpPr>
      <p:sp>
        <p:nvSpPr>
          <p:cNvPr id="279" name="Google Shape;279;p109"/>
          <p:cNvSpPr/>
          <p:nvPr/>
        </p:nvSpPr>
        <p:spPr>
          <a:xfrm>
            <a:off x="342900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09"/>
          <p:cNvSpPr txBox="1"/>
          <p:nvPr>
            <p:ph type="ctrTitle"/>
          </p:nvPr>
        </p:nvSpPr>
        <p:spPr>
          <a:xfrm>
            <a:off x="3733800" y="3581400"/>
            <a:ext cx="5181600" cy="1371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1" name="Google Shape;281;p109"/>
          <p:cNvSpPr txBox="1"/>
          <p:nvPr>
            <p:ph idx="1"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gline-SimpleTitle&amp;Subtitle">
  <p:cSld name="NoTagline-SimpleTitle&amp;Subtitle">
    <p:spTree>
      <p:nvGrpSpPr>
        <p:cNvPr id="282" name="Shape 282"/>
        <p:cNvGrpSpPr/>
        <p:nvPr/>
      </p:nvGrpSpPr>
      <p:grpSpPr>
        <a:xfrm>
          <a:off x="0" y="0"/>
          <a:ext cx="0" cy="0"/>
          <a:chOff x="0" y="0"/>
          <a:chExt cx="0" cy="0"/>
        </a:xfrm>
      </p:grpSpPr>
      <p:sp>
        <p:nvSpPr>
          <p:cNvPr id="283" name="Google Shape;283;p110"/>
          <p:cNvSpPr txBox="1"/>
          <p:nvPr>
            <p:ph type="ctrTitle"/>
          </p:nvPr>
        </p:nvSpPr>
        <p:spPr>
          <a:xfrm>
            <a:off x="0" y="2130426"/>
            <a:ext cx="9144000" cy="14700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800"/>
              <a:buFont typeface="Calibri"/>
              <a:buNone/>
              <a:defRPr b="0" i="0" sz="48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4" name="Google Shape;284;p1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6A6A6A"/>
              </a:buClr>
              <a:buSzPts val="3200"/>
              <a:buFont typeface="Arial"/>
              <a:buNone/>
              <a:defRPr b="0" i="0" sz="3200" u="none" cap="none" strike="noStrike">
                <a:solidFill>
                  <a:srgbClr val="6A6A6A"/>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85" name="Google Shape;285;p110"/>
          <p:cNvSpPr txBox="1"/>
          <p:nvPr>
            <p:ph idx="2"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gline-Text above Title">
  <p:cSld name="NoTagline-Text above Title">
    <p:spTree>
      <p:nvGrpSpPr>
        <p:cNvPr id="286" name="Shape 286"/>
        <p:cNvGrpSpPr/>
        <p:nvPr/>
      </p:nvGrpSpPr>
      <p:grpSpPr>
        <a:xfrm>
          <a:off x="0" y="0"/>
          <a:ext cx="0" cy="0"/>
          <a:chOff x="0" y="0"/>
          <a:chExt cx="0" cy="0"/>
        </a:xfrm>
      </p:grpSpPr>
      <p:sp>
        <p:nvSpPr>
          <p:cNvPr id="287" name="Google Shape;287;p111"/>
          <p:cNvSpPr txBox="1"/>
          <p:nvPr>
            <p:ph type="title"/>
          </p:nvPr>
        </p:nvSpPr>
        <p:spPr>
          <a:xfrm>
            <a:off x="685800"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3600"/>
              <a:buFont typeface="Calibri"/>
              <a:buNone/>
              <a:defRPr b="1"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8" name="Google Shape;288;p111"/>
          <p:cNvSpPr txBox="1"/>
          <p:nvPr>
            <p:ph idx="1" type="body"/>
          </p:nvPr>
        </p:nvSpPr>
        <p:spPr>
          <a:xfrm>
            <a:off x="685800" y="2906714"/>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6A6A6A"/>
              </a:buClr>
              <a:buSzPts val="2000"/>
              <a:buFont typeface="Arial"/>
              <a:buNone/>
              <a:defRPr b="0" i="0" sz="2000" u="none" cap="none" strike="noStrike">
                <a:solidFill>
                  <a:srgbClr val="6A6A6A"/>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89" name="Google Shape;289;p111"/>
          <p:cNvSpPr txBox="1"/>
          <p:nvPr>
            <p:ph idx="2"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gline-Title above text">
  <p:cSld name="NoTagline-Title above text">
    <p:spTree>
      <p:nvGrpSpPr>
        <p:cNvPr id="290" name="Shape 290"/>
        <p:cNvGrpSpPr/>
        <p:nvPr/>
      </p:nvGrpSpPr>
      <p:grpSpPr>
        <a:xfrm>
          <a:off x="0" y="0"/>
          <a:ext cx="0" cy="0"/>
          <a:chOff x="0" y="0"/>
          <a:chExt cx="0" cy="0"/>
        </a:xfrm>
      </p:grpSpPr>
      <p:sp>
        <p:nvSpPr>
          <p:cNvPr id="291" name="Google Shape;291;p112"/>
          <p:cNvSpPr txBox="1"/>
          <p:nvPr>
            <p:ph type="title"/>
          </p:nvPr>
        </p:nvSpPr>
        <p:spPr>
          <a:xfrm>
            <a:off x="685800" y="2775099"/>
            <a:ext cx="7772400" cy="1362075"/>
          </a:xfrm>
          <a:prstGeom prst="rect">
            <a:avLst/>
          </a:prstGeom>
          <a:noFill/>
          <a:ln>
            <a:noFill/>
          </a:ln>
        </p:spPr>
        <p:txBody>
          <a:bodyPr anchorCtr="0" anchor="b" bIns="45700" lIns="91425" spcFirstLastPara="1" rIns="91425" wrap="square" tIns="45700">
            <a:noAutofit/>
          </a:bodyPr>
          <a:lstStyle>
            <a:lvl1pPr lvl="0" marR="0" rtl="0" algn="l">
              <a:spcBef>
                <a:spcPts val="480"/>
              </a:spcBef>
              <a:spcAft>
                <a:spcPts val="0"/>
              </a:spcAft>
              <a:buClr>
                <a:schemeClr val="lt2"/>
              </a:buClr>
              <a:buSzPts val="3600"/>
              <a:buFont typeface="Calibri"/>
              <a:buNone/>
              <a:defRPr b="1"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2" name="Google Shape;292;p112"/>
          <p:cNvSpPr txBox="1"/>
          <p:nvPr>
            <p:ph idx="1" type="body"/>
          </p:nvPr>
        </p:nvSpPr>
        <p:spPr>
          <a:xfrm>
            <a:off x="685800" y="4138613"/>
            <a:ext cx="7772400" cy="15001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rgbClr val="6A6A6A"/>
              </a:buClr>
              <a:buSzPts val="2000"/>
              <a:buFont typeface="Arial"/>
              <a:buNone/>
              <a:defRPr b="0" i="0" sz="2000" u="none" cap="none" strike="noStrike">
                <a:solidFill>
                  <a:srgbClr val="6A6A6A"/>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93" name="Google Shape;293;p112"/>
          <p:cNvSpPr txBox="1"/>
          <p:nvPr>
            <p:ph idx="2" type="body"/>
          </p:nvPr>
        </p:nvSpPr>
        <p:spPr>
          <a:xfrm>
            <a:off x="5486400" y="6705600"/>
            <a:ext cx="3657600" cy="152400"/>
          </a:xfrm>
          <a:prstGeom prst="rect">
            <a:avLst/>
          </a:prstGeom>
          <a:noFill/>
          <a:ln>
            <a:noFill/>
          </a:ln>
        </p:spPr>
        <p:txBody>
          <a:bodyPr anchorCtr="0" anchor="t" bIns="0" lIns="0" spcFirstLastPara="1" rIns="45700" wrap="square" tIns="0">
            <a:noAutofit/>
          </a:bodyPr>
          <a:lstStyle>
            <a:lvl1pPr indent="-228600" lvl="0" marL="457200" marR="0" rtl="0" algn="r">
              <a:spcBef>
                <a:spcPts val="160"/>
              </a:spcBef>
              <a:spcAft>
                <a:spcPts val="0"/>
              </a:spcAft>
              <a:buClr>
                <a:srgbClr val="6A6A6A"/>
              </a:buClr>
              <a:buSzPts val="800"/>
              <a:buFont typeface="Arial"/>
              <a:buNone/>
              <a:defRPr b="0" i="0" sz="800" u="none" cap="none" strike="noStrike">
                <a:solidFill>
                  <a:srgbClr val="6A6A6A"/>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RedBar-Gray BG, Title &amp; Subtitle Left1_Title &amp; Subtitle Left">
  <p:cSld name="SmallRedBar-Gray BG, Title &amp; Subtitle Left1_Title &amp; Subtitle Left">
    <p:spTree>
      <p:nvGrpSpPr>
        <p:cNvPr id="297" name="Shape 297"/>
        <p:cNvGrpSpPr/>
        <p:nvPr/>
      </p:nvGrpSpPr>
      <p:grpSpPr>
        <a:xfrm>
          <a:off x="0" y="0"/>
          <a:ext cx="0" cy="0"/>
          <a:chOff x="0" y="0"/>
          <a:chExt cx="0" cy="0"/>
        </a:xfrm>
      </p:grpSpPr>
      <p:sp>
        <p:nvSpPr>
          <p:cNvPr id="298" name="Google Shape;298;p114"/>
          <p:cNvSpPr/>
          <p:nvPr/>
        </p:nvSpPr>
        <p:spPr>
          <a:xfrm>
            <a:off x="0" y="32766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14"/>
          <p:cNvSpPr txBox="1"/>
          <p:nvPr>
            <p:ph type="ctrTitle"/>
          </p:nvPr>
        </p:nvSpPr>
        <p:spPr>
          <a:xfrm>
            <a:off x="228600" y="3429000"/>
            <a:ext cx="5105400" cy="609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0" name="Google Shape;300;p114"/>
          <p:cNvSpPr txBox="1"/>
          <p:nvPr>
            <p:ph idx="1" type="body"/>
          </p:nvPr>
        </p:nvSpPr>
        <p:spPr>
          <a:xfrm>
            <a:off x="228600" y="4114800"/>
            <a:ext cx="5105400" cy="685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228600" lvl="3" marL="18288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indent="-228600" lvl="4" marL="2286000"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1" name="Google Shape;301;p114"/>
          <p:cNvSpPr txBox="1"/>
          <p:nvPr>
            <p:ph idx="2"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RedBar-Gray BG, Title &amp; Subtitle Left1_Title &amp; Subtitle Right">
  <p:cSld name="SmallRedBar-Gray BG, Title &amp; Subtitle Left1_Title &amp; Subtitle Right">
    <p:spTree>
      <p:nvGrpSpPr>
        <p:cNvPr id="302" name="Shape 302"/>
        <p:cNvGrpSpPr/>
        <p:nvPr/>
      </p:nvGrpSpPr>
      <p:grpSpPr>
        <a:xfrm>
          <a:off x="0" y="0"/>
          <a:ext cx="0" cy="0"/>
          <a:chOff x="0" y="0"/>
          <a:chExt cx="0" cy="0"/>
        </a:xfrm>
      </p:grpSpPr>
      <p:sp>
        <p:nvSpPr>
          <p:cNvPr id="303" name="Google Shape;303;p115"/>
          <p:cNvSpPr/>
          <p:nvPr/>
        </p:nvSpPr>
        <p:spPr>
          <a:xfrm>
            <a:off x="342900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15"/>
          <p:cNvSpPr txBox="1"/>
          <p:nvPr>
            <p:ph type="ctrTitle"/>
          </p:nvPr>
        </p:nvSpPr>
        <p:spPr>
          <a:xfrm>
            <a:off x="3733800" y="3581400"/>
            <a:ext cx="5181600" cy="609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r">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5" name="Google Shape;305;p115"/>
          <p:cNvSpPr txBox="1"/>
          <p:nvPr>
            <p:ph idx="1" type="body"/>
          </p:nvPr>
        </p:nvSpPr>
        <p:spPr>
          <a:xfrm>
            <a:off x="3733800" y="4260273"/>
            <a:ext cx="5181600" cy="692727"/>
          </a:xfrm>
          <a:prstGeom prst="rect">
            <a:avLst/>
          </a:prstGeom>
          <a:noFill/>
          <a:ln>
            <a:noFill/>
          </a:ln>
        </p:spPr>
        <p:txBody>
          <a:bodyPr anchorCtr="0" anchor="t" bIns="45700" lIns="91425" spcFirstLastPara="1" rIns="91425" wrap="square" tIns="45700">
            <a:noAutofit/>
          </a:bodyPr>
          <a:lstStyle>
            <a:lvl1pPr indent="-228600" lvl="0" marL="4572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2pPr>
            <a:lvl3pPr indent="-228600" lvl="2" marL="13716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3pPr>
            <a:lvl4pPr indent="-228600" lvl="3" marL="18288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indent="-228600" lvl="4" marL="2286000" marR="0" rtl="0" algn="r">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6" name="Google Shape;306;p115"/>
          <p:cNvSpPr txBox="1"/>
          <p:nvPr>
            <p:ph idx="2"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RedBar-Gray BG, Title Only Left">
  <p:cSld name="SmallRedBar-Gray BG, Title Only Left">
    <p:spTree>
      <p:nvGrpSpPr>
        <p:cNvPr id="307" name="Shape 307"/>
        <p:cNvGrpSpPr/>
        <p:nvPr/>
      </p:nvGrpSpPr>
      <p:grpSpPr>
        <a:xfrm>
          <a:off x="0" y="0"/>
          <a:ext cx="0" cy="0"/>
          <a:chOff x="0" y="0"/>
          <a:chExt cx="0" cy="0"/>
        </a:xfrm>
      </p:grpSpPr>
      <p:sp>
        <p:nvSpPr>
          <p:cNvPr id="308" name="Google Shape;308;p116"/>
          <p:cNvSpPr/>
          <p:nvPr/>
        </p:nvSpPr>
        <p:spPr>
          <a:xfrm>
            <a:off x="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16"/>
          <p:cNvSpPr txBox="1"/>
          <p:nvPr>
            <p:ph type="ctrTitle"/>
          </p:nvPr>
        </p:nvSpPr>
        <p:spPr>
          <a:xfrm>
            <a:off x="228600" y="3581400"/>
            <a:ext cx="5105400" cy="1371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0" name="Google Shape;310;p116"/>
          <p:cNvSpPr txBox="1"/>
          <p:nvPr>
            <p:ph idx="1"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RedBar-Gray BG, Title Only Right">
  <p:cSld name="SmallRedBar-Gray BG, Title Only Right">
    <p:spTree>
      <p:nvGrpSpPr>
        <p:cNvPr id="311" name="Shape 311"/>
        <p:cNvGrpSpPr/>
        <p:nvPr/>
      </p:nvGrpSpPr>
      <p:grpSpPr>
        <a:xfrm>
          <a:off x="0" y="0"/>
          <a:ext cx="0" cy="0"/>
          <a:chOff x="0" y="0"/>
          <a:chExt cx="0" cy="0"/>
        </a:xfrm>
      </p:grpSpPr>
      <p:sp>
        <p:nvSpPr>
          <p:cNvPr id="312" name="Google Shape;312;p117"/>
          <p:cNvSpPr/>
          <p:nvPr/>
        </p:nvSpPr>
        <p:spPr>
          <a:xfrm>
            <a:off x="342900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117"/>
          <p:cNvSpPr txBox="1"/>
          <p:nvPr>
            <p:ph type="ctrTitle"/>
          </p:nvPr>
        </p:nvSpPr>
        <p:spPr>
          <a:xfrm>
            <a:off x="3733800" y="3581400"/>
            <a:ext cx="5181600" cy="1371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4" name="Google Shape;314;p117"/>
          <p:cNvSpPr txBox="1"/>
          <p:nvPr>
            <p:ph idx="1"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RedBar-SimpleTitle&amp;Subtitle">
  <p:cSld name="SmallRedBar-SimpleTitle&amp;Subtitle">
    <p:spTree>
      <p:nvGrpSpPr>
        <p:cNvPr id="315" name="Shape 315"/>
        <p:cNvGrpSpPr/>
        <p:nvPr/>
      </p:nvGrpSpPr>
      <p:grpSpPr>
        <a:xfrm>
          <a:off x="0" y="0"/>
          <a:ext cx="0" cy="0"/>
          <a:chOff x="0" y="0"/>
          <a:chExt cx="0" cy="0"/>
        </a:xfrm>
      </p:grpSpPr>
      <p:sp>
        <p:nvSpPr>
          <p:cNvPr id="316" name="Google Shape;316;p118"/>
          <p:cNvSpPr txBox="1"/>
          <p:nvPr>
            <p:ph type="ctrTitle"/>
          </p:nvPr>
        </p:nvSpPr>
        <p:spPr>
          <a:xfrm>
            <a:off x="0" y="2130426"/>
            <a:ext cx="9144000" cy="14700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800"/>
              <a:buFont typeface="Calibri"/>
              <a:buNone/>
              <a:defRPr b="0" i="0" sz="48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7" name="Google Shape;317;p1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6A6A6A"/>
              </a:buClr>
              <a:buSzPts val="3200"/>
              <a:buFont typeface="Arial"/>
              <a:buNone/>
              <a:defRPr b="0" i="0" sz="3200" u="none" cap="none" strike="noStrike">
                <a:solidFill>
                  <a:srgbClr val="6A6A6A"/>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Arial"/>
                <a:ea typeface="Arial"/>
                <a:cs typeface="Arial"/>
                <a:sym typeface="Arial"/>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318" name="Google Shape;318;p118"/>
          <p:cNvSpPr txBox="1"/>
          <p:nvPr>
            <p:ph idx="2"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Tagline-Gray BG, Title-Only Right">
  <p:cSld name="RedTagline-Gray BG, Title-Only Right">
    <p:spTree>
      <p:nvGrpSpPr>
        <p:cNvPr id="33" name="Shape 33"/>
        <p:cNvGrpSpPr/>
        <p:nvPr/>
      </p:nvGrpSpPr>
      <p:grpSpPr>
        <a:xfrm>
          <a:off x="0" y="0"/>
          <a:ext cx="0" cy="0"/>
          <a:chOff x="0" y="0"/>
          <a:chExt cx="0" cy="0"/>
        </a:xfrm>
      </p:grpSpPr>
      <p:sp>
        <p:nvSpPr>
          <p:cNvPr id="34" name="Google Shape;34;p76"/>
          <p:cNvSpPr/>
          <p:nvPr/>
        </p:nvSpPr>
        <p:spPr>
          <a:xfrm>
            <a:off x="3429000" y="3429000"/>
            <a:ext cx="5715000" cy="1752600"/>
          </a:xfrm>
          <a:prstGeom prst="rect">
            <a:avLst/>
          </a:prstGeom>
          <a:solidFill>
            <a:schemeClr val="dk1">
              <a:alpha val="46666"/>
            </a:scheme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5" name="Google Shape;35;p76"/>
          <p:cNvSpPr txBox="1"/>
          <p:nvPr>
            <p:ph type="ctrTitle"/>
          </p:nvPr>
        </p:nvSpPr>
        <p:spPr>
          <a:xfrm>
            <a:off x="3436620" y="3581400"/>
            <a:ext cx="5699760" cy="1371600"/>
          </a:xfrm>
          <a:prstGeom prst="rect">
            <a:avLst/>
          </a:prstGeom>
          <a:noFill/>
          <a:ln>
            <a:noFill/>
          </a:ln>
          <a:effectLst>
            <a:outerShdw blurRad="50800" rotWithShape="0" algn="t" dir="5400000" dist="38100">
              <a:srgbClr val="000000">
                <a:alpha val="40000"/>
              </a:srgbClr>
            </a:outerShdw>
          </a:effectLst>
        </p:spPr>
        <p:txBody>
          <a:bodyPr anchorCtr="0" anchor="t" bIns="45700" lIns="91425" spcFirstLastPara="1" rIns="91425" wrap="square" tIns="45700">
            <a:noAutofit/>
          </a:bodyPr>
          <a:lstStyle>
            <a:lvl1pPr lvl="0" marR="0" rtl="0" algn="ctr">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76"/>
          <p:cNvSpPr txBox="1"/>
          <p:nvPr>
            <p:ph idx="1" type="body"/>
          </p:nvPr>
        </p:nvSpPr>
        <p:spPr>
          <a:xfrm>
            <a:off x="6477000" y="6422066"/>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Calibri"/>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RedBar-Text above Title">
  <p:cSld name="SmallRedBar-Text above Title">
    <p:spTree>
      <p:nvGrpSpPr>
        <p:cNvPr id="319" name="Shape 319"/>
        <p:cNvGrpSpPr/>
        <p:nvPr/>
      </p:nvGrpSpPr>
      <p:grpSpPr>
        <a:xfrm>
          <a:off x="0" y="0"/>
          <a:ext cx="0" cy="0"/>
          <a:chOff x="0" y="0"/>
          <a:chExt cx="0" cy="0"/>
        </a:xfrm>
      </p:grpSpPr>
      <p:sp>
        <p:nvSpPr>
          <p:cNvPr id="320" name="Google Shape;320;p119"/>
          <p:cNvSpPr txBox="1"/>
          <p:nvPr>
            <p:ph type="title"/>
          </p:nvPr>
        </p:nvSpPr>
        <p:spPr>
          <a:xfrm>
            <a:off x="685800"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3600"/>
              <a:buFont typeface="Calibri"/>
              <a:buNone/>
              <a:defRPr b="1"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1" name="Google Shape;321;p119"/>
          <p:cNvSpPr txBox="1"/>
          <p:nvPr>
            <p:ph idx="1" type="body"/>
          </p:nvPr>
        </p:nvSpPr>
        <p:spPr>
          <a:xfrm>
            <a:off x="685800" y="2906714"/>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6A6A6A"/>
              </a:buClr>
              <a:buSzPts val="2000"/>
              <a:buFont typeface="Arial"/>
              <a:buNone/>
              <a:defRPr b="0" i="0" sz="2000" u="none" cap="none" strike="noStrike">
                <a:solidFill>
                  <a:srgbClr val="6A6A6A"/>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2" name="Google Shape;322;p119"/>
          <p:cNvSpPr txBox="1"/>
          <p:nvPr>
            <p:ph idx="2"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RedBar-Title above text">
  <p:cSld name="SmallRedBar-Title above text">
    <p:spTree>
      <p:nvGrpSpPr>
        <p:cNvPr id="323" name="Shape 323"/>
        <p:cNvGrpSpPr/>
        <p:nvPr/>
      </p:nvGrpSpPr>
      <p:grpSpPr>
        <a:xfrm>
          <a:off x="0" y="0"/>
          <a:ext cx="0" cy="0"/>
          <a:chOff x="0" y="0"/>
          <a:chExt cx="0" cy="0"/>
        </a:xfrm>
      </p:grpSpPr>
      <p:sp>
        <p:nvSpPr>
          <p:cNvPr id="324" name="Google Shape;324;p120"/>
          <p:cNvSpPr txBox="1"/>
          <p:nvPr>
            <p:ph type="title"/>
          </p:nvPr>
        </p:nvSpPr>
        <p:spPr>
          <a:xfrm>
            <a:off x="685800" y="2775099"/>
            <a:ext cx="7772400" cy="1362075"/>
          </a:xfrm>
          <a:prstGeom prst="rect">
            <a:avLst/>
          </a:prstGeom>
          <a:noFill/>
          <a:ln>
            <a:noFill/>
          </a:ln>
        </p:spPr>
        <p:txBody>
          <a:bodyPr anchorCtr="0" anchor="b" bIns="45700" lIns="91425" spcFirstLastPara="1" rIns="91425" wrap="square" tIns="45700">
            <a:noAutofit/>
          </a:bodyPr>
          <a:lstStyle>
            <a:lvl1pPr lvl="0" marR="0" rtl="0" algn="l">
              <a:spcBef>
                <a:spcPts val="480"/>
              </a:spcBef>
              <a:spcAft>
                <a:spcPts val="0"/>
              </a:spcAft>
              <a:buClr>
                <a:schemeClr val="lt2"/>
              </a:buClr>
              <a:buSzPts val="3600"/>
              <a:buFont typeface="Calibri"/>
              <a:buNone/>
              <a:defRPr b="1"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5" name="Google Shape;325;p120"/>
          <p:cNvSpPr txBox="1"/>
          <p:nvPr>
            <p:ph idx="1" type="body"/>
          </p:nvPr>
        </p:nvSpPr>
        <p:spPr>
          <a:xfrm>
            <a:off x="685800" y="4138613"/>
            <a:ext cx="7772400" cy="15001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rgbClr val="6A6A6A"/>
              </a:buClr>
              <a:buSzPts val="2000"/>
              <a:buFont typeface="Arial"/>
              <a:buNone/>
              <a:defRPr b="0" i="0" sz="2000" u="none" cap="none" strike="noStrike">
                <a:solidFill>
                  <a:srgbClr val="6A6A6A"/>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6" name="Google Shape;326;p120"/>
          <p:cNvSpPr txBox="1"/>
          <p:nvPr>
            <p:ph idx="2"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Slide Title above text">
  <p:cSld name="Blue Slide Title above text">
    <p:spTree>
      <p:nvGrpSpPr>
        <p:cNvPr id="331" name="Shape 331"/>
        <p:cNvGrpSpPr/>
        <p:nvPr/>
      </p:nvGrpSpPr>
      <p:grpSpPr>
        <a:xfrm>
          <a:off x="0" y="0"/>
          <a:ext cx="0" cy="0"/>
          <a:chOff x="0" y="0"/>
          <a:chExt cx="0" cy="0"/>
        </a:xfrm>
      </p:grpSpPr>
      <p:sp>
        <p:nvSpPr>
          <p:cNvPr id="332" name="Google Shape;332;p122"/>
          <p:cNvSpPr txBox="1"/>
          <p:nvPr>
            <p:ph type="ctrTitle"/>
          </p:nvPr>
        </p:nvSpPr>
        <p:spPr>
          <a:xfrm>
            <a:off x="1066800" y="1524000"/>
            <a:ext cx="7048500" cy="14700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3" name="Google Shape;333;p122"/>
          <p:cNvSpPr txBox="1"/>
          <p:nvPr>
            <p:ph idx="1" type="subTitle"/>
          </p:nvPr>
        </p:nvSpPr>
        <p:spPr>
          <a:xfrm>
            <a:off x="1066800" y="2971800"/>
            <a:ext cx="6400800" cy="1752600"/>
          </a:xfrm>
          <a:prstGeom prst="rect">
            <a:avLst/>
          </a:prstGeom>
          <a:noFill/>
          <a:ln>
            <a:noFill/>
          </a:ln>
        </p:spPr>
        <p:txBody>
          <a:bodyPr anchorCtr="0" anchor="t" bIns="45700" lIns="91425" spcFirstLastPara="1" rIns="91425" wrap="square" tIns="45700">
            <a:noAutofit/>
          </a:bodyPr>
          <a:lstStyle>
            <a:lvl1pPr lvl="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Slide Text above title" type="secHead">
  <p:cSld name="SECTION_HEADER">
    <p:spTree>
      <p:nvGrpSpPr>
        <p:cNvPr id="334" name="Shape 334"/>
        <p:cNvGrpSpPr/>
        <p:nvPr/>
      </p:nvGrpSpPr>
      <p:grpSpPr>
        <a:xfrm>
          <a:off x="0" y="0"/>
          <a:ext cx="0" cy="0"/>
          <a:chOff x="0" y="0"/>
          <a:chExt cx="0" cy="0"/>
        </a:xfrm>
      </p:grpSpPr>
      <p:sp>
        <p:nvSpPr>
          <p:cNvPr id="335" name="Google Shape;335;p123"/>
          <p:cNvSpPr txBox="1"/>
          <p:nvPr>
            <p:ph type="title"/>
          </p:nvPr>
        </p:nvSpPr>
        <p:spPr>
          <a:xfrm>
            <a:off x="722313" y="2643186"/>
            <a:ext cx="7202487"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4400"/>
              <a:buFont typeface="Calibri"/>
              <a:buNone/>
              <a:defRPr b="1"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6" name="Google Shape;336;p123"/>
          <p:cNvSpPr txBox="1"/>
          <p:nvPr>
            <p:ph idx="1" type="body"/>
          </p:nvPr>
        </p:nvSpPr>
        <p:spPr>
          <a:xfrm>
            <a:off x="722313" y="1143000"/>
            <a:ext cx="7202487"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Tagline-Text above Title">
  <p:cSld name="RedTagline-Text above Title">
    <p:spTree>
      <p:nvGrpSpPr>
        <p:cNvPr id="37" name="Shape 37"/>
        <p:cNvGrpSpPr/>
        <p:nvPr/>
      </p:nvGrpSpPr>
      <p:grpSpPr>
        <a:xfrm>
          <a:off x="0" y="0"/>
          <a:ext cx="0" cy="0"/>
          <a:chOff x="0" y="0"/>
          <a:chExt cx="0" cy="0"/>
        </a:xfrm>
      </p:grpSpPr>
      <p:sp>
        <p:nvSpPr>
          <p:cNvPr id="38" name="Google Shape;38;p77"/>
          <p:cNvSpPr txBox="1"/>
          <p:nvPr>
            <p:ph type="title"/>
          </p:nvPr>
        </p:nvSpPr>
        <p:spPr>
          <a:xfrm>
            <a:off x="685800"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3600"/>
              <a:buFont typeface="Calibri"/>
              <a:buNone/>
              <a:defRPr b="1"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77"/>
          <p:cNvSpPr txBox="1"/>
          <p:nvPr>
            <p:ph idx="1" type="body"/>
          </p:nvPr>
        </p:nvSpPr>
        <p:spPr>
          <a:xfrm>
            <a:off x="685800" y="2906714"/>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r">
              <a:lnSpc>
                <a:spcPct val="100000"/>
              </a:lnSpc>
              <a:spcBef>
                <a:spcPts val="0"/>
              </a:spcBef>
              <a:spcAft>
                <a:spcPts val="0"/>
              </a:spcAft>
              <a:buClr>
                <a:srgbClr val="6A6A6A"/>
              </a:buClr>
              <a:buSzPts val="2000"/>
              <a:buFont typeface="Arial"/>
              <a:buNone/>
              <a:defRPr b="0" i="0" sz="2000" u="none" cap="none" strike="noStrike">
                <a:solidFill>
                  <a:srgbClr val="6A6A6A"/>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0" name="Google Shape;40;p77"/>
          <p:cNvSpPr txBox="1"/>
          <p:nvPr>
            <p:ph idx="2" type="body"/>
          </p:nvPr>
        </p:nvSpPr>
        <p:spPr>
          <a:xfrm>
            <a:off x="6477000" y="6422066"/>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Calibri"/>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Tagline-Title above text">
  <p:cSld name="RedTagline-Title above text">
    <p:spTree>
      <p:nvGrpSpPr>
        <p:cNvPr id="41" name="Shape 41"/>
        <p:cNvGrpSpPr/>
        <p:nvPr/>
      </p:nvGrpSpPr>
      <p:grpSpPr>
        <a:xfrm>
          <a:off x="0" y="0"/>
          <a:ext cx="0" cy="0"/>
          <a:chOff x="0" y="0"/>
          <a:chExt cx="0" cy="0"/>
        </a:xfrm>
      </p:grpSpPr>
      <p:sp>
        <p:nvSpPr>
          <p:cNvPr id="42" name="Google Shape;42;p78"/>
          <p:cNvSpPr txBox="1"/>
          <p:nvPr>
            <p:ph type="title"/>
          </p:nvPr>
        </p:nvSpPr>
        <p:spPr>
          <a:xfrm>
            <a:off x="685800" y="2775099"/>
            <a:ext cx="7772400" cy="1362075"/>
          </a:xfrm>
          <a:prstGeom prst="rect">
            <a:avLst/>
          </a:prstGeom>
          <a:noFill/>
          <a:ln>
            <a:noFill/>
          </a:ln>
        </p:spPr>
        <p:txBody>
          <a:bodyPr anchorCtr="0" anchor="b" bIns="45700" lIns="91425" spcFirstLastPara="1" rIns="91425" wrap="square" tIns="45700">
            <a:noAutofit/>
          </a:bodyPr>
          <a:lstStyle>
            <a:lvl1pPr lvl="0" marR="0" rtl="0" algn="l">
              <a:spcBef>
                <a:spcPts val="480"/>
              </a:spcBef>
              <a:spcAft>
                <a:spcPts val="0"/>
              </a:spcAft>
              <a:buClr>
                <a:schemeClr val="lt2"/>
              </a:buClr>
              <a:buSzPts val="3600"/>
              <a:buFont typeface="Calibri"/>
              <a:buNone/>
              <a:defRPr b="1" i="0" sz="36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78"/>
          <p:cNvSpPr txBox="1"/>
          <p:nvPr>
            <p:ph idx="1" type="body"/>
          </p:nvPr>
        </p:nvSpPr>
        <p:spPr>
          <a:xfrm>
            <a:off x="685800" y="4138613"/>
            <a:ext cx="7772400" cy="1500187"/>
          </a:xfrm>
          <a:prstGeom prst="rect">
            <a:avLst/>
          </a:prstGeom>
          <a:noFill/>
          <a:ln>
            <a:noFill/>
          </a:ln>
        </p:spPr>
        <p:txBody>
          <a:bodyPr anchorCtr="0" anchor="t" bIns="45700" lIns="91425" spcFirstLastPara="1" rIns="91425" wrap="square" tIns="45700">
            <a:noAutofit/>
          </a:bodyPr>
          <a:lstStyle>
            <a:lvl1pPr indent="-228600" lvl="0" marL="457200" marR="0" rtl="0" algn="r">
              <a:lnSpc>
                <a:spcPct val="100000"/>
              </a:lnSpc>
              <a:spcBef>
                <a:spcPts val="0"/>
              </a:spcBef>
              <a:spcAft>
                <a:spcPts val="0"/>
              </a:spcAft>
              <a:buClr>
                <a:srgbClr val="6A6A6A"/>
              </a:buClr>
              <a:buSzPts val="2000"/>
              <a:buFont typeface="Arial"/>
              <a:buNone/>
              <a:defRPr b="0" i="0" sz="2000" u="none" cap="none" strike="noStrike">
                <a:solidFill>
                  <a:srgbClr val="6A6A6A"/>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4" name="Google Shape;44;p78"/>
          <p:cNvSpPr txBox="1"/>
          <p:nvPr>
            <p:ph idx="2" type="body"/>
          </p:nvPr>
        </p:nvSpPr>
        <p:spPr>
          <a:xfrm>
            <a:off x="6477000" y="6422066"/>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Calibri"/>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Bar-Title and Content">
  <p:cSld name="RedBar-Title and Content">
    <p:spTree>
      <p:nvGrpSpPr>
        <p:cNvPr id="48" name="Shape 48"/>
        <p:cNvGrpSpPr/>
        <p:nvPr/>
      </p:nvGrpSpPr>
      <p:grpSpPr>
        <a:xfrm>
          <a:off x="0" y="0"/>
          <a:ext cx="0" cy="0"/>
          <a:chOff x="0" y="0"/>
          <a:chExt cx="0" cy="0"/>
        </a:xfrm>
      </p:grpSpPr>
      <p:sp>
        <p:nvSpPr>
          <p:cNvPr id="49" name="Google Shape;49;p67"/>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4617B"/>
              </a:buClr>
              <a:buSzPts val="4400"/>
              <a:buFont typeface="Calibri"/>
              <a:buNone/>
              <a:defRPr b="0" i="0" sz="4400" u="none" cap="none" strike="noStrike">
                <a:solidFill>
                  <a:srgbClr val="04617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67"/>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Google Shape;51;p67"/>
          <p:cNvSpPr txBox="1"/>
          <p:nvPr>
            <p:ph idx="2" type="body"/>
          </p:nvPr>
        </p:nvSpPr>
        <p:spPr>
          <a:xfrm>
            <a:off x="3467512" y="6553200"/>
            <a:ext cx="2208976" cy="99950"/>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67"/>
          <p:cNvSpPr txBox="1"/>
          <p:nvPr>
            <p:ph idx="3" type="body"/>
          </p:nvPr>
        </p:nvSpPr>
        <p:spPr>
          <a:xfrm>
            <a:off x="6477000" y="6705600"/>
            <a:ext cx="2667000" cy="152400"/>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RedBar-Title and Content">
  <p:cSld name="1_RedBar-Title and Content">
    <p:spTree>
      <p:nvGrpSpPr>
        <p:cNvPr id="53" name="Shape 53"/>
        <p:cNvGrpSpPr/>
        <p:nvPr/>
      </p:nvGrpSpPr>
      <p:grpSpPr>
        <a:xfrm>
          <a:off x="0" y="0"/>
          <a:ext cx="0" cy="0"/>
          <a:chOff x="0" y="0"/>
          <a:chExt cx="0" cy="0"/>
        </a:xfrm>
      </p:grpSpPr>
      <p:sp>
        <p:nvSpPr>
          <p:cNvPr id="54" name="Google Shape;54;p68"/>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4617B"/>
              </a:buClr>
              <a:buSzPts val="4400"/>
              <a:buFont typeface="Calibri"/>
              <a:buNone/>
              <a:defRPr b="0" i="0" sz="4400" u="none" cap="none" strike="noStrike">
                <a:solidFill>
                  <a:srgbClr val="04617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68"/>
          <p:cNvSpPr txBox="1"/>
          <p:nvPr>
            <p:ph idx="1" type="body"/>
          </p:nvPr>
        </p:nvSpPr>
        <p:spPr>
          <a:xfrm>
            <a:off x="457200" y="1295400"/>
            <a:ext cx="8229600" cy="2362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6" name="Google Shape;56;p68"/>
          <p:cNvSpPr txBox="1"/>
          <p:nvPr>
            <p:ph idx="2" type="body"/>
          </p:nvPr>
        </p:nvSpPr>
        <p:spPr>
          <a:xfrm>
            <a:off x="457200" y="3810000"/>
            <a:ext cx="8229600" cy="2362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rgbClr val="04617B"/>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200"/>
              </a:spcBef>
              <a:spcAft>
                <a:spcPts val="0"/>
              </a:spcAft>
              <a:buClr>
                <a:srgbClr val="B60000"/>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200"/>
              </a:spcBef>
              <a:spcAft>
                <a:spcPts val="0"/>
              </a:spcAft>
              <a:buClr>
                <a:srgbClr val="663F78"/>
              </a:buClr>
              <a:buSzPts val="20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12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68"/>
          <p:cNvSpPr txBox="1"/>
          <p:nvPr>
            <p:ph idx="3" type="body"/>
          </p:nvPr>
        </p:nvSpPr>
        <p:spPr>
          <a:xfrm>
            <a:off x="3465576" y="6553200"/>
            <a:ext cx="2212848" cy="100584"/>
          </a:xfrm>
          <a:prstGeom prst="rect">
            <a:avLst/>
          </a:prstGeom>
          <a:noFill/>
          <a:ln>
            <a:noFill/>
          </a:ln>
        </p:spPr>
        <p:txBody>
          <a:bodyPr anchorCtr="0" anchor="t" bIns="0" lIns="0" spcFirstLastPara="1" rIns="0" wrap="square" tIns="0">
            <a:noAutofit/>
          </a:bodyPr>
          <a:lstStyle>
            <a:lvl1pPr indent="-228600" lvl="0" marL="457200" marR="0" rtl="0" algn="ctr">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68"/>
          <p:cNvSpPr txBox="1"/>
          <p:nvPr>
            <p:ph idx="4" type="body"/>
          </p:nvPr>
        </p:nvSpPr>
        <p:spPr>
          <a:xfrm>
            <a:off x="6473952" y="6705599"/>
            <a:ext cx="2670048" cy="155448"/>
          </a:xfrm>
          <a:prstGeom prst="rect">
            <a:avLst/>
          </a:prstGeom>
          <a:noFill/>
          <a:ln>
            <a:noFill/>
          </a:ln>
        </p:spPr>
        <p:txBody>
          <a:bodyPr anchorCtr="0" anchor="t" bIns="0" lIns="0" spcFirstLastPara="1" rIns="45700" wrap="square" tIns="0">
            <a:noAutofit/>
          </a:bodyPr>
          <a:lstStyle>
            <a:lvl1pPr indent="-228600" lvl="0" marL="457200" marR="0" rtl="0" algn="r">
              <a:lnSpc>
                <a:spcPct val="100000"/>
              </a:lnSpc>
              <a:spcBef>
                <a:spcPts val="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4.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0" Type="http://schemas.openxmlformats.org/officeDocument/2006/relationships/theme" Target="../theme/theme1.xml"/><Relationship Id="rId1" Type="http://schemas.openxmlformats.org/officeDocument/2006/relationships/image" Target="../media/image1.png"/><Relationship Id="rId2" Type="http://schemas.openxmlformats.org/officeDocument/2006/relationships/image" Target="../media/image4.gif"/><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11" Type="http://schemas.openxmlformats.org/officeDocument/2006/relationships/theme" Target="../theme/theme8.xml"/><Relationship Id="rId10" Type="http://schemas.openxmlformats.org/officeDocument/2006/relationships/slideLayout" Target="../slideLayouts/slideLayout37.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theme" Target="../theme/theme2.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Logo: McGraw-Hill Education" id="10" name="Google Shape;10;p64"/>
          <p:cNvPicPr preferRelativeResize="0"/>
          <p:nvPr/>
        </p:nvPicPr>
        <p:blipFill rotWithShape="1">
          <a:blip r:embed="rId1">
            <a:alphaModFix/>
          </a:blip>
          <a:srcRect b="0" l="0" r="0" t="0"/>
          <a:stretch/>
        </p:blipFill>
        <p:spPr>
          <a:xfrm>
            <a:off x="0" y="0"/>
            <a:ext cx="762000" cy="762000"/>
          </a:xfrm>
          <a:prstGeom prst="rect">
            <a:avLst/>
          </a:prstGeom>
          <a:noFill/>
          <a:ln>
            <a:noFill/>
          </a:ln>
        </p:spPr>
      </p:pic>
      <p:sp>
        <p:nvSpPr>
          <p:cNvPr id="11" name="Google Shape;11;p64"/>
          <p:cNvSpPr/>
          <p:nvPr/>
        </p:nvSpPr>
        <p:spPr>
          <a:xfrm>
            <a:off x="0" y="6248400"/>
            <a:ext cx="9144000" cy="503767"/>
          </a:xfrm>
          <a:prstGeom prst="rect">
            <a:avLst/>
          </a:prstGeom>
          <a:solidFill>
            <a:srgbClr val="C30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2"/>
              </a:solidFill>
              <a:latin typeface="Calibri"/>
              <a:ea typeface="Calibri"/>
              <a:cs typeface="Calibri"/>
              <a:sym typeface="Calibri"/>
            </a:endParaRPr>
          </a:p>
        </p:txBody>
      </p:sp>
      <p:pic>
        <p:nvPicPr>
          <p:cNvPr descr="Tagline: Because learning changes everything.™" id="12" name="Google Shape;12;p64"/>
          <p:cNvPicPr preferRelativeResize="0"/>
          <p:nvPr/>
        </p:nvPicPr>
        <p:blipFill rotWithShape="1">
          <a:blip r:embed="rId2">
            <a:alphaModFix/>
          </a:blip>
          <a:srcRect b="0" l="0" r="0" t="0"/>
          <a:stretch/>
        </p:blipFill>
        <p:spPr>
          <a:xfrm>
            <a:off x="53481" y="6351925"/>
            <a:ext cx="3223119" cy="272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66"/>
          <p:cNvSpPr/>
          <p:nvPr/>
        </p:nvSpPr>
        <p:spPr>
          <a:xfrm>
            <a:off x="0" y="6705600"/>
            <a:ext cx="9144000" cy="152400"/>
          </a:xfrm>
          <a:prstGeom prst="rect">
            <a:avLst/>
          </a:prstGeom>
          <a:solidFill>
            <a:srgbClr val="C30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2"/>
              </a:solidFill>
              <a:latin typeface="Calibri"/>
              <a:ea typeface="Calibri"/>
              <a:cs typeface="Calibri"/>
              <a:sym typeface="Calibri"/>
            </a:endParaRPr>
          </a:p>
        </p:txBody>
      </p:sp>
      <p:sp>
        <p:nvSpPr>
          <p:cNvPr descr="©McGraw-Hill Education&#10;" id="47" name="Google Shape;47;p66"/>
          <p:cNvSpPr txBox="1"/>
          <p:nvPr/>
        </p:nvSpPr>
        <p:spPr>
          <a:xfrm>
            <a:off x="0" y="6705600"/>
            <a:ext cx="1554480" cy="152400"/>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spcBef>
                <a:spcPts val="0"/>
              </a:spcBef>
              <a:spcAft>
                <a:spcPts val="0"/>
              </a:spcAft>
              <a:buClr>
                <a:schemeClr val="lt1"/>
              </a:buClr>
              <a:buSzPct val="100000"/>
              <a:buFont typeface="Arial"/>
              <a:buNone/>
            </a:pPr>
            <a:r>
              <a:rPr b="0" i="0" lang="en-US" sz="3200" u="none" cap="none" strike="noStrike">
                <a:solidFill>
                  <a:schemeClr val="lt1"/>
                </a:solidFill>
                <a:latin typeface="Calibri"/>
                <a:ea typeface="Calibri"/>
                <a:cs typeface="Calibri"/>
                <a:sym typeface="Calibri"/>
              </a:rPr>
              <a:t>© 2019 McGraw-Hill Education</a:t>
            </a:r>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pic>
        <p:nvPicPr>
          <p:cNvPr descr="Logo: McGraw-Hill Education" id="149" name="Google Shape;149;p86"/>
          <p:cNvPicPr preferRelativeResize="0"/>
          <p:nvPr/>
        </p:nvPicPr>
        <p:blipFill rotWithShape="1">
          <a:blip r:embed="rId1">
            <a:alphaModFix/>
          </a:blip>
          <a:srcRect b="0" l="0" r="0" t="0"/>
          <a:stretch/>
        </p:blipFill>
        <p:spPr>
          <a:xfrm>
            <a:off x="0" y="0"/>
            <a:ext cx="762000" cy="762000"/>
          </a:xfrm>
          <a:prstGeom prst="rect">
            <a:avLst/>
          </a:prstGeom>
          <a:noFill/>
          <a:ln>
            <a:noFill/>
          </a:ln>
        </p:spPr>
      </p:pic>
      <p:pic>
        <p:nvPicPr>
          <p:cNvPr descr="Tag line: Because learning changes everything™" id="150" name="Google Shape;150;p86"/>
          <p:cNvPicPr preferRelativeResize="0"/>
          <p:nvPr/>
        </p:nvPicPr>
        <p:blipFill rotWithShape="1">
          <a:blip r:embed="rId2">
            <a:alphaModFix/>
          </a:blip>
          <a:srcRect b="0" l="0" r="0" t="0"/>
          <a:stretch/>
        </p:blipFill>
        <p:spPr>
          <a:xfrm>
            <a:off x="0" y="6257775"/>
            <a:ext cx="3371850" cy="4762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1" r:id="rId3"/>
    <p:sldLayoutId id="2147483672" r:id="rId4"/>
    <p:sldLayoutId id="2147483673" r:id="rId5"/>
    <p:sldLayoutId id="2147483674" r:id="rId6"/>
    <p:sldLayoutId id="2147483675" r:id="rId7"/>
    <p:sldLayoutId id="2147483676" r:id="rId8"/>
    <p:sldLayoutId id="214748367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descr="©McGraw-Hill Education" id="182" name="Google Shape;182;p94"/>
          <p:cNvSpPr txBox="1"/>
          <p:nvPr/>
        </p:nvSpPr>
        <p:spPr>
          <a:xfrm>
            <a:off x="0" y="6705600"/>
            <a:ext cx="1371600" cy="152400"/>
          </a:xfrm>
          <a:prstGeom prst="rect">
            <a:avLst/>
          </a:prstGeom>
          <a:noFill/>
          <a:ln>
            <a:noFill/>
          </a:ln>
        </p:spPr>
        <p:txBody>
          <a:bodyPr anchorCtr="0" anchor="t" bIns="45700" lIns="91425" spcFirstLastPara="1" rIns="91425" wrap="square" tIns="45700">
            <a:normAutofit fontScale="25000" lnSpcReduction="20000"/>
          </a:bodyPr>
          <a:lstStyle/>
          <a:p>
            <a:pPr indent="0" lvl="0" marL="0" marR="0" rtl="0" algn="l">
              <a:spcBef>
                <a:spcPts val="0"/>
              </a:spcBef>
              <a:spcAft>
                <a:spcPts val="0"/>
              </a:spcAft>
              <a:buClr>
                <a:srgbClr val="6A6A6A"/>
              </a:buClr>
              <a:buSzPct val="100000"/>
              <a:buFont typeface="Arial"/>
              <a:buNone/>
            </a:pPr>
            <a:r>
              <a:rPr b="0" i="0" lang="en-US" sz="3200" u="none" cap="none" strike="noStrike">
                <a:solidFill>
                  <a:srgbClr val="6A6A6A"/>
                </a:solidFill>
                <a:latin typeface="Calibri"/>
                <a:ea typeface="Calibri"/>
                <a:cs typeface="Calibri"/>
                <a:sym typeface="Calibri"/>
              </a:rPr>
              <a:t>©McGraw-Hill Education</a:t>
            </a:r>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descr="©McGraw-Hill Education&#10;" id="263" name="Google Shape;263;p105"/>
          <p:cNvSpPr txBox="1"/>
          <p:nvPr/>
        </p:nvSpPr>
        <p:spPr>
          <a:xfrm>
            <a:off x="0" y="6642556"/>
            <a:ext cx="129540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 u="none" cap="none" strike="noStrike">
                <a:solidFill>
                  <a:srgbClr val="6A6A6A"/>
                </a:solidFill>
                <a:latin typeface="Calibri"/>
                <a:ea typeface="Calibri"/>
                <a:cs typeface="Calibri"/>
                <a:sym typeface="Calibri"/>
              </a:rPr>
              <a:t>©McGraw-Hill Education</a:t>
            </a:r>
            <a:endParaRPr/>
          </a:p>
        </p:txBody>
      </p:sp>
    </p:spTree>
  </p:cSld>
  <p:clrMap accent1="accent1" accent2="accent2" accent3="accent3" accent4="accent4" accent5="accent5" accent6="accent6" bg1="lt1" bg2="dk2" tx1="dk1" tx2="lt2" folHlink="folHlink" hlink="hlink"/>
  <p:sldLayoutIdLst>
    <p:sldLayoutId id="2147483690" r:id="rId1"/>
    <p:sldLayoutId id="2147483691" r:id="rId2"/>
    <p:sldLayoutId id="2147483692" r:id="rId3"/>
    <p:sldLayoutId id="2147483693" r:id="rId4"/>
    <p:sldLayoutId id="2147483694" r:id="rId5"/>
    <p:sldLayoutId id="2147483695" r:id="rId6"/>
    <p:sldLayoutId id="214748369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113"/>
          <p:cNvSpPr/>
          <p:nvPr/>
        </p:nvSpPr>
        <p:spPr>
          <a:xfrm>
            <a:off x="0" y="6629400"/>
            <a:ext cx="9144000" cy="228600"/>
          </a:xfrm>
          <a:prstGeom prst="rect">
            <a:avLst/>
          </a:prstGeom>
          <a:solidFill>
            <a:srgbClr val="C30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Calibri"/>
              <a:ea typeface="Calibri"/>
              <a:cs typeface="Calibri"/>
              <a:sym typeface="Calibri"/>
            </a:endParaRPr>
          </a:p>
        </p:txBody>
      </p:sp>
      <p:sp>
        <p:nvSpPr>
          <p:cNvPr descr="©McGraw-Hill Education." id="296" name="Google Shape;296;p113"/>
          <p:cNvSpPr txBox="1"/>
          <p:nvPr/>
        </p:nvSpPr>
        <p:spPr>
          <a:xfrm>
            <a:off x="0" y="6629400"/>
            <a:ext cx="182880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alibri"/>
                <a:ea typeface="Calibri"/>
                <a:cs typeface="Calibri"/>
                <a:sym typeface="Calibri"/>
              </a:rPr>
              <a:t>©McGraw-Hill Education</a:t>
            </a:r>
            <a:endParaRPr/>
          </a:p>
        </p:txBody>
      </p:sp>
    </p:spTree>
  </p:cSld>
  <p:clrMap accent1="accent1" accent2="accent2" accent3="accent3" accent4="accent4" accent5="accent5" accent6="accent6" bg1="lt1" bg2="dk2" tx1="dk1" tx2="lt2" folHlink="folHlink" hlink="hlink"/>
  <p:sldLayoutIdLst>
    <p:sldLayoutId id="2147483698" r:id="rId1"/>
    <p:sldLayoutId id="2147483699" r:id="rId2"/>
    <p:sldLayoutId id="2147483700" r:id="rId3"/>
    <p:sldLayoutId id="2147483701" r:id="rId4"/>
    <p:sldLayoutId id="2147483702" r:id="rId5"/>
    <p:sldLayoutId id="2147483703" r:id="rId6"/>
    <p:sldLayoutId id="214748370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121"/>
          <p:cNvSpPr/>
          <p:nvPr/>
        </p:nvSpPr>
        <p:spPr>
          <a:xfrm>
            <a:off x="0" y="0"/>
            <a:ext cx="9144000" cy="6858000"/>
          </a:xfrm>
          <a:prstGeom prst="rect">
            <a:avLst/>
          </a:prstGeom>
          <a:solidFill>
            <a:srgbClr val="3070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9" name="Google Shape;329;p121"/>
          <p:cNvPicPr preferRelativeResize="0"/>
          <p:nvPr/>
        </p:nvPicPr>
        <p:blipFill rotWithShape="1">
          <a:blip r:embed="rId1">
            <a:alphaModFix amt="25000"/>
          </a:blip>
          <a:srcRect b="27282" l="0" r="28644" t="0"/>
          <a:stretch/>
        </p:blipFill>
        <p:spPr>
          <a:xfrm>
            <a:off x="461821" y="1943668"/>
            <a:ext cx="8682180" cy="4914333"/>
          </a:xfrm>
          <a:prstGeom prst="rect">
            <a:avLst/>
          </a:prstGeom>
          <a:noFill/>
          <a:ln>
            <a:noFill/>
          </a:ln>
        </p:spPr>
      </p:pic>
      <p:sp>
        <p:nvSpPr>
          <p:cNvPr descr="©McGraw-Hill Education" id="330" name="Google Shape;330;p121"/>
          <p:cNvSpPr txBox="1"/>
          <p:nvPr/>
        </p:nvSpPr>
        <p:spPr>
          <a:xfrm>
            <a:off x="0" y="6629400"/>
            <a:ext cx="182880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lt1"/>
                </a:solidFill>
                <a:latin typeface="Calibri"/>
                <a:ea typeface="Calibri"/>
                <a:cs typeface="Calibri"/>
                <a:sym typeface="Calibri"/>
              </a:rPr>
              <a:t>©McGraw-Hill Education</a:t>
            </a:r>
            <a:endParaRPr/>
          </a:p>
        </p:txBody>
      </p:sp>
    </p:spTree>
  </p:cSld>
  <p:clrMap accent1="accent1" accent2="accent2" accent3="accent3" accent4="accent4" accent5="accent5" accent6="accent6" bg1="lt1" bg2="dk2" tx1="dk1" tx2="lt2" folHlink="folHlink" hlink="hlink"/>
  <p:sldLayoutIdLst>
    <p:sldLayoutId id="2147483706" r:id="rId2"/>
    <p:sldLayoutId id="214748370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8.jpg"/><Relationship Id="rId4" Type="http://schemas.openxmlformats.org/officeDocument/2006/relationships/image" Target="../media/image1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 Id="rId3" Type="http://schemas.openxmlformats.org/officeDocument/2006/relationships/image" Target="../media/image11.png"/><Relationship Id="rId4" Type="http://schemas.openxmlformats.org/officeDocument/2006/relationships/image" Target="../media/image2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49.png"/><Relationship Id="rId6" Type="http://schemas.openxmlformats.org/officeDocument/2006/relationships/image" Target="../media/image28.png"/><Relationship Id="rId7" Type="http://schemas.openxmlformats.org/officeDocument/2006/relationships/image" Target="../media/image5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48.png"/><Relationship Id="rId4" Type="http://schemas.openxmlformats.org/officeDocument/2006/relationships/image" Target="../media/image12.png"/><Relationship Id="rId5" Type="http://schemas.openxmlformats.org/officeDocument/2006/relationships/image" Target="../media/image47.png"/><Relationship Id="rId6" Type="http://schemas.openxmlformats.org/officeDocument/2006/relationships/image" Target="../media/image5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image" Target="../media/image3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19.png"/><Relationship Id="rId12" Type="http://schemas.openxmlformats.org/officeDocument/2006/relationships/image" Target="../media/image22.png"/><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14.png"/><Relationship Id="rId4" Type="http://schemas.openxmlformats.org/officeDocument/2006/relationships/image" Target="../media/image27.png"/><Relationship Id="rId9" Type="http://schemas.openxmlformats.org/officeDocument/2006/relationships/image" Target="../media/image20.png"/><Relationship Id="rId5" Type="http://schemas.openxmlformats.org/officeDocument/2006/relationships/image" Target="../media/image50.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3.png"/><Relationship Id="rId4" Type="http://schemas.openxmlformats.org/officeDocument/2006/relationships/image" Target="../media/image53.png"/><Relationship Id="rId5" Type="http://schemas.openxmlformats.org/officeDocument/2006/relationships/image" Target="../media/image25.png"/><Relationship Id="rId6" Type="http://schemas.openxmlformats.org/officeDocument/2006/relationships/image" Target="../media/image34.png"/><Relationship Id="rId7" Type="http://schemas.openxmlformats.org/officeDocument/2006/relationships/image" Target="../media/image30.png"/><Relationship Id="rId8"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image" Target="../media/image31.pn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3.xml"/><Relationship Id="rId3" Type="http://schemas.openxmlformats.org/officeDocument/2006/relationships/image" Target="../media/image9.png"/><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41.png"/><Relationship Id="rId6" Type="http://schemas.openxmlformats.org/officeDocument/2006/relationships/image" Target="../media/image5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54.png"/><Relationship Id="rId4" Type="http://schemas.openxmlformats.org/officeDocument/2006/relationships/image" Target="../media/image58.png"/><Relationship Id="rId5" Type="http://schemas.openxmlformats.org/officeDocument/2006/relationships/image" Target="../media/image5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9.xml"/><Relationship Id="rId3" Type="http://schemas.openxmlformats.org/officeDocument/2006/relationships/image" Target="../media/image3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1.xml"/><Relationship Id="rId3" Type="http://schemas.openxmlformats.org/officeDocument/2006/relationships/image" Target="../media/image42.png"/><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2.xml"/><Relationship Id="rId3" Type="http://schemas.openxmlformats.org/officeDocument/2006/relationships/image" Target="../media/image43.png"/><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
          <p:cNvSpPr txBox="1"/>
          <p:nvPr>
            <p:ph type="ctrTitle"/>
          </p:nvPr>
        </p:nvSpPr>
        <p:spPr>
          <a:xfrm>
            <a:off x="457200" y="1143000"/>
            <a:ext cx="8229600" cy="14700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4617B"/>
              </a:buClr>
              <a:buSzPts val="4800"/>
              <a:buFont typeface="Calibri"/>
              <a:buNone/>
            </a:pPr>
            <a:r>
              <a:rPr lang="en-US"/>
              <a:t>The Foundations: Logic and Proofs</a:t>
            </a:r>
            <a:endParaRPr/>
          </a:p>
        </p:txBody>
      </p:sp>
      <p:sp>
        <p:nvSpPr>
          <p:cNvPr id="342" name="Google Shape;342;p1"/>
          <p:cNvSpPr txBox="1"/>
          <p:nvPr>
            <p:ph idx="1" type="subTitle"/>
          </p:nvPr>
        </p:nvSpPr>
        <p:spPr>
          <a:xfrm>
            <a:off x="457200" y="3048000"/>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lang="en-US"/>
              <a:t>Chapter 1, Part I: Propositional Logic</a:t>
            </a:r>
            <a:endParaRPr/>
          </a:p>
        </p:txBody>
      </p:sp>
      <p:sp>
        <p:nvSpPr>
          <p:cNvPr id="343" name="Google Shape;343;p1"/>
          <p:cNvSpPr txBox="1"/>
          <p:nvPr>
            <p:ph idx="3" type="body"/>
          </p:nvPr>
        </p:nvSpPr>
        <p:spPr>
          <a:xfrm>
            <a:off x="1752600" y="5029200"/>
            <a:ext cx="5486400" cy="54864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505050"/>
              </a:buClr>
              <a:buSzPts val="2800"/>
              <a:buFont typeface="Calibri"/>
              <a:buNone/>
            </a:pPr>
            <a:r>
              <a:rPr lang="en-US"/>
              <a:t>With Question/Answer Animations</a:t>
            </a:r>
            <a:endParaRPr/>
          </a:p>
        </p:txBody>
      </p:sp>
      <p:sp>
        <p:nvSpPr>
          <p:cNvPr id="344" name="Google Shape;344;p1"/>
          <p:cNvSpPr txBox="1"/>
          <p:nvPr>
            <p:ph idx="4" type="body"/>
          </p:nvPr>
        </p:nvSpPr>
        <p:spPr>
          <a:xfrm>
            <a:off x="0" y="6771640"/>
            <a:ext cx="9144000" cy="9144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rgbClr val="6A6A6A"/>
              </a:buClr>
              <a:buSzPts val="800"/>
              <a:buFont typeface="Calibri"/>
              <a:buNone/>
            </a:pPr>
            <a:r>
              <a:rPr lang="en-US"/>
              <a:t>© 2019 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0"/>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Disjunction</a:t>
            </a:r>
            <a:endParaRPr/>
          </a:p>
        </p:txBody>
      </p:sp>
      <p:sp>
        <p:nvSpPr>
          <p:cNvPr id="402" name="Google Shape;402;p10"/>
          <p:cNvSpPr txBox="1"/>
          <p:nvPr>
            <p:ph idx="1" type="body"/>
          </p:nvPr>
        </p:nvSpPr>
        <p:spPr>
          <a:xfrm>
            <a:off x="457200" y="1295400"/>
            <a:ext cx="8229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The </a:t>
            </a:r>
            <a:r>
              <a:rPr i="1" lang="en-US"/>
              <a:t>disjunction</a:t>
            </a:r>
            <a:r>
              <a:rPr lang="en-US"/>
              <a:t> of propositions </a:t>
            </a:r>
            <a:r>
              <a:rPr i="1" lang="en-US"/>
              <a:t>p</a:t>
            </a:r>
            <a:r>
              <a:rPr lang="en-US"/>
              <a:t> and </a:t>
            </a:r>
            <a:r>
              <a:rPr i="1" lang="en-US"/>
              <a:t>q</a:t>
            </a:r>
            <a:r>
              <a:rPr lang="en-US"/>
              <a:t> is denoted by </a:t>
            </a:r>
            <a:r>
              <a:rPr i="1" lang="en-US"/>
              <a:t>p</a:t>
            </a:r>
            <a:r>
              <a:rPr i="1" lang="en-US">
                <a:latin typeface="Cambria Math"/>
                <a:ea typeface="Cambria Math"/>
                <a:cs typeface="Cambria Math"/>
                <a:sym typeface="Cambria Math"/>
              </a:rPr>
              <a:t> </a:t>
            </a:r>
            <a:r>
              <a:rPr lang="en-US">
                <a:latin typeface="Cambria Math"/>
                <a:ea typeface="Cambria Math"/>
                <a:cs typeface="Cambria Math"/>
                <a:sym typeface="Cambria Math"/>
              </a:rPr>
              <a:t>∨ </a:t>
            </a:r>
            <a:r>
              <a:rPr i="1" lang="en-US"/>
              <a:t>q</a:t>
            </a:r>
            <a:r>
              <a:rPr i="1" lang="en-US">
                <a:latin typeface="Cambria Math"/>
                <a:ea typeface="Cambria Math"/>
                <a:cs typeface="Cambria Math"/>
                <a:sym typeface="Cambria Math"/>
              </a:rPr>
              <a:t>  </a:t>
            </a:r>
            <a:r>
              <a:rPr lang="en-US"/>
              <a:t>and has this truth table:</a:t>
            </a:r>
            <a:endParaRPr/>
          </a:p>
        </p:txBody>
      </p:sp>
      <p:graphicFrame>
        <p:nvGraphicFramePr>
          <p:cNvPr id="403" name="Google Shape;403;p10"/>
          <p:cNvGraphicFramePr/>
          <p:nvPr/>
        </p:nvGraphicFramePr>
        <p:xfrm>
          <a:off x="1524000" y="2438400"/>
          <a:ext cx="3000000" cy="3000000"/>
        </p:xfrm>
        <a:graphic>
          <a:graphicData uri="http://schemas.openxmlformats.org/drawingml/2006/table">
            <a:tbl>
              <a:tblPr bandRow="1" firstRow="1">
                <a:noFill/>
                <a:tableStyleId>{9996D572-D4BC-47FD-8A0B-08601B364714}</a:tableStyleId>
              </a:tblPr>
              <a:tblGrid>
                <a:gridCol w="2032000"/>
                <a:gridCol w="2032000"/>
                <a:gridCol w="2032000"/>
              </a:tblGrid>
              <a:tr h="457200">
                <a:tc>
                  <a:txBody>
                    <a:bodyPr/>
                    <a:lstStyle/>
                    <a:p>
                      <a:pPr indent="0" lvl="0" marL="0" marR="0" rtl="0" algn="l">
                        <a:spcBef>
                          <a:spcPts val="0"/>
                        </a:spcBef>
                        <a:spcAft>
                          <a:spcPts val="0"/>
                        </a:spcAft>
                        <a:buNone/>
                      </a:pPr>
                      <a:r>
                        <a:rPr b="0" i="1" lang="en-US" sz="2800"/>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800">
                          <a:latin typeface="Calibri"/>
                          <a:ea typeface="Calibri"/>
                          <a:cs typeface="Calibri"/>
                          <a:sym typeface="Calibri"/>
                        </a:rPr>
                        <a:t>q</a:t>
                      </a:r>
                      <a:endParaRPr b="0" i="1" sz="28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800">
                          <a:latin typeface="Calibri"/>
                          <a:ea typeface="Calibri"/>
                          <a:cs typeface="Calibri"/>
                          <a:sym typeface="Calibri"/>
                        </a:rPr>
                        <a:t>P </a:t>
                      </a:r>
                      <a:r>
                        <a:rPr lang="en-US" sz="2800">
                          <a:latin typeface="Cambria Math"/>
                          <a:ea typeface="Cambria Math"/>
                          <a:cs typeface="Cambria Math"/>
                          <a:sym typeface="Cambria Math"/>
                        </a:rPr>
                        <a:t>∨</a:t>
                      </a:r>
                      <a:r>
                        <a:rPr b="0" lang="en-US" sz="2800">
                          <a:latin typeface="Calibri"/>
                          <a:ea typeface="Calibri"/>
                          <a:cs typeface="Calibri"/>
                          <a:sym typeface="Calibri"/>
                        </a:rPr>
                        <a:t> </a:t>
                      </a:r>
                      <a:r>
                        <a:rPr b="0" i="1" lang="en-US" sz="2800">
                          <a:latin typeface="Calibri"/>
                          <a:ea typeface="Calibri"/>
                          <a:cs typeface="Calibri"/>
                          <a:sym typeface="Calibri"/>
                        </a:rPr>
                        <a:t>q</a:t>
                      </a:r>
                      <a:endParaRPr b="0" i="1" sz="28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800"/>
                        <a:t>T</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T</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800"/>
                        <a:t>T</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F</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8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8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04" name="Google Shape;404;p10"/>
          <p:cNvSpPr txBox="1"/>
          <p:nvPr>
            <p:ph idx="2" type="body"/>
          </p:nvPr>
        </p:nvSpPr>
        <p:spPr>
          <a:xfrm>
            <a:off x="457200" y="5029200"/>
            <a:ext cx="8321040" cy="16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a:t>Example</a:t>
            </a:r>
            <a:r>
              <a:rPr lang="en-US"/>
              <a:t>:  If </a:t>
            </a:r>
            <a:r>
              <a:rPr i="1" lang="en-US"/>
              <a:t>p</a:t>
            </a:r>
            <a:r>
              <a:rPr lang="en-US"/>
              <a:t> denotes “I am at home.” and </a:t>
            </a:r>
            <a:r>
              <a:rPr i="1" lang="en-US"/>
              <a:t>q</a:t>
            </a:r>
            <a:r>
              <a:rPr lang="en-US"/>
              <a:t>  denotes “It is raining.” then </a:t>
            </a:r>
            <a:r>
              <a:rPr i="1" lang="en-US"/>
              <a:t>p</a:t>
            </a:r>
            <a:r>
              <a:rPr i="1" lang="en-US">
                <a:latin typeface="Cambria Math"/>
                <a:ea typeface="Cambria Math"/>
                <a:cs typeface="Cambria Math"/>
                <a:sym typeface="Cambria Math"/>
              </a:rPr>
              <a:t> </a:t>
            </a:r>
            <a:r>
              <a:rPr lang="en-US">
                <a:latin typeface="Cambria Math"/>
                <a:ea typeface="Cambria Math"/>
                <a:cs typeface="Cambria Math"/>
                <a:sym typeface="Cambria Math"/>
              </a:rPr>
              <a:t>∨ </a:t>
            </a:r>
            <a:r>
              <a:rPr i="1" lang="en-US"/>
              <a:t>q</a:t>
            </a:r>
            <a:r>
              <a:rPr lang="en-US"/>
              <a:t> denotes “I am at home or it is raining.”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1"/>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The Connective Or in English</a:t>
            </a:r>
            <a:endParaRPr/>
          </a:p>
        </p:txBody>
      </p:sp>
      <p:sp>
        <p:nvSpPr>
          <p:cNvPr id="410" name="Google Shape;410;p11"/>
          <p:cNvSpPr txBox="1"/>
          <p:nvPr>
            <p:ph idx="1" type="body"/>
          </p:nvPr>
        </p:nvSpPr>
        <p:spPr>
          <a:xfrm>
            <a:off x="457200" y="1295400"/>
            <a:ext cx="8046720" cy="2895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In English “or” has two distinct meanings.</a:t>
            </a:r>
            <a:endParaRPr/>
          </a:p>
          <a:p>
            <a:pPr indent="-342900" lvl="1" marL="457200" rtl="0" algn="l">
              <a:spcBef>
                <a:spcPts val="600"/>
              </a:spcBef>
              <a:spcAft>
                <a:spcPts val="0"/>
              </a:spcAft>
              <a:buSzPts val="1800"/>
              <a:buChar char="•"/>
            </a:pPr>
            <a:r>
              <a:rPr lang="en-US" sz="1800"/>
              <a:t>“Inclusive Or”  - In the sentence “Students who have taken CS202 or Math120 may take this class,” we assume that students need to have taken one of the prerequisites, but may have taken both. This is the meaning of disjunction. For </a:t>
            </a:r>
            <a:r>
              <a:rPr i="1" lang="en-US" sz="1800"/>
              <a:t>p</a:t>
            </a:r>
            <a:r>
              <a:rPr i="1" lang="en-US" sz="1800">
                <a:latin typeface="Cambria Math"/>
                <a:ea typeface="Cambria Math"/>
                <a:cs typeface="Cambria Math"/>
                <a:sym typeface="Cambria Math"/>
              </a:rPr>
              <a:t> </a:t>
            </a:r>
            <a:r>
              <a:rPr lang="en-US" sz="1800">
                <a:latin typeface="Cambria Math"/>
                <a:ea typeface="Cambria Math"/>
                <a:cs typeface="Cambria Math"/>
                <a:sym typeface="Cambria Math"/>
              </a:rPr>
              <a:t>∨ </a:t>
            </a:r>
            <a:r>
              <a:rPr i="1" lang="en-US" sz="1800"/>
              <a:t>q</a:t>
            </a:r>
            <a:r>
              <a:rPr lang="en-US" sz="1800"/>
              <a:t>  to be true, either one or both of </a:t>
            </a:r>
            <a:r>
              <a:rPr i="1" lang="en-US" sz="1800"/>
              <a:t>p</a:t>
            </a:r>
            <a:r>
              <a:rPr lang="en-US" sz="1800"/>
              <a:t> and </a:t>
            </a:r>
            <a:r>
              <a:rPr i="1" lang="en-US" sz="1800"/>
              <a:t>q </a:t>
            </a:r>
            <a:r>
              <a:rPr lang="en-US" sz="1800"/>
              <a:t>must be true.</a:t>
            </a:r>
            <a:endParaRPr sz="1800"/>
          </a:p>
          <a:p>
            <a:pPr indent="-342900" lvl="1" marL="457200" rtl="0" algn="l">
              <a:spcBef>
                <a:spcPts val="600"/>
              </a:spcBef>
              <a:spcAft>
                <a:spcPts val="0"/>
              </a:spcAft>
              <a:buSzPts val="1800"/>
              <a:buChar char="•"/>
            </a:pPr>
            <a:r>
              <a:rPr lang="en-US" sz="1800"/>
              <a:t>“Exclusive Or”  - When reading the sentence “Soup or salad comes with this entrée,” we do not expect to be able to get both soup and salad. This is the meaning of Exclusive Or (Xor). In </a:t>
            </a:r>
            <a:r>
              <a:rPr i="1" lang="en-US" sz="1800"/>
              <a:t>p</a:t>
            </a:r>
            <a:r>
              <a:rPr lang="en-US" sz="1800">
                <a:latin typeface="Cambria Math"/>
                <a:ea typeface="Cambria Math"/>
                <a:cs typeface="Cambria Math"/>
                <a:sym typeface="Cambria Math"/>
              </a:rPr>
              <a:t> ⊕</a:t>
            </a:r>
            <a:r>
              <a:rPr lang="en-US" sz="1800"/>
              <a:t> </a:t>
            </a:r>
            <a:r>
              <a:rPr i="1" lang="en-US" sz="1800"/>
              <a:t>q , </a:t>
            </a:r>
            <a:r>
              <a:rPr lang="en-US" sz="1800"/>
              <a:t>one of </a:t>
            </a:r>
            <a:r>
              <a:rPr i="1" lang="en-US" sz="1800"/>
              <a:t>p</a:t>
            </a:r>
            <a:r>
              <a:rPr lang="en-US" sz="1800"/>
              <a:t> and </a:t>
            </a:r>
            <a:r>
              <a:rPr i="1" lang="en-US" sz="1800"/>
              <a:t>q</a:t>
            </a:r>
            <a:r>
              <a:rPr lang="en-US" sz="1800"/>
              <a:t> must be true, but not both.  The truth table for</a:t>
            </a:r>
            <a:r>
              <a:rPr lang="en-US" sz="1800">
                <a:latin typeface="Cambria Math"/>
                <a:ea typeface="Cambria Math"/>
                <a:cs typeface="Cambria Math"/>
                <a:sym typeface="Cambria Math"/>
              </a:rPr>
              <a:t> ⊕</a:t>
            </a:r>
            <a:r>
              <a:rPr lang="en-US" sz="1800"/>
              <a:t> is:</a:t>
            </a:r>
            <a:endParaRPr i="1" sz="1800"/>
          </a:p>
        </p:txBody>
      </p:sp>
      <p:graphicFrame>
        <p:nvGraphicFramePr>
          <p:cNvPr id="411" name="Google Shape;411;p11"/>
          <p:cNvGraphicFramePr/>
          <p:nvPr/>
        </p:nvGraphicFramePr>
        <p:xfrm>
          <a:off x="1524000" y="4267200"/>
          <a:ext cx="3000000" cy="3000000"/>
        </p:xfrm>
        <a:graphic>
          <a:graphicData uri="http://schemas.openxmlformats.org/drawingml/2006/table">
            <a:tbl>
              <a:tblPr bandRow="1" firstRow="1">
                <a:noFill/>
                <a:tableStyleId>{9996D572-D4BC-47FD-8A0B-08601B364714}</a:tableStyleId>
              </a:tblPr>
              <a:tblGrid>
                <a:gridCol w="2032000"/>
                <a:gridCol w="2032000"/>
                <a:gridCol w="2032000"/>
              </a:tblGrid>
              <a:tr h="365750">
                <a:tc>
                  <a:txBody>
                    <a:bodyPr/>
                    <a:lstStyle/>
                    <a:p>
                      <a:pPr indent="0" lvl="0" marL="0" marR="0" rtl="0" algn="l">
                        <a:spcBef>
                          <a:spcPts val="0"/>
                        </a:spcBef>
                        <a:spcAft>
                          <a:spcPts val="0"/>
                        </a:spcAft>
                        <a:buNone/>
                      </a:pPr>
                      <a:r>
                        <a:rPr b="0" i="1" lang="en-US" sz="2400"/>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400">
                          <a:latin typeface="Calibri"/>
                          <a:ea typeface="Calibri"/>
                          <a:cs typeface="Calibri"/>
                          <a:sym typeface="Calibri"/>
                        </a:rPr>
                        <a:t>q</a:t>
                      </a:r>
                      <a:endParaRPr b="0"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400">
                          <a:latin typeface="Calibri"/>
                          <a:ea typeface="Calibri"/>
                          <a:cs typeface="Calibri"/>
                          <a:sym typeface="Calibri"/>
                        </a:rPr>
                        <a:t>P </a:t>
                      </a:r>
                      <a:r>
                        <a:rPr lang="en-US" sz="2400">
                          <a:latin typeface="Cambria Math"/>
                          <a:ea typeface="Cambria Math"/>
                          <a:cs typeface="Cambria Math"/>
                          <a:sym typeface="Cambria Math"/>
                        </a:rPr>
                        <a:t>⊕</a:t>
                      </a:r>
                      <a:r>
                        <a:rPr b="0" lang="en-US" sz="2400">
                          <a:latin typeface="Calibri"/>
                          <a:ea typeface="Calibri"/>
                          <a:cs typeface="Calibri"/>
                          <a:sym typeface="Calibri"/>
                        </a:rPr>
                        <a:t> </a:t>
                      </a:r>
                      <a:r>
                        <a:rPr b="0" i="1" lang="en-US" sz="2400">
                          <a:latin typeface="Calibri"/>
                          <a:ea typeface="Calibri"/>
                          <a:cs typeface="Calibri"/>
                          <a:sym typeface="Calibri"/>
                        </a:rPr>
                        <a:t>q</a:t>
                      </a:r>
                      <a:endParaRPr b="0"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5750">
                <a:tc>
                  <a:txBody>
                    <a:bodyPr/>
                    <a:lstStyle/>
                    <a:p>
                      <a:pPr indent="0" lvl="0" marL="0" marR="0" rtl="0" algn="l">
                        <a:spcBef>
                          <a:spcPts val="0"/>
                        </a:spcBef>
                        <a:spcAft>
                          <a:spcPts val="0"/>
                        </a:spcAft>
                        <a:buNone/>
                      </a:pPr>
                      <a:r>
                        <a:rPr lang="en-US" sz="2400"/>
                        <a:t>T</a:t>
                      </a:r>
                      <a:endParaRPr b="0" sz="24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T</a:t>
                      </a:r>
                      <a:endParaRPr b="0" sz="24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5750">
                <a:tc>
                  <a:txBody>
                    <a:bodyPr/>
                    <a:lstStyle/>
                    <a:p>
                      <a:pPr indent="0" lvl="0" marL="0" marR="0" rtl="0" algn="l">
                        <a:spcBef>
                          <a:spcPts val="0"/>
                        </a:spcBef>
                        <a:spcAft>
                          <a:spcPts val="0"/>
                        </a:spcAft>
                        <a:buNone/>
                      </a:pPr>
                      <a:r>
                        <a:rPr lang="en-US" sz="2400"/>
                        <a:t>T</a:t>
                      </a:r>
                      <a:endParaRPr b="0" sz="24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F</a:t>
                      </a:r>
                      <a:endParaRPr b="0" sz="24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5750">
                <a:tc>
                  <a:txBody>
                    <a:bodyPr/>
                    <a:lstStyle/>
                    <a:p>
                      <a:pPr indent="0" lvl="0" marL="0" marR="0" rtl="0" algn="l">
                        <a:spcBef>
                          <a:spcPts val="0"/>
                        </a:spcBef>
                        <a:spcAft>
                          <a:spcPts val="0"/>
                        </a:spcAft>
                        <a:buNone/>
                      </a:pPr>
                      <a:r>
                        <a:rPr b="0" lang="en-US" sz="24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5750">
                <a:tc>
                  <a:txBody>
                    <a:bodyPr/>
                    <a:lstStyle/>
                    <a:p>
                      <a:pPr indent="0" lvl="0" marL="0" marR="0" rtl="0" algn="l">
                        <a:spcBef>
                          <a:spcPts val="0"/>
                        </a:spcBef>
                        <a:spcAft>
                          <a:spcPts val="0"/>
                        </a:spcAft>
                        <a:buNone/>
                      </a:pPr>
                      <a:r>
                        <a:rPr b="0" lang="en-US" sz="24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2"/>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 Implication</a:t>
            </a:r>
            <a:endParaRPr/>
          </a:p>
        </p:txBody>
      </p:sp>
      <p:sp>
        <p:nvSpPr>
          <p:cNvPr id="417" name="Google Shape;417;p12"/>
          <p:cNvSpPr txBox="1"/>
          <p:nvPr>
            <p:ph idx="1" type="body"/>
          </p:nvPr>
        </p:nvSpPr>
        <p:spPr>
          <a:xfrm>
            <a:off x="457200" y="1295400"/>
            <a:ext cx="8229600" cy="11887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t>If </a:t>
            </a:r>
            <a:r>
              <a:rPr i="1" lang="en-US" sz="2400"/>
              <a:t>p</a:t>
            </a:r>
            <a:r>
              <a:rPr lang="en-US" sz="2400"/>
              <a:t> and </a:t>
            </a:r>
            <a:r>
              <a:rPr i="1" lang="en-US" sz="2400"/>
              <a:t>q</a:t>
            </a:r>
            <a:r>
              <a:rPr lang="en-US" sz="2400"/>
              <a:t>  are propositions, then </a:t>
            </a:r>
            <a:r>
              <a:rPr i="1" lang="en-US" sz="2400"/>
              <a:t>p </a:t>
            </a:r>
            <a:r>
              <a:rPr lang="en-US" sz="2400"/>
              <a:t>→ </a:t>
            </a:r>
            <a:r>
              <a:rPr i="1" lang="en-US" sz="2400"/>
              <a:t>q</a:t>
            </a:r>
            <a:r>
              <a:rPr lang="en-US" sz="2400"/>
              <a:t> is a </a:t>
            </a:r>
            <a:r>
              <a:rPr i="1" lang="en-US" sz="2400"/>
              <a:t>conditional statement </a:t>
            </a:r>
            <a:r>
              <a:rPr lang="en-US" sz="2400"/>
              <a:t>or </a:t>
            </a:r>
            <a:r>
              <a:rPr i="1" lang="en-US" sz="2400"/>
              <a:t>implication </a:t>
            </a:r>
            <a:r>
              <a:rPr lang="en-US" sz="2400"/>
              <a:t>which is read as “if </a:t>
            </a:r>
            <a:r>
              <a:rPr i="1" lang="en-US" sz="2400"/>
              <a:t>p</a:t>
            </a:r>
            <a:r>
              <a:rPr lang="en-US" sz="2400"/>
              <a:t>, then </a:t>
            </a:r>
            <a:r>
              <a:rPr i="1" lang="en-US" sz="2400"/>
              <a:t>q</a:t>
            </a:r>
            <a:r>
              <a:rPr lang="en-US" sz="2400"/>
              <a:t>” and has this truth table:</a:t>
            </a:r>
            <a:endParaRPr/>
          </a:p>
        </p:txBody>
      </p:sp>
      <p:graphicFrame>
        <p:nvGraphicFramePr>
          <p:cNvPr id="418" name="Google Shape;418;p12"/>
          <p:cNvGraphicFramePr/>
          <p:nvPr/>
        </p:nvGraphicFramePr>
        <p:xfrm>
          <a:off x="1524000" y="2514600"/>
          <a:ext cx="3000000" cy="3000000"/>
        </p:xfrm>
        <a:graphic>
          <a:graphicData uri="http://schemas.openxmlformats.org/drawingml/2006/table">
            <a:tbl>
              <a:tblPr bandRow="1" firstRow="1">
                <a:noFill/>
                <a:tableStyleId>{9996D572-D4BC-47FD-8A0B-08601B364714}</a:tableStyleId>
              </a:tblPr>
              <a:tblGrid>
                <a:gridCol w="2032000"/>
                <a:gridCol w="2032000"/>
                <a:gridCol w="2032000"/>
              </a:tblGrid>
              <a:tr h="457200">
                <a:tc>
                  <a:txBody>
                    <a:bodyPr/>
                    <a:lstStyle/>
                    <a:p>
                      <a:pPr indent="0" lvl="0" marL="0" marR="0" rtl="0" algn="l">
                        <a:spcBef>
                          <a:spcPts val="0"/>
                        </a:spcBef>
                        <a:spcAft>
                          <a:spcPts val="0"/>
                        </a:spcAft>
                        <a:buNone/>
                      </a:pPr>
                      <a:r>
                        <a:rPr b="0" i="1" lang="en-US" sz="2400">
                          <a:latin typeface="Calibri"/>
                          <a:ea typeface="Calibri"/>
                          <a:cs typeface="Calibri"/>
                          <a:sym typeface="Calibri"/>
                        </a:rPr>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400">
                          <a:latin typeface="Calibri"/>
                          <a:ea typeface="Calibri"/>
                          <a:cs typeface="Calibri"/>
                          <a:sym typeface="Calibri"/>
                        </a:rPr>
                        <a:t>q</a:t>
                      </a:r>
                      <a:endParaRPr b="0"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400">
                          <a:latin typeface="Calibri"/>
                          <a:ea typeface="Calibri"/>
                          <a:cs typeface="Calibri"/>
                          <a:sym typeface="Calibri"/>
                        </a:rPr>
                        <a:t>P </a:t>
                      </a:r>
                      <a:r>
                        <a:rPr b="0" lang="en-US" sz="2400">
                          <a:latin typeface="Calibri"/>
                          <a:ea typeface="Calibri"/>
                          <a:cs typeface="Calibri"/>
                          <a:sym typeface="Calibri"/>
                        </a:rPr>
                        <a:t>→ </a:t>
                      </a:r>
                      <a:r>
                        <a:rPr b="0" i="1" lang="en-US" sz="2400">
                          <a:latin typeface="Calibri"/>
                          <a:ea typeface="Calibri"/>
                          <a:cs typeface="Calibri"/>
                          <a:sym typeface="Calibri"/>
                        </a:rPr>
                        <a:t>q</a:t>
                      </a:r>
                      <a:endParaRPr b="0"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F</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19" name="Google Shape;419;p12"/>
          <p:cNvSpPr txBox="1"/>
          <p:nvPr>
            <p:ph idx="2" type="body"/>
          </p:nvPr>
        </p:nvSpPr>
        <p:spPr>
          <a:xfrm>
            <a:off x="457200" y="4876800"/>
            <a:ext cx="8321040" cy="17373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b="1" lang="en-US" sz="2400"/>
              <a:t>Example</a:t>
            </a:r>
            <a:r>
              <a:rPr lang="en-US" sz="2400"/>
              <a:t>: If </a:t>
            </a:r>
            <a:r>
              <a:rPr i="1" lang="en-US" sz="2400"/>
              <a:t>p</a:t>
            </a:r>
            <a:r>
              <a:rPr lang="en-US" sz="2400"/>
              <a:t>  denotes “I am at home.” and </a:t>
            </a:r>
            <a:r>
              <a:rPr i="1" lang="en-US" sz="2400"/>
              <a:t>q</a:t>
            </a:r>
            <a:r>
              <a:rPr lang="en-US" sz="2400"/>
              <a:t> denotes “It is raining.” then </a:t>
            </a:r>
            <a:r>
              <a:rPr i="1" lang="en-US" sz="2400"/>
              <a:t>p </a:t>
            </a:r>
            <a:r>
              <a:rPr lang="en-US" sz="2400"/>
              <a:t>→ </a:t>
            </a:r>
            <a:r>
              <a:rPr i="1" lang="en-US" sz="2400"/>
              <a:t>q</a:t>
            </a:r>
            <a:r>
              <a:rPr lang="en-US" sz="2400"/>
              <a:t> denotes “If I am at home then it is raining.” </a:t>
            </a:r>
            <a:endParaRPr/>
          </a:p>
          <a:p>
            <a:pPr indent="0" lvl="0" marL="0" rtl="0" algn="l">
              <a:spcBef>
                <a:spcPts val="1200"/>
              </a:spcBef>
              <a:spcAft>
                <a:spcPts val="0"/>
              </a:spcAft>
              <a:buClr>
                <a:schemeClr val="dk1"/>
              </a:buClr>
              <a:buSzPts val="2400"/>
              <a:buNone/>
            </a:pPr>
            <a:r>
              <a:rPr lang="en-US" sz="2400"/>
              <a:t>In </a:t>
            </a:r>
            <a:r>
              <a:rPr i="1" lang="en-US" sz="2400"/>
              <a:t>p </a:t>
            </a:r>
            <a:r>
              <a:rPr lang="en-US" sz="2400"/>
              <a:t>→ </a:t>
            </a:r>
            <a:r>
              <a:rPr i="1" lang="en-US" sz="2400"/>
              <a:t>q</a:t>
            </a:r>
            <a:r>
              <a:rPr lang="en-US" sz="2400"/>
              <a:t>, </a:t>
            </a:r>
            <a:r>
              <a:rPr i="1" lang="en-US" sz="2400"/>
              <a:t>p</a:t>
            </a:r>
            <a:r>
              <a:rPr lang="en-US" sz="2400"/>
              <a:t> is the </a:t>
            </a:r>
            <a:r>
              <a:rPr i="1" lang="en-US" sz="2400"/>
              <a:t>hypothesis</a:t>
            </a:r>
            <a:r>
              <a:rPr lang="en-US" sz="2400"/>
              <a:t> (</a:t>
            </a:r>
            <a:r>
              <a:rPr i="1" lang="en-US" sz="2400"/>
              <a:t>antecedent</a:t>
            </a:r>
            <a:r>
              <a:rPr lang="en-US" sz="2400"/>
              <a:t> or </a:t>
            </a:r>
            <a:r>
              <a:rPr i="1" lang="en-US" sz="2400"/>
              <a:t>premise</a:t>
            </a:r>
            <a:r>
              <a:rPr lang="en-US" sz="2400"/>
              <a:t>) and </a:t>
            </a:r>
            <a:r>
              <a:rPr i="1" lang="en-US" sz="2400"/>
              <a:t>q</a:t>
            </a:r>
            <a:r>
              <a:rPr lang="en-US" sz="2400"/>
              <a:t> is the </a:t>
            </a:r>
            <a:r>
              <a:rPr i="1" lang="en-US" sz="2400"/>
              <a:t>conclusion</a:t>
            </a:r>
            <a:r>
              <a:rPr lang="en-US" sz="2400"/>
              <a:t> (or </a:t>
            </a:r>
            <a:r>
              <a:rPr i="1" lang="en-US" sz="2400"/>
              <a:t>consequence</a:t>
            </a:r>
            <a:r>
              <a:rPr lang="en-US" sz="2400"/>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3"/>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 Understanding Implication</a:t>
            </a:r>
            <a:r>
              <a:rPr lang="en-US" sz="1500"/>
              <a:t> 1</a:t>
            </a:r>
            <a:endParaRPr/>
          </a:p>
        </p:txBody>
      </p:sp>
      <p:sp>
        <p:nvSpPr>
          <p:cNvPr id="425" name="Google Shape;425;p13"/>
          <p:cNvSpPr txBox="1"/>
          <p:nvPr>
            <p:ph idx="1" type="body"/>
          </p:nvPr>
        </p:nvSpPr>
        <p:spPr>
          <a:xfrm>
            <a:off x="457200" y="1295400"/>
            <a:ext cx="8321040" cy="5257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Clr>
                <a:schemeClr val="accent3"/>
              </a:buClr>
              <a:buSzPts val="2660"/>
              <a:buNone/>
            </a:pPr>
            <a:r>
              <a:rPr lang="en-US"/>
              <a:t>In </a:t>
            </a:r>
            <a:r>
              <a:rPr i="1" lang="en-US"/>
              <a:t>p </a:t>
            </a:r>
            <a:r>
              <a:rPr lang="en-US"/>
              <a:t>→ </a:t>
            </a:r>
            <a:r>
              <a:rPr i="1" lang="en-US"/>
              <a:t>q </a:t>
            </a:r>
            <a:r>
              <a:rPr lang="en-US"/>
              <a:t>there does not need to be any connection between the antecedent or the consequent. The “meaning” of </a:t>
            </a:r>
            <a:r>
              <a:rPr i="1" lang="en-US"/>
              <a:t>p </a:t>
            </a:r>
            <a:r>
              <a:rPr lang="en-US"/>
              <a:t>→ </a:t>
            </a:r>
            <a:r>
              <a:rPr i="1" lang="en-US"/>
              <a:t>q </a:t>
            </a:r>
            <a:r>
              <a:rPr lang="en-US"/>
              <a:t>depends only on the truth values of </a:t>
            </a:r>
            <a:r>
              <a:rPr i="1" lang="en-US"/>
              <a:t>p</a:t>
            </a:r>
            <a:r>
              <a:rPr lang="en-US"/>
              <a:t> and </a:t>
            </a:r>
            <a:r>
              <a:rPr i="1" lang="en-US"/>
              <a:t>q</a:t>
            </a:r>
            <a:r>
              <a:rPr lang="en-US"/>
              <a:t>. </a:t>
            </a:r>
            <a:endParaRPr/>
          </a:p>
          <a:p>
            <a:pPr indent="0" lvl="0" marL="0" rtl="0" algn="l">
              <a:spcBef>
                <a:spcPts val="1800"/>
              </a:spcBef>
              <a:spcAft>
                <a:spcPts val="0"/>
              </a:spcAft>
              <a:buClr>
                <a:schemeClr val="dk1"/>
              </a:buClr>
              <a:buSzPts val="2800"/>
              <a:buFont typeface="Arial"/>
              <a:buNone/>
            </a:pPr>
            <a:r>
              <a:rPr lang="en-US" sz="2800"/>
              <a:t>These implications are perfectly fine, but would not be used in ordinary English.</a:t>
            </a:r>
            <a:endParaRPr/>
          </a:p>
          <a:p>
            <a:pPr indent="-342900" lvl="1" marL="457200" rtl="0" algn="l">
              <a:spcBef>
                <a:spcPts val="1800"/>
              </a:spcBef>
              <a:spcAft>
                <a:spcPts val="0"/>
              </a:spcAft>
              <a:buSzPts val="2400"/>
              <a:buChar char="•"/>
            </a:pPr>
            <a:r>
              <a:rPr lang="en-US" sz="2400"/>
              <a:t>“If the moon is made of green cheese, then I have more money than Bill Gates. ”</a:t>
            </a:r>
            <a:endParaRPr/>
          </a:p>
          <a:p>
            <a:pPr indent="-342900" lvl="1" marL="457200" rtl="0" algn="l">
              <a:spcBef>
                <a:spcPts val="1800"/>
              </a:spcBef>
              <a:spcAft>
                <a:spcPts val="0"/>
              </a:spcAft>
              <a:buSzPts val="2400"/>
              <a:buChar char="•"/>
            </a:pPr>
            <a:r>
              <a:rPr lang="en-US" sz="2400"/>
              <a:t>“If the moon is made of green cheese then I’m on welfare.”</a:t>
            </a:r>
            <a:endParaRPr/>
          </a:p>
          <a:p>
            <a:pPr indent="-342900" lvl="1" marL="457200" rtl="0" algn="l">
              <a:spcBef>
                <a:spcPts val="1800"/>
              </a:spcBef>
              <a:spcAft>
                <a:spcPts val="0"/>
              </a:spcAft>
              <a:buSzPts val="2400"/>
              <a:buChar char="•"/>
            </a:pPr>
            <a:r>
              <a:rPr lang="en-US" sz="2400"/>
              <a:t>“If 1 + 1 = 3, then your grandma wears combat boots.”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4"/>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 Understanding Implication</a:t>
            </a:r>
            <a:r>
              <a:rPr lang="en-US" sz="1500"/>
              <a:t> 2</a:t>
            </a:r>
            <a:endParaRPr/>
          </a:p>
        </p:txBody>
      </p:sp>
      <p:sp>
        <p:nvSpPr>
          <p:cNvPr id="431" name="Google Shape;431;p14"/>
          <p:cNvSpPr txBox="1"/>
          <p:nvPr>
            <p:ph idx="1" type="body"/>
          </p:nvPr>
        </p:nvSpPr>
        <p:spPr>
          <a:xfrm>
            <a:off x="457200" y="1295400"/>
            <a:ext cx="832104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One way to view the logical conditional is to think of an obligation or contract.</a:t>
            </a:r>
            <a:endParaRPr/>
          </a:p>
          <a:p>
            <a:pPr indent="-342900" lvl="1" marL="457200" rtl="0" algn="l">
              <a:spcBef>
                <a:spcPts val="1800"/>
              </a:spcBef>
              <a:spcAft>
                <a:spcPts val="0"/>
              </a:spcAft>
              <a:buSzPts val="2800"/>
              <a:buChar char="•"/>
            </a:pPr>
            <a:r>
              <a:rPr lang="en-US"/>
              <a:t>“If I am elected, then I will lower taxes.”</a:t>
            </a:r>
            <a:endParaRPr/>
          </a:p>
          <a:p>
            <a:pPr indent="-342900" lvl="1" marL="457200" rtl="0" algn="l">
              <a:spcBef>
                <a:spcPts val="1800"/>
              </a:spcBef>
              <a:spcAft>
                <a:spcPts val="0"/>
              </a:spcAft>
              <a:buSzPts val="2800"/>
              <a:buChar char="•"/>
            </a:pPr>
            <a:r>
              <a:rPr lang="en-US"/>
              <a:t>“If you get 100% on the final, then you will get an A.”</a:t>
            </a:r>
            <a:endParaRPr/>
          </a:p>
          <a:p>
            <a:pPr indent="0" lvl="0" marL="0" rtl="0" algn="l">
              <a:spcBef>
                <a:spcPts val="1800"/>
              </a:spcBef>
              <a:spcAft>
                <a:spcPts val="0"/>
              </a:spcAft>
              <a:buClr>
                <a:schemeClr val="dk1"/>
              </a:buClr>
              <a:buSzPts val="3200"/>
              <a:buFont typeface="Arial"/>
              <a:buNone/>
            </a:pPr>
            <a:r>
              <a:rPr lang="en-US"/>
              <a:t>If the politician is elected and does not lower taxes, then the voters can say that he or she has broken the campaign pledge. Something similar holds for the professor. This corresponds to the case where </a:t>
            </a:r>
            <a:r>
              <a:rPr i="1" lang="en-US"/>
              <a:t>p</a:t>
            </a:r>
            <a:r>
              <a:rPr lang="en-US"/>
              <a:t> is true and </a:t>
            </a:r>
            <a:r>
              <a:rPr i="1" lang="en-US"/>
              <a:t>q</a:t>
            </a:r>
            <a:r>
              <a:rPr lang="en-US"/>
              <a:t> is false.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5"/>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Different Ways of Expressing </a:t>
            </a:r>
            <a:r>
              <a:rPr i="1" lang="en-US"/>
              <a:t>p </a:t>
            </a:r>
            <a:r>
              <a:rPr lang="en-US"/>
              <a:t>→ </a:t>
            </a:r>
            <a:r>
              <a:rPr i="1" lang="en-US"/>
              <a:t>q</a:t>
            </a:r>
            <a:endParaRPr/>
          </a:p>
        </p:txBody>
      </p:sp>
      <p:sp>
        <p:nvSpPr>
          <p:cNvPr id="437" name="Google Shape;437;p15"/>
          <p:cNvSpPr txBox="1"/>
          <p:nvPr>
            <p:ph idx="1" type="body"/>
          </p:nvPr>
        </p:nvSpPr>
        <p:spPr>
          <a:xfrm>
            <a:off x="457200" y="1295400"/>
            <a:ext cx="3505200" cy="38404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 </a:t>
            </a:r>
            <a:r>
              <a:rPr b="1" lang="en-US" sz="2800"/>
              <a:t>if</a:t>
            </a:r>
            <a:r>
              <a:rPr lang="en-US" sz="2800"/>
              <a:t> </a:t>
            </a:r>
            <a:r>
              <a:rPr i="1" lang="en-US" sz="2800"/>
              <a:t>p</a:t>
            </a:r>
            <a:r>
              <a:rPr lang="en-US" sz="2800"/>
              <a:t>, </a:t>
            </a:r>
            <a:r>
              <a:rPr b="1" lang="en-US" sz="2800"/>
              <a:t>then</a:t>
            </a:r>
            <a:r>
              <a:rPr lang="en-US" sz="2800"/>
              <a:t> </a:t>
            </a:r>
            <a:r>
              <a:rPr i="1" lang="en-US" sz="2800"/>
              <a:t>q</a:t>
            </a:r>
            <a:endParaRPr sz="2800"/>
          </a:p>
          <a:p>
            <a:pPr indent="0" lvl="0" marL="0" rtl="0" algn="l">
              <a:spcBef>
                <a:spcPts val="1800"/>
              </a:spcBef>
              <a:spcAft>
                <a:spcPts val="0"/>
              </a:spcAft>
              <a:buClr>
                <a:schemeClr val="dk1"/>
              </a:buClr>
              <a:buSzPts val="2800"/>
              <a:buFont typeface="Arial"/>
              <a:buNone/>
            </a:pPr>
            <a:r>
              <a:rPr b="1" lang="en-US" sz="2800"/>
              <a:t>if </a:t>
            </a:r>
            <a:r>
              <a:rPr i="1" lang="en-US" sz="2800"/>
              <a:t>p</a:t>
            </a:r>
            <a:r>
              <a:rPr lang="en-US" sz="2800"/>
              <a:t>, </a:t>
            </a:r>
            <a:r>
              <a:rPr i="1" lang="en-US" sz="2800"/>
              <a:t>q</a:t>
            </a:r>
            <a:endParaRPr sz="2800"/>
          </a:p>
          <a:p>
            <a:pPr indent="0" lvl="0" marL="0" rtl="0" algn="l">
              <a:spcBef>
                <a:spcPts val="1800"/>
              </a:spcBef>
              <a:spcAft>
                <a:spcPts val="0"/>
              </a:spcAft>
              <a:buClr>
                <a:schemeClr val="dk1"/>
              </a:buClr>
              <a:buSzPts val="2800"/>
              <a:buFont typeface="Arial"/>
              <a:buNone/>
            </a:pPr>
            <a:r>
              <a:rPr lang="en-US" sz="2800"/>
              <a:t>q </a:t>
            </a:r>
            <a:r>
              <a:rPr b="1" lang="en-US" sz="2800"/>
              <a:t>unless </a:t>
            </a:r>
            <a:r>
              <a:rPr lang="en-US" sz="2800">
                <a:latin typeface="Cambria Math"/>
                <a:ea typeface="Cambria Math"/>
                <a:cs typeface="Cambria Math"/>
                <a:sym typeface="Cambria Math"/>
              </a:rPr>
              <a:t>¬</a:t>
            </a:r>
            <a:r>
              <a:rPr i="1" lang="en-US" sz="2800"/>
              <a:t>p</a:t>
            </a:r>
            <a:endParaRPr sz="2800"/>
          </a:p>
          <a:p>
            <a:pPr indent="0" lvl="0" marL="0" rtl="0" algn="l">
              <a:spcBef>
                <a:spcPts val="1800"/>
              </a:spcBef>
              <a:spcAft>
                <a:spcPts val="0"/>
              </a:spcAft>
              <a:buClr>
                <a:schemeClr val="dk1"/>
              </a:buClr>
              <a:buSzPts val="2800"/>
              <a:buFont typeface="Arial"/>
              <a:buNone/>
            </a:pPr>
            <a:r>
              <a:rPr i="1" lang="en-US" sz="2800"/>
              <a:t>q</a:t>
            </a:r>
            <a:r>
              <a:rPr lang="en-US" sz="2800"/>
              <a:t> </a:t>
            </a:r>
            <a:r>
              <a:rPr b="1" lang="en-US" sz="2800"/>
              <a:t>if</a:t>
            </a:r>
            <a:r>
              <a:rPr lang="en-US" sz="2800"/>
              <a:t> </a:t>
            </a:r>
            <a:r>
              <a:rPr i="1" lang="en-US" sz="2800"/>
              <a:t>p</a:t>
            </a:r>
            <a:endParaRPr sz="2800"/>
          </a:p>
          <a:p>
            <a:pPr indent="0" lvl="0" marL="0" rtl="0" algn="l">
              <a:spcBef>
                <a:spcPts val="1800"/>
              </a:spcBef>
              <a:spcAft>
                <a:spcPts val="0"/>
              </a:spcAft>
              <a:buClr>
                <a:schemeClr val="dk1"/>
              </a:buClr>
              <a:buSzPts val="2800"/>
              <a:buFont typeface="Arial"/>
              <a:buNone/>
            </a:pPr>
            <a:r>
              <a:rPr i="1" lang="en-US" sz="2800"/>
              <a:t>q</a:t>
            </a:r>
            <a:r>
              <a:rPr lang="en-US" sz="2800"/>
              <a:t> </a:t>
            </a:r>
            <a:r>
              <a:rPr b="1" lang="en-US" sz="2800"/>
              <a:t>whenever</a:t>
            </a:r>
            <a:r>
              <a:rPr lang="en-US" sz="2800"/>
              <a:t> </a:t>
            </a:r>
            <a:r>
              <a:rPr i="1" lang="en-US" sz="2800"/>
              <a:t>p</a:t>
            </a:r>
            <a:endParaRPr sz="2800"/>
          </a:p>
          <a:p>
            <a:pPr indent="0" lvl="0" marL="0" rtl="0" algn="l">
              <a:spcBef>
                <a:spcPts val="1800"/>
              </a:spcBef>
              <a:spcAft>
                <a:spcPts val="0"/>
              </a:spcAft>
              <a:buClr>
                <a:schemeClr val="dk1"/>
              </a:buClr>
              <a:buSzPts val="2800"/>
              <a:buFont typeface="Arial"/>
              <a:buNone/>
            </a:pPr>
            <a:r>
              <a:rPr i="1" lang="en-US" sz="2800"/>
              <a:t>q</a:t>
            </a:r>
            <a:r>
              <a:rPr lang="en-US" sz="2800"/>
              <a:t> </a:t>
            </a:r>
            <a:r>
              <a:rPr b="1" lang="en-US" sz="2800"/>
              <a:t>follows from </a:t>
            </a:r>
            <a:r>
              <a:rPr i="1" lang="en-US" sz="2800"/>
              <a:t>p</a:t>
            </a:r>
            <a:endParaRPr/>
          </a:p>
        </p:txBody>
      </p:sp>
      <p:sp>
        <p:nvSpPr>
          <p:cNvPr id="438" name="Google Shape;438;p15"/>
          <p:cNvSpPr txBox="1"/>
          <p:nvPr>
            <p:ph idx="2" type="body"/>
          </p:nvPr>
        </p:nvSpPr>
        <p:spPr>
          <a:xfrm>
            <a:off x="4343400" y="1295400"/>
            <a:ext cx="3733800" cy="38404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2800"/>
              <a:buNone/>
            </a:pPr>
            <a:r>
              <a:rPr i="1" lang="en-US" sz="2800">
                <a:solidFill>
                  <a:srgbClr val="000000"/>
                </a:solidFill>
              </a:rPr>
              <a:t>p</a:t>
            </a:r>
            <a:r>
              <a:rPr lang="en-US" sz="2800">
                <a:solidFill>
                  <a:srgbClr val="000000"/>
                </a:solidFill>
              </a:rPr>
              <a:t> </a:t>
            </a:r>
            <a:r>
              <a:rPr b="1" lang="en-US" sz="2800">
                <a:solidFill>
                  <a:srgbClr val="000000"/>
                </a:solidFill>
              </a:rPr>
              <a:t>implies</a:t>
            </a:r>
            <a:r>
              <a:rPr lang="en-US" sz="2800">
                <a:solidFill>
                  <a:srgbClr val="000000"/>
                </a:solidFill>
              </a:rPr>
              <a:t> </a:t>
            </a:r>
            <a:r>
              <a:rPr i="1" lang="en-US" sz="2800">
                <a:solidFill>
                  <a:srgbClr val="000000"/>
                </a:solidFill>
              </a:rPr>
              <a:t>q</a:t>
            </a:r>
            <a:endParaRPr/>
          </a:p>
          <a:p>
            <a:pPr indent="0" lvl="0" marL="0" rtl="0" algn="l">
              <a:spcBef>
                <a:spcPts val="1800"/>
              </a:spcBef>
              <a:spcAft>
                <a:spcPts val="0"/>
              </a:spcAft>
              <a:buClr>
                <a:srgbClr val="000000"/>
              </a:buClr>
              <a:buSzPts val="2800"/>
              <a:buNone/>
            </a:pPr>
            <a:r>
              <a:rPr i="1" lang="en-US" sz="2800">
                <a:solidFill>
                  <a:srgbClr val="000000"/>
                </a:solidFill>
              </a:rPr>
              <a:t>p</a:t>
            </a:r>
            <a:r>
              <a:rPr lang="en-US" sz="2800">
                <a:solidFill>
                  <a:srgbClr val="000000"/>
                </a:solidFill>
              </a:rPr>
              <a:t> </a:t>
            </a:r>
            <a:r>
              <a:rPr b="1" lang="en-US" sz="2800">
                <a:solidFill>
                  <a:srgbClr val="000000"/>
                </a:solidFill>
              </a:rPr>
              <a:t>only if </a:t>
            </a:r>
            <a:r>
              <a:rPr i="1" lang="en-US" sz="2800">
                <a:solidFill>
                  <a:srgbClr val="000000"/>
                </a:solidFill>
              </a:rPr>
              <a:t>q</a:t>
            </a:r>
            <a:endParaRPr/>
          </a:p>
          <a:p>
            <a:pPr indent="0" lvl="0" marL="0" rtl="0" algn="l">
              <a:spcBef>
                <a:spcPts val="1800"/>
              </a:spcBef>
              <a:spcAft>
                <a:spcPts val="0"/>
              </a:spcAft>
              <a:buClr>
                <a:srgbClr val="000000"/>
              </a:buClr>
              <a:buSzPts val="2800"/>
              <a:buNone/>
            </a:pPr>
            <a:r>
              <a:rPr i="1" lang="en-US" sz="2800">
                <a:solidFill>
                  <a:srgbClr val="000000"/>
                </a:solidFill>
              </a:rPr>
              <a:t>q</a:t>
            </a:r>
            <a:r>
              <a:rPr lang="en-US" sz="2800">
                <a:solidFill>
                  <a:srgbClr val="000000"/>
                </a:solidFill>
              </a:rPr>
              <a:t> </a:t>
            </a:r>
            <a:r>
              <a:rPr b="1" lang="en-US" sz="2800">
                <a:solidFill>
                  <a:srgbClr val="000000"/>
                </a:solidFill>
              </a:rPr>
              <a:t>when</a:t>
            </a:r>
            <a:r>
              <a:rPr lang="en-US" sz="2800">
                <a:solidFill>
                  <a:srgbClr val="000000"/>
                </a:solidFill>
              </a:rPr>
              <a:t> </a:t>
            </a:r>
            <a:r>
              <a:rPr i="1" lang="en-US" sz="2800">
                <a:solidFill>
                  <a:srgbClr val="000000"/>
                </a:solidFill>
              </a:rPr>
              <a:t>p</a:t>
            </a:r>
            <a:endParaRPr/>
          </a:p>
          <a:p>
            <a:pPr indent="0" lvl="0" marL="0" rtl="0" algn="l">
              <a:spcBef>
                <a:spcPts val="1800"/>
              </a:spcBef>
              <a:spcAft>
                <a:spcPts val="0"/>
              </a:spcAft>
              <a:buClr>
                <a:schemeClr val="dk1"/>
              </a:buClr>
              <a:buSzPts val="2800"/>
              <a:buNone/>
            </a:pPr>
            <a:r>
              <a:t/>
            </a:r>
            <a:endParaRPr i="1" sz="2800">
              <a:solidFill>
                <a:srgbClr val="000000"/>
              </a:solidFill>
            </a:endParaRPr>
          </a:p>
          <a:p>
            <a:pPr indent="0" lvl="0" marL="0" rtl="0" algn="l">
              <a:spcBef>
                <a:spcPts val="1800"/>
              </a:spcBef>
              <a:spcAft>
                <a:spcPts val="0"/>
              </a:spcAft>
              <a:buClr>
                <a:srgbClr val="000000"/>
              </a:buClr>
              <a:buSzPts val="2800"/>
              <a:buNone/>
            </a:pPr>
            <a:r>
              <a:rPr i="1" lang="en-US" sz="2800">
                <a:solidFill>
                  <a:srgbClr val="000000"/>
                </a:solidFill>
              </a:rPr>
              <a:t>p</a:t>
            </a:r>
            <a:r>
              <a:rPr lang="en-US" sz="2800">
                <a:solidFill>
                  <a:srgbClr val="000000"/>
                </a:solidFill>
              </a:rPr>
              <a:t> </a:t>
            </a:r>
            <a:r>
              <a:rPr b="1" lang="en-US" sz="2800">
                <a:solidFill>
                  <a:srgbClr val="000000"/>
                </a:solidFill>
              </a:rPr>
              <a:t>is sufficient for </a:t>
            </a:r>
            <a:r>
              <a:rPr i="1" lang="en-US" sz="2800">
                <a:solidFill>
                  <a:srgbClr val="000000"/>
                </a:solidFill>
              </a:rPr>
              <a:t>q</a:t>
            </a:r>
            <a:endParaRPr/>
          </a:p>
          <a:p>
            <a:pPr indent="0" lvl="0" marL="0" rtl="0" algn="l">
              <a:spcBef>
                <a:spcPts val="1800"/>
              </a:spcBef>
              <a:spcAft>
                <a:spcPts val="0"/>
              </a:spcAft>
              <a:buClr>
                <a:srgbClr val="000000"/>
              </a:buClr>
              <a:buSzPts val="2800"/>
              <a:buNone/>
            </a:pPr>
            <a:r>
              <a:rPr i="1" lang="en-US" sz="2800">
                <a:solidFill>
                  <a:srgbClr val="000000"/>
                </a:solidFill>
              </a:rPr>
              <a:t>q</a:t>
            </a:r>
            <a:r>
              <a:rPr lang="en-US" sz="2800">
                <a:solidFill>
                  <a:srgbClr val="000000"/>
                </a:solidFill>
              </a:rPr>
              <a:t> </a:t>
            </a:r>
            <a:r>
              <a:rPr b="1" lang="en-US" sz="2800">
                <a:solidFill>
                  <a:srgbClr val="000000"/>
                </a:solidFill>
              </a:rPr>
              <a:t>is necessary for </a:t>
            </a:r>
            <a:r>
              <a:rPr i="1" lang="en-US" sz="2800">
                <a:solidFill>
                  <a:srgbClr val="000000"/>
                </a:solidFill>
              </a:rPr>
              <a:t>p</a:t>
            </a:r>
            <a:endParaRPr sz="2800">
              <a:solidFill>
                <a:srgbClr val="000000"/>
              </a:solidFill>
            </a:endParaRPr>
          </a:p>
        </p:txBody>
      </p:sp>
      <p:sp>
        <p:nvSpPr>
          <p:cNvPr id="439" name="Google Shape;439;p15"/>
          <p:cNvSpPr txBox="1"/>
          <p:nvPr>
            <p:ph idx="3" type="body"/>
          </p:nvPr>
        </p:nvSpPr>
        <p:spPr>
          <a:xfrm>
            <a:off x="457200" y="5364480"/>
            <a:ext cx="8229600" cy="11887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2800"/>
              <a:buNone/>
            </a:pPr>
            <a:r>
              <a:rPr b="1" lang="en-US" sz="2800">
                <a:solidFill>
                  <a:srgbClr val="000000"/>
                </a:solidFill>
              </a:rPr>
              <a:t>a necessary condition for </a:t>
            </a:r>
            <a:r>
              <a:rPr i="1" lang="en-US" sz="2800">
                <a:solidFill>
                  <a:srgbClr val="000000"/>
                </a:solidFill>
              </a:rPr>
              <a:t>p</a:t>
            </a:r>
            <a:r>
              <a:rPr lang="en-US" sz="2800">
                <a:solidFill>
                  <a:srgbClr val="000000"/>
                </a:solidFill>
              </a:rPr>
              <a:t> </a:t>
            </a:r>
            <a:r>
              <a:rPr b="1" lang="en-US" sz="2800">
                <a:solidFill>
                  <a:srgbClr val="000000"/>
                </a:solidFill>
              </a:rPr>
              <a:t>is</a:t>
            </a:r>
            <a:r>
              <a:rPr lang="en-US" sz="2800">
                <a:solidFill>
                  <a:srgbClr val="000000"/>
                </a:solidFill>
              </a:rPr>
              <a:t> </a:t>
            </a:r>
            <a:r>
              <a:rPr i="1" lang="en-US" sz="2800">
                <a:solidFill>
                  <a:srgbClr val="000000"/>
                </a:solidFill>
              </a:rPr>
              <a:t>q</a:t>
            </a:r>
            <a:endParaRPr sz="2800">
              <a:solidFill>
                <a:srgbClr val="000000"/>
              </a:solidFill>
            </a:endParaRPr>
          </a:p>
          <a:p>
            <a:pPr indent="0" lvl="0" marL="0" rtl="0" algn="l">
              <a:spcBef>
                <a:spcPts val="1800"/>
              </a:spcBef>
              <a:spcAft>
                <a:spcPts val="0"/>
              </a:spcAft>
              <a:buClr>
                <a:srgbClr val="000000"/>
              </a:buClr>
              <a:buSzPts val="2800"/>
              <a:buNone/>
            </a:pPr>
            <a:r>
              <a:rPr b="1" lang="en-US" sz="2800">
                <a:solidFill>
                  <a:srgbClr val="000000"/>
                </a:solidFill>
              </a:rPr>
              <a:t>a sufficient condition for </a:t>
            </a:r>
            <a:r>
              <a:rPr i="1" lang="en-US" sz="2800">
                <a:solidFill>
                  <a:srgbClr val="000000"/>
                </a:solidFill>
              </a:rPr>
              <a:t>q</a:t>
            </a:r>
            <a:r>
              <a:rPr lang="en-US" sz="2800">
                <a:solidFill>
                  <a:srgbClr val="000000"/>
                </a:solidFill>
              </a:rPr>
              <a:t> </a:t>
            </a:r>
            <a:r>
              <a:rPr b="1" lang="en-US" sz="2800">
                <a:solidFill>
                  <a:srgbClr val="000000"/>
                </a:solidFill>
              </a:rPr>
              <a:t>is</a:t>
            </a:r>
            <a:r>
              <a:rPr lang="en-US" sz="2800">
                <a:solidFill>
                  <a:srgbClr val="000000"/>
                </a:solidFill>
              </a:rPr>
              <a:t> </a:t>
            </a:r>
            <a:r>
              <a:rPr i="1" lang="en-US" sz="2800">
                <a:solidFill>
                  <a:srgbClr val="000000"/>
                </a:solidFill>
              </a:rPr>
              <a:t>p</a:t>
            </a:r>
            <a:endParaRPr sz="2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6"/>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Converse, Contrapositive, and Inverse</a:t>
            </a:r>
            <a:endParaRPr/>
          </a:p>
        </p:txBody>
      </p:sp>
      <p:sp>
        <p:nvSpPr>
          <p:cNvPr id="445" name="Google Shape;445;p16"/>
          <p:cNvSpPr txBox="1"/>
          <p:nvPr>
            <p:ph idx="1" type="body"/>
          </p:nvPr>
        </p:nvSpPr>
        <p:spPr>
          <a:xfrm>
            <a:off x="457200" y="1295400"/>
            <a:ext cx="832104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From </a:t>
            </a:r>
            <a:r>
              <a:rPr i="1" lang="en-US" sz="2800"/>
              <a:t>p </a:t>
            </a:r>
            <a:r>
              <a:rPr lang="en-US" sz="2800"/>
              <a:t>→ </a:t>
            </a:r>
            <a:r>
              <a:rPr i="1" lang="en-US" sz="2800"/>
              <a:t>q</a:t>
            </a:r>
            <a:r>
              <a:rPr lang="en-US" sz="2800"/>
              <a:t>  we can form new conditional statements .</a:t>
            </a:r>
            <a:endParaRPr/>
          </a:p>
          <a:p>
            <a:pPr indent="-342900" lvl="1" marL="457200" rtl="0" algn="l">
              <a:spcBef>
                <a:spcPts val="600"/>
              </a:spcBef>
              <a:spcAft>
                <a:spcPts val="0"/>
              </a:spcAft>
              <a:buSzPts val="2400"/>
              <a:buChar char="•"/>
            </a:pPr>
            <a:r>
              <a:rPr i="1" lang="en-US" sz="2400"/>
              <a:t>q </a:t>
            </a:r>
            <a:r>
              <a:rPr lang="en-US" sz="2400"/>
              <a:t>→ </a:t>
            </a:r>
            <a:r>
              <a:rPr i="1" lang="en-US" sz="2400"/>
              <a:t>p</a:t>
            </a:r>
            <a:r>
              <a:rPr lang="en-US" sz="2400"/>
              <a:t>            is the </a:t>
            </a:r>
            <a:r>
              <a:rPr b="1" lang="en-US" sz="2400"/>
              <a:t>converse</a:t>
            </a:r>
            <a:r>
              <a:rPr lang="en-US" sz="2400"/>
              <a:t> of </a:t>
            </a:r>
            <a:r>
              <a:rPr i="1" lang="en-US" sz="2400"/>
              <a:t>p </a:t>
            </a:r>
            <a:r>
              <a:rPr lang="en-US" sz="2400"/>
              <a:t>→ </a:t>
            </a:r>
            <a:r>
              <a:rPr i="1" lang="en-US" sz="2400"/>
              <a:t>q</a:t>
            </a:r>
            <a:r>
              <a:rPr lang="en-US" sz="2400"/>
              <a:t> </a:t>
            </a:r>
            <a:endParaRPr/>
          </a:p>
          <a:p>
            <a:pPr indent="-342900" lvl="1" marL="457200" rtl="0" algn="l">
              <a:spcBef>
                <a:spcPts val="600"/>
              </a:spcBef>
              <a:spcAft>
                <a:spcPts val="0"/>
              </a:spcAft>
              <a:buSzPts val="2400"/>
              <a:buChar char="•"/>
            </a:pPr>
            <a:r>
              <a:rPr lang="en-US" sz="2400">
                <a:latin typeface="Cambria Math"/>
                <a:ea typeface="Cambria Math"/>
                <a:cs typeface="Cambria Math"/>
                <a:sym typeface="Cambria Math"/>
              </a:rPr>
              <a:t>¬</a:t>
            </a:r>
            <a:r>
              <a:rPr i="1" lang="en-US" sz="2400"/>
              <a:t>q </a:t>
            </a:r>
            <a:r>
              <a:rPr lang="en-US" sz="2400"/>
              <a:t>→ </a:t>
            </a:r>
            <a:r>
              <a:rPr lang="en-US" sz="2400">
                <a:latin typeface="Cambria Math"/>
                <a:ea typeface="Cambria Math"/>
                <a:cs typeface="Cambria Math"/>
                <a:sym typeface="Cambria Math"/>
              </a:rPr>
              <a:t>¬</a:t>
            </a:r>
            <a:r>
              <a:rPr i="1" lang="en-US" sz="2400"/>
              <a:t>p</a:t>
            </a:r>
            <a:r>
              <a:rPr lang="en-US" sz="2400"/>
              <a:t>    is the </a:t>
            </a:r>
            <a:r>
              <a:rPr b="1" lang="en-US" sz="2400"/>
              <a:t>contrapositive</a:t>
            </a:r>
            <a:r>
              <a:rPr lang="en-US" sz="2400"/>
              <a:t>  of </a:t>
            </a:r>
            <a:r>
              <a:rPr i="1" lang="en-US" sz="2400"/>
              <a:t>p </a:t>
            </a:r>
            <a:r>
              <a:rPr lang="en-US" sz="2400"/>
              <a:t>→ </a:t>
            </a:r>
            <a:r>
              <a:rPr i="1" lang="en-US" sz="2400"/>
              <a:t>q</a:t>
            </a:r>
            <a:endParaRPr sz="2400"/>
          </a:p>
          <a:p>
            <a:pPr indent="-342900" lvl="1" marL="457200" rtl="0" algn="l">
              <a:spcBef>
                <a:spcPts val="600"/>
              </a:spcBef>
              <a:spcAft>
                <a:spcPts val="0"/>
              </a:spcAft>
              <a:buSzPts val="2400"/>
              <a:buChar char="•"/>
            </a:pPr>
            <a:r>
              <a:rPr lang="en-US" sz="2400">
                <a:latin typeface="Cambria Math"/>
                <a:ea typeface="Cambria Math"/>
                <a:cs typeface="Cambria Math"/>
                <a:sym typeface="Cambria Math"/>
              </a:rPr>
              <a:t>¬</a:t>
            </a:r>
            <a:r>
              <a:rPr i="1" lang="en-US" sz="2400"/>
              <a:t>p </a:t>
            </a:r>
            <a:r>
              <a:rPr lang="en-US" sz="2400"/>
              <a:t>→ </a:t>
            </a:r>
            <a:r>
              <a:rPr lang="en-US" sz="2400">
                <a:latin typeface="Cambria Math"/>
                <a:ea typeface="Cambria Math"/>
                <a:cs typeface="Cambria Math"/>
                <a:sym typeface="Cambria Math"/>
              </a:rPr>
              <a:t>¬</a:t>
            </a:r>
            <a:r>
              <a:rPr i="1" lang="en-US" sz="2400"/>
              <a:t>q</a:t>
            </a:r>
            <a:r>
              <a:rPr lang="en-US" sz="2400"/>
              <a:t>     is the </a:t>
            </a:r>
            <a:r>
              <a:rPr b="1" lang="en-US" sz="2400"/>
              <a:t>inverse</a:t>
            </a:r>
            <a:r>
              <a:rPr lang="en-US" sz="2400"/>
              <a:t> of </a:t>
            </a:r>
            <a:r>
              <a:rPr i="1" lang="en-US" sz="2400"/>
              <a:t>p </a:t>
            </a:r>
            <a:r>
              <a:rPr lang="en-US" sz="2400"/>
              <a:t>→ </a:t>
            </a:r>
            <a:r>
              <a:rPr i="1" lang="en-US" sz="2400"/>
              <a:t>q</a:t>
            </a:r>
            <a:endParaRPr sz="2400"/>
          </a:p>
          <a:p>
            <a:pPr indent="0" lvl="0" marL="0" rtl="0" algn="l">
              <a:spcBef>
                <a:spcPts val="600"/>
              </a:spcBef>
              <a:spcAft>
                <a:spcPts val="0"/>
              </a:spcAft>
              <a:buClr>
                <a:schemeClr val="dk1"/>
              </a:buClr>
              <a:buSzPts val="2800"/>
              <a:buNone/>
            </a:pPr>
            <a:r>
              <a:rPr b="1" lang="en-US" sz="2800"/>
              <a:t>Example</a:t>
            </a:r>
            <a:r>
              <a:rPr lang="en-US" sz="2800"/>
              <a:t>: Find the converse, inverse, and contrapositive of “It raining is a sufficient condition for my not going to town.”</a:t>
            </a:r>
            <a:endParaRPr/>
          </a:p>
          <a:p>
            <a:pPr indent="0" lvl="0" marL="0" rtl="0" algn="l">
              <a:spcBef>
                <a:spcPts val="600"/>
              </a:spcBef>
              <a:spcAft>
                <a:spcPts val="0"/>
              </a:spcAft>
              <a:buClr>
                <a:schemeClr val="dk1"/>
              </a:buClr>
              <a:buSzPts val="2800"/>
              <a:buNone/>
            </a:pPr>
            <a:r>
              <a:rPr b="1" lang="en-US" sz="2800"/>
              <a:t>Solution:</a:t>
            </a:r>
            <a:r>
              <a:rPr lang="en-US" sz="2800"/>
              <a:t> </a:t>
            </a:r>
            <a:endParaRPr/>
          </a:p>
          <a:p>
            <a:pPr indent="0" lvl="1" marL="274320" rtl="0" algn="l">
              <a:spcBef>
                <a:spcPts val="600"/>
              </a:spcBef>
              <a:spcAft>
                <a:spcPts val="0"/>
              </a:spcAft>
              <a:buSzPts val="2800"/>
              <a:buNone/>
            </a:pPr>
            <a:r>
              <a:rPr b="1" lang="en-US"/>
              <a:t>converse</a:t>
            </a:r>
            <a:r>
              <a:rPr lang="en-US"/>
              <a:t>: If I do not go to town, then it is  raining.</a:t>
            </a:r>
            <a:endParaRPr/>
          </a:p>
          <a:p>
            <a:pPr indent="0" lvl="1" marL="274320" rtl="0" algn="l">
              <a:spcBef>
                <a:spcPts val="600"/>
              </a:spcBef>
              <a:spcAft>
                <a:spcPts val="0"/>
              </a:spcAft>
              <a:buSzPts val="2800"/>
              <a:buNone/>
            </a:pPr>
            <a:r>
              <a:rPr b="1" lang="en-US"/>
              <a:t>inverse</a:t>
            </a:r>
            <a:r>
              <a:rPr lang="en-US"/>
              <a:t>: If it is not raining, then I will go to town.</a:t>
            </a:r>
            <a:endParaRPr/>
          </a:p>
          <a:p>
            <a:pPr indent="0" lvl="1" marL="274320" rtl="0" algn="l">
              <a:spcBef>
                <a:spcPts val="600"/>
              </a:spcBef>
              <a:spcAft>
                <a:spcPts val="0"/>
              </a:spcAft>
              <a:buSzPts val="2800"/>
              <a:buNone/>
            </a:pPr>
            <a:r>
              <a:rPr b="1" lang="en-US"/>
              <a:t>contrapositive</a:t>
            </a:r>
            <a:r>
              <a:rPr lang="en-US"/>
              <a:t>: If I go to town, then it is not raining.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7"/>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Biconditional</a:t>
            </a:r>
            <a:endParaRPr/>
          </a:p>
        </p:txBody>
      </p:sp>
      <p:sp>
        <p:nvSpPr>
          <p:cNvPr id="451" name="Google Shape;451;p17"/>
          <p:cNvSpPr txBox="1"/>
          <p:nvPr>
            <p:ph idx="1" type="body"/>
          </p:nvPr>
        </p:nvSpPr>
        <p:spPr>
          <a:xfrm>
            <a:off x="457200" y="1295400"/>
            <a:ext cx="8412480" cy="11887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t>If </a:t>
            </a:r>
            <a:r>
              <a:rPr i="1" lang="en-US" sz="2400"/>
              <a:t>p</a:t>
            </a:r>
            <a:r>
              <a:rPr lang="en-US" sz="2400"/>
              <a:t>  and </a:t>
            </a:r>
            <a:r>
              <a:rPr i="1" lang="en-US" sz="2400"/>
              <a:t>q</a:t>
            </a:r>
            <a:r>
              <a:rPr lang="en-US" sz="2400"/>
              <a:t>  are propositions, then  we can form the </a:t>
            </a:r>
            <a:r>
              <a:rPr i="1" lang="en-US" sz="2400"/>
              <a:t>biconditional </a:t>
            </a:r>
            <a:r>
              <a:rPr lang="en-US" sz="2400"/>
              <a:t>proposition </a:t>
            </a:r>
            <a:r>
              <a:rPr i="1" lang="en-US" sz="2400"/>
              <a:t>p </a:t>
            </a:r>
            <a:r>
              <a:rPr lang="en-US" sz="2400"/>
              <a:t>↔ </a:t>
            </a:r>
            <a:r>
              <a:rPr i="1" lang="en-US" sz="2400"/>
              <a:t>q</a:t>
            </a:r>
            <a:r>
              <a:rPr lang="en-US" sz="2400"/>
              <a:t>, read as “</a:t>
            </a:r>
            <a:r>
              <a:rPr i="1" lang="en-US" sz="2400"/>
              <a:t>p</a:t>
            </a:r>
            <a:r>
              <a:rPr lang="en-US" sz="2400"/>
              <a:t>  if and only if </a:t>
            </a:r>
            <a:r>
              <a:rPr i="1" lang="en-US" sz="2400"/>
              <a:t>q</a:t>
            </a:r>
            <a:r>
              <a:rPr lang="en-US" sz="2400"/>
              <a:t> .” The biconditional </a:t>
            </a:r>
            <a:r>
              <a:rPr i="1" lang="en-US" sz="2400"/>
              <a:t>p </a:t>
            </a:r>
            <a:r>
              <a:rPr lang="en-US" sz="2400"/>
              <a:t>↔ </a:t>
            </a:r>
            <a:r>
              <a:rPr i="1" lang="en-US" sz="2400"/>
              <a:t>q</a:t>
            </a:r>
            <a:r>
              <a:rPr lang="en-US" sz="2400"/>
              <a:t>  denotes the proposition with this truth table:</a:t>
            </a:r>
            <a:endParaRPr/>
          </a:p>
        </p:txBody>
      </p:sp>
      <p:graphicFrame>
        <p:nvGraphicFramePr>
          <p:cNvPr id="452" name="Google Shape;452;p17"/>
          <p:cNvGraphicFramePr/>
          <p:nvPr/>
        </p:nvGraphicFramePr>
        <p:xfrm>
          <a:off x="1524000" y="2667000"/>
          <a:ext cx="3000000" cy="3000000"/>
        </p:xfrm>
        <a:graphic>
          <a:graphicData uri="http://schemas.openxmlformats.org/drawingml/2006/table">
            <a:tbl>
              <a:tblPr bandRow="1" firstRow="1">
                <a:noFill/>
                <a:tableStyleId>{9996D572-D4BC-47FD-8A0B-08601B364714}</a:tableStyleId>
              </a:tblPr>
              <a:tblGrid>
                <a:gridCol w="2032000"/>
                <a:gridCol w="2032000"/>
                <a:gridCol w="2032000"/>
              </a:tblGrid>
              <a:tr h="457200">
                <a:tc>
                  <a:txBody>
                    <a:bodyPr/>
                    <a:lstStyle/>
                    <a:p>
                      <a:pPr indent="0" lvl="0" marL="0" marR="0" rtl="0" algn="l">
                        <a:spcBef>
                          <a:spcPts val="0"/>
                        </a:spcBef>
                        <a:spcAft>
                          <a:spcPts val="0"/>
                        </a:spcAft>
                        <a:buNone/>
                      </a:pPr>
                      <a:r>
                        <a:rPr b="0" i="1" lang="en-US" sz="2400">
                          <a:latin typeface="Calibri"/>
                          <a:ea typeface="Calibri"/>
                          <a:cs typeface="Calibri"/>
                          <a:sym typeface="Calibri"/>
                        </a:rPr>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400">
                          <a:latin typeface="Calibri"/>
                          <a:ea typeface="Calibri"/>
                          <a:cs typeface="Calibri"/>
                          <a:sym typeface="Calibri"/>
                        </a:rPr>
                        <a:t>q</a:t>
                      </a:r>
                      <a:endParaRPr b="0"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400">
                          <a:latin typeface="Calibri"/>
                          <a:ea typeface="Calibri"/>
                          <a:cs typeface="Calibri"/>
                          <a:sym typeface="Calibri"/>
                        </a:rPr>
                        <a:t>P </a:t>
                      </a:r>
                      <a:r>
                        <a:rPr b="0" lang="en-US" sz="2400">
                          <a:latin typeface="Calibri"/>
                          <a:ea typeface="Calibri"/>
                          <a:cs typeface="Calibri"/>
                          <a:sym typeface="Calibri"/>
                        </a:rPr>
                        <a:t>↔ </a:t>
                      </a:r>
                      <a:r>
                        <a:rPr b="0" i="1" lang="en-US" sz="2400">
                          <a:latin typeface="Calibri"/>
                          <a:ea typeface="Calibri"/>
                          <a:cs typeface="Calibri"/>
                          <a:sym typeface="Calibri"/>
                        </a:rPr>
                        <a:t>q</a:t>
                      </a:r>
                      <a:endParaRPr b="0"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F</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53" name="Google Shape;453;p17"/>
          <p:cNvSpPr txBox="1"/>
          <p:nvPr>
            <p:ph idx="2" type="body"/>
          </p:nvPr>
        </p:nvSpPr>
        <p:spPr>
          <a:xfrm>
            <a:off x="457200" y="5257800"/>
            <a:ext cx="8138160" cy="8229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t> If </a:t>
            </a:r>
            <a:r>
              <a:rPr i="1" lang="en-US" sz="2400"/>
              <a:t>p</a:t>
            </a:r>
            <a:r>
              <a:rPr lang="en-US" sz="2400"/>
              <a:t>  denotes “I am at home.” and </a:t>
            </a:r>
            <a:r>
              <a:rPr i="1" lang="en-US" sz="2400"/>
              <a:t>q</a:t>
            </a:r>
            <a:r>
              <a:rPr lang="en-US" sz="2400"/>
              <a:t> denotes “It is raining.” then </a:t>
            </a:r>
            <a:r>
              <a:rPr i="1" lang="en-US" sz="2400"/>
              <a:t>p </a:t>
            </a:r>
            <a:r>
              <a:rPr lang="en-US" sz="2400"/>
              <a:t>↔ </a:t>
            </a:r>
            <a:r>
              <a:rPr i="1" lang="en-US" sz="2400"/>
              <a:t>q</a:t>
            </a:r>
            <a:r>
              <a:rPr lang="en-US" sz="2400"/>
              <a:t> denotes “I am at home if and only if it is raining.”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8"/>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Expressing the Biconditional</a:t>
            </a:r>
            <a:endParaRPr/>
          </a:p>
        </p:txBody>
      </p:sp>
      <p:sp>
        <p:nvSpPr>
          <p:cNvPr id="459" name="Google Shape;459;p18"/>
          <p:cNvSpPr txBox="1"/>
          <p:nvPr>
            <p:ph idx="1" type="body"/>
          </p:nvPr>
        </p:nvSpPr>
        <p:spPr>
          <a:xfrm>
            <a:off x="457200" y="1295400"/>
            <a:ext cx="832104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Some alternative ways “</a:t>
            </a:r>
            <a:r>
              <a:rPr i="1" lang="en-US"/>
              <a:t>p</a:t>
            </a:r>
            <a:r>
              <a:rPr lang="en-US"/>
              <a:t> if and only if </a:t>
            </a:r>
            <a:r>
              <a:rPr i="1" lang="en-US"/>
              <a:t>q</a:t>
            </a:r>
            <a:r>
              <a:rPr lang="en-US"/>
              <a:t>” is expressed in English:</a:t>
            </a:r>
            <a:endParaRPr/>
          </a:p>
          <a:p>
            <a:pPr indent="-342900" lvl="1" marL="457200" rtl="0" algn="l">
              <a:spcBef>
                <a:spcPts val="1800"/>
              </a:spcBef>
              <a:spcAft>
                <a:spcPts val="0"/>
              </a:spcAft>
              <a:buSzPts val="2800"/>
              <a:buChar char="•"/>
            </a:pPr>
            <a:r>
              <a:rPr lang="en-US"/>
              <a:t>  </a:t>
            </a:r>
            <a:r>
              <a:rPr i="1" lang="en-US"/>
              <a:t>p</a:t>
            </a:r>
            <a:r>
              <a:rPr lang="en-US"/>
              <a:t> </a:t>
            </a:r>
            <a:r>
              <a:rPr b="1" lang="en-US"/>
              <a:t>is necessary and sufficient for </a:t>
            </a:r>
            <a:r>
              <a:rPr i="1" lang="en-US"/>
              <a:t>q</a:t>
            </a:r>
            <a:endParaRPr/>
          </a:p>
          <a:p>
            <a:pPr indent="-342900" lvl="1" marL="457200" rtl="0" algn="l">
              <a:spcBef>
                <a:spcPts val="1800"/>
              </a:spcBef>
              <a:spcAft>
                <a:spcPts val="0"/>
              </a:spcAft>
              <a:buSzPts val="2800"/>
              <a:buChar char="•"/>
            </a:pPr>
            <a:r>
              <a:rPr lang="en-US"/>
              <a:t>  </a:t>
            </a:r>
            <a:r>
              <a:rPr b="1" lang="en-US"/>
              <a:t>if</a:t>
            </a:r>
            <a:r>
              <a:rPr lang="en-US"/>
              <a:t> </a:t>
            </a:r>
            <a:r>
              <a:rPr i="1" lang="en-US"/>
              <a:t>p</a:t>
            </a:r>
            <a:r>
              <a:rPr lang="en-US"/>
              <a:t> </a:t>
            </a:r>
            <a:r>
              <a:rPr b="1" lang="en-US"/>
              <a:t>then</a:t>
            </a:r>
            <a:r>
              <a:rPr lang="en-US"/>
              <a:t> </a:t>
            </a:r>
            <a:r>
              <a:rPr i="1" lang="en-US"/>
              <a:t>q</a:t>
            </a:r>
            <a:r>
              <a:rPr lang="en-US"/>
              <a:t>, </a:t>
            </a:r>
            <a:r>
              <a:rPr b="1" lang="en-US"/>
              <a:t>and conversely</a:t>
            </a:r>
            <a:endParaRPr/>
          </a:p>
          <a:p>
            <a:pPr indent="-342900" lvl="1" marL="457200" rtl="0" algn="l">
              <a:spcBef>
                <a:spcPts val="1800"/>
              </a:spcBef>
              <a:spcAft>
                <a:spcPts val="0"/>
              </a:spcAft>
              <a:buSzPts val="2800"/>
              <a:buChar char="•"/>
            </a:pPr>
            <a:r>
              <a:rPr lang="en-US"/>
              <a:t>  </a:t>
            </a:r>
            <a:r>
              <a:rPr i="1" lang="en-US"/>
              <a:t>p</a:t>
            </a:r>
            <a:r>
              <a:rPr lang="en-US"/>
              <a:t> </a:t>
            </a:r>
            <a:r>
              <a:rPr b="1" lang="en-US"/>
              <a:t>if</a:t>
            </a:r>
            <a:r>
              <a:rPr lang="en-US"/>
              <a:t> </a:t>
            </a:r>
            <a:r>
              <a:rPr i="1" lang="en-US"/>
              <a:t>q</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9"/>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Truth Tables For Compound Propositions</a:t>
            </a:r>
            <a:endParaRPr/>
          </a:p>
        </p:txBody>
      </p:sp>
      <p:sp>
        <p:nvSpPr>
          <p:cNvPr id="465" name="Google Shape;465;p19"/>
          <p:cNvSpPr txBox="1"/>
          <p:nvPr>
            <p:ph idx="1" type="body"/>
          </p:nvPr>
        </p:nvSpPr>
        <p:spPr>
          <a:xfrm>
            <a:off x="457200" y="1295400"/>
            <a:ext cx="832104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None/>
            </a:pPr>
            <a:r>
              <a:rPr lang="en-US" sz="3000"/>
              <a:t>Construction of a truth table:</a:t>
            </a:r>
            <a:endParaRPr/>
          </a:p>
          <a:p>
            <a:pPr indent="0" lvl="0" marL="0" rtl="0" algn="l">
              <a:spcBef>
                <a:spcPts val="1200"/>
              </a:spcBef>
              <a:spcAft>
                <a:spcPts val="0"/>
              </a:spcAft>
              <a:buClr>
                <a:schemeClr val="dk1"/>
              </a:buClr>
              <a:buSzPts val="3000"/>
              <a:buNone/>
            </a:pPr>
            <a:r>
              <a:rPr lang="en-US" sz="3000"/>
              <a:t>Rows</a:t>
            </a:r>
            <a:endParaRPr/>
          </a:p>
          <a:p>
            <a:pPr indent="-342900" lvl="1" marL="457200" rtl="0" algn="l">
              <a:spcBef>
                <a:spcPts val="1200"/>
              </a:spcBef>
              <a:spcAft>
                <a:spcPts val="0"/>
              </a:spcAft>
              <a:buSzPts val="2600"/>
              <a:buChar char="•"/>
            </a:pPr>
            <a:r>
              <a:rPr lang="en-US" sz="2600"/>
              <a:t>Need a row for every possible combination of values  for the  atomic propositions.</a:t>
            </a:r>
            <a:endParaRPr/>
          </a:p>
          <a:p>
            <a:pPr indent="0" lvl="0" marL="0" rtl="0" algn="l">
              <a:spcBef>
                <a:spcPts val="1200"/>
              </a:spcBef>
              <a:spcAft>
                <a:spcPts val="0"/>
              </a:spcAft>
              <a:buClr>
                <a:schemeClr val="dk1"/>
              </a:buClr>
              <a:buSzPts val="3000"/>
              <a:buNone/>
            </a:pPr>
            <a:r>
              <a:rPr lang="en-US" sz="3000"/>
              <a:t>Columns</a:t>
            </a:r>
            <a:endParaRPr/>
          </a:p>
          <a:p>
            <a:pPr indent="-342900" lvl="1" marL="457200" rtl="0" algn="l">
              <a:spcBef>
                <a:spcPts val="1200"/>
              </a:spcBef>
              <a:spcAft>
                <a:spcPts val="0"/>
              </a:spcAft>
              <a:buSzPts val="2600"/>
              <a:buChar char="•"/>
            </a:pPr>
            <a:r>
              <a:rPr lang="en-US" sz="2600"/>
              <a:t>Need a column for the compound proposition (usually at far right)</a:t>
            </a:r>
            <a:endParaRPr/>
          </a:p>
          <a:p>
            <a:pPr indent="-342900" lvl="1" marL="457200" rtl="0" algn="l">
              <a:spcBef>
                <a:spcPts val="1200"/>
              </a:spcBef>
              <a:spcAft>
                <a:spcPts val="0"/>
              </a:spcAft>
              <a:buSzPts val="2600"/>
              <a:buChar char="•"/>
            </a:pPr>
            <a:r>
              <a:rPr lang="en-US" sz="2600"/>
              <a:t>Need a column for the truth value of each expression that occurs in the compound proposition as it is built up.</a:t>
            </a:r>
            <a:endParaRPr/>
          </a:p>
          <a:p>
            <a:pPr indent="-274320" lvl="2" marL="822960" rtl="0" algn="l">
              <a:spcBef>
                <a:spcPts val="1200"/>
              </a:spcBef>
              <a:spcAft>
                <a:spcPts val="0"/>
              </a:spcAft>
              <a:buSzPts val="2200"/>
              <a:buChar char="•"/>
            </a:pPr>
            <a:r>
              <a:rPr lang="en-US" sz="2200"/>
              <a:t>This includes the atomic propositions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Chapter Summary</a:t>
            </a:r>
            <a:endParaRPr/>
          </a:p>
        </p:txBody>
      </p:sp>
      <p:sp>
        <p:nvSpPr>
          <p:cNvPr id="350" name="Google Shape;350;p2"/>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Propositional Logic</a:t>
            </a:r>
            <a:endParaRPr/>
          </a:p>
          <a:p>
            <a:pPr indent="-342900" lvl="1" marL="457200" rtl="0" algn="l">
              <a:spcBef>
                <a:spcPts val="600"/>
              </a:spcBef>
              <a:spcAft>
                <a:spcPts val="0"/>
              </a:spcAft>
              <a:buSzPts val="2400"/>
              <a:buChar char="•"/>
            </a:pPr>
            <a:r>
              <a:rPr lang="en-US" sz="2400"/>
              <a:t>The Language of Propositions</a:t>
            </a:r>
            <a:endParaRPr/>
          </a:p>
          <a:p>
            <a:pPr indent="-342900" lvl="1" marL="457200" rtl="0" algn="l">
              <a:spcBef>
                <a:spcPts val="200"/>
              </a:spcBef>
              <a:spcAft>
                <a:spcPts val="0"/>
              </a:spcAft>
              <a:buSzPts val="2400"/>
              <a:buChar char="•"/>
            </a:pPr>
            <a:r>
              <a:rPr lang="en-US" sz="2400"/>
              <a:t>Applications</a:t>
            </a:r>
            <a:endParaRPr/>
          </a:p>
          <a:p>
            <a:pPr indent="-342900" lvl="1" marL="457200" rtl="0" algn="l">
              <a:spcBef>
                <a:spcPts val="200"/>
              </a:spcBef>
              <a:spcAft>
                <a:spcPts val="0"/>
              </a:spcAft>
              <a:buSzPts val="2400"/>
              <a:buChar char="•"/>
            </a:pPr>
            <a:r>
              <a:rPr lang="en-US" sz="2400"/>
              <a:t>Logical Equivalences</a:t>
            </a:r>
            <a:endParaRPr/>
          </a:p>
          <a:p>
            <a:pPr indent="0" lvl="0" marL="0" rtl="0" algn="l">
              <a:spcBef>
                <a:spcPts val="800"/>
              </a:spcBef>
              <a:spcAft>
                <a:spcPts val="0"/>
              </a:spcAft>
              <a:buClr>
                <a:schemeClr val="dk1"/>
              </a:buClr>
              <a:buSzPts val="2800"/>
              <a:buNone/>
            </a:pPr>
            <a:r>
              <a:rPr lang="en-US" sz="2800"/>
              <a:t>Predicate Logic</a:t>
            </a:r>
            <a:endParaRPr/>
          </a:p>
          <a:p>
            <a:pPr indent="-342900" lvl="1" marL="457200" rtl="0" algn="l">
              <a:spcBef>
                <a:spcPts val="600"/>
              </a:spcBef>
              <a:spcAft>
                <a:spcPts val="0"/>
              </a:spcAft>
              <a:buSzPts val="2400"/>
              <a:buChar char="•"/>
            </a:pPr>
            <a:r>
              <a:rPr lang="en-US" sz="2400"/>
              <a:t>The Language of Quantifiers</a:t>
            </a:r>
            <a:endParaRPr/>
          </a:p>
          <a:p>
            <a:pPr indent="-342900" lvl="1" marL="457200" rtl="0" algn="l">
              <a:spcBef>
                <a:spcPts val="200"/>
              </a:spcBef>
              <a:spcAft>
                <a:spcPts val="0"/>
              </a:spcAft>
              <a:buSzPts val="2400"/>
              <a:buChar char="•"/>
            </a:pPr>
            <a:r>
              <a:rPr lang="en-US" sz="2400"/>
              <a:t>Logical Equivalences</a:t>
            </a:r>
            <a:endParaRPr/>
          </a:p>
          <a:p>
            <a:pPr indent="-342900" lvl="1" marL="457200" rtl="0" algn="l">
              <a:spcBef>
                <a:spcPts val="200"/>
              </a:spcBef>
              <a:spcAft>
                <a:spcPts val="0"/>
              </a:spcAft>
              <a:buSzPts val="2400"/>
              <a:buChar char="•"/>
            </a:pPr>
            <a:r>
              <a:rPr lang="en-US" sz="2400"/>
              <a:t>Nested Quantifiers</a:t>
            </a:r>
            <a:endParaRPr/>
          </a:p>
          <a:p>
            <a:pPr indent="0" lvl="0" marL="0" rtl="0" algn="l">
              <a:spcBef>
                <a:spcPts val="800"/>
              </a:spcBef>
              <a:spcAft>
                <a:spcPts val="0"/>
              </a:spcAft>
              <a:buClr>
                <a:schemeClr val="dk1"/>
              </a:buClr>
              <a:buSzPts val="2800"/>
              <a:buNone/>
            </a:pPr>
            <a:r>
              <a:rPr lang="en-US" sz="2800"/>
              <a:t>Proofs</a:t>
            </a:r>
            <a:endParaRPr/>
          </a:p>
          <a:p>
            <a:pPr indent="-342900" lvl="1" marL="457200" rtl="0" algn="l">
              <a:spcBef>
                <a:spcPts val="600"/>
              </a:spcBef>
              <a:spcAft>
                <a:spcPts val="0"/>
              </a:spcAft>
              <a:buSzPts val="2400"/>
              <a:buChar char="•"/>
            </a:pPr>
            <a:r>
              <a:rPr lang="en-US" sz="2400"/>
              <a:t>Rules of Inference</a:t>
            </a:r>
            <a:endParaRPr/>
          </a:p>
          <a:p>
            <a:pPr indent="-342900" lvl="1" marL="457200" rtl="0" algn="l">
              <a:spcBef>
                <a:spcPts val="200"/>
              </a:spcBef>
              <a:spcAft>
                <a:spcPts val="0"/>
              </a:spcAft>
              <a:buSzPts val="2400"/>
              <a:buChar char="•"/>
            </a:pPr>
            <a:r>
              <a:rPr lang="en-US" sz="2400"/>
              <a:t>Proof Methods</a:t>
            </a:r>
            <a:endParaRPr/>
          </a:p>
          <a:p>
            <a:pPr indent="-342900" lvl="1" marL="457200" rtl="0" algn="l">
              <a:spcBef>
                <a:spcPts val="200"/>
              </a:spcBef>
              <a:spcAft>
                <a:spcPts val="0"/>
              </a:spcAft>
              <a:buSzPts val="2400"/>
              <a:buChar char="•"/>
            </a:pPr>
            <a:r>
              <a:rPr lang="en-US" sz="2400"/>
              <a:t>Proof Strategy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0"/>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Example Truth Table</a:t>
            </a:r>
            <a:endParaRPr/>
          </a:p>
        </p:txBody>
      </p:sp>
      <p:sp>
        <p:nvSpPr>
          <p:cNvPr id="471" name="Google Shape;471;p20"/>
          <p:cNvSpPr txBox="1"/>
          <p:nvPr>
            <p:ph idx="1" type="body"/>
          </p:nvPr>
        </p:nvSpPr>
        <p:spPr>
          <a:xfrm>
            <a:off x="457200" y="1295400"/>
            <a:ext cx="832104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Construct a truth table for </a:t>
            </a:r>
            <a:r>
              <a:rPr i="1" lang="en-US"/>
              <a:t>p</a:t>
            </a:r>
            <a:r>
              <a:rPr i="1" lang="en-US">
                <a:latin typeface="Cambria Math"/>
                <a:ea typeface="Cambria Math"/>
                <a:cs typeface="Cambria Math"/>
                <a:sym typeface="Cambria Math"/>
              </a:rPr>
              <a:t> </a:t>
            </a:r>
            <a:r>
              <a:rPr lang="en-US">
                <a:latin typeface="Cambria Math"/>
                <a:ea typeface="Cambria Math"/>
                <a:cs typeface="Cambria Math"/>
                <a:sym typeface="Cambria Math"/>
              </a:rPr>
              <a:t>∨ </a:t>
            </a:r>
            <a:r>
              <a:rPr i="1" lang="en-US"/>
              <a:t>q </a:t>
            </a:r>
            <a:r>
              <a:rPr lang="en-US">
                <a:latin typeface="Cambria Math"/>
                <a:ea typeface="Cambria Math"/>
                <a:cs typeface="Cambria Math"/>
                <a:sym typeface="Cambria Math"/>
              </a:rPr>
              <a:t>→</a:t>
            </a:r>
            <a:r>
              <a:rPr i="1" lang="en-US"/>
              <a:t> </a:t>
            </a:r>
            <a:r>
              <a:rPr lang="en-US">
                <a:latin typeface="Cambria Math"/>
                <a:ea typeface="Cambria Math"/>
                <a:cs typeface="Cambria Math"/>
                <a:sym typeface="Cambria Math"/>
              </a:rPr>
              <a:t>¬</a:t>
            </a:r>
            <a:r>
              <a:rPr i="1" lang="en-US"/>
              <a:t>r</a:t>
            </a:r>
            <a:endParaRPr/>
          </a:p>
        </p:txBody>
      </p:sp>
      <p:graphicFrame>
        <p:nvGraphicFramePr>
          <p:cNvPr id="472" name="Google Shape;472;p20"/>
          <p:cNvGraphicFramePr/>
          <p:nvPr/>
        </p:nvGraphicFramePr>
        <p:xfrm>
          <a:off x="457200" y="2133600"/>
          <a:ext cx="3000000" cy="3000000"/>
        </p:xfrm>
        <a:graphic>
          <a:graphicData uri="http://schemas.openxmlformats.org/drawingml/2006/table">
            <a:tbl>
              <a:tblPr bandRow="1" firstRow="1">
                <a:noFill/>
                <a:tableStyleId>{9996D572-D4BC-47FD-8A0B-08601B364714}</a:tableStyleId>
              </a:tblPr>
              <a:tblGrid>
                <a:gridCol w="1280150"/>
                <a:gridCol w="1280150"/>
                <a:gridCol w="1280150"/>
                <a:gridCol w="1280150"/>
                <a:gridCol w="1280150"/>
                <a:gridCol w="1828800"/>
              </a:tblGrid>
              <a:tr h="457200">
                <a:tc>
                  <a:txBody>
                    <a:bodyPr/>
                    <a:lstStyle/>
                    <a:p>
                      <a:pPr indent="0" lvl="0" marL="0" marR="0" rtl="0" algn="l">
                        <a:spcBef>
                          <a:spcPts val="0"/>
                        </a:spcBef>
                        <a:spcAft>
                          <a:spcPts val="0"/>
                        </a:spcAft>
                        <a:buNone/>
                      </a:pPr>
                      <a:r>
                        <a:rPr b="1" i="1" lang="en-US" sz="2400">
                          <a:latin typeface="Calibri"/>
                          <a:ea typeface="Calibri"/>
                          <a:cs typeface="Calibri"/>
                          <a:sym typeface="Calibri"/>
                        </a:rPr>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1" lang="en-US" sz="2400">
                          <a:latin typeface="Calibri"/>
                          <a:ea typeface="Calibri"/>
                          <a:cs typeface="Calibri"/>
                          <a:sym typeface="Calibri"/>
                        </a:rPr>
                        <a:t>q</a:t>
                      </a:r>
                      <a:endParaRPr b="1"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1" lang="en-US" sz="2400">
                          <a:latin typeface="Calibri"/>
                          <a:ea typeface="Calibri"/>
                          <a:cs typeface="Calibri"/>
                          <a:sym typeface="Calibri"/>
                        </a:rPr>
                        <a:t>r</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0" lang="en-US" sz="2400">
                          <a:latin typeface="Cambria Math"/>
                          <a:ea typeface="Cambria Math"/>
                          <a:cs typeface="Cambria Math"/>
                          <a:sym typeface="Cambria Math"/>
                        </a:rPr>
                        <a:t>¬</a:t>
                      </a:r>
                      <a:r>
                        <a:rPr b="1" i="1" lang="en-US" sz="2400"/>
                        <a:t>r</a:t>
                      </a:r>
                      <a:endParaRPr b="1"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1" lang="en-US" sz="2400"/>
                        <a:t>p</a:t>
                      </a:r>
                      <a:r>
                        <a:rPr b="1" i="0" lang="en-US" sz="2400">
                          <a:latin typeface="Cambria Math"/>
                          <a:ea typeface="Cambria Math"/>
                          <a:cs typeface="Cambria Math"/>
                          <a:sym typeface="Cambria Math"/>
                        </a:rPr>
                        <a:t> ∨ </a:t>
                      </a:r>
                      <a:r>
                        <a:rPr b="1" i="1" lang="en-US" sz="2400"/>
                        <a:t>q</a:t>
                      </a:r>
                      <a:r>
                        <a:rPr b="1" i="0" lang="en-US" sz="2400"/>
                        <a:t> </a:t>
                      </a:r>
                      <a:endParaRPr b="1" i="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1" lang="en-US" sz="2400"/>
                        <a:t>p</a:t>
                      </a:r>
                      <a:r>
                        <a:rPr b="1" i="0" lang="en-US" sz="2400">
                          <a:latin typeface="Cambria Math"/>
                          <a:ea typeface="Cambria Math"/>
                          <a:cs typeface="Cambria Math"/>
                          <a:sym typeface="Cambria Math"/>
                        </a:rPr>
                        <a:t> ∨ </a:t>
                      </a:r>
                      <a:r>
                        <a:rPr b="1" i="1" lang="en-US" sz="2400"/>
                        <a:t>q</a:t>
                      </a:r>
                      <a:r>
                        <a:rPr b="1" i="0" lang="en-US" sz="2400"/>
                        <a:t> → </a:t>
                      </a:r>
                      <a:r>
                        <a:rPr b="1" i="0" lang="en-US" sz="2400">
                          <a:latin typeface="Cambria Math"/>
                          <a:ea typeface="Cambria Math"/>
                          <a:cs typeface="Cambria Math"/>
                          <a:sym typeface="Cambria Math"/>
                        </a:rPr>
                        <a:t>¬</a:t>
                      </a:r>
                      <a:r>
                        <a:rPr b="1" i="1" lang="en-US" sz="2400"/>
                        <a:t>r</a:t>
                      </a:r>
                      <a:endParaRPr b="1"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a:t>
                      </a:r>
                      <a:endParaRPr b="0" i="0" sz="2400" u="none" cap="none" strike="noStrike">
                        <a:solidFill>
                          <a:srgbClr val="000000"/>
                        </a:solidFill>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F</a:t>
                      </a:r>
                      <a:endParaRPr b="0" i="0" sz="2400" u="none" cap="none" strike="noStrike">
                        <a:solidFill>
                          <a:srgbClr val="000000"/>
                        </a:solidFill>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F</a:t>
                      </a:r>
                      <a:endParaRPr b="0" i="0" sz="2400" u="none" cap="none" strike="noStrike">
                        <a:solidFill>
                          <a:srgbClr val="000000"/>
                        </a:solidFill>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F</a:t>
                      </a:r>
                      <a:endParaRPr b="0" i="0" sz="2400" u="none" cap="none" strike="noStrike">
                        <a:solidFill>
                          <a:srgbClr val="000000"/>
                        </a:solidFill>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b="0" lang="en-US" sz="2400">
                          <a:solidFill>
                            <a:schemeClr val="dk1"/>
                          </a:solidFill>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b="0" lang="en-US" sz="2400">
                          <a:solidFill>
                            <a:schemeClr val="dk1"/>
                          </a:solidFill>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1"/>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Equivalent Propositions</a:t>
            </a:r>
            <a:endParaRPr/>
          </a:p>
        </p:txBody>
      </p:sp>
      <p:sp>
        <p:nvSpPr>
          <p:cNvPr id="478" name="Google Shape;478;p21"/>
          <p:cNvSpPr txBox="1"/>
          <p:nvPr>
            <p:ph idx="1" type="body"/>
          </p:nvPr>
        </p:nvSpPr>
        <p:spPr>
          <a:xfrm>
            <a:off x="457200" y="1295400"/>
            <a:ext cx="8321040" cy="297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Two propositions are </a:t>
            </a:r>
            <a:r>
              <a:rPr i="1" lang="en-US"/>
              <a:t>equivalent</a:t>
            </a:r>
            <a:r>
              <a:rPr b="1" lang="en-US"/>
              <a:t> </a:t>
            </a:r>
            <a:r>
              <a:rPr lang="en-US"/>
              <a:t>if they always have the same truth value.</a:t>
            </a:r>
            <a:endParaRPr b="1"/>
          </a:p>
          <a:p>
            <a:pPr indent="0" lvl="0" marL="0" rtl="0" algn="l">
              <a:spcBef>
                <a:spcPts val="1800"/>
              </a:spcBef>
              <a:spcAft>
                <a:spcPts val="0"/>
              </a:spcAft>
              <a:buClr>
                <a:schemeClr val="dk1"/>
              </a:buClr>
              <a:buSzPts val="3200"/>
              <a:buFont typeface="Arial"/>
              <a:buNone/>
            </a:pPr>
            <a:r>
              <a:rPr b="1" lang="en-US"/>
              <a:t>Example</a:t>
            </a:r>
            <a:r>
              <a:rPr lang="en-US"/>
              <a:t>: Show using a truth table that the conditional is equivalent to the contrapositive.</a:t>
            </a:r>
            <a:endParaRPr/>
          </a:p>
          <a:p>
            <a:pPr indent="0" lvl="0" marL="0" rtl="0" algn="l">
              <a:spcBef>
                <a:spcPts val="1800"/>
              </a:spcBef>
              <a:spcAft>
                <a:spcPts val="0"/>
              </a:spcAft>
              <a:buClr>
                <a:schemeClr val="dk1"/>
              </a:buClr>
              <a:buSzPts val="3200"/>
              <a:buFont typeface="Arial"/>
              <a:buNone/>
            </a:pPr>
            <a:r>
              <a:rPr b="1" lang="en-US"/>
              <a:t>Solution:</a:t>
            </a:r>
            <a:r>
              <a:rPr lang="en-US"/>
              <a:t> </a:t>
            </a:r>
            <a:endParaRPr/>
          </a:p>
        </p:txBody>
      </p:sp>
      <p:graphicFrame>
        <p:nvGraphicFramePr>
          <p:cNvPr id="479" name="Google Shape;479;p21"/>
          <p:cNvGraphicFramePr/>
          <p:nvPr/>
        </p:nvGraphicFramePr>
        <p:xfrm>
          <a:off x="640080" y="4267200"/>
          <a:ext cx="3000000" cy="3000000"/>
        </p:xfrm>
        <a:graphic>
          <a:graphicData uri="http://schemas.openxmlformats.org/drawingml/2006/table">
            <a:tbl>
              <a:tblPr bandRow="1" firstRow="1">
                <a:noFill/>
                <a:tableStyleId>{9996D572-D4BC-47FD-8A0B-08601B364714}</a:tableStyleId>
              </a:tblPr>
              <a:tblGrid>
                <a:gridCol w="1280150"/>
                <a:gridCol w="1280150"/>
                <a:gridCol w="1280150"/>
                <a:gridCol w="1280150"/>
                <a:gridCol w="1280150"/>
                <a:gridCol w="1463050"/>
              </a:tblGrid>
              <a:tr h="457200">
                <a:tc>
                  <a:txBody>
                    <a:bodyPr/>
                    <a:lstStyle/>
                    <a:p>
                      <a:pPr indent="0" lvl="0" marL="0" marR="0" rtl="0" algn="l">
                        <a:spcBef>
                          <a:spcPts val="0"/>
                        </a:spcBef>
                        <a:spcAft>
                          <a:spcPts val="0"/>
                        </a:spcAft>
                        <a:buNone/>
                      </a:pPr>
                      <a:r>
                        <a:rPr b="1" i="1" lang="en-US" sz="2400">
                          <a:latin typeface="Calibri"/>
                          <a:ea typeface="Calibri"/>
                          <a:cs typeface="Calibri"/>
                          <a:sym typeface="Calibri"/>
                        </a:rPr>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1" lang="en-US" sz="2400">
                          <a:latin typeface="Calibri"/>
                          <a:ea typeface="Calibri"/>
                          <a:cs typeface="Calibri"/>
                          <a:sym typeface="Calibri"/>
                        </a:rPr>
                        <a:t>q</a:t>
                      </a:r>
                      <a:endParaRPr b="1"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mbria Math"/>
                        <a:buNone/>
                      </a:pPr>
                      <a:r>
                        <a:rPr b="1" i="0" lang="en-US" sz="2400">
                          <a:latin typeface="Cambria Math"/>
                          <a:ea typeface="Cambria Math"/>
                          <a:cs typeface="Cambria Math"/>
                          <a:sym typeface="Cambria Math"/>
                        </a:rPr>
                        <a:t>¬</a:t>
                      </a:r>
                      <a:r>
                        <a:rPr b="1" i="1" lang="en-US" sz="2400"/>
                        <a:t>p</a:t>
                      </a:r>
                      <a:endParaRPr b="1" i="1" sz="2400">
                        <a:solidFill>
                          <a:schemeClr val="lt1"/>
                        </a:solidFill>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0" lang="en-US" sz="2400">
                          <a:latin typeface="Cambria Math"/>
                          <a:ea typeface="Cambria Math"/>
                          <a:cs typeface="Cambria Math"/>
                          <a:sym typeface="Cambria Math"/>
                        </a:rPr>
                        <a:t>¬</a:t>
                      </a:r>
                      <a:r>
                        <a:rPr b="1" i="1" lang="en-US" sz="2400"/>
                        <a:t>q</a:t>
                      </a:r>
                      <a:endParaRPr b="1"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1" lang="en-US" sz="2400"/>
                        <a:t>p</a:t>
                      </a:r>
                      <a:r>
                        <a:rPr b="1" i="0" lang="en-US" sz="2400">
                          <a:latin typeface="Cambria Math"/>
                          <a:ea typeface="Cambria Math"/>
                          <a:cs typeface="Cambria Math"/>
                          <a:sym typeface="Cambria Math"/>
                        </a:rPr>
                        <a:t> → </a:t>
                      </a:r>
                      <a:r>
                        <a:rPr b="1" i="1" lang="en-US" sz="2400"/>
                        <a:t>q</a:t>
                      </a:r>
                      <a:r>
                        <a:rPr b="1" i="0" lang="en-US" sz="2400"/>
                        <a:t> </a:t>
                      </a:r>
                      <a:endParaRPr b="1" i="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0" lang="en-US" sz="2400">
                          <a:latin typeface="Cambria Math"/>
                          <a:ea typeface="Cambria Math"/>
                          <a:cs typeface="Cambria Math"/>
                          <a:sym typeface="Cambria Math"/>
                        </a:rPr>
                        <a:t>¬</a:t>
                      </a:r>
                      <a:r>
                        <a:rPr b="1" i="1" lang="en-US" sz="2400"/>
                        <a:t>q</a:t>
                      </a:r>
                      <a:r>
                        <a:rPr b="1" i="0" lang="en-US" sz="2400"/>
                        <a:t> → </a:t>
                      </a:r>
                      <a:r>
                        <a:rPr b="1" i="0" lang="en-US" sz="2400">
                          <a:latin typeface="Cambria Math"/>
                          <a:ea typeface="Cambria Math"/>
                          <a:cs typeface="Cambria Math"/>
                          <a:sym typeface="Cambria Math"/>
                        </a:rPr>
                        <a:t>¬</a:t>
                      </a:r>
                      <a:r>
                        <a:rPr b="1" i="1" lang="en-US" sz="2400"/>
                        <a:t>p</a:t>
                      </a:r>
                      <a:endParaRPr b="1"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F</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F</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b="0" lang="en-US" sz="2400">
                          <a:solidFill>
                            <a:schemeClr val="dk1"/>
                          </a:solidFill>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b="0" lang="en-US" sz="2400">
                          <a:solidFill>
                            <a:schemeClr val="dk1"/>
                          </a:solidFill>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2"/>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Using a Truth Table to Show Non-Equivalence</a:t>
            </a:r>
            <a:endParaRPr/>
          </a:p>
        </p:txBody>
      </p:sp>
      <p:sp>
        <p:nvSpPr>
          <p:cNvPr id="485" name="Google Shape;485;p22"/>
          <p:cNvSpPr txBox="1"/>
          <p:nvPr>
            <p:ph idx="1" type="body"/>
          </p:nvPr>
        </p:nvSpPr>
        <p:spPr>
          <a:xfrm>
            <a:off x="457200" y="1295400"/>
            <a:ext cx="8321040" cy="228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a:t> Example</a:t>
            </a:r>
            <a:r>
              <a:rPr lang="en-US"/>
              <a:t>: Show using truth tables that neither  the converse nor inverse of an implication are not equivalent to the implication.</a:t>
            </a:r>
            <a:endParaRPr/>
          </a:p>
          <a:p>
            <a:pPr indent="0" lvl="0" marL="0" rtl="0" algn="l">
              <a:spcBef>
                <a:spcPts val="1800"/>
              </a:spcBef>
              <a:spcAft>
                <a:spcPts val="0"/>
              </a:spcAft>
              <a:buClr>
                <a:schemeClr val="dk1"/>
              </a:buClr>
              <a:buSzPts val="3200"/>
              <a:buFont typeface="Arial"/>
              <a:buNone/>
            </a:pPr>
            <a:r>
              <a:rPr b="1" lang="en-US"/>
              <a:t>Solution:</a:t>
            </a:r>
            <a:endParaRPr/>
          </a:p>
        </p:txBody>
      </p:sp>
      <p:graphicFrame>
        <p:nvGraphicFramePr>
          <p:cNvPr id="486" name="Google Shape;486;p22"/>
          <p:cNvGraphicFramePr/>
          <p:nvPr/>
        </p:nvGraphicFramePr>
        <p:xfrm>
          <a:off x="457200" y="3733800"/>
          <a:ext cx="3000000" cy="3000000"/>
        </p:xfrm>
        <a:graphic>
          <a:graphicData uri="http://schemas.openxmlformats.org/drawingml/2006/table">
            <a:tbl>
              <a:tblPr bandRow="1" firstRow="1">
                <a:noFill/>
                <a:tableStyleId>{9996D572-D4BC-47FD-8A0B-08601B364714}</a:tableStyleId>
              </a:tblPr>
              <a:tblGrid>
                <a:gridCol w="1097525"/>
                <a:gridCol w="1097525"/>
                <a:gridCol w="1097525"/>
                <a:gridCol w="1097525"/>
                <a:gridCol w="1097525"/>
                <a:gridCol w="1487675"/>
                <a:gridCol w="1254300"/>
              </a:tblGrid>
              <a:tr h="457200">
                <a:tc>
                  <a:txBody>
                    <a:bodyPr/>
                    <a:lstStyle/>
                    <a:p>
                      <a:pPr indent="0" lvl="0" marL="0" marR="0" rtl="0" algn="l">
                        <a:spcBef>
                          <a:spcPts val="0"/>
                        </a:spcBef>
                        <a:spcAft>
                          <a:spcPts val="0"/>
                        </a:spcAft>
                        <a:buNone/>
                      </a:pPr>
                      <a:r>
                        <a:rPr b="1" i="1" lang="en-US" sz="2400">
                          <a:latin typeface="Calibri"/>
                          <a:ea typeface="Calibri"/>
                          <a:cs typeface="Calibri"/>
                          <a:sym typeface="Calibri"/>
                        </a:rPr>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1" lang="en-US" sz="2400">
                          <a:latin typeface="Calibri"/>
                          <a:ea typeface="Calibri"/>
                          <a:cs typeface="Calibri"/>
                          <a:sym typeface="Calibri"/>
                        </a:rPr>
                        <a:t>q</a:t>
                      </a:r>
                      <a:endParaRPr b="1"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mbria Math"/>
                        <a:buNone/>
                      </a:pPr>
                      <a:r>
                        <a:rPr b="1" i="0" lang="en-US" sz="2400">
                          <a:latin typeface="Cambria Math"/>
                          <a:ea typeface="Cambria Math"/>
                          <a:cs typeface="Cambria Math"/>
                          <a:sym typeface="Cambria Math"/>
                        </a:rPr>
                        <a:t>¬</a:t>
                      </a:r>
                      <a:r>
                        <a:rPr b="1" i="1" lang="en-US" sz="2400"/>
                        <a:t>p</a:t>
                      </a:r>
                      <a:endParaRPr b="1" i="1" sz="2400">
                        <a:solidFill>
                          <a:schemeClr val="lt1"/>
                        </a:solidFill>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0" lang="en-US" sz="2400">
                          <a:latin typeface="Cambria Math"/>
                          <a:ea typeface="Cambria Math"/>
                          <a:cs typeface="Cambria Math"/>
                          <a:sym typeface="Cambria Math"/>
                        </a:rPr>
                        <a:t>¬</a:t>
                      </a:r>
                      <a:r>
                        <a:rPr b="1" i="1" lang="en-US" sz="2400"/>
                        <a:t>q</a:t>
                      </a:r>
                      <a:endParaRPr b="1"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1" lang="en-US" sz="2400"/>
                        <a:t>p</a:t>
                      </a:r>
                      <a:r>
                        <a:rPr b="1" i="0" lang="en-US" sz="2400">
                          <a:latin typeface="Cambria Math"/>
                          <a:ea typeface="Cambria Math"/>
                          <a:cs typeface="Cambria Math"/>
                          <a:sym typeface="Cambria Math"/>
                        </a:rPr>
                        <a:t> → </a:t>
                      </a:r>
                      <a:r>
                        <a:rPr b="1" i="1" lang="en-US" sz="2400"/>
                        <a:t>q</a:t>
                      </a:r>
                      <a:r>
                        <a:rPr b="1" i="0" lang="en-US" sz="2400"/>
                        <a:t> </a:t>
                      </a:r>
                      <a:endParaRPr b="1" i="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0" lang="en-US" sz="2400">
                          <a:latin typeface="Cambria Math"/>
                          <a:ea typeface="Cambria Math"/>
                          <a:cs typeface="Cambria Math"/>
                          <a:sym typeface="Cambria Math"/>
                        </a:rPr>
                        <a:t>¬</a:t>
                      </a:r>
                      <a:r>
                        <a:rPr b="1" i="1" lang="en-US" sz="2400"/>
                        <a:t>p</a:t>
                      </a:r>
                      <a:r>
                        <a:rPr b="1" i="0" lang="en-US" sz="2400"/>
                        <a:t> → </a:t>
                      </a:r>
                      <a:r>
                        <a:rPr b="1" i="0" lang="en-US" sz="2400">
                          <a:latin typeface="Cambria Math"/>
                          <a:ea typeface="Cambria Math"/>
                          <a:cs typeface="Cambria Math"/>
                          <a:sym typeface="Cambria Math"/>
                        </a:rPr>
                        <a:t>¬</a:t>
                      </a:r>
                      <a:r>
                        <a:rPr b="1" i="1" lang="en-US" sz="2400"/>
                        <a:t>q</a:t>
                      </a:r>
                      <a:endParaRPr b="1"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1" i="1" lang="en-US" sz="2400"/>
                        <a:t>q</a:t>
                      </a:r>
                      <a:r>
                        <a:rPr b="1" i="0" lang="en-US" sz="2400">
                          <a:latin typeface="Cambria Math"/>
                          <a:ea typeface="Cambria Math"/>
                          <a:cs typeface="Cambria Math"/>
                          <a:sym typeface="Cambria Math"/>
                        </a:rPr>
                        <a:t> → </a:t>
                      </a:r>
                      <a:r>
                        <a:rPr b="1" i="1" lang="en-US" sz="2400"/>
                        <a:t>p</a:t>
                      </a:r>
                      <a:endParaRPr b="1" i="1"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F</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F</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b="0" lang="en-US" sz="2400">
                          <a:solidFill>
                            <a:schemeClr val="dk1"/>
                          </a:solidFill>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b="0" lang="en-US" sz="2400">
                          <a:solidFill>
                            <a:schemeClr val="dk1"/>
                          </a:solidFill>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87" name="Google Shape;487;p22"/>
          <p:cNvSpPr/>
          <p:nvPr/>
        </p:nvSpPr>
        <p:spPr>
          <a:xfrm>
            <a:off x="4876800" y="4673600"/>
            <a:ext cx="3733800" cy="381000"/>
          </a:xfrm>
          <a:prstGeom prst="rect">
            <a:avLst/>
          </a:prstGeom>
          <a:noFill/>
          <a:ln cap="flat" cmpd="sng" w="38100">
            <a:solidFill>
              <a:srgbClr val="04617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3"/>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Problem</a:t>
            </a:r>
            <a:endParaRPr/>
          </a:p>
        </p:txBody>
      </p:sp>
      <p:sp>
        <p:nvSpPr>
          <p:cNvPr id="493" name="Google Shape;493;p23"/>
          <p:cNvSpPr txBox="1"/>
          <p:nvPr>
            <p:ph idx="1" type="body"/>
          </p:nvPr>
        </p:nvSpPr>
        <p:spPr>
          <a:xfrm>
            <a:off x="457200" y="1295400"/>
            <a:ext cx="832104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How many rows are there in a truth table with </a:t>
            </a:r>
            <a:r>
              <a:rPr i="1" lang="en-US"/>
              <a:t>n</a:t>
            </a:r>
            <a:r>
              <a:rPr lang="en-US"/>
              <a:t> propositional variables?</a:t>
            </a:r>
            <a:endParaRPr b="1"/>
          </a:p>
          <a:p>
            <a:pPr indent="0" lvl="0" marL="0" rtl="0" algn="l">
              <a:spcBef>
                <a:spcPts val="2400"/>
              </a:spcBef>
              <a:spcAft>
                <a:spcPts val="0"/>
              </a:spcAft>
              <a:buClr>
                <a:schemeClr val="dk1"/>
              </a:buClr>
              <a:buSzPts val="3200"/>
              <a:buNone/>
            </a:pPr>
            <a:r>
              <a:rPr b="1" lang="en-US"/>
              <a:t>Solution</a:t>
            </a:r>
            <a:r>
              <a:rPr lang="en-US"/>
              <a:t>: 2</a:t>
            </a:r>
            <a:r>
              <a:rPr baseline="30000" lang="en-US"/>
              <a:t>n</a:t>
            </a:r>
            <a:r>
              <a:rPr lang="en-US"/>
              <a:t> We will see how to do this in Chapter 6.</a:t>
            </a:r>
            <a:endParaRPr/>
          </a:p>
          <a:p>
            <a:pPr indent="0" lvl="0" marL="0" rtl="0" algn="l">
              <a:spcBef>
                <a:spcPts val="2400"/>
              </a:spcBef>
              <a:spcAft>
                <a:spcPts val="0"/>
              </a:spcAft>
              <a:buClr>
                <a:schemeClr val="dk1"/>
              </a:buClr>
              <a:buSzPts val="3200"/>
              <a:buNone/>
            </a:pPr>
            <a:r>
              <a:rPr lang="en-US"/>
              <a:t>Note that this means that with n propositional variables, we can construct 2</a:t>
            </a:r>
            <a:r>
              <a:rPr baseline="30000" lang="en-US"/>
              <a:t>n</a:t>
            </a:r>
            <a:r>
              <a:rPr lang="en-US"/>
              <a:t> distinct (that is, not equivalent) propositions.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4"/>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Precedence of Logical Operators</a:t>
            </a:r>
            <a:endParaRPr/>
          </a:p>
        </p:txBody>
      </p:sp>
      <p:graphicFrame>
        <p:nvGraphicFramePr>
          <p:cNvPr id="499" name="Google Shape;499;p24"/>
          <p:cNvGraphicFramePr/>
          <p:nvPr/>
        </p:nvGraphicFramePr>
        <p:xfrm>
          <a:off x="1828800" y="1447800"/>
          <a:ext cx="3000000" cy="3000000"/>
        </p:xfrm>
        <a:graphic>
          <a:graphicData uri="http://schemas.openxmlformats.org/drawingml/2006/table">
            <a:tbl>
              <a:tblPr bandRow="1" firstRow="1">
                <a:noFill/>
                <a:tableStyleId>{9996D572-D4BC-47FD-8A0B-08601B364714}</a:tableStyleId>
              </a:tblPr>
              <a:tblGrid>
                <a:gridCol w="2743200"/>
                <a:gridCol w="2743200"/>
              </a:tblGrid>
              <a:tr h="457200">
                <a:tc>
                  <a:txBody>
                    <a:bodyPr/>
                    <a:lstStyle/>
                    <a:p>
                      <a:pPr indent="0" lvl="0" marL="0" marR="0" rtl="0" algn="l">
                        <a:spcBef>
                          <a:spcPts val="0"/>
                        </a:spcBef>
                        <a:spcAft>
                          <a:spcPts val="0"/>
                        </a:spcAft>
                        <a:buNone/>
                      </a:pPr>
                      <a:r>
                        <a:rPr lang="en-US" sz="2400"/>
                        <a:t>Operator</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Precedence</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i="0" lang="en-US" sz="2400">
                          <a:latin typeface="Cambria Math"/>
                          <a:ea typeface="Cambria Math"/>
                          <a:cs typeface="Cambria Math"/>
                          <a:sym typeface="Cambria Math"/>
                        </a:rPr>
                        <a:t>¬</a:t>
                      </a:r>
                      <a:endParaRPr b="0" i="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1</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mbria Math"/>
                          <a:ea typeface="Cambria Math"/>
                          <a:cs typeface="Cambria Math"/>
                          <a:sym typeface="Cambria Math"/>
                        </a:rPr>
                        <a: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2</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400"/>
                        <a:buFont typeface="Cambria Math"/>
                        <a:buNone/>
                      </a:pPr>
                      <a:r>
                        <a:rPr b="0" lang="en-US" sz="2400">
                          <a:latin typeface="Cambria Math"/>
                          <a:ea typeface="Cambria Math"/>
                          <a:cs typeface="Cambria Math"/>
                          <a:sym typeface="Cambria Math"/>
                        </a:rPr>
                        <a:t>∨</a:t>
                      </a:r>
                      <a:endParaRPr b="0" i="0" sz="2400" u="none" cap="none" strike="noStrike">
                        <a:solidFill>
                          <a:srgbClr val="000000"/>
                        </a:solidFill>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3</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4</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5</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500" name="Google Shape;500;p24"/>
          <p:cNvSpPr txBox="1"/>
          <p:nvPr>
            <p:ph idx="1" type="body"/>
          </p:nvPr>
        </p:nvSpPr>
        <p:spPr>
          <a:xfrm>
            <a:off x="457200" y="4495800"/>
            <a:ext cx="8321040" cy="182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i="1" lang="en-US"/>
              <a:t>p </a:t>
            </a:r>
            <a:r>
              <a:rPr lang="en-US">
                <a:latin typeface="Cambria Math"/>
                <a:ea typeface="Cambria Math"/>
                <a:cs typeface="Cambria Math"/>
                <a:sym typeface="Cambria Math"/>
              </a:rPr>
              <a:t>∨</a:t>
            </a:r>
            <a:r>
              <a:rPr lang="en-US"/>
              <a:t> </a:t>
            </a:r>
            <a:r>
              <a:rPr i="1" lang="en-US"/>
              <a:t>q </a:t>
            </a:r>
            <a:r>
              <a:rPr lang="en-US">
                <a:latin typeface="Calibri"/>
                <a:ea typeface="Calibri"/>
                <a:cs typeface="Calibri"/>
                <a:sym typeface="Calibri"/>
              </a:rPr>
              <a:t>→</a:t>
            </a:r>
            <a:r>
              <a:rPr i="1" lang="en-US"/>
              <a:t> </a:t>
            </a:r>
            <a:r>
              <a:rPr lang="en-US">
                <a:latin typeface="Cambria Math"/>
                <a:ea typeface="Cambria Math"/>
                <a:cs typeface="Cambria Math"/>
                <a:sym typeface="Cambria Math"/>
              </a:rPr>
              <a:t>¬</a:t>
            </a:r>
            <a:r>
              <a:rPr i="1" lang="en-US"/>
              <a:t>r </a:t>
            </a:r>
            <a:r>
              <a:rPr lang="en-US"/>
              <a:t>is equivalent to (</a:t>
            </a:r>
            <a:r>
              <a:rPr i="1" lang="en-US"/>
              <a:t>p </a:t>
            </a:r>
            <a:r>
              <a:rPr lang="en-US">
                <a:latin typeface="Cambria Math"/>
                <a:ea typeface="Cambria Math"/>
                <a:cs typeface="Cambria Math"/>
                <a:sym typeface="Cambria Math"/>
              </a:rPr>
              <a:t>∨ </a:t>
            </a:r>
            <a:r>
              <a:rPr i="1" lang="en-US"/>
              <a:t>q</a:t>
            </a:r>
            <a:r>
              <a:rPr lang="en-US"/>
              <a:t>)</a:t>
            </a:r>
            <a:r>
              <a:rPr i="1" lang="en-US"/>
              <a:t> </a:t>
            </a:r>
            <a:r>
              <a:rPr lang="en-US">
                <a:latin typeface="Calibri"/>
                <a:ea typeface="Calibri"/>
                <a:cs typeface="Calibri"/>
                <a:sym typeface="Calibri"/>
              </a:rPr>
              <a:t>→</a:t>
            </a:r>
            <a:r>
              <a:rPr i="1" lang="en-US"/>
              <a:t> </a:t>
            </a:r>
            <a:r>
              <a:rPr lang="en-US">
                <a:latin typeface="Cambria Math"/>
                <a:ea typeface="Cambria Math"/>
                <a:cs typeface="Cambria Math"/>
                <a:sym typeface="Cambria Math"/>
              </a:rPr>
              <a:t>¬</a:t>
            </a:r>
            <a:r>
              <a:rPr i="1" lang="en-US"/>
              <a:t>r</a:t>
            </a:r>
            <a:endParaRPr/>
          </a:p>
          <a:p>
            <a:pPr indent="0" lvl="0" marL="0" rtl="0" algn="l">
              <a:spcBef>
                <a:spcPts val="1200"/>
              </a:spcBef>
              <a:spcAft>
                <a:spcPts val="0"/>
              </a:spcAft>
              <a:buClr>
                <a:schemeClr val="dk1"/>
              </a:buClr>
              <a:buSzPts val="3200"/>
              <a:buNone/>
            </a:pPr>
            <a:r>
              <a:rPr lang="en-US"/>
              <a:t>If the intended meaning is </a:t>
            </a:r>
            <a:r>
              <a:rPr i="1" lang="en-US"/>
              <a:t>p </a:t>
            </a:r>
            <a:r>
              <a:rPr lang="en-US">
                <a:latin typeface="Cambria Math"/>
                <a:ea typeface="Cambria Math"/>
                <a:cs typeface="Cambria Math"/>
                <a:sym typeface="Cambria Math"/>
              </a:rPr>
              <a:t>∨</a:t>
            </a:r>
            <a:r>
              <a:rPr lang="en-US"/>
              <a:t>(</a:t>
            </a:r>
            <a:r>
              <a:rPr i="1" lang="en-US"/>
              <a:t>q </a:t>
            </a:r>
            <a:r>
              <a:rPr lang="en-US">
                <a:latin typeface="Calibri"/>
                <a:ea typeface="Calibri"/>
                <a:cs typeface="Calibri"/>
                <a:sym typeface="Calibri"/>
              </a:rPr>
              <a:t>→</a:t>
            </a:r>
            <a:r>
              <a:rPr i="1" lang="en-US"/>
              <a:t> </a:t>
            </a:r>
            <a:r>
              <a:rPr lang="en-US">
                <a:latin typeface="Cambria Math"/>
                <a:ea typeface="Cambria Math"/>
                <a:cs typeface="Cambria Math"/>
                <a:sym typeface="Cambria Math"/>
              </a:rPr>
              <a:t>¬</a:t>
            </a:r>
            <a:r>
              <a:rPr i="1" lang="en-US"/>
              <a:t>r</a:t>
            </a:r>
            <a:r>
              <a:rPr lang="en-US"/>
              <a:t>)</a:t>
            </a:r>
            <a:endParaRPr/>
          </a:p>
          <a:p>
            <a:pPr indent="0" lvl="0" marL="0" rtl="0" algn="l">
              <a:spcBef>
                <a:spcPts val="1200"/>
              </a:spcBef>
              <a:spcAft>
                <a:spcPts val="0"/>
              </a:spcAft>
              <a:buClr>
                <a:schemeClr val="dk1"/>
              </a:buClr>
              <a:buSzPts val="3200"/>
              <a:buNone/>
            </a:pPr>
            <a:r>
              <a:rPr lang="en-US"/>
              <a:t>then parentheses must be used.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5"/>
          <p:cNvSpPr txBox="1"/>
          <p:nvPr>
            <p:ph type="title"/>
          </p:nvPr>
        </p:nvSpPr>
        <p:spPr>
          <a:xfrm>
            <a:off x="0" y="1828800"/>
            <a:ext cx="9144000" cy="17221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6000"/>
              <a:buFont typeface="Calibri"/>
              <a:buNone/>
            </a:pPr>
            <a:r>
              <a:rPr b="1" lang="en-US" sz="6000"/>
              <a:t>Applications of Propositional Logic</a:t>
            </a:r>
            <a:endParaRPr/>
          </a:p>
        </p:txBody>
      </p:sp>
      <p:sp>
        <p:nvSpPr>
          <p:cNvPr id="506" name="Google Shape;506;p25"/>
          <p:cNvSpPr txBox="1"/>
          <p:nvPr>
            <p:ph idx="1" type="body"/>
          </p:nvPr>
        </p:nvSpPr>
        <p:spPr>
          <a:xfrm>
            <a:off x="3200400" y="3810000"/>
            <a:ext cx="2743200" cy="64008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US"/>
              <a:t>Section 1.2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6"/>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Applications of Propositional Logic: Summary</a:t>
            </a:r>
            <a:endParaRPr/>
          </a:p>
        </p:txBody>
      </p:sp>
      <p:sp>
        <p:nvSpPr>
          <p:cNvPr id="512" name="Google Shape;512;p26"/>
          <p:cNvSpPr txBox="1"/>
          <p:nvPr>
            <p:ph idx="1" type="body"/>
          </p:nvPr>
        </p:nvSpPr>
        <p:spPr>
          <a:xfrm>
            <a:off x="457200" y="1295400"/>
            <a:ext cx="832104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Translating English to Propositional Logic</a:t>
            </a:r>
            <a:endParaRPr/>
          </a:p>
          <a:p>
            <a:pPr indent="0" lvl="0" marL="0" rtl="0" algn="l">
              <a:spcBef>
                <a:spcPts val="1800"/>
              </a:spcBef>
              <a:spcAft>
                <a:spcPts val="0"/>
              </a:spcAft>
              <a:buClr>
                <a:schemeClr val="dk1"/>
              </a:buClr>
              <a:buSzPts val="3200"/>
              <a:buFont typeface="Arial"/>
              <a:buNone/>
            </a:pPr>
            <a:r>
              <a:rPr lang="en-US"/>
              <a:t>System Specifications</a:t>
            </a:r>
            <a:endParaRPr/>
          </a:p>
          <a:p>
            <a:pPr indent="0" lvl="0" marL="0" rtl="0" algn="l">
              <a:spcBef>
                <a:spcPts val="1800"/>
              </a:spcBef>
              <a:spcAft>
                <a:spcPts val="0"/>
              </a:spcAft>
              <a:buClr>
                <a:schemeClr val="dk1"/>
              </a:buClr>
              <a:buSzPts val="3200"/>
              <a:buFont typeface="Arial"/>
              <a:buNone/>
            </a:pPr>
            <a:r>
              <a:rPr lang="en-US"/>
              <a:t>Boolean Searching</a:t>
            </a:r>
            <a:endParaRPr/>
          </a:p>
          <a:p>
            <a:pPr indent="0" lvl="0" marL="0" rtl="0" algn="l">
              <a:spcBef>
                <a:spcPts val="1800"/>
              </a:spcBef>
              <a:spcAft>
                <a:spcPts val="0"/>
              </a:spcAft>
              <a:buClr>
                <a:schemeClr val="dk1"/>
              </a:buClr>
              <a:buSzPts val="3200"/>
              <a:buFont typeface="Arial"/>
              <a:buNone/>
            </a:pPr>
            <a:r>
              <a:rPr lang="en-US"/>
              <a:t>Logic Puzzles</a:t>
            </a:r>
            <a:endParaRPr/>
          </a:p>
          <a:p>
            <a:pPr indent="0" lvl="0" marL="0" rtl="0" algn="l">
              <a:spcBef>
                <a:spcPts val="1800"/>
              </a:spcBef>
              <a:spcAft>
                <a:spcPts val="0"/>
              </a:spcAft>
              <a:buClr>
                <a:schemeClr val="dk1"/>
              </a:buClr>
              <a:buSzPts val="3200"/>
              <a:buFont typeface="Arial"/>
              <a:buNone/>
            </a:pPr>
            <a:r>
              <a:rPr lang="en-US"/>
              <a:t>Logic Circuits </a:t>
            </a:r>
            <a:endParaRPr/>
          </a:p>
          <a:p>
            <a:pPr indent="0" lvl="0" marL="0" rtl="0" algn="l">
              <a:spcBef>
                <a:spcPts val="1800"/>
              </a:spcBef>
              <a:spcAft>
                <a:spcPts val="0"/>
              </a:spcAft>
              <a:buClr>
                <a:schemeClr val="dk1"/>
              </a:buClr>
              <a:buSzPts val="3200"/>
              <a:buFont typeface="Arial"/>
              <a:buNone/>
            </a:pPr>
            <a:r>
              <a:rPr lang="en-US"/>
              <a:t>AI Diagnosis Method (Optional)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7"/>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Translating English Sentences</a:t>
            </a:r>
            <a:endParaRPr/>
          </a:p>
        </p:txBody>
      </p:sp>
      <p:sp>
        <p:nvSpPr>
          <p:cNvPr id="518" name="Google Shape;518;p27"/>
          <p:cNvSpPr txBox="1"/>
          <p:nvPr>
            <p:ph idx="1" type="body"/>
          </p:nvPr>
        </p:nvSpPr>
        <p:spPr>
          <a:xfrm>
            <a:off x="457200" y="1295400"/>
            <a:ext cx="82296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Steps to convert an English sentence to a statement in propositional logic</a:t>
            </a:r>
            <a:endParaRPr/>
          </a:p>
          <a:p>
            <a:pPr indent="-342900" lvl="1" marL="457200" rtl="0" algn="l">
              <a:spcBef>
                <a:spcPts val="600"/>
              </a:spcBef>
              <a:spcAft>
                <a:spcPts val="0"/>
              </a:spcAft>
              <a:buSzPts val="2800"/>
              <a:buChar char="•"/>
            </a:pPr>
            <a:r>
              <a:rPr lang="en-US"/>
              <a:t>Identify atomic propositions and represent using propositional variables.</a:t>
            </a:r>
            <a:endParaRPr/>
          </a:p>
          <a:p>
            <a:pPr indent="-342900" lvl="1" marL="457200" rtl="0" algn="l">
              <a:spcBef>
                <a:spcPts val="600"/>
              </a:spcBef>
              <a:spcAft>
                <a:spcPts val="0"/>
              </a:spcAft>
              <a:buSzPts val="2800"/>
              <a:buChar char="•"/>
            </a:pPr>
            <a:r>
              <a:rPr lang="en-US"/>
              <a:t>Determine appropriate logical connectives</a:t>
            </a:r>
            <a:endParaRPr/>
          </a:p>
          <a:p>
            <a:pPr indent="0" lvl="0" marL="0" rtl="0" algn="l">
              <a:spcBef>
                <a:spcPts val="1200"/>
              </a:spcBef>
              <a:spcAft>
                <a:spcPts val="0"/>
              </a:spcAft>
              <a:buClr>
                <a:schemeClr val="dk1"/>
              </a:buClr>
              <a:buSzPts val="3200"/>
              <a:buNone/>
            </a:pPr>
            <a:r>
              <a:rPr lang="en-US"/>
              <a:t>“If I go to Harry’s or to the country, I will not go shopping.”</a:t>
            </a:r>
            <a:endParaRPr/>
          </a:p>
          <a:p>
            <a:pPr indent="-342900" lvl="1" marL="457200" rtl="0" algn="l">
              <a:spcBef>
                <a:spcPts val="600"/>
              </a:spcBef>
              <a:spcAft>
                <a:spcPts val="0"/>
              </a:spcAft>
              <a:buSzPts val="2800"/>
              <a:buChar char="•"/>
            </a:pPr>
            <a:r>
              <a:rPr i="1" lang="en-US"/>
              <a:t>p</a:t>
            </a:r>
            <a:r>
              <a:rPr lang="en-US"/>
              <a:t>: I go to Harry’s</a:t>
            </a:r>
            <a:endParaRPr/>
          </a:p>
          <a:p>
            <a:pPr indent="-342900" lvl="1" marL="457200" rtl="0" algn="l">
              <a:spcBef>
                <a:spcPts val="600"/>
              </a:spcBef>
              <a:spcAft>
                <a:spcPts val="0"/>
              </a:spcAft>
              <a:buSzPts val="2800"/>
              <a:buChar char="•"/>
            </a:pPr>
            <a:r>
              <a:rPr i="1" lang="en-US"/>
              <a:t>q</a:t>
            </a:r>
            <a:r>
              <a:rPr lang="en-US"/>
              <a:t>: I go to the country.</a:t>
            </a:r>
            <a:endParaRPr/>
          </a:p>
          <a:p>
            <a:pPr indent="-342900" lvl="1" marL="457200" rtl="0" algn="l">
              <a:spcBef>
                <a:spcPts val="600"/>
              </a:spcBef>
              <a:spcAft>
                <a:spcPts val="0"/>
              </a:spcAft>
              <a:buSzPts val="2800"/>
              <a:buChar char="•"/>
            </a:pPr>
            <a:r>
              <a:rPr i="1" lang="en-US"/>
              <a:t>r</a:t>
            </a:r>
            <a:r>
              <a:rPr lang="en-US"/>
              <a:t>:  I will go shopping.</a:t>
            </a:r>
            <a:endParaRPr/>
          </a:p>
        </p:txBody>
      </p:sp>
      <p:sp>
        <p:nvSpPr>
          <p:cNvPr id="519" name="Google Shape;519;p27"/>
          <p:cNvSpPr txBox="1"/>
          <p:nvPr>
            <p:ph idx="2" type="body"/>
          </p:nvPr>
        </p:nvSpPr>
        <p:spPr>
          <a:xfrm>
            <a:off x="4876800" y="4876800"/>
            <a:ext cx="3581400" cy="64008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US"/>
              <a:t>If </a:t>
            </a:r>
            <a:r>
              <a:rPr i="1" lang="en-US"/>
              <a:t>p</a:t>
            </a:r>
            <a:r>
              <a:rPr lang="en-US"/>
              <a:t> or </a:t>
            </a:r>
            <a:r>
              <a:rPr i="1" lang="en-US"/>
              <a:t>q</a:t>
            </a:r>
            <a:r>
              <a:rPr lang="en-US"/>
              <a:t> then not </a:t>
            </a:r>
            <a:r>
              <a:rPr i="1" lang="en-US"/>
              <a:t>r</a:t>
            </a:r>
            <a:r>
              <a:rPr lang="en-US"/>
              <a:t>.</a:t>
            </a:r>
            <a:endParaRPr i="1"/>
          </a:p>
        </p:txBody>
      </p:sp>
      <p:pic>
        <p:nvPicPr>
          <p:cNvPr id="520" name="Google Shape;520;p27"/>
          <p:cNvPicPr preferRelativeResize="0"/>
          <p:nvPr/>
        </p:nvPicPr>
        <p:blipFill rotWithShape="1">
          <a:blip r:embed="rId3">
            <a:alphaModFix/>
          </a:blip>
          <a:srcRect b="0" l="0" r="0" t="0"/>
          <a:stretch/>
        </p:blipFill>
        <p:spPr>
          <a:xfrm>
            <a:off x="5372580" y="5562600"/>
            <a:ext cx="2589840" cy="723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8"/>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Example</a:t>
            </a:r>
            <a:endParaRPr/>
          </a:p>
        </p:txBody>
      </p:sp>
      <p:sp>
        <p:nvSpPr>
          <p:cNvPr id="526" name="Google Shape;526;p28"/>
          <p:cNvSpPr txBox="1"/>
          <p:nvPr>
            <p:ph idx="1" type="body"/>
          </p:nvPr>
        </p:nvSpPr>
        <p:spPr>
          <a:xfrm>
            <a:off x="457200" y="1295400"/>
            <a:ext cx="8229600" cy="403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t>Problem:</a:t>
            </a:r>
            <a:r>
              <a:rPr lang="en-US" sz="2800"/>
              <a:t> Translate the following sentence into propositional logic:</a:t>
            </a:r>
            <a:endParaRPr/>
          </a:p>
          <a:p>
            <a:pPr indent="0" lvl="0" marL="0" rtl="0" algn="l">
              <a:spcBef>
                <a:spcPts val="1800"/>
              </a:spcBef>
              <a:spcAft>
                <a:spcPts val="0"/>
              </a:spcAft>
              <a:buClr>
                <a:schemeClr val="dk1"/>
              </a:buClr>
              <a:buSzPts val="2800"/>
              <a:buFont typeface="Arial"/>
              <a:buNone/>
            </a:pPr>
            <a:r>
              <a:rPr lang="en-US" sz="2800"/>
              <a:t>“You can access the Internet from campus only if you are a computer science major or you are not a freshman.”</a:t>
            </a:r>
            <a:endParaRPr/>
          </a:p>
          <a:p>
            <a:pPr indent="0" lvl="0" marL="0" rtl="0" algn="l">
              <a:spcBef>
                <a:spcPts val="1800"/>
              </a:spcBef>
              <a:spcAft>
                <a:spcPts val="0"/>
              </a:spcAft>
              <a:buClr>
                <a:schemeClr val="dk1"/>
              </a:buClr>
              <a:buSzPts val="2800"/>
              <a:buFont typeface="Arial"/>
              <a:buNone/>
            </a:pPr>
            <a:r>
              <a:rPr b="1" lang="en-US" sz="2800"/>
              <a:t>One Solution</a:t>
            </a:r>
            <a:r>
              <a:rPr lang="en-US" sz="2800"/>
              <a:t>: Let </a:t>
            </a:r>
            <a:r>
              <a:rPr i="1" lang="en-US" sz="2800"/>
              <a:t>a</a:t>
            </a:r>
            <a:r>
              <a:rPr lang="en-US" sz="2800"/>
              <a:t>, </a:t>
            </a:r>
            <a:r>
              <a:rPr i="1" lang="en-US" sz="2800"/>
              <a:t>c</a:t>
            </a:r>
            <a:r>
              <a:rPr lang="en-US" sz="2800"/>
              <a:t>, and </a:t>
            </a:r>
            <a:r>
              <a:rPr i="1" lang="en-US" sz="2800"/>
              <a:t>f</a:t>
            </a:r>
            <a:r>
              <a:rPr lang="en-US" sz="2800"/>
              <a:t>  represent respectively “You can access the internet from campus,” “You are a computer science major,” and “You are a freshman.”</a:t>
            </a:r>
            <a:endParaRPr/>
          </a:p>
        </p:txBody>
      </p:sp>
      <p:pic>
        <p:nvPicPr>
          <p:cNvPr id="527" name="Google Shape;527;p28"/>
          <p:cNvPicPr preferRelativeResize="0"/>
          <p:nvPr/>
        </p:nvPicPr>
        <p:blipFill rotWithShape="1">
          <a:blip r:embed="rId3">
            <a:alphaModFix/>
          </a:blip>
          <a:srcRect b="0" l="0" r="0" t="0"/>
          <a:stretch/>
        </p:blipFill>
        <p:spPr>
          <a:xfrm>
            <a:off x="3315494" y="5410200"/>
            <a:ext cx="2513013" cy="723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9"/>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System Specifications</a:t>
            </a:r>
            <a:endParaRPr/>
          </a:p>
        </p:txBody>
      </p:sp>
      <p:sp>
        <p:nvSpPr>
          <p:cNvPr id="533" name="Google Shape;533;p29"/>
          <p:cNvSpPr txBox="1"/>
          <p:nvPr>
            <p:ph idx="1" type="body"/>
          </p:nvPr>
        </p:nvSpPr>
        <p:spPr>
          <a:xfrm>
            <a:off x="457200" y="1295400"/>
            <a:ext cx="8229600" cy="441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System and Software engineers take requirements in English and express them in a precise specification language based on logic.</a:t>
            </a:r>
            <a:endParaRPr/>
          </a:p>
          <a:p>
            <a:pPr indent="0" lvl="0" marL="0" rtl="0" algn="l">
              <a:spcBef>
                <a:spcPts val="1200"/>
              </a:spcBef>
              <a:spcAft>
                <a:spcPts val="0"/>
              </a:spcAft>
              <a:buClr>
                <a:schemeClr val="dk1"/>
              </a:buClr>
              <a:buSzPts val="2800"/>
              <a:buNone/>
            </a:pPr>
            <a:r>
              <a:rPr b="1" lang="en-US" sz="2800"/>
              <a:t>Example</a:t>
            </a:r>
            <a:r>
              <a:rPr lang="en-US" sz="2800"/>
              <a:t>: Express in propositional logic:</a:t>
            </a:r>
            <a:endParaRPr/>
          </a:p>
          <a:p>
            <a:pPr indent="0" lvl="0" marL="0" rtl="0" algn="l">
              <a:spcBef>
                <a:spcPts val="1200"/>
              </a:spcBef>
              <a:spcAft>
                <a:spcPts val="0"/>
              </a:spcAft>
              <a:buClr>
                <a:schemeClr val="dk1"/>
              </a:buClr>
              <a:buSzPts val="2800"/>
              <a:buNone/>
            </a:pPr>
            <a:r>
              <a:rPr lang="en-US" sz="2800"/>
              <a:t>“The automated reply cannot be sent when the file system is full”</a:t>
            </a:r>
            <a:endParaRPr/>
          </a:p>
          <a:p>
            <a:pPr indent="0" lvl="0" marL="0" rtl="0" algn="l">
              <a:spcBef>
                <a:spcPts val="1200"/>
              </a:spcBef>
              <a:spcAft>
                <a:spcPts val="0"/>
              </a:spcAft>
              <a:buClr>
                <a:schemeClr val="dk1"/>
              </a:buClr>
              <a:buSzPts val="2800"/>
              <a:buNone/>
            </a:pPr>
            <a:r>
              <a:rPr b="1" lang="en-US" sz="2800"/>
              <a:t>Solution</a:t>
            </a:r>
            <a:r>
              <a:rPr lang="en-US" sz="2800"/>
              <a:t>: One possible solution: Let </a:t>
            </a:r>
            <a:r>
              <a:rPr i="1" lang="en-US" sz="2800"/>
              <a:t>p</a:t>
            </a:r>
            <a:r>
              <a:rPr lang="en-US" sz="2800"/>
              <a:t> denote “The automated reply can be sent” and </a:t>
            </a:r>
            <a:r>
              <a:rPr i="1" lang="en-US" sz="2800"/>
              <a:t>q</a:t>
            </a:r>
            <a:r>
              <a:rPr lang="en-US" sz="2800"/>
              <a:t> denote “The file system is full.”</a:t>
            </a:r>
            <a:endParaRPr/>
          </a:p>
        </p:txBody>
      </p:sp>
      <p:pic>
        <p:nvPicPr>
          <p:cNvPr id="534" name="Google Shape;534;p29"/>
          <p:cNvPicPr preferRelativeResize="0"/>
          <p:nvPr/>
        </p:nvPicPr>
        <p:blipFill rotWithShape="1">
          <a:blip r:embed="rId3">
            <a:alphaModFix/>
          </a:blip>
          <a:srcRect b="0" l="0" r="0" t="0"/>
          <a:stretch/>
        </p:blipFill>
        <p:spPr>
          <a:xfrm>
            <a:off x="3771900" y="5715000"/>
            <a:ext cx="1600200" cy="53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Propositional Logic Summary</a:t>
            </a:r>
            <a:endParaRPr/>
          </a:p>
        </p:txBody>
      </p:sp>
      <p:sp>
        <p:nvSpPr>
          <p:cNvPr id="356" name="Google Shape;356;p3"/>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The Language of Propositions</a:t>
            </a:r>
            <a:endParaRPr/>
          </a:p>
          <a:p>
            <a:pPr indent="-342900" lvl="1" marL="457200" rtl="0" algn="l">
              <a:lnSpc>
                <a:spcPct val="95000"/>
              </a:lnSpc>
              <a:spcBef>
                <a:spcPts val="600"/>
              </a:spcBef>
              <a:spcAft>
                <a:spcPts val="0"/>
              </a:spcAft>
              <a:buSzPts val="2400"/>
              <a:buChar char="•"/>
            </a:pPr>
            <a:r>
              <a:rPr lang="en-US" sz="2400"/>
              <a:t>Connectives</a:t>
            </a:r>
            <a:endParaRPr/>
          </a:p>
          <a:p>
            <a:pPr indent="-342900" lvl="1" marL="457200" rtl="0" algn="l">
              <a:lnSpc>
                <a:spcPct val="95000"/>
              </a:lnSpc>
              <a:spcBef>
                <a:spcPts val="0"/>
              </a:spcBef>
              <a:spcAft>
                <a:spcPts val="0"/>
              </a:spcAft>
              <a:buSzPts val="2400"/>
              <a:buChar char="•"/>
            </a:pPr>
            <a:r>
              <a:rPr lang="en-US" sz="2400"/>
              <a:t>Truth Values</a:t>
            </a:r>
            <a:endParaRPr/>
          </a:p>
          <a:p>
            <a:pPr indent="-342900" lvl="1" marL="457200" rtl="0" algn="l">
              <a:lnSpc>
                <a:spcPct val="95000"/>
              </a:lnSpc>
              <a:spcBef>
                <a:spcPts val="0"/>
              </a:spcBef>
              <a:spcAft>
                <a:spcPts val="0"/>
              </a:spcAft>
              <a:buSzPts val="2400"/>
              <a:buChar char="•"/>
            </a:pPr>
            <a:r>
              <a:rPr lang="en-US" sz="2400"/>
              <a:t>Truth Tables</a:t>
            </a:r>
            <a:endParaRPr/>
          </a:p>
          <a:p>
            <a:pPr indent="0" lvl="0" marL="0" rtl="0" algn="l">
              <a:spcBef>
                <a:spcPts val="600"/>
              </a:spcBef>
              <a:spcAft>
                <a:spcPts val="0"/>
              </a:spcAft>
              <a:buClr>
                <a:schemeClr val="dk1"/>
              </a:buClr>
              <a:buSzPts val="2800"/>
              <a:buNone/>
            </a:pPr>
            <a:r>
              <a:rPr lang="en-US" sz="2800"/>
              <a:t>Applications</a:t>
            </a:r>
            <a:endParaRPr/>
          </a:p>
          <a:p>
            <a:pPr indent="-342900" lvl="1" marL="457200" rtl="0" algn="l">
              <a:lnSpc>
                <a:spcPct val="95000"/>
              </a:lnSpc>
              <a:spcBef>
                <a:spcPts val="600"/>
              </a:spcBef>
              <a:spcAft>
                <a:spcPts val="0"/>
              </a:spcAft>
              <a:buSzPts val="2400"/>
              <a:buChar char="•"/>
            </a:pPr>
            <a:r>
              <a:rPr lang="en-US" sz="2400"/>
              <a:t>Translating English Sentences</a:t>
            </a:r>
            <a:endParaRPr/>
          </a:p>
          <a:p>
            <a:pPr indent="-342900" lvl="1" marL="457200" rtl="0" algn="l">
              <a:lnSpc>
                <a:spcPct val="95000"/>
              </a:lnSpc>
              <a:spcBef>
                <a:spcPts val="0"/>
              </a:spcBef>
              <a:spcAft>
                <a:spcPts val="0"/>
              </a:spcAft>
              <a:buSzPts val="2400"/>
              <a:buChar char="•"/>
            </a:pPr>
            <a:r>
              <a:rPr lang="en-US" sz="2400"/>
              <a:t>System Specifications</a:t>
            </a:r>
            <a:endParaRPr/>
          </a:p>
          <a:p>
            <a:pPr indent="-342900" lvl="1" marL="457200" rtl="0" algn="l">
              <a:lnSpc>
                <a:spcPct val="95000"/>
              </a:lnSpc>
              <a:spcBef>
                <a:spcPts val="0"/>
              </a:spcBef>
              <a:spcAft>
                <a:spcPts val="0"/>
              </a:spcAft>
              <a:buSzPts val="2400"/>
              <a:buChar char="•"/>
            </a:pPr>
            <a:r>
              <a:rPr lang="en-US" sz="2400"/>
              <a:t>Logic Puzzles</a:t>
            </a:r>
            <a:endParaRPr/>
          </a:p>
          <a:p>
            <a:pPr indent="-342900" lvl="1" marL="457200" rtl="0" algn="l">
              <a:lnSpc>
                <a:spcPct val="95000"/>
              </a:lnSpc>
              <a:spcBef>
                <a:spcPts val="0"/>
              </a:spcBef>
              <a:spcAft>
                <a:spcPts val="0"/>
              </a:spcAft>
              <a:buSzPts val="2400"/>
              <a:buChar char="•"/>
            </a:pPr>
            <a:r>
              <a:rPr lang="en-US" sz="2400"/>
              <a:t>Logic Circuits </a:t>
            </a:r>
            <a:endParaRPr/>
          </a:p>
          <a:p>
            <a:pPr indent="0" lvl="0" marL="0" rtl="0" algn="l">
              <a:spcBef>
                <a:spcPts val="600"/>
              </a:spcBef>
              <a:spcAft>
                <a:spcPts val="0"/>
              </a:spcAft>
              <a:buClr>
                <a:schemeClr val="dk1"/>
              </a:buClr>
              <a:buSzPts val="2800"/>
              <a:buNone/>
            </a:pPr>
            <a:r>
              <a:rPr lang="en-US" sz="2800"/>
              <a:t>Logical Equivalences</a:t>
            </a:r>
            <a:endParaRPr/>
          </a:p>
          <a:p>
            <a:pPr indent="-342900" lvl="1" marL="457200" rtl="0" algn="l">
              <a:lnSpc>
                <a:spcPct val="95000"/>
              </a:lnSpc>
              <a:spcBef>
                <a:spcPts val="600"/>
              </a:spcBef>
              <a:spcAft>
                <a:spcPts val="0"/>
              </a:spcAft>
              <a:buSzPts val="2400"/>
              <a:buChar char="•"/>
            </a:pPr>
            <a:r>
              <a:rPr lang="en-US" sz="2400"/>
              <a:t>Important Equivalences</a:t>
            </a:r>
            <a:endParaRPr/>
          </a:p>
          <a:p>
            <a:pPr indent="-342900" lvl="1" marL="457200" rtl="0" algn="l">
              <a:lnSpc>
                <a:spcPct val="95000"/>
              </a:lnSpc>
              <a:spcBef>
                <a:spcPts val="0"/>
              </a:spcBef>
              <a:spcAft>
                <a:spcPts val="0"/>
              </a:spcAft>
              <a:buSzPts val="2400"/>
              <a:buChar char="•"/>
            </a:pPr>
            <a:r>
              <a:rPr lang="en-US" sz="2400"/>
              <a:t>Showing Equivalence</a:t>
            </a:r>
            <a:endParaRPr/>
          </a:p>
          <a:p>
            <a:pPr indent="-342900" lvl="1" marL="457200" rtl="0" algn="l">
              <a:lnSpc>
                <a:spcPct val="95000"/>
              </a:lnSpc>
              <a:spcBef>
                <a:spcPts val="0"/>
              </a:spcBef>
              <a:spcAft>
                <a:spcPts val="0"/>
              </a:spcAft>
              <a:buSzPts val="2400"/>
              <a:buChar char="•"/>
            </a:pPr>
            <a:r>
              <a:rPr lang="en-US" sz="2400"/>
              <a:t>Satisfiability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0"/>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Consistent System Specifications</a:t>
            </a:r>
            <a:endParaRPr/>
          </a:p>
        </p:txBody>
      </p:sp>
      <p:sp>
        <p:nvSpPr>
          <p:cNvPr id="540" name="Google Shape;540;p30"/>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b="1" lang="en-US" sz="2400"/>
              <a:t>Definition</a:t>
            </a:r>
            <a:r>
              <a:rPr lang="en-US" sz="2400"/>
              <a:t>: A list of propositions is </a:t>
            </a:r>
            <a:r>
              <a:rPr i="1" lang="en-US" sz="2400"/>
              <a:t>consistent</a:t>
            </a:r>
            <a:r>
              <a:rPr lang="en-US" sz="2400"/>
              <a:t> if it is possible to assign truth values to the proposition variables so that each proposition is true.</a:t>
            </a:r>
            <a:endParaRPr/>
          </a:p>
          <a:p>
            <a:pPr indent="0" lvl="0" marL="0" rtl="0" algn="l">
              <a:spcBef>
                <a:spcPts val="1200"/>
              </a:spcBef>
              <a:spcAft>
                <a:spcPts val="0"/>
              </a:spcAft>
              <a:buClr>
                <a:schemeClr val="dk1"/>
              </a:buClr>
              <a:buSzPts val="2400"/>
              <a:buNone/>
            </a:pPr>
            <a:r>
              <a:rPr b="1" lang="en-US" sz="2400"/>
              <a:t>Exercise</a:t>
            </a:r>
            <a:r>
              <a:rPr lang="en-US" sz="2400"/>
              <a:t>: Are these specifications consistent?</a:t>
            </a:r>
            <a:endParaRPr/>
          </a:p>
          <a:p>
            <a:pPr indent="-342900" lvl="1" marL="457200" rtl="0" algn="l">
              <a:spcBef>
                <a:spcPts val="600"/>
              </a:spcBef>
              <a:spcAft>
                <a:spcPts val="0"/>
              </a:spcAft>
              <a:buSzPts val="1800"/>
              <a:buChar char="•"/>
            </a:pPr>
            <a:r>
              <a:rPr lang="en-US" sz="1800"/>
              <a:t>“The diagnostic message is stored in the buffer or it is retransmitted.”</a:t>
            </a:r>
            <a:endParaRPr/>
          </a:p>
          <a:p>
            <a:pPr indent="-342900" lvl="1" marL="457200" rtl="0" algn="l">
              <a:spcBef>
                <a:spcPts val="600"/>
              </a:spcBef>
              <a:spcAft>
                <a:spcPts val="0"/>
              </a:spcAft>
              <a:buSzPts val="1800"/>
              <a:buChar char="•"/>
            </a:pPr>
            <a:r>
              <a:rPr lang="en-US" sz="1800"/>
              <a:t>“The diagnostic message is stored in the buffer.”</a:t>
            </a:r>
            <a:endParaRPr/>
          </a:p>
          <a:p>
            <a:pPr indent="-342900" lvl="1" marL="457200" rtl="0" algn="l">
              <a:spcBef>
                <a:spcPts val="600"/>
              </a:spcBef>
              <a:spcAft>
                <a:spcPts val="0"/>
              </a:spcAft>
              <a:buSzPts val="1800"/>
              <a:buChar char="•"/>
            </a:pPr>
            <a:r>
              <a:rPr lang="en-US" sz="1800"/>
              <a:t>“If the diagnostic message is stored in the buffer, then it is retransmitted.”</a:t>
            </a:r>
            <a:endParaRPr/>
          </a:p>
          <a:p>
            <a:pPr indent="0" lvl="0" marL="0" rtl="0" algn="l">
              <a:spcBef>
                <a:spcPts val="1200"/>
              </a:spcBef>
              <a:spcAft>
                <a:spcPts val="0"/>
              </a:spcAft>
              <a:buClr>
                <a:schemeClr val="dk1"/>
              </a:buClr>
              <a:buSzPts val="2000"/>
              <a:buNone/>
            </a:pPr>
            <a:r>
              <a:rPr b="1" lang="en-US" sz="2000"/>
              <a:t>Solution</a:t>
            </a:r>
            <a:r>
              <a:rPr lang="en-US" sz="2000"/>
              <a:t>: Let p denote “The diagnostic message is stored in the buffer.” Let q denote “The diagnostic message is retransmitted” The specification can be written as: p </a:t>
            </a:r>
            <a:r>
              <a:rPr lang="en-US" sz="2000">
                <a:latin typeface="Cambria Math"/>
                <a:ea typeface="Cambria Math"/>
                <a:cs typeface="Cambria Math"/>
                <a:sym typeface="Cambria Math"/>
              </a:rPr>
              <a:t>∨</a:t>
            </a:r>
            <a:r>
              <a:rPr lang="en-US" sz="2000"/>
              <a:t> </a:t>
            </a:r>
            <a:r>
              <a:rPr i="1" lang="en-US" sz="2000"/>
              <a:t>q</a:t>
            </a:r>
            <a:r>
              <a:rPr lang="en-US" sz="2000"/>
              <a:t>, </a:t>
            </a:r>
            <a:r>
              <a:rPr lang="en-US" sz="2000">
                <a:latin typeface="Cambria Math"/>
                <a:ea typeface="Cambria Math"/>
                <a:cs typeface="Cambria Math"/>
                <a:sym typeface="Cambria Math"/>
              </a:rPr>
              <a:t>¬</a:t>
            </a:r>
            <a:r>
              <a:rPr i="1" lang="en-US" sz="2000"/>
              <a:t>p,</a:t>
            </a:r>
            <a:r>
              <a:rPr lang="en-US" sz="2000"/>
              <a:t> </a:t>
            </a:r>
            <a:r>
              <a:rPr i="1" lang="en-US" sz="2000"/>
              <a:t>p → q</a:t>
            </a:r>
            <a:r>
              <a:rPr lang="en-US" sz="2000"/>
              <a:t>. When p is false and q is true all three statements are true. So the specification is consistent.</a:t>
            </a:r>
            <a:endParaRPr/>
          </a:p>
          <a:p>
            <a:pPr indent="-342900" lvl="1" marL="457200" rtl="0" algn="l">
              <a:spcBef>
                <a:spcPts val="1200"/>
              </a:spcBef>
              <a:spcAft>
                <a:spcPts val="0"/>
              </a:spcAft>
              <a:buSzPts val="1800"/>
              <a:buChar char="•"/>
            </a:pPr>
            <a:r>
              <a:rPr lang="en-US" sz="1800"/>
              <a:t>What if “The diagnostic message is not retransmitted” is added.</a:t>
            </a:r>
            <a:endParaRPr/>
          </a:p>
          <a:p>
            <a:pPr indent="0" lvl="1" marL="457200" rtl="0" algn="l">
              <a:spcBef>
                <a:spcPts val="1200"/>
              </a:spcBef>
              <a:spcAft>
                <a:spcPts val="0"/>
              </a:spcAft>
              <a:buSzPts val="1800"/>
              <a:buNone/>
            </a:pPr>
            <a:r>
              <a:rPr b="1" lang="en-US" sz="1800"/>
              <a:t>Solution</a:t>
            </a:r>
            <a:r>
              <a:rPr lang="en-US" sz="1800"/>
              <a:t>: Now we are adding ¬</a:t>
            </a:r>
            <a:r>
              <a:rPr i="1" lang="en-US" sz="1800"/>
              <a:t>q</a:t>
            </a:r>
            <a:r>
              <a:rPr lang="en-US" sz="1800"/>
              <a:t> and there is no satisfying assignment. So the specification is not consistent.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1"/>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Logic Puzzles</a:t>
            </a:r>
            <a:endParaRPr/>
          </a:p>
        </p:txBody>
      </p:sp>
      <p:sp>
        <p:nvSpPr>
          <p:cNvPr id="546" name="Google Shape;546;p31"/>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sz="2000"/>
              <a:t>An island has two kinds of inhabitants, </a:t>
            </a:r>
            <a:r>
              <a:rPr i="1" lang="en-US" sz="2000"/>
              <a:t>knights</a:t>
            </a:r>
            <a:r>
              <a:rPr lang="en-US" sz="2000"/>
              <a:t>, who always tell the truth, and </a:t>
            </a:r>
            <a:r>
              <a:rPr i="1" lang="en-US" sz="2000"/>
              <a:t>knaves</a:t>
            </a:r>
            <a:r>
              <a:rPr lang="en-US" sz="2000"/>
              <a:t>, who always lie. </a:t>
            </a:r>
            <a:endParaRPr/>
          </a:p>
          <a:p>
            <a:pPr indent="0" lvl="0" marL="0" rtl="0" algn="l">
              <a:spcBef>
                <a:spcPts val="1200"/>
              </a:spcBef>
              <a:spcAft>
                <a:spcPts val="0"/>
              </a:spcAft>
              <a:buClr>
                <a:schemeClr val="dk1"/>
              </a:buClr>
              <a:buSzPts val="2000"/>
              <a:buNone/>
            </a:pPr>
            <a:r>
              <a:rPr lang="en-US" sz="2000"/>
              <a:t>You go to the island and meet A and B. </a:t>
            </a:r>
            <a:endParaRPr/>
          </a:p>
          <a:p>
            <a:pPr indent="-342900" lvl="1" marL="457200" rtl="0" algn="l">
              <a:spcBef>
                <a:spcPts val="1200"/>
              </a:spcBef>
              <a:spcAft>
                <a:spcPts val="0"/>
              </a:spcAft>
              <a:buSzPts val="1800"/>
              <a:buChar char="•"/>
            </a:pPr>
            <a:r>
              <a:rPr lang="en-US" sz="1800"/>
              <a:t>A says “B is a knight.”</a:t>
            </a:r>
            <a:endParaRPr/>
          </a:p>
          <a:p>
            <a:pPr indent="-342900" lvl="1" marL="457200" rtl="0" algn="l">
              <a:spcBef>
                <a:spcPts val="1200"/>
              </a:spcBef>
              <a:spcAft>
                <a:spcPts val="0"/>
              </a:spcAft>
              <a:buSzPts val="1800"/>
              <a:buChar char="•"/>
            </a:pPr>
            <a:r>
              <a:rPr lang="en-US" sz="1800"/>
              <a:t>B says “The two of us are of opposite types.”</a:t>
            </a:r>
            <a:endParaRPr/>
          </a:p>
          <a:p>
            <a:pPr indent="0" lvl="0" marL="0" rtl="0" algn="l">
              <a:spcBef>
                <a:spcPts val="1200"/>
              </a:spcBef>
              <a:spcAft>
                <a:spcPts val="0"/>
              </a:spcAft>
              <a:buClr>
                <a:schemeClr val="dk1"/>
              </a:buClr>
              <a:buSzPts val="2000"/>
              <a:buNone/>
            </a:pPr>
            <a:r>
              <a:rPr b="1" lang="en-US" sz="2000"/>
              <a:t>Example</a:t>
            </a:r>
            <a:r>
              <a:rPr lang="en-US" sz="2000"/>
              <a:t>: What are the types of A and B?</a:t>
            </a:r>
            <a:endParaRPr/>
          </a:p>
          <a:p>
            <a:pPr indent="0" lvl="0" marL="0" rtl="0" algn="l">
              <a:spcBef>
                <a:spcPts val="1200"/>
              </a:spcBef>
              <a:spcAft>
                <a:spcPts val="0"/>
              </a:spcAft>
              <a:buClr>
                <a:schemeClr val="dk1"/>
              </a:buClr>
              <a:buSzPts val="2000"/>
              <a:buNone/>
            </a:pPr>
            <a:r>
              <a:rPr b="1" lang="en-US" sz="2000"/>
              <a:t>Solution: </a:t>
            </a:r>
            <a:r>
              <a:rPr lang="en-US" sz="2000"/>
              <a:t>Let </a:t>
            </a:r>
            <a:r>
              <a:rPr i="1" lang="en-US" sz="2000"/>
              <a:t>p</a:t>
            </a:r>
            <a:r>
              <a:rPr lang="en-US" sz="2000"/>
              <a:t> and </a:t>
            </a:r>
            <a:r>
              <a:rPr i="1" lang="en-US" sz="2000"/>
              <a:t>q</a:t>
            </a:r>
            <a:r>
              <a:rPr lang="en-US" sz="2000"/>
              <a:t> be the statements that A is a knight and B is a knight, respectively. So, then </a:t>
            </a:r>
            <a:r>
              <a:rPr lang="en-US" sz="2000">
                <a:latin typeface="Cambria Math"/>
                <a:ea typeface="Cambria Math"/>
                <a:cs typeface="Cambria Math"/>
                <a:sym typeface="Cambria Math"/>
              </a:rPr>
              <a:t>¬</a:t>
            </a:r>
            <a:r>
              <a:rPr i="1" lang="en-US" sz="2000"/>
              <a:t>p</a:t>
            </a:r>
            <a:r>
              <a:rPr lang="en-US" sz="2000"/>
              <a:t> represents the proposition that A is a knave and </a:t>
            </a:r>
            <a:r>
              <a:rPr lang="en-US" sz="2000">
                <a:latin typeface="Cambria Math"/>
                <a:ea typeface="Cambria Math"/>
                <a:cs typeface="Cambria Math"/>
                <a:sym typeface="Cambria Math"/>
              </a:rPr>
              <a:t>¬</a:t>
            </a:r>
            <a:r>
              <a:rPr i="1" lang="en-US" sz="2000"/>
              <a:t>q</a:t>
            </a:r>
            <a:r>
              <a:rPr lang="en-US" sz="2000"/>
              <a:t> that B is a knave.</a:t>
            </a:r>
            <a:endParaRPr/>
          </a:p>
          <a:p>
            <a:pPr indent="-342900" lvl="1" marL="457200" rtl="0" algn="l">
              <a:spcBef>
                <a:spcPts val="1200"/>
              </a:spcBef>
              <a:spcAft>
                <a:spcPts val="0"/>
              </a:spcAft>
              <a:buSzPts val="1800"/>
              <a:buChar char="•"/>
            </a:pPr>
            <a:r>
              <a:rPr lang="en-US" sz="1800"/>
              <a:t>If A is a knight, then </a:t>
            </a:r>
            <a:r>
              <a:rPr i="1" lang="en-US" sz="1800"/>
              <a:t>p</a:t>
            </a:r>
            <a:r>
              <a:rPr lang="en-US" sz="1800"/>
              <a:t>  is  true. Since knights tell the truth, </a:t>
            </a:r>
            <a:r>
              <a:rPr i="1" lang="en-US" sz="1800"/>
              <a:t>q </a:t>
            </a:r>
            <a:r>
              <a:rPr lang="en-US" sz="1800"/>
              <a:t>must also be true. Then (p </a:t>
            </a:r>
            <a:r>
              <a:rPr lang="en-US" sz="1800">
                <a:latin typeface="Cambria Math"/>
                <a:ea typeface="Cambria Math"/>
                <a:cs typeface="Cambria Math"/>
                <a:sym typeface="Cambria Math"/>
              </a:rPr>
              <a:t>∧</a:t>
            </a:r>
            <a:r>
              <a:rPr i="1" lang="en-US" sz="1800"/>
              <a:t> </a:t>
            </a:r>
            <a:r>
              <a:rPr lang="en-US" sz="1800">
                <a:latin typeface="Cambria Math"/>
                <a:ea typeface="Cambria Math"/>
                <a:cs typeface="Cambria Math"/>
                <a:sym typeface="Cambria Math"/>
              </a:rPr>
              <a:t>¬</a:t>
            </a:r>
            <a:r>
              <a:rPr i="1" lang="en-US" sz="1800"/>
              <a:t> </a:t>
            </a:r>
            <a:r>
              <a:rPr lang="en-US" sz="1800"/>
              <a:t>q) </a:t>
            </a:r>
            <a:r>
              <a:rPr lang="en-US" sz="1800">
                <a:latin typeface="Cambria Math"/>
                <a:ea typeface="Cambria Math"/>
                <a:cs typeface="Cambria Math"/>
                <a:sym typeface="Cambria Math"/>
              </a:rPr>
              <a:t>∨</a:t>
            </a:r>
            <a:r>
              <a:rPr lang="en-US" sz="1800"/>
              <a:t> (</a:t>
            </a:r>
            <a:r>
              <a:rPr lang="en-US" sz="1800">
                <a:latin typeface="Cambria Math"/>
                <a:ea typeface="Cambria Math"/>
                <a:cs typeface="Cambria Math"/>
                <a:sym typeface="Cambria Math"/>
              </a:rPr>
              <a:t>¬</a:t>
            </a:r>
            <a:r>
              <a:rPr lang="en-US" sz="1800"/>
              <a:t> p </a:t>
            </a:r>
            <a:r>
              <a:rPr lang="en-US" sz="1800">
                <a:latin typeface="Cambria Math"/>
                <a:ea typeface="Cambria Math"/>
                <a:cs typeface="Cambria Math"/>
                <a:sym typeface="Cambria Math"/>
              </a:rPr>
              <a:t>∧</a:t>
            </a:r>
            <a:r>
              <a:rPr i="1" lang="en-US" sz="1800"/>
              <a:t> q) </a:t>
            </a:r>
            <a:r>
              <a:rPr lang="en-US" sz="1800"/>
              <a:t>would have to be true, but it is not. So, A is not a knight and therefore </a:t>
            </a:r>
            <a:r>
              <a:rPr lang="en-US" sz="1800">
                <a:latin typeface="Cambria Math"/>
                <a:ea typeface="Cambria Math"/>
                <a:cs typeface="Cambria Math"/>
                <a:sym typeface="Cambria Math"/>
              </a:rPr>
              <a:t>¬</a:t>
            </a:r>
            <a:r>
              <a:rPr i="1" lang="en-US" sz="1800"/>
              <a:t>p </a:t>
            </a:r>
            <a:r>
              <a:rPr lang="en-US" sz="1800"/>
              <a:t>must be true</a:t>
            </a:r>
            <a:r>
              <a:rPr i="1" lang="en-US" sz="1800"/>
              <a:t>.</a:t>
            </a:r>
            <a:endParaRPr/>
          </a:p>
          <a:p>
            <a:pPr indent="-342900" lvl="1" marL="457200" rtl="0" algn="l">
              <a:spcBef>
                <a:spcPts val="1200"/>
              </a:spcBef>
              <a:spcAft>
                <a:spcPts val="0"/>
              </a:spcAft>
              <a:buSzPts val="1800"/>
              <a:buChar char="•"/>
            </a:pPr>
            <a:r>
              <a:rPr lang="en-US" sz="1800"/>
              <a:t>If A is a knave, then B must not be a knight since knaves always lie. So, then both </a:t>
            </a:r>
            <a:r>
              <a:rPr lang="en-US" sz="1800">
                <a:latin typeface="Cambria Math"/>
                <a:ea typeface="Cambria Math"/>
                <a:cs typeface="Cambria Math"/>
                <a:sym typeface="Cambria Math"/>
              </a:rPr>
              <a:t>¬</a:t>
            </a:r>
            <a:r>
              <a:rPr i="1" lang="en-US" sz="1800"/>
              <a:t>p </a:t>
            </a:r>
            <a:r>
              <a:rPr lang="en-US" sz="1800"/>
              <a:t>and</a:t>
            </a:r>
            <a:r>
              <a:rPr i="1" lang="en-US" sz="1800"/>
              <a:t> </a:t>
            </a:r>
            <a:r>
              <a:rPr lang="en-US" sz="1800">
                <a:latin typeface="Cambria Math"/>
                <a:ea typeface="Cambria Math"/>
                <a:cs typeface="Cambria Math"/>
                <a:sym typeface="Cambria Math"/>
              </a:rPr>
              <a:t>¬</a:t>
            </a:r>
            <a:r>
              <a:rPr i="1" lang="en-US" sz="1800"/>
              <a:t>q </a:t>
            </a:r>
            <a:r>
              <a:rPr lang="en-US" sz="1800"/>
              <a:t>hold since both are knaves</a:t>
            </a:r>
            <a:r>
              <a:rPr i="1" lang="en-US" sz="1800"/>
              <a:t>.</a:t>
            </a:r>
            <a:endParaRPr sz="1800"/>
          </a:p>
        </p:txBody>
      </p:sp>
      <p:pic>
        <p:nvPicPr>
          <p:cNvPr id="547" name="Google Shape;547;p31"/>
          <p:cNvPicPr preferRelativeResize="0"/>
          <p:nvPr>
            <p:ph idx="2" type="body"/>
          </p:nvPr>
        </p:nvPicPr>
        <p:blipFill rotWithShape="1">
          <a:blip r:embed="rId3">
            <a:alphaModFix/>
          </a:blip>
          <a:srcRect b="0" l="0" r="0" t="0"/>
          <a:stretch/>
        </p:blipFill>
        <p:spPr>
          <a:xfrm>
            <a:off x="6553200" y="152400"/>
            <a:ext cx="928468" cy="1097280"/>
          </a:xfrm>
          <a:prstGeom prst="rect">
            <a:avLst/>
          </a:prstGeom>
          <a:noFill/>
          <a:ln>
            <a:noFill/>
          </a:ln>
        </p:spPr>
      </p:pic>
      <p:sp>
        <p:nvSpPr>
          <p:cNvPr id="548" name="Google Shape;548;p31"/>
          <p:cNvSpPr txBox="1"/>
          <p:nvPr>
            <p:ph idx="3" type="body"/>
          </p:nvPr>
        </p:nvSpPr>
        <p:spPr>
          <a:xfrm>
            <a:off x="7543800" y="182880"/>
            <a:ext cx="1463040" cy="1005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Raymond Smullyan (Born 1919)</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2"/>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Logic Circuits </a:t>
            </a:r>
            <a:br>
              <a:rPr lang="en-US"/>
            </a:br>
            <a:r>
              <a:rPr lang="en-US"/>
              <a:t>(Studied in depth in Chapter 12)</a:t>
            </a:r>
            <a:endParaRPr/>
          </a:p>
        </p:txBody>
      </p:sp>
      <p:sp>
        <p:nvSpPr>
          <p:cNvPr id="554" name="Google Shape;554;p32"/>
          <p:cNvSpPr txBox="1"/>
          <p:nvPr>
            <p:ph idx="1" type="body"/>
          </p:nvPr>
        </p:nvSpPr>
        <p:spPr>
          <a:xfrm>
            <a:off x="457200" y="1295400"/>
            <a:ext cx="8229600" cy="12801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Electronic circuits; each input/output signal  can be viewed as a 0 or 1. </a:t>
            </a:r>
            <a:endParaRPr/>
          </a:p>
          <a:p>
            <a:pPr indent="-342900" lvl="1" marL="457200" rtl="0" algn="l">
              <a:lnSpc>
                <a:spcPct val="90000"/>
              </a:lnSpc>
              <a:spcBef>
                <a:spcPts val="600"/>
              </a:spcBef>
              <a:spcAft>
                <a:spcPts val="0"/>
              </a:spcAft>
              <a:buSzPts val="1800"/>
              <a:buChar char="•"/>
            </a:pPr>
            <a:r>
              <a:rPr lang="en-US" sz="1800"/>
              <a:t>0 represents </a:t>
            </a:r>
            <a:r>
              <a:rPr b="1" lang="en-US" sz="1800"/>
              <a:t>False</a:t>
            </a:r>
            <a:endParaRPr/>
          </a:p>
          <a:p>
            <a:pPr indent="-342900" lvl="1" marL="457200" rtl="0" algn="l">
              <a:lnSpc>
                <a:spcPct val="90000"/>
              </a:lnSpc>
              <a:spcBef>
                <a:spcPts val="600"/>
              </a:spcBef>
              <a:spcAft>
                <a:spcPts val="0"/>
              </a:spcAft>
              <a:buSzPts val="1800"/>
              <a:buChar char="•"/>
            </a:pPr>
            <a:r>
              <a:rPr lang="en-US" sz="1800"/>
              <a:t>1 represents </a:t>
            </a:r>
            <a:r>
              <a:rPr b="1" lang="en-US" sz="1800"/>
              <a:t>True</a:t>
            </a:r>
            <a:endParaRPr/>
          </a:p>
          <a:p>
            <a:pPr indent="0" lvl="0" marL="0" rtl="0" algn="l">
              <a:lnSpc>
                <a:spcPct val="90000"/>
              </a:lnSpc>
              <a:spcBef>
                <a:spcPts val="600"/>
              </a:spcBef>
              <a:spcAft>
                <a:spcPts val="0"/>
              </a:spcAft>
              <a:buClr>
                <a:schemeClr val="dk1"/>
              </a:buClr>
              <a:buSzPts val="2000"/>
              <a:buNone/>
            </a:pPr>
            <a:r>
              <a:rPr lang="en-US" sz="2000"/>
              <a:t>Complicated circuits are constructed from three basic circuits called gates.</a:t>
            </a:r>
            <a:endParaRPr/>
          </a:p>
        </p:txBody>
      </p:sp>
      <p:pic>
        <p:nvPicPr>
          <p:cNvPr id="555" name="Google Shape;555;p32"/>
          <p:cNvPicPr preferRelativeResize="0"/>
          <p:nvPr>
            <p:ph idx="2" type="body"/>
          </p:nvPr>
        </p:nvPicPr>
        <p:blipFill rotWithShape="1">
          <a:blip r:embed="rId3">
            <a:alphaModFix/>
          </a:blip>
          <a:srcRect b="0" l="0" r="0" t="0"/>
          <a:stretch/>
        </p:blipFill>
        <p:spPr>
          <a:xfrm>
            <a:off x="1732223" y="2667000"/>
            <a:ext cx="5679554" cy="731520"/>
          </a:xfrm>
          <a:prstGeom prst="rect">
            <a:avLst/>
          </a:prstGeom>
          <a:noFill/>
          <a:ln>
            <a:noFill/>
          </a:ln>
        </p:spPr>
      </p:pic>
      <p:sp>
        <p:nvSpPr>
          <p:cNvPr id="556" name="Google Shape;556;p32"/>
          <p:cNvSpPr txBox="1"/>
          <p:nvPr>
            <p:ph idx="3" type="body"/>
          </p:nvPr>
        </p:nvSpPr>
        <p:spPr>
          <a:xfrm>
            <a:off x="457200" y="3429000"/>
            <a:ext cx="8595360" cy="2362200"/>
          </a:xfrm>
          <a:prstGeom prst="rect">
            <a:avLst/>
          </a:prstGeom>
          <a:noFill/>
          <a:ln>
            <a:noFill/>
          </a:ln>
        </p:spPr>
        <p:txBody>
          <a:bodyPr anchorCtr="0" anchor="t" bIns="45700" lIns="91425" spcFirstLastPara="1" rIns="91425" wrap="square" tIns="45700">
            <a:noAutofit/>
          </a:bodyPr>
          <a:lstStyle/>
          <a:p>
            <a:pPr indent="-342900" lvl="1" marL="457200" rtl="0" algn="l">
              <a:lnSpc>
                <a:spcPct val="90000"/>
              </a:lnSpc>
              <a:spcBef>
                <a:spcPts val="0"/>
              </a:spcBef>
              <a:spcAft>
                <a:spcPts val="0"/>
              </a:spcAft>
              <a:buSzPts val="1800"/>
              <a:buChar char="•"/>
            </a:pPr>
            <a:r>
              <a:rPr lang="en-US" sz="1800"/>
              <a:t>The inverter  (</a:t>
            </a:r>
            <a:r>
              <a:rPr b="1" lang="en-US" sz="1800"/>
              <a:t>NOT gate</a:t>
            </a:r>
            <a:r>
              <a:rPr lang="en-US" sz="1800"/>
              <a:t>)takes an input bit and produces the negation of that bit.</a:t>
            </a:r>
            <a:endParaRPr/>
          </a:p>
          <a:p>
            <a:pPr indent="-342900" lvl="1" marL="457200" rtl="0" algn="l">
              <a:lnSpc>
                <a:spcPct val="90000"/>
              </a:lnSpc>
              <a:spcBef>
                <a:spcPts val="600"/>
              </a:spcBef>
              <a:spcAft>
                <a:spcPts val="0"/>
              </a:spcAft>
              <a:buSzPts val="1800"/>
              <a:buChar char="•"/>
            </a:pPr>
            <a:r>
              <a:rPr lang="en-US" sz="1800"/>
              <a:t>The </a:t>
            </a:r>
            <a:r>
              <a:rPr b="1" lang="en-US" sz="1800"/>
              <a:t>OR gate </a:t>
            </a:r>
            <a:r>
              <a:rPr lang="en-US" sz="1800"/>
              <a:t>takes two input bits and produces the value equivalent to the disjunction of the two bits.</a:t>
            </a:r>
            <a:endParaRPr/>
          </a:p>
          <a:p>
            <a:pPr indent="-342900" lvl="1" marL="457200" rtl="0" algn="l">
              <a:lnSpc>
                <a:spcPct val="90000"/>
              </a:lnSpc>
              <a:spcBef>
                <a:spcPts val="600"/>
              </a:spcBef>
              <a:spcAft>
                <a:spcPts val="0"/>
              </a:spcAft>
              <a:buSzPts val="1800"/>
              <a:buChar char="•"/>
            </a:pPr>
            <a:r>
              <a:rPr lang="en-US" sz="1800"/>
              <a:t>The </a:t>
            </a:r>
            <a:r>
              <a:rPr b="1" lang="en-US" sz="1800"/>
              <a:t>AND gate </a:t>
            </a:r>
            <a:r>
              <a:rPr lang="en-US" sz="1800"/>
              <a:t>takes two input bits and produces the value equivalent to the conjunction of the two bits.</a:t>
            </a:r>
            <a:endParaRPr/>
          </a:p>
          <a:p>
            <a:pPr indent="0" lvl="0" marL="0" rtl="0" algn="l">
              <a:lnSpc>
                <a:spcPct val="90000"/>
              </a:lnSpc>
              <a:spcBef>
                <a:spcPts val="600"/>
              </a:spcBef>
              <a:spcAft>
                <a:spcPts val="0"/>
              </a:spcAft>
              <a:buClr>
                <a:schemeClr val="dk1"/>
              </a:buClr>
              <a:buSzPts val="2000"/>
              <a:buNone/>
            </a:pPr>
            <a:r>
              <a:rPr lang="en-US" sz="2000"/>
              <a:t>More complicated digital circuits can be constructed by combining these basic circuits  to produce the desired output given the input signals by building a circuit for each piece of the output expression and then combining them. For example:</a:t>
            </a:r>
            <a:endParaRPr/>
          </a:p>
        </p:txBody>
      </p:sp>
      <p:pic>
        <p:nvPicPr>
          <p:cNvPr id="557" name="Google Shape;557;p32"/>
          <p:cNvPicPr preferRelativeResize="0"/>
          <p:nvPr>
            <p:ph idx="4" type="body"/>
          </p:nvPr>
        </p:nvPicPr>
        <p:blipFill rotWithShape="1">
          <a:blip r:embed="rId4">
            <a:alphaModFix/>
          </a:blip>
          <a:srcRect b="0" l="0" r="0" t="0"/>
          <a:stretch/>
        </p:blipFill>
        <p:spPr>
          <a:xfrm>
            <a:off x="2769499" y="5806440"/>
            <a:ext cx="3605002" cy="8229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3"/>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Diagnosis of Faults in an Electrical System (</a:t>
            </a:r>
            <a:r>
              <a:rPr i="1" lang="en-US"/>
              <a:t>Optional</a:t>
            </a:r>
            <a:r>
              <a:rPr lang="en-US"/>
              <a:t>)</a:t>
            </a:r>
            <a:endParaRPr/>
          </a:p>
        </p:txBody>
      </p:sp>
      <p:sp>
        <p:nvSpPr>
          <p:cNvPr id="563" name="Google Shape;563;p33"/>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AI Example (from </a:t>
            </a:r>
            <a:r>
              <a:rPr i="1" lang="en-US" sz="2800"/>
              <a:t>Artificial Intelligence: Foundations of Computational Agents </a:t>
            </a:r>
            <a:r>
              <a:rPr lang="en-US" sz="2800"/>
              <a:t>by David Poole and Alan Mackworth, 2010)</a:t>
            </a:r>
            <a:endParaRPr/>
          </a:p>
          <a:p>
            <a:pPr indent="0" lvl="0" marL="0" rtl="0" algn="l">
              <a:spcBef>
                <a:spcPts val="1800"/>
              </a:spcBef>
              <a:spcAft>
                <a:spcPts val="0"/>
              </a:spcAft>
              <a:buClr>
                <a:schemeClr val="dk1"/>
              </a:buClr>
              <a:buSzPts val="2800"/>
              <a:buFont typeface="Arial"/>
              <a:buNone/>
            </a:pPr>
            <a:r>
              <a:rPr lang="en-US" sz="2800"/>
              <a:t>Need to represent in propositional logic the features of a piece of machinery or circuitry that are required for the operation to produce observable features. This is called the </a:t>
            </a:r>
            <a:r>
              <a:rPr b="1" lang="en-US" sz="2800"/>
              <a:t>Knowledge Base (KB)</a:t>
            </a:r>
            <a:r>
              <a:rPr lang="en-US" sz="2800"/>
              <a:t>. </a:t>
            </a:r>
            <a:endParaRPr/>
          </a:p>
          <a:p>
            <a:pPr indent="0" lvl="0" marL="0" rtl="0" algn="l">
              <a:spcBef>
                <a:spcPts val="1800"/>
              </a:spcBef>
              <a:spcAft>
                <a:spcPts val="0"/>
              </a:spcAft>
              <a:buClr>
                <a:schemeClr val="dk1"/>
              </a:buClr>
              <a:buSzPts val="2800"/>
              <a:buFont typeface="Arial"/>
              <a:buNone/>
            </a:pPr>
            <a:r>
              <a:rPr lang="en-US" sz="2800"/>
              <a:t>We also have observations representing the features that the system is exhibiting now.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4"/>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Electrical System Diagram (optional)</a:t>
            </a:r>
            <a:endParaRPr/>
          </a:p>
        </p:txBody>
      </p:sp>
      <p:pic>
        <p:nvPicPr>
          <p:cNvPr id="569" name="Google Shape;569;p34"/>
          <p:cNvPicPr preferRelativeResize="0"/>
          <p:nvPr>
            <p:ph idx="1" type="body"/>
          </p:nvPr>
        </p:nvPicPr>
        <p:blipFill rotWithShape="1">
          <a:blip r:embed="rId3">
            <a:alphaModFix/>
          </a:blip>
          <a:srcRect b="0" l="0" r="0" t="0"/>
          <a:stretch/>
        </p:blipFill>
        <p:spPr>
          <a:xfrm>
            <a:off x="914400" y="1214119"/>
            <a:ext cx="7605558" cy="5303520"/>
          </a:xfrm>
          <a:prstGeom prst="rect">
            <a:avLst/>
          </a:prstGeom>
          <a:noFill/>
          <a:ln>
            <a:noFill/>
          </a:ln>
        </p:spPr>
      </p:pic>
      <p:sp>
        <p:nvSpPr>
          <p:cNvPr id="570" name="Google Shape;570;p34"/>
          <p:cNvSpPr txBox="1"/>
          <p:nvPr>
            <p:ph idx="2" type="body"/>
          </p:nvPr>
        </p:nvSpPr>
        <p:spPr>
          <a:xfrm>
            <a:off x="5105400" y="2667000"/>
            <a:ext cx="3566160" cy="16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t>Have lights (l1, l2), wires (w0, w1, w2, w3, w4), switches (s1, s2, s3), and circuit breakers (cb1)</a:t>
            </a:r>
            <a:endParaRPr/>
          </a:p>
        </p:txBody>
      </p:sp>
      <p:sp>
        <p:nvSpPr>
          <p:cNvPr id="571" name="Google Shape;571;p34"/>
          <p:cNvSpPr txBox="1"/>
          <p:nvPr>
            <p:ph idx="3" type="body"/>
          </p:nvPr>
        </p:nvSpPr>
        <p:spPr>
          <a:xfrm>
            <a:off x="5105400" y="4419600"/>
            <a:ext cx="3566160" cy="16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t>The next page gives the knowledge base describing the circuit and the current observations.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5"/>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Representing the Electrical System in Propositional Logic</a:t>
            </a:r>
            <a:endParaRPr/>
          </a:p>
        </p:txBody>
      </p:sp>
      <p:sp>
        <p:nvSpPr>
          <p:cNvPr id="577" name="Google Shape;577;p35"/>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We need to represent our common-sense understanding of how the electrical system works in propositional logic.</a:t>
            </a:r>
            <a:endParaRPr/>
          </a:p>
          <a:p>
            <a:pPr indent="0" lvl="0" marL="0" rtl="0" algn="l">
              <a:spcBef>
                <a:spcPts val="1200"/>
              </a:spcBef>
              <a:spcAft>
                <a:spcPts val="0"/>
              </a:spcAft>
              <a:buClr>
                <a:schemeClr val="dk1"/>
              </a:buClr>
              <a:buSzPts val="2800"/>
              <a:buNone/>
            </a:pPr>
            <a:r>
              <a:rPr lang="en-US" sz="2800"/>
              <a:t>For example: “If l1 is a light and if l1 is receiving current, then l1 is lit. </a:t>
            </a:r>
            <a:endParaRPr/>
          </a:p>
          <a:p>
            <a:pPr indent="-342900" lvl="1" marL="457200" rtl="0" algn="l">
              <a:spcBef>
                <a:spcPts val="600"/>
              </a:spcBef>
              <a:spcAft>
                <a:spcPts val="0"/>
              </a:spcAft>
              <a:buSzPts val="2400"/>
              <a:buChar char="•"/>
            </a:pPr>
            <a:r>
              <a:rPr lang="en-US" sz="2400"/>
              <a:t>light_l1 </a:t>
            </a:r>
            <a:r>
              <a:rPr b="1" lang="en-US" sz="2400">
                <a:latin typeface="Cambria Math"/>
                <a:ea typeface="Cambria Math"/>
                <a:cs typeface="Cambria Math"/>
                <a:sym typeface="Cambria Math"/>
              </a:rPr>
              <a:t>∧</a:t>
            </a:r>
            <a:r>
              <a:rPr b="1" lang="en-US" sz="2400"/>
              <a:t> </a:t>
            </a:r>
            <a:r>
              <a:rPr lang="en-US" sz="2400"/>
              <a:t>live_l1</a:t>
            </a:r>
            <a:r>
              <a:rPr b="1" lang="en-US" sz="2400"/>
              <a:t> </a:t>
            </a:r>
            <a:r>
              <a:rPr b="1" lang="en-US" sz="2400">
                <a:latin typeface="Cambria Math"/>
                <a:ea typeface="Cambria Math"/>
                <a:cs typeface="Cambria Math"/>
                <a:sym typeface="Cambria Math"/>
              </a:rPr>
              <a:t>∧</a:t>
            </a:r>
            <a:r>
              <a:rPr b="1" lang="en-US" sz="2400"/>
              <a:t> </a:t>
            </a:r>
            <a:r>
              <a:rPr lang="en-US" sz="2400"/>
              <a:t>ok_l1 </a:t>
            </a:r>
            <a:r>
              <a:rPr lang="en-US" sz="2400">
                <a:latin typeface="Calibri"/>
                <a:ea typeface="Calibri"/>
                <a:cs typeface="Calibri"/>
                <a:sym typeface="Calibri"/>
              </a:rPr>
              <a:t>→</a:t>
            </a:r>
            <a:r>
              <a:rPr lang="en-US" sz="2400">
                <a:latin typeface="Cambria Math"/>
                <a:ea typeface="Cambria Math"/>
                <a:cs typeface="Cambria Math"/>
                <a:sym typeface="Cambria Math"/>
              </a:rPr>
              <a:t> </a:t>
            </a:r>
            <a:r>
              <a:rPr lang="en-US" sz="2400"/>
              <a:t>lit_l1</a:t>
            </a:r>
            <a:endParaRPr sz="2400"/>
          </a:p>
          <a:p>
            <a:pPr indent="0" lvl="0" marL="0" rtl="0" algn="l">
              <a:spcBef>
                <a:spcPts val="1200"/>
              </a:spcBef>
              <a:spcAft>
                <a:spcPts val="0"/>
              </a:spcAft>
              <a:buClr>
                <a:schemeClr val="dk1"/>
              </a:buClr>
              <a:buSzPts val="2800"/>
              <a:buNone/>
            </a:pPr>
            <a:r>
              <a:rPr lang="en-US" sz="2800"/>
              <a:t>Also: “If w1 has current, and switch s2 is in the up position, and s2 is not broken, then w0 has current.”</a:t>
            </a:r>
            <a:endParaRPr/>
          </a:p>
          <a:p>
            <a:pPr indent="-342900" lvl="1" marL="457200" rtl="0" algn="l">
              <a:spcBef>
                <a:spcPts val="600"/>
              </a:spcBef>
              <a:spcAft>
                <a:spcPts val="0"/>
              </a:spcAft>
              <a:buSzPts val="2400"/>
              <a:buChar char="•"/>
            </a:pPr>
            <a:r>
              <a:rPr lang="en-US" sz="2400"/>
              <a:t>live_w1 </a:t>
            </a:r>
            <a:r>
              <a:rPr b="1" lang="en-US" sz="2400">
                <a:latin typeface="Cambria Math"/>
                <a:ea typeface="Cambria Math"/>
                <a:cs typeface="Cambria Math"/>
                <a:sym typeface="Cambria Math"/>
              </a:rPr>
              <a:t>∧</a:t>
            </a:r>
            <a:r>
              <a:rPr lang="en-US" sz="2400"/>
              <a:t> up_s2 </a:t>
            </a:r>
            <a:r>
              <a:rPr b="1" lang="en-US" sz="2400">
                <a:latin typeface="Cambria Math"/>
                <a:ea typeface="Cambria Math"/>
                <a:cs typeface="Cambria Math"/>
                <a:sym typeface="Cambria Math"/>
              </a:rPr>
              <a:t>∧</a:t>
            </a:r>
            <a:r>
              <a:rPr b="1" lang="en-US" sz="2400"/>
              <a:t> </a:t>
            </a:r>
            <a:r>
              <a:rPr lang="en-US" sz="2400"/>
              <a:t>ok_s2 </a:t>
            </a:r>
            <a:r>
              <a:rPr lang="en-US" sz="2400">
                <a:latin typeface="Calibri"/>
                <a:ea typeface="Calibri"/>
                <a:cs typeface="Calibri"/>
                <a:sym typeface="Calibri"/>
              </a:rPr>
              <a:t>→</a:t>
            </a:r>
            <a:r>
              <a:rPr lang="en-US" sz="2400"/>
              <a:t> live_w0</a:t>
            </a:r>
            <a:endParaRPr sz="2400"/>
          </a:p>
          <a:p>
            <a:pPr indent="0" lvl="0" marL="0" rtl="0" algn="l">
              <a:spcBef>
                <a:spcPts val="1200"/>
              </a:spcBef>
              <a:spcAft>
                <a:spcPts val="0"/>
              </a:spcAft>
              <a:buClr>
                <a:schemeClr val="dk1"/>
              </a:buClr>
              <a:buSzPts val="2800"/>
              <a:buNone/>
            </a:pPr>
            <a:r>
              <a:rPr lang="en-US" sz="2800"/>
              <a:t>This task of representing a piece of our common-sense world in logic is a common one in logic-based AI.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6"/>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Knowledge Base (</a:t>
            </a:r>
            <a:r>
              <a:rPr i="1" lang="en-US"/>
              <a:t>opt</a:t>
            </a:r>
            <a:r>
              <a:rPr lang="en-US"/>
              <a:t>)</a:t>
            </a:r>
            <a:endParaRPr/>
          </a:p>
        </p:txBody>
      </p:sp>
      <p:sp>
        <p:nvSpPr>
          <p:cNvPr id="583" name="Google Shape;583;p36"/>
          <p:cNvSpPr txBox="1"/>
          <p:nvPr>
            <p:ph idx="1" type="body"/>
          </p:nvPr>
        </p:nvSpPr>
        <p:spPr>
          <a:xfrm>
            <a:off x="457200" y="1295400"/>
            <a:ext cx="5029200" cy="533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live_outside  </a:t>
            </a:r>
            <a:endParaRPr/>
          </a:p>
          <a:p>
            <a:pPr indent="0" lvl="0" marL="0" rtl="0" algn="l">
              <a:spcBef>
                <a:spcPts val="300"/>
              </a:spcBef>
              <a:spcAft>
                <a:spcPts val="0"/>
              </a:spcAft>
              <a:buClr>
                <a:schemeClr val="dk1"/>
              </a:buClr>
              <a:buSzPts val="2400"/>
              <a:buNone/>
            </a:pPr>
            <a:r>
              <a:rPr lang="en-US" sz="2400"/>
              <a:t>light_l1</a:t>
            </a:r>
            <a:endParaRPr/>
          </a:p>
          <a:p>
            <a:pPr indent="0" lvl="0" marL="0" rtl="0" algn="l">
              <a:spcBef>
                <a:spcPts val="300"/>
              </a:spcBef>
              <a:spcAft>
                <a:spcPts val="0"/>
              </a:spcAft>
              <a:buClr>
                <a:schemeClr val="dk1"/>
              </a:buClr>
              <a:buSzPts val="2400"/>
              <a:buNone/>
            </a:pPr>
            <a:r>
              <a:rPr lang="en-US" sz="2400"/>
              <a:t>light_l2</a:t>
            </a:r>
            <a:endParaRPr/>
          </a:p>
          <a:p>
            <a:pPr indent="0" lvl="0" marL="0" rtl="0" algn="l">
              <a:spcBef>
                <a:spcPts val="300"/>
              </a:spcBef>
              <a:spcAft>
                <a:spcPts val="0"/>
              </a:spcAft>
              <a:buClr>
                <a:schemeClr val="dk1"/>
              </a:buClr>
              <a:buSzPts val="2400"/>
              <a:buNone/>
            </a:pPr>
            <a:r>
              <a:rPr lang="en-US" sz="2400"/>
              <a:t>live_w0 </a:t>
            </a:r>
            <a:r>
              <a:rPr lang="en-US" sz="2400">
                <a:latin typeface="Cambria Math"/>
                <a:ea typeface="Cambria Math"/>
                <a:cs typeface="Cambria Math"/>
                <a:sym typeface="Cambria Math"/>
              </a:rPr>
              <a:t>→</a:t>
            </a:r>
            <a:r>
              <a:rPr lang="en-US" sz="2400"/>
              <a:t> live_l1</a:t>
            </a:r>
            <a:endParaRPr sz="2400"/>
          </a:p>
          <a:p>
            <a:pPr indent="0" lvl="0" marL="0" rtl="0" algn="l">
              <a:spcBef>
                <a:spcPts val="300"/>
              </a:spcBef>
              <a:spcAft>
                <a:spcPts val="0"/>
              </a:spcAft>
              <a:buClr>
                <a:schemeClr val="dk1"/>
              </a:buClr>
              <a:buSzPts val="2400"/>
              <a:buNone/>
            </a:pPr>
            <a:r>
              <a:rPr lang="en-US" sz="2400"/>
              <a:t>live_w1 </a:t>
            </a:r>
            <a:r>
              <a:rPr b="1" lang="en-US" sz="2400">
                <a:latin typeface="Cambria Math"/>
                <a:ea typeface="Cambria Math"/>
                <a:cs typeface="Cambria Math"/>
                <a:sym typeface="Cambria Math"/>
              </a:rPr>
              <a:t>∧</a:t>
            </a:r>
            <a:r>
              <a:rPr lang="en-US" sz="2400"/>
              <a:t> up_s2 </a:t>
            </a:r>
            <a:r>
              <a:rPr b="1" lang="en-US" sz="2400">
                <a:latin typeface="Cambria Math"/>
                <a:ea typeface="Cambria Math"/>
                <a:cs typeface="Cambria Math"/>
                <a:sym typeface="Cambria Math"/>
              </a:rPr>
              <a:t>∧</a:t>
            </a:r>
            <a:r>
              <a:rPr b="1" lang="en-US" sz="2400"/>
              <a:t> </a:t>
            </a:r>
            <a:r>
              <a:rPr lang="en-US" sz="2400"/>
              <a:t>ok_s2 </a:t>
            </a:r>
            <a:r>
              <a:rPr lang="en-US" sz="2400">
                <a:latin typeface="Cambria Math"/>
                <a:ea typeface="Cambria Math"/>
                <a:cs typeface="Cambria Math"/>
                <a:sym typeface="Cambria Math"/>
              </a:rPr>
              <a:t>→</a:t>
            </a:r>
            <a:r>
              <a:rPr lang="en-US" sz="2400"/>
              <a:t> live_w0</a:t>
            </a:r>
            <a:endParaRPr sz="2400"/>
          </a:p>
          <a:p>
            <a:pPr indent="0" lvl="0" marL="0" rtl="0" algn="l">
              <a:spcBef>
                <a:spcPts val="300"/>
              </a:spcBef>
              <a:spcAft>
                <a:spcPts val="0"/>
              </a:spcAft>
              <a:buClr>
                <a:schemeClr val="dk1"/>
              </a:buClr>
              <a:buSzPts val="2400"/>
              <a:buNone/>
            </a:pPr>
            <a:r>
              <a:rPr lang="en-US" sz="2400"/>
              <a:t>live_w2 </a:t>
            </a:r>
            <a:r>
              <a:rPr b="1" lang="en-US" sz="2400">
                <a:latin typeface="Cambria Math"/>
                <a:ea typeface="Cambria Math"/>
                <a:cs typeface="Cambria Math"/>
                <a:sym typeface="Cambria Math"/>
              </a:rPr>
              <a:t>∧</a:t>
            </a:r>
            <a:r>
              <a:rPr lang="en-US" sz="2400"/>
              <a:t> down_s2 </a:t>
            </a:r>
            <a:r>
              <a:rPr b="1" lang="en-US" sz="2400">
                <a:latin typeface="Cambria Math"/>
                <a:ea typeface="Cambria Math"/>
                <a:cs typeface="Cambria Math"/>
                <a:sym typeface="Cambria Math"/>
              </a:rPr>
              <a:t>∧</a:t>
            </a:r>
            <a:r>
              <a:rPr b="1" lang="en-US" sz="2400"/>
              <a:t> </a:t>
            </a:r>
            <a:r>
              <a:rPr lang="en-US" sz="2400"/>
              <a:t>ok_s2 </a:t>
            </a:r>
            <a:r>
              <a:rPr lang="en-US" sz="2400">
                <a:latin typeface="Cambria Math"/>
                <a:ea typeface="Cambria Math"/>
                <a:cs typeface="Cambria Math"/>
                <a:sym typeface="Cambria Math"/>
              </a:rPr>
              <a:t>→</a:t>
            </a:r>
            <a:r>
              <a:rPr lang="en-US" sz="2400"/>
              <a:t> live_w0</a:t>
            </a:r>
            <a:endParaRPr/>
          </a:p>
          <a:p>
            <a:pPr indent="0" lvl="0" marL="0" rtl="0" algn="l">
              <a:spcBef>
                <a:spcPts val="300"/>
              </a:spcBef>
              <a:spcAft>
                <a:spcPts val="0"/>
              </a:spcAft>
              <a:buClr>
                <a:schemeClr val="dk1"/>
              </a:buClr>
              <a:buSzPts val="2400"/>
              <a:buNone/>
            </a:pPr>
            <a:r>
              <a:rPr lang="en-US" sz="2400"/>
              <a:t>live_w3 </a:t>
            </a:r>
            <a:r>
              <a:rPr b="1" lang="en-US" sz="2400">
                <a:latin typeface="Cambria Math"/>
                <a:ea typeface="Cambria Math"/>
                <a:cs typeface="Cambria Math"/>
                <a:sym typeface="Cambria Math"/>
              </a:rPr>
              <a:t>∧</a:t>
            </a:r>
            <a:r>
              <a:rPr lang="en-US" sz="2400"/>
              <a:t> up_s1 </a:t>
            </a:r>
            <a:r>
              <a:rPr b="1" lang="en-US" sz="2400">
                <a:latin typeface="Cambria Math"/>
                <a:ea typeface="Cambria Math"/>
                <a:cs typeface="Cambria Math"/>
                <a:sym typeface="Cambria Math"/>
              </a:rPr>
              <a:t>∧</a:t>
            </a:r>
            <a:r>
              <a:rPr b="1" lang="en-US" sz="2400"/>
              <a:t> </a:t>
            </a:r>
            <a:r>
              <a:rPr lang="en-US" sz="2400"/>
              <a:t>ok_s1 </a:t>
            </a:r>
            <a:r>
              <a:rPr lang="en-US" sz="2400">
                <a:latin typeface="Cambria Math"/>
                <a:ea typeface="Cambria Math"/>
                <a:cs typeface="Cambria Math"/>
                <a:sym typeface="Cambria Math"/>
              </a:rPr>
              <a:t>→</a:t>
            </a:r>
            <a:r>
              <a:rPr lang="en-US" sz="2400"/>
              <a:t> live_w1</a:t>
            </a:r>
            <a:endParaRPr sz="2400"/>
          </a:p>
          <a:p>
            <a:pPr indent="0" lvl="0" marL="0" rtl="0" algn="l">
              <a:spcBef>
                <a:spcPts val="300"/>
              </a:spcBef>
              <a:spcAft>
                <a:spcPts val="0"/>
              </a:spcAft>
              <a:buClr>
                <a:schemeClr val="dk1"/>
              </a:buClr>
              <a:buSzPts val="2400"/>
              <a:buNone/>
            </a:pPr>
            <a:r>
              <a:rPr lang="en-US" sz="2400"/>
              <a:t>live_w3 </a:t>
            </a:r>
            <a:r>
              <a:rPr b="1" lang="en-US" sz="2400">
                <a:latin typeface="Cambria Math"/>
                <a:ea typeface="Cambria Math"/>
                <a:cs typeface="Cambria Math"/>
                <a:sym typeface="Cambria Math"/>
              </a:rPr>
              <a:t>∧</a:t>
            </a:r>
            <a:r>
              <a:rPr lang="en-US" sz="2400"/>
              <a:t> down_s1 </a:t>
            </a:r>
            <a:r>
              <a:rPr b="1" lang="en-US" sz="2400">
                <a:latin typeface="Cambria Math"/>
                <a:ea typeface="Cambria Math"/>
                <a:cs typeface="Cambria Math"/>
                <a:sym typeface="Cambria Math"/>
              </a:rPr>
              <a:t>∧</a:t>
            </a:r>
            <a:r>
              <a:rPr b="1" lang="en-US" sz="2400"/>
              <a:t> </a:t>
            </a:r>
            <a:r>
              <a:rPr lang="en-US" sz="2400"/>
              <a:t>ok_s1 → live_w2</a:t>
            </a:r>
            <a:endParaRPr/>
          </a:p>
          <a:p>
            <a:pPr indent="0" lvl="0" marL="0" rtl="0" algn="l">
              <a:spcBef>
                <a:spcPts val="300"/>
              </a:spcBef>
              <a:spcAft>
                <a:spcPts val="0"/>
              </a:spcAft>
              <a:buClr>
                <a:schemeClr val="dk1"/>
              </a:buClr>
              <a:buSzPts val="2400"/>
              <a:buNone/>
            </a:pPr>
            <a:r>
              <a:rPr lang="en-US" sz="2400"/>
              <a:t>live_w4 </a:t>
            </a:r>
            <a:r>
              <a:rPr lang="en-US" sz="2400">
                <a:latin typeface="Cambria Math"/>
                <a:ea typeface="Cambria Math"/>
                <a:cs typeface="Cambria Math"/>
                <a:sym typeface="Cambria Math"/>
              </a:rPr>
              <a:t>→</a:t>
            </a:r>
            <a:r>
              <a:rPr lang="en-US" sz="2400"/>
              <a:t> live_l2</a:t>
            </a:r>
            <a:endParaRPr sz="2400"/>
          </a:p>
          <a:p>
            <a:pPr indent="0" lvl="0" marL="0" rtl="0" algn="l">
              <a:spcBef>
                <a:spcPts val="300"/>
              </a:spcBef>
              <a:spcAft>
                <a:spcPts val="0"/>
              </a:spcAft>
              <a:buClr>
                <a:schemeClr val="dk1"/>
              </a:buClr>
              <a:buSzPts val="2400"/>
              <a:buNone/>
            </a:pPr>
            <a:r>
              <a:rPr lang="en-US" sz="2400"/>
              <a:t>live_w3 </a:t>
            </a:r>
            <a:r>
              <a:rPr b="1" lang="en-US" sz="2400">
                <a:latin typeface="Cambria Math"/>
                <a:ea typeface="Cambria Math"/>
                <a:cs typeface="Cambria Math"/>
                <a:sym typeface="Cambria Math"/>
              </a:rPr>
              <a:t>∧</a:t>
            </a:r>
            <a:r>
              <a:rPr lang="en-US" sz="2400"/>
              <a:t> up_s3 </a:t>
            </a:r>
            <a:r>
              <a:rPr b="1" lang="en-US" sz="2400">
                <a:latin typeface="Cambria Math"/>
                <a:ea typeface="Cambria Math"/>
                <a:cs typeface="Cambria Math"/>
                <a:sym typeface="Cambria Math"/>
              </a:rPr>
              <a:t>∧</a:t>
            </a:r>
            <a:r>
              <a:rPr b="1" lang="en-US" sz="2400"/>
              <a:t> </a:t>
            </a:r>
            <a:r>
              <a:rPr lang="en-US" sz="2400"/>
              <a:t>ok_s3 </a:t>
            </a:r>
            <a:r>
              <a:rPr lang="en-US" sz="2400">
                <a:latin typeface="Cambria Math"/>
                <a:ea typeface="Cambria Math"/>
                <a:cs typeface="Cambria Math"/>
                <a:sym typeface="Cambria Math"/>
              </a:rPr>
              <a:t>→</a:t>
            </a:r>
            <a:r>
              <a:rPr lang="en-US" sz="2400"/>
              <a:t> live_w4 </a:t>
            </a:r>
            <a:endParaRPr sz="2400"/>
          </a:p>
          <a:p>
            <a:pPr indent="0" lvl="0" marL="0" rtl="0" algn="l">
              <a:spcBef>
                <a:spcPts val="300"/>
              </a:spcBef>
              <a:spcAft>
                <a:spcPts val="0"/>
              </a:spcAft>
              <a:buClr>
                <a:schemeClr val="dk1"/>
              </a:buClr>
              <a:buSzPts val="2400"/>
              <a:buNone/>
            </a:pPr>
            <a:r>
              <a:rPr lang="en-US" sz="2400"/>
              <a:t>live_outside </a:t>
            </a:r>
            <a:r>
              <a:rPr b="1" lang="en-US" sz="2400">
                <a:latin typeface="Cambria Math"/>
                <a:ea typeface="Cambria Math"/>
                <a:cs typeface="Cambria Math"/>
                <a:sym typeface="Cambria Math"/>
              </a:rPr>
              <a:t>∧</a:t>
            </a:r>
            <a:r>
              <a:rPr b="1" lang="en-US" sz="2400"/>
              <a:t> </a:t>
            </a:r>
            <a:r>
              <a:rPr lang="en-US" sz="2400"/>
              <a:t>ok_cb1 </a:t>
            </a:r>
            <a:r>
              <a:rPr lang="en-US" sz="2400">
                <a:latin typeface="Cambria Math"/>
                <a:ea typeface="Cambria Math"/>
                <a:cs typeface="Cambria Math"/>
                <a:sym typeface="Cambria Math"/>
              </a:rPr>
              <a:t>→</a:t>
            </a:r>
            <a:r>
              <a:rPr lang="en-US" sz="2400"/>
              <a:t> live_w3</a:t>
            </a:r>
            <a:endParaRPr sz="2400"/>
          </a:p>
          <a:p>
            <a:pPr indent="0" lvl="0" marL="0" rtl="0" algn="l">
              <a:spcBef>
                <a:spcPts val="300"/>
              </a:spcBef>
              <a:spcAft>
                <a:spcPts val="0"/>
              </a:spcAft>
              <a:buClr>
                <a:schemeClr val="dk1"/>
              </a:buClr>
              <a:buSzPts val="2400"/>
              <a:buNone/>
            </a:pPr>
            <a:r>
              <a:rPr lang="en-US" sz="2400"/>
              <a:t>light_l1 </a:t>
            </a:r>
            <a:r>
              <a:rPr b="1" lang="en-US" sz="2400">
                <a:latin typeface="Cambria Math"/>
                <a:ea typeface="Cambria Math"/>
                <a:cs typeface="Cambria Math"/>
                <a:sym typeface="Cambria Math"/>
              </a:rPr>
              <a:t>∧</a:t>
            </a:r>
            <a:r>
              <a:rPr b="1" lang="en-US" sz="2400"/>
              <a:t> </a:t>
            </a:r>
            <a:r>
              <a:rPr lang="en-US" sz="2400"/>
              <a:t>live_l1</a:t>
            </a:r>
            <a:r>
              <a:rPr b="1" lang="en-US" sz="2400"/>
              <a:t> </a:t>
            </a:r>
            <a:r>
              <a:rPr b="1" lang="en-US" sz="2400">
                <a:latin typeface="Cambria Math"/>
                <a:ea typeface="Cambria Math"/>
                <a:cs typeface="Cambria Math"/>
                <a:sym typeface="Cambria Math"/>
              </a:rPr>
              <a:t>∧</a:t>
            </a:r>
            <a:r>
              <a:rPr b="1" lang="en-US" sz="2400"/>
              <a:t> </a:t>
            </a:r>
            <a:r>
              <a:rPr lang="en-US" sz="2400"/>
              <a:t>ok_l1 </a:t>
            </a:r>
            <a:r>
              <a:rPr lang="en-US" sz="2400">
                <a:latin typeface="Cambria Math"/>
                <a:ea typeface="Cambria Math"/>
                <a:cs typeface="Cambria Math"/>
                <a:sym typeface="Cambria Math"/>
              </a:rPr>
              <a:t>→</a:t>
            </a:r>
            <a:r>
              <a:rPr lang="en-US" sz="2400"/>
              <a:t> lit_l1</a:t>
            </a:r>
            <a:endParaRPr sz="2400"/>
          </a:p>
          <a:p>
            <a:pPr indent="0" lvl="0" marL="0" rtl="0" algn="l">
              <a:spcBef>
                <a:spcPts val="300"/>
              </a:spcBef>
              <a:spcAft>
                <a:spcPts val="0"/>
              </a:spcAft>
              <a:buClr>
                <a:schemeClr val="dk1"/>
              </a:buClr>
              <a:buSzPts val="2400"/>
              <a:buNone/>
            </a:pPr>
            <a:r>
              <a:rPr lang="en-US" sz="2400"/>
              <a:t>light_l2 </a:t>
            </a:r>
            <a:r>
              <a:rPr b="1" lang="en-US" sz="2400">
                <a:latin typeface="Cambria Math"/>
                <a:ea typeface="Cambria Math"/>
                <a:cs typeface="Cambria Math"/>
                <a:sym typeface="Cambria Math"/>
              </a:rPr>
              <a:t>∧</a:t>
            </a:r>
            <a:r>
              <a:rPr b="1" lang="en-US" sz="2400"/>
              <a:t> </a:t>
            </a:r>
            <a:r>
              <a:rPr lang="en-US" sz="2400"/>
              <a:t>live_l2</a:t>
            </a:r>
            <a:r>
              <a:rPr b="1" lang="en-US" sz="2400"/>
              <a:t> </a:t>
            </a:r>
            <a:r>
              <a:rPr b="1" lang="en-US" sz="2400">
                <a:latin typeface="Cambria Math"/>
                <a:ea typeface="Cambria Math"/>
                <a:cs typeface="Cambria Math"/>
                <a:sym typeface="Cambria Math"/>
              </a:rPr>
              <a:t>∧</a:t>
            </a:r>
            <a:r>
              <a:rPr b="1" lang="en-US" sz="2400"/>
              <a:t> </a:t>
            </a:r>
            <a:r>
              <a:rPr lang="en-US" sz="2400"/>
              <a:t>ok_l2 </a:t>
            </a:r>
            <a:r>
              <a:rPr lang="en-US" sz="2400">
                <a:latin typeface="Cambria Math"/>
                <a:ea typeface="Cambria Math"/>
                <a:cs typeface="Cambria Math"/>
                <a:sym typeface="Cambria Math"/>
              </a:rPr>
              <a:t>→</a:t>
            </a:r>
            <a:r>
              <a:rPr lang="en-US" sz="2400"/>
              <a:t> lit_l2</a:t>
            </a:r>
            <a:endParaRPr sz="2400"/>
          </a:p>
        </p:txBody>
      </p:sp>
      <p:sp>
        <p:nvSpPr>
          <p:cNvPr id="584" name="Google Shape;584;p36"/>
          <p:cNvSpPr txBox="1"/>
          <p:nvPr>
            <p:ph idx="2" type="body"/>
          </p:nvPr>
        </p:nvSpPr>
        <p:spPr>
          <a:xfrm>
            <a:off x="2971800" y="1295400"/>
            <a:ext cx="32004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t>We have outside power.</a:t>
            </a:r>
            <a:endParaRPr/>
          </a:p>
        </p:txBody>
      </p:sp>
      <p:sp>
        <p:nvSpPr>
          <p:cNvPr id="585" name="Google Shape;585;p36"/>
          <p:cNvSpPr txBox="1"/>
          <p:nvPr>
            <p:ph idx="3" type="body"/>
          </p:nvPr>
        </p:nvSpPr>
        <p:spPr>
          <a:xfrm>
            <a:off x="2971800" y="1948180"/>
            <a:ext cx="329184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t>Both l1 and l2 are lights.</a:t>
            </a:r>
            <a:endParaRPr/>
          </a:p>
        </p:txBody>
      </p:sp>
      <p:cxnSp>
        <p:nvCxnSpPr>
          <p:cNvPr id="586" name="Google Shape;586;p36"/>
          <p:cNvCxnSpPr/>
          <p:nvPr/>
        </p:nvCxnSpPr>
        <p:spPr>
          <a:xfrm rot="10800000">
            <a:off x="5486400" y="3596640"/>
            <a:ext cx="457200" cy="0"/>
          </a:xfrm>
          <a:prstGeom prst="straightConnector1">
            <a:avLst/>
          </a:prstGeom>
          <a:noFill/>
          <a:ln cap="flat" cmpd="sng" w="28575">
            <a:solidFill>
              <a:srgbClr val="04617B"/>
            </a:solidFill>
            <a:prstDash val="solid"/>
            <a:round/>
            <a:headEnd len="sm" w="sm" type="none"/>
            <a:tailEnd len="lg" w="lg" type="triangle"/>
          </a:ln>
        </p:spPr>
      </p:cxnSp>
      <p:sp>
        <p:nvSpPr>
          <p:cNvPr id="587" name="Google Shape;587;p36"/>
          <p:cNvSpPr txBox="1"/>
          <p:nvPr>
            <p:ph idx="4" type="body"/>
          </p:nvPr>
        </p:nvSpPr>
        <p:spPr>
          <a:xfrm>
            <a:off x="5974080" y="2788920"/>
            <a:ext cx="3017520" cy="15544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US" sz="2400"/>
              <a:t>If s2 is ok and s2 is in a down position and w2 has current, then w0 has current.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7"/>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Observations (</a:t>
            </a:r>
            <a:r>
              <a:rPr i="1" lang="en-US"/>
              <a:t>opt</a:t>
            </a:r>
            <a:r>
              <a:rPr lang="en-US"/>
              <a:t>)</a:t>
            </a:r>
            <a:endParaRPr/>
          </a:p>
        </p:txBody>
      </p:sp>
      <p:sp>
        <p:nvSpPr>
          <p:cNvPr id="593" name="Google Shape;593;p37"/>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Observations need to be added to the KB</a:t>
            </a:r>
            <a:endParaRPr/>
          </a:p>
          <a:p>
            <a:pPr indent="-342900" lvl="1" marL="457200" rtl="0" algn="l">
              <a:spcBef>
                <a:spcPts val="1800"/>
              </a:spcBef>
              <a:spcAft>
                <a:spcPts val="0"/>
              </a:spcAft>
              <a:buSzPts val="2800"/>
              <a:buChar char="•"/>
            </a:pPr>
            <a:r>
              <a:rPr lang="en-US"/>
              <a:t>Both Switches up</a:t>
            </a:r>
            <a:endParaRPr/>
          </a:p>
          <a:p>
            <a:pPr indent="-274320" lvl="2" marL="822960" rtl="0" algn="l">
              <a:spcBef>
                <a:spcPts val="1800"/>
              </a:spcBef>
              <a:spcAft>
                <a:spcPts val="0"/>
              </a:spcAft>
              <a:buSzPts val="2400"/>
              <a:buChar char="•"/>
            </a:pPr>
            <a:r>
              <a:rPr lang="en-US"/>
              <a:t>up_s1</a:t>
            </a:r>
            <a:endParaRPr/>
          </a:p>
          <a:p>
            <a:pPr indent="-274320" lvl="2" marL="822960" rtl="0" algn="l">
              <a:spcBef>
                <a:spcPts val="1800"/>
              </a:spcBef>
              <a:spcAft>
                <a:spcPts val="0"/>
              </a:spcAft>
              <a:buSzPts val="2400"/>
              <a:buChar char="•"/>
            </a:pPr>
            <a:r>
              <a:rPr lang="en-US"/>
              <a:t>up_s2</a:t>
            </a:r>
            <a:endParaRPr/>
          </a:p>
          <a:p>
            <a:pPr indent="-342900" lvl="1" marL="457200" rtl="0" algn="l">
              <a:spcBef>
                <a:spcPts val="1800"/>
              </a:spcBef>
              <a:spcAft>
                <a:spcPts val="0"/>
              </a:spcAft>
              <a:buSzPts val="2800"/>
              <a:buChar char="•"/>
            </a:pPr>
            <a:r>
              <a:rPr lang="en-US"/>
              <a:t>Both lights are dark</a:t>
            </a:r>
            <a:endParaRPr/>
          </a:p>
          <a:p>
            <a:pPr indent="-274320" lvl="2" marL="822960" rtl="0" algn="l">
              <a:spcBef>
                <a:spcPts val="1800"/>
              </a:spcBef>
              <a:spcAft>
                <a:spcPts val="0"/>
              </a:spcAft>
              <a:buSzPts val="2400"/>
              <a:buChar char="•"/>
            </a:pPr>
            <a:r>
              <a:rPr b="1" lang="en-US">
                <a:latin typeface="Cambria Math"/>
                <a:ea typeface="Cambria Math"/>
                <a:cs typeface="Cambria Math"/>
                <a:sym typeface="Cambria Math"/>
              </a:rPr>
              <a:t>¬ </a:t>
            </a:r>
            <a:r>
              <a:rPr lang="en-US"/>
              <a:t>lit_l1</a:t>
            </a:r>
            <a:endParaRPr/>
          </a:p>
          <a:p>
            <a:pPr indent="-274320" lvl="2" marL="822960" rtl="0" algn="l">
              <a:spcBef>
                <a:spcPts val="1800"/>
              </a:spcBef>
              <a:spcAft>
                <a:spcPts val="0"/>
              </a:spcAft>
              <a:buSzPts val="2400"/>
              <a:buChar char="•"/>
            </a:pPr>
            <a:r>
              <a:rPr b="1" lang="en-US">
                <a:latin typeface="Cambria Math"/>
                <a:ea typeface="Cambria Math"/>
                <a:cs typeface="Cambria Math"/>
                <a:sym typeface="Cambria Math"/>
              </a:rPr>
              <a:t>¬</a:t>
            </a:r>
            <a:r>
              <a:rPr b="1" lang="en-US"/>
              <a:t> </a:t>
            </a:r>
            <a:r>
              <a:rPr lang="en-US"/>
              <a:t>lit_l2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8"/>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Diagnosis (</a:t>
            </a:r>
            <a:r>
              <a:rPr i="1" lang="en-US"/>
              <a:t>opt</a:t>
            </a:r>
            <a:r>
              <a:rPr lang="en-US"/>
              <a:t>)</a:t>
            </a:r>
            <a:endParaRPr/>
          </a:p>
        </p:txBody>
      </p:sp>
      <p:sp>
        <p:nvSpPr>
          <p:cNvPr id="599" name="Google Shape;599;p38"/>
          <p:cNvSpPr txBox="1"/>
          <p:nvPr>
            <p:ph idx="1" type="body"/>
          </p:nvPr>
        </p:nvSpPr>
        <p:spPr>
          <a:xfrm>
            <a:off x="457200" y="1295400"/>
            <a:ext cx="8412480" cy="5257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We assume that the components are working  ok,  unless we are forced to assume otherwise. These atoms are called </a:t>
            </a:r>
            <a:r>
              <a:rPr i="1" lang="en-US" sz="2400"/>
              <a:t>assumables</a:t>
            </a:r>
            <a:r>
              <a:rPr lang="en-US" sz="2400"/>
              <a:t>.</a:t>
            </a:r>
            <a:endParaRPr/>
          </a:p>
          <a:p>
            <a:pPr indent="0" lvl="0" marL="0" rtl="0" algn="l">
              <a:lnSpc>
                <a:spcPct val="90000"/>
              </a:lnSpc>
              <a:spcBef>
                <a:spcPts val="1200"/>
              </a:spcBef>
              <a:spcAft>
                <a:spcPts val="0"/>
              </a:spcAft>
              <a:buClr>
                <a:schemeClr val="dk1"/>
              </a:buClr>
              <a:buSzPts val="2400"/>
              <a:buNone/>
            </a:pPr>
            <a:r>
              <a:rPr lang="en-US" sz="2400"/>
              <a:t>The assumables (ok_cb1, ok_s1, ok_s2, ok_s3, ok_l1, ok_l2) represent the assumption that we assume that the switches, lights, and circuit breakers are ok.</a:t>
            </a:r>
            <a:endParaRPr/>
          </a:p>
          <a:p>
            <a:pPr indent="0" lvl="0" marL="0" rtl="0" algn="l">
              <a:lnSpc>
                <a:spcPct val="90000"/>
              </a:lnSpc>
              <a:spcBef>
                <a:spcPts val="1200"/>
              </a:spcBef>
              <a:spcAft>
                <a:spcPts val="0"/>
              </a:spcAft>
              <a:buClr>
                <a:schemeClr val="dk1"/>
              </a:buClr>
              <a:buSzPts val="2400"/>
              <a:buNone/>
            </a:pPr>
            <a:r>
              <a:rPr lang="en-US" sz="2400"/>
              <a:t>If the system is working correctly (all assumables are true), the observations and the knowledge base are consistent (i.e., satisfiable).</a:t>
            </a:r>
            <a:endParaRPr/>
          </a:p>
          <a:p>
            <a:pPr indent="0" lvl="0" marL="0" rtl="0" algn="l">
              <a:lnSpc>
                <a:spcPct val="90000"/>
              </a:lnSpc>
              <a:spcBef>
                <a:spcPts val="1200"/>
              </a:spcBef>
              <a:spcAft>
                <a:spcPts val="0"/>
              </a:spcAft>
              <a:buClr>
                <a:schemeClr val="dk1"/>
              </a:buClr>
              <a:buSzPts val="2400"/>
              <a:buNone/>
            </a:pPr>
            <a:r>
              <a:rPr lang="en-US" sz="2400"/>
              <a:t>The augmented knowledge base is clearly not consistent if the assumables are all true. The switches are both up, but the lights are not lit. Some of the assumables must then be false. This is the basis for the method to diagnose possible faults in the system.</a:t>
            </a:r>
            <a:endParaRPr/>
          </a:p>
          <a:p>
            <a:pPr indent="0" lvl="0" marL="0" rtl="0" algn="l">
              <a:lnSpc>
                <a:spcPct val="90000"/>
              </a:lnSpc>
              <a:spcBef>
                <a:spcPts val="1200"/>
              </a:spcBef>
              <a:spcAft>
                <a:spcPts val="0"/>
              </a:spcAft>
              <a:buClr>
                <a:schemeClr val="dk1"/>
              </a:buClr>
              <a:buSzPts val="2400"/>
              <a:buNone/>
            </a:pPr>
            <a:r>
              <a:rPr lang="en-US" sz="2400"/>
              <a:t>A diagnosis is a minimal set of assumables which must be false to explain the observations of the system.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9"/>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Diagnostic Results (</a:t>
            </a:r>
            <a:r>
              <a:rPr i="1" lang="en-US"/>
              <a:t>opt</a:t>
            </a:r>
            <a:r>
              <a:rPr lang="en-US"/>
              <a:t>)</a:t>
            </a:r>
            <a:endParaRPr/>
          </a:p>
        </p:txBody>
      </p:sp>
      <p:sp>
        <p:nvSpPr>
          <p:cNvPr id="605" name="Google Shape;605;p39"/>
          <p:cNvSpPr txBox="1"/>
          <p:nvPr>
            <p:ph idx="1" type="body"/>
          </p:nvPr>
        </p:nvSpPr>
        <p:spPr>
          <a:xfrm>
            <a:off x="457200" y="1295400"/>
            <a:ext cx="841248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See </a:t>
            </a:r>
            <a:r>
              <a:rPr i="1" lang="en-US" sz="2400"/>
              <a:t>Artificial Intelligence: Foundations of Computational Agents </a:t>
            </a:r>
            <a:r>
              <a:rPr lang="en-US" sz="2400"/>
              <a:t>(by David Poole and Alan Mackworth, 2010) for details on this problem and how the  method of consistency based diagnosis can determine possible diagnoses for the electrical system. </a:t>
            </a:r>
            <a:endParaRPr/>
          </a:p>
          <a:p>
            <a:pPr indent="0" lvl="0" marL="0" rtl="0" algn="l">
              <a:spcBef>
                <a:spcPts val="1200"/>
              </a:spcBef>
              <a:spcAft>
                <a:spcPts val="0"/>
              </a:spcAft>
              <a:buClr>
                <a:schemeClr val="dk1"/>
              </a:buClr>
              <a:buSzPts val="2400"/>
              <a:buNone/>
            </a:pPr>
            <a:r>
              <a:rPr lang="en-US" sz="2400"/>
              <a:t>The approach yields 7 possible faults in the system. At least one of these must hold:</a:t>
            </a:r>
            <a:endParaRPr/>
          </a:p>
          <a:p>
            <a:pPr indent="-342900" lvl="1" marL="457200" rtl="0" algn="l">
              <a:spcBef>
                <a:spcPts val="600"/>
              </a:spcBef>
              <a:spcAft>
                <a:spcPts val="0"/>
              </a:spcAft>
              <a:buSzPts val="2000"/>
              <a:buChar char="•"/>
            </a:pPr>
            <a:r>
              <a:rPr lang="en-US" sz="2000"/>
              <a:t>Circuit Breaker </a:t>
            </a:r>
            <a:r>
              <a:rPr lang="en-US" sz="2000">
                <a:latin typeface="Cambria Math"/>
                <a:ea typeface="Cambria Math"/>
                <a:cs typeface="Cambria Math"/>
                <a:sym typeface="Cambria Math"/>
              </a:rPr>
              <a:t>1</a:t>
            </a:r>
            <a:r>
              <a:rPr lang="en-US" sz="2000"/>
              <a:t> is not ok.</a:t>
            </a:r>
            <a:endParaRPr/>
          </a:p>
          <a:p>
            <a:pPr indent="-342900" lvl="1" marL="457200" rtl="0" algn="l">
              <a:spcBef>
                <a:spcPts val="600"/>
              </a:spcBef>
              <a:spcAft>
                <a:spcPts val="0"/>
              </a:spcAft>
              <a:buSzPts val="2000"/>
              <a:buChar char="•"/>
            </a:pPr>
            <a:r>
              <a:rPr lang="en-US" sz="2000"/>
              <a:t>Both Switch </a:t>
            </a:r>
            <a:r>
              <a:rPr lang="en-US" sz="2000">
                <a:latin typeface="Cambria Math"/>
                <a:ea typeface="Cambria Math"/>
                <a:cs typeface="Cambria Math"/>
                <a:sym typeface="Cambria Math"/>
              </a:rPr>
              <a:t>1 </a:t>
            </a:r>
            <a:r>
              <a:rPr lang="en-US" sz="2000"/>
              <a:t>and Switch </a:t>
            </a:r>
            <a:r>
              <a:rPr lang="en-US" sz="2000">
                <a:latin typeface="Cambria Math"/>
                <a:ea typeface="Cambria Math"/>
                <a:cs typeface="Cambria Math"/>
                <a:sym typeface="Cambria Math"/>
              </a:rPr>
              <a:t>2</a:t>
            </a:r>
            <a:r>
              <a:rPr lang="en-US" sz="2000"/>
              <a:t> are not ok.</a:t>
            </a:r>
            <a:endParaRPr/>
          </a:p>
          <a:p>
            <a:pPr indent="-342900" lvl="1" marL="457200" rtl="0" algn="l">
              <a:spcBef>
                <a:spcPts val="600"/>
              </a:spcBef>
              <a:spcAft>
                <a:spcPts val="0"/>
              </a:spcAft>
              <a:buSzPts val="2000"/>
              <a:buChar char="•"/>
            </a:pPr>
            <a:r>
              <a:rPr lang="en-US" sz="2000"/>
              <a:t>Both Switch </a:t>
            </a:r>
            <a:r>
              <a:rPr lang="en-US" sz="2000">
                <a:latin typeface="Cambria Math"/>
                <a:ea typeface="Cambria Math"/>
                <a:cs typeface="Cambria Math"/>
                <a:sym typeface="Cambria Math"/>
              </a:rPr>
              <a:t>1 </a:t>
            </a:r>
            <a:r>
              <a:rPr lang="en-US" sz="2000"/>
              <a:t>and Light </a:t>
            </a:r>
            <a:r>
              <a:rPr lang="en-US" sz="2000">
                <a:latin typeface="Cambria Math"/>
                <a:ea typeface="Cambria Math"/>
                <a:cs typeface="Cambria Math"/>
                <a:sym typeface="Cambria Math"/>
              </a:rPr>
              <a:t>2</a:t>
            </a:r>
            <a:r>
              <a:rPr lang="en-US" sz="2000"/>
              <a:t> are not ok.</a:t>
            </a:r>
            <a:endParaRPr/>
          </a:p>
          <a:p>
            <a:pPr indent="-342900" lvl="1" marL="457200" rtl="0" algn="l">
              <a:spcBef>
                <a:spcPts val="600"/>
              </a:spcBef>
              <a:spcAft>
                <a:spcPts val="0"/>
              </a:spcAft>
              <a:buSzPts val="2000"/>
              <a:buChar char="•"/>
            </a:pPr>
            <a:r>
              <a:rPr lang="en-US" sz="2000"/>
              <a:t>Both Switch </a:t>
            </a:r>
            <a:r>
              <a:rPr lang="en-US" sz="2000">
                <a:latin typeface="Cambria Math"/>
                <a:ea typeface="Cambria Math"/>
                <a:cs typeface="Cambria Math"/>
                <a:sym typeface="Cambria Math"/>
              </a:rPr>
              <a:t>2 </a:t>
            </a:r>
            <a:r>
              <a:rPr lang="en-US" sz="2000"/>
              <a:t>and Switch </a:t>
            </a:r>
            <a:r>
              <a:rPr lang="en-US" sz="2000">
                <a:latin typeface="Cambria Math"/>
                <a:ea typeface="Cambria Math"/>
                <a:cs typeface="Cambria Math"/>
                <a:sym typeface="Cambria Math"/>
              </a:rPr>
              <a:t>3</a:t>
            </a:r>
            <a:r>
              <a:rPr lang="en-US" sz="2000"/>
              <a:t> are not ok.</a:t>
            </a:r>
            <a:endParaRPr/>
          </a:p>
          <a:p>
            <a:pPr indent="-342900" lvl="1" marL="457200" rtl="0" algn="l">
              <a:spcBef>
                <a:spcPts val="600"/>
              </a:spcBef>
              <a:spcAft>
                <a:spcPts val="0"/>
              </a:spcAft>
              <a:buSzPts val="2000"/>
              <a:buChar char="•"/>
            </a:pPr>
            <a:r>
              <a:rPr lang="en-US" sz="2000"/>
              <a:t>Both Switch </a:t>
            </a:r>
            <a:r>
              <a:rPr lang="en-US" sz="2000">
                <a:latin typeface="Cambria Math"/>
                <a:ea typeface="Cambria Math"/>
                <a:cs typeface="Cambria Math"/>
                <a:sym typeface="Cambria Math"/>
              </a:rPr>
              <a:t>2 </a:t>
            </a:r>
            <a:r>
              <a:rPr lang="en-US" sz="2000"/>
              <a:t>and Light </a:t>
            </a:r>
            <a:r>
              <a:rPr lang="en-US" sz="2000">
                <a:latin typeface="Cambria Math"/>
                <a:ea typeface="Cambria Math"/>
                <a:cs typeface="Cambria Math"/>
                <a:sym typeface="Cambria Math"/>
              </a:rPr>
              <a:t>2</a:t>
            </a:r>
            <a:r>
              <a:rPr lang="en-US" sz="2000"/>
              <a:t> are not ok.</a:t>
            </a:r>
            <a:endParaRPr/>
          </a:p>
          <a:p>
            <a:pPr indent="-342900" lvl="1" marL="457200" rtl="0" algn="l">
              <a:spcBef>
                <a:spcPts val="600"/>
              </a:spcBef>
              <a:spcAft>
                <a:spcPts val="0"/>
              </a:spcAft>
              <a:buSzPts val="2000"/>
              <a:buChar char="•"/>
            </a:pPr>
            <a:r>
              <a:rPr lang="en-US" sz="2000"/>
              <a:t>Both Light </a:t>
            </a:r>
            <a:r>
              <a:rPr lang="en-US" sz="2000">
                <a:latin typeface="Cambria Math"/>
                <a:ea typeface="Cambria Math"/>
                <a:cs typeface="Cambria Math"/>
                <a:sym typeface="Cambria Math"/>
              </a:rPr>
              <a:t>1 </a:t>
            </a:r>
            <a:r>
              <a:rPr lang="en-US" sz="2000"/>
              <a:t>and Switch 3 are not ok.</a:t>
            </a:r>
            <a:endParaRPr/>
          </a:p>
          <a:p>
            <a:pPr indent="-342900" lvl="1" marL="457200" rtl="0" algn="l">
              <a:spcBef>
                <a:spcPts val="600"/>
              </a:spcBef>
              <a:spcAft>
                <a:spcPts val="0"/>
              </a:spcAft>
              <a:buSzPts val="2000"/>
              <a:buChar char="•"/>
            </a:pPr>
            <a:r>
              <a:rPr lang="en-US" sz="2000"/>
              <a:t>Both Light </a:t>
            </a:r>
            <a:r>
              <a:rPr lang="en-US" sz="2000">
                <a:latin typeface="Cambria Math"/>
                <a:ea typeface="Cambria Math"/>
                <a:cs typeface="Cambria Math"/>
                <a:sym typeface="Cambria Math"/>
              </a:rPr>
              <a:t>1 </a:t>
            </a:r>
            <a:r>
              <a:rPr lang="en-US" sz="2000"/>
              <a:t>and Light </a:t>
            </a:r>
            <a:r>
              <a:rPr lang="en-US" sz="2000">
                <a:latin typeface="Cambria Math"/>
                <a:ea typeface="Cambria Math"/>
                <a:cs typeface="Cambria Math"/>
                <a:sym typeface="Cambria Math"/>
              </a:rPr>
              <a:t>2</a:t>
            </a:r>
            <a:r>
              <a:rPr lang="en-US" sz="2000"/>
              <a:t> are not ok.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
          <p:cNvSpPr txBox="1"/>
          <p:nvPr>
            <p:ph type="title"/>
          </p:nvPr>
        </p:nvSpPr>
        <p:spPr>
          <a:xfrm>
            <a:off x="0" y="236220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6000"/>
              <a:buFont typeface="Calibri"/>
              <a:buNone/>
            </a:pPr>
            <a:r>
              <a:rPr b="1" lang="en-US" sz="6000"/>
              <a:t>Propositional Logic </a:t>
            </a:r>
            <a:endParaRPr/>
          </a:p>
        </p:txBody>
      </p:sp>
      <p:sp>
        <p:nvSpPr>
          <p:cNvPr id="362" name="Google Shape;362;p4"/>
          <p:cNvSpPr txBox="1"/>
          <p:nvPr>
            <p:ph idx="1" type="body"/>
          </p:nvPr>
        </p:nvSpPr>
        <p:spPr>
          <a:xfrm>
            <a:off x="3200400" y="3810000"/>
            <a:ext cx="2743200" cy="64008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US"/>
              <a:t>Section 1.1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0"/>
          <p:cNvSpPr txBox="1"/>
          <p:nvPr>
            <p:ph type="title"/>
          </p:nvPr>
        </p:nvSpPr>
        <p:spPr>
          <a:xfrm>
            <a:off x="0" y="1828800"/>
            <a:ext cx="9144000" cy="17221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6000"/>
              <a:buFont typeface="Calibri"/>
              <a:buNone/>
            </a:pPr>
            <a:r>
              <a:rPr b="1" lang="en-US" sz="6000"/>
              <a:t>Propositional Equivalences</a:t>
            </a:r>
            <a:endParaRPr/>
          </a:p>
        </p:txBody>
      </p:sp>
      <p:sp>
        <p:nvSpPr>
          <p:cNvPr id="611" name="Google Shape;611;p40"/>
          <p:cNvSpPr txBox="1"/>
          <p:nvPr>
            <p:ph idx="1" type="body"/>
          </p:nvPr>
        </p:nvSpPr>
        <p:spPr>
          <a:xfrm>
            <a:off x="3200400" y="3810000"/>
            <a:ext cx="2743200" cy="64008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US"/>
              <a:t>Section 1.3</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1"/>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Section Summary</a:t>
            </a:r>
            <a:r>
              <a:rPr lang="en-US" sz="1500"/>
              <a:t> 2</a:t>
            </a:r>
            <a:endParaRPr/>
          </a:p>
        </p:txBody>
      </p:sp>
      <p:sp>
        <p:nvSpPr>
          <p:cNvPr id="617" name="Google Shape;617;p41"/>
          <p:cNvSpPr txBox="1"/>
          <p:nvPr>
            <p:ph idx="1" type="body"/>
          </p:nvPr>
        </p:nvSpPr>
        <p:spPr>
          <a:xfrm>
            <a:off x="457200" y="1295400"/>
            <a:ext cx="841248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None/>
            </a:pPr>
            <a:r>
              <a:rPr lang="en-US" sz="3000"/>
              <a:t>Tautologies, Contradictions, and Contingencies. </a:t>
            </a:r>
            <a:endParaRPr/>
          </a:p>
          <a:p>
            <a:pPr indent="0" lvl="0" marL="0" rtl="0" algn="l">
              <a:spcBef>
                <a:spcPts val="1200"/>
              </a:spcBef>
              <a:spcAft>
                <a:spcPts val="0"/>
              </a:spcAft>
              <a:buClr>
                <a:schemeClr val="dk1"/>
              </a:buClr>
              <a:buSzPts val="3000"/>
              <a:buNone/>
            </a:pPr>
            <a:r>
              <a:rPr lang="en-US" sz="3000"/>
              <a:t>Logical Equivalence</a:t>
            </a:r>
            <a:endParaRPr/>
          </a:p>
          <a:p>
            <a:pPr indent="-342900" lvl="1" marL="457200" rtl="0" algn="l">
              <a:spcBef>
                <a:spcPts val="1200"/>
              </a:spcBef>
              <a:spcAft>
                <a:spcPts val="0"/>
              </a:spcAft>
              <a:buSzPts val="2600"/>
              <a:buChar char="•"/>
            </a:pPr>
            <a:r>
              <a:rPr lang="en-US" sz="2600"/>
              <a:t>Important Logical Equivalences</a:t>
            </a:r>
            <a:endParaRPr/>
          </a:p>
          <a:p>
            <a:pPr indent="-342900" lvl="1" marL="457200" rtl="0" algn="l">
              <a:spcBef>
                <a:spcPts val="1200"/>
              </a:spcBef>
              <a:spcAft>
                <a:spcPts val="0"/>
              </a:spcAft>
              <a:buSzPts val="2600"/>
              <a:buChar char="•"/>
            </a:pPr>
            <a:r>
              <a:rPr lang="en-US" sz="2600"/>
              <a:t>Showing Logical Equivalence</a:t>
            </a:r>
            <a:endParaRPr/>
          </a:p>
          <a:p>
            <a:pPr indent="0" lvl="0" marL="0" rtl="0" algn="l">
              <a:spcBef>
                <a:spcPts val="1200"/>
              </a:spcBef>
              <a:spcAft>
                <a:spcPts val="0"/>
              </a:spcAft>
              <a:buClr>
                <a:schemeClr val="dk1"/>
              </a:buClr>
              <a:buSzPts val="3000"/>
              <a:buNone/>
            </a:pPr>
            <a:r>
              <a:rPr lang="en-US" sz="3000"/>
              <a:t>Normal Forms (</a:t>
            </a:r>
            <a:r>
              <a:rPr i="1" lang="en-US" sz="3000"/>
              <a:t>optional, covered in exercises in text</a:t>
            </a:r>
            <a:r>
              <a:rPr lang="en-US" sz="3000"/>
              <a:t>)</a:t>
            </a:r>
            <a:endParaRPr/>
          </a:p>
          <a:p>
            <a:pPr indent="-342900" lvl="1" marL="457200" rtl="0" algn="l">
              <a:spcBef>
                <a:spcPts val="1200"/>
              </a:spcBef>
              <a:spcAft>
                <a:spcPts val="0"/>
              </a:spcAft>
              <a:buSzPts val="2600"/>
              <a:buChar char="•"/>
            </a:pPr>
            <a:r>
              <a:rPr lang="en-US" sz="2600"/>
              <a:t>Disjunctive Normal Form</a:t>
            </a:r>
            <a:endParaRPr/>
          </a:p>
          <a:p>
            <a:pPr indent="-342900" lvl="1" marL="457200" rtl="0" algn="l">
              <a:spcBef>
                <a:spcPts val="1200"/>
              </a:spcBef>
              <a:spcAft>
                <a:spcPts val="0"/>
              </a:spcAft>
              <a:buSzPts val="2600"/>
              <a:buChar char="•"/>
            </a:pPr>
            <a:r>
              <a:rPr lang="en-US" sz="2600"/>
              <a:t>Conjunctive Normal Form</a:t>
            </a:r>
            <a:endParaRPr/>
          </a:p>
          <a:p>
            <a:pPr indent="0" lvl="0" marL="0" rtl="0" algn="l">
              <a:spcBef>
                <a:spcPts val="1200"/>
              </a:spcBef>
              <a:spcAft>
                <a:spcPts val="0"/>
              </a:spcAft>
              <a:buClr>
                <a:schemeClr val="dk1"/>
              </a:buClr>
              <a:buSzPts val="3000"/>
              <a:buNone/>
            </a:pPr>
            <a:r>
              <a:rPr lang="en-US" sz="3000"/>
              <a:t>Propositional Satisfiability</a:t>
            </a:r>
            <a:endParaRPr/>
          </a:p>
          <a:p>
            <a:pPr indent="-342900" lvl="1" marL="457200" rtl="0" algn="l">
              <a:spcBef>
                <a:spcPts val="1200"/>
              </a:spcBef>
              <a:spcAft>
                <a:spcPts val="0"/>
              </a:spcAft>
              <a:buSzPts val="2600"/>
              <a:buChar char="•"/>
            </a:pPr>
            <a:r>
              <a:rPr lang="en-US" sz="2600"/>
              <a:t>Sudoku Example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2"/>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Tautologies, Contradictions, and Contingencies</a:t>
            </a:r>
            <a:endParaRPr/>
          </a:p>
        </p:txBody>
      </p:sp>
      <p:sp>
        <p:nvSpPr>
          <p:cNvPr id="623" name="Google Shape;623;p42"/>
          <p:cNvSpPr txBox="1"/>
          <p:nvPr>
            <p:ph idx="1" type="body"/>
          </p:nvPr>
        </p:nvSpPr>
        <p:spPr>
          <a:xfrm>
            <a:off x="457200" y="1295400"/>
            <a:ext cx="8503920" cy="3657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sz="3000"/>
              <a:t>A </a:t>
            </a:r>
            <a:r>
              <a:rPr i="1" lang="en-US" sz="3000"/>
              <a:t>tautology </a:t>
            </a:r>
            <a:r>
              <a:rPr lang="en-US" sz="3000"/>
              <a:t>is a proposition which is always true.</a:t>
            </a:r>
            <a:endParaRPr/>
          </a:p>
          <a:p>
            <a:pPr indent="-342900" lvl="1" marL="457200" rtl="0" algn="l">
              <a:spcBef>
                <a:spcPts val="1800"/>
              </a:spcBef>
              <a:spcAft>
                <a:spcPts val="0"/>
              </a:spcAft>
              <a:buSzPts val="2600"/>
              <a:buChar char="•"/>
            </a:pPr>
            <a:r>
              <a:rPr lang="en-US" sz="2600"/>
              <a:t>Example: </a:t>
            </a:r>
            <a:r>
              <a:rPr i="1" lang="en-US" sz="2600"/>
              <a:t>p</a:t>
            </a:r>
            <a:r>
              <a:rPr lang="en-US" sz="2600"/>
              <a:t> </a:t>
            </a:r>
            <a:r>
              <a:rPr lang="en-US" sz="2600">
                <a:latin typeface="Cambria Math"/>
                <a:ea typeface="Cambria Math"/>
                <a:cs typeface="Cambria Math"/>
                <a:sym typeface="Cambria Math"/>
              </a:rPr>
              <a:t>∨</a:t>
            </a:r>
            <a:r>
              <a:rPr lang="en-US" sz="2600"/>
              <a:t> </a:t>
            </a:r>
            <a:r>
              <a:rPr lang="en-US">
                <a:latin typeface="Cambria Math"/>
                <a:ea typeface="Cambria Math"/>
                <a:cs typeface="Cambria Math"/>
                <a:sym typeface="Cambria Math"/>
              </a:rPr>
              <a:t>¬</a:t>
            </a:r>
            <a:r>
              <a:rPr i="1" lang="en-US" sz="2600"/>
              <a:t>p</a:t>
            </a:r>
            <a:r>
              <a:rPr lang="en-US" sz="2600"/>
              <a:t> </a:t>
            </a:r>
            <a:endParaRPr/>
          </a:p>
          <a:p>
            <a:pPr indent="0" lvl="0" marL="0" rtl="0" algn="l">
              <a:spcBef>
                <a:spcPts val="1800"/>
              </a:spcBef>
              <a:spcAft>
                <a:spcPts val="0"/>
              </a:spcAft>
              <a:buClr>
                <a:schemeClr val="dk1"/>
              </a:buClr>
              <a:buSzPts val="3000"/>
              <a:buFont typeface="Arial"/>
              <a:buNone/>
            </a:pPr>
            <a:r>
              <a:rPr lang="en-US" sz="3000"/>
              <a:t>A  </a:t>
            </a:r>
            <a:r>
              <a:rPr i="1" lang="en-US" sz="3000"/>
              <a:t>contradiction</a:t>
            </a:r>
            <a:r>
              <a:rPr lang="en-US" sz="3000"/>
              <a:t> is a proposition which is always false.</a:t>
            </a:r>
            <a:endParaRPr/>
          </a:p>
          <a:p>
            <a:pPr indent="-342900" lvl="1" marL="457200" rtl="0" algn="l">
              <a:spcBef>
                <a:spcPts val="1800"/>
              </a:spcBef>
              <a:spcAft>
                <a:spcPts val="0"/>
              </a:spcAft>
              <a:buSzPts val="2600"/>
              <a:buChar char="•"/>
            </a:pPr>
            <a:r>
              <a:rPr lang="en-US" sz="2600"/>
              <a:t>Example: </a:t>
            </a:r>
            <a:r>
              <a:rPr i="1" lang="en-US" sz="2600"/>
              <a:t>p</a:t>
            </a:r>
            <a:r>
              <a:rPr lang="en-US" sz="2600"/>
              <a:t> </a:t>
            </a:r>
            <a:r>
              <a:rPr lang="en-US" sz="2600">
                <a:latin typeface="Cambria Math"/>
                <a:ea typeface="Cambria Math"/>
                <a:cs typeface="Cambria Math"/>
                <a:sym typeface="Cambria Math"/>
              </a:rPr>
              <a:t>∧</a:t>
            </a:r>
            <a:r>
              <a:rPr lang="en-US" sz="2600"/>
              <a:t> </a:t>
            </a:r>
            <a:r>
              <a:rPr lang="en-US" sz="2400">
                <a:latin typeface="Cambria Math"/>
                <a:ea typeface="Cambria Math"/>
                <a:cs typeface="Cambria Math"/>
                <a:sym typeface="Cambria Math"/>
              </a:rPr>
              <a:t>¬</a:t>
            </a:r>
            <a:r>
              <a:rPr i="1" lang="en-US" sz="2600"/>
              <a:t>p</a:t>
            </a:r>
            <a:endParaRPr sz="2600"/>
          </a:p>
          <a:p>
            <a:pPr indent="0" lvl="0" marL="0" rtl="0" algn="l">
              <a:spcBef>
                <a:spcPts val="1800"/>
              </a:spcBef>
              <a:spcAft>
                <a:spcPts val="0"/>
              </a:spcAft>
              <a:buClr>
                <a:schemeClr val="dk1"/>
              </a:buClr>
              <a:buSzPts val="3000"/>
              <a:buFont typeface="Arial"/>
              <a:buNone/>
            </a:pPr>
            <a:r>
              <a:rPr lang="en-US" sz="3000"/>
              <a:t>A </a:t>
            </a:r>
            <a:r>
              <a:rPr i="1" lang="en-US" sz="3000"/>
              <a:t>contingency</a:t>
            </a:r>
            <a:r>
              <a:rPr lang="en-US" sz="3000"/>
              <a:t> is a proposition which is neither a tautology nor a contradiction, such as </a:t>
            </a:r>
            <a:r>
              <a:rPr i="1" lang="en-US" sz="3000"/>
              <a:t>p</a:t>
            </a:r>
            <a:endParaRPr/>
          </a:p>
        </p:txBody>
      </p:sp>
      <p:graphicFrame>
        <p:nvGraphicFramePr>
          <p:cNvPr id="624" name="Google Shape;624;p42"/>
          <p:cNvGraphicFramePr/>
          <p:nvPr/>
        </p:nvGraphicFramePr>
        <p:xfrm>
          <a:off x="914400" y="5105400"/>
          <a:ext cx="3000000" cy="3000000"/>
        </p:xfrm>
        <a:graphic>
          <a:graphicData uri="http://schemas.openxmlformats.org/drawingml/2006/table">
            <a:tbl>
              <a:tblPr bandRow="1" firstRow="1">
                <a:noFill/>
                <a:tableStyleId>{9996D572-D4BC-47FD-8A0B-08601B364714}</a:tableStyleId>
              </a:tblPr>
              <a:tblGrid>
                <a:gridCol w="1828800"/>
                <a:gridCol w="1828800"/>
                <a:gridCol w="1828800"/>
                <a:gridCol w="1828800"/>
              </a:tblGrid>
              <a:tr h="457200">
                <a:tc>
                  <a:txBody>
                    <a:bodyPr/>
                    <a:lstStyle/>
                    <a:p>
                      <a:pPr indent="0" lvl="0" marL="0" marR="0" rtl="0" algn="l">
                        <a:spcBef>
                          <a:spcPts val="0"/>
                        </a:spcBef>
                        <a:spcAft>
                          <a:spcPts val="0"/>
                        </a:spcAft>
                        <a:buNone/>
                      </a:pPr>
                      <a:r>
                        <a:rPr i="1" lang="en-US" sz="2400"/>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0" lang="en-US" sz="2400">
                          <a:latin typeface="Cambria Math"/>
                          <a:ea typeface="Cambria Math"/>
                          <a:cs typeface="Cambria Math"/>
                          <a:sym typeface="Cambria Math"/>
                        </a:rPr>
                        <a:t>¬</a:t>
                      </a:r>
                      <a:r>
                        <a:rPr i="1" lang="en-US" sz="2400"/>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2400"/>
                        <a:t>p </a:t>
                      </a:r>
                      <a:r>
                        <a:rPr i="0" lang="en-US" sz="2400">
                          <a:latin typeface="Cambria Math"/>
                          <a:ea typeface="Cambria Math"/>
                          <a:cs typeface="Cambria Math"/>
                          <a:sym typeface="Cambria Math"/>
                        </a:rPr>
                        <a:t>∨</a:t>
                      </a:r>
                      <a:r>
                        <a:rPr i="1" lang="en-US" sz="2400"/>
                        <a:t> </a:t>
                      </a:r>
                      <a:r>
                        <a:rPr i="0" lang="en-US" sz="2400">
                          <a:latin typeface="Cambria Math"/>
                          <a:ea typeface="Cambria Math"/>
                          <a:cs typeface="Cambria Math"/>
                          <a:sym typeface="Cambria Math"/>
                        </a:rPr>
                        <a:t>¬</a:t>
                      </a:r>
                      <a:r>
                        <a:rPr i="1" lang="en-US" sz="2400"/>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2400"/>
                        <a:t>p </a:t>
                      </a:r>
                      <a:r>
                        <a:rPr i="0" lang="en-US" sz="2400">
                          <a:latin typeface="Cambria Math"/>
                          <a:ea typeface="Cambria Math"/>
                          <a:cs typeface="Cambria Math"/>
                          <a:sym typeface="Cambria Math"/>
                        </a:rPr>
                        <a:t>∧</a:t>
                      </a:r>
                      <a:r>
                        <a:rPr i="1" lang="en-US" sz="2400"/>
                        <a:t> </a:t>
                      </a:r>
                      <a:r>
                        <a:rPr i="0" lang="en-US" sz="2400">
                          <a:latin typeface="Cambria Math"/>
                          <a:ea typeface="Cambria Math"/>
                          <a:cs typeface="Cambria Math"/>
                          <a:sym typeface="Cambria Math"/>
                        </a:rPr>
                        <a:t>¬</a:t>
                      </a:r>
                      <a:r>
                        <a:rPr i="1" lang="en-US" sz="2400"/>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i="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F</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3"/>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Logically Equivalent</a:t>
            </a:r>
            <a:endParaRPr/>
          </a:p>
        </p:txBody>
      </p:sp>
      <p:sp>
        <p:nvSpPr>
          <p:cNvPr id="630" name="Google Shape;630;p43"/>
          <p:cNvSpPr txBox="1"/>
          <p:nvPr>
            <p:ph idx="1" type="body"/>
          </p:nvPr>
        </p:nvSpPr>
        <p:spPr>
          <a:xfrm>
            <a:off x="457200" y="1295400"/>
            <a:ext cx="8503920" cy="2926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Two compound propositions p and q are logically equivalent if </a:t>
            </a:r>
            <a:r>
              <a:rPr i="1" lang="en-US" sz="2400"/>
              <a:t>p</a:t>
            </a:r>
            <a:r>
              <a:rPr lang="en-US" sz="2400">
                <a:latin typeface="Calibri"/>
                <a:ea typeface="Calibri"/>
                <a:cs typeface="Calibri"/>
                <a:sym typeface="Calibri"/>
              </a:rPr>
              <a:t>↔</a:t>
            </a:r>
            <a:r>
              <a:rPr i="1" lang="en-US" sz="2400"/>
              <a:t>q</a:t>
            </a:r>
            <a:r>
              <a:rPr lang="en-US" sz="2400"/>
              <a:t>  is a tautology.</a:t>
            </a:r>
            <a:endParaRPr/>
          </a:p>
          <a:p>
            <a:pPr indent="0" lvl="0" marL="0" rtl="0" algn="l">
              <a:spcBef>
                <a:spcPts val="600"/>
              </a:spcBef>
              <a:spcAft>
                <a:spcPts val="0"/>
              </a:spcAft>
              <a:buClr>
                <a:schemeClr val="dk1"/>
              </a:buClr>
              <a:buSzPts val="2400"/>
              <a:buNone/>
            </a:pPr>
            <a:r>
              <a:rPr lang="en-US" sz="2400"/>
              <a:t>We write this as </a:t>
            </a:r>
            <a:r>
              <a:rPr i="1" lang="en-US" sz="2400"/>
              <a:t>p</a:t>
            </a:r>
            <a:r>
              <a:rPr lang="en-US" sz="2400">
                <a:latin typeface="Cambria Math"/>
                <a:ea typeface="Cambria Math"/>
                <a:cs typeface="Cambria Math"/>
                <a:sym typeface="Cambria Math"/>
              </a:rPr>
              <a:t>⇔</a:t>
            </a:r>
            <a:r>
              <a:rPr i="1" lang="en-US" sz="2400"/>
              <a:t>q</a:t>
            </a:r>
            <a:r>
              <a:rPr lang="en-US" sz="2400"/>
              <a:t> or as </a:t>
            </a:r>
            <a:r>
              <a:rPr i="1" lang="en-US" sz="2400"/>
              <a:t>p</a:t>
            </a:r>
            <a:r>
              <a:rPr lang="en-US" sz="2400">
                <a:latin typeface="Cambria Math"/>
                <a:ea typeface="Cambria Math"/>
                <a:cs typeface="Cambria Math"/>
                <a:sym typeface="Cambria Math"/>
              </a:rPr>
              <a:t>≡</a:t>
            </a:r>
            <a:r>
              <a:rPr i="1" lang="en-US" sz="2400"/>
              <a:t>q</a:t>
            </a:r>
            <a:r>
              <a:rPr lang="en-US" sz="2400"/>
              <a:t> where </a:t>
            </a:r>
            <a:r>
              <a:rPr i="1" lang="en-US" sz="2400"/>
              <a:t>p</a:t>
            </a:r>
            <a:r>
              <a:rPr lang="en-US" sz="2400"/>
              <a:t> and </a:t>
            </a:r>
            <a:r>
              <a:rPr i="1" lang="en-US" sz="2400"/>
              <a:t>q</a:t>
            </a:r>
            <a:r>
              <a:rPr lang="en-US" sz="2400"/>
              <a:t> are compound propositions.</a:t>
            </a:r>
            <a:endParaRPr/>
          </a:p>
          <a:p>
            <a:pPr indent="0" lvl="0" marL="0" rtl="0" algn="l">
              <a:spcBef>
                <a:spcPts val="600"/>
              </a:spcBef>
              <a:spcAft>
                <a:spcPts val="0"/>
              </a:spcAft>
              <a:buClr>
                <a:schemeClr val="dk1"/>
              </a:buClr>
              <a:buSzPts val="2400"/>
              <a:buNone/>
            </a:pPr>
            <a:r>
              <a:rPr lang="en-US" sz="2400"/>
              <a:t>Two compound propositions </a:t>
            </a:r>
            <a:r>
              <a:rPr i="1" lang="en-US" sz="2400"/>
              <a:t>p</a:t>
            </a:r>
            <a:r>
              <a:rPr lang="en-US" sz="2400"/>
              <a:t> and </a:t>
            </a:r>
            <a:r>
              <a:rPr i="1" lang="en-US" sz="2400"/>
              <a:t>q</a:t>
            </a:r>
            <a:r>
              <a:rPr lang="en-US" sz="2400"/>
              <a:t> are equivalent if and only if the columns in a truth table giving their truth values agree.</a:t>
            </a:r>
            <a:endParaRPr/>
          </a:p>
          <a:p>
            <a:pPr indent="0" lvl="0" marL="0" rtl="0" algn="l">
              <a:spcBef>
                <a:spcPts val="600"/>
              </a:spcBef>
              <a:spcAft>
                <a:spcPts val="0"/>
              </a:spcAft>
              <a:buClr>
                <a:schemeClr val="dk1"/>
              </a:buClr>
              <a:buSzPts val="2400"/>
              <a:buNone/>
            </a:pPr>
            <a:r>
              <a:rPr lang="en-US" sz="2400"/>
              <a:t>This truth table shows that </a:t>
            </a:r>
            <a:r>
              <a:rPr lang="en-US" sz="2400">
                <a:latin typeface="Cambria Math"/>
                <a:ea typeface="Cambria Math"/>
                <a:cs typeface="Cambria Math"/>
                <a:sym typeface="Cambria Math"/>
              </a:rPr>
              <a:t>¬</a:t>
            </a:r>
            <a:r>
              <a:rPr i="1" lang="en-US" sz="2400"/>
              <a:t>p </a:t>
            </a:r>
            <a:r>
              <a:rPr lang="en-US" sz="2400">
                <a:latin typeface="Cambria Math"/>
                <a:ea typeface="Cambria Math"/>
                <a:cs typeface="Cambria Math"/>
                <a:sym typeface="Cambria Math"/>
              </a:rPr>
              <a:t>∨</a:t>
            </a:r>
            <a:r>
              <a:rPr lang="en-US" sz="2400"/>
              <a:t> </a:t>
            </a:r>
            <a:r>
              <a:rPr i="1" lang="en-US" sz="2400"/>
              <a:t>q </a:t>
            </a:r>
            <a:r>
              <a:rPr lang="en-US" sz="2400"/>
              <a:t>is equivalent to </a:t>
            </a:r>
            <a:r>
              <a:rPr i="1" lang="en-US" sz="2400"/>
              <a:t>p → q.</a:t>
            </a:r>
            <a:endParaRPr sz="2400"/>
          </a:p>
        </p:txBody>
      </p:sp>
      <p:graphicFrame>
        <p:nvGraphicFramePr>
          <p:cNvPr id="631" name="Google Shape;631;p43"/>
          <p:cNvGraphicFramePr/>
          <p:nvPr/>
        </p:nvGraphicFramePr>
        <p:xfrm>
          <a:off x="914400" y="4267200"/>
          <a:ext cx="3000000" cy="3000000"/>
        </p:xfrm>
        <a:graphic>
          <a:graphicData uri="http://schemas.openxmlformats.org/drawingml/2006/table">
            <a:tbl>
              <a:tblPr bandRow="1" firstRow="1">
                <a:noFill/>
                <a:tableStyleId>{9996D572-D4BC-47FD-8A0B-08601B364714}</a:tableStyleId>
              </a:tblPr>
              <a:tblGrid>
                <a:gridCol w="1463050"/>
                <a:gridCol w="1463050"/>
                <a:gridCol w="1463050"/>
                <a:gridCol w="1463050"/>
                <a:gridCol w="1463050"/>
              </a:tblGrid>
              <a:tr h="457200">
                <a:tc>
                  <a:txBody>
                    <a:bodyPr/>
                    <a:lstStyle/>
                    <a:p>
                      <a:pPr indent="0" lvl="0" marL="0" marR="0" rtl="0" algn="l">
                        <a:spcBef>
                          <a:spcPts val="0"/>
                        </a:spcBef>
                        <a:spcAft>
                          <a:spcPts val="0"/>
                        </a:spcAft>
                        <a:buNone/>
                      </a:pPr>
                      <a:r>
                        <a:rPr i="1" lang="en-US" sz="2400"/>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2400"/>
                        <a:t>q</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0" lang="en-US" sz="2400">
                          <a:latin typeface="Cambria Math"/>
                          <a:ea typeface="Cambria Math"/>
                          <a:cs typeface="Cambria Math"/>
                          <a:sym typeface="Cambria Math"/>
                        </a:rPr>
                        <a:t>¬</a:t>
                      </a:r>
                      <a:r>
                        <a:rPr i="1" lang="en-US" sz="2400"/>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mbria Math"/>
                        <a:buNone/>
                      </a:pPr>
                      <a:r>
                        <a:rPr i="0" lang="en-US" sz="2400">
                          <a:latin typeface="Cambria Math"/>
                          <a:ea typeface="Cambria Math"/>
                          <a:cs typeface="Cambria Math"/>
                          <a:sym typeface="Cambria Math"/>
                        </a:rPr>
                        <a:t>¬</a:t>
                      </a:r>
                      <a:r>
                        <a:rPr i="1" lang="en-US" sz="2400"/>
                        <a:t>p </a:t>
                      </a:r>
                      <a:r>
                        <a:rPr i="0" lang="en-US" sz="2400">
                          <a:latin typeface="Cambria Math"/>
                          <a:ea typeface="Cambria Math"/>
                          <a:cs typeface="Cambria Math"/>
                          <a:sym typeface="Cambria Math"/>
                        </a:rPr>
                        <a:t>∨</a:t>
                      </a:r>
                      <a:r>
                        <a:rPr i="1" lang="en-US" sz="2400"/>
                        <a:t> q</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2400"/>
                        <a:t>p </a:t>
                      </a:r>
                      <a:r>
                        <a:rPr i="0" lang="en-US" sz="2400">
                          <a:latin typeface="Calibri"/>
                          <a:ea typeface="Calibri"/>
                          <a:cs typeface="Calibri"/>
                          <a:sym typeface="Calibri"/>
                        </a:rPr>
                        <a:t>→</a:t>
                      </a:r>
                      <a:r>
                        <a:rPr i="1" lang="en-US" sz="2400"/>
                        <a:t> q</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i="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F</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44"/>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De Morgan’s Laws</a:t>
            </a:r>
            <a:endParaRPr/>
          </a:p>
        </p:txBody>
      </p:sp>
      <p:pic>
        <p:nvPicPr>
          <p:cNvPr id="637" name="Google Shape;637;p44"/>
          <p:cNvPicPr preferRelativeResize="0"/>
          <p:nvPr/>
        </p:nvPicPr>
        <p:blipFill rotWithShape="1">
          <a:blip r:embed="rId3">
            <a:alphaModFix/>
          </a:blip>
          <a:srcRect b="0" l="0" r="0" t="0"/>
          <a:stretch/>
        </p:blipFill>
        <p:spPr>
          <a:xfrm>
            <a:off x="1233488" y="1181100"/>
            <a:ext cx="3848100" cy="1485900"/>
          </a:xfrm>
          <a:prstGeom prst="rect">
            <a:avLst/>
          </a:prstGeom>
          <a:noFill/>
          <a:ln>
            <a:noFill/>
          </a:ln>
        </p:spPr>
      </p:pic>
      <p:sp>
        <p:nvSpPr>
          <p:cNvPr id="638" name="Google Shape;638;p44"/>
          <p:cNvSpPr txBox="1"/>
          <p:nvPr>
            <p:ph idx="1" type="body"/>
          </p:nvPr>
        </p:nvSpPr>
        <p:spPr>
          <a:xfrm>
            <a:off x="457200" y="3200400"/>
            <a:ext cx="8229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This truth table shows that De Morgan’s Second Law holds.</a:t>
            </a:r>
            <a:endParaRPr/>
          </a:p>
        </p:txBody>
      </p:sp>
      <p:graphicFrame>
        <p:nvGraphicFramePr>
          <p:cNvPr id="639" name="Google Shape;639;p44"/>
          <p:cNvGraphicFramePr/>
          <p:nvPr/>
        </p:nvGraphicFramePr>
        <p:xfrm>
          <a:off x="320040" y="3810000"/>
          <a:ext cx="3000000" cy="3000000"/>
        </p:xfrm>
        <a:graphic>
          <a:graphicData uri="http://schemas.openxmlformats.org/drawingml/2006/table">
            <a:tbl>
              <a:tblPr bandRow="1" firstRow="1">
                <a:noFill/>
                <a:tableStyleId>{9996D572-D4BC-47FD-8A0B-08601B364714}</a:tableStyleId>
              </a:tblPr>
              <a:tblGrid>
                <a:gridCol w="1097275"/>
                <a:gridCol w="1097275"/>
                <a:gridCol w="1097275"/>
                <a:gridCol w="1097275"/>
                <a:gridCol w="1371600"/>
                <a:gridCol w="1371600"/>
                <a:gridCol w="1371600"/>
              </a:tblGrid>
              <a:tr h="457200">
                <a:tc>
                  <a:txBody>
                    <a:bodyPr/>
                    <a:lstStyle/>
                    <a:p>
                      <a:pPr indent="0" lvl="0" marL="0" marR="0" rtl="0" algn="l">
                        <a:spcBef>
                          <a:spcPts val="0"/>
                        </a:spcBef>
                        <a:spcAft>
                          <a:spcPts val="0"/>
                        </a:spcAft>
                        <a:buNone/>
                      </a:pPr>
                      <a:r>
                        <a:rPr i="1" lang="en-US" sz="2400"/>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1" lang="en-US" sz="2400"/>
                        <a:t>q</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0" lang="en-US" sz="2400">
                          <a:latin typeface="Cambria Math"/>
                          <a:ea typeface="Cambria Math"/>
                          <a:cs typeface="Cambria Math"/>
                          <a:sym typeface="Cambria Math"/>
                        </a:rPr>
                        <a:t>¬</a:t>
                      </a:r>
                      <a:r>
                        <a:rPr i="1" lang="en-US" sz="2400"/>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i="0" lang="en-US" sz="2400">
                          <a:latin typeface="Cambria Math"/>
                          <a:ea typeface="Cambria Math"/>
                          <a:cs typeface="Cambria Math"/>
                          <a:sym typeface="Cambria Math"/>
                        </a:rPr>
                        <a:t>¬</a:t>
                      </a:r>
                      <a:r>
                        <a:rPr i="1" lang="en-US" sz="2400"/>
                        <a:t>q</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libri"/>
                        <a:buNone/>
                      </a:pPr>
                      <a:r>
                        <a:rPr i="0" lang="en-US" sz="2400"/>
                        <a:t>(</a:t>
                      </a:r>
                      <a:r>
                        <a:rPr i="1" lang="en-US" sz="2400"/>
                        <a:t>p </a:t>
                      </a:r>
                      <a:r>
                        <a:rPr i="0" lang="en-US" sz="2400">
                          <a:latin typeface="Cambria Math"/>
                          <a:ea typeface="Cambria Math"/>
                          <a:cs typeface="Cambria Math"/>
                          <a:sym typeface="Cambria Math"/>
                        </a:rPr>
                        <a:t>∨</a:t>
                      </a:r>
                      <a:r>
                        <a:rPr i="1" lang="en-US" sz="2400"/>
                        <a:t> q</a:t>
                      </a:r>
                      <a:r>
                        <a:rPr i="0" lang="en-US" sz="2400"/>
                        <a: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mbria Math"/>
                        <a:buNone/>
                      </a:pPr>
                      <a:r>
                        <a:rPr i="0" lang="en-US" sz="2400">
                          <a:latin typeface="Cambria Math"/>
                          <a:ea typeface="Cambria Math"/>
                          <a:cs typeface="Cambria Math"/>
                          <a:sym typeface="Cambria Math"/>
                        </a:rPr>
                        <a:t>¬</a:t>
                      </a:r>
                      <a:r>
                        <a:rPr i="0" lang="en-US" sz="2400">
                          <a:latin typeface="Calibri"/>
                          <a:ea typeface="Calibri"/>
                          <a:cs typeface="Calibri"/>
                          <a:sym typeface="Calibri"/>
                        </a:rPr>
                        <a:t>(</a:t>
                      </a:r>
                      <a:r>
                        <a:rPr i="1" lang="en-US" sz="2400"/>
                        <a:t>p </a:t>
                      </a:r>
                      <a:r>
                        <a:rPr i="0" lang="en-US" sz="2400">
                          <a:latin typeface="Cambria Math"/>
                          <a:ea typeface="Cambria Math"/>
                          <a:cs typeface="Cambria Math"/>
                          <a:sym typeface="Cambria Math"/>
                        </a:rPr>
                        <a:t>∨</a:t>
                      </a:r>
                      <a:r>
                        <a:rPr i="1" lang="en-US" sz="2400"/>
                        <a:t> q</a:t>
                      </a:r>
                      <a:r>
                        <a:rPr i="0" lang="en-US" sz="2400"/>
                        <a: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Cambria Math"/>
                        <a:buNone/>
                      </a:pPr>
                      <a:r>
                        <a:rPr i="0" lang="en-US" sz="2400">
                          <a:latin typeface="Cambria Math"/>
                          <a:ea typeface="Cambria Math"/>
                          <a:cs typeface="Cambria Math"/>
                          <a:sym typeface="Cambria Math"/>
                        </a:rPr>
                        <a:t>¬</a:t>
                      </a:r>
                      <a:r>
                        <a:rPr i="1" lang="en-US" sz="2400"/>
                        <a:t>p </a:t>
                      </a:r>
                      <a:r>
                        <a:rPr i="0" lang="en-US" sz="2400">
                          <a:latin typeface="Cambria Math"/>
                          <a:ea typeface="Cambria Math"/>
                          <a:cs typeface="Cambria Math"/>
                          <a:sym typeface="Cambria Math"/>
                        </a:rPr>
                        <a:t>∧</a:t>
                      </a:r>
                      <a:r>
                        <a:rPr i="1" lang="en-US" sz="2400"/>
                        <a:t> </a:t>
                      </a:r>
                      <a:r>
                        <a:rPr i="0" lang="en-US" sz="2400">
                          <a:latin typeface="Cambria Math"/>
                          <a:ea typeface="Cambria Math"/>
                          <a:cs typeface="Cambria Math"/>
                          <a:sym typeface="Cambria Math"/>
                        </a:rPr>
                        <a:t>¬</a:t>
                      </a:r>
                      <a:r>
                        <a:rPr i="1" lang="en-US" sz="2400"/>
                        <a:t>q</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i="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T</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400">
                          <a:latin typeface="Calibri"/>
                          <a:ea typeface="Calibri"/>
                          <a:cs typeface="Calibri"/>
                          <a:sym typeface="Calibri"/>
                        </a:rPr>
                        <a:t>F</a:t>
                      </a:r>
                      <a:endParaRPr b="0" sz="24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400">
                          <a:latin typeface="Calibri"/>
                          <a:ea typeface="Calibri"/>
                          <a:cs typeface="Calibri"/>
                          <a:sym typeface="Calibri"/>
                        </a:rPr>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pic>
        <p:nvPicPr>
          <p:cNvPr id="640" name="Google Shape;640;p44"/>
          <p:cNvPicPr preferRelativeResize="0"/>
          <p:nvPr>
            <p:ph idx="2" type="body"/>
          </p:nvPr>
        </p:nvPicPr>
        <p:blipFill rotWithShape="1">
          <a:blip r:embed="rId4">
            <a:alphaModFix/>
          </a:blip>
          <a:srcRect b="0" l="0" r="0" t="0"/>
          <a:stretch/>
        </p:blipFill>
        <p:spPr>
          <a:xfrm>
            <a:off x="5486400" y="1214120"/>
            <a:ext cx="871728" cy="1024128"/>
          </a:xfrm>
          <a:prstGeom prst="rect">
            <a:avLst/>
          </a:prstGeom>
          <a:noFill/>
          <a:ln>
            <a:noFill/>
          </a:ln>
        </p:spPr>
      </p:pic>
      <p:sp>
        <p:nvSpPr>
          <p:cNvPr id="641" name="Google Shape;641;p44"/>
          <p:cNvSpPr txBox="1"/>
          <p:nvPr>
            <p:ph idx="3" type="body"/>
          </p:nvPr>
        </p:nvSpPr>
        <p:spPr>
          <a:xfrm>
            <a:off x="6553200" y="1406144"/>
            <a:ext cx="2377440" cy="7315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000"/>
              <a:buNone/>
            </a:pPr>
            <a:r>
              <a:rPr lang="en-US" sz="2000"/>
              <a:t>Augustus De Morgan 1806-1871</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5"/>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Key Logical Equivalences</a:t>
            </a:r>
            <a:r>
              <a:rPr lang="en-US" sz="1500"/>
              <a:t> 1</a:t>
            </a:r>
            <a:endParaRPr/>
          </a:p>
        </p:txBody>
      </p:sp>
      <p:sp>
        <p:nvSpPr>
          <p:cNvPr id="647" name="Google Shape;647;p45"/>
          <p:cNvSpPr txBox="1"/>
          <p:nvPr>
            <p:ph idx="1" type="body"/>
          </p:nvPr>
        </p:nvSpPr>
        <p:spPr>
          <a:xfrm>
            <a:off x="457200" y="1295400"/>
            <a:ext cx="3200400" cy="640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Identity Laws:</a:t>
            </a:r>
            <a:endParaRPr/>
          </a:p>
        </p:txBody>
      </p:sp>
      <p:pic>
        <p:nvPicPr>
          <p:cNvPr id="648" name="Google Shape;648;p45"/>
          <p:cNvPicPr preferRelativeResize="0"/>
          <p:nvPr/>
        </p:nvPicPr>
        <p:blipFill rotWithShape="1">
          <a:blip r:embed="rId3">
            <a:alphaModFix/>
          </a:blip>
          <a:srcRect b="0" l="0" r="0" t="0"/>
          <a:stretch/>
        </p:blipFill>
        <p:spPr>
          <a:xfrm>
            <a:off x="4000500" y="1310640"/>
            <a:ext cx="4762500" cy="609600"/>
          </a:xfrm>
          <a:prstGeom prst="rect">
            <a:avLst/>
          </a:prstGeom>
          <a:noFill/>
          <a:ln>
            <a:noFill/>
          </a:ln>
        </p:spPr>
      </p:pic>
      <p:sp>
        <p:nvSpPr>
          <p:cNvPr id="649" name="Google Shape;649;p45"/>
          <p:cNvSpPr txBox="1"/>
          <p:nvPr>
            <p:ph idx="2" type="body"/>
          </p:nvPr>
        </p:nvSpPr>
        <p:spPr>
          <a:xfrm>
            <a:off x="457200" y="2373630"/>
            <a:ext cx="3200400" cy="640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Domination Laws:</a:t>
            </a:r>
            <a:endParaRPr/>
          </a:p>
        </p:txBody>
      </p:sp>
      <p:pic>
        <p:nvPicPr>
          <p:cNvPr id="650" name="Google Shape;650;p45"/>
          <p:cNvPicPr preferRelativeResize="0"/>
          <p:nvPr/>
        </p:nvPicPr>
        <p:blipFill rotWithShape="1">
          <a:blip r:embed="rId4">
            <a:alphaModFix/>
          </a:blip>
          <a:srcRect b="0" l="0" r="0" t="0"/>
          <a:stretch/>
        </p:blipFill>
        <p:spPr>
          <a:xfrm>
            <a:off x="3981450" y="2388870"/>
            <a:ext cx="4800600" cy="609600"/>
          </a:xfrm>
          <a:prstGeom prst="rect">
            <a:avLst/>
          </a:prstGeom>
          <a:noFill/>
          <a:ln>
            <a:noFill/>
          </a:ln>
        </p:spPr>
      </p:pic>
      <p:sp>
        <p:nvSpPr>
          <p:cNvPr id="651" name="Google Shape;651;p45"/>
          <p:cNvSpPr txBox="1"/>
          <p:nvPr>
            <p:ph idx="3" type="body"/>
          </p:nvPr>
        </p:nvSpPr>
        <p:spPr>
          <a:xfrm>
            <a:off x="457200" y="3451860"/>
            <a:ext cx="3200400" cy="640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Idempotent laws:</a:t>
            </a:r>
            <a:endParaRPr/>
          </a:p>
        </p:txBody>
      </p:sp>
      <p:pic>
        <p:nvPicPr>
          <p:cNvPr id="652" name="Google Shape;652;p45"/>
          <p:cNvPicPr preferRelativeResize="0"/>
          <p:nvPr/>
        </p:nvPicPr>
        <p:blipFill rotWithShape="1">
          <a:blip r:embed="rId5">
            <a:alphaModFix/>
          </a:blip>
          <a:srcRect b="0" l="0" r="0" t="0"/>
          <a:stretch/>
        </p:blipFill>
        <p:spPr>
          <a:xfrm>
            <a:off x="4019550" y="3524250"/>
            <a:ext cx="4724400" cy="495300"/>
          </a:xfrm>
          <a:prstGeom prst="rect">
            <a:avLst/>
          </a:prstGeom>
          <a:noFill/>
          <a:ln>
            <a:noFill/>
          </a:ln>
        </p:spPr>
      </p:pic>
      <p:sp>
        <p:nvSpPr>
          <p:cNvPr id="653" name="Google Shape;653;p45"/>
          <p:cNvSpPr txBox="1"/>
          <p:nvPr>
            <p:ph idx="4" type="body"/>
          </p:nvPr>
        </p:nvSpPr>
        <p:spPr>
          <a:xfrm>
            <a:off x="457200" y="4530090"/>
            <a:ext cx="3840480" cy="640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Double Negation Law:</a:t>
            </a:r>
            <a:endParaRPr/>
          </a:p>
        </p:txBody>
      </p:sp>
      <p:pic>
        <p:nvPicPr>
          <p:cNvPr id="654" name="Google Shape;654;p45"/>
          <p:cNvPicPr preferRelativeResize="0"/>
          <p:nvPr/>
        </p:nvPicPr>
        <p:blipFill rotWithShape="1">
          <a:blip r:embed="rId6">
            <a:alphaModFix/>
          </a:blip>
          <a:srcRect b="0" l="0" r="0" t="0"/>
          <a:stretch/>
        </p:blipFill>
        <p:spPr>
          <a:xfrm>
            <a:off x="5295900" y="4483100"/>
            <a:ext cx="2171700" cy="723900"/>
          </a:xfrm>
          <a:prstGeom prst="rect">
            <a:avLst/>
          </a:prstGeom>
          <a:noFill/>
          <a:ln>
            <a:noFill/>
          </a:ln>
        </p:spPr>
      </p:pic>
      <p:sp>
        <p:nvSpPr>
          <p:cNvPr id="655" name="Google Shape;655;p45"/>
          <p:cNvSpPr txBox="1"/>
          <p:nvPr>
            <p:ph idx="5" type="body"/>
          </p:nvPr>
        </p:nvSpPr>
        <p:spPr>
          <a:xfrm>
            <a:off x="457200" y="5608320"/>
            <a:ext cx="3200400" cy="640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Negation Laws:</a:t>
            </a:r>
            <a:endParaRPr/>
          </a:p>
        </p:txBody>
      </p:sp>
      <p:pic>
        <p:nvPicPr>
          <p:cNvPr id="656" name="Google Shape;656;p45"/>
          <p:cNvPicPr preferRelativeResize="0"/>
          <p:nvPr/>
        </p:nvPicPr>
        <p:blipFill rotWithShape="1">
          <a:blip r:embed="rId7">
            <a:alphaModFix/>
          </a:blip>
          <a:srcRect b="0" l="0" r="0" t="0"/>
          <a:stretch/>
        </p:blipFill>
        <p:spPr>
          <a:xfrm>
            <a:off x="3867150" y="5623560"/>
            <a:ext cx="5029200" cy="609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6"/>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Key Logical Equivalences</a:t>
            </a:r>
            <a:r>
              <a:rPr lang="en-US" sz="1500"/>
              <a:t> 2</a:t>
            </a:r>
            <a:endParaRPr/>
          </a:p>
        </p:txBody>
      </p:sp>
      <p:sp>
        <p:nvSpPr>
          <p:cNvPr id="662" name="Google Shape;662;p46"/>
          <p:cNvSpPr txBox="1"/>
          <p:nvPr>
            <p:ph idx="1" type="body"/>
          </p:nvPr>
        </p:nvSpPr>
        <p:spPr>
          <a:xfrm>
            <a:off x="457200" y="1295400"/>
            <a:ext cx="3474720" cy="640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Commutative Laws:</a:t>
            </a:r>
            <a:endParaRPr/>
          </a:p>
        </p:txBody>
      </p:sp>
      <p:pic>
        <p:nvPicPr>
          <p:cNvPr id="663" name="Google Shape;663;p46"/>
          <p:cNvPicPr preferRelativeResize="0"/>
          <p:nvPr/>
        </p:nvPicPr>
        <p:blipFill rotWithShape="1">
          <a:blip r:embed="rId3">
            <a:alphaModFix/>
          </a:blip>
          <a:srcRect b="0" l="0" r="0" t="0"/>
          <a:stretch/>
        </p:blipFill>
        <p:spPr>
          <a:xfrm>
            <a:off x="3918000" y="1409340"/>
            <a:ext cx="4444200" cy="412200"/>
          </a:xfrm>
          <a:prstGeom prst="rect">
            <a:avLst/>
          </a:prstGeom>
          <a:noFill/>
          <a:ln>
            <a:noFill/>
          </a:ln>
        </p:spPr>
      </p:pic>
      <p:sp>
        <p:nvSpPr>
          <p:cNvPr id="664" name="Google Shape;664;p46"/>
          <p:cNvSpPr txBox="1"/>
          <p:nvPr>
            <p:ph idx="2" type="body"/>
          </p:nvPr>
        </p:nvSpPr>
        <p:spPr>
          <a:xfrm>
            <a:off x="457200" y="2115300"/>
            <a:ext cx="3200400" cy="640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Associative Laws:</a:t>
            </a:r>
            <a:endParaRPr/>
          </a:p>
        </p:txBody>
      </p:sp>
      <p:pic>
        <p:nvPicPr>
          <p:cNvPr id="665" name="Google Shape;665;p46"/>
          <p:cNvPicPr preferRelativeResize="0"/>
          <p:nvPr/>
        </p:nvPicPr>
        <p:blipFill rotWithShape="1">
          <a:blip r:embed="rId4">
            <a:alphaModFix/>
          </a:blip>
          <a:srcRect b="0" l="0" r="0" t="0"/>
          <a:stretch/>
        </p:blipFill>
        <p:spPr>
          <a:xfrm>
            <a:off x="3918000" y="2115300"/>
            <a:ext cx="3682800" cy="1237500"/>
          </a:xfrm>
          <a:prstGeom prst="rect">
            <a:avLst/>
          </a:prstGeom>
          <a:noFill/>
          <a:ln>
            <a:noFill/>
          </a:ln>
        </p:spPr>
      </p:pic>
      <p:sp>
        <p:nvSpPr>
          <p:cNvPr id="666" name="Google Shape;666;p46"/>
          <p:cNvSpPr txBox="1"/>
          <p:nvPr>
            <p:ph idx="3" type="body"/>
          </p:nvPr>
        </p:nvSpPr>
        <p:spPr>
          <a:xfrm>
            <a:off x="457200" y="3620100"/>
            <a:ext cx="3200400" cy="640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Distributive Laws:</a:t>
            </a:r>
            <a:endParaRPr/>
          </a:p>
        </p:txBody>
      </p:sp>
      <p:pic>
        <p:nvPicPr>
          <p:cNvPr id="667" name="Google Shape;667;p46"/>
          <p:cNvPicPr preferRelativeResize="0"/>
          <p:nvPr/>
        </p:nvPicPr>
        <p:blipFill rotWithShape="1">
          <a:blip r:embed="rId5">
            <a:alphaModFix/>
          </a:blip>
          <a:srcRect b="0" l="0" r="0" t="0"/>
          <a:stretch/>
        </p:blipFill>
        <p:spPr>
          <a:xfrm>
            <a:off x="3918000" y="3620100"/>
            <a:ext cx="4793400" cy="1332900"/>
          </a:xfrm>
          <a:prstGeom prst="rect">
            <a:avLst/>
          </a:prstGeom>
          <a:noFill/>
          <a:ln>
            <a:noFill/>
          </a:ln>
        </p:spPr>
      </p:pic>
      <p:sp>
        <p:nvSpPr>
          <p:cNvPr id="668" name="Google Shape;668;p46"/>
          <p:cNvSpPr txBox="1"/>
          <p:nvPr>
            <p:ph idx="4" type="body"/>
          </p:nvPr>
        </p:nvSpPr>
        <p:spPr>
          <a:xfrm>
            <a:off x="457200" y="5151120"/>
            <a:ext cx="3200400" cy="640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Absorption Laws:</a:t>
            </a:r>
            <a:endParaRPr/>
          </a:p>
        </p:txBody>
      </p:sp>
      <p:pic>
        <p:nvPicPr>
          <p:cNvPr id="669" name="Google Shape;669;p46"/>
          <p:cNvPicPr preferRelativeResize="0"/>
          <p:nvPr/>
        </p:nvPicPr>
        <p:blipFill rotWithShape="1">
          <a:blip r:embed="rId6">
            <a:alphaModFix/>
          </a:blip>
          <a:srcRect b="0" l="0" r="0" t="0"/>
          <a:stretch/>
        </p:blipFill>
        <p:spPr>
          <a:xfrm>
            <a:off x="3918000" y="5169660"/>
            <a:ext cx="4921200" cy="603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7"/>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More Logical Equivalences</a:t>
            </a:r>
            <a:endParaRPr/>
          </a:p>
        </p:txBody>
      </p:sp>
      <p:sp>
        <p:nvSpPr>
          <p:cNvPr id="675" name="Google Shape;675;p47"/>
          <p:cNvSpPr txBox="1"/>
          <p:nvPr>
            <p:ph idx="1" type="body"/>
          </p:nvPr>
        </p:nvSpPr>
        <p:spPr>
          <a:xfrm>
            <a:off x="457200" y="1402080"/>
            <a:ext cx="3931920" cy="731520"/>
          </a:xfrm>
          <a:prstGeom prst="rect">
            <a:avLst/>
          </a:prstGeom>
          <a:solidFill>
            <a:srgbClr val="E1F3FF"/>
          </a:solidFill>
          <a:ln cap="flat" cmpd="sng" w="28575">
            <a:solidFill>
              <a:srgbClr val="14AAE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t>TABLE 7 </a:t>
            </a:r>
            <a:r>
              <a:rPr lang="en-US" sz="2000"/>
              <a:t>Logical Equivalences Involving Conditional Statements.</a:t>
            </a:r>
            <a:endParaRPr/>
          </a:p>
        </p:txBody>
      </p:sp>
      <p:pic>
        <p:nvPicPr>
          <p:cNvPr id="676" name="Google Shape;676;p47"/>
          <p:cNvPicPr preferRelativeResize="0"/>
          <p:nvPr/>
        </p:nvPicPr>
        <p:blipFill rotWithShape="1">
          <a:blip r:embed="rId3">
            <a:alphaModFix/>
          </a:blip>
          <a:srcRect b="0" l="0" r="0" t="0"/>
          <a:stretch/>
        </p:blipFill>
        <p:spPr>
          <a:xfrm>
            <a:off x="548784" y="2209800"/>
            <a:ext cx="3657312" cy="3862728"/>
          </a:xfrm>
          <a:prstGeom prst="rect">
            <a:avLst/>
          </a:prstGeom>
          <a:noFill/>
          <a:ln cap="flat" cmpd="sng" w="9525">
            <a:solidFill>
              <a:srgbClr val="14AAE1"/>
            </a:solidFill>
            <a:prstDash val="solid"/>
            <a:round/>
            <a:headEnd len="sm" w="sm" type="none"/>
            <a:tailEnd len="sm" w="sm" type="none"/>
          </a:ln>
        </p:spPr>
      </p:pic>
      <p:sp>
        <p:nvSpPr>
          <p:cNvPr id="677" name="Google Shape;677;p47"/>
          <p:cNvSpPr txBox="1"/>
          <p:nvPr>
            <p:ph idx="2" type="body"/>
          </p:nvPr>
        </p:nvSpPr>
        <p:spPr>
          <a:xfrm>
            <a:off x="4724400" y="1935480"/>
            <a:ext cx="3931920" cy="731520"/>
          </a:xfrm>
          <a:prstGeom prst="rect">
            <a:avLst/>
          </a:prstGeom>
          <a:solidFill>
            <a:srgbClr val="E1F3FF"/>
          </a:solidFill>
          <a:ln cap="flat" cmpd="sng" w="28575">
            <a:solidFill>
              <a:srgbClr val="14AAE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b="1" lang="en-US" sz="2000"/>
              <a:t>TABLE 8 </a:t>
            </a:r>
            <a:r>
              <a:rPr lang="en-US" sz="2000"/>
              <a:t>Logical Equivalences Involving Biconditional Statements.</a:t>
            </a:r>
            <a:endParaRPr/>
          </a:p>
        </p:txBody>
      </p:sp>
      <p:pic>
        <p:nvPicPr>
          <p:cNvPr id="678" name="Google Shape;678;p47"/>
          <p:cNvPicPr preferRelativeResize="0"/>
          <p:nvPr/>
        </p:nvPicPr>
        <p:blipFill rotWithShape="1">
          <a:blip r:embed="rId4">
            <a:alphaModFix/>
          </a:blip>
          <a:srcRect b="0" l="0" r="0" t="0"/>
          <a:stretch/>
        </p:blipFill>
        <p:spPr>
          <a:xfrm>
            <a:off x="5021724" y="2758219"/>
            <a:ext cx="3245832" cy="1737288"/>
          </a:xfrm>
          <a:prstGeom prst="rect">
            <a:avLst/>
          </a:prstGeom>
          <a:noFill/>
          <a:ln cap="flat" cmpd="sng" w="9525">
            <a:solidFill>
              <a:srgbClr val="14AAE1"/>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8"/>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Constructing New Logical Equivalences</a:t>
            </a:r>
            <a:endParaRPr/>
          </a:p>
        </p:txBody>
      </p:sp>
      <p:sp>
        <p:nvSpPr>
          <p:cNvPr id="684" name="Google Shape;684;p48"/>
          <p:cNvSpPr txBox="1"/>
          <p:nvPr>
            <p:ph idx="1" type="body"/>
          </p:nvPr>
        </p:nvSpPr>
        <p:spPr>
          <a:xfrm>
            <a:off x="457200" y="1295400"/>
            <a:ext cx="8229600" cy="236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We can show that two expressions are logically equivalent by developing a series of logically equivalent statements.</a:t>
            </a:r>
            <a:endParaRPr/>
          </a:p>
          <a:p>
            <a:pPr indent="0" lvl="0" marL="0" rtl="0" algn="l">
              <a:spcBef>
                <a:spcPts val="1200"/>
              </a:spcBef>
              <a:spcAft>
                <a:spcPts val="0"/>
              </a:spcAft>
              <a:buClr>
                <a:schemeClr val="dk1"/>
              </a:buClr>
              <a:buSzPts val="2800"/>
              <a:buNone/>
            </a:pPr>
            <a:r>
              <a:rPr lang="en-US" sz="2800"/>
              <a:t>To prove that </a:t>
            </a:r>
            <a:r>
              <a:rPr i="1" lang="en-US" sz="2800"/>
              <a:t>A</a:t>
            </a:r>
            <a:r>
              <a:rPr lang="en-US" sz="2800"/>
              <a:t> </a:t>
            </a:r>
            <a:r>
              <a:rPr lang="en-US" sz="2800">
                <a:latin typeface="Cambria Math"/>
                <a:ea typeface="Cambria Math"/>
                <a:cs typeface="Cambria Math"/>
                <a:sym typeface="Cambria Math"/>
              </a:rPr>
              <a:t>≡</a:t>
            </a:r>
            <a:r>
              <a:rPr lang="en-US" sz="2800"/>
              <a:t> </a:t>
            </a:r>
            <a:r>
              <a:rPr i="1" lang="en-US" sz="2800"/>
              <a:t>B </a:t>
            </a:r>
            <a:r>
              <a:rPr lang="en-US" sz="2800"/>
              <a:t>we produce a series of equivalences beginning with A and ending with B.</a:t>
            </a:r>
            <a:endParaRPr/>
          </a:p>
        </p:txBody>
      </p:sp>
      <p:pic>
        <p:nvPicPr>
          <p:cNvPr id="685" name="Google Shape;685;p48"/>
          <p:cNvPicPr preferRelativeResize="0"/>
          <p:nvPr/>
        </p:nvPicPr>
        <p:blipFill rotWithShape="1">
          <a:blip r:embed="rId3">
            <a:alphaModFix/>
          </a:blip>
          <a:srcRect b="0" l="0" r="0" t="0"/>
          <a:stretch/>
        </p:blipFill>
        <p:spPr>
          <a:xfrm>
            <a:off x="4000500" y="3543300"/>
            <a:ext cx="1143000" cy="1333500"/>
          </a:xfrm>
          <a:prstGeom prst="rect">
            <a:avLst/>
          </a:prstGeom>
          <a:noFill/>
          <a:ln>
            <a:noFill/>
          </a:ln>
        </p:spPr>
      </p:pic>
      <p:sp>
        <p:nvSpPr>
          <p:cNvPr id="686" name="Google Shape;686;p48"/>
          <p:cNvSpPr txBox="1"/>
          <p:nvPr>
            <p:ph idx="2" type="body"/>
          </p:nvPr>
        </p:nvSpPr>
        <p:spPr>
          <a:xfrm>
            <a:off x="457200" y="4724400"/>
            <a:ext cx="8229600" cy="182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Keep in mind that whenever a proposition (represented by a propositional variable) occurs in the equivalences listed earlier, it may be replaced by an arbitrarily complex compound proposition.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9"/>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Equivalence Proofs</a:t>
            </a:r>
            <a:r>
              <a:rPr lang="en-US" sz="1500"/>
              <a:t> 1</a:t>
            </a:r>
            <a:endParaRPr/>
          </a:p>
        </p:txBody>
      </p:sp>
      <p:sp>
        <p:nvSpPr>
          <p:cNvPr id="692" name="Google Shape;692;p49"/>
          <p:cNvSpPr txBox="1"/>
          <p:nvPr>
            <p:ph idx="1" type="body"/>
          </p:nvPr>
        </p:nvSpPr>
        <p:spPr>
          <a:xfrm>
            <a:off x="457200" y="1295400"/>
            <a:ext cx="3108960" cy="54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t>Example</a:t>
            </a:r>
            <a:r>
              <a:rPr lang="en-US" sz="2800"/>
              <a:t>: Show that</a:t>
            </a:r>
            <a:endParaRPr/>
          </a:p>
        </p:txBody>
      </p:sp>
      <p:pic>
        <p:nvPicPr>
          <p:cNvPr id="693" name="Google Shape;693;p49"/>
          <p:cNvPicPr preferRelativeResize="0"/>
          <p:nvPr/>
        </p:nvPicPr>
        <p:blipFill rotWithShape="1">
          <a:blip r:embed="rId3">
            <a:alphaModFix/>
          </a:blip>
          <a:srcRect b="0" l="0" r="0" t="0"/>
          <a:stretch/>
        </p:blipFill>
        <p:spPr>
          <a:xfrm>
            <a:off x="3733800" y="1143000"/>
            <a:ext cx="2602800" cy="666000"/>
          </a:xfrm>
          <a:prstGeom prst="rect">
            <a:avLst/>
          </a:prstGeom>
          <a:noFill/>
          <a:ln>
            <a:noFill/>
          </a:ln>
        </p:spPr>
      </p:pic>
      <p:sp>
        <p:nvSpPr>
          <p:cNvPr id="694" name="Google Shape;694;p49"/>
          <p:cNvSpPr txBox="1"/>
          <p:nvPr>
            <p:ph idx="2" type="body"/>
          </p:nvPr>
        </p:nvSpPr>
        <p:spPr>
          <a:xfrm>
            <a:off x="1905000" y="1828800"/>
            <a:ext cx="3733800" cy="54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is logically equivalent to</a:t>
            </a:r>
            <a:endParaRPr/>
          </a:p>
        </p:txBody>
      </p:sp>
      <p:pic>
        <p:nvPicPr>
          <p:cNvPr id="695" name="Google Shape;695;p49"/>
          <p:cNvPicPr preferRelativeResize="0"/>
          <p:nvPr/>
        </p:nvPicPr>
        <p:blipFill rotWithShape="1">
          <a:blip r:embed="rId4">
            <a:alphaModFix/>
          </a:blip>
          <a:srcRect b="0" l="0" r="0" t="0"/>
          <a:stretch/>
        </p:blipFill>
        <p:spPr>
          <a:xfrm>
            <a:off x="5562600" y="1871056"/>
            <a:ext cx="1428300" cy="412200"/>
          </a:xfrm>
          <a:prstGeom prst="rect">
            <a:avLst/>
          </a:prstGeom>
          <a:noFill/>
          <a:ln>
            <a:noFill/>
          </a:ln>
        </p:spPr>
      </p:pic>
      <p:sp>
        <p:nvSpPr>
          <p:cNvPr id="696" name="Google Shape;696;p49"/>
          <p:cNvSpPr txBox="1"/>
          <p:nvPr>
            <p:ph idx="3" type="body"/>
          </p:nvPr>
        </p:nvSpPr>
        <p:spPr>
          <a:xfrm>
            <a:off x="457200" y="2438400"/>
            <a:ext cx="4023360" cy="54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t>Solution</a:t>
            </a:r>
            <a:r>
              <a:rPr lang="en-US" sz="2800"/>
              <a:t>:</a:t>
            </a:r>
            <a:endParaRPr/>
          </a:p>
        </p:txBody>
      </p:sp>
      <p:pic>
        <p:nvPicPr>
          <p:cNvPr id="697" name="Google Shape;697;p49"/>
          <p:cNvPicPr preferRelativeResize="0"/>
          <p:nvPr/>
        </p:nvPicPr>
        <p:blipFill rotWithShape="1">
          <a:blip r:embed="rId5">
            <a:alphaModFix/>
          </a:blip>
          <a:srcRect b="0" l="0" r="0" t="0"/>
          <a:stretch/>
        </p:blipFill>
        <p:spPr>
          <a:xfrm>
            <a:off x="647700" y="2895600"/>
            <a:ext cx="4343040" cy="532800"/>
          </a:xfrm>
          <a:prstGeom prst="rect">
            <a:avLst/>
          </a:prstGeom>
          <a:noFill/>
          <a:ln>
            <a:noFill/>
          </a:ln>
        </p:spPr>
      </p:pic>
      <p:sp>
        <p:nvSpPr>
          <p:cNvPr id="698" name="Google Shape;698;p49"/>
          <p:cNvSpPr txBox="1"/>
          <p:nvPr>
            <p:ph idx="4" type="body"/>
          </p:nvPr>
        </p:nvSpPr>
        <p:spPr>
          <a:xfrm>
            <a:off x="5791200" y="2979120"/>
            <a:ext cx="301752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by the second De Morgan law</a:t>
            </a:r>
            <a:endParaRPr/>
          </a:p>
        </p:txBody>
      </p:sp>
      <p:pic>
        <p:nvPicPr>
          <p:cNvPr id="699" name="Google Shape;699;p49"/>
          <p:cNvPicPr preferRelativeResize="0"/>
          <p:nvPr/>
        </p:nvPicPr>
        <p:blipFill rotWithShape="1">
          <a:blip r:embed="rId6">
            <a:alphaModFix/>
          </a:blip>
          <a:srcRect b="0" l="0" r="0" t="0"/>
          <a:stretch/>
        </p:blipFill>
        <p:spPr>
          <a:xfrm>
            <a:off x="2692560" y="3403600"/>
            <a:ext cx="2794000" cy="533400"/>
          </a:xfrm>
          <a:prstGeom prst="rect">
            <a:avLst/>
          </a:prstGeom>
          <a:noFill/>
          <a:ln>
            <a:noFill/>
          </a:ln>
        </p:spPr>
      </p:pic>
      <p:sp>
        <p:nvSpPr>
          <p:cNvPr id="700" name="Google Shape;700;p49"/>
          <p:cNvSpPr txBox="1"/>
          <p:nvPr>
            <p:ph idx="5" type="body"/>
          </p:nvPr>
        </p:nvSpPr>
        <p:spPr>
          <a:xfrm>
            <a:off x="5791200" y="3469394"/>
            <a:ext cx="265176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by the first De Morgan law</a:t>
            </a:r>
            <a:endParaRPr/>
          </a:p>
        </p:txBody>
      </p:sp>
      <p:pic>
        <p:nvPicPr>
          <p:cNvPr id="701" name="Google Shape;701;p49"/>
          <p:cNvPicPr preferRelativeResize="0"/>
          <p:nvPr/>
        </p:nvPicPr>
        <p:blipFill rotWithShape="1">
          <a:blip r:embed="rId7">
            <a:alphaModFix/>
          </a:blip>
          <a:srcRect b="0" l="0" r="0" t="0"/>
          <a:stretch/>
        </p:blipFill>
        <p:spPr>
          <a:xfrm>
            <a:off x="2692560" y="3911400"/>
            <a:ext cx="2057040" cy="482400"/>
          </a:xfrm>
          <a:prstGeom prst="rect">
            <a:avLst/>
          </a:prstGeom>
          <a:noFill/>
          <a:ln>
            <a:noFill/>
          </a:ln>
        </p:spPr>
      </p:pic>
      <p:sp>
        <p:nvSpPr>
          <p:cNvPr id="702" name="Google Shape;702;p49"/>
          <p:cNvSpPr txBox="1"/>
          <p:nvPr>
            <p:ph idx="6" type="body"/>
          </p:nvPr>
        </p:nvSpPr>
        <p:spPr>
          <a:xfrm>
            <a:off x="5791200" y="3959668"/>
            <a:ext cx="2743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by the double negation law</a:t>
            </a:r>
            <a:endParaRPr/>
          </a:p>
        </p:txBody>
      </p:sp>
      <p:pic>
        <p:nvPicPr>
          <p:cNvPr id="703" name="Google Shape;703;p49"/>
          <p:cNvPicPr preferRelativeResize="0"/>
          <p:nvPr/>
        </p:nvPicPr>
        <p:blipFill rotWithShape="1">
          <a:blip r:embed="rId8">
            <a:alphaModFix/>
          </a:blip>
          <a:srcRect b="0" l="0" r="0" t="0"/>
          <a:stretch/>
        </p:blipFill>
        <p:spPr>
          <a:xfrm>
            <a:off x="2692560" y="4394100"/>
            <a:ext cx="2946240" cy="482400"/>
          </a:xfrm>
          <a:prstGeom prst="rect">
            <a:avLst/>
          </a:prstGeom>
          <a:noFill/>
          <a:ln>
            <a:noFill/>
          </a:ln>
        </p:spPr>
      </p:pic>
      <p:sp>
        <p:nvSpPr>
          <p:cNvPr id="704" name="Google Shape;704;p49"/>
          <p:cNvSpPr txBox="1"/>
          <p:nvPr>
            <p:ph idx="8" type="body"/>
          </p:nvPr>
        </p:nvSpPr>
        <p:spPr>
          <a:xfrm>
            <a:off x="5791200" y="4449942"/>
            <a:ext cx="301752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by the second distributive law</a:t>
            </a:r>
            <a:endParaRPr/>
          </a:p>
        </p:txBody>
      </p:sp>
      <p:pic>
        <p:nvPicPr>
          <p:cNvPr id="705" name="Google Shape;705;p49"/>
          <p:cNvPicPr preferRelativeResize="0"/>
          <p:nvPr/>
        </p:nvPicPr>
        <p:blipFill rotWithShape="1">
          <a:blip r:embed="rId9">
            <a:alphaModFix/>
          </a:blip>
          <a:srcRect b="0" l="0" r="0" t="0"/>
          <a:stretch/>
        </p:blipFill>
        <p:spPr>
          <a:xfrm>
            <a:off x="2692560" y="4881896"/>
            <a:ext cx="2108160" cy="482400"/>
          </a:xfrm>
          <a:prstGeom prst="rect">
            <a:avLst/>
          </a:prstGeom>
          <a:noFill/>
          <a:ln>
            <a:noFill/>
          </a:ln>
        </p:spPr>
      </p:pic>
      <p:sp>
        <p:nvSpPr>
          <p:cNvPr id="706" name="Google Shape;706;p49"/>
          <p:cNvSpPr txBox="1"/>
          <p:nvPr>
            <p:ph idx="9" type="body"/>
          </p:nvPr>
        </p:nvSpPr>
        <p:spPr>
          <a:xfrm>
            <a:off x="5791200" y="4940216"/>
            <a:ext cx="100584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because</a:t>
            </a:r>
            <a:endParaRPr/>
          </a:p>
        </p:txBody>
      </p:sp>
      <p:pic>
        <p:nvPicPr>
          <p:cNvPr id="707" name="Google Shape;707;p49"/>
          <p:cNvPicPr preferRelativeResize="0"/>
          <p:nvPr/>
        </p:nvPicPr>
        <p:blipFill rotWithShape="1">
          <a:blip r:embed="rId10">
            <a:alphaModFix/>
          </a:blip>
          <a:srcRect b="0" l="0" r="0" t="0"/>
          <a:stretch/>
        </p:blipFill>
        <p:spPr>
          <a:xfrm>
            <a:off x="6751320" y="4914900"/>
            <a:ext cx="1498320" cy="406080"/>
          </a:xfrm>
          <a:prstGeom prst="rect">
            <a:avLst/>
          </a:prstGeom>
          <a:noFill/>
          <a:ln>
            <a:noFill/>
          </a:ln>
        </p:spPr>
      </p:pic>
      <p:pic>
        <p:nvPicPr>
          <p:cNvPr id="708" name="Google Shape;708;p49"/>
          <p:cNvPicPr preferRelativeResize="0"/>
          <p:nvPr/>
        </p:nvPicPr>
        <p:blipFill rotWithShape="1">
          <a:blip r:embed="rId11">
            <a:alphaModFix/>
          </a:blip>
          <a:srcRect b="0" l="0" r="0" t="0"/>
          <a:stretch/>
        </p:blipFill>
        <p:spPr>
          <a:xfrm>
            <a:off x="2692560" y="5410200"/>
            <a:ext cx="2108160" cy="482400"/>
          </a:xfrm>
          <a:prstGeom prst="rect">
            <a:avLst/>
          </a:prstGeom>
          <a:noFill/>
          <a:ln>
            <a:noFill/>
          </a:ln>
        </p:spPr>
      </p:pic>
      <p:sp>
        <p:nvSpPr>
          <p:cNvPr id="709" name="Google Shape;709;p49"/>
          <p:cNvSpPr txBox="1"/>
          <p:nvPr>
            <p:ph idx="13" type="body"/>
          </p:nvPr>
        </p:nvSpPr>
        <p:spPr>
          <a:xfrm>
            <a:off x="5791200" y="5509760"/>
            <a:ext cx="2468880" cy="54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by the commutative law for disjunction</a:t>
            </a:r>
            <a:endParaRPr/>
          </a:p>
        </p:txBody>
      </p:sp>
      <p:pic>
        <p:nvPicPr>
          <p:cNvPr id="710" name="Google Shape;710;p49"/>
          <p:cNvPicPr preferRelativeResize="0"/>
          <p:nvPr/>
        </p:nvPicPr>
        <p:blipFill rotWithShape="1">
          <a:blip r:embed="rId12">
            <a:alphaModFix/>
          </a:blip>
          <a:srcRect b="0" l="0" r="0" t="0"/>
          <a:stretch/>
        </p:blipFill>
        <p:spPr>
          <a:xfrm>
            <a:off x="2692560" y="6140450"/>
            <a:ext cx="1599840" cy="482400"/>
          </a:xfrm>
          <a:prstGeom prst="rect">
            <a:avLst/>
          </a:prstGeom>
          <a:noFill/>
          <a:ln>
            <a:noFill/>
          </a:ln>
        </p:spPr>
      </p:pic>
      <p:sp>
        <p:nvSpPr>
          <p:cNvPr id="711" name="Google Shape;711;p49"/>
          <p:cNvSpPr txBox="1"/>
          <p:nvPr>
            <p:ph idx="14" type="body"/>
          </p:nvPr>
        </p:nvSpPr>
        <p:spPr>
          <a:xfrm>
            <a:off x="5791200" y="6198770"/>
            <a:ext cx="246888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By the identity law for </a:t>
            </a:r>
            <a:r>
              <a:rPr b="1" lang="en-US" sz="1800"/>
              <a:t>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Section Summary</a:t>
            </a:r>
            <a:r>
              <a:rPr lang="en-US" sz="1500"/>
              <a:t> 1</a:t>
            </a:r>
            <a:endParaRPr/>
          </a:p>
        </p:txBody>
      </p:sp>
      <p:sp>
        <p:nvSpPr>
          <p:cNvPr id="368" name="Google Shape;368;p5"/>
          <p:cNvSpPr txBox="1"/>
          <p:nvPr>
            <p:ph idx="1" type="body"/>
          </p:nvPr>
        </p:nvSpPr>
        <p:spPr>
          <a:xfrm>
            <a:off x="457200" y="1295400"/>
            <a:ext cx="832104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Propositions</a:t>
            </a:r>
            <a:endParaRPr/>
          </a:p>
          <a:p>
            <a:pPr indent="0" lvl="0" marL="0" rtl="0" algn="l">
              <a:spcBef>
                <a:spcPts val="1800"/>
              </a:spcBef>
              <a:spcAft>
                <a:spcPts val="0"/>
              </a:spcAft>
              <a:buClr>
                <a:schemeClr val="dk1"/>
              </a:buClr>
              <a:buSzPts val="3200"/>
              <a:buFont typeface="Arial"/>
              <a:buNone/>
            </a:pPr>
            <a:r>
              <a:rPr lang="en-US"/>
              <a:t>Connectives</a:t>
            </a:r>
            <a:endParaRPr/>
          </a:p>
          <a:p>
            <a:pPr indent="-342900" lvl="1" marL="457200" rtl="0" algn="l">
              <a:spcBef>
                <a:spcPts val="1800"/>
              </a:spcBef>
              <a:spcAft>
                <a:spcPts val="0"/>
              </a:spcAft>
              <a:buSzPts val="2800"/>
              <a:buChar char="•"/>
            </a:pPr>
            <a:r>
              <a:rPr lang="en-US"/>
              <a:t>Negation</a:t>
            </a:r>
            <a:endParaRPr/>
          </a:p>
          <a:p>
            <a:pPr indent="-342900" lvl="1" marL="457200" rtl="0" algn="l">
              <a:spcBef>
                <a:spcPts val="1800"/>
              </a:spcBef>
              <a:spcAft>
                <a:spcPts val="0"/>
              </a:spcAft>
              <a:buSzPts val="2800"/>
              <a:buChar char="•"/>
            </a:pPr>
            <a:r>
              <a:rPr lang="en-US"/>
              <a:t>Conjunction</a:t>
            </a:r>
            <a:endParaRPr/>
          </a:p>
          <a:p>
            <a:pPr indent="-342900" lvl="1" marL="457200" rtl="0" algn="l">
              <a:spcBef>
                <a:spcPts val="1800"/>
              </a:spcBef>
              <a:spcAft>
                <a:spcPts val="0"/>
              </a:spcAft>
              <a:buSzPts val="2800"/>
              <a:buChar char="•"/>
            </a:pPr>
            <a:r>
              <a:rPr lang="en-US"/>
              <a:t>Disjunction</a:t>
            </a:r>
            <a:endParaRPr/>
          </a:p>
          <a:p>
            <a:pPr indent="-342900" lvl="1" marL="457200" rtl="0" algn="l">
              <a:spcBef>
                <a:spcPts val="1800"/>
              </a:spcBef>
              <a:spcAft>
                <a:spcPts val="0"/>
              </a:spcAft>
              <a:buSzPts val="2800"/>
              <a:buChar char="•"/>
            </a:pPr>
            <a:r>
              <a:rPr lang="en-US"/>
              <a:t>Implication; contrapositive, inverse, converse</a:t>
            </a:r>
            <a:endParaRPr/>
          </a:p>
          <a:p>
            <a:pPr indent="-342900" lvl="1" marL="457200" rtl="0" algn="l">
              <a:spcBef>
                <a:spcPts val="1800"/>
              </a:spcBef>
              <a:spcAft>
                <a:spcPts val="0"/>
              </a:spcAft>
              <a:buSzPts val="2800"/>
              <a:buChar char="•"/>
            </a:pPr>
            <a:r>
              <a:rPr lang="en-US"/>
              <a:t>Biconditional</a:t>
            </a:r>
            <a:endParaRPr/>
          </a:p>
          <a:p>
            <a:pPr indent="0" lvl="0" marL="0" rtl="0" algn="l">
              <a:spcBef>
                <a:spcPts val="1800"/>
              </a:spcBef>
              <a:spcAft>
                <a:spcPts val="0"/>
              </a:spcAft>
              <a:buClr>
                <a:schemeClr val="dk1"/>
              </a:buClr>
              <a:buSzPts val="3200"/>
              <a:buFont typeface="Arial"/>
              <a:buNone/>
            </a:pPr>
            <a:r>
              <a:rPr lang="en-US"/>
              <a:t>Truth Tables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0"/>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Equivalence Proofs</a:t>
            </a:r>
            <a:r>
              <a:rPr lang="en-US" sz="1500"/>
              <a:t> 2</a:t>
            </a:r>
            <a:endParaRPr/>
          </a:p>
        </p:txBody>
      </p:sp>
      <p:sp>
        <p:nvSpPr>
          <p:cNvPr id="717" name="Google Shape;717;p50"/>
          <p:cNvSpPr txBox="1"/>
          <p:nvPr>
            <p:ph idx="1" type="body"/>
          </p:nvPr>
        </p:nvSpPr>
        <p:spPr>
          <a:xfrm>
            <a:off x="457200" y="1295400"/>
            <a:ext cx="3108960" cy="54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t>Example</a:t>
            </a:r>
            <a:r>
              <a:rPr lang="en-US" sz="2800"/>
              <a:t>: Show that</a:t>
            </a:r>
            <a:endParaRPr/>
          </a:p>
        </p:txBody>
      </p:sp>
      <p:pic>
        <p:nvPicPr>
          <p:cNvPr id="718" name="Google Shape;718;p50"/>
          <p:cNvPicPr preferRelativeResize="0"/>
          <p:nvPr/>
        </p:nvPicPr>
        <p:blipFill rotWithShape="1">
          <a:blip r:embed="rId3">
            <a:alphaModFix/>
          </a:blip>
          <a:srcRect b="0" l="0" r="0" t="0"/>
          <a:stretch/>
        </p:blipFill>
        <p:spPr>
          <a:xfrm>
            <a:off x="3654425" y="1174750"/>
            <a:ext cx="2762250" cy="603250"/>
          </a:xfrm>
          <a:prstGeom prst="rect">
            <a:avLst/>
          </a:prstGeom>
          <a:noFill/>
          <a:ln>
            <a:noFill/>
          </a:ln>
        </p:spPr>
      </p:pic>
      <p:sp>
        <p:nvSpPr>
          <p:cNvPr id="719" name="Google Shape;719;p50"/>
          <p:cNvSpPr txBox="1"/>
          <p:nvPr>
            <p:ph idx="2" type="body"/>
          </p:nvPr>
        </p:nvSpPr>
        <p:spPr>
          <a:xfrm>
            <a:off x="1879440" y="1828800"/>
            <a:ext cx="2235360" cy="54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is a tautology.</a:t>
            </a:r>
            <a:endParaRPr/>
          </a:p>
        </p:txBody>
      </p:sp>
      <p:sp>
        <p:nvSpPr>
          <p:cNvPr id="720" name="Google Shape;720;p50"/>
          <p:cNvSpPr txBox="1"/>
          <p:nvPr>
            <p:ph idx="3" type="body"/>
          </p:nvPr>
        </p:nvSpPr>
        <p:spPr>
          <a:xfrm>
            <a:off x="457200" y="2438400"/>
            <a:ext cx="4023360" cy="54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t>Solution</a:t>
            </a:r>
            <a:r>
              <a:rPr lang="en-US" sz="2800"/>
              <a:t>:</a:t>
            </a:r>
            <a:endParaRPr/>
          </a:p>
        </p:txBody>
      </p:sp>
      <p:pic>
        <p:nvPicPr>
          <p:cNvPr id="721" name="Google Shape;721;p50"/>
          <p:cNvPicPr preferRelativeResize="0"/>
          <p:nvPr/>
        </p:nvPicPr>
        <p:blipFill rotWithShape="1">
          <a:blip r:embed="rId4">
            <a:alphaModFix/>
          </a:blip>
          <a:srcRect b="0" l="0" r="0" t="0"/>
          <a:stretch/>
        </p:blipFill>
        <p:spPr>
          <a:xfrm>
            <a:off x="377825" y="2921000"/>
            <a:ext cx="5252544" cy="530640"/>
          </a:xfrm>
          <a:prstGeom prst="rect">
            <a:avLst/>
          </a:prstGeom>
          <a:noFill/>
          <a:ln>
            <a:noFill/>
          </a:ln>
        </p:spPr>
      </p:pic>
      <p:sp>
        <p:nvSpPr>
          <p:cNvPr id="722" name="Google Shape;722;p50"/>
          <p:cNvSpPr txBox="1"/>
          <p:nvPr>
            <p:ph idx="4" type="body"/>
          </p:nvPr>
        </p:nvSpPr>
        <p:spPr>
          <a:xfrm>
            <a:off x="6065520" y="3003440"/>
            <a:ext cx="246888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by truth table for →</a:t>
            </a:r>
            <a:endParaRPr/>
          </a:p>
        </p:txBody>
      </p:sp>
      <p:pic>
        <p:nvPicPr>
          <p:cNvPr id="723" name="Google Shape;723;p50"/>
          <p:cNvPicPr preferRelativeResize="0"/>
          <p:nvPr/>
        </p:nvPicPr>
        <p:blipFill rotWithShape="1">
          <a:blip r:embed="rId5">
            <a:alphaModFix/>
          </a:blip>
          <a:srcRect b="0" l="0" r="0" t="0"/>
          <a:stretch/>
        </p:blipFill>
        <p:spPr>
          <a:xfrm>
            <a:off x="2795585" y="3468771"/>
            <a:ext cx="2989008" cy="530640"/>
          </a:xfrm>
          <a:prstGeom prst="rect">
            <a:avLst/>
          </a:prstGeom>
          <a:noFill/>
          <a:ln>
            <a:noFill/>
          </a:ln>
        </p:spPr>
      </p:pic>
      <p:sp>
        <p:nvSpPr>
          <p:cNvPr id="724" name="Google Shape;724;p50"/>
          <p:cNvSpPr txBox="1"/>
          <p:nvPr>
            <p:ph idx="5" type="body"/>
          </p:nvPr>
        </p:nvSpPr>
        <p:spPr>
          <a:xfrm>
            <a:off x="6065520" y="3551211"/>
            <a:ext cx="292608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by the first De Morgan law</a:t>
            </a:r>
            <a:endParaRPr/>
          </a:p>
        </p:txBody>
      </p:sp>
      <p:pic>
        <p:nvPicPr>
          <p:cNvPr id="725" name="Google Shape;725;p50"/>
          <p:cNvPicPr preferRelativeResize="0"/>
          <p:nvPr/>
        </p:nvPicPr>
        <p:blipFill rotWithShape="1">
          <a:blip r:embed="rId6">
            <a:alphaModFix/>
          </a:blip>
          <a:srcRect b="0" l="0" r="0" t="0"/>
          <a:stretch/>
        </p:blipFill>
        <p:spPr>
          <a:xfrm>
            <a:off x="2795585" y="4065308"/>
            <a:ext cx="2989008" cy="530640"/>
          </a:xfrm>
          <a:prstGeom prst="rect">
            <a:avLst/>
          </a:prstGeom>
          <a:noFill/>
          <a:ln>
            <a:noFill/>
          </a:ln>
        </p:spPr>
      </p:pic>
      <p:sp>
        <p:nvSpPr>
          <p:cNvPr id="726" name="Google Shape;726;p50"/>
          <p:cNvSpPr txBox="1"/>
          <p:nvPr>
            <p:ph idx="6" type="body"/>
          </p:nvPr>
        </p:nvSpPr>
        <p:spPr>
          <a:xfrm>
            <a:off x="6065520" y="4148940"/>
            <a:ext cx="2377440" cy="10058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by associative and commutative laws</a:t>
            </a:r>
            <a:br>
              <a:rPr lang="en-US" sz="2000"/>
            </a:br>
            <a:r>
              <a:rPr lang="en-US" sz="2000"/>
              <a:t>laws for disjunction</a:t>
            </a:r>
            <a:endParaRPr/>
          </a:p>
        </p:txBody>
      </p:sp>
      <p:pic>
        <p:nvPicPr>
          <p:cNvPr id="727" name="Google Shape;727;p50"/>
          <p:cNvPicPr preferRelativeResize="0"/>
          <p:nvPr/>
        </p:nvPicPr>
        <p:blipFill rotWithShape="1">
          <a:blip r:embed="rId7">
            <a:alphaModFix/>
          </a:blip>
          <a:srcRect b="0" l="0" r="0" t="0"/>
          <a:stretch/>
        </p:blipFill>
        <p:spPr>
          <a:xfrm>
            <a:off x="2795585" y="5376954"/>
            <a:ext cx="1089000" cy="362736"/>
          </a:xfrm>
          <a:prstGeom prst="rect">
            <a:avLst/>
          </a:prstGeom>
          <a:noFill/>
          <a:ln>
            <a:noFill/>
          </a:ln>
        </p:spPr>
      </p:pic>
      <p:sp>
        <p:nvSpPr>
          <p:cNvPr id="728" name="Google Shape;728;p50"/>
          <p:cNvSpPr txBox="1"/>
          <p:nvPr>
            <p:ph idx="8" type="body"/>
          </p:nvPr>
        </p:nvSpPr>
        <p:spPr>
          <a:xfrm>
            <a:off x="6065520" y="5373930"/>
            <a:ext cx="18288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by truth tables</a:t>
            </a:r>
            <a:endParaRPr/>
          </a:p>
        </p:txBody>
      </p:sp>
      <p:pic>
        <p:nvPicPr>
          <p:cNvPr id="729" name="Google Shape;729;p50"/>
          <p:cNvPicPr preferRelativeResize="0"/>
          <p:nvPr/>
        </p:nvPicPr>
        <p:blipFill rotWithShape="1">
          <a:blip r:embed="rId8">
            <a:alphaModFix/>
          </a:blip>
          <a:srcRect b="0" l="0" r="0" t="0"/>
          <a:stretch/>
        </p:blipFill>
        <p:spPr>
          <a:xfrm>
            <a:off x="2795585" y="5960352"/>
            <a:ext cx="586080" cy="362736"/>
          </a:xfrm>
          <a:prstGeom prst="rect">
            <a:avLst/>
          </a:prstGeom>
          <a:noFill/>
          <a:ln>
            <a:noFill/>
          </a:ln>
        </p:spPr>
      </p:pic>
      <p:sp>
        <p:nvSpPr>
          <p:cNvPr id="730" name="Google Shape;730;p50"/>
          <p:cNvSpPr txBox="1"/>
          <p:nvPr>
            <p:ph idx="9" type="body"/>
          </p:nvPr>
        </p:nvSpPr>
        <p:spPr>
          <a:xfrm>
            <a:off x="6065520" y="5958840"/>
            <a:ext cx="256032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by the domination law</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51"/>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Disjunctive Normal Form (</a:t>
            </a:r>
            <a:r>
              <a:rPr i="1" lang="en-US"/>
              <a:t>optional</a:t>
            </a:r>
            <a:r>
              <a:rPr lang="en-US"/>
              <a:t>)</a:t>
            </a:r>
            <a:r>
              <a:rPr lang="en-US" sz="1500"/>
              <a:t> 1</a:t>
            </a:r>
            <a:endParaRPr/>
          </a:p>
        </p:txBody>
      </p:sp>
      <p:sp>
        <p:nvSpPr>
          <p:cNvPr id="736" name="Google Shape;736;p51"/>
          <p:cNvSpPr txBox="1"/>
          <p:nvPr>
            <p:ph idx="1" type="body"/>
          </p:nvPr>
        </p:nvSpPr>
        <p:spPr>
          <a:xfrm>
            <a:off x="457200" y="1295400"/>
            <a:ext cx="8229600" cy="312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A propositional formula is in </a:t>
            </a:r>
            <a:r>
              <a:rPr i="1" lang="en-US"/>
              <a:t>disjunctive normal form </a:t>
            </a:r>
            <a:r>
              <a:rPr lang="en-US"/>
              <a:t>if it consists of a disjunction  of (1, … ,</a:t>
            </a:r>
            <a:r>
              <a:rPr i="1" lang="en-US"/>
              <a:t>n</a:t>
            </a:r>
            <a:r>
              <a:rPr lang="en-US"/>
              <a:t>) disjuncts where each disjunct consists of a conjunction of (1, …, </a:t>
            </a:r>
            <a:r>
              <a:rPr i="1" lang="en-US"/>
              <a:t>m</a:t>
            </a:r>
            <a:r>
              <a:rPr lang="en-US"/>
              <a:t>) atomic formulas or the negation of an atomic formula.</a:t>
            </a:r>
            <a:endParaRPr/>
          </a:p>
          <a:p>
            <a:pPr indent="-342900" lvl="1" marL="457200" rtl="0" algn="l">
              <a:spcBef>
                <a:spcPts val="1800"/>
              </a:spcBef>
              <a:spcAft>
                <a:spcPts val="0"/>
              </a:spcAft>
              <a:buSzPts val="2800"/>
              <a:buChar char="•"/>
            </a:pPr>
            <a:r>
              <a:rPr lang="en-US"/>
              <a:t>Yes</a:t>
            </a:r>
            <a:endParaRPr/>
          </a:p>
        </p:txBody>
      </p:sp>
      <p:pic>
        <p:nvPicPr>
          <p:cNvPr id="737" name="Google Shape;737;p51"/>
          <p:cNvPicPr preferRelativeResize="0"/>
          <p:nvPr/>
        </p:nvPicPr>
        <p:blipFill rotWithShape="1">
          <a:blip r:embed="rId3">
            <a:alphaModFix/>
          </a:blip>
          <a:srcRect b="0" l="0" r="0" t="0"/>
          <a:stretch/>
        </p:blipFill>
        <p:spPr>
          <a:xfrm>
            <a:off x="1720850" y="3911600"/>
            <a:ext cx="3325212" cy="651240"/>
          </a:xfrm>
          <a:prstGeom prst="rect">
            <a:avLst/>
          </a:prstGeom>
          <a:noFill/>
          <a:ln>
            <a:noFill/>
          </a:ln>
        </p:spPr>
      </p:pic>
      <p:sp>
        <p:nvSpPr>
          <p:cNvPr id="738" name="Google Shape;738;p51"/>
          <p:cNvSpPr txBox="1"/>
          <p:nvPr>
            <p:ph idx="2" type="body"/>
          </p:nvPr>
        </p:nvSpPr>
        <p:spPr>
          <a:xfrm>
            <a:off x="457200" y="4648200"/>
            <a:ext cx="1295400" cy="533400"/>
          </a:xfrm>
          <a:prstGeom prst="rect">
            <a:avLst/>
          </a:prstGeom>
          <a:noFill/>
          <a:ln>
            <a:noFill/>
          </a:ln>
        </p:spPr>
        <p:txBody>
          <a:bodyPr anchorCtr="0" anchor="t" bIns="45700" lIns="91425" spcFirstLastPara="1" rIns="91425" wrap="square" tIns="45700">
            <a:noAutofit/>
          </a:bodyPr>
          <a:lstStyle/>
          <a:p>
            <a:pPr indent="-342900" lvl="1" marL="457200" rtl="0" algn="l">
              <a:spcBef>
                <a:spcPts val="0"/>
              </a:spcBef>
              <a:spcAft>
                <a:spcPts val="0"/>
              </a:spcAft>
              <a:buSzPts val="2800"/>
              <a:buChar char="•"/>
            </a:pPr>
            <a:r>
              <a:rPr lang="en-US"/>
              <a:t>No</a:t>
            </a:r>
            <a:endParaRPr/>
          </a:p>
        </p:txBody>
      </p:sp>
      <p:pic>
        <p:nvPicPr>
          <p:cNvPr id="739" name="Google Shape;739;p51"/>
          <p:cNvPicPr preferRelativeResize="0"/>
          <p:nvPr/>
        </p:nvPicPr>
        <p:blipFill rotWithShape="1">
          <a:blip r:embed="rId4">
            <a:alphaModFix/>
          </a:blip>
          <a:srcRect b="0" l="0" r="0" t="0"/>
          <a:stretch/>
        </p:blipFill>
        <p:spPr>
          <a:xfrm>
            <a:off x="1720850" y="4594225"/>
            <a:ext cx="1919287" cy="652463"/>
          </a:xfrm>
          <a:prstGeom prst="rect">
            <a:avLst/>
          </a:prstGeom>
          <a:noFill/>
          <a:ln>
            <a:noFill/>
          </a:ln>
        </p:spPr>
      </p:pic>
      <p:sp>
        <p:nvSpPr>
          <p:cNvPr id="740" name="Google Shape;740;p51"/>
          <p:cNvSpPr txBox="1"/>
          <p:nvPr>
            <p:ph idx="3" type="body"/>
          </p:nvPr>
        </p:nvSpPr>
        <p:spPr>
          <a:xfrm>
            <a:off x="457200" y="5410200"/>
            <a:ext cx="8229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Disjunctive Normal Form is important for the circuit design methods discussed in Chapter 12.</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2"/>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Disjunctive Normal Form (optional)</a:t>
            </a:r>
            <a:r>
              <a:rPr lang="en-US" sz="1500"/>
              <a:t> 2</a:t>
            </a:r>
            <a:endParaRPr/>
          </a:p>
        </p:txBody>
      </p:sp>
      <p:sp>
        <p:nvSpPr>
          <p:cNvPr id="746" name="Google Shape;746;p52"/>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600"/>
              <a:buFont typeface="Arial"/>
              <a:buNone/>
            </a:pPr>
            <a:r>
              <a:rPr b="1" lang="en-US" sz="2600"/>
              <a:t> Example</a:t>
            </a:r>
            <a:r>
              <a:rPr lang="en-US" sz="2600"/>
              <a:t>: Show that every compound proposition can be put in disjunctive normal form. </a:t>
            </a:r>
            <a:endParaRPr/>
          </a:p>
          <a:p>
            <a:pPr indent="0" lvl="0" marL="0" rtl="0" algn="l">
              <a:spcBef>
                <a:spcPts val="1800"/>
              </a:spcBef>
              <a:spcAft>
                <a:spcPts val="0"/>
              </a:spcAft>
              <a:buClr>
                <a:schemeClr val="dk1"/>
              </a:buClr>
              <a:buSzPts val="2600"/>
              <a:buFont typeface="Arial"/>
              <a:buNone/>
            </a:pPr>
            <a:r>
              <a:rPr b="1" lang="en-US" sz="2600"/>
              <a:t>Solution</a:t>
            </a:r>
            <a:r>
              <a:rPr lang="en-US" sz="2600"/>
              <a:t>: Construct the truth table for the proposition. Then an equivalent proposition is the disjunction with </a:t>
            </a:r>
            <a:r>
              <a:rPr i="1" lang="en-US" sz="2600"/>
              <a:t>n</a:t>
            </a:r>
            <a:r>
              <a:rPr lang="en-US" sz="2600"/>
              <a:t> disjuncts (where </a:t>
            </a:r>
            <a:r>
              <a:rPr i="1" lang="en-US" sz="2600"/>
              <a:t>n</a:t>
            </a:r>
            <a:r>
              <a:rPr lang="en-US" sz="2600"/>
              <a:t> is the number of rows for which the formula evaluates to </a:t>
            </a:r>
            <a:r>
              <a:rPr b="1" lang="en-US" sz="2600"/>
              <a:t>T)</a:t>
            </a:r>
            <a:r>
              <a:rPr lang="en-US" sz="2600"/>
              <a:t>. Each disjunct has m conjuncts where </a:t>
            </a:r>
            <a:r>
              <a:rPr i="1" lang="en-US" sz="2600"/>
              <a:t>m</a:t>
            </a:r>
            <a:r>
              <a:rPr lang="en-US" sz="2600"/>
              <a:t> is the number of distinct propositional variables. Each conjunct includes the positive form of the propositional variable if the variable is assigned </a:t>
            </a:r>
            <a:r>
              <a:rPr b="1" lang="en-US" sz="2600"/>
              <a:t>T </a:t>
            </a:r>
            <a:r>
              <a:rPr lang="en-US" sz="2600"/>
              <a:t>in that row and the negated form if the variable is assigned </a:t>
            </a:r>
            <a:r>
              <a:rPr b="1" lang="en-US" sz="2600"/>
              <a:t>F</a:t>
            </a:r>
            <a:r>
              <a:rPr lang="en-US" sz="2600"/>
              <a:t> in that row. This proposition is in  disjunctive normal from.</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3"/>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Disjunctive Normal Form (optional)</a:t>
            </a:r>
            <a:r>
              <a:rPr lang="en-US" sz="1500"/>
              <a:t> 3</a:t>
            </a:r>
            <a:endParaRPr/>
          </a:p>
        </p:txBody>
      </p:sp>
      <p:sp>
        <p:nvSpPr>
          <p:cNvPr id="752" name="Google Shape;752;p53"/>
          <p:cNvSpPr txBox="1"/>
          <p:nvPr>
            <p:ph idx="1" type="body"/>
          </p:nvPr>
        </p:nvSpPr>
        <p:spPr>
          <a:xfrm>
            <a:off x="457200" y="1295400"/>
            <a:ext cx="8229600" cy="10972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a:t>Example</a:t>
            </a:r>
            <a:r>
              <a:rPr lang="en-US"/>
              <a:t>: Find the Disjunctive Normal Form (DNF) of</a:t>
            </a:r>
            <a:endParaRPr/>
          </a:p>
        </p:txBody>
      </p:sp>
      <p:pic>
        <p:nvPicPr>
          <p:cNvPr id="753" name="Google Shape;753;p53"/>
          <p:cNvPicPr preferRelativeResize="0"/>
          <p:nvPr/>
        </p:nvPicPr>
        <p:blipFill rotWithShape="1">
          <a:blip r:embed="rId3">
            <a:alphaModFix/>
          </a:blip>
          <a:srcRect b="0" l="0" r="0" t="0"/>
          <a:stretch/>
        </p:blipFill>
        <p:spPr>
          <a:xfrm>
            <a:off x="2363160" y="2400600"/>
            <a:ext cx="2589840" cy="723600"/>
          </a:xfrm>
          <a:prstGeom prst="rect">
            <a:avLst/>
          </a:prstGeom>
          <a:noFill/>
          <a:ln>
            <a:noFill/>
          </a:ln>
        </p:spPr>
      </p:pic>
      <p:sp>
        <p:nvSpPr>
          <p:cNvPr id="754" name="Google Shape;754;p53"/>
          <p:cNvSpPr txBox="1"/>
          <p:nvPr>
            <p:ph idx="2" type="body"/>
          </p:nvPr>
        </p:nvSpPr>
        <p:spPr>
          <a:xfrm>
            <a:off x="457200" y="3505200"/>
            <a:ext cx="8229600" cy="10972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a:t>Solution</a:t>
            </a:r>
            <a:r>
              <a:rPr lang="en-US"/>
              <a:t>: This proposition is true when </a:t>
            </a:r>
            <a:r>
              <a:rPr i="1" lang="en-US"/>
              <a:t>r</a:t>
            </a:r>
            <a:r>
              <a:rPr lang="en-US"/>
              <a:t> is false or when both </a:t>
            </a:r>
            <a:r>
              <a:rPr i="1" lang="en-US"/>
              <a:t>p</a:t>
            </a:r>
            <a:r>
              <a:rPr lang="en-US"/>
              <a:t> and </a:t>
            </a:r>
            <a:r>
              <a:rPr i="1" lang="en-US"/>
              <a:t>q</a:t>
            </a:r>
            <a:r>
              <a:rPr lang="en-US"/>
              <a:t> are false.</a:t>
            </a:r>
            <a:endParaRPr/>
          </a:p>
        </p:txBody>
      </p:sp>
      <p:pic>
        <p:nvPicPr>
          <p:cNvPr id="755" name="Google Shape;755;p53"/>
          <p:cNvPicPr preferRelativeResize="0"/>
          <p:nvPr/>
        </p:nvPicPr>
        <p:blipFill rotWithShape="1">
          <a:blip r:embed="rId4">
            <a:alphaModFix/>
          </a:blip>
          <a:srcRect b="0" l="0" r="0" t="0"/>
          <a:stretch/>
        </p:blipFill>
        <p:spPr>
          <a:xfrm>
            <a:off x="2173288" y="4800600"/>
            <a:ext cx="2970212" cy="723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4"/>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Conjunctive Normal Form (optional)</a:t>
            </a:r>
            <a:r>
              <a:rPr lang="en-US" sz="1500"/>
              <a:t> 1</a:t>
            </a:r>
            <a:endParaRPr/>
          </a:p>
        </p:txBody>
      </p:sp>
      <p:sp>
        <p:nvSpPr>
          <p:cNvPr id="761" name="Google Shape;761;p54"/>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A compound proposition is in </a:t>
            </a:r>
            <a:r>
              <a:rPr i="1" lang="en-US" sz="2800"/>
              <a:t>Conjunctive Normal Form </a:t>
            </a:r>
            <a:r>
              <a:rPr lang="en-US" sz="2800"/>
              <a:t>(CNF) if it is a conjunction of disjunctions.</a:t>
            </a:r>
            <a:endParaRPr/>
          </a:p>
          <a:p>
            <a:pPr indent="0" lvl="0" marL="0" rtl="0" algn="l">
              <a:spcBef>
                <a:spcPts val="900"/>
              </a:spcBef>
              <a:spcAft>
                <a:spcPts val="0"/>
              </a:spcAft>
              <a:buClr>
                <a:schemeClr val="dk1"/>
              </a:buClr>
              <a:buSzPts val="2800"/>
              <a:buNone/>
            </a:pPr>
            <a:r>
              <a:rPr lang="en-US" sz="2800"/>
              <a:t>Every proposition can be put in an equivalent CNF.</a:t>
            </a:r>
            <a:endParaRPr/>
          </a:p>
          <a:p>
            <a:pPr indent="0" lvl="0" marL="0" rtl="0" algn="l">
              <a:spcBef>
                <a:spcPts val="900"/>
              </a:spcBef>
              <a:spcAft>
                <a:spcPts val="0"/>
              </a:spcAft>
              <a:buClr>
                <a:schemeClr val="dk1"/>
              </a:buClr>
              <a:buSzPts val="2800"/>
              <a:buNone/>
            </a:pPr>
            <a:r>
              <a:rPr lang="en-US" sz="2800"/>
              <a:t>Conjunctive Normal Form (CNF) can be obtained by eliminating implications, moving negation inwards and using the distributive  and associative laws.</a:t>
            </a:r>
            <a:endParaRPr/>
          </a:p>
          <a:p>
            <a:pPr indent="0" lvl="0" marL="0" rtl="0" algn="l">
              <a:spcBef>
                <a:spcPts val="900"/>
              </a:spcBef>
              <a:spcAft>
                <a:spcPts val="0"/>
              </a:spcAft>
              <a:buClr>
                <a:schemeClr val="dk1"/>
              </a:buClr>
              <a:buSzPts val="2800"/>
              <a:buNone/>
            </a:pPr>
            <a:r>
              <a:rPr lang="en-US" sz="2800"/>
              <a:t>Important in resolution theorem proving used in artificial Intelligence (AI).</a:t>
            </a:r>
            <a:endParaRPr/>
          </a:p>
          <a:p>
            <a:pPr indent="0" lvl="0" marL="0" rtl="0" algn="l">
              <a:spcBef>
                <a:spcPts val="900"/>
              </a:spcBef>
              <a:spcAft>
                <a:spcPts val="0"/>
              </a:spcAft>
              <a:buClr>
                <a:schemeClr val="dk1"/>
              </a:buClr>
              <a:buSzPts val="2800"/>
              <a:buNone/>
            </a:pPr>
            <a:r>
              <a:rPr lang="en-US" sz="2800"/>
              <a:t>A compound proposition can be put in conjunctive normal form through repeated application of the logical equivalences covered earlier.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5"/>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Conjunctive Normal Form (optional)</a:t>
            </a:r>
            <a:r>
              <a:rPr lang="en-US" sz="1500"/>
              <a:t> 2</a:t>
            </a:r>
            <a:endParaRPr/>
          </a:p>
        </p:txBody>
      </p:sp>
      <p:sp>
        <p:nvSpPr>
          <p:cNvPr id="767" name="Google Shape;767;p55"/>
          <p:cNvSpPr txBox="1"/>
          <p:nvPr>
            <p:ph idx="1" type="body"/>
          </p:nvPr>
        </p:nvSpPr>
        <p:spPr>
          <a:xfrm>
            <a:off x="457200" y="1295400"/>
            <a:ext cx="8229600" cy="54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a:t>Example</a:t>
            </a:r>
            <a:r>
              <a:rPr lang="en-US"/>
              <a:t>: Put the following into CNF:</a:t>
            </a:r>
            <a:endParaRPr/>
          </a:p>
        </p:txBody>
      </p:sp>
      <p:pic>
        <p:nvPicPr>
          <p:cNvPr id="768" name="Google Shape;768;p55"/>
          <p:cNvPicPr preferRelativeResize="0"/>
          <p:nvPr/>
        </p:nvPicPr>
        <p:blipFill rotWithShape="1">
          <a:blip r:embed="rId3">
            <a:alphaModFix/>
          </a:blip>
          <a:srcRect b="0" l="0" r="0" t="0"/>
          <a:stretch/>
        </p:blipFill>
        <p:spPr>
          <a:xfrm>
            <a:off x="3505200" y="1912938"/>
            <a:ext cx="3497256" cy="651240"/>
          </a:xfrm>
          <a:prstGeom prst="rect">
            <a:avLst/>
          </a:prstGeom>
          <a:noFill/>
          <a:ln>
            <a:noFill/>
          </a:ln>
        </p:spPr>
      </p:pic>
      <p:sp>
        <p:nvSpPr>
          <p:cNvPr id="769" name="Google Shape;769;p55"/>
          <p:cNvSpPr txBox="1"/>
          <p:nvPr>
            <p:ph idx="2" type="body"/>
          </p:nvPr>
        </p:nvSpPr>
        <p:spPr>
          <a:xfrm>
            <a:off x="457200" y="2514600"/>
            <a:ext cx="8229600" cy="11887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a:t>Solution:</a:t>
            </a:r>
            <a:endParaRPr/>
          </a:p>
          <a:p>
            <a:pPr indent="-512064" lvl="1" marL="603504" rtl="0" algn="l">
              <a:spcBef>
                <a:spcPts val="1800"/>
              </a:spcBef>
              <a:spcAft>
                <a:spcPts val="0"/>
              </a:spcAft>
              <a:buSzPts val="2800"/>
              <a:buFont typeface="Calibri"/>
              <a:buAutoNum type="arabicPeriod"/>
            </a:pPr>
            <a:r>
              <a:rPr lang="en-US"/>
              <a:t>Eliminate implication signs:</a:t>
            </a:r>
            <a:endParaRPr/>
          </a:p>
        </p:txBody>
      </p:sp>
      <p:pic>
        <p:nvPicPr>
          <p:cNvPr id="770" name="Google Shape;770;p55"/>
          <p:cNvPicPr preferRelativeResize="0"/>
          <p:nvPr/>
        </p:nvPicPr>
        <p:blipFill rotWithShape="1">
          <a:blip r:embed="rId4">
            <a:alphaModFix/>
          </a:blip>
          <a:srcRect b="0" l="0" r="0" t="0"/>
          <a:stretch/>
        </p:blipFill>
        <p:spPr>
          <a:xfrm>
            <a:off x="2817813" y="3768725"/>
            <a:ext cx="3668713" cy="650875"/>
          </a:xfrm>
          <a:prstGeom prst="rect">
            <a:avLst/>
          </a:prstGeom>
          <a:noFill/>
          <a:ln>
            <a:noFill/>
          </a:ln>
        </p:spPr>
      </p:pic>
      <p:sp>
        <p:nvSpPr>
          <p:cNvPr id="771" name="Google Shape;771;p55"/>
          <p:cNvSpPr txBox="1"/>
          <p:nvPr>
            <p:ph idx="3" type="body"/>
          </p:nvPr>
        </p:nvSpPr>
        <p:spPr>
          <a:xfrm>
            <a:off x="457200" y="4404360"/>
            <a:ext cx="8229600" cy="548640"/>
          </a:xfrm>
          <a:prstGeom prst="rect">
            <a:avLst/>
          </a:prstGeom>
          <a:noFill/>
          <a:ln>
            <a:noFill/>
          </a:ln>
        </p:spPr>
        <p:txBody>
          <a:bodyPr anchorCtr="0" anchor="t" bIns="45700" lIns="91425" spcFirstLastPara="1" rIns="91425" wrap="square" tIns="45700">
            <a:noAutofit/>
          </a:bodyPr>
          <a:lstStyle/>
          <a:p>
            <a:pPr indent="-512064" lvl="1" marL="603504" rtl="0" algn="l">
              <a:spcBef>
                <a:spcPts val="0"/>
              </a:spcBef>
              <a:spcAft>
                <a:spcPts val="0"/>
              </a:spcAft>
              <a:buSzPts val="2800"/>
              <a:buFont typeface="Calibri"/>
              <a:buAutoNum type="arabicPeriod" startAt="2"/>
            </a:pPr>
            <a:r>
              <a:rPr lang="en-US"/>
              <a:t>Move negation inwards; eliminate double negation:</a:t>
            </a:r>
            <a:endParaRPr/>
          </a:p>
        </p:txBody>
      </p:sp>
      <p:pic>
        <p:nvPicPr>
          <p:cNvPr id="772" name="Google Shape;772;p55"/>
          <p:cNvPicPr preferRelativeResize="0"/>
          <p:nvPr/>
        </p:nvPicPr>
        <p:blipFill rotWithShape="1">
          <a:blip r:embed="rId5">
            <a:alphaModFix/>
          </a:blip>
          <a:srcRect b="0" l="0" r="0" t="0"/>
          <a:stretch/>
        </p:blipFill>
        <p:spPr>
          <a:xfrm>
            <a:off x="2817813" y="4876800"/>
            <a:ext cx="3359150" cy="650875"/>
          </a:xfrm>
          <a:prstGeom prst="rect">
            <a:avLst/>
          </a:prstGeom>
          <a:noFill/>
          <a:ln>
            <a:noFill/>
          </a:ln>
        </p:spPr>
      </p:pic>
      <p:sp>
        <p:nvSpPr>
          <p:cNvPr id="773" name="Google Shape;773;p55"/>
          <p:cNvSpPr txBox="1"/>
          <p:nvPr>
            <p:ph idx="4" type="body"/>
          </p:nvPr>
        </p:nvSpPr>
        <p:spPr>
          <a:xfrm>
            <a:off x="457200" y="5486400"/>
            <a:ext cx="8229600" cy="548640"/>
          </a:xfrm>
          <a:prstGeom prst="rect">
            <a:avLst/>
          </a:prstGeom>
          <a:noFill/>
          <a:ln>
            <a:noFill/>
          </a:ln>
        </p:spPr>
        <p:txBody>
          <a:bodyPr anchorCtr="0" anchor="t" bIns="45700" lIns="91425" spcFirstLastPara="1" rIns="91425" wrap="square" tIns="45700">
            <a:noAutofit/>
          </a:bodyPr>
          <a:lstStyle/>
          <a:p>
            <a:pPr indent="-514350" lvl="1" marL="605790" rtl="0" algn="l">
              <a:spcBef>
                <a:spcPts val="0"/>
              </a:spcBef>
              <a:spcAft>
                <a:spcPts val="0"/>
              </a:spcAft>
              <a:buSzPts val="2800"/>
              <a:buFont typeface="Calibri"/>
              <a:buAutoNum type="arabicPeriod" startAt="3"/>
            </a:pPr>
            <a:r>
              <a:rPr lang="en-US"/>
              <a:t>Convert to CNF using associative/distributive laws</a:t>
            </a:r>
            <a:endParaRPr/>
          </a:p>
        </p:txBody>
      </p:sp>
      <p:pic>
        <p:nvPicPr>
          <p:cNvPr id="774" name="Google Shape;774;p55"/>
          <p:cNvPicPr preferRelativeResize="0"/>
          <p:nvPr/>
        </p:nvPicPr>
        <p:blipFill rotWithShape="1">
          <a:blip r:embed="rId6">
            <a:alphaModFix/>
          </a:blip>
          <a:srcRect b="0" l="0" r="0" t="0"/>
          <a:stretch/>
        </p:blipFill>
        <p:spPr>
          <a:xfrm>
            <a:off x="2817813" y="5978525"/>
            <a:ext cx="4868862" cy="650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56"/>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Propositional Satisfiability</a:t>
            </a:r>
            <a:endParaRPr/>
          </a:p>
        </p:txBody>
      </p:sp>
      <p:sp>
        <p:nvSpPr>
          <p:cNvPr id="780" name="Google Shape;780;p56"/>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A compound proposition is </a:t>
            </a:r>
            <a:r>
              <a:rPr i="1" lang="en-US"/>
              <a:t>satisfiable</a:t>
            </a:r>
            <a:r>
              <a:rPr b="1" lang="en-US"/>
              <a:t> </a:t>
            </a:r>
            <a:r>
              <a:rPr lang="en-US"/>
              <a:t>if there is an assignment of truth values to its variables that make it true. When no such assignments exist, the compound proposition is </a:t>
            </a:r>
            <a:r>
              <a:rPr i="1" lang="en-US"/>
              <a:t>unsatisfiable</a:t>
            </a:r>
            <a:r>
              <a:rPr lang="en-US"/>
              <a:t>.</a:t>
            </a:r>
            <a:endParaRPr/>
          </a:p>
          <a:p>
            <a:pPr indent="0" lvl="0" marL="0" rtl="0" algn="l">
              <a:spcBef>
                <a:spcPts val="2400"/>
              </a:spcBef>
              <a:spcAft>
                <a:spcPts val="0"/>
              </a:spcAft>
              <a:buClr>
                <a:schemeClr val="dk1"/>
              </a:buClr>
              <a:buSzPts val="3200"/>
              <a:buNone/>
            </a:pPr>
            <a:r>
              <a:rPr lang="en-US"/>
              <a:t>A compound proposition is unsatisfiable if and only if its negation is a tautology.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57"/>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Questions on Propositional Satisfiability</a:t>
            </a:r>
            <a:endParaRPr/>
          </a:p>
        </p:txBody>
      </p:sp>
      <p:sp>
        <p:nvSpPr>
          <p:cNvPr id="786" name="Google Shape;786;p57"/>
          <p:cNvSpPr txBox="1"/>
          <p:nvPr>
            <p:ph idx="1" type="body"/>
          </p:nvPr>
        </p:nvSpPr>
        <p:spPr>
          <a:xfrm>
            <a:off x="457200" y="1295400"/>
            <a:ext cx="82296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t>Example</a:t>
            </a:r>
            <a:r>
              <a:rPr lang="en-US" sz="2800"/>
              <a:t>: Determine the satisfiability of the following compound propositions:</a:t>
            </a:r>
            <a:endParaRPr/>
          </a:p>
        </p:txBody>
      </p:sp>
      <p:pic>
        <p:nvPicPr>
          <p:cNvPr id="787" name="Google Shape;787;p57"/>
          <p:cNvPicPr preferRelativeResize="0"/>
          <p:nvPr/>
        </p:nvPicPr>
        <p:blipFill rotWithShape="1">
          <a:blip r:embed="rId3">
            <a:alphaModFix/>
          </a:blip>
          <a:srcRect b="0" l="0" r="0" t="0"/>
          <a:stretch/>
        </p:blipFill>
        <p:spPr>
          <a:xfrm>
            <a:off x="2051844" y="2209800"/>
            <a:ext cx="5040313" cy="650875"/>
          </a:xfrm>
          <a:prstGeom prst="rect">
            <a:avLst/>
          </a:prstGeom>
          <a:noFill/>
          <a:ln>
            <a:noFill/>
          </a:ln>
        </p:spPr>
      </p:pic>
      <p:sp>
        <p:nvSpPr>
          <p:cNvPr id="788" name="Google Shape;788;p57"/>
          <p:cNvSpPr txBox="1"/>
          <p:nvPr>
            <p:ph idx="2" type="body"/>
          </p:nvPr>
        </p:nvSpPr>
        <p:spPr>
          <a:xfrm>
            <a:off x="457200" y="2819400"/>
            <a:ext cx="8229600" cy="54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t>Solution</a:t>
            </a:r>
            <a:r>
              <a:rPr lang="en-US" sz="2800"/>
              <a:t>: Satisfiable. Assign </a:t>
            </a:r>
            <a:r>
              <a:rPr b="1" lang="en-US" sz="2800"/>
              <a:t>T</a:t>
            </a:r>
            <a:r>
              <a:rPr lang="en-US" sz="2800"/>
              <a:t> to </a:t>
            </a:r>
            <a:r>
              <a:rPr i="1" lang="en-US" sz="2800"/>
              <a:t>p, q, </a:t>
            </a:r>
            <a:r>
              <a:rPr lang="en-US" sz="2800"/>
              <a:t>and </a:t>
            </a:r>
            <a:r>
              <a:rPr i="1" lang="en-US" sz="2800"/>
              <a:t>r</a:t>
            </a:r>
            <a:r>
              <a:rPr lang="en-US" sz="2800"/>
              <a:t>.</a:t>
            </a:r>
            <a:endParaRPr/>
          </a:p>
        </p:txBody>
      </p:sp>
      <p:pic>
        <p:nvPicPr>
          <p:cNvPr id="789" name="Google Shape;789;p57"/>
          <p:cNvPicPr preferRelativeResize="0"/>
          <p:nvPr/>
        </p:nvPicPr>
        <p:blipFill rotWithShape="1">
          <a:blip r:embed="rId4">
            <a:alphaModFix/>
          </a:blip>
          <a:srcRect b="0" l="0" r="0" t="0"/>
          <a:stretch/>
        </p:blipFill>
        <p:spPr>
          <a:xfrm>
            <a:off x="2189163" y="3352800"/>
            <a:ext cx="4765675" cy="650875"/>
          </a:xfrm>
          <a:prstGeom prst="rect">
            <a:avLst/>
          </a:prstGeom>
          <a:noFill/>
          <a:ln>
            <a:noFill/>
          </a:ln>
        </p:spPr>
      </p:pic>
      <p:sp>
        <p:nvSpPr>
          <p:cNvPr id="790" name="Google Shape;790;p57"/>
          <p:cNvSpPr txBox="1"/>
          <p:nvPr>
            <p:ph idx="3" type="body"/>
          </p:nvPr>
        </p:nvSpPr>
        <p:spPr>
          <a:xfrm>
            <a:off x="457200" y="4038600"/>
            <a:ext cx="8229600" cy="54864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SzPts val="2800"/>
              <a:buNone/>
            </a:pPr>
            <a:r>
              <a:rPr b="1" lang="en-US"/>
              <a:t>Solution:</a:t>
            </a:r>
            <a:r>
              <a:rPr lang="en-US"/>
              <a:t> Satisfiable. Assign </a:t>
            </a:r>
            <a:r>
              <a:rPr b="1" lang="en-US"/>
              <a:t>T</a:t>
            </a:r>
            <a:r>
              <a:rPr lang="en-US"/>
              <a:t> to </a:t>
            </a:r>
            <a:r>
              <a:rPr i="1" lang="en-US"/>
              <a:t>p </a:t>
            </a:r>
            <a:r>
              <a:rPr lang="en-US"/>
              <a:t>and</a:t>
            </a:r>
            <a:r>
              <a:rPr i="1" lang="en-US"/>
              <a:t> </a:t>
            </a:r>
            <a:r>
              <a:rPr b="1" i="1" lang="en-US"/>
              <a:t>F</a:t>
            </a:r>
            <a:r>
              <a:rPr i="1" lang="en-US"/>
              <a:t> </a:t>
            </a:r>
            <a:r>
              <a:rPr lang="en-US"/>
              <a:t>to</a:t>
            </a:r>
            <a:r>
              <a:rPr i="1" lang="en-US"/>
              <a:t> q</a:t>
            </a:r>
            <a:r>
              <a:rPr lang="en-US"/>
              <a:t>.</a:t>
            </a:r>
            <a:endParaRPr/>
          </a:p>
        </p:txBody>
      </p:sp>
      <p:pic>
        <p:nvPicPr>
          <p:cNvPr id="791" name="Google Shape;791;p57"/>
          <p:cNvPicPr preferRelativeResize="0"/>
          <p:nvPr/>
        </p:nvPicPr>
        <p:blipFill rotWithShape="1">
          <a:blip r:embed="rId5">
            <a:alphaModFix/>
          </a:blip>
          <a:srcRect b="0" l="0" r="0" t="0"/>
          <a:stretch/>
        </p:blipFill>
        <p:spPr>
          <a:xfrm>
            <a:off x="278406" y="4626840"/>
            <a:ext cx="8587188" cy="554760"/>
          </a:xfrm>
          <a:prstGeom prst="rect">
            <a:avLst/>
          </a:prstGeom>
          <a:noFill/>
          <a:ln>
            <a:noFill/>
          </a:ln>
        </p:spPr>
      </p:pic>
      <p:sp>
        <p:nvSpPr>
          <p:cNvPr id="792" name="Google Shape;792;p57"/>
          <p:cNvSpPr txBox="1"/>
          <p:nvPr>
            <p:ph idx="4" type="body"/>
          </p:nvPr>
        </p:nvSpPr>
        <p:spPr>
          <a:xfrm>
            <a:off x="457200" y="5257800"/>
            <a:ext cx="822960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b="1" lang="en-US" sz="2800"/>
              <a:t>Solution: </a:t>
            </a:r>
            <a:r>
              <a:rPr lang="en-US" sz="2800"/>
              <a:t>Not satisfiable. Check each possible assignment of truth values to the propositional variables and none will make the proposition true.</a:t>
            </a:r>
            <a:endParaRPr b="1"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58"/>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Notation</a:t>
            </a:r>
            <a:endParaRPr/>
          </a:p>
        </p:txBody>
      </p:sp>
      <p:pic>
        <p:nvPicPr>
          <p:cNvPr id="798" name="Google Shape;798;p58"/>
          <p:cNvPicPr preferRelativeResize="0"/>
          <p:nvPr/>
        </p:nvPicPr>
        <p:blipFill rotWithShape="1">
          <a:blip r:embed="rId3">
            <a:alphaModFix/>
          </a:blip>
          <a:srcRect b="0" l="0" r="0" t="0"/>
          <a:stretch/>
        </p:blipFill>
        <p:spPr>
          <a:xfrm>
            <a:off x="1276380" y="1676400"/>
            <a:ext cx="6591240" cy="2018520"/>
          </a:xfrm>
          <a:prstGeom prst="rect">
            <a:avLst/>
          </a:prstGeom>
          <a:noFill/>
          <a:ln>
            <a:noFill/>
          </a:ln>
        </p:spPr>
      </p:pic>
      <p:sp>
        <p:nvSpPr>
          <p:cNvPr id="799" name="Google Shape;799;p58"/>
          <p:cNvSpPr txBox="1"/>
          <p:nvPr>
            <p:ph idx="1" type="body"/>
          </p:nvPr>
        </p:nvSpPr>
        <p:spPr>
          <a:xfrm>
            <a:off x="2590800" y="4572000"/>
            <a:ext cx="39624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en-US" sz="2400"/>
              <a:t>Needed for the next example.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59"/>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Sudoku</a:t>
            </a:r>
            <a:endParaRPr/>
          </a:p>
        </p:txBody>
      </p:sp>
      <p:sp>
        <p:nvSpPr>
          <p:cNvPr id="805" name="Google Shape;805;p59"/>
          <p:cNvSpPr txBox="1"/>
          <p:nvPr>
            <p:ph idx="1" type="body"/>
          </p:nvPr>
        </p:nvSpPr>
        <p:spPr>
          <a:xfrm>
            <a:off x="457200" y="1295400"/>
            <a:ext cx="8046720" cy="396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A </a:t>
            </a:r>
            <a:r>
              <a:rPr b="1" lang="en-US" sz="2800"/>
              <a:t> Sudoku puzzle </a:t>
            </a:r>
            <a:r>
              <a:rPr lang="en-US" sz="2800"/>
              <a:t>is represented by a 9</a:t>
            </a:r>
            <a:r>
              <a:rPr lang="en-US" sz="2800">
                <a:latin typeface="Arial"/>
                <a:ea typeface="Arial"/>
                <a:cs typeface="Arial"/>
                <a:sym typeface="Arial"/>
              </a:rPr>
              <a:t>×</a:t>
            </a:r>
            <a:r>
              <a:rPr lang="en-US" sz="2800"/>
              <a:t>9 grid made up of nine 3</a:t>
            </a:r>
            <a:r>
              <a:rPr lang="en-US" sz="2800">
                <a:latin typeface="Arial"/>
                <a:ea typeface="Arial"/>
                <a:cs typeface="Arial"/>
                <a:sym typeface="Arial"/>
              </a:rPr>
              <a:t>×</a:t>
            </a:r>
            <a:r>
              <a:rPr lang="en-US" sz="2800"/>
              <a:t>3 subgrids, known as </a:t>
            </a:r>
            <a:r>
              <a:rPr b="1" lang="en-US" sz="2800"/>
              <a:t>blocks</a:t>
            </a:r>
            <a:r>
              <a:rPr lang="en-US" sz="2800"/>
              <a:t>. Some of the 81 cells of the puzzle are assigned one of the numbers 1,2, …, 9.</a:t>
            </a:r>
            <a:endParaRPr/>
          </a:p>
          <a:p>
            <a:pPr indent="0" lvl="0" marL="0" rtl="0" algn="l">
              <a:spcBef>
                <a:spcPts val="1800"/>
              </a:spcBef>
              <a:spcAft>
                <a:spcPts val="0"/>
              </a:spcAft>
              <a:buClr>
                <a:schemeClr val="dk1"/>
              </a:buClr>
              <a:buSzPts val="2800"/>
              <a:buFont typeface="Arial"/>
              <a:buNone/>
            </a:pPr>
            <a:r>
              <a:rPr lang="en-US" sz="2800"/>
              <a:t>The puzzle is solved by assigning numbers to each blank cell so that every row, column and block contains each of the nine possible numbers.</a:t>
            </a:r>
            <a:endParaRPr/>
          </a:p>
          <a:p>
            <a:pPr indent="0" lvl="0" marL="0" rtl="0" algn="l">
              <a:spcBef>
                <a:spcPts val="1800"/>
              </a:spcBef>
              <a:spcAft>
                <a:spcPts val="0"/>
              </a:spcAft>
              <a:buClr>
                <a:schemeClr val="dk1"/>
              </a:buClr>
              <a:buSzPts val="2800"/>
              <a:buFont typeface="Arial"/>
              <a:buNone/>
            </a:pPr>
            <a:r>
              <a:rPr lang="en-US" sz="2800"/>
              <a:t>Example</a:t>
            </a:r>
            <a:endParaRPr/>
          </a:p>
        </p:txBody>
      </p:sp>
      <p:pic>
        <p:nvPicPr>
          <p:cNvPr id="806" name="Google Shape;806;p59"/>
          <p:cNvPicPr preferRelativeResize="0"/>
          <p:nvPr>
            <p:ph idx="2" type="body"/>
          </p:nvPr>
        </p:nvPicPr>
        <p:blipFill rotWithShape="1">
          <a:blip r:embed="rId3">
            <a:alphaModFix/>
          </a:blip>
          <a:srcRect b="0" l="0" r="0" t="0"/>
          <a:stretch/>
        </p:blipFill>
        <p:spPr>
          <a:xfrm>
            <a:off x="5562599" y="4648200"/>
            <a:ext cx="1928111" cy="19202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Propositions</a:t>
            </a:r>
            <a:endParaRPr/>
          </a:p>
        </p:txBody>
      </p:sp>
      <p:sp>
        <p:nvSpPr>
          <p:cNvPr id="374" name="Google Shape;374;p6"/>
          <p:cNvSpPr txBox="1"/>
          <p:nvPr>
            <p:ph idx="1" type="body"/>
          </p:nvPr>
        </p:nvSpPr>
        <p:spPr>
          <a:xfrm>
            <a:off x="457200" y="1295400"/>
            <a:ext cx="832104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A </a:t>
            </a:r>
            <a:r>
              <a:rPr i="1" lang="en-US" sz="2400"/>
              <a:t>proposition</a:t>
            </a:r>
            <a:r>
              <a:rPr lang="en-US" sz="2400"/>
              <a:t> is a declarative sentence that is either true or false.</a:t>
            </a:r>
            <a:endParaRPr/>
          </a:p>
          <a:p>
            <a:pPr indent="0" lvl="0" marL="0" rtl="0" algn="l">
              <a:spcBef>
                <a:spcPts val="600"/>
              </a:spcBef>
              <a:spcAft>
                <a:spcPts val="0"/>
              </a:spcAft>
              <a:buClr>
                <a:schemeClr val="dk1"/>
              </a:buClr>
              <a:buSzPts val="2400"/>
              <a:buNone/>
            </a:pPr>
            <a:r>
              <a:rPr lang="en-US" sz="2400"/>
              <a:t>Examples of propositions:</a:t>
            </a:r>
            <a:endParaRPr/>
          </a:p>
          <a:p>
            <a:pPr indent="-457200" lvl="1" marL="640080" rtl="0" algn="l">
              <a:spcBef>
                <a:spcPts val="600"/>
              </a:spcBef>
              <a:spcAft>
                <a:spcPts val="0"/>
              </a:spcAft>
              <a:buSzPts val="2200"/>
              <a:buFont typeface="Calibri"/>
              <a:buAutoNum type="alphaLcParenR"/>
            </a:pPr>
            <a:r>
              <a:rPr lang="en-US" sz="2200"/>
              <a:t>The Moon is made of green cheese.</a:t>
            </a:r>
            <a:endParaRPr/>
          </a:p>
          <a:p>
            <a:pPr indent="-457200" lvl="1" marL="640080" rtl="0" algn="l">
              <a:spcBef>
                <a:spcPts val="600"/>
              </a:spcBef>
              <a:spcAft>
                <a:spcPts val="0"/>
              </a:spcAft>
              <a:buSzPts val="2200"/>
              <a:buFont typeface="Calibri"/>
              <a:buAutoNum type="alphaLcParenR"/>
            </a:pPr>
            <a:r>
              <a:rPr lang="en-US" sz="2200"/>
              <a:t>Trenton is the capital of New Jersey.</a:t>
            </a:r>
            <a:endParaRPr/>
          </a:p>
          <a:p>
            <a:pPr indent="-457200" lvl="1" marL="640080" rtl="0" algn="l">
              <a:spcBef>
                <a:spcPts val="600"/>
              </a:spcBef>
              <a:spcAft>
                <a:spcPts val="0"/>
              </a:spcAft>
              <a:buSzPts val="2200"/>
              <a:buFont typeface="Calibri"/>
              <a:buAutoNum type="alphaLcParenR"/>
            </a:pPr>
            <a:r>
              <a:rPr lang="en-US" sz="2200"/>
              <a:t>Toronto is the capital of Canada.</a:t>
            </a:r>
            <a:endParaRPr/>
          </a:p>
          <a:p>
            <a:pPr indent="-457200" lvl="1" marL="640080" rtl="0" algn="l">
              <a:spcBef>
                <a:spcPts val="600"/>
              </a:spcBef>
              <a:spcAft>
                <a:spcPts val="0"/>
              </a:spcAft>
              <a:buSzPts val="2200"/>
              <a:buFont typeface="Calibri"/>
              <a:buAutoNum type="alphaLcParenR"/>
            </a:pPr>
            <a:r>
              <a:rPr lang="en-US" sz="2200"/>
              <a:t>1 + 0 = 1</a:t>
            </a:r>
            <a:endParaRPr/>
          </a:p>
          <a:p>
            <a:pPr indent="-457200" lvl="1" marL="640080" rtl="0" algn="l">
              <a:spcBef>
                <a:spcPts val="600"/>
              </a:spcBef>
              <a:spcAft>
                <a:spcPts val="0"/>
              </a:spcAft>
              <a:buSzPts val="2200"/>
              <a:buFont typeface="Calibri"/>
              <a:buAutoNum type="alphaLcParenR"/>
            </a:pPr>
            <a:r>
              <a:rPr lang="en-US" sz="2200"/>
              <a:t>0 + 0 = 2</a:t>
            </a:r>
            <a:endParaRPr/>
          </a:p>
          <a:p>
            <a:pPr indent="0" lvl="0" marL="0" rtl="0" algn="l">
              <a:spcBef>
                <a:spcPts val="1200"/>
              </a:spcBef>
              <a:spcAft>
                <a:spcPts val="0"/>
              </a:spcAft>
              <a:buClr>
                <a:schemeClr val="dk1"/>
              </a:buClr>
              <a:buSzPts val="2400"/>
              <a:buNone/>
            </a:pPr>
            <a:r>
              <a:rPr lang="en-US" sz="2400"/>
              <a:t>Examples that are not propositions.</a:t>
            </a:r>
            <a:endParaRPr/>
          </a:p>
          <a:p>
            <a:pPr indent="-457200" lvl="1" marL="640080" rtl="0" algn="l">
              <a:spcBef>
                <a:spcPts val="600"/>
              </a:spcBef>
              <a:spcAft>
                <a:spcPts val="0"/>
              </a:spcAft>
              <a:buSzPts val="2200"/>
              <a:buFont typeface="Calibri"/>
              <a:buAutoNum type="alphaLcParenR"/>
            </a:pPr>
            <a:r>
              <a:rPr lang="en-US" sz="2200"/>
              <a:t>Sit down!</a:t>
            </a:r>
            <a:endParaRPr/>
          </a:p>
          <a:p>
            <a:pPr indent="-457200" lvl="1" marL="640080" rtl="0" algn="l">
              <a:spcBef>
                <a:spcPts val="600"/>
              </a:spcBef>
              <a:spcAft>
                <a:spcPts val="0"/>
              </a:spcAft>
              <a:buSzPts val="2200"/>
              <a:buFont typeface="Calibri"/>
              <a:buAutoNum type="alphaLcParenR"/>
            </a:pPr>
            <a:r>
              <a:rPr lang="en-US" sz="2200"/>
              <a:t>What time is it?</a:t>
            </a:r>
            <a:endParaRPr/>
          </a:p>
          <a:p>
            <a:pPr indent="-457200" lvl="1" marL="640080" rtl="0" algn="l">
              <a:spcBef>
                <a:spcPts val="600"/>
              </a:spcBef>
              <a:spcAft>
                <a:spcPts val="0"/>
              </a:spcAft>
              <a:buSzPts val="2200"/>
              <a:buFont typeface="Calibri"/>
              <a:buAutoNum type="alphaLcParenR"/>
            </a:pPr>
            <a:r>
              <a:rPr i="1" lang="en-US" sz="2200"/>
              <a:t>x</a:t>
            </a:r>
            <a:r>
              <a:rPr lang="en-US" sz="2200"/>
              <a:t> + 1 = 2</a:t>
            </a:r>
            <a:endParaRPr/>
          </a:p>
          <a:p>
            <a:pPr indent="-457200" lvl="1" marL="640080" rtl="0" algn="l">
              <a:spcBef>
                <a:spcPts val="600"/>
              </a:spcBef>
              <a:spcAft>
                <a:spcPts val="0"/>
              </a:spcAft>
              <a:buSzPts val="2200"/>
              <a:buFont typeface="Calibri"/>
              <a:buAutoNum type="alphaLcParenR"/>
            </a:pPr>
            <a:r>
              <a:rPr i="1" lang="en-US" sz="2200"/>
              <a:t>x</a:t>
            </a:r>
            <a:r>
              <a:rPr lang="en-US" sz="2200"/>
              <a:t> + </a:t>
            </a:r>
            <a:r>
              <a:rPr i="1" lang="en-US" sz="2200"/>
              <a:t>y </a:t>
            </a:r>
            <a:r>
              <a:rPr lang="en-US" sz="2200"/>
              <a:t>= </a:t>
            </a:r>
            <a:r>
              <a:rPr i="1" lang="en-US" sz="2200"/>
              <a:t>z</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0"/>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Encoding as a Satisfiability Problem</a:t>
            </a:r>
            <a:r>
              <a:rPr lang="en-US" sz="1500"/>
              <a:t> 1</a:t>
            </a:r>
            <a:endParaRPr/>
          </a:p>
        </p:txBody>
      </p:sp>
      <p:sp>
        <p:nvSpPr>
          <p:cNvPr id="812" name="Google Shape;812;p60"/>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Let </a:t>
            </a:r>
            <a:r>
              <a:rPr i="1" lang="en-US"/>
              <a:t>p</a:t>
            </a:r>
            <a:r>
              <a:rPr lang="en-US"/>
              <a:t>(</a:t>
            </a:r>
            <a:r>
              <a:rPr i="1" lang="en-US"/>
              <a:t>i</a:t>
            </a:r>
            <a:r>
              <a:rPr lang="en-US"/>
              <a:t>,</a:t>
            </a:r>
            <a:r>
              <a:rPr i="1" lang="en-US"/>
              <a:t>j</a:t>
            </a:r>
            <a:r>
              <a:rPr lang="en-US"/>
              <a:t>,</a:t>
            </a:r>
            <a:r>
              <a:rPr i="1" lang="en-US"/>
              <a:t>n</a:t>
            </a:r>
            <a:r>
              <a:rPr lang="en-US"/>
              <a:t>) denote the proposition that is true when the number </a:t>
            </a:r>
            <a:r>
              <a:rPr i="1" lang="en-US"/>
              <a:t>n</a:t>
            </a:r>
            <a:r>
              <a:rPr lang="en-US"/>
              <a:t> is in the cell in the </a:t>
            </a:r>
            <a:r>
              <a:rPr i="1" lang="en-US"/>
              <a:t>i</a:t>
            </a:r>
            <a:r>
              <a:rPr lang="en-US"/>
              <a:t>th row and the </a:t>
            </a:r>
            <a:r>
              <a:rPr i="1" lang="en-US"/>
              <a:t>j</a:t>
            </a:r>
            <a:r>
              <a:rPr lang="en-US"/>
              <a:t>th column.</a:t>
            </a:r>
            <a:endParaRPr/>
          </a:p>
          <a:p>
            <a:pPr indent="0" lvl="0" marL="0" rtl="0" algn="l">
              <a:spcBef>
                <a:spcPts val="2400"/>
              </a:spcBef>
              <a:spcAft>
                <a:spcPts val="0"/>
              </a:spcAft>
              <a:buClr>
                <a:schemeClr val="dk1"/>
              </a:buClr>
              <a:buSzPts val="3200"/>
              <a:buNone/>
            </a:pPr>
            <a:r>
              <a:rPr lang="en-US"/>
              <a:t>There are 9 </a:t>
            </a:r>
            <a:r>
              <a:rPr lang="en-US">
                <a:latin typeface="Arial"/>
                <a:ea typeface="Arial"/>
                <a:cs typeface="Arial"/>
                <a:sym typeface="Arial"/>
              </a:rPr>
              <a:t>× </a:t>
            </a:r>
            <a:r>
              <a:rPr lang="en-US"/>
              <a:t>9 </a:t>
            </a:r>
            <a:r>
              <a:rPr lang="en-US">
                <a:latin typeface="Arial"/>
                <a:ea typeface="Arial"/>
                <a:cs typeface="Arial"/>
                <a:sym typeface="Arial"/>
              </a:rPr>
              <a:t>×</a:t>
            </a:r>
            <a:r>
              <a:rPr lang="en-US"/>
              <a:t> 9 = 729 such propositions.</a:t>
            </a:r>
            <a:endParaRPr/>
          </a:p>
          <a:p>
            <a:pPr indent="0" lvl="0" marL="0" rtl="0" algn="l">
              <a:spcBef>
                <a:spcPts val="2400"/>
              </a:spcBef>
              <a:spcAft>
                <a:spcPts val="0"/>
              </a:spcAft>
              <a:buClr>
                <a:schemeClr val="dk1"/>
              </a:buClr>
              <a:buSzPts val="3200"/>
              <a:buNone/>
            </a:pPr>
            <a:r>
              <a:rPr lang="en-US"/>
              <a:t>In the sample puzzle </a:t>
            </a:r>
            <a:r>
              <a:rPr i="1" lang="en-US"/>
              <a:t>p</a:t>
            </a:r>
            <a:r>
              <a:rPr lang="en-US"/>
              <a:t>(5,1,6) is true, but </a:t>
            </a:r>
            <a:r>
              <a:rPr i="1" lang="en-US"/>
              <a:t>p</a:t>
            </a:r>
            <a:r>
              <a:rPr lang="en-US"/>
              <a:t>(5,</a:t>
            </a:r>
            <a:r>
              <a:rPr i="1" lang="en-US"/>
              <a:t>j</a:t>
            </a:r>
            <a:r>
              <a:rPr lang="en-US"/>
              <a:t>,6) is false for </a:t>
            </a:r>
            <a:r>
              <a:rPr i="1" lang="en-US"/>
              <a:t>j </a:t>
            </a:r>
            <a:r>
              <a:rPr lang="en-US"/>
              <a:t>= 2,3,…9</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61"/>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Encoding as a Satisfiability Problem</a:t>
            </a:r>
            <a:r>
              <a:rPr lang="en-US" sz="1500"/>
              <a:t> 2</a:t>
            </a:r>
            <a:endParaRPr/>
          </a:p>
        </p:txBody>
      </p:sp>
      <p:sp>
        <p:nvSpPr>
          <p:cNvPr id="818" name="Google Shape;818;p61"/>
          <p:cNvSpPr txBox="1"/>
          <p:nvPr>
            <p:ph idx="1" type="body"/>
          </p:nvPr>
        </p:nvSpPr>
        <p:spPr>
          <a:xfrm>
            <a:off x="457200" y="1295400"/>
            <a:ext cx="8229600" cy="16459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For each cell with a given value, assert </a:t>
            </a:r>
            <a:r>
              <a:rPr i="1" lang="en-US" sz="2800"/>
              <a:t>p</a:t>
            </a:r>
            <a:r>
              <a:rPr lang="en-US" sz="2800"/>
              <a:t>(</a:t>
            </a:r>
            <a:r>
              <a:rPr i="1" lang="en-US" sz="2800"/>
              <a:t>i</a:t>
            </a:r>
            <a:r>
              <a:rPr lang="en-US" sz="2800"/>
              <a:t>,</a:t>
            </a:r>
            <a:r>
              <a:rPr i="1" lang="en-US" sz="2800"/>
              <a:t>j</a:t>
            </a:r>
            <a:r>
              <a:rPr lang="en-US" sz="2800"/>
              <a:t>,</a:t>
            </a:r>
            <a:r>
              <a:rPr i="1" lang="en-US" sz="2800"/>
              <a:t>n</a:t>
            </a:r>
            <a:r>
              <a:rPr lang="en-US" sz="2800"/>
              <a:t>), when the cell in row </a:t>
            </a:r>
            <a:r>
              <a:rPr i="1" lang="en-US" sz="2800"/>
              <a:t>i</a:t>
            </a:r>
            <a:r>
              <a:rPr lang="en-US" sz="2800"/>
              <a:t> and column </a:t>
            </a:r>
            <a:r>
              <a:rPr i="1" lang="en-US" sz="2800"/>
              <a:t>j</a:t>
            </a:r>
            <a:r>
              <a:rPr lang="en-US" sz="2800"/>
              <a:t> has the given value.</a:t>
            </a:r>
            <a:endParaRPr/>
          </a:p>
          <a:p>
            <a:pPr indent="0" lvl="0" marL="0" rtl="0" algn="l">
              <a:spcBef>
                <a:spcPts val="1800"/>
              </a:spcBef>
              <a:spcAft>
                <a:spcPts val="0"/>
              </a:spcAft>
              <a:buClr>
                <a:schemeClr val="dk1"/>
              </a:buClr>
              <a:buSzPts val="2800"/>
              <a:buFont typeface="Arial"/>
              <a:buNone/>
            </a:pPr>
            <a:r>
              <a:rPr lang="en-US" sz="2800"/>
              <a:t>Assert that every row contains every number.</a:t>
            </a:r>
            <a:endParaRPr/>
          </a:p>
        </p:txBody>
      </p:sp>
      <p:pic>
        <p:nvPicPr>
          <p:cNvPr id="819" name="Google Shape;819;p61"/>
          <p:cNvPicPr preferRelativeResize="0"/>
          <p:nvPr/>
        </p:nvPicPr>
        <p:blipFill rotWithShape="1">
          <a:blip r:embed="rId3">
            <a:alphaModFix/>
          </a:blip>
          <a:srcRect b="0" l="0" r="0" t="0"/>
          <a:stretch/>
        </p:blipFill>
        <p:spPr>
          <a:xfrm>
            <a:off x="3048000" y="2895600"/>
            <a:ext cx="3048000" cy="1333500"/>
          </a:xfrm>
          <a:prstGeom prst="rect">
            <a:avLst/>
          </a:prstGeom>
          <a:noFill/>
          <a:ln>
            <a:noFill/>
          </a:ln>
        </p:spPr>
      </p:pic>
      <p:sp>
        <p:nvSpPr>
          <p:cNvPr id="820" name="Google Shape;820;p61"/>
          <p:cNvSpPr txBox="1"/>
          <p:nvPr>
            <p:ph idx="2" type="body"/>
          </p:nvPr>
        </p:nvSpPr>
        <p:spPr>
          <a:xfrm>
            <a:off x="457200" y="4404360"/>
            <a:ext cx="8229600" cy="54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Assert that every column contains every number.</a:t>
            </a:r>
            <a:endParaRPr/>
          </a:p>
        </p:txBody>
      </p:sp>
      <p:pic>
        <p:nvPicPr>
          <p:cNvPr id="821" name="Google Shape;821;p61"/>
          <p:cNvPicPr preferRelativeResize="0"/>
          <p:nvPr/>
        </p:nvPicPr>
        <p:blipFill rotWithShape="1">
          <a:blip r:embed="rId4">
            <a:alphaModFix/>
          </a:blip>
          <a:srcRect b="0" l="0" r="0" t="0"/>
          <a:stretch/>
        </p:blipFill>
        <p:spPr>
          <a:xfrm>
            <a:off x="3048000" y="5083175"/>
            <a:ext cx="3048000" cy="13335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2"/>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Encoding as a Satisfiability Problem</a:t>
            </a:r>
            <a:r>
              <a:rPr lang="en-US" sz="1500"/>
              <a:t> 3</a:t>
            </a:r>
            <a:endParaRPr/>
          </a:p>
        </p:txBody>
      </p:sp>
      <p:sp>
        <p:nvSpPr>
          <p:cNvPr id="827" name="Google Shape;827;p62"/>
          <p:cNvSpPr txBox="1"/>
          <p:nvPr>
            <p:ph idx="1" type="body"/>
          </p:nvPr>
        </p:nvSpPr>
        <p:spPr>
          <a:xfrm>
            <a:off x="457200" y="1295400"/>
            <a:ext cx="8229600"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Assert that each of the 3 </a:t>
            </a:r>
            <a:r>
              <a:rPr lang="en-US" sz="2800">
                <a:latin typeface="Arial"/>
                <a:ea typeface="Arial"/>
                <a:cs typeface="Arial"/>
                <a:sym typeface="Arial"/>
              </a:rPr>
              <a:t>×</a:t>
            </a:r>
            <a:r>
              <a:rPr lang="en-US" sz="2800"/>
              <a:t> 3 blocks contain every number.</a:t>
            </a:r>
            <a:endParaRPr/>
          </a:p>
        </p:txBody>
      </p:sp>
      <p:pic>
        <p:nvPicPr>
          <p:cNvPr id="828" name="Google Shape;828;p62"/>
          <p:cNvPicPr preferRelativeResize="0"/>
          <p:nvPr/>
        </p:nvPicPr>
        <p:blipFill rotWithShape="1">
          <a:blip r:embed="rId3">
            <a:alphaModFix/>
          </a:blip>
          <a:srcRect b="0" l="0" r="0" t="0"/>
          <a:stretch/>
        </p:blipFill>
        <p:spPr>
          <a:xfrm>
            <a:off x="2171700" y="1866900"/>
            <a:ext cx="5600700" cy="1333500"/>
          </a:xfrm>
          <a:prstGeom prst="rect">
            <a:avLst/>
          </a:prstGeom>
          <a:noFill/>
          <a:ln>
            <a:noFill/>
          </a:ln>
        </p:spPr>
      </p:pic>
      <p:sp>
        <p:nvSpPr>
          <p:cNvPr id="829" name="Google Shape;829;p62"/>
          <p:cNvSpPr txBox="1"/>
          <p:nvPr>
            <p:ph idx="2" type="body"/>
          </p:nvPr>
        </p:nvSpPr>
        <p:spPr>
          <a:xfrm>
            <a:off x="457200" y="3337560"/>
            <a:ext cx="8229600" cy="2072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US" sz="2800"/>
              <a:t>(this is tricky - ideas from chapter 4 help)</a:t>
            </a:r>
            <a:endParaRPr/>
          </a:p>
          <a:p>
            <a:pPr indent="0" lvl="0" marL="0" rtl="0" algn="l">
              <a:spcBef>
                <a:spcPts val="1800"/>
              </a:spcBef>
              <a:spcAft>
                <a:spcPts val="0"/>
              </a:spcAft>
              <a:buClr>
                <a:schemeClr val="dk1"/>
              </a:buClr>
              <a:buSzPts val="2800"/>
              <a:buFont typeface="Arial"/>
              <a:buNone/>
            </a:pPr>
            <a:r>
              <a:rPr lang="en-US" sz="2800"/>
              <a:t>Assert that no cell contains more than one  number. Take the conjunction over all values of </a:t>
            </a:r>
            <a:r>
              <a:rPr i="1" lang="en-US" sz="2800"/>
              <a:t>n</a:t>
            </a:r>
            <a:r>
              <a:rPr lang="en-US" sz="2800"/>
              <a:t>, </a:t>
            </a:r>
            <a:r>
              <a:rPr i="1" lang="en-US" sz="2800"/>
              <a:t>n’</a:t>
            </a:r>
            <a:r>
              <a:rPr lang="en-US" sz="2800"/>
              <a:t>, </a:t>
            </a:r>
            <a:r>
              <a:rPr i="1" lang="en-US" sz="2800"/>
              <a:t>i</a:t>
            </a:r>
            <a:r>
              <a:rPr lang="en-US" sz="2800"/>
              <a:t>, and j, where each variable ranges from 1 to 9 and n ≠ </a:t>
            </a:r>
            <a:r>
              <a:rPr i="1" lang="en-US" sz="2800"/>
              <a:t>n’</a:t>
            </a:r>
            <a:r>
              <a:rPr lang="en-US" sz="2800"/>
              <a:t> , of</a:t>
            </a:r>
            <a:endParaRPr/>
          </a:p>
        </p:txBody>
      </p:sp>
      <p:pic>
        <p:nvPicPr>
          <p:cNvPr id="830" name="Google Shape;830;p62"/>
          <p:cNvPicPr preferRelativeResize="0"/>
          <p:nvPr/>
        </p:nvPicPr>
        <p:blipFill rotWithShape="1">
          <a:blip r:embed="rId4">
            <a:alphaModFix/>
          </a:blip>
          <a:srcRect b="0" l="0" r="0" t="0"/>
          <a:stretch/>
        </p:blipFill>
        <p:spPr>
          <a:xfrm>
            <a:off x="2381250" y="5448300"/>
            <a:ext cx="4381500" cy="7239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3"/>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Solving Satisfiability Problems</a:t>
            </a:r>
            <a:endParaRPr/>
          </a:p>
        </p:txBody>
      </p:sp>
      <p:sp>
        <p:nvSpPr>
          <p:cNvPr id="836" name="Google Shape;836;p63"/>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600"/>
              <a:buNone/>
            </a:pPr>
            <a:r>
              <a:rPr lang="en-US" sz="2600"/>
              <a:t>To solve a Sudoku puzzle, we need to find an assignment of truth values to the 729 variables of the form </a:t>
            </a:r>
            <a:r>
              <a:rPr i="1" lang="en-US" sz="2600"/>
              <a:t>p(i,j,n) </a:t>
            </a:r>
            <a:r>
              <a:rPr lang="en-US" sz="2600"/>
              <a:t>that makes the conjunction of the assertions true. Those variables that are assigned T yield a solution to the puzzle.</a:t>
            </a:r>
            <a:endParaRPr/>
          </a:p>
          <a:p>
            <a:pPr indent="0" lvl="0" marL="0" rtl="0" algn="l">
              <a:spcBef>
                <a:spcPts val="2400"/>
              </a:spcBef>
              <a:spcAft>
                <a:spcPts val="0"/>
              </a:spcAft>
              <a:buClr>
                <a:schemeClr val="dk1"/>
              </a:buClr>
              <a:buSzPts val="2600"/>
              <a:buNone/>
            </a:pPr>
            <a:r>
              <a:rPr lang="en-US" sz="2600"/>
              <a:t>A truth table can always be used to determine the satisfiability of a compound proposition. But this is too complex even for modern computers for large problems.</a:t>
            </a:r>
            <a:endParaRPr/>
          </a:p>
          <a:p>
            <a:pPr indent="0" lvl="0" marL="0" rtl="0" algn="l">
              <a:spcBef>
                <a:spcPts val="2400"/>
              </a:spcBef>
              <a:spcAft>
                <a:spcPts val="0"/>
              </a:spcAft>
              <a:buClr>
                <a:schemeClr val="dk1"/>
              </a:buClr>
              <a:buSzPts val="2600"/>
              <a:buNone/>
            </a:pPr>
            <a:r>
              <a:rPr lang="en-US" sz="2600"/>
              <a:t>There has been much work on developing efficient methods for solving satisfiability problems as many practical problems can be translated into satisfiability problems.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7"/>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Propositional Logic</a:t>
            </a:r>
            <a:endParaRPr/>
          </a:p>
        </p:txBody>
      </p:sp>
      <p:sp>
        <p:nvSpPr>
          <p:cNvPr id="380" name="Google Shape;380;p7"/>
          <p:cNvSpPr txBox="1"/>
          <p:nvPr>
            <p:ph idx="1" type="body"/>
          </p:nvPr>
        </p:nvSpPr>
        <p:spPr>
          <a:xfrm>
            <a:off x="457200" y="1295400"/>
            <a:ext cx="8321040" cy="525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Constructing Propositions</a:t>
            </a:r>
            <a:endParaRPr/>
          </a:p>
          <a:p>
            <a:pPr indent="-342900" lvl="1" marL="457200" rtl="0" algn="l">
              <a:spcBef>
                <a:spcPts val="1200"/>
              </a:spcBef>
              <a:spcAft>
                <a:spcPts val="0"/>
              </a:spcAft>
              <a:buSzPts val="2400"/>
              <a:buChar char="•"/>
            </a:pPr>
            <a:r>
              <a:rPr lang="en-US" sz="2400"/>
              <a:t>Propositional Variables: </a:t>
            </a:r>
            <a:r>
              <a:rPr i="1" lang="en-US" sz="2400"/>
              <a:t>p</a:t>
            </a:r>
            <a:r>
              <a:rPr lang="en-US" sz="2400"/>
              <a:t>, </a:t>
            </a:r>
            <a:r>
              <a:rPr i="1" lang="en-US" sz="2400"/>
              <a:t>q, r</a:t>
            </a:r>
            <a:r>
              <a:rPr lang="en-US" sz="2400"/>
              <a:t>, </a:t>
            </a:r>
            <a:r>
              <a:rPr i="1" lang="en-US" sz="2400"/>
              <a:t>s</a:t>
            </a:r>
            <a:r>
              <a:rPr lang="en-US" sz="2400"/>
              <a:t>, …</a:t>
            </a:r>
            <a:endParaRPr/>
          </a:p>
          <a:p>
            <a:pPr indent="-342900" lvl="1" marL="457200" rtl="0" algn="l">
              <a:spcBef>
                <a:spcPts val="1200"/>
              </a:spcBef>
              <a:spcAft>
                <a:spcPts val="0"/>
              </a:spcAft>
              <a:buSzPts val="2400"/>
              <a:buChar char="•"/>
            </a:pPr>
            <a:r>
              <a:rPr lang="en-US" sz="2400"/>
              <a:t>The proposition that is always true is denoted by </a:t>
            </a:r>
            <a:r>
              <a:rPr b="1" lang="en-US" sz="2400"/>
              <a:t>T</a:t>
            </a:r>
            <a:r>
              <a:rPr lang="en-US" sz="2400"/>
              <a:t> and the proposition that is always false is denoted by </a:t>
            </a:r>
            <a:r>
              <a:rPr b="1" lang="en-US" sz="2400"/>
              <a:t>F</a:t>
            </a:r>
            <a:r>
              <a:rPr lang="en-US" sz="2400"/>
              <a:t>.</a:t>
            </a:r>
            <a:endParaRPr/>
          </a:p>
          <a:p>
            <a:pPr indent="-342900" lvl="1" marL="457200" rtl="0" algn="l">
              <a:spcBef>
                <a:spcPts val="1200"/>
              </a:spcBef>
              <a:spcAft>
                <a:spcPts val="0"/>
              </a:spcAft>
              <a:buSzPts val="2400"/>
              <a:buChar char="•"/>
            </a:pPr>
            <a:r>
              <a:rPr lang="en-US" sz="2400"/>
              <a:t>Compound Propositions; constructed from logical connectives and other propositions</a:t>
            </a:r>
            <a:endParaRPr/>
          </a:p>
          <a:p>
            <a:pPr indent="-274320" lvl="2" marL="822960" rtl="0" algn="l">
              <a:spcBef>
                <a:spcPts val="1200"/>
              </a:spcBef>
              <a:spcAft>
                <a:spcPts val="0"/>
              </a:spcAft>
              <a:buSzPts val="2200"/>
              <a:buChar char="•"/>
            </a:pPr>
            <a:r>
              <a:rPr lang="en-US" sz="2200"/>
              <a:t>Negation </a:t>
            </a:r>
            <a:r>
              <a:rPr lang="en-US" sz="2200">
                <a:latin typeface="Cambria Math"/>
                <a:ea typeface="Cambria Math"/>
                <a:cs typeface="Cambria Math"/>
                <a:sym typeface="Cambria Math"/>
              </a:rPr>
              <a:t>¬</a:t>
            </a:r>
            <a:endParaRPr sz="2200"/>
          </a:p>
          <a:p>
            <a:pPr indent="-274320" lvl="2" marL="822960" rtl="0" algn="l">
              <a:spcBef>
                <a:spcPts val="1200"/>
              </a:spcBef>
              <a:spcAft>
                <a:spcPts val="0"/>
              </a:spcAft>
              <a:buSzPts val="2200"/>
              <a:buChar char="•"/>
            </a:pPr>
            <a:r>
              <a:rPr lang="en-US" sz="2200"/>
              <a:t>Conjunction </a:t>
            </a:r>
            <a:r>
              <a:rPr lang="en-US" sz="2000">
                <a:latin typeface="Cambria Math"/>
                <a:ea typeface="Cambria Math"/>
                <a:cs typeface="Cambria Math"/>
                <a:sym typeface="Cambria Math"/>
              </a:rPr>
              <a:t>∧</a:t>
            </a:r>
            <a:endParaRPr sz="2200"/>
          </a:p>
          <a:p>
            <a:pPr indent="-274320" lvl="2" marL="822960" rtl="0" algn="l">
              <a:spcBef>
                <a:spcPts val="1200"/>
              </a:spcBef>
              <a:spcAft>
                <a:spcPts val="0"/>
              </a:spcAft>
              <a:buSzPts val="2200"/>
              <a:buChar char="•"/>
            </a:pPr>
            <a:r>
              <a:rPr lang="en-US" sz="2200"/>
              <a:t>Disjunction </a:t>
            </a:r>
            <a:r>
              <a:rPr lang="en-US" sz="2200">
                <a:latin typeface="Cambria Math"/>
                <a:ea typeface="Cambria Math"/>
                <a:cs typeface="Cambria Math"/>
                <a:sym typeface="Cambria Math"/>
              </a:rPr>
              <a:t>∨</a:t>
            </a:r>
            <a:endParaRPr/>
          </a:p>
          <a:p>
            <a:pPr indent="-274320" lvl="2" marL="822960" rtl="0" algn="l">
              <a:spcBef>
                <a:spcPts val="1200"/>
              </a:spcBef>
              <a:spcAft>
                <a:spcPts val="0"/>
              </a:spcAft>
              <a:buSzPts val="2200"/>
              <a:buChar char="•"/>
            </a:pPr>
            <a:r>
              <a:rPr lang="en-US" sz="2200"/>
              <a:t>Implication </a:t>
            </a:r>
            <a:r>
              <a:rPr lang="en-US" sz="2200">
                <a:latin typeface="Cambria Math"/>
                <a:ea typeface="Cambria Math"/>
                <a:cs typeface="Cambria Math"/>
                <a:sym typeface="Cambria Math"/>
              </a:rPr>
              <a:t>→</a:t>
            </a:r>
            <a:endParaRPr/>
          </a:p>
          <a:p>
            <a:pPr indent="-274320" lvl="2" marL="822960" rtl="0" algn="l">
              <a:spcBef>
                <a:spcPts val="1200"/>
              </a:spcBef>
              <a:spcAft>
                <a:spcPts val="0"/>
              </a:spcAft>
              <a:buSzPts val="2200"/>
              <a:buChar char="•"/>
            </a:pPr>
            <a:r>
              <a:rPr lang="en-US" sz="2200"/>
              <a:t>Biconditional</a:t>
            </a:r>
            <a:r>
              <a:rPr lang="en-US" sz="2200">
                <a:latin typeface="Cambria"/>
                <a:ea typeface="Cambria"/>
                <a:cs typeface="Cambria"/>
                <a:sym typeface="Cambria"/>
              </a:rPr>
              <a:t> </a:t>
            </a:r>
            <a:r>
              <a:rPr lang="en-US" sz="2200">
                <a:latin typeface="Cambria Math"/>
                <a:ea typeface="Cambria Math"/>
                <a:cs typeface="Cambria Math"/>
                <a:sym typeface="Cambria Math"/>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8"/>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Compound Propositions: Negation</a:t>
            </a:r>
            <a:endParaRPr/>
          </a:p>
        </p:txBody>
      </p:sp>
      <p:sp>
        <p:nvSpPr>
          <p:cNvPr id="386" name="Google Shape;386;p8"/>
          <p:cNvSpPr txBox="1"/>
          <p:nvPr>
            <p:ph idx="1" type="body"/>
          </p:nvPr>
        </p:nvSpPr>
        <p:spPr>
          <a:xfrm>
            <a:off x="457200" y="1295400"/>
            <a:ext cx="8229600" cy="1066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Clr>
                <a:schemeClr val="dk1"/>
              </a:buClr>
              <a:buSzPts val="3200"/>
              <a:buNone/>
            </a:pPr>
            <a:r>
              <a:rPr lang="en-US" sz="3200"/>
              <a:t>The </a:t>
            </a:r>
            <a:r>
              <a:rPr i="1" lang="en-US" sz="3200"/>
              <a:t>negation</a:t>
            </a:r>
            <a:r>
              <a:rPr lang="en-US" sz="3200"/>
              <a:t> of a proposition </a:t>
            </a:r>
            <a:r>
              <a:rPr i="1" lang="en-US" sz="3200"/>
              <a:t>p</a:t>
            </a:r>
            <a:r>
              <a:rPr lang="en-US" sz="3200"/>
              <a:t> is denoted by  </a:t>
            </a:r>
            <a:r>
              <a:rPr lang="en-US" sz="3200">
                <a:latin typeface="Cambria Math"/>
                <a:ea typeface="Cambria Math"/>
                <a:cs typeface="Cambria Math"/>
                <a:sym typeface="Cambria Math"/>
              </a:rPr>
              <a:t>¬</a:t>
            </a:r>
            <a:r>
              <a:rPr i="1" lang="en-US" sz="3200"/>
              <a:t>p</a:t>
            </a:r>
            <a:r>
              <a:rPr lang="en-US" sz="3200"/>
              <a:t> and has this truth table:</a:t>
            </a:r>
            <a:endParaRPr/>
          </a:p>
        </p:txBody>
      </p:sp>
      <p:graphicFrame>
        <p:nvGraphicFramePr>
          <p:cNvPr id="387" name="Google Shape;387;p8"/>
          <p:cNvGraphicFramePr/>
          <p:nvPr/>
        </p:nvGraphicFramePr>
        <p:xfrm>
          <a:off x="1524000" y="2712720"/>
          <a:ext cx="3000000" cy="3000000"/>
        </p:xfrm>
        <a:graphic>
          <a:graphicData uri="http://schemas.openxmlformats.org/drawingml/2006/table">
            <a:tbl>
              <a:tblPr bandRow="1" firstRow="1">
                <a:noFill/>
                <a:tableStyleId>{9996D572-D4BC-47FD-8A0B-08601B364714}</a:tableStyleId>
              </a:tblPr>
              <a:tblGrid>
                <a:gridCol w="3048000"/>
                <a:gridCol w="3048000"/>
              </a:tblGrid>
              <a:tr h="370850">
                <a:tc>
                  <a:txBody>
                    <a:bodyPr/>
                    <a:lstStyle/>
                    <a:p>
                      <a:pPr indent="0" lvl="0" marL="0" marR="0" rtl="0" algn="l">
                        <a:spcBef>
                          <a:spcPts val="0"/>
                        </a:spcBef>
                        <a:spcAft>
                          <a:spcPts val="0"/>
                        </a:spcAft>
                        <a:buNone/>
                      </a:pPr>
                      <a:r>
                        <a:rPr b="0" i="1" lang="en-US" sz="2800" u="none" cap="none" strike="noStrike"/>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latin typeface="Cambria Math"/>
                          <a:ea typeface="Cambria Math"/>
                          <a:cs typeface="Cambria Math"/>
                          <a:sym typeface="Cambria Math"/>
                        </a:rPr>
                        <a:t>¬</a:t>
                      </a:r>
                      <a:r>
                        <a:rPr b="0" i="1" lang="en-US" sz="2800"/>
                        <a:t>p</a:t>
                      </a:r>
                      <a:endParaRPr b="0" i="1" sz="28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2800"/>
                        <a:t>T</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F</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2800"/>
                        <a:t>F</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T</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388" name="Google Shape;388;p8"/>
          <p:cNvSpPr txBox="1"/>
          <p:nvPr>
            <p:ph idx="2" type="body"/>
          </p:nvPr>
        </p:nvSpPr>
        <p:spPr>
          <a:xfrm>
            <a:off x="457200" y="4724400"/>
            <a:ext cx="8321040" cy="16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a:t>Example</a:t>
            </a:r>
            <a:r>
              <a:rPr lang="en-US"/>
              <a:t>: If </a:t>
            </a:r>
            <a:r>
              <a:rPr i="1" lang="en-US"/>
              <a:t>p</a:t>
            </a:r>
            <a:r>
              <a:rPr lang="en-US"/>
              <a:t> denotes “The earth is round.”, then </a:t>
            </a:r>
            <a:r>
              <a:rPr lang="en-US">
                <a:latin typeface="Cambria Math"/>
                <a:ea typeface="Cambria Math"/>
                <a:cs typeface="Cambria Math"/>
                <a:sym typeface="Cambria Math"/>
              </a:rPr>
              <a:t>¬</a:t>
            </a:r>
            <a:r>
              <a:rPr i="1" lang="en-US"/>
              <a:t>p</a:t>
            </a:r>
            <a:r>
              <a:rPr lang="en-US"/>
              <a:t> denotes “It is not the case that the earth is round,” or more simply “The earth is not round.”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9"/>
          <p:cNvSpPr txBox="1"/>
          <p:nvPr>
            <p:ph type="title"/>
          </p:nvPr>
        </p:nvSpPr>
        <p:spPr>
          <a:xfrm>
            <a:off x="0" y="0"/>
            <a:ext cx="9144000" cy="1188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4617B"/>
              </a:buClr>
              <a:buSzPts val="4400"/>
              <a:buFont typeface="Calibri"/>
              <a:buNone/>
            </a:pPr>
            <a:r>
              <a:rPr lang="en-US"/>
              <a:t>Conjunction</a:t>
            </a:r>
            <a:endParaRPr/>
          </a:p>
        </p:txBody>
      </p:sp>
      <p:sp>
        <p:nvSpPr>
          <p:cNvPr id="394" name="Google Shape;394;p9"/>
          <p:cNvSpPr txBox="1"/>
          <p:nvPr>
            <p:ph idx="1" type="body"/>
          </p:nvPr>
        </p:nvSpPr>
        <p:spPr>
          <a:xfrm>
            <a:off x="457200" y="1295400"/>
            <a:ext cx="8229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The </a:t>
            </a:r>
            <a:r>
              <a:rPr i="1" lang="en-US"/>
              <a:t>conjunction</a:t>
            </a:r>
            <a:r>
              <a:rPr lang="en-US"/>
              <a:t> of propositions </a:t>
            </a:r>
            <a:r>
              <a:rPr i="1" lang="en-US"/>
              <a:t>p</a:t>
            </a:r>
            <a:r>
              <a:rPr lang="en-US"/>
              <a:t> and </a:t>
            </a:r>
            <a:r>
              <a:rPr i="1" lang="en-US"/>
              <a:t>q</a:t>
            </a:r>
            <a:r>
              <a:rPr lang="en-US"/>
              <a:t> is denoted by </a:t>
            </a:r>
            <a:r>
              <a:rPr i="1" lang="en-US"/>
              <a:t>p</a:t>
            </a:r>
            <a:r>
              <a:rPr i="1" lang="en-US">
                <a:latin typeface="Cambria Math"/>
                <a:ea typeface="Cambria Math"/>
                <a:cs typeface="Cambria Math"/>
                <a:sym typeface="Cambria Math"/>
              </a:rPr>
              <a:t> </a:t>
            </a:r>
            <a:r>
              <a:rPr lang="en-US">
                <a:latin typeface="Cambria Math"/>
                <a:ea typeface="Cambria Math"/>
                <a:cs typeface="Cambria Math"/>
                <a:sym typeface="Cambria Math"/>
              </a:rPr>
              <a:t>∧ </a:t>
            </a:r>
            <a:r>
              <a:rPr i="1" lang="en-US"/>
              <a:t>q</a:t>
            </a:r>
            <a:r>
              <a:rPr i="1" lang="en-US">
                <a:latin typeface="Cambria Math"/>
                <a:ea typeface="Cambria Math"/>
                <a:cs typeface="Cambria Math"/>
                <a:sym typeface="Cambria Math"/>
              </a:rPr>
              <a:t>  </a:t>
            </a:r>
            <a:r>
              <a:rPr lang="en-US"/>
              <a:t>and has this truth table:</a:t>
            </a:r>
            <a:endParaRPr/>
          </a:p>
        </p:txBody>
      </p:sp>
      <p:graphicFrame>
        <p:nvGraphicFramePr>
          <p:cNvPr id="395" name="Google Shape;395;p9"/>
          <p:cNvGraphicFramePr/>
          <p:nvPr/>
        </p:nvGraphicFramePr>
        <p:xfrm>
          <a:off x="1524000" y="2438400"/>
          <a:ext cx="3000000" cy="3000000"/>
        </p:xfrm>
        <a:graphic>
          <a:graphicData uri="http://schemas.openxmlformats.org/drawingml/2006/table">
            <a:tbl>
              <a:tblPr bandRow="1" firstRow="1">
                <a:noFill/>
                <a:tableStyleId>{9996D572-D4BC-47FD-8A0B-08601B364714}</a:tableStyleId>
              </a:tblPr>
              <a:tblGrid>
                <a:gridCol w="2032000"/>
                <a:gridCol w="2032000"/>
                <a:gridCol w="2032000"/>
              </a:tblGrid>
              <a:tr h="457200">
                <a:tc>
                  <a:txBody>
                    <a:bodyPr/>
                    <a:lstStyle/>
                    <a:p>
                      <a:pPr indent="0" lvl="0" marL="0" marR="0" rtl="0" algn="l">
                        <a:spcBef>
                          <a:spcPts val="0"/>
                        </a:spcBef>
                        <a:spcAft>
                          <a:spcPts val="0"/>
                        </a:spcAft>
                        <a:buNone/>
                      </a:pPr>
                      <a:r>
                        <a:rPr b="0" i="1" lang="en-US" sz="2800"/>
                        <a:t>p</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800">
                          <a:latin typeface="Calibri"/>
                          <a:ea typeface="Calibri"/>
                          <a:cs typeface="Calibri"/>
                          <a:sym typeface="Calibri"/>
                        </a:rPr>
                        <a:t>q</a:t>
                      </a:r>
                      <a:endParaRPr b="0" i="1" sz="28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1" lang="en-US" sz="2800">
                          <a:latin typeface="Calibri"/>
                          <a:ea typeface="Calibri"/>
                          <a:cs typeface="Calibri"/>
                          <a:sym typeface="Calibri"/>
                        </a:rPr>
                        <a:t>P </a:t>
                      </a:r>
                      <a:r>
                        <a:rPr lang="en-US" sz="2800">
                          <a:latin typeface="Cambria Math"/>
                          <a:ea typeface="Cambria Math"/>
                          <a:cs typeface="Cambria Math"/>
                          <a:sym typeface="Cambria Math"/>
                        </a:rPr>
                        <a:t>∧</a:t>
                      </a:r>
                      <a:r>
                        <a:rPr b="0" lang="en-US" sz="2800">
                          <a:latin typeface="Calibri"/>
                          <a:ea typeface="Calibri"/>
                          <a:cs typeface="Calibri"/>
                          <a:sym typeface="Calibri"/>
                        </a:rPr>
                        <a:t> </a:t>
                      </a:r>
                      <a:r>
                        <a:rPr b="0" i="1" lang="en-US" sz="2800">
                          <a:latin typeface="Calibri"/>
                          <a:ea typeface="Calibri"/>
                          <a:cs typeface="Calibri"/>
                          <a:sym typeface="Calibri"/>
                        </a:rPr>
                        <a:t>q</a:t>
                      </a:r>
                      <a:endParaRPr b="0" i="1" sz="2800">
                        <a:latin typeface="Calibri"/>
                        <a:ea typeface="Calibri"/>
                        <a:cs typeface="Calibri"/>
                        <a:sym typeface="Calibri"/>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800"/>
                        <a:t>T</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T</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lang="en-US" sz="2800"/>
                        <a:t>T</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2800"/>
                        <a:t>F</a:t>
                      </a:r>
                      <a:endParaRPr b="0" sz="2800"/>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8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T</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457200">
                <a:tc>
                  <a:txBody>
                    <a:bodyPr/>
                    <a:lstStyle/>
                    <a:p>
                      <a:pPr indent="0" lvl="0" marL="0" marR="0" rtl="0" algn="l">
                        <a:spcBef>
                          <a:spcPts val="0"/>
                        </a:spcBef>
                        <a:spcAft>
                          <a:spcPts val="0"/>
                        </a:spcAft>
                        <a:buNone/>
                      </a:pPr>
                      <a:r>
                        <a:rPr b="0" lang="en-US" sz="28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2800"/>
                        <a:t>F</a:t>
                      </a:r>
                      <a:endParaRPr/>
                    </a:p>
                  </a:txBody>
                  <a:tcPr marT="45725" marB="45725" marR="91450" marL="91450">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396" name="Google Shape;396;p9"/>
          <p:cNvSpPr txBox="1"/>
          <p:nvPr>
            <p:ph idx="2" type="body"/>
          </p:nvPr>
        </p:nvSpPr>
        <p:spPr>
          <a:xfrm>
            <a:off x="457200" y="5029200"/>
            <a:ext cx="8321040" cy="16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US"/>
              <a:t>Example</a:t>
            </a:r>
            <a:r>
              <a:rPr lang="en-US"/>
              <a:t>:  If </a:t>
            </a:r>
            <a:r>
              <a:rPr i="1" lang="en-US"/>
              <a:t>p</a:t>
            </a:r>
            <a:r>
              <a:rPr lang="en-US"/>
              <a:t> denotes “I am at home.” and </a:t>
            </a:r>
            <a:r>
              <a:rPr i="1" lang="en-US"/>
              <a:t>q</a:t>
            </a:r>
            <a:r>
              <a:rPr lang="en-US"/>
              <a:t>  denotes “It is raining.” then </a:t>
            </a:r>
            <a:r>
              <a:rPr i="1" lang="en-US"/>
              <a:t>p</a:t>
            </a:r>
            <a:r>
              <a:rPr i="1" lang="en-US">
                <a:latin typeface="Cambria Math"/>
                <a:ea typeface="Cambria Math"/>
                <a:cs typeface="Cambria Math"/>
                <a:sym typeface="Cambria Math"/>
              </a:rPr>
              <a:t> </a:t>
            </a:r>
            <a:r>
              <a:rPr lang="en-US">
                <a:latin typeface="Cambria Math"/>
                <a:ea typeface="Cambria Math"/>
                <a:cs typeface="Cambria Math"/>
                <a:sym typeface="Cambria Math"/>
              </a:rPr>
              <a:t>∧ </a:t>
            </a:r>
            <a:r>
              <a:rPr i="1" lang="en-US"/>
              <a:t>q</a:t>
            </a:r>
            <a:r>
              <a:rPr lang="en-US"/>
              <a:t> denotes “I am at home and it is raining.”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lternate FIRST, BREAK, LAST slide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D FOOTER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LAIN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IRST, BREAK, LAST slides ">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Red bar footer BODY/MAIN CONTENT">
  <a:themeElements>
    <a:clrScheme name="Custom 63">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BLUE Section Divider, Quotes, Callouts">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Plain BODY/MAIN CONTENT">
  <a:themeElements>
    <a:clrScheme name="MHHE Branding">
      <a:dk1>
        <a:srgbClr val="000000"/>
      </a:dk1>
      <a:lt1>
        <a:srgbClr val="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2017-12-05T17:18:18Z</dcterms:created>
  <dc:creator>Hahn, Sandra</dc:creator>
</cp:coreProperties>
</file>