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7"/>
  </p:notesMasterIdLst>
  <p:handoutMasterIdLst>
    <p:handoutMasterId r:id="rId68"/>
  </p:handoutMasterIdLst>
  <p:sldIdLst>
    <p:sldId id="273" r:id="rId10"/>
    <p:sldId id="276" r:id="rId11"/>
    <p:sldId id="414" r:id="rId12"/>
    <p:sldId id="415" r:id="rId13"/>
    <p:sldId id="419" r:id="rId14"/>
    <p:sldId id="416" r:id="rId15"/>
    <p:sldId id="420" r:id="rId16"/>
    <p:sldId id="477" r:id="rId17"/>
    <p:sldId id="478" r:id="rId18"/>
    <p:sldId id="442"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526"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436" r:id="rId50"/>
    <p:sldId id="509" r:id="rId51"/>
    <p:sldId id="510" r:id="rId52"/>
    <p:sldId id="511" r:id="rId53"/>
    <p:sldId id="512" r:id="rId54"/>
    <p:sldId id="513" r:id="rId55"/>
    <p:sldId id="514" r:id="rId56"/>
    <p:sldId id="516" r:id="rId57"/>
    <p:sldId id="517" r:id="rId58"/>
    <p:sldId id="518" r:id="rId59"/>
    <p:sldId id="519" r:id="rId60"/>
    <p:sldId id="520" r:id="rId61"/>
    <p:sldId id="521" r:id="rId62"/>
    <p:sldId id="522" r:id="rId63"/>
    <p:sldId id="523" r:id="rId64"/>
    <p:sldId id="524" r:id="rId65"/>
    <p:sldId id="52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802754"/>
    <a:srgbClr val="04617B"/>
    <a:srgbClr val="E1F3FF"/>
    <a:srgbClr val="0B508F"/>
    <a:srgbClr val="E7EBF5"/>
    <a:srgbClr val="CCD5EA"/>
    <a:srgbClr val="505050"/>
    <a:srgbClr val="1A5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429" autoAdjust="0"/>
  </p:normalViewPr>
  <p:slideViewPr>
    <p:cSldViewPr>
      <p:cViewPr varScale="1">
        <p:scale>
          <a:sx n="52" d="100"/>
          <a:sy n="52" d="100"/>
        </p:scale>
        <p:origin x="144" y="7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t>24</a:t>
            </a:fld>
            <a:endParaRPr lang="en-US"/>
          </a:p>
        </p:txBody>
      </p:sp>
    </p:spTree>
    <p:extLst>
      <p:ext uri="{BB962C8B-B14F-4D97-AF65-F5344CB8AC3E}">
        <p14:creationId xmlns:p14="http://schemas.microsoft.com/office/powerpoint/2010/main" val="3500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466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4027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72" r:id="rId8"/>
    <p:sldLayoutId id="2147483953" r:id="rId9"/>
    <p:sldLayoutId id="2147483954" r:id="rId10"/>
    <p:sldLayoutId id="2147483955" r:id="rId11"/>
    <p:sldLayoutId id="2147483956" r:id="rId12"/>
    <p:sldLayoutId id="2147483957" r:id="rId13"/>
    <p:sldLayoutId id="2147483958" r:id="rId14"/>
    <p:sldLayoutId id="2147483959"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notesSlide" Target="../notesSlides/notesSlide1.xml"/><Relationship Id="rId7" Type="http://schemas.openxmlformats.org/officeDocument/2006/relationships/image" Target="../media/image11.wmf"/><Relationship Id="rId12" Type="http://schemas.openxmlformats.org/officeDocument/2006/relationships/oleObject" Target="../embeddings/oleObject9.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5.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6.jpg"/><Relationship Id="rId7" Type="http://schemas.openxmlformats.org/officeDocument/2006/relationships/image" Target="../media/image24.wmf"/><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oleObject" Target="../embeddings/oleObject18.bin"/><Relationship Id="rId9" Type="http://schemas.openxmlformats.org/officeDocument/2006/relationships/image" Target="../media/image25.wmf"/></Relationships>
</file>

<file path=ppt/slides/_rels/slide3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5.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4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5.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4.bin"/><Relationship Id="rId4" Type="http://schemas.openxmlformats.org/officeDocument/2006/relationships/image" Target="../media/image3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5.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44.wmf"/><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45.png"/><Relationship Id="rId4" Type="http://schemas.openxmlformats.org/officeDocument/2006/relationships/image" Target="../media/image4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9.wmf"/><Relationship Id="rId2" Type="http://schemas.openxmlformats.org/officeDocument/2006/relationships/slideLayout" Target="../slideLayouts/slideLayout32.xml"/><Relationship Id="rId16" Type="http://schemas.openxmlformats.org/officeDocument/2006/relationships/image" Target="../media/image51.wmf"/><Relationship Id="rId1" Type="http://schemas.openxmlformats.org/officeDocument/2006/relationships/vmlDrawing" Target="../drawings/vmlDrawing21.vml"/><Relationship Id="rId6" Type="http://schemas.openxmlformats.org/officeDocument/2006/relationships/image" Target="../media/image46.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2.bin"/><Relationship Id="rId14" Type="http://schemas.openxmlformats.org/officeDocument/2006/relationships/image" Target="../media/image50.wmf"/></Relationships>
</file>

<file path=ppt/slides/_rels/slide55.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1.bin"/><Relationship Id="rId18" Type="http://schemas.openxmlformats.org/officeDocument/2006/relationships/image" Target="../media/image59.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6.wmf"/><Relationship Id="rId17" Type="http://schemas.openxmlformats.org/officeDocument/2006/relationships/oleObject" Target="../embeddings/oleObject53.bin"/><Relationship Id="rId2" Type="http://schemas.openxmlformats.org/officeDocument/2006/relationships/slideLayout" Target="../slideLayouts/slideLayout29.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22.vml"/><Relationship Id="rId6" Type="http://schemas.openxmlformats.org/officeDocument/2006/relationships/image" Target="../media/image53.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5.wmf"/><Relationship Id="rId19" Type="http://schemas.openxmlformats.org/officeDocument/2006/relationships/oleObject" Target="../embeddings/oleObject54.bin"/><Relationship Id="rId4" Type="http://schemas.openxmlformats.org/officeDocument/2006/relationships/image" Target="../media/image52.wmf"/><Relationship Id="rId9" Type="http://schemas.openxmlformats.org/officeDocument/2006/relationships/oleObject" Target="../embeddings/oleObject49.bin"/><Relationship Id="rId14" Type="http://schemas.openxmlformats.org/officeDocument/2006/relationships/image" Target="../media/image57.wmf"/></Relationships>
</file>

<file path=ppt/slides/_rels/slide5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30.xml"/><Relationship Id="rId1" Type="http://schemas.openxmlformats.org/officeDocument/2006/relationships/vmlDrawing" Target="../drawings/vmlDrawing23.vml"/><Relationship Id="rId6" Type="http://schemas.openxmlformats.org/officeDocument/2006/relationships/image" Target="../media/image53.wmf"/><Relationship Id="rId5" Type="http://schemas.openxmlformats.org/officeDocument/2006/relationships/oleObject" Target="../embeddings/oleObject56.bin"/><Relationship Id="rId10" Type="http://schemas.openxmlformats.org/officeDocument/2006/relationships/image" Target="../media/image62.wmf"/><Relationship Id="rId4" Type="http://schemas.openxmlformats.org/officeDocument/2006/relationships/image" Target="../media/image52.wmf"/><Relationship Id="rId9"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5.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60.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The Foundations: Logic and Proofs</a:t>
            </a:r>
          </a:p>
        </p:txBody>
      </p:sp>
      <p:sp>
        <p:nvSpPr>
          <p:cNvPr id="6" name="Subtitle 2"/>
          <p:cNvSpPr>
            <a:spLocks noGrp="1"/>
          </p:cNvSpPr>
          <p:nvPr>
            <p:ph type="subTitle" idx="1"/>
          </p:nvPr>
        </p:nvSpPr>
        <p:spPr/>
        <p:txBody>
          <a:bodyPr/>
          <a:lstStyle/>
          <a:p>
            <a:r>
              <a:rPr lang="fr-FR" dirty="0" err="1"/>
              <a:t>Chapter</a:t>
            </a:r>
            <a:r>
              <a:rPr lang="fr-FR" dirty="0"/>
              <a:t> 1, Part II: </a:t>
            </a:r>
            <a:r>
              <a:rPr lang="fr-FR" dirty="0" err="1"/>
              <a:t>Predicate</a:t>
            </a:r>
            <a:r>
              <a:rPr lang="fr-FR" dirty="0"/>
              <a:t> </a:t>
            </a:r>
            <a:r>
              <a:rPr lang="fr-FR" dirty="0" err="1"/>
              <a:t>Logic</a:t>
            </a:r>
            <a:endParaRPr lang="fr-FR" dirty="0"/>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a:t>
            </a:r>
          </a:p>
        </p:txBody>
      </p:sp>
      <p:sp>
        <p:nvSpPr>
          <p:cNvPr id="3" name="Content Placeholder 2"/>
          <p:cNvSpPr>
            <a:spLocks noGrp="1"/>
          </p:cNvSpPr>
          <p:nvPr>
            <p:ph idx="1"/>
          </p:nvPr>
        </p:nvSpPr>
        <p:spPr>
          <a:xfrm>
            <a:off x="457200" y="1295400"/>
            <a:ext cx="8229600" cy="5257800"/>
          </a:xfrm>
        </p:spPr>
        <p:txBody>
          <a:bodyPr/>
          <a:lstStyle/>
          <a:p>
            <a:pPr>
              <a:spcBef>
                <a:spcPts val="300"/>
              </a:spcBef>
            </a:pPr>
            <a:r>
              <a:rPr lang="en-US" sz="2400" dirty="0"/>
              <a:t>We need </a:t>
            </a:r>
            <a:r>
              <a:rPr lang="en-US" sz="2400" i="1" dirty="0"/>
              <a:t>quantifiers</a:t>
            </a:r>
            <a:r>
              <a:rPr lang="en-US" sz="2400" dirty="0"/>
              <a:t> to express the meaning of English words including </a:t>
            </a:r>
            <a:r>
              <a:rPr lang="en-US" sz="2400" i="1" dirty="0"/>
              <a:t>all</a:t>
            </a:r>
            <a:r>
              <a:rPr lang="en-US" sz="2400" dirty="0"/>
              <a:t> and </a:t>
            </a:r>
            <a:r>
              <a:rPr lang="en-US" sz="2400" i="1" dirty="0"/>
              <a:t>some</a:t>
            </a:r>
            <a:r>
              <a:rPr lang="en-US" sz="2400" dirty="0"/>
              <a:t>:</a:t>
            </a:r>
          </a:p>
          <a:p>
            <a:pPr lvl="1">
              <a:spcBef>
                <a:spcPts val="300"/>
              </a:spcBef>
            </a:pPr>
            <a:r>
              <a:rPr lang="en-US" sz="2000" dirty="0"/>
              <a:t>“All men are Mortal.”</a:t>
            </a:r>
          </a:p>
          <a:p>
            <a:pPr lvl="1">
              <a:spcBef>
                <a:spcPts val="300"/>
              </a:spcBef>
            </a:pPr>
            <a:r>
              <a:rPr lang="en-US" sz="2000" dirty="0"/>
              <a:t>“Some cats do not have fur.”</a:t>
            </a:r>
          </a:p>
          <a:p>
            <a:pPr>
              <a:spcBef>
                <a:spcPts val="300"/>
              </a:spcBef>
            </a:pPr>
            <a:r>
              <a:rPr lang="en-US" sz="2400" dirty="0"/>
              <a:t>The two most important quantifiers are:</a:t>
            </a:r>
          </a:p>
          <a:p>
            <a:pPr lvl="1">
              <a:spcBef>
                <a:spcPts val="300"/>
              </a:spcBef>
            </a:pPr>
            <a:r>
              <a:rPr lang="en-US" sz="2000" i="1" dirty="0"/>
              <a:t>Universal Quantifier, </a:t>
            </a:r>
            <a:r>
              <a:rPr lang="en-US" sz="2000" b="1" dirty="0">
                <a:sym typeface="Symbol"/>
              </a:rPr>
              <a:t>“</a:t>
            </a:r>
            <a:r>
              <a:rPr lang="en-US" sz="2000" dirty="0"/>
              <a:t>For all,” symbol: </a:t>
            </a:r>
            <a:r>
              <a:rPr lang="en-US" sz="2000" b="1" dirty="0">
                <a:sym typeface="Symbol"/>
              </a:rPr>
              <a:t></a:t>
            </a:r>
            <a:endParaRPr lang="en-US" sz="2000" dirty="0"/>
          </a:p>
          <a:p>
            <a:pPr lvl="1">
              <a:spcBef>
                <a:spcPts val="300"/>
              </a:spcBef>
            </a:pPr>
            <a:r>
              <a:rPr lang="en-US" sz="2000" i="1" dirty="0"/>
              <a:t>Existential Quantifier</a:t>
            </a:r>
            <a:r>
              <a:rPr lang="en-US" sz="2000" dirty="0"/>
              <a:t>, “There exists,” symbol: </a:t>
            </a:r>
            <a:r>
              <a:rPr lang="en-US" sz="2000" b="1" dirty="0">
                <a:sym typeface="Symbol"/>
              </a:rPr>
              <a:t></a:t>
            </a:r>
            <a:endParaRPr lang="en-US" sz="2000" dirty="0"/>
          </a:p>
          <a:p>
            <a:pPr>
              <a:spcBef>
                <a:spcPts val="300"/>
              </a:spcBef>
            </a:pPr>
            <a:r>
              <a:rPr lang="en-US" sz="2400" dirty="0"/>
              <a:t>We write as in </a:t>
            </a: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and </a:t>
            </a:r>
            <a:r>
              <a:rPr lang="en-US" sz="2400" i="1" dirty="0">
                <a:sym typeface="Symbol"/>
              </a:rPr>
              <a:t>x P</a:t>
            </a:r>
            <a:r>
              <a:rPr lang="en-US" sz="2400" dirty="0">
                <a:sym typeface="Symbol"/>
              </a:rPr>
              <a:t>(</a:t>
            </a:r>
            <a:r>
              <a:rPr lang="en-US" sz="2400" i="1" dirty="0">
                <a:sym typeface="Symbol"/>
              </a:rPr>
              <a:t>x</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every</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some</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The quantifiers are said to bind the variable </a:t>
            </a:r>
            <a:r>
              <a:rPr lang="en-US" sz="2400" i="1" dirty="0">
                <a:sym typeface="Symbol"/>
              </a:rPr>
              <a:t>x </a:t>
            </a:r>
            <a:r>
              <a:rPr lang="en-US" sz="2400" dirty="0">
                <a:sym typeface="Symbol"/>
              </a:rPr>
              <a:t>in these expressions.</a:t>
            </a:r>
          </a:p>
        </p:txBody>
      </p:sp>
      <p:pic>
        <p:nvPicPr>
          <p:cNvPr id="15" name="Picture 3" descr="A portrait of Charles Sanders Peirc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553200" y="163673"/>
            <a:ext cx="928468" cy="10747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543800" y="182880"/>
            <a:ext cx="1463040" cy="1005840"/>
          </a:xfrm>
        </p:spPr>
        <p:txBody>
          <a:bodyPr/>
          <a:lstStyle/>
          <a:p>
            <a:r>
              <a:rPr lang="en-US" sz="2000" dirty="0"/>
              <a:t>Charles Peirce (1839-1914)</a:t>
            </a:r>
          </a:p>
        </p:txBody>
      </p:sp>
    </p:spTree>
    <p:extLst>
      <p:ext uri="{BB962C8B-B14F-4D97-AF65-F5344CB8AC3E}">
        <p14:creationId xmlns:p14="http://schemas.microsoft.com/office/powerpoint/2010/main" val="112203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marL="0" lvl="1" indent="0">
                  <a:buClr>
                    <a:schemeClr val="accent3"/>
                  </a:buClr>
                  <a:buSzPct val="95000"/>
                  <a:buNone/>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465" t="-1508" r="-73"/>
                </a:stretch>
              </a:blipFill>
            </p:spPr>
            <p:txBody>
              <a:bodyPr/>
              <a:lstStyle/>
              <a:p>
                <a:r>
                  <a:rPr lang="en-IN">
                    <a:noFill/>
                  </a:rPr>
                  <a:t> </a:t>
                </a:r>
              </a:p>
            </p:txBody>
          </p:sp>
        </mc:Fallback>
      </mc:AlternateContent>
    </p:spTree>
    <p:extLst>
      <p:ext uri="{BB962C8B-B14F-4D97-AF65-F5344CB8AC3E}">
        <p14:creationId xmlns:p14="http://schemas.microsoft.com/office/powerpoint/2010/main" val="125702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24000" cy="5257800"/>
              </a:xfrm>
            </p:spPr>
            <p:txBody>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&lt;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24000" cy="5257800"/>
              </a:xfrm>
              <a:blipFill>
                <a:blip r:embed="rId2"/>
                <a:stretch>
                  <a:fillRect l="-1809" t="-1740" r="-1520"/>
                </a:stretch>
              </a:blipFill>
            </p:spPr>
            <p:txBody>
              <a:bodyPr/>
              <a:lstStyle/>
              <a:p>
                <a:r>
                  <a:rPr lang="en-IN">
                    <a:noFill/>
                  </a:rPr>
                  <a:t> </a:t>
                </a:r>
              </a:p>
            </p:txBody>
          </p:sp>
        </mc:Fallback>
      </mc:AlternateContent>
    </p:spTree>
    <p:extLst>
      <p:ext uri="{BB962C8B-B14F-4D97-AF65-F5344CB8AC3E}">
        <p14:creationId xmlns:p14="http://schemas.microsoft.com/office/powerpoint/2010/main" val="254475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Quantifier (</a:t>
            </a:r>
            <a:r>
              <a:rPr lang="en-US" i="1" dirty="0"/>
              <a:t>optional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means that </a:t>
                </a:r>
                <a:r>
                  <a:rPr lang="en-US" sz="2400" i="1" dirty="0"/>
                  <a:t>P</a:t>
                </a:r>
                <a:r>
                  <a:rPr lang="en-US" sz="2400" dirty="0"/>
                  <a:t>(</a:t>
                </a:r>
                <a:r>
                  <a:rPr lang="en-US" sz="2400" i="1" dirty="0">
                    <a:latin typeface="Bookman" pitchFamily="18" charset="0"/>
                  </a:rPr>
                  <a:t>x</a:t>
                </a:r>
                <a:r>
                  <a:rPr lang="en-US" sz="2400" dirty="0"/>
                  <a:t>) is true for </a:t>
                </a:r>
                <a:r>
                  <a:rPr lang="en-US" sz="2400" u="sng" dirty="0"/>
                  <a:t>one and only one</a:t>
                </a:r>
                <a:r>
                  <a:rPr lang="en-US" sz="2400" dirty="0"/>
                  <a:t> </a:t>
                </a:r>
                <a:r>
                  <a:rPr lang="en-US" sz="2400" i="1" dirty="0">
                    <a:latin typeface="Bookman" pitchFamily="18" charset="0"/>
                  </a:rPr>
                  <a:t>x </a:t>
                </a:r>
                <a:r>
                  <a:rPr lang="en-US" sz="2400" dirty="0"/>
                  <a:t>in the universe of discourse.</a:t>
                </a:r>
                <a:endParaRPr lang="en-US" sz="2400" i="1" dirty="0"/>
              </a:p>
              <a:p>
                <a:pPr>
                  <a:spcBef>
                    <a:spcPts val="300"/>
                  </a:spcBef>
                </a:pPr>
                <a:r>
                  <a:rPr lang="en-US" sz="2400" dirty="0"/>
                  <a:t>This is commonly expressed in English in the following equivalent ways:</a:t>
                </a:r>
              </a:p>
              <a:p>
                <a:pPr lvl="1">
                  <a:spcBef>
                    <a:spcPts val="300"/>
                  </a:spcBef>
                </a:pPr>
                <a:r>
                  <a:rPr lang="en-US" sz="2000" dirty="0"/>
                  <a:t>“There is a unique </a:t>
                </a:r>
                <a:r>
                  <a:rPr lang="en-US" sz="2000" i="1" dirty="0">
                    <a:latin typeface="Bookman" pitchFamily="18" charset="0"/>
                  </a:rPr>
                  <a:t>x</a:t>
                </a:r>
                <a:r>
                  <a:rPr lang="en-US" sz="2000" i="1" dirty="0"/>
                  <a:t> </a:t>
                </a:r>
                <a:r>
                  <a:rPr lang="en-US" sz="2000" dirty="0"/>
                  <a:t>such that </a:t>
                </a:r>
                <a:r>
                  <a:rPr lang="en-US" sz="2000" i="1" dirty="0"/>
                  <a:t>P</a:t>
                </a:r>
                <a:r>
                  <a:rPr lang="en-US" sz="2000" dirty="0"/>
                  <a:t>(</a:t>
                </a:r>
                <a:r>
                  <a:rPr lang="en-US" sz="2000" i="1" dirty="0">
                    <a:latin typeface="Bookman" pitchFamily="18" charset="0"/>
                  </a:rPr>
                  <a:t>x</a:t>
                </a:r>
                <a:r>
                  <a:rPr lang="en-US" sz="2000" dirty="0"/>
                  <a:t>).” </a:t>
                </a:r>
              </a:p>
              <a:p>
                <a:pPr lvl="1">
                  <a:spcBef>
                    <a:spcPts val="300"/>
                  </a:spcBef>
                </a:pPr>
                <a:r>
                  <a:rPr lang="en-US" sz="2000" dirty="0"/>
                  <a:t>“There is one and only one </a:t>
                </a:r>
                <a:r>
                  <a:rPr lang="en-US" sz="2000" i="1" dirty="0">
                    <a:latin typeface="Bookman" pitchFamily="18" charset="0"/>
                  </a:rPr>
                  <a:t>x</a:t>
                </a:r>
                <a:r>
                  <a:rPr lang="en-US" sz="2000" dirty="0"/>
                  <a:t> such that </a:t>
                </a:r>
                <a:r>
                  <a:rPr lang="en-US" sz="2000" i="1" dirty="0"/>
                  <a:t>P</a:t>
                </a:r>
                <a:r>
                  <a:rPr lang="en-US" sz="2000" dirty="0"/>
                  <a:t>(</a:t>
                </a:r>
                <a:r>
                  <a:rPr lang="en-US" sz="2000" i="1" dirty="0">
                    <a:latin typeface="Bookman" pitchFamily="18" charset="0"/>
                  </a:rPr>
                  <a:t>x</a:t>
                </a:r>
                <a:r>
                  <a:rPr lang="en-US" sz="2000" dirty="0"/>
                  <a:t>)”</a:t>
                </a:r>
              </a:p>
              <a:p>
                <a:pPr>
                  <a:spcBef>
                    <a:spcPts val="300"/>
                  </a:spcBef>
                </a:pPr>
                <a:r>
                  <a:rPr lang="en-US" sz="2400" dirty="0"/>
                  <a:t>Examples:</a:t>
                </a:r>
              </a:p>
              <a:p>
                <a:pPr marL="850392" lvl="1" indent="-457200">
                  <a:spcBef>
                    <a:spcPts val="300"/>
                  </a:spcBef>
                  <a:buClr>
                    <a:schemeClr val="tx1"/>
                  </a:buClr>
                  <a:buFont typeface="+mj-lt"/>
                  <a:buAutoNum type="arabicPeriod"/>
                </a:pPr>
                <a:r>
                  <a:rPr lang="en-US" sz="2000" dirty="0"/>
                  <a:t>If </a:t>
                </a:r>
                <a:r>
                  <a:rPr lang="en-US" sz="2000" i="1" dirty="0"/>
                  <a:t>P(x)</a:t>
                </a:r>
                <a:r>
                  <a:rPr lang="en-US" sz="2000" dirty="0"/>
                  <a:t> denotes “</a:t>
                </a:r>
                <a:r>
                  <a:rPr lang="en-US" sz="2000" i="1" dirty="0"/>
                  <a:t>x</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0” and U is the integers, then </a:t>
                </a:r>
                <a:r>
                  <a:rPr lang="en-US" sz="2000" dirty="0">
                    <a:sym typeface="Symbol"/>
                  </a:rPr>
                  <a:t>!</a:t>
                </a:r>
                <a:r>
                  <a:rPr lang="en-US" sz="2000" i="1" dirty="0">
                    <a:sym typeface="Symbol"/>
                  </a:rPr>
                  <a:t>x P</a:t>
                </a:r>
                <a:r>
                  <a:rPr lang="en-US" sz="2000" dirty="0">
                    <a:sym typeface="Symbol"/>
                  </a:rPr>
                  <a:t>(</a:t>
                </a:r>
                <a:r>
                  <a:rPr lang="en-US" sz="2000" i="1" dirty="0">
                    <a:sym typeface="Symbol"/>
                  </a:rPr>
                  <a:t>x</a:t>
                </a:r>
                <a:r>
                  <a:rPr lang="en-US" sz="2000" dirty="0">
                    <a:sym typeface="Symbol"/>
                  </a:rPr>
                  <a:t>) is true. </a:t>
                </a:r>
              </a:p>
              <a:p>
                <a:pPr marL="850392" lvl="1" indent="-457200">
                  <a:spcBef>
                    <a:spcPts val="300"/>
                  </a:spcBef>
                  <a:buClr>
                    <a:schemeClr val="tx1"/>
                  </a:buClr>
                  <a:buFont typeface="+mj-lt"/>
                  <a:buAutoNum type="arabicPeriod"/>
                </a:pPr>
                <a:r>
                  <a:rPr lang="en-US" sz="2000" dirty="0">
                    <a:sym typeface="Symbol"/>
                  </a:rPr>
                  <a:t>But if </a:t>
                </a:r>
                <a:r>
                  <a:rPr lang="en-US" sz="2000" i="1" dirty="0"/>
                  <a:t>P(x)</a:t>
                </a:r>
                <a:r>
                  <a:rPr lang="en-US" sz="2000" dirty="0"/>
                  <a:t> denotes “</a:t>
                </a:r>
                <a:r>
                  <a:rPr lang="en-US" sz="2000" i="1" dirty="0"/>
                  <a:t>x</a:t>
                </a:r>
                <a:r>
                  <a:rPr lang="en-US" sz="2000" dirty="0"/>
                  <a:t> </a:t>
                </a:r>
                <a14:m>
                  <m:oMath xmlns:m="http://schemas.openxmlformats.org/officeDocument/2006/math">
                    <m:r>
                      <a:rPr lang="en-US" sz="2000" i="1" dirty="0" smtClean="0">
                        <a:latin typeface="Cambria Math" panose="02040503050406030204" pitchFamily="18" charset="0"/>
                      </a:rPr>
                      <m:t>&gt;</m:t>
                    </m:r>
                  </m:oMath>
                </a14:m>
                <a:r>
                  <a:rPr lang="en-US" sz="2000" dirty="0"/>
                  <a:t> </a:t>
                </a:r>
                <a:r>
                  <a:rPr lang="en-US" sz="2000" dirty="0">
                    <a:latin typeface="Cambria Math" pitchFamily="18" charset="0"/>
                    <a:ea typeface="Cambria Math" pitchFamily="18" charset="0"/>
                  </a:rPr>
                  <a:t>0,” then </a:t>
                </a:r>
                <a:r>
                  <a:rPr lang="en-US" sz="2000" dirty="0">
                    <a:sym typeface="Symbol"/>
                  </a:rPr>
                  <a:t>!</a:t>
                </a:r>
                <a:r>
                  <a:rPr lang="en-US" sz="2000" i="1" dirty="0">
                    <a:sym typeface="Symbol"/>
                  </a:rPr>
                  <a:t>x P</a:t>
                </a:r>
                <a:r>
                  <a:rPr lang="en-US" sz="2000" dirty="0">
                    <a:sym typeface="Symbol"/>
                  </a:rPr>
                  <a:t>(</a:t>
                </a:r>
                <a:r>
                  <a:rPr lang="en-US" sz="2000" i="1" dirty="0">
                    <a:sym typeface="Symbol"/>
                  </a:rPr>
                  <a:t>x</a:t>
                </a:r>
                <a:r>
                  <a:rPr lang="en-US" sz="2000" dirty="0">
                    <a:sym typeface="Symbol"/>
                  </a:rPr>
                  <a:t>) is false.</a:t>
                </a:r>
                <a:endParaRPr lang="en-US" sz="2000" dirty="0"/>
              </a:p>
              <a:p>
                <a:pPr>
                  <a:spcBef>
                    <a:spcPts val="300"/>
                  </a:spcBef>
                </a:pPr>
                <a:r>
                  <a:rPr lang="en-US" sz="2400" dirty="0"/>
                  <a:t>The uniqueness quantifier is not really needed as the restriction that there is a unique </a:t>
                </a:r>
                <a:r>
                  <a:rPr lang="en-US" sz="2400" i="1" dirty="0"/>
                  <a:t>x</a:t>
                </a:r>
                <a:r>
                  <a:rPr lang="en-US" sz="2400" dirty="0"/>
                  <a:t> such that </a:t>
                </a:r>
                <a:r>
                  <a:rPr lang="en-US" sz="2400" i="1" dirty="0"/>
                  <a:t>P</a:t>
                </a:r>
                <a:r>
                  <a:rPr lang="en-US" sz="2400" dirty="0"/>
                  <a:t>(</a:t>
                </a:r>
                <a:r>
                  <a:rPr lang="en-US" sz="2400" i="1" dirty="0"/>
                  <a:t>x</a:t>
                </a:r>
                <a:r>
                  <a:rPr lang="en-US" sz="2400" dirty="0"/>
                  <a:t>) can be expressed as:</a:t>
                </a:r>
              </a:p>
              <a:p>
                <a:pPr algn="ctr">
                  <a:spcBef>
                    <a:spcPts val="300"/>
                  </a:spcBef>
                </a:pPr>
                <a:r>
                  <a:rPr lang="en-US" sz="2000" dirty="0">
                    <a:sym typeface="Symbol"/>
                  </a:rPr>
                  <a:t></a:t>
                </a:r>
                <a:r>
                  <a:rPr lang="en-US" sz="2000" i="1" dirty="0">
                    <a:sym typeface="Symbol"/>
                  </a:rPr>
                  <a:t>x</a:t>
                </a:r>
                <a:r>
                  <a:rPr lang="en-US" sz="2000" dirty="0">
                    <a:sym typeface="Symbol"/>
                  </a:rPr>
                  <a:t> (</a:t>
                </a:r>
                <a:r>
                  <a:rPr lang="en-US" sz="2000" i="1" dirty="0">
                    <a:sym typeface="Symbol"/>
                  </a:rPr>
                  <a:t>P</a:t>
                </a:r>
                <a:r>
                  <a:rPr lang="en-US" sz="2000" dirty="0">
                    <a:sym typeface="Symbol"/>
                  </a:rPr>
                  <a:t>(</a:t>
                </a:r>
                <a:r>
                  <a:rPr lang="en-US" sz="2000" i="1" dirty="0">
                    <a:sym typeface="Symbol"/>
                  </a:rPr>
                  <a:t>x</a:t>
                </a:r>
                <a:r>
                  <a:rPr lang="en-US" sz="2000" dirty="0">
                    <a:sym typeface="Symbol"/>
                  </a:rPr>
                  <a:t>) </a:t>
                </a:r>
                <a14:m>
                  <m:oMath xmlns:m="http://schemas.openxmlformats.org/officeDocument/2006/math">
                    <m:r>
                      <a:rPr lang="en-US" sz="2000" i="1" dirty="0" smtClean="0">
                        <a:latin typeface="Cambria Math" panose="02040503050406030204" pitchFamily="18" charset="0"/>
                        <a:ea typeface="Cambria Math"/>
                        <a:sym typeface="Symbol"/>
                      </a:rPr>
                      <m:t>∧</m:t>
                    </m:r>
                  </m:oMath>
                </a14:m>
                <a:r>
                  <a:rPr lang="en-US" sz="2000" dirty="0">
                    <a:sym typeface="Symbol"/>
                  </a:rPr>
                  <a:t></a:t>
                </a:r>
                <a:r>
                  <a:rPr lang="en-US" sz="2000" i="1" dirty="0">
                    <a:sym typeface="Symbol"/>
                  </a:rPr>
                  <a:t>y</a:t>
                </a:r>
                <a:r>
                  <a:rPr lang="en-US" sz="2000" dirty="0">
                    <a:sym typeface="Symbol"/>
                  </a:rPr>
                  <a:t> (</a:t>
                </a:r>
                <a:r>
                  <a:rPr lang="en-US" sz="2000" i="1" dirty="0">
                    <a:sym typeface="Symbol"/>
                  </a:rPr>
                  <a:t>P</a:t>
                </a:r>
                <a:r>
                  <a:rPr lang="en-US" sz="2000" dirty="0">
                    <a:sym typeface="Symbol"/>
                  </a:rPr>
                  <a:t>(</a:t>
                </a:r>
                <a:r>
                  <a:rPr lang="en-US" sz="2000" i="1" dirty="0">
                    <a:sym typeface="Symbol"/>
                  </a:rPr>
                  <a:t>y</a:t>
                </a:r>
                <a:r>
                  <a:rPr lang="en-US" sz="2000" dirty="0">
                    <a:sym typeface="Symbol"/>
                  </a:rPr>
                  <a:t>) </a:t>
                </a:r>
                <a:r>
                  <a:rPr lang="en-US" sz="2000" dirty="0">
                    <a:latin typeface="Cambria Math"/>
                    <a:ea typeface="Cambria Math"/>
                    <a:sym typeface="Symbol"/>
                  </a:rPr>
                  <a:t>→ </a:t>
                </a:r>
                <a:r>
                  <a:rPr lang="en-US" sz="2000" i="1" dirty="0">
                    <a:latin typeface="Cambria Math"/>
                    <a:ea typeface="Cambria Math"/>
                    <a:sym typeface="Symbol"/>
                  </a:rPr>
                  <a:t>y </a:t>
                </a:r>
                <a:r>
                  <a:rPr lang="en-US" sz="2000" dirty="0">
                    <a:latin typeface="Cambria Math"/>
                    <a:ea typeface="Cambria Math"/>
                    <a:sym typeface="Symbol"/>
                  </a:rPr>
                  <a:t>=</a:t>
                </a:r>
                <a:r>
                  <a:rPr lang="en-US" sz="2000" i="1" dirty="0">
                    <a:latin typeface="Cambria Math"/>
                    <a:ea typeface="Cambria Math"/>
                    <a:sym typeface="Symbol"/>
                  </a:rPr>
                  <a:t>x</a:t>
                </a:r>
                <a:r>
                  <a:rPr lang="en-US" sz="2000" dirty="0">
                    <a:latin typeface="Cambria Math"/>
                    <a:ea typeface="Cambria Math"/>
                    <a:sym typeface="Symbol"/>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099" t="-1160" r="-659"/>
                </a:stretch>
              </a:blipFill>
            </p:spPr>
            <p:txBody>
              <a:bodyPr/>
              <a:lstStyle/>
              <a:p>
                <a:r>
                  <a:rPr lang="en-IN">
                    <a:noFill/>
                  </a:rPr>
                  <a:t> </a:t>
                </a:r>
              </a:p>
            </p:txBody>
          </p:sp>
        </mc:Fallback>
      </mc:AlternateContent>
    </p:spTree>
    <p:extLst>
      <p:ext uri="{BB962C8B-B14F-4D97-AF65-F5344CB8AC3E}">
        <p14:creationId xmlns:p14="http://schemas.microsoft.com/office/powerpoint/2010/main" val="42730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400" dirty="0">
                <a:sym typeface="Symbol"/>
              </a:rPr>
              <a:t>When the domain of discourse is finite, we can think of quantification as looping through the elements of the domain.</a:t>
            </a:r>
          </a:p>
          <a:p>
            <a:pPr>
              <a:spcBef>
                <a:spcPts val="600"/>
              </a:spcBef>
            </a:pPr>
            <a:r>
              <a:rPr lang="en-US" sz="2400" dirty="0">
                <a:sym typeface="Symbol"/>
              </a:rPr>
              <a:t>To evaluate </a:t>
            </a:r>
            <a:r>
              <a:rPr lang="en-US" sz="2400" i="1" dirty="0">
                <a:sym typeface="Symbol"/>
              </a:rPr>
              <a:t>x P</a:t>
            </a:r>
            <a:r>
              <a:rPr lang="en-US" sz="2400" dirty="0">
                <a:sym typeface="Symbol"/>
              </a:rPr>
              <a:t>(</a:t>
            </a:r>
            <a:r>
              <a:rPr lang="en-US" sz="2400" i="1" dirty="0">
                <a:sym typeface="Symbol"/>
              </a:rPr>
              <a:t>x</a:t>
            </a:r>
            <a:r>
              <a:rPr lang="en-US" sz="2400" dirty="0">
                <a:sym typeface="Symbol"/>
              </a:rPr>
              <a:t>) loop through all </a:t>
            </a:r>
            <a:r>
              <a:rPr lang="en-US" sz="2400" i="1" dirty="0">
                <a:sym typeface="Symbol"/>
              </a:rPr>
              <a:t>x</a:t>
            </a:r>
            <a:r>
              <a:rPr lang="en-US" sz="2400" dirty="0">
                <a:sym typeface="Symbol"/>
              </a:rPr>
              <a:t> in the domain.</a:t>
            </a:r>
          </a:p>
          <a:p>
            <a:pPr lvl="1">
              <a:spcBef>
                <a:spcPts val="600"/>
              </a:spcBef>
            </a:pPr>
            <a:r>
              <a:rPr lang="en-US" sz="2000" dirty="0">
                <a:sym typeface="Symbol"/>
              </a:rPr>
              <a:t>If at every step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true.</a:t>
            </a:r>
          </a:p>
          <a:p>
            <a:pPr lvl="1">
              <a:spcBef>
                <a:spcPts val="600"/>
              </a:spcBef>
            </a:pPr>
            <a:r>
              <a:rPr lang="en-US" sz="2000" dirty="0">
                <a:sym typeface="Symbol"/>
              </a:rPr>
              <a:t>If at a step P(</a:t>
            </a:r>
            <a:r>
              <a:rPr lang="en-US" sz="2000" i="1" dirty="0">
                <a:sym typeface="Symbol"/>
              </a:rPr>
              <a:t>x</a:t>
            </a:r>
            <a:r>
              <a:rPr lang="en-US" sz="2000" dirty="0">
                <a:sym typeface="Symbol"/>
              </a:rPr>
              <a:t>) is false, then </a:t>
            </a:r>
            <a:r>
              <a:rPr lang="en-US" sz="2000" i="1" dirty="0">
                <a:sym typeface="Symbol"/>
              </a:rPr>
              <a:t>x P</a:t>
            </a:r>
            <a:r>
              <a:rPr lang="en-US" sz="2000" dirty="0">
                <a:sym typeface="Symbol"/>
              </a:rPr>
              <a:t>(</a:t>
            </a:r>
            <a:r>
              <a:rPr lang="en-US" sz="2000" i="1" dirty="0">
                <a:sym typeface="Symbol"/>
              </a:rPr>
              <a:t>x</a:t>
            </a:r>
            <a:r>
              <a:rPr lang="en-US" sz="2000" dirty="0">
                <a:sym typeface="Symbol"/>
              </a:rPr>
              <a:t>) is false and the loop terminates.</a:t>
            </a:r>
          </a:p>
          <a:p>
            <a:pPr>
              <a:spcBef>
                <a:spcPts val="600"/>
              </a:spcBef>
            </a:pPr>
            <a:r>
              <a:rPr lang="en-US" sz="2400" dirty="0">
                <a:sym typeface="Symbol"/>
              </a:rPr>
              <a:t>To evaluate </a:t>
            </a:r>
            <a:r>
              <a:rPr lang="en-US" sz="2400" i="1" dirty="0">
                <a:sym typeface="Symbol"/>
              </a:rPr>
              <a:t>x P</a:t>
            </a:r>
            <a:r>
              <a:rPr lang="en-US" sz="2400" dirty="0">
                <a:sym typeface="Symbol"/>
              </a:rPr>
              <a:t>(</a:t>
            </a:r>
            <a:r>
              <a:rPr lang="en-US" sz="2400" i="1" dirty="0">
                <a:sym typeface="Symbol"/>
              </a:rPr>
              <a:t>x</a:t>
            </a:r>
            <a:r>
              <a:rPr lang="en-US" sz="2400" dirty="0">
                <a:sym typeface="Symbol"/>
              </a:rPr>
              <a:t>) loop through all </a:t>
            </a:r>
            <a:r>
              <a:rPr lang="en-US" sz="2400" i="1" dirty="0">
                <a:sym typeface="Symbol"/>
              </a:rPr>
              <a:t>x</a:t>
            </a:r>
            <a:r>
              <a:rPr lang="en-US" sz="2400" dirty="0">
                <a:sym typeface="Symbol"/>
              </a:rPr>
              <a:t> in the domain.</a:t>
            </a:r>
          </a:p>
          <a:p>
            <a:pPr lvl="1">
              <a:spcBef>
                <a:spcPts val="600"/>
              </a:spcBef>
            </a:pPr>
            <a:r>
              <a:rPr lang="en-US" sz="2000" dirty="0">
                <a:sym typeface="Symbol"/>
              </a:rPr>
              <a:t>If at some step,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true and the loop terminates.</a:t>
            </a:r>
          </a:p>
          <a:p>
            <a:pPr lvl="1">
              <a:spcBef>
                <a:spcPts val="600"/>
              </a:spcBef>
            </a:pPr>
            <a:r>
              <a:rPr lang="en-US" sz="2000" dirty="0">
                <a:sym typeface="Symbol"/>
              </a:rPr>
              <a:t>If the loop ends without finding an </a:t>
            </a:r>
            <a:r>
              <a:rPr lang="en-US" sz="2000" i="1" dirty="0">
                <a:sym typeface="Symbol"/>
              </a:rPr>
              <a:t>x</a:t>
            </a:r>
            <a:r>
              <a:rPr lang="en-US" sz="2000" dirty="0">
                <a:sym typeface="Symbol"/>
              </a:rPr>
              <a:t> for which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false.</a:t>
            </a:r>
          </a:p>
          <a:p>
            <a:pPr>
              <a:spcBef>
                <a:spcPts val="600"/>
              </a:spcBef>
            </a:pPr>
            <a:r>
              <a:rPr lang="en-US" sz="2400" dirty="0">
                <a:sym typeface="Symbol"/>
              </a:rPr>
              <a:t>Even if the domains are infinite, we can still think of the quantifiers this fashion, but the loops will not terminate in some cases.</a:t>
            </a:r>
          </a:p>
        </p:txBody>
      </p:sp>
    </p:spTree>
    <p:extLst>
      <p:ext uri="{BB962C8B-B14F-4D97-AF65-F5344CB8AC3E}">
        <p14:creationId xmlns:p14="http://schemas.microsoft.com/office/powerpoint/2010/main" val="54339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r>
                  <a:rPr lang="en-US" sz="2800" dirty="0"/>
                  <a:t>The truth value of </a:t>
                </a:r>
                <a:r>
                  <a:rPr lang="en-US" sz="2800" i="1" dirty="0">
                    <a:latin typeface="Cambria Math" pitchFamily="18" charset="0"/>
                    <a:ea typeface="Cambria Math" pitchFamily="18" charset="0"/>
                    <a:sym typeface="Symbol"/>
                  </a:rPr>
                  <a:t>x P(x)</a:t>
                </a:r>
                <a:r>
                  <a:rPr lang="en-US" sz="2800" dirty="0"/>
                  <a:t> and </a:t>
                </a:r>
                <a:r>
                  <a:rPr lang="en-US" sz="2800" i="1" dirty="0">
                    <a:latin typeface="Cambria Math" pitchFamily="18" charset="0"/>
                    <a:ea typeface="Cambria Math" pitchFamily="18" charset="0"/>
                    <a:sym typeface="Symbol"/>
                  </a:rPr>
                  <a:t> x P(x) </a:t>
                </a:r>
                <a:r>
                  <a:rPr lang="en-US" sz="2800" dirty="0">
                    <a:latin typeface="Cambria Math" pitchFamily="18" charset="0"/>
                    <a:ea typeface="Cambria Math" pitchFamily="18" charset="0"/>
                    <a:sym typeface="Symbol"/>
                  </a:rPr>
                  <a:t>depend on both the propositional function </a:t>
                </a:r>
                <a:r>
                  <a:rPr lang="en-US" sz="2800" i="1" dirty="0">
                    <a:latin typeface="Cambria Math" pitchFamily="18" charset="0"/>
                    <a:ea typeface="Cambria Math" pitchFamily="18" charset="0"/>
                    <a:sym typeface="Symbol"/>
                  </a:rPr>
                  <a:t>P(x) </a:t>
                </a:r>
                <a:r>
                  <a:rPr lang="en-US" sz="2800" dirty="0">
                    <a:latin typeface="Cambria Math" pitchFamily="18" charset="0"/>
                    <a:ea typeface="Cambria Math" pitchFamily="18" charset="0"/>
                    <a:sym typeface="Symbol"/>
                  </a:rPr>
                  <a:t>and on the domain </a:t>
                </a:r>
                <a:r>
                  <a:rPr lang="en-US" sz="2800" i="1" dirty="0">
                    <a:latin typeface="Cambria Math" pitchFamily="18" charset="0"/>
                    <a:ea typeface="Cambria Math" pitchFamily="18" charset="0"/>
                    <a:sym typeface="Symbol"/>
                  </a:rPr>
                  <a:t>U</a:t>
                </a:r>
                <a:r>
                  <a:rPr lang="en-US" sz="2800" dirty="0">
                    <a:latin typeface="Cambria Math" pitchFamily="18" charset="0"/>
                    <a:ea typeface="Cambria Math" pitchFamily="18" charset="0"/>
                    <a:sym typeface="Symbol"/>
                  </a:rPr>
                  <a:t>. </a:t>
                </a:r>
              </a:p>
              <a:p>
                <a:r>
                  <a:rPr lang="en-US" sz="2800" b="1" dirty="0">
                    <a:latin typeface="Cambria Math" pitchFamily="18" charset="0"/>
                    <a:ea typeface="Cambria Math" pitchFamily="18" charset="0"/>
                    <a:sym typeface="Symbol"/>
                  </a:rPr>
                  <a:t>Examples</a:t>
                </a:r>
                <a:r>
                  <a:rPr lang="en-US" sz="2800" dirty="0">
                    <a:latin typeface="Cambria Math" pitchFamily="18" charset="0"/>
                    <a:ea typeface="Cambria Math" pitchFamily="18" charset="0"/>
                    <a:sym typeface="Symbol"/>
                  </a:rPr>
                  <a:t>:</a:t>
                </a:r>
              </a:p>
              <a:p>
                <a:pPr marL="850392" lvl="1" indent="-457200">
                  <a:buClr>
                    <a:schemeClr val="tx1"/>
                  </a:buClr>
                  <a:buFont typeface="+mj-lt"/>
                  <a:buAutoNum type="arabicPeriod"/>
                </a:pPr>
                <a:r>
                  <a:rPr lang="en-US" sz="2400" dirty="0"/>
                  <a:t>If </a:t>
                </a:r>
                <a:r>
                  <a:rPr lang="en-US" sz="2400" i="1" dirty="0"/>
                  <a:t>U</a:t>
                </a:r>
                <a:r>
                  <a:rPr lang="en-US" sz="2400" dirty="0"/>
                  <a:t> is the  positive integers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smtClean="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a:t>
                </a:r>
                <a:r>
                  <a:rPr lang="en-US" sz="2400" i="1" dirty="0">
                    <a:latin typeface="Cambria Math" pitchFamily="18" charset="0"/>
                    <a:ea typeface="Cambria Math" pitchFamily="18" charset="0"/>
                    <a:sym typeface="Symbol"/>
                  </a:rPr>
                  <a:t>x P(x)</a:t>
                </a:r>
                <a:r>
                  <a:rPr lang="en-US" sz="2400" dirty="0"/>
                  <a:t> is true, but </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is false. </a:t>
                </a:r>
              </a:p>
              <a:p>
                <a:pPr marL="850392" lvl="1" indent="-457200">
                  <a:buClr>
                    <a:schemeClr val="tx1"/>
                  </a:buClr>
                  <a:buFont typeface="+mj-lt"/>
                  <a:buAutoNum type="arabicPeriod"/>
                </a:pPr>
                <a:r>
                  <a:rPr lang="en-US" sz="2400" dirty="0"/>
                  <a:t>If </a:t>
                </a:r>
                <a:r>
                  <a:rPr lang="en-US" sz="2400" i="1" dirty="0"/>
                  <a:t>U</a:t>
                </a:r>
                <a:r>
                  <a:rPr lang="en-US" sz="2400" dirty="0"/>
                  <a:t> is the negative integers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true. </a:t>
                </a:r>
              </a:p>
              <a:p>
                <a:pPr marL="850392" lvl="1" indent="-457200">
                  <a:buClr>
                    <a:schemeClr val="tx1"/>
                  </a:buClr>
                  <a:buFont typeface="+mj-lt"/>
                  <a:buAutoNum type="arabicPeriod"/>
                </a:pPr>
                <a:r>
                  <a:rPr lang="en-US" sz="2400" dirty="0"/>
                  <a:t>If </a:t>
                </a:r>
                <a:r>
                  <a:rPr lang="en-US" sz="2400" i="1" dirty="0"/>
                  <a:t>U</a:t>
                </a:r>
                <a:r>
                  <a:rPr lang="en-US" sz="2400" dirty="0"/>
                  <a:t> consists of </a:t>
                </a:r>
                <a:r>
                  <a:rPr lang="en-US" sz="2400" dirty="0">
                    <a:latin typeface="Cambria Math" pitchFamily="18" charset="0"/>
                    <a:ea typeface="Cambria Math" pitchFamily="18" charset="0"/>
                  </a:rPr>
                  <a:t>3</a:t>
                </a:r>
                <a:r>
                  <a:rPr lang="en-US" sz="2400" dirty="0"/>
                  <a:t>, </a:t>
                </a:r>
                <a:r>
                  <a:rPr lang="en-US" sz="2400" dirty="0">
                    <a:latin typeface="Cambria Math" pitchFamily="18" charset="0"/>
                    <a:ea typeface="Cambria Math" pitchFamily="18" charset="0"/>
                  </a:rPr>
                  <a:t>4</a:t>
                </a:r>
                <a:r>
                  <a:rPr lang="en-US" sz="2400" dirty="0"/>
                  <a:t>, and </a:t>
                </a:r>
                <a:r>
                  <a:rPr lang="en-US" sz="2400" dirty="0">
                    <a:latin typeface="Cambria Math" pitchFamily="18" charset="0"/>
                    <a:ea typeface="Cambria Math" pitchFamily="18" charset="0"/>
                  </a:rPr>
                  <a:t>5</a:t>
                </a:r>
                <a:r>
                  <a:rPr lang="en-US" sz="2400" dirty="0"/>
                  <a:t>,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true. But if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a:latin typeface="Cambria Math" panose="02040503050406030204" pitchFamily="18" charset="0"/>
                      </a:rPr>
                      <m:t>&lt;</m:t>
                    </m:r>
                  </m:oMath>
                </a14:m>
                <a:r>
                  <a:rPr lang="en-US" sz="2400" dirty="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false.</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508" r="-1778"/>
                </a:stretch>
              </a:blipFill>
            </p:spPr>
            <p:txBody>
              <a:bodyPr/>
              <a:lstStyle/>
              <a:p>
                <a:r>
                  <a:rPr lang="en-IN">
                    <a:noFill/>
                  </a:rPr>
                  <a:t> </a:t>
                </a:r>
              </a:p>
            </p:txBody>
          </p:sp>
        </mc:Fallback>
      </mc:AlternateContent>
    </p:spTree>
    <p:extLst>
      <p:ext uri="{BB962C8B-B14F-4D97-AF65-F5344CB8AC3E}">
        <p14:creationId xmlns:p14="http://schemas.microsoft.com/office/powerpoint/2010/main" val="147494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a:xfrm>
            <a:off x="457200" y="1295400"/>
            <a:ext cx="8568000" cy="5257800"/>
          </a:xfrm>
        </p:spPr>
        <p:txBody>
          <a:bodyPr/>
          <a:lstStyle/>
          <a:p>
            <a:r>
              <a:rPr lang="en-US" sz="2800" dirty="0"/>
              <a:t>The quantifiers </a:t>
            </a:r>
            <a:r>
              <a:rPr lang="en-US" sz="2800" dirty="0">
                <a:sym typeface="Symbol"/>
              </a:rPr>
              <a:t> and  have higher precedence than all the logical operators.</a:t>
            </a:r>
          </a:p>
          <a:p>
            <a:r>
              <a:rPr lang="en-US" sz="2800" dirty="0">
                <a:sym typeface="Symbol"/>
              </a:rPr>
              <a:t>For </a:t>
            </a:r>
            <a:r>
              <a:rPr lang="en-US" sz="2800" dirty="0" err="1">
                <a:sym typeface="Symbol"/>
              </a:rPr>
              <a:t>example,</a:t>
            </a:r>
            <a:r>
              <a:rPr lang="en-US" sz="2800" i="1" dirty="0" err="1">
                <a:ea typeface="Cambria Math" pitchFamily="18" charset="0"/>
                <a:sym typeface="Symbol"/>
              </a:rPr>
              <a:t>x</a:t>
            </a:r>
            <a:r>
              <a:rPr lang="en-US" sz="2800" i="1" dirty="0">
                <a:ea typeface="Cambria Math" pitchFamily="18" charset="0"/>
                <a:sym typeface="Symbol"/>
              </a:rPr>
              <a:t> P(x)</a:t>
            </a:r>
            <a:r>
              <a:rPr lang="en-US" sz="2800" i="1" dirty="0">
                <a:ea typeface="Cambria Math"/>
                <a:sym typeface="Symbol"/>
              </a:rPr>
              <a:t>∨</a:t>
            </a:r>
            <a:r>
              <a:rPr lang="en-US" sz="2800" i="1" dirty="0">
                <a:ea typeface="Cambria Math" pitchFamily="18" charset="0"/>
                <a:sym typeface="Symbol"/>
              </a:rPr>
              <a:t> Q(x) </a:t>
            </a:r>
            <a:r>
              <a:rPr lang="en-US" sz="2800" dirty="0">
                <a:sym typeface="Symbol"/>
              </a:rPr>
              <a:t>means</a:t>
            </a:r>
            <a:r>
              <a:rPr lang="en-US" sz="2800" i="1" dirty="0">
                <a:ea typeface="Cambria Math" pitchFamily="18" charset="0"/>
                <a:sym typeface="Symbol"/>
              </a:rPr>
              <a:t> (x P(x))</a:t>
            </a:r>
            <a:r>
              <a:rPr lang="en-US" sz="2800" i="1" dirty="0">
                <a:ea typeface="Cambria Math"/>
                <a:sym typeface="Symbol"/>
              </a:rPr>
              <a:t>∨</a:t>
            </a:r>
            <a:r>
              <a:rPr lang="en-US" sz="2800" i="1" dirty="0">
                <a:ea typeface="Cambria Math" pitchFamily="18" charset="0"/>
                <a:sym typeface="Symbol"/>
              </a:rPr>
              <a:t> Q(x)</a:t>
            </a:r>
            <a:endParaRPr lang="en-US" sz="2800" dirty="0">
              <a:sym typeface="Symbol"/>
            </a:endParaRPr>
          </a:p>
          <a:p>
            <a:r>
              <a:rPr lang="en-US" sz="2800" i="1" dirty="0">
                <a:ea typeface="Cambria Math" pitchFamily="18" charset="0"/>
                <a:sym typeface="Symbol"/>
              </a:rPr>
              <a:t>x (P(x)</a:t>
            </a:r>
            <a:r>
              <a:rPr lang="en-US" sz="2800" i="1" dirty="0">
                <a:ea typeface="Cambria Math"/>
                <a:sym typeface="Symbol"/>
              </a:rPr>
              <a:t>∨</a:t>
            </a:r>
            <a:r>
              <a:rPr lang="en-US" sz="2800" i="1" dirty="0">
                <a:ea typeface="Cambria Math" pitchFamily="18" charset="0"/>
                <a:sym typeface="Symbol"/>
              </a:rPr>
              <a:t> Q(x)) </a:t>
            </a:r>
            <a:r>
              <a:rPr lang="en-US" sz="2800" dirty="0">
                <a:ea typeface="Cambria Math" pitchFamily="18" charset="0"/>
                <a:sym typeface="Symbol"/>
              </a:rPr>
              <a:t>means something different.</a:t>
            </a:r>
          </a:p>
          <a:p>
            <a:r>
              <a:rPr lang="en-US" sz="2800" dirty="0">
                <a:ea typeface="Cambria Math" pitchFamily="18" charset="0"/>
                <a:sym typeface="Symbol"/>
              </a:rPr>
              <a:t>Unfortunately, often people </a:t>
            </a:r>
            <a:r>
              <a:rPr lang="en-US" sz="2800" dirty="0" err="1">
                <a:ea typeface="Cambria Math" pitchFamily="18" charset="0"/>
                <a:sym typeface="Symbol"/>
              </a:rPr>
              <a:t>write</a:t>
            </a:r>
            <a:r>
              <a:rPr lang="en-US" sz="2800" i="1" dirty="0" err="1">
                <a:ea typeface="Cambria Math" pitchFamily="18" charset="0"/>
                <a:sym typeface="Symbol"/>
              </a:rPr>
              <a:t>x</a:t>
            </a:r>
            <a:r>
              <a:rPr lang="en-US" sz="2800" i="1" dirty="0">
                <a:ea typeface="Cambria Math" pitchFamily="18" charset="0"/>
                <a:sym typeface="Symbol"/>
              </a:rPr>
              <a:t> P(x)</a:t>
            </a:r>
            <a:r>
              <a:rPr lang="en-US" sz="2800" i="1" dirty="0">
                <a:ea typeface="Cambria Math"/>
                <a:sym typeface="Symbol"/>
              </a:rPr>
              <a:t>∨</a:t>
            </a:r>
            <a:r>
              <a:rPr lang="en-US" sz="2800" i="1" dirty="0">
                <a:ea typeface="Cambria Math" pitchFamily="18" charset="0"/>
                <a:sym typeface="Symbol"/>
              </a:rPr>
              <a:t> Q(x)  </a:t>
            </a:r>
            <a:r>
              <a:rPr lang="en-US" sz="2800" dirty="0">
                <a:ea typeface="Cambria Math" pitchFamily="18" charset="0"/>
                <a:sym typeface="Symbol"/>
              </a:rPr>
              <a:t>when they mean</a:t>
            </a:r>
            <a:r>
              <a:rPr lang="en-US" sz="2800" i="1" dirty="0">
                <a:ea typeface="Cambria Math" pitchFamily="18" charset="0"/>
                <a:sym typeface="Symbol"/>
              </a:rPr>
              <a:t> x (P(x) </a:t>
            </a:r>
            <a:r>
              <a:rPr lang="en-US" sz="2800" i="1" dirty="0">
                <a:ea typeface="Cambria Math"/>
                <a:sym typeface="Symbol"/>
              </a:rPr>
              <a:t>∨</a:t>
            </a:r>
            <a:r>
              <a:rPr lang="en-US" sz="2800" i="1" dirty="0">
                <a:ea typeface="Cambria Math" pitchFamily="18" charset="0"/>
                <a:sym typeface="Symbol"/>
              </a:rPr>
              <a:t> Q(x)).</a:t>
            </a:r>
            <a:endParaRPr lang="en-US" sz="2800" dirty="0"/>
          </a:p>
        </p:txBody>
      </p:sp>
    </p:spTree>
    <p:extLst>
      <p:ext uri="{BB962C8B-B14F-4D97-AF65-F5344CB8AC3E}">
        <p14:creationId xmlns:p14="http://schemas.microsoft.com/office/powerpoint/2010/main" val="168062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from English to Logic</a:t>
            </a:r>
            <a:r>
              <a:rPr lang="en-IN" sz="1500" dirty="0"/>
              <a:t> 1</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pPr>
                  <a:spcBef>
                    <a:spcPts val="200"/>
                  </a:spcBef>
                </a:pPr>
                <a:r>
                  <a:rPr lang="en-US" sz="2800" b="1" dirty="0"/>
                  <a:t>Example </a:t>
                </a:r>
                <a:r>
                  <a:rPr lang="en-US" sz="2800" b="1" dirty="0">
                    <a:ea typeface="Cambria Math" pitchFamily="18" charset="0"/>
                  </a:rPr>
                  <a:t>1</a:t>
                </a:r>
                <a:r>
                  <a:rPr lang="en-US" sz="2800" dirty="0"/>
                  <a:t>: Translate the following sentence into predicate logic: “Every student in this class has taken a course in Java.”</a:t>
                </a:r>
              </a:p>
              <a:p>
                <a:pPr>
                  <a:spcBef>
                    <a:spcPts val="200"/>
                  </a:spcBef>
                </a:pPr>
                <a:r>
                  <a:rPr lang="en-US" sz="2800" b="1" dirty="0"/>
                  <a:t>Solution</a:t>
                </a:r>
                <a:r>
                  <a:rPr lang="en-US" sz="2800" dirty="0"/>
                  <a:t>:</a:t>
                </a:r>
              </a:p>
              <a:p>
                <a:pPr>
                  <a:spcBef>
                    <a:spcPts val="200"/>
                  </a:spcBef>
                </a:pPr>
                <a:r>
                  <a:rPr lang="en-US" sz="2800" dirty="0"/>
                  <a:t>First decide on the domain </a:t>
                </a:r>
                <a:r>
                  <a:rPr lang="en-US" sz="2800" i="1" dirty="0"/>
                  <a:t>U</a:t>
                </a:r>
                <a:r>
                  <a:rPr lang="en-US" sz="2800" dirty="0"/>
                  <a:t>.</a:t>
                </a:r>
              </a:p>
              <a:p>
                <a:pPr lvl="1">
                  <a:spcBef>
                    <a:spcPts val="200"/>
                  </a:spcBef>
                  <a:buNone/>
                </a:pPr>
                <a:r>
                  <a:rPr lang="en-US" sz="2400" b="1" dirty="0"/>
                  <a:t>Solution </a:t>
                </a:r>
                <a:r>
                  <a:rPr lang="en-US" sz="2400" b="1" dirty="0">
                    <a:ea typeface="Cambria Math" pitchFamily="18" charset="0"/>
                  </a:rPr>
                  <a:t>1</a:t>
                </a:r>
                <a:r>
                  <a:rPr lang="en-US" sz="2400" dirty="0"/>
                  <a:t>: If </a:t>
                </a:r>
                <a:r>
                  <a:rPr lang="en-US" sz="2400" i="1" dirty="0"/>
                  <a:t>U</a:t>
                </a:r>
                <a:r>
                  <a:rPr lang="en-US" sz="2400" dirty="0"/>
                  <a:t> is all students in this class, define a propositional function J(</a:t>
                </a:r>
                <a:r>
                  <a:rPr lang="en-US" sz="2400" i="1" dirty="0"/>
                  <a:t>x</a:t>
                </a:r>
                <a:r>
                  <a:rPr lang="en-US" sz="2400" dirty="0"/>
                  <a:t>) denoting “x has taken a course in Java” and translate </a:t>
                </a:r>
                <a:r>
                  <a:rPr lang="en-US" sz="2400" dirty="0" err="1"/>
                  <a:t>as</a:t>
                </a:r>
                <a:r>
                  <a:rPr lang="en-US" sz="2400" i="1" dirty="0" err="1">
                    <a:ea typeface="Cambria Math" pitchFamily="18" charset="0"/>
                    <a:sym typeface="Symbol"/>
                  </a:rPr>
                  <a:t>x</a:t>
                </a:r>
                <a:r>
                  <a:rPr lang="en-US" sz="2400" i="1" dirty="0">
                    <a:ea typeface="Cambria Math" pitchFamily="18" charset="0"/>
                    <a:sym typeface="Symbol"/>
                  </a:rPr>
                  <a:t> J(x).</a:t>
                </a:r>
              </a:p>
              <a:p>
                <a:pPr lvl="1">
                  <a:spcBef>
                    <a:spcPts val="200"/>
                  </a:spcBef>
                  <a:buNone/>
                </a:pPr>
                <a:r>
                  <a:rPr lang="en-US" sz="2400" b="1" dirty="0"/>
                  <a:t>Solution </a:t>
                </a:r>
                <a:r>
                  <a:rPr lang="en-US" sz="2400" b="1" dirty="0">
                    <a:ea typeface="Cambria Math" pitchFamily="18" charset="0"/>
                  </a:rPr>
                  <a:t>2</a:t>
                </a:r>
                <a:r>
                  <a:rPr lang="en-US" sz="2400" dirty="0"/>
                  <a:t>:</a:t>
                </a:r>
                <a:r>
                  <a:rPr lang="en-US" sz="2400" b="1" dirty="0">
                    <a:ea typeface="Cambria Math" pitchFamily="18" charset="0"/>
                  </a:rPr>
                  <a:t> </a:t>
                </a:r>
                <a:r>
                  <a:rPr lang="en-US" sz="2400" dirty="0"/>
                  <a:t>But if </a:t>
                </a:r>
                <a:r>
                  <a:rPr lang="en-US" sz="2400" i="1" dirty="0"/>
                  <a:t>U</a:t>
                </a:r>
                <a:r>
                  <a:rPr lang="en-US" sz="2400" dirty="0"/>
                  <a:t> is all people, also define a propositional function S(x) denoting “x is a student in this class” and translate </a:t>
                </a:r>
                <a:r>
                  <a:rPr lang="en-US" sz="2400" dirty="0" err="1"/>
                  <a:t>as</a:t>
                </a:r>
                <a:r>
                  <a:rPr lang="en-US" sz="2400" i="1" dirty="0" err="1">
                    <a:ea typeface="Cambria Math" pitchFamily="18" charset="0"/>
                    <a:sym typeface="Symbol"/>
                  </a:rPr>
                  <a:t>x</a:t>
                </a:r>
                <a:r>
                  <a:rPr lang="en-US" sz="2400" i="1" dirty="0">
                    <a:ea typeface="Cambria Math" pitchFamily="18" charset="0"/>
                    <a:sym typeface="Symbol"/>
                  </a:rPr>
                  <a:t> (S(x)</a:t>
                </a:r>
                <a:r>
                  <a:rPr lang="en-US" sz="2400" i="1" dirty="0">
                    <a:ea typeface="Cambria Math"/>
                    <a:sym typeface="Symbol"/>
                  </a:rPr>
                  <a:t>→</a:t>
                </a:r>
                <a:r>
                  <a:rPr lang="en-US" sz="2400" i="1" dirty="0">
                    <a:ea typeface="Cambria Math" pitchFamily="18" charset="0"/>
                    <a:sym typeface="Symbol"/>
                  </a:rPr>
                  <a:t> J(x))</a:t>
                </a:r>
                <a:r>
                  <a:rPr lang="en-US" sz="2400" dirty="0">
                    <a:ea typeface="Cambria Math" pitchFamily="18" charset="0"/>
                    <a:sym typeface="Symbol"/>
                  </a:rPr>
                  <a:t>.</a:t>
                </a:r>
                <a:endParaRPr lang="en-US" sz="2400" i="1" dirty="0">
                  <a:ea typeface="Cambria Math" pitchFamily="18" charset="0"/>
                  <a:sym typeface="Symbol"/>
                </a:endParaRPr>
              </a:p>
              <a:p>
                <a:pPr lvl="2">
                  <a:spcBef>
                    <a:spcPts val="200"/>
                  </a:spcBef>
                  <a:buNone/>
                </a:pPr>
                <a:r>
                  <a:rPr lang="en-US" sz="2000" i="1" dirty="0">
                    <a:ea typeface="Cambria Math" pitchFamily="18" charset="0"/>
                    <a:sym typeface="Symbol"/>
                  </a:rPr>
                  <a:t>			x (S(x) </a:t>
                </a:r>
                <a14:m>
                  <m:oMath xmlns:m="http://schemas.openxmlformats.org/officeDocument/2006/math">
                    <m:r>
                      <a:rPr lang="en-US" sz="2000" i="1" dirty="0" smtClean="0">
                        <a:latin typeface="Cambria Math" panose="02040503050406030204" pitchFamily="18" charset="0"/>
                        <a:ea typeface="Cambria Math"/>
                        <a:sym typeface="Symbol"/>
                      </a:rPr>
                      <m:t>∧</m:t>
                    </m:r>
                  </m:oMath>
                </a14:m>
                <a:r>
                  <a:rPr lang="en-US" sz="2000" i="1" dirty="0">
                    <a:ea typeface="Cambria Math" pitchFamily="18" charset="0"/>
                    <a:sym typeface="Symbol"/>
                  </a:rPr>
                  <a:t> J(x))</a:t>
                </a:r>
                <a:r>
                  <a:rPr lang="en-US" sz="2000" dirty="0">
                    <a:ea typeface="Cambria Math" pitchFamily="18" charset="0"/>
                    <a:sym typeface="Symbol"/>
                  </a:rPr>
                  <a:t> is not correct. What does it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160" r="-782" b="-1624"/>
                </a:stretch>
              </a:blipFill>
            </p:spPr>
            <p:txBody>
              <a:bodyPr/>
              <a:lstStyle/>
              <a:p>
                <a:r>
                  <a:rPr lang="en-IN">
                    <a:noFill/>
                  </a:rPr>
                  <a:t> </a:t>
                </a:r>
              </a:p>
            </p:txBody>
          </p:sp>
        </mc:Fallback>
      </mc:AlternateContent>
    </p:spTree>
    <p:extLst>
      <p:ext uri="{BB962C8B-B14F-4D97-AF65-F5344CB8AC3E}">
        <p14:creationId xmlns:p14="http://schemas.microsoft.com/office/powerpoint/2010/main" val="63759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from English to Logic</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pPr>
                  <a:spcBef>
                    <a:spcPts val="1000"/>
                  </a:spcBef>
                </a:pPr>
                <a:r>
                  <a:rPr lang="en-US" sz="2800" b="1" dirty="0"/>
                  <a:t>Example 2</a:t>
                </a:r>
                <a:r>
                  <a:rPr lang="en-US" sz="2800" dirty="0"/>
                  <a:t>: Translate the following sentence into predicate logic: “Some student in this class has taken a course in Java.”</a:t>
                </a:r>
              </a:p>
              <a:p>
                <a:pPr>
                  <a:spcBef>
                    <a:spcPts val="1000"/>
                  </a:spcBef>
                </a:pPr>
                <a:r>
                  <a:rPr lang="en-US" sz="2800" b="1" dirty="0"/>
                  <a:t>Solution</a:t>
                </a:r>
                <a:r>
                  <a:rPr lang="en-US" sz="2800" dirty="0"/>
                  <a:t>:</a:t>
                </a:r>
              </a:p>
              <a:p>
                <a:pPr>
                  <a:spcBef>
                    <a:spcPts val="1000"/>
                  </a:spcBef>
                </a:pPr>
                <a:r>
                  <a:rPr lang="en-US" sz="2800" dirty="0"/>
                  <a:t>First decide on the domain </a:t>
                </a:r>
                <a:r>
                  <a:rPr lang="en-US" sz="2800" i="1" dirty="0"/>
                  <a:t>U</a:t>
                </a:r>
                <a:r>
                  <a:rPr lang="en-US" sz="2800" dirty="0"/>
                  <a:t>.</a:t>
                </a:r>
              </a:p>
              <a:p>
                <a:pPr lvl="1">
                  <a:spcBef>
                    <a:spcPts val="1000"/>
                  </a:spcBef>
                  <a:buNone/>
                </a:pPr>
                <a:r>
                  <a:rPr lang="en-US" sz="2400" b="1" dirty="0"/>
                  <a:t>Solution </a:t>
                </a:r>
                <a:r>
                  <a:rPr lang="en-US" sz="2400" b="1" dirty="0">
                    <a:ea typeface="Cambria Math" pitchFamily="18" charset="0"/>
                  </a:rPr>
                  <a:t>1</a:t>
                </a:r>
                <a:r>
                  <a:rPr lang="en-US" sz="2400" dirty="0"/>
                  <a:t>: If </a:t>
                </a:r>
                <a:r>
                  <a:rPr lang="en-US" sz="2400" i="1" dirty="0"/>
                  <a:t>U</a:t>
                </a:r>
                <a:r>
                  <a:rPr lang="en-US" sz="2400" dirty="0"/>
                  <a:t> is all students in this class, translate as</a:t>
                </a:r>
              </a:p>
              <a:p>
                <a:pPr lvl="1">
                  <a:spcBef>
                    <a:spcPts val="1000"/>
                  </a:spcBef>
                  <a:buNone/>
                </a:pPr>
                <a:r>
                  <a:rPr lang="en-US" sz="2400" i="1" dirty="0">
                    <a:ea typeface="Cambria Math" pitchFamily="18" charset="0"/>
                    <a:sym typeface="Symbol"/>
                  </a:rPr>
                  <a:t>				x J(x)</a:t>
                </a:r>
              </a:p>
              <a:p>
                <a:pPr lvl="1">
                  <a:spcBef>
                    <a:spcPts val="1000"/>
                  </a:spcBef>
                  <a:buNone/>
                </a:pPr>
                <a:r>
                  <a:rPr lang="en-US" sz="2400" b="1" dirty="0"/>
                  <a:t>Solution </a:t>
                </a:r>
                <a:r>
                  <a:rPr lang="en-US" sz="2400" b="1" dirty="0">
                    <a:ea typeface="Cambria Math" pitchFamily="18" charset="0"/>
                  </a:rPr>
                  <a:t>2</a:t>
                </a:r>
                <a:r>
                  <a:rPr lang="en-US" sz="2400" dirty="0"/>
                  <a:t>: But if </a:t>
                </a:r>
                <a:r>
                  <a:rPr lang="en-US" sz="2400" i="1" dirty="0"/>
                  <a:t>U</a:t>
                </a:r>
                <a:r>
                  <a:rPr lang="en-US" sz="2400" dirty="0"/>
                  <a:t> is all people, then translate as</a:t>
                </a:r>
                <a:br>
                  <a:rPr lang="en-US" sz="2400" dirty="0"/>
                </a:br>
                <a:r>
                  <a:rPr lang="en-US" sz="2400" i="1" dirty="0">
                    <a:ea typeface="Cambria Math" pitchFamily="18" charset="0"/>
                    <a:sym typeface="Symbol"/>
                  </a:rPr>
                  <a:t>x (S(x) </a:t>
                </a:r>
                <a14:m>
                  <m:oMath xmlns:m="http://schemas.openxmlformats.org/officeDocument/2006/math">
                    <m:r>
                      <a:rPr lang="en-US" sz="2400" i="1" dirty="0" smtClean="0">
                        <a:latin typeface="Cambria Math" panose="02040503050406030204" pitchFamily="18" charset="0"/>
                        <a:ea typeface="Cambria Math"/>
                        <a:sym typeface="Symbol"/>
                      </a:rPr>
                      <m:t>∧</m:t>
                    </m:r>
                  </m:oMath>
                </a14:m>
                <a:r>
                  <a:rPr lang="en-US" sz="2400" i="1" dirty="0">
                    <a:ea typeface="Cambria Math"/>
                    <a:sym typeface="Symbol"/>
                  </a:rPr>
                  <a:t> </a:t>
                </a:r>
                <a:r>
                  <a:rPr lang="en-US" sz="2400" i="1" dirty="0">
                    <a:ea typeface="Cambria Math" pitchFamily="18" charset="0"/>
                    <a:sym typeface="Symbol"/>
                  </a:rPr>
                  <a:t>J(x))</a:t>
                </a:r>
              </a:p>
              <a:p>
                <a:pPr lvl="2">
                  <a:spcBef>
                    <a:spcPts val="1000"/>
                  </a:spcBef>
                  <a:buNone/>
                </a:pPr>
                <a:r>
                  <a:rPr lang="en-US" i="1" dirty="0">
                    <a:ea typeface="Cambria Math" pitchFamily="18" charset="0"/>
                    <a:sym typeface="Symbol"/>
                  </a:rPr>
                  <a:t>		</a:t>
                </a:r>
                <a:r>
                  <a:rPr lang="en-US" sz="2000" i="1" dirty="0">
                    <a:ea typeface="Cambria Math" pitchFamily="18" charset="0"/>
                    <a:sym typeface="Symbol"/>
                  </a:rPr>
                  <a:t>x (S(x)</a:t>
                </a:r>
                <a:r>
                  <a:rPr lang="en-US" sz="2000" i="1" dirty="0">
                    <a:ea typeface="Cambria Math"/>
                    <a:sym typeface="Symbol"/>
                  </a:rPr>
                  <a:t>→</a:t>
                </a:r>
                <a:r>
                  <a:rPr lang="en-US" sz="2000" i="1" dirty="0">
                    <a:ea typeface="Cambria Math" pitchFamily="18" charset="0"/>
                    <a:sym typeface="Symbol"/>
                  </a:rPr>
                  <a:t> J(x))</a:t>
                </a:r>
                <a:r>
                  <a:rPr lang="en-US" sz="2000" dirty="0">
                    <a:ea typeface="Cambria Math" pitchFamily="18" charset="0"/>
                    <a:sym typeface="Symbol"/>
                  </a:rPr>
                  <a:t> is not correct. What does it mean?</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160" b="-2668"/>
                </a:stretch>
              </a:blipFill>
            </p:spPr>
            <p:txBody>
              <a:bodyPr/>
              <a:lstStyle/>
              <a:p>
                <a:r>
                  <a:rPr lang="en-IN">
                    <a:noFill/>
                  </a:rPr>
                  <a:t> </a:t>
                </a:r>
              </a:p>
            </p:txBody>
          </p:sp>
        </mc:Fallback>
      </mc:AlternateContent>
    </p:spTree>
    <p:extLst>
      <p:ext uri="{BB962C8B-B14F-4D97-AF65-F5344CB8AC3E}">
        <p14:creationId xmlns:p14="http://schemas.microsoft.com/office/powerpoint/2010/main" val="377697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Returning to the Socrates Example</a:t>
            </a:r>
          </a:p>
        </p:txBody>
      </p:sp>
      <p:sp>
        <p:nvSpPr>
          <p:cNvPr id="3" name="Content Placeholder 2"/>
          <p:cNvSpPr>
            <a:spLocks noGrp="1"/>
          </p:cNvSpPr>
          <p:nvPr>
            <p:ph idx="1"/>
          </p:nvPr>
        </p:nvSpPr>
        <p:spPr>
          <a:xfrm>
            <a:off x="457200" y="1295400"/>
            <a:ext cx="8229600" cy="1981200"/>
          </a:xfrm>
        </p:spPr>
        <p:txBody>
          <a:bodyPr/>
          <a:lstStyle/>
          <a:p>
            <a:pPr>
              <a:spcBef>
                <a:spcPts val="600"/>
              </a:spcBef>
            </a:pPr>
            <a:r>
              <a:rPr lang="en-US" sz="2800" dirty="0"/>
              <a:t>Introduce the propositional functions </a:t>
            </a:r>
            <a:r>
              <a:rPr lang="en-US" sz="2800" i="1" dirty="0"/>
              <a:t>Man(x) </a:t>
            </a:r>
            <a:r>
              <a:rPr lang="en-US" sz="2800" dirty="0"/>
              <a:t>denoting “</a:t>
            </a:r>
            <a:r>
              <a:rPr lang="en-US" sz="2800" i="1" dirty="0"/>
              <a:t>x</a:t>
            </a:r>
            <a:r>
              <a:rPr lang="en-US" sz="2800" dirty="0"/>
              <a:t> is a man” and </a:t>
            </a:r>
            <a:r>
              <a:rPr lang="en-US" sz="2800" i="1" dirty="0"/>
              <a:t>Mortal(x)</a:t>
            </a:r>
            <a:r>
              <a:rPr lang="en-US" sz="2800" dirty="0"/>
              <a:t> denoting “</a:t>
            </a:r>
            <a:r>
              <a:rPr lang="en-US" sz="2800" i="1" dirty="0"/>
              <a:t>x</a:t>
            </a:r>
            <a:r>
              <a:rPr lang="en-US" sz="2800" dirty="0"/>
              <a:t> is mortal.”  Specify the domain as all people.</a:t>
            </a:r>
          </a:p>
          <a:p>
            <a:pPr>
              <a:spcBef>
                <a:spcPts val="600"/>
              </a:spcBef>
            </a:pPr>
            <a:r>
              <a:rPr lang="en-US" sz="2800" dirty="0"/>
              <a:t>The two premises are:</a:t>
            </a:r>
            <a:endParaRPr lang="en-IN" sz="2800" dirty="0"/>
          </a:p>
        </p:txBody>
      </p:sp>
      <p:sp>
        <p:nvSpPr>
          <p:cNvPr id="4" name="Content Placeholder 3"/>
          <p:cNvSpPr>
            <a:spLocks noGrp="1"/>
          </p:cNvSpPr>
          <p:nvPr>
            <p:ph idx="13"/>
          </p:nvPr>
        </p:nvSpPr>
        <p:spPr>
          <a:xfrm>
            <a:off x="457200" y="4191000"/>
            <a:ext cx="2743200" cy="457200"/>
          </a:xfrm>
        </p:spPr>
        <p:txBody>
          <a:bodyPr/>
          <a:lstStyle/>
          <a:p>
            <a:r>
              <a:rPr lang="en-US" sz="2800" dirty="0"/>
              <a:t>The conclusion is:</a:t>
            </a:r>
          </a:p>
        </p:txBody>
      </p:sp>
      <p:sp>
        <p:nvSpPr>
          <p:cNvPr id="5" name="Content Placeholder 4"/>
          <p:cNvSpPr>
            <a:spLocks noGrp="1"/>
          </p:cNvSpPr>
          <p:nvPr>
            <p:ph idx="14"/>
          </p:nvPr>
        </p:nvSpPr>
        <p:spPr>
          <a:xfrm>
            <a:off x="457200" y="5562600"/>
            <a:ext cx="8229600" cy="914400"/>
          </a:xfrm>
        </p:spPr>
        <p:txBody>
          <a:bodyPr/>
          <a:lstStyle/>
          <a:p>
            <a:r>
              <a:rPr lang="en-US" sz="2800" dirty="0"/>
              <a:t>Later we will show how to prove that the conclusion follows from the premises.</a:t>
            </a:r>
          </a:p>
        </p:txBody>
      </p:sp>
      <p:graphicFrame>
        <p:nvGraphicFramePr>
          <p:cNvPr id="8" name="Object 5"/>
          <p:cNvGraphicFramePr>
            <a:graphicFrameLocks noChangeAspect="1"/>
          </p:cNvGraphicFramePr>
          <p:nvPr>
            <p:extLst>
              <p:ext uri="{D42A27DB-BD31-4B8C-83A1-F6EECF244321}">
                <p14:modId xmlns:p14="http://schemas.microsoft.com/office/powerpoint/2010/main" val="3389477461"/>
              </p:ext>
            </p:extLst>
          </p:nvPr>
        </p:nvGraphicFramePr>
        <p:xfrm>
          <a:off x="3886200" y="2769000"/>
          <a:ext cx="3428640" cy="507600"/>
        </p:xfrm>
        <a:graphic>
          <a:graphicData uri="http://schemas.openxmlformats.org/presentationml/2006/ole">
            <mc:AlternateContent xmlns:mc="http://schemas.openxmlformats.org/markup-compatibility/2006">
              <mc:Choice xmlns:v="urn:schemas-microsoft-com:vml" Requires="v">
                <p:oleObj spid="_x0000_s20292" name="Equation" r:id="rId3" imgW="1714320" imgH="253800" progId="Equation.DSMT4">
                  <p:embed/>
                </p:oleObj>
              </mc:Choice>
              <mc:Fallback>
                <p:oleObj name="Equation" r:id="rId3" imgW="1714320" imgH="253800" progId="Equation.DSMT4">
                  <p:embed/>
                  <p:pic>
                    <p:nvPicPr>
                      <p:cNvPr id="0" name=""/>
                      <p:cNvPicPr/>
                      <p:nvPr/>
                    </p:nvPicPr>
                    <p:blipFill>
                      <a:blip r:embed="rId4"/>
                      <a:stretch>
                        <a:fillRect/>
                      </a:stretch>
                    </p:blipFill>
                    <p:spPr>
                      <a:xfrm>
                        <a:off x="3886200" y="2769000"/>
                        <a:ext cx="3428640" cy="507600"/>
                      </a:xfrm>
                      <a:prstGeom prst="rect">
                        <a:avLst/>
                      </a:prstGeom>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675121233"/>
              </p:ext>
            </p:extLst>
          </p:nvPr>
        </p:nvGraphicFramePr>
        <p:xfrm>
          <a:off x="4597220" y="3556000"/>
          <a:ext cx="2006600" cy="508000"/>
        </p:xfrm>
        <a:graphic>
          <a:graphicData uri="http://schemas.openxmlformats.org/presentationml/2006/ole">
            <mc:AlternateContent xmlns:mc="http://schemas.openxmlformats.org/markup-compatibility/2006">
              <mc:Choice xmlns:v="urn:schemas-microsoft-com:vml" Requires="v">
                <p:oleObj spid="_x0000_s20293" name="Equation" r:id="rId5" imgW="1002960" imgH="253800" progId="Equation.DSMT4">
                  <p:embed/>
                </p:oleObj>
              </mc:Choice>
              <mc:Fallback>
                <p:oleObj name="Equation" r:id="rId5" imgW="1002960" imgH="253800" progId="Equation.DSMT4">
                  <p:embed/>
                  <p:pic>
                    <p:nvPicPr>
                      <p:cNvPr id="8" name="Object 7"/>
                      <p:cNvPicPr/>
                      <p:nvPr/>
                    </p:nvPicPr>
                    <p:blipFill>
                      <a:blip r:embed="rId6"/>
                      <a:stretch>
                        <a:fillRect/>
                      </a:stretch>
                    </p:blipFill>
                    <p:spPr>
                      <a:xfrm>
                        <a:off x="4597220" y="3556000"/>
                        <a:ext cx="2006600" cy="508000"/>
                      </a:xfrm>
                      <a:prstGeom prst="rect">
                        <a:avLst/>
                      </a:prstGeom>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714603129"/>
              </p:ext>
            </p:extLst>
          </p:nvPr>
        </p:nvGraphicFramePr>
        <p:xfrm>
          <a:off x="4444820" y="4343400"/>
          <a:ext cx="2311400" cy="508000"/>
        </p:xfrm>
        <a:graphic>
          <a:graphicData uri="http://schemas.openxmlformats.org/presentationml/2006/ole">
            <mc:AlternateContent xmlns:mc="http://schemas.openxmlformats.org/markup-compatibility/2006">
              <mc:Choice xmlns:v="urn:schemas-microsoft-com:vml" Requires="v">
                <p:oleObj spid="_x0000_s20294" name="Equation" r:id="rId7" imgW="1155600" imgH="253800" progId="Equation.DSMT4">
                  <p:embed/>
                </p:oleObj>
              </mc:Choice>
              <mc:Fallback>
                <p:oleObj name="Equation" r:id="rId7" imgW="1155600" imgH="253800" progId="Equation.DSMT4">
                  <p:embed/>
                  <p:pic>
                    <p:nvPicPr>
                      <p:cNvPr id="9" name="Object 8"/>
                      <p:cNvPicPr/>
                      <p:nvPr/>
                    </p:nvPicPr>
                    <p:blipFill>
                      <a:blip r:embed="rId8"/>
                      <a:stretch>
                        <a:fillRect/>
                      </a:stretch>
                    </p:blipFill>
                    <p:spPr>
                      <a:xfrm>
                        <a:off x="4444820" y="4343400"/>
                        <a:ext cx="2311400" cy="508000"/>
                      </a:xfrm>
                      <a:prstGeom prst="rect">
                        <a:avLst/>
                      </a:prstGeom>
                    </p:spPr>
                  </p:pic>
                </p:oleObj>
              </mc:Fallback>
            </mc:AlternateContent>
          </a:graphicData>
        </a:graphic>
      </p:graphicFrame>
    </p:spTree>
    <p:extLst>
      <p:ext uri="{BB962C8B-B14F-4D97-AF65-F5344CB8AC3E}">
        <p14:creationId xmlns:p14="http://schemas.microsoft.com/office/powerpoint/2010/main" val="239136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Predicate Logic (First-Order Logic (FOL), Predicate Calculus)</a:t>
            </a:r>
          </a:p>
          <a:p>
            <a:pPr lvl="1"/>
            <a:r>
              <a:rPr lang="en-US" dirty="0"/>
              <a:t>The Language of Quantifiers</a:t>
            </a:r>
          </a:p>
          <a:p>
            <a:pPr lvl="1"/>
            <a:r>
              <a:rPr lang="en-US" dirty="0"/>
              <a:t>Logical Equivalences</a:t>
            </a:r>
          </a:p>
          <a:p>
            <a:pPr lvl="1"/>
            <a:r>
              <a:rPr lang="en-US" dirty="0"/>
              <a:t>Nested Quantifiers</a:t>
            </a:r>
          </a:p>
          <a:p>
            <a:pPr lvl="1"/>
            <a:r>
              <a:rPr lang="en-US" dirty="0"/>
              <a:t>Translation from Predicate Logic to English</a:t>
            </a:r>
          </a:p>
          <a:p>
            <a:pPr lvl="1"/>
            <a:r>
              <a:rPr lang="en-US" dirty="0"/>
              <a:t>Translation from English to Predicate Logic</a:t>
            </a:r>
            <a:endParaRPr lang="en-US" sz="2400" dirty="0"/>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Equivalences in Predicate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pPr>
                  <a:spcBef>
                    <a:spcPts val="400"/>
                  </a:spcBef>
                </a:pPr>
                <a:r>
                  <a:rPr lang="en-US" dirty="0"/>
                  <a:t>Statements involving predicates and quantifiers are </a:t>
                </a:r>
                <a:r>
                  <a:rPr lang="en-US" i="1" dirty="0"/>
                  <a:t>logically equivalent </a:t>
                </a:r>
                <a:r>
                  <a:rPr lang="en-US" dirty="0"/>
                  <a:t>if and only if they have the same truth value </a:t>
                </a:r>
              </a:p>
              <a:p>
                <a:pPr lvl="1">
                  <a:spcBef>
                    <a:spcPts val="400"/>
                  </a:spcBef>
                </a:pPr>
                <a:r>
                  <a:rPr lang="en-US" dirty="0"/>
                  <a:t>for every predicate substituted into these statements and </a:t>
                </a:r>
              </a:p>
              <a:p>
                <a:pPr lvl="1">
                  <a:spcBef>
                    <a:spcPts val="400"/>
                  </a:spcBef>
                </a:pPr>
                <a:r>
                  <a:rPr lang="en-US" dirty="0"/>
                  <a:t>for every domain of discourse used for the variables in the expressions. </a:t>
                </a:r>
              </a:p>
              <a:p>
                <a:pPr>
                  <a:spcBef>
                    <a:spcPts val="400"/>
                  </a:spcBef>
                </a:pPr>
                <a:r>
                  <a:rPr lang="en-US" dirty="0"/>
                  <a:t>The notation </a:t>
                </a:r>
                <a:r>
                  <a:rPr lang="en-US" i="1" dirty="0"/>
                  <a:t>S </a:t>
                </a:r>
                <a14:m>
                  <m:oMath xmlns:m="http://schemas.openxmlformats.org/officeDocument/2006/math">
                    <m:r>
                      <a:rPr lang="en-US" i="1" dirty="0" smtClean="0">
                        <a:latin typeface="Cambria Math" panose="02040503050406030204" pitchFamily="18" charset="0"/>
                        <a:ea typeface="Cambria Math"/>
                      </a:rPr>
                      <m:t>≡</m:t>
                    </m:r>
                  </m:oMath>
                </a14:m>
                <a:r>
                  <a:rPr lang="en-US" i="1" dirty="0">
                    <a:ea typeface="Cambria Math"/>
                  </a:rPr>
                  <a:t>T</a:t>
                </a:r>
                <a:r>
                  <a:rPr lang="en-US" dirty="0">
                    <a:ea typeface="Cambria Math"/>
                  </a:rPr>
                  <a:t> indicates that </a:t>
                </a:r>
                <a:r>
                  <a:rPr lang="en-US" i="1" dirty="0">
                    <a:ea typeface="Cambria Math"/>
                  </a:rPr>
                  <a:t>S</a:t>
                </a:r>
                <a:r>
                  <a:rPr lang="en-US" dirty="0">
                    <a:ea typeface="Cambria Math"/>
                  </a:rPr>
                  <a:t> and </a:t>
                </a:r>
                <a:r>
                  <a:rPr lang="en-US" i="1" dirty="0">
                    <a:ea typeface="Cambria Math"/>
                  </a:rPr>
                  <a:t>T</a:t>
                </a:r>
                <a:r>
                  <a:rPr lang="en-US" dirty="0">
                    <a:ea typeface="Cambria Math"/>
                  </a:rPr>
                  <a:t> are logically equivalent. </a:t>
                </a:r>
              </a:p>
              <a:p>
                <a:pPr>
                  <a:spcBef>
                    <a:spcPts val="400"/>
                  </a:spcBef>
                </a:pPr>
                <a:r>
                  <a:rPr lang="en-US" b="1" dirty="0">
                    <a:ea typeface="Cambria Math"/>
                  </a:rPr>
                  <a:t>Example</a:t>
                </a:r>
                <a:r>
                  <a:rPr lang="en-US" dirty="0">
                    <a:ea typeface="Cambria Math"/>
                  </a:rPr>
                  <a:t>: </a:t>
                </a:r>
                <a:r>
                  <a:rPr lang="en-US" dirty="0">
                    <a:ea typeface="Cambria Math"/>
                    <a:sym typeface="Symbol"/>
                  </a:rPr>
                  <a:t></a:t>
                </a:r>
                <a:r>
                  <a:rPr lang="en-US" i="1" dirty="0">
                    <a:ea typeface="Cambria Math"/>
                    <a:sym typeface="Symbol"/>
                  </a:rPr>
                  <a:t>x</a:t>
                </a:r>
                <a:r>
                  <a:rPr lang="en-US" dirty="0">
                    <a:ea typeface="Cambria Math"/>
                    <a:sym typeface="Symbol"/>
                  </a:rPr>
                  <a:t> </a:t>
                </a:r>
                <a14:m>
                  <m:oMath xmlns:m="http://schemas.openxmlformats.org/officeDocument/2006/math">
                    <m:r>
                      <a:rPr lang="en-US" i="1" dirty="0" smtClean="0">
                        <a:latin typeface="Cambria Math" panose="02040503050406030204" pitchFamily="18" charset="0"/>
                        <a:ea typeface="Cambria Math"/>
                        <a:sym typeface="Symbol"/>
                      </a:rPr>
                      <m:t>¬</m:t>
                    </m:r>
                    <m:r>
                      <a:rPr lang="en-US" i="1" dirty="0">
                        <a:latin typeface="Cambria Math" panose="02040503050406030204" pitchFamily="18" charset="0"/>
                        <a:ea typeface="Cambria Math"/>
                        <a:sym typeface="Symbol"/>
                      </a:rPr>
                      <m:t>¬</m:t>
                    </m:r>
                  </m:oMath>
                </a14:m>
                <a:r>
                  <a:rPr lang="en-US" i="1" dirty="0">
                    <a:ea typeface="Cambria Math"/>
                    <a:sym typeface="Symbol"/>
                  </a:rPr>
                  <a:t>S(x) </a:t>
                </a:r>
                <a14:m>
                  <m:oMath xmlns:m="http://schemas.openxmlformats.org/officeDocument/2006/math">
                    <m:r>
                      <a:rPr lang="en-US" i="1" dirty="0">
                        <a:latin typeface="Cambria Math" panose="02040503050406030204" pitchFamily="18" charset="0"/>
                        <a:ea typeface="Cambria Math"/>
                      </a:rPr>
                      <m:t>≡</m:t>
                    </m:r>
                  </m:oMath>
                </a14:m>
                <a:r>
                  <a:rPr lang="en-US" dirty="0">
                    <a:ea typeface="Cambria Math"/>
                    <a:sym typeface="Symbol"/>
                  </a:rPr>
                  <a:t></a:t>
                </a:r>
                <a:r>
                  <a:rPr lang="en-US" i="1" dirty="0">
                    <a:ea typeface="Cambria Math"/>
                    <a:sym typeface="Symbol"/>
                  </a:rPr>
                  <a:t>x S(x)</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841" t="-1508" r="-515" b="-3364"/>
                </a:stretch>
              </a:blipFill>
            </p:spPr>
            <p:txBody>
              <a:bodyPr/>
              <a:lstStyle/>
              <a:p>
                <a:r>
                  <a:rPr lang="en-IN">
                    <a:noFill/>
                  </a:rPr>
                  <a:t> </a:t>
                </a:r>
              </a:p>
            </p:txBody>
          </p:sp>
        </mc:Fallback>
      </mc:AlternateContent>
    </p:spTree>
    <p:extLst>
      <p:ext uri="{BB962C8B-B14F-4D97-AF65-F5344CB8AC3E}">
        <p14:creationId xmlns:p14="http://schemas.microsoft.com/office/powerpoint/2010/main" val="258981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Thinking about Quantifiers as Conjunctions and Disjunctions</a:t>
            </a:r>
          </a:p>
        </p:txBody>
      </p:sp>
      <p:sp>
        <p:nvSpPr>
          <p:cNvPr id="3" name="Content Placeholder 2"/>
          <p:cNvSpPr>
            <a:spLocks noGrp="1"/>
          </p:cNvSpPr>
          <p:nvPr>
            <p:ph idx="1"/>
          </p:nvPr>
        </p:nvSpPr>
        <p:spPr>
          <a:xfrm>
            <a:off x="457200" y="1295400"/>
            <a:ext cx="8568000" cy="2209800"/>
          </a:xfrm>
        </p:spPr>
        <p:txBody>
          <a:bodyPr/>
          <a:lstStyle/>
          <a:p>
            <a:pPr>
              <a:spcBef>
                <a:spcPts val="300"/>
              </a:spcBef>
            </a:pPr>
            <a:r>
              <a:rPr lang="en-US" sz="2600"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pPr>
              <a:spcBef>
                <a:spcPts val="300"/>
              </a:spcBef>
            </a:pPr>
            <a:r>
              <a:rPr lang="en-US" sz="2600" dirty="0">
                <a:sym typeface="Symbol"/>
              </a:rPr>
              <a:t>If </a:t>
            </a:r>
            <a:r>
              <a:rPr lang="en-US" sz="2600" i="1" dirty="0">
                <a:sym typeface="Symbol"/>
              </a:rPr>
              <a:t>U</a:t>
            </a:r>
            <a:r>
              <a:rPr lang="en-US" sz="2600" dirty="0">
                <a:sym typeface="Symbol"/>
              </a:rPr>
              <a:t> consists of the integers </a:t>
            </a:r>
            <a:r>
              <a:rPr lang="en-US" sz="2600" dirty="0">
                <a:ea typeface="Cambria Math" pitchFamily="18" charset="0"/>
                <a:sym typeface="Symbol"/>
              </a:rPr>
              <a:t>1</a:t>
            </a:r>
            <a:r>
              <a:rPr lang="en-US" sz="2600" dirty="0">
                <a:sym typeface="Symbol"/>
              </a:rPr>
              <a:t>,</a:t>
            </a:r>
            <a:r>
              <a:rPr lang="en-US" sz="2600" dirty="0">
                <a:ea typeface="Cambria Math" pitchFamily="18" charset="0"/>
                <a:sym typeface="Symbol"/>
              </a:rPr>
              <a:t>2</a:t>
            </a:r>
            <a:r>
              <a:rPr lang="en-US" sz="2600" dirty="0">
                <a:sym typeface="Symbol"/>
              </a:rPr>
              <a:t>, and </a:t>
            </a:r>
            <a:r>
              <a:rPr lang="en-US" sz="2600" dirty="0">
                <a:ea typeface="Cambria Math" pitchFamily="18" charset="0"/>
                <a:sym typeface="Symbol"/>
              </a:rPr>
              <a:t>3</a:t>
            </a:r>
            <a:r>
              <a:rPr lang="en-US" sz="2600" dirty="0">
                <a:sym typeface="Symbol"/>
              </a:rPr>
              <a:t>:</a:t>
            </a:r>
          </a:p>
        </p:txBody>
      </p:sp>
      <p:graphicFrame>
        <p:nvGraphicFramePr>
          <p:cNvPr id="7" name="Object 3"/>
          <p:cNvGraphicFramePr>
            <a:graphicFrameLocks noChangeAspect="1"/>
          </p:cNvGraphicFramePr>
          <p:nvPr>
            <p:extLst>
              <p:ext uri="{D42A27DB-BD31-4B8C-83A1-F6EECF244321}">
                <p14:modId xmlns:p14="http://schemas.microsoft.com/office/powerpoint/2010/main" val="597327229"/>
              </p:ext>
            </p:extLst>
          </p:nvPr>
        </p:nvGraphicFramePr>
        <p:xfrm>
          <a:off x="2874963" y="3797300"/>
          <a:ext cx="3732212" cy="1168400"/>
        </p:xfrm>
        <a:graphic>
          <a:graphicData uri="http://schemas.openxmlformats.org/presentationml/2006/ole">
            <mc:AlternateContent xmlns:mc="http://schemas.openxmlformats.org/markup-compatibility/2006">
              <mc:Choice xmlns:v="urn:schemas-microsoft-com:vml" Requires="v">
                <p:oleObj spid="_x0000_s20753" name="Equation" r:id="rId3" imgW="1866600" imgH="583920" progId="Equation.DSMT4">
                  <p:embed/>
                </p:oleObj>
              </mc:Choice>
              <mc:Fallback>
                <p:oleObj name="Equation" r:id="rId3" imgW="1866600" imgH="583920" progId="Equation.DSMT4">
                  <p:embed/>
                  <p:pic>
                    <p:nvPicPr>
                      <p:cNvPr id="0" name=""/>
                      <p:cNvPicPr/>
                      <p:nvPr/>
                    </p:nvPicPr>
                    <p:blipFill>
                      <a:blip r:embed="rId4"/>
                      <a:stretch>
                        <a:fillRect/>
                      </a:stretch>
                    </p:blipFill>
                    <p:spPr>
                      <a:xfrm>
                        <a:off x="2874963" y="3797300"/>
                        <a:ext cx="3732212" cy="1168400"/>
                      </a:xfrm>
                      <a:prstGeom prst="rect">
                        <a:avLst/>
                      </a:prstGeom>
                    </p:spPr>
                  </p:pic>
                </p:oleObj>
              </mc:Fallback>
            </mc:AlternateContent>
          </a:graphicData>
        </a:graphic>
      </p:graphicFrame>
      <p:sp>
        <p:nvSpPr>
          <p:cNvPr id="4" name="Content Placeholder 4"/>
          <p:cNvSpPr>
            <a:spLocks noGrp="1"/>
          </p:cNvSpPr>
          <p:nvPr>
            <p:ph idx="13"/>
          </p:nvPr>
        </p:nvSpPr>
        <p:spPr>
          <a:xfrm>
            <a:off x="457200" y="5257800"/>
            <a:ext cx="8568000" cy="1295400"/>
          </a:xfrm>
        </p:spPr>
        <p:txBody>
          <a:bodyPr/>
          <a:lstStyle/>
          <a:p>
            <a:r>
              <a:rPr lang="en-US" sz="2600" dirty="0">
                <a:sym typeface="Symbol"/>
              </a:rPr>
              <a:t>Even if the domains are infinite, you can still think of the quantifiers in this fashion, but the equivalent expressions without quantifiers will be infinitely long.</a:t>
            </a:r>
          </a:p>
        </p:txBody>
      </p:sp>
    </p:spTree>
    <p:extLst>
      <p:ext uri="{BB962C8B-B14F-4D97-AF65-F5344CB8AC3E}">
        <p14:creationId xmlns:p14="http://schemas.microsoft.com/office/powerpoint/2010/main" val="338199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Quantified Expressions</a:t>
            </a:r>
            <a:r>
              <a:rPr lang="en-IN" sz="1500" dirty="0"/>
              <a:t> 1</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r>
                  <a:rPr lang="en-US" sz="2800" dirty="0" err="1"/>
                  <a:t>Consider</a:t>
                </a:r>
                <a:r>
                  <a:rPr lang="en-US" sz="2800" i="1" dirty="0" err="1">
                    <a:ea typeface="Cambria Math" pitchFamily="18" charset="0"/>
                    <a:sym typeface="Symbol"/>
                  </a:rPr>
                  <a:t>x</a:t>
                </a:r>
                <a:r>
                  <a:rPr lang="en-US" sz="2800" i="1" dirty="0">
                    <a:ea typeface="Cambria Math" pitchFamily="18" charset="0"/>
                    <a:sym typeface="Symbol"/>
                  </a:rPr>
                  <a:t> J(x)</a:t>
                </a:r>
                <a:endParaRPr lang="en-US" sz="2800" dirty="0"/>
              </a:p>
              <a:p>
                <a:pPr marL="850392" lvl="1" indent="-457200">
                  <a:buNone/>
                </a:pPr>
                <a:r>
                  <a:rPr lang="en-US" sz="2400" dirty="0"/>
                  <a:t>“Every student in your class has taken a course in Java.”</a:t>
                </a:r>
              </a:p>
              <a:p>
                <a:pPr marL="850392" lvl="1" indent="-457200">
                  <a:buNone/>
                </a:pPr>
                <a:r>
                  <a:rPr lang="en-US" sz="2400" dirty="0"/>
                  <a:t> Here </a:t>
                </a:r>
                <a:r>
                  <a:rPr lang="en-US" sz="2400" i="1" dirty="0">
                    <a:ea typeface="Cambria Math" pitchFamily="18" charset="0"/>
                    <a:sym typeface="Symbol"/>
                  </a:rPr>
                  <a:t>J(x)</a:t>
                </a:r>
                <a:r>
                  <a:rPr lang="en-US" sz="2400" dirty="0"/>
                  <a:t> is “x has taken a course in Java” and</a:t>
                </a:r>
              </a:p>
              <a:p>
                <a:pPr marL="850392" lvl="1" indent="-457200">
                  <a:buNone/>
                </a:pPr>
                <a:r>
                  <a:rPr lang="en-US" sz="2400" dirty="0"/>
                  <a:t> the domain is students in your class.</a:t>
                </a:r>
              </a:p>
              <a:p>
                <a:r>
                  <a:rPr lang="en-US" sz="2800" dirty="0"/>
                  <a:t>Negating the original statement gives “It is not the case that every student in your class has taken Java.” This implies that “There is a student in your class who has not taken Java.”</a:t>
                </a:r>
              </a:p>
              <a:p>
                <a:r>
                  <a:rPr lang="en-US" sz="2800" dirty="0">
                    <a:ea typeface="Cambria Math"/>
                    <a:sym typeface="Symbol"/>
                  </a:rPr>
                  <a:t>Symbolically</a:t>
                </a:r>
                <a14:m>
                  <m:oMath xmlns:m="http://schemas.openxmlformats.org/officeDocument/2006/math">
                    <m:r>
                      <a:rPr lang="en-US" sz="2800" i="1" dirty="0" smtClean="0">
                        <a:latin typeface="Cambria Math" panose="02040503050406030204" pitchFamily="18" charset="0"/>
                        <a:ea typeface="Cambria Math"/>
                        <a:sym typeface="Symbol"/>
                      </a:rPr>
                      <m:t>¬</m:t>
                    </m:r>
                  </m:oMath>
                </a14:m>
                <a:r>
                  <a:rPr lang="en-US" sz="2800" i="1" dirty="0">
                    <a:ea typeface="Cambria Math" pitchFamily="18" charset="0"/>
                    <a:sym typeface="Symbol"/>
                  </a:rPr>
                  <a:t>x J(x) </a:t>
                </a:r>
                <a:r>
                  <a:rPr lang="en-US" sz="2800" dirty="0">
                    <a:ea typeface="Cambria Math" pitchFamily="18" charset="0"/>
                    <a:sym typeface="Symbol"/>
                  </a:rPr>
                  <a:t>and </a:t>
                </a:r>
                <a:r>
                  <a:rPr lang="en-US" sz="2800" i="1" dirty="0">
                    <a:ea typeface="Cambria Math" pitchFamily="18" charset="0"/>
                    <a:sym typeface="Symbol"/>
                  </a:rPr>
                  <a:t>x</a:t>
                </a:r>
                <a14:m>
                  <m:oMath xmlns:m="http://schemas.openxmlformats.org/officeDocument/2006/math">
                    <m:r>
                      <a:rPr lang="en-US" sz="2800" i="1" dirty="0">
                        <a:latin typeface="Cambria Math" panose="02040503050406030204" pitchFamily="18" charset="0"/>
                        <a:ea typeface="Cambria Math"/>
                        <a:sym typeface="Symbol"/>
                      </a:rPr>
                      <m:t>¬</m:t>
                    </m:r>
                    <m:r>
                      <a:rPr lang="en-US" sz="2800" i="1" dirty="0" smtClean="0">
                        <a:latin typeface="Cambria Math" panose="02040503050406030204" pitchFamily="18" charset="0"/>
                        <a:ea typeface="Cambria Math"/>
                        <a:sym typeface="Symbol"/>
                      </a:rPr>
                      <m:t> </m:t>
                    </m:r>
                  </m:oMath>
                </a14:m>
                <a:r>
                  <a:rPr lang="en-US" sz="2800" i="1" dirty="0">
                    <a:ea typeface="Cambria Math" pitchFamily="18" charset="0"/>
                    <a:sym typeface="Symbol"/>
                  </a:rPr>
                  <a:t>J(x) </a:t>
                </a:r>
                <a:r>
                  <a:rPr lang="en-US" sz="2800" dirty="0">
                    <a:ea typeface="Cambria Math" pitchFamily="18" charset="0"/>
                    <a:sym typeface="Symbol"/>
                  </a:rPr>
                  <a:t>are equivalent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508" r="-569"/>
                </a:stretch>
              </a:blipFill>
            </p:spPr>
            <p:txBody>
              <a:bodyPr/>
              <a:lstStyle/>
              <a:p>
                <a:r>
                  <a:rPr lang="en-IN">
                    <a:noFill/>
                  </a:rPr>
                  <a:t> </a:t>
                </a:r>
              </a:p>
            </p:txBody>
          </p:sp>
        </mc:Fallback>
      </mc:AlternateContent>
    </p:spTree>
    <p:extLst>
      <p:ext uri="{BB962C8B-B14F-4D97-AF65-F5344CB8AC3E}">
        <p14:creationId xmlns:p14="http://schemas.microsoft.com/office/powerpoint/2010/main" val="248801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Quantified Expressions</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pPr>
                  <a:spcBef>
                    <a:spcPts val="800"/>
                  </a:spcBef>
                </a:pPr>
                <a:r>
                  <a:rPr lang="en-US" sz="3000" dirty="0"/>
                  <a:t>Now Consider </a:t>
                </a:r>
                <a:r>
                  <a:rPr lang="en-US" sz="3000" i="1" dirty="0">
                    <a:ea typeface="Cambria Math" pitchFamily="18" charset="0"/>
                    <a:sym typeface="Symbol"/>
                  </a:rPr>
                  <a:t> x J(x)</a:t>
                </a:r>
                <a:endParaRPr lang="en-US" sz="3000" dirty="0"/>
              </a:p>
              <a:p>
                <a:pPr lvl="1">
                  <a:spcBef>
                    <a:spcPts val="800"/>
                  </a:spcBef>
                  <a:buNone/>
                </a:pPr>
                <a:r>
                  <a:rPr lang="en-US" sz="2600" dirty="0"/>
                  <a:t>“There is a student in this class who has taken a course in Java.”</a:t>
                </a:r>
                <a:endParaRPr lang="en-US" sz="2600" i="1" dirty="0">
                  <a:ea typeface="Cambria Math" pitchFamily="18" charset="0"/>
                  <a:sym typeface="Symbol"/>
                </a:endParaRPr>
              </a:p>
              <a:p>
                <a:pPr lvl="1">
                  <a:spcBef>
                    <a:spcPts val="800"/>
                  </a:spcBef>
                  <a:buNone/>
                </a:pPr>
                <a:r>
                  <a:rPr lang="en-US" sz="2600" dirty="0"/>
                  <a:t>Where </a:t>
                </a:r>
                <a:r>
                  <a:rPr lang="en-US" sz="2600" i="1" dirty="0">
                    <a:ea typeface="Cambria Math" pitchFamily="18" charset="0"/>
                    <a:sym typeface="Symbol"/>
                  </a:rPr>
                  <a:t>J(x)</a:t>
                </a:r>
                <a:r>
                  <a:rPr lang="en-US" sz="2600" dirty="0"/>
                  <a:t> is “x has taken a course in Java.”</a:t>
                </a:r>
              </a:p>
              <a:p>
                <a:pPr>
                  <a:spcBef>
                    <a:spcPts val="800"/>
                  </a:spcBef>
                </a:pPr>
                <a:r>
                  <a:rPr lang="en-US" sz="3000" dirty="0"/>
                  <a:t>Negating the original statement gives “It is not the case that there is a student in this class who has taken Java.” This implies that “Every student in this class has not taken Java”</a:t>
                </a:r>
              </a:p>
              <a:p>
                <a:pPr>
                  <a:spcBef>
                    <a:spcPts val="800"/>
                  </a:spcBef>
                </a:pPr>
                <a:r>
                  <a:rPr lang="en-US" sz="3000" dirty="0">
                    <a:ea typeface="Cambria Math"/>
                    <a:sym typeface="Symbol"/>
                  </a:rPr>
                  <a:t>Symbolically</a:t>
                </a:r>
                <a14:m>
                  <m:oMath xmlns:m="http://schemas.openxmlformats.org/officeDocument/2006/math">
                    <m:r>
                      <a:rPr lang="en-US" sz="3000" i="1" dirty="0" smtClean="0">
                        <a:latin typeface="Cambria Math" panose="02040503050406030204" pitchFamily="18" charset="0"/>
                        <a:ea typeface="Cambria Math"/>
                        <a:sym typeface="Symbol"/>
                      </a:rPr>
                      <m:t>¬</m:t>
                    </m:r>
                  </m:oMath>
                </a14:m>
                <a:r>
                  <a:rPr lang="en-US" sz="3000" i="1" dirty="0">
                    <a:ea typeface="Cambria Math" pitchFamily="18" charset="0"/>
                    <a:sym typeface="Symbol"/>
                  </a:rPr>
                  <a:t> x J(x) </a:t>
                </a:r>
                <a:r>
                  <a:rPr lang="en-US" sz="3000" dirty="0">
                    <a:ea typeface="Cambria Math" pitchFamily="18" charset="0"/>
                    <a:sym typeface="Symbol"/>
                  </a:rPr>
                  <a:t>and</a:t>
                </a:r>
                <a:r>
                  <a:rPr lang="en-US" sz="3000" i="1" dirty="0">
                    <a:ea typeface="Cambria Math" pitchFamily="18" charset="0"/>
                    <a:sym typeface="Symbol"/>
                  </a:rPr>
                  <a:t> x</a:t>
                </a:r>
                <a:r>
                  <a:rPr lang="en-US" sz="3000" dirty="0">
                    <a:ea typeface="Cambria Math"/>
                    <a:sym typeface="Symbol"/>
                  </a:rPr>
                  <a:t> </a:t>
                </a:r>
                <a14:m>
                  <m:oMath xmlns:m="http://schemas.openxmlformats.org/officeDocument/2006/math">
                    <m:r>
                      <a:rPr lang="en-US" sz="3000" i="1" dirty="0">
                        <a:latin typeface="Cambria Math" panose="02040503050406030204" pitchFamily="18" charset="0"/>
                        <a:ea typeface="Cambria Math"/>
                        <a:sym typeface="Symbol"/>
                      </a:rPr>
                      <m:t>¬ </m:t>
                    </m:r>
                  </m:oMath>
                </a14:m>
                <a:r>
                  <a:rPr lang="en-US" sz="3000" i="1" dirty="0">
                    <a:ea typeface="Cambria Math" pitchFamily="18" charset="0"/>
                    <a:sym typeface="Symbol"/>
                  </a:rPr>
                  <a:t>J(x) </a:t>
                </a:r>
                <a:r>
                  <a:rPr lang="en-US" sz="3000" dirty="0">
                    <a:ea typeface="Cambria Math" pitchFamily="18" charset="0"/>
                    <a:sym typeface="Symbol"/>
                  </a:rPr>
                  <a:t>are equivalent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694" t="-1740"/>
                </a:stretch>
              </a:blipFill>
            </p:spPr>
            <p:txBody>
              <a:bodyPr/>
              <a:lstStyle/>
              <a:p>
                <a:r>
                  <a:rPr lang="en-IN">
                    <a:noFill/>
                  </a:rPr>
                  <a:t> </a:t>
                </a:r>
              </a:p>
            </p:txBody>
          </p:sp>
        </mc:Fallback>
      </mc:AlternateContent>
    </p:spTree>
    <p:extLst>
      <p:ext uri="{BB962C8B-B14F-4D97-AF65-F5344CB8AC3E}">
        <p14:creationId xmlns:p14="http://schemas.microsoft.com/office/powerpoint/2010/main" val="384411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De </a:t>
            </a:r>
            <a:r>
              <a:rPr lang="fr-FR" dirty="0" err="1"/>
              <a:t>Morgan’s</a:t>
            </a:r>
            <a:r>
              <a:rPr lang="fr-FR" dirty="0"/>
              <a:t> </a:t>
            </a:r>
            <a:r>
              <a:rPr lang="fr-FR" dirty="0" err="1"/>
              <a:t>Laws</a:t>
            </a:r>
            <a:r>
              <a:rPr lang="fr-FR" dirty="0"/>
              <a:t> for Quantifiers</a:t>
            </a:r>
            <a:endParaRPr lang="en-IN" dirty="0"/>
          </a:p>
        </p:txBody>
      </p:sp>
      <p:sp>
        <p:nvSpPr>
          <p:cNvPr id="3" name="Content Placeholder 2"/>
          <p:cNvSpPr>
            <a:spLocks noGrp="1"/>
          </p:cNvSpPr>
          <p:nvPr>
            <p:ph idx="1"/>
          </p:nvPr>
        </p:nvSpPr>
        <p:spPr>
          <a:xfrm>
            <a:off x="457200" y="1295400"/>
            <a:ext cx="8229600" cy="567116"/>
          </a:xfrm>
        </p:spPr>
        <p:txBody>
          <a:bodyPr/>
          <a:lstStyle/>
          <a:p>
            <a:r>
              <a:rPr lang="en-US" sz="2800" dirty="0"/>
              <a:t>The rules for negating quantifiers are:</a:t>
            </a:r>
          </a:p>
        </p:txBody>
      </p:sp>
      <p:sp>
        <p:nvSpPr>
          <p:cNvPr id="17" name="Content Placeholder 3"/>
          <p:cNvSpPr>
            <a:spLocks noGrp="1"/>
          </p:cNvSpPr>
          <p:nvPr>
            <p:ph idx="13"/>
          </p:nvPr>
        </p:nvSpPr>
        <p:spPr>
          <a:xfrm>
            <a:off x="457200" y="2040316"/>
            <a:ext cx="8121600" cy="356520"/>
          </a:xfrm>
          <a:solidFill>
            <a:srgbClr val="E1F3FF"/>
          </a:solidFill>
          <a:ln w="19050">
            <a:solidFill>
              <a:srgbClr val="04617B"/>
            </a:solidFill>
          </a:ln>
        </p:spPr>
        <p:txBody>
          <a:bodyPr/>
          <a:lstStyle/>
          <a:p>
            <a:r>
              <a:rPr lang="en-IN" sz="2000" dirty="0"/>
              <a:t>TABLE 2 De Morgan’s Laws for Quantifiers.</a:t>
            </a:r>
          </a:p>
        </p:txBody>
      </p:sp>
      <p:graphicFrame>
        <p:nvGraphicFramePr>
          <p:cNvPr id="33" name="Table 4"/>
          <p:cNvGraphicFramePr>
            <a:graphicFrameLocks noGrp="1"/>
          </p:cNvGraphicFramePr>
          <p:nvPr>
            <p:ph idx="14"/>
            <p:extLst>
              <p:ext uri="{D42A27DB-BD31-4B8C-83A1-F6EECF244321}">
                <p14:modId xmlns:p14="http://schemas.microsoft.com/office/powerpoint/2010/main" val="80661418"/>
              </p:ext>
            </p:extLst>
          </p:nvPr>
        </p:nvGraphicFramePr>
        <p:xfrm>
          <a:off x="457200" y="2401454"/>
          <a:ext cx="8121645" cy="1651000"/>
        </p:xfrm>
        <a:graphic>
          <a:graphicData uri="http://schemas.openxmlformats.org/drawingml/2006/table">
            <a:tbl>
              <a:tblPr firstRow="1" bandRow="1">
                <a:tableStyleId>{5C22544A-7EE6-4342-B048-85BDC9FD1C3A}</a:tableStyleId>
              </a:tblPr>
              <a:tblGrid>
                <a:gridCol w="1526356">
                  <a:extLst>
                    <a:ext uri="{9D8B030D-6E8A-4147-A177-3AD203B41FA5}">
                      <a16:colId xmlns:a16="http://schemas.microsoft.com/office/drawing/2014/main" val="3884436471"/>
                    </a:ext>
                  </a:extLst>
                </a:gridCol>
                <a:gridCol w="2235450">
                  <a:extLst>
                    <a:ext uri="{9D8B030D-6E8A-4147-A177-3AD203B41FA5}">
                      <a16:colId xmlns:a16="http://schemas.microsoft.com/office/drawing/2014/main" val="2296947400"/>
                    </a:ext>
                  </a:extLst>
                </a:gridCol>
                <a:gridCol w="2487839">
                  <a:extLst>
                    <a:ext uri="{9D8B030D-6E8A-4147-A177-3AD203B41FA5}">
                      <a16:colId xmlns:a16="http://schemas.microsoft.com/office/drawing/2014/main" val="477489729"/>
                    </a:ext>
                  </a:extLst>
                </a:gridCol>
                <a:gridCol w="1872000">
                  <a:extLst>
                    <a:ext uri="{9D8B030D-6E8A-4147-A177-3AD203B41FA5}">
                      <a16:colId xmlns:a16="http://schemas.microsoft.com/office/drawing/2014/main" val="1426298312"/>
                    </a:ext>
                  </a:extLst>
                </a:gridCol>
              </a:tblGrid>
              <a:tr h="370840">
                <a:tc>
                  <a:txBody>
                    <a:bodyPr/>
                    <a:lstStyle/>
                    <a:p>
                      <a:r>
                        <a:rPr lang="en-IN" i="1" dirty="0">
                          <a:solidFill>
                            <a:schemeClr val="tx1"/>
                          </a:solidFill>
                        </a:rPr>
                        <a:t>Negation</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Equivalent</a:t>
                      </a:r>
                      <a:r>
                        <a:rPr lang="en-IN" i="1" baseline="0" dirty="0">
                          <a:solidFill>
                            <a:schemeClr val="tx1"/>
                          </a:solidFill>
                        </a:rPr>
                        <a:t> Statement</a:t>
                      </a:r>
                      <a:endParaRPr lang="en-IN" i="1"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When Is Negation True?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When False?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3176854780"/>
                  </a:ext>
                </a:extLst>
              </a:tr>
              <a:tr h="370840">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n-IN" dirty="0"/>
                        <a:t>For every </a:t>
                      </a:r>
                      <a:r>
                        <a:rPr lang="en-IN" i="1" dirty="0"/>
                        <a:t>x, P</a:t>
                      </a:r>
                      <a:r>
                        <a:rPr lang="en-IN" dirty="0"/>
                        <a:t>(</a:t>
                      </a:r>
                      <a:r>
                        <a:rPr lang="en-IN" i="1" dirty="0"/>
                        <a:t>x</a:t>
                      </a:r>
                      <a:r>
                        <a:rPr lang="en-IN" dirty="0"/>
                        <a:t>) is false.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n-IN" dirty="0"/>
                        <a:t>There is </a:t>
                      </a:r>
                      <a:r>
                        <a:rPr lang="en-IN" i="1" dirty="0"/>
                        <a:t>x</a:t>
                      </a:r>
                      <a:r>
                        <a:rPr lang="en-IN" dirty="0"/>
                        <a:t> for which </a:t>
                      </a:r>
                      <a:r>
                        <a:rPr lang="en-IN" i="1" dirty="0"/>
                        <a:t>P</a:t>
                      </a:r>
                      <a:r>
                        <a:rPr lang="en-IN" dirty="0"/>
                        <a:t>(</a:t>
                      </a:r>
                      <a:r>
                        <a:rPr lang="en-IN" i="1" dirty="0"/>
                        <a:t>x</a:t>
                      </a:r>
                      <a:r>
                        <a:rPr lang="en-IN" dirty="0"/>
                        <a:t>) is true.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09448196"/>
                  </a:ext>
                </a:extLst>
              </a:tr>
              <a:tr h="370840">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dirty="0"/>
                        <a:t>There is an </a:t>
                      </a:r>
                      <a:r>
                        <a:rPr lang="en-IN" i="1" dirty="0"/>
                        <a:t>x</a:t>
                      </a:r>
                      <a:r>
                        <a:rPr lang="en-IN" dirty="0"/>
                        <a:t> for</a:t>
                      </a:r>
                      <a:r>
                        <a:rPr lang="en-IN" baseline="0" dirty="0"/>
                        <a:t> which </a:t>
                      </a:r>
                      <a:r>
                        <a:rPr lang="en-IN" i="1" baseline="0" dirty="0"/>
                        <a:t>P</a:t>
                      </a:r>
                      <a:r>
                        <a:rPr lang="en-IN" baseline="0" dirty="0"/>
                        <a:t> (</a:t>
                      </a:r>
                      <a:r>
                        <a:rPr lang="en-IN" i="1" baseline="0" dirty="0"/>
                        <a:t>x</a:t>
                      </a:r>
                      <a:r>
                        <a:rPr lang="en-IN" baseline="0" dirty="0"/>
                        <a:t>) is false.</a:t>
                      </a:r>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t>P</a:t>
                      </a:r>
                      <a:r>
                        <a:rPr lang="en-IN" dirty="0"/>
                        <a:t>(</a:t>
                      </a:r>
                      <a:r>
                        <a:rPr lang="en-IN" i="1" dirty="0"/>
                        <a:t>x</a:t>
                      </a:r>
                      <a:r>
                        <a:rPr lang="en-IN" dirty="0"/>
                        <a:t>) is true for every </a:t>
                      </a:r>
                      <a:r>
                        <a:rPr lang="en-IN" i="1" dirty="0"/>
                        <a:t>x</a:t>
                      </a:r>
                      <a:r>
                        <a:rPr lang="en-IN" dirty="0"/>
                        <a:t>.</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469504087"/>
                  </a:ext>
                </a:extLst>
              </a:tr>
            </a:tbl>
          </a:graphicData>
        </a:graphic>
      </p:graphicFrame>
      <p:graphicFrame>
        <p:nvGraphicFramePr>
          <p:cNvPr id="34" name="Object 5"/>
          <p:cNvGraphicFramePr>
            <a:graphicFrameLocks noChangeAspect="1"/>
          </p:cNvGraphicFramePr>
          <p:nvPr>
            <p:extLst>
              <p:ext uri="{D42A27DB-BD31-4B8C-83A1-F6EECF244321}">
                <p14:modId xmlns:p14="http://schemas.microsoft.com/office/powerpoint/2010/main" val="121071132"/>
              </p:ext>
            </p:extLst>
          </p:nvPr>
        </p:nvGraphicFramePr>
        <p:xfrm>
          <a:off x="624729" y="2880301"/>
          <a:ext cx="1218960" cy="482400"/>
        </p:xfrm>
        <a:graphic>
          <a:graphicData uri="http://schemas.openxmlformats.org/presentationml/2006/ole">
            <mc:AlternateContent xmlns:mc="http://schemas.openxmlformats.org/markup-compatibility/2006">
              <mc:Choice xmlns:v="urn:schemas-microsoft-com:vml" Requires="v">
                <p:oleObj spid="_x0000_s47453" name="Equation" r:id="rId4" imgW="609480" imgH="241200" progId="Equation.DSMT4">
                  <p:embed/>
                </p:oleObj>
              </mc:Choice>
              <mc:Fallback>
                <p:oleObj name="Equation" r:id="rId4" imgW="609480" imgH="241200" progId="Equation.DSMT4">
                  <p:embed/>
                  <p:pic>
                    <p:nvPicPr>
                      <p:cNvPr id="19" name="Object 18"/>
                      <p:cNvPicPr/>
                      <p:nvPr/>
                    </p:nvPicPr>
                    <p:blipFill>
                      <a:blip r:embed="rId5"/>
                      <a:stretch>
                        <a:fillRect/>
                      </a:stretch>
                    </p:blipFill>
                    <p:spPr>
                      <a:xfrm>
                        <a:off x="624729" y="2880301"/>
                        <a:ext cx="1218960" cy="482400"/>
                      </a:xfrm>
                      <a:prstGeom prst="rect">
                        <a:avLst/>
                      </a:prstGeom>
                    </p:spPr>
                  </p:pic>
                </p:oleObj>
              </mc:Fallback>
            </mc:AlternateContent>
          </a:graphicData>
        </a:graphic>
      </p:graphicFrame>
      <p:graphicFrame>
        <p:nvGraphicFramePr>
          <p:cNvPr id="35" name="Object 6"/>
          <p:cNvGraphicFramePr>
            <a:graphicFrameLocks noChangeAspect="1"/>
          </p:cNvGraphicFramePr>
          <p:nvPr>
            <p:extLst>
              <p:ext uri="{D42A27DB-BD31-4B8C-83A1-F6EECF244321}">
                <p14:modId xmlns:p14="http://schemas.microsoft.com/office/powerpoint/2010/main" val="1374754539"/>
              </p:ext>
            </p:extLst>
          </p:nvPr>
        </p:nvGraphicFramePr>
        <p:xfrm>
          <a:off x="599209" y="3489901"/>
          <a:ext cx="1270000" cy="482600"/>
        </p:xfrm>
        <a:graphic>
          <a:graphicData uri="http://schemas.openxmlformats.org/presentationml/2006/ole">
            <mc:AlternateContent xmlns:mc="http://schemas.openxmlformats.org/markup-compatibility/2006">
              <mc:Choice xmlns:v="urn:schemas-microsoft-com:vml" Requires="v">
                <p:oleObj spid="_x0000_s47454" name="Equation" r:id="rId6" imgW="634680" imgH="241200" progId="Equation.DSMT4">
                  <p:embed/>
                </p:oleObj>
              </mc:Choice>
              <mc:Fallback>
                <p:oleObj name="Equation" r:id="rId6" imgW="634680" imgH="241200" progId="Equation.DSMT4">
                  <p:embed/>
                  <p:pic>
                    <p:nvPicPr>
                      <p:cNvPr id="20" name="Object 19"/>
                      <p:cNvPicPr/>
                      <p:nvPr/>
                    </p:nvPicPr>
                    <p:blipFill>
                      <a:blip r:embed="rId7"/>
                      <a:stretch>
                        <a:fillRect/>
                      </a:stretch>
                    </p:blipFill>
                    <p:spPr>
                      <a:xfrm>
                        <a:off x="599209" y="3489901"/>
                        <a:ext cx="1270000" cy="482600"/>
                      </a:xfrm>
                      <a:prstGeom prst="rect">
                        <a:avLst/>
                      </a:prstGeom>
                    </p:spPr>
                  </p:pic>
                </p:oleObj>
              </mc:Fallback>
            </mc:AlternateContent>
          </a:graphicData>
        </a:graphic>
      </p:graphicFrame>
      <p:graphicFrame>
        <p:nvGraphicFramePr>
          <p:cNvPr id="36" name="Object 7"/>
          <p:cNvGraphicFramePr>
            <a:graphicFrameLocks noChangeAspect="1"/>
          </p:cNvGraphicFramePr>
          <p:nvPr>
            <p:extLst>
              <p:ext uri="{D42A27DB-BD31-4B8C-83A1-F6EECF244321}">
                <p14:modId xmlns:p14="http://schemas.microsoft.com/office/powerpoint/2010/main" val="616528871"/>
              </p:ext>
            </p:extLst>
          </p:nvPr>
        </p:nvGraphicFramePr>
        <p:xfrm>
          <a:off x="2396836" y="2880301"/>
          <a:ext cx="1270000" cy="482600"/>
        </p:xfrm>
        <a:graphic>
          <a:graphicData uri="http://schemas.openxmlformats.org/presentationml/2006/ole">
            <mc:AlternateContent xmlns:mc="http://schemas.openxmlformats.org/markup-compatibility/2006">
              <mc:Choice xmlns:v="urn:schemas-microsoft-com:vml" Requires="v">
                <p:oleObj spid="_x0000_s47455" name="Equation" r:id="rId8" imgW="634680" imgH="241200" progId="Equation.DSMT4">
                  <p:embed/>
                </p:oleObj>
              </mc:Choice>
              <mc:Fallback>
                <p:oleObj name="Equation" r:id="rId8" imgW="634680" imgH="241200" progId="Equation.DSMT4">
                  <p:embed/>
                  <p:pic>
                    <p:nvPicPr>
                      <p:cNvPr id="21" name="Object 20"/>
                      <p:cNvPicPr/>
                      <p:nvPr/>
                    </p:nvPicPr>
                    <p:blipFill>
                      <a:blip r:embed="rId9"/>
                      <a:stretch>
                        <a:fillRect/>
                      </a:stretch>
                    </p:blipFill>
                    <p:spPr>
                      <a:xfrm>
                        <a:off x="2396836" y="2880301"/>
                        <a:ext cx="1270000" cy="482600"/>
                      </a:xfrm>
                      <a:prstGeom prst="rect">
                        <a:avLst/>
                      </a:prstGeom>
                    </p:spPr>
                  </p:pic>
                </p:oleObj>
              </mc:Fallback>
            </mc:AlternateContent>
          </a:graphicData>
        </a:graphic>
      </p:graphicFrame>
      <p:graphicFrame>
        <p:nvGraphicFramePr>
          <p:cNvPr id="37" name="Object 8"/>
          <p:cNvGraphicFramePr>
            <a:graphicFrameLocks noChangeAspect="1"/>
          </p:cNvGraphicFramePr>
          <p:nvPr>
            <p:extLst>
              <p:ext uri="{D42A27DB-BD31-4B8C-83A1-F6EECF244321}">
                <p14:modId xmlns:p14="http://schemas.microsoft.com/office/powerpoint/2010/main" val="1823943644"/>
              </p:ext>
            </p:extLst>
          </p:nvPr>
        </p:nvGraphicFramePr>
        <p:xfrm>
          <a:off x="2422236" y="3479800"/>
          <a:ext cx="1219200" cy="482600"/>
        </p:xfrm>
        <a:graphic>
          <a:graphicData uri="http://schemas.openxmlformats.org/presentationml/2006/ole">
            <mc:AlternateContent xmlns:mc="http://schemas.openxmlformats.org/markup-compatibility/2006">
              <mc:Choice xmlns:v="urn:schemas-microsoft-com:vml" Requires="v">
                <p:oleObj spid="_x0000_s47456" name="Equation" r:id="rId10" imgW="609480" imgH="241200" progId="Equation.DSMT4">
                  <p:embed/>
                </p:oleObj>
              </mc:Choice>
              <mc:Fallback>
                <p:oleObj name="Equation" r:id="rId10" imgW="609480" imgH="241200" progId="Equation.DSMT4">
                  <p:embed/>
                  <p:pic>
                    <p:nvPicPr>
                      <p:cNvPr id="22" name="Object 21"/>
                      <p:cNvPicPr/>
                      <p:nvPr/>
                    </p:nvPicPr>
                    <p:blipFill>
                      <a:blip r:embed="rId11"/>
                      <a:stretch>
                        <a:fillRect/>
                      </a:stretch>
                    </p:blipFill>
                    <p:spPr>
                      <a:xfrm>
                        <a:off x="2422236" y="3479800"/>
                        <a:ext cx="1219200" cy="482600"/>
                      </a:xfrm>
                      <a:prstGeom prst="rect">
                        <a:avLst/>
                      </a:prstGeom>
                    </p:spPr>
                  </p:pic>
                </p:oleObj>
              </mc:Fallback>
            </mc:AlternateContent>
          </a:graphicData>
        </a:graphic>
      </p:graphicFrame>
      <p:sp>
        <p:nvSpPr>
          <p:cNvPr id="6" name="Content Placeholder 9"/>
          <p:cNvSpPr>
            <a:spLocks noGrp="1"/>
          </p:cNvSpPr>
          <p:nvPr>
            <p:ph idx="15"/>
          </p:nvPr>
        </p:nvSpPr>
        <p:spPr>
          <a:xfrm>
            <a:off x="457200" y="4209022"/>
            <a:ext cx="8229600" cy="536160"/>
          </a:xfrm>
        </p:spPr>
        <p:txBody>
          <a:bodyPr/>
          <a:lstStyle/>
          <a:p>
            <a:pPr lvl="0"/>
            <a:r>
              <a:rPr lang="en-US" sz="2800" dirty="0">
                <a:solidFill>
                  <a:prstClr val="black"/>
                </a:solidFill>
              </a:rPr>
              <a:t>The reasoning in the table shows that:</a:t>
            </a:r>
          </a:p>
        </p:txBody>
      </p:sp>
      <p:graphicFrame>
        <p:nvGraphicFramePr>
          <p:cNvPr id="12" name="Object 10"/>
          <p:cNvGraphicFramePr>
            <a:graphicFrameLocks noChangeAspect="1"/>
          </p:cNvGraphicFramePr>
          <p:nvPr>
            <p:extLst>
              <p:ext uri="{D42A27DB-BD31-4B8C-83A1-F6EECF244321}">
                <p14:modId xmlns:p14="http://schemas.microsoft.com/office/powerpoint/2010/main" val="3607363685"/>
              </p:ext>
            </p:extLst>
          </p:nvPr>
        </p:nvGraphicFramePr>
        <p:xfrm>
          <a:off x="3187800" y="4800600"/>
          <a:ext cx="2768400" cy="1167840"/>
        </p:xfrm>
        <a:graphic>
          <a:graphicData uri="http://schemas.openxmlformats.org/presentationml/2006/ole">
            <mc:AlternateContent xmlns:mc="http://schemas.openxmlformats.org/markup-compatibility/2006">
              <mc:Choice xmlns:v="urn:schemas-microsoft-com:vml" Requires="v">
                <p:oleObj spid="_x0000_s47457" name="Equation" r:id="rId12" imgW="1384200" imgH="583920" progId="Equation.DSMT4">
                  <p:embed/>
                </p:oleObj>
              </mc:Choice>
              <mc:Fallback>
                <p:oleObj name="Equation" r:id="rId12" imgW="1384200" imgH="583920" progId="Equation.DSMT4">
                  <p:embed/>
                  <p:pic>
                    <p:nvPicPr>
                      <p:cNvPr id="12" name="Object 5"/>
                      <p:cNvPicPr/>
                      <p:nvPr/>
                    </p:nvPicPr>
                    <p:blipFill>
                      <a:blip r:embed="rId13"/>
                      <a:stretch>
                        <a:fillRect/>
                      </a:stretch>
                    </p:blipFill>
                    <p:spPr>
                      <a:xfrm>
                        <a:off x="3187800" y="4800600"/>
                        <a:ext cx="2768400" cy="1167840"/>
                      </a:xfrm>
                      <a:prstGeom prst="rect">
                        <a:avLst/>
                      </a:prstGeom>
                    </p:spPr>
                  </p:pic>
                </p:oleObj>
              </mc:Fallback>
            </mc:AlternateContent>
          </a:graphicData>
        </a:graphic>
      </p:graphicFrame>
      <p:sp>
        <p:nvSpPr>
          <p:cNvPr id="13" name="Content Placeholder 11"/>
          <p:cNvSpPr>
            <a:spLocks noGrp="1"/>
          </p:cNvSpPr>
          <p:nvPr>
            <p:ph idx="16"/>
          </p:nvPr>
        </p:nvSpPr>
        <p:spPr>
          <a:xfrm>
            <a:off x="457200" y="5984970"/>
            <a:ext cx="8229600" cy="568230"/>
          </a:xfrm>
        </p:spPr>
        <p:txBody>
          <a:bodyPr/>
          <a:lstStyle/>
          <a:p>
            <a:pPr lvl="0"/>
            <a:r>
              <a:rPr lang="en-US" sz="2800" dirty="0">
                <a:solidFill>
                  <a:prstClr val="black"/>
                </a:solidFill>
              </a:rPr>
              <a:t>These are important. You will use these.</a:t>
            </a:r>
          </a:p>
        </p:txBody>
      </p:sp>
    </p:spTree>
    <p:extLst>
      <p:ext uri="{BB962C8B-B14F-4D97-AF65-F5344CB8AC3E}">
        <p14:creationId xmlns:p14="http://schemas.microsoft.com/office/powerpoint/2010/main" val="186773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Translation from English to Logic</a:t>
            </a:r>
          </a:p>
        </p:txBody>
      </p:sp>
      <p:sp>
        <p:nvSpPr>
          <p:cNvPr id="3" name="Content Placeholder 2"/>
          <p:cNvSpPr>
            <a:spLocks noGrp="1"/>
          </p:cNvSpPr>
          <p:nvPr>
            <p:ph idx="1"/>
          </p:nvPr>
        </p:nvSpPr>
        <p:spPr>
          <a:xfrm>
            <a:off x="457200" y="1295400"/>
            <a:ext cx="8229600" cy="2286000"/>
          </a:xfrm>
        </p:spPr>
        <p:txBody>
          <a:bodyPr/>
          <a:lstStyle/>
          <a:p>
            <a:r>
              <a:rPr lang="en-US" sz="2800" b="1" dirty="0"/>
              <a:t>Examples</a:t>
            </a:r>
            <a:r>
              <a:rPr lang="en-US" sz="2800" dirty="0"/>
              <a:t>:</a:t>
            </a:r>
          </a:p>
          <a:p>
            <a:pPr marL="514350" indent="-514350">
              <a:buFont typeface="+mj-lt"/>
              <a:buAutoNum type="arabicPeriod"/>
            </a:pPr>
            <a:r>
              <a:rPr lang="en-US" sz="2800" dirty="0"/>
              <a:t>“Some student in this class has visited Mexico.”</a:t>
            </a:r>
          </a:p>
          <a:p>
            <a:pPr marL="850392" lvl="1" indent="-457200">
              <a:buNone/>
            </a:pPr>
            <a:r>
              <a:rPr lang="en-US" dirty="0"/>
              <a:t>   </a:t>
            </a:r>
            <a:r>
              <a:rPr lang="en-US" sz="2400" b="1" dirty="0"/>
              <a:t>Solution</a:t>
            </a:r>
            <a:r>
              <a:rPr lang="en-US" sz="2400" dirty="0"/>
              <a:t>: Let </a:t>
            </a:r>
            <a:r>
              <a:rPr lang="en-US" sz="2400" i="1" dirty="0"/>
              <a:t>M</a:t>
            </a:r>
            <a:r>
              <a:rPr lang="en-US" sz="2400" dirty="0"/>
              <a:t>(</a:t>
            </a:r>
            <a:r>
              <a:rPr lang="en-US" sz="2400" i="1" dirty="0"/>
              <a:t>x</a:t>
            </a:r>
            <a:r>
              <a:rPr lang="en-US" sz="2400" dirty="0"/>
              <a:t>) denote “</a:t>
            </a:r>
            <a:r>
              <a:rPr lang="en-US" sz="2400" i="1" dirty="0"/>
              <a:t>x</a:t>
            </a:r>
            <a:r>
              <a:rPr lang="en-US" sz="2400" dirty="0"/>
              <a:t> has visited Mexico” and </a:t>
            </a:r>
            <a:r>
              <a:rPr lang="en-US" sz="2400" i="1" dirty="0"/>
              <a:t>S</a:t>
            </a:r>
            <a:r>
              <a:rPr lang="en-US" sz="2400" dirty="0"/>
              <a:t>(</a:t>
            </a:r>
            <a:r>
              <a:rPr lang="en-US" sz="2400" i="1" dirty="0"/>
              <a:t>x</a:t>
            </a:r>
            <a:r>
              <a:rPr lang="en-US" sz="2400" dirty="0"/>
              <a:t>) denote “</a:t>
            </a:r>
            <a:r>
              <a:rPr lang="en-US" sz="2400" i="1" dirty="0"/>
              <a:t>x</a:t>
            </a:r>
            <a:r>
              <a:rPr lang="en-US" sz="2400" dirty="0"/>
              <a:t> is a student in this class,” and </a:t>
            </a:r>
            <a:r>
              <a:rPr lang="en-US" sz="2400" i="1" dirty="0">
                <a:latin typeface="Cambria Math" pitchFamily="18" charset="0"/>
                <a:ea typeface="Cambria Math" pitchFamily="18" charset="0"/>
                <a:sym typeface="Symbol"/>
              </a:rPr>
              <a:t>U  </a:t>
            </a:r>
            <a:r>
              <a:rPr lang="en-US" sz="2400" dirty="0">
                <a:latin typeface="Cambria Math" pitchFamily="18" charset="0"/>
                <a:ea typeface="Cambria Math" pitchFamily="18" charset="0"/>
                <a:sym typeface="Symbol"/>
              </a:rPr>
              <a:t>be all people.</a:t>
            </a:r>
            <a:endParaRPr lang="en-IN" sz="2400" dirty="0"/>
          </a:p>
        </p:txBody>
      </p:sp>
      <p:graphicFrame>
        <p:nvGraphicFramePr>
          <p:cNvPr id="7" name="Object 3"/>
          <p:cNvGraphicFramePr>
            <a:graphicFrameLocks noChangeAspect="1"/>
          </p:cNvGraphicFramePr>
          <p:nvPr>
            <p:extLst>
              <p:ext uri="{D42A27DB-BD31-4B8C-83A1-F6EECF244321}">
                <p14:modId xmlns:p14="http://schemas.microsoft.com/office/powerpoint/2010/main" val="1785991038"/>
              </p:ext>
            </p:extLst>
          </p:nvPr>
        </p:nvGraphicFramePr>
        <p:xfrm>
          <a:off x="3263900" y="3581400"/>
          <a:ext cx="2616200" cy="508000"/>
        </p:xfrm>
        <a:graphic>
          <a:graphicData uri="http://schemas.openxmlformats.org/presentationml/2006/ole">
            <mc:AlternateContent xmlns:mc="http://schemas.openxmlformats.org/markup-compatibility/2006">
              <mc:Choice xmlns:v="urn:schemas-microsoft-com:vml" Requires="v">
                <p:oleObj spid="_x0000_s23038"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3263900" y="3581400"/>
                        <a:ext cx="2616200" cy="508000"/>
                      </a:xfrm>
                      <a:prstGeom prst="rect">
                        <a:avLst/>
                      </a:prstGeom>
                    </p:spPr>
                  </p:pic>
                </p:oleObj>
              </mc:Fallback>
            </mc:AlternateContent>
          </a:graphicData>
        </a:graphic>
      </p:graphicFrame>
      <p:sp>
        <p:nvSpPr>
          <p:cNvPr id="4" name="Content Placeholder 4"/>
          <p:cNvSpPr>
            <a:spLocks noGrp="1"/>
          </p:cNvSpPr>
          <p:nvPr>
            <p:ph idx="13"/>
          </p:nvPr>
        </p:nvSpPr>
        <p:spPr>
          <a:xfrm>
            <a:off x="457200" y="4191000"/>
            <a:ext cx="8229600" cy="1600200"/>
          </a:xfrm>
        </p:spPr>
        <p:txBody>
          <a:bodyPr/>
          <a:lstStyle/>
          <a:p>
            <a:pPr marL="514350" indent="-514350">
              <a:buFont typeface="+mj-lt"/>
              <a:buAutoNum type="arabicPeriod"/>
            </a:pPr>
            <a:r>
              <a:rPr lang="en-US" sz="2800" dirty="0"/>
              <a:t>“Every student in this class has visited Canada or Mexico.”</a:t>
            </a:r>
          </a:p>
          <a:p>
            <a:pPr marL="850392" lvl="1" indent="-457200">
              <a:buNone/>
            </a:pPr>
            <a:r>
              <a:rPr lang="en-US" sz="2400" dirty="0"/>
              <a:t>  </a:t>
            </a:r>
            <a:r>
              <a:rPr lang="en-US" sz="2400" b="1" dirty="0"/>
              <a:t>Solution</a:t>
            </a:r>
            <a:r>
              <a:rPr lang="en-US" sz="2400" dirty="0"/>
              <a:t>: Add </a:t>
            </a:r>
            <a:r>
              <a:rPr lang="en-US" sz="2400" i="1" dirty="0"/>
              <a:t>C</a:t>
            </a:r>
            <a:r>
              <a:rPr lang="en-US" sz="2400" dirty="0"/>
              <a:t>(</a:t>
            </a:r>
            <a:r>
              <a:rPr lang="en-US" sz="2400" i="1" dirty="0"/>
              <a:t>x</a:t>
            </a:r>
            <a:r>
              <a:rPr lang="en-US" sz="2400" dirty="0"/>
              <a:t>) denoting “</a:t>
            </a:r>
            <a:r>
              <a:rPr lang="en-US" sz="2400" i="1" dirty="0"/>
              <a:t>x</a:t>
            </a:r>
            <a:r>
              <a:rPr lang="en-US" sz="2400" dirty="0"/>
              <a:t> has visited Canada.”</a:t>
            </a:r>
          </a:p>
        </p:txBody>
      </p:sp>
      <p:graphicFrame>
        <p:nvGraphicFramePr>
          <p:cNvPr id="8" name="Object 5"/>
          <p:cNvGraphicFramePr>
            <a:graphicFrameLocks noChangeAspect="1"/>
          </p:cNvGraphicFramePr>
          <p:nvPr>
            <p:extLst>
              <p:ext uri="{D42A27DB-BD31-4B8C-83A1-F6EECF244321}">
                <p14:modId xmlns:p14="http://schemas.microsoft.com/office/powerpoint/2010/main" val="3714826813"/>
              </p:ext>
            </p:extLst>
          </p:nvPr>
        </p:nvGraphicFramePr>
        <p:xfrm>
          <a:off x="2578100" y="5943600"/>
          <a:ext cx="3987800" cy="609600"/>
        </p:xfrm>
        <a:graphic>
          <a:graphicData uri="http://schemas.openxmlformats.org/presentationml/2006/ole">
            <mc:AlternateContent xmlns:mc="http://schemas.openxmlformats.org/markup-compatibility/2006">
              <mc:Choice xmlns:v="urn:schemas-microsoft-com:vml" Requires="v">
                <p:oleObj spid="_x0000_s23039" name="Equation" r:id="rId5" imgW="1993680" imgH="304560" progId="Equation.DSMT4">
                  <p:embed/>
                </p:oleObj>
              </mc:Choice>
              <mc:Fallback>
                <p:oleObj name="Equation" r:id="rId5" imgW="1993680" imgH="304560" progId="Equation.DSMT4">
                  <p:embed/>
                  <p:pic>
                    <p:nvPicPr>
                      <p:cNvPr id="7" name="Object 6"/>
                      <p:cNvPicPr/>
                      <p:nvPr/>
                    </p:nvPicPr>
                    <p:blipFill>
                      <a:blip r:embed="rId6"/>
                      <a:stretch>
                        <a:fillRect/>
                      </a:stretch>
                    </p:blipFill>
                    <p:spPr>
                      <a:xfrm>
                        <a:off x="2578100" y="5943600"/>
                        <a:ext cx="3987800" cy="609600"/>
                      </a:xfrm>
                      <a:prstGeom prst="rect">
                        <a:avLst/>
                      </a:prstGeom>
                    </p:spPr>
                  </p:pic>
                </p:oleObj>
              </mc:Fallback>
            </mc:AlternateContent>
          </a:graphicData>
        </a:graphic>
      </p:graphicFrame>
    </p:spTree>
    <p:extLst>
      <p:ext uri="{BB962C8B-B14F-4D97-AF65-F5344CB8AC3E}">
        <p14:creationId xmlns:p14="http://schemas.microsoft.com/office/powerpoint/2010/main" val="19901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1</a:t>
            </a:r>
            <a:endParaRPr lang="en-US" sz="1500" dirty="0"/>
          </a:p>
        </p:txBody>
      </p:sp>
      <p:sp>
        <p:nvSpPr>
          <p:cNvPr id="3" name="Content Placeholder 2"/>
          <p:cNvSpPr>
            <a:spLocks noGrp="1"/>
          </p:cNvSpPr>
          <p:nvPr>
            <p:ph idx="1"/>
          </p:nvPr>
        </p:nvSpPr>
        <p:spPr>
          <a:xfrm>
            <a:off x="457200" y="1295400"/>
            <a:ext cx="8280000" cy="52578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r>
              <a:rPr lang="en-US" dirty="0"/>
              <a:t>Translate “Everything is a </a:t>
            </a:r>
            <a:r>
              <a:rPr lang="en-US" dirty="0" err="1"/>
              <a:t>fleegle</a:t>
            </a:r>
            <a:r>
              <a:rPr lang="en-US" dirty="0"/>
              <a:t>”</a:t>
            </a:r>
          </a:p>
          <a:p>
            <a:pPr>
              <a:spcBef>
                <a:spcPts val="2400"/>
              </a:spcBef>
            </a:pPr>
            <a:r>
              <a:rPr lang="en-US" b="1" dirty="0"/>
              <a:t>Solution</a:t>
            </a:r>
            <a:r>
              <a:rPr lang="en-US" dirty="0"/>
              <a:t>: </a:t>
            </a:r>
            <a:r>
              <a:rPr lang="en-US" i="1" dirty="0">
                <a:ea typeface="Cambria Math" pitchFamily="18" charset="0"/>
                <a:sym typeface="Symbol"/>
              </a:rPr>
              <a:t>x F(x)</a:t>
            </a:r>
            <a:endParaRPr lang="en-US" i="1" dirty="0">
              <a:ea typeface="Cambria Math" pitchFamily="18" charset="0"/>
            </a:endParaRPr>
          </a:p>
        </p:txBody>
      </p:sp>
    </p:spTree>
    <p:extLst>
      <p:ext uri="{BB962C8B-B14F-4D97-AF65-F5344CB8AC3E}">
        <p14:creationId xmlns:p14="http://schemas.microsoft.com/office/powerpoint/2010/main" val="339015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“Nothing is a </a:t>
                </a:r>
                <a:r>
                  <a:rPr lang="en-US" dirty="0" err="1"/>
                  <a:t>snurd</a:t>
                </a:r>
                <a:r>
                  <a:rPr lang="en-US" dirty="0"/>
                  <a:t>.”</a:t>
                </a:r>
              </a:p>
              <a:p>
                <a:pPr>
                  <a:spcBef>
                    <a:spcPts val="2400"/>
                  </a:spcBef>
                </a:pPr>
                <a:r>
                  <a:rPr lang="en-US" b="1" dirty="0"/>
                  <a:t>Solution</a:t>
                </a:r>
                <a:r>
                  <a:rPr lang="en-US" dirty="0"/>
                  <a:t>: </a:t>
                </a:r>
                <a14:m>
                  <m:oMath xmlns:m="http://schemas.openxmlformats.org/officeDocument/2006/math">
                    <m:r>
                      <a:rPr lang="en-US" i="1" dirty="0" smtClean="0">
                        <a:latin typeface="Cambria Math" panose="02040503050406030204" pitchFamily="18" charset="0"/>
                        <a:ea typeface="Cambria Math"/>
                      </a:rPr>
                      <m:t>¬</m:t>
                    </m:r>
                  </m:oMath>
                </a14:m>
                <a:r>
                  <a:rPr lang="en-US" dirty="0">
                    <a:sym typeface="Symbol"/>
                  </a:rPr>
                  <a:t></a:t>
                </a:r>
                <a:r>
                  <a:rPr lang="en-US" i="1" dirty="0">
                    <a:ea typeface="Cambria Math" pitchFamily="18" charset="0"/>
                    <a:sym typeface="Symbol"/>
                  </a:rPr>
                  <a:t>x S(x) </a:t>
                </a:r>
                <a:r>
                  <a:rPr lang="en-US" dirty="0">
                    <a:ea typeface="Cambria Math" pitchFamily="18" charset="0"/>
                    <a:sym typeface="Symbol"/>
                  </a:rPr>
                  <a:t>What is this equivalent to?</a:t>
                </a:r>
                <a:endParaRPr lang="en-US" dirty="0">
                  <a:ea typeface="Cambria Math" pitchFamily="18" charset="0"/>
                </a:endParaRPr>
              </a:p>
              <a:p>
                <a:r>
                  <a:rPr lang="en-US" b="1" dirty="0"/>
                  <a:t>Solution</a:t>
                </a:r>
                <a:r>
                  <a:rPr lang="en-US" dirty="0"/>
                  <a:t>:   </a:t>
                </a:r>
                <a:r>
                  <a:rPr lang="en-US" dirty="0">
                    <a:sym typeface="Symbol"/>
                  </a:rPr>
                  <a:t></a:t>
                </a:r>
                <a:r>
                  <a:rPr lang="en-US" i="1" dirty="0">
                    <a:ea typeface="Cambria Math" pitchFamily="18" charset="0"/>
                    <a:sym typeface="Symbol"/>
                  </a:rPr>
                  <a:t>x</a:t>
                </a:r>
                <a14:m>
                  <m:oMath xmlns:m="http://schemas.openxmlformats.org/officeDocument/2006/math">
                    <m:r>
                      <a:rPr lang="en-US" i="1" dirty="0">
                        <a:latin typeface="Cambria Math" panose="02040503050406030204" pitchFamily="18" charset="0"/>
                        <a:ea typeface="Cambria Math"/>
                      </a:rPr>
                      <m:t>¬</m:t>
                    </m:r>
                  </m:oMath>
                </a14:m>
                <a:r>
                  <a:rPr lang="en-US" i="1" dirty="0">
                    <a:ea typeface="Cambria Math" pitchFamily="18" charset="0"/>
                    <a:sym typeface="Symbol"/>
                  </a:rPr>
                  <a:t>S(x)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841" t="-1508"/>
                </a:stretch>
              </a:blipFill>
            </p:spPr>
            <p:txBody>
              <a:bodyPr/>
              <a:lstStyle/>
              <a:p>
                <a:r>
                  <a:rPr lang="en-IN">
                    <a:noFill/>
                  </a:rPr>
                  <a:t> </a:t>
                </a:r>
              </a:p>
            </p:txBody>
          </p:sp>
        </mc:Fallback>
      </mc:AlternateContent>
    </p:spTree>
    <p:extLst>
      <p:ext uri="{BB962C8B-B14F-4D97-AF65-F5344CB8AC3E}">
        <p14:creationId xmlns:p14="http://schemas.microsoft.com/office/powerpoint/2010/main" val="46792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3</a:t>
            </a:r>
            <a:endParaRPr lang="en-US" sz="1500" dirty="0"/>
          </a:p>
        </p:txBody>
      </p:sp>
      <p:sp>
        <p:nvSpPr>
          <p:cNvPr id="3" name="Content Placeholder 2"/>
          <p:cNvSpPr>
            <a:spLocks noGrp="1"/>
          </p:cNvSpPr>
          <p:nvPr>
            <p:ph idx="1"/>
          </p:nvPr>
        </p:nvSpPr>
        <p:spPr>
          <a:xfrm>
            <a:off x="457200" y="1295400"/>
            <a:ext cx="8280000" cy="42672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“All </a:t>
            </a:r>
            <a:r>
              <a:rPr lang="en-US" dirty="0" err="1"/>
              <a:t>fleegles</a:t>
            </a:r>
            <a:r>
              <a:rPr lang="en-US" dirty="0"/>
              <a:t> are </a:t>
            </a:r>
            <a:r>
              <a:rPr lang="en-US" dirty="0" err="1"/>
              <a:t>snurds</a:t>
            </a:r>
            <a:r>
              <a:rPr lang="en-US" dirty="0"/>
              <a:t>.”</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2153946"/>
              </p:ext>
            </p:extLst>
          </p:nvPr>
        </p:nvGraphicFramePr>
        <p:xfrm>
          <a:off x="2209800" y="4800600"/>
          <a:ext cx="2743200" cy="507600"/>
        </p:xfrm>
        <a:graphic>
          <a:graphicData uri="http://schemas.openxmlformats.org/presentationml/2006/ole">
            <mc:AlternateContent xmlns:mc="http://schemas.openxmlformats.org/markup-compatibility/2006">
              <mc:Choice xmlns:v="urn:schemas-microsoft-com:vml" Requires="v">
                <p:oleObj spid="_x0000_s23796" name="Equation" r:id="rId3" imgW="1371600" imgH="253800" progId="Equation.DSMT4">
                  <p:embed/>
                </p:oleObj>
              </mc:Choice>
              <mc:Fallback>
                <p:oleObj name="Equation" r:id="rId3" imgW="1371600" imgH="253800" progId="Equation.DSMT4">
                  <p:embed/>
                  <p:pic>
                    <p:nvPicPr>
                      <p:cNvPr id="0" name=""/>
                      <p:cNvPicPr/>
                      <p:nvPr/>
                    </p:nvPicPr>
                    <p:blipFill>
                      <a:blip r:embed="rId4"/>
                      <a:stretch>
                        <a:fillRect/>
                      </a:stretch>
                    </p:blipFill>
                    <p:spPr>
                      <a:xfrm>
                        <a:off x="2209800" y="4800600"/>
                        <a:ext cx="2743200" cy="507600"/>
                      </a:xfrm>
                      <a:prstGeom prst="rect">
                        <a:avLst/>
                      </a:prstGeom>
                    </p:spPr>
                  </p:pic>
                </p:oleObj>
              </mc:Fallback>
            </mc:AlternateContent>
          </a:graphicData>
        </a:graphic>
      </p:graphicFrame>
    </p:spTree>
    <p:extLst>
      <p:ext uri="{BB962C8B-B14F-4D97-AF65-F5344CB8AC3E}">
        <p14:creationId xmlns:p14="http://schemas.microsoft.com/office/powerpoint/2010/main" val="153791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4</a:t>
            </a:r>
            <a:endParaRPr lang="en-US" sz="1500" dirty="0"/>
          </a:p>
        </p:txBody>
      </p:sp>
      <p:sp>
        <p:nvSpPr>
          <p:cNvPr id="3" name="Content Placeholder 2"/>
          <p:cNvSpPr>
            <a:spLocks noGrp="1"/>
          </p:cNvSpPr>
          <p:nvPr>
            <p:ph idx="1"/>
          </p:nvPr>
        </p:nvSpPr>
        <p:spPr>
          <a:xfrm>
            <a:off x="457200" y="1295400"/>
            <a:ext cx="8280000" cy="42672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“Some </a:t>
            </a:r>
            <a:r>
              <a:rPr lang="en-US" dirty="0" err="1"/>
              <a:t>fleegles</a:t>
            </a:r>
            <a:r>
              <a:rPr lang="en-US" dirty="0"/>
              <a:t> are thingamabobs.”</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13378032"/>
              </p:ext>
            </p:extLst>
          </p:nvPr>
        </p:nvGraphicFramePr>
        <p:xfrm>
          <a:off x="2387600" y="4800600"/>
          <a:ext cx="2540000" cy="508000"/>
        </p:xfrm>
        <a:graphic>
          <a:graphicData uri="http://schemas.openxmlformats.org/presentationml/2006/ole">
            <mc:AlternateContent xmlns:mc="http://schemas.openxmlformats.org/markup-compatibility/2006">
              <mc:Choice xmlns:v="urn:schemas-microsoft-com:vml" Requires="v">
                <p:oleObj spid="_x0000_s24820" name="Equation" r:id="rId3" imgW="1269720" imgH="253800" progId="Equation.DSMT4">
                  <p:embed/>
                </p:oleObj>
              </mc:Choice>
              <mc:Fallback>
                <p:oleObj name="Equation" r:id="rId3" imgW="1269720" imgH="253800" progId="Equation.DSMT4">
                  <p:embed/>
                  <p:pic>
                    <p:nvPicPr>
                      <p:cNvPr id="4" name="Object 3"/>
                      <p:cNvPicPr/>
                      <p:nvPr/>
                    </p:nvPicPr>
                    <p:blipFill>
                      <a:blip r:embed="rId4"/>
                      <a:stretch>
                        <a:fillRect/>
                      </a:stretch>
                    </p:blipFill>
                    <p:spPr>
                      <a:xfrm>
                        <a:off x="2387600" y="4800600"/>
                        <a:ext cx="2540000" cy="508000"/>
                      </a:xfrm>
                      <a:prstGeom prst="rect">
                        <a:avLst/>
                      </a:prstGeom>
                    </p:spPr>
                  </p:pic>
                </p:oleObj>
              </mc:Fallback>
            </mc:AlternateContent>
          </a:graphicData>
        </a:graphic>
      </p:graphicFrame>
    </p:spTree>
    <p:extLst>
      <p:ext uri="{BB962C8B-B14F-4D97-AF65-F5344CB8AC3E}">
        <p14:creationId xmlns:p14="http://schemas.microsoft.com/office/powerpoint/2010/main" val="288408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Predicates and Quantifiers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1.4</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5</a:t>
            </a:r>
            <a:endParaRPr lang="en-US" sz="1500" dirty="0"/>
          </a:p>
        </p:txBody>
      </p:sp>
      <p:sp>
        <p:nvSpPr>
          <p:cNvPr id="3" name="Content Placeholder 2"/>
          <p:cNvSpPr>
            <a:spLocks noGrp="1"/>
          </p:cNvSpPr>
          <p:nvPr>
            <p:ph idx="1"/>
          </p:nvPr>
        </p:nvSpPr>
        <p:spPr>
          <a:xfrm>
            <a:off x="457200" y="1295399"/>
            <a:ext cx="8229600" cy="3977389"/>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“No </a:t>
            </a:r>
            <a:r>
              <a:rPr lang="en-US" dirty="0" err="1"/>
              <a:t>snurd</a:t>
            </a:r>
            <a:r>
              <a:rPr lang="en-US" dirty="0"/>
              <a:t> is a thingamabob.”</a:t>
            </a:r>
          </a:p>
          <a:p>
            <a:r>
              <a:rPr lang="en-US" b="1" dirty="0"/>
              <a:t>Solution</a:t>
            </a:r>
            <a:r>
              <a:rPr lang="en-US" dirty="0"/>
              <a:t>:</a:t>
            </a:r>
          </a:p>
        </p:txBody>
      </p:sp>
      <p:graphicFrame>
        <p:nvGraphicFramePr>
          <p:cNvPr id="9" name="Object 3"/>
          <p:cNvGraphicFramePr>
            <a:graphicFrameLocks noChangeAspect="1"/>
          </p:cNvGraphicFramePr>
          <p:nvPr>
            <p:extLst>
              <p:ext uri="{D42A27DB-BD31-4B8C-83A1-F6EECF244321}">
                <p14:modId xmlns:p14="http://schemas.microsoft.com/office/powerpoint/2010/main" val="986099854"/>
              </p:ext>
            </p:extLst>
          </p:nvPr>
        </p:nvGraphicFramePr>
        <p:xfrm>
          <a:off x="2111476" y="4866709"/>
          <a:ext cx="2173824" cy="406080"/>
        </p:xfrm>
        <a:graphic>
          <a:graphicData uri="http://schemas.openxmlformats.org/presentationml/2006/ole">
            <mc:AlternateContent xmlns:mc="http://schemas.openxmlformats.org/markup-compatibility/2006">
              <mc:Choice xmlns:v="urn:schemas-microsoft-com:vml" Requires="v">
                <p:oleObj spid="_x0000_s26082" name="Equation" r:id="rId3" imgW="1358640" imgH="253800" progId="Equation.DSMT4">
                  <p:embed/>
                </p:oleObj>
              </mc:Choice>
              <mc:Fallback>
                <p:oleObj name="Equation" r:id="rId3" imgW="1358640" imgH="253800" progId="Equation.DSMT4">
                  <p:embed/>
                  <p:pic>
                    <p:nvPicPr>
                      <p:cNvPr id="4" name="Object 3"/>
                      <p:cNvPicPr/>
                      <p:nvPr/>
                    </p:nvPicPr>
                    <p:blipFill>
                      <a:blip r:embed="rId4"/>
                      <a:stretch>
                        <a:fillRect/>
                      </a:stretch>
                    </p:blipFill>
                    <p:spPr>
                      <a:xfrm>
                        <a:off x="2111476" y="4866709"/>
                        <a:ext cx="2173824" cy="406080"/>
                      </a:xfrm>
                      <a:prstGeom prst="rect">
                        <a:avLst/>
                      </a:prstGeom>
                    </p:spPr>
                  </p:pic>
                </p:oleObj>
              </mc:Fallback>
            </mc:AlternateContent>
          </a:graphicData>
        </a:graphic>
      </p:graphicFrame>
      <p:sp>
        <p:nvSpPr>
          <p:cNvPr id="5" name="Content Placeholder 4"/>
          <p:cNvSpPr>
            <a:spLocks noGrp="1"/>
          </p:cNvSpPr>
          <p:nvPr>
            <p:ph idx="13"/>
          </p:nvPr>
        </p:nvSpPr>
        <p:spPr>
          <a:xfrm>
            <a:off x="4270773" y="4800600"/>
            <a:ext cx="4752000" cy="571500"/>
          </a:xfrm>
        </p:spPr>
        <p:txBody>
          <a:bodyPr/>
          <a:lstStyle/>
          <a:p>
            <a:r>
              <a:rPr lang="en-US" dirty="0">
                <a:latin typeface="Cambria Math" pitchFamily="18" charset="0"/>
                <a:ea typeface="Cambria Math" pitchFamily="18" charset="0"/>
                <a:sym typeface="Symbol"/>
              </a:rPr>
              <a:t>What is this equivalent to?</a:t>
            </a:r>
            <a:endParaRPr lang="en-IN" dirty="0"/>
          </a:p>
        </p:txBody>
      </p:sp>
      <p:sp>
        <p:nvSpPr>
          <p:cNvPr id="6" name="Content Placeholder 5"/>
          <p:cNvSpPr>
            <a:spLocks noGrp="1"/>
          </p:cNvSpPr>
          <p:nvPr>
            <p:ph idx="14"/>
          </p:nvPr>
        </p:nvSpPr>
        <p:spPr>
          <a:xfrm>
            <a:off x="457200" y="5562600"/>
            <a:ext cx="1764000" cy="533400"/>
          </a:xfrm>
        </p:spPr>
        <p:txBody>
          <a:bodyPr/>
          <a:lstStyle/>
          <a:p>
            <a:r>
              <a:rPr lang="en-US" b="1" dirty="0"/>
              <a:t>Solution</a:t>
            </a:r>
            <a:r>
              <a:rPr lang="en-US" dirty="0"/>
              <a:t>:</a:t>
            </a:r>
            <a:endParaRPr lang="en-IN" dirty="0"/>
          </a:p>
        </p:txBody>
      </p:sp>
      <p:graphicFrame>
        <p:nvGraphicFramePr>
          <p:cNvPr id="10" name="Object 6"/>
          <p:cNvGraphicFramePr>
            <a:graphicFrameLocks noChangeAspect="1"/>
          </p:cNvGraphicFramePr>
          <p:nvPr>
            <p:extLst>
              <p:ext uri="{D42A27DB-BD31-4B8C-83A1-F6EECF244321}">
                <p14:modId xmlns:p14="http://schemas.microsoft.com/office/powerpoint/2010/main" val="3691924470"/>
              </p:ext>
            </p:extLst>
          </p:nvPr>
        </p:nvGraphicFramePr>
        <p:xfrm>
          <a:off x="2133600" y="5689600"/>
          <a:ext cx="2376487" cy="406400"/>
        </p:xfrm>
        <a:graphic>
          <a:graphicData uri="http://schemas.openxmlformats.org/presentationml/2006/ole">
            <mc:AlternateContent xmlns:mc="http://schemas.openxmlformats.org/markup-compatibility/2006">
              <mc:Choice xmlns:v="urn:schemas-microsoft-com:vml" Requires="v">
                <p:oleObj spid="_x0000_s26083" name="Equation" r:id="rId5" imgW="1485720" imgH="253800" progId="Equation.DSMT4">
                  <p:embed/>
                </p:oleObj>
              </mc:Choice>
              <mc:Fallback>
                <p:oleObj name="Equation" r:id="rId5" imgW="1485720" imgH="253800" progId="Equation.DSMT4">
                  <p:embed/>
                  <p:pic>
                    <p:nvPicPr>
                      <p:cNvPr id="9" name="Object 8"/>
                      <p:cNvPicPr/>
                      <p:nvPr/>
                    </p:nvPicPr>
                    <p:blipFill>
                      <a:blip r:embed="rId6"/>
                      <a:stretch>
                        <a:fillRect/>
                      </a:stretch>
                    </p:blipFill>
                    <p:spPr>
                      <a:xfrm>
                        <a:off x="2133600" y="5689600"/>
                        <a:ext cx="2376487" cy="406400"/>
                      </a:xfrm>
                      <a:prstGeom prst="rect">
                        <a:avLst/>
                      </a:prstGeom>
                    </p:spPr>
                  </p:pic>
                </p:oleObj>
              </mc:Fallback>
            </mc:AlternateContent>
          </a:graphicData>
        </a:graphic>
      </p:graphicFrame>
    </p:spTree>
    <p:extLst>
      <p:ext uri="{BB962C8B-B14F-4D97-AF65-F5344CB8AC3E}">
        <p14:creationId xmlns:p14="http://schemas.microsoft.com/office/powerpoint/2010/main" val="1197766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6</a:t>
            </a:r>
            <a:endParaRPr lang="en-US" sz="1500" dirty="0"/>
          </a:p>
        </p:txBody>
      </p:sp>
      <p:sp>
        <p:nvSpPr>
          <p:cNvPr id="3" name="Content Placeholder 2"/>
          <p:cNvSpPr>
            <a:spLocks noGrp="1"/>
          </p:cNvSpPr>
          <p:nvPr>
            <p:ph idx="1"/>
          </p:nvPr>
        </p:nvSpPr>
        <p:spPr>
          <a:xfrm>
            <a:off x="457200" y="1295400"/>
            <a:ext cx="8280000" cy="51054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“If any </a:t>
            </a:r>
            <a:r>
              <a:rPr lang="en-US" dirty="0" err="1"/>
              <a:t>fleegle</a:t>
            </a:r>
            <a:r>
              <a:rPr lang="en-US" dirty="0"/>
              <a:t> is a </a:t>
            </a:r>
            <a:r>
              <a:rPr lang="en-US" dirty="0" err="1"/>
              <a:t>snurd</a:t>
            </a:r>
            <a:r>
              <a:rPr lang="en-US" dirty="0"/>
              <a:t> then it is also a thingamabob.”</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16861826"/>
              </p:ext>
            </p:extLst>
          </p:nvPr>
        </p:nvGraphicFramePr>
        <p:xfrm>
          <a:off x="2209800" y="5232400"/>
          <a:ext cx="3962400" cy="609600"/>
        </p:xfrm>
        <a:graphic>
          <a:graphicData uri="http://schemas.openxmlformats.org/presentationml/2006/ole">
            <mc:AlternateContent xmlns:mc="http://schemas.openxmlformats.org/markup-compatibility/2006">
              <mc:Choice xmlns:v="urn:schemas-microsoft-com:vml" Requires="v">
                <p:oleObj spid="_x0000_s27888" name="Equation" r:id="rId3" imgW="1981080" imgH="304560" progId="Equation.DSMT4">
                  <p:embed/>
                </p:oleObj>
              </mc:Choice>
              <mc:Fallback>
                <p:oleObj name="Equation" r:id="rId3" imgW="1981080" imgH="304560" progId="Equation.DSMT4">
                  <p:embed/>
                  <p:pic>
                    <p:nvPicPr>
                      <p:cNvPr id="4" name="Object 3"/>
                      <p:cNvPicPr/>
                      <p:nvPr/>
                    </p:nvPicPr>
                    <p:blipFill>
                      <a:blip r:embed="rId4"/>
                      <a:stretch>
                        <a:fillRect/>
                      </a:stretch>
                    </p:blipFill>
                    <p:spPr>
                      <a:xfrm>
                        <a:off x="2209800" y="5232400"/>
                        <a:ext cx="3962400" cy="609600"/>
                      </a:xfrm>
                      <a:prstGeom prst="rect">
                        <a:avLst/>
                      </a:prstGeom>
                    </p:spPr>
                  </p:pic>
                </p:oleObj>
              </mc:Fallback>
            </mc:AlternateContent>
          </a:graphicData>
        </a:graphic>
      </p:graphicFrame>
    </p:spTree>
    <p:extLst>
      <p:ext uri="{BB962C8B-B14F-4D97-AF65-F5344CB8AC3E}">
        <p14:creationId xmlns:p14="http://schemas.microsoft.com/office/powerpoint/2010/main" val="100675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Specification Example</a:t>
            </a:r>
            <a:endParaRPr lang="en-US" sz="1500" dirty="0"/>
          </a:p>
        </p:txBody>
      </p:sp>
      <p:sp>
        <p:nvSpPr>
          <p:cNvPr id="3" name="Content Placeholder 2"/>
          <p:cNvSpPr>
            <a:spLocks noGrp="1"/>
          </p:cNvSpPr>
          <p:nvPr>
            <p:ph idx="1"/>
          </p:nvPr>
        </p:nvSpPr>
        <p:spPr>
          <a:xfrm>
            <a:off x="457200" y="1295400"/>
            <a:ext cx="8280000" cy="5105400"/>
          </a:xfrm>
        </p:spPr>
        <p:txBody>
          <a:bodyPr/>
          <a:lstStyle/>
          <a:p>
            <a:pPr>
              <a:spcBef>
                <a:spcPts val="600"/>
              </a:spcBef>
            </a:pPr>
            <a:r>
              <a:rPr lang="en-US" sz="2000" dirty="0"/>
              <a:t>Predicate logic is used for specifying properties that systems must satisfy.</a:t>
            </a:r>
          </a:p>
          <a:p>
            <a:pPr>
              <a:spcBef>
                <a:spcPts val="600"/>
              </a:spcBef>
            </a:pPr>
            <a:r>
              <a:rPr lang="en-US" sz="2000" dirty="0"/>
              <a:t>For example, translate into predicate logic:</a:t>
            </a:r>
          </a:p>
          <a:p>
            <a:pPr lvl="1">
              <a:spcBef>
                <a:spcPts val="600"/>
              </a:spcBef>
            </a:pPr>
            <a:r>
              <a:rPr lang="en-US" sz="2000" dirty="0"/>
              <a:t>“Every mail message larger than one megabyte will be compressed.”</a:t>
            </a:r>
          </a:p>
          <a:p>
            <a:pPr lvl="1">
              <a:spcBef>
                <a:spcPts val="600"/>
              </a:spcBef>
            </a:pPr>
            <a:r>
              <a:rPr lang="en-US" sz="2000" dirty="0"/>
              <a:t>“If a user is active, at least one network link will be available.”</a:t>
            </a:r>
          </a:p>
          <a:p>
            <a:pPr>
              <a:spcBef>
                <a:spcPts val="600"/>
              </a:spcBef>
            </a:pPr>
            <a:r>
              <a:rPr lang="en-US" sz="2000" dirty="0"/>
              <a:t>Decide on predicates and domains (left implicit here) for the variables:</a:t>
            </a:r>
          </a:p>
          <a:p>
            <a:pPr lvl="1">
              <a:spcBef>
                <a:spcPts val="600"/>
              </a:spcBef>
            </a:pPr>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spcBef>
                <a:spcPts val="600"/>
              </a:spcBef>
            </a:pPr>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spcBef>
                <a:spcPts val="600"/>
              </a:spcBef>
            </a:pPr>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spcBef>
                <a:spcPts val="600"/>
              </a:spcBef>
            </a:pPr>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pPr>
              <a:spcBef>
                <a:spcPts val="600"/>
              </a:spcBef>
            </a:pPr>
            <a:r>
              <a:rPr lang="en-US" sz="2000" dirty="0"/>
              <a:t>Now we have:</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50279561"/>
              </p:ext>
            </p:extLst>
          </p:nvPr>
        </p:nvGraphicFramePr>
        <p:xfrm>
          <a:off x="2190750" y="5295900"/>
          <a:ext cx="2914650" cy="800100"/>
        </p:xfrm>
        <a:graphic>
          <a:graphicData uri="http://schemas.openxmlformats.org/presentationml/2006/ole">
            <mc:AlternateContent xmlns:mc="http://schemas.openxmlformats.org/markup-compatibility/2006">
              <mc:Choice xmlns:v="urn:schemas-microsoft-com:vml" Requires="v">
                <p:oleObj spid="_x0000_s28910" name="Equation" r:id="rId3" imgW="1942920" imgH="533160" progId="Equation.DSMT4">
                  <p:embed/>
                </p:oleObj>
              </mc:Choice>
              <mc:Fallback>
                <p:oleObj name="Equation" r:id="rId3" imgW="1942920" imgH="533160" progId="Equation.DSMT4">
                  <p:embed/>
                  <p:pic>
                    <p:nvPicPr>
                      <p:cNvPr id="4" name="Object 3"/>
                      <p:cNvPicPr/>
                      <p:nvPr/>
                    </p:nvPicPr>
                    <p:blipFill>
                      <a:blip r:embed="rId4"/>
                      <a:stretch>
                        <a:fillRect/>
                      </a:stretch>
                    </p:blipFill>
                    <p:spPr>
                      <a:xfrm>
                        <a:off x="2190750" y="5295900"/>
                        <a:ext cx="2914650" cy="800100"/>
                      </a:xfrm>
                      <a:prstGeom prst="rect">
                        <a:avLst/>
                      </a:prstGeom>
                    </p:spPr>
                  </p:pic>
                </p:oleObj>
              </mc:Fallback>
            </mc:AlternateContent>
          </a:graphicData>
        </a:graphic>
      </p:graphicFrame>
    </p:spTree>
    <p:extLst>
      <p:ext uri="{BB962C8B-B14F-4D97-AF65-F5344CB8AC3E}">
        <p14:creationId xmlns:p14="http://schemas.microsoft.com/office/powerpoint/2010/main" val="86254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Lewis Carroll Example</a:t>
            </a:r>
          </a:p>
        </p:txBody>
      </p:sp>
      <p:sp>
        <p:nvSpPr>
          <p:cNvPr id="3" name="Content Placeholder 2"/>
          <p:cNvSpPr>
            <a:spLocks noGrp="1"/>
          </p:cNvSpPr>
          <p:nvPr>
            <p:ph idx="1"/>
          </p:nvPr>
        </p:nvSpPr>
        <p:spPr>
          <a:xfrm>
            <a:off x="457200" y="1295400"/>
            <a:ext cx="8280000" cy="3312000"/>
          </a:xfrm>
        </p:spPr>
        <p:txBody>
          <a:bodyPr/>
          <a:lstStyle/>
          <a:p>
            <a:pPr>
              <a:spcBef>
                <a:spcPts val="300"/>
              </a:spcBef>
            </a:pPr>
            <a:r>
              <a:rPr lang="en-US" sz="2400" dirty="0"/>
              <a:t>The first two are called </a:t>
            </a:r>
            <a:r>
              <a:rPr lang="en-US" sz="2400" i="1" dirty="0"/>
              <a:t>premises</a:t>
            </a:r>
            <a:r>
              <a:rPr lang="en-US" sz="2400" dirty="0"/>
              <a:t> and the third is called the </a:t>
            </a:r>
            <a:r>
              <a:rPr lang="en-US" sz="2400" i="1" dirty="0"/>
              <a:t>conclusion</a:t>
            </a:r>
            <a:r>
              <a:rPr lang="en-US" sz="2400" dirty="0"/>
              <a:t>. </a:t>
            </a:r>
          </a:p>
          <a:p>
            <a:pPr marL="850392" lvl="1" indent="-457200">
              <a:spcBef>
                <a:spcPts val="300"/>
              </a:spcBef>
              <a:buClr>
                <a:schemeClr val="tx1"/>
              </a:buClr>
              <a:buFont typeface="+mj-lt"/>
              <a:buAutoNum type="arabicPeriod"/>
            </a:pPr>
            <a:r>
              <a:rPr lang="en-US" sz="2000" dirty="0"/>
              <a:t>“All lions are fierce.”</a:t>
            </a:r>
          </a:p>
          <a:p>
            <a:pPr marL="850392" lvl="1" indent="-457200">
              <a:spcBef>
                <a:spcPts val="300"/>
              </a:spcBef>
              <a:buClr>
                <a:schemeClr val="tx1"/>
              </a:buClr>
              <a:buFont typeface="+mj-lt"/>
              <a:buAutoNum type="arabicPeriod"/>
            </a:pPr>
            <a:r>
              <a:rPr lang="en-US" sz="2000" dirty="0"/>
              <a:t>“Some lions do not drink coffee.”</a:t>
            </a:r>
          </a:p>
          <a:p>
            <a:pPr marL="850392" lvl="1" indent="-457200">
              <a:spcBef>
                <a:spcPts val="300"/>
              </a:spcBef>
              <a:buClr>
                <a:schemeClr val="tx1"/>
              </a:buClr>
              <a:buFont typeface="+mj-lt"/>
              <a:buAutoNum type="arabicPeriod"/>
            </a:pPr>
            <a:r>
              <a:rPr lang="en-US" sz="2000" dirty="0"/>
              <a:t>“Some fierce creatures do not drink coffee.” </a:t>
            </a:r>
          </a:p>
          <a:p>
            <a:pPr>
              <a:spcBef>
                <a:spcPts val="300"/>
              </a:spcBef>
            </a:pPr>
            <a:r>
              <a:rPr lang="en-US" sz="2400" dirty="0"/>
              <a:t>Here is one way to translate these statements to predicate logic. Let P(x), Q(x), and R(x) be the propositional functions “x is a lion,” “x is fierce,” and “x drinks coffee,” respectively.</a:t>
            </a:r>
          </a:p>
        </p:txBody>
      </p:sp>
      <p:pic>
        <p:nvPicPr>
          <p:cNvPr id="15" name="Picture 3" descr="A portrait of Charles Lutwidge Dodgson."/>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787572" y="162331"/>
            <a:ext cx="836452" cy="98066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705600" y="152400"/>
            <a:ext cx="2286000" cy="990600"/>
          </a:xfrm>
        </p:spPr>
        <p:txBody>
          <a:bodyPr/>
          <a:lstStyle/>
          <a:p>
            <a:r>
              <a:rPr lang="en-US" sz="2000" dirty="0"/>
              <a:t>Charles </a:t>
            </a:r>
            <a:r>
              <a:rPr lang="en-US" sz="2000" dirty="0" err="1"/>
              <a:t>Lutwidge</a:t>
            </a:r>
            <a:r>
              <a:rPr lang="en-US" sz="2000" dirty="0"/>
              <a:t> Dodgson (AKA Lewis </a:t>
            </a:r>
            <a:r>
              <a:rPr lang="en-US" sz="2000" dirty="0" err="1"/>
              <a:t>Caroll</a:t>
            </a:r>
            <a:r>
              <a:rPr lang="en-US" sz="2000" dirty="0"/>
              <a:t>) (1832-1898)</a:t>
            </a:r>
          </a:p>
        </p:txBody>
      </p:sp>
      <p:sp>
        <p:nvSpPr>
          <p:cNvPr id="10" name="Content Placeholder 5"/>
          <p:cNvSpPr>
            <a:spLocks noGrp="1"/>
          </p:cNvSpPr>
          <p:nvPr>
            <p:ph idx="15"/>
          </p:nvPr>
        </p:nvSpPr>
        <p:spPr>
          <a:xfrm>
            <a:off x="457200" y="4576000"/>
            <a:ext cx="864000" cy="360000"/>
          </a:xfrm>
        </p:spPr>
        <p:txBody>
          <a:bodyPr anchor="ctr"/>
          <a:lstStyle/>
          <a:p>
            <a:pPr marL="849600" indent="-457200">
              <a:buFont typeface="+mj-lt"/>
              <a:buAutoNum type="arabicPeriod"/>
            </a:pPr>
            <a:r>
              <a:rPr lang="en-IN" sz="2000" dirty="0"/>
              <a:t> </a:t>
            </a:r>
          </a:p>
        </p:txBody>
      </p:sp>
      <p:graphicFrame>
        <p:nvGraphicFramePr>
          <p:cNvPr id="17" name="Object 6"/>
          <p:cNvGraphicFramePr>
            <a:graphicFrameLocks noChangeAspect="1"/>
          </p:cNvGraphicFramePr>
          <p:nvPr>
            <p:extLst>
              <p:ext uri="{D42A27DB-BD31-4B8C-83A1-F6EECF244321}">
                <p14:modId xmlns:p14="http://schemas.microsoft.com/office/powerpoint/2010/main" val="1160828467"/>
              </p:ext>
            </p:extLst>
          </p:nvPr>
        </p:nvGraphicFramePr>
        <p:xfrm>
          <a:off x="1447860" y="4610100"/>
          <a:ext cx="2133540" cy="380700"/>
        </p:xfrm>
        <a:graphic>
          <a:graphicData uri="http://schemas.openxmlformats.org/presentationml/2006/ole">
            <mc:AlternateContent xmlns:mc="http://schemas.openxmlformats.org/markup-compatibility/2006">
              <mc:Choice xmlns:v="urn:schemas-microsoft-com:vml" Requires="v">
                <p:oleObj spid="_x0000_s30370" name="Equation" r:id="rId4" imgW="1422360" imgH="253800" progId="Equation.DSMT4">
                  <p:embed/>
                </p:oleObj>
              </mc:Choice>
              <mc:Fallback>
                <p:oleObj name="Equation" r:id="rId4" imgW="1422360" imgH="253800" progId="Equation.DSMT4">
                  <p:embed/>
                  <p:pic>
                    <p:nvPicPr>
                      <p:cNvPr id="0" name=""/>
                      <p:cNvPicPr/>
                      <p:nvPr/>
                    </p:nvPicPr>
                    <p:blipFill>
                      <a:blip r:embed="rId5"/>
                      <a:stretch>
                        <a:fillRect/>
                      </a:stretch>
                    </p:blipFill>
                    <p:spPr>
                      <a:xfrm>
                        <a:off x="1447860" y="4610100"/>
                        <a:ext cx="2133540" cy="380700"/>
                      </a:xfrm>
                      <a:prstGeom prst="rect">
                        <a:avLst/>
                      </a:prstGeom>
                    </p:spPr>
                  </p:pic>
                </p:oleObj>
              </mc:Fallback>
            </mc:AlternateContent>
          </a:graphicData>
        </a:graphic>
      </p:graphicFrame>
      <p:sp>
        <p:nvSpPr>
          <p:cNvPr id="11" name="Content Placeholder 7"/>
          <p:cNvSpPr>
            <a:spLocks noGrp="1"/>
          </p:cNvSpPr>
          <p:nvPr>
            <p:ph idx="16"/>
          </p:nvPr>
        </p:nvSpPr>
        <p:spPr>
          <a:xfrm>
            <a:off x="457200" y="5014803"/>
            <a:ext cx="864000" cy="360000"/>
          </a:xfrm>
        </p:spPr>
        <p:txBody>
          <a:bodyPr anchor="ctr"/>
          <a:lstStyle/>
          <a:p>
            <a:pPr marL="849600" indent="-457200">
              <a:buFont typeface="+mj-lt"/>
              <a:buAutoNum type="arabicPeriod" startAt="2"/>
            </a:pPr>
            <a:r>
              <a:rPr lang="en-IN" sz="2000" dirty="0"/>
              <a:t> </a:t>
            </a:r>
          </a:p>
        </p:txBody>
      </p:sp>
      <p:graphicFrame>
        <p:nvGraphicFramePr>
          <p:cNvPr id="18" name="Object 8"/>
          <p:cNvGraphicFramePr>
            <a:graphicFrameLocks noChangeAspect="1"/>
          </p:cNvGraphicFramePr>
          <p:nvPr>
            <p:extLst>
              <p:ext uri="{D42A27DB-BD31-4B8C-83A1-F6EECF244321}">
                <p14:modId xmlns:p14="http://schemas.microsoft.com/office/powerpoint/2010/main" val="2496280128"/>
              </p:ext>
            </p:extLst>
          </p:nvPr>
        </p:nvGraphicFramePr>
        <p:xfrm>
          <a:off x="1431585" y="5026453"/>
          <a:ext cx="2114550" cy="381000"/>
        </p:xfrm>
        <a:graphic>
          <a:graphicData uri="http://schemas.openxmlformats.org/presentationml/2006/ole">
            <mc:AlternateContent xmlns:mc="http://schemas.openxmlformats.org/markup-compatibility/2006">
              <mc:Choice xmlns:v="urn:schemas-microsoft-com:vml" Requires="v">
                <p:oleObj spid="_x0000_s30371" name="Equation" r:id="rId6" imgW="1409400" imgH="253800" progId="Equation.DSMT4">
                  <p:embed/>
                </p:oleObj>
              </mc:Choice>
              <mc:Fallback>
                <p:oleObj name="Equation" r:id="rId6" imgW="1409400" imgH="253800" progId="Equation.DSMT4">
                  <p:embed/>
                  <p:pic>
                    <p:nvPicPr>
                      <p:cNvPr id="17" name="Object 16"/>
                      <p:cNvPicPr/>
                      <p:nvPr/>
                    </p:nvPicPr>
                    <p:blipFill>
                      <a:blip r:embed="rId7"/>
                      <a:stretch>
                        <a:fillRect/>
                      </a:stretch>
                    </p:blipFill>
                    <p:spPr>
                      <a:xfrm>
                        <a:off x="1431585" y="5026453"/>
                        <a:ext cx="2114550" cy="381000"/>
                      </a:xfrm>
                      <a:prstGeom prst="rect">
                        <a:avLst/>
                      </a:prstGeom>
                    </p:spPr>
                  </p:pic>
                </p:oleObj>
              </mc:Fallback>
            </mc:AlternateContent>
          </a:graphicData>
        </a:graphic>
      </p:graphicFrame>
      <p:sp>
        <p:nvSpPr>
          <p:cNvPr id="12" name="Content Placeholder 9"/>
          <p:cNvSpPr>
            <a:spLocks noGrp="1"/>
          </p:cNvSpPr>
          <p:nvPr>
            <p:ph idx="17"/>
          </p:nvPr>
        </p:nvSpPr>
        <p:spPr>
          <a:xfrm>
            <a:off x="457200" y="5453605"/>
            <a:ext cx="864000" cy="360000"/>
          </a:xfrm>
        </p:spPr>
        <p:txBody>
          <a:bodyPr anchor="ctr"/>
          <a:lstStyle/>
          <a:p>
            <a:pPr marL="849600" indent="-457200">
              <a:buFont typeface="+mj-lt"/>
              <a:buAutoNum type="arabicPeriod" startAt="3"/>
            </a:pPr>
            <a:r>
              <a:rPr lang="en-IN" sz="2000" dirty="0"/>
              <a:t> </a:t>
            </a:r>
          </a:p>
        </p:txBody>
      </p:sp>
      <p:graphicFrame>
        <p:nvGraphicFramePr>
          <p:cNvPr id="19" name="Object 10"/>
          <p:cNvGraphicFramePr>
            <a:graphicFrameLocks noChangeAspect="1"/>
          </p:cNvGraphicFramePr>
          <p:nvPr>
            <p:extLst>
              <p:ext uri="{D42A27DB-BD31-4B8C-83A1-F6EECF244321}">
                <p14:modId xmlns:p14="http://schemas.microsoft.com/office/powerpoint/2010/main" val="3550262895"/>
              </p:ext>
            </p:extLst>
          </p:nvPr>
        </p:nvGraphicFramePr>
        <p:xfrm>
          <a:off x="1412535" y="5443105"/>
          <a:ext cx="2133600" cy="381000"/>
        </p:xfrm>
        <a:graphic>
          <a:graphicData uri="http://schemas.openxmlformats.org/presentationml/2006/ole">
            <mc:AlternateContent xmlns:mc="http://schemas.openxmlformats.org/markup-compatibility/2006">
              <mc:Choice xmlns:v="urn:schemas-microsoft-com:vml" Requires="v">
                <p:oleObj spid="_x0000_s30372" name="Equation" r:id="rId8" imgW="1422360" imgH="253800" progId="Equation.DSMT4">
                  <p:embed/>
                </p:oleObj>
              </mc:Choice>
              <mc:Fallback>
                <p:oleObj name="Equation" r:id="rId8" imgW="1422360" imgH="253800" progId="Equation.DSMT4">
                  <p:embed/>
                  <p:pic>
                    <p:nvPicPr>
                      <p:cNvPr id="18" name="Object 17"/>
                      <p:cNvPicPr/>
                      <p:nvPr/>
                    </p:nvPicPr>
                    <p:blipFill>
                      <a:blip r:embed="rId9"/>
                      <a:stretch>
                        <a:fillRect/>
                      </a:stretch>
                    </p:blipFill>
                    <p:spPr>
                      <a:xfrm>
                        <a:off x="1412535" y="5443105"/>
                        <a:ext cx="2133600" cy="381000"/>
                      </a:xfrm>
                      <a:prstGeom prst="rect">
                        <a:avLst/>
                      </a:prstGeom>
                    </p:spPr>
                  </p:pic>
                </p:oleObj>
              </mc:Fallback>
            </mc:AlternateContent>
          </a:graphicData>
        </a:graphic>
      </p:graphicFrame>
      <p:sp>
        <p:nvSpPr>
          <p:cNvPr id="16" name="Content Placeholder 11"/>
          <p:cNvSpPr>
            <a:spLocks noGrp="1"/>
          </p:cNvSpPr>
          <p:nvPr>
            <p:ph idx="20"/>
          </p:nvPr>
        </p:nvSpPr>
        <p:spPr>
          <a:xfrm>
            <a:off x="457200" y="5815445"/>
            <a:ext cx="8229600" cy="792000"/>
          </a:xfrm>
        </p:spPr>
        <p:txBody>
          <a:bodyPr/>
          <a:lstStyle/>
          <a:p>
            <a:r>
              <a:rPr lang="en-US" sz="2400" dirty="0"/>
              <a:t>Later we will see how to prove that the conclusion follows from the premises</a:t>
            </a:r>
            <a:endParaRPr lang="en-IN" sz="2400" dirty="0"/>
          </a:p>
        </p:txBody>
      </p:sp>
    </p:spTree>
    <p:extLst>
      <p:ext uri="{BB962C8B-B14F-4D97-AF65-F5344CB8AC3E}">
        <p14:creationId xmlns:p14="http://schemas.microsoft.com/office/powerpoint/2010/main" val="291230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Predicate Calculus Definitions (</a:t>
            </a:r>
            <a:r>
              <a:rPr lang="en-IN" i="1" dirty="0"/>
              <a:t>optional</a:t>
            </a:r>
            <a:r>
              <a:rPr lang="en-IN" dirty="0"/>
              <a:t>)</a:t>
            </a:r>
          </a:p>
        </p:txBody>
      </p:sp>
      <p:sp>
        <p:nvSpPr>
          <p:cNvPr id="3" name="Content Placeholder 2"/>
          <p:cNvSpPr>
            <a:spLocks noGrp="1"/>
          </p:cNvSpPr>
          <p:nvPr>
            <p:ph idx="1"/>
          </p:nvPr>
        </p:nvSpPr>
        <p:spPr>
          <a:xfrm>
            <a:off x="457200" y="1295400"/>
            <a:ext cx="8424000" cy="1692000"/>
          </a:xfrm>
        </p:spPr>
        <p:txBody>
          <a:bodyPr/>
          <a:lstStyle/>
          <a:p>
            <a:pPr>
              <a:spcBef>
                <a:spcPts val="300"/>
              </a:spcBef>
            </a:pPr>
            <a:r>
              <a:rPr lang="en-US" sz="2400" dirty="0"/>
              <a:t>An assertion involving predicates and quantifiers is </a:t>
            </a:r>
            <a:r>
              <a:rPr lang="en-US" sz="2400" i="1" dirty="0"/>
              <a:t>valid</a:t>
            </a:r>
            <a:r>
              <a:rPr lang="en-US" sz="2400" dirty="0"/>
              <a:t> if it is true </a:t>
            </a:r>
          </a:p>
          <a:p>
            <a:pPr lvl="2">
              <a:spcBef>
                <a:spcPts val="300"/>
              </a:spcBef>
            </a:pPr>
            <a:r>
              <a:rPr lang="en-US" sz="1800" dirty="0"/>
              <a:t>for all domains </a:t>
            </a:r>
          </a:p>
          <a:p>
            <a:pPr lvl="2">
              <a:spcBef>
                <a:spcPts val="300"/>
              </a:spcBef>
            </a:pPr>
            <a:r>
              <a:rPr lang="en-US" sz="1800" dirty="0"/>
              <a:t>every propositional function  substituted for the predicates in the assertion.</a:t>
            </a:r>
          </a:p>
          <a:p>
            <a:pPr lvl="1">
              <a:spcBef>
                <a:spcPts val="300"/>
              </a:spcBef>
              <a:buNone/>
            </a:pPr>
            <a:r>
              <a:rPr lang="en-US" sz="2000" b="1" dirty="0"/>
              <a:t>Example</a:t>
            </a:r>
            <a:r>
              <a:rPr lang="en-US" sz="2000" dirty="0"/>
              <a:t>:</a:t>
            </a:r>
            <a:endParaRPr lang="en-IN" sz="2000" dirty="0"/>
          </a:p>
        </p:txBody>
      </p:sp>
      <p:graphicFrame>
        <p:nvGraphicFramePr>
          <p:cNvPr id="11" name="Object 3"/>
          <p:cNvGraphicFramePr>
            <a:graphicFrameLocks noChangeAspect="1"/>
          </p:cNvGraphicFramePr>
          <p:nvPr>
            <p:extLst>
              <p:ext uri="{D42A27DB-BD31-4B8C-83A1-F6EECF244321}">
                <p14:modId xmlns:p14="http://schemas.microsoft.com/office/powerpoint/2010/main" val="4229230410"/>
              </p:ext>
            </p:extLst>
          </p:nvPr>
        </p:nvGraphicFramePr>
        <p:xfrm>
          <a:off x="1918854" y="2540400"/>
          <a:ext cx="2844720" cy="507600"/>
        </p:xfrm>
        <a:graphic>
          <a:graphicData uri="http://schemas.openxmlformats.org/presentationml/2006/ole">
            <mc:AlternateContent xmlns:mc="http://schemas.openxmlformats.org/markup-compatibility/2006">
              <mc:Choice xmlns:v="urn:schemas-microsoft-com:vml" Requires="v">
                <p:oleObj spid="_x0000_s31359"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1918854" y="2540400"/>
                        <a:ext cx="2844720" cy="507600"/>
                      </a:xfrm>
                      <a:prstGeom prst="rect">
                        <a:avLst/>
                      </a:prstGeom>
                    </p:spPr>
                  </p:pic>
                </p:oleObj>
              </mc:Fallback>
            </mc:AlternateContent>
          </a:graphicData>
        </a:graphic>
      </p:graphicFrame>
      <p:sp>
        <p:nvSpPr>
          <p:cNvPr id="4" name="Content Placeholder 4"/>
          <p:cNvSpPr>
            <a:spLocks noGrp="1"/>
          </p:cNvSpPr>
          <p:nvPr>
            <p:ph idx="13"/>
          </p:nvPr>
        </p:nvSpPr>
        <p:spPr>
          <a:xfrm>
            <a:off x="457200" y="3002973"/>
            <a:ext cx="8229600" cy="2590800"/>
          </a:xfrm>
        </p:spPr>
        <p:txBody>
          <a:bodyPr/>
          <a:lstStyle/>
          <a:p>
            <a:pPr>
              <a:spcBef>
                <a:spcPts val="300"/>
              </a:spcBef>
            </a:pPr>
            <a:r>
              <a:rPr lang="en-US" sz="2400" dirty="0"/>
              <a:t>An assertion involving predicates is </a:t>
            </a:r>
            <a:r>
              <a:rPr lang="en-US" sz="2400" i="1" dirty="0" err="1"/>
              <a:t>satisfiable</a:t>
            </a:r>
            <a:r>
              <a:rPr lang="en-US" sz="2400" dirty="0"/>
              <a:t> if it is true </a:t>
            </a:r>
          </a:p>
          <a:p>
            <a:pPr lvl="2">
              <a:spcBef>
                <a:spcPts val="300"/>
              </a:spcBef>
            </a:pPr>
            <a:r>
              <a:rPr lang="en-US" sz="2000" dirty="0"/>
              <a:t>for some domains</a:t>
            </a:r>
          </a:p>
          <a:p>
            <a:pPr lvl="2">
              <a:spcBef>
                <a:spcPts val="300"/>
              </a:spcBef>
            </a:pPr>
            <a:r>
              <a:rPr lang="en-US" sz="2000" dirty="0"/>
              <a:t>some propositional functions that can be substituted for the predicates in the assertion.</a:t>
            </a:r>
          </a:p>
          <a:p>
            <a:pPr>
              <a:spcBef>
                <a:spcPts val="300"/>
              </a:spcBef>
            </a:pPr>
            <a:r>
              <a:rPr lang="en-US" sz="2400" dirty="0"/>
              <a:t>Otherwise it is </a:t>
            </a:r>
            <a:r>
              <a:rPr lang="en-US" sz="2400" i="1" dirty="0" err="1"/>
              <a:t>unsatisfiable</a:t>
            </a:r>
            <a:r>
              <a:rPr lang="en-US" sz="2400" dirty="0"/>
              <a:t>.</a:t>
            </a:r>
          </a:p>
          <a:p>
            <a:pPr>
              <a:spcBef>
                <a:spcPts val="300"/>
              </a:spcBef>
            </a:pPr>
            <a:r>
              <a:rPr lang="en-US" sz="2400" b="1" dirty="0"/>
              <a:t>Example:</a:t>
            </a:r>
            <a:endParaRPr lang="en-IN" sz="2400" dirty="0"/>
          </a:p>
        </p:txBody>
      </p:sp>
      <p:graphicFrame>
        <p:nvGraphicFramePr>
          <p:cNvPr id="12" name="Object 5"/>
          <p:cNvGraphicFramePr>
            <a:graphicFrameLocks noChangeAspect="1"/>
          </p:cNvGraphicFramePr>
          <p:nvPr>
            <p:extLst>
              <p:ext uri="{D42A27DB-BD31-4B8C-83A1-F6EECF244321}">
                <p14:modId xmlns:p14="http://schemas.microsoft.com/office/powerpoint/2010/main" val="1104057323"/>
              </p:ext>
            </p:extLst>
          </p:nvPr>
        </p:nvGraphicFramePr>
        <p:xfrm>
          <a:off x="1943100" y="5118100"/>
          <a:ext cx="2438400" cy="506413"/>
        </p:xfrm>
        <a:graphic>
          <a:graphicData uri="http://schemas.openxmlformats.org/presentationml/2006/ole">
            <mc:AlternateContent xmlns:mc="http://schemas.openxmlformats.org/markup-compatibility/2006">
              <mc:Choice xmlns:v="urn:schemas-microsoft-com:vml" Requires="v">
                <p:oleObj spid="_x0000_s31360" name="Equation" r:id="rId5" imgW="1218960" imgH="253800" progId="Equation.DSMT4">
                  <p:embed/>
                </p:oleObj>
              </mc:Choice>
              <mc:Fallback>
                <p:oleObj name="Equation" r:id="rId5" imgW="1218960" imgH="253800" progId="Equation.DSMT4">
                  <p:embed/>
                  <p:pic>
                    <p:nvPicPr>
                      <p:cNvPr id="11" name="Object 10"/>
                      <p:cNvPicPr/>
                      <p:nvPr/>
                    </p:nvPicPr>
                    <p:blipFill>
                      <a:blip r:embed="rId6"/>
                      <a:stretch>
                        <a:fillRect/>
                      </a:stretch>
                    </p:blipFill>
                    <p:spPr>
                      <a:xfrm>
                        <a:off x="1943100" y="5118100"/>
                        <a:ext cx="2438400" cy="506413"/>
                      </a:xfrm>
                      <a:prstGeom prst="rect">
                        <a:avLst/>
                      </a:prstGeom>
                    </p:spPr>
                  </p:pic>
                </p:oleObj>
              </mc:Fallback>
            </mc:AlternateContent>
          </a:graphicData>
        </a:graphic>
      </p:graphicFrame>
      <p:sp>
        <p:nvSpPr>
          <p:cNvPr id="5" name="Content Placeholder 6"/>
          <p:cNvSpPr>
            <a:spLocks noGrp="1"/>
          </p:cNvSpPr>
          <p:nvPr>
            <p:ph idx="14"/>
          </p:nvPr>
        </p:nvSpPr>
        <p:spPr>
          <a:xfrm>
            <a:off x="4876800" y="5114099"/>
            <a:ext cx="3124800" cy="410400"/>
          </a:xfrm>
        </p:spPr>
        <p:txBody>
          <a:bodyPr/>
          <a:lstStyle/>
          <a:p>
            <a:r>
              <a:rPr lang="en-US" sz="2400" dirty="0"/>
              <a:t>not valid but </a:t>
            </a:r>
            <a:r>
              <a:rPr lang="en-US" sz="2400" dirty="0" err="1"/>
              <a:t>satisfiable</a:t>
            </a:r>
            <a:endParaRPr lang="en-IN" sz="2400" dirty="0"/>
          </a:p>
        </p:txBody>
      </p:sp>
      <p:sp>
        <p:nvSpPr>
          <p:cNvPr id="6" name="Content Placeholder 7"/>
          <p:cNvSpPr>
            <a:spLocks noGrp="1"/>
          </p:cNvSpPr>
          <p:nvPr>
            <p:ph idx="15"/>
          </p:nvPr>
        </p:nvSpPr>
        <p:spPr>
          <a:xfrm>
            <a:off x="457200" y="5858601"/>
            <a:ext cx="1461654" cy="411000"/>
          </a:xfrm>
        </p:spPr>
        <p:txBody>
          <a:bodyPr/>
          <a:lstStyle/>
          <a:p>
            <a:pPr lvl="0">
              <a:spcBef>
                <a:spcPts val="300"/>
              </a:spcBef>
            </a:pPr>
            <a:r>
              <a:rPr lang="en-US" sz="2400" b="1" dirty="0">
                <a:solidFill>
                  <a:prstClr val="black"/>
                </a:solidFill>
              </a:rPr>
              <a:t>Example:</a:t>
            </a:r>
            <a:endParaRPr lang="en-IN" sz="2400" dirty="0">
              <a:solidFill>
                <a:prstClr val="black"/>
              </a:solidFill>
            </a:endParaRPr>
          </a:p>
        </p:txBody>
      </p:sp>
      <p:graphicFrame>
        <p:nvGraphicFramePr>
          <p:cNvPr id="13" name="Object 8"/>
          <p:cNvGraphicFramePr>
            <a:graphicFrameLocks noChangeAspect="1"/>
          </p:cNvGraphicFramePr>
          <p:nvPr>
            <p:extLst>
              <p:ext uri="{D42A27DB-BD31-4B8C-83A1-F6EECF244321}">
                <p14:modId xmlns:p14="http://schemas.microsoft.com/office/powerpoint/2010/main" val="243909374"/>
              </p:ext>
            </p:extLst>
          </p:nvPr>
        </p:nvGraphicFramePr>
        <p:xfrm>
          <a:off x="1943100" y="5791200"/>
          <a:ext cx="2514600" cy="506413"/>
        </p:xfrm>
        <a:graphic>
          <a:graphicData uri="http://schemas.openxmlformats.org/presentationml/2006/ole">
            <mc:AlternateContent xmlns:mc="http://schemas.openxmlformats.org/markup-compatibility/2006">
              <mc:Choice xmlns:v="urn:schemas-microsoft-com:vml" Requires="v">
                <p:oleObj spid="_x0000_s31361" name="Equation" r:id="rId7" imgW="1257120" imgH="253800" progId="Equation.DSMT4">
                  <p:embed/>
                </p:oleObj>
              </mc:Choice>
              <mc:Fallback>
                <p:oleObj name="Equation" r:id="rId7" imgW="1257120" imgH="253800" progId="Equation.DSMT4">
                  <p:embed/>
                  <p:pic>
                    <p:nvPicPr>
                      <p:cNvPr id="12" name="Object 11"/>
                      <p:cNvPicPr/>
                      <p:nvPr/>
                    </p:nvPicPr>
                    <p:blipFill>
                      <a:blip r:embed="rId8"/>
                      <a:stretch>
                        <a:fillRect/>
                      </a:stretch>
                    </p:blipFill>
                    <p:spPr>
                      <a:xfrm>
                        <a:off x="1943100" y="5791200"/>
                        <a:ext cx="2514600" cy="506413"/>
                      </a:xfrm>
                      <a:prstGeom prst="rect">
                        <a:avLst/>
                      </a:prstGeom>
                    </p:spPr>
                  </p:pic>
                </p:oleObj>
              </mc:Fallback>
            </mc:AlternateContent>
          </a:graphicData>
        </a:graphic>
      </p:graphicFrame>
      <p:sp>
        <p:nvSpPr>
          <p:cNvPr id="7" name="Content Placeholder 9"/>
          <p:cNvSpPr>
            <a:spLocks noGrp="1"/>
          </p:cNvSpPr>
          <p:nvPr>
            <p:ph idx="16"/>
          </p:nvPr>
        </p:nvSpPr>
        <p:spPr>
          <a:xfrm>
            <a:off x="4876800" y="5835501"/>
            <a:ext cx="1752600" cy="457200"/>
          </a:xfrm>
        </p:spPr>
        <p:txBody>
          <a:bodyPr/>
          <a:lstStyle/>
          <a:p>
            <a:r>
              <a:rPr lang="en-US" sz="2400" dirty="0" err="1"/>
              <a:t>unsatisfiable</a:t>
            </a:r>
            <a:endParaRPr lang="en-US" sz="2400" dirty="0"/>
          </a:p>
        </p:txBody>
      </p:sp>
    </p:spTree>
    <p:extLst>
      <p:ext uri="{BB962C8B-B14F-4D97-AF65-F5344CB8AC3E}">
        <p14:creationId xmlns:p14="http://schemas.microsoft.com/office/powerpoint/2010/main" val="3122252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MorePredicate Calculus Definitions (</a:t>
            </a:r>
            <a:r>
              <a:rPr lang="en-IN" i="1" dirty="0"/>
              <a:t>optional</a:t>
            </a:r>
            <a:r>
              <a:rPr lang="en-IN" dirty="0"/>
              <a:t>)</a:t>
            </a:r>
          </a:p>
        </p:txBody>
      </p:sp>
      <p:sp>
        <p:nvSpPr>
          <p:cNvPr id="3" name="Content Placeholder 2"/>
          <p:cNvSpPr>
            <a:spLocks noGrp="1"/>
          </p:cNvSpPr>
          <p:nvPr>
            <p:ph idx="1"/>
          </p:nvPr>
        </p:nvSpPr>
        <p:spPr>
          <a:xfrm>
            <a:off x="457200" y="1295400"/>
            <a:ext cx="8229600" cy="2209800"/>
          </a:xfrm>
        </p:spPr>
        <p:txBody>
          <a:bodyPr/>
          <a:lstStyle/>
          <a:p>
            <a:r>
              <a:rPr lang="en-US" dirty="0"/>
              <a:t>The </a:t>
            </a:r>
            <a:r>
              <a:rPr lang="en-US" i="1" dirty="0"/>
              <a:t>scope </a:t>
            </a:r>
            <a:r>
              <a:rPr lang="en-US" dirty="0"/>
              <a:t>of a quantifier is the part of an assertion in which variables are bound by the quantifier.</a:t>
            </a:r>
          </a:p>
          <a:p>
            <a:pPr lvl="1">
              <a:buNone/>
            </a:pPr>
            <a:r>
              <a:rPr lang="en-US" b="1" dirty="0"/>
              <a:t>Example</a:t>
            </a:r>
            <a:r>
              <a:rPr lang="en-US" dirty="0"/>
              <a:t>:</a:t>
            </a:r>
            <a:endParaRPr lang="en-IN" dirty="0"/>
          </a:p>
        </p:txBody>
      </p:sp>
      <p:graphicFrame>
        <p:nvGraphicFramePr>
          <p:cNvPr id="9" name="Object 3"/>
          <p:cNvGraphicFramePr>
            <a:graphicFrameLocks noChangeAspect="1"/>
          </p:cNvGraphicFramePr>
          <p:nvPr>
            <p:extLst>
              <p:ext uri="{D42A27DB-BD31-4B8C-83A1-F6EECF244321}">
                <p14:modId xmlns:p14="http://schemas.microsoft.com/office/powerpoint/2010/main" val="4206939343"/>
              </p:ext>
            </p:extLst>
          </p:nvPr>
        </p:nvGraphicFramePr>
        <p:xfrm>
          <a:off x="2265218" y="2971800"/>
          <a:ext cx="2260080" cy="507600"/>
        </p:xfrm>
        <a:graphic>
          <a:graphicData uri="http://schemas.openxmlformats.org/presentationml/2006/ole">
            <mc:AlternateContent xmlns:mc="http://schemas.openxmlformats.org/markup-compatibility/2006">
              <mc:Choice xmlns:v="urn:schemas-microsoft-com:vml" Requires="v">
                <p:oleObj spid="_x0000_s32156"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2265218" y="2971800"/>
                        <a:ext cx="2260080" cy="507600"/>
                      </a:xfrm>
                      <a:prstGeom prst="rect">
                        <a:avLst/>
                      </a:prstGeom>
                    </p:spPr>
                  </p:pic>
                </p:oleObj>
              </mc:Fallback>
            </mc:AlternateContent>
          </a:graphicData>
        </a:graphic>
      </p:graphicFrame>
      <p:sp>
        <p:nvSpPr>
          <p:cNvPr id="4" name="Content Placeholder 4"/>
          <p:cNvSpPr>
            <a:spLocks noGrp="1"/>
          </p:cNvSpPr>
          <p:nvPr>
            <p:ph idx="13"/>
          </p:nvPr>
        </p:nvSpPr>
        <p:spPr>
          <a:xfrm>
            <a:off x="5410200" y="2971800"/>
            <a:ext cx="2667000" cy="533400"/>
          </a:xfrm>
        </p:spPr>
        <p:txBody>
          <a:bodyPr/>
          <a:lstStyle/>
          <a:p>
            <a:r>
              <a:rPr lang="en-US" sz="2800" i="1" dirty="0"/>
              <a:t>x</a:t>
            </a:r>
            <a:r>
              <a:rPr lang="en-US" sz="2800" dirty="0"/>
              <a:t> has wide scope</a:t>
            </a:r>
            <a:endParaRPr lang="en-IN" sz="2800" dirty="0"/>
          </a:p>
        </p:txBody>
      </p:sp>
      <p:sp>
        <p:nvSpPr>
          <p:cNvPr id="5" name="Content Placeholder 5"/>
          <p:cNvSpPr>
            <a:spLocks noGrp="1"/>
          </p:cNvSpPr>
          <p:nvPr>
            <p:ph idx="14"/>
          </p:nvPr>
        </p:nvSpPr>
        <p:spPr>
          <a:xfrm>
            <a:off x="457200" y="4038600"/>
            <a:ext cx="1692000" cy="533400"/>
          </a:xfrm>
        </p:spPr>
        <p:txBody>
          <a:bodyPr/>
          <a:lstStyle/>
          <a:p>
            <a:pPr marL="457200" indent="-342000"/>
            <a:r>
              <a:rPr lang="en-US" sz="2800" b="1" dirty="0">
                <a:solidFill>
                  <a:prstClr val="black"/>
                </a:solidFill>
              </a:rPr>
              <a:t>Example</a:t>
            </a:r>
            <a:r>
              <a:rPr lang="en-US" sz="2800" dirty="0">
                <a:solidFill>
                  <a:prstClr val="black"/>
                </a:solidFill>
              </a:rPr>
              <a:t>:</a:t>
            </a:r>
            <a:endParaRPr lang="en-IN" sz="2800" dirty="0"/>
          </a:p>
        </p:txBody>
      </p:sp>
      <p:graphicFrame>
        <p:nvGraphicFramePr>
          <p:cNvPr id="10" name="Object 6"/>
          <p:cNvGraphicFramePr>
            <a:graphicFrameLocks noChangeAspect="1"/>
          </p:cNvGraphicFramePr>
          <p:nvPr>
            <p:extLst>
              <p:ext uri="{D42A27DB-BD31-4B8C-83A1-F6EECF244321}">
                <p14:modId xmlns:p14="http://schemas.microsoft.com/office/powerpoint/2010/main" val="3280068120"/>
              </p:ext>
            </p:extLst>
          </p:nvPr>
        </p:nvGraphicFramePr>
        <p:xfrm>
          <a:off x="2265218" y="4064000"/>
          <a:ext cx="2921000" cy="508000"/>
        </p:xfrm>
        <a:graphic>
          <a:graphicData uri="http://schemas.openxmlformats.org/presentationml/2006/ole">
            <mc:AlternateContent xmlns:mc="http://schemas.openxmlformats.org/markup-compatibility/2006">
              <mc:Choice xmlns:v="urn:schemas-microsoft-com:vml" Requires="v">
                <p:oleObj spid="_x0000_s32157" name="Equation" r:id="rId5" imgW="1460160" imgH="253800" progId="Equation.DSMT4">
                  <p:embed/>
                </p:oleObj>
              </mc:Choice>
              <mc:Fallback>
                <p:oleObj name="Equation" r:id="rId5" imgW="1460160" imgH="253800" progId="Equation.DSMT4">
                  <p:embed/>
                  <p:pic>
                    <p:nvPicPr>
                      <p:cNvPr id="9" name="Object 8"/>
                      <p:cNvPicPr/>
                      <p:nvPr/>
                    </p:nvPicPr>
                    <p:blipFill>
                      <a:blip r:embed="rId6"/>
                      <a:stretch>
                        <a:fillRect/>
                      </a:stretch>
                    </p:blipFill>
                    <p:spPr>
                      <a:xfrm>
                        <a:off x="2265218" y="4064000"/>
                        <a:ext cx="2921000" cy="508000"/>
                      </a:xfrm>
                      <a:prstGeom prst="rect">
                        <a:avLst/>
                      </a:prstGeom>
                    </p:spPr>
                  </p:pic>
                </p:oleObj>
              </mc:Fallback>
            </mc:AlternateContent>
          </a:graphicData>
        </a:graphic>
      </p:graphicFrame>
      <p:sp>
        <p:nvSpPr>
          <p:cNvPr id="6" name="Content Placeholder 7"/>
          <p:cNvSpPr>
            <a:spLocks noGrp="1"/>
          </p:cNvSpPr>
          <p:nvPr>
            <p:ph idx="15"/>
          </p:nvPr>
        </p:nvSpPr>
        <p:spPr>
          <a:xfrm>
            <a:off x="5410200" y="4038600"/>
            <a:ext cx="2971800" cy="533400"/>
          </a:xfrm>
        </p:spPr>
        <p:txBody>
          <a:bodyPr/>
          <a:lstStyle/>
          <a:p>
            <a:r>
              <a:rPr lang="en-US" sz="2800" i="1" dirty="0"/>
              <a:t>x</a:t>
            </a:r>
            <a:r>
              <a:rPr lang="en-US" sz="2800" dirty="0"/>
              <a:t> has narrow scope</a:t>
            </a:r>
            <a:endParaRPr lang="en-IN" sz="2800" dirty="0"/>
          </a:p>
        </p:txBody>
      </p:sp>
    </p:spTree>
    <p:extLst>
      <p:ext uri="{BB962C8B-B14F-4D97-AF65-F5344CB8AC3E}">
        <p14:creationId xmlns:p14="http://schemas.microsoft.com/office/powerpoint/2010/main" val="3451035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1</a:t>
            </a:r>
          </a:p>
        </p:txBody>
      </p:sp>
      <p:sp>
        <p:nvSpPr>
          <p:cNvPr id="3" name="Content Placeholder 2"/>
          <p:cNvSpPr>
            <a:spLocks noGrp="1"/>
          </p:cNvSpPr>
          <p:nvPr>
            <p:ph idx="1"/>
          </p:nvPr>
        </p:nvSpPr>
        <p:spPr>
          <a:xfrm>
            <a:off x="457200" y="1295400"/>
            <a:ext cx="8460000" cy="5257800"/>
          </a:xfrm>
        </p:spPr>
        <p:txBody>
          <a:bodyPr/>
          <a:lstStyle/>
          <a:p>
            <a:pPr>
              <a:spcBef>
                <a:spcPts val="200"/>
              </a:spcBef>
            </a:pPr>
            <a:r>
              <a:rPr lang="en-US" sz="2400" dirty="0"/>
              <a:t>Prolog (from </a:t>
            </a:r>
            <a:r>
              <a:rPr lang="en-US" sz="2400" i="1" dirty="0"/>
              <a:t>Pro</a:t>
            </a:r>
            <a:r>
              <a:rPr lang="en-US" sz="2400" dirty="0"/>
              <a:t>gramming in </a:t>
            </a:r>
            <a:r>
              <a:rPr lang="en-US" sz="2400" i="1" dirty="0"/>
              <a:t>Log</a:t>
            </a:r>
            <a:r>
              <a:rPr lang="en-US" sz="2400" dirty="0"/>
              <a:t>ic) is a programming language developed in the </a:t>
            </a:r>
            <a:r>
              <a:rPr lang="en-US" sz="2400" dirty="0">
                <a:latin typeface="Cambria Math" pitchFamily="18" charset="0"/>
                <a:ea typeface="Cambria Math" pitchFamily="18" charset="0"/>
              </a:rPr>
              <a:t>1970</a:t>
            </a:r>
            <a:r>
              <a:rPr lang="en-US" sz="2400" dirty="0"/>
              <a:t>s by researchers in artificial intelligence (AI).</a:t>
            </a:r>
          </a:p>
          <a:p>
            <a:pPr>
              <a:spcBef>
                <a:spcPts val="200"/>
              </a:spcBef>
            </a:pPr>
            <a:r>
              <a:rPr lang="en-US" sz="2400" dirty="0"/>
              <a:t>Prolog programs include </a:t>
            </a:r>
            <a:r>
              <a:rPr lang="en-US" sz="2400" i="1" dirty="0"/>
              <a:t>Prolog facts </a:t>
            </a:r>
            <a:r>
              <a:rPr lang="en-US" sz="2400" dirty="0"/>
              <a:t>and </a:t>
            </a:r>
            <a:r>
              <a:rPr lang="en-US" sz="2400" i="1" dirty="0"/>
              <a:t>Prolog rules</a:t>
            </a:r>
            <a:r>
              <a:rPr lang="en-US" sz="2400" dirty="0"/>
              <a:t>.</a:t>
            </a:r>
          </a:p>
          <a:p>
            <a:pPr>
              <a:spcBef>
                <a:spcPts val="200"/>
              </a:spcBef>
            </a:pPr>
            <a:r>
              <a:rPr lang="en-US" sz="2400" dirty="0"/>
              <a:t>As an example of a set of Prolog facts consider the following:</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chan</a:t>
            </a:r>
            <a:r>
              <a:rPr lang="en-US" sz="1200" dirty="0">
                <a:latin typeface="Lucida Sans Typewriter" pitchFamily="49" charset="0"/>
              </a:rPr>
              <a:t>, math273).</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patel</a:t>
            </a:r>
            <a:r>
              <a:rPr lang="en-US" sz="1200" dirty="0">
                <a:latin typeface="Lucida Sans Typewriter" pitchFamily="49" charset="0"/>
              </a:rPr>
              <a:t>, ee222).</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grossman</a:t>
            </a:r>
            <a:r>
              <a:rPr lang="en-US" sz="1200" dirty="0">
                <a:latin typeface="Lucida Sans Typewriter" pitchFamily="49" charset="0"/>
              </a:rPr>
              <a:t>, cs301).</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kevin</a:t>
            </a:r>
            <a:r>
              <a:rPr lang="en-US" sz="1200" dirty="0">
                <a:latin typeface="Lucida Sans Typewriter" pitchFamily="49" charset="0"/>
              </a:rPr>
              <a:t>, math273).</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juana</a:t>
            </a:r>
            <a:r>
              <a:rPr lang="en-US" sz="1200" dirty="0">
                <a:latin typeface="Lucida Sans Typewriter" pitchFamily="49" charset="0"/>
              </a:rPr>
              <a:t>, ee222).</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juana</a:t>
            </a:r>
            <a:r>
              <a:rPr lang="en-US" sz="1200" dirty="0">
                <a:latin typeface="Lucida Sans Typewriter" pitchFamily="49" charset="0"/>
              </a:rPr>
              <a:t>, cs301).</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kiko</a:t>
            </a:r>
            <a:r>
              <a:rPr lang="en-US" sz="1200" dirty="0">
                <a:latin typeface="Lucida Sans Typewriter" pitchFamily="49" charset="0"/>
              </a:rPr>
              <a:t>, math273).</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kiko</a:t>
            </a:r>
            <a:r>
              <a:rPr lang="en-US" sz="1200" dirty="0">
                <a:latin typeface="Lucida Sans Typewriter" pitchFamily="49" charset="0"/>
              </a:rPr>
              <a:t>, cs301).</a:t>
            </a:r>
          </a:p>
          <a:p>
            <a:pPr>
              <a:spcBef>
                <a:spcPts val="200"/>
              </a:spcBef>
            </a:pPr>
            <a:r>
              <a:rPr lang="en-US" sz="2400" dirty="0"/>
              <a:t>Here the predicates </a:t>
            </a:r>
            <a:r>
              <a:rPr lang="en-US" sz="2400" i="1" dirty="0"/>
              <a:t>instructor(</a:t>
            </a:r>
            <a:r>
              <a:rPr lang="en-US" sz="2400" i="1" dirty="0" err="1"/>
              <a:t>p,c</a:t>
            </a:r>
            <a:r>
              <a:rPr lang="en-US" sz="2400" i="1" dirty="0"/>
              <a:t>)</a:t>
            </a:r>
            <a:r>
              <a:rPr lang="en-US" sz="2400" dirty="0"/>
              <a:t> and </a:t>
            </a:r>
            <a:r>
              <a:rPr lang="en-US" sz="2400" i="1" dirty="0"/>
              <a:t>enrolled(</a:t>
            </a:r>
            <a:r>
              <a:rPr lang="en-US" sz="2400" i="1" dirty="0" err="1"/>
              <a:t>s,c</a:t>
            </a:r>
            <a:r>
              <a:rPr lang="en-US" sz="2400" i="1" dirty="0"/>
              <a:t>)</a:t>
            </a:r>
            <a:r>
              <a:rPr lang="en-US" sz="2400" dirty="0"/>
              <a:t> represent that professor </a:t>
            </a:r>
            <a:r>
              <a:rPr lang="en-US" sz="2400" i="1" dirty="0"/>
              <a:t>p </a:t>
            </a:r>
            <a:r>
              <a:rPr lang="en-US" sz="2400" dirty="0"/>
              <a:t>is the instructor of course </a:t>
            </a:r>
            <a:r>
              <a:rPr lang="en-US" sz="2400" i="1" dirty="0"/>
              <a:t>c</a:t>
            </a:r>
            <a:r>
              <a:rPr lang="en-US" sz="2400" dirty="0"/>
              <a:t> and that student </a:t>
            </a:r>
            <a:r>
              <a:rPr lang="en-US" sz="2400" i="1" dirty="0"/>
              <a:t>s </a:t>
            </a:r>
            <a:r>
              <a:rPr lang="en-US" sz="2400" dirty="0"/>
              <a:t>is enrolled in course </a:t>
            </a:r>
            <a:r>
              <a:rPr lang="en-US" sz="2400" i="1" dirty="0"/>
              <a:t>c</a:t>
            </a:r>
            <a:r>
              <a:rPr lang="en-US" sz="2400" dirty="0"/>
              <a:t>.</a:t>
            </a:r>
          </a:p>
        </p:txBody>
      </p:sp>
    </p:spTree>
    <p:extLst>
      <p:ext uri="{BB962C8B-B14F-4D97-AF65-F5344CB8AC3E}">
        <p14:creationId xmlns:p14="http://schemas.microsoft.com/office/powerpoint/2010/main" val="710583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2</a:t>
            </a:r>
          </a:p>
        </p:txBody>
      </p:sp>
      <p:sp>
        <p:nvSpPr>
          <p:cNvPr id="3" name="Content Placeholder 2"/>
          <p:cNvSpPr>
            <a:spLocks noGrp="1"/>
          </p:cNvSpPr>
          <p:nvPr>
            <p:ph idx="1"/>
          </p:nvPr>
        </p:nvSpPr>
        <p:spPr>
          <a:xfrm>
            <a:off x="457200" y="1295400"/>
            <a:ext cx="8460000" cy="4572000"/>
          </a:xfrm>
        </p:spPr>
        <p:txBody>
          <a:bodyPr/>
          <a:lstStyle/>
          <a:p>
            <a:pPr>
              <a:spcBef>
                <a:spcPts val="300"/>
              </a:spcBef>
            </a:pPr>
            <a:r>
              <a:rPr lang="en-US" dirty="0"/>
              <a:t>In Prolog, names beginning with an uppercase letter are variables. </a:t>
            </a:r>
          </a:p>
          <a:p>
            <a:pPr>
              <a:spcBef>
                <a:spcPts val="300"/>
              </a:spcBef>
            </a:pPr>
            <a:r>
              <a:rPr lang="en-US" dirty="0"/>
              <a:t>If we </a:t>
            </a:r>
            <a:r>
              <a:rPr lang="en-US"/>
              <a:t>have a predicate </a:t>
            </a:r>
            <a:r>
              <a:rPr lang="en-US" i="1" dirty="0"/>
              <a:t>teaches(</a:t>
            </a:r>
            <a:r>
              <a:rPr lang="en-US" i="1" dirty="0" err="1"/>
              <a:t>p,s</a:t>
            </a:r>
            <a:r>
              <a:rPr lang="en-US" i="1" dirty="0"/>
              <a:t>) </a:t>
            </a:r>
            <a:r>
              <a:rPr lang="en-US" dirty="0"/>
              <a:t>representing “professor </a:t>
            </a:r>
            <a:r>
              <a:rPr lang="en-US" i="1" dirty="0"/>
              <a:t>p</a:t>
            </a:r>
            <a:r>
              <a:rPr lang="en-US" dirty="0"/>
              <a:t> teaches student </a:t>
            </a:r>
            <a:r>
              <a:rPr lang="en-US" i="1" dirty="0"/>
              <a:t>s</a:t>
            </a:r>
            <a:r>
              <a:rPr lang="en-US" dirty="0"/>
              <a:t>,” we can write the rule:</a:t>
            </a:r>
          </a:p>
          <a:p>
            <a:pPr>
              <a:spcBef>
                <a:spcPts val="300"/>
              </a:spcBef>
            </a:pPr>
            <a:r>
              <a:rPr lang="en-US" sz="2000" i="1" dirty="0">
                <a:latin typeface="Lucida Sans Typewriter" pitchFamily="49" charset="0"/>
              </a:rPr>
              <a:t>teaches(P,S)</a:t>
            </a:r>
            <a:r>
              <a:rPr lang="en-US" sz="2000" dirty="0">
                <a:latin typeface="Lucida Sans Typewriter" pitchFamily="49" charset="0"/>
              </a:rPr>
              <a:t> :- </a:t>
            </a:r>
            <a:r>
              <a:rPr lang="en-US" sz="2000" i="1" dirty="0">
                <a:latin typeface="Lucida Sans Typewriter" pitchFamily="49" charset="0"/>
              </a:rPr>
              <a:t>instructor(P,C)</a:t>
            </a:r>
            <a:r>
              <a:rPr lang="en-US" sz="2000" dirty="0">
                <a:latin typeface="Lucida Sans Typewriter" pitchFamily="49" charset="0"/>
              </a:rPr>
              <a:t>, </a:t>
            </a:r>
            <a:r>
              <a:rPr lang="en-US" sz="2000" i="1" dirty="0">
                <a:latin typeface="Lucida Sans Typewriter" pitchFamily="49" charset="0"/>
              </a:rPr>
              <a:t>enrolled(S,C)</a:t>
            </a:r>
            <a:r>
              <a:rPr lang="en-US" sz="2000" dirty="0">
                <a:latin typeface="Lucida Sans Typewriter" pitchFamily="49" charset="0"/>
              </a:rPr>
              <a:t>.</a:t>
            </a:r>
          </a:p>
          <a:p>
            <a:pPr>
              <a:spcBef>
                <a:spcPts val="300"/>
              </a:spcBef>
            </a:pPr>
            <a:r>
              <a:rPr lang="en-US" dirty="0"/>
              <a:t>This Prolog rule can be viewed as equivalent to the following statement in logic (using our conventions for logical statements).</a:t>
            </a:r>
          </a:p>
        </p:txBody>
      </p:sp>
      <p:graphicFrame>
        <p:nvGraphicFramePr>
          <p:cNvPr id="4" name="Object 3"/>
          <p:cNvGraphicFramePr>
            <a:graphicFrameLocks noChangeAspect="1"/>
          </p:cNvGraphicFramePr>
          <p:nvPr>
            <p:extLst>
              <p:ext uri="{D42A27DB-BD31-4B8C-83A1-F6EECF244321}">
                <p14:modId xmlns:p14="http://schemas.microsoft.com/office/powerpoint/2010/main" val="2768081750"/>
              </p:ext>
            </p:extLst>
          </p:nvPr>
        </p:nvGraphicFramePr>
        <p:xfrm>
          <a:off x="1752600" y="5973763"/>
          <a:ext cx="4953000" cy="508000"/>
        </p:xfrm>
        <a:graphic>
          <a:graphicData uri="http://schemas.openxmlformats.org/presentationml/2006/ole">
            <mc:AlternateContent xmlns:mc="http://schemas.openxmlformats.org/markup-compatibility/2006">
              <mc:Choice xmlns:v="urn:schemas-microsoft-com:vml" Requires="v">
                <p:oleObj spid="_x0000_s32968" name="Equation" r:id="rId3" imgW="2476440" imgH="253800" progId="Equation.DSMT4">
                  <p:embed/>
                </p:oleObj>
              </mc:Choice>
              <mc:Fallback>
                <p:oleObj name="Equation" r:id="rId3" imgW="2476440" imgH="253800" progId="Equation.DSMT4">
                  <p:embed/>
                  <p:pic>
                    <p:nvPicPr>
                      <p:cNvPr id="10" name="Object 6"/>
                      <p:cNvPicPr/>
                      <p:nvPr/>
                    </p:nvPicPr>
                    <p:blipFill>
                      <a:blip r:embed="rId4"/>
                      <a:stretch>
                        <a:fillRect/>
                      </a:stretch>
                    </p:blipFill>
                    <p:spPr>
                      <a:xfrm>
                        <a:off x="1752600" y="5973763"/>
                        <a:ext cx="4953000" cy="508000"/>
                      </a:xfrm>
                      <a:prstGeom prst="rect">
                        <a:avLst/>
                      </a:prstGeom>
                    </p:spPr>
                  </p:pic>
                </p:oleObj>
              </mc:Fallback>
            </mc:AlternateContent>
          </a:graphicData>
        </a:graphic>
      </p:graphicFrame>
    </p:spTree>
    <p:extLst>
      <p:ext uri="{BB962C8B-B14F-4D97-AF65-F5344CB8AC3E}">
        <p14:creationId xmlns:p14="http://schemas.microsoft.com/office/powerpoint/2010/main" val="1427957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3</a:t>
            </a:r>
          </a:p>
        </p:txBody>
      </p:sp>
      <p:sp>
        <p:nvSpPr>
          <p:cNvPr id="3" name="Content Placeholder 2"/>
          <p:cNvSpPr>
            <a:spLocks noGrp="1"/>
          </p:cNvSpPr>
          <p:nvPr>
            <p:ph idx="1"/>
          </p:nvPr>
        </p:nvSpPr>
        <p:spPr>
          <a:xfrm>
            <a:off x="457200" y="1295400"/>
            <a:ext cx="8460000" cy="5257800"/>
          </a:xfrm>
        </p:spPr>
        <p:txBody>
          <a:bodyPr/>
          <a:lstStyle/>
          <a:p>
            <a:r>
              <a:rPr lang="en-US" sz="2400" dirty="0"/>
              <a:t>Prolog programs are loaded into a </a:t>
            </a:r>
            <a:r>
              <a:rPr lang="en-US" sz="2400" i="1" dirty="0"/>
              <a:t>Prolog interpreter</a:t>
            </a:r>
            <a:r>
              <a:rPr lang="en-US" sz="2400" dirty="0"/>
              <a:t>. The interpreter receives</a:t>
            </a:r>
            <a:r>
              <a:rPr lang="en-US" sz="2400" i="1" dirty="0"/>
              <a:t> queries </a:t>
            </a:r>
            <a:r>
              <a:rPr lang="en-US" sz="2400" dirty="0"/>
              <a:t>and returns answers using the Prolog program.</a:t>
            </a:r>
          </a:p>
          <a:p>
            <a:r>
              <a:rPr lang="en-US" sz="2400" dirty="0"/>
              <a:t>For example, using our program, the following query may be given:</a:t>
            </a:r>
          </a:p>
          <a:p>
            <a:r>
              <a:rPr lang="en-US" sz="2400" dirty="0">
                <a:latin typeface="Lucida Sans Typewriter" pitchFamily="49" charset="0"/>
              </a:rPr>
              <a:t>	?enrolled(kevin,math273).</a:t>
            </a:r>
          </a:p>
          <a:p>
            <a:r>
              <a:rPr lang="en-US" sz="2400" dirty="0"/>
              <a:t>Prolog produces the response:</a:t>
            </a:r>
          </a:p>
          <a:p>
            <a:r>
              <a:rPr lang="en-US" sz="2400" dirty="0">
                <a:latin typeface="Lucida Sans Typewriter" pitchFamily="49" charset="0"/>
              </a:rPr>
              <a:t>	yes</a:t>
            </a:r>
          </a:p>
          <a:p>
            <a:r>
              <a:rPr lang="en-US" sz="2400" dirty="0"/>
              <a:t>Note that the </a:t>
            </a:r>
            <a:r>
              <a:rPr lang="en-US" sz="2400" dirty="0">
                <a:latin typeface="Lucida Sans Typewriter" pitchFamily="49" charset="0"/>
              </a:rPr>
              <a:t>? </a:t>
            </a:r>
            <a:r>
              <a:rPr lang="en-US" sz="2400" dirty="0"/>
              <a:t>is the prompt given by the Prolog interpreter indicating that it is ready to receive a query.</a:t>
            </a:r>
          </a:p>
        </p:txBody>
      </p:sp>
    </p:spTree>
    <p:extLst>
      <p:ext uri="{BB962C8B-B14F-4D97-AF65-F5344CB8AC3E}">
        <p14:creationId xmlns:p14="http://schemas.microsoft.com/office/powerpoint/2010/main" val="3858169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4</a:t>
            </a:r>
          </a:p>
        </p:txBody>
      </p:sp>
      <p:sp>
        <p:nvSpPr>
          <p:cNvPr id="3" name="Content Placeholder 2"/>
          <p:cNvSpPr>
            <a:spLocks noGrp="1"/>
          </p:cNvSpPr>
          <p:nvPr>
            <p:ph idx="1"/>
          </p:nvPr>
        </p:nvSpPr>
        <p:spPr>
          <a:xfrm>
            <a:off x="457200" y="1295400"/>
            <a:ext cx="3962400" cy="4953000"/>
          </a:xfrm>
        </p:spPr>
        <p:txBody>
          <a:bodyPr/>
          <a:lstStyle/>
          <a:p>
            <a:pPr>
              <a:spcBef>
                <a:spcPts val="100"/>
              </a:spcBef>
            </a:pPr>
            <a:r>
              <a:rPr lang="en-US" sz="2400" dirty="0"/>
              <a:t>The query:</a:t>
            </a:r>
          </a:p>
          <a:p>
            <a:pPr>
              <a:spcBef>
                <a:spcPts val="100"/>
              </a:spcBef>
            </a:pPr>
            <a:r>
              <a:rPr lang="en-US" sz="2000" dirty="0">
                <a:latin typeface="Lucida Sans Typewriter" pitchFamily="49" charset="0"/>
              </a:rPr>
              <a:t>	?enrolled(X,math273).</a:t>
            </a:r>
          </a:p>
          <a:p>
            <a:pPr>
              <a:spcBef>
                <a:spcPts val="100"/>
              </a:spcBef>
            </a:pPr>
            <a:r>
              <a:rPr lang="en-US" sz="2400" dirty="0"/>
              <a:t>produces the response:</a:t>
            </a:r>
          </a:p>
          <a:p>
            <a:pPr>
              <a:spcBef>
                <a:spcPts val="100"/>
              </a:spcBef>
            </a:pPr>
            <a:r>
              <a:rPr lang="en-US" sz="2000" dirty="0">
                <a:latin typeface="Lucida Sans Typewriter" pitchFamily="49" charset="0"/>
              </a:rPr>
              <a:t>	X = </a:t>
            </a:r>
            <a:r>
              <a:rPr lang="en-US" sz="2000" dirty="0" err="1">
                <a:latin typeface="Lucida Sans Typewriter" pitchFamily="49" charset="0"/>
              </a:rPr>
              <a:t>kevin</a:t>
            </a:r>
            <a:r>
              <a:rPr lang="en-US" sz="2000" dirty="0">
                <a:latin typeface="Lucida Sans Typewriter" pitchFamily="49" charset="0"/>
              </a:rPr>
              <a:t>;</a:t>
            </a:r>
          </a:p>
          <a:p>
            <a:pPr>
              <a:spcBef>
                <a:spcPts val="100"/>
              </a:spcBef>
            </a:pPr>
            <a:r>
              <a:rPr lang="en-US" sz="2000" dirty="0">
                <a:latin typeface="Lucida Sans Typewriter" pitchFamily="49" charset="0"/>
              </a:rPr>
              <a:t>	X = </a:t>
            </a:r>
            <a:r>
              <a:rPr lang="en-US" sz="2000" dirty="0" err="1">
                <a:latin typeface="Lucida Sans Typewriter" pitchFamily="49" charset="0"/>
              </a:rPr>
              <a:t>kiko</a:t>
            </a:r>
            <a:r>
              <a:rPr lang="en-US" sz="2000" dirty="0">
                <a:latin typeface="Lucida Sans Typewriter" pitchFamily="49" charset="0"/>
              </a:rPr>
              <a:t>;</a:t>
            </a:r>
          </a:p>
          <a:p>
            <a:pPr>
              <a:spcBef>
                <a:spcPts val="100"/>
              </a:spcBef>
            </a:pPr>
            <a:r>
              <a:rPr lang="en-US" sz="2000" dirty="0">
                <a:latin typeface="Lucida Sans Typewriter" pitchFamily="49" charset="0"/>
              </a:rPr>
              <a:t>	no</a:t>
            </a:r>
          </a:p>
          <a:p>
            <a:pPr>
              <a:spcBef>
                <a:spcPts val="100"/>
              </a:spcBef>
            </a:pPr>
            <a:r>
              <a:rPr lang="en-US" sz="2400" dirty="0"/>
              <a:t>The query:</a:t>
            </a:r>
          </a:p>
          <a:p>
            <a:pPr>
              <a:spcBef>
                <a:spcPts val="100"/>
              </a:spcBef>
            </a:pPr>
            <a:r>
              <a:rPr lang="en-US" sz="2000" dirty="0">
                <a:latin typeface="Lucida Sans Typewriter" pitchFamily="49" charset="0"/>
              </a:rPr>
              <a:t>	?teaches(</a:t>
            </a:r>
            <a:r>
              <a:rPr lang="en-US" sz="2000" dirty="0" err="1">
                <a:latin typeface="Lucida Sans Typewriter" pitchFamily="49" charset="0"/>
              </a:rPr>
              <a:t>X,juana</a:t>
            </a:r>
            <a:r>
              <a:rPr lang="en-US" sz="2000" dirty="0">
                <a:latin typeface="Lucida Sans Typewriter" pitchFamily="49" charset="0"/>
              </a:rPr>
              <a:t>).</a:t>
            </a:r>
          </a:p>
          <a:p>
            <a:pPr>
              <a:spcBef>
                <a:spcPts val="100"/>
              </a:spcBef>
            </a:pPr>
            <a:r>
              <a:rPr lang="en-US" sz="2400" dirty="0"/>
              <a:t>produces the response:</a:t>
            </a:r>
          </a:p>
          <a:p>
            <a:pPr>
              <a:spcBef>
                <a:spcPts val="100"/>
              </a:spcBef>
            </a:pPr>
            <a:r>
              <a:rPr lang="en-US" sz="2000" dirty="0">
                <a:latin typeface="Lucida Sans Typewriter" pitchFamily="49" charset="0"/>
              </a:rPr>
              <a:t>	X = </a:t>
            </a:r>
            <a:r>
              <a:rPr lang="en-US" sz="2000" dirty="0" err="1">
                <a:latin typeface="Lucida Sans Typewriter" pitchFamily="49" charset="0"/>
              </a:rPr>
              <a:t>patel</a:t>
            </a:r>
            <a:r>
              <a:rPr lang="en-US" sz="2000" dirty="0">
                <a:latin typeface="Lucida Sans Typewriter" pitchFamily="49" charset="0"/>
              </a:rPr>
              <a:t>;</a:t>
            </a:r>
          </a:p>
          <a:p>
            <a:pPr>
              <a:spcBef>
                <a:spcPts val="100"/>
              </a:spcBef>
            </a:pPr>
            <a:r>
              <a:rPr lang="en-US" sz="2000" dirty="0">
                <a:latin typeface="Lucida Sans Typewriter" pitchFamily="49" charset="0"/>
              </a:rPr>
              <a:t>	X = </a:t>
            </a:r>
            <a:r>
              <a:rPr lang="en-US" sz="2000" dirty="0" err="1">
                <a:latin typeface="Lucida Sans Typewriter" pitchFamily="49" charset="0"/>
              </a:rPr>
              <a:t>grossman</a:t>
            </a:r>
            <a:r>
              <a:rPr lang="en-US" sz="2000" dirty="0">
                <a:latin typeface="Lucida Sans Typewriter" pitchFamily="49" charset="0"/>
              </a:rPr>
              <a:t>;</a:t>
            </a:r>
          </a:p>
          <a:p>
            <a:pPr>
              <a:spcBef>
                <a:spcPts val="100"/>
              </a:spcBef>
            </a:pPr>
            <a:r>
              <a:rPr lang="en-US" sz="2000" dirty="0">
                <a:latin typeface="Lucida Sans Typewriter" pitchFamily="49" charset="0"/>
              </a:rPr>
              <a:t>	no</a:t>
            </a:r>
          </a:p>
        </p:txBody>
      </p:sp>
      <p:sp>
        <p:nvSpPr>
          <p:cNvPr id="4" name="Content Placeholder 3"/>
          <p:cNvSpPr>
            <a:spLocks noGrp="1"/>
          </p:cNvSpPr>
          <p:nvPr>
            <p:ph idx="13"/>
          </p:nvPr>
        </p:nvSpPr>
        <p:spPr>
          <a:xfrm>
            <a:off x="4876800" y="2583180"/>
            <a:ext cx="3744000" cy="2217420"/>
          </a:xfrm>
        </p:spPr>
        <p:txBody>
          <a:bodyPr/>
          <a:lstStyle/>
          <a:p>
            <a:r>
              <a:rPr lang="en-US" sz="2000" dirty="0"/>
              <a:t>The Prolog interpreter tries to find an instantiation for </a:t>
            </a:r>
            <a:r>
              <a:rPr lang="en-US" sz="2000" dirty="0">
                <a:latin typeface="Lucida Sans Typewriter" pitchFamily="49" charset="0"/>
              </a:rPr>
              <a:t>X</a:t>
            </a:r>
            <a:r>
              <a:rPr lang="en-US" sz="2000" dirty="0"/>
              <a:t>. It does so and returns</a:t>
            </a:r>
            <a:r>
              <a:rPr lang="en-US" sz="2000" dirty="0">
                <a:latin typeface="Lucida Sans Typewriter" pitchFamily="49" charset="0"/>
              </a:rPr>
              <a:t> X = </a:t>
            </a:r>
            <a:r>
              <a:rPr lang="en-US" sz="2000" dirty="0" err="1">
                <a:latin typeface="Lucida Sans Typewriter" pitchFamily="49" charset="0"/>
              </a:rPr>
              <a:t>kevin</a:t>
            </a:r>
            <a:r>
              <a:rPr lang="en-US" sz="2000" dirty="0">
                <a:latin typeface="Lucida Sans Typewriter" pitchFamily="49" charset="0"/>
              </a:rPr>
              <a:t>. </a:t>
            </a:r>
            <a:r>
              <a:rPr lang="en-US" sz="2000" dirty="0"/>
              <a:t>Then the user types the </a:t>
            </a:r>
            <a:r>
              <a:rPr lang="en-US" sz="2000" dirty="0">
                <a:latin typeface="Lucida Sans Typewriter" pitchFamily="49" charset="0"/>
              </a:rPr>
              <a:t>; </a:t>
            </a:r>
            <a:r>
              <a:rPr lang="en-US" sz="2000" dirty="0"/>
              <a:t>indicating a request for another answer. When Prolog is unable to find another answer it returns </a:t>
            </a:r>
            <a:r>
              <a:rPr lang="en-US" sz="2000" dirty="0">
                <a:latin typeface="Lucida Sans Typewriter" pitchFamily="49" charset="0"/>
              </a:rPr>
              <a:t>no</a:t>
            </a:r>
            <a:r>
              <a:rPr lang="en-US" sz="2000" dirty="0"/>
              <a:t>.</a:t>
            </a:r>
          </a:p>
        </p:txBody>
      </p:sp>
    </p:spTree>
    <p:extLst>
      <p:ext uri="{BB962C8B-B14F-4D97-AF65-F5344CB8AC3E}">
        <p14:creationId xmlns:p14="http://schemas.microsoft.com/office/powerpoint/2010/main" val="18247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pPr>
              <a:spcBef>
                <a:spcPts val="300"/>
              </a:spcBef>
            </a:pPr>
            <a:r>
              <a:rPr lang="en-US" dirty="0"/>
              <a:t>Predicates </a:t>
            </a:r>
          </a:p>
          <a:p>
            <a:pPr>
              <a:spcBef>
                <a:spcPts val="300"/>
              </a:spcBef>
            </a:pPr>
            <a:r>
              <a:rPr lang="en-US" dirty="0"/>
              <a:t>Variables</a:t>
            </a:r>
          </a:p>
          <a:p>
            <a:pPr>
              <a:spcBef>
                <a:spcPts val="300"/>
              </a:spcBef>
            </a:pPr>
            <a:r>
              <a:rPr lang="en-US" dirty="0"/>
              <a:t>Quantifiers</a:t>
            </a:r>
          </a:p>
          <a:p>
            <a:pPr lvl="1">
              <a:spcBef>
                <a:spcPts val="300"/>
              </a:spcBef>
            </a:pPr>
            <a:r>
              <a:rPr lang="en-US" dirty="0"/>
              <a:t>Universal Quantifier</a:t>
            </a:r>
          </a:p>
          <a:p>
            <a:pPr lvl="1">
              <a:spcBef>
                <a:spcPts val="300"/>
              </a:spcBef>
            </a:pPr>
            <a:r>
              <a:rPr lang="en-US" dirty="0"/>
              <a:t>Existential Quantifier</a:t>
            </a:r>
          </a:p>
          <a:p>
            <a:pPr>
              <a:spcBef>
                <a:spcPts val="300"/>
              </a:spcBef>
            </a:pPr>
            <a:r>
              <a:rPr lang="en-US" dirty="0"/>
              <a:t>Negating Quantifiers</a:t>
            </a:r>
          </a:p>
          <a:p>
            <a:pPr lvl="1">
              <a:spcBef>
                <a:spcPts val="300"/>
              </a:spcBef>
            </a:pPr>
            <a:r>
              <a:rPr lang="en-US" dirty="0"/>
              <a:t>De Morgan’s Laws for Quantifiers</a:t>
            </a:r>
          </a:p>
          <a:p>
            <a:pPr>
              <a:spcBef>
                <a:spcPts val="300"/>
              </a:spcBef>
            </a:pPr>
            <a:r>
              <a:rPr lang="en-US" dirty="0"/>
              <a:t>Translating English to Logic</a:t>
            </a:r>
          </a:p>
          <a:p>
            <a:pPr>
              <a:spcBef>
                <a:spcPts val="300"/>
              </a:spcBef>
            </a:pPr>
            <a:r>
              <a:rPr lang="en-US" dirty="0"/>
              <a:t>Logic Programming (</a:t>
            </a:r>
            <a:r>
              <a:rPr lang="en-US" i="1" dirty="0"/>
              <a:t>optional</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5</a:t>
            </a:r>
          </a:p>
        </p:txBody>
      </p:sp>
      <p:sp>
        <p:nvSpPr>
          <p:cNvPr id="3" name="Content Placeholder 2"/>
          <p:cNvSpPr>
            <a:spLocks noGrp="1"/>
          </p:cNvSpPr>
          <p:nvPr>
            <p:ph idx="1"/>
          </p:nvPr>
        </p:nvSpPr>
        <p:spPr>
          <a:xfrm>
            <a:off x="457200" y="1295400"/>
            <a:ext cx="8460000" cy="5257800"/>
          </a:xfrm>
        </p:spPr>
        <p:txBody>
          <a:bodyPr/>
          <a:lstStyle/>
          <a:p>
            <a:r>
              <a:rPr lang="en-US" sz="2400" dirty="0"/>
              <a:t>The query:</a:t>
            </a:r>
          </a:p>
          <a:p>
            <a:r>
              <a:rPr lang="en-US" sz="1400" dirty="0">
                <a:latin typeface="Lucida Sans Typewriter" pitchFamily="49" charset="0"/>
              </a:rPr>
              <a:t>		?teaches(</a:t>
            </a:r>
            <a:r>
              <a:rPr lang="en-US" sz="1400" dirty="0" err="1">
                <a:latin typeface="Lucida Sans Typewriter" pitchFamily="49" charset="0"/>
              </a:rPr>
              <a:t>chan,X</a:t>
            </a:r>
            <a:r>
              <a:rPr lang="en-US" sz="1400" dirty="0">
                <a:latin typeface="Lucida Sans Typewriter" pitchFamily="49" charset="0"/>
              </a:rPr>
              <a:t>).</a:t>
            </a:r>
          </a:p>
          <a:p>
            <a:r>
              <a:rPr lang="en-US" sz="2400" dirty="0"/>
              <a:t>	produces the response:</a:t>
            </a:r>
          </a:p>
          <a:p>
            <a:r>
              <a:rPr lang="en-US" sz="1400" dirty="0">
                <a:latin typeface="Lucida Sans Typewriter" pitchFamily="49" charset="0"/>
              </a:rPr>
              <a:t>		X = </a:t>
            </a:r>
            <a:r>
              <a:rPr lang="en-US" sz="1400" dirty="0" err="1">
                <a:latin typeface="Lucida Sans Typewriter" pitchFamily="49" charset="0"/>
              </a:rPr>
              <a:t>kevin</a:t>
            </a:r>
            <a:r>
              <a:rPr lang="en-US" sz="1400" dirty="0">
                <a:latin typeface="Lucida Sans Typewriter" pitchFamily="49" charset="0"/>
              </a:rPr>
              <a:t>;</a:t>
            </a:r>
          </a:p>
          <a:p>
            <a:r>
              <a:rPr lang="en-US" sz="1400" dirty="0">
                <a:latin typeface="Lucida Sans Typewriter" pitchFamily="49" charset="0"/>
              </a:rPr>
              <a:t>		X = </a:t>
            </a:r>
            <a:r>
              <a:rPr lang="en-US" sz="1400" dirty="0" err="1">
                <a:latin typeface="Lucida Sans Typewriter" pitchFamily="49" charset="0"/>
              </a:rPr>
              <a:t>kiko</a:t>
            </a:r>
            <a:r>
              <a:rPr lang="en-US" sz="1400" dirty="0">
                <a:latin typeface="Lucida Sans Typewriter" pitchFamily="49" charset="0"/>
              </a:rPr>
              <a:t>;</a:t>
            </a:r>
          </a:p>
          <a:p>
            <a:r>
              <a:rPr lang="en-US" sz="1400" dirty="0">
                <a:latin typeface="Lucida Sans Typewriter" pitchFamily="49" charset="0"/>
              </a:rPr>
              <a:t>		no</a:t>
            </a:r>
          </a:p>
          <a:p>
            <a:r>
              <a:rPr lang="en-US" sz="2400" dirty="0"/>
              <a:t>A number of very good Prolog texts are available. </a:t>
            </a:r>
            <a:r>
              <a:rPr lang="en-US" sz="2400" i="1" dirty="0"/>
              <a:t>Learn Prolog Now! </a:t>
            </a:r>
            <a:r>
              <a:rPr lang="en-US" sz="2400" dirty="0"/>
              <a:t>is one such text with a free online version at  </a:t>
            </a:r>
            <a:r>
              <a:rPr lang="en-US" sz="2400" dirty="0">
                <a:hlinkClick r:id="rId2"/>
              </a:rPr>
              <a:t>http://www.learnprolognow.org/</a:t>
            </a:r>
            <a:endParaRPr lang="en-US" sz="2400" dirty="0"/>
          </a:p>
          <a:p>
            <a:r>
              <a:rPr lang="en-US" sz="2400" dirty="0"/>
              <a:t>There is much more to Prolog and to the entire field of logic programming.</a:t>
            </a:r>
          </a:p>
        </p:txBody>
      </p:sp>
    </p:spTree>
    <p:extLst>
      <p:ext uri="{BB962C8B-B14F-4D97-AF65-F5344CB8AC3E}">
        <p14:creationId xmlns:p14="http://schemas.microsoft.com/office/powerpoint/2010/main" val="3424861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Nested Quantifiers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1.4</a:t>
            </a:r>
          </a:p>
        </p:txBody>
      </p:sp>
    </p:spTree>
    <p:extLst>
      <p:ext uri="{BB962C8B-B14F-4D97-AF65-F5344CB8AC3E}">
        <p14:creationId xmlns:p14="http://schemas.microsoft.com/office/powerpoint/2010/main" val="3524313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2</a:t>
            </a:r>
          </a:p>
        </p:txBody>
      </p:sp>
      <p:sp>
        <p:nvSpPr>
          <p:cNvPr id="3" name="Content Placeholder 2"/>
          <p:cNvSpPr>
            <a:spLocks noGrp="1"/>
          </p:cNvSpPr>
          <p:nvPr>
            <p:ph idx="1"/>
          </p:nvPr>
        </p:nvSpPr>
        <p:spPr>
          <a:xfrm>
            <a:off x="457200" y="1295400"/>
            <a:ext cx="8460000" cy="5257800"/>
          </a:xfrm>
        </p:spPr>
        <p:txBody>
          <a:bodyPr/>
          <a:lstStyle/>
          <a:p>
            <a:r>
              <a:rPr lang="en-US" dirty="0"/>
              <a:t>Nested Quantifiers</a:t>
            </a:r>
          </a:p>
          <a:p>
            <a:r>
              <a:rPr lang="en-US" dirty="0"/>
              <a:t>Order of Quantifiers</a:t>
            </a:r>
          </a:p>
          <a:p>
            <a:r>
              <a:rPr lang="en-US" dirty="0"/>
              <a:t>Translating from Nested Quantifiers into English</a:t>
            </a:r>
          </a:p>
          <a:p>
            <a:r>
              <a:rPr lang="en-US" dirty="0"/>
              <a:t>Translating Mathematical Statements into Statements involving Nested Quantifiers.</a:t>
            </a:r>
          </a:p>
          <a:p>
            <a:r>
              <a:rPr lang="en-US" dirty="0"/>
              <a:t>Translated English Sentences into Logical Expressions.</a:t>
            </a:r>
          </a:p>
          <a:p>
            <a:r>
              <a:rPr lang="en-US" dirty="0"/>
              <a:t>Negating Nested Quantifiers.</a:t>
            </a:r>
          </a:p>
        </p:txBody>
      </p:sp>
    </p:spTree>
    <p:extLst>
      <p:ext uri="{BB962C8B-B14F-4D97-AF65-F5344CB8AC3E}">
        <p14:creationId xmlns:p14="http://schemas.microsoft.com/office/powerpoint/2010/main" val="214027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Quantifiers</a:t>
            </a:r>
            <a:endParaRPr lang="en-IN" sz="1500" dirty="0"/>
          </a:p>
        </p:txBody>
      </p:sp>
      <p:sp>
        <p:nvSpPr>
          <p:cNvPr id="3" name="Content Placeholder 2"/>
          <p:cNvSpPr>
            <a:spLocks noGrp="1"/>
          </p:cNvSpPr>
          <p:nvPr>
            <p:ph idx="1"/>
          </p:nvPr>
        </p:nvSpPr>
        <p:spPr>
          <a:xfrm>
            <a:off x="457200" y="1295400"/>
            <a:ext cx="8460000" cy="5257800"/>
          </a:xfrm>
        </p:spPr>
        <p:txBody>
          <a:bodyPr/>
          <a:lstStyle/>
          <a:p>
            <a:r>
              <a:rPr lang="en-US" sz="2800" dirty="0"/>
              <a:t>Nested quantifiers are often necessary to express the meaning of sentences in English as well as important concepts in computer science and mathematics.</a:t>
            </a:r>
          </a:p>
          <a:p>
            <a:r>
              <a:rPr lang="en-US" sz="2800" b="1" dirty="0"/>
              <a:t>Example</a:t>
            </a:r>
            <a:r>
              <a:rPr lang="en-US" sz="2800" dirty="0"/>
              <a:t>: “Every real number has an inverse” is</a:t>
            </a:r>
          </a:p>
          <a:p>
            <a:r>
              <a:rPr lang="en-US" sz="2800" i="1" dirty="0">
                <a:ea typeface="Cambria Math" pitchFamily="18" charset="0"/>
                <a:sym typeface="Symbol"/>
              </a:rPr>
              <a:t>	x </a:t>
            </a:r>
            <a:r>
              <a:rPr lang="en-US" sz="2800" dirty="0">
                <a:sym typeface="Symbol"/>
              </a:rPr>
              <a:t></a:t>
            </a:r>
            <a:r>
              <a:rPr lang="en-US" sz="2800" i="1" dirty="0">
                <a:ea typeface="Cambria Math" pitchFamily="18" charset="0"/>
                <a:sym typeface="Symbol"/>
              </a:rPr>
              <a:t>y(x + y = 0</a:t>
            </a:r>
            <a:r>
              <a:rPr lang="en-US" sz="2800" i="1" dirty="0">
                <a:ea typeface="Cambria Math"/>
                <a:sym typeface="Symbol"/>
              </a:rPr>
              <a:t>)</a:t>
            </a:r>
          </a:p>
          <a:p>
            <a:r>
              <a:rPr lang="en-US" sz="2800" dirty="0">
                <a:ea typeface="Cambria Math"/>
                <a:sym typeface="Symbol"/>
              </a:rPr>
              <a:t>where the domains of x and y are the real numbers.</a:t>
            </a:r>
            <a:endParaRPr lang="en-US" sz="2800" dirty="0"/>
          </a:p>
          <a:p>
            <a:r>
              <a:rPr lang="en-US" sz="2800" dirty="0"/>
              <a:t>We can also think of nested propositional functions:</a:t>
            </a:r>
          </a:p>
          <a:p>
            <a:pPr lvl="1">
              <a:buNone/>
            </a:pPr>
            <a:r>
              <a:rPr lang="en-US" sz="2400" i="1" dirty="0">
                <a:ea typeface="Cambria Math" pitchFamily="18" charset="0"/>
                <a:sym typeface="Symbol"/>
              </a:rPr>
              <a:t>x </a:t>
            </a:r>
            <a:r>
              <a:rPr lang="en-US" sz="2400" dirty="0">
                <a:sym typeface="Symbol"/>
              </a:rPr>
              <a:t></a:t>
            </a:r>
            <a:r>
              <a:rPr lang="en-US" sz="2400" i="1" dirty="0">
                <a:ea typeface="Cambria Math" pitchFamily="18" charset="0"/>
                <a:sym typeface="Symbol"/>
              </a:rPr>
              <a:t>y(x + y = 0</a:t>
            </a:r>
            <a:r>
              <a:rPr lang="en-US" sz="2400" i="1" dirty="0">
                <a:ea typeface="Cambria Math"/>
                <a:sym typeface="Symbol"/>
              </a:rPr>
              <a:t>) </a:t>
            </a:r>
            <a:r>
              <a:rPr lang="en-US" sz="2400" dirty="0">
                <a:ea typeface="Cambria Math"/>
                <a:sym typeface="Symbol"/>
              </a:rPr>
              <a:t>can be viewed as </a:t>
            </a:r>
            <a:r>
              <a:rPr lang="en-US" sz="2400" i="1" dirty="0">
                <a:ea typeface="Cambria Math" pitchFamily="18" charset="0"/>
                <a:sym typeface="Symbol"/>
              </a:rPr>
              <a:t>x Q</a:t>
            </a:r>
            <a:r>
              <a:rPr lang="en-US" sz="2400" dirty="0">
                <a:ea typeface="Cambria Math" pitchFamily="18" charset="0"/>
                <a:sym typeface="Symbol"/>
              </a:rPr>
              <a:t>(</a:t>
            </a:r>
            <a:r>
              <a:rPr lang="en-US" sz="2400" i="1" dirty="0">
                <a:ea typeface="Cambria Math" pitchFamily="18" charset="0"/>
                <a:sym typeface="Symbol"/>
              </a:rPr>
              <a:t>x</a:t>
            </a:r>
            <a:r>
              <a:rPr lang="en-US" sz="2400" dirty="0">
                <a:ea typeface="Cambria Math" pitchFamily="18" charset="0"/>
                <a:sym typeface="Symbol"/>
              </a:rPr>
              <a:t>) </a:t>
            </a:r>
            <a:r>
              <a:rPr lang="en-US" sz="2400" dirty="0">
                <a:ea typeface="Cambria Math"/>
                <a:sym typeface="Symbol"/>
              </a:rPr>
              <a:t>where </a:t>
            </a:r>
            <a:r>
              <a:rPr lang="en-US" sz="2400" i="1" dirty="0">
                <a:ea typeface="Cambria Math" pitchFamily="18" charset="0"/>
                <a:sym typeface="Symbol"/>
              </a:rPr>
              <a:t>Q</a:t>
            </a:r>
            <a:r>
              <a:rPr lang="en-US" sz="2400" dirty="0">
                <a:ea typeface="Cambria Math" pitchFamily="18" charset="0"/>
                <a:sym typeface="Symbol"/>
              </a:rPr>
              <a:t>(</a:t>
            </a:r>
            <a:r>
              <a:rPr lang="en-US" sz="2400" i="1" dirty="0">
                <a:ea typeface="Cambria Math" pitchFamily="18" charset="0"/>
                <a:sym typeface="Symbol"/>
              </a:rPr>
              <a:t>x</a:t>
            </a:r>
            <a:r>
              <a:rPr lang="en-US" sz="2400" dirty="0">
                <a:ea typeface="Cambria Math" pitchFamily="18" charset="0"/>
                <a:sym typeface="Symbol"/>
              </a:rPr>
              <a:t>) </a:t>
            </a:r>
            <a:r>
              <a:rPr lang="en-US" sz="2400" dirty="0">
                <a:ea typeface="Cambria Math"/>
                <a:sym typeface="Symbol"/>
              </a:rPr>
              <a:t>is</a:t>
            </a:r>
            <a:br>
              <a:rPr lang="en-US" sz="2400" dirty="0">
                <a:ea typeface="Cambria Math"/>
                <a:sym typeface="Symbol"/>
              </a:rPr>
            </a:br>
            <a:r>
              <a:rPr lang="en-US" sz="2400" dirty="0">
                <a:sym typeface="Symbol"/>
              </a:rPr>
              <a:t></a:t>
            </a:r>
            <a:r>
              <a:rPr lang="en-US" sz="2400" i="1" dirty="0">
                <a:ea typeface="Cambria Math" pitchFamily="18" charset="0"/>
                <a:sym typeface="Symbol"/>
              </a:rPr>
              <a:t>y P(x, y) </a:t>
            </a:r>
            <a:r>
              <a:rPr lang="en-US" sz="2400" dirty="0">
                <a:ea typeface="Cambria Math" pitchFamily="18" charset="0"/>
                <a:sym typeface="Symbol"/>
              </a:rPr>
              <a:t>where </a:t>
            </a:r>
            <a:r>
              <a:rPr lang="en-US" sz="2400" i="1" dirty="0">
                <a:ea typeface="Cambria Math" pitchFamily="18" charset="0"/>
                <a:sym typeface="Symbol"/>
              </a:rPr>
              <a:t>P(x, y) is (x + y = 0</a:t>
            </a:r>
            <a:r>
              <a:rPr lang="en-US" sz="2400" i="1" dirty="0">
                <a:ea typeface="Cambria Math"/>
                <a:sym typeface="Symbol"/>
              </a:rPr>
              <a:t>) </a:t>
            </a:r>
            <a:endParaRPr lang="en-US" sz="2400" dirty="0"/>
          </a:p>
        </p:txBody>
      </p:sp>
    </p:spTree>
    <p:extLst>
      <p:ext uri="{BB962C8B-B14F-4D97-AF65-F5344CB8AC3E}">
        <p14:creationId xmlns:p14="http://schemas.microsoft.com/office/powerpoint/2010/main" val="204400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Thinking of Nested Quantification</a:t>
            </a:r>
            <a:endParaRPr lang="en-IN" sz="1500" dirty="0"/>
          </a:p>
        </p:txBody>
      </p:sp>
      <p:sp>
        <p:nvSpPr>
          <p:cNvPr id="3" name="Content Placeholder 2"/>
          <p:cNvSpPr>
            <a:spLocks noGrp="1"/>
          </p:cNvSpPr>
          <p:nvPr>
            <p:ph idx="1"/>
          </p:nvPr>
        </p:nvSpPr>
        <p:spPr>
          <a:xfrm>
            <a:off x="457200" y="1295400"/>
            <a:ext cx="8460000" cy="5257800"/>
          </a:xfrm>
        </p:spPr>
        <p:txBody>
          <a:bodyPr/>
          <a:lstStyle/>
          <a:p>
            <a:pPr>
              <a:spcBef>
                <a:spcPts val="0"/>
              </a:spcBef>
            </a:pPr>
            <a:r>
              <a:rPr lang="en-US" sz="2400" dirty="0">
                <a:ea typeface="Cambria Math"/>
                <a:sym typeface="Symbol"/>
              </a:rPr>
              <a:t>Nested Loops</a:t>
            </a:r>
          </a:p>
          <a:p>
            <a:pPr lvl="1">
              <a:spcBef>
                <a:spcPts val="0"/>
              </a:spcBef>
            </a:pPr>
            <a:r>
              <a:rPr lang="en-US" sz="2000" dirty="0">
                <a:ea typeface="Cambria Math"/>
                <a:sym typeface="Symbol"/>
              </a:rPr>
              <a:t>To see if </a:t>
            </a:r>
            <a:r>
              <a:rPr lang="en-US" sz="2000" i="1" dirty="0">
                <a:latin typeface="Cambria Math" pitchFamily="18" charset="0"/>
                <a:ea typeface="Cambria Math" pitchFamily="18" charset="0"/>
                <a:sym typeface="Symbol"/>
              </a:rPr>
              <a:t></a:t>
            </a:r>
            <a:r>
              <a:rPr lang="en-US" sz="2000" i="1" dirty="0" err="1">
                <a:latin typeface="Cambria Math" pitchFamily="18" charset="0"/>
                <a:ea typeface="Cambria Math" pitchFamily="18" charset="0"/>
                <a:sym typeface="Symbol"/>
              </a:rPr>
              <a:t>xyP</a:t>
            </a:r>
            <a:r>
              <a:rPr lang="en-US" sz="2000" i="1" dirty="0">
                <a:latin typeface="Cambria Math" pitchFamily="18" charset="0"/>
                <a:ea typeface="Cambria Math" pitchFamily="18" charset="0"/>
                <a:sym typeface="Symbol"/>
              </a:rPr>
              <a:t> (</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is true, loop through the values of </a:t>
            </a:r>
            <a:r>
              <a:rPr lang="en-US" sz="2000" i="1" dirty="0">
                <a:latin typeface="Cambria Math" pitchFamily="18" charset="0"/>
                <a:ea typeface="Cambria Math" pitchFamily="18" charset="0"/>
                <a:sym typeface="Symbol"/>
              </a:rPr>
              <a:t>x </a:t>
            </a:r>
            <a:r>
              <a:rPr lang="en-US" sz="2000" dirty="0">
                <a:latin typeface="Cambria Math" pitchFamily="18" charset="0"/>
                <a:ea typeface="Cambria Math" pitchFamily="18" charset="0"/>
                <a:sym typeface="Symbol"/>
              </a:rPr>
              <a:t>:</a:t>
            </a:r>
          </a:p>
          <a:p>
            <a:pPr lvl="2">
              <a:spcBef>
                <a:spcPts val="0"/>
              </a:spcBef>
            </a:pPr>
            <a:r>
              <a:rPr lang="en-US" sz="2000" dirty="0">
                <a:latin typeface="Cambria Math" pitchFamily="18" charset="0"/>
                <a:ea typeface="Cambria Math" pitchFamily="18" charset="0"/>
                <a:sym typeface="Symbol"/>
              </a:rPr>
              <a:t> </a:t>
            </a:r>
            <a:r>
              <a:rPr lang="en-US" sz="1800" dirty="0">
                <a:latin typeface="Cambria Math" pitchFamily="18" charset="0"/>
                <a:ea typeface="Cambria Math" pitchFamily="18" charset="0"/>
                <a:sym typeface="Symbol"/>
              </a:rPr>
              <a:t>At each step, loop through the values for </a:t>
            </a:r>
            <a:r>
              <a:rPr lang="en-US" sz="1800" i="1" dirty="0">
                <a:latin typeface="Cambria Math" pitchFamily="18" charset="0"/>
                <a:ea typeface="Cambria Math" pitchFamily="18" charset="0"/>
                <a:sym typeface="Symbol"/>
              </a:rPr>
              <a:t>y</a:t>
            </a:r>
            <a:r>
              <a:rPr lang="en-US" sz="1800" dirty="0">
                <a:latin typeface="Cambria Math" pitchFamily="18" charset="0"/>
                <a:ea typeface="Cambria Math" pitchFamily="18" charset="0"/>
                <a:sym typeface="Symbol"/>
              </a:rPr>
              <a:t>.</a:t>
            </a:r>
          </a:p>
          <a:p>
            <a:pPr lvl="2">
              <a:spcBef>
                <a:spcPts val="0"/>
              </a:spcBef>
            </a:pPr>
            <a:r>
              <a:rPr lang="en-US" sz="1800" dirty="0">
                <a:ea typeface="Cambria Math" pitchFamily="18" charset="0"/>
                <a:sym typeface="Symbol"/>
              </a:rPr>
              <a:t> If for some pair of </a:t>
            </a:r>
            <a:r>
              <a:rPr lang="en-US" sz="1800" i="1" dirty="0">
                <a:latin typeface="Cambria Math" pitchFamily="18" charset="0"/>
                <a:ea typeface="Cambria Math" pitchFamily="18" charset="0"/>
                <a:sym typeface="Symbol"/>
              </a:rPr>
              <a:t>x </a:t>
            </a:r>
            <a:r>
              <a:rPr lang="en-US" sz="1800" dirty="0" err="1">
                <a:ea typeface="Cambria Math" pitchFamily="18" charset="0"/>
                <a:sym typeface="Symbol"/>
              </a:rPr>
              <a:t>and</a:t>
            </a:r>
            <a:r>
              <a:rPr lang="en-US" sz="1800" i="1" dirty="0" err="1">
                <a:latin typeface="Cambria Math" pitchFamily="18" charset="0"/>
                <a:ea typeface="Cambria Math" pitchFamily="18" charset="0"/>
                <a:sym typeface="Symbol"/>
              </a:rPr>
              <a:t>y</a:t>
            </a:r>
            <a:r>
              <a:rPr lang="en-US" sz="1800" i="1" dirty="0">
                <a:latin typeface="Cambria Math" pitchFamily="18" charset="0"/>
                <a:ea typeface="Cambria Math" pitchFamily="18" charset="0"/>
                <a:sym typeface="Symbol"/>
              </a:rPr>
              <a:t>, P(</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 </a:t>
            </a:r>
            <a:r>
              <a:rPr lang="en-US" sz="1800" dirty="0">
                <a:ea typeface="Cambria Math" pitchFamily="18" charset="0"/>
                <a:sym typeface="Symbol"/>
              </a:rPr>
              <a:t>is false, then </a:t>
            </a:r>
            <a:r>
              <a:rPr lang="en-US" sz="1800" i="1" dirty="0">
                <a:latin typeface="Cambria Math" pitchFamily="18" charset="0"/>
                <a:ea typeface="Cambria Math" pitchFamily="18" charset="0"/>
                <a:sym typeface="Symbol"/>
              </a:rPr>
              <a:t>x </a:t>
            </a:r>
            <a:r>
              <a:rPr lang="en-US" sz="1800" i="1" dirty="0" err="1">
                <a:latin typeface="Cambria Math" pitchFamily="18" charset="0"/>
                <a:ea typeface="Cambria Math" pitchFamily="18" charset="0"/>
                <a:sym typeface="Symbol"/>
              </a:rPr>
              <a:t>yP</a:t>
            </a:r>
            <a:r>
              <a:rPr lang="en-US" sz="1800" i="1" dirty="0">
                <a:latin typeface="Cambria Math" pitchFamily="18" charset="0"/>
                <a:ea typeface="Cambria Math" pitchFamily="18" charset="0"/>
                <a:sym typeface="Symbol"/>
              </a:rPr>
              <a:t>(</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 </a:t>
            </a:r>
            <a:r>
              <a:rPr lang="en-US" sz="1800" dirty="0">
                <a:ea typeface="Cambria Math" pitchFamily="18" charset="0"/>
                <a:sym typeface="Symbol"/>
              </a:rPr>
              <a:t>is false and both the outer and inner loop terminate.</a:t>
            </a:r>
            <a:endParaRPr lang="en-US" sz="1800" dirty="0">
              <a:latin typeface="Cambria Math" pitchFamily="18" charset="0"/>
              <a:ea typeface="Cambria Math" pitchFamily="18" charset="0"/>
              <a:sym typeface="Symbol"/>
            </a:endParaRPr>
          </a:p>
          <a:p>
            <a:pPr lvl="1">
              <a:spcBef>
                <a:spcPts val="0"/>
              </a:spcBef>
              <a:buNone/>
            </a:pPr>
            <a:r>
              <a:rPr lang="en-US" sz="2400" i="1" dirty="0">
                <a:latin typeface="Cambria Math" pitchFamily="18" charset="0"/>
                <a:ea typeface="Cambria Math" pitchFamily="18" charset="0"/>
                <a:sym typeface="Symbol"/>
              </a:rPr>
              <a:t>	</a:t>
            </a:r>
            <a:r>
              <a:rPr lang="en-US" sz="2000" i="1" dirty="0">
                <a:latin typeface="Cambria Math" pitchFamily="18" charset="0"/>
                <a:ea typeface="Cambria Math" pitchFamily="18" charset="0"/>
                <a:sym typeface="Symbol"/>
              </a:rPr>
              <a:t>x y P(</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ea typeface="Cambria Math" pitchFamily="18" charset="0"/>
                <a:sym typeface="Symbol"/>
              </a:rPr>
              <a:t>is true</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if the outer loop ends after stepping through each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endParaRPr lang="en-US" sz="2000" dirty="0">
              <a:ea typeface="Cambria Math"/>
              <a:sym typeface="Symbol"/>
            </a:endParaRPr>
          </a:p>
          <a:p>
            <a:pPr lvl="1">
              <a:spcBef>
                <a:spcPts val="0"/>
              </a:spcBef>
            </a:pPr>
            <a:r>
              <a:rPr lang="en-US" sz="2000" dirty="0">
                <a:ea typeface="Cambria Math"/>
                <a:sym typeface="Symbol"/>
              </a:rPr>
              <a:t>To see if </a:t>
            </a:r>
            <a:r>
              <a:rPr lang="en-US" sz="2000" i="1" dirty="0">
                <a:latin typeface="Cambria Math" pitchFamily="18" charset="0"/>
                <a:ea typeface="Cambria Math" pitchFamily="18" charset="0"/>
                <a:sym typeface="Symbol"/>
              </a:rPr>
              <a:t>x </a:t>
            </a:r>
            <a:r>
              <a:rPr lang="en-US" sz="2000" dirty="0">
                <a:sym typeface="Symbol"/>
              </a:rPr>
              <a:t></a:t>
            </a:r>
            <a:r>
              <a:rPr lang="en-US" sz="2000" i="1" dirty="0" err="1">
                <a:latin typeface="Cambria Math" pitchFamily="18" charset="0"/>
                <a:ea typeface="Cambria Math" pitchFamily="18" charset="0"/>
                <a:sym typeface="Symbol"/>
              </a:rPr>
              <a:t>yP</a:t>
            </a:r>
            <a:r>
              <a:rPr lang="en-US" sz="2000" i="1" dirty="0">
                <a:latin typeface="Cambria Math" pitchFamily="18" charset="0"/>
                <a:ea typeface="Cambria Math" pitchFamily="18" charset="0"/>
                <a:sym typeface="Symbol"/>
              </a:rPr>
              <a:t>(</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is true, loop through the values of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p>
          <a:p>
            <a:pPr lvl="2">
              <a:spcBef>
                <a:spcPts val="0"/>
              </a:spcBef>
            </a:pPr>
            <a:r>
              <a:rPr lang="en-US" sz="1800" dirty="0">
                <a:latin typeface="Cambria Math" pitchFamily="18" charset="0"/>
                <a:ea typeface="Cambria Math" pitchFamily="18" charset="0"/>
                <a:sym typeface="Symbol"/>
              </a:rPr>
              <a:t>At each step, loop through the values for </a:t>
            </a:r>
            <a:r>
              <a:rPr lang="en-US" sz="1800" i="1" dirty="0">
                <a:latin typeface="Cambria Math" pitchFamily="18" charset="0"/>
                <a:ea typeface="Cambria Math" pitchFamily="18" charset="0"/>
                <a:sym typeface="Symbol"/>
              </a:rPr>
              <a:t>y.</a:t>
            </a:r>
          </a:p>
          <a:p>
            <a:pPr lvl="2">
              <a:spcBef>
                <a:spcPts val="0"/>
              </a:spcBef>
            </a:pPr>
            <a:r>
              <a:rPr lang="en-US" sz="1800" dirty="0">
                <a:latin typeface="Cambria Math" pitchFamily="18" charset="0"/>
                <a:ea typeface="Cambria Math" pitchFamily="18" charset="0"/>
                <a:sym typeface="Symbol"/>
              </a:rPr>
              <a:t>The inner loop ends when a pair </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and </a:t>
            </a:r>
            <a:r>
              <a:rPr lang="en-US" sz="1800" i="1" dirty="0">
                <a:latin typeface="Cambria Math" pitchFamily="18" charset="0"/>
                <a:ea typeface="Cambria Math" pitchFamily="18" charset="0"/>
                <a:sym typeface="Symbol"/>
              </a:rPr>
              <a:t>y</a:t>
            </a:r>
            <a:r>
              <a:rPr lang="en-US" sz="1800" dirty="0">
                <a:latin typeface="Cambria Math" pitchFamily="18" charset="0"/>
                <a:ea typeface="Cambria Math" pitchFamily="18" charset="0"/>
                <a:sym typeface="Symbol"/>
              </a:rPr>
              <a:t>  is found such that </a:t>
            </a:r>
            <a:r>
              <a:rPr lang="en-US" sz="1800" i="1" dirty="0">
                <a:latin typeface="Cambria Math" pitchFamily="18" charset="0"/>
                <a:ea typeface="Cambria Math" pitchFamily="18" charset="0"/>
                <a:sym typeface="Symbol"/>
              </a:rPr>
              <a:t>P</a:t>
            </a:r>
            <a:r>
              <a:rPr lang="en-US" sz="1800" dirty="0">
                <a:latin typeface="Cambria Math" pitchFamily="18" charset="0"/>
                <a:ea typeface="Cambria Math" pitchFamily="18" charset="0"/>
                <a:sym typeface="Symbol"/>
              </a:rPr>
              <a:t>(</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y) is true.</a:t>
            </a:r>
          </a:p>
          <a:p>
            <a:pPr lvl="2">
              <a:spcBef>
                <a:spcPts val="0"/>
              </a:spcBef>
            </a:pPr>
            <a:r>
              <a:rPr lang="en-US" sz="1800" dirty="0">
                <a:latin typeface="Cambria Math" pitchFamily="18" charset="0"/>
                <a:ea typeface="Cambria Math" pitchFamily="18" charset="0"/>
                <a:sym typeface="Symbol"/>
              </a:rPr>
              <a:t>If no </a:t>
            </a:r>
            <a:r>
              <a:rPr lang="en-US" sz="1800" i="1" dirty="0">
                <a:latin typeface="Cambria Math" pitchFamily="18" charset="0"/>
                <a:ea typeface="Cambria Math" pitchFamily="18" charset="0"/>
                <a:sym typeface="Symbol"/>
              </a:rPr>
              <a:t>y </a:t>
            </a:r>
            <a:r>
              <a:rPr lang="en-US" sz="1800" dirty="0">
                <a:latin typeface="Cambria Math" pitchFamily="18" charset="0"/>
                <a:ea typeface="Cambria Math" pitchFamily="18" charset="0"/>
                <a:sym typeface="Symbol"/>
              </a:rPr>
              <a:t> is found such that </a:t>
            </a:r>
            <a:r>
              <a:rPr lang="en-US" sz="1800" i="1" dirty="0">
                <a:latin typeface="Cambria Math" pitchFamily="18" charset="0"/>
                <a:ea typeface="Cambria Math" pitchFamily="18" charset="0"/>
                <a:sym typeface="Symbol"/>
              </a:rPr>
              <a:t>P</a:t>
            </a:r>
            <a:r>
              <a:rPr lang="en-US" sz="1800" dirty="0">
                <a:latin typeface="Cambria Math" pitchFamily="18" charset="0"/>
                <a:ea typeface="Cambria Math" pitchFamily="18" charset="0"/>
                <a:sym typeface="Symbol"/>
              </a:rPr>
              <a:t>(</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y) is true the outer loop terminates as </a:t>
            </a:r>
            <a:r>
              <a:rPr lang="en-US" sz="1800" i="1" dirty="0">
                <a:latin typeface="Cambria Math" pitchFamily="18" charset="0"/>
                <a:ea typeface="Cambria Math" pitchFamily="18" charset="0"/>
                <a:sym typeface="Symbol"/>
              </a:rPr>
              <a:t>x </a:t>
            </a:r>
            <a:r>
              <a:rPr lang="en-US" sz="1800" dirty="0">
                <a:sym typeface="Symbol"/>
              </a:rPr>
              <a:t></a:t>
            </a:r>
            <a:r>
              <a:rPr lang="en-US" sz="1800" i="1" dirty="0" err="1">
                <a:latin typeface="Cambria Math" pitchFamily="18" charset="0"/>
                <a:ea typeface="Cambria Math" pitchFamily="18" charset="0"/>
                <a:sym typeface="Symbol"/>
              </a:rPr>
              <a:t>yP</a:t>
            </a:r>
            <a:r>
              <a:rPr lang="en-US" sz="1800" i="1" dirty="0">
                <a:latin typeface="Cambria Math" pitchFamily="18" charset="0"/>
                <a:ea typeface="Cambria Math" pitchFamily="18" charset="0"/>
                <a:sym typeface="Symbol"/>
              </a:rPr>
              <a:t>(</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a:t>
            </a:r>
            <a:r>
              <a:rPr lang="en-US" sz="1800" dirty="0">
                <a:ea typeface="Cambria Math" pitchFamily="18" charset="0"/>
                <a:sym typeface="Symbol"/>
              </a:rPr>
              <a:t> has been shown to be false.</a:t>
            </a:r>
            <a:endParaRPr lang="en-US" sz="1800" dirty="0">
              <a:latin typeface="Cambria Math" pitchFamily="18" charset="0"/>
              <a:ea typeface="Cambria Math" pitchFamily="18" charset="0"/>
              <a:sym typeface="Symbol"/>
            </a:endParaRPr>
          </a:p>
          <a:p>
            <a:pPr lvl="1">
              <a:spcBef>
                <a:spcPts val="0"/>
              </a:spcBef>
              <a:buNone/>
            </a:pPr>
            <a:r>
              <a:rPr lang="en-US" sz="2400" i="1" dirty="0">
                <a:latin typeface="Cambria Math" pitchFamily="18" charset="0"/>
                <a:ea typeface="Cambria Math" pitchFamily="18" charset="0"/>
                <a:sym typeface="Symbol"/>
              </a:rPr>
              <a:t>	</a:t>
            </a:r>
            <a:r>
              <a:rPr lang="en-US" sz="2000" i="1" dirty="0">
                <a:latin typeface="Cambria Math" pitchFamily="18" charset="0"/>
                <a:ea typeface="Cambria Math" pitchFamily="18" charset="0"/>
                <a:sym typeface="Symbol"/>
              </a:rPr>
              <a:t>x </a:t>
            </a:r>
            <a:r>
              <a:rPr lang="en-US" sz="2000" dirty="0">
                <a:sym typeface="Symbol"/>
              </a:rPr>
              <a:t></a:t>
            </a:r>
            <a:r>
              <a:rPr lang="en-US" sz="2000" i="1" dirty="0">
                <a:latin typeface="Cambria Math" pitchFamily="18" charset="0"/>
                <a:ea typeface="Cambria Math" pitchFamily="18" charset="0"/>
                <a:sym typeface="Symbol"/>
              </a:rPr>
              <a:t>y P(</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ea typeface="Cambria Math" pitchFamily="18" charset="0"/>
                <a:sym typeface="Symbol"/>
              </a:rPr>
              <a:t>is true</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if the outer loop ends after stepping through each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endParaRPr lang="en-US" sz="2000" dirty="0">
              <a:ea typeface="Cambria Math" pitchFamily="18" charset="0"/>
              <a:sym typeface="Symbol"/>
            </a:endParaRPr>
          </a:p>
          <a:p>
            <a:pPr>
              <a:spcBef>
                <a:spcPts val="0"/>
              </a:spcBef>
            </a:pPr>
            <a:r>
              <a:rPr lang="en-US" sz="2400" dirty="0">
                <a:ea typeface="Cambria Math" pitchFamily="18" charset="0"/>
                <a:sym typeface="Symbol"/>
              </a:rPr>
              <a:t>If the domains of the variables are infinite, then this process can not actually be carried out.</a:t>
            </a:r>
            <a:endParaRPr lang="en-US" sz="2400" dirty="0">
              <a:ea typeface="Cambria Math" pitchFamily="18" charset="0"/>
            </a:endParaRPr>
          </a:p>
        </p:txBody>
      </p:sp>
    </p:spTree>
    <p:extLst>
      <p:ext uri="{BB962C8B-B14F-4D97-AF65-F5344CB8AC3E}">
        <p14:creationId xmlns:p14="http://schemas.microsoft.com/office/powerpoint/2010/main" val="449017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 of Quantifiers</a:t>
            </a:r>
            <a:endParaRPr lang="en-IN" sz="1500" dirty="0"/>
          </a:p>
        </p:txBody>
      </p:sp>
      <p:sp>
        <p:nvSpPr>
          <p:cNvPr id="3" name="Content Placeholder 2"/>
          <p:cNvSpPr>
            <a:spLocks noGrp="1"/>
          </p:cNvSpPr>
          <p:nvPr>
            <p:ph idx="1"/>
          </p:nvPr>
        </p:nvSpPr>
        <p:spPr>
          <a:xfrm>
            <a:off x="457200" y="1295400"/>
            <a:ext cx="8460000" cy="5257800"/>
          </a:xfrm>
        </p:spPr>
        <p:txBody>
          <a:bodyPr/>
          <a:lstStyle/>
          <a:p>
            <a:r>
              <a:rPr lang="en-US" b="1" dirty="0"/>
              <a:t>Examples</a:t>
            </a:r>
            <a:r>
              <a:rPr lang="en-US" dirty="0"/>
              <a:t>:</a:t>
            </a:r>
          </a:p>
          <a:p>
            <a:pPr marL="514350" indent="-514350">
              <a:buFont typeface="+mj-lt"/>
              <a:buAutoNum type="arabicPeriod"/>
            </a:pPr>
            <a:r>
              <a:rPr lang="en-US" sz="2800" dirty="0"/>
              <a:t>Let </a:t>
            </a:r>
            <a:r>
              <a:rPr lang="en-US" sz="2800" i="1" dirty="0">
                <a:ea typeface="Cambria Math" pitchFamily="18" charset="0"/>
              </a:rPr>
              <a:t>P(</a:t>
            </a:r>
            <a:r>
              <a:rPr lang="en-US" sz="2800" i="1" dirty="0" err="1">
                <a:ea typeface="Cambria Math" pitchFamily="18" charset="0"/>
              </a:rPr>
              <a:t>x,y</a:t>
            </a:r>
            <a:r>
              <a:rPr lang="en-US" sz="2800" i="1" dirty="0">
                <a:ea typeface="Cambria Math" pitchFamily="18" charset="0"/>
              </a:rPr>
              <a:t>) </a:t>
            </a:r>
            <a:r>
              <a:rPr lang="en-US" sz="2800" dirty="0"/>
              <a:t>be the statement “</a:t>
            </a:r>
            <a:r>
              <a:rPr lang="en-US" sz="2800" i="1" dirty="0">
                <a:ea typeface="Cambria Math" pitchFamily="18" charset="0"/>
              </a:rPr>
              <a:t>x + y = y + x</a:t>
            </a:r>
            <a:r>
              <a:rPr lang="en-US" sz="2800" dirty="0"/>
              <a:t>.” Assume that </a:t>
            </a:r>
            <a:r>
              <a:rPr lang="en-US" sz="2800" i="1" dirty="0">
                <a:ea typeface="Cambria Math" pitchFamily="18" charset="0"/>
              </a:rPr>
              <a:t>U</a:t>
            </a:r>
            <a:r>
              <a:rPr lang="en-US" sz="2800" dirty="0"/>
              <a:t> is the real numbers. Then </a:t>
            </a:r>
            <a:r>
              <a:rPr lang="en-US" sz="2800" i="1" dirty="0">
                <a:ea typeface="Cambria Math" pitchFamily="18" charset="0"/>
                <a:sym typeface="Symbol"/>
              </a:rPr>
              <a:t>x </a:t>
            </a:r>
            <a:r>
              <a:rPr lang="en-US" sz="2800" i="1" dirty="0" err="1">
                <a:ea typeface="Cambria Math" pitchFamily="18" charset="0"/>
                <a:sym typeface="Symbol"/>
              </a:rPr>
              <a:t>yP</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and     </a:t>
            </a:r>
            <a:r>
              <a:rPr lang="en-US" sz="2800" i="1" dirty="0">
                <a:ea typeface="Cambria Math" pitchFamily="18" charset="0"/>
                <a:sym typeface="Symbol"/>
              </a:rPr>
              <a:t>y </a:t>
            </a:r>
            <a:r>
              <a:rPr lang="en-US" sz="2800" i="1" dirty="0" err="1">
                <a:ea typeface="Cambria Math" pitchFamily="18" charset="0"/>
                <a:sym typeface="Symbol"/>
              </a:rPr>
              <a:t>xP</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have the same truth value.</a:t>
            </a:r>
          </a:p>
          <a:p>
            <a:pPr marL="514350" indent="-514350">
              <a:buFont typeface="+mj-lt"/>
              <a:buAutoNum type="arabicPeriod"/>
            </a:pPr>
            <a:r>
              <a:rPr lang="en-US" sz="2800" dirty="0"/>
              <a:t>Let </a:t>
            </a:r>
            <a:r>
              <a:rPr lang="en-US" sz="2800" i="1" dirty="0">
                <a:ea typeface="Cambria Math" pitchFamily="18" charset="0"/>
              </a:rPr>
              <a:t>Q(</a:t>
            </a:r>
            <a:r>
              <a:rPr lang="en-US" sz="2800" i="1" dirty="0" err="1">
                <a:ea typeface="Cambria Math" pitchFamily="18" charset="0"/>
              </a:rPr>
              <a:t>x,y</a:t>
            </a:r>
            <a:r>
              <a:rPr lang="en-US" sz="2800" i="1" dirty="0">
                <a:ea typeface="Cambria Math" pitchFamily="18" charset="0"/>
              </a:rPr>
              <a:t>) </a:t>
            </a:r>
            <a:r>
              <a:rPr lang="en-US" sz="2800" dirty="0"/>
              <a:t>be the statement “</a:t>
            </a:r>
            <a:r>
              <a:rPr lang="en-US" sz="2800" i="1" dirty="0">
                <a:ea typeface="Cambria Math" pitchFamily="18" charset="0"/>
              </a:rPr>
              <a:t>x + y = </a:t>
            </a:r>
            <a:r>
              <a:rPr lang="en-US" sz="2800" dirty="0">
                <a:ea typeface="Cambria Math" pitchFamily="18" charset="0"/>
              </a:rPr>
              <a:t>0</a:t>
            </a:r>
            <a:r>
              <a:rPr lang="en-US" sz="2800" dirty="0"/>
              <a:t>.” Assume that </a:t>
            </a:r>
            <a:r>
              <a:rPr lang="en-US" sz="2800" i="1" dirty="0">
                <a:ea typeface="Cambria Math" pitchFamily="18" charset="0"/>
              </a:rPr>
              <a:t>U</a:t>
            </a:r>
            <a:r>
              <a:rPr lang="en-US" sz="2800" dirty="0"/>
              <a:t> is the real numbers. Then </a:t>
            </a:r>
            <a:r>
              <a:rPr lang="en-US" sz="2800" i="1" dirty="0">
                <a:ea typeface="Cambria Math" pitchFamily="18" charset="0"/>
                <a:sym typeface="Symbol"/>
              </a:rPr>
              <a:t>x </a:t>
            </a:r>
            <a:r>
              <a:rPr lang="en-US" sz="2800" dirty="0">
                <a:sym typeface="Symbol"/>
              </a:rPr>
              <a:t></a:t>
            </a:r>
            <a:r>
              <a:rPr lang="en-US" sz="2800" i="1" dirty="0" err="1">
                <a:ea typeface="Cambria Math" pitchFamily="18" charset="0"/>
                <a:sym typeface="Symbol"/>
              </a:rPr>
              <a:t>yQ</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is true</a:t>
            </a:r>
            <a:r>
              <a:rPr lang="en-US" sz="2800" i="1" dirty="0">
                <a:ea typeface="Cambria Math" pitchFamily="18" charset="0"/>
                <a:sym typeface="Symbol"/>
              </a:rPr>
              <a:t>, </a:t>
            </a:r>
            <a:r>
              <a:rPr lang="en-US" sz="2800" dirty="0">
                <a:ea typeface="Cambria Math" pitchFamily="18" charset="0"/>
                <a:sym typeface="Symbol"/>
              </a:rPr>
              <a:t>but</a:t>
            </a:r>
            <a:r>
              <a:rPr lang="en-US" sz="2800" i="1" dirty="0">
                <a:ea typeface="Cambria Math" pitchFamily="18" charset="0"/>
                <a:sym typeface="Symbol"/>
              </a:rPr>
              <a:t>     </a:t>
            </a:r>
            <a:r>
              <a:rPr lang="en-US" sz="2800" dirty="0">
                <a:ea typeface="Cambria Math" pitchFamily="18" charset="0"/>
                <a:sym typeface="Symbol"/>
              </a:rPr>
              <a:t> </a:t>
            </a:r>
            <a:r>
              <a:rPr lang="en-US" sz="2800" dirty="0">
                <a:sym typeface="Symbol"/>
              </a:rPr>
              <a:t></a:t>
            </a:r>
            <a:r>
              <a:rPr lang="en-US" sz="2800" i="1" dirty="0">
                <a:ea typeface="Cambria Math" pitchFamily="18" charset="0"/>
                <a:sym typeface="Symbol"/>
              </a:rPr>
              <a:t>y</a:t>
            </a:r>
            <a:r>
              <a:rPr lang="en-US" sz="2800" dirty="0">
                <a:sym typeface="Symbol"/>
              </a:rPr>
              <a:t> </a:t>
            </a:r>
            <a:r>
              <a:rPr lang="en-US" sz="2800" i="1" dirty="0">
                <a:ea typeface="Cambria Math" pitchFamily="18" charset="0"/>
                <a:sym typeface="Symbol"/>
              </a:rPr>
              <a:t></a:t>
            </a:r>
            <a:r>
              <a:rPr lang="en-US" sz="2800" i="1" dirty="0" err="1">
                <a:ea typeface="Cambria Math" pitchFamily="18" charset="0"/>
                <a:sym typeface="Symbol"/>
              </a:rPr>
              <a:t>xQ</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is false. </a:t>
            </a:r>
          </a:p>
        </p:txBody>
      </p:sp>
    </p:spTree>
    <p:extLst>
      <p:ext uri="{BB962C8B-B14F-4D97-AF65-F5344CB8AC3E}">
        <p14:creationId xmlns:p14="http://schemas.microsoft.com/office/powerpoint/2010/main" val="1331603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Order of Quantifiers</a:t>
            </a:r>
            <a:r>
              <a:rPr lang="en-IN" sz="1500" dirty="0"/>
              <a:t> 1</a:t>
            </a:r>
          </a:p>
        </p:txBody>
      </p:sp>
      <p:sp>
        <p:nvSpPr>
          <p:cNvPr id="3" name="Content Placeholder 2"/>
          <p:cNvSpPr>
            <a:spLocks noGrp="1"/>
          </p:cNvSpPr>
          <p:nvPr>
            <p:ph idx="1"/>
          </p:nvPr>
        </p:nvSpPr>
        <p:spPr>
          <a:xfrm>
            <a:off x="457200" y="1295400"/>
            <a:ext cx="8460000" cy="1828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U</a:t>
            </a:r>
            <a:r>
              <a:rPr lang="en-US" sz="2800" dirty="0"/>
              <a:t> be the real numbers,</a:t>
            </a:r>
          </a:p>
          <a:p>
            <a:pPr>
              <a:spcBef>
                <a:spcPts val="600"/>
              </a:spcBef>
            </a:pPr>
            <a:r>
              <a:rPr lang="en-US" sz="2800" dirty="0"/>
              <a:t>	Define </a:t>
            </a:r>
            <a:r>
              <a:rPr lang="en-US" sz="2800" i="1" dirty="0"/>
              <a:t>P(</a:t>
            </a:r>
            <a:r>
              <a:rPr lang="en-US" sz="2800" i="1" dirty="0" err="1"/>
              <a:t>x,y</a:t>
            </a:r>
            <a:r>
              <a:rPr lang="en-US" sz="2800" i="1" dirty="0"/>
              <a:t>) : x ∙ y </a:t>
            </a:r>
            <a:r>
              <a:rPr lang="en-US" sz="2800" dirty="0"/>
              <a:t>= </a:t>
            </a:r>
            <a:r>
              <a:rPr lang="en-US" sz="2800" dirty="0">
                <a:ea typeface="Cambria Math" pitchFamily="18" charset="0"/>
              </a:rPr>
              <a:t>0</a:t>
            </a:r>
          </a:p>
          <a:p>
            <a:pPr>
              <a:spcBef>
                <a:spcPts val="600"/>
              </a:spcBef>
            </a:pPr>
            <a:r>
              <a:rPr lang="en-US" sz="2800" dirty="0"/>
              <a:t>	What is the truth value of the following:</a:t>
            </a:r>
          </a:p>
        </p:txBody>
      </p:sp>
      <p:graphicFrame>
        <p:nvGraphicFramePr>
          <p:cNvPr id="4" name="Object 3"/>
          <p:cNvGraphicFramePr>
            <a:graphicFrameLocks noChangeAspect="1"/>
          </p:cNvGraphicFramePr>
          <p:nvPr>
            <p:extLst>
              <p:ext uri="{D42A27DB-BD31-4B8C-83A1-F6EECF244321}">
                <p14:modId xmlns:p14="http://schemas.microsoft.com/office/powerpoint/2010/main" val="3565576884"/>
              </p:ext>
            </p:extLst>
          </p:nvPr>
        </p:nvGraphicFramePr>
        <p:xfrm>
          <a:off x="1143000" y="2971800"/>
          <a:ext cx="2286000" cy="3555360"/>
        </p:xfrm>
        <a:graphic>
          <a:graphicData uri="http://schemas.openxmlformats.org/presentationml/2006/ole">
            <mc:AlternateContent xmlns:mc="http://schemas.openxmlformats.org/markup-compatibility/2006">
              <mc:Choice xmlns:v="urn:schemas-microsoft-com:vml" Requires="v">
                <p:oleObj spid="_x0000_s50197" name="Equation" r:id="rId3" imgW="1143000" imgH="1777680" progId="Equation.DSMT4">
                  <p:embed/>
                </p:oleObj>
              </mc:Choice>
              <mc:Fallback>
                <p:oleObj name="Equation" r:id="rId3" imgW="1143000" imgH="1777680" progId="Equation.DSMT4">
                  <p:embed/>
                  <p:pic>
                    <p:nvPicPr>
                      <p:cNvPr id="4" name="Object 3"/>
                      <p:cNvPicPr/>
                      <p:nvPr/>
                    </p:nvPicPr>
                    <p:blipFill>
                      <a:blip r:embed="rId4"/>
                      <a:stretch>
                        <a:fillRect/>
                      </a:stretch>
                    </p:blipFill>
                    <p:spPr>
                      <a:xfrm>
                        <a:off x="1143000" y="2971800"/>
                        <a:ext cx="2286000" cy="3555360"/>
                      </a:xfrm>
                      <a:prstGeom prst="rect">
                        <a:avLst/>
                      </a:prstGeom>
                    </p:spPr>
                  </p:pic>
                </p:oleObj>
              </mc:Fallback>
            </mc:AlternateContent>
          </a:graphicData>
        </a:graphic>
      </p:graphicFrame>
    </p:spTree>
    <p:extLst>
      <p:ext uri="{BB962C8B-B14F-4D97-AF65-F5344CB8AC3E}">
        <p14:creationId xmlns:p14="http://schemas.microsoft.com/office/powerpoint/2010/main" val="2839127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Order of Quantifiers</a:t>
            </a:r>
            <a:r>
              <a:rPr lang="en-IN" sz="1500" dirty="0"/>
              <a:t> 2</a:t>
            </a:r>
          </a:p>
        </p:txBody>
      </p:sp>
      <p:sp>
        <p:nvSpPr>
          <p:cNvPr id="3" name="Content Placeholder 2"/>
          <p:cNvSpPr>
            <a:spLocks noGrp="1"/>
          </p:cNvSpPr>
          <p:nvPr>
            <p:ph idx="1"/>
          </p:nvPr>
        </p:nvSpPr>
        <p:spPr>
          <a:xfrm>
            <a:off x="457200" y="1295400"/>
            <a:ext cx="8460000" cy="1548000"/>
          </a:xfrm>
        </p:spPr>
        <p:txBody>
          <a:bodyPr/>
          <a:lstStyle/>
          <a:p>
            <a:pPr>
              <a:spcBef>
                <a:spcPts val="300"/>
              </a:spcBef>
            </a:pPr>
            <a:r>
              <a:rPr lang="en-US" sz="2800" b="1" dirty="0"/>
              <a:t>Example </a:t>
            </a:r>
            <a:r>
              <a:rPr lang="en-US" sz="2800" b="1" dirty="0">
                <a:latin typeface="Cambria Math" pitchFamily="18" charset="0"/>
                <a:ea typeface="Cambria Math" pitchFamily="18" charset="0"/>
              </a:rPr>
              <a:t>2</a:t>
            </a:r>
            <a:r>
              <a:rPr lang="en-US" sz="2800" dirty="0"/>
              <a:t>: Let </a:t>
            </a:r>
            <a:r>
              <a:rPr lang="en-US" sz="2800" i="1" dirty="0"/>
              <a:t>U</a:t>
            </a:r>
            <a:r>
              <a:rPr lang="en-US" sz="2800" dirty="0"/>
              <a:t> be the real numbers,</a:t>
            </a:r>
          </a:p>
          <a:p>
            <a:pPr>
              <a:spcBef>
                <a:spcPts val="300"/>
              </a:spcBef>
            </a:pPr>
            <a:r>
              <a:rPr lang="en-US" sz="2800" dirty="0"/>
              <a:t>Define </a:t>
            </a:r>
            <a:r>
              <a:rPr lang="en-US" sz="2800" i="1" dirty="0"/>
              <a:t>P(</a:t>
            </a:r>
            <a:r>
              <a:rPr lang="en-US" sz="2800" i="1" dirty="0" err="1"/>
              <a:t>x,y</a:t>
            </a:r>
            <a:r>
              <a:rPr lang="en-US" sz="2800" i="1" dirty="0"/>
              <a:t>) </a:t>
            </a:r>
            <a:r>
              <a:rPr lang="en-US" sz="2800" dirty="0"/>
              <a:t>:</a:t>
            </a:r>
            <a:r>
              <a:rPr lang="en-US" sz="2800" i="1" dirty="0"/>
              <a:t> x / y </a:t>
            </a:r>
            <a:r>
              <a:rPr lang="en-US" sz="2800" dirty="0"/>
              <a:t>= </a:t>
            </a:r>
            <a:r>
              <a:rPr lang="en-US" sz="2800" dirty="0">
                <a:latin typeface="Cambria Math" pitchFamily="18" charset="0"/>
                <a:ea typeface="Cambria Math" pitchFamily="18" charset="0"/>
              </a:rPr>
              <a:t>1</a:t>
            </a:r>
          </a:p>
          <a:p>
            <a:pPr>
              <a:spcBef>
                <a:spcPts val="300"/>
              </a:spcBef>
            </a:pPr>
            <a:r>
              <a:rPr lang="en-US" sz="2800" dirty="0"/>
              <a:t>What is the truth value of the following:</a:t>
            </a:r>
          </a:p>
        </p:txBody>
      </p:sp>
      <p:graphicFrame>
        <p:nvGraphicFramePr>
          <p:cNvPr id="4" name="Object 3"/>
          <p:cNvGraphicFramePr>
            <a:graphicFrameLocks noChangeAspect="1"/>
          </p:cNvGraphicFramePr>
          <p:nvPr>
            <p:extLst>
              <p:ext uri="{D42A27DB-BD31-4B8C-83A1-F6EECF244321}">
                <p14:modId xmlns:p14="http://schemas.microsoft.com/office/powerpoint/2010/main" val="3084750213"/>
              </p:ext>
            </p:extLst>
          </p:nvPr>
        </p:nvGraphicFramePr>
        <p:xfrm>
          <a:off x="1143000" y="2971800"/>
          <a:ext cx="2286000" cy="3555360"/>
        </p:xfrm>
        <a:graphic>
          <a:graphicData uri="http://schemas.openxmlformats.org/presentationml/2006/ole">
            <mc:AlternateContent xmlns:mc="http://schemas.openxmlformats.org/markup-compatibility/2006">
              <mc:Choice xmlns:v="urn:schemas-microsoft-com:vml" Requires="v">
                <p:oleObj spid="_x0000_s48181" name="Equation" r:id="rId3" imgW="1143000" imgH="1777680" progId="Equation.DSMT4">
                  <p:embed/>
                </p:oleObj>
              </mc:Choice>
              <mc:Fallback>
                <p:oleObj name="Equation" r:id="rId3" imgW="1143000" imgH="1777680" progId="Equation.DSMT4">
                  <p:embed/>
                  <p:pic>
                    <p:nvPicPr>
                      <p:cNvPr id="0" name=""/>
                      <p:cNvPicPr/>
                      <p:nvPr/>
                    </p:nvPicPr>
                    <p:blipFill>
                      <a:blip r:embed="rId4"/>
                      <a:stretch>
                        <a:fillRect/>
                      </a:stretch>
                    </p:blipFill>
                    <p:spPr>
                      <a:xfrm>
                        <a:off x="1143000" y="2971800"/>
                        <a:ext cx="2286000" cy="3555360"/>
                      </a:xfrm>
                      <a:prstGeom prst="rect">
                        <a:avLst/>
                      </a:prstGeom>
                    </p:spPr>
                  </p:pic>
                </p:oleObj>
              </mc:Fallback>
            </mc:AlternateContent>
          </a:graphicData>
        </a:graphic>
      </p:graphicFrame>
    </p:spTree>
    <p:extLst>
      <p:ext uri="{BB962C8B-B14F-4D97-AF65-F5344CB8AC3E}">
        <p14:creationId xmlns:p14="http://schemas.microsoft.com/office/powerpoint/2010/main" val="3176343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Quantifications of Two Variables</a:t>
            </a:r>
          </a:p>
        </p:txBody>
      </p:sp>
      <p:graphicFrame>
        <p:nvGraphicFramePr>
          <p:cNvPr id="4" name="Table 2"/>
          <p:cNvGraphicFramePr>
            <a:graphicFrameLocks noGrp="1"/>
          </p:cNvGraphicFramePr>
          <p:nvPr>
            <p:ph idx="1"/>
            <p:extLst>
              <p:ext uri="{D42A27DB-BD31-4B8C-83A1-F6EECF244321}">
                <p14:modId xmlns:p14="http://schemas.microsoft.com/office/powerpoint/2010/main" val="2473440850"/>
              </p:ext>
            </p:extLst>
          </p:nvPr>
        </p:nvGraphicFramePr>
        <p:xfrm>
          <a:off x="838000" y="1818360"/>
          <a:ext cx="7468000" cy="4212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5911719"/>
                    </a:ext>
                  </a:extLst>
                </a:gridCol>
                <a:gridCol w="2700000">
                  <a:extLst>
                    <a:ext uri="{9D8B030D-6E8A-4147-A177-3AD203B41FA5}">
                      <a16:colId xmlns:a16="http://schemas.microsoft.com/office/drawing/2014/main" val="3995315737"/>
                    </a:ext>
                  </a:extLst>
                </a:gridCol>
                <a:gridCol w="2736000">
                  <a:extLst>
                    <a:ext uri="{9D8B030D-6E8A-4147-A177-3AD203B41FA5}">
                      <a16:colId xmlns:a16="http://schemas.microsoft.com/office/drawing/2014/main" val="4128993999"/>
                    </a:ext>
                  </a:extLst>
                </a:gridCol>
              </a:tblGrid>
              <a:tr h="370840">
                <a:tc>
                  <a:txBody>
                    <a:bodyPr/>
                    <a:lstStyle/>
                    <a:p>
                      <a:r>
                        <a:rPr lang="en-US" sz="2000" dirty="0"/>
                        <a:t>Statement</a:t>
                      </a:r>
                    </a:p>
                  </a:txBody>
                  <a:tcPr>
                    <a:solidFill>
                      <a:srgbClr val="802754"/>
                    </a:solidFill>
                  </a:tcPr>
                </a:tc>
                <a:tc>
                  <a:txBody>
                    <a:bodyPr/>
                    <a:lstStyle/>
                    <a:p>
                      <a:r>
                        <a:rPr lang="en-US" sz="2000" dirty="0"/>
                        <a:t>When True?</a:t>
                      </a:r>
                    </a:p>
                  </a:txBody>
                  <a:tcPr>
                    <a:solidFill>
                      <a:srgbClr val="802754"/>
                    </a:solidFill>
                  </a:tcPr>
                </a:tc>
                <a:tc>
                  <a:txBody>
                    <a:bodyPr/>
                    <a:lstStyle/>
                    <a:p>
                      <a:r>
                        <a:rPr lang="en-US" sz="2000" dirty="0"/>
                        <a:t>When False</a:t>
                      </a:r>
                    </a:p>
                  </a:txBody>
                  <a:tcPr>
                    <a:solidFill>
                      <a:srgbClr val="802754"/>
                    </a:solidFill>
                  </a:tcPr>
                </a:tc>
                <a:extLst>
                  <a:ext uri="{0D108BD9-81ED-4DB2-BD59-A6C34878D82A}">
                    <a16:rowId xmlns:a16="http://schemas.microsoft.com/office/drawing/2014/main" val="2411331696"/>
                  </a:ext>
                </a:extLst>
              </a:tr>
              <a:tr h="1116000">
                <a:tc>
                  <a:txBody>
                    <a:bodyPr/>
                    <a:lstStyle/>
                    <a:p>
                      <a:endParaRPr lang="en-IN" sz="2000" dirty="0"/>
                    </a:p>
                  </a:txBody>
                  <a:tcPr>
                    <a:solidFill>
                      <a:srgbClr val="D8CDD1"/>
                    </a:solidFill>
                  </a:tcPr>
                </a:tc>
                <a:tc>
                  <a:txBody>
                    <a:bodyPr/>
                    <a:lstStyle/>
                    <a:p>
                      <a:r>
                        <a:rPr lang="en-US" sz="2000" i="1" dirty="0"/>
                        <a:t>P</a:t>
                      </a:r>
                      <a:r>
                        <a:rPr lang="en-US" sz="2000" dirty="0"/>
                        <a:t>(</a:t>
                      </a:r>
                      <a:r>
                        <a:rPr lang="en-US" sz="2000" i="1" dirty="0" err="1"/>
                        <a:t>x</a:t>
                      </a:r>
                      <a:r>
                        <a:rPr lang="en-US" sz="2000" dirty="0" err="1"/>
                        <a:t>,</a:t>
                      </a:r>
                      <a:r>
                        <a:rPr lang="en-US" sz="2000" i="1" dirty="0" err="1"/>
                        <a:t>y</a:t>
                      </a:r>
                      <a:r>
                        <a:rPr lang="en-US" sz="2000" dirty="0"/>
                        <a:t>) is true for every pair </a:t>
                      </a:r>
                      <a:r>
                        <a:rPr lang="en-US" sz="2000" i="1" dirty="0" err="1"/>
                        <a:t>x</a:t>
                      </a:r>
                      <a:r>
                        <a:rPr lang="en-US" sz="2000" dirty="0" err="1"/>
                        <a:t>,</a:t>
                      </a:r>
                      <a:r>
                        <a:rPr lang="en-US" sz="2000" i="1" dirty="0" err="1"/>
                        <a:t>y</a:t>
                      </a:r>
                      <a:r>
                        <a:rPr lang="en-US" sz="2000" dirty="0"/>
                        <a:t>.</a:t>
                      </a:r>
                    </a:p>
                  </a:txBody>
                  <a:tcPr>
                    <a:solidFill>
                      <a:srgbClr val="D8CDD1"/>
                    </a:solidFill>
                  </a:tcPr>
                </a:tc>
                <a:tc>
                  <a:txBody>
                    <a:bodyPr/>
                    <a:lstStyle/>
                    <a:p>
                      <a:r>
                        <a:rPr lang="en-US" sz="2000" dirty="0"/>
                        <a:t>There is a pair </a:t>
                      </a:r>
                      <a:r>
                        <a:rPr lang="en-US" sz="2000" i="1" dirty="0"/>
                        <a:t>x, y </a:t>
                      </a:r>
                      <a:r>
                        <a:rPr lang="en-US" sz="2000" dirty="0"/>
                        <a:t>for</a:t>
                      </a:r>
                      <a:r>
                        <a:rPr lang="en-US" sz="2000" baseline="0" dirty="0"/>
                        <a:t> which </a:t>
                      </a:r>
                      <a:r>
                        <a:rPr lang="en-US" sz="2000" i="1" baseline="0" dirty="0"/>
                        <a:t>P</a:t>
                      </a:r>
                      <a:r>
                        <a:rPr lang="en-US" sz="2000" baseline="0" dirty="0"/>
                        <a:t>(</a:t>
                      </a:r>
                      <a:r>
                        <a:rPr lang="en-US" sz="2000" i="1" baseline="0" dirty="0" err="1"/>
                        <a:t>x,y</a:t>
                      </a:r>
                      <a:r>
                        <a:rPr lang="en-US" sz="2000" baseline="0" dirty="0"/>
                        <a:t>) is false.</a:t>
                      </a:r>
                      <a:endParaRPr lang="en-US" sz="2000" dirty="0"/>
                    </a:p>
                  </a:txBody>
                  <a:tcPr>
                    <a:solidFill>
                      <a:srgbClr val="D8CDD1"/>
                    </a:solidFill>
                  </a:tcPr>
                </a:tc>
                <a:extLst>
                  <a:ext uri="{0D108BD9-81ED-4DB2-BD59-A6C34878D82A}">
                    <a16:rowId xmlns:a16="http://schemas.microsoft.com/office/drawing/2014/main" val="3213950784"/>
                  </a:ext>
                </a:extLst>
              </a:tr>
              <a:tr h="756000">
                <a:tc>
                  <a:txBody>
                    <a:bodyPr/>
                    <a:lstStyle/>
                    <a:p>
                      <a:endParaRPr lang="en-IN" sz="2000" dirty="0"/>
                    </a:p>
                  </a:txBody>
                  <a:tcPr>
                    <a:solidFill>
                      <a:srgbClr val="EDE8E9"/>
                    </a:solidFill>
                  </a:tcPr>
                </a:tc>
                <a:tc>
                  <a:txBody>
                    <a:bodyPr/>
                    <a:lstStyle/>
                    <a:p>
                      <a:r>
                        <a:rPr lang="en-US" sz="2000" dirty="0"/>
                        <a:t>For every </a:t>
                      </a:r>
                      <a:r>
                        <a:rPr lang="en-US" sz="2000" i="1" dirty="0"/>
                        <a:t>x </a:t>
                      </a:r>
                      <a:r>
                        <a:rPr lang="en-US" sz="2000" dirty="0"/>
                        <a:t>there is a </a:t>
                      </a:r>
                      <a:r>
                        <a:rPr lang="en-US" sz="2000" i="1" dirty="0"/>
                        <a:t>y</a:t>
                      </a:r>
                      <a:r>
                        <a:rPr lang="en-US" sz="2000" dirty="0"/>
                        <a:t> for which </a:t>
                      </a:r>
                      <a:r>
                        <a:rPr lang="en-US" sz="2000" i="1" dirty="0"/>
                        <a:t>P</a:t>
                      </a:r>
                      <a:r>
                        <a:rPr lang="en-US" sz="2000" dirty="0"/>
                        <a:t>(</a:t>
                      </a:r>
                      <a:r>
                        <a:rPr lang="en-US" sz="2000" i="1" dirty="0" err="1"/>
                        <a:t>x,y</a:t>
                      </a:r>
                      <a:r>
                        <a:rPr lang="en-US" sz="2000" dirty="0"/>
                        <a:t>) is true.</a:t>
                      </a:r>
                    </a:p>
                  </a:txBody>
                  <a:tcPr>
                    <a:solidFill>
                      <a:srgbClr val="EDE8E9"/>
                    </a:solidFill>
                  </a:tcPr>
                </a:tc>
                <a:tc>
                  <a:txBody>
                    <a:bodyPr/>
                    <a:lstStyle/>
                    <a:p>
                      <a:r>
                        <a:rPr lang="en-US" sz="2000" dirty="0"/>
                        <a:t>There is an x such that </a:t>
                      </a:r>
                      <a:r>
                        <a:rPr lang="en-US" sz="2000" i="1" dirty="0"/>
                        <a:t>P</a:t>
                      </a:r>
                      <a:r>
                        <a:rPr lang="en-US" sz="2000" dirty="0"/>
                        <a:t>(</a:t>
                      </a:r>
                      <a:r>
                        <a:rPr lang="en-US" sz="2000" i="1" dirty="0" err="1"/>
                        <a:t>x,y</a:t>
                      </a:r>
                      <a:r>
                        <a:rPr lang="en-US" sz="2000" dirty="0"/>
                        <a:t>) is false for every </a:t>
                      </a:r>
                      <a:r>
                        <a:rPr lang="en-US" sz="2000" i="1" dirty="0"/>
                        <a:t>y</a:t>
                      </a:r>
                      <a:r>
                        <a:rPr lang="en-US" sz="2000" dirty="0"/>
                        <a:t>.</a:t>
                      </a:r>
                    </a:p>
                  </a:txBody>
                  <a:tcPr>
                    <a:solidFill>
                      <a:srgbClr val="EDE8E9"/>
                    </a:solidFill>
                  </a:tcPr>
                </a:tc>
                <a:extLst>
                  <a:ext uri="{0D108BD9-81ED-4DB2-BD59-A6C34878D82A}">
                    <a16:rowId xmlns:a16="http://schemas.microsoft.com/office/drawing/2014/main" val="976008477"/>
                  </a:ext>
                </a:extLst>
              </a:tr>
              <a:tr h="792000">
                <a:tc>
                  <a:txBody>
                    <a:bodyPr/>
                    <a:lstStyle/>
                    <a:p>
                      <a:endParaRPr lang="en-IN" sz="2000" dirty="0"/>
                    </a:p>
                  </a:txBody>
                  <a:tcPr>
                    <a:solidFill>
                      <a:srgbClr val="D8CDD1"/>
                    </a:solidFill>
                  </a:tcPr>
                </a:tc>
                <a:tc>
                  <a:txBody>
                    <a:bodyPr/>
                    <a:lstStyle/>
                    <a:p>
                      <a:r>
                        <a:rPr lang="en-US" sz="2000" dirty="0"/>
                        <a:t>There is an </a:t>
                      </a:r>
                      <a:r>
                        <a:rPr lang="en-US" sz="2000" i="1" dirty="0"/>
                        <a:t>x</a:t>
                      </a:r>
                      <a:r>
                        <a:rPr lang="en-US" sz="2000" dirty="0"/>
                        <a:t> for which </a:t>
                      </a:r>
                      <a:r>
                        <a:rPr lang="en-US" sz="2000" i="1" dirty="0"/>
                        <a:t>P</a:t>
                      </a:r>
                      <a:r>
                        <a:rPr lang="en-US" sz="2000" dirty="0"/>
                        <a:t>(</a:t>
                      </a:r>
                      <a:r>
                        <a:rPr lang="en-US" sz="2000" i="1" dirty="0" err="1"/>
                        <a:t>x,y</a:t>
                      </a:r>
                      <a:r>
                        <a:rPr lang="en-US" sz="2000" dirty="0"/>
                        <a:t>) is true for every </a:t>
                      </a:r>
                      <a:r>
                        <a:rPr lang="en-US" sz="2000" i="1" dirty="0"/>
                        <a:t>y</a:t>
                      </a:r>
                      <a:r>
                        <a:rPr lang="en-US" sz="2000" dirty="0"/>
                        <a:t>.</a:t>
                      </a:r>
                    </a:p>
                  </a:txBody>
                  <a:tcPr>
                    <a:solidFill>
                      <a:srgbClr val="D8CDD1"/>
                    </a:solidFill>
                  </a:tcPr>
                </a:tc>
                <a:tc>
                  <a:txBody>
                    <a:bodyPr/>
                    <a:lstStyle/>
                    <a:p>
                      <a:r>
                        <a:rPr lang="en-US" sz="2000" dirty="0"/>
                        <a:t>For every </a:t>
                      </a:r>
                      <a:r>
                        <a:rPr lang="en-US" sz="2000" i="1" dirty="0"/>
                        <a:t>x</a:t>
                      </a:r>
                      <a:r>
                        <a:rPr lang="en-US" sz="2000" dirty="0"/>
                        <a:t> there is a y for which </a:t>
                      </a:r>
                      <a:r>
                        <a:rPr lang="en-US" sz="2000" i="1" dirty="0"/>
                        <a:t>P</a:t>
                      </a:r>
                      <a:r>
                        <a:rPr lang="en-US" sz="2000" dirty="0"/>
                        <a:t>(</a:t>
                      </a:r>
                      <a:r>
                        <a:rPr lang="en-US" sz="2000" dirty="0" err="1"/>
                        <a:t>x,y</a:t>
                      </a:r>
                      <a:r>
                        <a:rPr lang="en-US" sz="2000" dirty="0"/>
                        <a:t>) is false.</a:t>
                      </a:r>
                    </a:p>
                  </a:txBody>
                  <a:tcPr>
                    <a:solidFill>
                      <a:srgbClr val="D8CDD1"/>
                    </a:solidFill>
                  </a:tcPr>
                </a:tc>
                <a:extLst>
                  <a:ext uri="{0D108BD9-81ED-4DB2-BD59-A6C34878D82A}">
                    <a16:rowId xmlns:a16="http://schemas.microsoft.com/office/drawing/2014/main" val="2132355487"/>
                  </a:ext>
                </a:extLst>
              </a:tr>
              <a:tr h="1152000">
                <a:tc>
                  <a:txBody>
                    <a:bodyPr/>
                    <a:lstStyle/>
                    <a:p>
                      <a:endParaRPr lang="en-IN" sz="2000" dirty="0"/>
                    </a:p>
                  </a:txBody>
                  <a:tcPr>
                    <a:solidFill>
                      <a:srgbClr val="EDE8E9"/>
                    </a:solidFill>
                  </a:tcPr>
                </a:tc>
                <a:tc>
                  <a:txBody>
                    <a:bodyPr/>
                    <a:lstStyle/>
                    <a:p>
                      <a:r>
                        <a:rPr lang="en-US" sz="2000" dirty="0"/>
                        <a:t>There is a pair </a:t>
                      </a:r>
                      <a:r>
                        <a:rPr lang="en-US" sz="2000" i="1" dirty="0"/>
                        <a:t>x, y </a:t>
                      </a:r>
                      <a:r>
                        <a:rPr lang="en-US" sz="2000" dirty="0"/>
                        <a:t>for which </a:t>
                      </a:r>
                      <a:r>
                        <a:rPr lang="en-US" sz="2000" i="1" dirty="0"/>
                        <a:t>P</a:t>
                      </a:r>
                      <a:r>
                        <a:rPr lang="en-US" sz="2000" dirty="0"/>
                        <a:t>(</a:t>
                      </a:r>
                      <a:r>
                        <a:rPr lang="en-US" sz="2000" i="1" dirty="0" err="1"/>
                        <a:t>x,y</a:t>
                      </a:r>
                      <a:r>
                        <a:rPr lang="en-US" sz="2000" dirty="0"/>
                        <a:t>) is true.</a:t>
                      </a:r>
                    </a:p>
                  </a:txBody>
                  <a:tcPr>
                    <a:solidFill>
                      <a:srgbClr val="EDE8E9"/>
                    </a:solidFill>
                  </a:tcPr>
                </a:tc>
                <a:tc>
                  <a:txBody>
                    <a:bodyPr/>
                    <a:lstStyle/>
                    <a:p>
                      <a:r>
                        <a:rPr lang="en-US" sz="2000" i="1" dirty="0"/>
                        <a:t>P</a:t>
                      </a:r>
                      <a:r>
                        <a:rPr lang="en-US" sz="2000" dirty="0"/>
                        <a:t>(</a:t>
                      </a:r>
                      <a:r>
                        <a:rPr lang="en-US" sz="2000" dirty="0" err="1"/>
                        <a:t>x,y</a:t>
                      </a:r>
                      <a:r>
                        <a:rPr lang="en-US" sz="2000" dirty="0"/>
                        <a:t>) is false for every pair </a:t>
                      </a:r>
                      <a:r>
                        <a:rPr lang="en-US" sz="2000" i="1" dirty="0" err="1"/>
                        <a:t>x,y</a:t>
                      </a:r>
                      <a:endParaRPr lang="en-US" sz="2000" i="1" dirty="0"/>
                    </a:p>
                  </a:txBody>
                  <a:tcPr>
                    <a:solidFill>
                      <a:srgbClr val="EDE8E9"/>
                    </a:solidFill>
                  </a:tcPr>
                </a:tc>
                <a:extLst>
                  <a:ext uri="{0D108BD9-81ED-4DB2-BD59-A6C34878D82A}">
                    <a16:rowId xmlns:a16="http://schemas.microsoft.com/office/drawing/2014/main" val="1798744570"/>
                  </a:ext>
                </a:extLst>
              </a:tr>
            </a:tbl>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943594102"/>
              </p:ext>
            </p:extLst>
          </p:nvPr>
        </p:nvGraphicFramePr>
        <p:xfrm>
          <a:off x="1028700" y="2286000"/>
          <a:ext cx="1676400" cy="990600"/>
        </p:xfrm>
        <a:graphic>
          <a:graphicData uri="http://schemas.openxmlformats.org/presentationml/2006/ole">
            <mc:AlternateContent xmlns:mc="http://schemas.openxmlformats.org/markup-compatibility/2006">
              <mc:Choice xmlns:v="urn:schemas-microsoft-com:vml" Requires="v">
                <p:oleObj spid="_x0000_s49240" name="Equation" r:id="rId3" imgW="838080" imgH="495000" progId="Equation.DSMT4">
                  <p:embed/>
                </p:oleObj>
              </mc:Choice>
              <mc:Fallback>
                <p:oleObj name="Equation" r:id="rId3" imgW="838080" imgH="495000" progId="Equation.DSMT4">
                  <p:embed/>
                  <p:pic>
                    <p:nvPicPr>
                      <p:cNvPr id="34" name="Object 5"/>
                      <p:cNvPicPr/>
                      <p:nvPr/>
                    </p:nvPicPr>
                    <p:blipFill>
                      <a:blip r:embed="rId4"/>
                      <a:stretch>
                        <a:fillRect/>
                      </a:stretch>
                    </p:blipFill>
                    <p:spPr>
                      <a:xfrm>
                        <a:off x="1028700" y="2286000"/>
                        <a:ext cx="1676400" cy="990600"/>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07453913"/>
              </p:ext>
            </p:extLst>
          </p:nvPr>
        </p:nvGraphicFramePr>
        <p:xfrm>
          <a:off x="1028700" y="3479800"/>
          <a:ext cx="1676400" cy="482600"/>
        </p:xfrm>
        <a:graphic>
          <a:graphicData uri="http://schemas.openxmlformats.org/presentationml/2006/ole">
            <mc:AlternateContent xmlns:mc="http://schemas.openxmlformats.org/markup-compatibility/2006">
              <mc:Choice xmlns:v="urn:schemas-microsoft-com:vml" Requires="v">
                <p:oleObj spid="_x0000_s49241" name="Equation" r:id="rId5" imgW="838080" imgH="241200" progId="Equation.DSMT4">
                  <p:embed/>
                </p:oleObj>
              </mc:Choice>
              <mc:Fallback>
                <p:oleObj name="Equation" r:id="rId5" imgW="838080" imgH="241200" progId="Equation.DSMT4">
                  <p:embed/>
                  <p:pic>
                    <p:nvPicPr>
                      <p:cNvPr id="5" name="Object 5"/>
                      <p:cNvPicPr/>
                      <p:nvPr/>
                    </p:nvPicPr>
                    <p:blipFill>
                      <a:blip r:embed="rId6"/>
                      <a:stretch>
                        <a:fillRect/>
                      </a:stretch>
                    </p:blipFill>
                    <p:spPr>
                      <a:xfrm>
                        <a:off x="1028700" y="3479800"/>
                        <a:ext cx="1676400" cy="482600"/>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499550789"/>
              </p:ext>
            </p:extLst>
          </p:nvPr>
        </p:nvGraphicFramePr>
        <p:xfrm>
          <a:off x="1054100" y="4241800"/>
          <a:ext cx="1625600" cy="482600"/>
        </p:xfrm>
        <a:graphic>
          <a:graphicData uri="http://schemas.openxmlformats.org/presentationml/2006/ole">
            <mc:AlternateContent xmlns:mc="http://schemas.openxmlformats.org/markup-compatibility/2006">
              <mc:Choice xmlns:v="urn:schemas-microsoft-com:vml" Requires="v">
                <p:oleObj spid="_x0000_s49242" name="Equation" r:id="rId7" imgW="812520" imgH="241200" progId="Equation.DSMT4">
                  <p:embed/>
                </p:oleObj>
              </mc:Choice>
              <mc:Fallback>
                <p:oleObj name="Equation" r:id="rId7" imgW="812520" imgH="241200" progId="Equation.DSMT4">
                  <p:embed/>
                  <p:pic>
                    <p:nvPicPr>
                      <p:cNvPr id="6" name="Object 5"/>
                      <p:cNvPicPr/>
                      <p:nvPr/>
                    </p:nvPicPr>
                    <p:blipFill>
                      <a:blip r:embed="rId8"/>
                      <a:stretch>
                        <a:fillRect/>
                      </a:stretch>
                    </p:blipFill>
                    <p:spPr>
                      <a:xfrm>
                        <a:off x="1054100" y="4241800"/>
                        <a:ext cx="1625600" cy="48260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054939773"/>
              </p:ext>
            </p:extLst>
          </p:nvPr>
        </p:nvGraphicFramePr>
        <p:xfrm>
          <a:off x="1079500" y="4953000"/>
          <a:ext cx="1574800" cy="990600"/>
        </p:xfrm>
        <a:graphic>
          <a:graphicData uri="http://schemas.openxmlformats.org/presentationml/2006/ole">
            <mc:AlternateContent xmlns:mc="http://schemas.openxmlformats.org/markup-compatibility/2006">
              <mc:Choice xmlns:v="urn:schemas-microsoft-com:vml" Requires="v">
                <p:oleObj spid="_x0000_s49243" name="Equation" r:id="rId9" imgW="787320" imgH="495000" progId="Equation.DSMT4">
                  <p:embed/>
                </p:oleObj>
              </mc:Choice>
              <mc:Fallback>
                <p:oleObj name="Equation" r:id="rId9" imgW="787320" imgH="495000" progId="Equation.DSMT4">
                  <p:embed/>
                  <p:pic>
                    <p:nvPicPr>
                      <p:cNvPr id="5" name="Object 5"/>
                      <p:cNvPicPr/>
                      <p:nvPr/>
                    </p:nvPicPr>
                    <p:blipFill>
                      <a:blip r:embed="rId10"/>
                      <a:stretch>
                        <a:fillRect/>
                      </a:stretch>
                    </p:blipFill>
                    <p:spPr>
                      <a:xfrm>
                        <a:off x="1079500" y="4953000"/>
                        <a:ext cx="1574800" cy="990600"/>
                      </a:xfrm>
                      <a:prstGeom prst="rect">
                        <a:avLst/>
                      </a:prstGeom>
                    </p:spPr>
                  </p:pic>
                </p:oleObj>
              </mc:Fallback>
            </mc:AlternateContent>
          </a:graphicData>
        </a:graphic>
      </p:graphicFrame>
    </p:spTree>
    <p:extLst>
      <p:ext uri="{BB962C8B-B14F-4D97-AF65-F5344CB8AC3E}">
        <p14:creationId xmlns:p14="http://schemas.microsoft.com/office/powerpoint/2010/main" val="52572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Nested Quantifiers into English</a:t>
            </a:r>
            <a:endParaRPr lang="en-IN" sz="1500" dirty="0"/>
          </a:p>
        </p:txBody>
      </p:sp>
      <p:sp>
        <p:nvSpPr>
          <p:cNvPr id="3" name="Content Placeholder 2"/>
          <p:cNvSpPr>
            <a:spLocks noGrp="1"/>
          </p:cNvSpPr>
          <p:nvPr>
            <p:ph idx="1"/>
          </p:nvPr>
        </p:nvSpPr>
        <p:spPr>
          <a:xfrm>
            <a:off x="457200" y="1295400"/>
            <a:ext cx="8229600" cy="533400"/>
          </a:xfrm>
        </p:spPr>
        <p:txBody>
          <a:bodyPr/>
          <a:lstStyle/>
          <a:p>
            <a:pPr marL="274320" lvl="1" indent="-274320">
              <a:spcBef>
                <a:spcPts val="800"/>
              </a:spcBef>
              <a:buClr>
                <a:schemeClr val="accent3"/>
              </a:buClr>
              <a:buSzPct val="95000"/>
              <a:buNone/>
            </a:pPr>
            <a:r>
              <a:rPr lang="en-US" sz="2400" b="1" dirty="0"/>
              <a:t>Example </a:t>
            </a:r>
            <a:r>
              <a:rPr lang="en-US" sz="2400" b="1" dirty="0">
                <a:latin typeface="Cambria Math" pitchFamily="18" charset="0"/>
                <a:ea typeface="Cambria Math" pitchFamily="18" charset="0"/>
              </a:rPr>
              <a:t>1</a:t>
            </a:r>
            <a:r>
              <a:rPr lang="en-US" sz="2400" dirty="0"/>
              <a:t>: Translate the statement </a:t>
            </a:r>
          </a:p>
        </p:txBody>
      </p:sp>
      <p:graphicFrame>
        <p:nvGraphicFramePr>
          <p:cNvPr id="8" name="Object 3"/>
          <p:cNvGraphicFramePr>
            <a:graphicFrameLocks noChangeAspect="1"/>
          </p:cNvGraphicFramePr>
          <p:nvPr>
            <p:extLst>
              <p:ext uri="{D42A27DB-BD31-4B8C-83A1-F6EECF244321}">
                <p14:modId xmlns:p14="http://schemas.microsoft.com/office/powerpoint/2010/main" val="119074215"/>
              </p:ext>
            </p:extLst>
          </p:nvPr>
        </p:nvGraphicFramePr>
        <p:xfrm>
          <a:off x="1752600" y="1831623"/>
          <a:ext cx="4394160" cy="609120"/>
        </p:xfrm>
        <a:graphic>
          <a:graphicData uri="http://schemas.openxmlformats.org/presentationml/2006/ole">
            <mc:AlternateContent xmlns:mc="http://schemas.openxmlformats.org/markup-compatibility/2006">
              <mc:Choice xmlns:v="urn:schemas-microsoft-com:vml" Requires="v">
                <p:oleObj spid="_x0000_s36148" name="Equation" r:id="rId3" imgW="2197080" imgH="304560" progId="Equation.DSMT4">
                  <p:embed/>
                </p:oleObj>
              </mc:Choice>
              <mc:Fallback>
                <p:oleObj name="Equation" r:id="rId3" imgW="2197080" imgH="304560" progId="Equation.DSMT4">
                  <p:embed/>
                  <p:pic>
                    <p:nvPicPr>
                      <p:cNvPr id="0" name=""/>
                      <p:cNvPicPr/>
                      <p:nvPr/>
                    </p:nvPicPr>
                    <p:blipFill>
                      <a:blip r:embed="rId4"/>
                      <a:stretch>
                        <a:fillRect/>
                      </a:stretch>
                    </p:blipFill>
                    <p:spPr>
                      <a:xfrm>
                        <a:off x="1752600" y="1831623"/>
                        <a:ext cx="4394160" cy="60912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2514600"/>
          </a:xfrm>
        </p:spPr>
        <p:txBody>
          <a:bodyPr/>
          <a:lstStyle/>
          <a:p>
            <a:pPr marL="274320" lvl="1" indent="-274320">
              <a:spcBef>
                <a:spcPts val="300"/>
              </a:spcBef>
              <a:buClr>
                <a:schemeClr val="accent3"/>
              </a:buClr>
              <a:buSzPct val="95000"/>
              <a:buNone/>
            </a:pPr>
            <a:r>
              <a:rPr lang="en-US" sz="2400" dirty="0"/>
              <a:t>where C(x) is “</a:t>
            </a:r>
            <a:r>
              <a:rPr lang="en-US" sz="2400" i="1" dirty="0"/>
              <a:t>x</a:t>
            </a:r>
            <a:r>
              <a:rPr lang="en-US" sz="2400" dirty="0"/>
              <a:t> has a computer,” and </a:t>
            </a:r>
            <a:r>
              <a:rPr lang="en-US" sz="2400" i="1" dirty="0"/>
              <a:t>F</a:t>
            </a:r>
            <a:r>
              <a:rPr lang="en-US" sz="2400" dirty="0"/>
              <a:t>(</a:t>
            </a:r>
            <a:r>
              <a:rPr lang="en-US" sz="2400" i="1" dirty="0" err="1"/>
              <a:t>x</a:t>
            </a:r>
            <a:r>
              <a:rPr lang="en-US" sz="2400" dirty="0" err="1"/>
              <a:t>,</a:t>
            </a:r>
            <a:r>
              <a:rPr lang="en-US" sz="2400" i="1" dirty="0" err="1"/>
              <a:t>y</a:t>
            </a:r>
            <a:r>
              <a:rPr lang="en-US" sz="2400" dirty="0"/>
              <a:t>) is “</a:t>
            </a:r>
            <a:r>
              <a:rPr lang="en-US" sz="2400" i="1" dirty="0"/>
              <a:t>x</a:t>
            </a:r>
            <a:r>
              <a:rPr lang="en-US" sz="2400" dirty="0"/>
              <a:t> and </a:t>
            </a:r>
            <a:r>
              <a:rPr lang="en-US" sz="2400" i="1" dirty="0"/>
              <a:t>y</a:t>
            </a:r>
            <a:r>
              <a:rPr lang="en-US" sz="2400" dirty="0"/>
              <a:t> are friends,” and the domain for both </a:t>
            </a:r>
            <a:r>
              <a:rPr lang="en-US" sz="2400" i="1" dirty="0"/>
              <a:t>x</a:t>
            </a:r>
            <a:r>
              <a:rPr lang="en-US" sz="2400" dirty="0"/>
              <a:t> and </a:t>
            </a:r>
            <a:r>
              <a:rPr lang="en-US" sz="2400" i="1" dirty="0"/>
              <a:t>y</a:t>
            </a:r>
            <a:r>
              <a:rPr lang="en-US" sz="2400" dirty="0"/>
              <a:t> consists of all students in your school.</a:t>
            </a:r>
          </a:p>
          <a:p>
            <a:pPr marL="274320" lvl="1" indent="-274320">
              <a:spcBef>
                <a:spcPts val="300"/>
              </a:spcBef>
              <a:buClr>
                <a:schemeClr val="accent3"/>
              </a:buClr>
              <a:buSzPct val="95000"/>
              <a:buNone/>
            </a:pPr>
            <a:r>
              <a:rPr lang="en-US" sz="2400" b="1" dirty="0"/>
              <a:t>	Solution</a:t>
            </a:r>
            <a:r>
              <a:rPr lang="en-US" sz="2400" dirty="0"/>
              <a:t>: Every student in your school has a computer or has a friend who has a computer.</a:t>
            </a:r>
          </a:p>
          <a:p>
            <a:pPr marL="274320" lvl="1" indent="-274320">
              <a:spcBef>
                <a:spcPts val="300"/>
              </a:spcBef>
              <a:buClr>
                <a:schemeClr val="accent3"/>
              </a:buClr>
              <a:buSzPct val="95000"/>
              <a:buNone/>
            </a:pPr>
            <a:r>
              <a:rPr lang="en-US" sz="2400" b="1" dirty="0"/>
              <a:t>Example </a:t>
            </a:r>
            <a:r>
              <a:rPr lang="en-US" sz="2400" b="1" dirty="0">
                <a:ea typeface="Cambria Math" pitchFamily="18" charset="0"/>
              </a:rPr>
              <a:t>2</a:t>
            </a:r>
            <a:r>
              <a:rPr lang="en-US" sz="2400" dirty="0"/>
              <a:t>: </a:t>
            </a:r>
            <a:r>
              <a:rPr lang="en-US" sz="2400" dirty="0">
                <a:sym typeface="Symbol"/>
              </a:rPr>
              <a:t>Translate the statement</a:t>
            </a:r>
            <a:endParaRPr lang="en-US" sz="2400" i="1" dirty="0">
              <a:ea typeface="Cambria Math"/>
              <a:sym typeface="Symbo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3053982807"/>
              </p:ext>
            </p:extLst>
          </p:nvPr>
        </p:nvGraphicFramePr>
        <p:xfrm>
          <a:off x="939800" y="5147733"/>
          <a:ext cx="6451600" cy="609600"/>
        </p:xfrm>
        <a:graphic>
          <a:graphicData uri="http://schemas.openxmlformats.org/presentationml/2006/ole">
            <mc:AlternateContent xmlns:mc="http://schemas.openxmlformats.org/markup-compatibility/2006">
              <mc:Choice xmlns:v="urn:schemas-microsoft-com:vml" Requires="v">
                <p:oleObj spid="_x0000_s36149" name="Equation" r:id="rId5" imgW="3225600" imgH="304560" progId="Equation.DSMT4">
                  <p:embed/>
                </p:oleObj>
              </mc:Choice>
              <mc:Fallback>
                <p:oleObj name="Equation" r:id="rId5" imgW="3225600" imgH="304560" progId="Equation.DSMT4">
                  <p:embed/>
                  <p:pic>
                    <p:nvPicPr>
                      <p:cNvPr id="8" name="Object 7"/>
                      <p:cNvPicPr/>
                      <p:nvPr/>
                    </p:nvPicPr>
                    <p:blipFill>
                      <a:blip r:embed="rId6"/>
                      <a:stretch>
                        <a:fillRect/>
                      </a:stretch>
                    </p:blipFill>
                    <p:spPr>
                      <a:xfrm>
                        <a:off x="939800" y="5147733"/>
                        <a:ext cx="6451600" cy="609600"/>
                      </a:xfrm>
                      <a:prstGeom prst="rect">
                        <a:avLst/>
                      </a:prstGeom>
                    </p:spPr>
                  </p:pic>
                </p:oleObj>
              </mc:Fallback>
            </mc:AlternateContent>
          </a:graphicData>
        </a:graphic>
      </p:graphicFrame>
      <p:sp>
        <p:nvSpPr>
          <p:cNvPr id="5" name="Content Placeholder 6"/>
          <p:cNvSpPr>
            <a:spLocks noGrp="1"/>
          </p:cNvSpPr>
          <p:nvPr>
            <p:ph idx="14"/>
          </p:nvPr>
        </p:nvSpPr>
        <p:spPr>
          <a:xfrm>
            <a:off x="457200" y="5760156"/>
            <a:ext cx="8229600" cy="762000"/>
          </a:xfrm>
        </p:spPr>
        <p:txBody>
          <a:bodyPr/>
          <a:lstStyle/>
          <a:p>
            <a:r>
              <a:rPr lang="en-US" sz="2400" b="1" dirty="0"/>
              <a:t>Solution</a:t>
            </a:r>
            <a:r>
              <a:rPr lang="en-US" sz="2400" dirty="0"/>
              <a:t>: There is a student none of whose friends are also friends with each other.</a:t>
            </a:r>
          </a:p>
        </p:txBody>
      </p:sp>
    </p:spTree>
    <p:extLst>
      <p:ext uri="{BB962C8B-B14F-4D97-AF65-F5344CB8AC3E}">
        <p14:creationId xmlns:p14="http://schemas.microsoft.com/office/powerpoint/2010/main" val="3498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Not Enough</a:t>
            </a:r>
          </a:p>
        </p:txBody>
      </p:sp>
      <p:sp>
        <p:nvSpPr>
          <p:cNvPr id="3" name="Content Placeholder 2"/>
          <p:cNvSpPr>
            <a:spLocks noGrp="1"/>
          </p:cNvSpPr>
          <p:nvPr>
            <p:ph idx="1"/>
          </p:nvPr>
        </p:nvSpPr>
        <p:spPr/>
        <p:txBody>
          <a:bodyPr/>
          <a:lstStyle/>
          <a:p>
            <a:r>
              <a:rPr lang="en-US" dirty="0"/>
              <a:t>If we have:</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a:t>
            </a:r>
          </a:p>
          <a:p>
            <a:r>
              <a:rPr lang="en-US" dirty="0"/>
              <a:t>Later we’ll see how to draw inferences.</a:t>
            </a:r>
          </a:p>
        </p:txBody>
      </p:sp>
    </p:spTree>
    <p:extLst>
      <p:ext uri="{BB962C8B-B14F-4D97-AF65-F5344CB8AC3E}">
        <p14:creationId xmlns:p14="http://schemas.microsoft.com/office/powerpoint/2010/main" val="307552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Mathematical Statements into Predicate Logic</a:t>
            </a:r>
          </a:p>
        </p:txBody>
      </p:sp>
      <p:sp>
        <p:nvSpPr>
          <p:cNvPr id="3" name="Content Placeholder 2"/>
          <p:cNvSpPr>
            <a:spLocks noGrp="1"/>
          </p:cNvSpPr>
          <p:nvPr>
            <p:ph idx="1"/>
          </p:nvPr>
        </p:nvSpPr>
        <p:spPr>
          <a:xfrm>
            <a:off x="457200" y="1295400"/>
            <a:ext cx="8229600" cy="3810000"/>
          </a:xfrm>
        </p:spPr>
        <p:txBody>
          <a:bodyPr/>
          <a:lstStyle/>
          <a:p>
            <a:pPr>
              <a:spcBef>
                <a:spcPts val="300"/>
              </a:spcBef>
            </a:pPr>
            <a:r>
              <a:rPr lang="en-US" sz="2400" b="1" dirty="0"/>
              <a:t> Example </a:t>
            </a:r>
            <a:r>
              <a:rPr lang="en-US" sz="2400" dirty="0">
                <a:latin typeface="Cambria Math" pitchFamily="18" charset="0"/>
                <a:ea typeface="Cambria Math" pitchFamily="18" charset="0"/>
              </a:rPr>
              <a:t>:</a:t>
            </a:r>
            <a:r>
              <a:rPr lang="en-US" sz="2400" dirty="0"/>
              <a:t> Translate “The sum of two positive integers is always positive” into a logical expression.</a:t>
            </a:r>
          </a:p>
          <a:p>
            <a:pPr>
              <a:spcBef>
                <a:spcPts val="300"/>
              </a:spcBef>
            </a:pPr>
            <a:r>
              <a:rPr lang="en-US" sz="2400" b="1" dirty="0"/>
              <a:t>  Solution</a:t>
            </a:r>
            <a:r>
              <a:rPr lang="en-US" sz="2400" dirty="0"/>
              <a:t>:</a:t>
            </a:r>
          </a:p>
          <a:p>
            <a:pPr marL="850392" lvl="1" indent="-457200">
              <a:spcBef>
                <a:spcPts val="300"/>
              </a:spcBef>
              <a:buClr>
                <a:schemeClr val="tx1"/>
              </a:buClr>
              <a:buFont typeface="+mj-lt"/>
              <a:buAutoNum type="arabicPeriod"/>
            </a:pPr>
            <a:r>
              <a:rPr lang="en-US" sz="2000" dirty="0"/>
              <a:t>Rewrite the statement to make the implied quantifiers and domains explicit:</a:t>
            </a:r>
            <a:br>
              <a:rPr lang="en-US" sz="2000" dirty="0"/>
            </a:br>
            <a:r>
              <a:rPr lang="en-US" sz="2000" dirty="0"/>
              <a:t>“For every two integers, if these integers are both positive, then the sum of these integers is positive.”</a:t>
            </a:r>
          </a:p>
          <a:p>
            <a:pPr marL="850392" lvl="1" indent="-457200">
              <a:spcBef>
                <a:spcPts val="300"/>
              </a:spcBef>
              <a:buClr>
                <a:schemeClr val="tx1"/>
              </a:buClr>
              <a:buFont typeface="+mj-lt"/>
              <a:buAutoNum type="arabicPeriod"/>
            </a:pPr>
            <a:r>
              <a:rPr lang="en-US" sz="2000" dirty="0"/>
              <a:t>Introduce the variables </a:t>
            </a:r>
            <a:r>
              <a:rPr lang="en-US" sz="2000" i="1" dirty="0"/>
              <a:t>x</a:t>
            </a:r>
            <a:r>
              <a:rPr lang="en-US" sz="2000" dirty="0"/>
              <a:t> and </a:t>
            </a:r>
            <a:r>
              <a:rPr lang="en-US" sz="2000" i="1" dirty="0"/>
              <a:t>y</a:t>
            </a:r>
            <a:r>
              <a:rPr lang="en-US" sz="2000" dirty="0"/>
              <a:t>, and specify the domain, to obtain:</a:t>
            </a:r>
            <a:br>
              <a:rPr lang="en-US" sz="2000" dirty="0"/>
            </a:br>
            <a:r>
              <a:rPr lang="en-US" sz="2000" dirty="0"/>
              <a:t>“For all positive integers </a:t>
            </a:r>
            <a:r>
              <a:rPr lang="en-US" sz="2000" i="1" dirty="0"/>
              <a:t>x</a:t>
            </a:r>
            <a:r>
              <a:rPr lang="en-US" sz="2000" dirty="0"/>
              <a:t> and </a:t>
            </a:r>
            <a:r>
              <a:rPr lang="en-US" sz="2000" i="1" dirty="0"/>
              <a:t>y</a:t>
            </a:r>
            <a:r>
              <a:rPr lang="en-US" sz="2000" dirty="0"/>
              <a:t>, </a:t>
            </a:r>
            <a:r>
              <a:rPr lang="en-US" sz="2000" i="1" dirty="0"/>
              <a:t>x</a:t>
            </a:r>
            <a:r>
              <a:rPr lang="en-US" sz="2000" dirty="0"/>
              <a:t> </a:t>
            </a:r>
            <a:r>
              <a:rPr lang="en-US" sz="2000" i="1" dirty="0"/>
              <a:t>+ y</a:t>
            </a:r>
            <a:r>
              <a:rPr lang="en-US" sz="2000" dirty="0"/>
              <a:t> is positive.”</a:t>
            </a:r>
          </a:p>
          <a:p>
            <a:pPr marL="850392" lvl="1" indent="-457200">
              <a:spcBef>
                <a:spcPts val="300"/>
              </a:spcBef>
              <a:buClr>
                <a:schemeClr val="tx1"/>
              </a:buClr>
              <a:buFont typeface="+mj-lt"/>
              <a:buAutoNum type="arabicPeriod"/>
            </a:pPr>
            <a:r>
              <a:rPr lang="en-US" sz="2000" dirty="0"/>
              <a:t>The result is:</a:t>
            </a:r>
            <a:endParaRPr lang="en-IN" sz="2000" dirty="0"/>
          </a:p>
        </p:txBody>
      </p:sp>
      <p:sp>
        <p:nvSpPr>
          <p:cNvPr id="4" name="Content Placeholder 3"/>
          <p:cNvSpPr>
            <a:spLocks noGrp="1"/>
          </p:cNvSpPr>
          <p:nvPr>
            <p:ph idx="13"/>
          </p:nvPr>
        </p:nvSpPr>
        <p:spPr>
          <a:xfrm>
            <a:off x="457200" y="5943600"/>
            <a:ext cx="8229600" cy="381000"/>
          </a:xfrm>
        </p:spPr>
        <p:txBody>
          <a:bodyPr/>
          <a:lstStyle/>
          <a:p>
            <a:pPr marL="849600" lvl="2" indent="0">
              <a:buClrTx/>
              <a:buNone/>
            </a:pPr>
            <a:r>
              <a:rPr lang="en-US" sz="2000" dirty="0">
                <a:latin typeface="Cambria Math"/>
                <a:ea typeface="Cambria Math"/>
              </a:rPr>
              <a:t> where the domain of both variables consists of all integers</a:t>
            </a:r>
            <a:endParaRPr lang="en-US" sz="2000" dirty="0"/>
          </a:p>
        </p:txBody>
      </p:sp>
      <p:graphicFrame>
        <p:nvGraphicFramePr>
          <p:cNvPr id="7" name="Object 4"/>
          <p:cNvGraphicFramePr>
            <a:graphicFrameLocks noChangeAspect="1"/>
          </p:cNvGraphicFramePr>
          <p:nvPr>
            <p:extLst>
              <p:ext uri="{D42A27DB-BD31-4B8C-83A1-F6EECF244321}">
                <p14:modId xmlns:p14="http://schemas.microsoft.com/office/powerpoint/2010/main" val="1212181888"/>
              </p:ext>
            </p:extLst>
          </p:nvPr>
        </p:nvGraphicFramePr>
        <p:xfrm>
          <a:off x="1562100" y="5308600"/>
          <a:ext cx="4775200" cy="508000"/>
        </p:xfrm>
        <a:graphic>
          <a:graphicData uri="http://schemas.openxmlformats.org/presentationml/2006/ole">
            <mc:AlternateContent xmlns:mc="http://schemas.openxmlformats.org/markup-compatibility/2006">
              <mc:Choice xmlns:v="urn:schemas-microsoft-com:vml" Requires="v">
                <p:oleObj spid="_x0000_s37017" name="Equation" r:id="rId3" imgW="2387520" imgH="253800" progId="Equation.DSMT4">
                  <p:embed/>
                </p:oleObj>
              </mc:Choice>
              <mc:Fallback>
                <p:oleObj name="Equation" r:id="rId3" imgW="2387520" imgH="253800" progId="Equation.DSMT4">
                  <p:embed/>
                  <p:pic>
                    <p:nvPicPr>
                      <p:cNvPr id="8" name="Object 3"/>
                      <p:cNvPicPr/>
                      <p:nvPr/>
                    </p:nvPicPr>
                    <p:blipFill>
                      <a:blip r:embed="rId4"/>
                      <a:stretch>
                        <a:fillRect/>
                      </a:stretch>
                    </p:blipFill>
                    <p:spPr>
                      <a:xfrm>
                        <a:off x="1562100" y="5308600"/>
                        <a:ext cx="4775200" cy="508000"/>
                      </a:xfrm>
                      <a:prstGeom prst="rect">
                        <a:avLst/>
                      </a:prstGeom>
                    </p:spPr>
                  </p:pic>
                </p:oleObj>
              </mc:Fallback>
            </mc:AlternateContent>
          </a:graphicData>
        </a:graphic>
      </p:graphicFrame>
    </p:spTree>
    <p:extLst>
      <p:ext uri="{BB962C8B-B14F-4D97-AF65-F5344CB8AC3E}">
        <p14:creationId xmlns:p14="http://schemas.microsoft.com/office/powerpoint/2010/main" val="2990090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English into Logical Expressions Example</a:t>
            </a:r>
            <a:endParaRPr lang="en-IN" sz="1500" dirty="0"/>
          </a:p>
        </p:txBody>
      </p:sp>
      <p:sp>
        <p:nvSpPr>
          <p:cNvPr id="3" name="Content Placeholder 2"/>
          <p:cNvSpPr>
            <a:spLocks noGrp="1"/>
          </p:cNvSpPr>
          <p:nvPr>
            <p:ph idx="1"/>
          </p:nvPr>
        </p:nvSpPr>
        <p:spPr>
          <a:xfrm>
            <a:off x="457200" y="1295400"/>
            <a:ext cx="8460000" cy="4572000"/>
          </a:xfrm>
        </p:spPr>
        <p:txBody>
          <a:bodyPr/>
          <a:lstStyle/>
          <a:p>
            <a:r>
              <a:rPr lang="en-US" sz="2800" b="1" dirty="0"/>
              <a:t>Example</a:t>
            </a:r>
            <a:r>
              <a:rPr lang="en-US" sz="2800" dirty="0"/>
              <a:t>: Use quantifiers to express the statement “There is a woman who has taken a flight on every airline in the world.”</a:t>
            </a:r>
          </a:p>
          <a:p>
            <a:r>
              <a:rPr lang="en-US" sz="2800" b="1" dirty="0"/>
              <a:t>Solution</a:t>
            </a:r>
            <a:r>
              <a:rPr lang="en-US" sz="2800" dirty="0"/>
              <a:t>:</a:t>
            </a:r>
          </a:p>
          <a:p>
            <a:pPr marL="850392" lvl="1" indent="-457200">
              <a:buClr>
                <a:schemeClr val="tx1"/>
              </a:buClr>
              <a:buFont typeface="+mj-lt"/>
              <a:buAutoNum type="arabicPeriod"/>
            </a:pPr>
            <a:r>
              <a:rPr lang="en-US" sz="2400" dirty="0"/>
              <a:t>Let </a:t>
            </a:r>
            <a:r>
              <a:rPr lang="en-US" sz="2400" i="1" dirty="0">
                <a:ea typeface="Cambria Math" pitchFamily="18" charset="0"/>
              </a:rPr>
              <a:t>P(</a:t>
            </a:r>
            <a:r>
              <a:rPr lang="en-US" sz="2400" i="1" dirty="0" err="1">
                <a:ea typeface="Cambria Math" pitchFamily="18" charset="0"/>
              </a:rPr>
              <a:t>w,f</a:t>
            </a:r>
            <a:r>
              <a:rPr lang="en-US" sz="2400" i="1" dirty="0">
                <a:ea typeface="Cambria Math" pitchFamily="18" charset="0"/>
              </a:rPr>
              <a:t>)</a:t>
            </a:r>
            <a:r>
              <a:rPr lang="en-US" sz="2400" dirty="0"/>
              <a:t> be “</a:t>
            </a:r>
            <a:r>
              <a:rPr lang="en-US" sz="2400" i="1" dirty="0">
                <a:ea typeface="Cambria Math" pitchFamily="18" charset="0"/>
              </a:rPr>
              <a:t>w</a:t>
            </a:r>
            <a:r>
              <a:rPr lang="en-US" sz="2400" dirty="0"/>
              <a:t> has taken </a:t>
            </a:r>
            <a:r>
              <a:rPr lang="en-US" sz="2400" i="1" dirty="0">
                <a:ea typeface="Cambria Math" pitchFamily="18" charset="0"/>
              </a:rPr>
              <a:t>f  </a:t>
            </a:r>
            <a:r>
              <a:rPr lang="en-US" sz="2400" dirty="0"/>
              <a:t>” and </a:t>
            </a:r>
            <a:r>
              <a:rPr lang="en-US" sz="2400" i="1" dirty="0">
                <a:ea typeface="Cambria Math" pitchFamily="18" charset="0"/>
              </a:rPr>
              <a:t>Q</a:t>
            </a:r>
            <a:r>
              <a:rPr lang="en-US" sz="2400" dirty="0">
                <a:ea typeface="Cambria Math" pitchFamily="18" charset="0"/>
              </a:rPr>
              <a:t>(</a:t>
            </a:r>
            <a:r>
              <a:rPr lang="en-US" sz="2400" i="1" dirty="0" err="1">
                <a:ea typeface="Cambria Math" pitchFamily="18" charset="0"/>
              </a:rPr>
              <a:t>f,a</a:t>
            </a:r>
            <a:r>
              <a:rPr lang="en-US" sz="2400" dirty="0">
                <a:ea typeface="Cambria Math" pitchFamily="18" charset="0"/>
              </a:rPr>
              <a:t>)</a:t>
            </a:r>
            <a:r>
              <a:rPr lang="en-US" sz="2400" i="1" dirty="0">
                <a:ea typeface="Cambria Math" pitchFamily="18" charset="0"/>
              </a:rPr>
              <a:t> </a:t>
            </a:r>
            <a:r>
              <a:rPr lang="en-US" sz="2400" dirty="0"/>
              <a:t>be “</a:t>
            </a:r>
            <a:r>
              <a:rPr lang="en-US" sz="2400" i="1" dirty="0">
                <a:ea typeface="Cambria Math" pitchFamily="18" charset="0"/>
              </a:rPr>
              <a:t>f</a:t>
            </a:r>
            <a:r>
              <a:rPr lang="en-US" sz="2400" dirty="0"/>
              <a:t>  is a flight on </a:t>
            </a:r>
            <a:r>
              <a:rPr lang="en-US" sz="2400" i="1" dirty="0">
                <a:ea typeface="Cambria Math" pitchFamily="18" charset="0"/>
              </a:rPr>
              <a:t>a .</a:t>
            </a:r>
            <a:r>
              <a:rPr lang="en-US" sz="2400" dirty="0"/>
              <a:t>” </a:t>
            </a:r>
          </a:p>
          <a:p>
            <a:pPr marL="850392" lvl="1" indent="-457200">
              <a:buClr>
                <a:schemeClr val="tx1"/>
              </a:buClr>
              <a:buFont typeface="+mj-lt"/>
              <a:buAutoNum type="arabicPeriod"/>
            </a:pPr>
            <a:r>
              <a:rPr lang="en-US" sz="2400" dirty="0"/>
              <a:t>The domain of </a:t>
            </a:r>
            <a:r>
              <a:rPr lang="en-US" sz="2400" i="1" dirty="0"/>
              <a:t>w</a:t>
            </a:r>
            <a:r>
              <a:rPr lang="en-US" sz="2400" dirty="0"/>
              <a:t> is all women, the domain of </a:t>
            </a:r>
            <a:r>
              <a:rPr lang="en-US" sz="2400" i="1" dirty="0"/>
              <a:t>f</a:t>
            </a:r>
            <a:r>
              <a:rPr lang="en-US" sz="2400" dirty="0"/>
              <a:t> is all flights, and the domain of </a:t>
            </a:r>
            <a:r>
              <a:rPr lang="en-US" sz="2400" i="1" dirty="0"/>
              <a:t>a</a:t>
            </a:r>
            <a:r>
              <a:rPr lang="en-US" sz="2400" dirty="0"/>
              <a:t> is all airlines.</a:t>
            </a:r>
          </a:p>
          <a:p>
            <a:pPr marL="850392" lvl="1" indent="-457200">
              <a:buClr>
                <a:schemeClr val="tx1"/>
              </a:buClr>
              <a:buFont typeface="+mj-lt"/>
              <a:buAutoNum type="arabicPeriod"/>
            </a:pPr>
            <a:r>
              <a:rPr lang="en-US" sz="2400" dirty="0"/>
              <a:t>Then the statement can be expressed as:</a:t>
            </a:r>
          </a:p>
        </p:txBody>
      </p:sp>
      <p:graphicFrame>
        <p:nvGraphicFramePr>
          <p:cNvPr id="4" name="Object 3"/>
          <p:cNvGraphicFramePr>
            <a:graphicFrameLocks noChangeAspect="1"/>
          </p:cNvGraphicFramePr>
          <p:nvPr>
            <p:extLst>
              <p:ext uri="{D42A27DB-BD31-4B8C-83A1-F6EECF244321}">
                <p14:modId xmlns:p14="http://schemas.microsoft.com/office/powerpoint/2010/main" val="2945767012"/>
              </p:ext>
            </p:extLst>
          </p:nvPr>
        </p:nvGraphicFramePr>
        <p:xfrm>
          <a:off x="1828800" y="5943600"/>
          <a:ext cx="3657600" cy="507600"/>
        </p:xfrm>
        <a:graphic>
          <a:graphicData uri="http://schemas.openxmlformats.org/presentationml/2006/ole">
            <mc:AlternateContent xmlns:mc="http://schemas.openxmlformats.org/markup-compatibility/2006">
              <mc:Choice xmlns:v="urn:schemas-microsoft-com:vml" Requires="v">
                <p:oleObj spid="_x0000_s38035" name="Equation" r:id="rId3" imgW="1828800" imgH="253800" progId="Equation.DSMT4">
                  <p:embed/>
                </p:oleObj>
              </mc:Choice>
              <mc:Fallback>
                <p:oleObj name="Equation" r:id="rId3" imgW="1828800" imgH="253800" progId="Equation.DSMT4">
                  <p:embed/>
                  <p:pic>
                    <p:nvPicPr>
                      <p:cNvPr id="0" name=""/>
                      <p:cNvPicPr/>
                      <p:nvPr/>
                    </p:nvPicPr>
                    <p:blipFill>
                      <a:blip r:embed="rId4"/>
                      <a:stretch>
                        <a:fillRect/>
                      </a:stretch>
                    </p:blipFill>
                    <p:spPr>
                      <a:xfrm>
                        <a:off x="1828800" y="5943600"/>
                        <a:ext cx="3657600" cy="507600"/>
                      </a:xfrm>
                      <a:prstGeom prst="rect">
                        <a:avLst/>
                      </a:prstGeom>
                    </p:spPr>
                  </p:pic>
                </p:oleObj>
              </mc:Fallback>
            </mc:AlternateContent>
          </a:graphicData>
        </a:graphic>
      </p:graphicFrame>
    </p:spTree>
    <p:extLst>
      <p:ext uri="{BB962C8B-B14F-4D97-AF65-F5344CB8AC3E}">
        <p14:creationId xmlns:p14="http://schemas.microsoft.com/office/powerpoint/2010/main" val="102450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Calculus in Logic (optional)</a:t>
            </a:r>
          </a:p>
        </p:txBody>
      </p:sp>
      <p:sp>
        <p:nvSpPr>
          <p:cNvPr id="3" name="Content Placeholder 2"/>
          <p:cNvSpPr>
            <a:spLocks noGrp="1"/>
          </p:cNvSpPr>
          <p:nvPr>
            <p:ph idx="1"/>
          </p:nvPr>
        </p:nvSpPr>
        <p:spPr>
          <a:xfrm>
            <a:off x="457200" y="1295400"/>
            <a:ext cx="8316000" cy="1752600"/>
          </a:xfrm>
        </p:spPr>
        <p:txBody>
          <a:bodyPr/>
          <a:lstStyle/>
          <a:p>
            <a:pPr>
              <a:spcBef>
                <a:spcPts val="600"/>
              </a:spcBef>
            </a:pPr>
            <a:r>
              <a:rPr lang="en-US" sz="2400" b="1" dirty="0"/>
              <a:t>Example</a:t>
            </a:r>
            <a:r>
              <a:rPr lang="en-US" sz="2400" dirty="0"/>
              <a:t>: Use quantifiers to express the definition of the limit of </a:t>
            </a:r>
            <a:r>
              <a:rPr lang="en-US" sz="2400" i="1" dirty="0"/>
              <a:t>a</a:t>
            </a:r>
            <a:r>
              <a:rPr lang="en-US" sz="2400" dirty="0"/>
              <a:t> real-valued function </a:t>
            </a:r>
            <a:r>
              <a:rPr lang="en-US" sz="2400" i="1" dirty="0"/>
              <a:t>f(x)</a:t>
            </a:r>
            <a:r>
              <a:rPr lang="en-US" sz="2400" dirty="0"/>
              <a:t> of a real variable </a:t>
            </a:r>
            <a:r>
              <a:rPr lang="en-US" sz="2400" i="1" dirty="0"/>
              <a:t>x</a:t>
            </a:r>
            <a:r>
              <a:rPr lang="en-US" sz="2400" dirty="0"/>
              <a:t> at a point </a:t>
            </a:r>
            <a:r>
              <a:rPr lang="en-US" sz="2400" i="1" dirty="0"/>
              <a:t>a</a:t>
            </a:r>
            <a:r>
              <a:rPr lang="en-US" sz="2400" dirty="0"/>
              <a:t> in its domain.</a:t>
            </a:r>
          </a:p>
          <a:p>
            <a:pPr>
              <a:spcBef>
                <a:spcPts val="600"/>
              </a:spcBef>
            </a:pPr>
            <a:r>
              <a:rPr lang="en-US" sz="2400" b="1" dirty="0"/>
              <a:t>Solution</a:t>
            </a:r>
            <a:r>
              <a:rPr lang="en-US" sz="2400" dirty="0"/>
              <a:t>: Recall the definition of the statement</a:t>
            </a:r>
          </a:p>
        </p:txBody>
      </p:sp>
      <p:graphicFrame>
        <p:nvGraphicFramePr>
          <p:cNvPr id="8" name="Object 3"/>
          <p:cNvGraphicFramePr>
            <a:graphicFrameLocks noChangeAspect="1"/>
          </p:cNvGraphicFramePr>
          <p:nvPr>
            <p:extLst>
              <p:ext uri="{D42A27DB-BD31-4B8C-83A1-F6EECF244321}">
                <p14:modId xmlns:p14="http://schemas.microsoft.com/office/powerpoint/2010/main" val="3156335133"/>
              </p:ext>
            </p:extLst>
          </p:nvPr>
        </p:nvGraphicFramePr>
        <p:xfrm>
          <a:off x="2362680" y="3146778"/>
          <a:ext cx="2437920" cy="507600"/>
        </p:xfrm>
        <a:graphic>
          <a:graphicData uri="http://schemas.openxmlformats.org/presentationml/2006/ole">
            <mc:AlternateContent xmlns:mc="http://schemas.openxmlformats.org/markup-compatibility/2006">
              <mc:Choice xmlns:v="urn:schemas-microsoft-com:vml" Requires="v">
                <p:oleObj spid="_x0000_s40219"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2362680" y="3146778"/>
                        <a:ext cx="2437920" cy="507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4"/>
              <p:cNvSpPr>
                <a:spLocks noGrp="1"/>
              </p:cNvSpPr>
              <p:nvPr>
                <p:ph idx="13"/>
              </p:nvPr>
            </p:nvSpPr>
            <p:spPr>
              <a:xfrm>
                <a:off x="457200" y="3755022"/>
                <a:ext cx="8316000" cy="1404000"/>
              </a:xfrm>
            </p:spPr>
            <p:txBody>
              <a:bodyPr/>
              <a:lstStyle/>
              <a:p>
                <a:pPr>
                  <a:spcBef>
                    <a:spcPts val="600"/>
                  </a:spcBef>
                </a:pPr>
                <a:r>
                  <a:rPr lang="en-US" sz="2400" dirty="0"/>
                  <a:t>is “For every real number </a:t>
                </a:r>
                <a:r>
                  <a:rPr lang="el-GR" sz="2400" dirty="0">
                    <a:ea typeface="Cambria Math"/>
                  </a:rPr>
                  <a:t>ε</a:t>
                </a:r>
                <a14:m>
                  <m:oMath xmlns:m="http://schemas.openxmlformats.org/officeDocument/2006/math">
                    <m:r>
                      <a:rPr lang="en-US" sz="2400" i="1" dirty="0">
                        <a:latin typeface="Cambria Math" panose="02040503050406030204" pitchFamily="18" charset="0"/>
                        <a:ea typeface="Cambria Math"/>
                      </a:rPr>
                      <m:t>&gt;</m:t>
                    </m:r>
                  </m:oMath>
                </a14:m>
                <a:r>
                  <a:rPr lang="en-US" sz="2400" dirty="0">
                    <a:ea typeface="Cambria Math"/>
                  </a:rPr>
                  <a:t>0, there exists a real number </a:t>
                </a:r>
                <a:r>
                  <a:rPr lang="el-GR" sz="2400" dirty="0">
                    <a:ea typeface="Cambria Math"/>
                  </a:rPr>
                  <a:t>δ</a:t>
                </a:r>
                <a14:m>
                  <m:oMath xmlns:m="http://schemas.openxmlformats.org/officeDocument/2006/math">
                    <m:r>
                      <a:rPr lang="en-US" sz="2400" i="1" dirty="0" smtClean="0">
                        <a:latin typeface="Cambria Math" panose="02040503050406030204" pitchFamily="18" charset="0"/>
                        <a:ea typeface="Cambria Math"/>
                      </a:rPr>
                      <m:t>&gt;</m:t>
                    </m:r>
                  </m:oMath>
                </a14:m>
                <a:r>
                  <a:rPr lang="en-US" sz="2400" dirty="0">
                    <a:ea typeface="Cambria Math"/>
                  </a:rPr>
                  <a:t>0 such that |f(x) – L|</a:t>
                </a:r>
                <a14:m>
                  <m:oMath xmlns:m="http://schemas.openxmlformats.org/officeDocument/2006/math">
                    <m:r>
                      <a:rPr lang="en-US" sz="2400" i="1" dirty="0">
                        <a:latin typeface="Cambria Math" panose="02040503050406030204" pitchFamily="18" charset="0"/>
                        <a:ea typeface="Cambria Math"/>
                      </a:rPr>
                      <m:t>&lt;</m:t>
                    </m:r>
                  </m:oMath>
                </a14:m>
                <a:r>
                  <a:rPr lang="el-GR" sz="2400" dirty="0">
                    <a:ea typeface="Cambria Math"/>
                  </a:rPr>
                  <a:t>ε</a:t>
                </a:r>
                <a:r>
                  <a:rPr lang="en-US" sz="2400" dirty="0">
                    <a:ea typeface="Cambria Math"/>
                  </a:rPr>
                  <a:t> whenever 0 </a:t>
                </a:r>
                <a14:m>
                  <m:oMath xmlns:m="http://schemas.openxmlformats.org/officeDocument/2006/math">
                    <m:r>
                      <a:rPr lang="en-US" sz="2400" i="1" dirty="0">
                        <a:latin typeface="Cambria Math" panose="02040503050406030204" pitchFamily="18" charset="0"/>
                        <a:ea typeface="Cambria Math"/>
                      </a:rPr>
                      <m:t>&lt;</m:t>
                    </m:r>
                  </m:oMath>
                </a14:m>
                <a:r>
                  <a:rPr lang="en-US" sz="2400" dirty="0">
                    <a:ea typeface="Cambria Math"/>
                  </a:rPr>
                  <a:t>|x –a|</a:t>
                </a:r>
                <a14:m>
                  <m:oMath xmlns:m="http://schemas.openxmlformats.org/officeDocument/2006/math">
                    <m:r>
                      <a:rPr lang="en-US" sz="2400" i="1" dirty="0" smtClean="0">
                        <a:latin typeface="Cambria Math" panose="02040503050406030204" pitchFamily="18" charset="0"/>
                        <a:ea typeface="Cambria Math"/>
                      </a:rPr>
                      <m:t>&lt;</m:t>
                    </m:r>
                  </m:oMath>
                </a14:m>
                <a:r>
                  <a:rPr lang="el-GR" sz="2400" dirty="0">
                    <a:ea typeface="Cambria Math"/>
                  </a:rPr>
                  <a:t>δ</a:t>
                </a:r>
                <a:r>
                  <a:rPr lang="en-US" sz="2400" dirty="0">
                    <a:ea typeface="Cambria Math"/>
                  </a:rPr>
                  <a:t>.”</a:t>
                </a:r>
              </a:p>
              <a:p>
                <a:pPr>
                  <a:spcBef>
                    <a:spcPts val="600"/>
                  </a:spcBef>
                </a:pPr>
                <a:r>
                  <a:rPr lang="en-US" sz="2400" dirty="0">
                    <a:ea typeface="Cambria Math"/>
                  </a:rPr>
                  <a:t>Using quantifiers:</a:t>
                </a:r>
              </a:p>
            </p:txBody>
          </p:sp>
        </mc:Choice>
        <mc:Fallback xmlns="">
          <p:sp>
            <p:nvSpPr>
              <p:cNvPr id="4" name="Content Placeholder 4"/>
              <p:cNvSpPr>
                <a:spLocks noGrp="1" noRot="1" noChangeAspect="1" noMove="1" noResize="1" noEditPoints="1" noAdjustHandles="1" noChangeArrowheads="1" noChangeShapeType="1" noTextEdit="1"/>
              </p:cNvSpPr>
              <p:nvPr>
                <p:ph idx="13"/>
              </p:nvPr>
            </p:nvSpPr>
            <p:spPr>
              <a:xfrm>
                <a:off x="457200" y="3755022"/>
                <a:ext cx="8316000" cy="1404000"/>
              </a:xfrm>
              <a:blipFill>
                <a:blip r:embed="rId5"/>
                <a:stretch>
                  <a:fillRect l="-1100" t="-3478" b="-5652"/>
                </a:stretch>
              </a:blipFill>
            </p:spPr>
            <p:txBody>
              <a:bodyPr/>
              <a:lstStyle/>
              <a:p>
                <a:r>
                  <a:rPr lang="en-IN">
                    <a:noFill/>
                  </a:rPr>
                  <a:t> </a:t>
                </a:r>
              </a:p>
            </p:txBody>
          </p:sp>
        </mc:Fallback>
      </mc:AlternateContent>
      <p:graphicFrame>
        <p:nvGraphicFramePr>
          <p:cNvPr id="9" name="Object 5"/>
          <p:cNvGraphicFramePr>
            <a:graphicFrameLocks noChangeAspect="1"/>
          </p:cNvGraphicFramePr>
          <p:nvPr>
            <p:extLst>
              <p:ext uri="{D42A27DB-BD31-4B8C-83A1-F6EECF244321}">
                <p14:modId xmlns:p14="http://schemas.microsoft.com/office/powerpoint/2010/main" val="3797048184"/>
              </p:ext>
            </p:extLst>
          </p:nvPr>
        </p:nvGraphicFramePr>
        <p:xfrm>
          <a:off x="977900" y="5156200"/>
          <a:ext cx="5359400" cy="609600"/>
        </p:xfrm>
        <a:graphic>
          <a:graphicData uri="http://schemas.openxmlformats.org/presentationml/2006/ole">
            <mc:AlternateContent xmlns:mc="http://schemas.openxmlformats.org/markup-compatibility/2006">
              <mc:Choice xmlns:v="urn:schemas-microsoft-com:vml" Requires="v">
                <p:oleObj spid="_x0000_s40220" name="Equation" r:id="rId6" imgW="2679480" imgH="304560" progId="Equation.DSMT4">
                  <p:embed/>
                </p:oleObj>
              </mc:Choice>
              <mc:Fallback>
                <p:oleObj name="Equation" r:id="rId6" imgW="2679480" imgH="304560" progId="Equation.DSMT4">
                  <p:embed/>
                  <p:pic>
                    <p:nvPicPr>
                      <p:cNvPr id="8" name="Object 7"/>
                      <p:cNvPicPr/>
                      <p:nvPr/>
                    </p:nvPicPr>
                    <p:blipFill>
                      <a:blip r:embed="rId7"/>
                      <a:stretch>
                        <a:fillRect/>
                      </a:stretch>
                    </p:blipFill>
                    <p:spPr>
                      <a:xfrm>
                        <a:off x="977900" y="5156200"/>
                        <a:ext cx="5359400" cy="609600"/>
                      </a:xfrm>
                      <a:prstGeom prst="rect">
                        <a:avLst/>
                      </a:prstGeom>
                    </p:spPr>
                  </p:pic>
                </p:oleObj>
              </mc:Fallback>
            </mc:AlternateContent>
          </a:graphicData>
        </a:graphic>
      </p:graphicFrame>
      <p:sp>
        <p:nvSpPr>
          <p:cNvPr id="5" name="Content Placeholder 6"/>
          <p:cNvSpPr>
            <a:spLocks noGrp="1"/>
          </p:cNvSpPr>
          <p:nvPr>
            <p:ph idx="14"/>
          </p:nvPr>
        </p:nvSpPr>
        <p:spPr>
          <a:xfrm>
            <a:off x="457200" y="5761200"/>
            <a:ext cx="8316000" cy="792000"/>
          </a:xfrm>
        </p:spPr>
        <p:txBody>
          <a:bodyPr/>
          <a:lstStyle/>
          <a:p>
            <a:r>
              <a:rPr lang="en-US" sz="2400" dirty="0">
                <a:ea typeface="Cambria Math"/>
              </a:rPr>
              <a:t>Where the domain for the variables </a:t>
            </a:r>
            <a:r>
              <a:rPr lang="el-GR" sz="2400" dirty="0">
                <a:ea typeface="Cambria Math"/>
              </a:rPr>
              <a:t>ε </a:t>
            </a:r>
            <a:r>
              <a:rPr lang="en-US" sz="2400" dirty="0">
                <a:ea typeface="Cambria Math"/>
              </a:rPr>
              <a:t>and </a:t>
            </a:r>
            <a:r>
              <a:rPr lang="el-GR" sz="2400" dirty="0">
                <a:ea typeface="Cambria Math"/>
              </a:rPr>
              <a:t>δ</a:t>
            </a:r>
            <a:r>
              <a:rPr lang="en-US" sz="2400" dirty="0">
                <a:ea typeface="Cambria Math"/>
              </a:rPr>
              <a:t> consists of all positive real numbers and the domain for </a:t>
            </a:r>
            <a:r>
              <a:rPr lang="en-US" sz="2400" i="1" dirty="0">
                <a:ea typeface="Cambria Math"/>
              </a:rPr>
              <a:t>x</a:t>
            </a:r>
            <a:r>
              <a:rPr lang="en-US" sz="2400" dirty="0">
                <a:ea typeface="Cambria Math"/>
              </a:rPr>
              <a:t> consists of all real numbers.</a:t>
            </a:r>
            <a:endParaRPr lang="en-IN" sz="2400" dirty="0"/>
          </a:p>
        </p:txBody>
      </p:sp>
    </p:spTree>
    <p:extLst>
      <p:ext uri="{BB962C8B-B14F-4D97-AF65-F5344CB8AC3E}">
        <p14:creationId xmlns:p14="http://schemas.microsoft.com/office/powerpoint/2010/main" val="1181380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Translation from English</a:t>
            </a:r>
            <a:endParaRPr lang="en-IN" sz="1500" dirty="0"/>
          </a:p>
        </p:txBody>
      </p:sp>
      <p:sp>
        <p:nvSpPr>
          <p:cNvPr id="3" name="Content Placeholder 2"/>
          <p:cNvSpPr>
            <a:spLocks noGrp="1"/>
          </p:cNvSpPr>
          <p:nvPr>
            <p:ph idx="1"/>
          </p:nvPr>
        </p:nvSpPr>
        <p:spPr>
          <a:xfrm>
            <a:off x="457200" y="1295400"/>
            <a:ext cx="8460000" cy="5256000"/>
          </a:xfrm>
        </p:spPr>
        <p:txBody>
          <a:bodyPr/>
          <a:lstStyle/>
          <a:p>
            <a:pPr>
              <a:spcBef>
                <a:spcPts val="200"/>
              </a:spcBef>
            </a:pPr>
            <a:r>
              <a:rPr lang="en-US" sz="2000" dirty="0"/>
              <a:t> Choose the obvious predicates and express in predicate logic.</a:t>
            </a:r>
          </a:p>
          <a:p>
            <a:pPr marL="514350" indent="-514350">
              <a:spcBef>
                <a:spcPts val="200"/>
              </a:spcBef>
            </a:pPr>
            <a:r>
              <a:rPr lang="en-US" sz="2000" b="1" dirty="0"/>
              <a:t>Example </a:t>
            </a:r>
            <a:r>
              <a:rPr lang="en-US" sz="2000" b="1" dirty="0">
                <a:ea typeface="Cambria Math" pitchFamily="18" charset="0"/>
              </a:rPr>
              <a:t>1</a:t>
            </a:r>
            <a:r>
              <a:rPr lang="en-US" sz="2000" dirty="0"/>
              <a:t>: “Brothers are siblings.”</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B</a:t>
            </a:r>
            <a:r>
              <a:rPr lang="en-US" sz="2000" dirty="0">
                <a:sym typeface="Symbol"/>
              </a:rPr>
              <a:t>(</a:t>
            </a:r>
            <a:r>
              <a:rPr lang="en-US" sz="2000" dirty="0" err="1">
                <a:sym typeface="Symbol"/>
              </a:rPr>
              <a:t>x,y</a:t>
            </a:r>
            <a:r>
              <a:rPr lang="en-US" sz="2000" dirty="0">
                <a:sym typeface="Symbol"/>
              </a:rPr>
              <a:t>) </a:t>
            </a:r>
            <a:r>
              <a:rPr lang="en-US" sz="2000" dirty="0">
                <a:ea typeface="Cambria Math"/>
                <a:sym typeface="Symbol"/>
              </a:rPr>
              <a:t>→ </a:t>
            </a:r>
            <a:r>
              <a:rPr lang="en-US" sz="2000" i="1" dirty="0">
                <a:ea typeface="Cambria Math"/>
                <a:sym typeface="Symbol"/>
              </a:rPr>
              <a:t>S</a:t>
            </a:r>
            <a:r>
              <a:rPr lang="en-US" sz="2000" dirty="0">
                <a:ea typeface="Cambria Math"/>
                <a:sym typeface="Symbol"/>
              </a:rPr>
              <a:t>(</a:t>
            </a:r>
            <a:r>
              <a:rPr lang="en-US" sz="2000" dirty="0" err="1">
                <a:ea typeface="Cambria Math"/>
                <a:sym typeface="Symbol"/>
              </a:rPr>
              <a:t>x,y</a:t>
            </a:r>
            <a:r>
              <a:rPr lang="en-US" sz="2000" dirty="0">
                <a:ea typeface="Cambria Math"/>
                <a:sym typeface="Symbol"/>
              </a:rPr>
              <a:t>))</a:t>
            </a:r>
            <a:endParaRPr lang="en-US" sz="2000" dirty="0"/>
          </a:p>
          <a:p>
            <a:pPr marL="514350" indent="-514350">
              <a:spcBef>
                <a:spcPts val="200"/>
              </a:spcBef>
            </a:pPr>
            <a:r>
              <a:rPr lang="en-US" sz="2000" b="1" dirty="0"/>
              <a:t>Example </a:t>
            </a:r>
            <a:r>
              <a:rPr lang="en-US" sz="2000" b="1" dirty="0">
                <a:ea typeface="Cambria Math" pitchFamily="18" charset="0"/>
              </a:rPr>
              <a:t>2</a:t>
            </a:r>
            <a:r>
              <a:rPr lang="en-US" sz="2000" dirty="0"/>
              <a:t>: “Siblinghood is symmetric.”</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S</a:t>
            </a:r>
            <a:r>
              <a:rPr lang="en-US" sz="2000" dirty="0">
                <a:sym typeface="Symbol"/>
              </a:rPr>
              <a:t>(</a:t>
            </a:r>
            <a:r>
              <a:rPr lang="en-US" sz="2000" i="1" dirty="0" err="1">
                <a:sym typeface="Symbol"/>
              </a:rPr>
              <a:t>x,y</a:t>
            </a:r>
            <a:r>
              <a:rPr lang="en-US" sz="2000" dirty="0">
                <a:sym typeface="Symbol"/>
              </a:rPr>
              <a:t>) </a:t>
            </a:r>
            <a:r>
              <a:rPr lang="en-US" sz="2000" dirty="0">
                <a:ea typeface="Cambria Math"/>
                <a:sym typeface="Symbol"/>
              </a:rPr>
              <a:t>→ </a:t>
            </a:r>
            <a:r>
              <a:rPr lang="en-US" sz="2000" i="1" dirty="0">
                <a:ea typeface="Cambria Math"/>
                <a:sym typeface="Symbol"/>
              </a:rPr>
              <a:t>S</a:t>
            </a:r>
            <a:r>
              <a:rPr lang="en-US" sz="2000" dirty="0">
                <a:ea typeface="Cambria Math"/>
                <a:sym typeface="Symbol"/>
              </a:rPr>
              <a:t>(</a:t>
            </a:r>
            <a:r>
              <a:rPr lang="en-US" sz="2000" i="1" dirty="0" err="1">
                <a:ea typeface="Cambria Math"/>
                <a:sym typeface="Symbol"/>
              </a:rPr>
              <a:t>y,x</a:t>
            </a:r>
            <a:r>
              <a:rPr lang="en-US" sz="2000" dirty="0">
                <a:ea typeface="Cambria Math"/>
                <a:sym typeface="Symbol"/>
              </a:rPr>
              <a:t>))</a:t>
            </a:r>
            <a:endParaRPr lang="en-US" sz="2000" dirty="0"/>
          </a:p>
          <a:p>
            <a:pPr marL="514350" indent="-514350">
              <a:spcBef>
                <a:spcPts val="200"/>
              </a:spcBef>
            </a:pPr>
            <a:r>
              <a:rPr lang="en-US" sz="2000" b="1" dirty="0"/>
              <a:t>Example </a:t>
            </a:r>
            <a:r>
              <a:rPr lang="en-US" sz="2000" b="1" dirty="0">
                <a:ea typeface="Cambria Math" pitchFamily="18" charset="0"/>
              </a:rPr>
              <a:t>3</a:t>
            </a:r>
            <a:r>
              <a:rPr lang="en-US" sz="2000" dirty="0"/>
              <a:t>: “Everybody loves somebody.”</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4</a:t>
            </a:r>
            <a:r>
              <a:rPr lang="en-US" sz="2000" dirty="0"/>
              <a:t>: “There is someone who is loved by everyone.”</a:t>
            </a:r>
          </a:p>
          <a:p>
            <a:pPr marL="514350" indent="-514350">
              <a:spcBef>
                <a:spcPts val="200"/>
              </a:spcBef>
            </a:pPr>
            <a:r>
              <a:rPr lang="en-US" sz="2000" b="1" dirty="0">
                <a:sym typeface="Symbol"/>
              </a:rPr>
              <a:t>	Solution</a:t>
            </a:r>
            <a:r>
              <a:rPr lang="en-US" sz="2000" dirty="0">
                <a:sym typeface="Symbol"/>
              </a:rPr>
              <a:t>: </a:t>
            </a:r>
            <a:r>
              <a:rPr lang="en-US" sz="2000" i="1" dirty="0">
                <a:sym typeface="Symbol"/>
              </a:rPr>
              <a:t>y</a:t>
            </a:r>
            <a:r>
              <a:rPr lang="en-US" sz="2000" dirty="0">
                <a:sym typeface="Symbol"/>
              </a:rPr>
              <a:t> </a:t>
            </a:r>
            <a:r>
              <a:rPr lang="en-US" sz="2000" i="1" dirty="0">
                <a:sym typeface="Symbol"/>
              </a:rPr>
              <a:t>x</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5</a:t>
            </a:r>
            <a:r>
              <a:rPr lang="en-US" sz="2000" dirty="0"/>
              <a:t>: “There is someone who loves someone.”</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6</a:t>
            </a:r>
            <a:r>
              <a:rPr lang="en-US" sz="2000" dirty="0"/>
              <a:t>: “Everyone loves himself”</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L</a:t>
            </a:r>
            <a:r>
              <a:rPr lang="en-US" sz="2000" dirty="0">
                <a:sym typeface="Symbol"/>
              </a:rPr>
              <a:t>(</a:t>
            </a:r>
            <a:r>
              <a:rPr lang="en-US" sz="2000" i="1" dirty="0" err="1">
                <a:sym typeface="Symbol"/>
              </a:rPr>
              <a:t>x</a:t>
            </a:r>
            <a:r>
              <a:rPr lang="en-US" sz="2000" dirty="0" err="1">
                <a:sym typeface="Symbol"/>
              </a:rPr>
              <a:t>,</a:t>
            </a:r>
            <a:r>
              <a:rPr lang="en-US" sz="2000" i="1" dirty="0" err="1">
                <a:sym typeface="Symbol"/>
              </a:rPr>
              <a:t>x</a:t>
            </a:r>
            <a:r>
              <a:rPr lang="en-US" sz="2000" dirty="0">
                <a:sym typeface="Symbol"/>
              </a:rPr>
              <a:t>)</a:t>
            </a:r>
            <a:endParaRPr lang="en-US" sz="2000" dirty="0"/>
          </a:p>
        </p:txBody>
      </p:sp>
    </p:spTree>
    <p:extLst>
      <p:ext uri="{BB962C8B-B14F-4D97-AF65-F5344CB8AC3E}">
        <p14:creationId xmlns:p14="http://schemas.microsoft.com/office/powerpoint/2010/main" val="2678153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Nested Quantifiers</a:t>
            </a:r>
            <a:endParaRPr lang="en-IN" sz="1500" dirty="0"/>
          </a:p>
        </p:txBody>
      </p:sp>
      <p:sp>
        <p:nvSpPr>
          <p:cNvPr id="19" name="Content Placeholder 2"/>
          <p:cNvSpPr>
            <a:spLocks noGrp="1"/>
          </p:cNvSpPr>
          <p:nvPr>
            <p:ph idx="1"/>
          </p:nvPr>
        </p:nvSpPr>
        <p:spPr>
          <a:xfrm>
            <a:off x="457200" y="1295400"/>
            <a:ext cx="8280000" cy="381000"/>
          </a:xfrm>
        </p:spPr>
        <p:txBody>
          <a:bodyPr/>
          <a:lstStyle/>
          <a:p>
            <a:r>
              <a:rPr lang="en-US" sz="1600" b="1" dirty="0"/>
              <a:t>Example </a:t>
            </a:r>
            <a:r>
              <a:rPr lang="en-US" sz="1600" b="1" dirty="0">
                <a:ea typeface="Cambria Math" pitchFamily="18" charset="0"/>
              </a:rPr>
              <a:t>1</a:t>
            </a:r>
            <a:r>
              <a:rPr lang="en-US" sz="1600" dirty="0"/>
              <a:t>: Recall the logical expression developed three slides back:</a:t>
            </a:r>
          </a:p>
        </p:txBody>
      </p:sp>
      <p:graphicFrame>
        <p:nvGraphicFramePr>
          <p:cNvPr id="36" name="Object 3"/>
          <p:cNvGraphicFramePr>
            <a:graphicFrameLocks noChangeAspect="1"/>
          </p:cNvGraphicFramePr>
          <p:nvPr>
            <p:extLst>
              <p:ext uri="{D42A27DB-BD31-4B8C-83A1-F6EECF244321}">
                <p14:modId xmlns:p14="http://schemas.microsoft.com/office/powerpoint/2010/main" val="3456376595"/>
              </p:ext>
            </p:extLst>
          </p:nvPr>
        </p:nvGraphicFramePr>
        <p:xfrm>
          <a:off x="1355725" y="1608138"/>
          <a:ext cx="2378075" cy="330200"/>
        </p:xfrm>
        <a:graphic>
          <a:graphicData uri="http://schemas.openxmlformats.org/presentationml/2006/ole">
            <mc:AlternateContent xmlns:mc="http://schemas.openxmlformats.org/markup-compatibility/2006">
              <mc:Choice xmlns:v="urn:schemas-microsoft-com:vml" Requires="v">
                <p:oleObj spid="_x0000_s42847" name="Equation" r:id="rId3" imgW="1828800" imgH="253800" progId="Equation.DSMT4">
                  <p:embed/>
                </p:oleObj>
              </mc:Choice>
              <mc:Fallback>
                <p:oleObj name="Equation" r:id="rId3" imgW="1828800" imgH="253800" progId="Equation.DSMT4">
                  <p:embed/>
                  <p:pic>
                    <p:nvPicPr>
                      <p:cNvPr id="0" name=""/>
                      <p:cNvPicPr/>
                      <p:nvPr/>
                    </p:nvPicPr>
                    <p:blipFill>
                      <a:blip r:embed="rId4"/>
                      <a:stretch>
                        <a:fillRect/>
                      </a:stretch>
                    </p:blipFill>
                    <p:spPr>
                      <a:xfrm>
                        <a:off x="1355725" y="1608138"/>
                        <a:ext cx="2378075" cy="330200"/>
                      </a:xfrm>
                      <a:prstGeom prst="rect">
                        <a:avLst/>
                      </a:prstGeom>
                    </p:spPr>
                  </p:pic>
                </p:oleObj>
              </mc:Fallback>
            </mc:AlternateContent>
          </a:graphicData>
        </a:graphic>
      </p:graphicFrame>
      <p:sp>
        <p:nvSpPr>
          <p:cNvPr id="20" name="Content Placeholder 4"/>
          <p:cNvSpPr>
            <a:spLocks noGrp="1"/>
          </p:cNvSpPr>
          <p:nvPr>
            <p:ph idx="13"/>
          </p:nvPr>
        </p:nvSpPr>
        <p:spPr>
          <a:xfrm>
            <a:off x="457200" y="1864950"/>
            <a:ext cx="8280000" cy="878250"/>
          </a:xfrm>
        </p:spPr>
        <p:txBody>
          <a:bodyPr/>
          <a:lstStyle/>
          <a:p>
            <a:pPr>
              <a:spcBef>
                <a:spcPts val="0"/>
              </a:spcBef>
            </a:pPr>
            <a:r>
              <a:rPr lang="en-US" sz="1600" b="1" dirty="0"/>
              <a:t> Part </a:t>
            </a:r>
            <a:r>
              <a:rPr lang="en-US" sz="1600" b="1" dirty="0">
                <a:ea typeface="Cambria Math" pitchFamily="18" charset="0"/>
              </a:rPr>
              <a:t>1</a:t>
            </a:r>
            <a:r>
              <a:rPr lang="en-US" sz="1600" dirty="0"/>
              <a:t>: Use quantifiers to express the statement that “There does not exist a woman who has taken a flight on every airline in the world.”</a:t>
            </a:r>
          </a:p>
          <a:p>
            <a:pPr>
              <a:spcBef>
                <a:spcPts val="0"/>
              </a:spcBef>
            </a:pPr>
            <a:r>
              <a:rPr lang="en-US" sz="1600" b="1" dirty="0"/>
              <a:t>	Solution</a:t>
            </a:r>
            <a:r>
              <a:rPr lang="en-US" sz="1600" dirty="0"/>
              <a:t>:</a:t>
            </a:r>
            <a:endParaRPr lang="en-IN" sz="1600" dirty="0"/>
          </a:p>
        </p:txBody>
      </p:sp>
      <p:graphicFrame>
        <p:nvGraphicFramePr>
          <p:cNvPr id="37" name="Object 5"/>
          <p:cNvGraphicFramePr>
            <a:graphicFrameLocks noChangeAspect="1"/>
          </p:cNvGraphicFramePr>
          <p:nvPr>
            <p:extLst>
              <p:ext uri="{D42A27DB-BD31-4B8C-83A1-F6EECF244321}">
                <p14:modId xmlns:p14="http://schemas.microsoft.com/office/powerpoint/2010/main" val="3509051160"/>
              </p:ext>
            </p:extLst>
          </p:nvPr>
        </p:nvGraphicFramePr>
        <p:xfrm>
          <a:off x="1893887" y="2424113"/>
          <a:ext cx="2525713" cy="330200"/>
        </p:xfrm>
        <a:graphic>
          <a:graphicData uri="http://schemas.openxmlformats.org/presentationml/2006/ole">
            <mc:AlternateContent xmlns:mc="http://schemas.openxmlformats.org/markup-compatibility/2006">
              <mc:Choice xmlns:v="urn:schemas-microsoft-com:vml" Requires="v">
                <p:oleObj spid="_x0000_s42848" name="Equation" r:id="rId5" imgW="1942920" imgH="253800" progId="Equation.DSMT4">
                  <p:embed/>
                </p:oleObj>
              </mc:Choice>
              <mc:Fallback>
                <p:oleObj name="Equation" r:id="rId5" imgW="1942920" imgH="253800" progId="Equation.DSMT4">
                  <p:embed/>
                  <p:pic>
                    <p:nvPicPr>
                      <p:cNvPr id="36" name="Object 35"/>
                      <p:cNvPicPr/>
                      <p:nvPr/>
                    </p:nvPicPr>
                    <p:blipFill>
                      <a:blip r:embed="rId6"/>
                      <a:stretch>
                        <a:fillRect/>
                      </a:stretch>
                    </p:blipFill>
                    <p:spPr>
                      <a:xfrm>
                        <a:off x="1893887" y="2424113"/>
                        <a:ext cx="2525713" cy="330200"/>
                      </a:xfrm>
                      <a:prstGeom prst="rect">
                        <a:avLst/>
                      </a:prstGeom>
                    </p:spPr>
                  </p:pic>
                </p:oleObj>
              </mc:Fallback>
            </mc:AlternateContent>
          </a:graphicData>
        </a:graphic>
      </p:graphicFrame>
      <p:sp>
        <p:nvSpPr>
          <p:cNvPr id="21" name="Content Placeholder 6"/>
          <p:cNvSpPr>
            <a:spLocks noGrp="1"/>
          </p:cNvSpPr>
          <p:nvPr>
            <p:ph idx="14"/>
          </p:nvPr>
        </p:nvSpPr>
        <p:spPr>
          <a:xfrm>
            <a:off x="457200" y="2682240"/>
            <a:ext cx="8280000" cy="670560"/>
          </a:xfrm>
        </p:spPr>
        <p:txBody>
          <a:bodyPr/>
          <a:lstStyle/>
          <a:p>
            <a:pPr>
              <a:spcBef>
                <a:spcPts val="0"/>
              </a:spcBef>
            </a:pPr>
            <a:r>
              <a:rPr lang="en-US" sz="1600" dirty="0"/>
              <a:t> </a:t>
            </a:r>
            <a:r>
              <a:rPr lang="en-US" sz="1600" b="1" dirty="0"/>
              <a:t>Part </a:t>
            </a:r>
            <a:r>
              <a:rPr lang="en-US" sz="1600" b="1" dirty="0">
                <a:latin typeface="Cambria Math" pitchFamily="18" charset="0"/>
                <a:ea typeface="Cambria Math" pitchFamily="18" charset="0"/>
              </a:rPr>
              <a:t>2</a:t>
            </a:r>
            <a:r>
              <a:rPr lang="en-US" sz="1600" dirty="0"/>
              <a:t>: Now use De Morgan’s Laws to move the negation as far inwards as possible.</a:t>
            </a:r>
          </a:p>
          <a:p>
            <a:pPr>
              <a:spcBef>
                <a:spcPts val="0"/>
              </a:spcBef>
            </a:pPr>
            <a:r>
              <a:rPr lang="en-US" sz="1600" b="1" dirty="0"/>
              <a:t>	</a:t>
            </a:r>
            <a:r>
              <a:rPr lang="en-US" sz="1600" b="1" dirty="0" err="1"/>
              <a:t>Solution</a:t>
            </a:r>
            <a:r>
              <a:rPr lang="en-US" sz="1600" dirty="0" err="1"/>
              <a:t>:a</a:t>
            </a:r>
            <a:endParaRPr lang="en-US" sz="1600" dirty="0"/>
          </a:p>
        </p:txBody>
      </p:sp>
      <p:sp>
        <p:nvSpPr>
          <p:cNvPr id="22" name="Content Placeholder 7"/>
          <p:cNvSpPr>
            <a:spLocks noGrp="1"/>
          </p:cNvSpPr>
          <p:nvPr>
            <p:ph idx="15"/>
          </p:nvPr>
        </p:nvSpPr>
        <p:spPr>
          <a:xfrm>
            <a:off x="609600" y="3349977"/>
            <a:ext cx="360000" cy="324000"/>
          </a:xfrm>
        </p:spPr>
        <p:txBody>
          <a:bodyPr/>
          <a:lstStyle/>
          <a:p>
            <a:pPr marL="514350" indent="-514350">
              <a:buFont typeface="+mj-lt"/>
              <a:buAutoNum type="arabicPeriod"/>
            </a:pPr>
            <a:r>
              <a:rPr lang="en-IN" sz="1600" dirty="0"/>
              <a:t> </a:t>
            </a:r>
          </a:p>
        </p:txBody>
      </p:sp>
      <p:graphicFrame>
        <p:nvGraphicFramePr>
          <p:cNvPr id="38" name="Object 8"/>
          <p:cNvGraphicFramePr>
            <a:graphicFrameLocks noChangeAspect="1"/>
          </p:cNvGraphicFramePr>
          <p:nvPr>
            <p:extLst>
              <p:ext uri="{D42A27DB-BD31-4B8C-83A1-F6EECF244321}">
                <p14:modId xmlns:p14="http://schemas.microsoft.com/office/powerpoint/2010/main" val="1911042160"/>
              </p:ext>
            </p:extLst>
          </p:nvPr>
        </p:nvGraphicFramePr>
        <p:xfrm>
          <a:off x="1050925" y="3343777"/>
          <a:ext cx="2525713" cy="330200"/>
        </p:xfrm>
        <a:graphic>
          <a:graphicData uri="http://schemas.openxmlformats.org/presentationml/2006/ole">
            <mc:AlternateContent xmlns:mc="http://schemas.openxmlformats.org/markup-compatibility/2006">
              <mc:Choice xmlns:v="urn:schemas-microsoft-com:vml" Requires="v">
                <p:oleObj spid="_x0000_s42849" name="Equation" r:id="rId7" imgW="1942920" imgH="253800" progId="Equation.DSMT4">
                  <p:embed/>
                </p:oleObj>
              </mc:Choice>
              <mc:Fallback>
                <p:oleObj name="Equation" r:id="rId7" imgW="1942920" imgH="253800" progId="Equation.DSMT4">
                  <p:embed/>
                  <p:pic>
                    <p:nvPicPr>
                      <p:cNvPr id="37" name="Object 36"/>
                      <p:cNvPicPr/>
                      <p:nvPr/>
                    </p:nvPicPr>
                    <p:blipFill>
                      <a:blip r:embed="rId8"/>
                      <a:stretch>
                        <a:fillRect/>
                      </a:stretch>
                    </p:blipFill>
                    <p:spPr>
                      <a:xfrm>
                        <a:off x="1050925" y="3343777"/>
                        <a:ext cx="2525713" cy="330200"/>
                      </a:xfrm>
                      <a:prstGeom prst="rect">
                        <a:avLst/>
                      </a:prstGeom>
                    </p:spPr>
                  </p:pic>
                </p:oleObj>
              </mc:Fallback>
            </mc:AlternateContent>
          </a:graphicData>
        </a:graphic>
      </p:graphicFrame>
      <p:sp>
        <p:nvSpPr>
          <p:cNvPr id="24" name="Content Placeholder 9"/>
          <p:cNvSpPr>
            <a:spLocks noGrp="1"/>
          </p:cNvSpPr>
          <p:nvPr>
            <p:ph idx="17"/>
          </p:nvPr>
        </p:nvSpPr>
        <p:spPr>
          <a:xfrm>
            <a:off x="609600" y="3730977"/>
            <a:ext cx="360000" cy="324000"/>
          </a:xfrm>
        </p:spPr>
        <p:txBody>
          <a:bodyPr/>
          <a:lstStyle/>
          <a:p>
            <a:pPr marL="514350" indent="-514350">
              <a:buFont typeface="+mj-lt"/>
              <a:buAutoNum type="arabicPeriod" startAt="2"/>
            </a:pPr>
            <a:r>
              <a:rPr lang="en-IN" sz="1600" dirty="0"/>
              <a:t> </a:t>
            </a:r>
          </a:p>
        </p:txBody>
      </p:sp>
      <p:graphicFrame>
        <p:nvGraphicFramePr>
          <p:cNvPr id="39" name="Object 10"/>
          <p:cNvGraphicFramePr>
            <a:graphicFrameLocks noChangeAspect="1"/>
          </p:cNvGraphicFramePr>
          <p:nvPr>
            <p:extLst>
              <p:ext uri="{D42A27DB-BD31-4B8C-83A1-F6EECF244321}">
                <p14:modId xmlns:p14="http://schemas.microsoft.com/office/powerpoint/2010/main" val="3677262043"/>
              </p:ext>
            </p:extLst>
          </p:nvPr>
        </p:nvGraphicFramePr>
        <p:xfrm>
          <a:off x="1050925" y="3764427"/>
          <a:ext cx="2559050" cy="330200"/>
        </p:xfrm>
        <a:graphic>
          <a:graphicData uri="http://schemas.openxmlformats.org/presentationml/2006/ole">
            <mc:AlternateContent xmlns:mc="http://schemas.openxmlformats.org/markup-compatibility/2006">
              <mc:Choice xmlns:v="urn:schemas-microsoft-com:vml" Requires="v">
                <p:oleObj spid="_x0000_s42850" name="Equation" r:id="rId9" imgW="1968480" imgH="253800" progId="Equation.DSMT4">
                  <p:embed/>
                </p:oleObj>
              </mc:Choice>
              <mc:Fallback>
                <p:oleObj name="Equation" r:id="rId9" imgW="1968480" imgH="253800" progId="Equation.DSMT4">
                  <p:embed/>
                  <p:pic>
                    <p:nvPicPr>
                      <p:cNvPr id="38" name="Object 37"/>
                      <p:cNvPicPr/>
                      <p:nvPr/>
                    </p:nvPicPr>
                    <p:blipFill>
                      <a:blip r:embed="rId10"/>
                      <a:stretch>
                        <a:fillRect/>
                      </a:stretch>
                    </p:blipFill>
                    <p:spPr>
                      <a:xfrm>
                        <a:off x="1050925" y="3764427"/>
                        <a:ext cx="2559050" cy="330200"/>
                      </a:xfrm>
                      <a:prstGeom prst="rect">
                        <a:avLst/>
                      </a:prstGeom>
                    </p:spPr>
                  </p:pic>
                </p:oleObj>
              </mc:Fallback>
            </mc:AlternateContent>
          </a:graphicData>
        </a:graphic>
      </p:graphicFrame>
      <p:sp>
        <p:nvSpPr>
          <p:cNvPr id="23" name="Content Placeholder 11"/>
          <p:cNvSpPr>
            <a:spLocks noGrp="1"/>
          </p:cNvSpPr>
          <p:nvPr>
            <p:ph idx="16"/>
          </p:nvPr>
        </p:nvSpPr>
        <p:spPr>
          <a:xfrm>
            <a:off x="4052400" y="3730977"/>
            <a:ext cx="2196000" cy="324000"/>
          </a:xfrm>
        </p:spPr>
        <p:txBody>
          <a:bodyPr anchor="ctr"/>
          <a:lstStyle/>
          <a:p>
            <a:r>
              <a:rPr lang="en-US" sz="1600" dirty="0">
                <a:ea typeface="Cambria Math" pitchFamily="18" charset="0"/>
                <a:sym typeface="Symbol"/>
              </a:rPr>
              <a:t>by De Morgan’s for </a:t>
            </a:r>
            <a:endParaRPr lang="en-IN" sz="1600" dirty="0"/>
          </a:p>
        </p:txBody>
      </p:sp>
      <p:sp>
        <p:nvSpPr>
          <p:cNvPr id="27" name="Content Placeholder 12"/>
          <p:cNvSpPr>
            <a:spLocks noGrp="1"/>
          </p:cNvSpPr>
          <p:nvPr>
            <p:ph idx="21"/>
          </p:nvPr>
        </p:nvSpPr>
        <p:spPr>
          <a:xfrm>
            <a:off x="609600" y="4188177"/>
            <a:ext cx="360000" cy="324000"/>
          </a:xfrm>
        </p:spPr>
        <p:txBody>
          <a:bodyPr/>
          <a:lstStyle/>
          <a:p>
            <a:pPr marL="514350" indent="-514350">
              <a:buFont typeface="+mj-lt"/>
              <a:buAutoNum type="arabicPeriod" startAt="3"/>
            </a:pPr>
            <a:r>
              <a:rPr lang="en-IN" sz="1600" dirty="0"/>
              <a:t> </a:t>
            </a:r>
          </a:p>
        </p:txBody>
      </p:sp>
      <p:graphicFrame>
        <p:nvGraphicFramePr>
          <p:cNvPr id="40" name="Object 13"/>
          <p:cNvGraphicFramePr>
            <a:graphicFrameLocks noChangeAspect="1"/>
          </p:cNvGraphicFramePr>
          <p:nvPr>
            <p:extLst>
              <p:ext uri="{D42A27DB-BD31-4B8C-83A1-F6EECF244321}">
                <p14:modId xmlns:p14="http://schemas.microsoft.com/office/powerpoint/2010/main" val="4180699562"/>
              </p:ext>
            </p:extLst>
          </p:nvPr>
        </p:nvGraphicFramePr>
        <p:xfrm>
          <a:off x="1082675" y="4185077"/>
          <a:ext cx="2527300" cy="330200"/>
        </p:xfrm>
        <a:graphic>
          <a:graphicData uri="http://schemas.openxmlformats.org/presentationml/2006/ole">
            <mc:AlternateContent xmlns:mc="http://schemas.openxmlformats.org/markup-compatibility/2006">
              <mc:Choice xmlns:v="urn:schemas-microsoft-com:vml" Requires="v">
                <p:oleObj spid="_x0000_s42851" name="Equation" r:id="rId11" imgW="1942920" imgH="253800" progId="Equation.DSMT4">
                  <p:embed/>
                </p:oleObj>
              </mc:Choice>
              <mc:Fallback>
                <p:oleObj name="Equation" r:id="rId11" imgW="1942920" imgH="253800" progId="Equation.DSMT4">
                  <p:embed/>
                  <p:pic>
                    <p:nvPicPr>
                      <p:cNvPr id="39" name="Object 38"/>
                      <p:cNvPicPr/>
                      <p:nvPr/>
                    </p:nvPicPr>
                    <p:blipFill>
                      <a:blip r:embed="rId12"/>
                      <a:stretch>
                        <a:fillRect/>
                      </a:stretch>
                    </p:blipFill>
                    <p:spPr>
                      <a:xfrm>
                        <a:off x="1082675" y="4185077"/>
                        <a:ext cx="2527300" cy="330200"/>
                      </a:xfrm>
                      <a:prstGeom prst="rect">
                        <a:avLst/>
                      </a:prstGeom>
                    </p:spPr>
                  </p:pic>
                </p:oleObj>
              </mc:Fallback>
            </mc:AlternateContent>
          </a:graphicData>
        </a:graphic>
      </p:graphicFrame>
      <p:sp>
        <p:nvSpPr>
          <p:cNvPr id="26" name="Content Placeholder 14"/>
          <p:cNvSpPr>
            <a:spLocks noGrp="1"/>
          </p:cNvSpPr>
          <p:nvPr>
            <p:ph idx="20"/>
          </p:nvPr>
        </p:nvSpPr>
        <p:spPr>
          <a:xfrm>
            <a:off x="4052400" y="4188177"/>
            <a:ext cx="2196000" cy="324000"/>
          </a:xfrm>
        </p:spPr>
        <p:txBody>
          <a:bodyPr anchor="ctr"/>
          <a:lstStyle/>
          <a:p>
            <a:r>
              <a:rPr lang="en-US" sz="1600" dirty="0">
                <a:ea typeface="Cambria Math" pitchFamily="18" charset="0"/>
                <a:sym typeface="Symbol"/>
              </a:rPr>
              <a:t>by De Morgan’s for </a:t>
            </a:r>
            <a:r>
              <a:rPr lang="en-IN" sz="1600" dirty="0"/>
              <a:t> </a:t>
            </a:r>
          </a:p>
        </p:txBody>
      </p:sp>
      <p:sp>
        <p:nvSpPr>
          <p:cNvPr id="29" name="Content Placeholder 15"/>
          <p:cNvSpPr>
            <a:spLocks noGrp="1"/>
          </p:cNvSpPr>
          <p:nvPr>
            <p:ph idx="23"/>
          </p:nvPr>
        </p:nvSpPr>
        <p:spPr>
          <a:xfrm>
            <a:off x="609600" y="4645377"/>
            <a:ext cx="360000" cy="324000"/>
          </a:xfrm>
        </p:spPr>
        <p:txBody>
          <a:bodyPr/>
          <a:lstStyle/>
          <a:p>
            <a:pPr marL="514350" indent="-514350">
              <a:buFont typeface="+mj-lt"/>
              <a:buAutoNum type="arabicPeriod" startAt="4"/>
            </a:pPr>
            <a:r>
              <a:rPr lang="en-IN" sz="1600" dirty="0"/>
              <a:t> </a:t>
            </a:r>
          </a:p>
        </p:txBody>
      </p:sp>
      <p:graphicFrame>
        <p:nvGraphicFramePr>
          <p:cNvPr id="41" name="Object 16"/>
          <p:cNvGraphicFramePr>
            <a:graphicFrameLocks noChangeAspect="1"/>
          </p:cNvGraphicFramePr>
          <p:nvPr>
            <p:extLst>
              <p:ext uri="{D42A27DB-BD31-4B8C-83A1-F6EECF244321}">
                <p14:modId xmlns:p14="http://schemas.microsoft.com/office/powerpoint/2010/main" val="2604456601"/>
              </p:ext>
            </p:extLst>
          </p:nvPr>
        </p:nvGraphicFramePr>
        <p:xfrm>
          <a:off x="1058863" y="4605727"/>
          <a:ext cx="2544762" cy="330200"/>
        </p:xfrm>
        <a:graphic>
          <a:graphicData uri="http://schemas.openxmlformats.org/presentationml/2006/ole">
            <mc:AlternateContent xmlns:mc="http://schemas.openxmlformats.org/markup-compatibility/2006">
              <mc:Choice xmlns:v="urn:schemas-microsoft-com:vml" Requires="v">
                <p:oleObj spid="_x0000_s42852" name="Equation" r:id="rId13" imgW="1955520" imgH="253800" progId="Equation.DSMT4">
                  <p:embed/>
                </p:oleObj>
              </mc:Choice>
              <mc:Fallback>
                <p:oleObj name="Equation" r:id="rId13" imgW="1955520" imgH="253800" progId="Equation.DSMT4">
                  <p:embed/>
                  <p:pic>
                    <p:nvPicPr>
                      <p:cNvPr id="40" name="Object 39"/>
                      <p:cNvPicPr/>
                      <p:nvPr/>
                    </p:nvPicPr>
                    <p:blipFill>
                      <a:blip r:embed="rId14"/>
                      <a:stretch>
                        <a:fillRect/>
                      </a:stretch>
                    </p:blipFill>
                    <p:spPr>
                      <a:xfrm>
                        <a:off x="1058863" y="4605727"/>
                        <a:ext cx="2544762" cy="330200"/>
                      </a:xfrm>
                      <a:prstGeom prst="rect">
                        <a:avLst/>
                      </a:prstGeom>
                    </p:spPr>
                  </p:pic>
                </p:oleObj>
              </mc:Fallback>
            </mc:AlternateContent>
          </a:graphicData>
        </a:graphic>
      </p:graphicFrame>
      <p:sp>
        <p:nvSpPr>
          <p:cNvPr id="28" name="Content Placeholder 17"/>
          <p:cNvSpPr>
            <a:spLocks noGrp="1"/>
          </p:cNvSpPr>
          <p:nvPr>
            <p:ph idx="22"/>
          </p:nvPr>
        </p:nvSpPr>
        <p:spPr>
          <a:xfrm>
            <a:off x="4052400" y="4645377"/>
            <a:ext cx="2196000" cy="324000"/>
          </a:xfrm>
        </p:spPr>
        <p:txBody>
          <a:bodyPr anchor="ctr"/>
          <a:lstStyle/>
          <a:p>
            <a:pPr lvl="0"/>
            <a:r>
              <a:rPr lang="en-US" sz="1600" dirty="0">
                <a:solidFill>
                  <a:prstClr val="black"/>
                </a:solidFill>
                <a:ea typeface="Cambria Math" pitchFamily="18" charset="0"/>
                <a:sym typeface="Symbol"/>
              </a:rPr>
              <a:t>by De Morgan’s for </a:t>
            </a:r>
            <a:endParaRPr lang="en-IN" sz="1600" dirty="0">
              <a:solidFill>
                <a:prstClr val="black"/>
              </a:solidFill>
            </a:endParaRPr>
          </a:p>
        </p:txBody>
      </p:sp>
      <p:sp>
        <p:nvSpPr>
          <p:cNvPr id="31" name="Content Placeholder 18"/>
          <p:cNvSpPr>
            <a:spLocks noGrp="1"/>
          </p:cNvSpPr>
          <p:nvPr>
            <p:ph idx="25"/>
          </p:nvPr>
        </p:nvSpPr>
        <p:spPr>
          <a:xfrm>
            <a:off x="609600" y="5026377"/>
            <a:ext cx="360000" cy="324000"/>
          </a:xfrm>
        </p:spPr>
        <p:txBody>
          <a:bodyPr/>
          <a:lstStyle/>
          <a:p>
            <a:pPr marL="514350" indent="-514350">
              <a:buFont typeface="+mj-lt"/>
              <a:buAutoNum type="arabicPeriod" startAt="5"/>
            </a:pPr>
            <a:r>
              <a:rPr lang="en-IN" sz="1600" dirty="0"/>
              <a:t> </a:t>
            </a:r>
          </a:p>
        </p:txBody>
      </p:sp>
      <p:graphicFrame>
        <p:nvGraphicFramePr>
          <p:cNvPr id="42" name="Object 19"/>
          <p:cNvGraphicFramePr>
            <a:graphicFrameLocks noChangeAspect="1"/>
          </p:cNvGraphicFramePr>
          <p:nvPr>
            <p:extLst>
              <p:ext uri="{D42A27DB-BD31-4B8C-83A1-F6EECF244321}">
                <p14:modId xmlns:p14="http://schemas.microsoft.com/office/powerpoint/2010/main" val="2090917639"/>
              </p:ext>
            </p:extLst>
          </p:nvPr>
        </p:nvGraphicFramePr>
        <p:xfrm>
          <a:off x="992188" y="5026377"/>
          <a:ext cx="2693987" cy="330200"/>
        </p:xfrm>
        <a:graphic>
          <a:graphicData uri="http://schemas.openxmlformats.org/presentationml/2006/ole">
            <mc:AlternateContent xmlns:mc="http://schemas.openxmlformats.org/markup-compatibility/2006">
              <mc:Choice xmlns:v="urn:schemas-microsoft-com:vml" Requires="v">
                <p:oleObj spid="_x0000_s42853" name="Equation" r:id="rId15" imgW="2070000" imgH="253800" progId="Equation.DSMT4">
                  <p:embed/>
                </p:oleObj>
              </mc:Choice>
              <mc:Fallback>
                <p:oleObj name="Equation" r:id="rId15" imgW="2070000" imgH="253800" progId="Equation.DSMT4">
                  <p:embed/>
                  <p:pic>
                    <p:nvPicPr>
                      <p:cNvPr id="41" name="Object 40"/>
                      <p:cNvPicPr/>
                      <p:nvPr/>
                    </p:nvPicPr>
                    <p:blipFill>
                      <a:blip r:embed="rId16"/>
                      <a:stretch>
                        <a:fillRect/>
                      </a:stretch>
                    </p:blipFill>
                    <p:spPr>
                      <a:xfrm>
                        <a:off x="992188" y="5026377"/>
                        <a:ext cx="2693987" cy="330200"/>
                      </a:xfrm>
                      <a:prstGeom prst="rect">
                        <a:avLst/>
                      </a:prstGeom>
                    </p:spPr>
                  </p:pic>
                </p:oleObj>
              </mc:Fallback>
            </mc:AlternateContent>
          </a:graphicData>
        </a:graphic>
      </p:graphicFrame>
      <p:sp>
        <p:nvSpPr>
          <p:cNvPr id="30" name="Content Placeholder 20"/>
          <p:cNvSpPr>
            <a:spLocks noGrp="1"/>
          </p:cNvSpPr>
          <p:nvPr>
            <p:ph idx="24"/>
          </p:nvPr>
        </p:nvSpPr>
        <p:spPr>
          <a:xfrm>
            <a:off x="4052400" y="5026377"/>
            <a:ext cx="2196000" cy="324000"/>
          </a:xfrm>
        </p:spPr>
        <p:txBody>
          <a:bodyPr anchor="ctr"/>
          <a:lstStyle/>
          <a:p>
            <a:r>
              <a:rPr lang="en-US" sz="1600" dirty="0">
                <a:ea typeface="Cambria Math" pitchFamily="18" charset="0"/>
                <a:sym typeface="Symbol"/>
              </a:rPr>
              <a:t>by De Morgan’s for ∧</a:t>
            </a:r>
            <a:r>
              <a:rPr lang="en-US" sz="1600" dirty="0"/>
              <a:t>.</a:t>
            </a:r>
          </a:p>
        </p:txBody>
      </p:sp>
      <p:sp>
        <p:nvSpPr>
          <p:cNvPr id="33" name="Content Placeholder 21"/>
          <p:cNvSpPr>
            <a:spLocks noGrp="1"/>
          </p:cNvSpPr>
          <p:nvPr>
            <p:ph idx="27"/>
          </p:nvPr>
        </p:nvSpPr>
        <p:spPr>
          <a:xfrm>
            <a:off x="457200" y="5387622"/>
            <a:ext cx="7848600" cy="1219200"/>
          </a:xfrm>
        </p:spPr>
        <p:txBody>
          <a:bodyPr/>
          <a:lstStyle/>
          <a:p>
            <a:pPr marL="514350" indent="-514350">
              <a:spcBef>
                <a:spcPts val="0"/>
              </a:spcBef>
            </a:pPr>
            <a:r>
              <a:rPr lang="en-US" sz="1600" b="1" dirty="0"/>
              <a:t>Part </a:t>
            </a:r>
            <a:r>
              <a:rPr lang="en-US" sz="1600" b="1" dirty="0">
                <a:ea typeface="Cambria Math" pitchFamily="18" charset="0"/>
              </a:rPr>
              <a:t>3</a:t>
            </a:r>
            <a:r>
              <a:rPr lang="en-US" sz="1600" dirty="0"/>
              <a:t>: Can you translate the result back into English?</a:t>
            </a:r>
          </a:p>
          <a:p>
            <a:pPr marL="514350" indent="-514350">
              <a:spcBef>
                <a:spcPts val="0"/>
              </a:spcBef>
            </a:pPr>
            <a:r>
              <a:rPr lang="en-US" sz="1600" b="1" dirty="0"/>
              <a:t>	Solution</a:t>
            </a:r>
            <a:r>
              <a:rPr lang="en-US" sz="1600" dirty="0"/>
              <a:t>:</a:t>
            </a:r>
          </a:p>
          <a:p>
            <a:pPr marL="514350" indent="-514350">
              <a:spcBef>
                <a:spcPts val="0"/>
              </a:spcBef>
            </a:pPr>
            <a:r>
              <a:rPr lang="en-US" sz="1600" dirty="0"/>
              <a:t>        “For every woman there is an airline such that for all flights, this woman has not taken that flight or that flight is not on this airline”</a:t>
            </a:r>
          </a:p>
        </p:txBody>
      </p:sp>
    </p:spTree>
    <p:extLst>
      <p:ext uri="{BB962C8B-B14F-4D97-AF65-F5344CB8AC3E}">
        <p14:creationId xmlns:p14="http://schemas.microsoft.com/office/powerpoint/2010/main" val="2617898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Return to Calculus  and Logic (Opt)</a:t>
            </a:r>
          </a:p>
        </p:txBody>
      </p:sp>
      <p:sp>
        <p:nvSpPr>
          <p:cNvPr id="3" name="Content Placeholder 2"/>
          <p:cNvSpPr>
            <a:spLocks noGrp="1"/>
          </p:cNvSpPr>
          <p:nvPr>
            <p:ph idx="1"/>
          </p:nvPr>
        </p:nvSpPr>
        <p:spPr>
          <a:xfrm>
            <a:off x="457200" y="1295400"/>
            <a:ext cx="8280000" cy="914400"/>
          </a:xfrm>
        </p:spPr>
        <p:txBody>
          <a:bodyPr/>
          <a:lstStyle/>
          <a:p>
            <a:r>
              <a:rPr lang="en-US" sz="1800" b="1" dirty="0"/>
              <a:t>Example </a:t>
            </a:r>
            <a:r>
              <a:rPr lang="en-US" sz="1800" dirty="0"/>
              <a:t>: Recall the logical expression developed in the calculus example three slides back. </a:t>
            </a:r>
            <a:br>
              <a:rPr lang="en-US" sz="1800" dirty="0"/>
            </a:br>
            <a:r>
              <a:rPr lang="en-US" sz="1800" dirty="0"/>
              <a:t>Use quantifiers and predicates to express that</a:t>
            </a:r>
            <a:endParaRPr lang="en-IN" sz="1800" dirty="0"/>
          </a:p>
        </p:txBody>
      </p:sp>
      <p:graphicFrame>
        <p:nvGraphicFramePr>
          <p:cNvPr id="12" name="Object 3"/>
          <p:cNvGraphicFramePr>
            <a:graphicFrameLocks noChangeAspect="1"/>
          </p:cNvGraphicFramePr>
          <p:nvPr>
            <p:extLst>
              <p:ext uri="{D42A27DB-BD31-4B8C-83A1-F6EECF244321}">
                <p14:modId xmlns:p14="http://schemas.microsoft.com/office/powerpoint/2010/main" val="101987358"/>
              </p:ext>
            </p:extLst>
          </p:nvPr>
        </p:nvGraphicFramePr>
        <p:xfrm>
          <a:off x="4876800" y="1882775"/>
          <a:ext cx="1057275" cy="330200"/>
        </p:xfrm>
        <a:graphic>
          <a:graphicData uri="http://schemas.openxmlformats.org/presentationml/2006/ole">
            <mc:AlternateContent xmlns:mc="http://schemas.openxmlformats.org/markup-compatibility/2006">
              <mc:Choice xmlns:v="urn:schemas-microsoft-com:vml" Requires="v">
                <p:oleObj spid="_x0000_s43970" name="Equation" r:id="rId3" imgW="812520" imgH="253800" progId="Equation.DSMT4">
                  <p:embed/>
                </p:oleObj>
              </mc:Choice>
              <mc:Fallback>
                <p:oleObj name="Equation" r:id="rId3" imgW="812520" imgH="253800" progId="Equation.DSMT4">
                  <p:embed/>
                  <p:pic>
                    <p:nvPicPr>
                      <p:cNvPr id="38" name="Object 8"/>
                      <p:cNvPicPr/>
                      <p:nvPr/>
                    </p:nvPicPr>
                    <p:blipFill>
                      <a:blip r:embed="rId4"/>
                      <a:stretch>
                        <a:fillRect/>
                      </a:stretch>
                    </p:blipFill>
                    <p:spPr>
                      <a:xfrm>
                        <a:off x="4876800" y="1882775"/>
                        <a:ext cx="1057275" cy="330200"/>
                      </a:xfrm>
                      <a:prstGeom prst="rect">
                        <a:avLst/>
                      </a:prstGeom>
                    </p:spPr>
                  </p:pic>
                </p:oleObj>
              </mc:Fallback>
            </mc:AlternateContent>
          </a:graphicData>
        </a:graphic>
      </p:graphicFrame>
      <p:sp>
        <p:nvSpPr>
          <p:cNvPr id="4" name="Content Placeholder 4"/>
          <p:cNvSpPr>
            <a:spLocks noGrp="1"/>
          </p:cNvSpPr>
          <p:nvPr>
            <p:ph idx="13"/>
          </p:nvPr>
        </p:nvSpPr>
        <p:spPr>
          <a:xfrm>
            <a:off x="5943600" y="1863611"/>
            <a:ext cx="1600200" cy="334900"/>
          </a:xfrm>
        </p:spPr>
        <p:txBody>
          <a:bodyPr/>
          <a:lstStyle/>
          <a:p>
            <a:r>
              <a:rPr lang="en-US" sz="1800" dirty="0"/>
              <a:t>does not exist.</a:t>
            </a:r>
          </a:p>
        </p:txBody>
      </p:sp>
      <p:sp>
        <p:nvSpPr>
          <p:cNvPr id="5" name="Content Placeholder 5"/>
          <p:cNvSpPr>
            <a:spLocks noGrp="1"/>
          </p:cNvSpPr>
          <p:nvPr>
            <p:ph idx="14"/>
          </p:nvPr>
        </p:nvSpPr>
        <p:spPr>
          <a:xfrm>
            <a:off x="457200" y="2286000"/>
            <a:ext cx="8229600" cy="763411"/>
          </a:xfrm>
        </p:spPr>
        <p:txBody>
          <a:bodyPr/>
          <a:lstStyle/>
          <a:p>
            <a:pPr marL="514350" indent="-514350">
              <a:spcBef>
                <a:spcPts val="0"/>
              </a:spcBef>
              <a:buFont typeface="+mj-lt"/>
              <a:buAutoNum type="arabicPeriod"/>
            </a:pPr>
            <a:r>
              <a:rPr lang="en-US" sz="1800" dirty="0"/>
              <a:t>We need to say that for all real numbers </a:t>
            </a:r>
            <a:r>
              <a:rPr lang="en-US" sz="1800" i="1" dirty="0"/>
              <a:t>L</a:t>
            </a:r>
            <a:r>
              <a:rPr lang="en-US" sz="1800" dirty="0"/>
              <a:t>, </a:t>
            </a:r>
          </a:p>
          <a:p>
            <a:pPr marL="514350" indent="-514350">
              <a:spcBef>
                <a:spcPts val="0"/>
              </a:spcBef>
              <a:buFont typeface="+mj-lt"/>
              <a:buAutoNum type="arabicPeriod"/>
            </a:pPr>
            <a:r>
              <a:rPr lang="en-US" sz="1800" dirty="0"/>
              <a:t>The result from the previous example can be negated to yield:</a:t>
            </a:r>
          </a:p>
        </p:txBody>
      </p:sp>
      <p:graphicFrame>
        <p:nvGraphicFramePr>
          <p:cNvPr id="13" name="Object 6"/>
          <p:cNvGraphicFramePr>
            <a:graphicFrameLocks noChangeAspect="1"/>
          </p:cNvGraphicFramePr>
          <p:nvPr>
            <p:extLst>
              <p:ext uri="{D42A27DB-BD31-4B8C-83A1-F6EECF244321}">
                <p14:modId xmlns:p14="http://schemas.microsoft.com/office/powerpoint/2010/main" val="3607009492"/>
              </p:ext>
            </p:extLst>
          </p:nvPr>
        </p:nvGraphicFramePr>
        <p:xfrm>
          <a:off x="5029200" y="2314575"/>
          <a:ext cx="1371600" cy="330200"/>
        </p:xfrm>
        <a:graphic>
          <a:graphicData uri="http://schemas.openxmlformats.org/presentationml/2006/ole">
            <mc:AlternateContent xmlns:mc="http://schemas.openxmlformats.org/markup-compatibility/2006">
              <mc:Choice xmlns:v="urn:schemas-microsoft-com:vml" Requires="v">
                <p:oleObj spid="_x0000_s43971" name="Equation" r:id="rId5" imgW="1054080" imgH="253800" progId="Equation.DSMT4">
                  <p:embed/>
                </p:oleObj>
              </mc:Choice>
              <mc:Fallback>
                <p:oleObj name="Equation" r:id="rId5" imgW="1054080" imgH="253800" progId="Equation.DSMT4">
                  <p:embed/>
                  <p:pic>
                    <p:nvPicPr>
                      <p:cNvPr id="12" name="Object 8"/>
                      <p:cNvPicPr/>
                      <p:nvPr/>
                    </p:nvPicPr>
                    <p:blipFill>
                      <a:blip r:embed="rId6"/>
                      <a:stretch>
                        <a:fillRect/>
                      </a:stretch>
                    </p:blipFill>
                    <p:spPr>
                      <a:xfrm>
                        <a:off x="5029200" y="2314575"/>
                        <a:ext cx="1371600" cy="330200"/>
                      </a:xfrm>
                      <a:prstGeom prst="rect">
                        <a:avLst/>
                      </a:prstGeom>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4068605850"/>
              </p:ext>
            </p:extLst>
          </p:nvPr>
        </p:nvGraphicFramePr>
        <p:xfrm>
          <a:off x="1120775" y="3124200"/>
          <a:ext cx="3449638" cy="395288"/>
        </p:xfrm>
        <a:graphic>
          <a:graphicData uri="http://schemas.openxmlformats.org/presentationml/2006/ole">
            <mc:AlternateContent xmlns:mc="http://schemas.openxmlformats.org/markup-compatibility/2006">
              <mc:Choice xmlns:v="urn:schemas-microsoft-com:vml" Requires="v">
                <p:oleObj spid="_x0000_s43972" name="Equation" r:id="rId7" imgW="2654280" imgH="304560" progId="Equation.DSMT4">
                  <p:embed/>
                </p:oleObj>
              </mc:Choice>
              <mc:Fallback>
                <p:oleObj name="Equation" r:id="rId7" imgW="2654280" imgH="304560" progId="Equation.DSMT4">
                  <p:embed/>
                  <p:pic>
                    <p:nvPicPr>
                      <p:cNvPr id="9" name="Object 8"/>
                      <p:cNvPicPr/>
                      <p:nvPr/>
                    </p:nvPicPr>
                    <p:blipFill>
                      <a:blip r:embed="rId8"/>
                      <a:stretch>
                        <a:fillRect/>
                      </a:stretch>
                    </p:blipFill>
                    <p:spPr>
                      <a:xfrm>
                        <a:off x="1120775" y="3124200"/>
                        <a:ext cx="3449638" cy="395288"/>
                      </a:xfrm>
                      <a:prstGeom prst="rect">
                        <a:avLst/>
                      </a:prstGeom>
                    </p:spPr>
                  </p:pic>
                </p:oleObj>
              </mc:Fallback>
            </mc:AlternateContent>
          </a:graphicData>
        </a:graphic>
      </p:graphicFrame>
      <p:sp>
        <p:nvSpPr>
          <p:cNvPr id="6" name="Content Placeholder 8"/>
          <p:cNvSpPr>
            <a:spLocks noGrp="1"/>
          </p:cNvSpPr>
          <p:nvPr>
            <p:ph idx="15"/>
          </p:nvPr>
        </p:nvSpPr>
        <p:spPr>
          <a:xfrm>
            <a:off x="457200" y="3505200"/>
            <a:ext cx="8229600" cy="396000"/>
          </a:xfrm>
        </p:spPr>
        <p:txBody>
          <a:bodyPr/>
          <a:lstStyle/>
          <a:p>
            <a:pPr marL="514800" indent="-514800">
              <a:buFont typeface="+mj-lt"/>
              <a:buAutoNum type="arabicPeriod" startAt="3"/>
            </a:pPr>
            <a:r>
              <a:rPr lang="en-US" sz="1800" dirty="0"/>
              <a:t>Now we can repeatedly apply the rules for negating quantified expressions:</a:t>
            </a:r>
          </a:p>
        </p:txBody>
      </p:sp>
      <p:graphicFrame>
        <p:nvGraphicFramePr>
          <p:cNvPr id="15" name="Object 9"/>
          <p:cNvGraphicFramePr>
            <a:graphicFrameLocks noChangeAspect="1"/>
          </p:cNvGraphicFramePr>
          <p:nvPr>
            <p:extLst>
              <p:ext uri="{D42A27DB-BD31-4B8C-83A1-F6EECF244321}">
                <p14:modId xmlns:p14="http://schemas.microsoft.com/office/powerpoint/2010/main" val="1122675452"/>
              </p:ext>
            </p:extLst>
          </p:nvPr>
        </p:nvGraphicFramePr>
        <p:xfrm>
          <a:off x="1066800" y="3886200"/>
          <a:ext cx="3449638" cy="395288"/>
        </p:xfrm>
        <a:graphic>
          <a:graphicData uri="http://schemas.openxmlformats.org/presentationml/2006/ole">
            <mc:AlternateContent xmlns:mc="http://schemas.openxmlformats.org/markup-compatibility/2006">
              <mc:Choice xmlns:v="urn:schemas-microsoft-com:vml" Requires="v">
                <p:oleObj spid="_x0000_s43973" name="Equation" r:id="rId9" imgW="2654280" imgH="304560" progId="Equation.DSMT4">
                  <p:embed/>
                </p:oleObj>
              </mc:Choice>
              <mc:Fallback>
                <p:oleObj name="Equation" r:id="rId9" imgW="2654280" imgH="304560" progId="Equation.DSMT4">
                  <p:embed/>
                  <p:pic>
                    <p:nvPicPr>
                      <p:cNvPr id="14" name="Object 13"/>
                      <p:cNvPicPr/>
                      <p:nvPr/>
                    </p:nvPicPr>
                    <p:blipFill>
                      <a:blip r:embed="rId10"/>
                      <a:stretch>
                        <a:fillRect/>
                      </a:stretch>
                    </p:blipFill>
                    <p:spPr>
                      <a:xfrm>
                        <a:off x="1066800" y="3886200"/>
                        <a:ext cx="3449638" cy="395288"/>
                      </a:xfrm>
                      <a:prstGeom prst="rect">
                        <a:avLst/>
                      </a:prstGeom>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2371098362"/>
              </p:ext>
            </p:extLst>
          </p:nvPr>
        </p:nvGraphicFramePr>
        <p:xfrm>
          <a:off x="1431925" y="4343400"/>
          <a:ext cx="3563937" cy="395287"/>
        </p:xfrm>
        <a:graphic>
          <a:graphicData uri="http://schemas.openxmlformats.org/presentationml/2006/ole">
            <mc:AlternateContent xmlns:mc="http://schemas.openxmlformats.org/markup-compatibility/2006">
              <mc:Choice xmlns:v="urn:schemas-microsoft-com:vml" Requires="v">
                <p:oleObj spid="_x0000_s43974" name="Equation" r:id="rId11" imgW="2743200" imgH="304560" progId="Equation.DSMT4">
                  <p:embed/>
                </p:oleObj>
              </mc:Choice>
              <mc:Fallback>
                <p:oleObj name="Equation" r:id="rId11" imgW="2743200" imgH="304560" progId="Equation.DSMT4">
                  <p:embed/>
                  <p:pic>
                    <p:nvPicPr>
                      <p:cNvPr id="15" name="Object 14"/>
                      <p:cNvPicPr/>
                      <p:nvPr/>
                    </p:nvPicPr>
                    <p:blipFill>
                      <a:blip r:embed="rId12"/>
                      <a:stretch>
                        <a:fillRect/>
                      </a:stretch>
                    </p:blipFill>
                    <p:spPr>
                      <a:xfrm>
                        <a:off x="1431925" y="4343400"/>
                        <a:ext cx="3563937" cy="395287"/>
                      </a:xfrm>
                      <a:prstGeom prst="rect">
                        <a:avLst/>
                      </a:prstGeom>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3895255674"/>
              </p:ext>
            </p:extLst>
          </p:nvPr>
        </p:nvGraphicFramePr>
        <p:xfrm>
          <a:off x="1431925" y="4800599"/>
          <a:ext cx="3597275" cy="395288"/>
        </p:xfrm>
        <a:graphic>
          <a:graphicData uri="http://schemas.openxmlformats.org/presentationml/2006/ole">
            <mc:AlternateContent xmlns:mc="http://schemas.openxmlformats.org/markup-compatibility/2006">
              <mc:Choice xmlns:v="urn:schemas-microsoft-com:vml" Requires="v">
                <p:oleObj spid="_x0000_s43975" name="Equation" r:id="rId13" imgW="2768400" imgH="304560" progId="Equation.DSMT4">
                  <p:embed/>
                </p:oleObj>
              </mc:Choice>
              <mc:Fallback>
                <p:oleObj name="Equation" r:id="rId13" imgW="2768400" imgH="304560" progId="Equation.DSMT4">
                  <p:embed/>
                  <p:pic>
                    <p:nvPicPr>
                      <p:cNvPr id="16" name="Object 15"/>
                      <p:cNvPicPr/>
                      <p:nvPr/>
                    </p:nvPicPr>
                    <p:blipFill>
                      <a:blip r:embed="rId14"/>
                      <a:stretch>
                        <a:fillRect/>
                      </a:stretch>
                    </p:blipFill>
                    <p:spPr>
                      <a:xfrm>
                        <a:off x="1431925" y="4800599"/>
                        <a:ext cx="3597275" cy="395288"/>
                      </a:xfrm>
                      <a:prstGeom prst="rect">
                        <a:avLst/>
                      </a:prstGeom>
                    </p:spPr>
                  </p:pic>
                </p:oleObj>
              </mc:Fallback>
            </mc:AlternateContent>
          </a:graphicData>
        </a:graphic>
      </p:graphicFrame>
      <p:graphicFrame>
        <p:nvGraphicFramePr>
          <p:cNvPr id="19" name="Object 12"/>
          <p:cNvGraphicFramePr>
            <a:graphicFrameLocks noChangeAspect="1"/>
          </p:cNvGraphicFramePr>
          <p:nvPr>
            <p:extLst>
              <p:ext uri="{D42A27DB-BD31-4B8C-83A1-F6EECF244321}">
                <p14:modId xmlns:p14="http://schemas.microsoft.com/office/powerpoint/2010/main" val="2169105037"/>
              </p:ext>
            </p:extLst>
          </p:nvPr>
        </p:nvGraphicFramePr>
        <p:xfrm>
          <a:off x="1431925" y="5257800"/>
          <a:ext cx="3563938" cy="395287"/>
        </p:xfrm>
        <a:graphic>
          <a:graphicData uri="http://schemas.openxmlformats.org/presentationml/2006/ole">
            <mc:AlternateContent xmlns:mc="http://schemas.openxmlformats.org/markup-compatibility/2006">
              <mc:Choice xmlns:v="urn:schemas-microsoft-com:vml" Requires="v">
                <p:oleObj spid="_x0000_s43976" name="Equation" r:id="rId15" imgW="2743200" imgH="304560" progId="Equation.DSMT4">
                  <p:embed/>
                </p:oleObj>
              </mc:Choice>
              <mc:Fallback>
                <p:oleObj name="Equation" r:id="rId15" imgW="2743200" imgH="304560" progId="Equation.DSMT4">
                  <p:embed/>
                  <p:pic>
                    <p:nvPicPr>
                      <p:cNvPr id="17" name="Object 16"/>
                      <p:cNvPicPr/>
                      <p:nvPr/>
                    </p:nvPicPr>
                    <p:blipFill>
                      <a:blip r:embed="rId16"/>
                      <a:stretch>
                        <a:fillRect/>
                      </a:stretch>
                    </p:blipFill>
                    <p:spPr>
                      <a:xfrm>
                        <a:off x="1431925" y="5257800"/>
                        <a:ext cx="3563938" cy="395287"/>
                      </a:xfrm>
                      <a:prstGeom prst="rect">
                        <a:avLst/>
                      </a:prstGeom>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1482606351"/>
              </p:ext>
            </p:extLst>
          </p:nvPr>
        </p:nvGraphicFramePr>
        <p:xfrm>
          <a:off x="1431925" y="5715000"/>
          <a:ext cx="3416300" cy="395287"/>
        </p:xfrm>
        <a:graphic>
          <a:graphicData uri="http://schemas.openxmlformats.org/presentationml/2006/ole">
            <mc:AlternateContent xmlns:mc="http://schemas.openxmlformats.org/markup-compatibility/2006">
              <mc:Choice xmlns:v="urn:schemas-microsoft-com:vml" Requires="v">
                <p:oleObj spid="_x0000_s43977" name="Equation" r:id="rId17" imgW="2628720" imgH="304560" progId="Equation.DSMT4">
                  <p:embed/>
                </p:oleObj>
              </mc:Choice>
              <mc:Fallback>
                <p:oleObj name="Equation" r:id="rId17" imgW="2628720" imgH="304560" progId="Equation.DSMT4">
                  <p:embed/>
                  <p:pic>
                    <p:nvPicPr>
                      <p:cNvPr id="17" name="Object 16"/>
                      <p:cNvPicPr/>
                      <p:nvPr/>
                    </p:nvPicPr>
                    <p:blipFill>
                      <a:blip r:embed="rId18"/>
                      <a:stretch>
                        <a:fillRect/>
                      </a:stretch>
                    </p:blipFill>
                    <p:spPr>
                      <a:xfrm>
                        <a:off x="1431925" y="5715000"/>
                        <a:ext cx="3416300" cy="395287"/>
                      </a:xfrm>
                      <a:prstGeom prst="rect">
                        <a:avLst/>
                      </a:prstGeom>
                    </p:spPr>
                  </p:pic>
                </p:oleObj>
              </mc:Fallback>
            </mc:AlternateContent>
          </a:graphicData>
        </a:graphic>
      </p:graphicFrame>
      <p:sp>
        <p:nvSpPr>
          <p:cNvPr id="7" name="Content Placeholder 14"/>
          <p:cNvSpPr>
            <a:spLocks noGrp="1"/>
          </p:cNvSpPr>
          <p:nvPr>
            <p:ph idx="16"/>
          </p:nvPr>
        </p:nvSpPr>
        <p:spPr>
          <a:xfrm>
            <a:off x="457200" y="6149622"/>
            <a:ext cx="3352800" cy="406400"/>
          </a:xfrm>
        </p:spPr>
        <p:txBody>
          <a:bodyPr/>
          <a:lstStyle/>
          <a:p>
            <a:r>
              <a:rPr lang="en-US" sz="1800" dirty="0"/>
              <a:t>The last step uses the equivalence</a:t>
            </a:r>
            <a:endParaRPr lang="en-US" sz="1800" i="1" dirty="0"/>
          </a:p>
        </p:txBody>
      </p:sp>
      <p:graphicFrame>
        <p:nvGraphicFramePr>
          <p:cNvPr id="20" name="Object 15"/>
          <p:cNvGraphicFramePr>
            <a:graphicFrameLocks noChangeAspect="1"/>
          </p:cNvGraphicFramePr>
          <p:nvPr>
            <p:extLst>
              <p:ext uri="{D42A27DB-BD31-4B8C-83A1-F6EECF244321}">
                <p14:modId xmlns:p14="http://schemas.microsoft.com/office/powerpoint/2010/main" val="2023461462"/>
              </p:ext>
            </p:extLst>
          </p:nvPr>
        </p:nvGraphicFramePr>
        <p:xfrm>
          <a:off x="3810000" y="6187722"/>
          <a:ext cx="1651000" cy="328613"/>
        </p:xfrm>
        <a:graphic>
          <a:graphicData uri="http://schemas.openxmlformats.org/presentationml/2006/ole">
            <mc:AlternateContent xmlns:mc="http://schemas.openxmlformats.org/markup-compatibility/2006">
              <mc:Choice xmlns:v="urn:schemas-microsoft-com:vml" Requires="v">
                <p:oleObj spid="_x0000_s43978" name="Equation" r:id="rId19" imgW="1269720" imgH="253800" progId="Equation.DSMT4">
                  <p:embed/>
                </p:oleObj>
              </mc:Choice>
              <mc:Fallback>
                <p:oleObj name="Equation" r:id="rId19" imgW="1269720" imgH="253800" progId="Equation.DSMT4">
                  <p:embed/>
                  <p:pic>
                    <p:nvPicPr>
                      <p:cNvPr id="18" name="Object 13"/>
                      <p:cNvPicPr/>
                      <p:nvPr/>
                    </p:nvPicPr>
                    <p:blipFill>
                      <a:blip r:embed="rId20"/>
                      <a:stretch>
                        <a:fillRect/>
                      </a:stretch>
                    </p:blipFill>
                    <p:spPr>
                      <a:xfrm>
                        <a:off x="3810000" y="6187722"/>
                        <a:ext cx="1651000" cy="328613"/>
                      </a:xfrm>
                      <a:prstGeom prst="rect">
                        <a:avLst/>
                      </a:prstGeom>
                    </p:spPr>
                  </p:pic>
                </p:oleObj>
              </mc:Fallback>
            </mc:AlternateContent>
          </a:graphicData>
        </a:graphic>
      </p:graphicFrame>
    </p:spTree>
    <p:extLst>
      <p:ext uri="{BB962C8B-B14F-4D97-AF65-F5344CB8AC3E}">
        <p14:creationId xmlns:p14="http://schemas.microsoft.com/office/powerpoint/2010/main" val="937274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Calculus in Predicate Logic   (</a:t>
            </a:r>
            <a:r>
              <a:rPr lang="en-IN" i="1" dirty="0"/>
              <a:t>optional</a:t>
            </a:r>
            <a:r>
              <a:rPr lang="en-IN" dirty="0"/>
              <a:t>)</a:t>
            </a:r>
          </a:p>
        </p:txBody>
      </p:sp>
      <p:sp>
        <p:nvSpPr>
          <p:cNvPr id="3" name="Content Placeholder 2"/>
          <p:cNvSpPr>
            <a:spLocks noGrp="1"/>
          </p:cNvSpPr>
          <p:nvPr>
            <p:ph idx="1"/>
          </p:nvPr>
        </p:nvSpPr>
        <p:spPr>
          <a:xfrm>
            <a:off x="457200" y="1295400"/>
            <a:ext cx="3420000" cy="396000"/>
          </a:xfrm>
        </p:spPr>
        <p:txBody>
          <a:bodyPr/>
          <a:lstStyle/>
          <a:p>
            <a:pPr marL="514800" indent="-514800">
              <a:buFont typeface="+mj-lt"/>
              <a:buAutoNum type="arabicPeriod" startAt="4"/>
            </a:pPr>
            <a:r>
              <a:rPr lang="en-US" sz="2400" dirty="0"/>
              <a:t>Therefore, to say that</a:t>
            </a:r>
            <a:endParaRPr lang="en-IN" sz="2400" dirty="0"/>
          </a:p>
        </p:txBody>
      </p:sp>
      <p:graphicFrame>
        <p:nvGraphicFramePr>
          <p:cNvPr id="24" name="Object 3"/>
          <p:cNvGraphicFramePr>
            <a:graphicFrameLocks noChangeAspect="1"/>
          </p:cNvGraphicFramePr>
          <p:nvPr>
            <p:extLst>
              <p:ext uri="{D42A27DB-BD31-4B8C-83A1-F6EECF244321}">
                <p14:modId xmlns:p14="http://schemas.microsoft.com/office/powerpoint/2010/main" val="71592702"/>
              </p:ext>
            </p:extLst>
          </p:nvPr>
        </p:nvGraphicFramePr>
        <p:xfrm>
          <a:off x="3886200" y="1321589"/>
          <a:ext cx="1381284" cy="431460"/>
        </p:xfrm>
        <a:graphic>
          <a:graphicData uri="http://schemas.openxmlformats.org/presentationml/2006/ole">
            <mc:AlternateContent xmlns:mc="http://schemas.openxmlformats.org/markup-compatibility/2006">
              <mc:Choice xmlns:v="urn:schemas-microsoft-com:vml" Requires="v">
                <p:oleObj spid="_x0000_s44411" name="Equation" r:id="rId3" imgW="812520" imgH="253800" progId="Equation.DSMT4">
                  <p:embed/>
                </p:oleObj>
              </mc:Choice>
              <mc:Fallback>
                <p:oleObj name="Equation" r:id="rId3" imgW="812520" imgH="253800" progId="Equation.DSMT4">
                  <p:embed/>
                  <p:pic>
                    <p:nvPicPr>
                      <p:cNvPr id="12" name="Object 3"/>
                      <p:cNvPicPr/>
                      <p:nvPr/>
                    </p:nvPicPr>
                    <p:blipFill>
                      <a:blip r:embed="rId4"/>
                      <a:stretch>
                        <a:fillRect/>
                      </a:stretch>
                    </p:blipFill>
                    <p:spPr>
                      <a:xfrm>
                        <a:off x="3886200" y="1321589"/>
                        <a:ext cx="1381284" cy="431460"/>
                      </a:xfrm>
                      <a:prstGeom prst="rect">
                        <a:avLst/>
                      </a:prstGeom>
                    </p:spPr>
                  </p:pic>
                </p:oleObj>
              </mc:Fallback>
            </mc:AlternateContent>
          </a:graphicData>
        </a:graphic>
      </p:graphicFrame>
      <p:sp>
        <p:nvSpPr>
          <p:cNvPr id="17" name="Content Placeholder 4"/>
          <p:cNvSpPr>
            <a:spLocks noGrp="1"/>
          </p:cNvSpPr>
          <p:nvPr>
            <p:ph idx="13"/>
          </p:nvPr>
        </p:nvSpPr>
        <p:spPr>
          <a:xfrm>
            <a:off x="5410200" y="1295400"/>
            <a:ext cx="2844000" cy="396000"/>
          </a:xfrm>
        </p:spPr>
        <p:txBody>
          <a:bodyPr/>
          <a:lstStyle/>
          <a:p>
            <a:r>
              <a:rPr lang="en-US" sz="2400" dirty="0"/>
              <a:t>does not exist means</a:t>
            </a:r>
            <a:endParaRPr lang="en-IN" sz="2400" dirty="0"/>
          </a:p>
        </p:txBody>
      </p:sp>
      <p:sp>
        <p:nvSpPr>
          <p:cNvPr id="18" name="Content Placeholder 5"/>
          <p:cNvSpPr>
            <a:spLocks noGrp="1"/>
          </p:cNvSpPr>
          <p:nvPr>
            <p:ph idx="14"/>
          </p:nvPr>
        </p:nvSpPr>
        <p:spPr>
          <a:xfrm>
            <a:off x="457200" y="1828800"/>
            <a:ext cx="3960000" cy="396000"/>
          </a:xfrm>
        </p:spPr>
        <p:txBody>
          <a:bodyPr/>
          <a:lstStyle/>
          <a:p>
            <a:pPr marL="514800"/>
            <a:r>
              <a:rPr lang="en-US" sz="2400" dirty="0"/>
              <a:t>that for all real numbers </a:t>
            </a:r>
            <a:r>
              <a:rPr lang="en-US" sz="2400" i="1" dirty="0"/>
              <a:t>L</a:t>
            </a:r>
            <a:r>
              <a:rPr lang="en-US" sz="2400" dirty="0"/>
              <a:t>,</a:t>
            </a:r>
            <a:endParaRPr lang="en-IN" sz="2400" dirty="0"/>
          </a:p>
        </p:txBody>
      </p:sp>
      <p:graphicFrame>
        <p:nvGraphicFramePr>
          <p:cNvPr id="25" name="Object 6"/>
          <p:cNvGraphicFramePr>
            <a:graphicFrameLocks noChangeAspect="1"/>
          </p:cNvGraphicFramePr>
          <p:nvPr>
            <p:extLst>
              <p:ext uri="{D42A27DB-BD31-4B8C-83A1-F6EECF244321}">
                <p14:modId xmlns:p14="http://schemas.microsoft.com/office/powerpoint/2010/main" val="1851427007"/>
              </p:ext>
            </p:extLst>
          </p:nvPr>
        </p:nvGraphicFramePr>
        <p:xfrm>
          <a:off x="4419600" y="1905000"/>
          <a:ext cx="1791936" cy="431460"/>
        </p:xfrm>
        <a:graphic>
          <a:graphicData uri="http://schemas.openxmlformats.org/presentationml/2006/ole">
            <mc:AlternateContent xmlns:mc="http://schemas.openxmlformats.org/markup-compatibility/2006">
              <mc:Choice xmlns:v="urn:schemas-microsoft-com:vml" Requires="v">
                <p:oleObj spid="_x0000_s44412" name="Equation" r:id="rId5" imgW="1054080" imgH="253800" progId="Equation.DSMT4">
                  <p:embed/>
                </p:oleObj>
              </mc:Choice>
              <mc:Fallback>
                <p:oleObj name="Equation" r:id="rId5" imgW="1054080" imgH="253800" progId="Equation.DSMT4">
                  <p:embed/>
                  <p:pic>
                    <p:nvPicPr>
                      <p:cNvPr id="13" name="Object 6"/>
                      <p:cNvPicPr/>
                      <p:nvPr/>
                    </p:nvPicPr>
                    <p:blipFill>
                      <a:blip r:embed="rId6"/>
                      <a:stretch>
                        <a:fillRect/>
                      </a:stretch>
                    </p:blipFill>
                    <p:spPr>
                      <a:xfrm>
                        <a:off x="4419600" y="1905000"/>
                        <a:ext cx="1791936" cy="431460"/>
                      </a:xfrm>
                      <a:prstGeom prst="rect">
                        <a:avLst/>
                      </a:prstGeom>
                    </p:spPr>
                  </p:pic>
                </p:oleObj>
              </mc:Fallback>
            </mc:AlternateContent>
          </a:graphicData>
        </a:graphic>
      </p:graphicFrame>
      <p:sp>
        <p:nvSpPr>
          <p:cNvPr id="19" name="Content Placeholder 7"/>
          <p:cNvSpPr>
            <a:spLocks noGrp="1"/>
          </p:cNvSpPr>
          <p:nvPr>
            <p:ph idx="15"/>
          </p:nvPr>
        </p:nvSpPr>
        <p:spPr>
          <a:xfrm>
            <a:off x="6247134" y="1828800"/>
            <a:ext cx="2736000" cy="396000"/>
          </a:xfrm>
        </p:spPr>
        <p:txBody>
          <a:bodyPr/>
          <a:lstStyle/>
          <a:p>
            <a:r>
              <a:rPr lang="en-US" sz="2400" dirty="0" err="1"/>
              <a:t>csan</a:t>
            </a:r>
            <a:r>
              <a:rPr lang="en-US" sz="2400" dirty="0"/>
              <a:t> be expressed as:</a:t>
            </a:r>
          </a:p>
        </p:txBody>
      </p:sp>
      <p:graphicFrame>
        <p:nvGraphicFramePr>
          <p:cNvPr id="26" name="Object 8"/>
          <p:cNvGraphicFramePr>
            <a:graphicFrameLocks noChangeAspect="1"/>
          </p:cNvGraphicFramePr>
          <p:nvPr>
            <p:extLst>
              <p:ext uri="{D42A27DB-BD31-4B8C-83A1-F6EECF244321}">
                <p14:modId xmlns:p14="http://schemas.microsoft.com/office/powerpoint/2010/main" val="4292742575"/>
              </p:ext>
            </p:extLst>
          </p:nvPr>
        </p:nvGraphicFramePr>
        <p:xfrm>
          <a:off x="1012825" y="2514600"/>
          <a:ext cx="4727575" cy="517525"/>
        </p:xfrm>
        <a:graphic>
          <a:graphicData uri="http://schemas.openxmlformats.org/presentationml/2006/ole">
            <mc:AlternateContent xmlns:mc="http://schemas.openxmlformats.org/markup-compatibility/2006">
              <mc:Choice xmlns:v="urn:schemas-microsoft-com:vml" Requires="v">
                <p:oleObj spid="_x0000_s44413" name="Equation" r:id="rId7" imgW="2781000" imgH="304560" progId="Equation.DSMT4">
                  <p:embed/>
                </p:oleObj>
              </mc:Choice>
              <mc:Fallback>
                <p:oleObj name="Equation" r:id="rId7" imgW="2781000" imgH="304560" progId="Equation.DSMT4">
                  <p:embed/>
                  <p:pic>
                    <p:nvPicPr>
                      <p:cNvPr id="14" name="Object 7"/>
                      <p:cNvPicPr/>
                      <p:nvPr/>
                    </p:nvPicPr>
                    <p:blipFill>
                      <a:blip r:embed="rId8"/>
                      <a:stretch>
                        <a:fillRect/>
                      </a:stretch>
                    </p:blipFill>
                    <p:spPr>
                      <a:xfrm>
                        <a:off x="1012825" y="2514600"/>
                        <a:ext cx="4727575" cy="517525"/>
                      </a:xfrm>
                      <a:prstGeom prst="rect">
                        <a:avLst/>
                      </a:prstGeom>
                    </p:spPr>
                  </p:pic>
                </p:oleObj>
              </mc:Fallback>
            </mc:AlternateContent>
          </a:graphicData>
        </a:graphic>
      </p:graphicFrame>
      <p:sp>
        <p:nvSpPr>
          <p:cNvPr id="20" name="Content Placeholder 9"/>
          <p:cNvSpPr>
            <a:spLocks noGrp="1"/>
          </p:cNvSpPr>
          <p:nvPr>
            <p:ph idx="16"/>
          </p:nvPr>
        </p:nvSpPr>
        <p:spPr>
          <a:xfrm>
            <a:off x="457200" y="3276600"/>
            <a:ext cx="8229600" cy="2209800"/>
          </a:xfrm>
        </p:spPr>
        <p:txBody>
          <a:bodyPr/>
          <a:lstStyle/>
          <a:p>
            <a:pPr indent="-514350"/>
            <a:r>
              <a:rPr lang="en-US" sz="2400" dirty="0"/>
              <a:t>Remember that </a:t>
            </a:r>
            <a:r>
              <a:rPr lang="el-GR" sz="2400" dirty="0">
                <a:ea typeface="Cambria Math"/>
              </a:rPr>
              <a:t>ε</a:t>
            </a:r>
            <a:r>
              <a:rPr lang="en-US" sz="2400" dirty="0">
                <a:ea typeface="Cambria Math"/>
              </a:rPr>
              <a:t> and </a:t>
            </a:r>
            <a:r>
              <a:rPr lang="el-GR" sz="2400" dirty="0">
                <a:ea typeface="Cambria Math"/>
              </a:rPr>
              <a:t>δ</a:t>
            </a:r>
            <a:r>
              <a:rPr lang="en-US" sz="2400" dirty="0">
                <a:ea typeface="Cambria Math"/>
              </a:rPr>
              <a:t> range over all positive real numbers and </a:t>
            </a:r>
            <a:r>
              <a:rPr lang="en-US" sz="2400" i="1" dirty="0">
                <a:ea typeface="Cambria Math"/>
              </a:rPr>
              <a:t>x</a:t>
            </a:r>
            <a:r>
              <a:rPr lang="en-US" sz="2400" dirty="0">
                <a:ea typeface="Cambria Math"/>
              </a:rPr>
              <a:t> over all real numbers.</a:t>
            </a:r>
            <a:endParaRPr lang="en-US" sz="2400" dirty="0"/>
          </a:p>
          <a:p>
            <a:pPr marL="514350" indent="-514350">
              <a:buFont typeface="+mj-lt"/>
              <a:buAutoNum type="arabicPeriod" startAt="5"/>
            </a:pPr>
            <a:r>
              <a:rPr lang="en-US" sz="2400" dirty="0"/>
              <a:t>Translating back into English we have, for every real number L, there is a real number </a:t>
            </a:r>
            <a:r>
              <a:rPr lang="el-GR" sz="2400" dirty="0">
                <a:ea typeface="Cambria Math"/>
              </a:rPr>
              <a:t>ε</a:t>
            </a:r>
            <a:r>
              <a:rPr lang="en-US" sz="2400" dirty="0">
                <a:ea typeface="Cambria Math"/>
              </a:rPr>
              <a:t> &gt; 0, such that for every real number </a:t>
            </a:r>
            <a:r>
              <a:rPr lang="el-GR" sz="2400" dirty="0">
                <a:ea typeface="Cambria Math"/>
              </a:rPr>
              <a:t>δ</a:t>
            </a:r>
            <a:r>
              <a:rPr lang="en-US" sz="2400" dirty="0">
                <a:ea typeface="Cambria Math"/>
              </a:rPr>
              <a:t> &gt; 0, there exists a real number </a:t>
            </a:r>
            <a:r>
              <a:rPr lang="en-US" sz="2400" i="1" dirty="0">
                <a:ea typeface="Cambria Math"/>
              </a:rPr>
              <a:t>x</a:t>
            </a:r>
            <a:r>
              <a:rPr lang="en-US" sz="2400" dirty="0">
                <a:ea typeface="Cambria Math"/>
              </a:rPr>
              <a:t> such that</a:t>
            </a:r>
            <a:endParaRPr lang="en-IN" sz="2400" dirty="0"/>
          </a:p>
        </p:txBody>
      </p:sp>
      <p:graphicFrame>
        <p:nvGraphicFramePr>
          <p:cNvPr id="27" name="Object 10"/>
          <p:cNvGraphicFramePr>
            <a:graphicFrameLocks noChangeAspect="1"/>
          </p:cNvGraphicFramePr>
          <p:nvPr>
            <p:extLst>
              <p:ext uri="{D42A27DB-BD31-4B8C-83A1-F6EECF244321}">
                <p14:modId xmlns:p14="http://schemas.microsoft.com/office/powerpoint/2010/main" val="1249982890"/>
              </p:ext>
            </p:extLst>
          </p:nvPr>
        </p:nvGraphicFramePr>
        <p:xfrm>
          <a:off x="1608138" y="5534025"/>
          <a:ext cx="3497262" cy="452438"/>
        </p:xfrm>
        <a:graphic>
          <a:graphicData uri="http://schemas.openxmlformats.org/presentationml/2006/ole">
            <mc:AlternateContent xmlns:mc="http://schemas.openxmlformats.org/markup-compatibility/2006">
              <mc:Choice xmlns:v="urn:schemas-microsoft-com:vml" Requires="v">
                <p:oleObj spid="_x0000_s44414" name="Equation" r:id="rId9" imgW="2057400" imgH="266400" progId="Equation.DSMT4">
                  <p:embed/>
                </p:oleObj>
              </mc:Choice>
              <mc:Fallback>
                <p:oleObj name="Equation" r:id="rId9" imgW="2057400" imgH="266400" progId="Equation.DSMT4">
                  <p:embed/>
                  <p:pic>
                    <p:nvPicPr>
                      <p:cNvPr id="26" name="Object 7"/>
                      <p:cNvPicPr/>
                      <p:nvPr/>
                    </p:nvPicPr>
                    <p:blipFill>
                      <a:blip r:embed="rId10"/>
                      <a:stretch>
                        <a:fillRect/>
                      </a:stretch>
                    </p:blipFill>
                    <p:spPr>
                      <a:xfrm>
                        <a:off x="1608138" y="5534025"/>
                        <a:ext cx="3497262" cy="452438"/>
                      </a:xfrm>
                      <a:prstGeom prst="rect">
                        <a:avLst/>
                      </a:prstGeom>
                    </p:spPr>
                  </p:pic>
                </p:oleObj>
              </mc:Fallback>
            </mc:AlternateContent>
          </a:graphicData>
        </a:graphic>
      </p:graphicFrame>
    </p:spTree>
    <p:extLst>
      <p:ext uri="{BB962C8B-B14F-4D97-AF65-F5344CB8AC3E}">
        <p14:creationId xmlns:p14="http://schemas.microsoft.com/office/powerpoint/2010/main" val="3724100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Some Questions about Quantifiers (</a:t>
            </a:r>
            <a:r>
              <a:rPr lang="fr-FR" i="1" dirty="0"/>
              <a:t>optional</a:t>
            </a:r>
            <a:r>
              <a:rPr lang="fr-FR" dirty="0"/>
              <a:t>)</a:t>
            </a:r>
            <a:endParaRPr lang="en-IN" sz="1500" dirty="0"/>
          </a:p>
        </p:txBody>
      </p:sp>
      <p:sp>
        <p:nvSpPr>
          <p:cNvPr id="3" name="Content Placeholder 2"/>
          <p:cNvSpPr>
            <a:spLocks noGrp="1"/>
          </p:cNvSpPr>
          <p:nvPr>
            <p:ph idx="1"/>
          </p:nvPr>
        </p:nvSpPr>
        <p:spPr>
          <a:xfrm>
            <a:off x="457200" y="1295400"/>
            <a:ext cx="8460000" cy="5256000"/>
          </a:xfrm>
        </p:spPr>
        <p:txBody>
          <a:bodyPr/>
          <a:lstStyle/>
          <a:p>
            <a:pPr>
              <a:spcBef>
                <a:spcPts val="0"/>
              </a:spcBef>
              <a:spcAft>
                <a:spcPts val="300"/>
              </a:spcAft>
            </a:pPr>
            <a:r>
              <a:rPr lang="en-US" sz="2000" dirty="0"/>
              <a:t>Can you switch the order of quantifiers? </a:t>
            </a:r>
          </a:p>
          <a:p>
            <a:pPr lvl="1">
              <a:spcBef>
                <a:spcPts val="0"/>
              </a:spcBef>
              <a:spcAft>
                <a:spcPts val="300"/>
              </a:spcAft>
            </a:pPr>
            <a:r>
              <a:rPr lang="en-US" sz="1800" dirty="0"/>
              <a:t> Is this a valid equivalence?</a:t>
            </a:r>
          </a:p>
          <a:p>
            <a:pPr lvl="1">
              <a:spcBef>
                <a:spcPts val="0"/>
              </a:spcBef>
              <a:spcAft>
                <a:spcPts val="300"/>
              </a:spcAft>
              <a:buNone/>
            </a:pPr>
            <a:r>
              <a:rPr lang="en-US" sz="1800" b="1" dirty="0"/>
              <a:t>	Solution</a:t>
            </a:r>
            <a:r>
              <a:rPr lang="en-US" sz="1800" dirty="0"/>
              <a:t>: Yes! The left and the right side will always have the same truth value. The order in which </a:t>
            </a:r>
            <a:r>
              <a:rPr lang="en-US" sz="1800" i="1" dirty="0"/>
              <a:t>x</a:t>
            </a:r>
            <a:r>
              <a:rPr lang="en-US" sz="1800" dirty="0"/>
              <a:t> and </a:t>
            </a:r>
            <a:r>
              <a:rPr lang="en-US" sz="1800" i="1" dirty="0"/>
              <a:t>y</a:t>
            </a:r>
            <a:r>
              <a:rPr lang="en-US" sz="1800" dirty="0"/>
              <a:t> are picked does not matter.</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No! The left and the right side may have different truth values for some propositional functions for </a:t>
            </a:r>
            <a:r>
              <a:rPr lang="en-US" sz="1800" i="1" dirty="0"/>
              <a:t>P</a:t>
            </a:r>
            <a:r>
              <a:rPr lang="en-US" sz="1800" dirty="0"/>
              <a:t>. Try “x + y = </a:t>
            </a:r>
            <a:r>
              <a:rPr lang="en-US" sz="1800" dirty="0">
                <a:latin typeface="Cambria Math" pitchFamily="18" charset="0"/>
                <a:ea typeface="Cambria Math" pitchFamily="18" charset="0"/>
              </a:rPr>
              <a:t>0</a:t>
            </a:r>
            <a:r>
              <a:rPr lang="en-US" sz="1800" dirty="0"/>
              <a:t>” for </a:t>
            </a:r>
            <a:r>
              <a:rPr lang="en-US" sz="1800" i="1" dirty="0"/>
              <a:t>P(</a:t>
            </a:r>
            <a:r>
              <a:rPr lang="en-US" sz="1800" i="1" dirty="0" err="1"/>
              <a:t>x,y</a:t>
            </a:r>
            <a:r>
              <a:rPr lang="en-US" sz="1800" i="1" dirty="0"/>
              <a:t>) </a:t>
            </a:r>
            <a:r>
              <a:rPr lang="en-US" sz="1800" dirty="0"/>
              <a:t>with</a:t>
            </a:r>
            <a:r>
              <a:rPr lang="en-US" sz="1800" i="1" dirty="0"/>
              <a:t> U </a:t>
            </a:r>
            <a:r>
              <a:rPr lang="en-US" sz="1800" dirty="0"/>
              <a:t>being the integers. The order in which the values of </a:t>
            </a:r>
            <a:r>
              <a:rPr lang="en-US" sz="1800" i="1" dirty="0"/>
              <a:t>x</a:t>
            </a:r>
            <a:r>
              <a:rPr lang="en-US" sz="1800" dirty="0"/>
              <a:t> and </a:t>
            </a:r>
            <a:r>
              <a:rPr lang="en-US" sz="1800" i="1" dirty="0"/>
              <a:t>y</a:t>
            </a:r>
            <a:r>
              <a:rPr lang="en-US" sz="1800" dirty="0"/>
              <a:t> are picked does matter.</a:t>
            </a:r>
          </a:p>
          <a:p>
            <a:pPr>
              <a:spcBef>
                <a:spcPts val="0"/>
              </a:spcBef>
              <a:spcAft>
                <a:spcPts val="300"/>
              </a:spcAft>
            </a:pPr>
            <a:r>
              <a:rPr lang="en-US" sz="2000" dirty="0"/>
              <a:t>Can you distribute quantifiers over logical connectives? </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Yes! The left and the right side will always have the same truth value no matter what propositional functions are denoted by </a:t>
            </a:r>
            <a:r>
              <a:rPr lang="en-US" sz="1800" i="1" dirty="0"/>
              <a:t>P(x)</a:t>
            </a:r>
            <a:r>
              <a:rPr lang="en-US" sz="1800" dirty="0"/>
              <a:t> and </a:t>
            </a:r>
            <a:r>
              <a:rPr lang="en-US" sz="1800" i="1" dirty="0"/>
              <a:t>Q(x)</a:t>
            </a:r>
            <a:r>
              <a:rPr lang="en-US" sz="1800" dirty="0"/>
              <a:t>.</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p:txBody>
      </p:sp>
      <p:graphicFrame>
        <p:nvGraphicFramePr>
          <p:cNvPr id="4" name="Object 3"/>
          <p:cNvGraphicFramePr>
            <a:graphicFrameLocks noChangeAspect="1"/>
          </p:cNvGraphicFramePr>
          <p:nvPr>
            <p:extLst>
              <p:ext uri="{D42A27DB-BD31-4B8C-83A1-F6EECF244321}">
                <p14:modId xmlns:p14="http://schemas.microsoft.com/office/powerpoint/2010/main" val="3061604178"/>
              </p:ext>
            </p:extLst>
          </p:nvPr>
        </p:nvGraphicFramePr>
        <p:xfrm>
          <a:off x="4419600" y="1679575"/>
          <a:ext cx="2149475" cy="304800"/>
        </p:xfrm>
        <a:graphic>
          <a:graphicData uri="http://schemas.openxmlformats.org/presentationml/2006/ole">
            <mc:AlternateContent xmlns:mc="http://schemas.openxmlformats.org/markup-compatibility/2006">
              <mc:Choice xmlns:v="urn:schemas-microsoft-com:vml" Requires="v">
                <p:oleObj spid="_x0000_s46410" name="Equation" r:id="rId3" imgW="1790640" imgH="253800" progId="Equation.DSMT4">
                  <p:embed/>
                </p:oleObj>
              </mc:Choice>
              <mc:Fallback>
                <p:oleObj name="Equation" r:id="rId3" imgW="1790640" imgH="253800" progId="Equation.DSMT4">
                  <p:embed/>
                  <p:pic>
                    <p:nvPicPr>
                      <p:cNvPr id="26" name="Object 8"/>
                      <p:cNvPicPr/>
                      <p:nvPr/>
                    </p:nvPicPr>
                    <p:blipFill>
                      <a:blip r:embed="rId4"/>
                      <a:stretch>
                        <a:fillRect/>
                      </a:stretch>
                    </p:blipFill>
                    <p:spPr>
                      <a:xfrm>
                        <a:off x="4419600" y="1679575"/>
                        <a:ext cx="2149475" cy="304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75324538"/>
              </p:ext>
            </p:extLst>
          </p:nvPr>
        </p:nvGraphicFramePr>
        <p:xfrm>
          <a:off x="4137025" y="2590800"/>
          <a:ext cx="2103438" cy="304800"/>
        </p:xfrm>
        <a:graphic>
          <a:graphicData uri="http://schemas.openxmlformats.org/presentationml/2006/ole">
            <mc:AlternateContent xmlns:mc="http://schemas.openxmlformats.org/markup-compatibility/2006">
              <mc:Choice xmlns:v="urn:schemas-microsoft-com:vml" Requires="v">
                <p:oleObj spid="_x0000_s46411" name="Equation" r:id="rId5" imgW="1752480" imgH="253800" progId="Equation.DSMT4">
                  <p:embed/>
                </p:oleObj>
              </mc:Choice>
              <mc:Fallback>
                <p:oleObj name="Equation" r:id="rId5" imgW="1752480" imgH="253800" progId="Equation.DSMT4">
                  <p:embed/>
                  <p:pic>
                    <p:nvPicPr>
                      <p:cNvPr id="4" name="Object 8"/>
                      <p:cNvPicPr/>
                      <p:nvPr/>
                    </p:nvPicPr>
                    <p:blipFill>
                      <a:blip r:embed="rId6"/>
                      <a:stretch>
                        <a:fillRect/>
                      </a:stretch>
                    </p:blipFill>
                    <p:spPr>
                      <a:xfrm>
                        <a:off x="4137025" y="2590800"/>
                        <a:ext cx="2103438" cy="304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39521660"/>
              </p:ext>
            </p:extLst>
          </p:nvPr>
        </p:nvGraphicFramePr>
        <p:xfrm>
          <a:off x="4038600" y="4103511"/>
          <a:ext cx="2895600" cy="304800"/>
        </p:xfrm>
        <a:graphic>
          <a:graphicData uri="http://schemas.openxmlformats.org/presentationml/2006/ole">
            <mc:AlternateContent xmlns:mc="http://schemas.openxmlformats.org/markup-compatibility/2006">
              <mc:Choice xmlns:v="urn:schemas-microsoft-com:vml" Requires="v">
                <p:oleObj spid="_x0000_s46412" name="Equation" r:id="rId7" imgW="2412720" imgH="253800" progId="Equation.DSMT4">
                  <p:embed/>
                </p:oleObj>
              </mc:Choice>
              <mc:Fallback>
                <p:oleObj name="Equation" r:id="rId7" imgW="2412720" imgH="253800" progId="Equation.DSMT4">
                  <p:embed/>
                  <p:pic>
                    <p:nvPicPr>
                      <p:cNvPr id="5" name="Object 8"/>
                      <p:cNvPicPr/>
                      <p:nvPr/>
                    </p:nvPicPr>
                    <p:blipFill>
                      <a:blip r:embed="rId8"/>
                      <a:stretch>
                        <a:fillRect/>
                      </a:stretch>
                    </p:blipFill>
                    <p:spPr>
                      <a:xfrm>
                        <a:off x="4038600" y="4103511"/>
                        <a:ext cx="2895600" cy="30480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332254714"/>
              </p:ext>
            </p:extLst>
          </p:nvPr>
        </p:nvGraphicFramePr>
        <p:xfrm>
          <a:off x="4108450" y="5006975"/>
          <a:ext cx="3062288" cy="304800"/>
        </p:xfrm>
        <a:graphic>
          <a:graphicData uri="http://schemas.openxmlformats.org/presentationml/2006/ole">
            <mc:AlternateContent xmlns:mc="http://schemas.openxmlformats.org/markup-compatibility/2006">
              <mc:Choice xmlns:v="urn:schemas-microsoft-com:vml" Requires="v">
                <p:oleObj spid="_x0000_s46413" name="Equation" r:id="rId9" imgW="2552400" imgH="253800" progId="Equation.DSMT4">
                  <p:embed/>
                </p:oleObj>
              </mc:Choice>
              <mc:Fallback>
                <p:oleObj name="Equation" r:id="rId9" imgW="2552400" imgH="253800" progId="Equation.DSMT4">
                  <p:embed/>
                  <p:pic>
                    <p:nvPicPr>
                      <p:cNvPr id="6" name="Object 8"/>
                      <p:cNvPicPr/>
                      <p:nvPr/>
                    </p:nvPicPr>
                    <p:blipFill>
                      <a:blip r:embed="rId10"/>
                      <a:stretch>
                        <a:fillRect/>
                      </a:stretch>
                    </p:blipFill>
                    <p:spPr>
                      <a:xfrm>
                        <a:off x="4108450" y="5006975"/>
                        <a:ext cx="3062288" cy="304800"/>
                      </a:xfrm>
                      <a:prstGeom prst="rect">
                        <a:avLst/>
                      </a:prstGeom>
                    </p:spPr>
                  </p:pic>
                </p:oleObj>
              </mc:Fallback>
            </mc:AlternateContent>
          </a:graphicData>
        </a:graphic>
      </p:graphicFrame>
    </p:spTree>
    <p:extLst>
      <p:ext uri="{BB962C8B-B14F-4D97-AF65-F5344CB8AC3E}">
        <p14:creationId xmlns:p14="http://schemas.microsoft.com/office/powerpoint/2010/main" val="219843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Predicate Logic</a:t>
            </a:r>
          </a:p>
        </p:txBody>
      </p:sp>
      <p:sp>
        <p:nvSpPr>
          <p:cNvPr id="3" name="Content Placeholder 2"/>
          <p:cNvSpPr>
            <a:spLocks noGrp="1"/>
          </p:cNvSpPr>
          <p:nvPr>
            <p:ph idx="1"/>
          </p:nvPr>
        </p:nvSpPr>
        <p:spPr>
          <a:xfrm>
            <a:off x="457200" y="1295400"/>
            <a:ext cx="8321040" cy="5257800"/>
          </a:xfrm>
        </p:spPr>
        <p:txBody>
          <a:bodyPr/>
          <a:lstStyle/>
          <a:p>
            <a:pPr>
              <a:spcBef>
                <a:spcPts val="1000"/>
              </a:spcBef>
            </a:pPr>
            <a:r>
              <a:rPr lang="en-US" dirty="0"/>
              <a:t>Predicate logic uses the following new features:</a:t>
            </a:r>
          </a:p>
          <a:p>
            <a:pPr lvl="1">
              <a:spcBef>
                <a:spcPts val="1000"/>
              </a:spcBef>
            </a:pPr>
            <a:r>
              <a:rPr lang="en-US" dirty="0"/>
              <a:t>Variables: </a:t>
            </a:r>
            <a:r>
              <a:rPr lang="en-US" i="1" dirty="0"/>
              <a:t>x</a:t>
            </a:r>
            <a:r>
              <a:rPr lang="en-US" dirty="0"/>
              <a:t>, </a:t>
            </a:r>
            <a:r>
              <a:rPr lang="en-US" i="1" dirty="0"/>
              <a:t>y</a:t>
            </a:r>
            <a:r>
              <a:rPr lang="en-US" dirty="0"/>
              <a:t>, </a:t>
            </a:r>
            <a:r>
              <a:rPr lang="en-US" i="1" dirty="0"/>
              <a:t>z</a:t>
            </a:r>
          </a:p>
          <a:p>
            <a:pPr lvl="1">
              <a:spcBef>
                <a:spcPts val="1000"/>
              </a:spcBef>
            </a:pPr>
            <a:r>
              <a:rPr lang="en-US" dirty="0"/>
              <a:t>Predicates: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spcBef>
                <a:spcPts val="1000"/>
              </a:spcBef>
            </a:pPr>
            <a:r>
              <a:rPr lang="en-US" dirty="0"/>
              <a:t>Quantifiers (</a:t>
            </a:r>
            <a:r>
              <a:rPr lang="en-US" i="1" dirty="0"/>
              <a:t>to be covered in a few slides</a:t>
            </a:r>
            <a:r>
              <a:rPr lang="en-US" dirty="0"/>
              <a:t>):</a:t>
            </a:r>
          </a:p>
          <a:p>
            <a:pPr>
              <a:spcBef>
                <a:spcPts val="1000"/>
              </a:spcBef>
            </a:pPr>
            <a:r>
              <a:rPr lang="en-US" i="1" dirty="0"/>
              <a:t>Propositional functions</a:t>
            </a:r>
            <a:r>
              <a:rPr lang="en-US" dirty="0"/>
              <a:t> are a generalization of propositions.</a:t>
            </a:r>
          </a:p>
          <a:p>
            <a:pPr lvl="1">
              <a:spcBef>
                <a:spcPts val="1000"/>
              </a:spcBef>
            </a:pPr>
            <a:r>
              <a:rPr lang="en-US" dirty="0"/>
              <a:t>They contain variables and a predicate, e.g., </a:t>
            </a:r>
            <a:r>
              <a:rPr lang="en-US" i="1" dirty="0"/>
              <a:t>P</a:t>
            </a:r>
            <a:r>
              <a:rPr lang="en-US" dirty="0"/>
              <a:t>(</a:t>
            </a:r>
            <a:r>
              <a:rPr lang="en-US" i="1" dirty="0"/>
              <a:t>x</a:t>
            </a:r>
            <a:r>
              <a:rPr lang="en-US" dirty="0"/>
              <a:t>)</a:t>
            </a:r>
          </a:p>
          <a:p>
            <a:pPr lvl="1">
              <a:spcBef>
                <a:spcPts val="1000"/>
              </a:spcBef>
            </a:pPr>
            <a:r>
              <a:rPr lang="en-US" dirty="0"/>
              <a:t>Variables can be replaced by elements from their </a:t>
            </a:r>
            <a:r>
              <a:rPr lang="en-US" i="1" dirty="0"/>
              <a:t>domain</a:t>
            </a:r>
            <a:r>
              <a:rPr lang="en-US" dirty="0"/>
              <a:t>.</a:t>
            </a:r>
          </a:p>
        </p:txBody>
      </p:sp>
    </p:spTree>
    <p:extLst>
      <p:ext uri="{BB962C8B-B14F-4D97-AF65-F5344CB8AC3E}">
        <p14:creationId xmlns:p14="http://schemas.microsoft.com/office/powerpoint/2010/main" val="119180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400" dirty="0"/>
              <a:t>Propositional functions become propositions (and have truth values) when their variables are each replaced by a value from the </a:t>
            </a:r>
            <a:r>
              <a:rPr lang="en-US" sz="2400" i="1" dirty="0"/>
              <a:t>domain </a:t>
            </a:r>
            <a:r>
              <a:rPr lang="en-US" sz="2400" dirty="0"/>
              <a:t>(or </a:t>
            </a:r>
            <a:r>
              <a:rPr lang="en-US" sz="2400" i="1" dirty="0"/>
              <a:t>bound</a:t>
            </a:r>
            <a:r>
              <a:rPr lang="en-US" sz="2400" dirty="0"/>
              <a:t> by a quantifier, as we will see later).</a:t>
            </a:r>
          </a:p>
          <a:p>
            <a:pPr>
              <a:spcBef>
                <a:spcPts val="600"/>
              </a:spcBef>
            </a:pPr>
            <a:r>
              <a:rPr lang="en-US" sz="2400" dirty="0"/>
              <a:t>The statement </a:t>
            </a:r>
            <a:r>
              <a:rPr lang="en-US" sz="2400" i="1" dirty="0"/>
              <a:t>P(x) </a:t>
            </a:r>
            <a:r>
              <a:rPr lang="en-US" sz="2400" dirty="0"/>
              <a:t>is said to be the value of the propositional function </a:t>
            </a:r>
            <a:r>
              <a:rPr lang="en-US" sz="2400" i="1" dirty="0"/>
              <a:t>P</a:t>
            </a:r>
            <a:r>
              <a:rPr lang="en-US" sz="2400" dirty="0"/>
              <a:t> at </a:t>
            </a:r>
            <a:r>
              <a:rPr lang="en-US" sz="2400" i="1" dirty="0"/>
              <a:t>x</a:t>
            </a:r>
            <a:r>
              <a:rPr lang="en-US" sz="2400" dirty="0"/>
              <a:t>.</a:t>
            </a:r>
          </a:p>
          <a:p>
            <a:pPr>
              <a:spcBef>
                <a:spcPts val="600"/>
              </a:spcBef>
            </a:pPr>
            <a:r>
              <a:rPr lang="en-US" sz="2400" dirty="0"/>
              <a:t>For example, let</a:t>
            </a:r>
            <a:r>
              <a:rPr lang="en-US" sz="2400" i="1" dirty="0"/>
              <a:t> P(x)</a:t>
            </a:r>
            <a:r>
              <a:rPr lang="en-US" sz="2400" dirty="0"/>
              <a:t> denote “</a:t>
            </a:r>
            <a:r>
              <a:rPr lang="en-US" sz="2400" i="1" dirty="0"/>
              <a:t>x</a:t>
            </a:r>
            <a:r>
              <a:rPr lang="en-US" sz="2400" dirty="0"/>
              <a:t> &gt; </a:t>
            </a:r>
            <a:r>
              <a:rPr lang="en-US" sz="2400" dirty="0">
                <a:ea typeface="Cambria Math" pitchFamily="18" charset="0"/>
              </a:rPr>
              <a:t>0”</a:t>
            </a:r>
            <a:r>
              <a:rPr lang="en-US" sz="2400" dirty="0"/>
              <a:t> and the domain be the integers. Then:</a:t>
            </a:r>
          </a:p>
          <a:p>
            <a:pPr marL="850392" lvl="1" indent="-457200">
              <a:spcBef>
                <a:spcPts val="600"/>
              </a:spcBef>
              <a:buNone/>
            </a:pPr>
            <a:r>
              <a:rPr lang="en-US" sz="2000" dirty="0"/>
              <a:t>P(-</a:t>
            </a:r>
            <a:r>
              <a:rPr lang="en-US" sz="2000" dirty="0">
                <a:ea typeface="Cambria Math" pitchFamily="18" charset="0"/>
              </a:rPr>
              <a:t>3</a:t>
            </a:r>
            <a:r>
              <a:rPr lang="en-US" sz="2000" dirty="0"/>
              <a:t>)   is false.</a:t>
            </a:r>
          </a:p>
          <a:p>
            <a:pPr marL="850392" lvl="1" indent="-457200">
              <a:spcBef>
                <a:spcPts val="600"/>
              </a:spcBef>
              <a:buNone/>
            </a:pPr>
            <a:r>
              <a:rPr lang="en-US" sz="2000" dirty="0"/>
              <a:t>P(</a:t>
            </a:r>
            <a:r>
              <a:rPr lang="en-US" sz="2000" dirty="0">
                <a:ea typeface="Cambria Math" pitchFamily="18" charset="0"/>
              </a:rPr>
              <a:t>0</a:t>
            </a:r>
            <a:r>
              <a:rPr lang="en-US" sz="2000" dirty="0"/>
              <a:t>)   is false.</a:t>
            </a:r>
          </a:p>
          <a:p>
            <a:pPr marL="850392" lvl="1" indent="-457200">
              <a:spcBef>
                <a:spcPts val="600"/>
              </a:spcBef>
              <a:buNone/>
            </a:pPr>
            <a:r>
              <a:rPr lang="en-US" sz="2000" dirty="0"/>
              <a:t>P(</a:t>
            </a:r>
            <a:r>
              <a:rPr lang="en-US" sz="2000" dirty="0">
                <a:ea typeface="Cambria Math" pitchFamily="18" charset="0"/>
              </a:rPr>
              <a:t>3</a:t>
            </a:r>
            <a:r>
              <a:rPr lang="en-US" sz="2000" dirty="0"/>
              <a:t>)  is true.</a:t>
            </a:r>
          </a:p>
          <a:p>
            <a:pPr>
              <a:spcBef>
                <a:spcPts val="600"/>
              </a:spcBef>
            </a:pPr>
            <a:r>
              <a:rPr lang="en-US" sz="2400" dirty="0"/>
              <a:t>Often the domain is denoted by </a:t>
            </a:r>
            <a:r>
              <a:rPr lang="en-US" sz="2400" i="1" dirty="0"/>
              <a:t>U</a:t>
            </a:r>
            <a:r>
              <a:rPr lang="en-US" sz="2400" dirty="0"/>
              <a:t>. So in this example </a:t>
            </a:r>
            <a:r>
              <a:rPr lang="en-US" sz="2400" i="1" dirty="0"/>
              <a:t>U</a:t>
            </a:r>
            <a:r>
              <a:rPr lang="en-US" sz="2400" dirty="0"/>
              <a:t> is the integers.</a:t>
            </a:r>
          </a:p>
        </p:txBody>
      </p:sp>
    </p:spTree>
    <p:extLst>
      <p:ext uri="{BB962C8B-B14F-4D97-AF65-F5344CB8AC3E}">
        <p14:creationId xmlns:p14="http://schemas.microsoft.com/office/powerpoint/2010/main" val="3244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Propositional Functions</a:t>
            </a:r>
          </a:p>
        </p:txBody>
      </p:sp>
      <p:sp>
        <p:nvSpPr>
          <p:cNvPr id="3" name="Content Placeholder 2"/>
          <p:cNvSpPr>
            <a:spLocks noGrp="1"/>
          </p:cNvSpPr>
          <p:nvPr>
            <p:ph idx="1"/>
          </p:nvPr>
        </p:nvSpPr>
        <p:spPr>
          <a:xfrm>
            <a:off x="457200" y="1295400"/>
            <a:ext cx="8321040" cy="5257800"/>
          </a:xfrm>
        </p:spPr>
        <p:txBody>
          <a:bodyPr/>
          <a:lstStyle/>
          <a:p>
            <a:pPr>
              <a:spcBef>
                <a:spcPts val="0"/>
              </a:spcBef>
              <a:spcAft>
                <a:spcPts val="200"/>
              </a:spcAft>
            </a:pPr>
            <a:r>
              <a:rPr lang="en-US" sz="2400" dirty="0"/>
              <a:t>Let “</a:t>
            </a:r>
            <a:r>
              <a:rPr lang="en-US" sz="2400" i="1" dirty="0"/>
              <a:t>x</a:t>
            </a:r>
            <a:r>
              <a:rPr lang="en-US" sz="2400" dirty="0"/>
              <a:t> + </a:t>
            </a:r>
            <a:r>
              <a:rPr lang="en-US" sz="2400" i="1" dirty="0"/>
              <a:t>y</a:t>
            </a:r>
            <a:r>
              <a:rPr lang="en-US" sz="2400" dirty="0"/>
              <a:t> = </a:t>
            </a:r>
            <a:r>
              <a:rPr lang="en-US" sz="2400" i="1" dirty="0"/>
              <a:t>z” </a:t>
            </a:r>
            <a:r>
              <a:rPr lang="en-US" sz="2400" dirty="0"/>
              <a:t>be denoted by  </a:t>
            </a:r>
            <a:r>
              <a:rPr lang="en-US" sz="2400" i="1" dirty="0"/>
              <a:t>R</a:t>
            </a:r>
            <a:r>
              <a:rPr lang="en-US" sz="2400" dirty="0"/>
              <a:t>(</a:t>
            </a:r>
            <a:r>
              <a:rPr lang="en-US" sz="2400" i="1" dirty="0"/>
              <a:t>x, y, z</a:t>
            </a:r>
            <a:r>
              <a:rPr lang="en-US" sz="2400" dirty="0"/>
              <a:t>)</a:t>
            </a:r>
            <a:r>
              <a:rPr lang="en-US" sz="2400" i="1" dirty="0"/>
              <a:t> </a:t>
            </a:r>
            <a:r>
              <a:rPr lang="en-US" sz="2400" dirty="0"/>
              <a:t>and </a:t>
            </a:r>
            <a:r>
              <a:rPr lang="en-US" sz="2400" i="1" dirty="0"/>
              <a:t>U</a:t>
            </a:r>
            <a:r>
              <a:rPr lang="en-US" sz="2400" dirty="0"/>
              <a:t> (for all three variables) be the integers. Find these truth values:</a:t>
            </a:r>
          </a:p>
          <a:p>
            <a:pPr lvl="1">
              <a:spcBef>
                <a:spcPts val="0"/>
              </a:spcBef>
              <a:spcAft>
                <a:spcPts val="200"/>
              </a:spcAft>
              <a:buNone/>
            </a:pPr>
            <a:r>
              <a:rPr lang="en-US" sz="2000" dirty="0"/>
              <a:t>R(</a:t>
            </a:r>
            <a:r>
              <a:rPr lang="en-US" sz="2000" dirty="0">
                <a:ea typeface="Cambria Math" pitchFamily="18" charset="0"/>
              </a:rPr>
              <a:t>2,-1</a:t>
            </a:r>
            <a:r>
              <a:rPr lang="en-US" sz="2000" dirty="0"/>
              <a:t>,</a:t>
            </a:r>
            <a:r>
              <a:rPr lang="en-US" sz="2000" dirty="0">
                <a:ea typeface="Cambria Math" pitchFamily="18" charset="0"/>
              </a:rPr>
              <a:t>5</a:t>
            </a:r>
            <a:r>
              <a:rPr lang="en-US" sz="2000" dirty="0"/>
              <a:t>)</a:t>
            </a:r>
          </a:p>
          <a:p>
            <a:pPr lvl="2">
              <a:spcBef>
                <a:spcPts val="0"/>
              </a:spcBef>
              <a:spcAft>
                <a:spcPts val="200"/>
              </a:spcAft>
              <a:buNone/>
            </a:pPr>
            <a:r>
              <a:rPr lang="en-US" sz="1600" b="1" dirty="0"/>
              <a:t>Solution:  F</a:t>
            </a:r>
          </a:p>
          <a:p>
            <a:pPr lvl="1">
              <a:spcBef>
                <a:spcPts val="0"/>
              </a:spcBef>
              <a:spcAft>
                <a:spcPts val="200"/>
              </a:spcAft>
              <a:buNone/>
            </a:pPr>
            <a:r>
              <a:rPr lang="en-US" sz="2000" dirty="0"/>
              <a:t>R(</a:t>
            </a:r>
            <a:r>
              <a:rPr lang="en-US" sz="2000" dirty="0">
                <a:ea typeface="Cambria Math" pitchFamily="18" charset="0"/>
              </a:rPr>
              <a:t>3,4,7</a:t>
            </a:r>
            <a:r>
              <a:rPr lang="en-US" sz="2000" dirty="0"/>
              <a:t>)</a:t>
            </a:r>
          </a:p>
          <a:p>
            <a:pPr lvl="2">
              <a:spcBef>
                <a:spcPts val="0"/>
              </a:spcBef>
              <a:spcAft>
                <a:spcPts val="200"/>
              </a:spcAft>
              <a:buNone/>
            </a:pPr>
            <a:r>
              <a:rPr lang="en-US" sz="1600" b="1" dirty="0"/>
              <a:t>Solution: T</a:t>
            </a:r>
            <a:endParaRPr lang="en-US" sz="1600" dirty="0"/>
          </a:p>
          <a:p>
            <a:pPr lvl="1">
              <a:spcBef>
                <a:spcPts val="0"/>
              </a:spcBef>
              <a:spcAft>
                <a:spcPts val="200"/>
              </a:spcAft>
              <a:buNone/>
            </a:pPr>
            <a:r>
              <a:rPr lang="en-US" sz="2000" dirty="0"/>
              <a:t>R(</a:t>
            </a:r>
            <a:r>
              <a:rPr lang="en-US" sz="2000" i="1" dirty="0"/>
              <a:t>x</a:t>
            </a:r>
            <a:r>
              <a:rPr lang="en-US" sz="2000" dirty="0"/>
              <a:t>, </a:t>
            </a:r>
            <a:r>
              <a:rPr lang="en-US" sz="2000" dirty="0">
                <a:ea typeface="Cambria Math" pitchFamily="18" charset="0"/>
              </a:rPr>
              <a:t>3</a:t>
            </a:r>
            <a:r>
              <a:rPr lang="en-US" sz="2000" dirty="0"/>
              <a:t>, </a:t>
            </a:r>
            <a:r>
              <a:rPr lang="en-US" sz="2000" i="1" dirty="0"/>
              <a:t>z</a:t>
            </a:r>
            <a:r>
              <a:rPr lang="en-US" sz="2000" dirty="0"/>
              <a:t>)</a:t>
            </a:r>
          </a:p>
          <a:p>
            <a:pPr lvl="2">
              <a:spcBef>
                <a:spcPts val="0"/>
              </a:spcBef>
              <a:spcAft>
                <a:spcPts val="200"/>
              </a:spcAft>
              <a:buNone/>
            </a:pPr>
            <a:r>
              <a:rPr lang="en-US" sz="1600" b="1" dirty="0"/>
              <a:t>Solution: Not a Proposition</a:t>
            </a:r>
          </a:p>
          <a:p>
            <a:pPr>
              <a:spcBef>
                <a:spcPts val="0"/>
              </a:spcBef>
              <a:spcAft>
                <a:spcPts val="200"/>
              </a:spcAft>
            </a:pPr>
            <a:r>
              <a:rPr lang="en-US" sz="2400" dirty="0"/>
              <a:t>Now let  “</a:t>
            </a:r>
            <a:r>
              <a:rPr lang="en-US" sz="2400" i="1" dirty="0"/>
              <a:t>x</a:t>
            </a:r>
            <a:r>
              <a:rPr lang="en-US" sz="2400" dirty="0"/>
              <a:t> - </a:t>
            </a:r>
            <a:r>
              <a:rPr lang="en-US" sz="2400" i="1" dirty="0"/>
              <a:t>y</a:t>
            </a:r>
            <a:r>
              <a:rPr lang="en-US" sz="2400" dirty="0"/>
              <a:t> = </a:t>
            </a:r>
            <a:r>
              <a:rPr lang="en-US" sz="2400" i="1" dirty="0"/>
              <a:t>z” </a:t>
            </a:r>
            <a:r>
              <a:rPr lang="en-US" sz="2400" dirty="0"/>
              <a:t>be denoted by </a:t>
            </a:r>
            <a:r>
              <a:rPr lang="en-US" sz="2400" i="1" dirty="0"/>
              <a:t>Q</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with U as the integers.</a:t>
            </a:r>
            <a:r>
              <a:rPr lang="en-US" sz="2400" i="1" dirty="0"/>
              <a:t> </a:t>
            </a:r>
            <a:r>
              <a:rPr lang="en-US" sz="2400" dirty="0"/>
              <a:t>Find</a:t>
            </a:r>
            <a:r>
              <a:rPr lang="en-US" sz="2400" b="1" dirty="0"/>
              <a:t> </a:t>
            </a:r>
            <a:r>
              <a:rPr lang="en-US" sz="2400" dirty="0"/>
              <a:t>these truth values:</a:t>
            </a:r>
          </a:p>
          <a:p>
            <a:pPr lvl="1">
              <a:spcBef>
                <a:spcPts val="0"/>
              </a:spcBef>
              <a:spcAft>
                <a:spcPts val="200"/>
              </a:spcAft>
              <a:buNone/>
            </a:pPr>
            <a:r>
              <a:rPr lang="en-US" sz="2000" dirty="0"/>
              <a:t>Q(</a:t>
            </a:r>
            <a:r>
              <a:rPr lang="en-US" sz="2000" dirty="0">
                <a:ea typeface="Cambria Math" pitchFamily="18" charset="0"/>
              </a:rPr>
              <a:t>2,-1,3</a:t>
            </a:r>
            <a:r>
              <a:rPr lang="en-US" sz="2000" dirty="0"/>
              <a:t>)</a:t>
            </a:r>
          </a:p>
          <a:p>
            <a:pPr lvl="2">
              <a:spcBef>
                <a:spcPts val="0"/>
              </a:spcBef>
              <a:spcAft>
                <a:spcPts val="200"/>
              </a:spcAft>
              <a:buNone/>
            </a:pPr>
            <a:r>
              <a:rPr lang="en-US" sz="1600" b="1" dirty="0"/>
              <a:t>Solution:  T</a:t>
            </a:r>
          </a:p>
          <a:p>
            <a:pPr lvl="1">
              <a:spcBef>
                <a:spcPts val="0"/>
              </a:spcBef>
              <a:spcAft>
                <a:spcPts val="200"/>
              </a:spcAft>
              <a:buNone/>
            </a:pPr>
            <a:r>
              <a:rPr lang="en-US" sz="2000" dirty="0"/>
              <a:t>Q(</a:t>
            </a:r>
            <a:r>
              <a:rPr lang="en-US" sz="2000" dirty="0">
                <a:ea typeface="Cambria Math" pitchFamily="18" charset="0"/>
              </a:rPr>
              <a:t>3,4,7</a:t>
            </a:r>
            <a:r>
              <a:rPr lang="en-US" sz="2000" dirty="0"/>
              <a:t>)</a:t>
            </a:r>
          </a:p>
          <a:p>
            <a:pPr lvl="2">
              <a:spcBef>
                <a:spcPts val="0"/>
              </a:spcBef>
              <a:spcAft>
                <a:spcPts val="200"/>
              </a:spcAft>
              <a:buNone/>
            </a:pPr>
            <a:r>
              <a:rPr lang="en-US" sz="1600" b="1" dirty="0"/>
              <a:t>Solution: F</a:t>
            </a:r>
            <a:endParaRPr lang="en-US" sz="1600" dirty="0"/>
          </a:p>
          <a:p>
            <a:pPr lvl="1">
              <a:spcBef>
                <a:spcPts val="0"/>
              </a:spcBef>
              <a:spcAft>
                <a:spcPts val="200"/>
              </a:spcAft>
              <a:buNone/>
            </a:pPr>
            <a:r>
              <a:rPr lang="en-US" sz="2000" dirty="0"/>
              <a:t> Q(</a:t>
            </a:r>
            <a:r>
              <a:rPr lang="en-US" sz="2000" i="1" dirty="0"/>
              <a:t>x</a:t>
            </a:r>
            <a:r>
              <a:rPr lang="en-US" sz="2000" dirty="0"/>
              <a:t>, </a:t>
            </a:r>
            <a:r>
              <a:rPr lang="en-US" sz="2000" dirty="0">
                <a:ea typeface="Cambria Math" pitchFamily="18" charset="0"/>
              </a:rPr>
              <a:t>3</a:t>
            </a:r>
            <a:r>
              <a:rPr lang="en-US" sz="2000" dirty="0"/>
              <a:t>, </a:t>
            </a:r>
            <a:r>
              <a:rPr lang="en-US" sz="2000" i="1" dirty="0"/>
              <a:t>z</a:t>
            </a:r>
            <a:r>
              <a:rPr lang="en-US" sz="2000" dirty="0"/>
              <a:t>)</a:t>
            </a:r>
          </a:p>
          <a:p>
            <a:pPr lvl="2">
              <a:spcBef>
                <a:spcPts val="0"/>
              </a:spcBef>
              <a:spcAft>
                <a:spcPts val="200"/>
              </a:spcAft>
              <a:buNone/>
            </a:pPr>
            <a:r>
              <a:rPr lang="en-US" sz="1600" b="1" dirty="0"/>
              <a:t>Solution:  Not a Proposition</a:t>
            </a:r>
          </a:p>
        </p:txBody>
      </p:sp>
    </p:spTree>
    <p:extLst>
      <p:ext uri="{BB962C8B-B14F-4D97-AF65-F5344CB8AC3E}">
        <p14:creationId xmlns:p14="http://schemas.microsoft.com/office/powerpoint/2010/main" val="22912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a:spcBef>
                    <a:spcPts val="300"/>
                  </a:spcBef>
                </a:pPr>
                <a:r>
                  <a:rPr lang="en-US" sz="2400" dirty="0"/>
                  <a:t>Connectives from propositional logic carry over to predicate logic. </a:t>
                </a:r>
              </a:p>
              <a:p>
                <a:pPr>
                  <a:spcBef>
                    <a:spcPts val="300"/>
                  </a:spcBef>
                </a:pPr>
                <a:r>
                  <a:rPr lang="en-US" sz="2400" dirty="0"/>
                  <a:t>If </a:t>
                </a:r>
                <a:r>
                  <a:rPr lang="en-US" sz="2400" i="1" dirty="0"/>
                  <a:t>P(x)</a:t>
                </a:r>
                <a:r>
                  <a:rPr lang="en-US" sz="2400" dirty="0"/>
                  <a:t> denotes “</a:t>
                </a:r>
                <a:r>
                  <a:rPr lang="en-US" sz="2400" i="1" dirty="0"/>
                  <a:t>x</a:t>
                </a:r>
                <a:r>
                  <a:rPr lang="en-US" sz="2400" dirty="0"/>
                  <a:t> </a:t>
                </a:r>
                <a14:m>
                  <m:oMath xmlns:m="http://schemas.openxmlformats.org/officeDocument/2006/math">
                    <m:r>
                      <a:rPr lang="en-US" sz="2400" i="1" dirty="0" smtClean="0">
                        <a:latin typeface="Cambria Math" panose="02040503050406030204" pitchFamily="18" charset="0"/>
                      </a:rPr>
                      <m:t>&gt;</m:t>
                    </m:r>
                  </m:oMath>
                </a14:m>
                <a:r>
                  <a:rPr lang="en-US" sz="2400" dirty="0"/>
                  <a:t> </a:t>
                </a:r>
                <a:r>
                  <a:rPr lang="en-US" sz="2400" dirty="0">
                    <a:ea typeface="Cambria Math" pitchFamily="18" charset="0"/>
                  </a:rPr>
                  <a:t>0,”</a:t>
                </a:r>
                <a:r>
                  <a:rPr lang="en-US" sz="2400" dirty="0"/>
                  <a:t> find these truth values:</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anose="02040503050406030204" pitchFamily="18" charset="0"/>
                    <a:ea typeface="Cambria Math" panose="02040503050406030204" pitchFamily="18" charset="0"/>
                    <a:sym typeface="Symbol"/>
                  </a:rPr>
                  <a:t>∨</a:t>
                </a:r>
                <a:r>
                  <a:rPr lang="en-US" sz="2000" dirty="0">
                    <a:ea typeface="Cambria Math"/>
                  </a:rPr>
                  <a:t> P(-1)		</a:t>
                </a:r>
                <a:r>
                  <a:rPr lang="en-US" sz="2000" b="1" dirty="0">
                    <a:ea typeface="Cambria Math"/>
                  </a:rPr>
                  <a:t>Solution</a:t>
                </a:r>
                <a:r>
                  <a:rPr lang="en-US" sz="2000" dirty="0">
                    <a:ea typeface="Cambria Math"/>
                  </a:rPr>
                  <a:t>: T</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itchFamily="18" charset="0"/>
                    <a:ea typeface="Cambria Math" pitchFamily="18" charset="0"/>
                  </a:rPr>
                  <a:t>∧</a:t>
                </a:r>
                <a:r>
                  <a:rPr lang="en-US" sz="2000" dirty="0">
                    <a:ea typeface="Cambria Math"/>
                  </a:rPr>
                  <a:t> P(-1)		</a:t>
                </a:r>
                <a:r>
                  <a:rPr lang="en-US" sz="2000" b="1" dirty="0">
                    <a:ea typeface="Cambria Math"/>
                  </a:rPr>
                  <a:t>Solution</a:t>
                </a:r>
                <a:r>
                  <a:rPr lang="en-US" sz="2000" dirty="0">
                    <a:ea typeface="Cambria Math"/>
                  </a:rPr>
                  <a:t>: F</a:t>
                </a:r>
              </a:p>
              <a:p>
                <a:pPr lvl="1">
                  <a:spcBef>
                    <a:spcPts val="300"/>
                  </a:spcBef>
                  <a:buNone/>
                </a:pPr>
                <a:r>
                  <a:rPr lang="en-US" sz="2000" dirty="0"/>
                  <a:t>P(</a:t>
                </a:r>
                <a:r>
                  <a:rPr lang="en-US" sz="2000" dirty="0">
                    <a:ea typeface="Cambria Math" pitchFamily="18" charset="0"/>
                  </a:rPr>
                  <a:t>3</a:t>
                </a:r>
                <a:r>
                  <a:rPr lang="en-US" sz="2000" dirty="0"/>
                  <a:t>) </a:t>
                </a:r>
                <a:r>
                  <a:rPr lang="en-US" sz="2000" dirty="0">
                    <a:ea typeface="Cambria Math"/>
                  </a:rPr>
                  <a:t>→ P(-1)		</a:t>
                </a:r>
                <a:r>
                  <a:rPr lang="en-US" sz="2000" b="1" dirty="0">
                    <a:ea typeface="Cambria Math"/>
                  </a:rPr>
                  <a:t>Solution</a:t>
                </a:r>
                <a:r>
                  <a:rPr lang="en-US" sz="2000" dirty="0">
                    <a:ea typeface="Cambria Math"/>
                  </a:rPr>
                  <a:t>: F</a:t>
                </a:r>
              </a:p>
              <a:p>
                <a:pPr lvl="1">
                  <a:spcBef>
                    <a:spcPts val="300"/>
                  </a:spcBef>
                  <a:buNone/>
                </a:pPr>
                <a:r>
                  <a:rPr lang="en-US" sz="2000" dirty="0"/>
                  <a:t>P(</a:t>
                </a:r>
                <a:r>
                  <a:rPr lang="en-US" sz="2000" dirty="0">
                    <a:ea typeface="Cambria Math" pitchFamily="18" charset="0"/>
                  </a:rPr>
                  <a:t>3</a:t>
                </a:r>
                <a:r>
                  <a:rPr lang="en-US" sz="2000" dirty="0"/>
                  <a:t>) </a:t>
                </a:r>
                <a:r>
                  <a:rPr lang="en-US" sz="2000" dirty="0">
                    <a:ea typeface="Cambria Math"/>
                  </a:rPr>
                  <a:t>→ </a:t>
                </a:r>
                <a14:m>
                  <m:oMath xmlns:m="http://schemas.openxmlformats.org/officeDocument/2006/math">
                    <m:r>
                      <a:rPr lang="en-US" sz="2000" i="1" dirty="0" smtClean="0">
                        <a:latin typeface="Cambria Math" panose="02040503050406030204" pitchFamily="18" charset="0"/>
                        <a:ea typeface="Cambria Math"/>
                      </a:rPr>
                      <m:t>¬</m:t>
                    </m:r>
                  </m:oMath>
                </a14:m>
                <a:r>
                  <a:rPr lang="en-US" sz="2000" dirty="0">
                    <a:ea typeface="Cambria Math"/>
                  </a:rPr>
                  <a:t>P(-1)	</a:t>
                </a:r>
                <a:r>
                  <a:rPr lang="en-US" sz="2000" b="1" dirty="0">
                    <a:ea typeface="Cambria Math"/>
                  </a:rPr>
                  <a:t>Solution</a:t>
                </a:r>
                <a:r>
                  <a:rPr lang="en-US" sz="2000" dirty="0">
                    <a:ea typeface="Cambria Math"/>
                  </a:rPr>
                  <a:t>: T</a:t>
                </a:r>
                <a:endParaRPr lang="en-US" sz="2000" dirty="0"/>
              </a:p>
              <a:p>
                <a:pPr>
                  <a:spcBef>
                    <a:spcPts val="300"/>
                  </a:spcBef>
                </a:pPr>
                <a:r>
                  <a:rPr lang="en-US" sz="2400" dirty="0"/>
                  <a:t>Expressions with variables are not propositions and therefore do not have truth values. For example,</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itchFamily="18" charset="0"/>
                    <a:ea typeface="Cambria Math" pitchFamily="18" charset="0"/>
                  </a:rPr>
                  <a:t>∧</a:t>
                </a:r>
                <a:r>
                  <a:rPr lang="en-US" sz="2000" dirty="0">
                    <a:ea typeface="Cambria Math"/>
                  </a:rPr>
                  <a:t> P(</a:t>
                </a:r>
                <a:r>
                  <a:rPr lang="en-US" sz="2000" i="1" dirty="0">
                    <a:ea typeface="Cambria Math"/>
                  </a:rPr>
                  <a:t>y</a:t>
                </a:r>
                <a:r>
                  <a:rPr lang="en-US" sz="2000" dirty="0">
                    <a:ea typeface="Cambria Math"/>
                  </a:rPr>
                  <a:t>)</a:t>
                </a:r>
              </a:p>
              <a:p>
                <a:pPr lvl="1">
                  <a:spcBef>
                    <a:spcPts val="300"/>
                  </a:spcBef>
                  <a:buNone/>
                </a:pPr>
                <a:r>
                  <a:rPr lang="en-US" sz="2000" dirty="0"/>
                  <a:t>P(</a:t>
                </a:r>
                <a:r>
                  <a:rPr lang="en-US" sz="2000" i="1" dirty="0">
                    <a:ea typeface="Cambria Math" pitchFamily="18" charset="0"/>
                  </a:rPr>
                  <a:t>x</a:t>
                </a:r>
                <a:r>
                  <a:rPr lang="en-US" sz="2000" dirty="0"/>
                  <a:t>) </a:t>
                </a:r>
                <a:r>
                  <a:rPr lang="en-US" sz="2000" dirty="0">
                    <a:ea typeface="Cambria Math"/>
                  </a:rPr>
                  <a:t>→ P(</a:t>
                </a:r>
                <a:r>
                  <a:rPr lang="en-US" sz="2000" i="1" dirty="0">
                    <a:ea typeface="Cambria Math"/>
                  </a:rPr>
                  <a:t>y</a:t>
                </a:r>
                <a:r>
                  <a:rPr lang="en-US" sz="2000" dirty="0">
                    <a:ea typeface="Cambria Math"/>
                  </a:rPr>
                  <a:t>)</a:t>
                </a:r>
              </a:p>
              <a:p>
                <a:pPr>
                  <a:spcBef>
                    <a:spcPts val="300"/>
                  </a:spcBef>
                </a:pPr>
                <a:r>
                  <a:rPr lang="en-US" sz="2400" dirty="0"/>
                  <a:t>When used with quantifiers (to be introduced next), these expressions (propositional functions) become propositions.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099" t="-928" r="-1538" b="-464"/>
                </a:stretch>
              </a:blipFill>
            </p:spPr>
            <p:txBody>
              <a:bodyPr/>
              <a:lstStyle/>
              <a:p>
                <a:r>
                  <a:rPr lang="en-IN">
                    <a:noFill/>
                  </a:rPr>
                  <a:t> </a:t>
                </a:r>
              </a:p>
            </p:txBody>
          </p:sp>
        </mc:Fallback>
      </mc:AlternateContent>
    </p:spTree>
    <p:extLst>
      <p:ext uri="{BB962C8B-B14F-4D97-AF65-F5344CB8AC3E}">
        <p14:creationId xmlns:p14="http://schemas.microsoft.com/office/powerpoint/2010/main" val="115507847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4377</TotalTime>
  <Words>4437</Words>
  <Application>Microsoft Office PowerPoint</Application>
  <PresentationFormat>On-screen Show (4:3)</PresentationFormat>
  <Paragraphs>457</Paragraphs>
  <Slides>57</Slides>
  <Notes>1</Notes>
  <HiddenSlides>0</HiddenSlides>
  <MMClips>0</MMClips>
  <ScaleCrop>false</ScaleCrop>
  <HeadingPairs>
    <vt:vector size="8" baseType="variant">
      <vt:variant>
        <vt:lpstr>Fonts Used</vt:lpstr>
      </vt:variant>
      <vt:variant>
        <vt:i4>9</vt:i4>
      </vt:variant>
      <vt:variant>
        <vt:lpstr>Theme</vt:lpstr>
      </vt:variant>
      <vt:variant>
        <vt:i4>9</vt:i4>
      </vt:variant>
      <vt:variant>
        <vt:lpstr>Embedded OLE Servers</vt:lpstr>
      </vt:variant>
      <vt:variant>
        <vt:i4>1</vt:i4>
      </vt:variant>
      <vt:variant>
        <vt:lpstr>Slide Titles</vt:lpstr>
      </vt:variant>
      <vt:variant>
        <vt:i4>57</vt:i4>
      </vt:variant>
    </vt:vector>
  </HeadingPairs>
  <TitlesOfParts>
    <vt:vector size="76" baseType="lpstr">
      <vt:lpstr>Arial</vt:lpstr>
      <vt:lpstr>ArumSans Bold</vt:lpstr>
      <vt:lpstr>ArumSans Regular</vt:lpstr>
      <vt:lpstr>Bookman</vt:lpstr>
      <vt:lpstr>Calibri</vt:lpstr>
      <vt:lpstr>Cambria Math</vt:lpstr>
      <vt:lpstr>Lucida Sans Typewriter</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The Foundations: Logic and Proofs</vt:lpstr>
      <vt:lpstr>Summary</vt:lpstr>
      <vt:lpstr>Predicates and Quantifiers</vt:lpstr>
      <vt:lpstr>Section Summary 1</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 1</vt:lpstr>
      <vt:lpstr>Translating from English to Logic 2</vt:lpstr>
      <vt:lpstr>Returning to the Socrates Example</vt:lpstr>
      <vt:lpstr>Equivalences in Predicate Logic</vt:lpstr>
      <vt:lpstr>Thinking about Quantifiers as Conjunctions and Disjunctions</vt:lpstr>
      <vt:lpstr>Negating Quantified Expressions 1</vt:lpstr>
      <vt:lpstr>Negating Quantified Expressions 2</vt:lpstr>
      <vt:lpstr>De Morgan’s Laws for Quantifiers</vt:lpstr>
      <vt:lpstr>Translation from English to Logic</vt:lpstr>
      <vt:lpstr>Some Fun with Translating from English into Logical Expressions 1</vt:lpstr>
      <vt:lpstr>Some Fun with Translating from English into Logical Expressions 2</vt:lpstr>
      <vt:lpstr>Some Fun with Translating from English into Logical Expressions 3</vt:lpstr>
      <vt:lpstr>Some Fun with Translating from English into Logical Expressions 4</vt:lpstr>
      <vt:lpstr>Some Fun with Translating from English into Logical Expressions 5</vt:lpstr>
      <vt:lpstr>Some Fun with Translating from English into Logical Expressions 6</vt:lpstr>
      <vt:lpstr>System Specification Example</vt:lpstr>
      <vt:lpstr>Lewis Carroll Example</vt:lpstr>
      <vt:lpstr>Some Predicate Calculus Definitions (optional)</vt:lpstr>
      <vt:lpstr>MorePredicate Calculus Definitions (optional)</vt:lpstr>
      <vt:lpstr>Logic Programming (optional) 1</vt:lpstr>
      <vt:lpstr>Logic Programming (optional) 2</vt:lpstr>
      <vt:lpstr>Logic Programming (optional) 3</vt:lpstr>
      <vt:lpstr>Logic Programming (optional) 4</vt:lpstr>
      <vt:lpstr>Logic Programming (optional) 5</vt:lpstr>
      <vt:lpstr>Nested Quantifiers </vt:lpstr>
      <vt:lpstr>Section Summary 2</vt:lpstr>
      <vt:lpstr>Nested Quantifiers</vt:lpstr>
      <vt:lpstr>Thinking of Nested Quantification</vt:lpstr>
      <vt:lpstr>Order of Quantifiers</vt:lpstr>
      <vt:lpstr>Questions on Order of Quantifiers 1</vt:lpstr>
      <vt:lpstr>Questions on Order of Quantifiers 2</vt:lpstr>
      <vt:lpstr>Quantifications of Two Variables</vt:lpstr>
      <vt:lpstr>Translating Nested Quantifiers into English</vt:lpstr>
      <vt:lpstr>Translating Mathematical Statements into Predicate Logic</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617</cp:revision>
  <dcterms:created xsi:type="dcterms:W3CDTF">2017-12-05T17:18:18Z</dcterms:created>
  <dcterms:modified xsi:type="dcterms:W3CDTF">2018-08-13T17:52:26Z</dcterms:modified>
</cp:coreProperties>
</file>