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97"/>
  </p:notesMasterIdLst>
  <p:handoutMasterIdLst>
    <p:handoutMasterId r:id="rId98"/>
  </p:handoutMasterIdLst>
  <p:sldIdLst>
    <p:sldId id="273" r:id="rId10"/>
    <p:sldId id="276" r:id="rId11"/>
    <p:sldId id="414" r:id="rId12"/>
    <p:sldId id="415" r:id="rId13"/>
    <p:sldId id="419" r:id="rId14"/>
    <p:sldId id="586" r:id="rId15"/>
    <p:sldId id="416" r:id="rId16"/>
    <p:sldId id="587" r:id="rId17"/>
    <p:sldId id="588" r:id="rId18"/>
    <p:sldId id="589" r:id="rId19"/>
    <p:sldId id="590" r:id="rId20"/>
    <p:sldId id="591" r:id="rId21"/>
    <p:sldId id="592" r:id="rId22"/>
    <p:sldId id="593" r:id="rId23"/>
    <p:sldId id="420" r:id="rId24"/>
    <p:sldId id="594" r:id="rId25"/>
    <p:sldId id="595" r:id="rId26"/>
    <p:sldId id="596" r:id="rId27"/>
    <p:sldId id="597" r:id="rId28"/>
    <p:sldId id="598" r:id="rId29"/>
    <p:sldId id="599" r:id="rId30"/>
    <p:sldId id="600" r:id="rId31"/>
    <p:sldId id="601" r:id="rId32"/>
    <p:sldId id="602" r:id="rId33"/>
    <p:sldId id="603" r:id="rId34"/>
    <p:sldId id="604" r:id="rId35"/>
    <p:sldId id="605" r:id="rId36"/>
    <p:sldId id="606" r:id="rId37"/>
    <p:sldId id="607" r:id="rId38"/>
    <p:sldId id="608" r:id="rId39"/>
    <p:sldId id="609" r:id="rId40"/>
    <p:sldId id="610" r:id="rId41"/>
    <p:sldId id="436" r:id="rId42"/>
    <p:sldId id="611" r:id="rId43"/>
    <p:sldId id="612" r:id="rId44"/>
    <p:sldId id="613" r:id="rId45"/>
    <p:sldId id="614" r:id="rId46"/>
    <p:sldId id="615" r:id="rId47"/>
    <p:sldId id="616" r:id="rId48"/>
    <p:sldId id="617" r:id="rId49"/>
    <p:sldId id="618" r:id="rId50"/>
    <p:sldId id="619" r:id="rId51"/>
    <p:sldId id="620" r:id="rId52"/>
    <p:sldId id="621" r:id="rId53"/>
    <p:sldId id="622" r:id="rId54"/>
    <p:sldId id="623" r:id="rId55"/>
    <p:sldId id="477" r:id="rId56"/>
    <p:sldId id="624" r:id="rId57"/>
    <p:sldId id="625" r:id="rId58"/>
    <p:sldId id="626" r:id="rId59"/>
    <p:sldId id="627" r:id="rId60"/>
    <p:sldId id="628" r:id="rId61"/>
    <p:sldId id="630" r:id="rId62"/>
    <p:sldId id="631" r:id="rId63"/>
    <p:sldId id="632" r:id="rId64"/>
    <p:sldId id="633" r:id="rId65"/>
    <p:sldId id="635" r:id="rId66"/>
    <p:sldId id="636" r:id="rId67"/>
    <p:sldId id="637" r:id="rId68"/>
    <p:sldId id="638" r:id="rId69"/>
    <p:sldId id="639" r:id="rId70"/>
    <p:sldId id="640" r:id="rId71"/>
    <p:sldId id="641" r:id="rId72"/>
    <p:sldId id="642" r:id="rId73"/>
    <p:sldId id="643" r:id="rId74"/>
    <p:sldId id="644" r:id="rId75"/>
    <p:sldId id="645" r:id="rId76"/>
    <p:sldId id="646" r:id="rId77"/>
    <p:sldId id="647" r:id="rId78"/>
    <p:sldId id="648" r:id="rId79"/>
    <p:sldId id="649" r:id="rId80"/>
    <p:sldId id="650" r:id="rId81"/>
    <p:sldId id="651" r:id="rId82"/>
    <p:sldId id="652" r:id="rId83"/>
    <p:sldId id="653" r:id="rId84"/>
    <p:sldId id="654" r:id="rId85"/>
    <p:sldId id="655" r:id="rId86"/>
    <p:sldId id="656" r:id="rId87"/>
    <p:sldId id="657" r:id="rId88"/>
    <p:sldId id="658" r:id="rId89"/>
    <p:sldId id="659" r:id="rId90"/>
    <p:sldId id="584" r:id="rId91"/>
    <p:sldId id="585" r:id="rId92"/>
    <p:sldId id="660" r:id="rId93"/>
    <p:sldId id="661" r:id="rId94"/>
    <p:sldId id="662" r:id="rId95"/>
    <p:sldId id="66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B508F"/>
    <a:srgbClr val="B60000"/>
    <a:srgbClr val="E7EBF5"/>
    <a:srgbClr val="CCD5EA"/>
    <a:srgbClr val="04617B"/>
    <a:srgbClr val="505050"/>
    <a:srgbClr val="1A587B"/>
    <a:srgbClr val="00518B"/>
    <a:srgbClr val="214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429" autoAdjust="0"/>
  </p:normalViewPr>
  <p:slideViewPr>
    <p:cSldViewPr>
      <p:cViewPr varScale="1">
        <p:scale>
          <a:sx n="52" d="100"/>
          <a:sy n="52" d="100"/>
        </p:scale>
        <p:origin x="132" y="90"/>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microsoft.com/office/2015/10/relationships/revisionInfo" Target="revisionInfo.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4.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003D02-7E89-4EBF-B123-9C334E1BFEF7}" type="slidenum">
              <a:rPr lang="en-US" smtClean="0"/>
              <a:t>50</a:t>
            </a:fld>
            <a:endParaRPr lang="en-US"/>
          </a:p>
        </p:txBody>
      </p:sp>
    </p:spTree>
    <p:extLst>
      <p:ext uri="{BB962C8B-B14F-4D97-AF65-F5344CB8AC3E}">
        <p14:creationId xmlns:p14="http://schemas.microsoft.com/office/powerpoint/2010/main" val="300330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0701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8448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6195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3942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1689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4" name="Content Placeholder 1"/>
          <p:cNvSpPr>
            <a:spLocks noGrp="1"/>
          </p:cNvSpPr>
          <p:nvPr>
            <p:ph idx="20"/>
          </p:nvPr>
        </p:nvSpPr>
        <p:spPr>
          <a:xfrm>
            <a:off x="457200" y="59436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5808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2076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88344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74612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6088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466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2118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6812844" y="5562600"/>
            <a:ext cx="1873956"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4027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1" r:id="rId6"/>
    <p:sldLayoutId id="2147483970" r:id="rId7"/>
    <p:sldLayoutId id="2147483972" r:id="rId8"/>
    <p:sldLayoutId id="2147483953" r:id="rId9"/>
    <p:sldLayoutId id="2147483954" r:id="rId10"/>
    <p:sldLayoutId id="2147483955" r:id="rId11"/>
    <p:sldLayoutId id="2147483956" r:id="rId12"/>
    <p:sldLayoutId id="2147483957" r:id="rId13"/>
    <p:sldLayoutId id="2147483958" r:id="rId14"/>
    <p:sldLayoutId id="2147483959"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image" Target="../media/image6.jp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9.xml"/><Relationship Id="rId4"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slide" Target="slide85.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slide" Target="slide86.x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slide" Target="slide85.xml"/><Relationship Id="rId5" Type="http://schemas.openxmlformats.org/officeDocument/2006/relationships/image" Target="../media/image22.jpg"/><Relationship Id="rId4" Type="http://schemas.openxmlformats.org/officeDocument/2006/relationships/image" Target="../media/image21.wmf"/></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5.bin"/><Relationship Id="rId18" Type="http://schemas.openxmlformats.org/officeDocument/2006/relationships/image" Target="../media/image30.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7.wmf"/><Relationship Id="rId17" Type="http://schemas.openxmlformats.org/officeDocument/2006/relationships/oleObject" Target="../embeddings/oleObject17.bin"/><Relationship Id="rId2" Type="http://schemas.openxmlformats.org/officeDocument/2006/relationships/slideLayout" Target="../slideLayouts/slideLayout31.xml"/><Relationship Id="rId16" Type="http://schemas.openxmlformats.org/officeDocument/2006/relationships/image" Target="../media/image29.wmf"/><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3.bin"/><Relationship Id="rId14" Type="http://schemas.openxmlformats.org/officeDocument/2006/relationships/image" Target="../media/image2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1.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19.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1.bin"/></Relationships>
</file>

<file path=ppt/slides/_rels/slide4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9.wmf"/><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28.bin"/><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image" Target="../media/image42.jp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7.wmf"/><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image" Target="../media/image44.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2.bin"/><Relationship Id="rId14" Type="http://schemas.openxmlformats.org/officeDocument/2006/relationships/image" Target="../media/image4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0.wmf"/><Relationship Id="rId2" Type="http://schemas.openxmlformats.org/officeDocument/2006/relationships/slideLayout" Target="../slideLayouts/slideLayout26.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image" Target="../media/image49.wmf"/><Relationship Id="rId4" Type="http://schemas.openxmlformats.org/officeDocument/2006/relationships/oleObject" Target="../embeddings/oleObject35.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52.wmf"/><Relationship Id="rId5" Type="http://schemas.openxmlformats.org/officeDocument/2006/relationships/oleObject" Target="../embeddings/oleObject38.bin"/><Relationship Id="rId4" Type="http://schemas.openxmlformats.org/officeDocument/2006/relationships/image" Target="../media/image51.wmf"/></Relationships>
</file>

<file path=ppt/slides/_rels/slide5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54.wmf"/><Relationship Id="rId5" Type="http://schemas.openxmlformats.org/officeDocument/2006/relationships/oleObject" Target="../embeddings/oleObject4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2.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image" Target="../media/image58.wmf"/><Relationship Id="rId5" Type="http://schemas.openxmlformats.org/officeDocument/2006/relationships/oleObject" Target="../embeddings/oleObject44.bin"/><Relationship Id="rId4" Type="http://schemas.openxmlformats.org/officeDocument/2006/relationships/image" Target="../media/image5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7.xml"/><Relationship Id="rId1" Type="http://schemas.openxmlformats.org/officeDocument/2006/relationships/vmlDrawing" Target="../drawings/vmlDrawing15.vml"/><Relationship Id="rId4" Type="http://schemas.openxmlformats.org/officeDocument/2006/relationships/image" Target="../media/image59.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5.xml"/><Relationship Id="rId1" Type="http://schemas.openxmlformats.org/officeDocument/2006/relationships/vmlDrawing" Target="../drawings/vmlDrawing16.vml"/><Relationship Id="rId6" Type="http://schemas.openxmlformats.org/officeDocument/2006/relationships/image" Target="../media/image61.wmf"/><Relationship Id="rId5" Type="http://schemas.openxmlformats.org/officeDocument/2006/relationships/oleObject" Target="../embeddings/oleObject47.bin"/><Relationship Id="rId4" Type="http://schemas.openxmlformats.org/officeDocument/2006/relationships/image" Target="../media/image60.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30.xml"/><Relationship Id="rId1" Type="http://schemas.openxmlformats.org/officeDocument/2006/relationships/vmlDrawing" Target="../drawings/vmlDrawing17.vml"/><Relationship Id="rId6" Type="http://schemas.openxmlformats.org/officeDocument/2006/relationships/image" Target="../media/image63.wmf"/><Relationship Id="rId5" Type="http://schemas.openxmlformats.org/officeDocument/2006/relationships/oleObject" Target="../embeddings/oleObject49.bin"/><Relationship Id="rId4" Type="http://schemas.openxmlformats.org/officeDocument/2006/relationships/image" Target="../media/image62.wmf"/><Relationship Id="rId9" Type="http://schemas.openxmlformats.org/officeDocument/2006/relationships/image" Target="../media/image64.wmf"/></Relationships>
</file>

<file path=ppt/slides/_rels/slide5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30.xml"/><Relationship Id="rId1" Type="http://schemas.openxmlformats.org/officeDocument/2006/relationships/vmlDrawing" Target="../drawings/vmlDrawing18.vml"/><Relationship Id="rId6" Type="http://schemas.openxmlformats.org/officeDocument/2006/relationships/image" Target="../media/image66.wmf"/><Relationship Id="rId5" Type="http://schemas.openxmlformats.org/officeDocument/2006/relationships/oleObject" Target="../embeddings/oleObject5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55.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6.xml"/><Relationship Id="rId1" Type="http://schemas.openxmlformats.org/officeDocument/2006/relationships/vmlDrawing" Target="../drawings/vmlDrawing19.vml"/><Relationship Id="rId4" Type="http://schemas.openxmlformats.org/officeDocument/2006/relationships/image" Target="../media/image69.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8.xml"/><Relationship Id="rId1" Type="http://schemas.openxmlformats.org/officeDocument/2006/relationships/vmlDrawing" Target="../drawings/vmlDrawing20.vml"/><Relationship Id="rId6" Type="http://schemas.openxmlformats.org/officeDocument/2006/relationships/image" Target="../media/image71.wmf"/><Relationship Id="rId5" Type="http://schemas.openxmlformats.org/officeDocument/2006/relationships/oleObject" Target="../embeddings/oleObject58.bin"/><Relationship Id="rId4" Type="http://schemas.openxmlformats.org/officeDocument/2006/relationships/image" Target="../media/image7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8.xml"/><Relationship Id="rId1" Type="http://schemas.openxmlformats.org/officeDocument/2006/relationships/vmlDrawing" Target="../drawings/vmlDrawing21.vml"/><Relationship Id="rId4" Type="http://schemas.openxmlformats.org/officeDocument/2006/relationships/image" Target="../media/image7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6.xml"/><Relationship Id="rId1" Type="http://schemas.openxmlformats.org/officeDocument/2006/relationships/vmlDrawing" Target="../drawings/vmlDrawing22.vml"/><Relationship Id="rId4" Type="http://schemas.openxmlformats.org/officeDocument/2006/relationships/image" Target="../media/image7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8.xml"/><Relationship Id="rId1" Type="http://schemas.openxmlformats.org/officeDocument/2006/relationships/vmlDrawing" Target="../drawings/vmlDrawing23.vml"/><Relationship Id="rId4" Type="http://schemas.openxmlformats.org/officeDocument/2006/relationships/image" Target="../media/image75.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80.wmf"/><Relationship Id="rId2" Type="http://schemas.openxmlformats.org/officeDocument/2006/relationships/slideLayout" Target="../slideLayouts/slideLayout26.xml"/><Relationship Id="rId16" Type="http://schemas.openxmlformats.org/officeDocument/2006/relationships/image" Target="../media/image82.wmf"/><Relationship Id="rId1" Type="http://schemas.openxmlformats.org/officeDocument/2006/relationships/vmlDrawing" Target="../drawings/vmlDrawing24.vml"/><Relationship Id="rId6" Type="http://schemas.openxmlformats.org/officeDocument/2006/relationships/image" Target="../media/image77.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65.bin"/><Relationship Id="rId14" Type="http://schemas.openxmlformats.org/officeDocument/2006/relationships/image" Target="../media/image8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The Foundations: Logic and Proofs</a:t>
            </a:r>
          </a:p>
        </p:txBody>
      </p:sp>
      <p:sp>
        <p:nvSpPr>
          <p:cNvPr id="6" name="Subtitle 2"/>
          <p:cNvSpPr>
            <a:spLocks noGrp="1"/>
          </p:cNvSpPr>
          <p:nvPr>
            <p:ph type="subTitle" idx="1"/>
          </p:nvPr>
        </p:nvSpPr>
        <p:spPr/>
        <p:txBody>
          <a:bodyPr/>
          <a:lstStyle/>
          <a:p>
            <a:r>
              <a:rPr lang="fr-FR" dirty="0" err="1"/>
              <a:t>Chapter</a:t>
            </a:r>
            <a:r>
              <a:rPr lang="fr-FR" dirty="0"/>
              <a:t> 3: </a:t>
            </a:r>
            <a:r>
              <a:rPr lang="fr-FR" dirty="0" err="1"/>
              <a:t>Algorithms</a:t>
            </a:r>
            <a:endParaRPr lang="fr-FR" dirty="0"/>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 Algorithm Problems</a:t>
            </a:r>
            <a:endParaRPr lang="en-US" sz="1500" dirty="0"/>
          </a:p>
        </p:txBody>
      </p:sp>
      <p:sp>
        <p:nvSpPr>
          <p:cNvPr id="3" name="Content Placeholder 2"/>
          <p:cNvSpPr>
            <a:spLocks noGrp="1"/>
          </p:cNvSpPr>
          <p:nvPr>
            <p:ph idx="1"/>
          </p:nvPr>
        </p:nvSpPr>
        <p:spPr>
          <a:xfrm>
            <a:off x="457200" y="1295400"/>
            <a:ext cx="8321040" cy="5257800"/>
          </a:xfrm>
        </p:spPr>
        <p:txBody>
          <a:bodyPr/>
          <a:lstStyle/>
          <a:p>
            <a:r>
              <a:rPr lang="en-US" dirty="0"/>
              <a:t>Three classes of problems will be studied in this section.</a:t>
            </a:r>
          </a:p>
          <a:p>
            <a:pPr marL="880110" lvl="1" indent="-514350">
              <a:buClr>
                <a:schemeClr val="tx1"/>
              </a:buClr>
              <a:buFont typeface="+mj-lt"/>
              <a:buAutoNum type="arabicPeriod"/>
            </a:pPr>
            <a:r>
              <a:rPr lang="en-US" i="1" dirty="0"/>
              <a:t>Searching Problems</a:t>
            </a:r>
            <a:r>
              <a:rPr lang="en-US" dirty="0"/>
              <a:t>: finding the position of a particular element in a list.</a:t>
            </a:r>
          </a:p>
          <a:p>
            <a:pPr marL="880110" lvl="1" indent="-514350">
              <a:buClr>
                <a:schemeClr val="tx1"/>
              </a:buClr>
              <a:buFont typeface="+mj-lt"/>
              <a:buAutoNum type="arabicPeriod"/>
            </a:pPr>
            <a:r>
              <a:rPr lang="en-US" i="1" dirty="0"/>
              <a:t>Sorting problems</a:t>
            </a:r>
            <a:r>
              <a:rPr lang="en-US" dirty="0"/>
              <a:t>: putting the elements of a list into increasing order.</a:t>
            </a:r>
          </a:p>
          <a:p>
            <a:pPr marL="880110" lvl="1" indent="-514350">
              <a:buClr>
                <a:schemeClr val="tx1"/>
              </a:buClr>
              <a:buFont typeface="+mj-lt"/>
              <a:buAutoNum type="arabicPeriod"/>
            </a:pPr>
            <a:r>
              <a:rPr lang="en-US" i="1" dirty="0"/>
              <a:t>Optimization Problems</a:t>
            </a:r>
            <a:r>
              <a:rPr lang="en-US" dirty="0"/>
              <a:t>: determining the optimal value (maximum or minimum) of a particular quantity over all possible inputs.</a:t>
            </a:r>
          </a:p>
        </p:txBody>
      </p:sp>
    </p:spTree>
    <p:extLst>
      <p:ext uri="{BB962C8B-B14F-4D97-AF65-F5344CB8AC3E}">
        <p14:creationId xmlns:p14="http://schemas.microsoft.com/office/powerpoint/2010/main" val="203023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Problems</a:t>
            </a:r>
            <a:endParaRPr lang="en-US" sz="1500" dirty="0"/>
          </a:p>
        </p:txBody>
      </p:sp>
      <p:sp>
        <p:nvSpPr>
          <p:cNvPr id="3" name="Content Placeholder 2"/>
          <p:cNvSpPr>
            <a:spLocks noGrp="1"/>
          </p:cNvSpPr>
          <p:nvPr>
            <p:ph idx="1"/>
          </p:nvPr>
        </p:nvSpPr>
        <p:spPr>
          <a:xfrm>
            <a:off x="457200" y="1295400"/>
            <a:ext cx="8424000" cy="5257800"/>
          </a:xfrm>
        </p:spPr>
        <p:txBody>
          <a:bodyPr/>
          <a:lstStyle/>
          <a:p>
            <a:pPr>
              <a:spcBef>
                <a:spcPts val="300"/>
              </a:spcBef>
            </a:pPr>
            <a:r>
              <a:rPr lang="en-US" b="1" dirty="0"/>
              <a:t>Definition</a:t>
            </a:r>
            <a:r>
              <a:rPr lang="en-US" dirty="0"/>
              <a:t>: The general </a:t>
            </a:r>
            <a:r>
              <a:rPr lang="en-US" i="1" dirty="0"/>
              <a:t>searching problem </a:t>
            </a:r>
            <a:r>
              <a:rPr lang="en-US" dirty="0"/>
              <a:t>is to locate an element </a:t>
            </a:r>
            <a:r>
              <a:rPr lang="en-US" i="1" dirty="0"/>
              <a:t>x </a:t>
            </a:r>
            <a:r>
              <a:rPr lang="en-US" dirty="0"/>
              <a:t>in the list of distinct elements </a:t>
            </a:r>
            <a:r>
              <a:rPr lang="en-US" i="1" dirty="0"/>
              <a:t>a</a:t>
            </a:r>
            <a:r>
              <a:rPr lang="en-US" baseline="-25000" dirty="0"/>
              <a:t>1</a:t>
            </a:r>
            <a:r>
              <a:rPr lang="en-US" i="1" dirty="0"/>
              <a:t>,a</a:t>
            </a:r>
            <a:r>
              <a:rPr lang="en-US" baseline="-25000" dirty="0"/>
              <a:t>2</a:t>
            </a:r>
            <a:r>
              <a:rPr lang="en-US" i="1" dirty="0"/>
              <a:t>,...,a</a:t>
            </a:r>
            <a:r>
              <a:rPr lang="en-US" i="1" baseline="-25000" dirty="0"/>
              <a:t>n</a:t>
            </a:r>
            <a:r>
              <a:rPr lang="en-US" dirty="0"/>
              <a:t>, or determine that it is not in the list.</a:t>
            </a:r>
          </a:p>
          <a:p>
            <a:pPr lvl="1">
              <a:spcBef>
                <a:spcPts val="300"/>
              </a:spcBef>
            </a:pPr>
            <a:r>
              <a:rPr lang="en-US" dirty="0"/>
              <a:t>The solution to a searching problem is the location of the term in the list that equals </a:t>
            </a:r>
            <a:r>
              <a:rPr lang="en-US" i="1" dirty="0"/>
              <a:t>x </a:t>
            </a:r>
            <a:r>
              <a:rPr lang="en-US" dirty="0"/>
              <a:t>(that is, </a:t>
            </a:r>
            <a:r>
              <a:rPr lang="en-US" i="1" dirty="0" err="1"/>
              <a:t>i</a:t>
            </a:r>
            <a:r>
              <a:rPr lang="en-US" i="1" dirty="0"/>
              <a:t> </a:t>
            </a:r>
            <a:r>
              <a:rPr lang="en-US" dirty="0"/>
              <a:t>is the solution if  </a:t>
            </a:r>
            <a:r>
              <a:rPr lang="en-US" i="1" dirty="0"/>
              <a:t>x = </a:t>
            </a:r>
            <a:r>
              <a:rPr lang="en-US" i="1" dirty="0" err="1"/>
              <a:t>a</a:t>
            </a:r>
            <a:r>
              <a:rPr lang="en-US" i="1" baseline="-25000" dirty="0" err="1"/>
              <a:t>i</a:t>
            </a:r>
            <a:r>
              <a:rPr lang="en-US" dirty="0"/>
              <a:t>) or </a:t>
            </a:r>
            <a:r>
              <a:rPr lang="en-US" dirty="0">
                <a:ea typeface="Cambria Math" pitchFamily="18" charset="0"/>
              </a:rPr>
              <a:t>0</a:t>
            </a:r>
            <a:r>
              <a:rPr lang="en-US" i="1" dirty="0"/>
              <a:t> </a:t>
            </a:r>
            <a:r>
              <a:rPr lang="en-US" dirty="0"/>
              <a:t>if </a:t>
            </a:r>
            <a:r>
              <a:rPr lang="en-US" i="1" dirty="0"/>
              <a:t>x</a:t>
            </a:r>
            <a:r>
              <a:rPr lang="en-US" dirty="0"/>
              <a:t> is not in the list.</a:t>
            </a:r>
          </a:p>
          <a:p>
            <a:pPr lvl="1">
              <a:spcBef>
                <a:spcPts val="300"/>
              </a:spcBef>
            </a:pPr>
            <a:r>
              <a:rPr lang="en-US" dirty="0"/>
              <a:t>For example, a library might want to check to see if a patron is on a list of those with overdue books before allowing him/her to checkout another book.</a:t>
            </a:r>
          </a:p>
          <a:p>
            <a:pPr lvl="1">
              <a:spcBef>
                <a:spcPts val="300"/>
              </a:spcBef>
            </a:pPr>
            <a:r>
              <a:rPr lang="en-US" dirty="0"/>
              <a:t>We will study two different searching algorithms: linear search and binary search.</a:t>
            </a:r>
          </a:p>
        </p:txBody>
      </p:sp>
    </p:spTree>
    <p:extLst>
      <p:ext uri="{BB962C8B-B14F-4D97-AF65-F5344CB8AC3E}">
        <p14:creationId xmlns:p14="http://schemas.microsoft.com/office/powerpoint/2010/main" val="309119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Search Algorithm</a:t>
            </a:r>
          </a:p>
        </p:txBody>
      </p:sp>
      <p:sp>
        <p:nvSpPr>
          <p:cNvPr id="3" name="Content Placeholder 2"/>
          <p:cNvSpPr>
            <a:spLocks noGrp="1"/>
          </p:cNvSpPr>
          <p:nvPr>
            <p:ph idx="1"/>
          </p:nvPr>
        </p:nvSpPr>
        <p:spPr>
          <a:xfrm>
            <a:off x="457200" y="1295400"/>
            <a:ext cx="8229600" cy="1908000"/>
          </a:xfrm>
        </p:spPr>
        <p:txBody>
          <a:bodyPr/>
          <a:lstStyle/>
          <a:p>
            <a:pPr>
              <a:spcBef>
                <a:spcPts val="300"/>
              </a:spcBef>
            </a:pPr>
            <a:r>
              <a:rPr lang="en-US" sz="1800" dirty="0"/>
              <a:t>The linear search algorithm locates an item in a list by examining elements in the sequence one at a time, starting at the beginning.</a:t>
            </a:r>
          </a:p>
          <a:p>
            <a:pPr lvl="1">
              <a:spcBef>
                <a:spcPts val="300"/>
              </a:spcBef>
            </a:pPr>
            <a:r>
              <a:rPr lang="en-US" sz="1800" dirty="0"/>
              <a:t>First compare </a:t>
            </a:r>
            <a:r>
              <a:rPr lang="en-US" sz="1800" i="1" dirty="0"/>
              <a:t>x</a:t>
            </a:r>
            <a:r>
              <a:rPr lang="en-US" sz="1800" dirty="0"/>
              <a:t> with </a:t>
            </a:r>
            <a:r>
              <a:rPr lang="en-US" sz="1800" i="1" dirty="0"/>
              <a:t>a</a:t>
            </a:r>
            <a:r>
              <a:rPr lang="en-US" sz="1800" baseline="-25000" dirty="0"/>
              <a:t>1</a:t>
            </a:r>
            <a:r>
              <a:rPr lang="en-US" sz="1800" dirty="0"/>
              <a:t>. If they are equal, return the position </a:t>
            </a:r>
            <a:r>
              <a:rPr lang="en-US" sz="1800" dirty="0">
                <a:ea typeface="Cambria Math" pitchFamily="18" charset="0"/>
              </a:rPr>
              <a:t>1</a:t>
            </a:r>
            <a:r>
              <a:rPr lang="en-US" sz="1800" dirty="0"/>
              <a:t>.</a:t>
            </a:r>
          </a:p>
          <a:p>
            <a:pPr lvl="1">
              <a:spcBef>
                <a:spcPts val="300"/>
              </a:spcBef>
            </a:pPr>
            <a:r>
              <a:rPr lang="en-US" sz="1800" dirty="0"/>
              <a:t>If not, try </a:t>
            </a:r>
            <a:r>
              <a:rPr lang="en-US" sz="1800" i="1" dirty="0"/>
              <a:t>a</a:t>
            </a:r>
            <a:r>
              <a:rPr lang="en-US" sz="1800" baseline="-25000" dirty="0"/>
              <a:t>2</a:t>
            </a:r>
            <a:r>
              <a:rPr lang="en-US" sz="1800" dirty="0"/>
              <a:t>. If </a:t>
            </a:r>
            <a:r>
              <a:rPr lang="en-US" sz="1800" i="1" dirty="0"/>
              <a:t>x = a</a:t>
            </a:r>
            <a:r>
              <a:rPr lang="en-US" sz="1800" baseline="-25000" dirty="0"/>
              <a:t>2</a:t>
            </a:r>
            <a:r>
              <a:rPr lang="en-US" sz="1800" dirty="0"/>
              <a:t>, return the position </a:t>
            </a:r>
            <a:r>
              <a:rPr lang="en-US" sz="1800" dirty="0">
                <a:ea typeface="Cambria Math" pitchFamily="18" charset="0"/>
              </a:rPr>
              <a:t>2</a:t>
            </a:r>
            <a:r>
              <a:rPr lang="en-US" sz="1800" dirty="0"/>
              <a:t>.</a:t>
            </a:r>
          </a:p>
          <a:p>
            <a:pPr lvl="1">
              <a:spcBef>
                <a:spcPts val="300"/>
              </a:spcBef>
            </a:pPr>
            <a:r>
              <a:rPr lang="en-US" sz="1800" dirty="0"/>
              <a:t>Keep going, and if no match is found when the entire list is scanned,   return </a:t>
            </a:r>
            <a:r>
              <a:rPr lang="en-US" sz="1800" dirty="0">
                <a:ea typeface="Cambria Math" pitchFamily="18" charset="0"/>
              </a:rPr>
              <a:t>0</a:t>
            </a:r>
            <a:r>
              <a:rPr lang="en-US" sz="1800" dirty="0"/>
              <a:t>.</a:t>
            </a:r>
            <a:endParaRPr lang="en-IN" dirty="0"/>
          </a:p>
        </p:txBody>
      </p:sp>
      <p:sp>
        <p:nvSpPr>
          <p:cNvPr id="4" name="Content Placeholder 3"/>
          <p:cNvSpPr>
            <a:spLocks noGrp="1"/>
          </p:cNvSpPr>
          <p:nvPr>
            <p:ph idx="13"/>
          </p:nvPr>
        </p:nvSpPr>
        <p:spPr>
          <a:xfrm>
            <a:off x="1110600" y="3276600"/>
            <a:ext cx="5976000" cy="31320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2000" b="1" dirty="0"/>
              <a:t>procedure</a:t>
            </a:r>
            <a:r>
              <a:rPr lang="en-US" sz="2000" dirty="0"/>
              <a:t> </a:t>
            </a:r>
            <a:r>
              <a:rPr lang="en-US" sz="2000" i="1" dirty="0"/>
              <a:t>linear search</a:t>
            </a:r>
            <a:r>
              <a:rPr lang="en-US" sz="2000" dirty="0"/>
              <a:t>(</a:t>
            </a:r>
            <a:r>
              <a:rPr lang="en-US" sz="2000" i="1" dirty="0" err="1"/>
              <a:t>x</a:t>
            </a:r>
            <a:r>
              <a:rPr lang="en-US" sz="2000" dirty="0" err="1"/>
              <a:t>:integer</a:t>
            </a:r>
            <a:r>
              <a:rPr lang="en-US" sz="2000" dirty="0"/>
              <a:t>, </a:t>
            </a:r>
          </a:p>
          <a:p>
            <a:pPr marL="274320" lvl="0" indent="-274320" defTabSz="914400">
              <a:spcBef>
                <a:spcPts val="0"/>
              </a:spcBef>
              <a:spcAft>
                <a:spcPts val="300"/>
              </a:spcAft>
              <a:buClr>
                <a:schemeClr val="accent3"/>
              </a:buClr>
              <a:buSzPct val="95000"/>
              <a:defRPr/>
            </a:pPr>
            <a:r>
              <a:rPr lang="en-US" sz="2000" i="1" dirty="0"/>
              <a:t>		a</a:t>
            </a:r>
            <a:r>
              <a:rPr lang="en-US" sz="2000" baseline="-25000" dirty="0"/>
              <a:t>1</a:t>
            </a:r>
            <a:r>
              <a:rPr lang="en-US" sz="2000" dirty="0"/>
              <a:t>, </a:t>
            </a:r>
            <a:r>
              <a:rPr lang="en-US" sz="2000" i="1" dirty="0"/>
              <a:t>a</a:t>
            </a:r>
            <a:r>
              <a:rPr lang="en-US" sz="2000" baseline="-25000" dirty="0"/>
              <a:t>2</a:t>
            </a:r>
            <a:r>
              <a:rPr lang="en-US" sz="2000" dirty="0"/>
              <a:t>, …,</a:t>
            </a:r>
            <a:r>
              <a:rPr lang="en-US" sz="2000" i="1" dirty="0"/>
              <a:t>a</a:t>
            </a:r>
            <a:r>
              <a:rPr lang="en-US" sz="2000" i="1" baseline="-25000" dirty="0"/>
              <a:t>n</a:t>
            </a:r>
            <a:r>
              <a:rPr lang="en-US" sz="2000" dirty="0"/>
              <a:t>: distinct integers)</a:t>
            </a:r>
          </a:p>
          <a:p>
            <a:pPr marL="274320" lvl="0" indent="-274320" defTabSz="914400">
              <a:spcBef>
                <a:spcPts val="0"/>
              </a:spcBef>
              <a:spcAft>
                <a:spcPts val="300"/>
              </a:spcAft>
              <a:buClr>
                <a:schemeClr val="accent3"/>
              </a:buClr>
              <a:buSzPct val="95000"/>
              <a:defRPr/>
            </a:pPr>
            <a:r>
              <a:rPr lang="en-US" sz="2000" i="1" dirty="0" err="1"/>
              <a:t>i</a:t>
            </a:r>
            <a:r>
              <a:rPr lang="en-US" sz="2000" dirty="0"/>
              <a:t> := </a:t>
            </a:r>
            <a:r>
              <a:rPr lang="en-US" sz="2000" dirty="0">
                <a:ea typeface="Cambria Math" pitchFamily="18" charset="0"/>
              </a:rPr>
              <a:t>1</a:t>
            </a:r>
          </a:p>
          <a:p>
            <a:pPr marL="274320" lvl="0" indent="-274320" defTabSz="914400">
              <a:spcBef>
                <a:spcPts val="0"/>
              </a:spcBef>
              <a:spcAft>
                <a:spcPts val="300"/>
              </a:spcAft>
              <a:buClr>
                <a:schemeClr val="accent3"/>
              </a:buClr>
              <a:buSzPct val="95000"/>
              <a:defRPr/>
            </a:pPr>
            <a:r>
              <a:rPr lang="en-US" sz="2000" b="1" dirty="0"/>
              <a:t>while</a:t>
            </a:r>
            <a:r>
              <a:rPr lang="en-US" sz="2000" dirty="0"/>
              <a:t> (</a:t>
            </a:r>
            <a:r>
              <a:rPr lang="en-US" sz="2000" i="1" dirty="0" err="1"/>
              <a:t>i</a:t>
            </a:r>
            <a:r>
              <a:rPr lang="en-US" sz="2000" dirty="0"/>
              <a:t> </a:t>
            </a:r>
            <a:r>
              <a:rPr lang="en-US" sz="2000" dirty="0">
                <a:ea typeface="Cambria Math"/>
              </a:rPr>
              <a:t>≤</a:t>
            </a:r>
            <a:r>
              <a:rPr lang="en-US" sz="2000" dirty="0"/>
              <a:t> </a:t>
            </a:r>
            <a:r>
              <a:rPr lang="en-US" sz="2000" i="1" dirty="0"/>
              <a:t>n</a:t>
            </a:r>
            <a:r>
              <a:rPr lang="en-US" sz="2000" dirty="0"/>
              <a:t> and </a:t>
            </a:r>
            <a:r>
              <a:rPr lang="en-US" sz="2000" i="1" dirty="0"/>
              <a:t>x</a:t>
            </a:r>
            <a:r>
              <a:rPr lang="en-US" sz="2000" dirty="0"/>
              <a:t> ≠ </a:t>
            </a:r>
            <a:r>
              <a:rPr lang="en-US" sz="2000" i="1" dirty="0" err="1"/>
              <a:t>a</a:t>
            </a:r>
            <a:r>
              <a:rPr lang="en-US" sz="2000" i="1" baseline="-25000" dirty="0" err="1"/>
              <a:t>i</a:t>
            </a:r>
            <a:r>
              <a:rPr lang="en-US" sz="2000" dirty="0"/>
              <a:t>)</a:t>
            </a:r>
          </a:p>
          <a:p>
            <a:pPr marL="274320" lvl="0" indent="-274320" defTabSz="914400">
              <a:spcBef>
                <a:spcPts val="0"/>
              </a:spcBef>
              <a:spcAft>
                <a:spcPts val="300"/>
              </a:spcAft>
              <a:buClr>
                <a:schemeClr val="accent3"/>
              </a:buClr>
              <a:buSzPct val="95000"/>
              <a:defRPr/>
            </a:pPr>
            <a:r>
              <a:rPr lang="en-US" sz="2000" i="1" dirty="0"/>
              <a:t>	</a:t>
            </a:r>
            <a:r>
              <a:rPr lang="en-US" sz="2000" i="1" dirty="0" err="1"/>
              <a:t>i</a:t>
            </a:r>
            <a:r>
              <a:rPr lang="en-US" sz="2000" dirty="0"/>
              <a:t> := </a:t>
            </a:r>
            <a:r>
              <a:rPr lang="en-US" sz="2000" i="1" dirty="0" err="1"/>
              <a:t>i</a:t>
            </a:r>
            <a:r>
              <a:rPr lang="en-US" sz="2000" dirty="0"/>
              <a:t> + </a:t>
            </a:r>
            <a:r>
              <a:rPr lang="en-US" sz="2000" dirty="0">
                <a:ea typeface="Cambria Math" pitchFamily="18" charset="0"/>
              </a:rPr>
              <a:t>1</a:t>
            </a:r>
          </a:p>
          <a:p>
            <a:pPr marL="274320" lvl="0" indent="-274320">
              <a:spcBef>
                <a:spcPts val="0"/>
              </a:spcBef>
              <a:spcAft>
                <a:spcPts val="300"/>
              </a:spcAft>
              <a:buClr>
                <a:schemeClr val="accent3"/>
              </a:buClr>
              <a:buSzPct val="95000"/>
            </a:pPr>
            <a:r>
              <a:rPr lang="en-US" sz="2000" b="1" dirty="0"/>
              <a:t>if</a:t>
            </a:r>
            <a:r>
              <a:rPr lang="en-US" sz="2000" dirty="0"/>
              <a:t> </a:t>
            </a:r>
            <a:r>
              <a:rPr lang="en-US" sz="2000" i="1" dirty="0" err="1"/>
              <a:t>i</a:t>
            </a:r>
            <a:r>
              <a:rPr lang="en-US" sz="2000" dirty="0"/>
              <a:t> </a:t>
            </a:r>
            <a:r>
              <a:rPr lang="en-US" sz="2000" dirty="0">
                <a:ea typeface="Cambria Math"/>
              </a:rPr>
              <a:t>≤</a:t>
            </a:r>
            <a:r>
              <a:rPr lang="en-US" sz="2000" dirty="0"/>
              <a:t> </a:t>
            </a:r>
            <a:r>
              <a:rPr lang="en-US" sz="2000" i="1" dirty="0"/>
              <a:t>n</a:t>
            </a:r>
            <a:r>
              <a:rPr lang="en-US" sz="2000" dirty="0"/>
              <a:t> </a:t>
            </a:r>
            <a:r>
              <a:rPr lang="en-US" sz="2000" b="1" dirty="0"/>
              <a:t>then</a:t>
            </a:r>
            <a:r>
              <a:rPr lang="en-US" sz="2000" dirty="0"/>
              <a:t> </a:t>
            </a:r>
            <a:r>
              <a:rPr lang="en-US" sz="2000" i="1" dirty="0"/>
              <a:t>location</a:t>
            </a:r>
            <a:r>
              <a:rPr lang="en-US" sz="2000" dirty="0"/>
              <a:t> := </a:t>
            </a:r>
            <a:r>
              <a:rPr lang="en-US" sz="2000" i="1" dirty="0" err="1"/>
              <a:t>i</a:t>
            </a:r>
            <a:endParaRPr lang="en-US" sz="2000" i="1" dirty="0"/>
          </a:p>
          <a:p>
            <a:pPr marL="274320" lvl="0" indent="-274320" defTabSz="914400">
              <a:spcBef>
                <a:spcPts val="0"/>
              </a:spcBef>
              <a:spcAft>
                <a:spcPts val="300"/>
              </a:spcAft>
              <a:buClr>
                <a:schemeClr val="accent3"/>
              </a:buClr>
              <a:buSzPct val="95000"/>
              <a:defRPr/>
            </a:pPr>
            <a:r>
              <a:rPr lang="en-US" sz="2000" b="1" dirty="0"/>
              <a:t>else</a:t>
            </a:r>
            <a:r>
              <a:rPr lang="en-US" sz="2000" dirty="0"/>
              <a:t> </a:t>
            </a:r>
            <a:r>
              <a:rPr lang="en-US" sz="2000" i="1" dirty="0"/>
              <a:t>location</a:t>
            </a:r>
            <a:r>
              <a:rPr lang="en-US" sz="2000" dirty="0"/>
              <a:t> := </a:t>
            </a:r>
            <a:r>
              <a:rPr lang="en-US" sz="2000" dirty="0">
                <a:ea typeface="Cambria Math" pitchFamily="18" charset="0"/>
              </a:rPr>
              <a:t>0</a:t>
            </a:r>
          </a:p>
          <a:p>
            <a:pPr marL="274320" lvl="0" indent="-274320" defTabSz="914400">
              <a:spcBef>
                <a:spcPts val="0"/>
              </a:spcBef>
              <a:spcAft>
                <a:spcPts val="300"/>
              </a:spcAft>
              <a:buClr>
                <a:schemeClr val="accent3"/>
              </a:buClr>
              <a:buSzPct val="95000"/>
              <a:defRPr/>
            </a:pPr>
            <a:r>
              <a:rPr lang="en-US" sz="2000" b="1" dirty="0"/>
              <a:t>return</a:t>
            </a:r>
            <a:r>
              <a:rPr lang="en-US" sz="2000" dirty="0"/>
              <a:t> </a:t>
            </a:r>
            <a:r>
              <a:rPr lang="en-US" sz="2000" i="1" dirty="0"/>
              <a:t>location</a:t>
            </a:r>
            <a:r>
              <a:rPr lang="en-US" sz="2000" dirty="0"/>
              <a:t>{</a:t>
            </a:r>
            <a:r>
              <a:rPr lang="en-US" sz="2000" i="1" dirty="0"/>
              <a:t>location</a:t>
            </a:r>
            <a:r>
              <a:rPr lang="en-US" sz="2000" dirty="0"/>
              <a:t> is the subscript of the term that equals </a:t>
            </a:r>
            <a:r>
              <a:rPr lang="en-US" sz="2000" i="1" dirty="0"/>
              <a:t>x</a:t>
            </a:r>
            <a:r>
              <a:rPr lang="en-US" sz="2000" dirty="0"/>
              <a:t>, or is </a:t>
            </a:r>
            <a:r>
              <a:rPr lang="en-US" sz="2000" dirty="0">
                <a:ea typeface="Cambria Math" pitchFamily="18" charset="0"/>
              </a:rPr>
              <a:t>0</a:t>
            </a:r>
            <a:r>
              <a:rPr lang="en-US" sz="2000" dirty="0"/>
              <a:t> if </a:t>
            </a:r>
            <a:r>
              <a:rPr lang="en-US" sz="2000" i="1" dirty="0"/>
              <a:t>x</a:t>
            </a:r>
            <a:r>
              <a:rPr lang="en-US" sz="2000" dirty="0"/>
              <a:t> is not found}</a:t>
            </a:r>
          </a:p>
        </p:txBody>
      </p:sp>
    </p:spTree>
    <p:extLst>
      <p:ext uri="{BB962C8B-B14F-4D97-AF65-F5344CB8AC3E}">
        <p14:creationId xmlns:p14="http://schemas.microsoft.com/office/powerpoint/2010/main" val="211042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r>
              <a:rPr lang="en-US" sz="1500" dirty="0"/>
              <a:t> 1</a:t>
            </a:r>
          </a:p>
        </p:txBody>
      </p:sp>
      <p:sp>
        <p:nvSpPr>
          <p:cNvPr id="3" name="Content Placeholder 2"/>
          <p:cNvSpPr>
            <a:spLocks noGrp="1"/>
          </p:cNvSpPr>
          <p:nvPr>
            <p:ph idx="1"/>
          </p:nvPr>
        </p:nvSpPr>
        <p:spPr>
          <a:xfrm>
            <a:off x="457200" y="1295400"/>
            <a:ext cx="8424000" cy="5257800"/>
          </a:xfrm>
        </p:spPr>
        <p:txBody>
          <a:bodyPr/>
          <a:lstStyle/>
          <a:p>
            <a:pPr>
              <a:spcBef>
                <a:spcPts val="300"/>
              </a:spcBef>
            </a:pPr>
            <a:r>
              <a:rPr lang="en-US" sz="2400" dirty="0"/>
              <a:t>Assume the input is a list of items in increasing order.</a:t>
            </a:r>
          </a:p>
          <a:p>
            <a:pPr>
              <a:spcBef>
                <a:spcPts val="300"/>
              </a:spcBef>
            </a:pPr>
            <a:r>
              <a:rPr lang="en-US" sz="2400" dirty="0"/>
              <a:t>The algorithm begins by comparing the element to be found with the middle element.</a:t>
            </a:r>
          </a:p>
          <a:p>
            <a:pPr lvl="1">
              <a:spcBef>
                <a:spcPts val="300"/>
              </a:spcBef>
            </a:pPr>
            <a:r>
              <a:rPr lang="en-US" sz="2000" dirty="0"/>
              <a:t>If the middle element is lower, the search proceeds with the upper half of the list.</a:t>
            </a:r>
          </a:p>
          <a:p>
            <a:pPr lvl="1">
              <a:spcBef>
                <a:spcPts val="300"/>
              </a:spcBef>
            </a:pPr>
            <a:r>
              <a:rPr lang="en-US" sz="2000" dirty="0"/>
              <a:t>If it is not lower, the search proceeds with the lower half of the list (through the middle position).</a:t>
            </a:r>
          </a:p>
          <a:p>
            <a:pPr>
              <a:spcBef>
                <a:spcPts val="300"/>
              </a:spcBef>
            </a:pPr>
            <a:r>
              <a:rPr lang="en-US" sz="2400" dirty="0"/>
              <a:t>Repeat this process until we have a list of size </a:t>
            </a:r>
            <a:r>
              <a:rPr lang="en-US" sz="2400" dirty="0">
                <a:ea typeface="Cambria Math" pitchFamily="18" charset="0"/>
              </a:rPr>
              <a:t>1</a:t>
            </a:r>
            <a:r>
              <a:rPr lang="en-US" sz="2400" dirty="0"/>
              <a:t>.</a:t>
            </a:r>
          </a:p>
          <a:p>
            <a:pPr lvl="1">
              <a:spcBef>
                <a:spcPts val="300"/>
              </a:spcBef>
            </a:pPr>
            <a:r>
              <a:rPr lang="en-US" sz="2000" dirty="0"/>
              <a:t>If the element we are looking for is equal to the element in the list, the position is returned.</a:t>
            </a:r>
          </a:p>
          <a:p>
            <a:pPr lvl="1">
              <a:spcBef>
                <a:spcPts val="300"/>
              </a:spcBef>
            </a:pPr>
            <a:r>
              <a:rPr lang="en-US" sz="2000" dirty="0"/>
              <a:t>Otherwise, </a:t>
            </a:r>
            <a:r>
              <a:rPr lang="en-US" sz="2000" dirty="0">
                <a:ea typeface="Cambria Math" pitchFamily="18" charset="0"/>
              </a:rPr>
              <a:t>0</a:t>
            </a:r>
            <a:r>
              <a:rPr lang="en-US" sz="2000" dirty="0"/>
              <a:t> is returned to indicate that the element was not found.</a:t>
            </a:r>
          </a:p>
          <a:p>
            <a:pPr>
              <a:spcBef>
                <a:spcPts val="300"/>
              </a:spcBef>
            </a:pPr>
            <a:r>
              <a:rPr lang="en-US" sz="2400" dirty="0"/>
              <a:t>In Section </a:t>
            </a:r>
            <a:r>
              <a:rPr lang="en-US" sz="2400" dirty="0">
                <a:ea typeface="Cambria Math" pitchFamily="18" charset="0"/>
              </a:rPr>
              <a:t>3.3</a:t>
            </a:r>
            <a:r>
              <a:rPr lang="en-US" sz="2400" dirty="0"/>
              <a:t>, we show that the binary search algorithm is much more efficient than linear search.</a:t>
            </a:r>
          </a:p>
        </p:txBody>
      </p:sp>
    </p:spTree>
    <p:extLst>
      <p:ext uri="{BB962C8B-B14F-4D97-AF65-F5344CB8AC3E}">
        <p14:creationId xmlns:p14="http://schemas.microsoft.com/office/powerpoint/2010/main" val="109411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Search</a:t>
            </a:r>
            <a:r>
              <a:rPr lang="en-IN" sz="1500" dirty="0"/>
              <a:t> 2</a:t>
            </a:r>
          </a:p>
        </p:txBody>
      </p:sp>
      <p:sp>
        <p:nvSpPr>
          <p:cNvPr id="3" name="Content Placeholder 2"/>
          <p:cNvSpPr>
            <a:spLocks noGrp="1"/>
          </p:cNvSpPr>
          <p:nvPr>
            <p:ph idx="1"/>
          </p:nvPr>
        </p:nvSpPr>
        <p:spPr>
          <a:xfrm>
            <a:off x="457200" y="1295400"/>
            <a:ext cx="8229600" cy="914400"/>
          </a:xfrm>
        </p:spPr>
        <p:txBody>
          <a:bodyPr/>
          <a:lstStyle/>
          <a:p>
            <a:pPr>
              <a:spcBef>
                <a:spcPts val="300"/>
              </a:spcBef>
            </a:pPr>
            <a:r>
              <a:rPr lang="en-US" sz="2800" dirty="0"/>
              <a:t>Here is a description of the binary search algorithm in pseudocode.</a:t>
            </a:r>
            <a:endParaRPr lang="en-IN" sz="2800" dirty="0"/>
          </a:p>
        </p:txBody>
      </p:sp>
      <p:sp>
        <p:nvSpPr>
          <p:cNvPr id="4" name="Content Placeholder 3"/>
          <p:cNvSpPr>
            <a:spLocks noGrp="1"/>
          </p:cNvSpPr>
          <p:nvPr>
            <p:ph idx="13"/>
          </p:nvPr>
        </p:nvSpPr>
        <p:spPr>
          <a:xfrm>
            <a:off x="457200" y="2362200"/>
            <a:ext cx="8229600" cy="38862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2000" b="1" dirty="0"/>
              <a:t>procedure</a:t>
            </a:r>
            <a:r>
              <a:rPr lang="en-US" sz="2000" dirty="0"/>
              <a:t> binary search(</a:t>
            </a:r>
            <a:r>
              <a:rPr lang="en-US" sz="2000" i="1" dirty="0"/>
              <a:t>x</a:t>
            </a:r>
            <a:r>
              <a:rPr lang="en-US" sz="2000" dirty="0"/>
              <a:t>: integer,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increasing integers)</a:t>
            </a:r>
          </a:p>
          <a:p>
            <a:pPr marL="274320" lvl="0" indent="-274320" defTabSz="914400">
              <a:spcBef>
                <a:spcPts val="0"/>
              </a:spcBef>
              <a:spcAft>
                <a:spcPts val="300"/>
              </a:spcAft>
              <a:buClr>
                <a:schemeClr val="accent3"/>
              </a:buClr>
              <a:buSzPct val="95000"/>
              <a:defRPr/>
            </a:pPr>
            <a:r>
              <a:rPr lang="en-US" sz="2000" i="1" dirty="0"/>
              <a:t>	</a:t>
            </a:r>
            <a:r>
              <a:rPr lang="en-US" sz="2000" i="1" dirty="0" err="1"/>
              <a:t>i</a:t>
            </a:r>
            <a:r>
              <a:rPr lang="en-US" sz="2000" dirty="0"/>
              <a:t> := </a:t>
            </a:r>
            <a:r>
              <a:rPr lang="en-US" sz="2000" dirty="0">
                <a:latin typeface="Cambria Math" pitchFamily="18" charset="0"/>
                <a:ea typeface="Cambria Math" pitchFamily="18" charset="0"/>
              </a:rPr>
              <a:t>1</a:t>
            </a:r>
            <a:r>
              <a:rPr lang="en-US" sz="2000" dirty="0"/>
              <a:t> {</a:t>
            </a:r>
            <a:r>
              <a:rPr lang="en-US" sz="2000" i="1" dirty="0" err="1"/>
              <a:t>i</a:t>
            </a:r>
            <a:r>
              <a:rPr lang="en-US" sz="2000" dirty="0"/>
              <a:t> is the left endpoint of interval}</a:t>
            </a:r>
          </a:p>
          <a:p>
            <a:pPr marL="274320" lvl="0" indent="-274320" defTabSz="914400">
              <a:spcBef>
                <a:spcPts val="0"/>
              </a:spcBef>
              <a:spcAft>
                <a:spcPts val="300"/>
              </a:spcAft>
              <a:buClr>
                <a:schemeClr val="accent3"/>
              </a:buClr>
              <a:buSzPct val="95000"/>
              <a:defRPr/>
            </a:pPr>
            <a:r>
              <a:rPr lang="en-US" sz="2000" i="1" dirty="0"/>
              <a:t>	j</a:t>
            </a:r>
            <a:r>
              <a:rPr lang="en-US" sz="2000" dirty="0"/>
              <a:t> := </a:t>
            </a:r>
            <a:r>
              <a:rPr lang="en-US" sz="2000" i="1" dirty="0"/>
              <a:t>n</a:t>
            </a:r>
            <a:r>
              <a:rPr lang="en-US" sz="2000" dirty="0"/>
              <a:t> {</a:t>
            </a:r>
            <a:r>
              <a:rPr lang="en-US" sz="2000" i="1" dirty="0"/>
              <a:t>j</a:t>
            </a:r>
            <a:r>
              <a:rPr lang="en-US" sz="2000" dirty="0"/>
              <a:t> is right endpoint of interval}</a:t>
            </a:r>
          </a:p>
          <a:p>
            <a:pPr marL="274320" lvl="0" indent="-274320" defTabSz="914400">
              <a:spcBef>
                <a:spcPts val="0"/>
              </a:spcBef>
              <a:spcAft>
                <a:spcPts val="300"/>
              </a:spcAft>
              <a:buClr>
                <a:schemeClr val="accent3"/>
              </a:buClr>
              <a:buSzPct val="95000"/>
              <a:defRPr/>
            </a:pPr>
            <a:r>
              <a:rPr lang="en-US" sz="2000" b="1" dirty="0"/>
              <a:t>	while</a:t>
            </a:r>
            <a:r>
              <a:rPr lang="en-US" sz="2000" dirty="0"/>
              <a:t> </a:t>
            </a:r>
            <a:r>
              <a:rPr lang="en-US" sz="2000" i="1" dirty="0" err="1"/>
              <a:t>i</a:t>
            </a:r>
            <a:r>
              <a:rPr lang="en-US" sz="2000" dirty="0"/>
              <a:t> &lt; </a:t>
            </a:r>
            <a:r>
              <a:rPr lang="en-US" sz="2000" i="1" dirty="0"/>
              <a:t>j</a:t>
            </a:r>
          </a:p>
          <a:p>
            <a:pPr marL="274320" lvl="0" indent="-274320">
              <a:spcBef>
                <a:spcPts val="0"/>
              </a:spcBef>
              <a:spcAft>
                <a:spcPts val="300"/>
              </a:spcAft>
              <a:buClr>
                <a:schemeClr val="accent3"/>
              </a:buClr>
              <a:buSzPct val="95000"/>
              <a:defRPr/>
            </a:pPr>
            <a:r>
              <a:rPr lang="en-US" sz="2000" i="1" dirty="0"/>
              <a:t>			m</a:t>
            </a:r>
            <a:r>
              <a:rPr lang="en-US" sz="2000" dirty="0"/>
              <a:t> := </a:t>
            </a:r>
            <a:r>
              <a:rPr lang="en-US" sz="2000" dirty="0">
                <a:latin typeface="Cambria Math"/>
                <a:ea typeface="Cambria Math"/>
              </a:rPr>
              <a:t>⌊</a:t>
            </a:r>
            <a:r>
              <a:rPr lang="en-US" sz="2000" dirty="0"/>
              <a:t>(</a:t>
            </a:r>
            <a:r>
              <a:rPr lang="en-US" sz="2000" i="1" dirty="0" err="1"/>
              <a:t>i</a:t>
            </a:r>
            <a:r>
              <a:rPr lang="en-US" sz="2000" dirty="0"/>
              <a:t> + </a:t>
            </a:r>
            <a:r>
              <a:rPr lang="en-US" sz="2000" i="1" dirty="0"/>
              <a:t>j</a:t>
            </a:r>
            <a:r>
              <a:rPr lang="en-US" sz="2000" dirty="0"/>
              <a:t>)/2</a:t>
            </a:r>
            <a:r>
              <a:rPr lang="en-US" sz="2000" dirty="0">
                <a:latin typeface="Cambria Math"/>
                <a:ea typeface="Cambria Math"/>
              </a:rPr>
              <a:t>⌋</a:t>
            </a:r>
            <a:endParaRPr lang="en-US" sz="2000" dirty="0"/>
          </a:p>
          <a:p>
            <a:pPr marL="274320" lvl="0" indent="-274320" defTabSz="914400">
              <a:spcBef>
                <a:spcPts val="0"/>
              </a:spcBef>
              <a:spcAft>
                <a:spcPts val="300"/>
              </a:spcAft>
              <a:buClr>
                <a:schemeClr val="accent3"/>
              </a:buClr>
              <a:buSzPct val="95000"/>
              <a:defRPr/>
            </a:pPr>
            <a:r>
              <a:rPr lang="en-US" sz="2000" b="1" dirty="0"/>
              <a:t>		if</a:t>
            </a:r>
            <a:r>
              <a:rPr lang="en-US" sz="2000" dirty="0"/>
              <a:t> </a:t>
            </a:r>
            <a:r>
              <a:rPr lang="en-US" sz="2000" i="1" dirty="0"/>
              <a:t>x</a:t>
            </a:r>
            <a:r>
              <a:rPr lang="en-US" sz="2000" dirty="0"/>
              <a:t> &gt; </a:t>
            </a:r>
            <a:r>
              <a:rPr lang="en-US" sz="2000" i="1" dirty="0"/>
              <a:t>a</a:t>
            </a:r>
            <a:r>
              <a:rPr lang="en-US" sz="2000" i="1" baseline="-25000" dirty="0"/>
              <a:t>m</a:t>
            </a:r>
            <a:r>
              <a:rPr lang="en-US" sz="2000" dirty="0"/>
              <a:t> then </a:t>
            </a:r>
            <a:r>
              <a:rPr lang="en-US" sz="2000" i="1" dirty="0" err="1"/>
              <a:t>i</a:t>
            </a:r>
            <a:r>
              <a:rPr lang="en-US" sz="2000" dirty="0"/>
              <a:t> := </a:t>
            </a:r>
            <a:r>
              <a:rPr lang="en-US" sz="2000" i="1" dirty="0"/>
              <a:t>m</a:t>
            </a:r>
            <a:r>
              <a:rPr lang="en-US" sz="2000" dirty="0"/>
              <a:t> + 1</a:t>
            </a:r>
          </a:p>
          <a:p>
            <a:pPr marL="274320" lvl="0" indent="-274320" defTabSz="914400">
              <a:spcBef>
                <a:spcPts val="0"/>
              </a:spcBef>
              <a:spcAft>
                <a:spcPts val="300"/>
              </a:spcAft>
              <a:buClr>
                <a:schemeClr val="accent3"/>
              </a:buClr>
              <a:buSzPct val="95000"/>
              <a:defRPr/>
            </a:pPr>
            <a:r>
              <a:rPr lang="en-US" sz="2000" b="1" dirty="0"/>
              <a:t>		else</a:t>
            </a:r>
            <a:r>
              <a:rPr lang="en-US" sz="2000" dirty="0"/>
              <a:t> </a:t>
            </a:r>
            <a:r>
              <a:rPr lang="en-US" sz="2000" i="1" dirty="0"/>
              <a:t>j</a:t>
            </a:r>
            <a:r>
              <a:rPr lang="en-US" sz="2000" dirty="0"/>
              <a:t> := </a:t>
            </a:r>
            <a:r>
              <a:rPr lang="en-US" sz="2000" i="1" dirty="0"/>
              <a:t>m</a:t>
            </a:r>
          </a:p>
          <a:p>
            <a:pPr marL="274320" lvl="0" indent="-274320" defTabSz="914400">
              <a:spcBef>
                <a:spcPts val="0"/>
              </a:spcBef>
              <a:spcAft>
                <a:spcPts val="300"/>
              </a:spcAft>
              <a:buClr>
                <a:schemeClr val="accent3"/>
              </a:buClr>
              <a:buSzPct val="95000"/>
              <a:defRPr/>
            </a:pPr>
            <a:r>
              <a:rPr lang="en-US" sz="2000" b="1" dirty="0"/>
              <a:t>	if </a:t>
            </a:r>
            <a:r>
              <a:rPr lang="en-US" sz="2000" i="1" dirty="0"/>
              <a:t>x</a:t>
            </a:r>
            <a:r>
              <a:rPr lang="en-US" sz="2000" dirty="0"/>
              <a:t> = </a:t>
            </a:r>
            <a:r>
              <a:rPr lang="en-US" sz="2000" i="1" dirty="0" err="1"/>
              <a:t>a</a:t>
            </a:r>
            <a:r>
              <a:rPr lang="en-US" sz="2000" i="1" baseline="-25000" dirty="0" err="1"/>
              <a:t>i</a:t>
            </a:r>
            <a:r>
              <a:rPr lang="en-US" sz="2000" dirty="0"/>
              <a:t> </a:t>
            </a:r>
            <a:r>
              <a:rPr lang="en-US" sz="2000" b="1" dirty="0"/>
              <a:t>then</a:t>
            </a:r>
            <a:r>
              <a:rPr lang="en-US" sz="2000" dirty="0"/>
              <a:t> </a:t>
            </a:r>
            <a:r>
              <a:rPr lang="en-US" sz="2000" i="1" dirty="0"/>
              <a:t>location</a:t>
            </a:r>
            <a:r>
              <a:rPr lang="en-US" sz="2000" dirty="0"/>
              <a:t> := </a:t>
            </a:r>
            <a:r>
              <a:rPr lang="en-US" sz="2000" i="1" dirty="0" err="1"/>
              <a:t>i</a:t>
            </a:r>
            <a:endParaRPr lang="en-US" sz="2000" dirty="0"/>
          </a:p>
          <a:p>
            <a:pPr marL="274320" lvl="0" indent="-274320" defTabSz="914400">
              <a:spcBef>
                <a:spcPts val="0"/>
              </a:spcBef>
              <a:spcAft>
                <a:spcPts val="300"/>
              </a:spcAft>
              <a:buClr>
                <a:schemeClr val="accent3"/>
              </a:buClr>
              <a:buSzPct val="95000"/>
              <a:defRPr/>
            </a:pPr>
            <a:r>
              <a:rPr lang="en-US" sz="2000" b="1" dirty="0"/>
              <a:t>	else </a:t>
            </a:r>
            <a:r>
              <a:rPr lang="en-US" sz="2000" i="1" dirty="0"/>
              <a:t>location</a:t>
            </a:r>
            <a:r>
              <a:rPr lang="en-US" sz="2000" dirty="0"/>
              <a:t> := </a:t>
            </a:r>
            <a:r>
              <a:rPr lang="en-US" sz="2000" dirty="0">
                <a:latin typeface="Cambria Math" pitchFamily="18" charset="0"/>
                <a:ea typeface="Cambria Math" pitchFamily="18" charset="0"/>
              </a:rPr>
              <a:t>0</a:t>
            </a:r>
            <a:endParaRPr lang="en-US" sz="2000" dirty="0"/>
          </a:p>
          <a:p>
            <a:pPr marL="274320" lvl="0" indent="-274320" defTabSz="914400">
              <a:spcBef>
                <a:spcPts val="0"/>
              </a:spcBef>
              <a:spcAft>
                <a:spcPts val="300"/>
              </a:spcAft>
              <a:buClr>
                <a:schemeClr val="accent3"/>
              </a:buClr>
              <a:buSzPct val="95000"/>
              <a:defRPr/>
            </a:pPr>
            <a:r>
              <a:rPr lang="en-US" sz="2000" b="1" dirty="0"/>
              <a:t>	return</a:t>
            </a:r>
            <a:r>
              <a:rPr lang="en-US" sz="2000" dirty="0"/>
              <a:t> </a:t>
            </a:r>
            <a:r>
              <a:rPr lang="en-US" sz="2000" i="1" dirty="0"/>
              <a:t>location</a:t>
            </a:r>
            <a:r>
              <a:rPr lang="en-US" sz="2000" dirty="0"/>
              <a:t>{location is the subscript </a:t>
            </a:r>
            <a:r>
              <a:rPr lang="en-US" sz="2000" i="1" dirty="0" err="1"/>
              <a:t>i</a:t>
            </a:r>
            <a:r>
              <a:rPr lang="en-US" sz="2000" dirty="0"/>
              <a:t> of the term </a:t>
            </a:r>
            <a:r>
              <a:rPr lang="en-US" sz="2000" i="1" dirty="0" err="1"/>
              <a:t>a</a:t>
            </a:r>
            <a:r>
              <a:rPr lang="en-US" sz="2000" i="1" baseline="-25000" dirty="0" err="1"/>
              <a:t>i</a:t>
            </a:r>
            <a:r>
              <a:rPr lang="en-US" sz="2000" dirty="0"/>
              <a:t> equal to </a:t>
            </a:r>
            <a:r>
              <a:rPr lang="en-US" sz="2000" i="1" dirty="0"/>
              <a:t>x</a:t>
            </a:r>
            <a:r>
              <a:rPr lang="en-US" sz="2000" dirty="0"/>
              <a:t>,</a:t>
            </a:r>
          </a:p>
          <a:p>
            <a:pPr marL="274320" lvl="0" indent="-274320" algn="ctr" defTabSz="914400">
              <a:spcBef>
                <a:spcPts val="0"/>
              </a:spcBef>
              <a:spcAft>
                <a:spcPts val="300"/>
              </a:spcAft>
              <a:buClr>
                <a:schemeClr val="accent3"/>
              </a:buClr>
              <a:buSzPct val="95000"/>
              <a:defRPr/>
            </a:pPr>
            <a:r>
              <a:rPr lang="en-US" sz="2000" dirty="0"/>
              <a:t>or </a:t>
            </a:r>
            <a:r>
              <a:rPr lang="en-US" sz="2000" dirty="0">
                <a:latin typeface="Cambria Math" pitchFamily="18" charset="0"/>
                <a:ea typeface="Cambria Math" pitchFamily="18" charset="0"/>
              </a:rPr>
              <a:t>0</a:t>
            </a:r>
            <a:r>
              <a:rPr lang="en-US" sz="2000" dirty="0"/>
              <a:t> if </a:t>
            </a:r>
            <a:r>
              <a:rPr lang="en-US" sz="2000" i="1" dirty="0"/>
              <a:t>x</a:t>
            </a:r>
            <a:r>
              <a:rPr lang="en-US" sz="2000" dirty="0"/>
              <a:t> is not found}</a:t>
            </a:r>
          </a:p>
        </p:txBody>
      </p:sp>
    </p:spTree>
    <p:extLst>
      <p:ext uri="{BB962C8B-B14F-4D97-AF65-F5344CB8AC3E}">
        <p14:creationId xmlns:p14="http://schemas.microsoft.com/office/powerpoint/2010/main" val="67432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r>
              <a:rPr lang="en-US" sz="1500" dirty="0"/>
              <a:t> 3</a:t>
            </a:r>
          </a:p>
        </p:txBody>
      </p:sp>
      <p:sp>
        <p:nvSpPr>
          <p:cNvPr id="3" name="Content Placeholder 2"/>
          <p:cNvSpPr>
            <a:spLocks noGrp="1"/>
          </p:cNvSpPr>
          <p:nvPr>
            <p:ph idx="1"/>
          </p:nvPr>
        </p:nvSpPr>
        <p:spPr>
          <a:xfrm>
            <a:off x="457200" y="1295400"/>
            <a:ext cx="8280000" cy="5257800"/>
          </a:xfrm>
        </p:spPr>
        <p:txBody>
          <a:bodyPr/>
          <a:lstStyle/>
          <a:p>
            <a:pPr>
              <a:spcBef>
                <a:spcPts val="300"/>
              </a:spcBef>
            </a:pPr>
            <a:r>
              <a:rPr lang="en-US" sz="1600" dirty="0"/>
              <a:t> </a:t>
            </a:r>
            <a:r>
              <a:rPr lang="en-US" sz="1600" b="1" dirty="0"/>
              <a:t>Example</a:t>
            </a:r>
            <a:r>
              <a:rPr lang="en-US" sz="1600" dirty="0"/>
              <a:t>: The steps taken by a binary search for </a:t>
            </a:r>
            <a:r>
              <a:rPr lang="en-US" sz="1600" dirty="0">
                <a:ea typeface="Cambria Math" pitchFamily="18" charset="0"/>
              </a:rPr>
              <a:t>19</a:t>
            </a:r>
            <a:r>
              <a:rPr lang="en-US" sz="1600" dirty="0"/>
              <a:t> in the list:</a:t>
            </a:r>
          </a:p>
          <a:p>
            <a:pPr>
              <a:spcBef>
                <a:spcPts val="300"/>
              </a:spcBef>
            </a:pPr>
            <a:r>
              <a:rPr lang="en-US" sz="1600" dirty="0">
                <a:solidFill>
                  <a:srgbClr val="FF0000"/>
                </a:solidFill>
                <a:ea typeface="Cambria Math" pitchFamily="18" charset="0"/>
              </a:rPr>
              <a:t>	</a:t>
            </a:r>
            <a:r>
              <a:rPr lang="en-US" sz="1600" dirty="0">
                <a:solidFill>
                  <a:srgbClr val="B60000"/>
                </a:solidFill>
                <a:ea typeface="Cambria Math" pitchFamily="18" charset="0"/>
              </a:rPr>
              <a:t>1  2  3  5  6  7  8  10  12  13  15  16  18  19  20  22</a:t>
            </a:r>
          </a:p>
          <a:p>
            <a:pPr marL="514350" indent="-514350">
              <a:spcBef>
                <a:spcPts val="300"/>
              </a:spcBef>
              <a:buFont typeface="+mj-lt"/>
              <a:buAutoNum type="arabicPeriod"/>
            </a:pPr>
            <a:r>
              <a:rPr lang="en-US" sz="1600" dirty="0">
                <a:ea typeface="Cambria Math" pitchFamily="18" charset="0"/>
              </a:rPr>
              <a:t> The list has 16 elements, so the midpoint is 8. The value in the 8</a:t>
            </a:r>
            <a:r>
              <a:rPr lang="en-US" sz="1600" baseline="30000" dirty="0">
                <a:ea typeface="Cambria Math" pitchFamily="18" charset="0"/>
              </a:rPr>
              <a:t>th</a:t>
            </a:r>
            <a:r>
              <a:rPr lang="en-US" sz="1600" dirty="0">
                <a:ea typeface="Cambria Math" pitchFamily="18" charset="0"/>
              </a:rPr>
              <a:t> position is 10. Since 19 &gt; 10, further search is restricted to positions 9</a:t>
            </a:r>
            <a:r>
              <a:rPr lang="en-US" sz="1600" baseline="30000" dirty="0">
                <a:ea typeface="Cambria Math" pitchFamily="18" charset="0"/>
              </a:rPr>
              <a:t>  </a:t>
            </a:r>
            <a:r>
              <a:rPr lang="en-US" sz="1600" dirty="0">
                <a:ea typeface="Cambria Math" pitchFamily="18" charset="0"/>
              </a:rPr>
              <a:t>through 16.</a:t>
            </a:r>
            <a:endParaRPr lang="en-US" sz="1600" dirty="0"/>
          </a:p>
          <a:p>
            <a:pPr>
              <a:spcBef>
                <a:spcPts val="300"/>
              </a:spcBef>
            </a:pPr>
            <a:r>
              <a:rPr lang="en-US" sz="1600" dirty="0">
                <a:ea typeface="Cambria Math" pitchFamily="18" charset="0"/>
              </a:rPr>
              <a:t>		1  2  3  5  6  7  8  10</a:t>
            </a:r>
            <a:r>
              <a:rPr lang="en-US" sz="1600" dirty="0">
                <a:solidFill>
                  <a:srgbClr val="FF0000"/>
                </a:solidFill>
                <a:ea typeface="Cambria Math" pitchFamily="18" charset="0"/>
              </a:rPr>
              <a:t>  </a:t>
            </a:r>
            <a:r>
              <a:rPr lang="en-US" sz="1600" dirty="0">
                <a:solidFill>
                  <a:srgbClr val="B60000"/>
                </a:solidFill>
                <a:ea typeface="Cambria Math" pitchFamily="18" charset="0"/>
              </a:rPr>
              <a:t>12  13  15  16  18  19  20  22</a:t>
            </a:r>
          </a:p>
          <a:p>
            <a:pPr marL="514350" indent="-514350">
              <a:spcBef>
                <a:spcPts val="300"/>
              </a:spcBef>
              <a:buFont typeface="+mj-lt"/>
              <a:buAutoNum type="arabicPeriod" startAt="2"/>
            </a:pPr>
            <a:r>
              <a:rPr lang="en-US" sz="1600" dirty="0">
                <a:ea typeface="Cambria Math" pitchFamily="18" charset="0"/>
              </a:rPr>
              <a:t>The midpoint of the list (positions 9 through 16) is now the 12</a:t>
            </a:r>
            <a:r>
              <a:rPr lang="en-US" sz="1600" baseline="30000" dirty="0">
                <a:ea typeface="Cambria Math" pitchFamily="18" charset="0"/>
              </a:rPr>
              <a:t>th</a:t>
            </a:r>
            <a:r>
              <a:rPr lang="en-US" sz="1600" dirty="0">
                <a:ea typeface="Cambria Math" pitchFamily="18" charset="0"/>
              </a:rPr>
              <a:t> position with a value of  16. Since 19 &gt; 16, further search is restricted to the 13</a:t>
            </a:r>
            <a:r>
              <a:rPr lang="en-US" sz="1600" baseline="30000" dirty="0">
                <a:ea typeface="Cambria Math" pitchFamily="18" charset="0"/>
              </a:rPr>
              <a:t>th</a:t>
            </a:r>
            <a:r>
              <a:rPr lang="en-US" sz="1600" dirty="0">
                <a:ea typeface="Cambria Math" pitchFamily="18" charset="0"/>
              </a:rPr>
              <a:t> position and above.</a:t>
            </a:r>
          </a:p>
          <a:p>
            <a:pPr>
              <a:spcBef>
                <a:spcPts val="300"/>
              </a:spcBef>
            </a:pPr>
            <a:r>
              <a:rPr lang="en-US" sz="1600" dirty="0">
                <a:ea typeface="Cambria Math" pitchFamily="18" charset="0"/>
              </a:rPr>
              <a:t>		1  2  3  5  6  7  8  10</a:t>
            </a:r>
            <a:r>
              <a:rPr lang="en-US" sz="1600" dirty="0">
                <a:solidFill>
                  <a:srgbClr val="FF0000"/>
                </a:solidFill>
                <a:ea typeface="Cambria Math" pitchFamily="18" charset="0"/>
              </a:rPr>
              <a:t>  </a:t>
            </a:r>
            <a:r>
              <a:rPr lang="en-US" sz="1600" dirty="0">
                <a:ea typeface="Cambria Math" pitchFamily="18" charset="0"/>
              </a:rPr>
              <a:t>12  13  15  16  </a:t>
            </a:r>
            <a:r>
              <a:rPr lang="en-US" sz="1600" dirty="0">
                <a:solidFill>
                  <a:srgbClr val="B60000"/>
                </a:solidFill>
                <a:ea typeface="Cambria Math" pitchFamily="18" charset="0"/>
              </a:rPr>
              <a:t>18  19  20  22</a:t>
            </a:r>
          </a:p>
          <a:p>
            <a:pPr marL="514350" indent="-514350">
              <a:spcBef>
                <a:spcPts val="300"/>
              </a:spcBef>
              <a:buFont typeface="+mj-lt"/>
              <a:buAutoNum type="arabicPeriod" startAt="3"/>
            </a:pPr>
            <a:r>
              <a:rPr lang="en-US" sz="1600" dirty="0">
                <a:ea typeface="Cambria Math" pitchFamily="18" charset="0"/>
              </a:rPr>
              <a:t>The midpoint of the current list is now the 14</a:t>
            </a:r>
            <a:r>
              <a:rPr lang="en-US" sz="1600" baseline="30000" dirty="0">
                <a:ea typeface="Cambria Math" pitchFamily="18" charset="0"/>
              </a:rPr>
              <a:t>th</a:t>
            </a:r>
            <a:r>
              <a:rPr lang="en-US" sz="1600" dirty="0">
                <a:ea typeface="Cambria Math" pitchFamily="18" charset="0"/>
              </a:rPr>
              <a:t> position with a value of 19. Since </a:t>
            </a:r>
            <a:br>
              <a:rPr lang="en-US" sz="1600" dirty="0">
                <a:ea typeface="Cambria Math" pitchFamily="18" charset="0"/>
              </a:rPr>
            </a:br>
            <a:r>
              <a:rPr lang="en-US" sz="1600" dirty="0">
                <a:ea typeface="Cambria Math" pitchFamily="18" charset="0"/>
              </a:rPr>
              <a:t>19 ≯ 19, further search is restricted to the portion from the 13</a:t>
            </a:r>
            <a:r>
              <a:rPr lang="en-US" sz="1600" baseline="30000" dirty="0">
                <a:ea typeface="Cambria Math" pitchFamily="18" charset="0"/>
              </a:rPr>
              <a:t>th</a:t>
            </a:r>
            <a:r>
              <a:rPr lang="en-US" sz="1600" dirty="0">
                <a:ea typeface="Cambria Math" pitchFamily="18" charset="0"/>
              </a:rPr>
              <a:t> through the 14</a:t>
            </a:r>
            <a:r>
              <a:rPr lang="en-US" sz="1600" baseline="30000" dirty="0">
                <a:ea typeface="Cambria Math" pitchFamily="18" charset="0"/>
              </a:rPr>
              <a:t>th</a:t>
            </a:r>
            <a:r>
              <a:rPr lang="en-US" sz="1600" dirty="0">
                <a:ea typeface="Cambria Math" pitchFamily="18" charset="0"/>
              </a:rPr>
              <a:t> positions .</a:t>
            </a:r>
          </a:p>
          <a:p>
            <a:pPr>
              <a:spcBef>
                <a:spcPts val="300"/>
              </a:spcBef>
            </a:pPr>
            <a:r>
              <a:rPr lang="en-US" sz="1600" dirty="0">
                <a:ea typeface="Cambria Math" pitchFamily="18" charset="0"/>
              </a:rPr>
              <a:t>		1  2  3  5  6  7  8  10</a:t>
            </a:r>
            <a:r>
              <a:rPr lang="en-US" sz="1600" dirty="0">
                <a:solidFill>
                  <a:srgbClr val="FF0000"/>
                </a:solidFill>
                <a:ea typeface="Cambria Math" pitchFamily="18" charset="0"/>
              </a:rPr>
              <a:t>  </a:t>
            </a:r>
            <a:r>
              <a:rPr lang="en-US" sz="1600" dirty="0">
                <a:ea typeface="Cambria Math" pitchFamily="18" charset="0"/>
              </a:rPr>
              <a:t>12  13  15  16  </a:t>
            </a:r>
            <a:r>
              <a:rPr lang="en-US" sz="1600" dirty="0">
                <a:solidFill>
                  <a:srgbClr val="B60000"/>
                </a:solidFill>
                <a:ea typeface="Cambria Math" pitchFamily="18" charset="0"/>
              </a:rPr>
              <a:t>18  19  </a:t>
            </a:r>
            <a:r>
              <a:rPr lang="en-US" sz="1600" dirty="0">
                <a:ea typeface="Cambria Math" pitchFamily="18" charset="0"/>
              </a:rPr>
              <a:t>20  22</a:t>
            </a:r>
          </a:p>
          <a:p>
            <a:pPr marL="514350" indent="-514350">
              <a:spcBef>
                <a:spcPts val="300"/>
              </a:spcBef>
              <a:buFont typeface="+mj-lt"/>
              <a:buAutoNum type="arabicPeriod" startAt="4"/>
            </a:pPr>
            <a:r>
              <a:rPr lang="en-US" sz="1600" dirty="0">
                <a:ea typeface="Cambria Math" pitchFamily="18" charset="0"/>
              </a:rPr>
              <a:t>The midpoint of the current list is now the 13</a:t>
            </a:r>
            <a:r>
              <a:rPr lang="en-US" sz="1600" baseline="30000" dirty="0">
                <a:ea typeface="Cambria Math" pitchFamily="18" charset="0"/>
              </a:rPr>
              <a:t>th</a:t>
            </a:r>
            <a:r>
              <a:rPr lang="en-US" sz="1600" dirty="0">
                <a:ea typeface="Cambria Math" pitchFamily="18" charset="0"/>
              </a:rPr>
              <a:t> position with a value of 18. </a:t>
            </a:r>
            <a:br>
              <a:rPr lang="en-US" sz="1600" dirty="0">
                <a:ea typeface="Cambria Math" pitchFamily="18" charset="0"/>
              </a:rPr>
            </a:br>
            <a:r>
              <a:rPr lang="en-US" sz="1600" dirty="0">
                <a:ea typeface="Cambria Math" pitchFamily="18" charset="0"/>
              </a:rPr>
              <a:t>Since 19&gt; 18, search is restricted to the portion from the 14</a:t>
            </a:r>
            <a:r>
              <a:rPr lang="en-US" sz="1600" baseline="30000" dirty="0">
                <a:ea typeface="Cambria Math" pitchFamily="18" charset="0"/>
              </a:rPr>
              <a:t>th</a:t>
            </a:r>
            <a:r>
              <a:rPr lang="en-US" sz="1600" dirty="0">
                <a:ea typeface="Cambria Math" pitchFamily="18" charset="0"/>
              </a:rPr>
              <a:t> position through the 14</a:t>
            </a:r>
            <a:r>
              <a:rPr lang="en-US" sz="1600" baseline="30000" dirty="0">
                <a:ea typeface="Cambria Math" pitchFamily="18" charset="0"/>
              </a:rPr>
              <a:t>th</a:t>
            </a:r>
            <a:r>
              <a:rPr lang="en-US" sz="1600" dirty="0">
                <a:ea typeface="Cambria Math" pitchFamily="18" charset="0"/>
              </a:rPr>
              <a:t>.</a:t>
            </a:r>
          </a:p>
          <a:p>
            <a:pPr>
              <a:spcBef>
                <a:spcPts val="300"/>
              </a:spcBef>
            </a:pPr>
            <a:r>
              <a:rPr lang="en-US" sz="1600" dirty="0">
                <a:ea typeface="Cambria Math" pitchFamily="18" charset="0"/>
              </a:rPr>
              <a:t>		1  2  3  5  6  7  8  10</a:t>
            </a:r>
            <a:r>
              <a:rPr lang="en-US" sz="1600" dirty="0">
                <a:solidFill>
                  <a:srgbClr val="FF0000"/>
                </a:solidFill>
                <a:ea typeface="Cambria Math" pitchFamily="18" charset="0"/>
              </a:rPr>
              <a:t>  </a:t>
            </a:r>
            <a:r>
              <a:rPr lang="en-US" sz="1600" dirty="0">
                <a:ea typeface="Cambria Math" pitchFamily="18" charset="0"/>
              </a:rPr>
              <a:t>12  13  15  16  18</a:t>
            </a:r>
            <a:r>
              <a:rPr lang="en-US" sz="1600" dirty="0">
                <a:solidFill>
                  <a:srgbClr val="FF0000"/>
                </a:solidFill>
                <a:ea typeface="Cambria Math" pitchFamily="18" charset="0"/>
              </a:rPr>
              <a:t>  </a:t>
            </a:r>
            <a:r>
              <a:rPr lang="en-US" sz="1600" dirty="0">
                <a:solidFill>
                  <a:srgbClr val="B60000"/>
                </a:solidFill>
                <a:ea typeface="Cambria Math" pitchFamily="18" charset="0"/>
              </a:rPr>
              <a:t>19</a:t>
            </a:r>
            <a:r>
              <a:rPr lang="en-US" sz="1600" dirty="0">
                <a:solidFill>
                  <a:srgbClr val="FF0000"/>
                </a:solidFill>
                <a:ea typeface="Cambria Math" pitchFamily="18" charset="0"/>
              </a:rPr>
              <a:t>  </a:t>
            </a:r>
            <a:r>
              <a:rPr lang="en-US" sz="1600" dirty="0">
                <a:ea typeface="Cambria Math" pitchFamily="18" charset="0"/>
              </a:rPr>
              <a:t>20  22</a:t>
            </a:r>
          </a:p>
          <a:p>
            <a:pPr marL="514350" indent="-514350">
              <a:spcBef>
                <a:spcPts val="300"/>
              </a:spcBef>
              <a:buFont typeface="+mj-lt"/>
              <a:buAutoNum type="arabicPeriod" startAt="5"/>
            </a:pPr>
            <a:r>
              <a:rPr lang="en-US" sz="1600" dirty="0">
                <a:ea typeface="Cambria Math" pitchFamily="18" charset="0"/>
              </a:rPr>
              <a:t>Now the list has a single element and the loop ends. Since 19=19, the location 14 is returned.</a:t>
            </a:r>
            <a:endParaRPr lang="en-US" sz="1600" dirty="0"/>
          </a:p>
        </p:txBody>
      </p:sp>
    </p:spTree>
    <p:extLst>
      <p:ext uri="{BB962C8B-B14F-4D97-AF65-F5344CB8AC3E}">
        <p14:creationId xmlns:p14="http://schemas.microsoft.com/office/powerpoint/2010/main" val="324451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a:xfrm>
            <a:off x="457200" y="1295400"/>
            <a:ext cx="8388000" cy="5257800"/>
          </a:xfrm>
        </p:spPr>
        <p:txBody>
          <a:bodyPr/>
          <a:lstStyle/>
          <a:p>
            <a:r>
              <a:rPr lang="en-US" sz="2000" dirty="0"/>
              <a:t>To </a:t>
            </a:r>
            <a:r>
              <a:rPr lang="en-US" sz="2000" i="1" dirty="0"/>
              <a:t>sort</a:t>
            </a:r>
            <a:r>
              <a:rPr lang="en-US" sz="2000" dirty="0"/>
              <a:t> the elements of a list is to put them in increasing order</a:t>
            </a:r>
            <a:br>
              <a:rPr lang="en-US" sz="2000" dirty="0"/>
            </a:br>
            <a:r>
              <a:rPr lang="en-US" sz="2000" dirty="0"/>
              <a:t>(numerical order, alphabetic, and so on).</a:t>
            </a:r>
          </a:p>
          <a:p>
            <a:r>
              <a:rPr lang="en-US" sz="2000" dirty="0"/>
              <a:t>Sorting is an important problem because:</a:t>
            </a:r>
          </a:p>
          <a:p>
            <a:pPr lvl="1"/>
            <a:r>
              <a:rPr lang="en-US" sz="1800" dirty="0"/>
              <a:t>A nontrivial percentage of all computing resources are devoted to sorting different kinds of lists, especially applications involving large databases of information that need to be presented in a particular order (e.g., by customer, part number etc.).</a:t>
            </a:r>
          </a:p>
          <a:p>
            <a:pPr lvl="1"/>
            <a:r>
              <a:rPr lang="en-US" sz="1800" dirty="0"/>
              <a:t>An amazing number of fundamentally different algorithms have been invented for sorting. Their relative advantages and disadvantages have been studied extensively.</a:t>
            </a:r>
          </a:p>
          <a:p>
            <a:pPr lvl="1"/>
            <a:r>
              <a:rPr lang="en-US" sz="1800" dirty="0"/>
              <a:t>Sorting algorithms are useful to illustrate the basic notions of computer science.</a:t>
            </a:r>
          </a:p>
          <a:p>
            <a:r>
              <a:rPr lang="en-US" sz="2000" dirty="0"/>
              <a:t>A variety of sorting algorithms are studied in this book; binary, insertion, bubble, selection, merge, quick, and tournament.</a:t>
            </a:r>
          </a:p>
          <a:p>
            <a:r>
              <a:rPr lang="en-US" sz="2000" dirty="0"/>
              <a:t>In Section </a:t>
            </a:r>
            <a:r>
              <a:rPr lang="en-US" sz="2000" dirty="0">
                <a:ea typeface="Cambria Math" pitchFamily="18" charset="0"/>
              </a:rPr>
              <a:t>3.3</a:t>
            </a:r>
            <a:r>
              <a:rPr lang="en-US" sz="2000" dirty="0"/>
              <a:t>, we’ll study the amount of time required to sort a list using the sorting algorithms covered in this section.</a:t>
            </a:r>
          </a:p>
        </p:txBody>
      </p:sp>
    </p:spTree>
    <p:extLst>
      <p:ext uri="{BB962C8B-B14F-4D97-AF65-F5344CB8AC3E}">
        <p14:creationId xmlns:p14="http://schemas.microsoft.com/office/powerpoint/2010/main" val="259484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Bubble Sort</a:t>
            </a:r>
            <a:r>
              <a:rPr lang="en-IN" sz="1500" dirty="0"/>
              <a:t> 1</a:t>
            </a:r>
          </a:p>
        </p:txBody>
      </p:sp>
      <p:sp>
        <p:nvSpPr>
          <p:cNvPr id="3" name="Content Placeholder 2"/>
          <p:cNvSpPr>
            <a:spLocks noGrp="1"/>
          </p:cNvSpPr>
          <p:nvPr>
            <p:ph idx="1"/>
          </p:nvPr>
        </p:nvSpPr>
        <p:spPr>
          <a:xfrm>
            <a:off x="457200" y="1295400"/>
            <a:ext cx="8229600" cy="914400"/>
          </a:xfrm>
        </p:spPr>
        <p:txBody>
          <a:bodyPr/>
          <a:lstStyle/>
          <a:p>
            <a:pPr>
              <a:spcBef>
                <a:spcPts val="300"/>
              </a:spcBef>
            </a:pPr>
            <a:r>
              <a:rPr lang="en-US" sz="2800" i="1" dirty="0"/>
              <a:t>Bubble sort </a:t>
            </a:r>
            <a:r>
              <a:rPr lang="en-US" sz="2800" dirty="0"/>
              <a:t>makes multiple passes through a list. Every pair of elements that are found to be out of order are interchanged.</a:t>
            </a:r>
            <a:endParaRPr lang="en-IN" sz="2800" dirty="0"/>
          </a:p>
        </p:txBody>
      </p:sp>
      <p:sp>
        <p:nvSpPr>
          <p:cNvPr id="4" name="Content Placeholder 3"/>
          <p:cNvSpPr>
            <a:spLocks noGrp="1"/>
          </p:cNvSpPr>
          <p:nvPr>
            <p:ph idx="13"/>
          </p:nvPr>
        </p:nvSpPr>
        <p:spPr>
          <a:xfrm>
            <a:off x="457200" y="3200400"/>
            <a:ext cx="5724000" cy="2819400"/>
          </a:xfrm>
          <a:ln w="19050">
            <a:solidFill>
              <a:srgbClr val="0B508F"/>
            </a:solidFill>
          </a:ln>
        </p:spPr>
        <p:txBody>
          <a:bodyPr/>
          <a:lstStyle/>
          <a:p>
            <a:pPr marL="274320" lvl="0" indent="-274320" defTabSz="914400">
              <a:spcBef>
                <a:spcPct val="20000"/>
              </a:spcBef>
              <a:spcAft>
                <a:spcPts val="0"/>
              </a:spcAft>
              <a:buClr>
                <a:schemeClr val="accent3"/>
              </a:buClr>
              <a:buSzPct val="95000"/>
              <a:defRPr/>
            </a:pPr>
            <a:r>
              <a:rPr lang="en-US" sz="2400" b="1" dirty="0"/>
              <a:t>procedure </a:t>
            </a:r>
            <a:r>
              <a:rPr lang="en-US" sz="2400" i="1" dirty="0" err="1"/>
              <a:t>bubblesort</a:t>
            </a:r>
            <a:r>
              <a:rPr lang="en-US" sz="2400" dirty="0"/>
              <a:t>(</a:t>
            </a:r>
            <a:r>
              <a:rPr lang="en-US" sz="2400" i="1" dirty="0"/>
              <a:t>a</a:t>
            </a:r>
            <a:r>
              <a:rPr lang="en-US" sz="2400" baseline="-25000" dirty="0"/>
              <a:t>1</a:t>
            </a:r>
            <a:r>
              <a:rPr lang="en-US" sz="2400" dirty="0"/>
              <a:t>,…,</a:t>
            </a:r>
            <a:r>
              <a:rPr lang="en-US" sz="2400" i="1" dirty="0"/>
              <a:t>a</a:t>
            </a:r>
            <a:r>
              <a:rPr lang="en-US" sz="2400" i="1" baseline="-25000" dirty="0"/>
              <a:t>n</a:t>
            </a:r>
            <a:r>
              <a:rPr lang="en-US" sz="2400" dirty="0"/>
              <a:t>: real numbers </a:t>
            </a:r>
          </a:p>
          <a:p>
            <a:pPr marL="274320" lvl="0" indent="-274320" algn="ctr" defTabSz="914400">
              <a:spcBef>
                <a:spcPct val="20000"/>
              </a:spcBef>
              <a:spcAft>
                <a:spcPts val="0"/>
              </a:spcAft>
              <a:buClr>
                <a:schemeClr val="accent3"/>
              </a:buClr>
              <a:buSzPct val="95000"/>
              <a:defRPr/>
            </a:pPr>
            <a:r>
              <a:rPr lang="en-US" sz="2400" dirty="0"/>
              <a:t>with </a:t>
            </a:r>
            <a:r>
              <a:rPr lang="en-US" sz="2400" i="1" dirty="0"/>
              <a:t>n</a:t>
            </a:r>
            <a:r>
              <a:rPr lang="en-US" sz="2400" dirty="0"/>
              <a:t> ≥ </a:t>
            </a:r>
            <a:r>
              <a:rPr lang="en-US" sz="2400" dirty="0">
                <a:ea typeface="Cambria Math" pitchFamily="18" charset="0"/>
              </a:rPr>
              <a:t>2</a:t>
            </a:r>
            <a:r>
              <a:rPr lang="en-US" sz="2400" dirty="0"/>
              <a:t>)</a:t>
            </a:r>
          </a:p>
          <a:p>
            <a:pPr marL="274320" lvl="0" indent="-274320" defTabSz="914400">
              <a:spcBef>
                <a:spcPct val="20000"/>
              </a:spcBef>
              <a:spcAft>
                <a:spcPts val="0"/>
              </a:spcAft>
              <a:buClr>
                <a:schemeClr val="accent3"/>
              </a:buClr>
              <a:buSzPct val="95000"/>
              <a:defRPr/>
            </a:pPr>
            <a:r>
              <a:rPr lang="en-US" sz="2400" b="1" dirty="0"/>
              <a:t>	for</a:t>
            </a:r>
            <a:r>
              <a:rPr lang="en-US" sz="2400" dirty="0"/>
              <a:t> </a:t>
            </a:r>
            <a:r>
              <a:rPr lang="en-US" sz="2400" i="1" dirty="0" err="1"/>
              <a:t>i</a:t>
            </a:r>
            <a:r>
              <a:rPr lang="en-US" sz="2400" i="1" dirty="0"/>
              <a:t> </a:t>
            </a:r>
            <a:r>
              <a:rPr lang="en-US" sz="2400" dirty="0"/>
              <a:t>:= </a:t>
            </a:r>
            <a:r>
              <a:rPr lang="en-US" sz="2400" dirty="0">
                <a:ea typeface="Cambria Math" pitchFamily="18" charset="0"/>
              </a:rPr>
              <a:t>1</a:t>
            </a:r>
            <a:r>
              <a:rPr lang="en-US" sz="2400" dirty="0"/>
              <a:t> to </a:t>
            </a:r>
            <a:r>
              <a:rPr lang="en-US" sz="2400" i="1" dirty="0"/>
              <a:t>n</a:t>
            </a:r>
            <a:r>
              <a:rPr lang="en-US" sz="2400" i="1" dirty="0">
                <a:ea typeface="Cambria Math"/>
              </a:rPr>
              <a:t>− </a:t>
            </a:r>
            <a:r>
              <a:rPr lang="en-US" sz="2400" dirty="0">
                <a:ea typeface="Cambria Math" pitchFamily="18" charset="0"/>
              </a:rPr>
              <a:t>1</a:t>
            </a:r>
          </a:p>
          <a:p>
            <a:pPr marL="274320" lvl="0" indent="-274320">
              <a:spcBef>
                <a:spcPct val="20000"/>
              </a:spcBef>
              <a:buClr>
                <a:schemeClr val="accent3"/>
              </a:buClr>
              <a:buSzPct val="95000"/>
              <a:defRPr/>
            </a:pPr>
            <a:r>
              <a:rPr lang="en-US" sz="2400" b="1" dirty="0"/>
              <a:t>		for </a:t>
            </a:r>
            <a:r>
              <a:rPr lang="en-US" sz="2400" i="1" dirty="0"/>
              <a:t>j</a:t>
            </a:r>
            <a:r>
              <a:rPr lang="en-US" sz="2400" dirty="0"/>
              <a:t> := </a:t>
            </a:r>
            <a:r>
              <a:rPr lang="en-US" sz="2400" dirty="0">
                <a:ea typeface="Cambria Math" pitchFamily="18" charset="0"/>
              </a:rPr>
              <a:t>1</a:t>
            </a:r>
            <a:r>
              <a:rPr lang="en-US" sz="2400" dirty="0"/>
              <a:t> to </a:t>
            </a:r>
            <a:r>
              <a:rPr lang="en-US" sz="2400" i="1" dirty="0"/>
              <a:t>n</a:t>
            </a:r>
            <a:r>
              <a:rPr lang="en-US" sz="2400" i="1" dirty="0">
                <a:ea typeface="Cambria Math"/>
              </a:rPr>
              <a:t> − </a:t>
            </a:r>
            <a:r>
              <a:rPr lang="en-US" sz="2400" i="1" dirty="0" err="1"/>
              <a:t>i</a:t>
            </a:r>
            <a:endParaRPr lang="en-US" sz="2400" i="1" dirty="0"/>
          </a:p>
          <a:p>
            <a:pPr marL="274320" lvl="0" indent="-274320" defTabSz="914400">
              <a:spcBef>
                <a:spcPct val="20000"/>
              </a:spcBef>
              <a:spcAft>
                <a:spcPts val="0"/>
              </a:spcAft>
              <a:buClr>
                <a:schemeClr val="accent3"/>
              </a:buClr>
              <a:buSzPct val="95000"/>
              <a:defRPr/>
            </a:pPr>
            <a:r>
              <a:rPr lang="en-US" sz="2400" b="1" dirty="0"/>
              <a:t>		if</a:t>
            </a:r>
            <a:r>
              <a:rPr lang="en-US" sz="2400" dirty="0"/>
              <a:t> </a:t>
            </a:r>
            <a:r>
              <a:rPr lang="en-US" sz="2400" i="1" dirty="0" err="1"/>
              <a:t>a</a:t>
            </a:r>
            <a:r>
              <a:rPr lang="en-US" sz="2400" i="1" baseline="-25000" dirty="0" err="1"/>
              <a:t>j</a:t>
            </a:r>
            <a:r>
              <a:rPr lang="en-US" sz="2400" dirty="0"/>
              <a:t> &gt;</a:t>
            </a:r>
            <a:r>
              <a:rPr lang="en-US" sz="2400" i="1" dirty="0"/>
              <a:t>a</a:t>
            </a:r>
            <a:r>
              <a:rPr lang="en-US" sz="2400" i="1" baseline="-25000" dirty="0"/>
              <a:t>j</a:t>
            </a:r>
            <a:r>
              <a:rPr lang="en-US" sz="2400" baseline="-25000" dirty="0"/>
              <a:t>+1</a:t>
            </a:r>
            <a:r>
              <a:rPr lang="en-US" sz="2400" dirty="0"/>
              <a:t> </a:t>
            </a:r>
            <a:r>
              <a:rPr lang="en-US" sz="2400" b="1" dirty="0"/>
              <a:t>then</a:t>
            </a:r>
            <a:r>
              <a:rPr lang="en-US" sz="2400" dirty="0"/>
              <a:t> interchange </a:t>
            </a:r>
            <a:r>
              <a:rPr lang="en-US" sz="2400" i="1" dirty="0" err="1"/>
              <a:t>a</a:t>
            </a:r>
            <a:r>
              <a:rPr lang="en-US" sz="2400" i="1" baseline="-25000" dirty="0" err="1"/>
              <a:t>j</a:t>
            </a:r>
            <a:r>
              <a:rPr lang="en-US" sz="2400" dirty="0"/>
              <a:t> and </a:t>
            </a:r>
            <a:r>
              <a:rPr lang="en-US" sz="2400" i="1" dirty="0"/>
              <a:t>a</a:t>
            </a:r>
            <a:r>
              <a:rPr lang="en-US" sz="2400" i="1" baseline="-25000" dirty="0"/>
              <a:t>j</a:t>
            </a:r>
            <a:r>
              <a:rPr lang="en-US" sz="2400" baseline="-25000" dirty="0"/>
              <a:t>+1</a:t>
            </a:r>
          </a:p>
          <a:p>
            <a:pPr marL="274320" lvl="0" indent="-274320" defTabSz="914400">
              <a:spcBef>
                <a:spcPct val="20000"/>
              </a:spcBef>
              <a:spcAft>
                <a:spcPts val="0"/>
              </a:spcAft>
              <a:buClr>
                <a:schemeClr val="accent3"/>
              </a:buClr>
              <a:buSzPct val="95000"/>
              <a:defRPr/>
            </a:pPr>
            <a:r>
              <a:rPr lang="en-US" sz="2400" dirty="0"/>
              <a:t>{</a:t>
            </a:r>
            <a:r>
              <a:rPr lang="en-US" sz="2400" i="1" dirty="0"/>
              <a:t>a</a:t>
            </a:r>
            <a:r>
              <a:rPr lang="en-US" sz="2400" baseline="-25000" dirty="0"/>
              <a:t>1</a:t>
            </a:r>
            <a:r>
              <a:rPr lang="en-US" sz="2400" dirty="0"/>
              <a:t>,…, </a:t>
            </a:r>
            <a:r>
              <a:rPr lang="en-US" sz="2400" i="1" dirty="0"/>
              <a:t>a</a:t>
            </a:r>
            <a:r>
              <a:rPr lang="en-US" sz="2400" i="1" baseline="-25000" dirty="0"/>
              <a:t>n</a:t>
            </a:r>
            <a:r>
              <a:rPr lang="en-US" sz="2400" dirty="0"/>
              <a:t> is now in increasing order}</a:t>
            </a:r>
          </a:p>
        </p:txBody>
      </p:sp>
    </p:spTree>
    <p:extLst>
      <p:ext uri="{BB962C8B-B14F-4D97-AF65-F5344CB8AC3E}">
        <p14:creationId xmlns:p14="http://schemas.microsoft.com/office/powerpoint/2010/main" val="302723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Bubble Sort</a:t>
            </a:r>
            <a:r>
              <a:rPr lang="en-IN" sz="1500" dirty="0"/>
              <a:t> 2</a:t>
            </a:r>
          </a:p>
        </p:txBody>
      </p:sp>
      <p:sp>
        <p:nvSpPr>
          <p:cNvPr id="3" name="Content Placeholder 2"/>
          <p:cNvSpPr>
            <a:spLocks noGrp="1"/>
          </p:cNvSpPr>
          <p:nvPr>
            <p:ph idx="1"/>
          </p:nvPr>
        </p:nvSpPr>
        <p:spPr>
          <a:xfrm>
            <a:off x="457200" y="1295400"/>
            <a:ext cx="8460000" cy="457200"/>
          </a:xfrm>
        </p:spPr>
        <p:txBody>
          <a:bodyPr/>
          <a:lstStyle/>
          <a:p>
            <a:r>
              <a:rPr lang="en-US" sz="2400" b="1" dirty="0"/>
              <a:t>Example</a:t>
            </a:r>
            <a:r>
              <a:rPr lang="en-US" sz="2400" dirty="0"/>
              <a:t>:  Show the steps of bubble sort with  </a:t>
            </a:r>
            <a:r>
              <a:rPr lang="en-US" sz="2400" dirty="0">
                <a:ea typeface="Cambria Math" pitchFamily="18" charset="0"/>
              </a:rPr>
              <a:t>3  2  4  1  5</a:t>
            </a:r>
            <a:endParaRPr lang="en-IN" sz="2400" dirty="0"/>
          </a:p>
        </p:txBody>
      </p:sp>
      <p:pic>
        <p:nvPicPr>
          <p:cNvPr id="9" name="Picture 3" descr="Illustration of a bubble sort."/>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47800" y="1884218"/>
            <a:ext cx="5163967" cy="21753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114800"/>
            <a:ext cx="8460000" cy="2438400"/>
          </a:xfrm>
        </p:spPr>
        <p:txBody>
          <a:bodyPr/>
          <a:lstStyle/>
          <a:p>
            <a:pPr>
              <a:spcBef>
                <a:spcPts val="0"/>
              </a:spcBef>
            </a:pPr>
            <a:r>
              <a:rPr lang="en-US" sz="2400" dirty="0">
                <a:ea typeface="Cambria Math" pitchFamily="18" charset="0"/>
              </a:rPr>
              <a:t>At the first pass the largest element has been put into the correct position</a:t>
            </a:r>
          </a:p>
          <a:p>
            <a:pPr>
              <a:spcBef>
                <a:spcPts val="0"/>
              </a:spcBef>
            </a:pPr>
            <a:r>
              <a:rPr lang="en-US" sz="2400" dirty="0">
                <a:ea typeface="Cambria Math" pitchFamily="18" charset="0"/>
              </a:rPr>
              <a:t>At the end of the second pass, the 2</a:t>
            </a:r>
            <a:r>
              <a:rPr lang="en-US" sz="2400" baseline="30000" dirty="0">
                <a:ea typeface="Cambria Math" pitchFamily="18" charset="0"/>
              </a:rPr>
              <a:t>nd</a:t>
            </a:r>
            <a:r>
              <a:rPr lang="en-US" sz="2400" dirty="0">
                <a:ea typeface="Cambria Math" pitchFamily="18" charset="0"/>
              </a:rPr>
              <a:t> largest element has been put into the correct position.</a:t>
            </a:r>
          </a:p>
          <a:p>
            <a:pPr>
              <a:spcBef>
                <a:spcPts val="0"/>
              </a:spcBef>
            </a:pPr>
            <a:r>
              <a:rPr lang="en-US" sz="2400" dirty="0">
                <a:ea typeface="Cambria Math" pitchFamily="18" charset="0"/>
              </a:rPr>
              <a:t>In each subsequent pass, an additional element is put in the correct position.</a:t>
            </a:r>
          </a:p>
        </p:txBody>
      </p:sp>
      <p:sp>
        <p:nvSpPr>
          <p:cNvPr id="6" name="Text Placeholder 5"/>
          <p:cNvSpPr>
            <a:spLocks noGrp="1"/>
          </p:cNvSpPr>
          <p:nvPr>
            <p:ph type="body" sz="quarter" idx="15"/>
          </p:nvPr>
        </p:nvSpPr>
        <p:spPr>
          <a:xfrm>
            <a:off x="3465576" y="6477000"/>
            <a:ext cx="2212848" cy="183600"/>
          </a:xfrm>
        </p:spPr>
        <p:txBody>
          <a:bodyPr/>
          <a:lstStyle/>
          <a:p>
            <a:r>
              <a:rPr lang="en-IN" sz="1200" dirty="0">
                <a:hlinkClick r:id="rId3" action="ppaction://hlinksldjump"/>
              </a:rPr>
              <a:t>Jump to long description</a:t>
            </a:r>
          </a:p>
        </p:txBody>
      </p:sp>
    </p:spTree>
    <p:extLst>
      <p:ext uri="{BB962C8B-B14F-4D97-AF65-F5344CB8AC3E}">
        <p14:creationId xmlns:p14="http://schemas.microsoft.com/office/powerpoint/2010/main" val="153126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Insertion Sort</a:t>
            </a:r>
            <a:r>
              <a:rPr lang="en-IN" sz="1500" dirty="0"/>
              <a:t> 1</a:t>
            </a:r>
          </a:p>
        </p:txBody>
      </p:sp>
      <p:sp>
        <p:nvSpPr>
          <p:cNvPr id="3" name="Content Placeholder 2"/>
          <p:cNvSpPr>
            <a:spLocks noGrp="1"/>
          </p:cNvSpPr>
          <p:nvPr>
            <p:ph idx="1"/>
          </p:nvPr>
        </p:nvSpPr>
        <p:spPr>
          <a:xfrm>
            <a:off x="457200" y="1295400"/>
            <a:ext cx="8229600" cy="838200"/>
          </a:xfrm>
        </p:spPr>
        <p:txBody>
          <a:bodyPr/>
          <a:lstStyle/>
          <a:p>
            <a:r>
              <a:rPr lang="en-US" sz="2400" i="1" dirty="0"/>
              <a:t>Insertion sort </a:t>
            </a:r>
            <a:r>
              <a:rPr lang="en-US" sz="2400" dirty="0"/>
              <a:t>begins with the </a:t>
            </a:r>
            <a:r>
              <a:rPr lang="en-US" sz="2400" dirty="0">
                <a:ea typeface="Cambria Math" pitchFamily="18" charset="0"/>
              </a:rPr>
              <a:t>2</a:t>
            </a:r>
            <a:r>
              <a:rPr lang="en-US" sz="2400" baseline="30000" dirty="0"/>
              <a:t>nd</a:t>
            </a:r>
            <a:r>
              <a:rPr lang="en-US" sz="2400" dirty="0"/>
              <a:t> element. It compares the </a:t>
            </a:r>
            <a:r>
              <a:rPr lang="en-US" sz="2400" dirty="0">
                <a:ea typeface="Cambria Math" pitchFamily="18" charset="0"/>
              </a:rPr>
              <a:t>2</a:t>
            </a:r>
            <a:r>
              <a:rPr lang="en-US" sz="2400" baseline="30000" dirty="0"/>
              <a:t>nd</a:t>
            </a:r>
            <a:r>
              <a:rPr lang="en-US" sz="2400" dirty="0"/>
              <a:t> element with the </a:t>
            </a:r>
            <a:r>
              <a:rPr lang="en-US" sz="2400" dirty="0">
                <a:ea typeface="Cambria Math" pitchFamily="18" charset="0"/>
              </a:rPr>
              <a:t>1</a:t>
            </a:r>
            <a:r>
              <a:rPr lang="en-US" sz="2400" baseline="30000" dirty="0"/>
              <a:t>st</a:t>
            </a:r>
            <a:r>
              <a:rPr lang="en-US" sz="2400" dirty="0"/>
              <a:t> and puts it before the first if it is not larger.</a:t>
            </a:r>
          </a:p>
        </p:txBody>
      </p:sp>
      <p:sp>
        <p:nvSpPr>
          <p:cNvPr id="4" name="Content Placeholder 3"/>
          <p:cNvSpPr>
            <a:spLocks noGrp="1"/>
          </p:cNvSpPr>
          <p:nvPr>
            <p:ph idx="13"/>
          </p:nvPr>
        </p:nvSpPr>
        <p:spPr>
          <a:xfrm>
            <a:off x="457200" y="2667000"/>
            <a:ext cx="3780000" cy="3581400"/>
          </a:xfrm>
        </p:spPr>
        <p:txBody>
          <a:bodyPr/>
          <a:lstStyle/>
          <a:p>
            <a:pPr>
              <a:spcBef>
                <a:spcPts val="0"/>
              </a:spcBef>
              <a:buClr>
                <a:schemeClr val="tx2">
                  <a:lumMod val="60000"/>
                  <a:lumOff val="40000"/>
                </a:schemeClr>
              </a:buClr>
            </a:pPr>
            <a:r>
              <a:rPr lang="en-US" sz="2400" dirty="0"/>
              <a:t>Next the 3</a:t>
            </a:r>
            <a:r>
              <a:rPr lang="en-US" sz="2400" baseline="30000" dirty="0"/>
              <a:t>rd</a:t>
            </a:r>
            <a:r>
              <a:rPr lang="en-US" sz="2400" dirty="0"/>
              <a:t> element is put into the correct position among the first 3 elements. </a:t>
            </a:r>
          </a:p>
          <a:p>
            <a:pPr>
              <a:spcBef>
                <a:spcPts val="0"/>
              </a:spcBef>
              <a:buClr>
                <a:schemeClr val="tx2">
                  <a:lumMod val="60000"/>
                  <a:lumOff val="40000"/>
                </a:schemeClr>
              </a:buClr>
            </a:pPr>
            <a:r>
              <a:rPr lang="en-US" sz="2400" dirty="0"/>
              <a:t>In each subsequent pass, the </a:t>
            </a:r>
            <a:r>
              <a:rPr lang="en-US" sz="2400" i="1" dirty="0"/>
              <a:t>n</a:t>
            </a:r>
            <a:r>
              <a:rPr lang="en-US" sz="2400" dirty="0"/>
              <a:t>+</a:t>
            </a:r>
            <a:r>
              <a:rPr lang="en-US" sz="2400" dirty="0">
                <a:ea typeface="Cambria Math" pitchFamily="18" charset="0"/>
              </a:rPr>
              <a:t>1</a:t>
            </a:r>
            <a:r>
              <a:rPr lang="en-US" sz="2400" baseline="30000" dirty="0"/>
              <a:t>st</a:t>
            </a:r>
            <a:r>
              <a:rPr lang="en-US" sz="2400" dirty="0"/>
              <a:t> element is put into its correct position among the first </a:t>
            </a:r>
            <a:r>
              <a:rPr lang="en-US" sz="2400" i="1" dirty="0"/>
              <a:t>n</a:t>
            </a:r>
            <a:r>
              <a:rPr lang="en-US" sz="2400" dirty="0"/>
              <a:t>+</a:t>
            </a:r>
            <a:r>
              <a:rPr lang="en-US" sz="2400" dirty="0">
                <a:ea typeface="Cambria Math" pitchFamily="18" charset="0"/>
              </a:rPr>
              <a:t>1</a:t>
            </a:r>
            <a:r>
              <a:rPr lang="en-US" sz="2400" dirty="0"/>
              <a:t> elements.</a:t>
            </a:r>
          </a:p>
          <a:p>
            <a:pPr>
              <a:spcBef>
                <a:spcPts val="0"/>
              </a:spcBef>
              <a:buClr>
                <a:schemeClr val="tx2">
                  <a:lumMod val="60000"/>
                  <a:lumOff val="40000"/>
                </a:schemeClr>
              </a:buClr>
            </a:pPr>
            <a:r>
              <a:rPr lang="en-US" sz="2400" dirty="0"/>
              <a:t>Linear search is used to find the correct position.</a:t>
            </a:r>
          </a:p>
        </p:txBody>
      </p:sp>
      <p:sp>
        <p:nvSpPr>
          <p:cNvPr id="5" name="Content Placeholder 4"/>
          <p:cNvSpPr>
            <a:spLocks noGrp="1"/>
          </p:cNvSpPr>
          <p:nvPr>
            <p:ph idx="14"/>
          </p:nvPr>
        </p:nvSpPr>
        <p:spPr>
          <a:xfrm>
            <a:off x="4495800" y="2362200"/>
            <a:ext cx="3960000" cy="41760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2000" b="1" dirty="0"/>
              <a:t>procedure</a:t>
            </a:r>
            <a:r>
              <a:rPr lang="en-US" sz="2000" dirty="0"/>
              <a:t> </a:t>
            </a:r>
            <a:r>
              <a:rPr lang="en-US" sz="2000" i="1" dirty="0"/>
              <a:t>insertion sort</a:t>
            </a:r>
          </a:p>
          <a:p>
            <a:pPr marL="274320" lvl="0" indent="-274320" defTabSz="914400">
              <a:spcBef>
                <a:spcPts val="0"/>
              </a:spcBef>
              <a:spcAft>
                <a:spcPts val="300"/>
              </a:spcAft>
              <a:buClr>
                <a:schemeClr val="accent3"/>
              </a:buClr>
              <a:buSzPct val="95000"/>
              <a:defRPr/>
            </a:pPr>
            <a:r>
              <a:rPr lang="en-US" sz="2000" dirty="0"/>
              <a:t>(</a:t>
            </a:r>
            <a:r>
              <a:rPr lang="en-US" sz="2000" i="1" dirty="0"/>
              <a:t>a</a:t>
            </a:r>
            <a:r>
              <a:rPr lang="en-US" sz="2000" baseline="-25000" dirty="0"/>
              <a:t>1</a:t>
            </a:r>
            <a:r>
              <a:rPr lang="en-US" sz="2000" dirty="0"/>
              <a:t>,…,</a:t>
            </a:r>
            <a:r>
              <a:rPr lang="en-US" sz="2000" i="1" dirty="0"/>
              <a:t>a</a:t>
            </a:r>
            <a:r>
              <a:rPr lang="en-US" sz="2000" i="1" baseline="-25000" dirty="0"/>
              <a:t>n</a:t>
            </a:r>
            <a:r>
              <a:rPr lang="en-US" sz="2000" dirty="0"/>
              <a:t>: </a:t>
            </a:r>
          </a:p>
          <a:p>
            <a:pPr marL="274320" lvl="0" indent="-274320" defTabSz="914400">
              <a:spcBef>
                <a:spcPts val="0"/>
              </a:spcBef>
              <a:spcAft>
                <a:spcPts val="300"/>
              </a:spcAft>
              <a:buClr>
                <a:schemeClr val="accent3"/>
              </a:buClr>
              <a:buSzPct val="95000"/>
              <a:defRPr/>
            </a:pPr>
            <a:r>
              <a:rPr lang="en-US" sz="2000" dirty="0"/>
              <a:t>	real numbers with </a:t>
            </a:r>
            <a:r>
              <a:rPr lang="en-US" sz="2000" i="1" dirty="0"/>
              <a:t>n</a:t>
            </a:r>
            <a:r>
              <a:rPr lang="en-US" sz="2000" dirty="0"/>
              <a:t> ≥ </a:t>
            </a:r>
            <a:r>
              <a:rPr lang="en-US" sz="2000" dirty="0">
                <a:latin typeface="Cambria Math" pitchFamily="18" charset="0"/>
                <a:ea typeface="Cambria Math" pitchFamily="18" charset="0"/>
              </a:rPr>
              <a:t>2</a:t>
            </a:r>
            <a:r>
              <a:rPr lang="en-US" sz="2000" dirty="0"/>
              <a:t>)</a:t>
            </a:r>
          </a:p>
          <a:p>
            <a:pPr marL="274320" lvl="0" indent="-274320" defTabSz="914400">
              <a:spcBef>
                <a:spcPts val="0"/>
              </a:spcBef>
              <a:spcAft>
                <a:spcPts val="300"/>
              </a:spcAft>
              <a:buClr>
                <a:schemeClr val="accent3"/>
              </a:buClr>
              <a:buSzPct val="95000"/>
              <a:defRPr/>
            </a:pPr>
            <a:r>
              <a:rPr lang="en-US" sz="2000" b="1" dirty="0"/>
              <a:t>	for </a:t>
            </a:r>
            <a:r>
              <a:rPr lang="en-US" sz="2000" i="1" dirty="0"/>
              <a:t>j</a:t>
            </a:r>
            <a:r>
              <a:rPr lang="en-US" sz="2000" dirty="0"/>
              <a:t> := </a:t>
            </a:r>
            <a:r>
              <a:rPr lang="en-US" sz="2000" dirty="0">
                <a:latin typeface="Cambria Math" pitchFamily="18" charset="0"/>
                <a:ea typeface="Cambria Math" pitchFamily="18" charset="0"/>
              </a:rPr>
              <a:t>2</a:t>
            </a:r>
            <a:r>
              <a:rPr lang="en-US" sz="2000" dirty="0"/>
              <a:t> to </a:t>
            </a:r>
            <a:r>
              <a:rPr lang="en-US" sz="2000" i="1" dirty="0"/>
              <a:t>n</a:t>
            </a:r>
          </a:p>
          <a:p>
            <a:pPr marL="274320" lvl="0" indent="-274320" defTabSz="914400">
              <a:spcBef>
                <a:spcPts val="0"/>
              </a:spcBef>
              <a:spcAft>
                <a:spcPts val="300"/>
              </a:spcAft>
              <a:buClr>
                <a:schemeClr val="accent3"/>
              </a:buClr>
              <a:buSzPct val="95000"/>
              <a:defRPr/>
            </a:pPr>
            <a:r>
              <a:rPr lang="en-US" sz="2000" i="1" dirty="0"/>
              <a:t>		</a:t>
            </a:r>
            <a:r>
              <a:rPr lang="en-US" sz="2000" i="1" dirty="0" err="1"/>
              <a:t>i</a:t>
            </a:r>
            <a:r>
              <a:rPr lang="en-US" sz="2000" dirty="0"/>
              <a:t> := </a:t>
            </a:r>
            <a:r>
              <a:rPr lang="en-US" sz="2000" dirty="0">
                <a:latin typeface="Cambria Math" pitchFamily="18" charset="0"/>
                <a:ea typeface="Cambria Math" pitchFamily="18" charset="0"/>
              </a:rPr>
              <a:t>1</a:t>
            </a:r>
          </a:p>
          <a:p>
            <a:pPr marL="274320" lvl="0" indent="-274320" defTabSz="914400">
              <a:spcBef>
                <a:spcPts val="0"/>
              </a:spcBef>
              <a:spcAft>
                <a:spcPts val="300"/>
              </a:spcAft>
              <a:buClr>
                <a:schemeClr val="accent3"/>
              </a:buClr>
              <a:buSzPct val="95000"/>
              <a:defRPr/>
            </a:pPr>
            <a:r>
              <a:rPr lang="en-US" sz="2000" b="1" dirty="0"/>
              <a:t>		while</a:t>
            </a:r>
            <a:r>
              <a:rPr lang="en-US" sz="2000" dirty="0"/>
              <a:t> </a:t>
            </a:r>
            <a:r>
              <a:rPr lang="en-US" sz="2000" i="1" dirty="0" err="1"/>
              <a:t>a</a:t>
            </a:r>
            <a:r>
              <a:rPr lang="en-US" sz="2000" i="1" baseline="-25000" dirty="0" err="1"/>
              <a:t>j</a:t>
            </a:r>
            <a:r>
              <a:rPr lang="en-US" sz="2000" dirty="0"/>
              <a:t> &gt; </a:t>
            </a:r>
            <a:r>
              <a:rPr lang="en-US" sz="2000" i="1" dirty="0" err="1"/>
              <a:t>a</a:t>
            </a:r>
            <a:r>
              <a:rPr lang="en-US" sz="2000" i="1" baseline="-25000" dirty="0" err="1"/>
              <a:t>i</a:t>
            </a:r>
            <a:endParaRPr lang="en-US" sz="2000" i="1" dirty="0"/>
          </a:p>
          <a:p>
            <a:pPr marL="274320" lvl="0" indent="-274320" defTabSz="914400">
              <a:spcBef>
                <a:spcPts val="0"/>
              </a:spcBef>
              <a:spcAft>
                <a:spcPts val="300"/>
              </a:spcAft>
              <a:buClr>
                <a:schemeClr val="accent3"/>
              </a:buClr>
              <a:buSzPct val="95000"/>
              <a:defRPr/>
            </a:pPr>
            <a:r>
              <a:rPr lang="en-US" sz="2000" i="1" dirty="0"/>
              <a:t>		</a:t>
            </a:r>
            <a:r>
              <a:rPr lang="en-US" sz="2000" i="1" dirty="0" err="1"/>
              <a:t>i</a:t>
            </a:r>
            <a:r>
              <a:rPr lang="en-US" sz="2000" dirty="0"/>
              <a:t> := </a:t>
            </a:r>
            <a:r>
              <a:rPr lang="en-US" sz="2000" i="1" dirty="0" err="1"/>
              <a:t>i</a:t>
            </a:r>
            <a:r>
              <a:rPr lang="en-US" sz="2000" dirty="0"/>
              <a:t> + </a:t>
            </a:r>
            <a:r>
              <a:rPr lang="en-US" sz="2000" dirty="0">
                <a:latin typeface="Cambria Math" pitchFamily="18" charset="0"/>
                <a:ea typeface="Cambria Math" pitchFamily="18" charset="0"/>
              </a:rPr>
              <a:t>1</a:t>
            </a:r>
          </a:p>
          <a:p>
            <a:pPr marL="274320" lvl="0" indent="-274320" defTabSz="914400">
              <a:spcBef>
                <a:spcPts val="0"/>
              </a:spcBef>
              <a:spcAft>
                <a:spcPts val="300"/>
              </a:spcAft>
              <a:buClr>
                <a:schemeClr val="accent3"/>
              </a:buClr>
              <a:buSzPct val="95000"/>
              <a:defRPr/>
            </a:pPr>
            <a:r>
              <a:rPr lang="en-US" sz="2000" i="1" dirty="0"/>
              <a:t>		m</a:t>
            </a:r>
            <a:r>
              <a:rPr lang="en-US" sz="2000" dirty="0"/>
              <a:t> := </a:t>
            </a:r>
            <a:r>
              <a:rPr lang="en-US" sz="2000" i="1" dirty="0" err="1"/>
              <a:t>a</a:t>
            </a:r>
            <a:r>
              <a:rPr lang="en-US" sz="2000" i="1" baseline="-25000" dirty="0" err="1"/>
              <a:t>j</a:t>
            </a:r>
            <a:endParaRPr lang="en-US" sz="2000" i="1" baseline="-25000" dirty="0"/>
          </a:p>
          <a:p>
            <a:pPr marL="274320" lvl="0" indent="-274320">
              <a:spcBef>
                <a:spcPts val="0"/>
              </a:spcBef>
              <a:spcAft>
                <a:spcPts val="300"/>
              </a:spcAft>
              <a:buClr>
                <a:schemeClr val="accent3"/>
              </a:buClr>
              <a:buSzPct val="95000"/>
              <a:defRPr/>
            </a:pPr>
            <a:r>
              <a:rPr lang="en-US" sz="2000" b="1" dirty="0"/>
              <a:t>			for</a:t>
            </a:r>
            <a:r>
              <a:rPr lang="en-US" sz="2000" dirty="0"/>
              <a:t> </a:t>
            </a:r>
            <a:r>
              <a:rPr lang="en-US" sz="2000" i="1" dirty="0"/>
              <a:t>k</a:t>
            </a:r>
            <a:r>
              <a:rPr lang="en-US" sz="2000" dirty="0"/>
              <a:t> := </a:t>
            </a:r>
            <a:r>
              <a:rPr lang="en-US" sz="2000" dirty="0">
                <a:latin typeface="Cambria Math" pitchFamily="18" charset="0"/>
                <a:ea typeface="Cambria Math" pitchFamily="18" charset="0"/>
              </a:rPr>
              <a:t>0</a:t>
            </a:r>
            <a:r>
              <a:rPr lang="en-US" sz="2000" dirty="0"/>
              <a:t> to </a:t>
            </a:r>
            <a:r>
              <a:rPr lang="en-US" sz="2000" i="1" dirty="0"/>
              <a:t>j</a:t>
            </a:r>
            <a:r>
              <a:rPr lang="en-US" sz="2000" dirty="0"/>
              <a:t>  </a:t>
            </a:r>
            <a:r>
              <a:rPr lang="en-US" sz="2000" dirty="0">
                <a:latin typeface="Cambria Math"/>
                <a:ea typeface="Cambria Math"/>
              </a:rPr>
              <a:t>−</a:t>
            </a:r>
            <a:r>
              <a:rPr lang="en-US" sz="2000" dirty="0"/>
              <a:t> </a:t>
            </a:r>
            <a:r>
              <a:rPr lang="en-US" sz="2000" i="1" dirty="0" err="1"/>
              <a:t>i</a:t>
            </a:r>
            <a:r>
              <a:rPr lang="en-US" sz="2000" i="1" dirty="0"/>
              <a:t> </a:t>
            </a:r>
            <a:r>
              <a:rPr lang="en-US" sz="2000" dirty="0">
                <a:latin typeface="Cambria Math"/>
                <a:ea typeface="Cambria Math"/>
              </a:rPr>
              <a:t>− </a:t>
            </a:r>
            <a:r>
              <a:rPr lang="en-US" sz="2000" dirty="0">
                <a:latin typeface="Cambria Math" pitchFamily="18" charset="0"/>
                <a:ea typeface="Cambria Math" pitchFamily="18" charset="0"/>
              </a:rPr>
              <a:t>1</a:t>
            </a:r>
          </a:p>
          <a:p>
            <a:pPr marL="274320" lvl="0" indent="-274320" defTabSz="914400">
              <a:spcBef>
                <a:spcPts val="0"/>
              </a:spcBef>
              <a:spcAft>
                <a:spcPts val="300"/>
              </a:spcAft>
              <a:buClr>
                <a:schemeClr val="accent3"/>
              </a:buClr>
              <a:buSzPct val="95000"/>
              <a:defRPr/>
            </a:pPr>
            <a:r>
              <a:rPr lang="en-US" sz="2000" i="1" dirty="0"/>
              <a:t>		</a:t>
            </a:r>
            <a:r>
              <a:rPr lang="en-US" sz="2000" i="1" dirty="0" err="1"/>
              <a:t>a</a:t>
            </a:r>
            <a:r>
              <a:rPr lang="en-US" sz="2000" i="1" baseline="-25000" dirty="0" err="1"/>
              <a:t>j</a:t>
            </a:r>
            <a:r>
              <a:rPr lang="en-US" sz="2000" baseline="-25000" dirty="0"/>
              <a:t>-</a:t>
            </a:r>
            <a:r>
              <a:rPr lang="en-US" sz="2000" i="1" baseline="-25000" dirty="0"/>
              <a:t>k</a:t>
            </a:r>
            <a:r>
              <a:rPr lang="en-US" sz="2000" dirty="0"/>
              <a:t> := </a:t>
            </a:r>
            <a:r>
              <a:rPr lang="en-US" sz="2000" i="1" dirty="0"/>
              <a:t>a</a:t>
            </a:r>
            <a:r>
              <a:rPr lang="en-US" sz="2000" i="1" baseline="-25000" dirty="0"/>
              <a:t>j</a:t>
            </a:r>
            <a:r>
              <a:rPr lang="en-US" sz="2000" baseline="-25000" dirty="0"/>
              <a:t>-</a:t>
            </a:r>
            <a:r>
              <a:rPr lang="en-US" sz="2000" i="1" baseline="-25000" dirty="0"/>
              <a:t>k-1</a:t>
            </a:r>
          </a:p>
          <a:p>
            <a:pPr marL="274320" lvl="0" indent="-274320" defTabSz="914400">
              <a:spcBef>
                <a:spcPts val="0"/>
              </a:spcBef>
              <a:spcAft>
                <a:spcPts val="300"/>
              </a:spcAft>
              <a:buClr>
                <a:schemeClr val="accent3"/>
              </a:buClr>
              <a:buSzPct val="95000"/>
              <a:defRPr/>
            </a:pPr>
            <a:r>
              <a:rPr lang="en-US" sz="2000" i="1" dirty="0"/>
              <a:t>		</a:t>
            </a:r>
            <a:r>
              <a:rPr lang="en-US" sz="2000" i="1" dirty="0" err="1"/>
              <a:t>a</a:t>
            </a:r>
            <a:r>
              <a:rPr lang="en-US" sz="2000" i="1" baseline="-25000" dirty="0" err="1"/>
              <a:t>i</a:t>
            </a:r>
            <a:r>
              <a:rPr lang="en-US" sz="2000" dirty="0"/>
              <a:t> := </a:t>
            </a:r>
            <a:r>
              <a:rPr lang="en-US" sz="2000" i="1" dirty="0"/>
              <a:t>m</a:t>
            </a:r>
          </a:p>
          <a:p>
            <a:pPr marL="274320" lvl="0" indent="-274320" defTabSz="914400">
              <a:spcBef>
                <a:spcPts val="0"/>
              </a:spcBef>
              <a:spcAft>
                <a:spcPts val="300"/>
              </a:spcAft>
              <a:buClr>
                <a:schemeClr val="accent3"/>
              </a:buClr>
              <a:buSzPct val="95000"/>
              <a:defRPr/>
            </a:pPr>
            <a:r>
              <a:rPr lang="en-US" sz="2000" dirty="0"/>
              <a:t>{Now </a:t>
            </a:r>
            <a:r>
              <a:rPr lang="en-US" sz="2000" i="1" dirty="0"/>
              <a:t>a</a:t>
            </a:r>
            <a:r>
              <a:rPr lang="en-US" sz="2000" baseline="-25000" dirty="0"/>
              <a:t>1</a:t>
            </a:r>
            <a:r>
              <a:rPr lang="en-US" sz="2000" dirty="0"/>
              <a:t>,…,</a:t>
            </a:r>
            <a:r>
              <a:rPr lang="en-US" sz="2000" i="1" dirty="0"/>
              <a:t>a</a:t>
            </a:r>
            <a:r>
              <a:rPr lang="en-US" sz="2000" i="1" baseline="-25000" dirty="0"/>
              <a:t>n</a:t>
            </a:r>
            <a:r>
              <a:rPr lang="en-US" sz="2000" dirty="0"/>
              <a:t> is in increasing order}</a:t>
            </a:r>
          </a:p>
        </p:txBody>
      </p:sp>
    </p:spTree>
    <p:extLst>
      <p:ext uri="{BB962C8B-B14F-4D97-AF65-F5344CB8AC3E}">
        <p14:creationId xmlns:p14="http://schemas.microsoft.com/office/powerpoint/2010/main" val="30348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r>
              <a:rPr lang="en-US" dirty="0"/>
              <a:t>Algorithms</a:t>
            </a:r>
          </a:p>
          <a:p>
            <a:pPr lvl="1"/>
            <a:r>
              <a:rPr lang="en-US" dirty="0"/>
              <a:t>Example Algorithms</a:t>
            </a:r>
          </a:p>
          <a:p>
            <a:pPr lvl="1"/>
            <a:r>
              <a:rPr lang="en-US" dirty="0"/>
              <a:t>Algorithmic Paradigms</a:t>
            </a:r>
          </a:p>
          <a:p>
            <a:r>
              <a:rPr lang="en-US" dirty="0"/>
              <a:t>Growth of Functions</a:t>
            </a:r>
          </a:p>
          <a:p>
            <a:pPr lvl="1"/>
            <a:r>
              <a:rPr lang="en-US" dirty="0"/>
              <a:t>Big-</a:t>
            </a:r>
            <a:r>
              <a:rPr lang="en-US" i="1" dirty="0"/>
              <a:t>O</a:t>
            </a:r>
            <a:r>
              <a:rPr lang="en-US" dirty="0"/>
              <a:t> and other Notation</a:t>
            </a:r>
          </a:p>
          <a:p>
            <a:r>
              <a:rPr lang="en-US" dirty="0"/>
              <a:t>Complexity of Algorithms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r>
              <a:rPr lang="en-US" sz="1500" dirty="0"/>
              <a:t> 2</a:t>
            </a:r>
          </a:p>
        </p:txBody>
      </p:sp>
      <p:sp>
        <p:nvSpPr>
          <p:cNvPr id="3" name="Content Placeholder 2"/>
          <p:cNvSpPr>
            <a:spLocks noGrp="1"/>
          </p:cNvSpPr>
          <p:nvPr>
            <p:ph idx="1"/>
          </p:nvPr>
        </p:nvSpPr>
        <p:spPr>
          <a:xfrm>
            <a:off x="457200" y="1295400"/>
            <a:ext cx="8388000" cy="3886200"/>
          </a:xfrm>
        </p:spPr>
        <p:txBody>
          <a:bodyPr/>
          <a:lstStyle/>
          <a:p>
            <a:r>
              <a:rPr lang="en-US" sz="2800" b="1" dirty="0"/>
              <a:t> Example</a:t>
            </a:r>
            <a:r>
              <a:rPr lang="en-US" sz="2800" dirty="0"/>
              <a:t>: Show all the steps of  insertion sort with the input: </a:t>
            </a:r>
            <a:r>
              <a:rPr lang="en-US" sz="2800" dirty="0">
                <a:ea typeface="Cambria Math" pitchFamily="18" charset="0"/>
              </a:rPr>
              <a:t>3	2	4	1	5</a:t>
            </a:r>
          </a:p>
          <a:p>
            <a:pPr marL="571500" indent="-571500">
              <a:buClr>
                <a:schemeClr val="tx1"/>
              </a:buClr>
              <a:buFont typeface="+mj-lt"/>
              <a:buAutoNum type="romanLcPeriod"/>
            </a:pPr>
            <a:r>
              <a:rPr lang="en-US" sz="2800" dirty="0">
                <a:solidFill>
                  <a:srgbClr val="B60000"/>
                </a:solidFill>
                <a:ea typeface="Cambria Math" pitchFamily="18" charset="0"/>
              </a:rPr>
              <a:t>2	3</a:t>
            </a:r>
            <a:r>
              <a:rPr lang="en-US" sz="2800" dirty="0">
                <a:ea typeface="Cambria Math" pitchFamily="18" charset="0"/>
              </a:rPr>
              <a:t>	4	1	5	(</a:t>
            </a:r>
            <a:r>
              <a:rPr lang="en-US" sz="2800" i="1" dirty="0">
                <a:ea typeface="Cambria Math" pitchFamily="18" charset="0"/>
              </a:rPr>
              <a:t>first two positions are interchanged</a:t>
            </a:r>
            <a:r>
              <a:rPr lang="en-US" sz="2800" dirty="0">
                <a:ea typeface="Cambria Math" pitchFamily="18" charset="0"/>
              </a:rPr>
              <a:t>)</a:t>
            </a:r>
          </a:p>
          <a:p>
            <a:pPr marL="571500" indent="-571500">
              <a:buClr>
                <a:schemeClr val="tx1"/>
              </a:buClr>
              <a:buFont typeface="+mj-lt"/>
              <a:buAutoNum type="romanLcPeriod"/>
            </a:pPr>
            <a:r>
              <a:rPr lang="en-US" sz="2800" dirty="0">
                <a:solidFill>
                  <a:srgbClr val="B60000"/>
                </a:solidFill>
                <a:ea typeface="Cambria Math" pitchFamily="18" charset="0"/>
              </a:rPr>
              <a:t>2	3	4	</a:t>
            </a:r>
            <a:r>
              <a:rPr lang="en-US" sz="2800" dirty="0">
                <a:ea typeface="Cambria Math" pitchFamily="18" charset="0"/>
              </a:rPr>
              <a:t>1	5	(</a:t>
            </a:r>
            <a:r>
              <a:rPr lang="en-US" sz="2800" i="1" dirty="0">
                <a:ea typeface="Cambria Math" pitchFamily="18" charset="0"/>
              </a:rPr>
              <a:t>third element remains in its position</a:t>
            </a:r>
            <a:r>
              <a:rPr lang="en-US" sz="2800" dirty="0">
                <a:ea typeface="Cambria Math" pitchFamily="18" charset="0"/>
              </a:rPr>
              <a:t>)</a:t>
            </a:r>
            <a:r>
              <a:rPr lang="en-US" sz="2800" i="1" dirty="0">
                <a:ea typeface="Cambria Math" pitchFamily="18" charset="0"/>
              </a:rPr>
              <a:t>         </a:t>
            </a:r>
          </a:p>
          <a:p>
            <a:pPr marL="571500" indent="-571500">
              <a:buClr>
                <a:schemeClr val="tx1"/>
              </a:buClr>
              <a:buFont typeface="+mj-lt"/>
              <a:buAutoNum type="romanLcPeriod"/>
            </a:pPr>
            <a:r>
              <a:rPr lang="en-US" sz="2800" dirty="0">
                <a:solidFill>
                  <a:srgbClr val="B60000"/>
                </a:solidFill>
                <a:ea typeface="Cambria Math" pitchFamily="18" charset="0"/>
              </a:rPr>
              <a:t>1	2	3	4	</a:t>
            </a:r>
            <a:r>
              <a:rPr lang="en-US" sz="2800" dirty="0">
                <a:ea typeface="Cambria Math" pitchFamily="18" charset="0"/>
              </a:rPr>
              <a:t>5	(</a:t>
            </a:r>
            <a:r>
              <a:rPr lang="en-US" sz="2800" i="1" dirty="0">
                <a:ea typeface="Cambria Math" pitchFamily="18" charset="0"/>
              </a:rPr>
              <a:t>fourth is placed at beginning</a:t>
            </a:r>
            <a:r>
              <a:rPr lang="en-US" sz="2800" dirty="0">
                <a:ea typeface="Cambria Math" pitchFamily="18" charset="0"/>
              </a:rPr>
              <a:t>)</a:t>
            </a:r>
          </a:p>
          <a:p>
            <a:pPr marL="571500" indent="-571500">
              <a:buClr>
                <a:schemeClr val="tx1"/>
              </a:buClr>
              <a:buFont typeface="+mj-lt"/>
              <a:buAutoNum type="romanLcPeriod"/>
            </a:pPr>
            <a:r>
              <a:rPr lang="en-US" sz="2800" dirty="0">
                <a:solidFill>
                  <a:srgbClr val="B60000"/>
                </a:solidFill>
                <a:ea typeface="Cambria Math" pitchFamily="18" charset="0"/>
              </a:rPr>
              <a:t>1	2	3	4	5	</a:t>
            </a:r>
            <a:r>
              <a:rPr lang="en-US" sz="2800" dirty="0">
                <a:ea typeface="Cambria Math" pitchFamily="18" charset="0"/>
              </a:rPr>
              <a:t>(</a:t>
            </a:r>
            <a:r>
              <a:rPr lang="en-US" sz="2800" i="1" dirty="0">
                <a:ea typeface="Cambria Math" pitchFamily="18" charset="0"/>
              </a:rPr>
              <a:t>fifth  element remains in its position</a:t>
            </a:r>
            <a:r>
              <a:rPr lang="en-US" sz="2800" dirty="0">
                <a:ea typeface="Cambria Math" pitchFamily="18" charset="0"/>
              </a:rPr>
              <a:t>)</a:t>
            </a:r>
          </a:p>
        </p:txBody>
      </p:sp>
    </p:spTree>
    <p:extLst>
      <p:ext uri="{BB962C8B-B14F-4D97-AF65-F5344CB8AC3E}">
        <p14:creationId xmlns:p14="http://schemas.microsoft.com/office/powerpoint/2010/main" val="124745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Algorithms</a:t>
            </a:r>
          </a:p>
        </p:txBody>
      </p:sp>
      <p:sp>
        <p:nvSpPr>
          <p:cNvPr id="3" name="Content Placeholder 2"/>
          <p:cNvSpPr>
            <a:spLocks noGrp="1"/>
          </p:cNvSpPr>
          <p:nvPr>
            <p:ph idx="1"/>
          </p:nvPr>
        </p:nvSpPr>
        <p:spPr>
          <a:xfrm>
            <a:off x="457200" y="1295400"/>
            <a:ext cx="8229600" cy="5181600"/>
          </a:xfrm>
        </p:spPr>
        <p:txBody>
          <a:bodyPr/>
          <a:lstStyle/>
          <a:p>
            <a:pPr>
              <a:spcBef>
                <a:spcPts val="0"/>
              </a:spcBef>
              <a:spcAft>
                <a:spcPts val="300"/>
              </a:spcAft>
            </a:pPr>
            <a:r>
              <a:rPr lang="en-US" sz="2000" i="1" dirty="0"/>
              <a:t>Optimization problems</a:t>
            </a:r>
            <a:r>
              <a:rPr lang="en-US" sz="2000" dirty="0"/>
              <a:t> minimize or maximize some parameter over all possible inputs.</a:t>
            </a:r>
          </a:p>
          <a:p>
            <a:pPr>
              <a:spcBef>
                <a:spcPts val="0"/>
              </a:spcBef>
              <a:spcAft>
                <a:spcPts val="300"/>
              </a:spcAft>
            </a:pPr>
            <a:r>
              <a:rPr lang="en-US" sz="2000" dirty="0"/>
              <a:t>Among the many optimization problems we will study are:</a:t>
            </a:r>
          </a:p>
          <a:p>
            <a:pPr lvl="1">
              <a:spcBef>
                <a:spcPts val="0"/>
              </a:spcBef>
              <a:spcAft>
                <a:spcPts val="300"/>
              </a:spcAft>
            </a:pPr>
            <a:r>
              <a:rPr lang="en-US" sz="1800" dirty="0"/>
              <a:t>Finding a route between two cities with the smallest total mileage.</a:t>
            </a:r>
          </a:p>
          <a:p>
            <a:pPr lvl="1">
              <a:spcBef>
                <a:spcPts val="0"/>
              </a:spcBef>
              <a:spcAft>
                <a:spcPts val="300"/>
              </a:spcAft>
            </a:pPr>
            <a:r>
              <a:rPr lang="en-US" sz="1800" dirty="0"/>
              <a:t>Determining how to encode messages using the fewest possible bits.</a:t>
            </a:r>
          </a:p>
          <a:p>
            <a:pPr lvl="1">
              <a:spcBef>
                <a:spcPts val="0"/>
              </a:spcBef>
              <a:spcAft>
                <a:spcPts val="300"/>
              </a:spcAft>
            </a:pPr>
            <a:r>
              <a:rPr lang="en-US" sz="1800" dirty="0"/>
              <a:t>Finding the fiber links between network nodes using the least amount of fiber.</a:t>
            </a:r>
          </a:p>
          <a:p>
            <a:pPr>
              <a:spcBef>
                <a:spcPts val="0"/>
              </a:spcBef>
              <a:spcAft>
                <a:spcPts val="300"/>
              </a:spcAft>
            </a:pPr>
            <a:r>
              <a:rPr lang="en-US" sz="2000" dirty="0"/>
              <a:t>Optimization problems can often be solved using a </a:t>
            </a:r>
            <a:r>
              <a:rPr lang="en-US" sz="2000" i="1" dirty="0"/>
              <a:t>greedy algorithm</a:t>
            </a:r>
            <a:r>
              <a:rPr lang="en-US" sz="2000" dirty="0"/>
              <a:t>, which makes the “best” choice at each step. Making the “best choice” at each step does not necessarily produce an optimal solution to the overall problem, but in many instances, it does. </a:t>
            </a:r>
          </a:p>
          <a:p>
            <a:pPr>
              <a:spcBef>
                <a:spcPts val="0"/>
              </a:spcBef>
              <a:spcAft>
                <a:spcPts val="300"/>
              </a:spcAft>
            </a:pPr>
            <a:r>
              <a:rPr lang="en-US" sz="2000" dirty="0"/>
              <a:t>After specifying what the “best choice” at each step is, we try to prove that this approach always produces an optimal solution, or find a counterexample to show that it does not.</a:t>
            </a:r>
          </a:p>
          <a:p>
            <a:pPr>
              <a:spcBef>
                <a:spcPts val="0"/>
              </a:spcBef>
              <a:spcAft>
                <a:spcPts val="300"/>
              </a:spcAft>
            </a:pPr>
            <a:r>
              <a:rPr lang="en-US" sz="2000" dirty="0"/>
              <a:t>The greedy approach to solving problems is an example of an algorithmic paradigm, which is a general approach for designing an algorithm. We return to algorithmic paradigms in Section </a:t>
            </a:r>
            <a:r>
              <a:rPr lang="en-US" sz="2000" dirty="0">
                <a:ea typeface="Cambria Math" pitchFamily="18" charset="0"/>
              </a:rPr>
              <a:t>3.3.</a:t>
            </a:r>
            <a:endParaRPr lang="en-US" sz="2000" dirty="0"/>
          </a:p>
        </p:txBody>
      </p:sp>
      <p:pic>
        <p:nvPicPr>
          <p:cNvPr id="7" name="Picture 3"/>
          <p:cNvPicPr>
            <a:picLocks noGrp="1" noChangeAspect="1" noChangeArrowheads="1"/>
          </p:cNvPicPr>
          <p:nvPr>
            <p:ph idx="13"/>
          </p:nvPr>
        </p:nvPicPr>
        <p:blipFill>
          <a:blip r:embed="rId2" cstate="print"/>
          <a:srcRect/>
          <a:stretch>
            <a:fillRect/>
          </a:stretch>
        </p:blipFill>
        <p:spPr bwMode="auto">
          <a:xfrm>
            <a:off x="7156392" y="121423"/>
            <a:ext cx="1682808" cy="1216310"/>
          </a:xfrm>
          <a:prstGeom prst="rect">
            <a:avLst/>
          </a:prstGeom>
          <a:noFill/>
        </p:spPr>
      </p:pic>
    </p:spTree>
    <p:extLst>
      <p:ext uri="{BB962C8B-B14F-4D97-AF65-F5344CB8AC3E}">
        <p14:creationId xmlns:p14="http://schemas.microsoft.com/office/powerpoint/2010/main" val="44233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Algorithms: Making Change</a:t>
            </a:r>
          </a:p>
        </p:txBody>
      </p:sp>
      <p:sp>
        <p:nvSpPr>
          <p:cNvPr id="3" name="Content Placeholder 2"/>
          <p:cNvSpPr>
            <a:spLocks noGrp="1"/>
          </p:cNvSpPr>
          <p:nvPr>
            <p:ph idx="1"/>
          </p:nvPr>
        </p:nvSpPr>
        <p:spPr>
          <a:xfrm>
            <a:off x="457200" y="1295400"/>
            <a:ext cx="8280000" cy="5256000"/>
          </a:xfrm>
        </p:spPr>
        <p:txBody>
          <a:bodyPr/>
          <a:lstStyle/>
          <a:p>
            <a:r>
              <a:rPr lang="en-US" sz="2400" b="1" dirty="0"/>
              <a:t>Example</a:t>
            </a:r>
            <a:r>
              <a:rPr lang="en-US" sz="2400" dirty="0"/>
              <a:t>: Design a greedy algorithm for making change (in U.S. money) of </a:t>
            </a:r>
            <a:r>
              <a:rPr lang="en-US" sz="2400" i="1" dirty="0"/>
              <a:t>n</a:t>
            </a:r>
            <a:r>
              <a:rPr lang="en-US" sz="2400" dirty="0"/>
              <a:t> cents with the following coins: quarters (</a:t>
            </a:r>
            <a:r>
              <a:rPr lang="en-US" sz="2400" dirty="0">
                <a:ea typeface="Cambria Math" pitchFamily="18" charset="0"/>
              </a:rPr>
              <a:t>25</a:t>
            </a:r>
            <a:r>
              <a:rPr lang="en-US" sz="2400" dirty="0"/>
              <a:t> cents), dimes (</a:t>
            </a:r>
            <a:r>
              <a:rPr lang="en-US" sz="2400" dirty="0">
                <a:ea typeface="Cambria Math" pitchFamily="18" charset="0"/>
              </a:rPr>
              <a:t>10</a:t>
            </a:r>
            <a:r>
              <a:rPr lang="en-US" sz="2400" dirty="0"/>
              <a:t> cents), nickels (</a:t>
            </a:r>
            <a:r>
              <a:rPr lang="en-US" sz="2400" dirty="0">
                <a:ea typeface="Cambria Math" pitchFamily="18" charset="0"/>
              </a:rPr>
              <a:t>5</a:t>
            </a:r>
            <a:r>
              <a:rPr lang="en-US" sz="2400" dirty="0"/>
              <a:t> cents), and pennies (</a:t>
            </a:r>
            <a:r>
              <a:rPr lang="en-US" sz="2400" dirty="0">
                <a:ea typeface="Cambria Math" pitchFamily="18" charset="0"/>
              </a:rPr>
              <a:t>1</a:t>
            </a:r>
            <a:r>
              <a:rPr lang="en-US" sz="2400" dirty="0"/>
              <a:t> cent) , using the least total number of coins.</a:t>
            </a:r>
          </a:p>
          <a:p>
            <a:r>
              <a:rPr lang="en-US" sz="2400" b="1" dirty="0"/>
              <a:t>Idea</a:t>
            </a:r>
            <a:r>
              <a:rPr lang="en-US" sz="2400" dirty="0"/>
              <a:t>: At each step choose the coin with the largest possible value that does not exceed the amount of change left.</a:t>
            </a:r>
          </a:p>
          <a:p>
            <a:pPr marL="880110" lvl="1" indent="-514350">
              <a:buClr>
                <a:schemeClr val="tx1"/>
              </a:buClr>
              <a:buFont typeface="+mj-lt"/>
              <a:buAutoNum type="arabicPeriod"/>
            </a:pPr>
            <a:r>
              <a:rPr lang="en-US" sz="2000" dirty="0"/>
              <a:t>If </a:t>
            </a:r>
            <a:r>
              <a:rPr lang="en-US" sz="2000" i="1" dirty="0"/>
              <a:t>n</a:t>
            </a:r>
            <a:r>
              <a:rPr lang="en-US" sz="2000" dirty="0"/>
              <a:t> = </a:t>
            </a:r>
            <a:r>
              <a:rPr lang="en-US" sz="2000" dirty="0">
                <a:ea typeface="Cambria Math" pitchFamily="18" charset="0"/>
              </a:rPr>
              <a:t>67</a:t>
            </a:r>
            <a:r>
              <a:rPr lang="en-US" sz="2000" dirty="0"/>
              <a:t> cents, first choose </a:t>
            </a:r>
            <a:r>
              <a:rPr lang="en-US" sz="2000" dirty="0">
                <a:ea typeface="Cambria Math" pitchFamily="18" charset="0"/>
              </a:rPr>
              <a:t>a</a:t>
            </a:r>
            <a:r>
              <a:rPr lang="en-US" sz="2000" dirty="0"/>
              <a:t> quarter leaving </a:t>
            </a:r>
            <a:r>
              <a:rPr lang="en-US" sz="2000" dirty="0">
                <a:ea typeface="Cambria Math" pitchFamily="18" charset="0"/>
              </a:rPr>
              <a:t>67−25 </a:t>
            </a:r>
            <a:r>
              <a:rPr lang="en-US" sz="2000" dirty="0">
                <a:ea typeface="Cambria Math"/>
              </a:rPr>
              <a:t>= </a:t>
            </a:r>
            <a:r>
              <a:rPr lang="en-US" sz="2000" dirty="0">
                <a:ea typeface="Cambria Math" pitchFamily="18" charset="0"/>
              </a:rPr>
              <a:t>42</a:t>
            </a:r>
            <a:r>
              <a:rPr lang="en-US" sz="2000" dirty="0">
                <a:ea typeface="Cambria Math"/>
              </a:rPr>
              <a:t> cents. Then choose another quarter leaving 42 −25 = 17 cents</a:t>
            </a:r>
          </a:p>
          <a:p>
            <a:pPr marL="880110" lvl="1" indent="-514350">
              <a:buClr>
                <a:schemeClr val="tx1"/>
              </a:buClr>
              <a:buFont typeface="+mj-lt"/>
              <a:buAutoNum type="arabicPeriod"/>
            </a:pPr>
            <a:r>
              <a:rPr lang="en-US" sz="2000" dirty="0">
                <a:ea typeface="Cambria Math"/>
              </a:rPr>
              <a:t>Then choose 1 dime, leaving 17 − 10 = 7 cents.</a:t>
            </a:r>
          </a:p>
          <a:p>
            <a:pPr marL="880110" lvl="1" indent="-514350">
              <a:buClr>
                <a:schemeClr val="tx1"/>
              </a:buClr>
              <a:buFont typeface="+mj-lt"/>
              <a:buAutoNum type="arabicPeriod"/>
            </a:pPr>
            <a:r>
              <a:rPr lang="en-US" sz="2000" dirty="0">
                <a:ea typeface="Cambria Math"/>
              </a:rPr>
              <a:t>Choose 1 nickel, leaving 7 – 5 = 2 cents.</a:t>
            </a:r>
          </a:p>
          <a:p>
            <a:pPr marL="880110" lvl="1" indent="-514350">
              <a:buClr>
                <a:schemeClr val="tx1"/>
              </a:buClr>
              <a:buFont typeface="+mj-lt"/>
              <a:buAutoNum type="arabicPeriod"/>
            </a:pPr>
            <a:r>
              <a:rPr lang="en-US" sz="2000" dirty="0">
                <a:ea typeface="Cambria Math"/>
              </a:rPr>
              <a:t>Choose a penny, leaving one cent. Choose </a:t>
            </a:r>
            <a:br>
              <a:rPr lang="en-US" sz="2000" dirty="0">
                <a:ea typeface="Cambria Math"/>
              </a:rPr>
            </a:br>
            <a:r>
              <a:rPr lang="en-US" sz="2000" dirty="0">
                <a:ea typeface="Cambria Math"/>
              </a:rPr>
              <a:t>another penny leaving 0 cents.</a:t>
            </a:r>
          </a:p>
        </p:txBody>
      </p:sp>
      <p:pic>
        <p:nvPicPr>
          <p:cNvPr id="6" name="Picture 3"/>
          <p:cNvPicPr>
            <a:picLocks noGrp="1" noChangeAspect="1" noChangeArrowheads="1"/>
          </p:cNvPicPr>
          <p:nvPr>
            <p:ph idx="13"/>
          </p:nvPr>
        </p:nvPicPr>
        <p:blipFill>
          <a:blip r:embed="rId2" cstate="print"/>
          <a:srcRect/>
          <a:stretch>
            <a:fillRect/>
          </a:stretch>
        </p:blipFill>
        <p:spPr bwMode="auto">
          <a:xfrm>
            <a:off x="6981063" y="4560051"/>
            <a:ext cx="1705737" cy="1939291"/>
          </a:xfrm>
          <a:prstGeom prst="rect">
            <a:avLst/>
          </a:prstGeom>
          <a:noFill/>
        </p:spPr>
      </p:pic>
    </p:spTree>
    <p:extLst>
      <p:ext uri="{BB962C8B-B14F-4D97-AF65-F5344CB8AC3E}">
        <p14:creationId xmlns:p14="http://schemas.microsoft.com/office/powerpoint/2010/main" val="1250240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Change-Making Algorithm</a:t>
            </a:r>
            <a:r>
              <a:rPr lang="en-IN" sz="1500" dirty="0"/>
              <a:t> 1</a:t>
            </a:r>
          </a:p>
        </p:txBody>
      </p:sp>
      <p:sp>
        <p:nvSpPr>
          <p:cNvPr id="3" name="Content Placeholder 2"/>
          <p:cNvSpPr>
            <a:spLocks noGrp="1"/>
          </p:cNvSpPr>
          <p:nvPr>
            <p:ph idx="1"/>
          </p:nvPr>
        </p:nvSpPr>
        <p:spPr>
          <a:xfrm>
            <a:off x="457200" y="1295400"/>
            <a:ext cx="8229600" cy="828000"/>
          </a:xfrm>
        </p:spPr>
        <p:txBody>
          <a:bodyPr/>
          <a:lstStyle/>
          <a:p>
            <a:r>
              <a:rPr lang="en-US" sz="2400" b="1" dirty="0"/>
              <a:t> Solution</a:t>
            </a:r>
            <a:r>
              <a:rPr lang="en-US" sz="2400" dirty="0"/>
              <a:t>: Greedy change-making algorithm for </a:t>
            </a:r>
            <a:r>
              <a:rPr lang="en-US" sz="2400" i="1" dirty="0"/>
              <a:t>n</a:t>
            </a:r>
            <a:r>
              <a:rPr lang="en-US" sz="2400" dirty="0"/>
              <a:t> cents. The algorithm works with any coin denominations </a:t>
            </a:r>
            <a:r>
              <a:rPr lang="en-US" sz="2400" i="1" dirty="0"/>
              <a:t>c</a:t>
            </a:r>
            <a:r>
              <a:rPr lang="en-US" sz="2400" i="1" baseline="-25000" dirty="0"/>
              <a:t>1</a:t>
            </a:r>
            <a:r>
              <a:rPr lang="en-US" sz="2400" i="1" dirty="0"/>
              <a:t>, c</a:t>
            </a:r>
            <a:r>
              <a:rPr lang="en-US" sz="2400" i="1" baseline="-25000" dirty="0"/>
              <a:t>2</a:t>
            </a:r>
            <a:r>
              <a:rPr lang="en-US" sz="2400" i="1" dirty="0"/>
              <a:t>, …,</a:t>
            </a:r>
            <a:r>
              <a:rPr lang="en-US" sz="2400" i="1" dirty="0" err="1"/>
              <a:t>c</a:t>
            </a:r>
            <a:r>
              <a:rPr lang="en-US" sz="2400" i="1" baseline="-25000" dirty="0" err="1"/>
              <a:t>r</a:t>
            </a:r>
            <a:r>
              <a:rPr lang="en-US" sz="2400" i="1" baseline="-25000" dirty="0"/>
              <a:t> </a:t>
            </a:r>
            <a:r>
              <a:rPr lang="en-US" sz="2400" i="1" dirty="0"/>
              <a:t>.</a:t>
            </a:r>
            <a:endParaRPr lang="en-IN" sz="2400" dirty="0"/>
          </a:p>
        </p:txBody>
      </p:sp>
      <p:sp>
        <p:nvSpPr>
          <p:cNvPr id="4" name="Content Placeholder 3"/>
          <p:cNvSpPr>
            <a:spLocks noGrp="1"/>
          </p:cNvSpPr>
          <p:nvPr>
            <p:ph idx="13"/>
          </p:nvPr>
        </p:nvSpPr>
        <p:spPr>
          <a:xfrm>
            <a:off x="457200" y="2209800"/>
            <a:ext cx="7920000" cy="3352800"/>
          </a:xfrm>
          <a:ln w="19050">
            <a:solidFill>
              <a:srgbClr val="0B508F"/>
            </a:solidFill>
          </a:ln>
        </p:spPr>
        <p:txBody>
          <a:bodyPr/>
          <a:lstStyle/>
          <a:p>
            <a:pPr marL="274320" lvl="0" indent="-274320">
              <a:spcBef>
                <a:spcPct val="20000"/>
              </a:spcBef>
              <a:buClr>
                <a:schemeClr val="accent3"/>
              </a:buClr>
              <a:buSzPct val="95000"/>
              <a:defRPr/>
            </a:pPr>
            <a:r>
              <a:rPr lang="en-US" sz="2000" b="1" dirty="0"/>
              <a:t>procedure </a:t>
            </a:r>
            <a:r>
              <a:rPr lang="en-US" sz="2000" i="1" dirty="0"/>
              <a:t>change</a:t>
            </a:r>
            <a:r>
              <a:rPr lang="en-US" sz="2000" dirty="0"/>
              <a:t>(</a:t>
            </a:r>
            <a:r>
              <a:rPr lang="en-US" sz="2000" i="1" dirty="0"/>
              <a:t>c</a:t>
            </a:r>
            <a:r>
              <a:rPr lang="en-US" sz="2000" baseline="-25000" dirty="0"/>
              <a:t>1</a:t>
            </a:r>
            <a:r>
              <a:rPr lang="en-US" sz="2000" dirty="0"/>
              <a:t>, </a:t>
            </a:r>
            <a:r>
              <a:rPr lang="en-US" sz="2000" i="1" dirty="0"/>
              <a:t>c</a:t>
            </a:r>
            <a:r>
              <a:rPr lang="en-US" sz="2000" baseline="-25000" dirty="0"/>
              <a:t>2</a:t>
            </a:r>
            <a:r>
              <a:rPr lang="en-US" sz="2000" dirty="0"/>
              <a:t>, …, </a:t>
            </a:r>
            <a:r>
              <a:rPr lang="en-US" sz="2000" i="1" dirty="0" err="1"/>
              <a:t>c</a:t>
            </a:r>
            <a:r>
              <a:rPr lang="en-US" sz="2000" i="1" baseline="-25000" dirty="0" err="1"/>
              <a:t>r</a:t>
            </a:r>
            <a:r>
              <a:rPr lang="en-US" sz="2000" dirty="0"/>
              <a:t>: values of coins, where </a:t>
            </a:r>
            <a:r>
              <a:rPr lang="en-US" sz="2000" i="1" dirty="0"/>
              <a:t>c</a:t>
            </a:r>
            <a:r>
              <a:rPr lang="en-US" sz="2000" baseline="-25000" dirty="0"/>
              <a:t>1</a:t>
            </a:r>
            <a:r>
              <a:rPr lang="en-US" sz="2000" dirty="0"/>
              <a:t>&gt; </a:t>
            </a:r>
            <a:r>
              <a:rPr lang="en-US" sz="2000" i="1" dirty="0"/>
              <a:t>c</a:t>
            </a:r>
            <a:r>
              <a:rPr lang="en-US" sz="2000" baseline="-25000" dirty="0"/>
              <a:t>2</a:t>
            </a:r>
            <a:r>
              <a:rPr lang="en-US" sz="2000" dirty="0"/>
              <a:t>&gt; … &gt; </a:t>
            </a:r>
            <a:r>
              <a:rPr lang="en-US" sz="2000" i="1" dirty="0" err="1"/>
              <a:t>c</a:t>
            </a:r>
            <a:r>
              <a:rPr lang="en-US" sz="2000" i="1" baseline="-25000" dirty="0" err="1"/>
              <a:t>r</a:t>
            </a:r>
            <a:r>
              <a:rPr lang="en-US" sz="2000" i="1" baseline="-25000" dirty="0"/>
              <a:t> </a:t>
            </a:r>
            <a:r>
              <a:rPr lang="en-US" sz="2000" i="1" dirty="0"/>
              <a:t>;</a:t>
            </a:r>
            <a:br>
              <a:rPr lang="en-US" sz="2000" i="1" dirty="0"/>
            </a:br>
            <a:r>
              <a:rPr lang="en-US" sz="2000" i="1" dirty="0"/>
              <a:t>n</a:t>
            </a:r>
            <a:r>
              <a:rPr lang="en-US" sz="2000" dirty="0"/>
              <a:t>:</a:t>
            </a:r>
            <a:r>
              <a:rPr lang="en-US" sz="2000" i="1" dirty="0"/>
              <a:t> </a:t>
            </a:r>
            <a:r>
              <a:rPr lang="en-US" sz="2000" dirty="0"/>
              <a:t>a positive integer)</a:t>
            </a:r>
          </a:p>
          <a:p>
            <a:pPr marL="274320" lvl="0" indent="-274320">
              <a:spcBef>
                <a:spcPct val="20000"/>
              </a:spcBef>
              <a:buClr>
                <a:schemeClr val="accent3"/>
              </a:buClr>
              <a:buSzPct val="95000"/>
              <a:defRPr/>
            </a:pPr>
            <a:r>
              <a:rPr lang="en-US" sz="2000" b="1" dirty="0"/>
              <a:t>for</a:t>
            </a:r>
            <a:r>
              <a:rPr lang="en-US" sz="2000" dirty="0"/>
              <a:t> </a:t>
            </a:r>
            <a:r>
              <a:rPr lang="en-US" sz="2000" i="1" dirty="0" err="1"/>
              <a:t>i</a:t>
            </a:r>
            <a:r>
              <a:rPr lang="en-US" sz="2000" dirty="0"/>
              <a:t> := </a:t>
            </a:r>
            <a:r>
              <a:rPr lang="en-US" sz="2000" dirty="0">
                <a:ea typeface="Cambria Math" pitchFamily="18" charset="0"/>
              </a:rPr>
              <a:t>1 to </a:t>
            </a:r>
            <a:r>
              <a:rPr lang="en-US" sz="2000" i="1" dirty="0">
                <a:ea typeface="Cambria Math" pitchFamily="18" charset="0"/>
              </a:rPr>
              <a:t>r</a:t>
            </a:r>
          </a:p>
          <a:p>
            <a:pPr marL="274320" lvl="0" indent="-274320">
              <a:spcBef>
                <a:spcPct val="20000"/>
              </a:spcBef>
              <a:buClr>
                <a:schemeClr val="accent3"/>
              </a:buClr>
              <a:buSzPct val="95000"/>
              <a:defRPr/>
            </a:pPr>
            <a:r>
              <a:rPr lang="en-US" sz="2000" i="1" dirty="0"/>
              <a:t>	d</a:t>
            </a:r>
            <a:r>
              <a:rPr lang="en-US" sz="2000" i="1" baseline="-25000" dirty="0"/>
              <a:t>i</a:t>
            </a:r>
            <a:r>
              <a:rPr lang="en-US" sz="2000" i="1" dirty="0"/>
              <a:t> </a:t>
            </a:r>
            <a:r>
              <a:rPr lang="en-US" sz="2000" dirty="0"/>
              <a:t>:= </a:t>
            </a:r>
            <a:r>
              <a:rPr lang="en-US" sz="2000" dirty="0">
                <a:ea typeface="Cambria Math" pitchFamily="18" charset="0"/>
              </a:rPr>
              <a:t>0 [</a:t>
            </a:r>
            <a:r>
              <a:rPr lang="en-US" sz="2000" i="1" dirty="0"/>
              <a:t>d</a:t>
            </a:r>
            <a:r>
              <a:rPr lang="en-US" sz="2000" i="1" baseline="-25000" dirty="0"/>
              <a:t>i</a:t>
            </a:r>
            <a:r>
              <a:rPr lang="en-US" sz="2000" i="1" dirty="0"/>
              <a:t> </a:t>
            </a:r>
            <a:r>
              <a:rPr lang="en-US" sz="2000" dirty="0"/>
              <a:t>counts the coins of denomination </a:t>
            </a:r>
            <a:r>
              <a:rPr lang="en-US" sz="2000" i="1" dirty="0"/>
              <a:t>c</a:t>
            </a:r>
            <a:r>
              <a:rPr lang="en-US" sz="2000" i="1" baseline="-25000" dirty="0"/>
              <a:t>i</a:t>
            </a:r>
            <a:r>
              <a:rPr lang="en-US" sz="2000" dirty="0"/>
              <a:t>]</a:t>
            </a:r>
            <a:endParaRPr lang="en-US" sz="2000" i="1" dirty="0">
              <a:ea typeface="Cambria Math" pitchFamily="18" charset="0"/>
            </a:endParaRPr>
          </a:p>
          <a:p>
            <a:pPr marL="274320" lvl="0" indent="-274320" defTabSz="914400">
              <a:spcBef>
                <a:spcPct val="20000"/>
              </a:spcBef>
              <a:spcAft>
                <a:spcPts val="0"/>
              </a:spcAft>
              <a:buClr>
                <a:schemeClr val="accent3"/>
              </a:buClr>
              <a:buSzPct val="95000"/>
              <a:defRPr/>
            </a:pPr>
            <a:r>
              <a:rPr lang="en-US" sz="2000" b="1" dirty="0"/>
              <a:t>	while</a:t>
            </a:r>
            <a:r>
              <a:rPr lang="en-US" sz="2000" dirty="0"/>
              <a:t> </a:t>
            </a:r>
            <a:r>
              <a:rPr lang="en-US" sz="2000" i="1" dirty="0"/>
              <a:t>n </a:t>
            </a:r>
            <a:r>
              <a:rPr lang="en-US" sz="2000" i="1" dirty="0">
                <a:ea typeface="Cambria Math"/>
              </a:rPr>
              <a:t>≥</a:t>
            </a:r>
            <a:r>
              <a:rPr lang="en-US" sz="2000" dirty="0"/>
              <a:t> </a:t>
            </a:r>
            <a:r>
              <a:rPr lang="en-US" sz="2000" i="1" dirty="0"/>
              <a:t>c</a:t>
            </a:r>
            <a:r>
              <a:rPr lang="en-US" sz="2000" i="1" baseline="-25000" dirty="0"/>
              <a:t>i</a:t>
            </a:r>
            <a:endParaRPr lang="en-US" sz="2000" dirty="0"/>
          </a:p>
          <a:p>
            <a:pPr marL="274320" lvl="0" indent="-274320">
              <a:spcBef>
                <a:spcPct val="20000"/>
              </a:spcBef>
              <a:buClr>
                <a:schemeClr val="accent3"/>
              </a:buClr>
              <a:buSzPct val="95000"/>
              <a:defRPr/>
            </a:pPr>
            <a:r>
              <a:rPr lang="en-US" sz="2000" i="1" dirty="0"/>
              <a:t>		d</a:t>
            </a:r>
            <a:r>
              <a:rPr lang="en-US" sz="2000" i="1" baseline="-25000" dirty="0"/>
              <a:t>i</a:t>
            </a:r>
            <a:r>
              <a:rPr lang="en-US" sz="2000" dirty="0"/>
              <a:t> := </a:t>
            </a:r>
            <a:r>
              <a:rPr lang="en-US" sz="2000" i="1" dirty="0"/>
              <a:t>d</a:t>
            </a:r>
            <a:r>
              <a:rPr lang="en-US" sz="2000" i="1" baseline="-25000" dirty="0"/>
              <a:t>i</a:t>
            </a:r>
            <a:r>
              <a:rPr lang="en-US" sz="2000" dirty="0"/>
              <a:t> + </a:t>
            </a:r>
            <a:r>
              <a:rPr lang="en-US" sz="2000" dirty="0">
                <a:ea typeface="Cambria Math" pitchFamily="18" charset="0"/>
              </a:rPr>
              <a:t>1 [add a coin of denomination </a:t>
            </a:r>
            <a:r>
              <a:rPr lang="en-US" sz="2000" i="1" dirty="0"/>
              <a:t>c</a:t>
            </a:r>
            <a:r>
              <a:rPr lang="en-US" sz="2000" i="1" baseline="-25000" dirty="0"/>
              <a:t>i</a:t>
            </a:r>
            <a:r>
              <a:rPr lang="en-US" sz="2000" dirty="0">
                <a:ea typeface="Cambria Math" pitchFamily="18" charset="0"/>
              </a:rPr>
              <a:t>]</a:t>
            </a:r>
          </a:p>
          <a:p>
            <a:pPr marL="274320" lvl="0" indent="-274320">
              <a:spcBef>
                <a:spcPct val="20000"/>
              </a:spcBef>
              <a:buClr>
                <a:schemeClr val="accent3"/>
              </a:buClr>
              <a:buSzPct val="95000"/>
              <a:defRPr/>
            </a:pPr>
            <a:r>
              <a:rPr lang="en-US" sz="2000" i="1" dirty="0"/>
              <a:t>		n</a:t>
            </a:r>
            <a:r>
              <a:rPr lang="en-US" sz="2000" dirty="0"/>
              <a:t> </a:t>
            </a:r>
            <a:r>
              <a:rPr lang="en-US" sz="2000" dirty="0">
                <a:ea typeface="Cambria Math"/>
              </a:rPr>
              <a:t>=</a:t>
            </a:r>
            <a:r>
              <a:rPr lang="en-US" sz="2000" dirty="0"/>
              <a:t> </a:t>
            </a:r>
            <a:r>
              <a:rPr lang="en-US" sz="2000" i="1" dirty="0"/>
              <a:t>n -</a:t>
            </a:r>
            <a:r>
              <a:rPr lang="en-US" sz="2000" dirty="0"/>
              <a:t> </a:t>
            </a:r>
            <a:r>
              <a:rPr lang="en-US" sz="2000" i="1" dirty="0"/>
              <a:t>c</a:t>
            </a:r>
            <a:r>
              <a:rPr lang="en-US" sz="2000" i="1" baseline="-25000" dirty="0"/>
              <a:t>i</a:t>
            </a:r>
            <a:endParaRPr lang="en-US" sz="2000" dirty="0">
              <a:ea typeface="Cambria Math" pitchFamily="18" charset="0"/>
            </a:endParaRPr>
          </a:p>
          <a:p>
            <a:pPr marL="274320" lvl="0" indent="-274320">
              <a:spcBef>
                <a:spcPct val="20000"/>
              </a:spcBef>
              <a:buClr>
                <a:schemeClr val="accent3"/>
              </a:buClr>
              <a:buSzPct val="95000"/>
              <a:defRPr/>
            </a:pPr>
            <a:r>
              <a:rPr lang="en-US" sz="2000" dirty="0">
                <a:ea typeface="Cambria Math" pitchFamily="18" charset="0"/>
              </a:rPr>
              <a:t>[</a:t>
            </a:r>
            <a:r>
              <a:rPr lang="en-US" sz="2000" i="1" dirty="0"/>
              <a:t>d</a:t>
            </a:r>
            <a:r>
              <a:rPr lang="en-US" sz="2000" i="1" baseline="-25000" dirty="0"/>
              <a:t>i</a:t>
            </a:r>
            <a:r>
              <a:rPr lang="en-US" sz="2000" i="1" dirty="0"/>
              <a:t> </a:t>
            </a:r>
            <a:r>
              <a:rPr lang="en-US" sz="2000" dirty="0"/>
              <a:t>counts the coins </a:t>
            </a:r>
            <a:r>
              <a:rPr lang="en-US" sz="2000" i="1" dirty="0"/>
              <a:t>c</a:t>
            </a:r>
            <a:r>
              <a:rPr lang="en-US" sz="2000" i="1" baseline="-25000" dirty="0"/>
              <a:t>i</a:t>
            </a:r>
            <a:r>
              <a:rPr lang="en-US" sz="2000" dirty="0"/>
              <a:t>]</a:t>
            </a:r>
            <a:endParaRPr lang="en-IN" sz="2000" dirty="0"/>
          </a:p>
        </p:txBody>
      </p:sp>
      <p:sp>
        <p:nvSpPr>
          <p:cNvPr id="5" name="Content Placeholder 4"/>
          <p:cNvSpPr>
            <a:spLocks noGrp="1"/>
          </p:cNvSpPr>
          <p:nvPr>
            <p:ph idx="14"/>
          </p:nvPr>
        </p:nvSpPr>
        <p:spPr>
          <a:xfrm>
            <a:off x="457200" y="5672667"/>
            <a:ext cx="8229600" cy="838200"/>
          </a:xfrm>
        </p:spPr>
        <p:txBody>
          <a:bodyPr/>
          <a:lstStyle/>
          <a:p>
            <a:r>
              <a:rPr lang="en-US" sz="2400" dirty="0"/>
              <a:t>For the example of U.S. currency, we may have quarters, dimes, nickels and pennies, with </a:t>
            </a:r>
            <a:r>
              <a:rPr lang="en-US" sz="2400" i="1" dirty="0"/>
              <a:t>c</a:t>
            </a:r>
            <a:r>
              <a:rPr lang="en-US" sz="2400" baseline="-25000" dirty="0"/>
              <a:t>1</a:t>
            </a:r>
            <a:r>
              <a:rPr lang="en-US" sz="2400" i="1" baseline="-25000" dirty="0"/>
              <a:t> </a:t>
            </a:r>
            <a:r>
              <a:rPr lang="en-US" sz="2400" dirty="0"/>
              <a:t>= </a:t>
            </a:r>
            <a:r>
              <a:rPr lang="en-US" sz="2400" dirty="0">
                <a:ea typeface="Cambria Math" pitchFamily="18" charset="0"/>
              </a:rPr>
              <a:t>25,</a:t>
            </a:r>
            <a:r>
              <a:rPr lang="en-US" sz="2400" i="1" dirty="0"/>
              <a:t> c</a:t>
            </a:r>
            <a:r>
              <a:rPr lang="en-US" sz="2400" baseline="-25000" dirty="0"/>
              <a:t>2</a:t>
            </a:r>
            <a:r>
              <a:rPr lang="en-US" sz="2400" i="1" baseline="-25000" dirty="0"/>
              <a:t> </a:t>
            </a:r>
            <a:r>
              <a:rPr lang="en-US" sz="2400" dirty="0"/>
              <a:t>= </a:t>
            </a:r>
            <a:r>
              <a:rPr lang="en-US" sz="2400" dirty="0">
                <a:ea typeface="Cambria Math" pitchFamily="18" charset="0"/>
              </a:rPr>
              <a:t>10, </a:t>
            </a:r>
            <a:r>
              <a:rPr lang="en-US" sz="2400" i="1" dirty="0"/>
              <a:t>c</a:t>
            </a:r>
            <a:r>
              <a:rPr lang="en-US" sz="2400" baseline="-25000" dirty="0"/>
              <a:t>3</a:t>
            </a:r>
            <a:r>
              <a:rPr lang="en-US" sz="2400" i="1" baseline="-25000" dirty="0"/>
              <a:t> </a:t>
            </a:r>
            <a:r>
              <a:rPr lang="en-US" sz="2400" dirty="0"/>
              <a:t>= </a:t>
            </a:r>
            <a:r>
              <a:rPr lang="en-US" sz="2400" dirty="0">
                <a:ea typeface="Cambria Math" pitchFamily="18" charset="0"/>
              </a:rPr>
              <a:t>5, and </a:t>
            </a:r>
            <a:r>
              <a:rPr lang="en-US" sz="2400" i="1" dirty="0"/>
              <a:t>c</a:t>
            </a:r>
            <a:r>
              <a:rPr lang="en-US" sz="2400" baseline="-25000" dirty="0"/>
              <a:t>4</a:t>
            </a:r>
            <a:r>
              <a:rPr lang="en-US" sz="2400" i="1" baseline="-25000" dirty="0"/>
              <a:t> </a:t>
            </a:r>
            <a:r>
              <a:rPr lang="en-US" sz="2400" dirty="0"/>
              <a:t>= </a:t>
            </a:r>
            <a:r>
              <a:rPr lang="en-US" sz="2400" dirty="0">
                <a:ea typeface="Cambria Math" pitchFamily="18" charset="0"/>
              </a:rPr>
              <a:t>1.</a:t>
            </a:r>
            <a:endParaRPr lang="en-US" sz="2400" dirty="0"/>
          </a:p>
        </p:txBody>
      </p:sp>
    </p:spTree>
    <p:extLst>
      <p:ext uri="{BB962C8B-B14F-4D97-AF65-F5344CB8AC3E}">
        <p14:creationId xmlns:p14="http://schemas.microsoft.com/office/powerpoint/2010/main" val="424884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Proving Optimality for U.S. Coins</a:t>
            </a:r>
            <a:r>
              <a:rPr lang="en-IN" sz="1500" dirty="0"/>
              <a:t> 1</a:t>
            </a:r>
            <a:endParaRPr lang="en-US" sz="1500" dirty="0"/>
          </a:p>
        </p:txBody>
      </p:sp>
      <p:sp>
        <p:nvSpPr>
          <p:cNvPr id="3" name="Content Placeholder 2"/>
          <p:cNvSpPr>
            <a:spLocks noGrp="1"/>
          </p:cNvSpPr>
          <p:nvPr>
            <p:ph idx="1"/>
          </p:nvPr>
        </p:nvSpPr>
        <p:spPr>
          <a:xfrm>
            <a:off x="457200" y="1295400"/>
            <a:ext cx="8388000" cy="5257800"/>
          </a:xfrm>
        </p:spPr>
        <p:txBody>
          <a:bodyPr/>
          <a:lstStyle/>
          <a:p>
            <a:pPr>
              <a:spcBef>
                <a:spcPts val="300"/>
              </a:spcBef>
            </a:pPr>
            <a:r>
              <a:rPr lang="en-US" sz="2400" dirty="0"/>
              <a:t>Show that the change making algorithm for </a:t>
            </a:r>
            <a:r>
              <a:rPr lang="en-US" sz="2400" i="1" dirty="0"/>
              <a:t>U.S. </a:t>
            </a:r>
            <a:r>
              <a:rPr lang="en-US" sz="2400" dirty="0"/>
              <a:t>coins is optimal.</a:t>
            </a:r>
          </a:p>
          <a:p>
            <a:pPr>
              <a:spcBef>
                <a:spcPts val="300"/>
              </a:spcBef>
            </a:pPr>
            <a:r>
              <a:rPr lang="en-US" sz="2400" b="1" dirty="0"/>
              <a:t>Lemma </a:t>
            </a:r>
            <a:r>
              <a:rPr lang="en-US" sz="2400" b="1" dirty="0">
                <a:ea typeface="Cambria Math" pitchFamily="18" charset="0"/>
              </a:rPr>
              <a:t>1</a:t>
            </a:r>
            <a:r>
              <a:rPr lang="en-US" sz="2400" dirty="0"/>
              <a:t>: If </a:t>
            </a:r>
            <a:r>
              <a:rPr lang="en-US" sz="2400" i="1" dirty="0"/>
              <a:t>n</a:t>
            </a:r>
            <a:r>
              <a:rPr lang="en-US" sz="2400" dirty="0"/>
              <a:t> is a positive integer, then </a:t>
            </a:r>
            <a:r>
              <a:rPr lang="en-US" sz="2400" i="1" dirty="0"/>
              <a:t>n</a:t>
            </a:r>
            <a:r>
              <a:rPr lang="en-US" sz="2400" dirty="0"/>
              <a:t> cents in change using quarters, dimes, nickels, and pennies, using the fewest coins possible has at most </a:t>
            </a:r>
            <a:r>
              <a:rPr lang="en-US" sz="2400" dirty="0">
                <a:ea typeface="Cambria Math" pitchFamily="18" charset="0"/>
              </a:rPr>
              <a:t>2 </a:t>
            </a:r>
            <a:r>
              <a:rPr lang="en-US" sz="2400" dirty="0"/>
              <a:t>dimes, </a:t>
            </a:r>
            <a:r>
              <a:rPr lang="en-US" sz="2400" dirty="0">
                <a:ea typeface="Cambria Math" pitchFamily="18" charset="0"/>
              </a:rPr>
              <a:t>1</a:t>
            </a:r>
            <a:r>
              <a:rPr lang="en-US" sz="2400" dirty="0"/>
              <a:t> nickel, </a:t>
            </a:r>
            <a:r>
              <a:rPr lang="en-US" sz="2400" dirty="0">
                <a:ea typeface="Cambria Math" pitchFamily="18" charset="0"/>
              </a:rPr>
              <a:t>4 </a:t>
            </a:r>
            <a:r>
              <a:rPr lang="en-US" sz="2400" dirty="0"/>
              <a:t>pennies, and cannot have </a:t>
            </a:r>
            <a:r>
              <a:rPr lang="en-US" sz="2400" dirty="0">
                <a:ea typeface="Cambria Math" pitchFamily="18" charset="0"/>
              </a:rPr>
              <a:t>2</a:t>
            </a:r>
            <a:r>
              <a:rPr lang="en-US" sz="2400" dirty="0"/>
              <a:t> dimes and a nickel. The total amount of change in dimes, nickels, and pennies must not exceed </a:t>
            </a:r>
            <a:r>
              <a:rPr lang="en-US" sz="2400" dirty="0">
                <a:ea typeface="Cambria Math" pitchFamily="18" charset="0"/>
              </a:rPr>
              <a:t>24</a:t>
            </a:r>
            <a:r>
              <a:rPr lang="en-US" sz="2400" dirty="0"/>
              <a:t> cents.</a:t>
            </a:r>
          </a:p>
          <a:p>
            <a:pPr>
              <a:spcBef>
                <a:spcPts val="300"/>
              </a:spcBef>
            </a:pPr>
            <a:r>
              <a:rPr lang="en-US" sz="2400" b="1" dirty="0"/>
              <a:t>Proof</a:t>
            </a:r>
            <a:r>
              <a:rPr lang="en-US" sz="2400" dirty="0"/>
              <a:t>: By contradiction</a:t>
            </a:r>
          </a:p>
          <a:p>
            <a:pPr lvl="1">
              <a:spcBef>
                <a:spcPts val="300"/>
              </a:spcBef>
            </a:pPr>
            <a:r>
              <a:rPr lang="en-US" sz="2000" dirty="0"/>
              <a:t>If we had </a:t>
            </a:r>
            <a:r>
              <a:rPr lang="en-US" sz="2000" dirty="0">
                <a:ea typeface="Cambria Math" pitchFamily="18" charset="0"/>
              </a:rPr>
              <a:t>3</a:t>
            </a:r>
            <a:r>
              <a:rPr lang="en-US" sz="2000" dirty="0"/>
              <a:t> dimes, we could replace them with a quarter and a nickel. </a:t>
            </a:r>
          </a:p>
          <a:p>
            <a:pPr lvl="1">
              <a:spcBef>
                <a:spcPts val="300"/>
              </a:spcBef>
            </a:pPr>
            <a:r>
              <a:rPr lang="en-US" sz="2000" dirty="0"/>
              <a:t>If we had </a:t>
            </a:r>
            <a:r>
              <a:rPr lang="en-US" sz="2000" dirty="0">
                <a:ea typeface="Cambria Math" pitchFamily="18" charset="0"/>
              </a:rPr>
              <a:t>2</a:t>
            </a:r>
            <a:r>
              <a:rPr lang="en-US" sz="2000" dirty="0"/>
              <a:t> nickels, we could replace them with </a:t>
            </a:r>
            <a:r>
              <a:rPr lang="en-US" sz="2000" dirty="0">
                <a:ea typeface="Cambria Math" pitchFamily="18" charset="0"/>
              </a:rPr>
              <a:t>1</a:t>
            </a:r>
            <a:r>
              <a:rPr lang="en-US" sz="2000" dirty="0"/>
              <a:t> dime.</a:t>
            </a:r>
          </a:p>
          <a:p>
            <a:pPr lvl="1">
              <a:spcBef>
                <a:spcPts val="300"/>
              </a:spcBef>
            </a:pPr>
            <a:r>
              <a:rPr lang="en-US" sz="2000" dirty="0"/>
              <a:t>If we had </a:t>
            </a:r>
            <a:r>
              <a:rPr lang="en-US" sz="2000" dirty="0">
                <a:ea typeface="Cambria Math" pitchFamily="18" charset="0"/>
              </a:rPr>
              <a:t>5</a:t>
            </a:r>
            <a:r>
              <a:rPr lang="en-US" sz="2000" dirty="0"/>
              <a:t> pennies, we could replace them with a nickel.</a:t>
            </a:r>
          </a:p>
          <a:p>
            <a:pPr lvl="1">
              <a:spcBef>
                <a:spcPts val="300"/>
              </a:spcBef>
            </a:pPr>
            <a:r>
              <a:rPr lang="en-US" sz="2000" dirty="0"/>
              <a:t>If we had </a:t>
            </a:r>
            <a:r>
              <a:rPr lang="en-US" sz="2000" dirty="0">
                <a:ea typeface="Cambria Math" pitchFamily="18" charset="0"/>
              </a:rPr>
              <a:t>2</a:t>
            </a:r>
            <a:r>
              <a:rPr lang="en-US" sz="2000" dirty="0"/>
              <a:t> dimes and </a:t>
            </a:r>
            <a:r>
              <a:rPr lang="en-US" sz="2000" dirty="0">
                <a:ea typeface="Cambria Math" pitchFamily="18" charset="0"/>
              </a:rPr>
              <a:t>1</a:t>
            </a:r>
            <a:r>
              <a:rPr lang="en-US" sz="2000" dirty="0"/>
              <a:t> nickel, we could replace them with a quarter.</a:t>
            </a:r>
          </a:p>
          <a:p>
            <a:pPr lvl="1">
              <a:spcBef>
                <a:spcPts val="300"/>
              </a:spcBef>
            </a:pPr>
            <a:r>
              <a:rPr lang="en-US" sz="2000" dirty="0"/>
              <a:t>The allowable combinations, have a maximum value of </a:t>
            </a:r>
            <a:r>
              <a:rPr lang="en-US" sz="2000" dirty="0">
                <a:ea typeface="Cambria Math" pitchFamily="18" charset="0"/>
              </a:rPr>
              <a:t>24</a:t>
            </a:r>
            <a:r>
              <a:rPr lang="en-US" sz="2000" dirty="0"/>
              <a:t> cents; </a:t>
            </a:r>
            <a:r>
              <a:rPr lang="en-US" sz="2000" dirty="0">
                <a:ea typeface="Cambria Math" pitchFamily="18" charset="0"/>
              </a:rPr>
              <a:t>2</a:t>
            </a:r>
            <a:r>
              <a:rPr lang="en-US" sz="2000" dirty="0"/>
              <a:t> dimes and </a:t>
            </a:r>
            <a:r>
              <a:rPr lang="en-US" sz="2000" dirty="0">
                <a:ea typeface="Cambria Math" pitchFamily="18" charset="0"/>
              </a:rPr>
              <a:t>4</a:t>
            </a:r>
            <a:r>
              <a:rPr lang="en-US" sz="2000" dirty="0"/>
              <a:t> pennies.</a:t>
            </a:r>
          </a:p>
        </p:txBody>
      </p:sp>
    </p:spTree>
    <p:extLst>
      <p:ext uri="{BB962C8B-B14F-4D97-AF65-F5344CB8AC3E}">
        <p14:creationId xmlns:p14="http://schemas.microsoft.com/office/powerpoint/2010/main" val="936915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Proving Optimality for U.S. Coins</a:t>
            </a:r>
            <a:r>
              <a:rPr lang="en-IN" sz="1500" dirty="0"/>
              <a:t> 2</a:t>
            </a:r>
            <a:endParaRPr lang="en-US" sz="1500" dirty="0"/>
          </a:p>
        </p:txBody>
      </p:sp>
      <p:sp>
        <p:nvSpPr>
          <p:cNvPr id="3" name="Content Placeholder 2"/>
          <p:cNvSpPr>
            <a:spLocks noGrp="1"/>
          </p:cNvSpPr>
          <p:nvPr>
            <p:ph idx="1"/>
          </p:nvPr>
        </p:nvSpPr>
        <p:spPr>
          <a:xfrm>
            <a:off x="457200" y="1295400"/>
            <a:ext cx="8244000" cy="5257800"/>
          </a:xfrm>
        </p:spPr>
        <p:txBody>
          <a:bodyPr/>
          <a:lstStyle/>
          <a:p>
            <a:r>
              <a:rPr lang="en-US" sz="2400" b="1" dirty="0"/>
              <a:t>Theorem</a:t>
            </a:r>
            <a:r>
              <a:rPr lang="en-US" sz="2400" dirty="0"/>
              <a:t>: The greedy change-making algorithm for U.S. coins produces change using the fewest coins possible.</a:t>
            </a:r>
          </a:p>
          <a:p>
            <a:r>
              <a:rPr lang="en-US" sz="2400" b="1" dirty="0"/>
              <a:t>Proof</a:t>
            </a:r>
            <a:r>
              <a:rPr lang="en-US" sz="2400" dirty="0"/>
              <a:t>: By contradiction.</a:t>
            </a:r>
          </a:p>
          <a:p>
            <a:pPr marL="850392" lvl="1" indent="-457200">
              <a:buClr>
                <a:schemeClr val="tx1"/>
              </a:buClr>
              <a:buFont typeface="+mj-lt"/>
              <a:buAutoNum type="arabicPeriod"/>
            </a:pPr>
            <a:r>
              <a:rPr lang="en-US" sz="2000" dirty="0"/>
              <a:t>Assume there is a positive integer </a:t>
            </a:r>
            <a:r>
              <a:rPr lang="en-US" sz="2000" i="1" dirty="0"/>
              <a:t>n</a:t>
            </a:r>
            <a:r>
              <a:rPr lang="en-US" sz="2000" dirty="0"/>
              <a:t> such that change can be made for  </a:t>
            </a:r>
            <a:r>
              <a:rPr lang="en-US" sz="2000" i="1" dirty="0"/>
              <a:t>n</a:t>
            </a:r>
            <a:r>
              <a:rPr lang="en-US" sz="2000" dirty="0"/>
              <a:t> cents using quarters, dimes, nickels, and pennies, with a fewer total number of coins than given by the algorithm.</a:t>
            </a:r>
          </a:p>
          <a:p>
            <a:pPr marL="850392" lvl="1" indent="-457200">
              <a:buClr>
                <a:schemeClr val="tx1"/>
              </a:buClr>
              <a:buFont typeface="+mj-lt"/>
              <a:buAutoNum type="arabicPeriod"/>
            </a:pPr>
            <a:r>
              <a:rPr lang="en-US" sz="2000" dirty="0"/>
              <a:t>Then, </a:t>
            </a:r>
            <a:r>
              <a:rPr lang="en-US" sz="2000" i="1" dirty="0"/>
              <a:t>q</a:t>
            </a:r>
            <a:r>
              <a:rPr lang="en-US" sz="2000" i="1" dirty="0">
                <a:ea typeface="Cambria Math"/>
              </a:rPr>
              <a:t>̍</a:t>
            </a:r>
            <a:r>
              <a:rPr lang="en-US" sz="2000" dirty="0"/>
              <a:t>  </a:t>
            </a:r>
            <a:r>
              <a:rPr lang="en-US" sz="2000" dirty="0">
                <a:ea typeface="Cambria Math"/>
              </a:rPr>
              <a:t>≤ </a:t>
            </a:r>
            <a:r>
              <a:rPr lang="en-US" sz="2000" i="1" dirty="0">
                <a:ea typeface="Cambria Math"/>
              </a:rPr>
              <a:t>q</a:t>
            </a:r>
            <a:r>
              <a:rPr lang="en-US" sz="2000" dirty="0">
                <a:ea typeface="Cambria Math"/>
              </a:rPr>
              <a:t>  where </a:t>
            </a:r>
            <a:r>
              <a:rPr lang="en-US" sz="2000" dirty="0"/>
              <a:t> </a:t>
            </a:r>
            <a:r>
              <a:rPr lang="en-US" sz="2000" i="1" dirty="0"/>
              <a:t>q</a:t>
            </a:r>
            <a:r>
              <a:rPr lang="en-US" sz="2000" i="1" dirty="0">
                <a:ea typeface="Cambria Math"/>
              </a:rPr>
              <a:t>̍</a:t>
            </a:r>
            <a:r>
              <a:rPr lang="en-US" sz="2000" dirty="0"/>
              <a:t>  is the number of quarters used in this optimal way and </a:t>
            </a:r>
            <a:r>
              <a:rPr lang="en-US" sz="2000" i="1" dirty="0"/>
              <a:t>q</a:t>
            </a:r>
            <a:r>
              <a:rPr lang="en-US" sz="2000" dirty="0"/>
              <a:t> is the number of quarters in the greedy algorithm’s solution. But this is not possible by Lemma </a:t>
            </a:r>
            <a:r>
              <a:rPr lang="en-US" sz="2000" dirty="0">
                <a:ea typeface="Cambria Math" pitchFamily="18" charset="0"/>
              </a:rPr>
              <a:t>1, since the value of the coins other than quarters can not be greater than 24 cents.</a:t>
            </a:r>
          </a:p>
          <a:p>
            <a:pPr marL="850392" lvl="1" indent="-457200">
              <a:buClr>
                <a:schemeClr val="tx1"/>
              </a:buClr>
              <a:buFont typeface="+mj-lt"/>
              <a:buAutoNum type="arabicPeriod"/>
            </a:pPr>
            <a:r>
              <a:rPr lang="en-US" sz="2000" dirty="0">
                <a:ea typeface="Cambria Math" pitchFamily="18" charset="0"/>
              </a:rPr>
              <a:t>Similarly, by Lemma 1, the two algorithms must have the same number of dimes, nickels, and quarters.</a:t>
            </a:r>
            <a:endParaRPr lang="en-US" sz="2000" dirty="0"/>
          </a:p>
        </p:txBody>
      </p:sp>
    </p:spTree>
    <p:extLst>
      <p:ext uri="{BB962C8B-B14F-4D97-AF65-F5344CB8AC3E}">
        <p14:creationId xmlns:p14="http://schemas.microsoft.com/office/powerpoint/2010/main" val="3509553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Change-Making Algorithm</a:t>
            </a:r>
            <a:r>
              <a:rPr lang="en-IN" sz="1500" dirty="0"/>
              <a:t> 2</a:t>
            </a:r>
            <a:endParaRPr lang="en-US" sz="1500" dirty="0"/>
          </a:p>
        </p:txBody>
      </p:sp>
      <p:sp>
        <p:nvSpPr>
          <p:cNvPr id="3" name="Content Placeholder 2"/>
          <p:cNvSpPr>
            <a:spLocks noGrp="1"/>
          </p:cNvSpPr>
          <p:nvPr>
            <p:ph idx="1"/>
          </p:nvPr>
        </p:nvSpPr>
        <p:spPr>
          <a:xfrm>
            <a:off x="457200" y="1295400"/>
            <a:ext cx="8424000" cy="5257800"/>
          </a:xfrm>
        </p:spPr>
        <p:txBody>
          <a:bodyPr/>
          <a:lstStyle/>
          <a:p>
            <a:r>
              <a:rPr lang="en-US" sz="3000" dirty="0"/>
              <a:t>Optimality depends on the denominations available.</a:t>
            </a:r>
          </a:p>
          <a:p>
            <a:r>
              <a:rPr lang="en-US" sz="3000" dirty="0"/>
              <a:t>For U.S. coins, optimality still holds if we add half dollar coins (</a:t>
            </a:r>
            <a:r>
              <a:rPr lang="en-US" sz="3000" dirty="0">
                <a:ea typeface="Cambria Math" pitchFamily="18" charset="0"/>
              </a:rPr>
              <a:t>50</a:t>
            </a:r>
            <a:r>
              <a:rPr lang="en-US" sz="3000" dirty="0"/>
              <a:t> cents) and dollar coins (</a:t>
            </a:r>
            <a:r>
              <a:rPr lang="en-US" sz="3000" dirty="0">
                <a:ea typeface="Cambria Math" pitchFamily="18" charset="0"/>
              </a:rPr>
              <a:t>100</a:t>
            </a:r>
            <a:r>
              <a:rPr lang="en-US" sz="3000" dirty="0"/>
              <a:t> cents).</a:t>
            </a:r>
          </a:p>
          <a:p>
            <a:r>
              <a:rPr lang="en-US" sz="3000" dirty="0"/>
              <a:t>But if we allow only quarters (</a:t>
            </a:r>
            <a:r>
              <a:rPr lang="en-US" sz="3000" dirty="0">
                <a:ea typeface="Cambria Math" pitchFamily="18" charset="0"/>
              </a:rPr>
              <a:t>25</a:t>
            </a:r>
            <a:r>
              <a:rPr lang="en-US" sz="3000" dirty="0"/>
              <a:t> cents), dimes (</a:t>
            </a:r>
            <a:r>
              <a:rPr lang="en-US" sz="3000" dirty="0">
                <a:ea typeface="Cambria Math" pitchFamily="18" charset="0"/>
              </a:rPr>
              <a:t>10</a:t>
            </a:r>
            <a:r>
              <a:rPr lang="en-US" sz="3000" dirty="0"/>
              <a:t> cents), and pennies (</a:t>
            </a:r>
            <a:r>
              <a:rPr lang="en-US" sz="3000" dirty="0">
                <a:ea typeface="Cambria Math" pitchFamily="18" charset="0"/>
              </a:rPr>
              <a:t>1</a:t>
            </a:r>
            <a:r>
              <a:rPr lang="en-US" sz="3000" dirty="0"/>
              <a:t> cent), the algorithm no longer produces the minimum number of coins.</a:t>
            </a:r>
          </a:p>
          <a:p>
            <a:pPr lvl="1"/>
            <a:r>
              <a:rPr lang="en-US" sz="2600" dirty="0"/>
              <a:t>Consider the example of </a:t>
            </a:r>
            <a:r>
              <a:rPr lang="en-US" sz="2600" dirty="0">
                <a:ea typeface="Cambria Math" pitchFamily="18" charset="0"/>
              </a:rPr>
              <a:t>31</a:t>
            </a:r>
            <a:r>
              <a:rPr lang="en-US" sz="2600" dirty="0"/>
              <a:t> cents. The optimal number of coins is </a:t>
            </a:r>
            <a:r>
              <a:rPr lang="en-US" sz="2600" dirty="0">
                <a:ea typeface="Cambria Math" pitchFamily="18" charset="0"/>
              </a:rPr>
              <a:t>4</a:t>
            </a:r>
            <a:r>
              <a:rPr lang="en-US" sz="2600" dirty="0"/>
              <a:t>, i.e., </a:t>
            </a:r>
            <a:r>
              <a:rPr lang="en-US" sz="2600" dirty="0">
                <a:ea typeface="Cambria Math" pitchFamily="18" charset="0"/>
              </a:rPr>
              <a:t>3</a:t>
            </a:r>
            <a:r>
              <a:rPr lang="en-US" sz="2600" dirty="0"/>
              <a:t> dimes and </a:t>
            </a:r>
            <a:r>
              <a:rPr lang="en-US" sz="2600" dirty="0">
                <a:ea typeface="Cambria Math" pitchFamily="18" charset="0"/>
              </a:rPr>
              <a:t>1</a:t>
            </a:r>
            <a:r>
              <a:rPr lang="en-US" sz="2600" dirty="0"/>
              <a:t> penny. What does the algorithm output?</a:t>
            </a:r>
          </a:p>
        </p:txBody>
      </p:sp>
    </p:spTree>
    <p:extLst>
      <p:ext uri="{BB962C8B-B14F-4D97-AF65-F5344CB8AC3E}">
        <p14:creationId xmlns:p14="http://schemas.microsoft.com/office/powerpoint/2010/main" val="3839803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Scheduling</a:t>
            </a:r>
            <a:r>
              <a:rPr lang="en-IN" sz="1500" dirty="0"/>
              <a:t> 1</a:t>
            </a:r>
            <a:endParaRPr lang="en-US" sz="1500" dirty="0"/>
          </a:p>
        </p:txBody>
      </p:sp>
      <p:sp>
        <p:nvSpPr>
          <p:cNvPr id="3" name="Content Placeholder 2"/>
          <p:cNvSpPr>
            <a:spLocks noGrp="1"/>
          </p:cNvSpPr>
          <p:nvPr>
            <p:ph idx="1"/>
          </p:nvPr>
        </p:nvSpPr>
        <p:spPr>
          <a:xfrm>
            <a:off x="457200" y="1295400"/>
            <a:ext cx="8424000" cy="5257800"/>
          </a:xfrm>
        </p:spPr>
        <p:txBody>
          <a:bodyPr/>
          <a:lstStyle/>
          <a:p>
            <a:pPr>
              <a:spcBef>
                <a:spcPts val="200"/>
              </a:spcBef>
            </a:pPr>
            <a:r>
              <a:rPr lang="en-US" sz="2400" b="1" dirty="0"/>
              <a:t>Example</a:t>
            </a:r>
            <a:r>
              <a:rPr lang="en-US" sz="2400" dirty="0"/>
              <a:t>: We have a group of proposed talks with start and end times. Construct a greedy algorithm to schedule as many as possible in a lecture hall, under the following assumptions:</a:t>
            </a:r>
          </a:p>
          <a:p>
            <a:pPr lvl="1">
              <a:spcBef>
                <a:spcPts val="200"/>
              </a:spcBef>
            </a:pPr>
            <a:r>
              <a:rPr lang="en-US" sz="2000" dirty="0"/>
              <a:t>When a talk starts, it continues till the end.</a:t>
            </a:r>
          </a:p>
          <a:p>
            <a:pPr lvl="1">
              <a:spcBef>
                <a:spcPts val="200"/>
              </a:spcBef>
            </a:pPr>
            <a:r>
              <a:rPr lang="en-US" sz="2000" dirty="0"/>
              <a:t>No two talks can occur at the same time.</a:t>
            </a:r>
          </a:p>
          <a:p>
            <a:pPr lvl="1">
              <a:spcBef>
                <a:spcPts val="200"/>
              </a:spcBef>
            </a:pPr>
            <a:r>
              <a:rPr lang="en-US" sz="2000" dirty="0"/>
              <a:t>A talk can begin at the same time that another ends.</a:t>
            </a:r>
          </a:p>
          <a:p>
            <a:pPr lvl="1">
              <a:spcBef>
                <a:spcPts val="200"/>
              </a:spcBef>
            </a:pPr>
            <a:r>
              <a:rPr lang="en-US" sz="2000" dirty="0"/>
              <a:t>Once we have selected some of the talks, we cannot add a talk which is incompatible with those already selected because it overlaps at least one of these previously selected talks.</a:t>
            </a:r>
          </a:p>
          <a:p>
            <a:pPr lvl="1">
              <a:spcBef>
                <a:spcPts val="200"/>
              </a:spcBef>
            </a:pPr>
            <a:r>
              <a:rPr lang="en-US" sz="2000" dirty="0"/>
              <a:t>How should we make the “best choice” at  each step of the algorithm? That is, which talk do we pick ?</a:t>
            </a:r>
          </a:p>
          <a:p>
            <a:pPr lvl="2">
              <a:spcBef>
                <a:spcPts val="200"/>
              </a:spcBef>
            </a:pPr>
            <a:r>
              <a:rPr lang="en-US" sz="1800" dirty="0"/>
              <a:t>The talk that starts earliest among those compatible with already chosen talks?</a:t>
            </a:r>
          </a:p>
          <a:p>
            <a:pPr lvl="2">
              <a:spcBef>
                <a:spcPts val="200"/>
              </a:spcBef>
            </a:pPr>
            <a:r>
              <a:rPr lang="en-US" sz="1800" dirty="0"/>
              <a:t>The talk that is shortest among those already compatible?</a:t>
            </a:r>
          </a:p>
          <a:p>
            <a:pPr lvl="2">
              <a:spcBef>
                <a:spcPts val="200"/>
              </a:spcBef>
            </a:pPr>
            <a:r>
              <a:rPr lang="en-US" sz="1800" dirty="0"/>
              <a:t>The talk that ends earliest among those compatible with already chosen talks?</a:t>
            </a:r>
          </a:p>
        </p:txBody>
      </p:sp>
    </p:spTree>
    <p:extLst>
      <p:ext uri="{BB962C8B-B14F-4D97-AF65-F5344CB8AC3E}">
        <p14:creationId xmlns:p14="http://schemas.microsoft.com/office/powerpoint/2010/main" val="3791861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Scheduling</a:t>
            </a:r>
            <a:r>
              <a:rPr lang="en-IN" sz="1500" dirty="0"/>
              <a:t> 2</a:t>
            </a:r>
          </a:p>
        </p:txBody>
      </p:sp>
      <p:sp>
        <p:nvSpPr>
          <p:cNvPr id="3" name="Content Placeholder 2"/>
          <p:cNvSpPr>
            <a:spLocks noGrp="1"/>
          </p:cNvSpPr>
          <p:nvPr>
            <p:ph idx="1"/>
          </p:nvPr>
        </p:nvSpPr>
        <p:spPr>
          <a:xfrm>
            <a:off x="457200" y="1295400"/>
            <a:ext cx="8352000" cy="533400"/>
          </a:xfrm>
        </p:spPr>
        <p:txBody>
          <a:bodyPr/>
          <a:lstStyle/>
          <a:p>
            <a:r>
              <a:rPr lang="en-US" dirty="0"/>
              <a:t>Picking the shortest talk doesn’t work.</a:t>
            </a:r>
          </a:p>
        </p:txBody>
      </p:sp>
      <p:pic>
        <p:nvPicPr>
          <p:cNvPr id="9"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64348" y="1981417"/>
            <a:ext cx="5415304" cy="28953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897200"/>
            <a:ext cx="8352000" cy="1656000"/>
          </a:xfrm>
        </p:spPr>
        <p:txBody>
          <a:bodyPr/>
          <a:lstStyle/>
          <a:p>
            <a:pPr>
              <a:spcBef>
                <a:spcPts val="300"/>
              </a:spcBef>
            </a:pPr>
            <a:r>
              <a:rPr lang="en-US" dirty="0"/>
              <a:t>Can you find a counterexample here?</a:t>
            </a:r>
          </a:p>
          <a:p>
            <a:pPr>
              <a:spcBef>
                <a:spcPts val="300"/>
              </a:spcBef>
            </a:pPr>
            <a:r>
              <a:rPr lang="en-US" dirty="0"/>
              <a:t>But picking the one that ends soonest does work. The algorithm is specified on the next page.</a:t>
            </a:r>
          </a:p>
        </p:txBody>
      </p:sp>
    </p:spTree>
    <p:extLst>
      <p:ext uri="{BB962C8B-B14F-4D97-AF65-F5344CB8AC3E}">
        <p14:creationId xmlns:p14="http://schemas.microsoft.com/office/powerpoint/2010/main" val="215601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Scheduling algorithm</a:t>
            </a:r>
          </a:p>
        </p:txBody>
      </p:sp>
      <p:sp>
        <p:nvSpPr>
          <p:cNvPr id="3" name="Content Placeholder 2"/>
          <p:cNvSpPr>
            <a:spLocks noGrp="1"/>
          </p:cNvSpPr>
          <p:nvPr>
            <p:ph idx="1"/>
          </p:nvPr>
        </p:nvSpPr>
        <p:spPr>
          <a:xfrm>
            <a:off x="457200" y="1295400"/>
            <a:ext cx="8229600" cy="828000"/>
          </a:xfrm>
        </p:spPr>
        <p:txBody>
          <a:bodyPr/>
          <a:lstStyle/>
          <a:p>
            <a:r>
              <a:rPr lang="en-US" sz="2400" b="1" dirty="0"/>
              <a:t>Solution</a:t>
            </a:r>
            <a:r>
              <a:rPr lang="en-US" sz="2400" dirty="0"/>
              <a:t>: At each step, choose the talks with the earliest ending time among the talks compatible with those selected.</a:t>
            </a:r>
          </a:p>
        </p:txBody>
      </p:sp>
      <p:sp>
        <p:nvSpPr>
          <p:cNvPr id="4" name="Content Placeholder 3"/>
          <p:cNvSpPr>
            <a:spLocks noGrp="1"/>
          </p:cNvSpPr>
          <p:nvPr>
            <p:ph idx="13"/>
          </p:nvPr>
        </p:nvSpPr>
        <p:spPr>
          <a:xfrm>
            <a:off x="936000" y="2362200"/>
            <a:ext cx="7272000" cy="3352800"/>
          </a:xfrm>
          <a:ln w="19050">
            <a:solidFill>
              <a:srgbClr val="0B508F"/>
            </a:solidFill>
          </a:ln>
        </p:spPr>
        <p:txBody>
          <a:bodyPr/>
          <a:lstStyle/>
          <a:p>
            <a:pPr marL="274320" lvl="0" indent="-274320">
              <a:spcBef>
                <a:spcPct val="20000"/>
              </a:spcBef>
              <a:buClr>
                <a:schemeClr val="accent3"/>
              </a:buClr>
              <a:buSzPct val="95000"/>
              <a:defRPr/>
            </a:pPr>
            <a:r>
              <a:rPr lang="en-US" sz="2000" b="1" dirty="0"/>
              <a:t>procedure </a:t>
            </a:r>
            <a:r>
              <a:rPr lang="en-US" sz="2000" i="1" dirty="0"/>
              <a:t>schedule</a:t>
            </a:r>
            <a:r>
              <a:rPr lang="en-US" sz="2000" dirty="0"/>
              <a:t>(</a:t>
            </a:r>
            <a:r>
              <a:rPr lang="en-US" sz="2000" i="1" dirty="0"/>
              <a:t>s</a:t>
            </a:r>
            <a:r>
              <a:rPr lang="en-US" sz="2000" baseline="-25000" dirty="0"/>
              <a:t>1</a:t>
            </a:r>
            <a:r>
              <a:rPr lang="en-US" sz="2000" dirty="0"/>
              <a:t> </a:t>
            </a:r>
            <a:r>
              <a:rPr lang="en-US" sz="2000" dirty="0">
                <a:ea typeface="Cambria Math"/>
              </a:rPr>
              <a:t>≤ </a:t>
            </a:r>
            <a:r>
              <a:rPr lang="en-US" sz="2000" i="1" dirty="0"/>
              <a:t>s</a:t>
            </a:r>
            <a:r>
              <a:rPr lang="en-US" sz="2000" baseline="-25000" dirty="0"/>
              <a:t>2</a:t>
            </a:r>
            <a:r>
              <a:rPr lang="en-US" sz="2000" dirty="0"/>
              <a:t> </a:t>
            </a:r>
            <a:r>
              <a:rPr lang="en-US" sz="2000" dirty="0">
                <a:ea typeface="Cambria Math"/>
              </a:rPr>
              <a:t>≤ </a:t>
            </a:r>
            <a:r>
              <a:rPr lang="en-US" sz="2000" dirty="0"/>
              <a:t>…</a:t>
            </a:r>
            <a:r>
              <a:rPr lang="en-US" sz="2000" dirty="0">
                <a:ea typeface="Cambria Math"/>
              </a:rPr>
              <a:t> ≤ </a:t>
            </a:r>
            <a:r>
              <a:rPr lang="en-US" sz="2000" i="1" dirty="0" err="1"/>
              <a:t>s</a:t>
            </a:r>
            <a:r>
              <a:rPr lang="en-US" sz="2000" i="1" baseline="-25000" dirty="0" err="1"/>
              <a:t>n</a:t>
            </a:r>
            <a:r>
              <a:rPr lang="en-US" sz="2000" i="1" baseline="-25000" dirty="0"/>
              <a:t> </a:t>
            </a:r>
            <a:r>
              <a:rPr lang="en-US" sz="2000" dirty="0"/>
              <a:t>:</a:t>
            </a:r>
            <a:r>
              <a:rPr lang="en-US" sz="2000" i="1" dirty="0"/>
              <a:t> </a:t>
            </a:r>
            <a:r>
              <a:rPr lang="en-US" sz="2000" dirty="0"/>
              <a:t>start times</a:t>
            </a:r>
            <a:r>
              <a:rPr lang="en-US" sz="2000" i="1" dirty="0"/>
              <a:t>, e</a:t>
            </a:r>
            <a:r>
              <a:rPr lang="en-US" sz="2000" baseline="-25000" dirty="0"/>
              <a:t>1</a:t>
            </a:r>
            <a:r>
              <a:rPr lang="en-US" sz="2000" dirty="0"/>
              <a:t> </a:t>
            </a:r>
            <a:r>
              <a:rPr lang="en-US" sz="2000" dirty="0">
                <a:ea typeface="Cambria Math"/>
              </a:rPr>
              <a:t>≤ </a:t>
            </a:r>
            <a:r>
              <a:rPr lang="en-US" sz="2000" i="1" dirty="0"/>
              <a:t>e</a:t>
            </a:r>
            <a:r>
              <a:rPr lang="en-US" sz="2000" baseline="-25000" dirty="0"/>
              <a:t>2</a:t>
            </a:r>
            <a:r>
              <a:rPr lang="en-US" sz="2000" dirty="0"/>
              <a:t> </a:t>
            </a:r>
            <a:r>
              <a:rPr lang="en-US" sz="2000" dirty="0">
                <a:ea typeface="Cambria Math"/>
              </a:rPr>
              <a:t>≤ </a:t>
            </a:r>
            <a:r>
              <a:rPr lang="en-US" sz="2000" dirty="0"/>
              <a:t>…</a:t>
            </a:r>
            <a:r>
              <a:rPr lang="en-US" sz="2000" dirty="0">
                <a:ea typeface="Cambria Math"/>
              </a:rPr>
              <a:t> ≤ </a:t>
            </a:r>
            <a:r>
              <a:rPr lang="en-US" sz="2000" i="1" dirty="0" err="1"/>
              <a:t>e</a:t>
            </a:r>
            <a:r>
              <a:rPr lang="en-US" sz="2000" i="1" baseline="-25000" dirty="0" err="1"/>
              <a:t>n</a:t>
            </a:r>
            <a:r>
              <a:rPr lang="en-US" sz="2000" i="1" baseline="-25000" dirty="0"/>
              <a:t> </a:t>
            </a:r>
            <a:r>
              <a:rPr lang="en-US" sz="2000" dirty="0"/>
              <a:t>:</a:t>
            </a:r>
            <a:r>
              <a:rPr lang="en-US" sz="2000" i="1" dirty="0"/>
              <a:t> </a:t>
            </a:r>
            <a:r>
              <a:rPr lang="en-US" sz="2000" dirty="0"/>
              <a:t>end times)</a:t>
            </a:r>
          </a:p>
          <a:p>
            <a:pPr marL="274320" lvl="0" indent="-274320">
              <a:spcBef>
                <a:spcPct val="20000"/>
              </a:spcBef>
              <a:buClr>
                <a:schemeClr val="accent3"/>
              </a:buClr>
              <a:buSzPct val="95000"/>
              <a:defRPr/>
            </a:pPr>
            <a:r>
              <a:rPr lang="en-US" sz="2000" dirty="0"/>
              <a:t>sort talks by finish time and reorder so that </a:t>
            </a:r>
            <a:r>
              <a:rPr lang="en-US" sz="2000" i="1" dirty="0"/>
              <a:t>e</a:t>
            </a:r>
            <a:r>
              <a:rPr lang="en-US" sz="2000" baseline="-25000" dirty="0"/>
              <a:t>1</a:t>
            </a:r>
            <a:r>
              <a:rPr lang="en-US" sz="2000" dirty="0"/>
              <a:t> </a:t>
            </a:r>
            <a:r>
              <a:rPr lang="en-US" sz="2000" dirty="0">
                <a:ea typeface="Cambria Math"/>
              </a:rPr>
              <a:t>≤ </a:t>
            </a:r>
            <a:r>
              <a:rPr lang="en-US" sz="2000" i="1" dirty="0"/>
              <a:t>e</a:t>
            </a:r>
            <a:r>
              <a:rPr lang="en-US" sz="2000" baseline="-25000" dirty="0"/>
              <a:t>2</a:t>
            </a:r>
            <a:r>
              <a:rPr lang="en-US" sz="2000" dirty="0"/>
              <a:t> </a:t>
            </a:r>
            <a:r>
              <a:rPr lang="en-US" sz="2000" dirty="0">
                <a:ea typeface="Cambria Math"/>
              </a:rPr>
              <a:t>≤ </a:t>
            </a:r>
            <a:r>
              <a:rPr lang="en-US" sz="2000" dirty="0"/>
              <a:t>…</a:t>
            </a:r>
            <a:r>
              <a:rPr lang="en-US" sz="2000" dirty="0">
                <a:ea typeface="Cambria Math"/>
              </a:rPr>
              <a:t> ≤ </a:t>
            </a:r>
            <a:r>
              <a:rPr lang="en-US" sz="2000" i="1" dirty="0" err="1"/>
              <a:t>e</a:t>
            </a:r>
            <a:r>
              <a:rPr lang="en-US" sz="2000" i="1" baseline="-25000" dirty="0" err="1"/>
              <a:t>n</a:t>
            </a:r>
            <a:endParaRPr lang="en-US" sz="2000" i="1" baseline="-25000" dirty="0"/>
          </a:p>
          <a:p>
            <a:pPr marL="274320" lvl="0" indent="-274320">
              <a:spcBef>
                <a:spcPct val="20000"/>
              </a:spcBef>
              <a:buClr>
                <a:schemeClr val="accent3"/>
              </a:buClr>
              <a:buSzPct val="95000"/>
              <a:defRPr/>
            </a:pPr>
            <a:r>
              <a:rPr lang="en-US" sz="2000" i="1" dirty="0"/>
              <a:t>S</a:t>
            </a:r>
            <a:r>
              <a:rPr lang="en-US" sz="2000" dirty="0"/>
              <a:t> :=  </a:t>
            </a:r>
            <a:r>
              <a:rPr lang="en-US" sz="2000" dirty="0">
                <a:ea typeface="Cambria Math"/>
              </a:rPr>
              <a:t>∅</a:t>
            </a:r>
            <a:endParaRPr lang="en-US" sz="2000" dirty="0"/>
          </a:p>
          <a:p>
            <a:pPr marL="274320" lvl="0" indent="-274320">
              <a:spcBef>
                <a:spcPct val="20000"/>
              </a:spcBef>
              <a:buClr>
                <a:schemeClr val="accent3"/>
              </a:buClr>
              <a:buSzPct val="95000"/>
              <a:defRPr/>
            </a:pPr>
            <a:r>
              <a:rPr lang="en-US" sz="2000" b="1" dirty="0"/>
              <a:t>for </a:t>
            </a:r>
            <a:r>
              <a:rPr lang="en-US" sz="2000" dirty="0"/>
              <a:t> </a:t>
            </a:r>
            <a:r>
              <a:rPr lang="en-US" sz="2000" i="1" dirty="0"/>
              <a:t>j</a:t>
            </a:r>
            <a:r>
              <a:rPr lang="en-US" sz="2000" dirty="0"/>
              <a:t> := </a:t>
            </a:r>
            <a:r>
              <a:rPr lang="en-US" sz="2000" dirty="0">
                <a:ea typeface="Cambria Math" pitchFamily="18" charset="0"/>
              </a:rPr>
              <a:t>1 to </a:t>
            </a:r>
            <a:r>
              <a:rPr lang="en-US" sz="2000" i="1" dirty="0">
                <a:ea typeface="Cambria Math" pitchFamily="18" charset="0"/>
              </a:rPr>
              <a:t>n</a:t>
            </a:r>
          </a:p>
          <a:p>
            <a:pPr marL="274320" lvl="0" indent="-274320">
              <a:spcBef>
                <a:spcPct val="20000"/>
              </a:spcBef>
              <a:buClr>
                <a:schemeClr val="accent3"/>
              </a:buClr>
              <a:buSzPct val="95000"/>
              <a:defRPr/>
            </a:pPr>
            <a:r>
              <a:rPr lang="en-US" sz="2000" b="1" dirty="0"/>
              <a:t>	if </a:t>
            </a:r>
            <a:r>
              <a:rPr lang="en-US" sz="2000" dirty="0"/>
              <a:t>talk </a:t>
            </a:r>
            <a:r>
              <a:rPr lang="en-US" sz="2000" i="1" dirty="0"/>
              <a:t>j</a:t>
            </a:r>
            <a:r>
              <a:rPr lang="en-US" sz="2000" dirty="0"/>
              <a:t> is compatible with </a:t>
            </a:r>
            <a:r>
              <a:rPr lang="en-US" sz="2000" i="1" dirty="0"/>
              <a:t>S</a:t>
            </a:r>
            <a:r>
              <a:rPr lang="en-US" sz="2000" dirty="0"/>
              <a:t> then</a:t>
            </a:r>
          </a:p>
          <a:p>
            <a:pPr marL="274320" lvl="0" indent="-274320">
              <a:spcBef>
                <a:spcPct val="20000"/>
              </a:spcBef>
              <a:buClr>
                <a:schemeClr val="accent3"/>
              </a:buClr>
              <a:buSzPct val="95000"/>
              <a:defRPr/>
            </a:pPr>
            <a:r>
              <a:rPr lang="en-US" sz="2000" dirty="0"/>
              <a:t>		S := S </a:t>
            </a:r>
            <a:r>
              <a:rPr lang="en-US" sz="2000" dirty="0">
                <a:ea typeface="Cambria Math"/>
              </a:rPr>
              <a:t>∅∪</a:t>
            </a:r>
            <a:r>
              <a:rPr lang="en-US" sz="2000" dirty="0"/>
              <a:t>{talk </a:t>
            </a:r>
            <a:r>
              <a:rPr lang="en-US" sz="2000" i="1" dirty="0"/>
              <a:t>j</a:t>
            </a:r>
            <a:r>
              <a:rPr lang="en-US" sz="2000" dirty="0"/>
              <a:t>}</a:t>
            </a:r>
            <a:endParaRPr lang="en-US" sz="2000" dirty="0">
              <a:ea typeface="Cambria Math" pitchFamily="18" charset="0"/>
            </a:endParaRPr>
          </a:p>
          <a:p>
            <a:pPr marL="274320" lvl="0" indent="-274320">
              <a:spcBef>
                <a:spcPct val="20000"/>
              </a:spcBef>
              <a:buClr>
                <a:schemeClr val="accent3"/>
              </a:buClr>
              <a:buSzPct val="95000"/>
              <a:defRPr/>
            </a:pPr>
            <a:r>
              <a:rPr lang="en-US" sz="2000" b="1" dirty="0">
                <a:ea typeface="Cambria Math" pitchFamily="18" charset="0"/>
              </a:rPr>
              <a:t>return</a:t>
            </a:r>
            <a:r>
              <a:rPr lang="en-US" sz="2000" dirty="0">
                <a:ea typeface="Cambria Math" pitchFamily="18" charset="0"/>
              </a:rPr>
              <a:t> S [ S is the set of talks scheduled]</a:t>
            </a:r>
            <a:endParaRPr lang="en-IN" sz="2000" dirty="0"/>
          </a:p>
        </p:txBody>
      </p:sp>
      <p:sp>
        <p:nvSpPr>
          <p:cNvPr id="5" name="Content Placeholder 4"/>
          <p:cNvSpPr>
            <a:spLocks noGrp="1"/>
          </p:cNvSpPr>
          <p:nvPr>
            <p:ph idx="14"/>
          </p:nvPr>
        </p:nvSpPr>
        <p:spPr>
          <a:xfrm>
            <a:off x="457200" y="5977467"/>
            <a:ext cx="8229600" cy="499533"/>
          </a:xfrm>
        </p:spPr>
        <p:txBody>
          <a:bodyPr/>
          <a:lstStyle/>
          <a:p>
            <a:r>
              <a:rPr lang="en-US" sz="2400" dirty="0"/>
              <a:t>Will be proven correct by induction in Chapter 5.</a:t>
            </a:r>
          </a:p>
        </p:txBody>
      </p:sp>
    </p:spTree>
    <p:extLst>
      <p:ext uri="{BB962C8B-B14F-4D97-AF65-F5344CB8AC3E}">
        <p14:creationId xmlns:p14="http://schemas.microsoft.com/office/powerpoint/2010/main" val="373681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Algorithms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3.1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Halting Problem</a:t>
            </a:r>
            <a:endParaRPr lang="en-US" dirty="0"/>
          </a:p>
        </p:txBody>
      </p:sp>
      <p:sp>
        <p:nvSpPr>
          <p:cNvPr id="3" name="Content Placeholder 2"/>
          <p:cNvSpPr>
            <a:spLocks noGrp="1"/>
          </p:cNvSpPr>
          <p:nvPr>
            <p:ph idx="1"/>
          </p:nvPr>
        </p:nvSpPr>
        <p:spPr>
          <a:xfrm>
            <a:off x="457200" y="1295400"/>
            <a:ext cx="8280000" cy="5257800"/>
          </a:xfrm>
        </p:spPr>
        <p:txBody>
          <a:bodyPr/>
          <a:lstStyle/>
          <a:p>
            <a:pPr>
              <a:spcBef>
                <a:spcPts val="600"/>
              </a:spcBef>
            </a:pPr>
            <a:r>
              <a:rPr lang="en-US" sz="2800" b="1" dirty="0"/>
              <a:t> Example</a:t>
            </a:r>
            <a:r>
              <a:rPr lang="en-US" sz="2800" dirty="0"/>
              <a:t>: Can we develop a procedure that takes as input a computer program along with its input and determines whether the program will eventually halt with that input.</a:t>
            </a:r>
          </a:p>
          <a:p>
            <a:pPr>
              <a:spcBef>
                <a:spcPts val="600"/>
              </a:spcBef>
            </a:pPr>
            <a:r>
              <a:rPr lang="en-US" sz="2800" b="1" dirty="0"/>
              <a:t>Solution</a:t>
            </a:r>
            <a:r>
              <a:rPr lang="en-US" sz="2800" dirty="0"/>
              <a:t>: Proof by contradiction.</a:t>
            </a:r>
          </a:p>
          <a:p>
            <a:pPr>
              <a:spcBef>
                <a:spcPts val="600"/>
              </a:spcBef>
            </a:pPr>
            <a:r>
              <a:rPr lang="en-US" sz="2800" dirty="0"/>
              <a:t>Assume that there is such a procedure and call it </a:t>
            </a:r>
            <a:r>
              <a:rPr lang="en-US" sz="2800" i="1" dirty="0"/>
              <a:t>H</a:t>
            </a:r>
            <a:r>
              <a:rPr lang="en-US" sz="2800" dirty="0"/>
              <a:t>(</a:t>
            </a:r>
            <a:r>
              <a:rPr lang="en-US" sz="2800" i="1" dirty="0"/>
              <a:t>P</a:t>
            </a:r>
            <a:r>
              <a:rPr lang="en-US" sz="2800" dirty="0"/>
              <a:t>,</a:t>
            </a:r>
            <a:r>
              <a:rPr lang="en-US" sz="2800" i="1" dirty="0"/>
              <a:t>I</a:t>
            </a:r>
            <a:r>
              <a:rPr lang="en-US" sz="2800" dirty="0"/>
              <a:t>). The procedure </a:t>
            </a:r>
            <a:r>
              <a:rPr lang="en-US" sz="2800" i="1" dirty="0"/>
              <a:t>H</a:t>
            </a:r>
            <a:r>
              <a:rPr lang="en-US" sz="2800" dirty="0"/>
              <a:t>(</a:t>
            </a:r>
            <a:r>
              <a:rPr lang="en-US" sz="2800" i="1" dirty="0"/>
              <a:t>P</a:t>
            </a:r>
            <a:r>
              <a:rPr lang="en-US" sz="2800" dirty="0"/>
              <a:t>,</a:t>
            </a:r>
            <a:r>
              <a:rPr lang="en-US" sz="2800" i="1" dirty="0"/>
              <a:t>I</a:t>
            </a:r>
            <a:r>
              <a:rPr lang="en-US" sz="2800" dirty="0"/>
              <a:t>) takes as input a program </a:t>
            </a:r>
            <a:r>
              <a:rPr lang="en-US" sz="2800" i="1" dirty="0"/>
              <a:t>P</a:t>
            </a:r>
            <a:r>
              <a:rPr lang="en-US" sz="2800" dirty="0"/>
              <a:t> and the input </a:t>
            </a:r>
            <a:r>
              <a:rPr lang="en-US" sz="2800" i="1" dirty="0"/>
              <a:t>I</a:t>
            </a:r>
            <a:r>
              <a:rPr lang="en-US" sz="2800" dirty="0"/>
              <a:t> to </a:t>
            </a:r>
            <a:r>
              <a:rPr lang="en-US" sz="2800" i="1" dirty="0"/>
              <a:t>P</a:t>
            </a:r>
            <a:r>
              <a:rPr lang="en-US" sz="2800" dirty="0"/>
              <a:t>. </a:t>
            </a:r>
          </a:p>
          <a:p>
            <a:pPr lvl="1">
              <a:spcBef>
                <a:spcPts val="600"/>
              </a:spcBef>
            </a:pPr>
            <a:r>
              <a:rPr lang="en-US" sz="2400" dirty="0"/>
              <a:t>H outputs “halt” if it is the case that </a:t>
            </a:r>
            <a:r>
              <a:rPr lang="en-US" sz="2400" i="1" dirty="0"/>
              <a:t>P</a:t>
            </a:r>
            <a:r>
              <a:rPr lang="en-US" sz="2400" dirty="0"/>
              <a:t> will stop when run with input </a:t>
            </a:r>
            <a:r>
              <a:rPr lang="en-US" sz="2400" i="1" dirty="0"/>
              <a:t>I</a:t>
            </a:r>
            <a:r>
              <a:rPr lang="en-US" sz="2400" dirty="0"/>
              <a:t>. </a:t>
            </a:r>
          </a:p>
          <a:p>
            <a:pPr lvl="1">
              <a:spcBef>
                <a:spcPts val="600"/>
              </a:spcBef>
            </a:pPr>
            <a:r>
              <a:rPr lang="en-US" sz="2400" dirty="0"/>
              <a:t>Otherwise, </a:t>
            </a:r>
            <a:r>
              <a:rPr lang="en-US" sz="2400" i="1" dirty="0"/>
              <a:t>H</a:t>
            </a:r>
            <a:r>
              <a:rPr lang="en-US" sz="2400" dirty="0"/>
              <a:t> outputs “loops forever.”</a:t>
            </a:r>
          </a:p>
        </p:txBody>
      </p:sp>
    </p:spTree>
    <p:extLst>
      <p:ext uri="{BB962C8B-B14F-4D97-AF65-F5344CB8AC3E}">
        <p14:creationId xmlns:p14="http://schemas.microsoft.com/office/powerpoint/2010/main" val="3097746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Halting Problem</a:t>
            </a:r>
            <a:r>
              <a:rPr lang="en-IN" sz="1500" dirty="0"/>
              <a:t> 1</a:t>
            </a:r>
          </a:p>
        </p:txBody>
      </p:sp>
      <p:sp>
        <p:nvSpPr>
          <p:cNvPr id="3" name="Content Placeholder 2"/>
          <p:cNvSpPr>
            <a:spLocks noGrp="1"/>
          </p:cNvSpPr>
          <p:nvPr>
            <p:ph idx="1"/>
          </p:nvPr>
        </p:nvSpPr>
        <p:spPr>
          <a:xfrm>
            <a:off x="457200" y="1295400"/>
            <a:ext cx="8229600" cy="3352800"/>
          </a:xfrm>
        </p:spPr>
        <p:txBody>
          <a:bodyPr/>
          <a:lstStyle/>
          <a:p>
            <a:r>
              <a:rPr lang="en-US" dirty="0"/>
              <a:t>Since a program is a string of characters,  we can call </a:t>
            </a:r>
            <a:r>
              <a:rPr lang="en-US" i="1" dirty="0"/>
              <a:t>H</a:t>
            </a:r>
            <a:r>
              <a:rPr lang="en-US" dirty="0"/>
              <a:t>(</a:t>
            </a:r>
            <a:r>
              <a:rPr lang="en-US" i="1" dirty="0"/>
              <a:t>P</a:t>
            </a:r>
            <a:r>
              <a:rPr lang="en-US" dirty="0"/>
              <a:t>,</a:t>
            </a:r>
            <a:r>
              <a:rPr lang="en-US" i="1" dirty="0"/>
              <a:t>P</a:t>
            </a:r>
            <a:r>
              <a:rPr lang="en-US" dirty="0"/>
              <a:t>). Construct a procedure </a:t>
            </a:r>
            <a:r>
              <a:rPr lang="en-US" i="1" dirty="0"/>
              <a:t>K</a:t>
            </a:r>
            <a:r>
              <a:rPr lang="en-US" dirty="0"/>
              <a:t>(</a:t>
            </a:r>
            <a:r>
              <a:rPr lang="en-US" i="1" dirty="0"/>
              <a:t>P</a:t>
            </a:r>
            <a:r>
              <a:rPr lang="en-US" dirty="0"/>
              <a:t>), which works as follows. </a:t>
            </a:r>
          </a:p>
          <a:p>
            <a:pPr lvl="1"/>
            <a:r>
              <a:rPr lang="en-US" dirty="0"/>
              <a:t>If </a:t>
            </a:r>
            <a:r>
              <a:rPr lang="en-US" i="1" dirty="0"/>
              <a:t>H</a:t>
            </a:r>
            <a:r>
              <a:rPr lang="en-US" dirty="0"/>
              <a:t>(</a:t>
            </a:r>
            <a:r>
              <a:rPr lang="en-US" i="1" dirty="0"/>
              <a:t>P</a:t>
            </a:r>
            <a:r>
              <a:rPr lang="en-US" dirty="0"/>
              <a:t>,</a:t>
            </a:r>
            <a:r>
              <a:rPr lang="en-US" i="1" dirty="0"/>
              <a:t>P</a:t>
            </a:r>
            <a:r>
              <a:rPr lang="en-US" dirty="0"/>
              <a:t>) outputs “loops forever” then </a:t>
            </a:r>
            <a:r>
              <a:rPr lang="en-US" i="1" dirty="0"/>
              <a:t>K</a:t>
            </a:r>
            <a:r>
              <a:rPr lang="en-US" dirty="0"/>
              <a:t>(</a:t>
            </a:r>
            <a:r>
              <a:rPr lang="en-US" i="1" dirty="0"/>
              <a:t>P</a:t>
            </a:r>
            <a:r>
              <a:rPr lang="en-US" dirty="0"/>
              <a:t>) halts.</a:t>
            </a:r>
          </a:p>
          <a:p>
            <a:pPr lvl="1"/>
            <a:r>
              <a:rPr lang="en-US" dirty="0"/>
              <a:t>If </a:t>
            </a:r>
            <a:r>
              <a:rPr lang="en-US" i="1" dirty="0"/>
              <a:t>H</a:t>
            </a:r>
            <a:r>
              <a:rPr lang="en-US" dirty="0"/>
              <a:t>(</a:t>
            </a:r>
            <a:r>
              <a:rPr lang="en-US" i="1" dirty="0"/>
              <a:t>P</a:t>
            </a:r>
            <a:r>
              <a:rPr lang="en-US" dirty="0"/>
              <a:t>,</a:t>
            </a:r>
            <a:r>
              <a:rPr lang="en-US" i="1" dirty="0"/>
              <a:t>P</a:t>
            </a:r>
            <a:r>
              <a:rPr lang="en-US" dirty="0"/>
              <a:t>) outputs “halt” then </a:t>
            </a:r>
            <a:r>
              <a:rPr lang="en-US" i="1" dirty="0"/>
              <a:t>K</a:t>
            </a:r>
            <a:r>
              <a:rPr lang="en-US" dirty="0"/>
              <a:t>(</a:t>
            </a:r>
            <a:r>
              <a:rPr lang="en-US" i="1" dirty="0"/>
              <a:t>P</a:t>
            </a:r>
            <a:r>
              <a:rPr lang="en-US" dirty="0"/>
              <a:t>) goes into an infinite loop printing “ha” on each iteration.</a:t>
            </a:r>
          </a:p>
        </p:txBody>
      </p:sp>
      <p:pic>
        <p:nvPicPr>
          <p:cNvPr id="8" name="Picture 3" descr="Illustration that the Halting problem is unsolvabl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09448" y="4824838"/>
            <a:ext cx="6725104" cy="142356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27521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Halting Problem</a:t>
            </a:r>
            <a:r>
              <a:rPr lang="en-IN" sz="1500" dirty="0"/>
              <a:t> 2</a:t>
            </a:r>
            <a:endParaRPr lang="en-US" sz="1500" dirty="0"/>
          </a:p>
        </p:txBody>
      </p:sp>
      <p:sp>
        <p:nvSpPr>
          <p:cNvPr id="3" name="Content Placeholder 2"/>
          <p:cNvSpPr>
            <a:spLocks noGrp="1"/>
          </p:cNvSpPr>
          <p:nvPr>
            <p:ph idx="1"/>
          </p:nvPr>
        </p:nvSpPr>
        <p:spPr>
          <a:xfrm>
            <a:off x="457200" y="1295400"/>
            <a:ext cx="8280000" cy="5257800"/>
          </a:xfrm>
        </p:spPr>
        <p:txBody>
          <a:bodyPr/>
          <a:lstStyle/>
          <a:p>
            <a:r>
              <a:rPr lang="en-US" dirty="0"/>
              <a:t>Now we call </a:t>
            </a:r>
            <a:r>
              <a:rPr lang="en-US" i="1" dirty="0"/>
              <a:t>K</a:t>
            </a:r>
            <a:r>
              <a:rPr lang="en-US" dirty="0"/>
              <a:t> with </a:t>
            </a:r>
            <a:r>
              <a:rPr lang="en-US" i="1" dirty="0"/>
              <a:t>K</a:t>
            </a:r>
            <a:r>
              <a:rPr lang="en-US" dirty="0"/>
              <a:t> as input, i.e. </a:t>
            </a:r>
            <a:r>
              <a:rPr lang="en-US" i="1" dirty="0"/>
              <a:t>K</a:t>
            </a:r>
            <a:r>
              <a:rPr lang="en-US" dirty="0"/>
              <a:t>(</a:t>
            </a:r>
            <a:r>
              <a:rPr lang="en-US" i="1" dirty="0"/>
              <a:t>K</a:t>
            </a:r>
            <a:r>
              <a:rPr lang="en-US" dirty="0"/>
              <a:t>).</a:t>
            </a:r>
          </a:p>
          <a:p>
            <a:pPr lvl="1"/>
            <a:r>
              <a:rPr lang="en-US" dirty="0"/>
              <a:t>If the output of </a:t>
            </a:r>
            <a:r>
              <a:rPr lang="en-US" i="1" dirty="0"/>
              <a:t>H</a:t>
            </a:r>
            <a:r>
              <a:rPr lang="en-US" dirty="0"/>
              <a:t>(</a:t>
            </a:r>
            <a:r>
              <a:rPr lang="en-US" i="1" dirty="0"/>
              <a:t>K</a:t>
            </a:r>
            <a:r>
              <a:rPr lang="en-US" dirty="0"/>
              <a:t>,</a:t>
            </a:r>
            <a:r>
              <a:rPr lang="en-US" i="1" dirty="0"/>
              <a:t>K</a:t>
            </a:r>
            <a:r>
              <a:rPr lang="en-US" dirty="0"/>
              <a:t>) is “loops forever” then </a:t>
            </a:r>
            <a:r>
              <a:rPr lang="en-US" i="1" dirty="0"/>
              <a:t>K</a:t>
            </a:r>
            <a:r>
              <a:rPr lang="en-US" dirty="0"/>
              <a:t>(</a:t>
            </a:r>
            <a:r>
              <a:rPr lang="en-US" i="1" dirty="0"/>
              <a:t>K</a:t>
            </a:r>
            <a:r>
              <a:rPr lang="en-US" dirty="0"/>
              <a:t>) halts. </a:t>
            </a:r>
            <a:r>
              <a:rPr lang="en-US" dirty="0">
                <a:solidFill>
                  <a:srgbClr val="B60000"/>
                </a:solidFill>
              </a:rPr>
              <a:t>A Contradiction.</a:t>
            </a:r>
          </a:p>
          <a:p>
            <a:pPr lvl="1"/>
            <a:r>
              <a:rPr lang="en-US" dirty="0"/>
              <a:t>If the output of </a:t>
            </a:r>
            <a:r>
              <a:rPr lang="en-US" i="1" dirty="0"/>
              <a:t>H</a:t>
            </a:r>
            <a:r>
              <a:rPr lang="en-US" dirty="0"/>
              <a:t>(</a:t>
            </a:r>
            <a:r>
              <a:rPr lang="en-US" i="1" dirty="0"/>
              <a:t>K</a:t>
            </a:r>
            <a:r>
              <a:rPr lang="en-US" dirty="0"/>
              <a:t>,</a:t>
            </a:r>
            <a:r>
              <a:rPr lang="en-US" i="1" dirty="0"/>
              <a:t>K</a:t>
            </a:r>
            <a:r>
              <a:rPr lang="en-US" dirty="0"/>
              <a:t>) is “halts” then </a:t>
            </a:r>
            <a:r>
              <a:rPr lang="en-US" i="1" dirty="0"/>
              <a:t>K</a:t>
            </a:r>
            <a:r>
              <a:rPr lang="en-US" dirty="0"/>
              <a:t>(</a:t>
            </a:r>
            <a:r>
              <a:rPr lang="en-US" i="1" dirty="0"/>
              <a:t>K</a:t>
            </a:r>
            <a:r>
              <a:rPr lang="en-US" dirty="0"/>
              <a:t>) loops forever. </a:t>
            </a:r>
            <a:r>
              <a:rPr lang="en-US" dirty="0">
                <a:solidFill>
                  <a:srgbClr val="B60000"/>
                </a:solidFill>
              </a:rPr>
              <a:t>A Contradiction.</a:t>
            </a:r>
          </a:p>
          <a:p>
            <a:r>
              <a:rPr lang="en-US" dirty="0"/>
              <a:t>Therefore, there can not be a procedure that can decide whether or not an arbitrary program halts. The halting problem is unsolvable.</a:t>
            </a:r>
          </a:p>
        </p:txBody>
      </p:sp>
    </p:spTree>
    <p:extLst>
      <p:ext uri="{BB962C8B-B14F-4D97-AF65-F5344CB8AC3E}">
        <p14:creationId xmlns:p14="http://schemas.microsoft.com/office/powerpoint/2010/main" val="2631702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The Growth of Functions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3.2</a:t>
            </a:r>
          </a:p>
        </p:txBody>
      </p:sp>
    </p:spTree>
    <p:extLst>
      <p:ext uri="{BB962C8B-B14F-4D97-AF65-F5344CB8AC3E}">
        <p14:creationId xmlns:p14="http://schemas.microsoft.com/office/powerpoint/2010/main" val="3524313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a:t>
            </a:r>
            <a:r>
              <a:rPr lang="en-IN" dirty="0" err="1"/>
              <a:t>Summarys</a:t>
            </a:r>
            <a:endParaRPr lang="en-IN" dirty="0"/>
          </a:p>
        </p:txBody>
      </p:sp>
      <p:sp>
        <p:nvSpPr>
          <p:cNvPr id="3" name="Content Placeholder 2"/>
          <p:cNvSpPr>
            <a:spLocks noGrp="1"/>
          </p:cNvSpPr>
          <p:nvPr>
            <p:ph idx="1"/>
          </p:nvPr>
        </p:nvSpPr>
        <p:spPr>
          <a:xfrm>
            <a:off x="457200" y="1295400"/>
            <a:ext cx="8229600" cy="1981200"/>
          </a:xfrm>
        </p:spPr>
        <p:txBody>
          <a:bodyPr/>
          <a:lstStyle/>
          <a:p>
            <a:pPr>
              <a:spcBef>
                <a:spcPts val="300"/>
              </a:spcBef>
            </a:pPr>
            <a:r>
              <a:rPr lang="en-US" dirty="0"/>
              <a:t>Big-O Notation</a:t>
            </a:r>
          </a:p>
          <a:p>
            <a:pPr>
              <a:spcBef>
                <a:spcPts val="300"/>
              </a:spcBef>
            </a:pPr>
            <a:r>
              <a:rPr lang="en-US" dirty="0"/>
              <a:t>Big-O Estimates for Important Functions</a:t>
            </a:r>
          </a:p>
          <a:p>
            <a:pPr>
              <a:spcBef>
                <a:spcPts val="300"/>
              </a:spcBef>
            </a:pPr>
            <a:r>
              <a:rPr lang="en-US" dirty="0"/>
              <a:t>Big-Omega and Big-Theta Notation</a:t>
            </a:r>
            <a:endParaRPr lang="en-IN" dirty="0"/>
          </a:p>
        </p:txBody>
      </p:sp>
      <p:pic>
        <p:nvPicPr>
          <p:cNvPr id="12" name="Picture 3" descr="A portrait of Edmund Landau."/>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dirty="0"/>
              <a:t>Edmund Landau</a:t>
            </a:r>
          </a:p>
          <a:p>
            <a:pPr>
              <a:spcBef>
                <a:spcPts val="0"/>
              </a:spcBef>
              <a:spcAft>
                <a:spcPts val="300"/>
              </a:spcAft>
            </a:pPr>
            <a:r>
              <a:rPr lang="en-US" sz="2000" dirty="0"/>
              <a:t>(</a:t>
            </a:r>
            <a:r>
              <a:rPr lang="en-US" sz="2000" dirty="0">
                <a:ea typeface="Cambria Math" pitchFamily="18" charset="0"/>
              </a:rPr>
              <a:t>1877-1938</a:t>
            </a:r>
            <a:r>
              <a:rPr lang="en-US" sz="2000" dirty="0"/>
              <a:t>)</a:t>
            </a:r>
          </a:p>
        </p:txBody>
      </p:sp>
      <p:pic>
        <p:nvPicPr>
          <p:cNvPr id="13" name="Picture 5" descr="A portrait of Paul Gustav Heinrich Bachman."/>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dirty="0"/>
              <a:t>Paul Gustav Heinrich Bachmann</a:t>
            </a:r>
          </a:p>
          <a:p>
            <a:pPr>
              <a:spcBef>
                <a:spcPts val="0"/>
              </a:spcBef>
              <a:spcAft>
                <a:spcPts val="300"/>
              </a:spcAft>
            </a:pPr>
            <a:r>
              <a:rPr lang="en-US" sz="2000" dirty="0"/>
              <a:t>(</a:t>
            </a:r>
            <a:r>
              <a:rPr lang="en-US" sz="2000" dirty="0">
                <a:ea typeface="Cambria Math" pitchFamily="18" charset="0"/>
              </a:rPr>
              <a:t>1837-1920</a:t>
            </a:r>
            <a:r>
              <a:rPr lang="en-US" sz="2000" dirty="0"/>
              <a:t>)</a:t>
            </a:r>
          </a:p>
        </p:txBody>
      </p:sp>
      <p:pic>
        <p:nvPicPr>
          <p:cNvPr id="14" name="Picture 7" descr="A portrait of Donald E. Knuth."/>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dirty="0"/>
              <a:t>Donald E. Knuth</a:t>
            </a:r>
          </a:p>
          <a:p>
            <a:pPr>
              <a:spcBef>
                <a:spcPts val="0"/>
              </a:spcBef>
              <a:spcAft>
                <a:spcPts val="300"/>
              </a:spcAft>
            </a:pPr>
            <a:r>
              <a:rPr lang="en-US" sz="2000" dirty="0"/>
              <a:t>(</a:t>
            </a:r>
            <a:r>
              <a:rPr lang="en-US" sz="2000" dirty="0">
                <a:ea typeface="Cambria Math" pitchFamily="18" charset="0"/>
              </a:rPr>
              <a:t>Born 1938</a:t>
            </a:r>
            <a:r>
              <a:rPr lang="en-US" sz="2000" dirty="0"/>
              <a:t>)</a:t>
            </a:r>
          </a:p>
        </p:txBody>
      </p:sp>
    </p:spTree>
    <p:extLst>
      <p:ext uri="{BB962C8B-B14F-4D97-AF65-F5344CB8AC3E}">
        <p14:creationId xmlns:p14="http://schemas.microsoft.com/office/powerpoint/2010/main" val="4010611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Growth of Functions</a:t>
            </a:r>
            <a:endParaRPr lang="en-US" dirty="0"/>
          </a:p>
        </p:txBody>
      </p:sp>
      <p:sp>
        <p:nvSpPr>
          <p:cNvPr id="3" name="Content Placeholder 2"/>
          <p:cNvSpPr>
            <a:spLocks noGrp="1"/>
          </p:cNvSpPr>
          <p:nvPr>
            <p:ph idx="1"/>
          </p:nvPr>
        </p:nvSpPr>
        <p:spPr>
          <a:xfrm>
            <a:off x="457200" y="1295400"/>
            <a:ext cx="8280000" cy="5257800"/>
          </a:xfrm>
        </p:spPr>
        <p:txBody>
          <a:bodyPr/>
          <a:lstStyle/>
          <a:p>
            <a:pPr>
              <a:spcBef>
                <a:spcPts val="300"/>
              </a:spcBef>
            </a:pPr>
            <a:r>
              <a:rPr lang="en-US" sz="2400" dirty="0"/>
              <a:t>In both computer science and in mathematics, there are many times when we care about how fast a function grows.</a:t>
            </a:r>
          </a:p>
          <a:p>
            <a:pPr>
              <a:spcBef>
                <a:spcPts val="300"/>
              </a:spcBef>
            </a:pPr>
            <a:r>
              <a:rPr lang="en-US" sz="2400" dirty="0"/>
              <a:t>In computer science, we want to understand how quickly an algorithm can solve a problem as the size of the input grows.</a:t>
            </a:r>
          </a:p>
          <a:p>
            <a:pPr lvl="1">
              <a:spcBef>
                <a:spcPts val="300"/>
              </a:spcBef>
            </a:pPr>
            <a:r>
              <a:rPr lang="en-US" sz="2000" dirty="0"/>
              <a:t>We can compare the efficiency of two different algorithms for solving the same problem.</a:t>
            </a:r>
          </a:p>
          <a:p>
            <a:pPr lvl="1">
              <a:spcBef>
                <a:spcPts val="300"/>
              </a:spcBef>
            </a:pPr>
            <a:r>
              <a:rPr lang="en-US" sz="2000" dirty="0"/>
              <a:t>We can also determine whether it is practical to use a particular algorithm as the input grows.</a:t>
            </a:r>
          </a:p>
          <a:p>
            <a:pPr lvl="1">
              <a:spcBef>
                <a:spcPts val="300"/>
              </a:spcBef>
            </a:pPr>
            <a:r>
              <a:rPr lang="en-US" sz="2000" dirty="0"/>
              <a:t>We’ll study these questions in Section </a:t>
            </a:r>
            <a:r>
              <a:rPr lang="en-US" sz="2000" dirty="0">
                <a:ea typeface="Cambria Math" pitchFamily="18" charset="0"/>
              </a:rPr>
              <a:t>3.3</a:t>
            </a:r>
            <a:r>
              <a:rPr lang="en-US" sz="2000" dirty="0"/>
              <a:t>.</a:t>
            </a:r>
          </a:p>
          <a:p>
            <a:pPr>
              <a:spcBef>
                <a:spcPts val="300"/>
              </a:spcBef>
            </a:pPr>
            <a:r>
              <a:rPr lang="en-US" sz="2400" dirty="0"/>
              <a:t>Two of the areas of mathematics where questions about the growth of functions are studied are:</a:t>
            </a:r>
          </a:p>
          <a:p>
            <a:pPr lvl="1">
              <a:spcBef>
                <a:spcPts val="300"/>
              </a:spcBef>
            </a:pPr>
            <a:r>
              <a:rPr lang="en-US" sz="2000" dirty="0"/>
              <a:t>number theory (covered in Chapter </a:t>
            </a:r>
            <a:r>
              <a:rPr lang="en-US" sz="2000" dirty="0">
                <a:ea typeface="Cambria Math" pitchFamily="18" charset="0"/>
              </a:rPr>
              <a:t>4</a:t>
            </a:r>
            <a:r>
              <a:rPr lang="en-US" sz="2000" dirty="0"/>
              <a:t>)</a:t>
            </a:r>
          </a:p>
          <a:p>
            <a:pPr lvl="1">
              <a:spcBef>
                <a:spcPts val="300"/>
              </a:spcBef>
            </a:pPr>
            <a:r>
              <a:rPr lang="en-US" sz="2000" dirty="0" err="1"/>
              <a:t>combinatorics</a:t>
            </a:r>
            <a:r>
              <a:rPr lang="en-US" sz="2000" dirty="0"/>
              <a:t> (covered in Chapters 6 and 8)</a:t>
            </a:r>
          </a:p>
        </p:txBody>
      </p:sp>
    </p:spTree>
    <p:extLst>
      <p:ext uri="{BB962C8B-B14F-4D97-AF65-F5344CB8AC3E}">
        <p14:creationId xmlns:p14="http://schemas.microsoft.com/office/powerpoint/2010/main" val="2692509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a:t>
            </a:r>
            <a:r>
              <a:rPr lang="en-IN" i="1" dirty="0"/>
              <a:t>O</a:t>
            </a:r>
            <a:r>
              <a:rPr lang="en-IN" dirty="0"/>
              <a:t> Notation</a:t>
            </a:r>
            <a:r>
              <a:rPr lang="en-IN" sz="1500" dirty="0"/>
              <a:t> 1</a:t>
            </a:r>
          </a:p>
        </p:txBody>
      </p:sp>
      <p:sp>
        <p:nvSpPr>
          <p:cNvPr id="3" name="Content Placeholder 2"/>
          <p:cNvSpPr>
            <a:spLocks noGrp="1"/>
          </p:cNvSpPr>
          <p:nvPr>
            <p:ph idx="1"/>
          </p:nvPr>
        </p:nvSpPr>
        <p:spPr>
          <a:xfrm>
            <a:off x="457200" y="1295400"/>
            <a:ext cx="8388000" cy="1371600"/>
          </a:xfrm>
        </p:spPr>
        <p:txBody>
          <a:bodyPr/>
          <a:lstStyle/>
          <a:p>
            <a:pPr>
              <a:spcBef>
                <a:spcPts val="300"/>
              </a:spcBef>
            </a:pPr>
            <a:r>
              <a:rPr lang="en-US" sz="2600" b="1" dirty="0"/>
              <a:t>Definition</a:t>
            </a:r>
            <a:r>
              <a:rPr lang="en-US" sz="2600" dirty="0"/>
              <a:t>: Let </a:t>
            </a:r>
            <a:r>
              <a:rPr lang="en-US" sz="2600" i="1" dirty="0"/>
              <a:t>f</a:t>
            </a:r>
            <a:r>
              <a:rPr lang="en-US" sz="2600" dirty="0"/>
              <a:t> and </a:t>
            </a:r>
            <a:r>
              <a:rPr lang="en-US" sz="2600" i="1" dirty="0"/>
              <a:t>g</a:t>
            </a:r>
            <a:r>
              <a:rPr lang="en-US" sz="2600" dirty="0"/>
              <a:t> be functions from the set of integers or the set of real numbers to the set of real numbers. We say that </a:t>
            </a:r>
            <a:r>
              <a:rPr lang="en-US" sz="2600" i="1" dirty="0"/>
              <a:t>f</a:t>
            </a:r>
            <a:r>
              <a:rPr lang="en-US" sz="2600" dirty="0"/>
              <a:t>(</a:t>
            </a:r>
            <a:r>
              <a:rPr lang="en-US" sz="2600" i="1" dirty="0"/>
              <a:t>x</a:t>
            </a:r>
            <a:r>
              <a:rPr lang="en-US" sz="2600" dirty="0"/>
              <a:t>) is </a:t>
            </a:r>
            <a:r>
              <a:rPr lang="en-US" sz="2600" i="1" dirty="0"/>
              <a:t>O</a:t>
            </a:r>
            <a:r>
              <a:rPr lang="en-US" sz="2600" dirty="0"/>
              <a:t>(</a:t>
            </a:r>
            <a:r>
              <a:rPr lang="en-US" sz="2600" i="1" dirty="0"/>
              <a:t>g</a:t>
            </a:r>
            <a:r>
              <a:rPr lang="en-US" sz="2600" dirty="0"/>
              <a:t>(</a:t>
            </a:r>
            <a:r>
              <a:rPr lang="en-US" sz="2600" i="1" dirty="0"/>
              <a:t>x</a:t>
            </a:r>
            <a:r>
              <a:rPr lang="en-US" sz="2600" dirty="0"/>
              <a:t>)) if there are constants </a:t>
            </a:r>
            <a:r>
              <a:rPr lang="en-US" sz="2600" i="1" dirty="0"/>
              <a:t>C</a:t>
            </a:r>
            <a:r>
              <a:rPr lang="en-US" sz="2600" dirty="0"/>
              <a:t> and </a:t>
            </a:r>
            <a:r>
              <a:rPr lang="en-US" sz="2600" i="1" dirty="0"/>
              <a:t>k</a:t>
            </a:r>
            <a:r>
              <a:rPr lang="en-US" sz="2600" dirty="0"/>
              <a:t> such that</a:t>
            </a:r>
          </a:p>
        </p:txBody>
      </p:sp>
      <p:graphicFrame>
        <p:nvGraphicFramePr>
          <p:cNvPr id="7" name="Object 3"/>
          <p:cNvGraphicFramePr>
            <a:graphicFrameLocks noChangeAspect="1"/>
          </p:cNvGraphicFramePr>
          <p:nvPr>
            <p:extLst>
              <p:ext uri="{D42A27DB-BD31-4B8C-83A1-F6EECF244321}">
                <p14:modId xmlns:p14="http://schemas.microsoft.com/office/powerpoint/2010/main" val="3886678604"/>
              </p:ext>
            </p:extLst>
          </p:nvPr>
        </p:nvGraphicFramePr>
        <p:xfrm>
          <a:off x="2438400" y="2971800"/>
          <a:ext cx="2438400" cy="482600"/>
        </p:xfrm>
        <a:graphic>
          <a:graphicData uri="http://schemas.openxmlformats.org/presentationml/2006/ole">
            <mc:AlternateContent xmlns:mc="http://schemas.openxmlformats.org/markup-compatibility/2006">
              <mc:Choice xmlns:v="urn:schemas-microsoft-com:vml" Requires="v">
                <p:oleObj spid="_x0000_s86333" name="Equation" r:id="rId3" imgW="1218960" imgH="241200" progId="Equation.DSMT4">
                  <p:embed/>
                </p:oleObj>
              </mc:Choice>
              <mc:Fallback>
                <p:oleObj name="Equation" r:id="rId3" imgW="1218960" imgH="241200" progId="Equation.DSMT4">
                  <p:embed/>
                  <p:pic>
                    <p:nvPicPr>
                      <p:cNvPr id="7" name="Object 3"/>
                      <p:cNvPicPr/>
                      <p:nvPr/>
                    </p:nvPicPr>
                    <p:blipFill>
                      <a:blip r:embed="rId4"/>
                      <a:stretch>
                        <a:fillRect/>
                      </a:stretch>
                    </p:blipFill>
                    <p:spPr>
                      <a:xfrm>
                        <a:off x="2438400" y="2971800"/>
                        <a:ext cx="2438400" cy="48260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388000" cy="2362200"/>
          </a:xfrm>
        </p:spPr>
        <p:txBody>
          <a:bodyPr/>
          <a:lstStyle/>
          <a:p>
            <a:pPr>
              <a:spcBef>
                <a:spcPts val="300"/>
              </a:spcBef>
            </a:pPr>
            <a:r>
              <a:rPr lang="en-US" sz="2600" dirty="0"/>
              <a:t>whenever  </a:t>
            </a:r>
            <a:r>
              <a:rPr lang="en-US" sz="2600" i="1" dirty="0"/>
              <a:t>x</a:t>
            </a:r>
            <a:r>
              <a:rPr lang="en-US" sz="2600" dirty="0"/>
              <a:t> &gt; </a:t>
            </a:r>
            <a:r>
              <a:rPr lang="en-US" sz="2600" i="1" dirty="0"/>
              <a:t>k</a:t>
            </a:r>
            <a:r>
              <a:rPr lang="en-US" sz="2600" dirty="0"/>
              <a:t>. (illustration on next slide)</a:t>
            </a:r>
          </a:p>
          <a:p>
            <a:pPr>
              <a:spcBef>
                <a:spcPts val="300"/>
              </a:spcBef>
            </a:pPr>
            <a:r>
              <a:rPr lang="en-US" sz="2600" dirty="0"/>
              <a:t>This is read as “</a:t>
            </a:r>
            <a:r>
              <a:rPr lang="en-US" sz="2600" i="1" dirty="0"/>
              <a:t>f</a:t>
            </a:r>
            <a:r>
              <a:rPr lang="en-US" sz="2600" dirty="0"/>
              <a:t>(</a:t>
            </a:r>
            <a:r>
              <a:rPr lang="en-US" sz="2600" i="1" dirty="0"/>
              <a:t>x</a:t>
            </a:r>
            <a:r>
              <a:rPr lang="en-US" sz="2600" dirty="0"/>
              <a:t>) is big-</a:t>
            </a:r>
            <a:r>
              <a:rPr lang="en-US" sz="2600" i="1" dirty="0"/>
              <a:t>O</a:t>
            </a:r>
            <a:r>
              <a:rPr lang="en-US" sz="2600" dirty="0"/>
              <a:t> of </a:t>
            </a:r>
            <a:r>
              <a:rPr lang="en-US" sz="2600" i="1" dirty="0"/>
              <a:t>g</a:t>
            </a:r>
            <a:r>
              <a:rPr lang="en-US" sz="2600" dirty="0"/>
              <a:t>(</a:t>
            </a:r>
            <a:r>
              <a:rPr lang="en-US" sz="2600" i="1" dirty="0"/>
              <a:t>x</a:t>
            </a:r>
            <a:r>
              <a:rPr lang="en-US" sz="2600" dirty="0"/>
              <a:t>)” or   “</a:t>
            </a:r>
            <a:r>
              <a:rPr lang="en-US" sz="2600" i="1" dirty="0"/>
              <a:t>g</a:t>
            </a:r>
            <a:r>
              <a:rPr lang="en-US" sz="2600" dirty="0"/>
              <a:t> asymptotically dominates </a:t>
            </a:r>
            <a:r>
              <a:rPr lang="en-US" sz="2600" i="1" dirty="0"/>
              <a:t>f</a:t>
            </a:r>
            <a:r>
              <a:rPr lang="en-US" sz="2600" dirty="0"/>
              <a:t>.”</a:t>
            </a:r>
          </a:p>
          <a:p>
            <a:pPr>
              <a:spcBef>
                <a:spcPts val="300"/>
              </a:spcBef>
            </a:pPr>
            <a:r>
              <a:rPr lang="en-US" sz="2600" dirty="0"/>
              <a:t>The constants C and k are called </a:t>
            </a:r>
            <a:r>
              <a:rPr lang="en-US" sz="2600" i="1" dirty="0"/>
              <a:t>witnesses</a:t>
            </a:r>
            <a:r>
              <a:rPr lang="en-US" sz="2600" dirty="0"/>
              <a:t> to the relationship </a:t>
            </a:r>
            <a:r>
              <a:rPr lang="en-US" sz="2600" i="1" dirty="0"/>
              <a:t>f</a:t>
            </a:r>
            <a:r>
              <a:rPr lang="en-US" sz="2600" dirty="0"/>
              <a:t>(</a:t>
            </a:r>
            <a:r>
              <a:rPr lang="en-US" sz="2600" i="1" dirty="0"/>
              <a:t>x</a:t>
            </a:r>
            <a:r>
              <a:rPr lang="en-US" sz="2600" dirty="0"/>
              <a:t>) is </a:t>
            </a:r>
            <a:r>
              <a:rPr lang="en-US" sz="2600" i="1" dirty="0"/>
              <a:t>O</a:t>
            </a:r>
            <a:r>
              <a:rPr lang="en-US" sz="2600" dirty="0"/>
              <a:t>(</a:t>
            </a:r>
            <a:r>
              <a:rPr lang="en-US" sz="2600" i="1" dirty="0"/>
              <a:t>g</a:t>
            </a:r>
            <a:r>
              <a:rPr lang="en-US" sz="2600" dirty="0"/>
              <a:t>(</a:t>
            </a:r>
            <a:r>
              <a:rPr lang="en-US" sz="2600" i="1" dirty="0"/>
              <a:t>x</a:t>
            </a:r>
            <a:r>
              <a:rPr lang="en-US" sz="2600" dirty="0"/>
              <a:t>)). Only one pair of witnesses is needed.</a:t>
            </a:r>
            <a:endParaRPr lang="en-IN" sz="2600" dirty="0"/>
          </a:p>
        </p:txBody>
      </p:sp>
    </p:spTree>
    <p:extLst>
      <p:ext uri="{BB962C8B-B14F-4D97-AF65-F5344CB8AC3E}">
        <p14:creationId xmlns:p14="http://schemas.microsoft.com/office/powerpoint/2010/main" val="2337254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Illustration of Big-</a:t>
            </a:r>
            <a:r>
              <a:rPr lang="en-IN" i="1" dirty="0"/>
              <a:t>O</a:t>
            </a:r>
            <a:r>
              <a:rPr lang="en-IN" dirty="0"/>
              <a:t> Notation</a:t>
            </a:r>
            <a:r>
              <a:rPr lang="en-IN" sz="1500" dirty="0"/>
              <a:t> 1</a:t>
            </a:r>
          </a:p>
        </p:txBody>
      </p:sp>
      <p:pic>
        <p:nvPicPr>
          <p:cNvPr id="7" name="Picture 2" descr="3 curves illustrate that the function f(x) is O(g(x))."/>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6676" y="1642179"/>
            <a:ext cx="7470648" cy="41056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3"/>
          <p:cNvGraphicFramePr>
            <a:graphicFrameLocks noChangeAspect="1"/>
          </p:cNvGraphicFramePr>
          <p:nvPr>
            <p:extLst>
              <p:ext uri="{D42A27DB-BD31-4B8C-83A1-F6EECF244321}">
                <p14:modId xmlns:p14="http://schemas.microsoft.com/office/powerpoint/2010/main" val="637664202"/>
              </p:ext>
            </p:extLst>
          </p:nvPr>
        </p:nvGraphicFramePr>
        <p:xfrm>
          <a:off x="5372100" y="1665288"/>
          <a:ext cx="2571300" cy="603000"/>
        </p:xfrm>
        <a:graphic>
          <a:graphicData uri="http://schemas.openxmlformats.org/presentationml/2006/ole">
            <mc:AlternateContent xmlns:mc="http://schemas.openxmlformats.org/markup-compatibility/2006">
              <mc:Choice xmlns:v="urn:schemas-microsoft-com:vml" Requires="v">
                <p:oleObj spid="_x0000_s87355" name="Equation" r:id="rId4" imgW="1028520" imgH="241200" progId="Equation.DSMT4">
                  <p:embed/>
                </p:oleObj>
              </mc:Choice>
              <mc:Fallback>
                <p:oleObj name="Equation" r:id="rId4" imgW="1028520" imgH="241200" progId="Equation.DSMT4">
                  <p:embed/>
                  <p:pic>
                    <p:nvPicPr>
                      <p:cNvPr id="7" name="Object 3"/>
                      <p:cNvPicPr/>
                      <p:nvPr/>
                    </p:nvPicPr>
                    <p:blipFill>
                      <a:blip r:embed="rId5"/>
                      <a:stretch>
                        <a:fillRect/>
                      </a:stretch>
                    </p:blipFill>
                    <p:spPr>
                      <a:xfrm>
                        <a:off x="5372100" y="1665288"/>
                        <a:ext cx="2571300" cy="603000"/>
                      </a:xfrm>
                      <a:prstGeom prst="rect">
                        <a:avLst/>
                      </a:prstGeom>
                    </p:spPr>
                  </p:pic>
                </p:oleObj>
              </mc:Fallback>
            </mc:AlternateContent>
          </a:graphicData>
        </a:graphic>
      </p:graphicFrame>
      <p:sp>
        <p:nvSpPr>
          <p:cNvPr id="6" name="Text Placeholder 4"/>
          <p:cNvSpPr>
            <a:spLocks noGrp="1"/>
          </p:cNvSpPr>
          <p:nvPr>
            <p:ph type="body" sz="quarter" idx="12"/>
          </p:nvPr>
        </p:nvSpPr>
        <p:spPr>
          <a:xfrm>
            <a:off x="3467512" y="6477000"/>
            <a:ext cx="2208976" cy="183600"/>
          </a:xfrm>
        </p:spPr>
        <p:txBody>
          <a:bodyPr/>
          <a:lstStyle/>
          <a:p>
            <a:pPr lvl="0"/>
            <a:r>
              <a:rPr lang="en-IN" sz="1200" dirty="0">
                <a:solidFill>
                  <a:prstClr val="black"/>
                </a:solidFill>
                <a:hlinkClick r:id="rId6" action="ppaction://hlinksldjump"/>
              </a:rPr>
              <a:t>Jump to long description</a:t>
            </a:r>
            <a:endParaRPr lang="en-IN" sz="1200" dirty="0">
              <a:solidFill>
                <a:prstClr val="black"/>
              </a:solidFill>
              <a:hlinkClick r:id="rId7" action="ppaction://hlinksldjump"/>
            </a:endParaRPr>
          </a:p>
        </p:txBody>
      </p:sp>
    </p:spTree>
    <p:extLst>
      <p:ext uri="{BB962C8B-B14F-4D97-AF65-F5344CB8AC3E}">
        <p14:creationId xmlns:p14="http://schemas.microsoft.com/office/powerpoint/2010/main" val="3486303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Important Points about Big-</a:t>
            </a:r>
            <a:r>
              <a:rPr lang="en-IN" i="1" dirty="0"/>
              <a:t>O</a:t>
            </a:r>
            <a:r>
              <a:rPr lang="en-IN" dirty="0"/>
              <a:t> Notation</a:t>
            </a:r>
            <a:endParaRPr lang="en-US" dirty="0"/>
          </a:p>
        </p:txBody>
      </p:sp>
      <p:sp>
        <p:nvSpPr>
          <p:cNvPr id="3" name="Content Placeholder 2"/>
          <p:cNvSpPr>
            <a:spLocks noGrp="1"/>
          </p:cNvSpPr>
          <p:nvPr>
            <p:ph idx="1"/>
          </p:nvPr>
        </p:nvSpPr>
        <p:spPr>
          <a:xfrm>
            <a:off x="457200" y="1295400"/>
            <a:ext cx="8316000" cy="5257800"/>
          </a:xfrm>
        </p:spPr>
        <p:txBody>
          <a:bodyPr/>
          <a:lstStyle/>
          <a:p>
            <a:r>
              <a:rPr lang="en-US" sz="2400" dirty="0"/>
              <a:t>If one pair of witnesses is found, then there are infinitely many pairs. We can always make the </a:t>
            </a:r>
            <a:r>
              <a:rPr lang="en-US" sz="2400" i="1" dirty="0"/>
              <a:t>k</a:t>
            </a:r>
            <a:r>
              <a:rPr lang="en-US" sz="2400" dirty="0"/>
              <a:t> or the </a:t>
            </a:r>
            <a:r>
              <a:rPr lang="en-US" sz="2400" i="1" dirty="0"/>
              <a:t>C</a:t>
            </a:r>
            <a:r>
              <a:rPr lang="en-US" sz="2400" dirty="0"/>
              <a:t> larger and still maintain the inequality					. </a:t>
            </a:r>
          </a:p>
          <a:p>
            <a:pPr lvl="1"/>
            <a:r>
              <a:rPr lang="en-US" sz="2000" dirty="0"/>
              <a:t>Any pair </a:t>
            </a:r>
            <a:r>
              <a:rPr lang="en-US" sz="2000" i="1" dirty="0"/>
              <a:t>C</a:t>
            </a:r>
            <a:r>
              <a:rPr lang="en-US" sz="2000" i="1" dirty="0">
                <a:ea typeface="Cambria Math"/>
              </a:rPr>
              <a:t> </a:t>
            </a:r>
            <a:r>
              <a:rPr lang="en-US" sz="2000" dirty="0">
                <a:ea typeface="Cambria Math"/>
              </a:rPr>
              <a:t>̍</a:t>
            </a:r>
            <a:r>
              <a:rPr lang="en-US" sz="2000" dirty="0"/>
              <a:t> and </a:t>
            </a:r>
            <a:r>
              <a:rPr lang="en-US" sz="2000" i="1" dirty="0"/>
              <a:t>k</a:t>
            </a:r>
            <a:r>
              <a:rPr lang="en-US" sz="2000" i="1" dirty="0">
                <a:ea typeface="Cambria Math"/>
              </a:rPr>
              <a:t>̍</a:t>
            </a:r>
            <a:r>
              <a:rPr lang="en-US" sz="2000" dirty="0"/>
              <a:t> where </a:t>
            </a:r>
            <a:r>
              <a:rPr lang="en-US" sz="2000" i="1" dirty="0"/>
              <a:t>C</a:t>
            </a:r>
            <a:r>
              <a:rPr lang="en-US" sz="2000" dirty="0"/>
              <a:t> &lt; </a:t>
            </a:r>
            <a:r>
              <a:rPr lang="en-US" sz="2000" i="1" dirty="0"/>
              <a:t>C</a:t>
            </a:r>
            <a:r>
              <a:rPr lang="en-US" sz="2000" i="1" dirty="0">
                <a:ea typeface="Cambria Math"/>
              </a:rPr>
              <a:t>̍</a:t>
            </a:r>
            <a:r>
              <a:rPr lang="en-US" sz="2000" dirty="0"/>
              <a:t> and </a:t>
            </a:r>
            <a:r>
              <a:rPr lang="en-US" sz="2000" i="1" dirty="0"/>
              <a:t>k</a:t>
            </a:r>
            <a:r>
              <a:rPr lang="en-US" sz="2000" dirty="0"/>
              <a:t> &lt; </a:t>
            </a:r>
            <a:r>
              <a:rPr lang="en-US" sz="2000" i="1" dirty="0"/>
              <a:t>k </a:t>
            </a:r>
            <a:r>
              <a:rPr lang="en-US" sz="2000" dirty="0">
                <a:ea typeface="Cambria Math"/>
              </a:rPr>
              <a:t>̍</a:t>
            </a:r>
            <a:r>
              <a:rPr lang="en-US" sz="2000" dirty="0"/>
              <a:t> is also a pair of witnesses since  							whenever </a:t>
            </a:r>
            <a:r>
              <a:rPr lang="en-US" sz="2000" i="1" dirty="0"/>
              <a:t>x</a:t>
            </a:r>
            <a:r>
              <a:rPr lang="en-US" sz="2000" dirty="0"/>
              <a:t> &gt; </a:t>
            </a:r>
            <a:r>
              <a:rPr lang="en-US" sz="2000" i="1" dirty="0"/>
              <a:t>k</a:t>
            </a:r>
            <a:r>
              <a:rPr lang="en-US" sz="2000" i="1" dirty="0">
                <a:ea typeface="Cambria Math"/>
              </a:rPr>
              <a:t>̍</a:t>
            </a:r>
            <a:r>
              <a:rPr lang="en-US" sz="2000" i="1" dirty="0"/>
              <a:t> </a:t>
            </a:r>
            <a:r>
              <a:rPr lang="en-US" sz="2000" dirty="0"/>
              <a:t>&gt; </a:t>
            </a:r>
            <a:r>
              <a:rPr lang="en-US" sz="2000" i="1" dirty="0"/>
              <a:t>k</a:t>
            </a:r>
            <a:r>
              <a:rPr lang="en-US" sz="2000" dirty="0"/>
              <a:t>.</a:t>
            </a:r>
          </a:p>
          <a:p>
            <a:r>
              <a:rPr lang="en-US" sz="2000" dirty="0"/>
              <a:t>You may see “ </a:t>
            </a:r>
            <a:r>
              <a:rPr lang="en-US" sz="2000" i="1" dirty="0"/>
              <a:t>f</a:t>
            </a:r>
            <a:r>
              <a:rPr lang="en-US" sz="2000" dirty="0"/>
              <a:t>(</a:t>
            </a:r>
            <a:r>
              <a:rPr lang="en-US" sz="2000" i="1" dirty="0"/>
              <a:t>x</a:t>
            </a:r>
            <a:r>
              <a:rPr lang="en-US" sz="2000" dirty="0"/>
              <a:t>) = </a:t>
            </a:r>
            <a:r>
              <a:rPr lang="en-US" sz="2000" i="1" dirty="0"/>
              <a:t>O</a:t>
            </a:r>
            <a:r>
              <a:rPr lang="en-US" sz="2000" dirty="0"/>
              <a:t>(</a:t>
            </a:r>
            <a:r>
              <a:rPr lang="en-US" sz="2000" i="1" dirty="0"/>
              <a:t>g</a:t>
            </a:r>
            <a:r>
              <a:rPr lang="en-US" sz="2000" dirty="0"/>
              <a:t>(</a:t>
            </a:r>
            <a:r>
              <a:rPr lang="en-US" sz="2000" i="1" dirty="0"/>
              <a:t>x</a:t>
            </a:r>
            <a:r>
              <a:rPr lang="en-US" sz="2000" dirty="0"/>
              <a:t>))” instead of “ </a:t>
            </a:r>
            <a:r>
              <a:rPr lang="en-US" sz="2000" i="1" dirty="0"/>
              <a:t>f</a:t>
            </a:r>
            <a:r>
              <a:rPr lang="en-US" sz="2000" dirty="0"/>
              <a:t>(</a:t>
            </a:r>
            <a:r>
              <a:rPr lang="en-US" sz="2000" i="1" dirty="0"/>
              <a:t>x</a:t>
            </a:r>
            <a:r>
              <a:rPr lang="en-US" sz="2000" dirty="0"/>
              <a:t>) is </a:t>
            </a:r>
            <a:r>
              <a:rPr lang="en-US" sz="2000" i="1" dirty="0"/>
              <a:t>O</a:t>
            </a:r>
            <a:r>
              <a:rPr lang="en-US" sz="2000" dirty="0"/>
              <a:t>(</a:t>
            </a:r>
            <a:r>
              <a:rPr lang="en-US" sz="2000" i="1" dirty="0"/>
              <a:t>g</a:t>
            </a:r>
            <a:r>
              <a:rPr lang="en-US" sz="2000" dirty="0"/>
              <a:t>(</a:t>
            </a:r>
            <a:r>
              <a:rPr lang="en-US" sz="2000" i="1" dirty="0"/>
              <a:t>x</a:t>
            </a:r>
            <a:r>
              <a:rPr lang="en-US" sz="2000" dirty="0"/>
              <a:t>)).”  </a:t>
            </a:r>
          </a:p>
          <a:p>
            <a:pPr lvl="1"/>
            <a:r>
              <a:rPr lang="en-US" sz="2000" dirty="0"/>
              <a:t>But this is an abuse of the equals sign since the meaning is that there is an inequality relating the values of </a:t>
            </a:r>
            <a:r>
              <a:rPr lang="en-US" sz="2000" i="1" dirty="0"/>
              <a:t>f</a:t>
            </a:r>
            <a:r>
              <a:rPr lang="en-US" sz="2000" dirty="0"/>
              <a:t> and </a:t>
            </a:r>
            <a:r>
              <a:rPr lang="en-US" sz="2000" i="1" dirty="0"/>
              <a:t>g</a:t>
            </a:r>
            <a:r>
              <a:rPr lang="en-US" sz="2000" dirty="0"/>
              <a:t>, for sufficiently large values of x. </a:t>
            </a:r>
          </a:p>
          <a:p>
            <a:pPr lvl="1"/>
            <a:r>
              <a:rPr lang="en-US" sz="2000" dirty="0"/>
              <a:t>It is ok to write </a:t>
            </a:r>
            <a:r>
              <a:rPr lang="en-US" sz="2000" i="1" dirty="0"/>
              <a:t>f</a:t>
            </a:r>
            <a:r>
              <a:rPr lang="en-US" sz="2000" dirty="0"/>
              <a:t>(</a:t>
            </a:r>
            <a:r>
              <a:rPr lang="en-US" sz="2000" i="1" dirty="0"/>
              <a:t>x</a:t>
            </a:r>
            <a:r>
              <a:rPr lang="en-US" sz="2000" dirty="0"/>
              <a:t>) </a:t>
            </a:r>
            <a:r>
              <a:rPr lang="en-US" sz="2000" dirty="0">
                <a:ea typeface="Cambria Math"/>
              </a:rPr>
              <a:t>∊</a:t>
            </a:r>
            <a:r>
              <a:rPr lang="en-US" sz="2000" dirty="0"/>
              <a:t> </a:t>
            </a:r>
            <a:r>
              <a:rPr lang="en-US" sz="2000" i="1" dirty="0"/>
              <a:t>O</a:t>
            </a:r>
            <a:r>
              <a:rPr lang="en-US" sz="2000" dirty="0"/>
              <a:t>(</a:t>
            </a:r>
            <a:r>
              <a:rPr lang="en-US" sz="2000" i="1" dirty="0"/>
              <a:t>g</a:t>
            </a:r>
            <a:r>
              <a:rPr lang="en-US" sz="2000" dirty="0"/>
              <a:t>(</a:t>
            </a:r>
            <a:r>
              <a:rPr lang="en-US" sz="2000" i="1" dirty="0"/>
              <a:t>x</a:t>
            </a:r>
            <a:r>
              <a:rPr lang="en-US" sz="2000" dirty="0"/>
              <a:t>)), because </a:t>
            </a:r>
            <a:r>
              <a:rPr lang="en-US" sz="2000" i="1" dirty="0"/>
              <a:t>O</a:t>
            </a:r>
            <a:r>
              <a:rPr lang="en-US" sz="2000" dirty="0"/>
              <a:t>(</a:t>
            </a:r>
            <a:r>
              <a:rPr lang="en-US" sz="2000" i="1" dirty="0"/>
              <a:t>g</a:t>
            </a:r>
            <a:r>
              <a:rPr lang="en-US" sz="2000" dirty="0"/>
              <a:t>(</a:t>
            </a:r>
            <a:r>
              <a:rPr lang="en-US" sz="2000" i="1" dirty="0"/>
              <a:t>x</a:t>
            </a:r>
            <a:r>
              <a:rPr lang="en-US" sz="2000" dirty="0"/>
              <a:t>)) represents the set of functions that are </a:t>
            </a:r>
            <a:r>
              <a:rPr lang="en-US" sz="2000" i="1" dirty="0"/>
              <a:t>O</a:t>
            </a:r>
            <a:r>
              <a:rPr lang="en-US" sz="2000" dirty="0"/>
              <a:t>(</a:t>
            </a:r>
            <a:r>
              <a:rPr lang="en-US" sz="2000" i="1" dirty="0"/>
              <a:t>g</a:t>
            </a:r>
            <a:r>
              <a:rPr lang="en-US" sz="2000" dirty="0"/>
              <a:t>(</a:t>
            </a:r>
            <a:r>
              <a:rPr lang="en-US" sz="2000" i="1" dirty="0"/>
              <a:t>x</a:t>
            </a:r>
            <a:r>
              <a:rPr lang="en-US" sz="2000" dirty="0"/>
              <a:t>)).</a:t>
            </a:r>
          </a:p>
          <a:p>
            <a:r>
              <a:rPr lang="en-US" sz="2400" dirty="0"/>
              <a:t>Usually, we will drop the absolute value sign since we will always deal with functions that take on positive values.</a:t>
            </a:r>
          </a:p>
        </p:txBody>
      </p:sp>
      <p:graphicFrame>
        <p:nvGraphicFramePr>
          <p:cNvPr id="4" name="Object 3"/>
          <p:cNvGraphicFramePr>
            <a:graphicFrameLocks noChangeAspect="1"/>
          </p:cNvGraphicFramePr>
          <p:nvPr>
            <p:extLst>
              <p:ext uri="{D42A27DB-BD31-4B8C-83A1-F6EECF244321}">
                <p14:modId xmlns:p14="http://schemas.microsoft.com/office/powerpoint/2010/main" val="4256886201"/>
              </p:ext>
            </p:extLst>
          </p:nvPr>
        </p:nvGraphicFramePr>
        <p:xfrm>
          <a:off x="2328333" y="2110467"/>
          <a:ext cx="1828440" cy="361800"/>
        </p:xfrm>
        <a:graphic>
          <a:graphicData uri="http://schemas.openxmlformats.org/presentationml/2006/ole">
            <mc:AlternateContent xmlns:mc="http://schemas.openxmlformats.org/markup-compatibility/2006">
              <mc:Choice xmlns:v="urn:schemas-microsoft-com:vml" Requires="v">
                <p:oleObj spid="_x0000_s88684" name="Equation" r:id="rId3" imgW="1218960" imgH="241200" progId="Equation.DSMT4">
                  <p:embed/>
                </p:oleObj>
              </mc:Choice>
              <mc:Fallback>
                <p:oleObj name="Equation" r:id="rId3" imgW="1218960" imgH="241200" progId="Equation.DSMT4">
                  <p:embed/>
                  <p:pic>
                    <p:nvPicPr>
                      <p:cNvPr id="7" name="Object 3"/>
                      <p:cNvPicPr/>
                      <p:nvPr/>
                    </p:nvPicPr>
                    <p:blipFill>
                      <a:blip r:embed="rId4"/>
                      <a:stretch>
                        <a:fillRect/>
                      </a:stretch>
                    </p:blipFill>
                    <p:spPr>
                      <a:xfrm>
                        <a:off x="2328333" y="2110467"/>
                        <a:ext cx="1828440" cy="361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27201991"/>
              </p:ext>
            </p:extLst>
          </p:nvPr>
        </p:nvGraphicFramePr>
        <p:xfrm>
          <a:off x="1125360" y="2971800"/>
          <a:ext cx="2952750" cy="361950"/>
        </p:xfrm>
        <a:graphic>
          <a:graphicData uri="http://schemas.openxmlformats.org/presentationml/2006/ole">
            <mc:AlternateContent xmlns:mc="http://schemas.openxmlformats.org/markup-compatibility/2006">
              <mc:Choice xmlns:v="urn:schemas-microsoft-com:vml" Requires="v">
                <p:oleObj spid="_x0000_s88685" name="Equation" r:id="rId5" imgW="1968480" imgH="241200" progId="Equation.DSMT4">
                  <p:embed/>
                </p:oleObj>
              </mc:Choice>
              <mc:Fallback>
                <p:oleObj name="Equation" r:id="rId5" imgW="1968480" imgH="241200" progId="Equation.DSMT4">
                  <p:embed/>
                  <p:pic>
                    <p:nvPicPr>
                      <p:cNvPr id="4" name="Object 3"/>
                      <p:cNvPicPr/>
                      <p:nvPr/>
                    </p:nvPicPr>
                    <p:blipFill>
                      <a:blip r:embed="rId6"/>
                      <a:stretch>
                        <a:fillRect/>
                      </a:stretch>
                    </p:blipFill>
                    <p:spPr>
                      <a:xfrm>
                        <a:off x="1125360" y="2971800"/>
                        <a:ext cx="2952750" cy="361950"/>
                      </a:xfrm>
                      <a:prstGeom prst="rect">
                        <a:avLst/>
                      </a:prstGeom>
                    </p:spPr>
                  </p:pic>
                </p:oleObj>
              </mc:Fallback>
            </mc:AlternateContent>
          </a:graphicData>
        </a:graphic>
      </p:graphicFrame>
    </p:spTree>
    <p:extLst>
      <p:ext uri="{BB962C8B-B14F-4D97-AF65-F5344CB8AC3E}">
        <p14:creationId xmlns:p14="http://schemas.microsoft.com/office/powerpoint/2010/main" val="1855777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Definition of Big-</a:t>
            </a:r>
            <a:r>
              <a:rPr lang="en-IN" i="1" dirty="0"/>
              <a:t>O</a:t>
            </a:r>
            <a:r>
              <a:rPr lang="en-IN" dirty="0"/>
              <a:t> Notation</a:t>
            </a:r>
            <a:r>
              <a:rPr lang="en-IN" sz="1500" dirty="0"/>
              <a:t> 1</a:t>
            </a:r>
          </a:p>
        </p:txBody>
      </p:sp>
      <p:sp>
        <p:nvSpPr>
          <p:cNvPr id="3" name="Content Placeholder 2"/>
          <p:cNvSpPr>
            <a:spLocks noGrp="1"/>
          </p:cNvSpPr>
          <p:nvPr>
            <p:ph idx="1"/>
          </p:nvPr>
        </p:nvSpPr>
        <p:spPr>
          <a:xfrm>
            <a:off x="457200" y="1295400"/>
            <a:ext cx="8229600" cy="1143000"/>
          </a:xfrm>
        </p:spPr>
        <p:txBody>
          <a:bodyPr/>
          <a:lstStyle/>
          <a:p>
            <a:pPr>
              <a:spcBef>
                <a:spcPts val="300"/>
              </a:spcBef>
            </a:pPr>
            <a:r>
              <a:rPr lang="en-US" sz="2800" b="1" dirty="0"/>
              <a:t>Example</a:t>
            </a:r>
            <a:r>
              <a:rPr lang="en-US" sz="2800" dirty="0"/>
              <a:t>: Show that						is           	.</a:t>
            </a:r>
          </a:p>
          <a:p>
            <a:pPr>
              <a:spcBef>
                <a:spcPts val="300"/>
              </a:spcBef>
            </a:pPr>
            <a:r>
              <a:rPr lang="en-US" sz="2800" b="1" dirty="0"/>
              <a:t>Solution</a:t>
            </a:r>
            <a:r>
              <a:rPr lang="en-US" sz="2800" dirty="0"/>
              <a:t>:  Since when </a:t>
            </a:r>
            <a:r>
              <a:rPr lang="en-US" sz="2800" i="1" dirty="0"/>
              <a:t>x</a:t>
            </a:r>
            <a:r>
              <a:rPr lang="en-US" sz="2800" dirty="0"/>
              <a:t> &gt; </a:t>
            </a:r>
            <a:r>
              <a:rPr lang="en-US" sz="2800" dirty="0">
                <a:ea typeface="Cambria Math" pitchFamily="18" charset="0"/>
              </a:rPr>
              <a:t>1</a:t>
            </a:r>
            <a:r>
              <a:rPr lang="en-US" sz="2800" dirty="0"/>
              <a:t>,  </a:t>
            </a:r>
            <a:r>
              <a:rPr lang="en-US" sz="2800" i="1" dirty="0"/>
              <a:t>x</a:t>
            </a:r>
            <a:r>
              <a:rPr lang="en-US" sz="2800" dirty="0"/>
              <a:t> &lt; </a:t>
            </a:r>
            <a:r>
              <a:rPr lang="en-US" sz="2800" i="1" dirty="0">
                <a:ea typeface="Cambria Math" pitchFamily="18" charset="0"/>
              </a:rPr>
              <a:t>x</a:t>
            </a:r>
            <a:r>
              <a:rPr lang="en-US" sz="2800" baseline="30000" dirty="0">
                <a:ea typeface="Cambria Math" pitchFamily="18" charset="0"/>
              </a:rPr>
              <a:t>2</a:t>
            </a:r>
            <a:r>
              <a:rPr lang="en-US" sz="2800" dirty="0"/>
              <a:t> and </a:t>
            </a:r>
            <a:r>
              <a:rPr lang="en-US" sz="2800" dirty="0">
                <a:ea typeface="Cambria Math" pitchFamily="18" charset="0"/>
              </a:rPr>
              <a:t>1</a:t>
            </a:r>
            <a:r>
              <a:rPr lang="en-US" sz="2800" dirty="0"/>
              <a:t> &lt; </a:t>
            </a:r>
            <a:r>
              <a:rPr lang="en-US" sz="2800" i="1" dirty="0">
                <a:ea typeface="Cambria Math" pitchFamily="18" charset="0"/>
              </a:rPr>
              <a:t>x</a:t>
            </a:r>
            <a:r>
              <a:rPr lang="en-US" sz="2800" baseline="30000" dirty="0">
                <a:ea typeface="Cambria Math" pitchFamily="18" charset="0"/>
              </a:rPr>
              <a:t>2</a:t>
            </a:r>
            <a:endParaRPr lang="en-IN" sz="2800" dirty="0"/>
          </a:p>
        </p:txBody>
      </p:sp>
      <p:graphicFrame>
        <p:nvGraphicFramePr>
          <p:cNvPr id="7" name="Object 3"/>
          <p:cNvGraphicFramePr>
            <a:graphicFrameLocks noChangeAspect="1"/>
          </p:cNvGraphicFramePr>
          <p:nvPr>
            <p:extLst>
              <p:ext uri="{D42A27DB-BD31-4B8C-83A1-F6EECF244321}">
                <p14:modId xmlns:p14="http://schemas.microsoft.com/office/powerpoint/2010/main" val="3422629"/>
              </p:ext>
            </p:extLst>
          </p:nvPr>
        </p:nvGraphicFramePr>
        <p:xfrm>
          <a:off x="3513666" y="1300765"/>
          <a:ext cx="2437920" cy="482400"/>
        </p:xfrm>
        <a:graphic>
          <a:graphicData uri="http://schemas.openxmlformats.org/presentationml/2006/ole">
            <mc:AlternateContent xmlns:mc="http://schemas.openxmlformats.org/markup-compatibility/2006">
              <mc:Choice xmlns:v="urn:schemas-microsoft-com:vml" Requires="v">
                <p:oleObj spid="_x0000_s130248" name="Equation" r:id="rId3" imgW="1218960" imgH="241200" progId="Equation.DSMT4">
                  <p:embed/>
                </p:oleObj>
              </mc:Choice>
              <mc:Fallback>
                <p:oleObj name="Equation" r:id="rId3" imgW="1218960" imgH="241200" progId="Equation.DSMT4">
                  <p:embed/>
                  <p:pic>
                    <p:nvPicPr>
                      <p:cNvPr id="4" name="Object 3"/>
                      <p:cNvPicPr/>
                      <p:nvPr/>
                    </p:nvPicPr>
                    <p:blipFill>
                      <a:blip r:embed="rId4"/>
                      <a:stretch>
                        <a:fillRect/>
                      </a:stretch>
                    </p:blipFill>
                    <p:spPr>
                      <a:xfrm>
                        <a:off x="3513666" y="1300765"/>
                        <a:ext cx="2437920" cy="482400"/>
                      </a:xfrm>
                      <a:prstGeom prst="rect">
                        <a:avLst/>
                      </a:prstGeom>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4148734413"/>
              </p:ext>
            </p:extLst>
          </p:nvPr>
        </p:nvGraphicFramePr>
        <p:xfrm>
          <a:off x="6409386" y="1272115"/>
          <a:ext cx="838080" cy="558720"/>
        </p:xfrm>
        <a:graphic>
          <a:graphicData uri="http://schemas.openxmlformats.org/presentationml/2006/ole">
            <mc:AlternateContent xmlns:mc="http://schemas.openxmlformats.org/markup-compatibility/2006">
              <mc:Choice xmlns:v="urn:schemas-microsoft-com:vml" Requires="v">
                <p:oleObj spid="_x0000_s130249" name="Equation" r:id="rId5" imgW="419040" imgH="279360" progId="Equation.DSMT4">
                  <p:embed/>
                </p:oleObj>
              </mc:Choice>
              <mc:Fallback>
                <p:oleObj name="Equation" r:id="rId5" imgW="419040" imgH="279360" progId="Equation.DSMT4">
                  <p:embed/>
                  <p:pic>
                    <p:nvPicPr>
                      <p:cNvPr id="7" name="Object 6"/>
                      <p:cNvPicPr/>
                      <p:nvPr/>
                    </p:nvPicPr>
                    <p:blipFill>
                      <a:blip r:embed="rId6"/>
                      <a:stretch>
                        <a:fillRect/>
                      </a:stretch>
                    </p:blipFill>
                    <p:spPr>
                      <a:xfrm>
                        <a:off x="6409386" y="1272115"/>
                        <a:ext cx="838080" cy="558720"/>
                      </a:xfrm>
                      <a:prstGeom prst="rect">
                        <a:avLst/>
                      </a:prstGeom>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272435923"/>
              </p:ext>
            </p:extLst>
          </p:nvPr>
        </p:nvGraphicFramePr>
        <p:xfrm>
          <a:off x="1155700" y="2628900"/>
          <a:ext cx="4394200" cy="406400"/>
        </p:xfrm>
        <a:graphic>
          <a:graphicData uri="http://schemas.openxmlformats.org/presentationml/2006/ole">
            <mc:AlternateContent xmlns:mc="http://schemas.openxmlformats.org/markup-compatibility/2006">
              <mc:Choice xmlns:v="urn:schemas-microsoft-com:vml" Requires="v">
                <p:oleObj spid="_x0000_s130250" name="Equation" r:id="rId7" imgW="2197080" imgH="203040" progId="Equation.DSMT4">
                  <p:embed/>
                </p:oleObj>
              </mc:Choice>
              <mc:Fallback>
                <p:oleObj name="Equation" r:id="rId7" imgW="2197080" imgH="203040" progId="Equation.DSMT4">
                  <p:embed/>
                  <p:pic>
                    <p:nvPicPr>
                      <p:cNvPr id="7" name="Object 6"/>
                      <p:cNvPicPr/>
                      <p:nvPr/>
                    </p:nvPicPr>
                    <p:blipFill>
                      <a:blip r:embed="rId8"/>
                      <a:stretch>
                        <a:fillRect/>
                      </a:stretch>
                    </p:blipFill>
                    <p:spPr>
                      <a:xfrm>
                        <a:off x="1155700" y="2628900"/>
                        <a:ext cx="4394200" cy="406400"/>
                      </a:xfrm>
                      <a:prstGeom prst="rect">
                        <a:avLst/>
                      </a:prstGeom>
                    </p:spPr>
                  </p:pic>
                </p:oleObj>
              </mc:Fallback>
            </mc:AlternateContent>
          </a:graphicData>
        </a:graphic>
      </p:graphicFrame>
      <p:sp>
        <p:nvSpPr>
          <p:cNvPr id="4" name="Content Placeholder 6"/>
          <p:cNvSpPr>
            <a:spLocks noGrp="1"/>
          </p:cNvSpPr>
          <p:nvPr>
            <p:ph idx="13"/>
          </p:nvPr>
        </p:nvSpPr>
        <p:spPr>
          <a:xfrm>
            <a:off x="457200" y="3276600"/>
            <a:ext cx="8229600" cy="3124200"/>
          </a:xfrm>
        </p:spPr>
        <p:txBody>
          <a:bodyPr/>
          <a:lstStyle/>
          <a:p>
            <a:pPr lvl="1">
              <a:spcBef>
                <a:spcPts val="300"/>
              </a:spcBef>
            </a:pPr>
            <a:r>
              <a:rPr lang="en-US" dirty="0"/>
              <a:t>Can take </a:t>
            </a:r>
            <a:r>
              <a:rPr lang="en-US" i="1" dirty="0"/>
              <a:t>C = </a:t>
            </a:r>
            <a:r>
              <a:rPr lang="en-US" dirty="0">
                <a:ea typeface="Cambria Math" pitchFamily="18" charset="0"/>
              </a:rPr>
              <a:t>4</a:t>
            </a:r>
            <a:r>
              <a:rPr lang="en-US" i="1" dirty="0"/>
              <a:t> </a:t>
            </a:r>
            <a:r>
              <a:rPr lang="en-US" dirty="0"/>
              <a:t>and </a:t>
            </a:r>
            <a:r>
              <a:rPr lang="en-US" i="1" dirty="0"/>
              <a:t>k = </a:t>
            </a:r>
            <a:r>
              <a:rPr lang="en-US" dirty="0">
                <a:ea typeface="Cambria Math" pitchFamily="18" charset="0"/>
              </a:rPr>
              <a:t>1</a:t>
            </a:r>
            <a:r>
              <a:rPr lang="en-US" dirty="0"/>
              <a:t> as witnesses to show that 									(see graph on next slide)</a:t>
            </a:r>
          </a:p>
          <a:p>
            <a:pPr>
              <a:spcBef>
                <a:spcPts val="300"/>
              </a:spcBef>
            </a:pPr>
            <a:r>
              <a:rPr lang="en-US" dirty="0"/>
              <a:t>Alternatively, when </a:t>
            </a:r>
            <a:r>
              <a:rPr lang="en-US" i="1" dirty="0"/>
              <a:t>x</a:t>
            </a:r>
            <a:r>
              <a:rPr lang="en-US" dirty="0"/>
              <a:t> &gt; </a:t>
            </a:r>
            <a:r>
              <a:rPr lang="en-US" dirty="0">
                <a:ea typeface="Cambria Math" pitchFamily="18" charset="0"/>
              </a:rPr>
              <a:t>2</a:t>
            </a:r>
            <a:r>
              <a:rPr lang="en-US" dirty="0"/>
              <a:t>, we have   </a:t>
            </a:r>
            <a:r>
              <a:rPr lang="en-US" dirty="0">
                <a:ea typeface="Cambria Math" pitchFamily="18" charset="0"/>
              </a:rPr>
              <a:t>2</a:t>
            </a:r>
            <a:r>
              <a:rPr lang="en-US" i="1" dirty="0"/>
              <a:t>x</a:t>
            </a:r>
            <a:r>
              <a:rPr lang="en-US" dirty="0"/>
              <a:t> </a:t>
            </a:r>
            <a:r>
              <a:rPr lang="en-US" dirty="0">
                <a:ea typeface="Cambria Math"/>
              </a:rPr>
              <a:t>≤</a:t>
            </a:r>
            <a:r>
              <a:rPr lang="en-US" dirty="0"/>
              <a:t> </a:t>
            </a:r>
            <a:r>
              <a:rPr lang="en-US" i="1" dirty="0">
                <a:ea typeface="Cambria Math" pitchFamily="18" charset="0"/>
              </a:rPr>
              <a:t>x</a:t>
            </a:r>
            <a:r>
              <a:rPr lang="en-US" baseline="30000" dirty="0">
                <a:ea typeface="Cambria Math" pitchFamily="18" charset="0"/>
              </a:rPr>
              <a:t>2</a:t>
            </a:r>
            <a:r>
              <a:rPr lang="en-US" dirty="0"/>
              <a:t> and </a:t>
            </a:r>
            <a:r>
              <a:rPr lang="en-US" dirty="0">
                <a:ea typeface="Cambria Math" pitchFamily="18" charset="0"/>
              </a:rPr>
              <a:t>1</a:t>
            </a:r>
            <a:r>
              <a:rPr lang="en-US" dirty="0"/>
              <a:t> &lt; </a:t>
            </a:r>
            <a:r>
              <a:rPr lang="en-US" i="1" dirty="0">
                <a:ea typeface="Cambria Math" pitchFamily="18" charset="0"/>
              </a:rPr>
              <a:t>x</a:t>
            </a:r>
            <a:r>
              <a:rPr lang="en-US" baseline="30000" dirty="0">
                <a:ea typeface="Cambria Math" pitchFamily="18" charset="0"/>
              </a:rPr>
              <a:t>2</a:t>
            </a:r>
            <a:r>
              <a:rPr lang="en-US" dirty="0"/>
              <a:t>. Hence,												 when </a:t>
            </a:r>
            <a:r>
              <a:rPr lang="en-US" i="1" dirty="0"/>
              <a:t>x</a:t>
            </a:r>
            <a:r>
              <a:rPr lang="en-US" dirty="0"/>
              <a:t> &gt; </a:t>
            </a:r>
            <a:r>
              <a:rPr lang="en-US" dirty="0">
                <a:ea typeface="Cambria Math" pitchFamily="18" charset="0"/>
              </a:rPr>
              <a:t>2. </a:t>
            </a:r>
          </a:p>
          <a:p>
            <a:pPr lvl="1">
              <a:spcBef>
                <a:spcPts val="300"/>
              </a:spcBef>
            </a:pPr>
            <a:r>
              <a:rPr lang="en-US" dirty="0">
                <a:ea typeface="Cambria Math" pitchFamily="18" charset="0"/>
              </a:rPr>
              <a:t>Can take </a:t>
            </a:r>
            <a:r>
              <a:rPr lang="en-US" i="1" dirty="0"/>
              <a:t>C = </a:t>
            </a:r>
            <a:r>
              <a:rPr lang="en-US" dirty="0">
                <a:ea typeface="Cambria Math" pitchFamily="18" charset="0"/>
              </a:rPr>
              <a:t>3</a:t>
            </a:r>
            <a:r>
              <a:rPr lang="en-US" i="1" dirty="0"/>
              <a:t> </a:t>
            </a:r>
            <a:r>
              <a:rPr lang="en-US" dirty="0"/>
              <a:t>and </a:t>
            </a:r>
            <a:r>
              <a:rPr lang="en-US" i="1" dirty="0"/>
              <a:t>k = </a:t>
            </a:r>
            <a:r>
              <a:rPr lang="en-US" dirty="0">
                <a:ea typeface="Cambria Math" pitchFamily="18" charset="0"/>
              </a:rPr>
              <a:t>2</a:t>
            </a:r>
            <a:r>
              <a:rPr lang="en-US" dirty="0"/>
              <a:t> as witnesses instead.</a:t>
            </a:r>
            <a:endParaRPr lang="en-IN" dirty="0"/>
          </a:p>
        </p:txBody>
      </p:sp>
      <p:graphicFrame>
        <p:nvGraphicFramePr>
          <p:cNvPr id="10" name="Object 7"/>
          <p:cNvGraphicFramePr>
            <a:graphicFrameLocks noChangeAspect="1"/>
          </p:cNvGraphicFramePr>
          <p:nvPr>
            <p:extLst>
              <p:ext uri="{D42A27DB-BD31-4B8C-83A1-F6EECF244321}">
                <p14:modId xmlns:p14="http://schemas.microsoft.com/office/powerpoint/2010/main" val="3287954350"/>
              </p:ext>
            </p:extLst>
          </p:nvPr>
        </p:nvGraphicFramePr>
        <p:xfrm>
          <a:off x="2738438" y="4883150"/>
          <a:ext cx="4216400" cy="406400"/>
        </p:xfrm>
        <a:graphic>
          <a:graphicData uri="http://schemas.openxmlformats.org/presentationml/2006/ole">
            <mc:AlternateContent xmlns:mc="http://schemas.openxmlformats.org/markup-compatibility/2006">
              <mc:Choice xmlns:v="urn:schemas-microsoft-com:vml" Requires="v">
                <p:oleObj spid="_x0000_s130251" name="Equation" r:id="rId9" imgW="2108160" imgH="203040" progId="Equation.DSMT4">
                  <p:embed/>
                </p:oleObj>
              </mc:Choice>
              <mc:Fallback>
                <p:oleObj name="Equation" r:id="rId9" imgW="2108160" imgH="203040" progId="Equation.DSMT4">
                  <p:embed/>
                  <p:pic>
                    <p:nvPicPr>
                      <p:cNvPr id="9" name="Object 8"/>
                      <p:cNvPicPr/>
                      <p:nvPr/>
                    </p:nvPicPr>
                    <p:blipFill>
                      <a:blip r:embed="rId10"/>
                      <a:stretch>
                        <a:fillRect/>
                      </a:stretch>
                    </p:blipFill>
                    <p:spPr>
                      <a:xfrm>
                        <a:off x="2738438" y="4883150"/>
                        <a:ext cx="4216400" cy="406400"/>
                      </a:xfrm>
                      <a:prstGeom prst="rect">
                        <a:avLst/>
                      </a:prstGeom>
                    </p:spPr>
                  </p:pic>
                </p:oleObj>
              </mc:Fallback>
            </mc:AlternateContent>
          </a:graphicData>
        </a:graphic>
      </p:graphicFrame>
    </p:spTree>
    <p:extLst>
      <p:ext uri="{BB962C8B-B14F-4D97-AF65-F5344CB8AC3E}">
        <p14:creationId xmlns:p14="http://schemas.microsoft.com/office/powerpoint/2010/main" val="130441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IN" dirty="0"/>
              <a:t>Properties of Algorithms</a:t>
            </a:r>
          </a:p>
          <a:p>
            <a:r>
              <a:rPr lang="en-IN" dirty="0"/>
              <a:t>Algorithms for Searching and Sorting</a:t>
            </a:r>
          </a:p>
          <a:p>
            <a:r>
              <a:rPr lang="en-IN" dirty="0"/>
              <a:t>Greedy Algorithms</a:t>
            </a:r>
          </a:p>
          <a:p>
            <a:r>
              <a:rPr lang="en-IN" dirty="0"/>
              <a:t>Halting Problem</a:t>
            </a:r>
            <a:endParaRPr lang="en-US" dirty="0"/>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Illustration of Big-</a:t>
            </a:r>
            <a:r>
              <a:rPr lang="en-IN" i="1" dirty="0"/>
              <a:t>O</a:t>
            </a:r>
            <a:r>
              <a:rPr lang="en-IN" dirty="0"/>
              <a:t> Notation</a:t>
            </a:r>
            <a:r>
              <a:rPr lang="en-IN" sz="1500" dirty="0"/>
              <a:t> 2</a:t>
            </a:r>
          </a:p>
        </p:txBody>
      </p:sp>
      <p:graphicFrame>
        <p:nvGraphicFramePr>
          <p:cNvPr id="8" name="Object 2"/>
          <p:cNvGraphicFramePr>
            <a:graphicFrameLocks noChangeAspect="1"/>
          </p:cNvGraphicFramePr>
          <p:nvPr>
            <p:extLst>
              <p:ext uri="{D42A27DB-BD31-4B8C-83A1-F6EECF244321}">
                <p14:modId xmlns:p14="http://schemas.microsoft.com/office/powerpoint/2010/main" val="2738190634"/>
              </p:ext>
            </p:extLst>
          </p:nvPr>
        </p:nvGraphicFramePr>
        <p:xfrm>
          <a:off x="533400" y="1326359"/>
          <a:ext cx="4318000" cy="698500"/>
        </p:xfrm>
        <a:graphic>
          <a:graphicData uri="http://schemas.openxmlformats.org/presentationml/2006/ole">
            <mc:AlternateContent xmlns:mc="http://schemas.openxmlformats.org/markup-compatibility/2006">
              <mc:Choice xmlns:v="urn:schemas-microsoft-com:vml" Requires="v">
                <p:oleObj spid="_x0000_s90413" name="Equation" r:id="rId3" imgW="1726920" imgH="279360" progId="Equation.DSMT4">
                  <p:embed/>
                </p:oleObj>
              </mc:Choice>
              <mc:Fallback>
                <p:oleObj name="Equation" r:id="rId3" imgW="1726920" imgH="279360" progId="Equation.DSMT4">
                  <p:embed/>
                  <p:pic>
                    <p:nvPicPr>
                      <p:cNvPr id="8" name="Object 3"/>
                      <p:cNvPicPr/>
                      <p:nvPr/>
                    </p:nvPicPr>
                    <p:blipFill>
                      <a:blip r:embed="rId4"/>
                      <a:stretch>
                        <a:fillRect/>
                      </a:stretch>
                    </p:blipFill>
                    <p:spPr>
                      <a:xfrm>
                        <a:off x="533400" y="1326359"/>
                        <a:ext cx="4318000" cy="698500"/>
                      </a:xfrm>
                      <a:prstGeom prst="rect">
                        <a:avLst/>
                      </a:prstGeom>
                    </p:spPr>
                  </p:pic>
                </p:oleObj>
              </mc:Fallback>
            </mc:AlternateContent>
          </a:graphicData>
        </a:graphic>
      </p:graphicFrame>
      <p:pic>
        <p:nvPicPr>
          <p:cNvPr id="7" name="Picture 3" descr="Three curves illustrate that the function x squared plus two x plus one is O left parenthesis x squared right parenthesis."/>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302507" y="2218943"/>
            <a:ext cx="6538986" cy="410565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2"/>
          </p:nvPr>
        </p:nvSpPr>
        <p:spPr>
          <a:xfrm>
            <a:off x="3467512" y="6477000"/>
            <a:ext cx="2208976" cy="183600"/>
          </a:xfrm>
        </p:spPr>
        <p:txBody>
          <a:bodyPr/>
          <a:lstStyle/>
          <a:p>
            <a:pPr lvl="0"/>
            <a:r>
              <a:rPr lang="en-IN" sz="1200" dirty="0">
                <a:solidFill>
                  <a:prstClr val="black"/>
                </a:solidFill>
                <a:hlinkClick r:id="rId6" action="ppaction://hlinksldjump"/>
              </a:rPr>
              <a:t>Jump to long description</a:t>
            </a:r>
          </a:p>
        </p:txBody>
      </p:sp>
    </p:spTree>
    <p:extLst>
      <p:ext uri="{BB962C8B-B14F-4D97-AF65-F5344CB8AC3E}">
        <p14:creationId xmlns:p14="http://schemas.microsoft.com/office/powerpoint/2010/main" val="88623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a:t>
            </a:r>
            <a:r>
              <a:rPr lang="en-IN" i="1" dirty="0"/>
              <a:t>O</a:t>
            </a:r>
            <a:r>
              <a:rPr lang="en-IN" dirty="0"/>
              <a:t> Notation</a:t>
            </a:r>
            <a:r>
              <a:rPr lang="en-IN" sz="1500" dirty="0"/>
              <a:t> 2</a:t>
            </a:r>
          </a:p>
        </p:txBody>
      </p:sp>
      <p:sp>
        <p:nvSpPr>
          <p:cNvPr id="3" name="Content Placeholder 2"/>
          <p:cNvSpPr>
            <a:spLocks noGrp="1"/>
          </p:cNvSpPr>
          <p:nvPr>
            <p:ph idx="1"/>
          </p:nvPr>
        </p:nvSpPr>
        <p:spPr>
          <a:xfrm>
            <a:off x="457200" y="1295400"/>
            <a:ext cx="8280000" cy="1548000"/>
          </a:xfrm>
        </p:spPr>
        <p:txBody>
          <a:bodyPr/>
          <a:lstStyle/>
          <a:p>
            <a:r>
              <a:rPr lang="en-US" sz="2400" dirty="0"/>
              <a:t>Both</a:t>
            </a:r>
            <a:br>
              <a:rPr lang="en-IN" sz="2400" dirty="0"/>
            </a:br>
            <a:r>
              <a:rPr lang="en-US" sz="2400" dirty="0"/>
              <a:t>are such that</a:t>
            </a:r>
            <a:br>
              <a:rPr lang="en-US" sz="2400" dirty="0"/>
            </a:br>
            <a:r>
              <a:rPr lang="en-US" sz="2400" dirty="0"/>
              <a:t>We say that the two functions are of the </a:t>
            </a:r>
            <a:r>
              <a:rPr lang="en-US" sz="2400" i="1" dirty="0"/>
              <a:t>same order</a:t>
            </a:r>
            <a:r>
              <a:rPr lang="en-US" sz="2400" dirty="0"/>
              <a:t>. (More on this later)</a:t>
            </a:r>
          </a:p>
        </p:txBody>
      </p:sp>
      <p:graphicFrame>
        <p:nvGraphicFramePr>
          <p:cNvPr id="17" name="Object 3"/>
          <p:cNvGraphicFramePr>
            <a:graphicFrameLocks noChangeAspect="1"/>
          </p:cNvGraphicFramePr>
          <p:nvPr>
            <p:extLst>
              <p:ext uri="{D42A27DB-BD31-4B8C-83A1-F6EECF244321}">
                <p14:modId xmlns:p14="http://schemas.microsoft.com/office/powerpoint/2010/main" val="3969847795"/>
              </p:ext>
            </p:extLst>
          </p:nvPr>
        </p:nvGraphicFramePr>
        <p:xfrm>
          <a:off x="1276350" y="1331913"/>
          <a:ext cx="2990850" cy="361950"/>
        </p:xfrm>
        <a:graphic>
          <a:graphicData uri="http://schemas.openxmlformats.org/presentationml/2006/ole">
            <mc:AlternateContent xmlns:mc="http://schemas.openxmlformats.org/markup-compatibility/2006">
              <mc:Choice xmlns:v="urn:schemas-microsoft-com:vml" Requires="v">
                <p:oleObj spid="_x0000_s131380" name="Equation" r:id="rId3" imgW="1993680" imgH="241200" progId="Equation.DSMT4">
                  <p:embed/>
                </p:oleObj>
              </mc:Choice>
              <mc:Fallback>
                <p:oleObj name="Equation" r:id="rId3" imgW="1993680" imgH="241200" progId="Equation.DSMT4">
                  <p:embed/>
                  <p:pic>
                    <p:nvPicPr>
                      <p:cNvPr id="8" name="Object 2"/>
                      <p:cNvPicPr/>
                      <p:nvPr/>
                    </p:nvPicPr>
                    <p:blipFill>
                      <a:blip r:embed="rId4"/>
                      <a:stretch>
                        <a:fillRect/>
                      </a:stretch>
                    </p:blipFill>
                    <p:spPr>
                      <a:xfrm>
                        <a:off x="1276350" y="1331913"/>
                        <a:ext cx="2990850" cy="361950"/>
                      </a:xfrm>
                      <a:prstGeom prst="rect">
                        <a:avLst/>
                      </a:prstGeom>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2472882139"/>
              </p:ext>
            </p:extLst>
          </p:nvPr>
        </p:nvGraphicFramePr>
        <p:xfrm>
          <a:off x="2312811" y="1719969"/>
          <a:ext cx="4000500" cy="400050"/>
        </p:xfrm>
        <a:graphic>
          <a:graphicData uri="http://schemas.openxmlformats.org/presentationml/2006/ole">
            <mc:AlternateContent xmlns:mc="http://schemas.openxmlformats.org/markup-compatibility/2006">
              <mc:Choice xmlns:v="urn:schemas-microsoft-com:vml" Requires="v">
                <p:oleObj spid="_x0000_s131381" name="Equation" r:id="rId5" imgW="2666880" imgH="266400" progId="Equation.DSMT4">
                  <p:embed/>
                </p:oleObj>
              </mc:Choice>
              <mc:Fallback>
                <p:oleObj name="Equation" r:id="rId5" imgW="2666880" imgH="266400" progId="Equation.DSMT4">
                  <p:embed/>
                  <p:pic>
                    <p:nvPicPr>
                      <p:cNvPr id="17" name="Object 2"/>
                      <p:cNvPicPr/>
                      <p:nvPr/>
                    </p:nvPicPr>
                    <p:blipFill>
                      <a:blip r:embed="rId6"/>
                      <a:stretch>
                        <a:fillRect/>
                      </a:stretch>
                    </p:blipFill>
                    <p:spPr>
                      <a:xfrm>
                        <a:off x="2312811" y="1719969"/>
                        <a:ext cx="4000500" cy="400050"/>
                      </a:xfrm>
                      <a:prstGeom prst="rect">
                        <a:avLst/>
                      </a:prstGeom>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1928705015"/>
              </p:ext>
            </p:extLst>
          </p:nvPr>
        </p:nvGraphicFramePr>
        <p:xfrm>
          <a:off x="457200" y="2994555"/>
          <a:ext cx="2019300" cy="400050"/>
        </p:xfrm>
        <a:graphic>
          <a:graphicData uri="http://schemas.openxmlformats.org/presentationml/2006/ole">
            <mc:AlternateContent xmlns:mc="http://schemas.openxmlformats.org/markup-compatibility/2006">
              <mc:Choice xmlns:v="urn:schemas-microsoft-com:vml" Requires="v">
                <p:oleObj spid="_x0000_s131382" name="Equation" r:id="rId7" imgW="1346040" imgH="266400" progId="Equation.DSMT4">
                  <p:embed/>
                </p:oleObj>
              </mc:Choice>
              <mc:Fallback>
                <p:oleObj name="Equation" r:id="rId7" imgW="1346040" imgH="266400" progId="Equation.DSMT4">
                  <p:embed/>
                  <p:pic>
                    <p:nvPicPr>
                      <p:cNvPr id="17" name="Object 2"/>
                      <p:cNvPicPr/>
                      <p:nvPr/>
                    </p:nvPicPr>
                    <p:blipFill>
                      <a:blip r:embed="rId8"/>
                      <a:stretch>
                        <a:fillRect/>
                      </a:stretch>
                    </p:blipFill>
                    <p:spPr>
                      <a:xfrm>
                        <a:off x="457200" y="2994555"/>
                        <a:ext cx="2019300" cy="400050"/>
                      </a:xfrm>
                      <a:prstGeom prst="rect">
                        <a:avLst/>
                      </a:prstGeom>
                    </p:spPr>
                  </p:pic>
                </p:oleObj>
              </mc:Fallback>
            </mc:AlternateContent>
          </a:graphicData>
        </a:graphic>
      </p:graphicFrame>
      <p:sp>
        <p:nvSpPr>
          <p:cNvPr id="4" name="Content Placeholder 6"/>
          <p:cNvSpPr>
            <a:spLocks noGrp="1"/>
          </p:cNvSpPr>
          <p:nvPr>
            <p:ph idx="13"/>
          </p:nvPr>
        </p:nvSpPr>
        <p:spPr>
          <a:xfrm>
            <a:off x="2683931" y="2929467"/>
            <a:ext cx="5799667" cy="496711"/>
          </a:xfrm>
        </p:spPr>
        <p:txBody>
          <a:bodyPr/>
          <a:lstStyle/>
          <a:p>
            <a:r>
              <a:rPr lang="en-US" sz="2400" dirty="0"/>
              <a:t>and </a:t>
            </a:r>
            <a:r>
              <a:rPr lang="en-US" sz="2400" i="1" dirty="0"/>
              <a:t>h(x)</a:t>
            </a:r>
            <a:r>
              <a:rPr lang="en-US" sz="2400" dirty="0"/>
              <a:t> is larger than </a:t>
            </a:r>
            <a:r>
              <a:rPr lang="en-US" sz="2400" i="1" dirty="0"/>
              <a:t>g(x)</a:t>
            </a:r>
            <a:r>
              <a:rPr lang="en-US" sz="2400" dirty="0"/>
              <a:t> for all positive real</a:t>
            </a:r>
            <a:endParaRPr lang="en-IN" sz="2400" dirty="0"/>
          </a:p>
        </p:txBody>
      </p:sp>
      <p:sp>
        <p:nvSpPr>
          <p:cNvPr id="5" name="Content Placeholder 7"/>
          <p:cNvSpPr>
            <a:spLocks noGrp="1"/>
          </p:cNvSpPr>
          <p:nvPr>
            <p:ph idx="14"/>
          </p:nvPr>
        </p:nvSpPr>
        <p:spPr>
          <a:xfrm>
            <a:off x="457200" y="3417711"/>
            <a:ext cx="2057400" cy="457200"/>
          </a:xfrm>
        </p:spPr>
        <p:txBody>
          <a:bodyPr/>
          <a:lstStyle/>
          <a:p>
            <a:r>
              <a:rPr lang="en-US" sz="2400" dirty="0"/>
              <a:t>numbers, then</a:t>
            </a:r>
            <a:endParaRPr lang="en-IN" sz="2400" dirty="0"/>
          </a:p>
        </p:txBody>
      </p:sp>
      <p:graphicFrame>
        <p:nvGraphicFramePr>
          <p:cNvPr id="20" name="Object 8"/>
          <p:cNvGraphicFramePr>
            <a:graphicFrameLocks noChangeAspect="1"/>
          </p:cNvGraphicFramePr>
          <p:nvPr>
            <p:extLst>
              <p:ext uri="{D42A27DB-BD31-4B8C-83A1-F6EECF244321}">
                <p14:modId xmlns:p14="http://schemas.microsoft.com/office/powerpoint/2010/main" val="2610059466"/>
              </p:ext>
            </p:extLst>
          </p:nvPr>
        </p:nvGraphicFramePr>
        <p:xfrm>
          <a:off x="2514600" y="3473274"/>
          <a:ext cx="1866900" cy="400050"/>
        </p:xfrm>
        <a:graphic>
          <a:graphicData uri="http://schemas.openxmlformats.org/presentationml/2006/ole">
            <mc:AlternateContent xmlns:mc="http://schemas.openxmlformats.org/markup-compatibility/2006">
              <mc:Choice xmlns:v="urn:schemas-microsoft-com:vml" Requires="v">
                <p:oleObj spid="_x0000_s131383" name="Equation" r:id="rId9" imgW="1244520" imgH="266400" progId="Equation.DSMT4">
                  <p:embed/>
                </p:oleObj>
              </mc:Choice>
              <mc:Fallback>
                <p:oleObj name="Equation" r:id="rId9" imgW="1244520" imgH="266400" progId="Equation.DSMT4">
                  <p:embed/>
                  <p:pic>
                    <p:nvPicPr>
                      <p:cNvPr id="19" name="Object 2"/>
                      <p:cNvPicPr/>
                      <p:nvPr/>
                    </p:nvPicPr>
                    <p:blipFill>
                      <a:blip r:embed="rId10"/>
                      <a:stretch>
                        <a:fillRect/>
                      </a:stretch>
                    </p:blipFill>
                    <p:spPr>
                      <a:xfrm>
                        <a:off x="2514600" y="3473274"/>
                        <a:ext cx="1866900" cy="400050"/>
                      </a:xfrm>
                      <a:prstGeom prst="rect">
                        <a:avLst/>
                      </a:prstGeom>
                    </p:spPr>
                  </p:pic>
                </p:oleObj>
              </mc:Fallback>
            </mc:AlternateContent>
          </a:graphicData>
        </a:graphic>
      </p:graphicFrame>
      <p:sp>
        <p:nvSpPr>
          <p:cNvPr id="6" name="Content Placeholder 9"/>
          <p:cNvSpPr>
            <a:spLocks noGrp="1"/>
          </p:cNvSpPr>
          <p:nvPr>
            <p:ph idx="15"/>
          </p:nvPr>
        </p:nvSpPr>
        <p:spPr>
          <a:xfrm>
            <a:off x="457200" y="4061178"/>
            <a:ext cx="1764000" cy="432000"/>
          </a:xfrm>
        </p:spPr>
        <p:txBody>
          <a:bodyPr/>
          <a:lstStyle/>
          <a:p>
            <a:r>
              <a:rPr lang="en-US" sz="2400" dirty="0"/>
              <a:t>Note that  if</a:t>
            </a:r>
            <a:endParaRPr lang="en-IN" sz="2400" dirty="0"/>
          </a:p>
        </p:txBody>
      </p:sp>
      <p:graphicFrame>
        <p:nvGraphicFramePr>
          <p:cNvPr id="21" name="Object 10"/>
          <p:cNvGraphicFramePr>
            <a:graphicFrameLocks noChangeAspect="1"/>
          </p:cNvGraphicFramePr>
          <p:nvPr>
            <p:extLst>
              <p:ext uri="{D42A27DB-BD31-4B8C-83A1-F6EECF244321}">
                <p14:modId xmlns:p14="http://schemas.microsoft.com/office/powerpoint/2010/main" val="418153128"/>
              </p:ext>
            </p:extLst>
          </p:nvPr>
        </p:nvGraphicFramePr>
        <p:xfrm>
          <a:off x="2185458" y="4114800"/>
          <a:ext cx="1847850" cy="361950"/>
        </p:xfrm>
        <a:graphic>
          <a:graphicData uri="http://schemas.openxmlformats.org/presentationml/2006/ole">
            <mc:AlternateContent xmlns:mc="http://schemas.openxmlformats.org/markup-compatibility/2006">
              <mc:Choice xmlns:v="urn:schemas-microsoft-com:vml" Requires="v">
                <p:oleObj spid="_x0000_s131384" name="Equation" r:id="rId11" imgW="1231560" imgH="241200" progId="Equation.DSMT4">
                  <p:embed/>
                </p:oleObj>
              </mc:Choice>
              <mc:Fallback>
                <p:oleObj name="Equation" r:id="rId11" imgW="1231560" imgH="241200" progId="Equation.DSMT4">
                  <p:embed/>
                  <p:pic>
                    <p:nvPicPr>
                      <p:cNvPr id="20" name="Object 2"/>
                      <p:cNvPicPr/>
                      <p:nvPr/>
                    </p:nvPicPr>
                    <p:blipFill>
                      <a:blip r:embed="rId12"/>
                      <a:stretch>
                        <a:fillRect/>
                      </a:stretch>
                    </p:blipFill>
                    <p:spPr>
                      <a:xfrm>
                        <a:off x="2185458" y="4114800"/>
                        <a:ext cx="1847850" cy="361950"/>
                      </a:xfrm>
                      <a:prstGeom prst="rect">
                        <a:avLst/>
                      </a:prstGeom>
                    </p:spPr>
                  </p:pic>
                </p:oleObj>
              </mc:Fallback>
            </mc:AlternateContent>
          </a:graphicData>
        </a:graphic>
      </p:graphicFrame>
      <p:sp>
        <p:nvSpPr>
          <p:cNvPr id="7" name="Content Placeholder 11"/>
          <p:cNvSpPr>
            <a:spLocks noGrp="1"/>
          </p:cNvSpPr>
          <p:nvPr>
            <p:ph idx="16"/>
          </p:nvPr>
        </p:nvSpPr>
        <p:spPr>
          <a:xfrm>
            <a:off x="4114800" y="4061178"/>
            <a:ext cx="2052000" cy="432000"/>
          </a:xfrm>
        </p:spPr>
        <p:txBody>
          <a:bodyPr/>
          <a:lstStyle/>
          <a:p>
            <a:r>
              <a:rPr lang="en-US" sz="2400" dirty="0"/>
              <a:t>for </a:t>
            </a:r>
            <a:r>
              <a:rPr lang="en-US" sz="2400" i="1" dirty="0"/>
              <a:t>x &gt; k </a:t>
            </a:r>
            <a:r>
              <a:rPr lang="en-US" sz="2400" dirty="0"/>
              <a:t>and if</a:t>
            </a:r>
            <a:endParaRPr lang="en-IN" sz="2400" dirty="0"/>
          </a:p>
        </p:txBody>
      </p:sp>
      <p:graphicFrame>
        <p:nvGraphicFramePr>
          <p:cNvPr id="26" name="Object 12"/>
          <p:cNvGraphicFramePr>
            <a:graphicFrameLocks noChangeAspect="1"/>
          </p:cNvGraphicFramePr>
          <p:nvPr>
            <p:extLst>
              <p:ext uri="{D42A27DB-BD31-4B8C-83A1-F6EECF244321}">
                <p14:modId xmlns:p14="http://schemas.microsoft.com/office/powerpoint/2010/main" val="1453323969"/>
              </p:ext>
            </p:extLst>
          </p:nvPr>
        </p:nvGraphicFramePr>
        <p:xfrm>
          <a:off x="6172200" y="4115153"/>
          <a:ext cx="1676400" cy="361950"/>
        </p:xfrm>
        <a:graphic>
          <a:graphicData uri="http://schemas.openxmlformats.org/presentationml/2006/ole">
            <mc:AlternateContent xmlns:mc="http://schemas.openxmlformats.org/markup-compatibility/2006">
              <mc:Choice xmlns:v="urn:schemas-microsoft-com:vml" Requires="v">
                <p:oleObj spid="_x0000_s131385" name="Equation" r:id="rId13" imgW="1117440" imgH="241200" progId="Equation.DSMT4">
                  <p:embed/>
                </p:oleObj>
              </mc:Choice>
              <mc:Fallback>
                <p:oleObj name="Equation" r:id="rId13" imgW="1117440" imgH="241200" progId="Equation.DSMT4">
                  <p:embed/>
                  <p:pic>
                    <p:nvPicPr>
                      <p:cNvPr id="21" name="Object 2"/>
                      <p:cNvPicPr/>
                      <p:nvPr/>
                    </p:nvPicPr>
                    <p:blipFill>
                      <a:blip r:embed="rId14"/>
                      <a:stretch>
                        <a:fillRect/>
                      </a:stretch>
                    </p:blipFill>
                    <p:spPr>
                      <a:xfrm>
                        <a:off x="6172200" y="4115153"/>
                        <a:ext cx="1676400" cy="361950"/>
                      </a:xfrm>
                      <a:prstGeom prst="rect">
                        <a:avLst/>
                      </a:prstGeom>
                    </p:spPr>
                  </p:pic>
                </p:oleObj>
              </mc:Fallback>
            </mc:AlternateContent>
          </a:graphicData>
        </a:graphic>
      </p:graphicFrame>
      <p:sp>
        <p:nvSpPr>
          <p:cNvPr id="8" name="Content Placeholder 13"/>
          <p:cNvSpPr>
            <a:spLocks noGrp="1"/>
          </p:cNvSpPr>
          <p:nvPr>
            <p:ph idx="17"/>
          </p:nvPr>
        </p:nvSpPr>
        <p:spPr>
          <a:xfrm>
            <a:off x="457200" y="4546599"/>
            <a:ext cx="1872000" cy="432000"/>
          </a:xfrm>
        </p:spPr>
        <p:txBody>
          <a:bodyPr/>
          <a:lstStyle/>
          <a:p>
            <a:r>
              <a:rPr lang="en-US" sz="2400" dirty="0"/>
              <a:t>for all </a:t>
            </a:r>
            <a:r>
              <a:rPr lang="en-US" sz="2400" i="1" dirty="0"/>
              <a:t>x</a:t>
            </a:r>
            <a:r>
              <a:rPr lang="en-US" sz="2400" dirty="0"/>
              <a:t>, then</a:t>
            </a:r>
            <a:endParaRPr lang="en-IN" sz="2400" dirty="0"/>
          </a:p>
        </p:txBody>
      </p:sp>
      <p:graphicFrame>
        <p:nvGraphicFramePr>
          <p:cNvPr id="27" name="Object 14"/>
          <p:cNvGraphicFramePr>
            <a:graphicFrameLocks noChangeAspect="1"/>
          </p:cNvGraphicFramePr>
          <p:nvPr>
            <p:extLst>
              <p:ext uri="{D42A27DB-BD31-4B8C-83A1-F6EECF244321}">
                <p14:modId xmlns:p14="http://schemas.microsoft.com/office/powerpoint/2010/main" val="2104474552"/>
              </p:ext>
            </p:extLst>
          </p:nvPr>
        </p:nvGraphicFramePr>
        <p:xfrm>
          <a:off x="2185458" y="4610805"/>
          <a:ext cx="1847850" cy="361950"/>
        </p:xfrm>
        <a:graphic>
          <a:graphicData uri="http://schemas.openxmlformats.org/presentationml/2006/ole">
            <mc:AlternateContent xmlns:mc="http://schemas.openxmlformats.org/markup-compatibility/2006">
              <mc:Choice xmlns:v="urn:schemas-microsoft-com:vml" Requires="v">
                <p:oleObj spid="_x0000_s131386" name="Equation" r:id="rId15" imgW="1231560" imgH="241200" progId="Equation.DSMT4">
                  <p:embed/>
                </p:oleObj>
              </mc:Choice>
              <mc:Fallback>
                <p:oleObj name="Equation" r:id="rId15" imgW="1231560" imgH="241200" progId="Equation.DSMT4">
                  <p:embed/>
                  <p:pic>
                    <p:nvPicPr>
                      <p:cNvPr id="21" name="Object 2"/>
                      <p:cNvPicPr/>
                      <p:nvPr/>
                    </p:nvPicPr>
                    <p:blipFill>
                      <a:blip r:embed="rId16"/>
                      <a:stretch>
                        <a:fillRect/>
                      </a:stretch>
                    </p:blipFill>
                    <p:spPr>
                      <a:xfrm>
                        <a:off x="2185458" y="4610805"/>
                        <a:ext cx="1847850" cy="361950"/>
                      </a:xfrm>
                      <a:prstGeom prst="rect">
                        <a:avLst/>
                      </a:prstGeom>
                    </p:spPr>
                  </p:pic>
                </p:oleObj>
              </mc:Fallback>
            </mc:AlternateContent>
          </a:graphicData>
        </a:graphic>
      </p:graphicFrame>
      <p:sp>
        <p:nvSpPr>
          <p:cNvPr id="10" name="Content Placeholder 15"/>
          <p:cNvSpPr>
            <a:spLocks noGrp="1"/>
          </p:cNvSpPr>
          <p:nvPr>
            <p:ph idx="20"/>
          </p:nvPr>
        </p:nvSpPr>
        <p:spPr>
          <a:xfrm>
            <a:off x="4114800" y="4546599"/>
            <a:ext cx="2052000" cy="432000"/>
          </a:xfrm>
        </p:spPr>
        <p:txBody>
          <a:bodyPr/>
          <a:lstStyle/>
          <a:p>
            <a:r>
              <a:rPr lang="en-US" sz="2400" dirty="0"/>
              <a:t> if </a:t>
            </a:r>
            <a:r>
              <a:rPr lang="en-US" sz="2400" i="1" dirty="0"/>
              <a:t>x &gt; k. </a:t>
            </a:r>
            <a:r>
              <a:rPr lang="en-US" sz="2400" dirty="0"/>
              <a:t>Hence,</a:t>
            </a:r>
            <a:endParaRPr lang="en-IN" sz="2400" dirty="0"/>
          </a:p>
        </p:txBody>
      </p:sp>
      <p:graphicFrame>
        <p:nvGraphicFramePr>
          <p:cNvPr id="28" name="Object 16"/>
          <p:cNvGraphicFramePr>
            <a:graphicFrameLocks noChangeAspect="1"/>
          </p:cNvGraphicFramePr>
          <p:nvPr>
            <p:extLst>
              <p:ext uri="{D42A27DB-BD31-4B8C-83A1-F6EECF244321}">
                <p14:modId xmlns:p14="http://schemas.microsoft.com/office/powerpoint/2010/main" val="1412208859"/>
              </p:ext>
            </p:extLst>
          </p:nvPr>
        </p:nvGraphicFramePr>
        <p:xfrm>
          <a:off x="6172200" y="4610805"/>
          <a:ext cx="1733550" cy="400050"/>
        </p:xfrm>
        <a:graphic>
          <a:graphicData uri="http://schemas.openxmlformats.org/presentationml/2006/ole">
            <mc:AlternateContent xmlns:mc="http://schemas.openxmlformats.org/markup-compatibility/2006">
              <mc:Choice xmlns:v="urn:schemas-microsoft-com:vml" Requires="v">
                <p:oleObj spid="_x0000_s131387" name="Equation" r:id="rId17" imgW="1155600" imgH="266400" progId="Equation.DSMT4">
                  <p:embed/>
                </p:oleObj>
              </mc:Choice>
              <mc:Fallback>
                <p:oleObj name="Equation" r:id="rId17" imgW="1155600" imgH="266400" progId="Equation.DSMT4">
                  <p:embed/>
                  <p:pic>
                    <p:nvPicPr>
                      <p:cNvPr id="18" name="Object 2"/>
                      <p:cNvPicPr/>
                      <p:nvPr/>
                    </p:nvPicPr>
                    <p:blipFill>
                      <a:blip r:embed="rId18"/>
                      <a:stretch>
                        <a:fillRect/>
                      </a:stretch>
                    </p:blipFill>
                    <p:spPr>
                      <a:xfrm>
                        <a:off x="6172200" y="4610805"/>
                        <a:ext cx="1733550" cy="400050"/>
                      </a:xfrm>
                      <a:prstGeom prst="rect">
                        <a:avLst/>
                      </a:prstGeom>
                    </p:spPr>
                  </p:pic>
                </p:oleObj>
              </mc:Fallback>
            </mc:AlternateContent>
          </a:graphicData>
        </a:graphic>
      </p:graphicFrame>
      <p:sp>
        <p:nvSpPr>
          <p:cNvPr id="11" name="Content Placeholder 17"/>
          <p:cNvSpPr>
            <a:spLocks noGrp="1"/>
          </p:cNvSpPr>
          <p:nvPr>
            <p:ph idx="21"/>
          </p:nvPr>
        </p:nvSpPr>
        <p:spPr>
          <a:xfrm>
            <a:off x="457200" y="5181600"/>
            <a:ext cx="8280000" cy="1219200"/>
          </a:xfrm>
        </p:spPr>
        <p:txBody>
          <a:bodyPr/>
          <a:lstStyle/>
          <a:p>
            <a:r>
              <a:rPr lang="en-US" sz="2400" dirty="0"/>
              <a:t>For many applications, the goal is to select the function </a:t>
            </a:r>
            <a:r>
              <a:rPr lang="en-US" sz="2400" i="1" dirty="0"/>
              <a:t>g</a:t>
            </a:r>
            <a:r>
              <a:rPr lang="en-US" sz="2400" dirty="0"/>
              <a:t>(</a:t>
            </a:r>
            <a:r>
              <a:rPr lang="en-US" sz="2400" i="1" dirty="0"/>
              <a:t>x</a:t>
            </a:r>
            <a:r>
              <a:rPr lang="en-US" sz="2400" dirty="0"/>
              <a:t>) in </a:t>
            </a:r>
            <a:r>
              <a:rPr lang="en-US" sz="2400" i="1" dirty="0"/>
              <a:t>O(g(x)) </a:t>
            </a:r>
            <a:r>
              <a:rPr lang="en-US" sz="2400" dirty="0"/>
              <a:t>as small as possible (up to multiplication by a constant, of course).</a:t>
            </a:r>
            <a:endParaRPr lang="en-IN" sz="2400" dirty="0"/>
          </a:p>
        </p:txBody>
      </p:sp>
    </p:spTree>
    <p:extLst>
      <p:ext uri="{BB962C8B-B14F-4D97-AF65-F5344CB8AC3E}">
        <p14:creationId xmlns:p14="http://schemas.microsoft.com/office/powerpoint/2010/main" val="2523537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Definition of Big-</a:t>
            </a:r>
            <a:r>
              <a:rPr lang="en-IN" i="1" dirty="0"/>
              <a:t>O</a:t>
            </a:r>
            <a:r>
              <a:rPr lang="en-IN" dirty="0"/>
              <a:t> Notation</a:t>
            </a:r>
            <a:r>
              <a:rPr lang="en-IN" sz="1500" dirty="0"/>
              <a:t> 2</a:t>
            </a:r>
          </a:p>
        </p:txBody>
      </p:sp>
      <p:sp>
        <p:nvSpPr>
          <p:cNvPr id="3" name="Content Placeholder 2"/>
          <p:cNvSpPr>
            <a:spLocks noGrp="1"/>
          </p:cNvSpPr>
          <p:nvPr>
            <p:ph idx="1"/>
          </p:nvPr>
        </p:nvSpPr>
        <p:spPr>
          <a:xfrm>
            <a:off x="457200" y="1295400"/>
            <a:ext cx="8388000" cy="5257800"/>
          </a:xfrm>
        </p:spPr>
        <p:txBody>
          <a:bodyPr/>
          <a:lstStyle/>
          <a:p>
            <a:pPr>
              <a:spcBef>
                <a:spcPts val="800"/>
              </a:spcBef>
            </a:pPr>
            <a:r>
              <a:rPr lang="en-US" b="1" dirty="0"/>
              <a:t>Example</a:t>
            </a:r>
            <a:r>
              <a:rPr lang="en-US" dirty="0"/>
              <a:t>: Show that </a:t>
            </a:r>
            <a:r>
              <a:rPr lang="en-US" dirty="0">
                <a:ea typeface="Cambria Math" pitchFamily="18" charset="0"/>
              </a:rPr>
              <a:t>7</a:t>
            </a:r>
            <a:r>
              <a:rPr lang="en-US" i="1" dirty="0"/>
              <a:t>x</a:t>
            </a:r>
            <a:r>
              <a:rPr lang="en-US" baseline="30000" dirty="0">
                <a:ea typeface="Cambria Math" pitchFamily="18" charset="0"/>
              </a:rPr>
              <a:t>2</a:t>
            </a:r>
            <a:r>
              <a:rPr lang="en-US" dirty="0"/>
              <a:t> is </a:t>
            </a:r>
            <a:r>
              <a:rPr lang="en-US" i="1" dirty="0"/>
              <a:t>O</a:t>
            </a:r>
            <a:r>
              <a:rPr lang="en-US" dirty="0"/>
              <a:t>(</a:t>
            </a:r>
            <a:r>
              <a:rPr lang="en-US" i="1" dirty="0"/>
              <a:t>x</a:t>
            </a:r>
            <a:r>
              <a:rPr lang="en-US" baseline="30000" dirty="0">
                <a:ea typeface="Cambria Math" pitchFamily="18" charset="0"/>
              </a:rPr>
              <a:t>3</a:t>
            </a:r>
            <a:r>
              <a:rPr lang="en-US" dirty="0"/>
              <a:t>).</a:t>
            </a:r>
          </a:p>
          <a:p>
            <a:pPr>
              <a:spcBef>
                <a:spcPts val="800"/>
              </a:spcBef>
            </a:pPr>
            <a:r>
              <a:rPr lang="en-US" b="1" dirty="0"/>
              <a:t>Solution</a:t>
            </a:r>
            <a:r>
              <a:rPr lang="en-US" dirty="0"/>
              <a:t>: When </a:t>
            </a:r>
            <a:r>
              <a:rPr lang="en-US" i="1" dirty="0"/>
              <a:t>x</a:t>
            </a:r>
            <a:r>
              <a:rPr lang="en-US" dirty="0"/>
              <a:t> &gt; </a:t>
            </a:r>
            <a:r>
              <a:rPr lang="en-US" dirty="0">
                <a:ea typeface="Cambria Math" pitchFamily="18" charset="0"/>
              </a:rPr>
              <a:t>7</a:t>
            </a:r>
            <a:r>
              <a:rPr lang="en-US" dirty="0"/>
              <a:t>, </a:t>
            </a:r>
            <a:r>
              <a:rPr lang="en-US" dirty="0">
                <a:ea typeface="Cambria Math" pitchFamily="18" charset="0"/>
              </a:rPr>
              <a:t>7</a:t>
            </a:r>
            <a:r>
              <a:rPr lang="en-US" i="1" dirty="0"/>
              <a:t>x</a:t>
            </a:r>
            <a:r>
              <a:rPr lang="en-US" baseline="30000" dirty="0">
                <a:ea typeface="Cambria Math" pitchFamily="18" charset="0"/>
              </a:rPr>
              <a:t>2 </a:t>
            </a:r>
            <a:r>
              <a:rPr lang="en-US" dirty="0">
                <a:ea typeface="Cambria Math" pitchFamily="18" charset="0"/>
              </a:rPr>
              <a:t>&lt; </a:t>
            </a:r>
            <a:r>
              <a:rPr lang="en-US" i="1" dirty="0"/>
              <a:t>x</a:t>
            </a:r>
            <a:r>
              <a:rPr lang="en-US" baseline="30000" dirty="0">
                <a:ea typeface="Cambria Math" pitchFamily="18" charset="0"/>
              </a:rPr>
              <a:t>3</a:t>
            </a:r>
            <a:r>
              <a:rPr lang="en-US" dirty="0">
                <a:ea typeface="Cambria Math" pitchFamily="18" charset="0"/>
              </a:rPr>
              <a:t>. Take </a:t>
            </a:r>
            <a:r>
              <a:rPr lang="en-US" i="1" dirty="0">
                <a:ea typeface="Cambria Math" pitchFamily="18" charset="0"/>
              </a:rPr>
              <a:t>C </a:t>
            </a:r>
            <a:r>
              <a:rPr lang="en-US" dirty="0">
                <a:ea typeface="Cambria Math" pitchFamily="18" charset="0"/>
              </a:rPr>
              <a:t>=1 and </a:t>
            </a:r>
            <a:r>
              <a:rPr lang="en-US" i="1" dirty="0">
                <a:ea typeface="Cambria Math" pitchFamily="18" charset="0"/>
              </a:rPr>
              <a:t>k</a:t>
            </a:r>
            <a:r>
              <a:rPr lang="en-US" dirty="0">
                <a:ea typeface="Cambria Math" pitchFamily="18" charset="0"/>
              </a:rPr>
              <a:t> = 7 as witnesses to establish that 7</a:t>
            </a:r>
            <a:r>
              <a:rPr lang="en-US" i="1" dirty="0"/>
              <a:t>x</a:t>
            </a:r>
            <a:r>
              <a:rPr lang="en-US" baseline="30000" dirty="0">
                <a:ea typeface="Cambria Math" pitchFamily="18" charset="0"/>
              </a:rPr>
              <a:t>2</a:t>
            </a:r>
            <a:r>
              <a:rPr lang="en-US" dirty="0"/>
              <a:t> is </a:t>
            </a:r>
            <a:r>
              <a:rPr lang="en-US" i="1" dirty="0"/>
              <a:t>O</a:t>
            </a:r>
            <a:r>
              <a:rPr lang="en-US" dirty="0"/>
              <a:t>(</a:t>
            </a:r>
            <a:r>
              <a:rPr lang="en-US" i="1" dirty="0"/>
              <a:t>x</a:t>
            </a:r>
            <a:r>
              <a:rPr lang="en-US" baseline="30000" dirty="0">
                <a:ea typeface="Cambria Math" pitchFamily="18" charset="0"/>
              </a:rPr>
              <a:t>3</a:t>
            </a:r>
            <a:r>
              <a:rPr lang="en-US" dirty="0"/>
              <a:t>).</a:t>
            </a:r>
          </a:p>
          <a:p>
            <a:pPr>
              <a:spcBef>
                <a:spcPts val="800"/>
              </a:spcBef>
            </a:pPr>
            <a:r>
              <a:rPr lang="en-US" dirty="0">
                <a:ea typeface="Cambria Math" pitchFamily="18" charset="0"/>
              </a:rPr>
              <a:t>(Would </a:t>
            </a:r>
            <a:r>
              <a:rPr lang="en-US" i="1" dirty="0">
                <a:ea typeface="Cambria Math" pitchFamily="18" charset="0"/>
              </a:rPr>
              <a:t>C</a:t>
            </a:r>
            <a:r>
              <a:rPr lang="en-US" dirty="0">
                <a:ea typeface="Cambria Math" pitchFamily="18" charset="0"/>
              </a:rPr>
              <a:t> = 7 and </a:t>
            </a:r>
            <a:r>
              <a:rPr lang="en-US" i="1" dirty="0">
                <a:ea typeface="Cambria Math" pitchFamily="18" charset="0"/>
              </a:rPr>
              <a:t>k</a:t>
            </a:r>
            <a:r>
              <a:rPr lang="en-US" dirty="0">
                <a:ea typeface="Cambria Math" pitchFamily="18" charset="0"/>
              </a:rPr>
              <a:t> = 1 work?)</a:t>
            </a:r>
          </a:p>
          <a:p>
            <a:pPr>
              <a:spcBef>
                <a:spcPts val="800"/>
              </a:spcBef>
            </a:pPr>
            <a:r>
              <a:rPr lang="en-US" b="1" dirty="0">
                <a:ea typeface="Cambria Math" pitchFamily="18" charset="0"/>
              </a:rPr>
              <a:t>Example</a:t>
            </a:r>
            <a:r>
              <a:rPr lang="en-US" dirty="0">
                <a:ea typeface="Cambria Math" pitchFamily="18" charset="0"/>
              </a:rPr>
              <a:t>: </a:t>
            </a:r>
            <a:r>
              <a:rPr lang="en-US" dirty="0"/>
              <a:t>Show that </a:t>
            </a:r>
            <a:r>
              <a:rPr lang="en-US" i="1" dirty="0"/>
              <a:t>n</a:t>
            </a:r>
            <a:r>
              <a:rPr lang="en-US" baseline="30000" dirty="0">
                <a:ea typeface="Cambria Math" pitchFamily="18" charset="0"/>
              </a:rPr>
              <a:t>2</a:t>
            </a:r>
            <a:r>
              <a:rPr lang="en-US" dirty="0"/>
              <a:t> is not </a:t>
            </a:r>
            <a:r>
              <a:rPr lang="en-US" i="1" dirty="0"/>
              <a:t>O</a:t>
            </a:r>
            <a:r>
              <a:rPr lang="en-US" dirty="0"/>
              <a:t>(</a:t>
            </a:r>
            <a:r>
              <a:rPr lang="en-US" i="1" dirty="0"/>
              <a:t>n</a:t>
            </a:r>
            <a:r>
              <a:rPr lang="en-US" dirty="0"/>
              <a:t>).</a:t>
            </a:r>
            <a:endParaRPr lang="en-US" dirty="0">
              <a:ea typeface="Cambria Math" pitchFamily="18" charset="0"/>
            </a:endParaRPr>
          </a:p>
          <a:p>
            <a:pPr>
              <a:spcBef>
                <a:spcPts val="800"/>
              </a:spcBef>
            </a:pPr>
            <a:r>
              <a:rPr lang="en-US" b="1" dirty="0"/>
              <a:t>Solution</a:t>
            </a:r>
            <a:r>
              <a:rPr lang="en-US" dirty="0"/>
              <a:t>: Suppose there are constants </a:t>
            </a:r>
            <a:r>
              <a:rPr lang="en-US" i="1" dirty="0"/>
              <a:t>C</a:t>
            </a:r>
            <a:r>
              <a:rPr lang="en-US" dirty="0"/>
              <a:t> and </a:t>
            </a:r>
            <a:r>
              <a:rPr lang="en-US" i="1" dirty="0"/>
              <a:t>k</a:t>
            </a:r>
            <a:r>
              <a:rPr lang="en-US" dirty="0"/>
              <a:t> for which </a:t>
            </a:r>
            <a:r>
              <a:rPr lang="en-US" i="1" dirty="0"/>
              <a:t>n</a:t>
            </a:r>
            <a:r>
              <a:rPr lang="en-US" baseline="30000" dirty="0">
                <a:ea typeface="Cambria Math" pitchFamily="18" charset="0"/>
              </a:rPr>
              <a:t>2</a:t>
            </a:r>
            <a:r>
              <a:rPr lang="en-US" dirty="0"/>
              <a:t> </a:t>
            </a:r>
            <a:r>
              <a:rPr lang="en-US" dirty="0">
                <a:ea typeface="Cambria Math"/>
              </a:rPr>
              <a:t>≤</a:t>
            </a:r>
            <a:r>
              <a:rPr lang="en-US" dirty="0"/>
              <a:t> </a:t>
            </a:r>
            <a:r>
              <a:rPr lang="en-US" i="1" dirty="0"/>
              <a:t>Cn</a:t>
            </a:r>
            <a:r>
              <a:rPr lang="en-US" dirty="0"/>
              <a:t>, whenever </a:t>
            </a:r>
            <a:r>
              <a:rPr lang="en-US" i="1" dirty="0"/>
              <a:t>n</a:t>
            </a:r>
            <a:r>
              <a:rPr lang="en-US" dirty="0"/>
              <a:t> &gt; </a:t>
            </a:r>
            <a:r>
              <a:rPr lang="en-US" i="1" dirty="0"/>
              <a:t>k</a:t>
            </a:r>
            <a:r>
              <a:rPr lang="en-US" dirty="0"/>
              <a:t>.</a:t>
            </a:r>
            <a:br>
              <a:rPr lang="en-US" dirty="0"/>
            </a:br>
            <a:r>
              <a:rPr lang="en-US" dirty="0"/>
              <a:t>Then (by dividing both sides of </a:t>
            </a:r>
            <a:r>
              <a:rPr lang="en-US" i="1" dirty="0"/>
              <a:t>n</a:t>
            </a:r>
            <a:r>
              <a:rPr lang="en-US" baseline="30000" dirty="0">
                <a:ea typeface="Cambria Math" pitchFamily="18" charset="0"/>
              </a:rPr>
              <a:t>2</a:t>
            </a:r>
            <a:r>
              <a:rPr lang="en-US" dirty="0"/>
              <a:t> </a:t>
            </a:r>
            <a:r>
              <a:rPr lang="en-US" dirty="0">
                <a:ea typeface="Cambria Math"/>
              </a:rPr>
              <a:t>≤</a:t>
            </a:r>
            <a:r>
              <a:rPr lang="en-US" dirty="0"/>
              <a:t> </a:t>
            </a:r>
            <a:r>
              <a:rPr lang="en-US" i="1" dirty="0"/>
              <a:t>Cn)</a:t>
            </a:r>
            <a:r>
              <a:rPr lang="en-US" dirty="0"/>
              <a:t> by </a:t>
            </a:r>
            <a:r>
              <a:rPr lang="en-US" i="1" dirty="0"/>
              <a:t>n</a:t>
            </a:r>
            <a:r>
              <a:rPr lang="en-US" dirty="0"/>
              <a:t>, then </a:t>
            </a:r>
            <a:r>
              <a:rPr lang="en-US" i="1" dirty="0"/>
              <a:t>n</a:t>
            </a:r>
            <a:r>
              <a:rPr lang="en-US" dirty="0"/>
              <a:t> </a:t>
            </a:r>
            <a:r>
              <a:rPr lang="en-US" dirty="0">
                <a:ea typeface="Cambria Math"/>
              </a:rPr>
              <a:t>≤</a:t>
            </a:r>
            <a:r>
              <a:rPr lang="en-US" dirty="0"/>
              <a:t> </a:t>
            </a:r>
            <a:r>
              <a:rPr lang="en-US" i="1" dirty="0"/>
              <a:t>C </a:t>
            </a:r>
            <a:r>
              <a:rPr lang="en-US" dirty="0"/>
              <a:t>must hold for all </a:t>
            </a:r>
            <a:r>
              <a:rPr lang="en-US" i="1" dirty="0"/>
              <a:t>n</a:t>
            </a:r>
            <a:r>
              <a:rPr lang="en-US" dirty="0"/>
              <a:t> &gt; </a:t>
            </a:r>
            <a:r>
              <a:rPr lang="en-US" i="1" dirty="0"/>
              <a:t>k</a:t>
            </a:r>
            <a:r>
              <a:rPr lang="en-US" dirty="0"/>
              <a:t>. A contradiction!</a:t>
            </a:r>
            <a:endParaRPr lang="en-IN" dirty="0"/>
          </a:p>
        </p:txBody>
      </p:sp>
    </p:spTree>
    <p:extLst>
      <p:ext uri="{BB962C8B-B14F-4D97-AF65-F5344CB8AC3E}">
        <p14:creationId xmlns:p14="http://schemas.microsoft.com/office/powerpoint/2010/main" val="1436891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a:t>
            </a:r>
            <a:r>
              <a:rPr lang="en-IN" i="1" dirty="0"/>
              <a:t>O</a:t>
            </a:r>
            <a:r>
              <a:rPr lang="en-IN" dirty="0"/>
              <a:t> Estimates for Polynomials</a:t>
            </a:r>
          </a:p>
        </p:txBody>
      </p:sp>
      <p:sp>
        <p:nvSpPr>
          <p:cNvPr id="3" name="Content Placeholder 2"/>
          <p:cNvSpPr>
            <a:spLocks noGrp="1"/>
          </p:cNvSpPr>
          <p:nvPr>
            <p:ph idx="1"/>
          </p:nvPr>
        </p:nvSpPr>
        <p:spPr>
          <a:xfrm>
            <a:off x="457200" y="1295400"/>
            <a:ext cx="1836000" cy="432000"/>
          </a:xfrm>
        </p:spPr>
        <p:txBody>
          <a:bodyPr/>
          <a:lstStyle/>
          <a:p>
            <a:r>
              <a:rPr lang="en-US" sz="2400" b="1" dirty="0"/>
              <a:t>Example</a:t>
            </a:r>
            <a:r>
              <a:rPr lang="en-US" sz="2400" dirty="0"/>
              <a:t>: Let</a:t>
            </a:r>
          </a:p>
        </p:txBody>
      </p:sp>
      <p:graphicFrame>
        <p:nvGraphicFramePr>
          <p:cNvPr id="18" name="Object 3"/>
          <p:cNvGraphicFramePr>
            <a:graphicFrameLocks noChangeAspect="1"/>
          </p:cNvGraphicFramePr>
          <p:nvPr>
            <p:extLst>
              <p:ext uri="{D42A27DB-BD31-4B8C-83A1-F6EECF244321}">
                <p14:modId xmlns:p14="http://schemas.microsoft.com/office/powerpoint/2010/main" val="1124550115"/>
              </p:ext>
            </p:extLst>
          </p:nvPr>
        </p:nvGraphicFramePr>
        <p:xfrm>
          <a:off x="2241924" y="1356783"/>
          <a:ext cx="3777876" cy="410040"/>
        </p:xfrm>
        <a:graphic>
          <a:graphicData uri="http://schemas.openxmlformats.org/presentationml/2006/ole">
            <mc:AlternateContent xmlns:mc="http://schemas.openxmlformats.org/markup-compatibility/2006">
              <mc:Choice xmlns:v="urn:schemas-microsoft-com:vml" Requires="v">
                <p:oleObj spid="_x0000_s132155" name="Equation" r:id="rId3" imgW="2222280" imgH="241200" progId="Equation.DSMT4">
                  <p:embed/>
                </p:oleObj>
              </mc:Choice>
              <mc:Fallback>
                <p:oleObj name="Equation" r:id="rId3" imgW="2222280" imgH="241200" progId="Equation.DSMT4">
                  <p:embed/>
                  <p:pic>
                    <p:nvPicPr>
                      <p:cNvPr id="28" name="Object 16"/>
                      <p:cNvPicPr/>
                      <p:nvPr/>
                    </p:nvPicPr>
                    <p:blipFill>
                      <a:blip r:embed="rId4"/>
                      <a:stretch>
                        <a:fillRect/>
                      </a:stretch>
                    </p:blipFill>
                    <p:spPr>
                      <a:xfrm>
                        <a:off x="2241924" y="1356783"/>
                        <a:ext cx="3777876" cy="410040"/>
                      </a:xfrm>
                      <a:prstGeom prst="rect">
                        <a:avLst/>
                      </a:prstGeom>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3501076663"/>
              </p:ext>
            </p:extLst>
          </p:nvPr>
        </p:nvGraphicFramePr>
        <p:xfrm>
          <a:off x="457200" y="1841665"/>
          <a:ext cx="2030413" cy="388937"/>
        </p:xfrm>
        <a:graphic>
          <a:graphicData uri="http://schemas.openxmlformats.org/presentationml/2006/ole">
            <mc:AlternateContent xmlns:mc="http://schemas.openxmlformats.org/markup-compatibility/2006">
              <mc:Choice xmlns:v="urn:schemas-microsoft-com:vml" Requires="v">
                <p:oleObj spid="_x0000_s132156" name="Equation" r:id="rId5" imgW="1193760" imgH="228600" progId="Equation.DSMT4">
                  <p:embed/>
                </p:oleObj>
              </mc:Choice>
              <mc:Fallback>
                <p:oleObj name="Equation" r:id="rId5" imgW="1193760" imgH="228600" progId="Equation.DSMT4">
                  <p:embed/>
                  <p:pic>
                    <p:nvPicPr>
                      <p:cNvPr id="18" name="Object 16"/>
                      <p:cNvPicPr/>
                      <p:nvPr/>
                    </p:nvPicPr>
                    <p:blipFill>
                      <a:blip r:embed="rId6"/>
                      <a:stretch>
                        <a:fillRect/>
                      </a:stretch>
                    </p:blipFill>
                    <p:spPr>
                      <a:xfrm>
                        <a:off x="457200" y="1841665"/>
                        <a:ext cx="2030413" cy="388937"/>
                      </a:xfrm>
                      <a:prstGeom prst="rect">
                        <a:avLst/>
                      </a:prstGeom>
                    </p:spPr>
                  </p:pic>
                </p:oleObj>
              </mc:Fallback>
            </mc:AlternateContent>
          </a:graphicData>
        </a:graphic>
      </p:graphicFrame>
      <p:sp>
        <p:nvSpPr>
          <p:cNvPr id="4" name="Content Placeholder 5"/>
          <p:cNvSpPr>
            <a:spLocks noGrp="1"/>
          </p:cNvSpPr>
          <p:nvPr>
            <p:ph idx="13"/>
          </p:nvPr>
        </p:nvSpPr>
        <p:spPr>
          <a:xfrm>
            <a:off x="2590800" y="1820133"/>
            <a:ext cx="6019800" cy="432000"/>
          </a:xfrm>
        </p:spPr>
        <p:txBody>
          <a:bodyPr/>
          <a:lstStyle/>
          <a:p>
            <a:pPr lvl="0"/>
            <a:r>
              <a:rPr lang="en-US" sz="2400" dirty="0"/>
              <a:t>are real numbers with </a:t>
            </a:r>
            <a:r>
              <a:rPr lang="en-US" sz="2400" i="1" dirty="0"/>
              <a:t>a</a:t>
            </a:r>
            <a:r>
              <a:rPr lang="en-US" sz="2400" i="1" baseline="-25000" dirty="0"/>
              <a:t>n </a:t>
            </a:r>
            <a:r>
              <a:rPr lang="en-US" sz="2400" dirty="0">
                <a:ea typeface="Cambria Math"/>
              </a:rPr>
              <a:t>≠0</a:t>
            </a:r>
            <a:r>
              <a:rPr lang="en-US" sz="2400" dirty="0"/>
              <a:t>.</a:t>
            </a:r>
            <a:r>
              <a:rPr lang="en-US" sz="2400" dirty="0">
                <a:solidFill>
                  <a:prstClr val="black"/>
                </a:solidFill>
              </a:rPr>
              <a:t> Then </a:t>
            </a:r>
            <a:r>
              <a:rPr lang="en-US" sz="2400" i="1" dirty="0">
                <a:solidFill>
                  <a:prstClr val="black"/>
                </a:solidFill>
                <a:ea typeface="Cambria Math" pitchFamily="18" charset="0"/>
              </a:rPr>
              <a:t>f</a:t>
            </a:r>
            <a:r>
              <a:rPr lang="en-US" sz="2400" dirty="0">
                <a:solidFill>
                  <a:prstClr val="black"/>
                </a:solidFill>
                <a:ea typeface="Cambria Math" pitchFamily="18" charset="0"/>
              </a:rPr>
              <a:t>(</a:t>
            </a:r>
            <a:r>
              <a:rPr lang="en-US" sz="2400" i="1" dirty="0">
                <a:solidFill>
                  <a:prstClr val="black"/>
                </a:solidFill>
                <a:ea typeface="Cambria Math" pitchFamily="18" charset="0"/>
              </a:rPr>
              <a:t>x</a:t>
            </a:r>
            <a:r>
              <a:rPr lang="en-US" sz="2400" dirty="0">
                <a:solidFill>
                  <a:prstClr val="black"/>
                </a:solidFill>
                <a:ea typeface="Cambria Math" pitchFamily="18" charset="0"/>
              </a:rPr>
              <a:t>) is </a:t>
            </a:r>
            <a:r>
              <a:rPr lang="en-US" sz="2400" i="1" dirty="0">
                <a:solidFill>
                  <a:prstClr val="black"/>
                </a:solidFill>
                <a:ea typeface="Cambria Math" pitchFamily="18" charset="0"/>
              </a:rPr>
              <a:t>O</a:t>
            </a:r>
            <a:r>
              <a:rPr lang="en-US" sz="2400" dirty="0">
                <a:solidFill>
                  <a:prstClr val="black"/>
                </a:solidFill>
                <a:ea typeface="Cambria Math" pitchFamily="18" charset="0"/>
              </a:rPr>
              <a:t>(</a:t>
            </a:r>
            <a:r>
              <a:rPr lang="en-US" sz="2400" i="1" dirty="0" err="1">
                <a:solidFill>
                  <a:prstClr val="black"/>
                </a:solidFill>
              </a:rPr>
              <a:t>x</a:t>
            </a:r>
            <a:r>
              <a:rPr lang="en-US" sz="2400" i="1" baseline="30000" dirty="0" err="1">
                <a:solidFill>
                  <a:prstClr val="black"/>
                </a:solidFill>
              </a:rPr>
              <a:t>n</a:t>
            </a:r>
            <a:r>
              <a:rPr lang="en-US" sz="2400" dirty="0">
                <a:solidFill>
                  <a:prstClr val="black"/>
                </a:solidFill>
              </a:rPr>
              <a:t>).</a:t>
            </a:r>
            <a:endParaRPr lang="en-IN" sz="2400" dirty="0">
              <a:solidFill>
                <a:prstClr val="black"/>
              </a:solidFill>
            </a:endParaRPr>
          </a:p>
        </p:txBody>
      </p:sp>
      <p:sp>
        <p:nvSpPr>
          <p:cNvPr id="17" name="Content Placeholder 6"/>
          <p:cNvSpPr>
            <a:spLocks noGrp="1"/>
          </p:cNvSpPr>
          <p:nvPr>
            <p:ph idx="14"/>
          </p:nvPr>
        </p:nvSpPr>
        <p:spPr>
          <a:xfrm>
            <a:off x="457200" y="2657275"/>
            <a:ext cx="990600" cy="432000"/>
          </a:xfrm>
        </p:spPr>
        <p:txBody>
          <a:bodyPr/>
          <a:lstStyle/>
          <a:p>
            <a:r>
              <a:rPr lang="en-US" sz="2400" b="1" dirty="0"/>
              <a:t>Proof</a:t>
            </a:r>
            <a:r>
              <a:rPr lang="en-US" sz="2400" dirty="0"/>
              <a:t>:</a:t>
            </a:r>
            <a:endParaRPr lang="en-IN" sz="2400" dirty="0"/>
          </a:p>
        </p:txBody>
      </p:sp>
      <p:graphicFrame>
        <p:nvGraphicFramePr>
          <p:cNvPr id="20" name="Object 7"/>
          <p:cNvGraphicFramePr>
            <a:graphicFrameLocks noChangeAspect="1"/>
          </p:cNvGraphicFramePr>
          <p:nvPr>
            <p:extLst>
              <p:ext uri="{D42A27DB-BD31-4B8C-83A1-F6EECF244321}">
                <p14:modId xmlns:p14="http://schemas.microsoft.com/office/powerpoint/2010/main" val="3632550441"/>
              </p:ext>
            </p:extLst>
          </p:nvPr>
        </p:nvGraphicFramePr>
        <p:xfrm>
          <a:off x="1447800" y="2708275"/>
          <a:ext cx="5784850" cy="1787525"/>
        </p:xfrm>
        <a:graphic>
          <a:graphicData uri="http://schemas.openxmlformats.org/presentationml/2006/ole">
            <mc:AlternateContent xmlns:mc="http://schemas.openxmlformats.org/markup-compatibility/2006">
              <mc:Choice xmlns:v="urn:schemas-microsoft-com:vml" Requires="v">
                <p:oleObj spid="_x0000_s132157" name="Equation" r:id="rId7" imgW="3403440" imgH="1054080" progId="Equation.DSMT4">
                  <p:embed/>
                </p:oleObj>
              </mc:Choice>
              <mc:Fallback>
                <p:oleObj name="Equation" r:id="rId7" imgW="3403440" imgH="1054080" progId="Equation.DSMT4">
                  <p:embed/>
                  <p:pic>
                    <p:nvPicPr>
                      <p:cNvPr id="18" name="Object 16"/>
                      <p:cNvPicPr/>
                      <p:nvPr/>
                    </p:nvPicPr>
                    <p:blipFill>
                      <a:blip r:embed="rId8"/>
                      <a:stretch>
                        <a:fillRect/>
                      </a:stretch>
                    </p:blipFill>
                    <p:spPr>
                      <a:xfrm>
                        <a:off x="1447800" y="2708275"/>
                        <a:ext cx="5784850" cy="1787525"/>
                      </a:xfrm>
                      <a:prstGeom prst="rect">
                        <a:avLst/>
                      </a:prstGeom>
                    </p:spPr>
                  </p:pic>
                </p:oleObj>
              </mc:Fallback>
            </mc:AlternateContent>
          </a:graphicData>
        </a:graphic>
      </p:graphicFrame>
      <p:sp>
        <p:nvSpPr>
          <p:cNvPr id="6" name="Content Placeholder 8"/>
          <p:cNvSpPr>
            <a:spLocks noGrp="1"/>
          </p:cNvSpPr>
          <p:nvPr>
            <p:ph idx="15"/>
          </p:nvPr>
        </p:nvSpPr>
        <p:spPr>
          <a:xfrm>
            <a:off x="457200" y="4825800"/>
            <a:ext cx="756000" cy="432000"/>
          </a:xfrm>
        </p:spPr>
        <p:txBody>
          <a:bodyPr/>
          <a:lstStyle/>
          <a:p>
            <a:r>
              <a:rPr lang="en-US" sz="2400" dirty="0"/>
              <a:t>Take</a:t>
            </a:r>
            <a:endParaRPr lang="en-IN" sz="2400" dirty="0"/>
          </a:p>
        </p:txBody>
      </p:sp>
      <p:graphicFrame>
        <p:nvGraphicFramePr>
          <p:cNvPr id="21" name="Object 9"/>
          <p:cNvGraphicFramePr>
            <a:graphicFrameLocks noChangeAspect="1"/>
          </p:cNvGraphicFramePr>
          <p:nvPr>
            <p:extLst>
              <p:ext uri="{D42A27DB-BD31-4B8C-83A1-F6EECF244321}">
                <p14:modId xmlns:p14="http://schemas.microsoft.com/office/powerpoint/2010/main" val="2744556385"/>
              </p:ext>
            </p:extLst>
          </p:nvPr>
        </p:nvGraphicFramePr>
        <p:xfrm>
          <a:off x="1371600" y="4870450"/>
          <a:ext cx="2806700" cy="387350"/>
        </p:xfrm>
        <a:graphic>
          <a:graphicData uri="http://schemas.openxmlformats.org/presentationml/2006/ole">
            <mc:AlternateContent xmlns:mc="http://schemas.openxmlformats.org/markup-compatibility/2006">
              <mc:Choice xmlns:v="urn:schemas-microsoft-com:vml" Requires="v">
                <p:oleObj spid="_x0000_s132158" name="Equation" r:id="rId9" imgW="1650960" imgH="228600" progId="Equation.DSMT4">
                  <p:embed/>
                </p:oleObj>
              </mc:Choice>
              <mc:Fallback>
                <p:oleObj name="Equation" r:id="rId9" imgW="1650960" imgH="228600" progId="Equation.DSMT4">
                  <p:embed/>
                  <p:pic>
                    <p:nvPicPr>
                      <p:cNvPr id="18" name="Object 16"/>
                      <p:cNvPicPr/>
                      <p:nvPr/>
                    </p:nvPicPr>
                    <p:blipFill>
                      <a:blip r:embed="rId10"/>
                      <a:stretch>
                        <a:fillRect/>
                      </a:stretch>
                    </p:blipFill>
                    <p:spPr>
                      <a:xfrm>
                        <a:off x="1371600" y="4870450"/>
                        <a:ext cx="2806700" cy="387350"/>
                      </a:xfrm>
                      <a:prstGeom prst="rect">
                        <a:avLst/>
                      </a:prstGeom>
                    </p:spPr>
                  </p:pic>
                </p:oleObj>
              </mc:Fallback>
            </mc:AlternateContent>
          </a:graphicData>
        </a:graphic>
      </p:graphicFrame>
      <p:sp>
        <p:nvSpPr>
          <p:cNvPr id="7" name="Content Placeholder 10"/>
          <p:cNvSpPr>
            <a:spLocks noGrp="1"/>
          </p:cNvSpPr>
          <p:nvPr>
            <p:ph idx="16"/>
          </p:nvPr>
        </p:nvSpPr>
        <p:spPr>
          <a:xfrm>
            <a:off x="4343400" y="4825800"/>
            <a:ext cx="4023360" cy="432000"/>
          </a:xfrm>
        </p:spPr>
        <p:txBody>
          <a:bodyPr/>
          <a:lstStyle/>
          <a:p>
            <a:r>
              <a:rPr lang="en-US" sz="2400" dirty="0"/>
              <a:t>and </a:t>
            </a:r>
            <a:r>
              <a:rPr lang="en-US" sz="2400" i="1" dirty="0"/>
              <a:t>k</a:t>
            </a:r>
            <a:r>
              <a:rPr lang="en-US" sz="2400" dirty="0"/>
              <a:t> = </a:t>
            </a:r>
            <a:r>
              <a:rPr lang="en-US" sz="2400" dirty="0">
                <a:ea typeface="Cambria Math" pitchFamily="18" charset="0"/>
              </a:rPr>
              <a:t>1. Then </a:t>
            </a:r>
            <a:r>
              <a:rPr lang="en-US" sz="2400" i="1" dirty="0">
                <a:ea typeface="Cambria Math" pitchFamily="18" charset="0"/>
              </a:rPr>
              <a:t>f</a:t>
            </a:r>
            <a:r>
              <a:rPr lang="en-US" sz="2400" dirty="0">
                <a:ea typeface="Cambria Math" pitchFamily="18" charset="0"/>
              </a:rPr>
              <a:t>(</a:t>
            </a:r>
            <a:r>
              <a:rPr lang="en-US" sz="2400" i="1" dirty="0">
                <a:ea typeface="Cambria Math" pitchFamily="18" charset="0"/>
              </a:rPr>
              <a:t>x</a:t>
            </a:r>
            <a:r>
              <a:rPr lang="en-US" sz="2400" dirty="0">
                <a:ea typeface="Cambria Math" pitchFamily="18" charset="0"/>
              </a:rPr>
              <a:t>) is </a:t>
            </a:r>
            <a:r>
              <a:rPr lang="en-US" sz="2400" i="1" dirty="0">
                <a:ea typeface="Cambria Math" pitchFamily="18" charset="0"/>
              </a:rPr>
              <a:t>O</a:t>
            </a:r>
            <a:r>
              <a:rPr lang="en-US" sz="2400" dirty="0">
                <a:ea typeface="Cambria Math" pitchFamily="18" charset="0"/>
              </a:rPr>
              <a:t>(</a:t>
            </a:r>
            <a:r>
              <a:rPr lang="en-US" sz="2400" i="1" dirty="0" err="1"/>
              <a:t>x</a:t>
            </a:r>
            <a:r>
              <a:rPr lang="en-US" sz="2400" i="1" baseline="30000" dirty="0" err="1"/>
              <a:t>n</a:t>
            </a:r>
            <a:r>
              <a:rPr lang="en-US" sz="2400" dirty="0"/>
              <a:t>).</a:t>
            </a:r>
            <a:endParaRPr lang="en-IN" sz="2400" dirty="0"/>
          </a:p>
        </p:txBody>
      </p:sp>
      <p:sp>
        <p:nvSpPr>
          <p:cNvPr id="8" name="Content Placeholder 11"/>
          <p:cNvSpPr>
            <a:spLocks noGrp="1"/>
          </p:cNvSpPr>
          <p:nvPr>
            <p:ph idx="17"/>
          </p:nvPr>
        </p:nvSpPr>
        <p:spPr>
          <a:xfrm>
            <a:off x="457200" y="5562600"/>
            <a:ext cx="8280000" cy="533400"/>
          </a:xfrm>
        </p:spPr>
        <p:txBody>
          <a:bodyPr/>
          <a:lstStyle/>
          <a:p>
            <a:r>
              <a:rPr lang="en-US" sz="2400" dirty="0"/>
              <a:t>The leading term </a:t>
            </a:r>
            <a:r>
              <a:rPr lang="en-US" sz="2400" i="1" dirty="0" err="1"/>
              <a:t>a</a:t>
            </a:r>
            <a:r>
              <a:rPr lang="en-US" sz="2400" i="1" baseline="-25000" dirty="0" err="1"/>
              <a:t>n</a:t>
            </a:r>
            <a:r>
              <a:rPr lang="en-US" sz="2400" i="1" dirty="0" err="1"/>
              <a:t>x</a:t>
            </a:r>
            <a:r>
              <a:rPr lang="en-US" sz="2400" i="1" baseline="30000" dirty="0" err="1"/>
              <a:t>n</a:t>
            </a:r>
            <a:r>
              <a:rPr lang="en-US" sz="2400" dirty="0"/>
              <a:t> of a polynomial dominates its growth.</a:t>
            </a:r>
            <a:endParaRPr lang="en-IN" sz="2400" dirty="0"/>
          </a:p>
        </p:txBody>
      </p:sp>
      <p:sp>
        <p:nvSpPr>
          <p:cNvPr id="10" name="Content Placeholder 12"/>
          <p:cNvSpPr>
            <a:spLocks noGrp="1"/>
          </p:cNvSpPr>
          <p:nvPr>
            <p:ph idx="20"/>
          </p:nvPr>
        </p:nvSpPr>
        <p:spPr>
          <a:xfrm>
            <a:off x="477600" y="3352800"/>
            <a:ext cx="1656000" cy="360000"/>
          </a:xfrm>
        </p:spPr>
        <p:txBody>
          <a:bodyPr/>
          <a:lstStyle/>
          <a:p>
            <a:r>
              <a:rPr lang="en-US" sz="1800" dirty="0"/>
              <a:t> </a:t>
            </a:r>
            <a:r>
              <a:rPr lang="en-US" sz="1800" dirty="0">
                <a:solidFill>
                  <a:srgbClr val="C00000"/>
                </a:solidFill>
              </a:rPr>
              <a:t>Assuming </a:t>
            </a:r>
            <a:r>
              <a:rPr lang="en-US" sz="1800" i="1" dirty="0">
                <a:solidFill>
                  <a:srgbClr val="C00000"/>
                </a:solidFill>
              </a:rPr>
              <a:t>x</a:t>
            </a:r>
            <a:r>
              <a:rPr lang="en-US" sz="1800" dirty="0">
                <a:solidFill>
                  <a:srgbClr val="C00000"/>
                </a:solidFill>
              </a:rPr>
              <a:t> &gt; </a:t>
            </a:r>
            <a:r>
              <a:rPr lang="en-US" sz="1800" dirty="0">
                <a:solidFill>
                  <a:srgbClr val="C00000"/>
                </a:solidFill>
                <a:ea typeface="Cambria Math" pitchFamily="18" charset="0"/>
              </a:rPr>
              <a:t>1</a:t>
            </a:r>
            <a:endParaRPr lang="en-IN" sz="1800" dirty="0"/>
          </a:p>
        </p:txBody>
      </p:sp>
      <p:sp>
        <p:nvSpPr>
          <p:cNvPr id="11" name="Content Placeholder 13"/>
          <p:cNvSpPr>
            <a:spLocks noGrp="1"/>
          </p:cNvSpPr>
          <p:nvPr>
            <p:ph idx="21"/>
          </p:nvPr>
        </p:nvSpPr>
        <p:spPr>
          <a:xfrm>
            <a:off x="6324600" y="2457320"/>
            <a:ext cx="2592000" cy="612000"/>
          </a:xfrm>
        </p:spPr>
        <p:txBody>
          <a:bodyPr/>
          <a:lstStyle/>
          <a:p>
            <a:r>
              <a:rPr lang="en-US" sz="1800" dirty="0">
                <a:solidFill>
                  <a:srgbClr val="C00000"/>
                </a:solidFill>
              </a:rPr>
              <a:t>Uses triangle inequality, an exercise in Section </a:t>
            </a:r>
            <a:r>
              <a:rPr lang="en-US" sz="1800" dirty="0">
                <a:solidFill>
                  <a:srgbClr val="C00000"/>
                </a:solidFill>
                <a:ea typeface="Cambria Math" pitchFamily="18" charset="0"/>
              </a:rPr>
              <a:t>1.8</a:t>
            </a:r>
            <a:r>
              <a:rPr lang="en-US" sz="1800" dirty="0">
                <a:solidFill>
                  <a:srgbClr val="C00000"/>
                </a:solidFill>
              </a:rPr>
              <a:t>.</a:t>
            </a:r>
          </a:p>
        </p:txBody>
      </p:sp>
    </p:spTree>
    <p:extLst>
      <p:ext uri="{BB962C8B-B14F-4D97-AF65-F5344CB8AC3E}">
        <p14:creationId xmlns:p14="http://schemas.microsoft.com/office/powerpoint/2010/main" val="3218424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a:t>
            </a:r>
            <a:r>
              <a:rPr lang="en-IN" i="1" dirty="0"/>
              <a:t>O</a:t>
            </a:r>
            <a:r>
              <a:rPr lang="en-IN" dirty="0"/>
              <a:t> Estimates for some Important Functions</a:t>
            </a:r>
            <a:r>
              <a:rPr lang="en-IN" sz="1500" dirty="0"/>
              <a:t> 1</a:t>
            </a:r>
          </a:p>
        </p:txBody>
      </p:sp>
      <p:sp>
        <p:nvSpPr>
          <p:cNvPr id="3" name="Content Placeholder 2"/>
          <p:cNvSpPr>
            <a:spLocks noGrp="1"/>
          </p:cNvSpPr>
          <p:nvPr>
            <p:ph idx="1"/>
          </p:nvPr>
        </p:nvSpPr>
        <p:spPr/>
        <p:txBody>
          <a:bodyPr/>
          <a:lstStyle/>
          <a:p>
            <a:pPr>
              <a:spcBef>
                <a:spcPts val="300"/>
              </a:spcBef>
            </a:pPr>
            <a:r>
              <a:rPr lang="en-US" sz="2800" b="1" dirty="0"/>
              <a:t>Example</a:t>
            </a:r>
            <a:r>
              <a:rPr lang="en-US" sz="2800" dirty="0"/>
              <a:t>: Use big-</a:t>
            </a:r>
            <a:r>
              <a:rPr lang="en-US" sz="2800" i="1" dirty="0"/>
              <a:t>O</a:t>
            </a:r>
            <a:r>
              <a:rPr lang="en-US" sz="2800" dirty="0"/>
              <a:t> notation to estimate the sum of the first </a:t>
            </a:r>
            <a:r>
              <a:rPr lang="en-US" sz="2800" i="1" dirty="0"/>
              <a:t>n</a:t>
            </a:r>
            <a:r>
              <a:rPr lang="en-US" sz="2800" dirty="0"/>
              <a:t> positive integers.</a:t>
            </a:r>
          </a:p>
          <a:p>
            <a:pPr>
              <a:spcBef>
                <a:spcPts val="300"/>
              </a:spcBef>
            </a:pPr>
            <a:r>
              <a:rPr lang="en-US" sz="2800" b="1" dirty="0"/>
              <a:t>Solution</a:t>
            </a:r>
            <a:r>
              <a:rPr lang="en-US" sz="2800" dirty="0"/>
              <a:t>:</a:t>
            </a:r>
            <a:endParaRPr lang="en-IN" sz="2800" dirty="0"/>
          </a:p>
        </p:txBody>
      </p:sp>
      <p:graphicFrame>
        <p:nvGraphicFramePr>
          <p:cNvPr id="8" name="Object 3"/>
          <p:cNvGraphicFramePr>
            <a:graphicFrameLocks noChangeAspect="1"/>
          </p:cNvGraphicFramePr>
          <p:nvPr>
            <p:extLst>
              <p:ext uri="{D42A27DB-BD31-4B8C-83A1-F6EECF244321}">
                <p14:modId xmlns:p14="http://schemas.microsoft.com/office/powerpoint/2010/main" val="4100539444"/>
              </p:ext>
            </p:extLst>
          </p:nvPr>
        </p:nvGraphicFramePr>
        <p:xfrm>
          <a:off x="2012244" y="2336800"/>
          <a:ext cx="3962400" cy="406400"/>
        </p:xfrm>
        <a:graphic>
          <a:graphicData uri="http://schemas.openxmlformats.org/presentationml/2006/ole">
            <mc:AlternateContent xmlns:mc="http://schemas.openxmlformats.org/markup-compatibility/2006">
              <mc:Choice xmlns:v="urn:schemas-microsoft-com:vml" Requires="v">
                <p:oleObj spid="_x0000_s129307" name="Equation" r:id="rId3" imgW="1981080" imgH="203040" progId="Equation.DSMT4">
                  <p:embed/>
                </p:oleObj>
              </mc:Choice>
              <mc:Fallback>
                <p:oleObj name="Equation" r:id="rId3" imgW="1981080" imgH="203040" progId="Equation.DSMT4">
                  <p:embed/>
                  <p:pic>
                    <p:nvPicPr>
                      <p:cNvPr id="18" name="Object 3"/>
                      <p:cNvPicPr/>
                      <p:nvPr/>
                    </p:nvPicPr>
                    <p:blipFill>
                      <a:blip r:embed="rId4"/>
                      <a:stretch>
                        <a:fillRect/>
                      </a:stretch>
                    </p:blipFill>
                    <p:spPr>
                      <a:xfrm>
                        <a:off x="2012244" y="2336800"/>
                        <a:ext cx="3962400" cy="406400"/>
                      </a:xfrm>
                      <a:prstGeom prst="rect">
                        <a:avLst/>
                      </a:prstGeom>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959807712"/>
              </p:ext>
            </p:extLst>
          </p:nvPr>
        </p:nvGraphicFramePr>
        <p:xfrm>
          <a:off x="1092200" y="2819400"/>
          <a:ext cx="5537200" cy="558800"/>
        </p:xfrm>
        <a:graphic>
          <a:graphicData uri="http://schemas.openxmlformats.org/presentationml/2006/ole">
            <mc:AlternateContent xmlns:mc="http://schemas.openxmlformats.org/markup-compatibility/2006">
              <mc:Choice xmlns:v="urn:schemas-microsoft-com:vml" Requires="v">
                <p:oleObj spid="_x0000_s129308" name="Equation" r:id="rId5" imgW="2768400" imgH="279360" progId="Equation.DSMT4">
                  <p:embed/>
                </p:oleObj>
              </mc:Choice>
              <mc:Fallback>
                <p:oleObj name="Equation" r:id="rId5" imgW="2768400" imgH="279360" progId="Equation.DSMT4">
                  <p:embed/>
                  <p:pic>
                    <p:nvPicPr>
                      <p:cNvPr id="8" name="Object 3"/>
                      <p:cNvPicPr/>
                      <p:nvPr/>
                    </p:nvPicPr>
                    <p:blipFill>
                      <a:blip r:embed="rId6"/>
                      <a:stretch>
                        <a:fillRect/>
                      </a:stretch>
                    </p:blipFill>
                    <p:spPr>
                      <a:xfrm>
                        <a:off x="1092200" y="2819400"/>
                        <a:ext cx="5537200" cy="558800"/>
                      </a:xfrm>
                      <a:prstGeom prst="rect">
                        <a:avLst/>
                      </a:prstGeom>
                    </p:spPr>
                  </p:pic>
                </p:oleObj>
              </mc:Fallback>
            </mc:AlternateContent>
          </a:graphicData>
        </a:graphic>
      </p:graphicFrame>
      <p:sp>
        <p:nvSpPr>
          <p:cNvPr id="4" name="Content Placeholder 5"/>
          <p:cNvSpPr>
            <a:spLocks noGrp="1"/>
          </p:cNvSpPr>
          <p:nvPr>
            <p:ph idx="13"/>
          </p:nvPr>
        </p:nvSpPr>
        <p:spPr>
          <a:xfrm>
            <a:off x="457200" y="3505200"/>
            <a:ext cx="8229600" cy="1476000"/>
          </a:xfrm>
        </p:spPr>
        <p:txBody>
          <a:bodyPr/>
          <a:lstStyle/>
          <a:p>
            <a:pPr>
              <a:spcBef>
                <a:spcPts val="300"/>
              </a:spcBef>
            </a:pPr>
            <a:r>
              <a:rPr lang="en-US" sz="2800" b="1" dirty="0"/>
              <a:t>Example</a:t>
            </a:r>
            <a:r>
              <a:rPr lang="en-US" sz="2800" dirty="0"/>
              <a:t>: Use big-</a:t>
            </a:r>
            <a:r>
              <a:rPr lang="en-US" sz="2800" i="1" dirty="0"/>
              <a:t>O</a:t>
            </a:r>
            <a:r>
              <a:rPr lang="en-US" sz="2800" dirty="0"/>
              <a:t> notation to estimate the factorial function </a:t>
            </a:r>
          </a:p>
          <a:p>
            <a:pPr>
              <a:spcBef>
                <a:spcPts val="300"/>
              </a:spcBef>
            </a:pPr>
            <a:r>
              <a:rPr lang="en-US" sz="2800" b="1" dirty="0"/>
              <a:t>Solution</a:t>
            </a:r>
            <a:r>
              <a:rPr lang="en-US" sz="2800" dirty="0"/>
              <a:t>:</a:t>
            </a:r>
          </a:p>
        </p:txBody>
      </p:sp>
      <p:graphicFrame>
        <p:nvGraphicFramePr>
          <p:cNvPr id="10" name="Object 6"/>
          <p:cNvGraphicFramePr>
            <a:graphicFrameLocks noChangeAspect="1"/>
          </p:cNvGraphicFramePr>
          <p:nvPr>
            <p:extLst>
              <p:ext uri="{D42A27DB-BD31-4B8C-83A1-F6EECF244321}">
                <p14:modId xmlns:p14="http://schemas.microsoft.com/office/powerpoint/2010/main" val="3173443172"/>
              </p:ext>
            </p:extLst>
          </p:nvPr>
        </p:nvGraphicFramePr>
        <p:xfrm>
          <a:off x="1905000" y="4002066"/>
          <a:ext cx="3200400" cy="482600"/>
        </p:xfrm>
        <a:graphic>
          <a:graphicData uri="http://schemas.openxmlformats.org/presentationml/2006/ole">
            <mc:AlternateContent xmlns:mc="http://schemas.openxmlformats.org/markup-compatibility/2006">
              <mc:Choice xmlns:v="urn:schemas-microsoft-com:vml" Requires="v">
                <p:oleObj spid="_x0000_s129309" name="Equation" r:id="rId7" imgW="1600200" imgH="241200" progId="Equation.DSMT4">
                  <p:embed/>
                </p:oleObj>
              </mc:Choice>
              <mc:Fallback>
                <p:oleObj name="Equation" r:id="rId7" imgW="1600200" imgH="241200" progId="Equation.DSMT4">
                  <p:embed/>
                  <p:pic>
                    <p:nvPicPr>
                      <p:cNvPr id="8" name="Object 3"/>
                      <p:cNvPicPr/>
                      <p:nvPr/>
                    </p:nvPicPr>
                    <p:blipFill>
                      <a:blip r:embed="rId8"/>
                      <a:stretch>
                        <a:fillRect/>
                      </a:stretch>
                    </p:blipFill>
                    <p:spPr>
                      <a:xfrm>
                        <a:off x="1905000" y="4002066"/>
                        <a:ext cx="3200400" cy="482600"/>
                      </a:xfrm>
                      <a:prstGeom prst="rect">
                        <a:avLst/>
                      </a:prstGeom>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3170789691"/>
              </p:ext>
            </p:extLst>
          </p:nvPr>
        </p:nvGraphicFramePr>
        <p:xfrm>
          <a:off x="533400" y="5143500"/>
          <a:ext cx="4724400" cy="406400"/>
        </p:xfrm>
        <a:graphic>
          <a:graphicData uri="http://schemas.openxmlformats.org/presentationml/2006/ole">
            <mc:AlternateContent xmlns:mc="http://schemas.openxmlformats.org/markup-compatibility/2006">
              <mc:Choice xmlns:v="urn:schemas-microsoft-com:vml" Requires="v">
                <p:oleObj spid="_x0000_s129310" name="Equation" r:id="rId9" imgW="2361960" imgH="203040" progId="Equation.DSMT4">
                  <p:embed/>
                </p:oleObj>
              </mc:Choice>
              <mc:Fallback>
                <p:oleObj name="Equation" r:id="rId9" imgW="2361960" imgH="203040" progId="Equation.DSMT4">
                  <p:embed/>
                  <p:pic>
                    <p:nvPicPr>
                      <p:cNvPr id="10" name="Object 3"/>
                      <p:cNvPicPr/>
                      <p:nvPr/>
                    </p:nvPicPr>
                    <p:blipFill>
                      <a:blip r:embed="rId10"/>
                      <a:stretch>
                        <a:fillRect/>
                      </a:stretch>
                    </p:blipFill>
                    <p:spPr>
                      <a:xfrm>
                        <a:off x="533400" y="5143500"/>
                        <a:ext cx="4724400" cy="406400"/>
                      </a:xfrm>
                      <a:prstGeom prst="rect">
                        <a:avLst/>
                      </a:prstGeom>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2787441309"/>
              </p:ext>
            </p:extLst>
          </p:nvPr>
        </p:nvGraphicFramePr>
        <p:xfrm>
          <a:off x="1181100" y="5791200"/>
          <a:ext cx="4343400" cy="558800"/>
        </p:xfrm>
        <a:graphic>
          <a:graphicData uri="http://schemas.openxmlformats.org/presentationml/2006/ole">
            <mc:AlternateContent xmlns:mc="http://schemas.openxmlformats.org/markup-compatibility/2006">
              <mc:Choice xmlns:v="urn:schemas-microsoft-com:vml" Requires="v">
                <p:oleObj spid="_x0000_s129311" name="Equation" r:id="rId11" imgW="2171520" imgH="279360" progId="Equation.DSMT4">
                  <p:embed/>
                </p:oleObj>
              </mc:Choice>
              <mc:Fallback>
                <p:oleObj name="Equation" r:id="rId11" imgW="2171520" imgH="279360" progId="Equation.DSMT4">
                  <p:embed/>
                  <p:pic>
                    <p:nvPicPr>
                      <p:cNvPr id="11" name="Object 3"/>
                      <p:cNvPicPr/>
                      <p:nvPr/>
                    </p:nvPicPr>
                    <p:blipFill>
                      <a:blip r:embed="rId12"/>
                      <a:stretch>
                        <a:fillRect/>
                      </a:stretch>
                    </p:blipFill>
                    <p:spPr>
                      <a:xfrm>
                        <a:off x="1181100" y="5791200"/>
                        <a:ext cx="4343400" cy="558800"/>
                      </a:xfrm>
                      <a:prstGeom prst="rect">
                        <a:avLst/>
                      </a:prstGeom>
                    </p:spPr>
                  </p:pic>
                </p:oleObj>
              </mc:Fallback>
            </mc:AlternateContent>
          </a:graphicData>
        </a:graphic>
      </p:graphicFrame>
    </p:spTree>
    <p:extLst>
      <p:ext uri="{BB962C8B-B14F-4D97-AF65-F5344CB8AC3E}">
        <p14:creationId xmlns:p14="http://schemas.microsoft.com/office/powerpoint/2010/main" val="4210397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a:t>
            </a:r>
            <a:r>
              <a:rPr lang="en-IN" i="1" dirty="0"/>
              <a:t>O</a:t>
            </a:r>
            <a:r>
              <a:rPr lang="en-IN" dirty="0"/>
              <a:t> Estimates for some Important Functions</a:t>
            </a:r>
            <a:r>
              <a:rPr lang="en-IN" sz="1500" dirty="0"/>
              <a:t> 2</a:t>
            </a:r>
          </a:p>
        </p:txBody>
      </p:sp>
      <p:sp>
        <p:nvSpPr>
          <p:cNvPr id="3" name="Content Placeholder 2"/>
          <p:cNvSpPr>
            <a:spLocks noGrp="1"/>
          </p:cNvSpPr>
          <p:nvPr>
            <p:ph idx="1"/>
          </p:nvPr>
        </p:nvSpPr>
        <p:spPr>
          <a:xfrm>
            <a:off x="457200" y="1295400"/>
            <a:ext cx="8229600" cy="1327644"/>
          </a:xfrm>
        </p:spPr>
        <p:txBody>
          <a:bodyPr/>
          <a:lstStyle/>
          <a:p>
            <a:r>
              <a:rPr lang="en-US" b="1" dirty="0"/>
              <a:t>Example</a:t>
            </a:r>
            <a:r>
              <a:rPr lang="en-US" dirty="0"/>
              <a:t>: Use big-</a:t>
            </a:r>
            <a:r>
              <a:rPr lang="en-US" i="1" dirty="0"/>
              <a:t>O</a:t>
            </a:r>
            <a:r>
              <a:rPr lang="en-US" dirty="0"/>
              <a:t> notation to estimate log </a:t>
            </a:r>
            <a:r>
              <a:rPr lang="en-US" i="1" dirty="0"/>
              <a:t>n</a:t>
            </a:r>
            <a:r>
              <a:rPr lang="en-US" dirty="0"/>
              <a:t>!</a:t>
            </a:r>
          </a:p>
          <a:p>
            <a:r>
              <a:rPr lang="en-US" b="1" dirty="0"/>
              <a:t>Solution</a:t>
            </a:r>
            <a:r>
              <a:rPr lang="en-US" dirty="0"/>
              <a:t>: Given that</a:t>
            </a:r>
            <a:endParaRPr lang="en-IN" dirty="0"/>
          </a:p>
        </p:txBody>
      </p:sp>
      <p:graphicFrame>
        <p:nvGraphicFramePr>
          <p:cNvPr id="9" name="Object 3"/>
          <p:cNvGraphicFramePr>
            <a:graphicFrameLocks noChangeAspect="1"/>
          </p:cNvGraphicFramePr>
          <p:nvPr>
            <p:extLst>
              <p:ext uri="{D42A27DB-BD31-4B8C-83A1-F6EECF244321}">
                <p14:modId xmlns:p14="http://schemas.microsoft.com/office/powerpoint/2010/main" val="1446194458"/>
              </p:ext>
            </p:extLst>
          </p:nvPr>
        </p:nvGraphicFramePr>
        <p:xfrm>
          <a:off x="4013199" y="2012244"/>
          <a:ext cx="1110600" cy="507600"/>
        </p:xfrm>
        <a:graphic>
          <a:graphicData uri="http://schemas.openxmlformats.org/presentationml/2006/ole">
            <mc:AlternateContent xmlns:mc="http://schemas.openxmlformats.org/markup-compatibility/2006">
              <mc:Choice xmlns:v="urn:schemas-microsoft-com:vml" Requires="v">
                <p:oleObj spid="_x0000_s96766" name="Equation" r:id="rId3" imgW="444240" imgH="203040" progId="Equation.DSMT4">
                  <p:embed/>
                </p:oleObj>
              </mc:Choice>
              <mc:Fallback>
                <p:oleObj name="Equation" r:id="rId3" imgW="444240" imgH="203040" progId="Equation.DSMT4">
                  <p:embed/>
                  <p:pic>
                    <p:nvPicPr>
                      <p:cNvPr id="8" name="Object 3"/>
                      <p:cNvPicPr/>
                      <p:nvPr/>
                    </p:nvPicPr>
                    <p:blipFill>
                      <a:blip r:embed="rId4"/>
                      <a:stretch>
                        <a:fillRect/>
                      </a:stretch>
                    </p:blipFill>
                    <p:spPr>
                      <a:xfrm>
                        <a:off x="4013199" y="2012244"/>
                        <a:ext cx="1110600" cy="507600"/>
                      </a:xfrm>
                      <a:prstGeom prst="rect">
                        <a:avLst/>
                      </a:prstGeom>
                    </p:spPr>
                  </p:pic>
                </p:oleObj>
              </mc:Fallback>
            </mc:AlternateContent>
          </a:graphicData>
        </a:graphic>
      </p:graphicFrame>
      <p:sp>
        <p:nvSpPr>
          <p:cNvPr id="4" name="Content Placeholder 4"/>
          <p:cNvSpPr>
            <a:spLocks noGrp="1"/>
          </p:cNvSpPr>
          <p:nvPr>
            <p:ph idx="13"/>
          </p:nvPr>
        </p:nvSpPr>
        <p:spPr>
          <a:xfrm>
            <a:off x="5257800" y="2011044"/>
            <a:ext cx="2743200" cy="612000"/>
          </a:xfrm>
        </p:spPr>
        <p:txBody>
          <a:bodyPr/>
          <a:lstStyle/>
          <a:p>
            <a:r>
              <a:rPr lang="en-US" dirty="0"/>
              <a:t>(previous slide)</a:t>
            </a:r>
            <a:endParaRPr lang="en-IN" dirty="0"/>
          </a:p>
        </p:txBody>
      </p:sp>
      <p:sp>
        <p:nvSpPr>
          <p:cNvPr id="5" name="Content Placeholder 5"/>
          <p:cNvSpPr>
            <a:spLocks noGrp="1"/>
          </p:cNvSpPr>
          <p:nvPr>
            <p:ph idx="14"/>
          </p:nvPr>
        </p:nvSpPr>
        <p:spPr>
          <a:xfrm>
            <a:off x="457200" y="2895600"/>
            <a:ext cx="1066800" cy="612000"/>
          </a:xfrm>
        </p:spPr>
        <p:txBody>
          <a:bodyPr/>
          <a:lstStyle/>
          <a:p>
            <a:r>
              <a:rPr lang="en-US" dirty="0"/>
              <a:t>then</a:t>
            </a:r>
            <a:endParaRPr lang="en-IN" dirty="0"/>
          </a:p>
        </p:txBody>
      </p:sp>
      <p:graphicFrame>
        <p:nvGraphicFramePr>
          <p:cNvPr id="10" name="Object 6"/>
          <p:cNvGraphicFramePr>
            <a:graphicFrameLocks noChangeAspect="1"/>
          </p:cNvGraphicFramePr>
          <p:nvPr>
            <p:extLst>
              <p:ext uri="{D42A27DB-BD31-4B8C-83A1-F6EECF244321}">
                <p14:modId xmlns:p14="http://schemas.microsoft.com/office/powerpoint/2010/main" val="3446016231"/>
              </p:ext>
            </p:extLst>
          </p:nvPr>
        </p:nvGraphicFramePr>
        <p:xfrm>
          <a:off x="1524000" y="2895600"/>
          <a:ext cx="3143250" cy="603250"/>
        </p:xfrm>
        <a:graphic>
          <a:graphicData uri="http://schemas.openxmlformats.org/presentationml/2006/ole">
            <mc:AlternateContent xmlns:mc="http://schemas.openxmlformats.org/markup-compatibility/2006">
              <mc:Choice xmlns:v="urn:schemas-microsoft-com:vml" Requires="v">
                <p:oleObj spid="_x0000_s96767" name="Equation" r:id="rId5" imgW="1257120" imgH="241200" progId="Equation.DSMT4">
                  <p:embed/>
                </p:oleObj>
              </mc:Choice>
              <mc:Fallback>
                <p:oleObj name="Equation" r:id="rId5" imgW="1257120" imgH="241200" progId="Equation.DSMT4">
                  <p:embed/>
                  <p:pic>
                    <p:nvPicPr>
                      <p:cNvPr id="9" name="Object 3"/>
                      <p:cNvPicPr/>
                      <p:nvPr/>
                    </p:nvPicPr>
                    <p:blipFill>
                      <a:blip r:embed="rId6"/>
                      <a:stretch>
                        <a:fillRect/>
                      </a:stretch>
                    </p:blipFill>
                    <p:spPr>
                      <a:xfrm>
                        <a:off x="1524000" y="2895600"/>
                        <a:ext cx="3143250" cy="603250"/>
                      </a:xfrm>
                      <a:prstGeom prst="rect">
                        <a:avLst/>
                      </a:prstGeom>
                    </p:spPr>
                  </p:pic>
                </p:oleObj>
              </mc:Fallback>
            </mc:AlternateContent>
          </a:graphicData>
        </a:graphic>
      </p:graphicFrame>
      <p:sp>
        <p:nvSpPr>
          <p:cNvPr id="6" name="Content Placeholder 7"/>
          <p:cNvSpPr>
            <a:spLocks noGrp="1"/>
          </p:cNvSpPr>
          <p:nvPr>
            <p:ph idx="15"/>
          </p:nvPr>
        </p:nvSpPr>
        <p:spPr>
          <a:xfrm>
            <a:off x="457200" y="3581400"/>
            <a:ext cx="8424000" cy="612000"/>
          </a:xfrm>
        </p:spPr>
        <p:txBody>
          <a:bodyPr/>
          <a:lstStyle/>
          <a:p>
            <a:r>
              <a:rPr lang="en-US" dirty="0"/>
              <a:t>Hence, log(</a:t>
            </a:r>
            <a:r>
              <a:rPr lang="en-US" i="1" dirty="0"/>
              <a:t>n</a:t>
            </a:r>
            <a:r>
              <a:rPr lang="en-US" dirty="0"/>
              <a:t>!) is </a:t>
            </a:r>
            <a:r>
              <a:rPr lang="en-US" i="1" dirty="0"/>
              <a:t>O</a:t>
            </a:r>
            <a:r>
              <a:rPr lang="en-US" dirty="0"/>
              <a:t>(</a:t>
            </a:r>
            <a:r>
              <a:rPr lang="en-US" i="1" dirty="0" err="1"/>
              <a:t>n</a:t>
            </a:r>
            <a:r>
              <a:rPr lang="en-US" dirty="0" err="1">
                <a:ea typeface="Cambria Math"/>
              </a:rPr>
              <a:t>∙log</a:t>
            </a:r>
            <a:r>
              <a:rPr lang="en-US" dirty="0">
                <a:ea typeface="Cambria Math"/>
              </a:rPr>
              <a:t>(</a:t>
            </a:r>
            <a:r>
              <a:rPr lang="en-US" i="1" dirty="0">
                <a:ea typeface="Cambria Math"/>
              </a:rPr>
              <a:t>n</a:t>
            </a:r>
            <a:r>
              <a:rPr lang="en-US" dirty="0">
                <a:ea typeface="Cambria Math"/>
              </a:rPr>
              <a:t>)) taking </a:t>
            </a:r>
            <a:r>
              <a:rPr lang="en-US" i="1" dirty="0">
                <a:ea typeface="Cambria Math"/>
              </a:rPr>
              <a:t>C </a:t>
            </a:r>
            <a:r>
              <a:rPr lang="en-US" dirty="0">
                <a:ea typeface="Cambria Math"/>
              </a:rPr>
              <a:t>= 1 and </a:t>
            </a:r>
            <a:r>
              <a:rPr lang="en-US" i="1" dirty="0">
                <a:ea typeface="Cambria Math"/>
              </a:rPr>
              <a:t>k</a:t>
            </a:r>
            <a:r>
              <a:rPr lang="en-US" dirty="0">
                <a:ea typeface="Cambria Math"/>
              </a:rPr>
              <a:t> = 1.</a:t>
            </a:r>
            <a:endParaRPr lang="en-US" dirty="0"/>
          </a:p>
        </p:txBody>
      </p:sp>
    </p:spTree>
    <p:extLst>
      <p:ext uri="{BB962C8B-B14F-4D97-AF65-F5344CB8AC3E}">
        <p14:creationId xmlns:p14="http://schemas.microsoft.com/office/powerpoint/2010/main" val="2660342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 of Growth of Functions</a:t>
            </a:r>
          </a:p>
        </p:txBody>
      </p:sp>
      <p:pic>
        <p:nvPicPr>
          <p:cNvPr id="10" name="Picture 2" descr="A graph of the growth of 7 functions commonly used in Big-O estimat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48510" y="1371600"/>
            <a:ext cx="4646981" cy="376921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3"/>
          </p:nvPr>
        </p:nvSpPr>
        <p:spPr>
          <a:xfrm>
            <a:off x="457200" y="5334000"/>
            <a:ext cx="8229600" cy="914400"/>
          </a:xfrm>
        </p:spPr>
        <p:txBody>
          <a:bodyPr/>
          <a:lstStyle/>
          <a:p>
            <a:r>
              <a:rPr lang="en-US" sz="2800" b="1" dirty="0"/>
              <a:t>Note the difference in behavior of functions as </a:t>
            </a:r>
            <a:r>
              <a:rPr lang="en-US" sz="2800" b="1" i="1" dirty="0"/>
              <a:t>n</a:t>
            </a:r>
            <a:r>
              <a:rPr lang="en-US" sz="2800" b="1" dirty="0"/>
              <a:t> gets larger</a:t>
            </a:r>
          </a:p>
        </p:txBody>
      </p:sp>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3830595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Useful Big-</a:t>
            </a:r>
            <a:r>
              <a:rPr lang="en-IN" i="1" dirty="0"/>
              <a:t>O</a:t>
            </a:r>
            <a:r>
              <a:rPr lang="en-IN" dirty="0"/>
              <a:t> Estimates Involving Logarithms, Powers, and Exponents</a:t>
            </a:r>
            <a:endParaRPr lang="en-US" dirty="0"/>
          </a:p>
        </p:txBody>
      </p:sp>
      <p:sp>
        <p:nvSpPr>
          <p:cNvPr id="3" name="Content Placeholder 2"/>
          <p:cNvSpPr>
            <a:spLocks noGrp="1"/>
          </p:cNvSpPr>
          <p:nvPr>
            <p:ph idx="1"/>
          </p:nvPr>
        </p:nvSpPr>
        <p:spPr>
          <a:xfrm>
            <a:off x="457200" y="1295400"/>
            <a:ext cx="8321040" cy="5257800"/>
          </a:xfrm>
        </p:spPr>
        <p:txBody>
          <a:bodyPr/>
          <a:lstStyle/>
          <a:p>
            <a:r>
              <a:rPr lang="en-US" sz="2800" dirty="0"/>
              <a:t>If </a:t>
            </a:r>
            <a:r>
              <a:rPr lang="en-US" sz="2800" i="1" dirty="0"/>
              <a:t>d</a:t>
            </a:r>
            <a:r>
              <a:rPr lang="en-US" sz="2800" dirty="0"/>
              <a:t> &gt; c &gt; </a:t>
            </a:r>
            <a:r>
              <a:rPr lang="en-US" sz="2800" dirty="0">
                <a:ea typeface="Cambria Math" pitchFamily="18" charset="0"/>
              </a:rPr>
              <a:t>1</a:t>
            </a:r>
            <a:r>
              <a:rPr lang="en-US" sz="2800" dirty="0"/>
              <a:t>, then</a:t>
            </a:r>
          </a:p>
          <a:p>
            <a:r>
              <a:rPr lang="en-US" sz="2800" i="1" dirty="0"/>
              <a:t>	</a:t>
            </a:r>
            <a:r>
              <a:rPr lang="en-US" sz="2800" i="1" dirty="0" err="1"/>
              <a:t>n</a:t>
            </a:r>
            <a:r>
              <a:rPr lang="en-US" sz="2800" i="1" baseline="30000" dirty="0" err="1"/>
              <a:t>c</a:t>
            </a:r>
            <a:r>
              <a:rPr lang="en-US" sz="2800" baseline="30000" dirty="0"/>
              <a:t>  </a:t>
            </a:r>
            <a:r>
              <a:rPr lang="en-US" sz="2800" dirty="0"/>
              <a:t>is </a:t>
            </a:r>
            <a:r>
              <a:rPr lang="en-US" sz="2800" i="1" dirty="0"/>
              <a:t>O</a:t>
            </a:r>
            <a:r>
              <a:rPr lang="en-US" sz="2800" dirty="0"/>
              <a:t>(</a:t>
            </a:r>
            <a:r>
              <a:rPr lang="en-US" sz="2800" i="1" dirty="0" err="1"/>
              <a:t>n</a:t>
            </a:r>
            <a:r>
              <a:rPr lang="en-US" sz="2800" i="1" baseline="30000" dirty="0" err="1"/>
              <a:t>d</a:t>
            </a:r>
            <a:r>
              <a:rPr lang="en-US" sz="2800" dirty="0"/>
              <a:t>), but </a:t>
            </a:r>
            <a:r>
              <a:rPr lang="en-US" sz="2800" i="1" dirty="0" err="1"/>
              <a:t>n</a:t>
            </a:r>
            <a:r>
              <a:rPr lang="en-US" sz="2800" i="1" baseline="30000" dirty="0" err="1"/>
              <a:t>d</a:t>
            </a:r>
            <a:r>
              <a:rPr lang="en-US" sz="2800" i="1" baseline="30000" dirty="0"/>
              <a:t> </a:t>
            </a:r>
            <a:r>
              <a:rPr lang="en-US" sz="2800" dirty="0"/>
              <a:t>is not </a:t>
            </a:r>
            <a:r>
              <a:rPr lang="en-US" sz="2800" i="1" dirty="0"/>
              <a:t>O</a:t>
            </a:r>
            <a:r>
              <a:rPr lang="en-US" sz="2800" dirty="0"/>
              <a:t>(</a:t>
            </a:r>
            <a:r>
              <a:rPr lang="en-US" sz="2800" i="1" dirty="0" err="1"/>
              <a:t>n</a:t>
            </a:r>
            <a:r>
              <a:rPr lang="en-US" sz="2800" i="1" baseline="30000" dirty="0" err="1"/>
              <a:t>c</a:t>
            </a:r>
            <a:r>
              <a:rPr lang="en-US" sz="2800" dirty="0"/>
              <a:t>).</a:t>
            </a:r>
          </a:p>
          <a:p>
            <a:r>
              <a:rPr lang="en-US" sz="2800" dirty="0"/>
              <a:t>If  b &gt; </a:t>
            </a:r>
            <a:r>
              <a:rPr lang="en-US" sz="2800" dirty="0">
                <a:ea typeface="Cambria Math" pitchFamily="18" charset="0"/>
              </a:rPr>
              <a:t>1</a:t>
            </a:r>
            <a:r>
              <a:rPr lang="en-US" sz="2800" dirty="0"/>
              <a:t> and </a:t>
            </a:r>
            <a:r>
              <a:rPr lang="en-US" sz="2800" i="1" dirty="0"/>
              <a:t>c</a:t>
            </a:r>
            <a:r>
              <a:rPr lang="en-US" sz="2800" dirty="0"/>
              <a:t> and </a:t>
            </a:r>
            <a:r>
              <a:rPr lang="en-US" sz="2800" i="1" dirty="0"/>
              <a:t>d</a:t>
            </a:r>
            <a:r>
              <a:rPr lang="en-US" sz="2800" dirty="0"/>
              <a:t> are positive, then</a:t>
            </a:r>
          </a:p>
          <a:p>
            <a:r>
              <a:rPr lang="en-US" sz="2800" dirty="0"/>
              <a:t>	(</a:t>
            </a:r>
            <a:r>
              <a:rPr lang="en-US" sz="2800" dirty="0" err="1"/>
              <a:t>log</a:t>
            </a:r>
            <a:r>
              <a:rPr lang="en-US" sz="2800" baseline="-25000" dirty="0" err="1"/>
              <a:t>b</a:t>
            </a:r>
            <a:r>
              <a:rPr lang="en-US" sz="2800" i="1" dirty="0"/>
              <a:t> n</a:t>
            </a:r>
            <a:r>
              <a:rPr lang="en-US" sz="2800" dirty="0"/>
              <a:t>)</a:t>
            </a:r>
            <a:r>
              <a:rPr lang="en-US" sz="2800" i="1" baseline="30000" dirty="0"/>
              <a:t>c</a:t>
            </a:r>
            <a:r>
              <a:rPr lang="en-US" sz="2800" baseline="30000" dirty="0"/>
              <a:t>  </a:t>
            </a:r>
            <a:r>
              <a:rPr lang="en-US" sz="2800" dirty="0"/>
              <a:t>is </a:t>
            </a:r>
            <a:r>
              <a:rPr lang="en-US" sz="2800" i="1" dirty="0"/>
              <a:t>O</a:t>
            </a:r>
            <a:r>
              <a:rPr lang="en-US" sz="2800" dirty="0"/>
              <a:t>(</a:t>
            </a:r>
            <a:r>
              <a:rPr lang="en-US" sz="2800" i="1" dirty="0" err="1"/>
              <a:t>n</a:t>
            </a:r>
            <a:r>
              <a:rPr lang="en-US" sz="2800" i="1" baseline="30000" dirty="0" err="1"/>
              <a:t>d</a:t>
            </a:r>
            <a:r>
              <a:rPr lang="en-US" sz="2800" dirty="0"/>
              <a:t>), but </a:t>
            </a:r>
            <a:r>
              <a:rPr lang="en-US" sz="2800" i="1" dirty="0" err="1"/>
              <a:t>n</a:t>
            </a:r>
            <a:r>
              <a:rPr lang="en-US" sz="2800" i="1" baseline="30000" dirty="0" err="1"/>
              <a:t>d</a:t>
            </a:r>
            <a:r>
              <a:rPr lang="en-US" sz="2800" i="1" baseline="30000" dirty="0"/>
              <a:t> </a:t>
            </a:r>
            <a:r>
              <a:rPr lang="en-US" sz="2800" dirty="0"/>
              <a:t>is not </a:t>
            </a:r>
            <a:r>
              <a:rPr lang="en-US" sz="2800" i="1" dirty="0"/>
              <a:t>O</a:t>
            </a:r>
            <a:r>
              <a:rPr lang="en-US" sz="2800" dirty="0"/>
              <a:t>((</a:t>
            </a:r>
            <a:r>
              <a:rPr lang="en-US" sz="2800" dirty="0" err="1"/>
              <a:t>log</a:t>
            </a:r>
            <a:r>
              <a:rPr lang="en-US" sz="2800" baseline="-25000" dirty="0" err="1"/>
              <a:t>b</a:t>
            </a:r>
            <a:r>
              <a:rPr lang="en-US" sz="2800" i="1" dirty="0"/>
              <a:t> n</a:t>
            </a:r>
            <a:r>
              <a:rPr lang="en-US" sz="2800" dirty="0"/>
              <a:t>)</a:t>
            </a:r>
            <a:r>
              <a:rPr lang="en-US" sz="2800" i="1" baseline="30000" dirty="0"/>
              <a:t>c</a:t>
            </a:r>
            <a:r>
              <a:rPr lang="en-US" sz="2800" dirty="0"/>
              <a:t>).</a:t>
            </a:r>
          </a:p>
          <a:p>
            <a:r>
              <a:rPr lang="en-US" sz="2800" dirty="0"/>
              <a:t> If  b &gt; </a:t>
            </a:r>
            <a:r>
              <a:rPr lang="en-US" sz="2800" dirty="0">
                <a:ea typeface="Cambria Math" pitchFamily="18" charset="0"/>
              </a:rPr>
              <a:t>1</a:t>
            </a:r>
            <a:r>
              <a:rPr lang="en-US" sz="2800" dirty="0"/>
              <a:t> and </a:t>
            </a:r>
            <a:r>
              <a:rPr lang="en-US" sz="2800" i="1" dirty="0"/>
              <a:t>d</a:t>
            </a:r>
            <a:r>
              <a:rPr lang="en-US" sz="2800" dirty="0"/>
              <a:t> is positive, then</a:t>
            </a:r>
          </a:p>
          <a:p>
            <a:r>
              <a:rPr lang="en-US" sz="2800" i="1" dirty="0"/>
              <a:t>	</a:t>
            </a:r>
            <a:r>
              <a:rPr lang="en-US" sz="2800" i="1" dirty="0" err="1"/>
              <a:t>n</a:t>
            </a:r>
            <a:r>
              <a:rPr lang="en-US" sz="2800" i="1" baseline="30000" dirty="0" err="1"/>
              <a:t>d</a:t>
            </a:r>
            <a:r>
              <a:rPr lang="en-US" sz="2800" baseline="30000" dirty="0"/>
              <a:t>  </a:t>
            </a:r>
            <a:r>
              <a:rPr lang="en-US" sz="2800" dirty="0"/>
              <a:t>is </a:t>
            </a:r>
            <a:r>
              <a:rPr lang="en-US" sz="2800" i="1" dirty="0"/>
              <a:t>O</a:t>
            </a:r>
            <a:r>
              <a:rPr lang="en-US" sz="2800" dirty="0"/>
              <a:t>(</a:t>
            </a:r>
            <a:r>
              <a:rPr lang="en-US" sz="2800" i="1" dirty="0" err="1"/>
              <a:t>b</a:t>
            </a:r>
            <a:r>
              <a:rPr lang="en-US" sz="2800" i="1" baseline="30000" dirty="0" err="1"/>
              <a:t>n</a:t>
            </a:r>
            <a:r>
              <a:rPr lang="en-US" sz="2800" dirty="0"/>
              <a:t>), but </a:t>
            </a:r>
            <a:r>
              <a:rPr lang="en-US" sz="2800" i="1" dirty="0" err="1"/>
              <a:t>b</a:t>
            </a:r>
            <a:r>
              <a:rPr lang="en-US" sz="2800" i="1" baseline="30000" dirty="0" err="1"/>
              <a:t>n</a:t>
            </a:r>
            <a:r>
              <a:rPr lang="en-US" sz="2800" i="1" baseline="30000" dirty="0"/>
              <a:t> </a:t>
            </a:r>
            <a:r>
              <a:rPr lang="en-US" sz="2800" dirty="0"/>
              <a:t>is not </a:t>
            </a:r>
            <a:r>
              <a:rPr lang="en-US" sz="2800" i="1" dirty="0"/>
              <a:t>O</a:t>
            </a:r>
            <a:r>
              <a:rPr lang="en-US" sz="2800" dirty="0"/>
              <a:t>(</a:t>
            </a:r>
            <a:r>
              <a:rPr lang="en-US" sz="2800" i="1" dirty="0" err="1"/>
              <a:t>n</a:t>
            </a:r>
            <a:r>
              <a:rPr lang="en-US" sz="2800" i="1" baseline="30000" dirty="0" err="1"/>
              <a:t>d</a:t>
            </a:r>
            <a:r>
              <a:rPr lang="en-US" sz="2800" dirty="0"/>
              <a:t>).</a:t>
            </a:r>
          </a:p>
          <a:p>
            <a:r>
              <a:rPr lang="en-US" sz="2800" dirty="0"/>
              <a:t> If </a:t>
            </a:r>
            <a:r>
              <a:rPr lang="en-US" sz="2800" i="1" dirty="0"/>
              <a:t>c</a:t>
            </a:r>
            <a:r>
              <a:rPr lang="en-US" sz="2800" dirty="0"/>
              <a:t> &gt; b &gt; </a:t>
            </a:r>
            <a:r>
              <a:rPr lang="en-US" sz="2800" dirty="0">
                <a:ea typeface="Cambria Math" pitchFamily="18" charset="0"/>
              </a:rPr>
              <a:t>1</a:t>
            </a:r>
            <a:r>
              <a:rPr lang="en-US" sz="2800" dirty="0"/>
              <a:t>, then</a:t>
            </a:r>
          </a:p>
          <a:p>
            <a:r>
              <a:rPr lang="en-US" sz="2800" i="1" dirty="0"/>
              <a:t>	</a:t>
            </a:r>
            <a:r>
              <a:rPr lang="en-US" sz="2800" i="1" dirty="0" err="1"/>
              <a:t>b</a:t>
            </a:r>
            <a:r>
              <a:rPr lang="en-US" sz="2800" i="1" baseline="30000" dirty="0" err="1"/>
              <a:t>n</a:t>
            </a:r>
            <a:r>
              <a:rPr lang="en-US" sz="2800" baseline="30000" dirty="0"/>
              <a:t>  </a:t>
            </a:r>
            <a:r>
              <a:rPr lang="en-US" sz="2800" dirty="0"/>
              <a:t>is </a:t>
            </a:r>
            <a:r>
              <a:rPr lang="en-US" sz="2800" i="1" dirty="0"/>
              <a:t>O</a:t>
            </a:r>
            <a:r>
              <a:rPr lang="en-US" sz="2800" dirty="0"/>
              <a:t>(</a:t>
            </a:r>
            <a:r>
              <a:rPr lang="en-US" sz="2800" i="1" dirty="0" err="1"/>
              <a:t>c</a:t>
            </a:r>
            <a:r>
              <a:rPr lang="en-US" sz="2800" i="1" baseline="30000" dirty="0" err="1"/>
              <a:t>n</a:t>
            </a:r>
            <a:r>
              <a:rPr lang="en-US" sz="2800" dirty="0"/>
              <a:t>), but </a:t>
            </a:r>
            <a:r>
              <a:rPr lang="en-US" sz="2800" i="1" dirty="0" err="1"/>
              <a:t>c</a:t>
            </a:r>
            <a:r>
              <a:rPr lang="en-US" sz="2800" i="1" baseline="30000" dirty="0" err="1"/>
              <a:t>n</a:t>
            </a:r>
            <a:r>
              <a:rPr lang="en-US" sz="2800" i="1" baseline="30000" dirty="0"/>
              <a:t> </a:t>
            </a:r>
            <a:r>
              <a:rPr lang="en-US" sz="2800" dirty="0"/>
              <a:t>is not </a:t>
            </a:r>
            <a:r>
              <a:rPr lang="en-US" sz="2800" i="1" dirty="0"/>
              <a:t>O</a:t>
            </a:r>
            <a:r>
              <a:rPr lang="en-US" sz="2800" dirty="0"/>
              <a:t>(</a:t>
            </a:r>
            <a:r>
              <a:rPr lang="en-US" sz="2800" i="1" dirty="0" err="1"/>
              <a:t>b</a:t>
            </a:r>
            <a:r>
              <a:rPr lang="en-US" sz="2800" i="1" baseline="30000" dirty="0" err="1"/>
              <a:t>n</a:t>
            </a:r>
            <a:r>
              <a:rPr lang="en-US" sz="2800" dirty="0"/>
              <a:t>).</a:t>
            </a:r>
          </a:p>
        </p:txBody>
      </p:sp>
    </p:spTree>
    <p:extLst>
      <p:ext uri="{BB962C8B-B14F-4D97-AF65-F5344CB8AC3E}">
        <p14:creationId xmlns:p14="http://schemas.microsoft.com/office/powerpoint/2010/main" val="229127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1</a:t>
            </a:r>
            <a:endParaRPr lang="en-US" sz="1500" dirty="0"/>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1</a:t>
            </a:r>
            <a:r>
              <a:rPr lang="en-US" sz="2800" dirty="0"/>
              <a:t>(x)) 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2</a:t>
            </a:r>
            <a:r>
              <a:rPr lang="en-US" sz="2800" dirty="0"/>
              <a:t>(x)) then </a:t>
            </a:r>
          </a:p>
          <a:p>
            <a:pPr>
              <a:spcBef>
                <a:spcPts val="600"/>
              </a:spcBef>
            </a:pPr>
            <a:r>
              <a:rPr lang="en-US" sz="2800" dirty="0"/>
              <a:t> 			( </a:t>
            </a:r>
            <a:r>
              <a:rPr lang="en-US" sz="2800" i="1" dirty="0"/>
              <a:t>f</a:t>
            </a:r>
            <a:r>
              <a:rPr lang="en-US" sz="2800" baseline="-25000" dirty="0">
                <a:ea typeface="Cambria Math" pitchFamily="18" charset="0"/>
              </a:rPr>
              <a:t>1</a:t>
            </a:r>
            <a:r>
              <a:rPr lang="en-US" sz="2800" dirty="0"/>
              <a:t> + </a:t>
            </a:r>
            <a:r>
              <a:rPr lang="en-US" sz="2800" i="1" dirty="0"/>
              <a:t>f</a:t>
            </a:r>
            <a:r>
              <a:rPr lang="en-US" sz="2800" baseline="-25000" dirty="0">
                <a:ea typeface="Cambria Math" pitchFamily="18" charset="0"/>
              </a:rPr>
              <a:t>2</a:t>
            </a:r>
            <a:r>
              <a:rPr lang="en-US" sz="2800" dirty="0"/>
              <a:t> )(</a:t>
            </a:r>
            <a:r>
              <a:rPr lang="en-US" sz="2800" i="1" dirty="0"/>
              <a:t>x</a:t>
            </a:r>
            <a:r>
              <a:rPr lang="en-US" sz="2800" dirty="0"/>
              <a:t>) is </a:t>
            </a:r>
            <a:r>
              <a:rPr lang="en-US" sz="2800" i="1" dirty="0"/>
              <a:t>O</a:t>
            </a:r>
            <a:r>
              <a:rPr lang="en-US" sz="2800" dirty="0"/>
              <a:t>(max(</a:t>
            </a:r>
            <a:r>
              <a:rPr lang="en-US" sz="2800" dirty="0">
                <a:ea typeface="Cambria Math" pitchFamily="18" charset="0"/>
              </a:rPr>
              <a:t>|</a:t>
            </a:r>
            <a:r>
              <a:rPr lang="en-US" sz="2800" dirty="0"/>
              <a:t>g</a:t>
            </a:r>
            <a:r>
              <a:rPr lang="en-US" sz="2800" baseline="-25000" dirty="0">
                <a:ea typeface="Cambria Math" pitchFamily="18" charset="0"/>
              </a:rPr>
              <a:t>1</a:t>
            </a:r>
            <a:r>
              <a:rPr lang="en-US" sz="2800" dirty="0"/>
              <a:t>(x)</a:t>
            </a:r>
            <a:r>
              <a:rPr lang="en-US" sz="2800" dirty="0">
                <a:ea typeface="Cambria Math" pitchFamily="18" charset="0"/>
              </a:rPr>
              <a:t> |,|</a:t>
            </a:r>
            <a:r>
              <a:rPr lang="en-US" sz="2800" dirty="0"/>
              <a:t>g</a:t>
            </a:r>
            <a:r>
              <a:rPr lang="en-US" sz="2800" baseline="-25000" dirty="0">
                <a:ea typeface="Cambria Math" pitchFamily="18" charset="0"/>
              </a:rPr>
              <a:t>2</a:t>
            </a:r>
            <a:r>
              <a:rPr lang="en-US" sz="2800" dirty="0"/>
              <a:t>(x)</a:t>
            </a:r>
            <a:r>
              <a:rPr lang="en-US" sz="2800" dirty="0">
                <a:ea typeface="Cambria Math" pitchFamily="18" charset="0"/>
              </a:rPr>
              <a:t> |)).</a:t>
            </a:r>
          </a:p>
          <a:p>
            <a:pPr lvl="1">
              <a:spcBef>
                <a:spcPts val="600"/>
              </a:spcBef>
            </a:pPr>
            <a:r>
              <a:rPr lang="en-US" sz="2400" dirty="0"/>
              <a:t>See next slide for proof</a:t>
            </a:r>
          </a:p>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a:t>
            </a:r>
            <a:r>
              <a:rPr lang="en-US" sz="2800" dirty="0"/>
              <a:t>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are both </a:t>
            </a:r>
            <a:r>
              <a:rPr lang="en-US" sz="2800" i="1" dirty="0">
                <a:ea typeface="Cambria Math" pitchFamily="18" charset="0"/>
              </a:rPr>
              <a:t>O</a:t>
            </a:r>
            <a:r>
              <a:rPr lang="en-US" sz="2800" dirty="0">
                <a:ea typeface="Cambria Math" pitchFamily="18" charset="0"/>
              </a:rPr>
              <a:t>(</a:t>
            </a:r>
            <a:r>
              <a:rPr lang="en-US" sz="2800" dirty="0"/>
              <a:t>g(</a:t>
            </a:r>
            <a:r>
              <a:rPr lang="en-US" sz="2800" i="1" dirty="0"/>
              <a:t>x</a:t>
            </a:r>
            <a:r>
              <a:rPr lang="en-US" sz="2800" dirty="0"/>
              <a:t>)) then </a:t>
            </a:r>
          </a:p>
          <a:p>
            <a:pPr>
              <a:spcBef>
                <a:spcPts val="600"/>
              </a:spcBef>
            </a:pPr>
            <a:r>
              <a:rPr lang="en-US" sz="2800" dirty="0"/>
              <a:t>			</a:t>
            </a:r>
            <a:r>
              <a:rPr lang="en-US" sz="2400" dirty="0"/>
              <a:t>( </a:t>
            </a:r>
            <a:r>
              <a:rPr lang="en-US" sz="2400" i="1" dirty="0"/>
              <a:t>f</a:t>
            </a:r>
            <a:r>
              <a:rPr lang="en-US" sz="2400" baseline="-25000" dirty="0">
                <a:ea typeface="Cambria Math" pitchFamily="18" charset="0"/>
              </a:rPr>
              <a:t>1</a:t>
            </a:r>
            <a:r>
              <a:rPr lang="en-US" sz="2400" dirty="0"/>
              <a:t> + </a:t>
            </a:r>
            <a:r>
              <a:rPr lang="en-US" sz="2400" i="1" dirty="0"/>
              <a:t>f</a:t>
            </a:r>
            <a:r>
              <a:rPr lang="en-US" sz="2400" baseline="-25000" dirty="0">
                <a:ea typeface="Cambria Math" pitchFamily="18" charset="0"/>
              </a:rPr>
              <a:t>2</a:t>
            </a:r>
            <a:r>
              <a:rPr lang="en-US" sz="2400" dirty="0"/>
              <a:t> )(</a:t>
            </a:r>
            <a:r>
              <a:rPr lang="en-US" sz="2400" i="1" dirty="0"/>
              <a:t>x</a:t>
            </a:r>
            <a:r>
              <a:rPr lang="en-US" sz="2400" dirty="0"/>
              <a:t>) is </a:t>
            </a:r>
            <a:r>
              <a:rPr lang="en-US" sz="2400" i="1" dirty="0"/>
              <a:t>O</a:t>
            </a:r>
            <a:r>
              <a:rPr lang="en-US" sz="2400" dirty="0"/>
              <a:t>(g(</a:t>
            </a:r>
            <a:r>
              <a:rPr lang="en-US" sz="2400" i="1" dirty="0"/>
              <a:t>x</a:t>
            </a:r>
            <a:r>
              <a:rPr lang="en-US" sz="2400" dirty="0"/>
              <a:t>)</a:t>
            </a:r>
            <a:r>
              <a:rPr lang="en-US" sz="2400" dirty="0">
                <a:ea typeface="Cambria Math" pitchFamily="18" charset="0"/>
              </a:rPr>
              <a:t>).</a:t>
            </a:r>
            <a:endParaRPr lang="en-US" sz="2400" dirty="0"/>
          </a:p>
          <a:p>
            <a:pPr lvl="1">
              <a:spcBef>
                <a:spcPts val="600"/>
              </a:spcBef>
            </a:pPr>
            <a:r>
              <a:rPr lang="en-US" dirty="0"/>
              <a:t>See text for argument</a:t>
            </a:r>
          </a:p>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1</a:t>
            </a:r>
            <a:r>
              <a:rPr lang="en-US" sz="2800" dirty="0"/>
              <a:t>(x)) 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2</a:t>
            </a:r>
            <a:r>
              <a:rPr lang="en-US" sz="2800" dirty="0"/>
              <a:t>(</a:t>
            </a:r>
            <a:r>
              <a:rPr lang="en-US" sz="2800" i="1" dirty="0"/>
              <a:t>x</a:t>
            </a:r>
            <a:r>
              <a:rPr lang="en-US" sz="2800" dirty="0"/>
              <a:t>)) then </a:t>
            </a:r>
          </a:p>
          <a:p>
            <a:pPr>
              <a:spcBef>
                <a:spcPts val="600"/>
              </a:spcBef>
            </a:pPr>
            <a:r>
              <a:rPr lang="en-US" sz="2800" dirty="0"/>
              <a:t>			( </a:t>
            </a:r>
            <a:r>
              <a:rPr lang="en-US" sz="2800" i="1" dirty="0"/>
              <a:t>f</a:t>
            </a:r>
            <a:r>
              <a:rPr lang="en-US" sz="2800" baseline="-25000" dirty="0">
                <a:ea typeface="Cambria Math" pitchFamily="18" charset="0"/>
              </a:rPr>
              <a:t>1</a:t>
            </a:r>
            <a:r>
              <a:rPr lang="en-US" sz="2800" dirty="0"/>
              <a:t> </a:t>
            </a:r>
            <a:r>
              <a:rPr lang="en-US" sz="2800" i="1" dirty="0"/>
              <a:t>f</a:t>
            </a:r>
            <a:r>
              <a:rPr lang="en-US" sz="2800" baseline="-25000" dirty="0">
                <a:ea typeface="Cambria Math" pitchFamily="18" charset="0"/>
              </a:rPr>
              <a:t>2</a:t>
            </a:r>
            <a:r>
              <a:rPr lang="en-US" sz="2800" dirty="0"/>
              <a:t> )(</a:t>
            </a:r>
            <a:r>
              <a:rPr lang="en-US" sz="2800" i="1" dirty="0"/>
              <a:t>x</a:t>
            </a:r>
            <a:r>
              <a:rPr lang="en-US" sz="2800" dirty="0"/>
              <a:t>) is </a:t>
            </a:r>
            <a:r>
              <a:rPr lang="en-US" sz="2800" i="1" dirty="0"/>
              <a:t>O</a:t>
            </a:r>
            <a:r>
              <a:rPr lang="en-US" sz="2800" dirty="0"/>
              <a:t>(g</a:t>
            </a:r>
            <a:r>
              <a:rPr lang="en-US" sz="2800" baseline="-25000" dirty="0">
                <a:ea typeface="Cambria Math" pitchFamily="18" charset="0"/>
              </a:rPr>
              <a:t>1</a:t>
            </a:r>
            <a:r>
              <a:rPr lang="en-US" sz="2800" dirty="0"/>
              <a:t>(x)g</a:t>
            </a:r>
            <a:r>
              <a:rPr lang="en-US" sz="2800" baseline="-25000" dirty="0">
                <a:ea typeface="Cambria Math" pitchFamily="18" charset="0"/>
              </a:rPr>
              <a:t>2</a:t>
            </a:r>
            <a:r>
              <a:rPr lang="en-US" sz="2800" dirty="0"/>
              <a:t>(x)</a:t>
            </a:r>
            <a:r>
              <a:rPr lang="en-US" sz="2800" dirty="0">
                <a:ea typeface="Cambria Math" pitchFamily="18" charset="0"/>
              </a:rPr>
              <a:t>).</a:t>
            </a:r>
          </a:p>
          <a:p>
            <a:pPr lvl="1">
              <a:spcBef>
                <a:spcPts val="600"/>
              </a:spcBef>
            </a:pPr>
            <a:r>
              <a:rPr lang="en-US" dirty="0"/>
              <a:t>See text for argument</a:t>
            </a:r>
          </a:p>
        </p:txBody>
      </p:sp>
    </p:spTree>
    <p:extLst>
      <p:ext uri="{BB962C8B-B14F-4D97-AF65-F5344CB8AC3E}">
        <p14:creationId xmlns:p14="http://schemas.microsoft.com/office/powerpoint/2010/main" val="3313172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2</a:t>
            </a:r>
          </a:p>
        </p:txBody>
      </p:sp>
      <p:graphicFrame>
        <p:nvGraphicFramePr>
          <p:cNvPr id="14" name="Object 2"/>
          <p:cNvGraphicFramePr>
            <a:graphicFrameLocks noChangeAspect="1"/>
          </p:cNvGraphicFramePr>
          <p:nvPr>
            <p:extLst>
              <p:ext uri="{D42A27DB-BD31-4B8C-83A1-F6EECF244321}">
                <p14:modId xmlns:p14="http://schemas.microsoft.com/office/powerpoint/2010/main" val="1708097024"/>
              </p:ext>
            </p:extLst>
          </p:nvPr>
        </p:nvGraphicFramePr>
        <p:xfrm>
          <a:off x="457200" y="1066800"/>
          <a:ext cx="5310936" cy="949824"/>
        </p:xfrm>
        <a:graphic>
          <a:graphicData uri="http://schemas.openxmlformats.org/presentationml/2006/ole">
            <mc:AlternateContent xmlns:mc="http://schemas.openxmlformats.org/markup-compatibility/2006">
              <mc:Choice xmlns:v="urn:schemas-microsoft-com:vml" Requires="v">
                <p:oleObj spid="_x0000_s128378" name="Equation" r:id="rId3" imgW="3124080" imgH="558720" progId="Equation.DSMT4">
                  <p:embed/>
                </p:oleObj>
              </mc:Choice>
              <mc:Fallback>
                <p:oleObj name="Equation" r:id="rId3" imgW="3124080" imgH="558720" progId="Equation.DSMT4">
                  <p:embed/>
                  <p:pic>
                    <p:nvPicPr>
                      <p:cNvPr id="0" name=""/>
                      <p:cNvPicPr/>
                      <p:nvPr/>
                    </p:nvPicPr>
                    <p:blipFill>
                      <a:blip r:embed="rId4"/>
                      <a:stretch>
                        <a:fillRect/>
                      </a:stretch>
                    </p:blipFill>
                    <p:spPr>
                      <a:xfrm>
                        <a:off x="457200" y="1066800"/>
                        <a:ext cx="5310936" cy="949824"/>
                      </a:xfrm>
                      <a:prstGeom prst="rect">
                        <a:avLst/>
                      </a:prstGeom>
                    </p:spPr>
                  </p:pic>
                </p:oleObj>
              </mc:Fallback>
            </mc:AlternateContent>
          </a:graphicData>
        </a:graphic>
      </p:graphicFrame>
      <p:sp>
        <p:nvSpPr>
          <p:cNvPr id="3" name="Content Placeholder 3"/>
          <p:cNvSpPr>
            <a:spLocks noGrp="1"/>
          </p:cNvSpPr>
          <p:nvPr>
            <p:ph idx="1"/>
          </p:nvPr>
        </p:nvSpPr>
        <p:spPr>
          <a:xfrm>
            <a:off x="457200" y="2251364"/>
            <a:ext cx="8424000" cy="457200"/>
          </a:xfrm>
        </p:spPr>
        <p:txBody>
          <a:bodyPr/>
          <a:lstStyle/>
          <a:p>
            <a:pPr marL="457200" indent="-342900">
              <a:buClr>
                <a:srgbClr val="04617B"/>
              </a:buClr>
              <a:buFont typeface="Arial" panose="020B0604020202020204" pitchFamily="34" charset="0"/>
              <a:buChar char="•"/>
            </a:pPr>
            <a:r>
              <a:rPr lang="en-US" sz="2000" dirty="0"/>
              <a:t>By the definition of big-</a:t>
            </a:r>
            <a:r>
              <a:rPr lang="en-US" sz="2000" i="1" dirty="0"/>
              <a:t>O</a:t>
            </a:r>
            <a:r>
              <a:rPr lang="en-US" sz="2000" dirty="0"/>
              <a:t> notation, there are constants C</a:t>
            </a:r>
            <a:r>
              <a:rPr lang="en-US" sz="2000" baseline="-25000" dirty="0">
                <a:ea typeface="Cambria Math" pitchFamily="18" charset="0"/>
              </a:rPr>
              <a:t>1</a:t>
            </a:r>
            <a:r>
              <a:rPr lang="en-US" sz="2000" dirty="0"/>
              <a:t>,C</a:t>
            </a:r>
            <a:r>
              <a:rPr lang="en-US" sz="2000" baseline="-25000" dirty="0">
                <a:ea typeface="Cambria Math" pitchFamily="18" charset="0"/>
              </a:rPr>
              <a:t>2 </a:t>
            </a:r>
            <a:r>
              <a:rPr lang="en-US" sz="2000" dirty="0"/>
              <a:t>,</a:t>
            </a:r>
            <a:r>
              <a:rPr lang="en-US" sz="2000" i="1" dirty="0"/>
              <a:t>k</a:t>
            </a:r>
            <a:r>
              <a:rPr lang="en-US" sz="2000" baseline="-25000" dirty="0">
                <a:ea typeface="Cambria Math" pitchFamily="18" charset="0"/>
              </a:rPr>
              <a:t>1</a:t>
            </a:r>
            <a:r>
              <a:rPr lang="en-US" sz="2000" dirty="0"/>
              <a:t>,</a:t>
            </a:r>
            <a:r>
              <a:rPr lang="en-US" sz="2000" i="1" dirty="0"/>
              <a:t>k</a:t>
            </a:r>
            <a:r>
              <a:rPr lang="en-US" sz="2000" baseline="-25000" dirty="0">
                <a:ea typeface="Cambria Math" pitchFamily="18" charset="0"/>
              </a:rPr>
              <a:t>2 </a:t>
            </a:r>
            <a:r>
              <a:rPr lang="en-US" sz="2000" dirty="0"/>
              <a:t>such that</a:t>
            </a:r>
            <a:endParaRPr lang="en-IN" sz="2000" dirty="0"/>
          </a:p>
        </p:txBody>
      </p:sp>
      <p:graphicFrame>
        <p:nvGraphicFramePr>
          <p:cNvPr id="15" name="Object 4"/>
          <p:cNvGraphicFramePr>
            <a:graphicFrameLocks noChangeAspect="1"/>
          </p:cNvGraphicFramePr>
          <p:nvPr>
            <p:extLst>
              <p:ext uri="{D42A27DB-BD31-4B8C-83A1-F6EECF244321}">
                <p14:modId xmlns:p14="http://schemas.microsoft.com/office/powerpoint/2010/main" val="3916199290"/>
              </p:ext>
            </p:extLst>
          </p:nvPr>
        </p:nvGraphicFramePr>
        <p:xfrm>
          <a:off x="990600" y="2632364"/>
          <a:ext cx="7102872" cy="3000636"/>
        </p:xfrm>
        <a:graphic>
          <a:graphicData uri="http://schemas.openxmlformats.org/presentationml/2006/ole">
            <mc:AlternateContent xmlns:mc="http://schemas.openxmlformats.org/markup-compatibility/2006">
              <mc:Choice xmlns:v="urn:schemas-microsoft-com:vml" Requires="v">
                <p:oleObj spid="_x0000_s128379" name="Equation" r:id="rId5" imgW="4178160" imgH="1765080" progId="Equation.DSMT4">
                  <p:embed/>
                </p:oleObj>
              </mc:Choice>
              <mc:Fallback>
                <p:oleObj name="Equation" r:id="rId5" imgW="4178160" imgH="1765080" progId="Equation.DSMT4">
                  <p:embed/>
                  <p:pic>
                    <p:nvPicPr>
                      <p:cNvPr id="14" name="Object 13"/>
                      <p:cNvPicPr/>
                      <p:nvPr/>
                    </p:nvPicPr>
                    <p:blipFill>
                      <a:blip r:embed="rId6"/>
                      <a:stretch>
                        <a:fillRect/>
                      </a:stretch>
                    </p:blipFill>
                    <p:spPr>
                      <a:xfrm>
                        <a:off x="990600" y="2632364"/>
                        <a:ext cx="7102872" cy="3000636"/>
                      </a:xfrm>
                      <a:prstGeom prst="rect">
                        <a:avLst/>
                      </a:prstGeom>
                    </p:spPr>
                  </p:pic>
                </p:oleObj>
              </mc:Fallback>
            </mc:AlternateContent>
          </a:graphicData>
        </a:graphic>
      </p:graphicFrame>
      <p:sp>
        <p:nvSpPr>
          <p:cNvPr id="4" name="Content Placeholder 5"/>
          <p:cNvSpPr>
            <a:spLocks noGrp="1"/>
          </p:cNvSpPr>
          <p:nvPr>
            <p:ph idx="13"/>
          </p:nvPr>
        </p:nvSpPr>
        <p:spPr>
          <a:xfrm>
            <a:off x="457200" y="5791200"/>
            <a:ext cx="1692000" cy="396000"/>
          </a:xfrm>
        </p:spPr>
        <p:txBody>
          <a:bodyPr/>
          <a:lstStyle/>
          <a:p>
            <a:pPr marL="457200" indent="-342900">
              <a:buClr>
                <a:srgbClr val="04617B"/>
              </a:buClr>
              <a:buFont typeface="Arial" panose="020B0604020202020204" pitchFamily="34" charset="0"/>
              <a:buChar char="•"/>
            </a:pPr>
            <a:r>
              <a:rPr lang="en-US" sz="2000" dirty="0"/>
              <a:t>Therefore</a:t>
            </a:r>
            <a:endParaRPr lang="en-IN" sz="2000" dirty="0"/>
          </a:p>
        </p:txBody>
      </p:sp>
      <p:graphicFrame>
        <p:nvGraphicFramePr>
          <p:cNvPr id="16" name="Object 6"/>
          <p:cNvGraphicFramePr>
            <a:graphicFrameLocks noChangeAspect="1"/>
          </p:cNvGraphicFramePr>
          <p:nvPr>
            <p:extLst>
              <p:ext uri="{D42A27DB-BD31-4B8C-83A1-F6EECF244321}">
                <p14:modId xmlns:p14="http://schemas.microsoft.com/office/powerpoint/2010/main" val="246982259"/>
              </p:ext>
            </p:extLst>
          </p:nvPr>
        </p:nvGraphicFramePr>
        <p:xfrm>
          <a:off x="2098964" y="5821209"/>
          <a:ext cx="2741613" cy="431800"/>
        </p:xfrm>
        <a:graphic>
          <a:graphicData uri="http://schemas.openxmlformats.org/presentationml/2006/ole">
            <mc:AlternateContent xmlns:mc="http://schemas.openxmlformats.org/markup-compatibility/2006">
              <mc:Choice xmlns:v="urn:schemas-microsoft-com:vml" Requires="v">
                <p:oleObj spid="_x0000_s128380" name="Equation" r:id="rId7" imgW="1612800" imgH="253800" progId="Equation.DSMT4">
                  <p:embed/>
                </p:oleObj>
              </mc:Choice>
              <mc:Fallback>
                <p:oleObj name="Equation" r:id="rId7" imgW="1612800" imgH="253800" progId="Equation.DSMT4">
                  <p:embed/>
                  <p:pic>
                    <p:nvPicPr>
                      <p:cNvPr id="14" name="Object 13"/>
                      <p:cNvPicPr/>
                      <p:nvPr/>
                    </p:nvPicPr>
                    <p:blipFill>
                      <a:blip r:embed="rId8"/>
                      <a:stretch>
                        <a:fillRect/>
                      </a:stretch>
                    </p:blipFill>
                    <p:spPr>
                      <a:xfrm>
                        <a:off x="2098964" y="5821209"/>
                        <a:ext cx="2741613" cy="431800"/>
                      </a:xfrm>
                      <a:prstGeom prst="rect">
                        <a:avLst/>
                      </a:prstGeom>
                    </p:spPr>
                  </p:pic>
                </p:oleObj>
              </mc:Fallback>
            </mc:AlternateContent>
          </a:graphicData>
        </a:graphic>
      </p:graphicFrame>
      <p:sp>
        <p:nvSpPr>
          <p:cNvPr id="5" name="Content Placeholder 7"/>
          <p:cNvSpPr>
            <a:spLocks noGrp="1"/>
          </p:cNvSpPr>
          <p:nvPr>
            <p:ph idx="14"/>
          </p:nvPr>
        </p:nvSpPr>
        <p:spPr>
          <a:xfrm>
            <a:off x="4876800" y="5791200"/>
            <a:ext cx="4068000" cy="396000"/>
          </a:xfrm>
        </p:spPr>
        <p:txBody>
          <a:bodyPr/>
          <a:lstStyle/>
          <a:p>
            <a:pPr marL="0" lvl="1" indent="0">
              <a:buClrTx/>
              <a:buNone/>
            </a:pPr>
            <a:r>
              <a:rPr lang="en-US" sz="2000" dirty="0"/>
              <a:t>whenever </a:t>
            </a:r>
            <a:r>
              <a:rPr lang="en-US" sz="2000" i="1" dirty="0"/>
              <a:t>x</a:t>
            </a:r>
            <a:r>
              <a:rPr lang="en-US" sz="2000" dirty="0"/>
              <a:t> &gt; </a:t>
            </a:r>
            <a:r>
              <a:rPr lang="en-US" sz="2000" i="1" dirty="0"/>
              <a:t>k</a:t>
            </a:r>
            <a:r>
              <a:rPr lang="en-US" sz="2000" dirty="0"/>
              <a:t>, where </a:t>
            </a:r>
            <a:r>
              <a:rPr lang="en-US" sz="2000" i="1" dirty="0"/>
              <a:t>k</a:t>
            </a:r>
            <a:r>
              <a:rPr lang="en-US" sz="2000" dirty="0"/>
              <a:t> = max(</a:t>
            </a:r>
            <a:r>
              <a:rPr lang="en-US" sz="2000" i="1" dirty="0"/>
              <a:t>k</a:t>
            </a:r>
            <a:r>
              <a:rPr lang="en-US" sz="2000" baseline="-25000" dirty="0">
                <a:ea typeface="Cambria Math" pitchFamily="18" charset="0"/>
              </a:rPr>
              <a:t>1</a:t>
            </a:r>
            <a:r>
              <a:rPr lang="en-US" sz="2000" dirty="0"/>
              <a:t>,</a:t>
            </a:r>
            <a:r>
              <a:rPr lang="en-US" sz="2000" i="1" dirty="0"/>
              <a:t>k</a:t>
            </a:r>
            <a:r>
              <a:rPr lang="en-US" sz="2000" baseline="-25000" dirty="0">
                <a:ea typeface="Cambria Math" pitchFamily="18" charset="0"/>
              </a:rPr>
              <a:t>2</a:t>
            </a:r>
            <a:r>
              <a:rPr lang="en-US" sz="2000" dirty="0"/>
              <a:t>).</a:t>
            </a:r>
          </a:p>
        </p:txBody>
      </p:sp>
      <p:graphicFrame>
        <p:nvGraphicFramePr>
          <p:cNvPr id="17" name="Object 8"/>
          <p:cNvGraphicFramePr>
            <a:graphicFrameLocks noChangeAspect="1"/>
          </p:cNvGraphicFramePr>
          <p:nvPr>
            <p:extLst>
              <p:ext uri="{D42A27DB-BD31-4B8C-83A1-F6EECF244321}">
                <p14:modId xmlns:p14="http://schemas.microsoft.com/office/powerpoint/2010/main" val="3856476256"/>
              </p:ext>
            </p:extLst>
          </p:nvPr>
        </p:nvGraphicFramePr>
        <p:xfrm>
          <a:off x="5112327" y="3124200"/>
          <a:ext cx="3924300" cy="304800"/>
        </p:xfrm>
        <a:graphic>
          <a:graphicData uri="http://schemas.openxmlformats.org/presentationml/2006/ole">
            <mc:AlternateContent xmlns:mc="http://schemas.openxmlformats.org/markup-compatibility/2006">
              <mc:Choice xmlns:v="urn:schemas-microsoft-com:vml" Requires="v">
                <p:oleObj spid="_x0000_s128381" name="Equation" r:id="rId9" imgW="2616120" imgH="203040" progId="Equation.DSMT4">
                  <p:embed/>
                </p:oleObj>
              </mc:Choice>
              <mc:Fallback>
                <p:oleObj name="Equation" r:id="rId9" imgW="2616120" imgH="203040" progId="Equation.DSMT4">
                  <p:embed/>
                  <p:pic>
                    <p:nvPicPr>
                      <p:cNvPr id="16" name="Object 15"/>
                      <p:cNvPicPr/>
                      <p:nvPr/>
                    </p:nvPicPr>
                    <p:blipFill>
                      <a:blip r:embed="rId10"/>
                      <a:stretch>
                        <a:fillRect/>
                      </a:stretch>
                    </p:blipFill>
                    <p:spPr>
                      <a:xfrm>
                        <a:off x="5112327" y="3124200"/>
                        <a:ext cx="3924300" cy="304800"/>
                      </a:xfrm>
                      <a:prstGeom prst="rect">
                        <a:avLst/>
                      </a:prstGeom>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1245138837"/>
              </p:ext>
            </p:extLst>
          </p:nvPr>
        </p:nvGraphicFramePr>
        <p:xfrm>
          <a:off x="5638800" y="4391025"/>
          <a:ext cx="3352800" cy="400050"/>
        </p:xfrm>
        <a:graphic>
          <a:graphicData uri="http://schemas.openxmlformats.org/presentationml/2006/ole">
            <mc:AlternateContent xmlns:mc="http://schemas.openxmlformats.org/markup-compatibility/2006">
              <mc:Choice xmlns:v="urn:schemas-microsoft-com:vml" Requires="v">
                <p:oleObj spid="_x0000_s128382" name="Equation" r:id="rId11" imgW="2234880" imgH="266400" progId="Equation.DSMT4">
                  <p:embed/>
                </p:oleObj>
              </mc:Choice>
              <mc:Fallback>
                <p:oleObj name="Equation" r:id="rId11" imgW="2234880" imgH="266400" progId="Equation.DSMT4">
                  <p:embed/>
                  <p:pic>
                    <p:nvPicPr>
                      <p:cNvPr id="17" name="Object 16"/>
                      <p:cNvPicPr/>
                      <p:nvPr/>
                    </p:nvPicPr>
                    <p:blipFill>
                      <a:blip r:embed="rId12"/>
                      <a:stretch>
                        <a:fillRect/>
                      </a:stretch>
                    </p:blipFill>
                    <p:spPr>
                      <a:xfrm>
                        <a:off x="5638800" y="4391025"/>
                        <a:ext cx="3352800" cy="400050"/>
                      </a:xfrm>
                      <a:prstGeom prst="rect">
                        <a:avLst/>
                      </a:prstGeom>
                    </p:spPr>
                  </p:pic>
                </p:oleObj>
              </mc:Fallback>
            </mc:AlternateContent>
          </a:graphicData>
        </a:graphic>
      </p:graphicFrame>
      <p:graphicFrame>
        <p:nvGraphicFramePr>
          <p:cNvPr id="19" name="Object 10"/>
          <p:cNvGraphicFramePr>
            <a:graphicFrameLocks noChangeAspect="1"/>
          </p:cNvGraphicFramePr>
          <p:nvPr>
            <p:extLst>
              <p:ext uri="{D42A27DB-BD31-4B8C-83A1-F6EECF244321}">
                <p14:modId xmlns:p14="http://schemas.microsoft.com/office/powerpoint/2010/main" val="1693634908"/>
              </p:ext>
            </p:extLst>
          </p:nvPr>
        </p:nvGraphicFramePr>
        <p:xfrm>
          <a:off x="4514850" y="5295900"/>
          <a:ext cx="1885950" cy="342900"/>
        </p:xfrm>
        <a:graphic>
          <a:graphicData uri="http://schemas.openxmlformats.org/presentationml/2006/ole">
            <mc:AlternateContent xmlns:mc="http://schemas.openxmlformats.org/markup-compatibility/2006">
              <mc:Choice xmlns:v="urn:schemas-microsoft-com:vml" Requires="v">
                <p:oleObj spid="_x0000_s128383" name="Equation" r:id="rId13" imgW="1257120" imgH="228600" progId="Equation.DSMT4">
                  <p:embed/>
                </p:oleObj>
              </mc:Choice>
              <mc:Fallback>
                <p:oleObj name="Equation" r:id="rId13" imgW="1257120" imgH="228600" progId="Equation.DSMT4">
                  <p:embed/>
                  <p:pic>
                    <p:nvPicPr>
                      <p:cNvPr id="18" name="Object 17"/>
                      <p:cNvPicPr/>
                      <p:nvPr/>
                    </p:nvPicPr>
                    <p:blipFill>
                      <a:blip r:embed="rId14"/>
                      <a:stretch>
                        <a:fillRect/>
                      </a:stretch>
                    </p:blipFill>
                    <p:spPr>
                      <a:xfrm>
                        <a:off x="4514850" y="5295900"/>
                        <a:ext cx="1885950" cy="342900"/>
                      </a:xfrm>
                      <a:prstGeom prst="rect">
                        <a:avLst/>
                      </a:prstGeom>
                    </p:spPr>
                  </p:pic>
                </p:oleObj>
              </mc:Fallback>
            </mc:AlternateContent>
          </a:graphicData>
        </a:graphic>
      </p:graphicFrame>
    </p:spTree>
    <p:extLst>
      <p:ext uri="{BB962C8B-B14F-4D97-AF65-F5344CB8AC3E}">
        <p14:creationId xmlns:p14="http://schemas.microsoft.com/office/powerpoint/2010/main" val="237557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and Algorithms</a:t>
            </a:r>
          </a:p>
        </p:txBody>
      </p:sp>
      <p:sp>
        <p:nvSpPr>
          <p:cNvPr id="3" name="Content Placeholder 2"/>
          <p:cNvSpPr>
            <a:spLocks noGrp="1"/>
          </p:cNvSpPr>
          <p:nvPr>
            <p:ph idx="1"/>
          </p:nvPr>
        </p:nvSpPr>
        <p:spPr/>
        <p:txBody>
          <a:bodyPr/>
          <a:lstStyle/>
          <a:p>
            <a:pPr>
              <a:spcBef>
                <a:spcPts val="600"/>
              </a:spcBef>
            </a:pPr>
            <a:r>
              <a:rPr lang="en-US" dirty="0"/>
              <a:t>In many domains there are key general problems that ask for output with specific properties when given valid input.</a:t>
            </a:r>
          </a:p>
          <a:p>
            <a:pPr>
              <a:spcBef>
                <a:spcPts val="600"/>
              </a:spcBef>
            </a:pPr>
            <a:r>
              <a:rPr lang="en-US" dirty="0"/>
              <a:t>The first step is to precisely state the problem, using the appropriate structures to specify the input and the desired output.</a:t>
            </a:r>
          </a:p>
          <a:p>
            <a:pPr>
              <a:spcBef>
                <a:spcPts val="600"/>
              </a:spcBef>
            </a:pPr>
            <a:r>
              <a:rPr lang="en-US" dirty="0"/>
              <a:t>We then solve the general problem by specifying the steps of a procedure that takes a valid input and produces the desired output. This procedure is called an </a:t>
            </a:r>
            <a:r>
              <a:rPr lang="en-US" i="1" dirty="0"/>
              <a:t>algorithm</a:t>
            </a:r>
            <a:r>
              <a:rPr lang="en-US" dirty="0"/>
              <a:t>.</a:t>
            </a:r>
          </a:p>
        </p:txBody>
      </p:sp>
    </p:spTree>
    <p:extLst>
      <p:ext uri="{BB962C8B-B14F-4D97-AF65-F5344CB8AC3E}">
        <p14:creationId xmlns:p14="http://schemas.microsoft.com/office/powerpoint/2010/main" val="3075522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Ordering Functions by Order of Growth</a:t>
            </a:r>
          </a:p>
        </p:txBody>
      </p:sp>
      <p:sp>
        <p:nvSpPr>
          <p:cNvPr id="3" name="Content Placeholder 2"/>
          <p:cNvSpPr>
            <a:spLocks noGrp="1"/>
          </p:cNvSpPr>
          <p:nvPr>
            <p:ph idx="1"/>
          </p:nvPr>
        </p:nvSpPr>
        <p:spPr>
          <a:xfrm>
            <a:off x="457200" y="1295400"/>
            <a:ext cx="8229600" cy="838200"/>
          </a:xfrm>
        </p:spPr>
        <p:txBody>
          <a:bodyPr/>
          <a:lstStyle/>
          <a:p>
            <a:r>
              <a:rPr lang="en-US" sz="2400" dirty="0"/>
              <a:t>Put the functions below in order so that each function is big-O of the next function on the list.</a:t>
            </a:r>
          </a:p>
        </p:txBody>
      </p:sp>
      <p:graphicFrame>
        <p:nvGraphicFramePr>
          <p:cNvPr id="7" name="Object 3"/>
          <p:cNvGraphicFramePr>
            <a:graphicFrameLocks noChangeAspect="1"/>
          </p:cNvGraphicFramePr>
          <p:nvPr>
            <p:extLst>
              <p:ext uri="{D42A27DB-BD31-4B8C-83A1-F6EECF244321}">
                <p14:modId xmlns:p14="http://schemas.microsoft.com/office/powerpoint/2010/main" val="2433118936"/>
              </p:ext>
            </p:extLst>
          </p:nvPr>
        </p:nvGraphicFramePr>
        <p:xfrm>
          <a:off x="468313" y="2065338"/>
          <a:ext cx="2568575" cy="4564062"/>
        </p:xfrm>
        <a:graphic>
          <a:graphicData uri="http://schemas.openxmlformats.org/presentationml/2006/ole">
            <mc:AlternateContent xmlns:mc="http://schemas.openxmlformats.org/markup-compatibility/2006">
              <mc:Choice xmlns:v="urn:schemas-microsoft-com:vml" Requires="v">
                <p:oleObj spid="_x0000_s99774" name="Equation" r:id="rId4" imgW="1511280" imgH="2679480" progId="Equation.DSMT4">
                  <p:embed/>
                </p:oleObj>
              </mc:Choice>
              <mc:Fallback>
                <p:oleObj name="Equation" r:id="rId4" imgW="1511280" imgH="2679480" progId="Equation.DSMT4">
                  <p:embed/>
                  <p:pic>
                    <p:nvPicPr>
                      <p:cNvPr id="16" name="Object 6"/>
                      <p:cNvPicPr/>
                      <p:nvPr/>
                    </p:nvPicPr>
                    <p:blipFill>
                      <a:blip r:embed="rId5"/>
                      <a:stretch>
                        <a:fillRect/>
                      </a:stretch>
                    </p:blipFill>
                    <p:spPr>
                      <a:xfrm>
                        <a:off x="468313" y="2065338"/>
                        <a:ext cx="2568575" cy="4564062"/>
                      </a:xfrm>
                      <a:prstGeom prst="rect">
                        <a:avLst/>
                      </a:prstGeom>
                    </p:spPr>
                  </p:pic>
                </p:oleObj>
              </mc:Fallback>
            </mc:AlternateContent>
          </a:graphicData>
        </a:graphic>
      </p:graphicFrame>
      <p:sp>
        <p:nvSpPr>
          <p:cNvPr id="4" name="Content Placeholder 4"/>
          <p:cNvSpPr>
            <a:spLocks noGrp="1"/>
          </p:cNvSpPr>
          <p:nvPr>
            <p:ph idx="13"/>
          </p:nvPr>
        </p:nvSpPr>
        <p:spPr>
          <a:xfrm>
            <a:off x="3200400" y="2282537"/>
            <a:ext cx="5760000" cy="612000"/>
          </a:xfrm>
        </p:spPr>
        <p:txBody>
          <a:bodyPr/>
          <a:lstStyle/>
          <a:p>
            <a:r>
              <a:rPr lang="en-US" sz="1800" b="1" dirty="0"/>
              <a:t>We  solve this exercise by successively finding the function that grows slowest among all those left on the list.</a:t>
            </a:r>
          </a:p>
        </p:txBody>
      </p:sp>
      <p:graphicFrame>
        <p:nvGraphicFramePr>
          <p:cNvPr id="9" name="Object 5"/>
          <p:cNvGraphicFramePr>
            <a:graphicFrameLocks noChangeAspect="1"/>
          </p:cNvGraphicFramePr>
          <p:nvPr>
            <p:extLst>
              <p:ext uri="{D42A27DB-BD31-4B8C-83A1-F6EECF244321}">
                <p14:modId xmlns:p14="http://schemas.microsoft.com/office/powerpoint/2010/main" val="2049012406"/>
              </p:ext>
            </p:extLst>
          </p:nvPr>
        </p:nvGraphicFramePr>
        <p:xfrm>
          <a:off x="3307773" y="3006438"/>
          <a:ext cx="5654016" cy="3215376"/>
        </p:xfrm>
        <a:graphic>
          <a:graphicData uri="http://schemas.openxmlformats.org/presentationml/2006/ole">
            <mc:AlternateContent xmlns:mc="http://schemas.openxmlformats.org/markup-compatibility/2006">
              <mc:Choice xmlns:v="urn:schemas-microsoft-com:vml" Requires="v">
                <p:oleObj spid="_x0000_s99775" name="Equation" r:id="rId6" imgW="4711680" imgH="2679480" progId="Equation.DSMT4">
                  <p:embed/>
                </p:oleObj>
              </mc:Choice>
              <mc:Fallback>
                <p:oleObj name="Equation" r:id="rId6" imgW="4711680" imgH="2679480" progId="Equation.DSMT4">
                  <p:embed/>
                  <p:pic>
                    <p:nvPicPr>
                      <p:cNvPr id="7" name="Object 6"/>
                      <p:cNvPicPr/>
                      <p:nvPr/>
                    </p:nvPicPr>
                    <p:blipFill>
                      <a:blip r:embed="rId7"/>
                      <a:stretch>
                        <a:fillRect/>
                      </a:stretch>
                    </p:blipFill>
                    <p:spPr>
                      <a:xfrm>
                        <a:off x="3307773" y="3006438"/>
                        <a:ext cx="5654016" cy="3215376"/>
                      </a:xfrm>
                      <a:prstGeom prst="rect">
                        <a:avLst/>
                      </a:prstGeom>
                    </p:spPr>
                  </p:pic>
                </p:oleObj>
              </mc:Fallback>
            </mc:AlternateContent>
          </a:graphicData>
        </a:graphic>
      </p:graphicFrame>
    </p:spTree>
    <p:extLst>
      <p:ext uri="{BB962C8B-B14F-4D97-AF65-F5344CB8AC3E}">
        <p14:creationId xmlns:p14="http://schemas.microsoft.com/office/powerpoint/2010/main" val="883134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Big-Omega Notation</a:t>
            </a:r>
            <a:r>
              <a:rPr lang="en-IN" sz="1500" dirty="0"/>
              <a:t> 1</a:t>
            </a:r>
          </a:p>
        </p:txBody>
      </p:sp>
      <p:sp>
        <p:nvSpPr>
          <p:cNvPr id="3" name="Content Placeholder 2"/>
          <p:cNvSpPr>
            <a:spLocks noGrp="1"/>
          </p:cNvSpPr>
          <p:nvPr>
            <p:ph idx="1"/>
          </p:nvPr>
        </p:nvSpPr>
        <p:spPr>
          <a:xfrm>
            <a:off x="457200" y="1295400"/>
            <a:ext cx="8229600" cy="1524000"/>
          </a:xfrm>
        </p:spPr>
        <p:txBody>
          <a:bodyPr/>
          <a:lstStyle/>
          <a:p>
            <a:r>
              <a:rPr lang="en-US" sz="2400" b="1" dirty="0"/>
              <a:t>Definition</a:t>
            </a:r>
            <a:r>
              <a:rPr lang="en-US" sz="2400" dirty="0"/>
              <a:t>: Let </a:t>
            </a:r>
            <a:r>
              <a:rPr lang="en-US" sz="2400" i="1" dirty="0"/>
              <a:t>f</a:t>
            </a:r>
            <a:r>
              <a:rPr lang="en-US" sz="2400" dirty="0"/>
              <a:t> and </a:t>
            </a:r>
            <a:r>
              <a:rPr lang="en-US" sz="2400" i="1" dirty="0"/>
              <a:t>g</a:t>
            </a:r>
            <a:r>
              <a:rPr lang="en-US" sz="2400" dirty="0"/>
              <a:t> be functions from the set of integers or the set of real numbers to the set of real </a:t>
            </a:r>
            <a:br>
              <a:rPr lang="en-US" sz="2400" dirty="0"/>
            </a:br>
            <a:r>
              <a:rPr lang="en-US" sz="2400" dirty="0"/>
              <a:t>numbers. We say that</a:t>
            </a:r>
            <a:br>
              <a:rPr lang="en-US" sz="2400" dirty="0"/>
            </a:br>
            <a:r>
              <a:rPr lang="en-US" sz="2400" dirty="0"/>
              <a:t>if there are constants </a:t>
            </a:r>
            <a:r>
              <a:rPr lang="en-US" sz="2400" i="1" dirty="0"/>
              <a:t>C</a:t>
            </a:r>
            <a:r>
              <a:rPr lang="en-US" sz="2400" dirty="0"/>
              <a:t> and </a:t>
            </a:r>
            <a:r>
              <a:rPr lang="en-US" sz="2400" i="1" dirty="0"/>
              <a:t>k</a:t>
            </a:r>
            <a:r>
              <a:rPr lang="en-US" sz="2400" dirty="0"/>
              <a:t> such that</a:t>
            </a:r>
          </a:p>
        </p:txBody>
      </p:sp>
      <p:graphicFrame>
        <p:nvGraphicFramePr>
          <p:cNvPr id="9" name="Object 3"/>
          <p:cNvGraphicFramePr>
            <a:graphicFrameLocks noChangeAspect="1"/>
          </p:cNvGraphicFramePr>
          <p:nvPr>
            <p:extLst>
              <p:ext uri="{D42A27DB-BD31-4B8C-83A1-F6EECF244321}">
                <p14:modId xmlns:p14="http://schemas.microsoft.com/office/powerpoint/2010/main" val="1725800620"/>
              </p:ext>
            </p:extLst>
          </p:nvPr>
        </p:nvGraphicFramePr>
        <p:xfrm>
          <a:off x="3352800" y="2058988"/>
          <a:ext cx="1747838" cy="425450"/>
        </p:xfrm>
        <a:graphic>
          <a:graphicData uri="http://schemas.openxmlformats.org/presentationml/2006/ole">
            <mc:AlternateContent xmlns:mc="http://schemas.openxmlformats.org/markup-compatibility/2006">
              <mc:Choice xmlns:v="urn:schemas-microsoft-com:vml" Requires="v">
                <p:oleObj spid="_x0000_s100786" name="Equation" r:id="rId3" imgW="1091880" imgH="266400" progId="Equation.DSMT4">
                  <p:embed/>
                </p:oleObj>
              </mc:Choice>
              <mc:Fallback>
                <p:oleObj name="Equation" r:id="rId3" imgW="1091880" imgH="266400" progId="Equation.DSMT4">
                  <p:embed/>
                  <p:pic>
                    <p:nvPicPr>
                      <p:cNvPr id="16" name="Object 6"/>
                      <p:cNvPicPr/>
                      <p:nvPr/>
                    </p:nvPicPr>
                    <p:blipFill>
                      <a:blip r:embed="rId4"/>
                      <a:stretch>
                        <a:fillRect/>
                      </a:stretch>
                    </p:blipFill>
                    <p:spPr>
                      <a:xfrm>
                        <a:off x="3352800" y="2058988"/>
                        <a:ext cx="1747838" cy="425450"/>
                      </a:xfrm>
                      <a:prstGeom prst="rect">
                        <a:avLst/>
                      </a:prstGeom>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827797285"/>
              </p:ext>
            </p:extLst>
          </p:nvPr>
        </p:nvGraphicFramePr>
        <p:xfrm>
          <a:off x="1020762" y="2819977"/>
          <a:ext cx="1951038" cy="385763"/>
        </p:xfrm>
        <a:graphic>
          <a:graphicData uri="http://schemas.openxmlformats.org/presentationml/2006/ole">
            <mc:AlternateContent xmlns:mc="http://schemas.openxmlformats.org/markup-compatibility/2006">
              <mc:Choice xmlns:v="urn:schemas-microsoft-com:vml" Requires="v">
                <p:oleObj spid="_x0000_s100787" name="Equation" r:id="rId5" imgW="1218960" imgH="241200" progId="Equation.DSMT4">
                  <p:embed/>
                </p:oleObj>
              </mc:Choice>
              <mc:Fallback>
                <p:oleObj name="Equation" r:id="rId5" imgW="1218960" imgH="241200" progId="Equation.DSMT4">
                  <p:embed/>
                  <p:pic>
                    <p:nvPicPr>
                      <p:cNvPr id="9" name="Object 6"/>
                      <p:cNvPicPr/>
                      <p:nvPr/>
                    </p:nvPicPr>
                    <p:blipFill>
                      <a:blip r:embed="rId6"/>
                      <a:stretch>
                        <a:fillRect/>
                      </a:stretch>
                    </p:blipFill>
                    <p:spPr>
                      <a:xfrm>
                        <a:off x="1020762" y="2819977"/>
                        <a:ext cx="1951038" cy="385763"/>
                      </a:xfrm>
                      <a:prstGeom prst="rect">
                        <a:avLst/>
                      </a:prstGeom>
                    </p:spPr>
                  </p:pic>
                </p:oleObj>
              </mc:Fallback>
            </mc:AlternateContent>
          </a:graphicData>
        </a:graphic>
      </p:graphicFrame>
      <p:sp>
        <p:nvSpPr>
          <p:cNvPr id="4" name="Content Placeholder 5"/>
          <p:cNvSpPr>
            <a:spLocks noGrp="1"/>
          </p:cNvSpPr>
          <p:nvPr>
            <p:ph idx="13"/>
          </p:nvPr>
        </p:nvSpPr>
        <p:spPr>
          <a:xfrm>
            <a:off x="3061854" y="2727108"/>
            <a:ext cx="1828800" cy="457200"/>
          </a:xfrm>
        </p:spPr>
        <p:txBody>
          <a:bodyPr/>
          <a:lstStyle/>
          <a:p>
            <a:r>
              <a:rPr lang="en-US" sz="2400" dirty="0"/>
              <a:t>when </a:t>
            </a:r>
            <a:r>
              <a:rPr lang="en-US" sz="2400" i="1" dirty="0"/>
              <a:t>x &gt; k</a:t>
            </a:r>
            <a:r>
              <a:rPr lang="en-US" sz="2400" dirty="0"/>
              <a:t>.</a:t>
            </a:r>
            <a:endParaRPr lang="en-IN" sz="2400" dirty="0"/>
          </a:p>
        </p:txBody>
      </p:sp>
      <p:sp>
        <p:nvSpPr>
          <p:cNvPr id="5" name="Content Placeholder 6"/>
          <p:cNvSpPr>
            <a:spLocks noGrp="1"/>
          </p:cNvSpPr>
          <p:nvPr>
            <p:ph idx="14"/>
          </p:nvPr>
        </p:nvSpPr>
        <p:spPr>
          <a:xfrm>
            <a:off x="457200" y="3200400"/>
            <a:ext cx="8229600" cy="2514600"/>
          </a:xfrm>
        </p:spPr>
        <p:txBody>
          <a:bodyPr/>
          <a:lstStyle/>
          <a:p>
            <a:pPr>
              <a:spcBef>
                <a:spcPts val="300"/>
              </a:spcBef>
            </a:pPr>
            <a:r>
              <a:rPr lang="en-US" sz="2400" dirty="0"/>
              <a:t>We say that “</a:t>
            </a:r>
            <a:r>
              <a:rPr lang="en-US" sz="2400" i="1" dirty="0"/>
              <a:t>f</a:t>
            </a:r>
            <a:r>
              <a:rPr lang="en-US" sz="2400" dirty="0"/>
              <a:t>(</a:t>
            </a:r>
            <a:r>
              <a:rPr lang="en-US" sz="2400" i="1" dirty="0"/>
              <a:t>x</a:t>
            </a:r>
            <a:r>
              <a:rPr lang="en-US" sz="2400" dirty="0"/>
              <a:t>) is big-Omega of </a:t>
            </a:r>
            <a:r>
              <a:rPr lang="en-US" sz="2400" i="1" dirty="0"/>
              <a:t>g</a:t>
            </a:r>
            <a:r>
              <a:rPr lang="en-US" sz="2400" dirty="0"/>
              <a:t>(</a:t>
            </a:r>
            <a:r>
              <a:rPr lang="en-US" sz="2400" i="1" dirty="0"/>
              <a:t>x</a:t>
            </a:r>
            <a:r>
              <a:rPr lang="en-US" sz="2400" dirty="0"/>
              <a:t>).”</a:t>
            </a:r>
          </a:p>
          <a:p>
            <a:pPr>
              <a:spcBef>
                <a:spcPts val="300"/>
              </a:spcBef>
            </a:pPr>
            <a:r>
              <a:rPr lang="en-US" sz="2400" dirty="0"/>
              <a:t>Big-</a:t>
            </a:r>
            <a:r>
              <a:rPr lang="en-US" sz="2400" i="1" dirty="0"/>
              <a:t>O</a:t>
            </a:r>
            <a:r>
              <a:rPr lang="en-US" sz="2400" dirty="0"/>
              <a:t> gives an upper bound on the growth of a function, while Big-Omega gives a lower bound. Big-Omega tells us that a function grows at least as fast as another.</a:t>
            </a:r>
          </a:p>
          <a:p>
            <a:pPr>
              <a:spcBef>
                <a:spcPts val="300"/>
              </a:spcBef>
            </a:pPr>
            <a:r>
              <a:rPr lang="en-US" sz="2400" i="1" dirty="0"/>
              <a:t>f</a:t>
            </a:r>
            <a:r>
              <a:rPr lang="en-US" sz="2400" dirty="0"/>
              <a:t>(</a:t>
            </a:r>
            <a:r>
              <a:rPr lang="en-US" sz="2400" i="1" dirty="0"/>
              <a:t>x</a:t>
            </a:r>
            <a:r>
              <a:rPr lang="en-US" sz="2400" dirty="0"/>
              <a:t>) is  </a:t>
            </a:r>
            <a:r>
              <a:rPr lang="el-GR" sz="2400" dirty="0">
                <a:ea typeface="Cambria Math"/>
              </a:rPr>
              <a:t>Ω</a:t>
            </a:r>
            <a:r>
              <a:rPr lang="en-US" sz="2400" dirty="0">
                <a:ea typeface="Cambria Math"/>
              </a:rPr>
              <a:t>(</a:t>
            </a:r>
            <a:r>
              <a:rPr lang="en-US" sz="2400" i="1" dirty="0">
                <a:ea typeface="Cambria Math"/>
              </a:rPr>
              <a:t>g</a:t>
            </a:r>
            <a:r>
              <a:rPr lang="en-US" sz="2400" dirty="0">
                <a:ea typeface="Cambria Math"/>
              </a:rPr>
              <a:t>(</a:t>
            </a:r>
            <a:r>
              <a:rPr lang="en-US" sz="2400" i="1" dirty="0">
                <a:ea typeface="Cambria Math"/>
              </a:rPr>
              <a:t>x</a:t>
            </a:r>
            <a:r>
              <a:rPr lang="en-US" sz="2400" dirty="0">
                <a:ea typeface="Cambria Math"/>
              </a:rPr>
              <a:t>)) </a:t>
            </a:r>
            <a:r>
              <a:rPr lang="en-US" sz="2400" dirty="0"/>
              <a:t>if and only if </a:t>
            </a:r>
            <a:r>
              <a:rPr lang="en-US" sz="2400" i="1" dirty="0"/>
              <a:t>g</a:t>
            </a:r>
            <a:r>
              <a:rPr lang="en-US" sz="2400" dirty="0"/>
              <a:t>(</a:t>
            </a:r>
            <a:r>
              <a:rPr lang="en-US" sz="2400" i="1" dirty="0"/>
              <a:t>x</a:t>
            </a:r>
            <a:r>
              <a:rPr lang="en-US" sz="2400" dirty="0"/>
              <a:t>) is </a:t>
            </a:r>
            <a:r>
              <a:rPr lang="en-US" sz="2400" i="1" dirty="0"/>
              <a:t>O</a:t>
            </a:r>
            <a:r>
              <a:rPr lang="en-US" sz="2400" dirty="0"/>
              <a:t>(</a:t>
            </a:r>
            <a:r>
              <a:rPr lang="en-US" sz="2400" i="1" dirty="0"/>
              <a:t>f</a:t>
            </a:r>
            <a:r>
              <a:rPr lang="en-US" sz="2400" dirty="0"/>
              <a:t>(</a:t>
            </a:r>
            <a:r>
              <a:rPr lang="en-US" sz="2400" i="1" dirty="0"/>
              <a:t>x</a:t>
            </a:r>
            <a:r>
              <a:rPr lang="en-US" sz="2400" dirty="0"/>
              <a:t>)). This follows from the definitions. See the text for details.</a:t>
            </a:r>
          </a:p>
        </p:txBody>
      </p:sp>
      <p:sp>
        <p:nvSpPr>
          <p:cNvPr id="6" name="Content Placeholder 7"/>
          <p:cNvSpPr>
            <a:spLocks noGrp="1"/>
          </p:cNvSpPr>
          <p:nvPr>
            <p:ph idx="15"/>
          </p:nvPr>
        </p:nvSpPr>
        <p:spPr>
          <a:xfrm>
            <a:off x="5688600" y="2590800"/>
            <a:ext cx="2232000" cy="914400"/>
          </a:xfrm>
          <a:ln w="19050">
            <a:solidFill>
              <a:srgbClr val="0B508F"/>
            </a:solidFill>
          </a:ln>
        </p:spPr>
        <p:txBody>
          <a:bodyPr/>
          <a:lstStyle/>
          <a:p>
            <a:r>
              <a:rPr lang="el-GR" sz="1800" dirty="0">
                <a:latin typeface="Cambria Math"/>
                <a:ea typeface="Cambria Math"/>
              </a:rPr>
              <a:t>Ω</a:t>
            </a:r>
            <a:r>
              <a:rPr lang="en-US" sz="1800" dirty="0">
                <a:latin typeface="Cambria Math"/>
                <a:ea typeface="Cambria Math"/>
              </a:rPr>
              <a:t> is the upper case version of the lower case Greek letter </a:t>
            </a:r>
            <a:r>
              <a:rPr lang="el-GR" sz="1800" dirty="0">
                <a:latin typeface="Cambria Math"/>
                <a:ea typeface="Cambria Math"/>
              </a:rPr>
              <a:t>ω</a:t>
            </a:r>
            <a:r>
              <a:rPr lang="en-US" sz="1800" dirty="0">
                <a:latin typeface="Cambria Math"/>
                <a:ea typeface="Cambria Math"/>
              </a:rPr>
              <a:t>.s</a:t>
            </a:r>
            <a:endParaRPr lang="en-US" sz="1800" dirty="0"/>
          </a:p>
        </p:txBody>
      </p:sp>
    </p:spTree>
    <p:extLst>
      <p:ext uri="{BB962C8B-B14F-4D97-AF65-F5344CB8AC3E}">
        <p14:creationId xmlns:p14="http://schemas.microsoft.com/office/powerpoint/2010/main" val="8423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Big-Omega Notation</a:t>
            </a:r>
            <a:r>
              <a:rPr lang="en-IN" sz="1500" dirty="0"/>
              <a:t> 2</a:t>
            </a:r>
          </a:p>
        </p:txBody>
      </p:sp>
      <p:sp>
        <p:nvSpPr>
          <p:cNvPr id="3" name="Content Placeholder 2"/>
          <p:cNvSpPr>
            <a:spLocks noGrp="1"/>
          </p:cNvSpPr>
          <p:nvPr>
            <p:ph idx="1"/>
          </p:nvPr>
        </p:nvSpPr>
        <p:spPr>
          <a:xfrm>
            <a:off x="457200" y="1315234"/>
            <a:ext cx="4140000" cy="540000"/>
          </a:xfrm>
        </p:spPr>
        <p:txBody>
          <a:bodyPr/>
          <a:lstStyle/>
          <a:p>
            <a:r>
              <a:rPr lang="en-US" b="1" dirty="0"/>
              <a:t>Example</a:t>
            </a:r>
            <a:r>
              <a:rPr lang="en-US" dirty="0"/>
              <a:t>:  Show that</a:t>
            </a:r>
            <a:endParaRPr lang="en-IN" dirty="0"/>
          </a:p>
        </p:txBody>
      </p:sp>
      <p:graphicFrame>
        <p:nvGraphicFramePr>
          <p:cNvPr id="9" name="Object 3"/>
          <p:cNvGraphicFramePr>
            <a:graphicFrameLocks noChangeAspect="1"/>
          </p:cNvGraphicFramePr>
          <p:nvPr>
            <p:extLst>
              <p:ext uri="{D42A27DB-BD31-4B8C-83A1-F6EECF244321}">
                <p14:modId xmlns:p14="http://schemas.microsoft.com/office/powerpoint/2010/main" val="1585707951"/>
              </p:ext>
            </p:extLst>
          </p:nvPr>
        </p:nvGraphicFramePr>
        <p:xfrm>
          <a:off x="4094883" y="1344034"/>
          <a:ext cx="2869920" cy="482400"/>
        </p:xfrm>
        <a:graphic>
          <a:graphicData uri="http://schemas.openxmlformats.org/presentationml/2006/ole">
            <mc:AlternateContent xmlns:mc="http://schemas.openxmlformats.org/markup-compatibility/2006">
              <mc:Choice xmlns:v="urn:schemas-microsoft-com:vml" Requires="v">
                <p:oleObj spid="_x0000_s103225" name="Equation" r:id="rId3" imgW="1434960" imgH="241200" progId="Equation.DSMT4">
                  <p:embed/>
                </p:oleObj>
              </mc:Choice>
              <mc:Fallback>
                <p:oleObj name="Equation" r:id="rId3" imgW="1434960" imgH="241200" progId="Equation.DSMT4">
                  <p:embed/>
                  <p:pic>
                    <p:nvPicPr>
                      <p:cNvPr id="9" name="Object 3"/>
                      <p:cNvPicPr/>
                      <p:nvPr/>
                    </p:nvPicPr>
                    <p:blipFill>
                      <a:blip r:embed="rId4"/>
                      <a:stretch>
                        <a:fillRect/>
                      </a:stretch>
                    </p:blipFill>
                    <p:spPr>
                      <a:xfrm>
                        <a:off x="4094883" y="1344034"/>
                        <a:ext cx="2869920" cy="482400"/>
                      </a:xfrm>
                      <a:prstGeom prst="rect">
                        <a:avLst/>
                      </a:prstGeom>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903090015"/>
              </p:ext>
            </p:extLst>
          </p:nvPr>
        </p:nvGraphicFramePr>
        <p:xfrm>
          <a:off x="666750" y="1853623"/>
          <a:ext cx="3453840" cy="532800"/>
        </p:xfrm>
        <a:graphic>
          <a:graphicData uri="http://schemas.openxmlformats.org/presentationml/2006/ole">
            <mc:AlternateContent xmlns:mc="http://schemas.openxmlformats.org/markup-compatibility/2006">
              <mc:Choice xmlns:v="urn:schemas-microsoft-com:vml" Requires="v">
                <p:oleObj spid="_x0000_s103226" name="Equation" r:id="rId5" imgW="1726920" imgH="266400" progId="Equation.DSMT4">
                  <p:embed/>
                </p:oleObj>
              </mc:Choice>
              <mc:Fallback>
                <p:oleObj name="Equation" r:id="rId5" imgW="1726920" imgH="266400" progId="Equation.DSMT4">
                  <p:embed/>
                  <p:pic>
                    <p:nvPicPr>
                      <p:cNvPr id="9" name="Object 3"/>
                      <p:cNvPicPr/>
                      <p:nvPr/>
                    </p:nvPicPr>
                    <p:blipFill>
                      <a:blip r:embed="rId6"/>
                      <a:stretch>
                        <a:fillRect/>
                      </a:stretch>
                    </p:blipFill>
                    <p:spPr>
                      <a:xfrm>
                        <a:off x="666750" y="1853623"/>
                        <a:ext cx="3453840" cy="532800"/>
                      </a:xfrm>
                      <a:prstGeom prst="rect">
                        <a:avLst/>
                      </a:prstGeom>
                    </p:spPr>
                  </p:pic>
                </p:oleObj>
              </mc:Fallback>
            </mc:AlternateContent>
          </a:graphicData>
        </a:graphic>
      </p:graphicFrame>
      <p:sp>
        <p:nvSpPr>
          <p:cNvPr id="4" name="Content Placeholder 5"/>
          <p:cNvSpPr>
            <a:spLocks noGrp="1"/>
          </p:cNvSpPr>
          <p:nvPr>
            <p:ph idx="13"/>
          </p:nvPr>
        </p:nvSpPr>
        <p:spPr>
          <a:xfrm>
            <a:off x="457200" y="2716483"/>
            <a:ext cx="1764000" cy="540000"/>
          </a:xfrm>
        </p:spPr>
        <p:txBody>
          <a:bodyPr/>
          <a:lstStyle/>
          <a:p>
            <a:r>
              <a:rPr lang="en-US" b="1" dirty="0"/>
              <a:t>Solution</a:t>
            </a:r>
            <a:r>
              <a:rPr lang="en-US" dirty="0"/>
              <a:t>:</a:t>
            </a:r>
            <a:endParaRPr lang="en-IN" dirty="0"/>
          </a:p>
        </p:txBody>
      </p:sp>
      <p:graphicFrame>
        <p:nvGraphicFramePr>
          <p:cNvPr id="12" name="Object 6"/>
          <p:cNvGraphicFramePr>
            <a:graphicFrameLocks noChangeAspect="1"/>
          </p:cNvGraphicFramePr>
          <p:nvPr>
            <p:extLst>
              <p:ext uri="{D42A27DB-BD31-4B8C-83A1-F6EECF244321}">
                <p14:modId xmlns:p14="http://schemas.microsoft.com/office/powerpoint/2010/main" val="3244471523"/>
              </p:ext>
            </p:extLst>
          </p:nvPr>
        </p:nvGraphicFramePr>
        <p:xfrm>
          <a:off x="2205036" y="2774083"/>
          <a:ext cx="4291920" cy="482400"/>
        </p:xfrm>
        <a:graphic>
          <a:graphicData uri="http://schemas.openxmlformats.org/presentationml/2006/ole">
            <mc:AlternateContent xmlns:mc="http://schemas.openxmlformats.org/markup-compatibility/2006">
              <mc:Choice xmlns:v="urn:schemas-microsoft-com:vml" Requires="v">
                <p:oleObj spid="_x0000_s103227" name="Equation" r:id="rId7" imgW="2145960" imgH="241200" progId="Equation.DSMT4">
                  <p:embed/>
                </p:oleObj>
              </mc:Choice>
              <mc:Fallback>
                <p:oleObj name="Equation" r:id="rId7" imgW="2145960" imgH="241200" progId="Equation.DSMT4">
                  <p:embed/>
                  <p:pic>
                    <p:nvPicPr>
                      <p:cNvPr id="9" name="Object 3"/>
                      <p:cNvPicPr/>
                      <p:nvPr/>
                    </p:nvPicPr>
                    <p:blipFill>
                      <a:blip r:embed="rId8"/>
                      <a:stretch>
                        <a:fillRect/>
                      </a:stretch>
                    </p:blipFill>
                    <p:spPr>
                      <a:xfrm>
                        <a:off x="2205036" y="2774083"/>
                        <a:ext cx="4291920" cy="482400"/>
                      </a:xfrm>
                      <a:prstGeom prst="rect">
                        <a:avLst/>
                      </a:prstGeom>
                    </p:spPr>
                  </p:pic>
                </p:oleObj>
              </mc:Fallback>
            </mc:AlternateContent>
          </a:graphicData>
        </a:graphic>
      </p:graphicFrame>
      <p:sp>
        <p:nvSpPr>
          <p:cNvPr id="5" name="Content Placeholder 7"/>
          <p:cNvSpPr>
            <a:spLocks noGrp="1"/>
          </p:cNvSpPr>
          <p:nvPr>
            <p:ph idx="14"/>
          </p:nvPr>
        </p:nvSpPr>
        <p:spPr>
          <a:xfrm>
            <a:off x="457200" y="3117600"/>
            <a:ext cx="4140000" cy="540000"/>
          </a:xfrm>
        </p:spPr>
        <p:txBody>
          <a:bodyPr/>
          <a:lstStyle/>
          <a:p>
            <a:r>
              <a:rPr lang="en-US" dirty="0"/>
              <a:t>positive real numbers </a:t>
            </a:r>
            <a:r>
              <a:rPr lang="en-US" i="1" dirty="0"/>
              <a:t>x</a:t>
            </a:r>
            <a:r>
              <a:rPr lang="en-US" dirty="0"/>
              <a:t>.</a:t>
            </a:r>
            <a:endParaRPr lang="en-IN" dirty="0"/>
          </a:p>
        </p:txBody>
      </p:sp>
      <p:sp>
        <p:nvSpPr>
          <p:cNvPr id="6" name="Content Placeholder 8"/>
          <p:cNvSpPr>
            <a:spLocks noGrp="1"/>
          </p:cNvSpPr>
          <p:nvPr>
            <p:ph idx="15"/>
          </p:nvPr>
        </p:nvSpPr>
        <p:spPr>
          <a:xfrm>
            <a:off x="457200" y="4089480"/>
            <a:ext cx="3960000" cy="540000"/>
          </a:xfrm>
        </p:spPr>
        <p:txBody>
          <a:bodyPr/>
          <a:lstStyle/>
          <a:p>
            <a:pPr marL="457200" indent="-342000">
              <a:buClr>
                <a:srgbClr val="04617B"/>
              </a:buClr>
              <a:buFont typeface="Arial" panose="020B0604020202020204" pitchFamily="34" charset="0"/>
              <a:buChar char="•"/>
            </a:pPr>
            <a:r>
              <a:rPr lang="en-US" sz="2800" dirty="0"/>
              <a:t>Is it also the case that</a:t>
            </a:r>
            <a:endParaRPr lang="en-IN" sz="2800" dirty="0"/>
          </a:p>
        </p:txBody>
      </p:sp>
      <p:graphicFrame>
        <p:nvGraphicFramePr>
          <p:cNvPr id="13" name="Object 9"/>
          <p:cNvGraphicFramePr>
            <a:graphicFrameLocks noChangeAspect="1"/>
          </p:cNvGraphicFramePr>
          <p:nvPr>
            <p:extLst>
              <p:ext uri="{D42A27DB-BD31-4B8C-83A1-F6EECF244321}">
                <p14:modId xmlns:p14="http://schemas.microsoft.com/office/powerpoint/2010/main" val="1989379274"/>
              </p:ext>
            </p:extLst>
          </p:nvPr>
        </p:nvGraphicFramePr>
        <p:xfrm>
          <a:off x="4267680" y="4089480"/>
          <a:ext cx="3809520" cy="558720"/>
        </p:xfrm>
        <a:graphic>
          <a:graphicData uri="http://schemas.openxmlformats.org/presentationml/2006/ole">
            <mc:AlternateContent xmlns:mc="http://schemas.openxmlformats.org/markup-compatibility/2006">
              <mc:Choice xmlns:v="urn:schemas-microsoft-com:vml" Requires="v">
                <p:oleObj spid="_x0000_s103228" name="Equation" r:id="rId9" imgW="1904760" imgH="279360" progId="Equation.DSMT4">
                  <p:embed/>
                </p:oleObj>
              </mc:Choice>
              <mc:Fallback>
                <p:oleObj name="Equation" r:id="rId9" imgW="1904760" imgH="279360" progId="Equation.DSMT4">
                  <p:embed/>
                  <p:pic>
                    <p:nvPicPr>
                      <p:cNvPr id="10" name="Object 3"/>
                      <p:cNvPicPr/>
                      <p:nvPr/>
                    </p:nvPicPr>
                    <p:blipFill>
                      <a:blip r:embed="rId10"/>
                      <a:stretch>
                        <a:fillRect/>
                      </a:stretch>
                    </p:blipFill>
                    <p:spPr>
                      <a:xfrm>
                        <a:off x="4267680" y="4089480"/>
                        <a:ext cx="3809520" cy="558720"/>
                      </a:xfrm>
                      <a:prstGeom prst="rect">
                        <a:avLst/>
                      </a:prstGeom>
                    </p:spPr>
                  </p:pic>
                </p:oleObj>
              </mc:Fallback>
            </mc:AlternateContent>
          </a:graphicData>
        </a:graphic>
      </p:graphicFrame>
    </p:spTree>
    <p:extLst>
      <p:ext uri="{BB962C8B-B14F-4D97-AF65-F5344CB8AC3E}">
        <p14:creationId xmlns:p14="http://schemas.microsoft.com/office/powerpoint/2010/main" val="3012340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Big-Theta Notation</a:t>
            </a:r>
            <a:r>
              <a:rPr lang="en-IN" sz="1500" dirty="0"/>
              <a:t> 1</a:t>
            </a:r>
          </a:p>
        </p:txBody>
      </p:sp>
      <p:sp>
        <p:nvSpPr>
          <p:cNvPr id="3" name="Content Placeholder 2"/>
          <p:cNvSpPr>
            <a:spLocks noGrp="1"/>
          </p:cNvSpPr>
          <p:nvPr>
            <p:ph idx="1"/>
          </p:nvPr>
        </p:nvSpPr>
        <p:spPr/>
        <p:txBody>
          <a:bodyPr/>
          <a:lstStyle/>
          <a:p>
            <a:r>
              <a:rPr lang="en-US" sz="2400" b="1" dirty="0"/>
              <a:t>Definition</a:t>
            </a:r>
            <a:r>
              <a:rPr lang="en-US" sz="2400" dirty="0"/>
              <a:t>: Let </a:t>
            </a:r>
            <a:r>
              <a:rPr lang="en-US" sz="2400" i="1" dirty="0"/>
              <a:t>f</a:t>
            </a:r>
            <a:r>
              <a:rPr lang="en-US" sz="2400" dirty="0"/>
              <a:t> and </a:t>
            </a:r>
            <a:r>
              <a:rPr lang="en-US" sz="2400" i="1" dirty="0"/>
              <a:t>g</a:t>
            </a:r>
            <a:r>
              <a:rPr lang="en-US" sz="2400" dirty="0"/>
              <a:t> be functions from the set of integers or the set of real numbers to the set of real numbers. The function</a:t>
            </a:r>
            <a:endParaRPr lang="en-IN" sz="2400" dirty="0"/>
          </a:p>
        </p:txBody>
      </p:sp>
      <p:graphicFrame>
        <p:nvGraphicFramePr>
          <p:cNvPr id="11" name="Object 3"/>
          <p:cNvGraphicFramePr>
            <a:graphicFrameLocks noChangeAspect="1"/>
          </p:cNvGraphicFramePr>
          <p:nvPr>
            <p:extLst>
              <p:ext uri="{D42A27DB-BD31-4B8C-83A1-F6EECF244321}">
                <p14:modId xmlns:p14="http://schemas.microsoft.com/office/powerpoint/2010/main" val="3609634734"/>
              </p:ext>
            </p:extLst>
          </p:nvPr>
        </p:nvGraphicFramePr>
        <p:xfrm>
          <a:off x="685800" y="2068033"/>
          <a:ext cx="7391400" cy="533400"/>
        </p:xfrm>
        <a:graphic>
          <a:graphicData uri="http://schemas.openxmlformats.org/presentationml/2006/ole">
            <mc:AlternateContent xmlns:mc="http://schemas.openxmlformats.org/markup-compatibility/2006">
              <mc:Choice xmlns:v="urn:schemas-microsoft-com:vml" Requires="v">
                <p:oleObj spid="_x0000_s104842" name="Equation" r:id="rId3" imgW="3695400" imgH="266400" progId="Equation.DSMT4">
                  <p:embed/>
                </p:oleObj>
              </mc:Choice>
              <mc:Fallback>
                <p:oleObj name="Equation" r:id="rId3" imgW="3695400" imgH="266400" progId="Equation.DSMT4">
                  <p:embed/>
                  <p:pic>
                    <p:nvPicPr>
                      <p:cNvPr id="11" name="Object 9"/>
                      <p:cNvPicPr/>
                      <p:nvPr/>
                    </p:nvPicPr>
                    <p:blipFill>
                      <a:blip r:embed="rId4"/>
                      <a:stretch>
                        <a:fillRect/>
                      </a:stretch>
                    </p:blipFill>
                    <p:spPr>
                      <a:xfrm>
                        <a:off x="685800" y="2068033"/>
                        <a:ext cx="7391400" cy="533400"/>
                      </a:xfrm>
                      <a:prstGeom prst="rect">
                        <a:avLst/>
                      </a:prstGeom>
                    </p:spPr>
                  </p:pic>
                </p:oleObj>
              </mc:Fallback>
            </mc:AlternateContent>
          </a:graphicData>
        </a:graphic>
      </p:graphicFrame>
      <p:sp>
        <p:nvSpPr>
          <p:cNvPr id="4" name="Content Placeholder 4"/>
          <p:cNvSpPr>
            <a:spLocks noGrp="1"/>
          </p:cNvSpPr>
          <p:nvPr>
            <p:ph idx="13"/>
          </p:nvPr>
        </p:nvSpPr>
        <p:spPr>
          <a:xfrm>
            <a:off x="457200" y="2819400"/>
            <a:ext cx="8229600" cy="792000"/>
          </a:xfrm>
        </p:spPr>
        <p:txBody>
          <a:bodyPr/>
          <a:lstStyle/>
          <a:p>
            <a:r>
              <a:rPr lang="en-US" sz="2400" dirty="0"/>
              <a:t>We say that “f is big-Theta of </a:t>
            </a:r>
            <a:r>
              <a:rPr lang="en-US" sz="2400" i="1" dirty="0"/>
              <a:t>g</a:t>
            </a:r>
            <a:r>
              <a:rPr lang="en-US" sz="2400" dirty="0"/>
              <a:t>(</a:t>
            </a:r>
            <a:r>
              <a:rPr lang="en-US" sz="2400" i="1" dirty="0"/>
              <a:t>x</a:t>
            </a:r>
            <a:r>
              <a:rPr lang="en-US" sz="2400" dirty="0"/>
              <a:t>)” and also that “</a:t>
            </a:r>
            <a:r>
              <a:rPr lang="en-US" sz="2400" i="1" dirty="0"/>
              <a:t>f</a:t>
            </a:r>
            <a:r>
              <a:rPr lang="en-US" sz="2400" dirty="0"/>
              <a:t>(</a:t>
            </a:r>
            <a:r>
              <a:rPr lang="en-US" sz="2400" i="1" dirty="0"/>
              <a:t>x</a:t>
            </a:r>
            <a:r>
              <a:rPr lang="en-US" sz="2400" dirty="0"/>
              <a:t>) is of </a:t>
            </a:r>
            <a:r>
              <a:rPr lang="en-US" sz="2400" i="1" dirty="0"/>
              <a:t>order</a:t>
            </a:r>
            <a:r>
              <a:rPr lang="en-US" sz="2400" dirty="0"/>
              <a:t> </a:t>
            </a:r>
            <a:r>
              <a:rPr lang="en-US" sz="2400" i="1" dirty="0"/>
              <a:t>g</a:t>
            </a:r>
            <a:r>
              <a:rPr lang="en-US" sz="2400" dirty="0"/>
              <a:t>(</a:t>
            </a:r>
            <a:r>
              <a:rPr lang="en-US" sz="2400" i="1" dirty="0"/>
              <a:t>x</a:t>
            </a:r>
            <a:r>
              <a:rPr lang="en-US" sz="2400" dirty="0"/>
              <a:t>)” and also that “</a:t>
            </a:r>
            <a:r>
              <a:rPr lang="en-US" sz="2400" i="1" dirty="0"/>
              <a:t>f</a:t>
            </a:r>
            <a:r>
              <a:rPr lang="en-US" sz="2400" dirty="0"/>
              <a:t>(</a:t>
            </a:r>
            <a:r>
              <a:rPr lang="en-US" sz="2400" i="1" dirty="0"/>
              <a:t>x</a:t>
            </a:r>
            <a:r>
              <a:rPr lang="en-US" sz="2400" dirty="0"/>
              <a:t>) and </a:t>
            </a:r>
            <a:r>
              <a:rPr lang="en-US" sz="2400" i="1" dirty="0"/>
              <a:t>g</a:t>
            </a:r>
            <a:r>
              <a:rPr lang="en-US" sz="2400" dirty="0"/>
              <a:t>(</a:t>
            </a:r>
            <a:r>
              <a:rPr lang="en-US" sz="2400" i="1" dirty="0"/>
              <a:t>x</a:t>
            </a:r>
            <a:r>
              <a:rPr lang="en-US" sz="2400" dirty="0"/>
              <a:t>) are of the </a:t>
            </a:r>
            <a:r>
              <a:rPr lang="en-US" sz="2400" i="1" dirty="0"/>
              <a:t>same order</a:t>
            </a:r>
            <a:r>
              <a:rPr lang="en-US" sz="2400" dirty="0"/>
              <a:t>.”</a:t>
            </a:r>
            <a:endParaRPr lang="en-IN" sz="2400" dirty="0"/>
          </a:p>
        </p:txBody>
      </p:sp>
      <p:graphicFrame>
        <p:nvGraphicFramePr>
          <p:cNvPr id="12" name="Object 5"/>
          <p:cNvGraphicFramePr>
            <a:graphicFrameLocks noChangeAspect="1"/>
          </p:cNvGraphicFramePr>
          <p:nvPr>
            <p:extLst>
              <p:ext uri="{D42A27DB-BD31-4B8C-83A1-F6EECF244321}">
                <p14:modId xmlns:p14="http://schemas.microsoft.com/office/powerpoint/2010/main" val="1519108006"/>
              </p:ext>
            </p:extLst>
          </p:nvPr>
        </p:nvGraphicFramePr>
        <p:xfrm>
          <a:off x="533400" y="4038600"/>
          <a:ext cx="2159000" cy="533400"/>
        </p:xfrm>
        <a:graphic>
          <a:graphicData uri="http://schemas.openxmlformats.org/presentationml/2006/ole">
            <mc:AlternateContent xmlns:mc="http://schemas.openxmlformats.org/markup-compatibility/2006">
              <mc:Choice xmlns:v="urn:schemas-microsoft-com:vml" Requires="v">
                <p:oleObj spid="_x0000_s104843" name="Equation" r:id="rId5" imgW="1079280" imgH="266400" progId="Equation.DSMT4">
                  <p:embed/>
                </p:oleObj>
              </mc:Choice>
              <mc:Fallback>
                <p:oleObj name="Equation" r:id="rId5" imgW="1079280" imgH="266400" progId="Equation.DSMT4">
                  <p:embed/>
                  <p:pic>
                    <p:nvPicPr>
                      <p:cNvPr id="12" name="Object 9"/>
                      <p:cNvPicPr/>
                      <p:nvPr/>
                    </p:nvPicPr>
                    <p:blipFill>
                      <a:blip r:embed="rId6"/>
                      <a:stretch>
                        <a:fillRect/>
                      </a:stretch>
                    </p:blipFill>
                    <p:spPr>
                      <a:xfrm>
                        <a:off x="533400" y="4038600"/>
                        <a:ext cx="2159000" cy="533400"/>
                      </a:xfrm>
                      <a:prstGeom prst="rect">
                        <a:avLst/>
                      </a:prstGeom>
                    </p:spPr>
                  </p:pic>
                </p:oleObj>
              </mc:Fallback>
            </mc:AlternateContent>
          </a:graphicData>
        </a:graphic>
      </p:graphicFrame>
      <p:sp>
        <p:nvSpPr>
          <p:cNvPr id="5" name="Content Placeholder 6"/>
          <p:cNvSpPr>
            <a:spLocks noGrp="1"/>
          </p:cNvSpPr>
          <p:nvPr>
            <p:ph idx="14"/>
          </p:nvPr>
        </p:nvSpPr>
        <p:spPr>
          <a:xfrm>
            <a:off x="2743200" y="4082460"/>
            <a:ext cx="5334000" cy="445680"/>
          </a:xfrm>
        </p:spPr>
        <p:txBody>
          <a:bodyPr/>
          <a:lstStyle/>
          <a:p>
            <a:r>
              <a:rPr lang="en-US" sz="2400" dirty="0"/>
              <a:t>if and only if there exists constants </a:t>
            </a:r>
            <a:r>
              <a:rPr lang="en-US" sz="2400" i="1" dirty="0"/>
              <a:t>C</a:t>
            </a:r>
            <a:r>
              <a:rPr lang="en-US" sz="2400" baseline="-25000" dirty="0">
                <a:ea typeface="Cambria Math" pitchFamily="18" charset="0"/>
              </a:rPr>
              <a:t>1</a:t>
            </a:r>
            <a:r>
              <a:rPr lang="en-US" sz="2400" baseline="-25000" dirty="0"/>
              <a:t> </a:t>
            </a:r>
            <a:r>
              <a:rPr lang="en-US" sz="2400" dirty="0"/>
              <a:t>,</a:t>
            </a:r>
            <a:r>
              <a:rPr lang="en-US" sz="2400" baseline="-25000" dirty="0"/>
              <a:t> </a:t>
            </a:r>
            <a:r>
              <a:rPr lang="en-US" sz="2400" i="1" dirty="0"/>
              <a:t>C</a:t>
            </a:r>
            <a:r>
              <a:rPr lang="en-US" sz="2400" baseline="-25000" dirty="0">
                <a:ea typeface="Cambria Math" pitchFamily="18" charset="0"/>
              </a:rPr>
              <a:t>2</a:t>
            </a:r>
            <a:endParaRPr lang="en-IN" sz="2400" dirty="0"/>
          </a:p>
        </p:txBody>
      </p:sp>
      <p:sp>
        <p:nvSpPr>
          <p:cNvPr id="6" name="Content Placeholder 7"/>
          <p:cNvSpPr>
            <a:spLocks noGrp="1"/>
          </p:cNvSpPr>
          <p:nvPr>
            <p:ph idx="15"/>
          </p:nvPr>
        </p:nvSpPr>
        <p:spPr>
          <a:xfrm>
            <a:off x="457200" y="4542000"/>
            <a:ext cx="8229600" cy="792000"/>
          </a:xfrm>
        </p:spPr>
        <p:txBody>
          <a:bodyPr/>
          <a:lstStyle/>
          <a:p>
            <a:r>
              <a:rPr lang="en-US" sz="2400" dirty="0"/>
              <a:t>and </a:t>
            </a:r>
            <a:r>
              <a:rPr lang="en-US" sz="2400" i="1" dirty="0"/>
              <a:t>k </a:t>
            </a:r>
            <a:r>
              <a:rPr lang="en-US" sz="2400" dirty="0"/>
              <a:t>such that </a:t>
            </a:r>
            <a:r>
              <a:rPr lang="en-US" sz="2400" i="1" dirty="0"/>
              <a:t>C</a:t>
            </a:r>
            <a:r>
              <a:rPr lang="en-US" sz="2400" baseline="-25000" dirty="0">
                <a:ea typeface="Cambria Math" pitchFamily="18" charset="0"/>
              </a:rPr>
              <a:t>1</a:t>
            </a:r>
            <a:r>
              <a:rPr lang="en-US" sz="2400" i="1" dirty="0"/>
              <a:t>g</a:t>
            </a:r>
            <a:r>
              <a:rPr lang="en-US" sz="2400" dirty="0"/>
              <a:t>(</a:t>
            </a:r>
            <a:r>
              <a:rPr lang="en-US" sz="2400" i="1" dirty="0"/>
              <a:t>x</a:t>
            </a:r>
            <a:r>
              <a:rPr lang="en-US" sz="2400" dirty="0"/>
              <a:t>)</a:t>
            </a:r>
            <a:r>
              <a:rPr lang="en-US" sz="2400" baseline="-25000" dirty="0"/>
              <a:t> </a:t>
            </a:r>
            <a:r>
              <a:rPr lang="en-US" sz="2400" dirty="0"/>
              <a:t>&lt;</a:t>
            </a:r>
            <a:r>
              <a:rPr lang="en-US" sz="2400" baseline="-25000" dirty="0"/>
              <a:t> </a:t>
            </a:r>
            <a:r>
              <a:rPr lang="en-US" sz="2400" baseline="-25000" dirty="0">
                <a:ea typeface="Cambria Math" pitchFamily="18" charset="0"/>
              </a:rPr>
              <a:t> </a:t>
            </a:r>
            <a:r>
              <a:rPr lang="en-US" sz="2400" i="1" dirty="0"/>
              <a:t>f</a:t>
            </a:r>
            <a:r>
              <a:rPr lang="en-US" sz="2400" dirty="0"/>
              <a:t>(</a:t>
            </a:r>
            <a:r>
              <a:rPr lang="en-US" sz="2400" i="1" dirty="0"/>
              <a:t>x</a:t>
            </a:r>
            <a:r>
              <a:rPr lang="en-US" sz="2400" dirty="0"/>
              <a:t>) &lt;</a:t>
            </a:r>
            <a:r>
              <a:rPr lang="en-US" sz="2400" baseline="-25000" dirty="0"/>
              <a:t> </a:t>
            </a:r>
            <a:r>
              <a:rPr lang="en-US" sz="2400" i="1" dirty="0"/>
              <a:t>C</a:t>
            </a:r>
            <a:r>
              <a:rPr lang="en-US" sz="2400" baseline="-25000" dirty="0">
                <a:ea typeface="Cambria Math" pitchFamily="18" charset="0"/>
              </a:rPr>
              <a:t>2 </a:t>
            </a:r>
            <a:r>
              <a:rPr lang="en-US" sz="2400" i="1" dirty="0"/>
              <a:t>g</a:t>
            </a:r>
            <a:r>
              <a:rPr lang="en-US" sz="2400" dirty="0"/>
              <a:t>(</a:t>
            </a:r>
            <a:r>
              <a:rPr lang="en-US" sz="2400" i="1" dirty="0"/>
              <a:t>x</a:t>
            </a:r>
            <a:r>
              <a:rPr lang="en-US" sz="2400" dirty="0"/>
              <a:t>)  if </a:t>
            </a:r>
            <a:r>
              <a:rPr lang="en-US" sz="2400" i="1" dirty="0"/>
              <a:t>x</a:t>
            </a:r>
            <a:r>
              <a:rPr lang="en-US" sz="2400" dirty="0"/>
              <a:t> &gt; </a:t>
            </a:r>
            <a:r>
              <a:rPr lang="en-US" sz="2400" i="1" dirty="0"/>
              <a:t>k</a:t>
            </a:r>
            <a:r>
              <a:rPr lang="en-US" sz="2400" dirty="0"/>
              <a:t>. This follows from the definitions of big-</a:t>
            </a:r>
            <a:r>
              <a:rPr lang="en-US" sz="2400" i="1" dirty="0"/>
              <a:t>O</a:t>
            </a:r>
            <a:r>
              <a:rPr lang="en-US" sz="2400" dirty="0"/>
              <a:t> and big-Omega.</a:t>
            </a:r>
            <a:endParaRPr lang="en-IN" sz="2400" dirty="0"/>
          </a:p>
        </p:txBody>
      </p:sp>
      <p:sp>
        <p:nvSpPr>
          <p:cNvPr id="7" name="Content Placeholder 8"/>
          <p:cNvSpPr>
            <a:spLocks noGrp="1"/>
          </p:cNvSpPr>
          <p:nvPr>
            <p:ph idx="16"/>
          </p:nvPr>
        </p:nvSpPr>
        <p:spPr>
          <a:xfrm>
            <a:off x="6858000" y="394164"/>
            <a:ext cx="2133600" cy="864000"/>
          </a:xfrm>
          <a:ln w="19050">
            <a:solidFill>
              <a:srgbClr val="0B508F"/>
            </a:solidFill>
          </a:ln>
        </p:spPr>
        <p:txBody>
          <a:bodyPr anchor="ctr"/>
          <a:lstStyle/>
          <a:p>
            <a:r>
              <a:rPr lang="en-US" sz="1800" dirty="0">
                <a:latin typeface="Cambria Math"/>
                <a:ea typeface="Cambria Math"/>
              </a:rPr>
              <a:t> </a:t>
            </a:r>
            <a:r>
              <a:rPr lang="el-GR" sz="1800" dirty="0">
                <a:latin typeface="Cambria Math"/>
                <a:ea typeface="Cambria Math"/>
              </a:rPr>
              <a:t>Θ</a:t>
            </a:r>
            <a:r>
              <a:rPr lang="en-US" sz="1800" dirty="0">
                <a:latin typeface="Cambria Math"/>
                <a:ea typeface="Cambria Math"/>
              </a:rPr>
              <a:t> is the upper case version of the lower case Greek letter </a:t>
            </a:r>
            <a:r>
              <a:rPr lang="el-GR" sz="1800" dirty="0">
                <a:latin typeface="Cambria Math"/>
                <a:ea typeface="Cambria Math"/>
              </a:rPr>
              <a:t>θ</a:t>
            </a:r>
            <a:r>
              <a:rPr lang="en-US" sz="1800" dirty="0">
                <a:latin typeface="Cambria Math"/>
                <a:ea typeface="Cambria Math"/>
              </a:rPr>
              <a:t>.</a:t>
            </a:r>
            <a:endParaRPr lang="en-US" sz="1800" dirty="0"/>
          </a:p>
        </p:txBody>
      </p:sp>
    </p:spTree>
    <p:extLst>
      <p:ext uri="{BB962C8B-B14F-4D97-AF65-F5344CB8AC3E}">
        <p14:creationId xmlns:p14="http://schemas.microsoft.com/office/powerpoint/2010/main" val="731986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Big-Theta Notation</a:t>
            </a:r>
            <a:r>
              <a:rPr lang="en-IN" sz="1500" dirty="0"/>
              <a:t> 2</a:t>
            </a:r>
          </a:p>
        </p:txBody>
      </p:sp>
      <p:sp>
        <p:nvSpPr>
          <p:cNvPr id="3" name="Content Placeholder 2"/>
          <p:cNvSpPr>
            <a:spLocks noGrp="1"/>
          </p:cNvSpPr>
          <p:nvPr>
            <p:ph idx="1"/>
          </p:nvPr>
        </p:nvSpPr>
        <p:spPr>
          <a:xfrm>
            <a:off x="457200" y="1295400"/>
            <a:ext cx="8460000" cy="457200"/>
          </a:xfrm>
        </p:spPr>
        <p:txBody>
          <a:bodyPr/>
          <a:lstStyle/>
          <a:p>
            <a:r>
              <a:rPr lang="en-US" sz="2400" b="1" dirty="0"/>
              <a:t>Example</a:t>
            </a:r>
            <a:r>
              <a:rPr lang="en-US" sz="2400" dirty="0"/>
              <a:t>: Show that the sum of the first </a:t>
            </a:r>
            <a:r>
              <a:rPr lang="en-US" sz="2400" i="1" dirty="0"/>
              <a:t>n</a:t>
            </a:r>
            <a:r>
              <a:rPr lang="en-US" sz="2400" dirty="0"/>
              <a:t> positive integers is </a:t>
            </a:r>
            <a:r>
              <a:rPr lang="el-GR" sz="2400" dirty="0">
                <a:ea typeface="Cambria Math"/>
              </a:rPr>
              <a:t>Θ</a:t>
            </a:r>
            <a:r>
              <a:rPr lang="en-US" sz="2400" dirty="0"/>
              <a:t>(</a:t>
            </a:r>
            <a:r>
              <a:rPr lang="en-US" sz="2400" i="1" dirty="0"/>
              <a:t>n</a:t>
            </a:r>
            <a:r>
              <a:rPr lang="en-US" sz="2400" baseline="30000" dirty="0">
                <a:ea typeface="Cambria Math" pitchFamily="18" charset="0"/>
              </a:rPr>
              <a:t>2</a:t>
            </a:r>
            <a:r>
              <a:rPr lang="en-US" sz="2400" dirty="0"/>
              <a:t>).</a:t>
            </a:r>
            <a:endParaRPr lang="en-IN" sz="2400" dirty="0"/>
          </a:p>
        </p:txBody>
      </p:sp>
      <p:sp>
        <p:nvSpPr>
          <p:cNvPr id="4" name="Content Placeholder 3"/>
          <p:cNvSpPr>
            <a:spLocks noGrp="1"/>
          </p:cNvSpPr>
          <p:nvPr>
            <p:ph idx="13"/>
          </p:nvPr>
        </p:nvSpPr>
        <p:spPr>
          <a:xfrm>
            <a:off x="457200" y="1676400"/>
            <a:ext cx="8229600" cy="2016000"/>
          </a:xfrm>
        </p:spPr>
        <p:txBody>
          <a:bodyPr/>
          <a:lstStyle/>
          <a:p>
            <a:pPr>
              <a:spcBef>
                <a:spcPts val="300"/>
              </a:spcBef>
            </a:pPr>
            <a:r>
              <a:rPr lang="en-US" b="1" dirty="0"/>
              <a:t>Solution</a:t>
            </a:r>
            <a:r>
              <a:rPr lang="en-US" dirty="0"/>
              <a:t>: Let</a:t>
            </a:r>
          </a:p>
          <a:p>
            <a:pPr marL="880110" lvl="1" indent="-514350">
              <a:spcBef>
                <a:spcPts val="300"/>
              </a:spcBef>
            </a:pPr>
            <a:r>
              <a:rPr lang="en-US" sz="2000" dirty="0"/>
              <a:t>We have already shown that </a:t>
            </a:r>
            <a:r>
              <a:rPr lang="en-US" sz="2000" i="1" dirty="0"/>
              <a:t>f</a:t>
            </a:r>
            <a:r>
              <a:rPr lang="en-US" sz="2000" dirty="0"/>
              <a:t>(</a:t>
            </a:r>
            <a:r>
              <a:rPr lang="en-US" sz="2000" i="1" dirty="0"/>
              <a:t>n</a:t>
            </a:r>
            <a:r>
              <a:rPr lang="en-US" sz="2000" dirty="0"/>
              <a:t>) is </a:t>
            </a:r>
            <a:r>
              <a:rPr lang="en-US" sz="2000" i="1" dirty="0"/>
              <a:t>O</a:t>
            </a:r>
            <a:r>
              <a:rPr lang="en-US" sz="2000" dirty="0"/>
              <a:t>(</a:t>
            </a:r>
            <a:r>
              <a:rPr lang="en-US" sz="2000" i="1" dirty="0"/>
              <a:t>n</a:t>
            </a:r>
            <a:r>
              <a:rPr lang="en-US" sz="2000" baseline="30000" dirty="0">
                <a:ea typeface="Cambria Math" pitchFamily="18" charset="0"/>
              </a:rPr>
              <a:t>2</a:t>
            </a:r>
            <a:r>
              <a:rPr lang="en-US" sz="2000" dirty="0"/>
              <a:t>).</a:t>
            </a:r>
          </a:p>
          <a:p>
            <a:pPr marL="880110" lvl="1" indent="-514350">
              <a:spcBef>
                <a:spcPts val="300"/>
              </a:spcBef>
            </a:pPr>
            <a:r>
              <a:rPr lang="en-US" sz="2000" dirty="0"/>
              <a:t>To show that </a:t>
            </a:r>
            <a:r>
              <a:rPr lang="en-US" sz="2000" i="1" dirty="0"/>
              <a:t>f</a:t>
            </a:r>
            <a:r>
              <a:rPr lang="en-US" sz="2000" dirty="0"/>
              <a:t>(</a:t>
            </a:r>
            <a:r>
              <a:rPr lang="en-US" sz="2000" i="1" dirty="0"/>
              <a:t>n</a:t>
            </a:r>
            <a:r>
              <a:rPr lang="en-US" sz="2000" dirty="0"/>
              <a:t>) is </a:t>
            </a:r>
            <a:r>
              <a:rPr lang="en-US" sz="2000" dirty="0">
                <a:ea typeface="Cambria Math"/>
              </a:rPr>
              <a:t>Ω</a:t>
            </a:r>
            <a:r>
              <a:rPr lang="en-US" sz="2000" dirty="0"/>
              <a:t>(</a:t>
            </a:r>
            <a:r>
              <a:rPr lang="en-US" sz="2000" i="1" dirty="0"/>
              <a:t>n</a:t>
            </a:r>
            <a:r>
              <a:rPr lang="en-US" sz="2000" baseline="30000" dirty="0">
                <a:ea typeface="Cambria Math" pitchFamily="18" charset="0"/>
              </a:rPr>
              <a:t>2</a:t>
            </a:r>
            <a:r>
              <a:rPr lang="en-US" sz="2000" dirty="0"/>
              <a:t>), we need a positive constant </a:t>
            </a:r>
            <a:r>
              <a:rPr lang="en-US" sz="2000" i="1" dirty="0"/>
              <a:t>C</a:t>
            </a:r>
            <a:r>
              <a:rPr lang="en-US" sz="2000" dirty="0"/>
              <a:t> such that </a:t>
            </a:r>
            <a:r>
              <a:rPr lang="en-US" sz="2000" i="1" dirty="0"/>
              <a:t>f</a:t>
            </a:r>
            <a:r>
              <a:rPr lang="en-US" sz="2000" dirty="0"/>
              <a:t>(</a:t>
            </a:r>
            <a:r>
              <a:rPr lang="en-US" sz="2000" i="1" dirty="0"/>
              <a:t>n</a:t>
            </a:r>
            <a:r>
              <a:rPr lang="en-US" sz="2000" dirty="0"/>
              <a:t>) &gt; </a:t>
            </a:r>
            <a:r>
              <a:rPr lang="en-US" sz="2000" i="1" dirty="0"/>
              <a:t>Cn</a:t>
            </a:r>
            <a:r>
              <a:rPr lang="en-US" sz="2000" baseline="30000" dirty="0">
                <a:ea typeface="Cambria Math" pitchFamily="18" charset="0"/>
              </a:rPr>
              <a:t>2 </a:t>
            </a:r>
            <a:r>
              <a:rPr lang="en-US" sz="2000" dirty="0">
                <a:ea typeface="Cambria Math" pitchFamily="18" charset="0"/>
              </a:rPr>
              <a:t>for sufficiently large </a:t>
            </a:r>
            <a:r>
              <a:rPr lang="en-US" sz="2000" i="1" dirty="0">
                <a:ea typeface="Cambria Math" pitchFamily="18" charset="0"/>
              </a:rPr>
              <a:t>n</a:t>
            </a:r>
            <a:r>
              <a:rPr lang="en-US" sz="2000" dirty="0">
                <a:ea typeface="Cambria Math" pitchFamily="18" charset="0"/>
              </a:rPr>
              <a:t>. Summing only the terms greater than</a:t>
            </a:r>
            <a:r>
              <a:rPr lang="en-US" sz="2000" dirty="0">
                <a:ea typeface="Cambria Math"/>
              </a:rPr>
              <a:t> </a:t>
            </a:r>
            <a:r>
              <a:rPr lang="en-US" sz="2000" i="1" dirty="0">
                <a:ea typeface="Cambria Math"/>
              </a:rPr>
              <a:t>n</a:t>
            </a:r>
            <a:r>
              <a:rPr lang="en-US" sz="2000" dirty="0">
                <a:ea typeface="Cambria Math"/>
              </a:rPr>
              <a:t>/2 we obtain the inequality</a:t>
            </a:r>
            <a:endParaRPr lang="en-US" sz="2000" dirty="0">
              <a:ea typeface="Cambria Math" pitchFamily="18" charset="0"/>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2530456826"/>
              </p:ext>
            </p:extLst>
          </p:nvPr>
        </p:nvGraphicFramePr>
        <p:xfrm>
          <a:off x="1919288" y="3749675"/>
          <a:ext cx="4730750" cy="1965325"/>
        </p:xfrm>
        <a:graphic>
          <a:graphicData uri="http://schemas.openxmlformats.org/presentationml/2006/ole">
            <mc:AlternateContent xmlns:mc="http://schemas.openxmlformats.org/markup-compatibility/2006">
              <mc:Choice xmlns:v="urn:schemas-microsoft-com:vml" Requires="v">
                <p:oleObj spid="_x0000_s105656" name="Equation" r:id="rId3" imgW="2628720" imgH="1091880" progId="Equation.DSMT4">
                  <p:embed/>
                </p:oleObj>
              </mc:Choice>
              <mc:Fallback>
                <p:oleObj name="Equation" r:id="rId3" imgW="2628720" imgH="1091880" progId="Equation.DSMT4">
                  <p:embed/>
                  <p:pic>
                    <p:nvPicPr>
                      <p:cNvPr id="12" name="Object 5"/>
                      <p:cNvPicPr/>
                      <p:nvPr/>
                    </p:nvPicPr>
                    <p:blipFill>
                      <a:blip r:embed="rId4"/>
                      <a:stretch>
                        <a:fillRect/>
                      </a:stretch>
                    </p:blipFill>
                    <p:spPr>
                      <a:xfrm>
                        <a:off x="1919288" y="3749675"/>
                        <a:ext cx="4730750" cy="1965325"/>
                      </a:xfrm>
                      <a:prstGeom prst="rect">
                        <a:avLst/>
                      </a:prstGeom>
                    </p:spPr>
                  </p:pic>
                </p:oleObj>
              </mc:Fallback>
            </mc:AlternateContent>
          </a:graphicData>
        </a:graphic>
      </p:graphicFrame>
      <p:sp>
        <p:nvSpPr>
          <p:cNvPr id="5" name="Content Placeholder 5"/>
          <p:cNvSpPr>
            <a:spLocks noGrp="1"/>
          </p:cNvSpPr>
          <p:nvPr>
            <p:ph idx="14"/>
          </p:nvPr>
        </p:nvSpPr>
        <p:spPr>
          <a:xfrm>
            <a:off x="457200" y="5867400"/>
            <a:ext cx="8229600" cy="685800"/>
          </a:xfrm>
        </p:spPr>
        <p:txBody>
          <a:bodyPr/>
          <a:lstStyle/>
          <a:p>
            <a:pPr marL="880110" lvl="1" indent="-514350">
              <a:spcBef>
                <a:spcPts val="300"/>
              </a:spcBef>
            </a:pPr>
            <a:r>
              <a:rPr lang="en-US" sz="2000" dirty="0"/>
              <a:t>Taking C =[ ¼, f(n) &gt; Cn2 for all positive integers n. Hence, f(n) is Ω(n2), and we can conclude that f(n) is </a:t>
            </a:r>
            <a:r>
              <a:rPr lang="el-GR" sz="2000" dirty="0"/>
              <a:t>Θ</a:t>
            </a:r>
            <a:r>
              <a:rPr lang="en-US" sz="2000" dirty="0"/>
              <a:t>(n2).</a:t>
            </a:r>
            <a:endParaRPr lang="en-IN" sz="2000" dirty="0"/>
          </a:p>
        </p:txBody>
      </p:sp>
    </p:spTree>
    <p:extLst>
      <p:ext uri="{BB962C8B-B14F-4D97-AF65-F5344CB8AC3E}">
        <p14:creationId xmlns:p14="http://schemas.microsoft.com/office/powerpoint/2010/main" val="2863867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Big-Theta Notation</a:t>
            </a:r>
            <a:r>
              <a:rPr lang="en-IN" sz="1500" dirty="0"/>
              <a:t> 3</a:t>
            </a:r>
          </a:p>
        </p:txBody>
      </p:sp>
      <p:sp>
        <p:nvSpPr>
          <p:cNvPr id="3" name="Content Placeholder 2"/>
          <p:cNvSpPr>
            <a:spLocks noGrp="1"/>
          </p:cNvSpPr>
          <p:nvPr>
            <p:ph idx="1"/>
          </p:nvPr>
        </p:nvSpPr>
        <p:spPr>
          <a:xfrm>
            <a:off x="457200" y="1295400"/>
            <a:ext cx="3124200" cy="990600"/>
          </a:xfrm>
        </p:spPr>
        <p:txBody>
          <a:bodyPr/>
          <a:lstStyle/>
          <a:p>
            <a:r>
              <a:rPr lang="en-US" sz="2800" b="1" dirty="0"/>
              <a:t>Example</a:t>
            </a:r>
            <a:r>
              <a:rPr lang="en-US" sz="2800" dirty="0"/>
              <a:t>: Show that</a:t>
            </a:r>
            <a:br>
              <a:rPr lang="en-US" sz="2800" dirty="0"/>
            </a:br>
            <a:r>
              <a:rPr lang="en-US" sz="2800" b="1" dirty="0"/>
              <a:t>Solution</a:t>
            </a:r>
            <a:r>
              <a:rPr lang="en-US" sz="2800" dirty="0"/>
              <a:t>:</a:t>
            </a:r>
            <a:endParaRPr lang="en-IN" sz="2800" dirty="0"/>
          </a:p>
        </p:txBody>
      </p:sp>
      <p:graphicFrame>
        <p:nvGraphicFramePr>
          <p:cNvPr id="6" name="Object 3"/>
          <p:cNvGraphicFramePr>
            <a:graphicFrameLocks noChangeAspect="1"/>
          </p:cNvGraphicFramePr>
          <p:nvPr>
            <p:extLst>
              <p:ext uri="{D42A27DB-BD31-4B8C-83A1-F6EECF244321}">
                <p14:modId xmlns:p14="http://schemas.microsoft.com/office/powerpoint/2010/main" val="858248759"/>
              </p:ext>
            </p:extLst>
          </p:nvPr>
        </p:nvGraphicFramePr>
        <p:xfrm>
          <a:off x="3556000" y="1282700"/>
          <a:ext cx="3911600" cy="558800"/>
        </p:xfrm>
        <a:graphic>
          <a:graphicData uri="http://schemas.openxmlformats.org/presentationml/2006/ole">
            <mc:AlternateContent xmlns:mc="http://schemas.openxmlformats.org/markup-compatibility/2006">
              <mc:Choice xmlns:v="urn:schemas-microsoft-com:vml" Requires="v">
                <p:oleObj spid="_x0000_s106855" name="Equation" r:id="rId3" imgW="1955520" imgH="279360" progId="Equation.DSMT4">
                  <p:embed/>
                </p:oleObj>
              </mc:Choice>
              <mc:Fallback>
                <p:oleObj name="Equation" r:id="rId3" imgW="1955520" imgH="279360" progId="Equation.DSMT4">
                  <p:embed/>
                  <p:pic>
                    <p:nvPicPr>
                      <p:cNvPr id="12" name="Object 5"/>
                      <p:cNvPicPr/>
                      <p:nvPr/>
                    </p:nvPicPr>
                    <p:blipFill>
                      <a:blip r:embed="rId4"/>
                      <a:stretch>
                        <a:fillRect/>
                      </a:stretch>
                    </p:blipFill>
                    <p:spPr>
                      <a:xfrm>
                        <a:off x="3556000" y="1282700"/>
                        <a:ext cx="3911600" cy="558800"/>
                      </a:xfrm>
                      <a:prstGeom prst="rect">
                        <a:avLst/>
                      </a:prstGeom>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477073942"/>
              </p:ext>
            </p:extLst>
          </p:nvPr>
        </p:nvGraphicFramePr>
        <p:xfrm>
          <a:off x="495300" y="2463800"/>
          <a:ext cx="4241800" cy="2717800"/>
        </p:xfrm>
        <a:graphic>
          <a:graphicData uri="http://schemas.openxmlformats.org/presentationml/2006/ole">
            <mc:AlternateContent xmlns:mc="http://schemas.openxmlformats.org/markup-compatibility/2006">
              <mc:Choice xmlns:v="urn:schemas-microsoft-com:vml" Requires="v">
                <p:oleObj spid="_x0000_s106856" name="Equation" r:id="rId5" imgW="2120760" imgH="1358640" progId="Equation.DSMT4">
                  <p:embed/>
                </p:oleObj>
              </mc:Choice>
              <mc:Fallback>
                <p:oleObj name="Equation" r:id="rId5" imgW="2120760" imgH="1358640" progId="Equation.DSMT4">
                  <p:embed/>
                  <p:pic>
                    <p:nvPicPr>
                      <p:cNvPr id="6" name="Object 5"/>
                      <p:cNvPicPr/>
                      <p:nvPr/>
                    </p:nvPicPr>
                    <p:blipFill>
                      <a:blip r:embed="rId6"/>
                      <a:stretch>
                        <a:fillRect/>
                      </a:stretch>
                    </p:blipFill>
                    <p:spPr>
                      <a:xfrm>
                        <a:off x="495300" y="2463800"/>
                        <a:ext cx="4241800" cy="2717800"/>
                      </a:xfrm>
                      <a:prstGeom prst="rect">
                        <a:avLst/>
                      </a:prstGeom>
                    </p:spPr>
                  </p:pic>
                </p:oleObj>
              </mc:Fallback>
            </mc:AlternateContent>
          </a:graphicData>
        </a:graphic>
      </p:graphicFrame>
    </p:spTree>
    <p:extLst>
      <p:ext uri="{BB962C8B-B14F-4D97-AF65-F5344CB8AC3E}">
        <p14:creationId xmlns:p14="http://schemas.microsoft.com/office/powerpoint/2010/main" val="3006140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Big-Theta Notation</a:t>
            </a:r>
            <a:r>
              <a:rPr lang="en-IN" sz="1500" dirty="0"/>
              <a:t> 4</a:t>
            </a:r>
          </a:p>
        </p:txBody>
      </p:sp>
      <p:sp>
        <p:nvSpPr>
          <p:cNvPr id="3" name="Content Placeholder 2"/>
          <p:cNvSpPr>
            <a:spLocks noGrp="1"/>
          </p:cNvSpPr>
          <p:nvPr>
            <p:ph idx="1"/>
          </p:nvPr>
        </p:nvSpPr>
        <p:spPr>
          <a:xfrm>
            <a:off x="457200" y="1295400"/>
            <a:ext cx="1080000" cy="468000"/>
          </a:xfrm>
        </p:spPr>
        <p:txBody>
          <a:bodyPr/>
          <a:lstStyle/>
          <a:p>
            <a:r>
              <a:rPr lang="en-US" sz="2800" dirty="0"/>
              <a:t>When</a:t>
            </a:r>
            <a:endParaRPr lang="en-IN" sz="2800" dirty="0"/>
          </a:p>
        </p:txBody>
      </p:sp>
      <p:graphicFrame>
        <p:nvGraphicFramePr>
          <p:cNvPr id="11" name="Object 3"/>
          <p:cNvGraphicFramePr>
            <a:graphicFrameLocks noChangeAspect="1"/>
          </p:cNvGraphicFramePr>
          <p:nvPr>
            <p:extLst>
              <p:ext uri="{D42A27DB-BD31-4B8C-83A1-F6EECF244321}">
                <p14:modId xmlns:p14="http://schemas.microsoft.com/office/powerpoint/2010/main" val="1935220048"/>
              </p:ext>
            </p:extLst>
          </p:nvPr>
        </p:nvGraphicFramePr>
        <p:xfrm>
          <a:off x="1600200" y="1295400"/>
          <a:ext cx="2159000" cy="533400"/>
        </p:xfrm>
        <a:graphic>
          <a:graphicData uri="http://schemas.openxmlformats.org/presentationml/2006/ole">
            <mc:AlternateContent xmlns:mc="http://schemas.openxmlformats.org/markup-compatibility/2006">
              <mc:Choice xmlns:v="urn:schemas-microsoft-com:vml" Requires="v">
                <p:oleObj spid="_x0000_s108212" name="Equation" r:id="rId3" imgW="1079280" imgH="266400" progId="Equation.DSMT4">
                  <p:embed/>
                </p:oleObj>
              </mc:Choice>
              <mc:Fallback>
                <p:oleObj name="Equation" r:id="rId3" imgW="1079280" imgH="266400" progId="Equation.DSMT4">
                  <p:embed/>
                  <p:pic>
                    <p:nvPicPr>
                      <p:cNvPr id="6" name="Object 3"/>
                      <p:cNvPicPr/>
                      <p:nvPr/>
                    </p:nvPicPr>
                    <p:blipFill>
                      <a:blip r:embed="rId4"/>
                      <a:stretch>
                        <a:fillRect/>
                      </a:stretch>
                    </p:blipFill>
                    <p:spPr>
                      <a:xfrm>
                        <a:off x="1600200" y="1295400"/>
                        <a:ext cx="2159000" cy="533400"/>
                      </a:xfrm>
                      <a:prstGeom prst="rect">
                        <a:avLst/>
                      </a:prstGeom>
                    </p:spPr>
                  </p:pic>
                </p:oleObj>
              </mc:Fallback>
            </mc:AlternateContent>
          </a:graphicData>
        </a:graphic>
      </p:graphicFrame>
      <p:sp>
        <p:nvSpPr>
          <p:cNvPr id="4" name="Content Placeholder 4"/>
          <p:cNvSpPr>
            <a:spLocks noGrp="1"/>
          </p:cNvSpPr>
          <p:nvPr>
            <p:ph idx="13"/>
          </p:nvPr>
        </p:nvSpPr>
        <p:spPr>
          <a:xfrm>
            <a:off x="3873600" y="1284600"/>
            <a:ext cx="4356000" cy="468000"/>
          </a:xfrm>
        </p:spPr>
        <p:txBody>
          <a:bodyPr/>
          <a:lstStyle/>
          <a:p>
            <a:r>
              <a:rPr lang="en-US" sz="2800" dirty="0"/>
              <a:t>it must  also be the case that</a:t>
            </a:r>
          </a:p>
        </p:txBody>
      </p:sp>
      <p:graphicFrame>
        <p:nvGraphicFramePr>
          <p:cNvPr id="12" name="Object 5"/>
          <p:cNvGraphicFramePr>
            <a:graphicFrameLocks noChangeAspect="1"/>
          </p:cNvGraphicFramePr>
          <p:nvPr>
            <p:extLst>
              <p:ext uri="{D42A27DB-BD31-4B8C-83A1-F6EECF244321}">
                <p14:modId xmlns:p14="http://schemas.microsoft.com/office/powerpoint/2010/main" val="3296582129"/>
              </p:ext>
            </p:extLst>
          </p:nvPr>
        </p:nvGraphicFramePr>
        <p:xfrm>
          <a:off x="1549400" y="1981200"/>
          <a:ext cx="2260600" cy="533400"/>
        </p:xfrm>
        <a:graphic>
          <a:graphicData uri="http://schemas.openxmlformats.org/presentationml/2006/ole">
            <mc:AlternateContent xmlns:mc="http://schemas.openxmlformats.org/markup-compatibility/2006">
              <mc:Choice xmlns:v="urn:schemas-microsoft-com:vml" Requires="v">
                <p:oleObj spid="_x0000_s108213" name="Equation" r:id="rId5" imgW="1130040" imgH="266400" progId="Equation.DSMT4">
                  <p:embed/>
                </p:oleObj>
              </mc:Choice>
              <mc:Fallback>
                <p:oleObj name="Equation" r:id="rId5" imgW="1130040" imgH="266400" progId="Equation.DSMT4">
                  <p:embed/>
                  <p:pic>
                    <p:nvPicPr>
                      <p:cNvPr id="11" name="Object 3"/>
                      <p:cNvPicPr/>
                      <p:nvPr/>
                    </p:nvPicPr>
                    <p:blipFill>
                      <a:blip r:embed="rId6"/>
                      <a:stretch>
                        <a:fillRect/>
                      </a:stretch>
                    </p:blipFill>
                    <p:spPr>
                      <a:xfrm>
                        <a:off x="1549400" y="1981200"/>
                        <a:ext cx="2260600" cy="533400"/>
                      </a:xfrm>
                      <a:prstGeom prst="rect">
                        <a:avLst/>
                      </a:prstGeom>
                    </p:spPr>
                  </p:pic>
                </p:oleObj>
              </mc:Fallback>
            </mc:AlternateContent>
          </a:graphicData>
        </a:graphic>
      </p:graphicFrame>
      <p:sp>
        <p:nvSpPr>
          <p:cNvPr id="5" name="Content Placeholder 6"/>
          <p:cNvSpPr>
            <a:spLocks noGrp="1"/>
          </p:cNvSpPr>
          <p:nvPr>
            <p:ph idx="14"/>
          </p:nvPr>
        </p:nvSpPr>
        <p:spPr>
          <a:xfrm>
            <a:off x="457200" y="3009900"/>
            <a:ext cx="1584000" cy="468000"/>
          </a:xfrm>
        </p:spPr>
        <p:txBody>
          <a:bodyPr/>
          <a:lstStyle/>
          <a:p>
            <a:r>
              <a:rPr lang="en-US" sz="2800" dirty="0"/>
              <a:t>Note that</a:t>
            </a:r>
            <a:endParaRPr lang="en-IN" sz="2800" dirty="0"/>
          </a:p>
        </p:txBody>
      </p:sp>
      <p:graphicFrame>
        <p:nvGraphicFramePr>
          <p:cNvPr id="13" name="Object 7"/>
          <p:cNvGraphicFramePr>
            <a:graphicFrameLocks noChangeAspect="1"/>
          </p:cNvGraphicFramePr>
          <p:nvPr>
            <p:extLst>
              <p:ext uri="{D42A27DB-BD31-4B8C-83A1-F6EECF244321}">
                <p14:modId xmlns:p14="http://schemas.microsoft.com/office/powerpoint/2010/main" val="3397786875"/>
              </p:ext>
            </p:extLst>
          </p:nvPr>
        </p:nvGraphicFramePr>
        <p:xfrm>
          <a:off x="2041200" y="2971800"/>
          <a:ext cx="2159000" cy="533400"/>
        </p:xfrm>
        <a:graphic>
          <a:graphicData uri="http://schemas.openxmlformats.org/presentationml/2006/ole">
            <mc:AlternateContent xmlns:mc="http://schemas.openxmlformats.org/markup-compatibility/2006">
              <mc:Choice xmlns:v="urn:schemas-microsoft-com:vml" Requires="v">
                <p:oleObj spid="_x0000_s108214" name="Equation" r:id="rId7" imgW="1079280" imgH="266400" progId="Equation.DSMT4">
                  <p:embed/>
                </p:oleObj>
              </mc:Choice>
              <mc:Fallback>
                <p:oleObj name="Equation" r:id="rId7" imgW="1079280" imgH="266400" progId="Equation.DSMT4">
                  <p:embed/>
                  <p:pic>
                    <p:nvPicPr>
                      <p:cNvPr id="11" name="Object 3"/>
                      <p:cNvPicPr/>
                      <p:nvPr/>
                    </p:nvPicPr>
                    <p:blipFill>
                      <a:blip r:embed="rId4"/>
                      <a:stretch>
                        <a:fillRect/>
                      </a:stretch>
                    </p:blipFill>
                    <p:spPr>
                      <a:xfrm>
                        <a:off x="2041200" y="2971800"/>
                        <a:ext cx="2159000" cy="533400"/>
                      </a:xfrm>
                      <a:prstGeom prst="rect">
                        <a:avLst/>
                      </a:prstGeom>
                    </p:spPr>
                  </p:pic>
                </p:oleObj>
              </mc:Fallback>
            </mc:AlternateContent>
          </a:graphicData>
        </a:graphic>
      </p:graphicFrame>
      <p:sp>
        <p:nvSpPr>
          <p:cNvPr id="6" name="Content Placeholder 8"/>
          <p:cNvSpPr>
            <a:spLocks noGrp="1"/>
          </p:cNvSpPr>
          <p:nvPr>
            <p:ph idx="15"/>
          </p:nvPr>
        </p:nvSpPr>
        <p:spPr>
          <a:xfrm>
            <a:off x="4350000" y="3009900"/>
            <a:ext cx="4032000" cy="468000"/>
          </a:xfrm>
        </p:spPr>
        <p:txBody>
          <a:bodyPr/>
          <a:lstStyle/>
          <a:p>
            <a:r>
              <a:rPr lang="en-US" sz="2800" dirty="0"/>
              <a:t>if and only if it is the cases</a:t>
            </a:r>
            <a:endParaRPr lang="en-IN" sz="2800" dirty="0"/>
          </a:p>
        </p:txBody>
      </p:sp>
      <p:graphicFrame>
        <p:nvGraphicFramePr>
          <p:cNvPr id="14" name="Object 9"/>
          <p:cNvGraphicFramePr>
            <a:graphicFrameLocks noChangeAspect="1"/>
          </p:cNvGraphicFramePr>
          <p:nvPr>
            <p:extLst>
              <p:ext uri="{D42A27DB-BD31-4B8C-83A1-F6EECF244321}">
                <p14:modId xmlns:p14="http://schemas.microsoft.com/office/powerpoint/2010/main" val="421174306"/>
              </p:ext>
            </p:extLst>
          </p:nvPr>
        </p:nvGraphicFramePr>
        <p:xfrm>
          <a:off x="457200" y="3494340"/>
          <a:ext cx="5410200" cy="533400"/>
        </p:xfrm>
        <a:graphic>
          <a:graphicData uri="http://schemas.openxmlformats.org/presentationml/2006/ole">
            <mc:AlternateContent xmlns:mc="http://schemas.openxmlformats.org/markup-compatibility/2006">
              <mc:Choice xmlns:v="urn:schemas-microsoft-com:vml" Requires="v">
                <p:oleObj spid="_x0000_s108215" name="Equation" r:id="rId8" imgW="2705040" imgH="266400" progId="Equation.DSMT4">
                  <p:embed/>
                </p:oleObj>
              </mc:Choice>
              <mc:Fallback>
                <p:oleObj name="Equation" r:id="rId8" imgW="2705040" imgH="266400" progId="Equation.DSMT4">
                  <p:embed/>
                  <p:pic>
                    <p:nvPicPr>
                      <p:cNvPr id="13" name="Object 3"/>
                      <p:cNvPicPr/>
                      <p:nvPr/>
                    </p:nvPicPr>
                    <p:blipFill>
                      <a:blip r:embed="rId9"/>
                      <a:stretch>
                        <a:fillRect/>
                      </a:stretch>
                    </p:blipFill>
                    <p:spPr>
                      <a:xfrm>
                        <a:off x="457200" y="3494340"/>
                        <a:ext cx="5410200" cy="533400"/>
                      </a:xfrm>
                      <a:prstGeom prst="rect">
                        <a:avLst/>
                      </a:prstGeom>
                    </p:spPr>
                  </p:pic>
                </p:oleObj>
              </mc:Fallback>
            </mc:AlternateContent>
          </a:graphicData>
        </a:graphic>
      </p:graphicFrame>
      <p:sp>
        <p:nvSpPr>
          <p:cNvPr id="7" name="Content Placeholder 10"/>
          <p:cNvSpPr>
            <a:spLocks noGrp="1"/>
          </p:cNvSpPr>
          <p:nvPr>
            <p:ph idx="16"/>
          </p:nvPr>
        </p:nvSpPr>
        <p:spPr>
          <a:xfrm>
            <a:off x="457200" y="4419600"/>
            <a:ext cx="8229600" cy="1045080"/>
          </a:xfrm>
        </p:spPr>
        <p:txBody>
          <a:bodyPr/>
          <a:lstStyle/>
          <a:p>
            <a:r>
              <a:rPr lang="en-US" sz="2800" dirty="0"/>
              <a:t>Sometimes writers are careless and write as if big-</a:t>
            </a:r>
            <a:r>
              <a:rPr lang="en-US" sz="2800" i="1" dirty="0"/>
              <a:t>O</a:t>
            </a:r>
            <a:r>
              <a:rPr lang="en-US" sz="2800" dirty="0"/>
              <a:t> notation has the same meaning as big-Theta.</a:t>
            </a:r>
            <a:endParaRPr lang="en-IN" sz="2800" dirty="0"/>
          </a:p>
        </p:txBody>
      </p:sp>
    </p:spTree>
    <p:extLst>
      <p:ext uri="{BB962C8B-B14F-4D97-AF65-F5344CB8AC3E}">
        <p14:creationId xmlns:p14="http://schemas.microsoft.com/office/powerpoint/2010/main" val="1479352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Big-Theta Estimates for Polynomials</a:t>
            </a:r>
          </a:p>
        </p:txBody>
      </p:sp>
      <p:sp>
        <p:nvSpPr>
          <p:cNvPr id="3" name="Content Placeholder 2"/>
          <p:cNvSpPr>
            <a:spLocks noGrp="1"/>
          </p:cNvSpPr>
          <p:nvPr>
            <p:ph idx="1"/>
          </p:nvPr>
        </p:nvSpPr>
        <p:spPr>
          <a:xfrm>
            <a:off x="457200" y="1295400"/>
            <a:ext cx="1981200" cy="468000"/>
          </a:xfrm>
        </p:spPr>
        <p:txBody>
          <a:bodyPr/>
          <a:lstStyle/>
          <a:p>
            <a:pPr lvl="0"/>
            <a:r>
              <a:rPr lang="en-US" sz="2400" b="1" dirty="0">
                <a:solidFill>
                  <a:prstClr val="black"/>
                </a:solidFill>
              </a:rPr>
              <a:t>Theorem</a:t>
            </a:r>
            <a:r>
              <a:rPr lang="en-US" sz="2400" dirty="0">
                <a:solidFill>
                  <a:prstClr val="black"/>
                </a:solidFill>
              </a:rPr>
              <a:t>: Let</a:t>
            </a:r>
            <a:endParaRPr lang="en-IN" sz="2400" dirty="0">
              <a:solidFill>
                <a:prstClr val="black"/>
              </a:solidFill>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3849780468"/>
              </p:ext>
            </p:extLst>
          </p:nvPr>
        </p:nvGraphicFramePr>
        <p:xfrm>
          <a:off x="2286000" y="1325418"/>
          <a:ext cx="4470400" cy="482600"/>
        </p:xfrm>
        <a:graphic>
          <a:graphicData uri="http://schemas.openxmlformats.org/presentationml/2006/ole">
            <mc:AlternateContent xmlns:mc="http://schemas.openxmlformats.org/markup-compatibility/2006">
              <mc:Choice xmlns:v="urn:schemas-microsoft-com:vml" Requires="v">
                <p:oleObj spid="_x0000_s116313" name="Equation" r:id="rId3" imgW="2234880" imgH="241200" progId="Equation.DSMT4">
                  <p:embed/>
                </p:oleObj>
              </mc:Choice>
              <mc:Fallback>
                <p:oleObj name="Equation" r:id="rId3" imgW="2234880" imgH="241200" progId="Equation.DSMT4">
                  <p:embed/>
                  <p:pic>
                    <p:nvPicPr>
                      <p:cNvPr id="14" name="Object 3"/>
                      <p:cNvPicPr/>
                      <p:nvPr/>
                    </p:nvPicPr>
                    <p:blipFill>
                      <a:blip r:embed="rId4"/>
                      <a:stretch>
                        <a:fillRect/>
                      </a:stretch>
                    </p:blipFill>
                    <p:spPr>
                      <a:xfrm>
                        <a:off x="2286000" y="1325418"/>
                        <a:ext cx="4470400" cy="482600"/>
                      </a:xfrm>
                      <a:prstGeom prst="rect">
                        <a:avLst/>
                      </a:prstGeom>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623861805"/>
              </p:ext>
            </p:extLst>
          </p:nvPr>
        </p:nvGraphicFramePr>
        <p:xfrm>
          <a:off x="457200" y="1752600"/>
          <a:ext cx="2438400" cy="457200"/>
        </p:xfrm>
        <a:graphic>
          <a:graphicData uri="http://schemas.openxmlformats.org/presentationml/2006/ole">
            <mc:AlternateContent xmlns:mc="http://schemas.openxmlformats.org/markup-compatibility/2006">
              <mc:Choice xmlns:v="urn:schemas-microsoft-com:vml" Requires="v">
                <p:oleObj spid="_x0000_s116314" name="Equation" r:id="rId5" imgW="1218960" imgH="228600" progId="Equation.DSMT4">
                  <p:embed/>
                </p:oleObj>
              </mc:Choice>
              <mc:Fallback>
                <p:oleObj name="Equation" r:id="rId5" imgW="1218960" imgH="228600" progId="Equation.DSMT4">
                  <p:embed/>
                  <p:pic>
                    <p:nvPicPr>
                      <p:cNvPr id="15" name="Object 4"/>
                      <p:cNvPicPr/>
                      <p:nvPr/>
                    </p:nvPicPr>
                    <p:blipFill>
                      <a:blip r:embed="rId6"/>
                      <a:stretch>
                        <a:fillRect/>
                      </a:stretch>
                    </p:blipFill>
                    <p:spPr>
                      <a:xfrm>
                        <a:off x="457200" y="1752600"/>
                        <a:ext cx="2438400" cy="457200"/>
                      </a:xfrm>
                      <a:prstGeom prst="rect">
                        <a:avLst/>
                      </a:prstGeom>
                    </p:spPr>
                  </p:pic>
                </p:oleObj>
              </mc:Fallback>
            </mc:AlternateContent>
          </a:graphicData>
        </a:graphic>
      </p:graphicFrame>
      <p:sp>
        <p:nvSpPr>
          <p:cNvPr id="4" name="Content Placeholder 5"/>
          <p:cNvSpPr>
            <a:spLocks noGrp="1"/>
          </p:cNvSpPr>
          <p:nvPr>
            <p:ph idx="13"/>
          </p:nvPr>
        </p:nvSpPr>
        <p:spPr>
          <a:xfrm>
            <a:off x="2885209" y="1794164"/>
            <a:ext cx="3708000" cy="468000"/>
          </a:xfrm>
        </p:spPr>
        <p:txBody>
          <a:bodyPr/>
          <a:lstStyle/>
          <a:p>
            <a:pPr lvl="0"/>
            <a:r>
              <a:rPr lang="en-US" sz="2400" dirty="0">
                <a:solidFill>
                  <a:prstClr val="black"/>
                </a:solidFill>
              </a:rPr>
              <a:t>are real numbers with </a:t>
            </a:r>
            <a:r>
              <a:rPr lang="en-US" sz="2400" i="1" dirty="0">
                <a:solidFill>
                  <a:prstClr val="black"/>
                </a:solidFill>
              </a:rPr>
              <a:t>a</a:t>
            </a:r>
            <a:r>
              <a:rPr lang="en-US" sz="2400" i="1" baseline="-25000" dirty="0">
                <a:solidFill>
                  <a:prstClr val="black"/>
                </a:solidFill>
              </a:rPr>
              <a:t>n</a:t>
            </a:r>
            <a:r>
              <a:rPr lang="en-US" sz="2400" dirty="0">
                <a:solidFill>
                  <a:prstClr val="black"/>
                </a:solidFill>
              </a:rPr>
              <a:t> </a:t>
            </a:r>
            <a:r>
              <a:rPr lang="en-US" sz="2400" dirty="0">
                <a:solidFill>
                  <a:prstClr val="black"/>
                </a:solidFill>
                <a:ea typeface="Cambria Math"/>
              </a:rPr>
              <a:t>≠</a:t>
            </a:r>
            <a:r>
              <a:rPr lang="en-US" sz="2400" dirty="0">
                <a:solidFill>
                  <a:prstClr val="black"/>
                </a:solidFill>
                <a:ea typeface="Cambria Math" pitchFamily="18" charset="0"/>
              </a:rPr>
              <a:t>0</a:t>
            </a:r>
            <a:r>
              <a:rPr lang="en-US" sz="2400" dirty="0">
                <a:solidFill>
                  <a:prstClr val="black"/>
                </a:solidFill>
              </a:rPr>
              <a:t>.</a:t>
            </a:r>
            <a:endParaRPr lang="en-IN" sz="2400" dirty="0">
              <a:solidFill>
                <a:prstClr val="black"/>
              </a:solidFill>
            </a:endParaRPr>
          </a:p>
        </p:txBody>
      </p:sp>
      <p:sp>
        <p:nvSpPr>
          <p:cNvPr id="5" name="Content Placeholder 6"/>
          <p:cNvSpPr>
            <a:spLocks noGrp="1"/>
          </p:cNvSpPr>
          <p:nvPr>
            <p:ph idx="14"/>
          </p:nvPr>
        </p:nvSpPr>
        <p:spPr>
          <a:xfrm>
            <a:off x="457200" y="2269854"/>
            <a:ext cx="4495800" cy="2012138"/>
          </a:xfrm>
        </p:spPr>
        <p:txBody>
          <a:bodyPr/>
          <a:lstStyle/>
          <a:p>
            <a:pPr lvl="0">
              <a:spcBef>
                <a:spcPts val="300"/>
              </a:spcBef>
            </a:pPr>
            <a:r>
              <a:rPr lang="en-US" sz="2400" dirty="0">
                <a:solidFill>
                  <a:prstClr val="black"/>
                </a:solidFill>
              </a:rPr>
              <a:t>Then </a:t>
            </a:r>
            <a:r>
              <a:rPr lang="en-US" sz="2400" i="1" dirty="0">
                <a:solidFill>
                  <a:prstClr val="black"/>
                </a:solidFill>
                <a:ea typeface="Cambria Math" pitchFamily="18" charset="0"/>
              </a:rPr>
              <a:t>f</a:t>
            </a:r>
            <a:r>
              <a:rPr lang="en-US" sz="2400" dirty="0">
                <a:solidFill>
                  <a:prstClr val="black"/>
                </a:solidFill>
                <a:ea typeface="Cambria Math" pitchFamily="18" charset="0"/>
              </a:rPr>
              <a:t>(</a:t>
            </a:r>
            <a:r>
              <a:rPr lang="en-US" sz="2400" i="1" dirty="0">
                <a:solidFill>
                  <a:prstClr val="black"/>
                </a:solidFill>
                <a:ea typeface="Cambria Math" pitchFamily="18" charset="0"/>
              </a:rPr>
              <a:t>x</a:t>
            </a:r>
            <a:r>
              <a:rPr lang="en-US" sz="2400" dirty="0">
                <a:solidFill>
                  <a:prstClr val="black"/>
                </a:solidFill>
                <a:ea typeface="Cambria Math" pitchFamily="18" charset="0"/>
              </a:rPr>
              <a:t>) is of order </a:t>
            </a:r>
            <a:r>
              <a:rPr lang="en-US" sz="2400" i="1" dirty="0" err="1">
                <a:solidFill>
                  <a:prstClr val="black"/>
                </a:solidFill>
              </a:rPr>
              <a:t>x</a:t>
            </a:r>
            <a:r>
              <a:rPr lang="en-US" sz="2400" i="1" baseline="30000" dirty="0" err="1">
                <a:solidFill>
                  <a:prstClr val="black"/>
                </a:solidFill>
              </a:rPr>
              <a:t>n</a:t>
            </a:r>
            <a:r>
              <a:rPr lang="en-US" sz="2400" dirty="0">
                <a:solidFill>
                  <a:prstClr val="black"/>
                </a:solidFill>
              </a:rPr>
              <a:t> (or   </a:t>
            </a:r>
            <a:r>
              <a:rPr lang="en-US" sz="2400" dirty="0">
                <a:solidFill>
                  <a:prstClr val="black"/>
                </a:solidFill>
                <a:ea typeface="Cambria Math" pitchFamily="18" charset="0"/>
              </a:rPr>
              <a:t>Θ(</a:t>
            </a:r>
            <a:r>
              <a:rPr lang="en-US" sz="2400" i="1" dirty="0" err="1">
                <a:solidFill>
                  <a:prstClr val="black"/>
                </a:solidFill>
              </a:rPr>
              <a:t>x</a:t>
            </a:r>
            <a:r>
              <a:rPr lang="en-US" sz="2400" baseline="30000" dirty="0" err="1">
                <a:solidFill>
                  <a:prstClr val="black"/>
                </a:solidFill>
                <a:ea typeface="Cambria Math" pitchFamily="18" charset="0"/>
              </a:rPr>
              <a:t>n</a:t>
            </a:r>
            <a:r>
              <a:rPr lang="en-US" sz="2400" dirty="0">
                <a:solidFill>
                  <a:prstClr val="black"/>
                </a:solidFill>
              </a:rPr>
              <a:t>)).</a:t>
            </a:r>
          </a:p>
          <a:p>
            <a:pPr lvl="0">
              <a:spcBef>
                <a:spcPts val="300"/>
              </a:spcBef>
            </a:pPr>
            <a:r>
              <a:rPr lang="en-US" sz="2400" dirty="0">
                <a:solidFill>
                  <a:prstClr val="black"/>
                </a:solidFill>
              </a:rPr>
              <a:t>(The proof is an exercise.) </a:t>
            </a:r>
          </a:p>
          <a:p>
            <a:pPr lvl="0">
              <a:spcBef>
                <a:spcPts val="300"/>
              </a:spcBef>
            </a:pPr>
            <a:r>
              <a:rPr lang="en-US" sz="2400" b="1" dirty="0">
                <a:solidFill>
                  <a:prstClr val="black"/>
                </a:solidFill>
              </a:rPr>
              <a:t>Example</a:t>
            </a:r>
            <a:r>
              <a:rPr lang="en-US" sz="2400" dirty="0">
                <a:solidFill>
                  <a:prstClr val="black"/>
                </a:solidFill>
              </a:rPr>
              <a:t>: </a:t>
            </a:r>
          </a:p>
          <a:p>
            <a:pPr lvl="0">
              <a:spcBef>
                <a:spcPts val="300"/>
              </a:spcBef>
            </a:pPr>
            <a:r>
              <a:rPr lang="en-US" sz="2400" dirty="0">
                <a:solidFill>
                  <a:prstClr val="black"/>
                </a:solidFill>
              </a:rPr>
              <a:t>The polynomial</a:t>
            </a:r>
            <a:endParaRPr lang="en-IN" sz="2400" dirty="0">
              <a:solidFill>
                <a:prstClr val="black"/>
              </a:solidFill>
            </a:endParaRPr>
          </a:p>
        </p:txBody>
      </p:sp>
      <p:graphicFrame>
        <p:nvGraphicFramePr>
          <p:cNvPr id="13" name="Object 7"/>
          <p:cNvGraphicFramePr>
            <a:graphicFrameLocks noChangeAspect="1"/>
          </p:cNvGraphicFramePr>
          <p:nvPr>
            <p:extLst>
              <p:ext uri="{D42A27DB-BD31-4B8C-83A1-F6EECF244321}">
                <p14:modId xmlns:p14="http://schemas.microsoft.com/office/powerpoint/2010/main" val="2022828055"/>
              </p:ext>
            </p:extLst>
          </p:nvPr>
        </p:nvGraphicFramePr>
        <p:xfrm>
          <a:off x="2529609" y="3711863"/>
          <a:ext cx="2717800" cy="482600"/>
        </p:xfrm>
        <a:graphic>
          <a:graphicData uri="http://schemas.openxmlformats.org/presentationml/2006/ole">
            <mc:AlternateContent xmlns:mc="http://schemas.openxmlformats.org/markup-compatibility/2006">
              <mc:Choice xmlns:v="urn:schemas-microsoft-com:vml" Requires="v">
                <p:oleObj spid="_x0000_s116315" name="Equation" r:id="rId7" imgW="1358640" imgH="241200" progId="Equation.DSMT4">
                  <p:embed/>
                </p:oleObj>
              </mc:Choice>
              <mc:Fallback>
                <p:oleObj name="Equation" r:id="rId7" imgW="1358640" imgH="241200" progId="Equation.DSMT4">
                  <p:embed/>
                  <p:pic>
                    <p:nvPicPr>
                      <p:cNvPr id="13" name="Object 3"/>
                      <p:cNvPicPr/>
                      <p:nvPr/>
                    </p:nvPicPr>
                    <p:blipFill>
                      <a:blip r:embed="rId8"/>
                      <a:stretch>
                        <a:fillRect/>
                      </a:stretch>
                    </p:blipFill>
                    <p:spPr>
                      <a:xfrm>
                        <a:off x="2529609" y="3711863"/>
                        <a:ext cx="2717800" cy="482600"/>
                      </a:xfrm>
                      <a:prstGeom prst="rect">
                        <a:avLst/>
                      </a:prstGeom>
                    </p:spPr>
                  </p:pic>
                </p:oleObj>
              </mc:Fallback>
            </mc:AlternateContent>
          </a:graphicData>
        </a:graphic>
      </p:graphicFrame>
      <p:sp>
        <p:nvSpPr>
          <p:cNvPr id="6" name="Content Placeholder 8"/>
          <p:cNvSpPr>
            <a:spLocks noGrp="1"/>
          </p:cNvSpPr>
          <p:nvPr>
            <p:ph idx="15"/>
          </p:nvPr>
        </p:nvSpPr>
        <p:spPr>
          <a:xfrm>
            <a:off x="5257800" y="3703781"/>
            <a:ext cx="3124200" cy="468000"/>
          </a:xfrm>
        </p:spPr>
        <p:txBody>
          <a:bodyPr/>
          <a:lstStyle/>
          <a:p>
            <a:pPr lvl="0"/>
            <a:r>
              <a:rPr lang="en-US" sz="2400" dirty="0">
                <a:solidFill>
                  <a:prstClr val="black"/>
                </a:solidFill>
              </a:rPr>
              <a:t>is order of </a:t>
            </a:r>
            <a:r>
              <a:rPr lang="en-US" sz="2400" i="1" dirty="0">
                <a:solidFill>
                  <a:prstClr val="black"/>
                </a:solidFill>
              </a:rPr>
              <a:t>x</a:t>
            </a:r>
            <a:r>
              <a:rPr lang="en-US" sz="2400" baseline="30000" dirty="0">
                <a:solidFill>
                  <a:prstClr val="black"/>
                </a:solidFill>
                <a:latin typeface="Cambria Math" pitchFamily="18" charset="0"/>
                <a:ea typeface="Cambria Math" pitchFamily="18" charset="0"/>
              </a:rPr>
              <a:t>5</a:t>
            </a:r>
            <a:r>
              <a:rPr lang="en-US" sz="2400" dirty="0">
                <a:solidFill>
                  <a:prstClr val="black"/>
                </a:solidFill>
              </a:rPr>
              <a:t> (or </a:t>
            </a:r>
            <a:r>
              <a:rPr lang="en-US" sz="2400" dirty="0">
                <a:solidFill>
                  <a:prstClr val="black"/>
                </a:solidFill>
                <a:latin typeface="Cambria Math" pitchFamily="18" charset="0"/>
                <a:ea typeface="Cambria Math" pitchFamily="18" charset="0"/>
              </a:rPr>
              <a:t>Θ(</a:t>
            </a:r>
            <a:r>
              <a:rPr lang="en-US" sz="2400" i="1" dirty="0">
                <a:solidFill>
                  <a:prstClr val="black"/>
                </a:solidFill>
              </a:rPr>
              <a:t>x</a:t>
            </a:r>
            <a:r>
              <a:rPr lang="en-US" sz="2400" baseline="30000" dirty="0">
                <a:solidFill>
                  <a:prstClr val="black"/>
                </a:solidFill>
                <a:latin typeface="Cambria Math" pitchFamily="18" charset="0"/>
                <a:ea typeface="Cambria Math" pitchFamily="18" charset="0"/>
              </a:rPr>
              <a:t>5</a:t>
            </a:r>
            <a:r>
              <a:rPr lang="en-US" sz="2400" dirty="0">
                <a:solidFill>
                  <a:prstClr val="black"/>
                </a:solidFill>
              </a:rPr>
              <a:t>)).</a:t>
            </a:r>
            <a:endParaRPr lang="en-IN" sz="2400" dirty="0">
              <a:solidFill>
                <a:prstClr val="black"/>
              </a:solidFill>
            </a:endParaRPr>
          </a:p>
        </p:txBody>
      </p:sp>
      <p:sp>
        <p:nvSpPr>
          <p:cNvPr id="7" name="Content Placeholder 9"/>
          <p:cNvSpPr>
            <a:spLocks noGrp="1"/>
          </p:cNvSpPr>
          <p:nvPr>
            <p:ph idx="16"/>
          </p:nvPr>
        </p:nvSpPr>
        <p:spPr>
          <a:xfrm>
            <a:off x="457200" y="4246418"/>
            <a:ext cx="2124000" cy="468000"/>
          </a:xfrm>
        </p:spPr>
        <p:txBody>
          <a:bodyPr/>
          <a:lstStyle/>
          <a:p>
            <a:r>
              <a:rPr lang="en-US" sz="2400" dirty="0"/>
              <a:t>The polynomial</a:t>
            </a:r>
            <a:endParaRPr lang="en-IN" sz="2400" dirty="0"/>
          </a:p>
        </p:txBody>
      </p:sp>
      <p:graphicFrame>
        <p:nvGraphicFramePr>
          <p:cNvPr id="14" name="Object 10"/>
          <p:cNvGraphicFramePr>
            <a:graphicFrameLocks noChangeAspect="1"/>
          </p:cNvGraphicFramePr>
          <p:nvPr>
            <p:extLst>
              <p:ext uri="{D42A27DB-BD31-4B8C-83A1-F6EECF244321}">
                <p14:modId xmlns:p14="http://schemas.microsoft.com/office/powerpoint/2010/main" val="624730763"/>
              </p:ext>
            </p:extLst>
          </p:nvPr>
        </p:nvGraphicFramePr>
        <p:xfrm>
          <a:off x="2489200" y="4247913"/>
          <a:ext cx="4165600" cy="482600"/>
        </p:xfrm>
        <a:graphic>
          <a:graphicData uri="http://schemas.openxmlformats.org/presentationml/2006/ole">
            <mc:AlternateContent xmlns:mc="http://schemas.openxmlformats.org/markup-compatibility/2006">
              <mc:Choice xmlns:v="urn:schemas-microsoft-com:vml" Requires="v">
                <p:oleObj spid="_x0000_s116316" name="Equation" r:id="rId9" imgW="2082600" imgH="241200" progId="Equation.DSMT4">
                  <p:embed/>
                </p:oleObj>
              </mc:Choice>
              <mc:Fallback>
                <p:oleObj name="Equation" r:id="rId9" imgW="2082600" imgH="241200" progId="Equation.DSMT4">
                  <p:embed/>
                  <p:pic>
                    <p:nvPicPr>
                      <p:cNvPr id="17" name="Object 3"/>
                      <p:cNvPicPr/>
                      <p:nvPr/>
                    </p:nvPicPr>
                    <p:blipFill>
                      <a:blip r:embed="rId10"/>
                      <a:stretch>
                        <a:fillRect/>
                      </a:stretch>
                    </p:blipFill>
                    <p:spPr>
                      <a:xfrm>
                        <a:off x="2489200" y="4247913"/>
                        <a:ext cx="4165600" cy="482600"/>
                      </a:xfrm>
                      <a:prstGeom prst="rect">
                        <a:avLst/>
                      </a:prstGeom>
                    </p:spPr>
                  </p:pic>
                </p:oleObj>
              </mc:Fallback>
            </mc:AlternateContent>
          </a:graphicData>
        </a:graphic>
      </p:graphicFrame>
      <p:sp>
        <p:nvSpPr>
          <p:cNvPr id="8" name="Content Placeholder 11"/>
          <p:cNvSpPr>
            <a:spLocks noGrp="1"/>
          </p:cNvSpPr>
          <p:nvPr>
            <p:ph idx="17"/>
          </p:nvPr>
        </p:nvSpPr>
        <p:spPr>
          <a:xfrm>
            <a:off x="457200" y="4694863"/>
            <a:ext cx="3657600" cy="432000"/>
          </a:xfrm>
        </p:spPr>
        <p:txBody>
          <a:bodyPr/>
          <a:lstStyle/>
          <a:p>
            <a:pPr lvl="0"/>
            <a:r>
              <a:rPr lang="en-US" sz="2400" dirty="0"/>
              <a:t>is order of </a:t>
            </a:r>
            <a:r>
              <a:rPr lang="en-US" sz="2400" i="1" dirty="0"/>
              <a:t>x</a:t>
            </a:r>
            <a:r>
              <a:rPr lang="en-US" sz="2400" baseline="30000" dirty="0">
                <a:latin typeface="Cambria Math" pitchFamily="18" charset="0"/>
                <a:ea typeface="Cambria Math" pitchFamily="18" charset="0"/>
              </a:rPr>
              <a:t>199</a:t>
            </a:r>
            <a:r>
              <a:rPr lang="en-US" sz="2400" dirty="0"/>
              <a:t> (or </a:t>
            </a:r>
            <a:r>
              <a:rPr lang="en-US" sz="2400" dirty="0">
                <a:latin typeface="Cambria Math" pitchFamily="18" charset="0"/>
                <a:ea typeface="Cambria Math" pitchFamily="18" charset="0"/>
              </a:rPr>
              <a:t>Θ(</a:t>
            </a:r>
            <a:r>
              <a:rPr lang="en-US" sz="2400" i="1" dirty="0"/>
              <a:t>x</a:t>
            </a:r>
            <a:r>
              <a:rPr lang="en-US" sz="2400" baseline="30000" dirty="0">
                <a:latin typeface="Cambria Math" pitchFamily="18" charset="0"/>
                <a:ea typeface="Cambria Math" pitchFamily="18" charset="0"/>
              </a:rPr>
              <a:t>199</a:t>
            </a:r>
            <a:r>
              <a:rPr lang="en-US" sz="2400" dirty="0"/>
              <a:t>) ).</a:t>
            </a:r>
            <a:endParaRPr lang="en-IN" sz="2400" dirty="0">
              <a:solidFill>
                <a:prstClr val="black"/>
              </a:solidFill>
            </a:endParaRPr>
          </a:p>
        </p:txBody>
      </p:sp>
    </p:spTree>
    <p:extLst>
      <p:ext uri="{BB962C8B-B14F-4D97-AF65-F5344CB8AC3E}">
        <p14:creationId xmlns:p14="http://schemas.microsoft.com/office/powerpoint/2010/main" val="1082364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Complexity of Algorithms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3.3</a:t>
            </a:r>
          </a:p>
        </p:txBody>
      </p:sp>
    </p:spTree>
    <p:extLst>
      <p:ext uri="{BB962C8B-B14F-4D97-AF65-F5344CB8AC3E}">
        <p14:creationId xmlns:p14="http://schemas.microsoft.com/office/powerpoint/2010/main" val="28834847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p>
        </p:txBody>
      </p:sp>
      <p:sp>
        <p:nvSpPr>
          <p:cNvPr id="3" name="Content Placeholder 2"/>
          <p:cNvSpPr>
            <a:spLocks noGrp="1"/>
          </p:cNvSpPr>
          <p:nvPr>
            <p:ph idx="1"/>
          </p:nvPr>
        </p:nvSpPr>
        <p:spPr/>
        <p:txBody>
          <a:bodyPr/>
          <a:lstStyle/>
          <a:p>
            <a:r>
              <a:rPr lang="en-US" dirty="0"/>
              <a:t>Time Complexity</a:t>
            </a:r>
          </a:p>
          <a:p>
            <a:r>
              <a:rPr lang="en-US" dirty="0"/>
              <a:t>Worst-Case Complexity</a:t>
            </a:r>
          </a:p>
          <a:p>
            <a:r>
              <a:rPr lang="en-US" dirty="0"/>
              <a:t>Algorithmic Paradigms</a:t>
            </a:r>
          </a:p>
          <a:p>
            <a:r>
              <a:rPr lang="en-US" dirty="0"/>
              <a:t>Understanding the Complexity of Algorithms</a:t>
            </a:r>
          </a:p>
        </p:txBody>
      </p:sp>
    </p:spTree>
    <p:extLst>
      <p:ext uri="{BB962C8B-B14F-4D97-AF65-F5344CB8AC3E}">
        <p14:creationId xmlns:p14="http://schemas.microsoft.com/office/powerpoint/2010/main" val="149068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Algorithms</a:t>
            </a:r>
          </a:p>
        </p:txBody>
      </p:sp>
      <p:sp>
        <p:nvSpPr>
          <p:cNvPr id="3" name="Content Placeholder 2"/>
          <p:cNvSpPr>
            <a:spLocks noGrp="1"/>
          </p:cNvSpPr>
          <p:nvPr>
            <p:ph idx="1"/>
          </p:nvPr>
        </p:nvSpPr>
        <p:spPr>
          <a:xfrm>
            <a:off x="457200" y="1295400"/>
            <a:ext cx="8229600" cy="5257800"/>
          </a:xfrm>
        </p:spPr>
        <p:txBody>
          <a:bodyPr/>
          <a:lstStyle/>
          <a:p>
            <a:pPr>
              <a:spcBef>
                <a:spcPts val="0"/>
              </a:spcBef>
            </a:pPr>
            <a:r>
              <a:rPr lang="en-US" sz="2400" b="1" dirty="0"/>
              <a:t>Definition</a:t>
            </a:r>
            <a:r>
              <a:rPr lang="en-US" sz="2400" dirty="0"/>
              <a:t>: An </a:t>
            </a:r>
            <a:r>
              <a:rPr lang="en-US" sz="2400" i="1" dirty="0"/>
              <a:t>algorithm</a:t>
            </a:r>
            <a:r>
              <a:rPr lang="en-US" sz="2400" dirty="0"/>
              <a:t> is a finite set of precise instructions for performing a computation or for solving a problem.</a:t>
            </a:r>
          </a:p>
          <a:p>
            <a:pPr>
              <a:spcBef>
                <a:spcPts val="0"/>
              </a:spcBef>
            </a:pPr>
            <a:r>
              <a:rPr lang="en-US" sz="2400" b="1" dirty="0"/>
              <a:t>Example</a:t>
            </a:r>
            <a:r>
              <a:rPr lang="en-US" sz="2400" dirty="0"/>
              <a:t>: Describe an algorithm for finding the maximum value in a finite sequence of integers.</a:t>
            </a:r>
          </a:p>
          <a:p>
            <a:pPr>
              <a:spcBef>
                <a:spcPts val="0"/>
              </a:spcBef>
            </a:pPr>
            <a:r>
              <a:rPr lang="en-US" sz="2400" b="1" dirty="0"/>
              <a:t>Solution: </a:t>
            </a:r>
            <a:r>
              <a:rPr lang="en-US" sz="2400" dirty="0"/>
              <a:t>Perform the following steps:</a:t>
            </a:r>
          </a:p>
          <a:p>
            <a:pPr marL="1154430" lvl="2" indent="-514350">
              <a:spcBef>
                <a:spcPts val="0"/>
              </a:spcBef>
              <a:buClr>
                <a:schemeClr val="tx1"/>
              </a:buClr>
              <a:buFont typeface="+mj-lt"/>
              <a:buAutoNum type="arabicPeriod"/>
            </a:pPr>
            <a:r>
              <a:rPr lang="en-US" sz="2000" dirty="0"/>
              <a:t>Set the temporary maximum equal to the first integer in the sequence.</a:t>
            </a:r>
          </a:p>
          <a:p>
            <a:pPr marL="1154430" lvl="2" indent="-514350">
              <a:spcBef>
                <a:spcPts val="0"/>
              </a:spcBef>
              <a:buClr>
                <a:schemeClr val="tx1"/>
              </a:buClr>
              <a:buFont typeface="+mj-lt"/>
              <a:buAutoNum type="arabicPeriod"/>
            </a:pPr>
            <a:r>
              <a:rPr lang="en-US" sz="2000" dirty="0"/>
              <a:t>Compare the next integer in the sequence to the temporary maximum.</a:t>
            </a:r>
          </a:p>
          <a:p>
            <a:pPr marL="1428750" lvl="3" indent="-514350">
              <a:spcBef>
                <a:spcPts val="0"/>
              </a:spcBef>
              <a:buClr>
                <a:srgbClr val="04617B"/>
              </a:buClr>
            </a:pPr>
            <a:r>
              <a:rPr lang="en-US" sz="1800" dirty="0"/>
              <a:t>If it is larger than the temporary maximum, set the temporary maximum equal to this integer.</a:t>
            </a:r>
          </a:p>
          <a:p>
            <a:pPr marL="1154430" lvl="2" indent="-514350">
              <a:spcBef>
                <a:spcPts val="0"/>
              </a:spcBef>
              <a:buClr>
                <a:schemeClr val="tx1"/>
              </a:buClr>
              <a:buFont typeface="+mj-lt"/>
              <a:buAutoNum type="arabicPeriod"/>
            </a:pPr>
            <a:r>
              <a:rPr lang="en-US" sz="2000" dirty="0"/>
              <a:t>Repeat the previous step if there are more integers. If not, stop.</a:t>
            </a:r>
          </a:p>
          <a:p>
            <a:pPr marL="1154430" lvl="2" indent="-514350">
              <a:spcBef>
                <a:spcPts val="0"/>
              </a:spcBef>
              <a:buClr>
                <a:schemeClr val="tx1"/>
              </a:buClr>
              <a:buFont typeface="+mj-lt"/>
              <a:buAutoNum type="arabicPeriod"/>
            </a:pPr>
            <a:r>
              <a:rPr lang="en-US" sz="2000" dirty="0"/>
              <a:t>When the algorithm terminates, the temporary maximum is the largest integer in the sequence.</a:t>
            </a:r>
            <a:endParaRPr lang="en-US" sz="2000" dirty="0">
              <a:sym typeface="Symbol"/>
            </a:endParaRPr>
          </a:p>
        </p:txBody>
      </p:sp>
      <p:pic>
        <p:nvPicPr>
          <p:cNvPr id="15" name="Picture 3" descr="A portrait of Abu Ja'far Mohammed ibn Musa al-Khowarizmi."/>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166852"/>
            <a:ext cx="928468" cy="106837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143400" y="182880"/>
            <a:ext cx="2772000" cy="1005840"/>
          </a:xfrm>
        </p:spPr>
        <p:txBody>
          <a:bodyPr/>
          <a:lstStyle/>
          <a:p>
            <a:pPr>
              <a:spcBef>
                <a:spcPts val="0"/>
              </a:spcBef>
            </a:pPr>
            <a:r>
              <a:rPr lang="en-US" sz="2000" dirty="0"/>
              <a:t>Abu </a:t>
            </a:r>
            <a:r>
              <a:rPr lang="en-US" sz="2000" dirty="0" err="1"/>
              <a:t>Ja’far</a:t>
            </a:r>
            <a:r>
              <a:rPr lang="en-US" sz="2000" dirty="0"/>
              <a:t> Mohammed </a:t>
            </a:r>
            <a:r>
              <a:rPr lang="en-US" sz="2000" dirty="0" err="1"/>
              <a:t>Ibin</a:t>
            </a:r>
            <a:r>
              <a:rPr lang="en-US" sz="2000" dirty="0"/>
              <a:t> Musa Al-</a:t>
            </a:r>
            <a:r>
              <a:rPr lang="en-US" sz="2000" dirty="0" err="1"/>
              <a:t>Khowarizmi</a:t>
            </a:r>
            <a:endParaRPr lang="en-US" sz="2000" dirty="0"/>
          </a:p>
          <a:p>
            <a:pPr>
              <a:spcBef>
                <a:spcPts val="0"/>
              </a:spcBef>
            </a:pPr>
            <a:r>
              <a:rPr lang="en-US" sz="2000" dirty="0"/>
              <a:t>(780-850)</a:t>
            </a:r>
          </a:p>
        </p:txBody>
      </p:sp>
    </p:spTree>
    <p:extLst>
      <p:ext uri="{BB962C8B-B14F-4D97-AF65-F5344CB8AC3E}">
        <p14:creationId xmlns:p14="http://schemas.microsoft.com/office/powerpoint/2010/main" val="1569406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Complexity of Algorithms</a:t>
            </a:r>
            <a:r>
              <a:rPr lang="en-IN" sz="1500" dirty="0"/>
              <a:t> 1</a:t>
            </a:r>
          </a:p>
        </p:txBody>
      </p:sp>
      <p:sp>
        <p:nvSpPr>
          <p:cNvPr id="3" name="Content Placeholder 2"/>
          <p:cNvSpPr>
            <a:spLocks noGrp="1"/>
          </p:cNvSpPr>
          <p:nvPr>
            <p:ph idx="1"/>
          </p:nvPr>
        </p:nvSpPr>
        <p:spPr/>
        <p:txBody>
          <a:bodyPr/>
          <a:lstStyle/>
          <a:p>
            <a:r>
              <a:rPr lang="en-US" sz="2400" dirty="0"/>
              <a:t>Given an algorithm, how efficient is this algorithm for solving a problem given input of a particular size? To answer this question, we ask:</a:t>
            </a:r>
          </a:p>
          <a:p>
            <a:pPr lvl="1"/>
            <a:r>
              <a:rPr lang="en-US" sz="2000" dirty="0"/>
              <a:t>How much time does this algorithm use to solve a problem?</a:t>
            </a:r>
          </a:p>
          <a:p>
            <a:pPr lvl="1"/>
            <a:r>
              <a:rPr lang="en-US" sz="2000" dirty="0"/>
              <a:t>How much computer memory does this algorithm use to solve a problem?</a:t>
            </a:r>
          </a:p>
          <a:p>
            <a:r>
              <a:rPr lang="en-US" sz="2400" dirty="0"/>
              <a:t>When we analyze the time the algorithm uses to solve the problem given input of a particular size, we are studying the </a:t>
            </a:r>
            <a:r>
              <a:rPr lang="en-US" sz="2400" i="1" dirty="0"/>
              <a:t>time complexity </a:t>
            </a:r>
            <a:r>
              <a:rPr lang="en-US" sz="2400" dirty="0"/>
              <a:t>of the algorithm.</a:t>
            </a:r>
          </a:p>
          <a:p>
            <a:r>
              <a:rPr lang="en-US" sz="2400" dirty="0"/>
              <a:t>When we analyze the computer memory the algorithm uses to solve the problem given input of a particular size, we are studying the </a:t>
            </a:r>
            <a:r>
              <a:rPr lang="en-US" sz="2400" i="1" dirty="0"/>
              <a:t>space complexity </a:t>
            </a:r>
            <a:r>
              <a:rPr lang="en-US" sz="2400" dirty="0"/>
              <a:t>of the algorithm.</a:t>
            </a:r>
          </a:p>
        </p:txBody>
      </p:sp>
    </p:spTree>
    <p:extLst>
      <p:ext uri="{BB962C8B-B14F-4D97-AF65-F5344CB8AC3E}">
        <p14:creationId xmlns:p14="http://schemas.microsoft.com/office/powerpoint/2010/main" val="1943620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Complexity of Algorithms</a:t>
            </a:r>
            <a:r>
              <a:rPr lang="en-IN" sz="1500" dirty="0"/>
              <a:t> 2</a:t>
            </a:r>
          </a:p>
        </p:txBody>
      </p:sp>
      <p:sp>
        <p:nvSpPr>
          <p:cNvPr id="3" name="Content Placeholder 2"/>
          <p:cNvSpPr>
            <a:spLocks noGrp="1"/>
          </p:cNvSpPr>
          <p:nvPr>
            <p:ph idx="1"/>
          </p:nvPr>
        </p:nvSpPr>
        <p:spPr/>
        <p:txBody>
          <a:bodyPr/>
          <a:lstStyle/>
          <a:p>
            <a:r>
              <a:rPr lang="en-US" sz="2400" dirty="0"/>
              <a:t>In this course, we focus on time complexity. The space complexity of algorithms is studied in later courses.</a:t>
            </a:r>
          </a:p>
          <a:p>
            <a:r>
              <a:rPr lang="en-US" sz="2400" dirty="0"/>
              <a:t>We will measure time complexity in terms of the number of operations an algorithm uses and we will use big-</a:t>
            </a:r>
            <a:r>
              <a:rPr lang="en-US" sz="2400" i="1" dirty="0"/>
              <a:t>O</a:t>
            </a:r>
            <a:r>
              <a:rPr lang="en-US" sz="2400" dirty="0"/>
              <a:t> and big-Theta notation to estimate the time complexity.</a:t>
            </a:r>
          </a:p>
          <a:p>
            <a:r>
              <a:rPr lang="en-US" sz="2400" dirty="0"/>
              <a:t>We can use this analysis to see whether it is practical to use this algorithm to solve problems with input of a particular size. We can also compare the efficiency of different algorithms for solving the same problem.</a:t>
            </a:r>
          </a:p>
          <a:p>
            <a:r>
              <a:rPr lang="en-US" sz="2400" dirty="0"/>
              <a:t>We ignore implementation details (including the data structures used and both the hardware and software platforms) because it is extremely complicated to consider them.</a:t>
            </a:r>
          </a:p>
        </p:txBody>
      </p:sp>
    </p:spTree>
    <p:extLst>
      <p:ext uri="{BB962C8B-B14F-4D97-AF65-F5344CB8AC3E}">
        <p14:creationId xmlns:p14="http://schemas.microsoft.com/office/powerpoint/2010/main" val="1708131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Complexity</a:t>
            </a:r>
          </a:p>
        </p:txBody>
      </p:sp>
      <p:sp>
        <p:nvSpPr>
          <p:cNvPr id="3" name="Content Placeholder 2"/>
          <p:cNvSpPr>
            <a:spLocks noGrp="1"/>
          </p:cNvSpPr>
          <p:nvPr>
            <p:ph idx="1"/>
          </p:nvPr>
        </p:nvSpPr>
        <p:spPr/>
        <p:txBody>
          <a:bodyPr/>
          <a:lstStyle/>
          <a:p>
            <a:r>
              <a:rPr lang="en-US" sz="2200" dirty="0"/>
              <a:t>To analyze the time complexity of algorithms, we determine the number of operations, such as comparisons and arithmetic operations (addition, multiplication, etc.). We can estimate the time a computer may actually use to solve a problem using the amount of time required to do basic operations. </a:t>
            </a:r>
          </a:p>
          <a:p>
            <a:r>
              <a:rPr lang="en-US" sz="2200" dirty="0"/>
              <a:t>We ignore minor details, such as the “house keeping” aspects of the algorithm.</a:t>
            </a:r>
          </a:p>
          <a:p>
            <a:r>
              <a:rPr lang="en-US" sz="2200" dirty="0"/>
              <a:t>We will focus on the </a:t>
            </a:r>
            <a:r>
              <a:rPr lang="en-US" sz="2200" i="1" dirty="0"/>
              <a:t>worst-case time </a:t>
            </a:r>
            <a:r>
              <a:rPr lang="en-US" sz="2200" dirty="0"/>
              <a:t>complexity of an algorithm. This provides an upper bound on the number of operations an algorithm uses to solve a problem with input of a particular size.</a:t>
            </a:r>
          </a:p>
          <a:p>
            <a:r>
              <a:rPr lang="en-US" sz="2200" dirty="0"/>
              <a:t>It is usually much more difficult to determine the </a:t>
            </a:r>
            <a:r>
              <a:rPr lang="en-US" sz="2200" i="1" dirty="0"/>
              <a:t>average case time complexity </a:t>
            </a:r>
            <a:r>
              <a:rPr lang="en-US" sz="2200" dirty="0"/>
              <a:t>of an algorithm. This is the average number of operations an algorithm uses to solve a problem over all inputs of a particular size.</a:t>
            </a:r>
          </a:p>
        </p:txBody>
      </p:sp>
    </p:spTree>
    <p:extLst>
      <p:ext uri="{BB962C8B-B14F-4D97-AF65-F5344CB8AC3E}">
        <p14:creationId xmlns:p14="http://schemas.microsoft.com/office/powerpoint/2010/main" val="167138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 Analysis of Algorithms</a:t>
            </a:r>
          </a:p>
        </p:txBody>
      </p:sp>
      <p:sp>
        <p:nvSpPr>
          <p:cNvPr id="3" name="Content Placeholder 2"/>
          <p:cNvSpPr>
            <a:spLocks noGrp="1"/>
          </p:cNvSpPr>
          <p:nvPr>
            <p:ph idx="1"/>
          </p:nvPr>
        </p:nvSpPr>
        <p:spPr>
          <a:xfrm>
            <a:off x="457200" y="1295400"/>
            <a:ext cx="8229600" cy="838200"/>
          </a:xfrm>
        </p:spPr>
        <p:txBody>
          <a:bodyPr/>
          <a:lstStyle/>
          <a:p>
            <a:r>
              <a:rPr lang="en-US" sz="2400" b="1" dirty="0"/>
              <a:t>Example</a:t>
            </a:r>
            <a:r>
              <a:rPr lang="en-US" sz="2400" dirty="0"/>
              <a:t>: Describe the time complexity of the algorithm for finding the maximum element in a finite sequence.</a:t>
            </a:r>
            <a:endParaRPr lang="en-IN" sz="2400" dirty="0"/>
          </a:p>
        </p:txBody>
      </p:sp>
      <p:sp>
        <p:nvSpPr>
          <p:cNvPr id="4" name="Content Placeholder 3"/>
          <p:cNvSpPr>
            <a:spLocks noGrp="1"/>
          </p:cNvSpPr>
          <p:nvPr>
            <p:ph idx="13"/>
          </p:nvPr>
        </p:nvSpPr>
        <p:spPr>
          <a:xfrm>
            <a:off x="914400" y="2209800"/>
            <a:ext cx="4114800" cy="16002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800" b="1" dirty="0"/>
              <a:t>procedure</a:t>
            </a:r>
            <a:r>
              <a:rPr lang="en-US" sz="1800" dirty="0"/>
              <a:t> </a:t>
            </a:r>
            <a:r>
              <a:rPr lang="en-US" sz="1800" i="1" dirty="0"/>
              <a:t>max</a:t>
            </a:r>
            <a:r>
              <a:rPr lang="en-US" sz="1800" dirty="0"/>
              <a:t>(</a:t>
            </a:r>
            <a:r>
              <a:rPr lang="en-US" sz="1800" i="1" dirty="0"/>
              <a:t>a</a:t>
            </a:r>
            <a:r>
              <a:rPr lang="en-US" sz="1800" baseline="-25000" dirty="0"/>
              <a:t>1</a:t>
            </a:r>
            <a:r>
              <a:rPr lang="en-US" sz="1800" dirty="0"/>
              <a:t>, </a:t>
            </a:r>
            <a:r>
              <a:rPr lang="en-US" sz="1800" i="1" dirty="0"/>
              <a:t>a</a:t>
            </a:r>
            <a:r>
              <a:rPr lang="en-US" sz="1800" baseline="-25000" dirty="0"/>
              <a:t>2</a:t>
            </a:r>
            <a:r>
              <a:rPr lang="en-US" sz="1800" dirty="0"/>
              <a:t>, …., </a:t>
            </a:r>
            <a:r>
              <a:rPr lang="en-US" sz="1800" i="1" dirty="0"/>
              <a:t>a</a:t>
            </a:r>
            <a:r>
              <a:rPr lang="en-US" sz="1800" baseline="-25000" dirty="0"/>
              <a:t>n</a:t>
            </a:r>
            <a:r>
              <a:rPr lang="en-US" sz="1800" dirty="0"/>
              <a:t>: integers)</a:t>
            </a:r>
          </a:p>
          <a:p>
            <a:pPr marL="274320" lvl="0" indent="-274320" defTabSz="914400">
              <a:spcBef>
                <a:spcPts val="0"/>
              </a:spcBef>
              <a:spcAft>
                <a:spcPts val="300"/>
              </a:spcAft>
              <a:buClr>
                <a:schemeClr val="accent3"/>
              </a:buClr>
              <a:buSzPct val="95000"/>
              <a:defRPr/>
            </a:pPr>
            <a:r>
              <a:rPr lang="en-US" sz="1800" i="1" dirty="0"/>
              <a:t>	max</a:t>
            </a:r>
            <a:r>
              <a:rPr lang="en-US" sz="1800" dirty="0"/>
              <a:t> := </a:t>
            </a:r>
            <a:r>
              <a:rPr lang="en-US" sz="1800" i="1" dirty="0"/>
              <a:t>a</a:t>
            </a:r>
            <a:r>
              <a:rPr lang="en-US" sz="1800" baseline="-25000" dirty="0"/>
              <a:t>1</a:t>
            </a:r>
          </a:p>
          <a:p>
            <a:pPr marL="274320" lvl="0" indent="-274320" defTabSz="914400">
              <a:spcBef>
                <a:spcPts val="0"/>
              </a:spcBef>
              <a:spcAft>
                <a:spcPts val="300"/>
              </a:spcAft>
              <a:buClr>
                <a:schemeClr val="accent3"/>
              </a:buClr>
              <a:buSzPct val="95000"/>
              <a:defRPr/>
            </a:pPr>
            <a:r>
              <a:rPr lang="en-US" sz="1800" b="1" dirty="0"/>
              <a:t>	for</a:t>
            </a:r>
            <a:r>
              <a:rPr lang="en-US" sz="1800" dirty="0"/>
              <a:t> </a:t>
            </a:r>
            <a:r>
              <a:rPr lang="en-US" sz="1800" i="1" dirty="0" err="1"/>
              <a:t>i</a:t>
            </a:r>
            <a:r>
              <a:rPr lang="en-US" sz="1800" dirty="0"/>
              <a:t> := </a:t>
            </a:r>
            <a:r>
              <a:rPr lang="en-US" sz="1800" dirty="0">
                <a:ea typeface="Cambria Math" pitchFamily="18" charset="0"/>
              </a:rPr>
              <a:t>2</a:t>
            </a:r>
            <a:r>
              <a:rPr lang="en-US" sz="1800" dirty="0"/>
              <a:t> to </a:t>
            </a:r>
            <a:r>
              <a:rPr lang="en-US" sz="1800" i="1" dirty="0"/>
              <a:t>n</a:t>
            </a:r>
          </a:p>
          <a:p>
            <a:pPr marL="274320" lvl="0" indent="-274320">
              <a:spcBef>
                <a:spcPts val="0"/>
              </a:spcBef>
              <a:spcAft>
                <a:spcPts val="300"/>
              </a:spcAft>
              <a:buClr>
                <a:schemeClr val="accent3"/>
              </a:buClr>
              <a:buSzPct val="95000"/>
            </a:pPr>
            <a:r>
              <a:rPr lang="en-US" sz="1800" dirty="0"/>
              <a:t>		if </a:t>
            </a:r>
            <a:r>
              <a:rPr lang="en-US" sz="1800" i="1" dirty="0"/>
              <a:t>max</a:t>
            </a:r>
            <a:r>
              <a:rPr lang="en-US" sz="1800" dirty="0"/>
              <a:t> &lt; </a:t>
            </a:r>
            <a:r>
              <a:rPr lang="en-US" sz="1800" i="1" dirty="0" err="1"/>
              <a:t>a</a:t>
            </a:r>
            <a:r>
              <a:rPr lang="en-US" sz="1800" i="1" baseline="-25000" dirty="0" err="1"/>
              <a:t>i</a:t>
            </a:r>
            <a:r>
              <a:rPr lang="en-US" sz="1800" dirty="0"/>
              <a:t> then </a:t>
            </a:r>
            <a:r>
              <a:rPr lang="en-US" sz="1800" i="1" dirty="0"/>
              <a:t>max</a:t>
            </a:r>
            <a:r>
              <a:rPr lang="en-US" sz="1800" dirty="0"/>
              <a:t> := </a:t>
            </a:r>
            <a:r>
              <a:rPr lang="en-US" sz="1800" i="1" dirty="0" err="1"/>
              <a:t>a</a:t>
            </a:r>
            <a:r>
              <a:rPr lang="en-US" sz="1800" i="1" baseline="-25000" dirty="0" err="1"/>
              <a:t>i</a:t>
            </a:r>
            <a:endParaRPr lang="en-US" sz="1800" i="1" baseline="-25000" dirty="0"/>
          </a:p>
          <a:p>
            <a:pPr marL="274320" lvl="0" indent="-274320">
              <a:spcBef>
                <a:spcPts val="0"/>
              </a:spcBef>
              <a:spcAft>
                <a:spcPts val="300"/>
              </a:spcAft>
              <a:buClr>
                <a:schemeClr val="accent3"/>
              </a:buClr>
              <a:buSzPct val="95000"/>
            </a:pPr>
            <a:r>
              <a:rPr lang="en-US" sz="1800" dirty="0"/>
              <a:t>	return </a:t>
            </a:r>
            <a:r>
              <a:rPr lang="en-US" sz="1800" i="1" dirty="0"/>
              <a:t>max</a:t>
            </a:r>
            <a:r>
              <a:rPr lang="en-US" sz="1800" dirty="0"/>
              <a:t>{</a:t>
            </a:r>
            <a:r>
              <a:rPr lang="en-US" sz="1800" i="1" dirty="0"/>
              <a:t>max </a:t>
            </a:r>
            <a:r>
              <a:rPr lang="en-US" sz="1800" dirty="0"/>
              <a:t>is the largest element}</a:t>
            </a:r>
          </a:p>
        </p:txBody>
      </p:sp>
      <p:sp>
        <p:nvSpPr>
          <p:cNvPr id="5" name="Content Placeholder 4"/>
          <p:cNvSpPr>
            <a:spLocks noGrp="1"/>
          </p:cNvSpPr>
          <p:nvPr>
            <p:ph idx="14"/>
          </p:nvPr>
        </p:nvSpPr>
        <p:spPr>
          <a:xfrm>
            <a:off x="457200" y="3886200"/>
            <a:ext cx="8229600" cy="2667000"/>
          </a:xfrm>
        </p:spPr>
        <p:txBody>
          <a:bodyPr/>
          <a:lstStyle/>
          <a:p>
            <a:pPr>
              <a:spcBef>
                <a:spcPts val="300"/>
              </a:spcBef>
            </a:pPr>
            <a:r>
              <a:rPr lang="en-US" sz="2400" b="1" dirty="0"/>
              <a:t>Solution</a:t>
            </a:r>
            <a:r>
              <a:rPr lang="en-US" sz="2400" dirty="0"/>
              <a:t>: Count the number of comparisons.</a:t>
            </a:r>
          </a:p>
          <a:p>
            <a:pPr lvl="1">
              <a:spcBef>
                <a:spcPts val="300"/>
              </a:spcBef>
            </a:pPr>
            <a:r>
              <a:rPr lang="en-US" sz="2000" dirty="0"/>
              <a:t>The </a:t>
            </a:r>
            <a:r>
              <a:rPr lang="en-US" sz="2000" i="1" dirty="0"/>
              <a:t>max</a:t>
            </a:r>
            <a:r>
              <a:rPr lang="en-US" sz="2000" dirty="0"/>
              <a:t> &lt; </a:t>
            </a:r>
            <a:r>
              <a:rPr lang="en-US" sz="2000" i="1" dirty="0" err="1"/>
              <a:t>a</a:t>
            </a:r>
            <a:r>
              <a:rPr lang="en-US" sz="2000" i="1" baseline="-25000" dirty="0" err="1"/>
              <a:t>i</a:t>
            </a:r>
            <a:r>
              <a:rPr lang="en-US" sz="2000" dirty="0"/>
              <a:t> comparison is made </a:t>
            </a:r>
            <a:r>
              <a:rPr lang="en-US" sz="2000" i="1" dirty="0"/>
              <a:t>n</a:t>
            </a:r>
            <a:r>
              <a:rPr lang="en-US" sz="2000" dirty="0"/>
              <a:t> </a:t>
            </a:r>
            <a:r>
              <a:rPr lang="en-US" sz="2000" dirty="0">
                <a:ea typeface="Cambria Math"/>
              </a:rPr>
              <a:t>− 1 times.</a:t>
            </a:r>
          </a:p>
          <a:p>
            <a:pPr lvl="1">
              <a:spcBef>
                <a:spcPts val="300"/>
              </a:spcBef>
            </a:pPr>
            <a:r>
              <a:rPr lang="en-US" sz="2000" dirty="0">
                <a:ea typeface="Cambria Math"/>
              </a:rPr>
              <a:t>Each time </a:t>
            </a:r>
            <a:r>
              <a:rPr lang="en-US" sz="2000" i="1" dirty="0" err="1">
                <a:ea typeface="Cambria Math"/>
              </a:rPr>
              <a:t>i</a:t>
            </a:r>
            <a:r>
              <a:rPr lang="en-US" sz="2000" dirty="0">
                <a:ea typeface="Cambria Math"/>
              </a:rPr>
              <a:t> is incremented, a test is made to see if </a:t>
            </a:r>
            <a:r>
              <a:rPr lang="en-US" sz="2000" i="1" dirty="0" err="1">
                <a:ea typeface="Cambria Math"/>
              </a:rPr>
              <a:t>i</a:t>
            </a:r>
            <a:r>
              <a:rPr lang="en-US" sz="2000" dirty="0">
                <a:ea typeface="Cambria Math"/>
              </a:rPr>
              <a:t> ≤ </a:t>
            </a:r>
            <a:r>
              <a:rPr lang="en-US" sz="2000" i="1" dirty="0">
                <a:ea typeface="Cambria Math"/>
              </a:rPr>
              <a:t>n.</a:t>
            </a:r>
          </a:p>
          <a:p>
            <a:pPr lvl="1">
              <a:spcBef>
                <a:spcPts val="300"/>
              </a:spcBef>
            </a:pPr>
            <a:r>
              <a:rPr lang="en-US" sz="2000" dirty="0">
                <a:ea typeface="Cambria Math"/>
              </a:rPr>
              <a:t>One last comparison determines that</a:t>
            </a:r>
            <a:r>
              <a:rPr lang="en-US" sz="2000" i="1" dirty="0">
                <a:ea typeface="Cambria Math"/>
              </a:rPr>
              <a:t> </a:t>
            </a:r>
            <a:r>
              <a:rPr lang="en-US" sz="2000" i="1" dirty="0" err="1">
                <a:ea typeface="Cambria Math"/>
              </a:rPr>
              <a:t>i</a:t>
            </a:r>
            <a:r>
              <a:rPr lang="en-US" sz="2000" i="1" dirty="0">
                <a:ea typeface="Cambria Math"/>
              </a:rPr>
              <a:t> &gt; n</a:t>
            </a:r>
            <a:r>
              <a:rPr lang="en-US" sz="2000" dirty="0">
                <a:ea typeface="Cambria Math"/>
              </a:rPr>
              <a:t>.</a:t>
            </a:r>
            <a:r>
              <a:rPr lang="en-US" sz="2000" dirty="0"/>
              <a:t>               </a:t>
            </a:r>
          </a:p>
          <a:p>
            <a:pPr lvl="1">
              <a:spcBef>
                <a:spcPts val="300"/>
              </a:spcBef>
            </a:pPr>
            <a:r>
              <a:rPr lang="en-US" sz="2000" dirty="0">
                <a:ea typeface="Cambria Math" pitchFamily="18" charset="0"/>
              </a:rPr>
              <a:t>Exactly 2</a:t>
            </a:r>
            <a:r>
              <a:rPr lang="en-US" sz="2000" dirty="0"/>
              <a:t>(</a:t>
            </a:r>
            <a:r>
              <a:rPr lang="en-US" sz="2000" i="1" dirty="0"/>
              <a:t>n</a:t>
            </a:r>
            <a:r>
              <a:rPr lang="en-US" sz="2000" dirty="0"/>
              <a:t> </a:t>
            </a:r>
            <a:r>
              <a:rPr lang="en-US" sz="2000" dirty="0">
                <a:ea typeface="Cambria Math"/>
              </a:rPr>
              <a:t>− 1) + 1 = 2</a:t>
            </a:r>
            <a:r>
              <a:rPr lang="en-US" sz="2000" i="1" dirty="0">
                <a:ea typeface="Cambria Math"/>
              </a:rPr>
              <a:t>n</a:t>
            </a:r>
            <a:r>
              <a:rPr lang="en-US" sz="2000" dirty="0">
                <a:ea typeface="Cambria Math"/>
              </a:rPr>
              <a:t> − 1 comparisons are made.</a:t>
            </a:r>
          </a:p>
          <a:p>
            <a:pPr>
              <a:spcBef>
                <a:spcPts val="300"/>
              </a:spcBef>
            </a:pPr>
            <a:r>
              <a:rPr lang="en-US" sz="2800" dirty="0">
                <a:ea typeface="Cambria Math"/>
              </a:rPr>
              <a:t> </a:t>
            </a:r>
            <a:r>
              <a:rPr lang="en-US" sz="2400" dirty="0">
                <a:ea typeface="Cambria Math"/>
              </a:rPr>
              <a:t>Hence, the time complexity of the algorithm is </a:t>
            </a:r>
            <a:r>
              <a:rPr lang="en-US" sz="2400" dirty="0"/>
              <a:t>Θ(</a:t>
            </a:r>
            <a:r>
              <a:rPr lang="en-US" sz="2400" i="1" dirty="0"/>
              <a:t>n</a:t>
            </a:r>
            <a:r>
              <a:rPr lang="en-US" sz="2400" dirty="0"/>
              <a:t>).</a:t>
            </a:r>
          </a:p>
        </p:txBody>
      </p:sp>
    </p:spTree>
    <p:extLst>
      <p:ext uri="{BB962C8B-B14F-4D97-AF65-F5344CB8AC3E}">
        <p14:creationId xmlns:p14="http://schemas.microsoft.com/office/powerpoint/2010/main" val="630973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Worst-Case Complexity of Linear Search</a:t>
            </a:r>
          </a:p>
        </p:txBody>
      </p:sp>
      <p:sp>
        <p:nvSpPr>
          <p:cNvPr id="3" name="Content Placeholder 2"/>
          <p:cNvSpPr>
            <a:spLocks noGrp="1"/>
          </p:cNvSpPr>
          <p:nvPr>
            <p:ph idx="1"/>
          </p:nvPr>
        </p:nvSpPr>
        <p:spPr>
          <a:xfrm>
            <a:off x="457200" y="1295400"/>
            <a:ext cx="8229600" cy="381000"/>
          </a:xfrm>
        </p:spPr>
        <p:txBody>
          <a:bodyPr/>
          <a:lstStyle/>
          <a:p>
            <a:r>
              <a:rPr lang="en-US" sz="2000" b="1" dirty="0"/>
              <a:t>Example</a:t>
            </a:r>
            <a:r>
              <a:rPr lang="en-US" sz="2000" dirty="0"/>
              <a:t>: Determine the time complexity of the linear search algorithm.</a:t>
            </a:r>
          </a:p>
        </p:txBody>
      </p:sp>
      <p:sp>
        <p:nvSpPr>
          <p:cNvPr id="4" name="Content Placeholder 3"/>
          <p:cNvSpPr>
            <a:spLocks noGrp="1"/>
          </p:cNvSpPr>
          <p:nvPr>
            <p:ph idx="13"/>
          </p:nvPr>
        </p:nvSpPr>
        <p:spPr>
          <a:xfrm>
            <a:off x="609600" y="1780310"/>
            <a:ext cx="7704000" cy="22860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600" b="1" dirty="0"/>
              <a:t>procedure</a:t>
            </a:r>
            <a:r>
              <a:rPr lang="en-US" sz="1600" dirty="0"/>
              <a:t> </a:t>
            </a:r>
            <a:r>
              <a:rPr lang="en-US" sz="1600" i="1" dirty="0"/>
              <a:t>linear search</a:t>
            </a:r>
            <a:r>
              <a:rPr lang="en-US" sz="1600" dirty="0"/>
              <a:t>(</a:t>
            </a:r>
            <a:r>
              <a:rPr lang="en-US" sz="1600" i="1" dirty="0" err="1"/>
              <a:t>x</a:t>
            </a:r>
            <a:r>
              <a:rPr lang="en-US" sz="1600" dirty="0" err="1"/>
              <a:t>:integer</a:t>
            </a:r>
            <a:r>
              <a:rPr lang="en-US" sz="1600" dirty="0"/>
              <a:t>,</a:t>
            </a:r>
          </a:p>
          <a:p>
            <a:pPr marL="274320" lvl="0" indent="-274320" defTabSz="914400">
              <a:spcBef>
                <a:spcPts val="0"/>
              </a:spcBef>
              <a:spcAft>
                <a:spcPts val="300"/>
              </a:spcAft>
              <a:buClr>
                <a:schemeClr val="accent3"/>
              </a:buClr>
              <a:buSzPct val="95000"/>
              <a:defRPr/>
            </a:pPr>
            <a:r>
              <a:rPr lang="en-US" sz="1600" i="1" dirty="0"/>
              <a:t>		a</a:t>
            </a:r>
            <a:r>
              <a:rPr lang="en-US" sz="1600" baseline="-25000" dirty="0"/>
              <a:t>1</a:t>
            </a:r>
            <a:r>
              <a:rPr lang="en-US" sz="1600" dirty="0"/>
              <a:t>, </a:t>
            </a:r>
            <a:r>
              <a:rPr lang="en-US" sz="1600" i="1" dirty="0"/>
              <a:t>a</a:t>
            </a:r>
            <a:r>
              <a:rPr lang="en-US" sz="1600" baseline="-25000" dirty="0"/>
              <a:t>2</a:t>
            </a:r>
            <a:r>
              <a:rPr lang="en-US" sz="1600" dirty="0"/>
              <a:t>, …,</a:t>
            </a:r>
            <a:r>
              <a:rPr lang="en-US" sz="1600" i="1" dirty="0"/>
              <a:t>a</a:t>
            </a:r>
            <a:r>
              <a:rPr lang="en-US" sz="1600" i="1" baseline="-25000" dirty="0"/>
              <a:t>n</a:t>
            </a:r>
            <a:r>
              <a:rPr lang="en-US" sz="1600" dirty="0"/>
              <a:t>: distinct integers)</a:t>
            </a:r>
          </a:p>
          <a:p>
            <a:pPr marL="274320" lvl="0" indent="-274320" defTabSz="914400">
              <a:spcBef>
                <a:spcPts val="0"/>
              </a:spcBef>
              <a:spcAft>
                <a:spcPts val="300"/>
              </a:spcAft>
              <a:buClr>
                <a:schemeClr val="accent3"/>
              </a:buClr>
              <a:buSzPct val="95000"/>
              <a:defRPr/>
            </a:pPr>
            <a:r>
              <a:rPr lang="en-US" sz="1600" i="1" dirty="0" err="1"/>
              <a:t>i</a:t>
            </a:r>
            <a:r>
              <a:rPr lang="en-US" sz="1600" dirty="0"/>
              <a:t> := </a:t>
            </a:r>
            <a:r>
              <a:rPr lang="en-US" sz="1600" dirty="0">
                <a:ea typeface="Cambria Math" pitchFamily="18" charset="0"/>
              </a:rPr>
              <a:t>1</a:t>
            </a:r>
          </a:p>
          <a:p>
            <a:pPr marL="274320" lvl="0" indent="-274320" defTabSz="914400">
              <a:spcBef>
                <a:spcPts val="0"/>
              </a:spcBef>
              <a:spcAft>
                <a:spcPts val="300"/>
              </a:spcAft>
              <a:buClr>
                <a:schemeClr val="accent3"/>
              </a:buClr>
              <a:buSzPct val="95000"/>
              <a:defRPr/>
            </a:pPr>
            <a:r>
              <a:rPr lang="en-US" sz="1600" b="1" dirty="0"/>
              <a:t>while</a:t>
            </a:r>
            <a:r>
              <a:rPr lang="en-US" sz="1600" dirty="0"/>
              <a:t> (</a:t>
            </a:r>
            <a:r>
              <a:rPr lang="en-US" sz="1600" i="1" dirty="0" err="1"/>
              <a:t>i</a:t>
            </a:r>
            <a:r>
              <a:rPr lang="en-US" sz="1600" dirty="0"/>
              <a:t> </a:t>
            </a:r>
            <a:r>
              <a:rPr lang="en-US" sz="1600" dirty="0">
                <a:ea typeface="Cambria Math"/>
              </a:rPr>
              <a:t>≤</a:t>
            </a:r>
            <a:r>
              <a:rPr lang="en-US" sz="1600" dirty="0"/>
              <a:t> </a:t>
            </a:r>
            <a:r>
              <a:rPr lang="en-US" sz="1600" i="1" dirty="0"/>
              <a:t>n</a:t>
            </a:r>
            <a:r>
              <a:rPr lang="en-US" sz="1600" dirty="0"/>
              <a:t> and </a:t>
            </a:r>
            <a:r>
              <a:rPr lang="en-US" sz="1600" i="1" dirty="0"/>
              <a:t>x</a:t>
            </a:r>
            <a:r>
              <a:rPr lang="en-US" sz="1600" dirty="0"/>
              <a:t> ≠ </a:t>
            </a:r>
            <a:r>
              <a:rPr lang="en-US" sz="1600" i="1" dirty="0" err="1"/>
              <a:t>a</a:t>
            </a:r>
            <a:r>
              <a:rPr lang="en-US" sz="1600" i="1" baseline="-25000" dirty="0" err="1"/>
              <a:t>i</a:t>
            </a:r>
            <a:r>
              <a:rPr lang="en-US" sz="1600" dirty="0"/>
              <a:t>)</a:t>
            </a:r>
          </a:p>
          <a:p>
            <a:pPr marL="274320" lvl="0" indent="-274320" defTabSz="914400">
              <a:spcBef>
                <a:spcPts val="0"/>
              </a:spcBef>
              <a:spcAft>
                <a:spcPts val="300"/>
              </a:spcAft>
              <a:buClr>
                <a:schemeClr val="accent3"/>
              </a:buClr>
              <a:buSzPct val="95000"/>
              <a:defRPr/>
            </a:pPr>
            <a:r>
              <a:rPr lang="en-US" sz="1600" i="1" dirty="0"/>
              <a:t>	</a:t>
            </a:r>
            <a:r>
              <a:rPr lang="en-US" sz="1600" i="1" dirty="0" err="1"/>
              <a:t>i</a:t>
            </a:r>
            <a:r>
              <a:rPr lang="en-US" sz="1600" dirty="0"/>
              <a:t> := </a:t>
            </a:r>
            <a:r>
              <a:rPr lang="en-US" sz="1600" i="1" dirty="0" err="1"/>
              <a:t>i</a:t>
            </a:r>
            <a:r>
              <a:rPr lang="en-US" sz="1600" dirty="0"/>
              <a:t> + </a:t>
            </a:r>
            <a:r>
              <a:rPr lang="en-US" sz="1600" dirty="0">
                <a:ea typeface="Cambria Math" pitchFamily="18" charset="0"/>
              </a:rPr>
              <a:t>1</a:t>
            </a:r>
          </a:p>
          <a:p>
            <a:pPr marL="274320" lvl="0" indent="-274320">
              <a:spcBef>
                <a:spcPts val="0"/>
              </a:spcBef>
              <a:spcAft>
                <a:spcPts val="300"/>
              </a:spcAft>
              <a:buClr>
                <a:schemeClr val="accent3"/>
              </a:buClr>
              <a:buSzPct val="95000"/>
            </a:pPr>
            <a:r>
              <a:rPr lang="en-US" sz="1600" b="1" dirty="0"/>
              <a:t>if</a:t>
            </a:r>
            <a:r>
              <a:rPr lang="en-US" sz="1600" dirty="0"/>
              <a:t> </a:t>
            </a:r>
            <a:r>
              <a:rPr lang="en-US" sz="1600" i="1" dirty="0" err="1"/>
              <a:t>i</a:t>
            </a:r>
            <a:r>
              <a:rPr lang="en-US" sz="1600" dirty="0"/>
              <a:t> </a:t>
            </a:r>
            <a:r>
              <a:rPr lang="en-US" sz="1600" dirty="0">
                <a:ea typeface="Cambria Math"/>
              </a:rPr>
              <a:t>≤</a:t>
            </a:r>
            <a:r>
              <a:rPr lang="en-US" sz="1600" dirty="0"/>
              <a:t> </a:t>
            </a:r>
            <a:r>
              <a:rPr lang="en-US" sz="1600" i="1" dirty="0"/>
              <a:t>n</a:t>
            </a:r>
            <a:r>
              <a:rPr lang="en-US" sz="1600" dirty="0"/>
              <a:t> </a:t>
            </a:r>
            <a:r>
              <a:rPr lang="en-US" sz="1600" b="1" dirty="0"/>
              <a:t>then</a:t>
            </a:r>
            <a:r>
              <a:rPr lang="en-US" sz="1600" dirty="0"/>
              <a:t> </a:t>
            </a:r>
            <a:r>
              <a:rPr lang="en-US" sz="1600" i="1" dirty="0"/>
              <a:t>location</a:t>
            </a:r>
            <a:r>
              <a:rPr lang="en-US" sz="1600" dirty="0"/>
              <a:t> := </a:t>
            </a:r>
            <a:r>
              <a:rPr lang="en-US" sz="1600" i="1" dirty="0" err="1"/>
              <a:t>i</a:t>
            </a:r>
            <a:endParaRPr lang="en-US" sz="1600" i="1" dirty="0"/>
          </a:p>
          <a:p>
            <a:pPr marL="274320" lvl="0" indent="-274320" defTabSz="914400">
              <a:spcBef>
                <a:spcPts val="0"/>
              </a:spcBef>
              <a:spcAft>
                <a:spcPts val="300"/>
              </a:spcAft>
              <a:buClr>
                <a:schemeClr val="accent3"/>
              </a:buClr>
              <a:buSzPct val="95000"/>
              <a:defRPr/>
            </a:pPr>
            <a:r>
              <a:rPr lang="en-US" sz="1600" b="1" dirty="0"/>
              <a:t>else</a:t>
            </a:r>
            <a:r>
              <a:rPr lang="en-US" sz="1600" dirty="0"/>
              <a:t> </a:t>
            </a:r>
            <a:r>
              <a:rPr lang="en-US" sz="1600" i="1" dirty="0"/>
              <a:t>location</a:t>
            </a:r>
            <a:r>
              <a:rPr lang="en-US" sz="1600" dirty="0"/>
              <a:t> := </a:t>
            </a:r>
            <a:r>
              <a:rPr lang="en-US" sz="1600" dirty="0">
                <a:ea typeface="Cambria Math" pitchFamily="18" charset="0"/>
              </a:rPr>
              <a:t>0</a:t>
            </a:r>
          </a:p>
          <a:p>
            <a:pPr marL="274320" lvl="0" indent="-274320" defTabSz="914400">
              <a:spcBef>
                <a:spcPts val="0"/>
              </a:spcBef>
              <a:spcAft>
                <a:spcPts val="300"/>
              </a:spcAft>
              <a:buClr>
                <a:schemeClr val="accent3"/>
              </a:buClr>
              <a:buSzPct val="95000"/>
              <a:defRPr/>
            </a:pPr>
            <a:r>
              <a:rPr lang="en-US" sz="1600" b="1" dirty="0"/>
              <a:t>return</a:t>
            </a:r>
            <a:r>
              <a:rPr lang="en-US" sz="1600" dirty="0"/>
              <a:t> </a:t>
            </a:r>
            <a:r>
              <a:rPr lang="en-US" sz="1600" i="1" dirty="0"/>
              <a:t>location</a:t>
            </a:r>
            <a:r>
              <a:rPr lang="en-US" sz="1600" dirty="0"/>
              <a:t>{</a:t>
            </a:r>
            <a:r>
              <a:rPr lang="en-US" sz="1600" i="1" dirty="0"/>
              <a:t>location</a:t>
            </a:r>
            <a:r>
              <a:rPr lang="en-US" sz="1600" dirty="0"/>
              <a:t> is the subscript of the term that equals </a:t>
            </a:r>
            <a:r>
              <a:rPr lang="en-US" sz="1600" i="1" dirty="0"/>
              <a:t>x</a:t>
            </a:r>
            <a:r>
              <a:rPr lang="en-US" sz="1600" dirty="0"/>
              <a:t>, or is </a:t>
            </a:r>
            <a:r>
              <a:rPr lang="en-US" sz="1600" dirty="0">
                <a:ea typeface="Cambria Math" pitchFamily="18" charset="0"/>
              </a:rPr>
              <a:t>0</a:t>
            </a:r>
            <a:r>
              <a:rPr lang="en-US" sz="1600" dirty="0"/>
              <a:t> if </a:t>
            </a:r>
            <a:r>
              <a:rPr lang="en-US" sz="1600" i="1" dirty="0"/>
              <a:t>x</a:t>
            </a:r>
            <a:r>
              <a:rPr lang="en-US" sz="1600" dirty="0"/>
              <a:t> is not found}</a:t>
            </a:r>
            <a:endParaRPr lang="en-US" sz="1600" i="1" dirty="0"/>
          </a:p>
        </p:txBody>
      </p:sp>
      <p:sp>
        <p:nvSpPr>
          <p:cNvPr id="5" name="Content Placeholder 4"/>
          <p:cNvSpPr>
            <a:spLocks noGrp="1"/>
          </p:cNvSpPr>
          <p:nvPr>
            <p:ph idx="14"/>
          </p:nvPr>
        </p:nvSpPr>
        <p:spPr>
          <a:xfrm>
            <a:off x="457200" y="4148128"/>
            <a:ext cx="8388000" cy="2412000"/>
          </a:xfrm>
        </p:spPr>
        <p:txBody>
          <a:bodyPr/>
          <a:lstStyle/>
          <a:p>
            <a:pPr>
              <a:spcBef>
                <a:spcPts val="0"/>
              </a:spcBef>
            </a:pPr>
            <a:r>
              <a:rPr lang="en-US" sz="2000" b="1" dirty="0"/>
              <a:t>Solution</a:t>
            </a:r>
            <a:r>
              <a:rPr lang="en-US" sz="2000" dirty="0"/>
              <a:t>: Count the number of comparisons.</a:t>
            </a:r>
          </a:p>
          <a:p>
            <a:pPr lvl="1">
              <a:spcBef>
                <a:spcPts val="0"/>
              </a:spcBef>
            </a:pPr>
            <a:r>
              <a:rPr lang="en-US" sz="1800" dirty="0"/>
              <a:t> At each step two comparisons are made; </a:t>
            </a:r>
            <a:r>
              <a:rPr lang="en-US" sz="1800" i="1" dirty="0" err="1"/>
              <a:t>i</a:t>
            </a:r>
            <a:r>
              <a:rPr lang="en-US" sz="1800" dirty="0"/>
              <a:t> </a:t>
            </a:r>
            <a:r>
              <a:rPr lang="en-US" sz="1800" dirty="0">
                <a:ea typeface="Cambria Math"/>
              </a:rPr>
              <a:t>≤</a:t>
            </a:r>
            <a:r>
              <a:rPr lang="en-US" sz="1800" dirty="0"/>
              <a:t> </a:t>
            </a:r>
            <a:r>
              <a:rPr lang="en-US" sz="1800" i="1" dirty="0"/>
              <a:t>n</a:t>
            </a:r>
            <a:r>
              <a:rPr lang="en-US" sz="1800" dirty="0"/>
              <a:t> and </a:t>
            </a:r>
            <a:r>
              <a:rPr lang="en-US" sz="1800" i="1" dirty="0"/>
              <a:t>x</a:t>
            </a:r>
            <a:r>
              <a:rPr lang="en-US" sz="1800" dirty="0"/>
              <a:t> ≠ </a:t>
            </a:r>
            <a:r>
              <a:rPr lang="en-US" sz="1800" i="1" dirty="0" err="1"/>
              <a:t>a</a:t>
            </a:r>
            <a:r>
              <a:rPr lang="en-US" sz="1800" i="1" baseline="-25000" dirty="0" err="1"/>
              <a:t>i</a:t>
            </a:r>
            <a:r>
              <a:rPr lang="en-US" sz="1800" i="1" baseline="-25000" dirty="0"/>
              <a:t> </a:t>
            </a:r>
            <a:r>
              <a:rPr lang="en-US" sz="1800" i="1" dirty="0"/>
              <a:t>.</a:t>
            </a:r>
          </a:p>
          <a:p>
            <a:pPr lvl="1">
              <a:spcBef>
                <a:spcPts val="0"/>
              </a:spcBef>
            </a:pPr>
            <a:r>
              <a:rPr lang="en-US" sz="1800" i="1" dirty="0"/>
              <a:t> </a:t>
            </a:r>
            <a:r>
              <a:rPr lang="en-US" sz="1800" dirty="0"/>
              <a:t>To end the loop, one comparison </a:t>
            </a:r>
            <a:r>
              <a:rPr lang="en-US" sz="1800" i="1" dirty="0" err="1"/>
              <a:t>i</a:t>
            </a:r>
            <a:r>
              <a:rPr lang="en-US" sz="1800" dirty="0"/>
              <a:t> </a:t>
            </a:r>
            <a:r>
              <a:rPr lang="en-US" sz="1800" dirty="0">
                <a:ea typeface="Cambria Math"/>
              </a:rPr>
              <a:t>≤</a:t>
            </a:r>
            <a:r>
              <a:rPr lang="en-US" sz="1800" dirty="0"/>
              <a:t> </a:t>
            </a:r>
            <a:r>
              <a:rPr lang="en-US" sz="1800" i="1" dirty="0"/>
              <a:t>n</a:t>
            </a:r>
            <a:r>
              <a:rPr lang="en-US" sz="1800" dirty="0"/>
              <a:t> is made.</a:t>
            </a:r>
          </a:p>
          <a:p>
            <a:pPr lvl="1">
              <a:spcBef>
                <a:spcPts val="0"/>
              </a:spcBef>
            </a:pPr>
            <a:r>
              <a:rPr lang="en-US" sz="1800" dirty="0"/>
              <a:t> After the loop, one more</a:t>
            </a:r>
            <a:r>
              <a:rPr lang="en-US" sz="1800" i="1" dirty="0"/>
              <a:t> </a:t>
            </a:r>
            <a:r>
              <a:rPr lang="en-US" sz="1800" i="1" dirty="0" err="1"/>
              <a:t>i</a:t>
            </a:r>
            <a:r>
              <a:rPr lang="en-US" sz="1800" dirty="0"/>
              <a:t> </a:t>
            </a:r>
            <a:r>
              <a:rPr lang="en-US" sz="1800" dirty="0">
                <a:ea typeface="Cambria Math"/>
              </a:rPr>
              <a:t>≤</a:t>
            </a:r>
            <a:r>
              <a:rPr lang="en-US" sz="1800" dirty="0"/>
              <a:t> </a:t>
            </a:r>
            <a:r>
              <a:rPr lang="en-US" sz="1800" i="1" dirty="0"/>
              <a:t>n</a:t>
            </a:r>
            <a:r>
              <a:rPr lang="en-US" sz="1800" dirty="0"/>
              <a:t> comparison is made. </a:t>
            </a:r>
          </a:p>
          <a:p>
            <a:pPr>
              <a:spcBef>
                <a:spcPts val="0"/>
              </a:spcBef>
            </a:pPr>
            <a:r>
              <a:rPr lang="en-US" sz="2000" dirty="0"/>
              <a:t>If </a:t>
            </a:r>
            <a:r>
              <a:rPr lang="en-US" sz="2000" i="1" dirty="0"/>
              <a:t>x</a:t>
            </a:r>
            <a:r>
              <a:rPr lang="en-US" sz="2000" dirty="0"/>
              <a:t> = </a:t>
            </a:r>
            <a:r>
              <a:rPr lang="en-US" sz="2000" i="1" dirty="0" err="1"/>
              <a:t>a</a:t>
            </a:r>
            <a:r>
              <a:rPr lang="en-US" sz="2000" i="1" baseline="-25000" dirty="0" err="1"/>
              <a:t>i</a:t>
            </a:r>
            <a:r>
              <a:rPr lang="en-US" sz="2000" i="1" baseline="-25000" dirty="0"/>
              <a:t> </a:t>
            </a:r>
            <a:r>
              <a:rPr lang="en-US" sz="2000" i="1" dirty="0"/>
              <a:t>, </a:t>
            </a:r>
            <a:r>
              <a:rPr lang="en-US" sz="2000" dirty="0">
                <a:ea typeface="Cambria Math" pitchFamily="18" charset="0"/>
              </a:rPr>
              <a:t>2</a:t>
            </a:r>
            <a:r>
              <a:rPr lang="en-US" sz="2000" i="1" dirty="0"/>
              <a:t>i</a:t>
            </a:r>
            <a:r>
              <a:rPr lang="en-US" sz="2000" dirty="0"/>
              <a:t> + </a:t>
            </a:r>
            <a:r>
              <a:rPr lang="en-US" sz="2000" dirty="0">
                <a:ea typeface="Cambria Math" pitchFamily="18" charset="0"/>
              </a:rPr>
              <a:t>1</a:t>
            </a:r>
            <a:r>
              <a:rPr lang="en-US" sz="2000" dirty="0"/>
              <a:t> comparisons are used. If </a:t>
            </a:r>
            <a:r>
              <a:rPr lang="en-US" sz="2000" i="1" dirty="0"/>
              <a:t>x</a:t>
            </a:r>
            <a:r>
              <a:rPr lang="en-US" sz="2000" dirty="0"/>
              <a:t> is not on the list, </a:t>
            </a:r>
            <a:r>
              <a:rPr lang="en-US" sz="2000" dirty="0">
                <a:ea typeface="Cambria Math" pitchFamily="18" charset="0"/>
              </a:rPr>
              <a:t>2</a:t>
            </a:r>
            <a:r>
              <a:rPr lang="en-US" sz="2000" i="1" dirty="0"/>
              <a:t>n</a:t>
            </a:r>
            <a:r>
              <a:rPr lang="en-US" sz="2000" dirty="0"/>
              <a:t> + </a:t>
            </a:r>
            <a:r>
              <a:rPr lang="en-US" sz="2000" dirty="0">
                <a:ea typeface="Cambria Math" pitchFamily="18" charset="0"/>
              </a:rPr>
              <a:t>1 comparisons are made and </a:t>
            </a:r>
            <a:r>
              <a:rPr lang="en-US" sz="2000" dirty="0"/>
              <a:t>then an additional comparison is used to exit the loop. So, in the worst case </a:t>
            </a:r>
            <a:r>
              <a:rPr lang="en-US" sz="2000" dirty="0">
                <a:ea typeface="Cambria Math" pitchFamily="18" charset="0"/>
              </a:rPr>
              <a:t>2</a:t>
            </a:r>
            <a:r>
              <a:rPr lang="en-US" sz="2000" i="1" dirty="0"/>
              <a:t>n</a:t>
            </a:r>
            <a:r>
              <a:rPr lang="en-US" sz="2000" dirty="0"/>
              <a:t> + </a:t>
            </a:r>
            <a:r>
              <a:rPr lang="en-US" sz="2000" dirty="0">
                <a:ea typeface="Cambria Math" pitchFamily="18" charset="0"/>
              </a:rPr>
              <a:t>2 comparisons are made.</a:t>
            </a:r>
            <a:r>
              <a:rPr lang="en-US" sz="2000" dirty="0"/>
              <a:t> Hence, the complexity is Θ(</a:t>
            </a:r>
            <a:r>
              <a:rPr lang="en-US" sz="2000" i="1" dirty="0"/>
              <a:t>n</a:t>
            </a:r>
            <a:r>
              <a:rPr lang="en-US" sz="2000" dirty="0"/>
              <a:t>).</a:t>
            </a:r>
          </a:p>
        </p:txBody>
      </p:sp>
    </p:spTree>
    <p:extLst>
      <p:ext uri="{BB962C8B-B14F-4D97-AF65-F5344CB8AC3E}">
        <p14:creationId xmlns:p14="http://schemas.microsoft.com/office/powerpoint/2010/main" val="1647226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Average-Case Complexity of Linear Search</a:t>
            </a:r>
          </a:p>
        </p:txBody>
      </p:sp>
      <p:sp>
        <p:nvSpPr>
          <p:cNvPr id="3" name="Content Placeholder 2"/>
          <p:cNvSpPr>
            <a:spLocks noGrp="1"/>
          </p:cNvSpPr>
          <p:nvPr>
            <p:ph idx="1"/>
          </p:nvPr>
        </p:nvSpPr>
        <p:spPr/>
        <p:txBody>
          <a:bodyPr/>
          <a:lstStyle/>
          <a:p>
            <a:pPr>
              <a:spcBef>
                <a:spcPts val="600"/>
              </a:spcBef>
            </a:pPr>
            <a:r>
              <a:rPr lang="en-US" sz="2400" b="1" dirty="0"/>
              <a:t>Example</a:t>
            </a:r>
            <a:r>
              <a:rPr lang="en-US" sz="2400" dirty="0"/>
              <a:t>: Describe the average case performance of the linear search algorithm. (Although usually it is very difficult to determine average-case complexity, it is easy for linear search.)</a:t>
            </a:r>
          </a:p>
          <a:p>
            <a:pPr>
              <a:spcBef>
                <a:spcPts val="600"/>
              </a:spcBef>
            </a:pPr>
            <a:r>
              <a:rPr lang="en-US" sz="2400" b="1" dirty="0"/>
              <a:t>Solution</a:t>
            </a:r>
            <a:r>
              <a:rPr lang="en-US" sz="2400" dirty="0"/>
              <a:t>: Assume the element is in the list and that the possible positions are equally likely. By the argument on the previous slide, if </a:t>
            </a:r>
            <a:r>
              <a:rPr lang="en-US" sz="2400" i="1" dirty="0"/>
              <a:t>x</a:t>
            </a:r>
            <a:r>
              <a:rPr lang="en-US" sz="2400" dirty="0"/>
              <a:t> = </a:t>
            </a:r>
            <a:r>
              <a:rPr lang="en-US" sz="2400" i="1" dirty="0" err="1"/>
              <a:t>a</a:t>
            </a:r>
            <a:r>
              <a:rPr lang="en-US" sz="2400" i="1" baseline="-25000" dirty="0" err="1"/>
              <a:t>i</a:t>
            </a:r>
            <a:r>
              <a:rPr lang="en-US" sz="2400" i="1" baseline="-25000" dirty="0"/>
              <a:t> </a:t>
            </a:r>
            <a:r>
              <a:rPr lang="en-US" sz="2400" i="1" dirty="0"/>
              <a:t>, </a:t>
            </a:r>
            <a:r>
              <a:rPr lang="en-US" sz="2400" dirty="0"/>
              <a:t>the number of comparisons is </a:t>
            </a:r>
            <a:r>
              <a:rPr lang="en-US" sz="2400" dirty="0">
                <a:ea typeface="Cambria Math" pitchFamily="18" charset="0"/>
              </a:rPr>
              <a:t>2</a:t>
            </a:r>
            <a:r>
              <a:rPr lang="en-US" sz="2400" i="1" dirty="0"/>
              <a:t>i</a:t>
            </a:r>
            <a:r>
              <a:rPr lang="en-US" sz="2400" dirty="0"/>
              <a:t> + </a:t>
            </a:r>
            <a:r>
              <a:rPr lang="en-US" sz="2400" dirty="0">
                <a:ea typeface="Cambria Math" pitchFamily="18" charset="0"/>
              </a:rPr>
              <a:t>1.</a:t>
            </a:r>
          </a:p>
        </p:txBody>
      </p:sp>
      <p:graphicFrame>
        <p:nvGraphicFramePr>
          <p:cNvPr id="7" name="Object 3"/>
          <p:cNvGraphicFramePr>
            <a:graphicFrameLocks noChangeAspect="1"/>
          </p:cNvGraphicFramePr>
          <p:nvPr>
            <p:extLst>
              <p:ext uri="{D42A27DB-BD31-4B8C-83A1-F6EECF244321}">
                <p14:modId xmlns:p14="http://schemas.microsoft.com/office/powerpoint/2010/main" val="1276551757"/>
              </p:ext>
            </p:extLst>
          </p:nvPr>
        </p:nvGraphicFramePr>
        <p:xfrm>
          <a:off x="761382" y="3852012"/>
          <a:ext cx="7621236" cy="1100988"/>
        </p:xfrm>
        <a:graphic>
          <a:graphicData uri="http://schemas.openxmlformats.org/presentationml/2006/ole">
            <mc:AlternateContent xmlns:mc="http://schemas.openxmlformats.org/markup-compatibility/2006">
              <mc:Choice xmlns:v="urn:schemas-microsoft-com:vml" Requires="v">
                <p:oleObj spid="_x0000_s120960" name="Equation" r:id="rId3" imgW="4483080" imgH="647640" progId="Equation.DSMT4">
                  <p:embed/>
                </p:oleObj>
              </mc:Choice>
              <mc:Fallback>
                <p:oleObj name="Equation" r:id="rId3" imgW="4483080" imgH="647640" progId="Equation.DSMT4">
                  <p:embed/>
                  <p:pic>
                    <p:nvPicPr>
                      <p:cNvPr id="0" name=""/>
                      <p:cNvPicPr/>
                      <p:nvPr/>
                    </p:nvPicPr>
                    <p:blipFill>
                      <a:blip r:embed="rId4"/>
                      <a:stretch>
                        <a:fillRect/>
                      </a:stretch>
                    </p:blipFill>
                    <p:spPr>
                      <a:xfrm>
                        <a:off x="761382" y="3852012"/>
                        <a:ext cx="7621236" cy="1100988"/>
                      </a:xfrm>
                      <a:prstGeom prst="rect">
                        <a:avLst/>
                      </a:prstGeom>
                    </p:spPr>
                  </p:pic>
                </p:oleObj>
              </mc:Fallback>
            </mc:AlternateContent>
          </a:graphicData>
        </a:graphic>
      </p:graphicFrame>
      <p:sp>
        <p:nvSpPr>
          <p:cNvPr id="4" name="Content Placeholder 4"/>
          <p:cNvSpPr>
            <a:spLocks noGrp="1"/>
          </p:cNvSpPr>
          <p:nvPr>
            <p:ph idx="13"/>
          </p:nvPr>
        </p:nvSpPr>
        <p:spPr>
          <a:xfrm>
            <a:off x="457200" y="5105400"/>
            <a:ext cx="8229600" cy="457200"/>
          </a:xfrm>
        </p:spPr>
        <p:txBody>
          <a:bodyPr/>
          <a:lstStyle/>
          <a:p>
            <a:r>
              <a:rPr lang="en-US" sz="2400" dirty="0">
                <a:latin typeface="Cambria Math" pitchFamily="18" charset="0"/>
                <a:ea typeface="Cambria Math" pitchFamily="18" charset="0"/>
              </a:rPr>
              <a:t>Hence,  the average-case complexity of linear search is </a:t>
            </a:r>
            <a:r>
              <a:rPr lang="el-GR" sz="2400" dirty="0">
                <a:latin typeface="Cambria Math"/>
                <a:ea typeface="Cambria Math"/>
              </a:rPr>
              <a:t>Θ</a:t>
            </a:r>
            <a:r>
              <a:rPr lang="en-US" sz="2400" dirty="0">
                <a:latin typeface="Cambria Math"/>
                <a:ea typeface="Cambria Math"/>
              </a:rPr>
              <a:t>(</a:t>
            </a:r>
            <a:r>
              <a:rPr lang="en-US" sz="2400" i="1" dirty="0">
                <a:latin typeface="Cambria Math"/>
                <a:ea typeface="Cambria Math"/>
              </a:rPr>
              <a:t>n</a:t>
            </a:r>
            <a:r>
              <a:rPr lang="en-US" sz="2400" dirty="0">
                <a:latin typeface="Cambria Math"/>
                <a:ea typeface="Cambria Math"/>
              </a:rPr>
              <a:t>).</a:t>
            </a:r>
            <a:endParaRPr lang="en-US" sz="2400" dirty="0"/>
          </a:p>
        </p:txBody>
      </p:sp>
    </p:spTree>
    <p:extLst>
      <p:ext uri="{BB962C8B-B14F-4D97-AF65-F5344CB8AC3E}">
        <p14:creationId xmlns:p14="http://schemas.microsoft.com/office/powerpoint/2010/main" val="1976425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Worst-Case Complexity of Binary Search </a:t>
            </a:r>
          </a:p>
        </p:txBody>
      </p:sp>
      <p:sp>
        <p:nvSpPr>
          <p:cNvPr id="3" name="Content Placeholder 2"/>
          <p:cNvSpPr>
            <a:spLocks noGrp="1"/>
          </p:cNvSpPr>
          <p:nvPr>
            <p:ph idx="1"/>
          </p:nvPr>
        </p:nvSpPr>
        <p:spPr>
          <a:xfrm>
            <a:off x="457200" y="1295400"/>
            <a:ext cx="8280000" cy="612000"/>
          </a:xfrm>
        </p:spPr>
        <p:txBody>
          <a:bodyPr/>
          <a:lstStyle/>
          <a:p>
            <a:r>
              <a:rPr lang="en-US" sz="1800" b="1" dirty="0"/>
              <a:t>Example</a:t>
            </a:r>
            <a:r>
              <a:rPr lang="en-US" sz="1800" dirty="0"/>
              <a:t>: Describe the time complexity of binary search in terms of the number of comparisons used.</a:t>
            </a:r>
          </a:p>
        </p:txBody>
      </p:sp>
      <p:sp>
        <p:nvSpPr>
          <p:cNvPr id="4" name="Content Placeholder 3"/>
          <p:cNvSpPr>
            <a:spLocks noGrp="1"/>
          </p:cNvSpPr>
          <p:nvPr>
            <p:ph idx="13"/>
          </p:nvPr>
        </p:nvSpPr>
        <p:spPr>
          <a:xfrm>
            <a:off x="1044600" y="1936173"/>
            <a:ext cx="6804000" cy="2340000"/>
          </a:xfrm>
          <a:ln w="19050">
            <a:solidFill>
              <a:srgbClr val="0B508F"/>
            </a:solidFill>
          </a:ln>
        </p:spPr>
        <p:txBody>
          <a:bodyPr/>
          <a:lstStyle/>
          <a:p>
            <a:pPr marL="274320" lvl="0" indent="-274320" defTabSz="914400">
              <a:spcBef>
                <a:spcPts val="0"/>
              </a:spcBef>
              <a:spcAft>
                <a:spcPts val="100"/>
              </a:spcAft>
              <a:buClr>
                <a:schemeClr val="accent3"/>
              </a:buClr>
              <a:buSzPct val="95000"/>
              <a:defRPr/>
            </a:pPr>
            <a:r>
              <a:rPr lang="en-US" sz="1400" b="1" dirty="0"/>
              <a:t> procedure</a:t>
            </a:r>
            <a:r>
              <a:rPr lang="en-US" sz="1400" dirty="0"/>
              <a:t> binary search(</a:t>
            </a:r>
            <a:r>
              <a:rPr lang="en-US" sz="1400" i="1" dirty="0"/>
              <a:t>x</a:t>
            </a:r>
            <a:r>
              <a:rPr lang="en-US" sz="1400" dirty="0"/>
              <a:t>: integer, </a:t>
            </a:r>
            <a:r>
              <a:rPr lang="en-US" sz="1400" i="1" dirty="0"/>
              <a:t>a</a:t>
            </a:r>
            <a:r>
              <a:rPr lang="en-US" sz="1400" baseline="-25000" dirty="0"/>
              <a:t>1</a:t>
            </a:r>
            <a:r>
              <a:rPr lang="en-US" sz="1400" dirty="0"/>
              <a:t>,</a:t>
            </a:r>
            <a:r>
              <a:rPr lang="en-US" sz="1400" i="1" dirty="0"/>
              <a:t>a</a:t>
            </a:r>
            <a:r>
              <a:rPr lang="en-US" sz="1400" baseline="-25000" dirty="0"/>
              <a:t>2</a:t>
            </a:r>
            <a:r>
              <a:rPr lang="en-US" sz="1400" dirty="0"/>
              <a:t>,…, </a:t>
            </a:r>
            <a:r>
              <a:rPr lang="en-US" sz="1400" i="1" dirty="0"/>
              <a:t>a</a:t>
            </a:r>
            <a:r>
              <a:rPr lang="en-US" sz="1400" i="1" baseline="-25000" dirty="0"/>
              <a:t>n</a:t>
            </a:r>
            <a:r>
              <a:rPr lang="en-US" sz="1400" dirty="0"/>
              <a:t>: increasing integers)</a:t>
            </a:r>
          </a:p>
          <a:p>
            <a:pPr marL="274320" lvl="0" indent="-274320" defTabSz="914400">
              <a:spcBef>
                <a:spcPts val="0"/>
              </a:spcBef>
              <a:spcAft>
                <a:spcPts val="100"/>
              </a:spcAft>
              <a:buClr>
                <a:schemeClr val="accent3"/>
              </a:buClr>
              <a:buSzPct val="95000"/>
              <a:defRPr/>
            </a:pPr>
            <a:r>
              <a:rPr lang="en-US" sz="1400" i="1" dirty="0"/>
              <a:t>	</a:t>
            </a:r>
            <a:r>
              <a:rPr lang="en-US" sz="1400" i="1" dirty="0" err="1"/>
              <a:t>i</a:t>
            </a:r>
            <a:r>
              <a:rPr lang="en-US" sz="1400" dirty="0"/>
              <a:t> := </a:t>
            </a:r>
            <a:r>
              <a:rPr lang="en-US" sz="1400" dirty="0">
                <a:latin typeface="Cambria Math" pitchFamily="18" charset="0"/>
                <a:ea typeface="Cambria Math" pitchFamily="18" charset="0"/>
              </a:rPr>
              <a:t>1</a:t>
            </a:r>
            <a:r>
              <a:rPr lang="en-US" sz="1400" dirty="0"/>
              <a:t> {</a:t>
            </a:r>
            <a:r>
              <a:rPr lang="en-US" sz="1400" i="1" dirty="0" err="1"/>
              <a:t>i</a:t>
            </a:r>
            <a:r>
              <a:rPr lang="en-US" sz="1400" dirty="0"/>
              <a:t> is the left endpoint of interval}</a:t>
            </a:r>
          </a:p>
          <a:p>
            <a:pPr marL="274320" lvl="0" indent="-274320" defTabSz="914400">
              <a:spcBef>
                <a:spcPts val="0"/>
              </a:spcBef>
              <a:spcAft>
                <a:spcPts val="100"/>
              </a:spcAft>
              <a:buClr>
                <a:schemeClr val="accent3"/>
              </a:buClr>
              <a:buSzPct val="95000"/>
              <a:defRPr/>
            </a:pPr>
            <a:r>
              <a:rPr lang="en-US" sz="1400" i="1" dirty="0"/>
              <a:t>	j</a:t>
            </a:r>
            <a:r>
              <a:rPr lang="en-US" sz="1400" dirty="0"/>
              <a:t> := </a:t>
            </a:r>
            <a:r>
              <a:rPr lang="en-US" sz="1400" i="1" dirty="0"/>
              <a:t>n</a:t>
            </a:r>
            <a:r>
              <a:rPr lang="en-US" sz="1400" dirty="0"/>
              <a:t> {</a:t>
            </a:r>
            <a:r>
              <a:rPr lang="en-US" sz="1400" i="1" dirty="0"/>
              <a:t>j</a:t>
            </a:r>
            <a:r>
              <a:rPr lang="en-US" sz="1400" dirty="0"/>
              <a:t> is right endpoint of interval}</a:t>
            </a:r>
          </a:p>
          <a:p>
            <a:pPr marL="274320" lvl="0" indent="-274320" defTabSz="914400">
              <a:spcBef>
                <a:spcPts val="0"/>
              </a:spcBef>
              <a:spcAft>
                <a:spcPts val="100"/>
              </a:spcAft>
              <a:buClr>
                <a:schemeClr val="accent3"/>
              </a:buClr>
              <a:buSzPct val="95000"/>
              <a:defRPr/>
            </a:pPr>
            <a:r>
              <a:rPr lang="en-US" sz="1400" b="1" dirty="0"/>
              <a:t>	while</a:t>
            </a:r>
            <a:r>
              <a:rPr lang="en-US" sz="1400" dirty="0"/>
              <a:t> </a:t>
            </a:r>
            <a:r>
              <a:rPr lang="en-US" sz="1400" i="1" dirty="0" err="1"/>
              <a:t>i</a:t>
            </a:r>
            <a:r>
              <a:rPr lang="en-US" sz="1400" dirty="0"/>
              <a:t> &lt; </a:t>
            </a:r>
            <a:r>
              <a:rPr lang="en-US" sz="1400" i="1" dirty="0"/>
              <a:t>j</a:t>
            </a:r>
          </a:p>
          <a:p>
            <a:pPr marL="274320" lvl="0" indent="-274320">
              <a:spcBef>
                <a:spcPts val="0"/>
              </a:spcBef>
              <a:spcAft>
                <a:spcPts val="100"/>
              </a:spcAft>
              <a:buClr>
                <a:schemeClr val="accent3"/>
              </a:buClr>
              <a:buSzPct val="95000"/>
              <a:defRPr/>
            </a:pPr>
            <a:r>
              <a:rPr lang="en-US" sz="1400" i="1" dirty="0"/>
              <a:t>	m</a:t>
            </a:r>
            <a:r>
              <a:rPr lang="en-US" sz="1400" dirty="0"/>
              <a:t> := </a:t>
            </a:r>
            <a:r>
              <a:rPr lang="en-US" sz="1400" dirty="0">
                <a:latin typeface="Cambria Math"/>
                <a:ea typeface="Cambria Math"/>
              </a:rPr>
              <a:t>⌊</a:t>
            </a:r>
            <a:r>
              <a:rPr lang="en-US" sz="1400" dirty="0"/>
              <a:t>(</a:t>
            </a:r>
            <a:r>
              <a:rPr lang="en-US" sz="1400" i="1" dirty="0" err="1"/>
              <a:t>i</a:t>
            </a:r>
            <a:r>
              <a:rPr lang="en-US" sz="1400" dirty="0"/>
              <a:t> + </a:t>
            </a:r>
            <a:r>
              <a:rPr lang="en-US" sz="1400" i="1" dirty="0"/>
              <a:t>j</a:t>
            </a:r>
            <a:r>
              <a:rPr lang="en-US" sz="1400" dirty="0"/>
              <a:t>)/2</a:t>
            </a:r>
            <a:r>
              <a:rPr lang="en-US" sz="1400" dirty="0">
                <a:latin typeface="Cambria Math"/>
                <a:ea typeface="Cambria Math"/>
              </a:rPr>
              <a:t>⌋</a:t>
            </a:r>
            <a:endParaRPr lang="en-US" sz="1400" dirty="0"/>
          </a:p>
          <a:p>
            <a:pPr marL="274320" lvl="0" indent="-274320" defTabSz="914400">
              <a:spcBef>
                <a:spcPts val="0"/>
              </a:spcBef>
              <a:spcAft>
                <a:spcPts val="100"/>
              </a:spcAft>
              <a:buClr>
                <a:schemeClr val="accent3"/>
              </a:buClr>
              <a:buSzPct val="95000"/>
              <a:defRPr/>
            </a:pPr>
            <a:r>
              <a:rPr lang="en-US" sz="1400" b="1" dirty="0"/>
              <a:t>	if</a:t>
            </a:r>
            <a:r>
              <a:rPr lang="en-US" sz="1400" dirty="0"/>
              <a:t> </a:t>
            </a:r>
            <a:r>
              <a:rPr lang="en-US" sz="1400" i="1" dirty="0"/>
              <a:t>x</a:t>
            </a:r>
            <a:r>
              <a:rPr lang="en-US" sz="1400" dirty="0"/>
              <a:t> &gt; </a:t>
            </a:r>
            <a:r>
              <a:rPr lang="en-US" sz="1400" i="1" dirty="0"/>
              <a:t>a</a:t>
            </a:r>
            <a:r>
              <a:rPr lang="en-US" sz="1400" i="1" baseline="-25000" dirty="0"/>
              <a:t>m</a:t>
            </a:r>
            <a:r>
              <a:rPr lang="en-US" sz="1400" dirty="0"/>
              <a:t> then </a:t>
            </a:r>
            <a:r>
              <a:rPr lang="en-US" sz="1400" i="1" dirty="0" err="1"/>
              <a:t>i</a:t>
            </a:r>
            <a:r>
              <a:rPr lang="en-US" sz="1400" dirty="0"/>
              <a:t> := m + 1</a:t>
            </a:r>
          </a:p>
          <a:p>
            <a:pPr marL="274320" lvl="0" indent="-274320" defTabSz="914400">
              <a:spcBef>
                <a:spcPts val="0"/>
              </a:spcBef>
              <a:spcAft>
                <a:spcPts val="100"/>
              </a:spcAft>
              <a:buClr>
                <a:schemeClr val="accent3"/>
              </a:buClr>
              <a:buSzPct val="95000"/>
              <a:defRPr/>
            </a:pPr>
            <a:r>
              <a:rPr lang="en-US" sz="1400" b="1" dirty="0"/>
              <a:t>	else</a:t>
            </a:r>
            <a:r>
              <a:rPr lang="en-US" sz="1400" dirty="0"/>
              <a:t> </a:t>
            </a:r>
            <a:r>
              <a:rPr lang="en-US" sz="1400" i="1" dirty="0"/>
              <a:t>j</a:t>
            </a:r>
            <a:r>
              <a:rPr lang="en-US" sz="1400" dirty="0"/>
              <a:t> := m</a:t>
            </a:r>
          </a:p>
          <a:p>
            <a:pPr marL="274320" lvl="0" indent="-274320" defTabSz="914400">
              <a:spcBef>
                <a:spcPts val="0"/>
              </a:spcBef>
              <a:spcAft>
                <a:spcPts val="100"/>
              </a:spcAft>
              <a:buClr>
                <a:schemeClr val="accent3"/>
              </a:buClr>
              <a:buSzPct val="95000"/>
              <a:defRPr/>
            </a:pPr>
            <a:r>
              <a:rPr lang="en-US" sz="1400" b="1" dirty="0"/>
              <a:t>	if </a:t>
            </a:r>
            <a:r>
              <a:rPr lang="en-US" sz="1400" i="1" dirty="0"/>
              <a:t>x</a:t>
            </a:r>
            <a:r>
              <a:rPr lang="en-US" sz="1400" dirty="0"/>
              <a:t> = </a:t>
            </a:r>
            <a:r>
              <a:rPr lang="en-US" sz="1400" i="1" dirty="0" err="1"/>
              <a:t>a</a:t>
            </a:r>
            <a:r>
              <a:rPr lang="en-US" sz="1400" i="1" baseline="-25000" dirty="0" err="1"/>
              <a:t>i</a:t>
            </a:r>
            <a:r>
              <a:rPr lang="en-US" sz="1400" dirty="0"/>
              <a:t> </a:t>
            </a:r>
            <a:r>
              <a:rPr lang="en-US" sz="1400" b="1" dirty="0"/>
              <a:t>then</a:t>
            </a:r>
            <a:r>
              <a:rPr lang="en-US" sz="1400" dirty="0"/>
              <a:t> </a:t>
            </a:r>
            <a:r>
              <a:rPr lang="en-US" sz="1400" i="1" dirty="0"/>
              <a:t>location</a:t>
            </a:r>
            <a:r>
              <a:rPr lang="en-US" sz="1400" dirty="0"/>
              <a:t> := </a:t>
            </a:r>
            <a:r>
              <a:rPr lang="en-US" sz="1400" i="1" dirty="0" err="1"/>
              <a:t>i</a:t>
            </a:r>
            <a:endParaRPr lang="en-US" sz="1400" dirty="0"/>
          </a:p>
          <a:p>
            <a:pPr marL="274320" lvl="0" indent="-274320" defTabSz="914400">
              <a:spcBef>
                <a:spcPts val="0"/>
              </a:spcBef>
              <a:spcAft>
                <a:spcPts val="100"/>
              </a:spcAft>
              <a:buClr>
                <a:schemeClr val="accent3"/>
              </a:buClr>
              <a:buSzPct val="95000"/>
              <a:defRPr/>
            </a:pPr>
            <a:r>
              <a:rPr lang="en-US" sz="1400" b="1" dirty="0"/>
              <a:t>	else </a:t>
            </a:r>
            <a:r>
              <a:rPr lang="en-US" sz="1400" i="1" dirty="0"/>
              <a:t>location</a:t>
            </a:r>
            <a:r>
              <a:rPr lang="en-US" sz="1400" dirty="0"/>
              <a:t> := </a:t>
            </a:r>
            <a:r>
              <a:rPr lang="en-US" sz="1400" dirty="0">
                <a:latin typeface="Cambria Math" pitchFamily="18" charset="0"/>
                <a:ea typeface="Cambria Math" pitchFamily="18" charset="0"/>
              </a:rPr>
              <a:t>0</a:t>
            </a:r>
            <a:endParaRPr lang="en-US" sz="1400" dirty="0"/>
          </a:p>
          <a:p>
            <a:pPr marL="274320" lvl="0" indent="-274320" defTabSz="914400">
              <a:spcBef>
                <a:spcPts val="0"/>
              </a:spcBef>
              <a:spcAft>
                <a:spcPts val="100"/>
              </a:spcAft>
              <a:buClr>
                <a:schemeClr val="accent3"/>
              </a:buClr>
              <a:buSzPct val="95000"/>
              <a:defRPr/>
            </a:pPr>
            <a:r>
              <a:rPr lang="en-US" sz="1400" b="1" dirty="0"/>
              <a:t>	return</a:t>
            </a:r>
            <a:r>
              <a:rPr lang="en-US" sz="1400" dirty="0"/>
              <a:t> </a:t>
            </a:r>
            <a:r>
              <a:rPr lang="en-US" sz="1400" i="1" dirty="0"/>
              <a:t>location</a:t>
            </a:r>
            <a:r>
              <a:rPr lang="en-US" sz="1400" dirty="0"/>
              <a:t>{location is the subscript </a:t>
            </a:r>
            <a:r>
              <a:rPr lang="en-US" sz="1400" i="1" dirty="0" err="1"/>
              <a:t>i</a:t>
            </a:r>
            <a:r>
              <a:rPr lang="en-US" sz="1400" dirty="0"/>
              <a:t> of the term </a:t>
            </a:r>
            <a:r>
              <a:rPr lang="en-US" sz="1400" i="1" dirty="0" err="1"/>
              <a:t>a</a:t>
            </a:r>
            <a:r>
              <a:rPr lang="en-US" sz="1400" i="1" baseline="-25000" dirty="0" err="1"/>
              <a:t>i</a:t>
            </a:r>
            <a:r>
              <a:rPr lang="en-US" sz="1400" dirty="0"/>
              <a:t> equal to </a:t>
            </a:r>
            <a:r>
              <a:rPr lang="en-US" sz="1400" i="1" dirty="0"/>
              <a:t>x</a:t>
            </a:r>
            <a:r>
              <a:rPr lang="en-US" sz="1400" dirty="0"/>
              <a:t>, or </a:t>
            </a:r>
            <a:r>
              <a:rPr lang="en-US" sz="1400" dirty="0">
                <a:latin typeface="Cambria Math" pitchFamily="18" charset="0"/>
                <a:ea typeface="Cambria Math" pitchFamily="18" charset="0"/>
              </a:rPr>
              <a:t>0</a:t>
            </a:r>
            <a:r>
              <a:rPr lang="en-US" sz="1400" dirty="0"/>
              <a:t> if </a:t>
            </a:r>
            <a:r>
              <a:rPr lang="en-US" sz="1400" i="1" dirty="0"/>
              <a:t>x</a:t>
            </a:r>
            <a:r>
              <a:rPr lang="en-US" sz="1400" dirty="0"/>
              <a:t> is not found} </a:t>
            </a:r>
            <a:endParaRPr lang="en-US" sz="1400" i="1" dirty="0"/>
          </a:p>
        </p:txBody>
      </p:sp>
      <p:sp>
        <p:nvSpPr>
          <p:cNvPr id="5" name="Content Placeholder 4"/>
          <p:cNvSpPr>
            <a:spLocks noGrp="1"/>
          </p:cNvSpPr>
          <p:nvPr>
            <p:ph idx="14"/>
          </p:nvPr>
        </p:nvSpPr>
        <p:spPr>
          <a:xfrm>
            <a:off x="457200" y="4357200"/>
            <a:ext cx="8388000" cy="2196000"/>
          </a:xfrm>
        </p:spPr>
        <p:txBody>
          <a:bodyPr/>
          <a:lstStyle/>
          <a:p>
            <a:pPr>
              <a:spcBef>
                <a:spcPts val="0"/>
              </a:spcBef>
              <a:spcAft>
                <a:spcPts val="200"/>
              </a:spcAft>
            </a:pPr>
            <a:r>
              <a:rPr lang="en-US" sz="1800" b="1" dirty="0"/>
              <a:t>Solution</a:t>
            </a:r>
            <a:r>
              <a:rPr lang="en-US" sz="1800" dirty="0"/>
              <a:t>: Assume (for simplicity) </a:t>
            </a:r>
            <a:r>
              <a:rPr lang="en-US" sz="1800" i="1" dirty="0"/>
              <a:t>n</a:t>
            </a:r>
            <a:r>
              <a:rPr lang="en-US" sz="1800" dirty="0"/>
              <a:t> = </a:t>
            </a:r>
            <a:r>
              <a:rPr lang="en-US" sz="1800" dirty="0">
                <a:latin typeface="Cambria Math" pitchFamily="18" charset="0"/>
                <a:ea typeface="Cambria Math" pitchFamily="18" charset="0"/>
              </a:rPr>
              <a:t>2</a:t>
            </a:r>
            <a:r>
              <a:rPr lang="en-US" sz="1800" i="1" baseline="30000" dirty="0"/>
              <a:t>k</a:t>
            </a:r>
            <a:r>
              <a:rPr lang="en-US" sz="1800" dirty="0"/>
              <a:t> elements. Note that </a:t>
            </a:r>
            <a:r>
              <a:rPr lang="en-US" sz="1800" i="1" dirty="0"/>
              <a:t>k</a:t>
            </a:r>
            <a:r>
              <a:rPr lang="en-US" sz="1800" dirty="0"/>
              <a:t> = log </a:t>
            </a:r>
            <a:r>
              <a:rPr lang="en-US" sz="1800" i="1" dirty="0"/>
              <a:t>n.</a:t>
            </a:r>
          </a:p>
          <a:p>
            <a:pPr lvl="1">
              <a:spcBef>
                <a:spcPts val="0"/>
              </a:spcBef>
              <a:spcAft>
                <a:spcPts val="200"/>
              </a:spcAft>
            </a:pPr>
            <a:r>
              <a:rPr lang="en-US" sz="1600" dirty="0"/>
              <a:t>Two comparisons are made at each stage; </a:t>
            </a:r>
            <a:r>
              <a:rPr lang="en-US" sz="1600" i="1" dirty="0" err="1"/>
              <a:t>i</a:t>
            </a:r>
            <a:r>
              <a:rPr lang="en-US" sz="1600" dirty="0"/>
              <a:t> &lt; </a:t>
            </a:r>
            <a:r>
              <a:rPr lang="en-US" sz="1600" i="1" dirty="0"/>
              <a:t>j</a:t>
            </a:r>
            <a:r>
              <a:rPr lang="en-US" sz="1600" dirty="0"/>
              <a:t>, and </a:t>
            </a:r>
            <a:r>
              <a:rPr lang="en-US" sz="1600" i="1" dirty="0"/>
              <a:t>x</a:t>
            </a:r>
            <a:r>
              <a:rPr lang="en-US" sz="1600" dirty="0"/>
              <a:t> &gt; </a:t>
            </a:r>
            <a:r>
              <a:rPr lang="en-US" sz="1600" i="1" dirty="0"/>
              <a:t>a</a:t>
            </a:r>
            <a:r>
              <a:rPr lang="en-US" sz="1600" i="1" baseline="-25000" dirty="0"/>
              <a:t>m</a:t>
            </a:r>
            <a:r>
              <a:rPr lang="en-US" sz="1600" dirty="0"/>
              <a:t> .</a:t>
            </a:r>
          </a:p>
          <a:p>
            <a:pPr lvl="1">
              <a:spcBef>
                <a:spcPts val="0"/>
              </a:spcBef>
              <a:spcAft>
                <a:spcPts val="200"/>
              </a:spcAft>
            </a:pPr>
            <a:r>
              <a:rPr lang="en-US" sz="1600" dirty="0"/>
              <a:t>At the first iteration the size of the list is </a:t>
            </a:r>
            <a:r>
              <a:rPr lang="en-US" sz="1600" dirty="0">
                <a:latin typeface="Cambria Math" pitchFamily="18" charset="0"/>
                <a:ea typeface="Cambria Math" pitchFamily="18" charset="0"/>
              </a:rPr>
              <a:t>2</a:t>
            </a:r>
            <a:r>
              <a:rPr lang="en-US" sz="1600" i="1" baseline="30000" dirty="0"/>
              <a:t>k </a:t>
            </a:r>
            <a:r>
              <a:rPr lang="en-US" sz="1600" dirty="0"/>
              <a:t> and after the first iteration it is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1</a:t>
            </a:r>
            <a:r>
              <a:rPr lang="en-US" sz="1600" dirty="0">
                <a:latin typeface="Cambria Math" pitchFamily="18" charset="0"/>
                <a:ea typeface="Cambria Math" pitchFamily="18" charset="0"/>
              </a:rPr>
              <a:t>. </a:t>
            </a:r>
            <a:r>
              <a:rPr lang="en-US" sz="1600" dirty="0"/>
              <a:t>Then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2</a:t>
            </a:r>
            <a:r>
              <a:rPr lang="en-US" sz="1600" dirty="0"/>
              <a:t> and so on until the size of the list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1</a:t>
            </a:r>
            <a:r>
              <a:rPr lang="en-US" sz="1600" dirty="0"/>
              <a:t> = </a:t>
            </a:r>
            <a:r>
              <a:rPr lang="en-US" sz="1600" dirty="0">
                <a:latin typeface="Cambria Math" pitchFamily="18" charset="0"/>
                <a:ea typeface="Cambria Math" pitchFamily="18" charset="0"/>
              </a:rPr>
              <a:t>2</a:t>
            </a:r>
            <a:r>
              <a:rPr lang="en-US" sz="1600" dirty="0"/>
              <a:t>. </a:t>
            </a:r>
          </a:p>
          <a:p>
            <a:pPr lvl="1">
              <a:spcBef>
                <a:spcPts val="0"/>
              </a:spcBef>
              <a:spcAft>
                <a:spcPts val="200"/>
              </a:spcAft>
            </a:pPr>
            <a:r>
              <a:rPr lang="en-US" sz="1600" dirty="0"/>
              <a:t>At the last step, a comparison tells us that the size of the list is the size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0</a:t>
            </a:r>
            <a:r>
              <a:rPr lang="en-US" sz="1600" dirty="0"/>
              <a:t> = </a:t>
            </a:r>
            <a:r>
              <a:rPr lang="en-US" sz="1600" dirty="0">
                <a:latin typeface="Cambria Math" pitchFamily="18" charset="0"/>
                <a:ea typeface="Cambria Math" pitchFamily="18" charset="0"/>
              </a:rPr>
              <a:t>1</a:t>
            </a:r>
            <a:r>
              <a:rPr lang="en-US" sz="1600" dirty="0"/>
              <a:t> and the element is compared with the single remaining element.  </a:t>
            </a:r>
          </a:p>
          <a:p>
            <a:pPr lvl="1">
              <a:spcBef>
                <a:spcPts val="0"/>
              </a:spcBef>
              <a:spcAft>
                <a:spcPts val="200"/>
              </a:spcAft>
            </a:pPr>
            <a:r>
              <a:rPr lang="en-US" sz="1600" dirty="0"/>
              <a:t>Hence, at most </a:t>
            </a:r>
            <a:r>
              <a:rPr lang="en-US" sz="1600" dirty="0">
                <a:latin typeface="Cambria Math" pitchFamily="18" charset="0"/>
                <a:ea typeface="Cambria Math" pitchFamily="18" charset="0"/>
              </a:rPr>
              <a:t>2</a:t>
            </a:r>
            <a:r>
              <a:rPr lang="en-US" sz="1600" i="1" dirty="0"/>
              <a:t>k</a:t>
            </a:r>
            <a:r>
              <a:rPr lang="en-US" sz="1600" dirty="0"/>
              <a:t> + </a:t>
            </a:r>
            <a:r>
              <a:rPr lang="en-US" sz="1600" dirty="0">
                <a:latin typeface="Cambria Math" pitchFamily="18" charset="0"/>
                <a:ea typeface="Cambria Math" pitchFamily="18" charset="0"/>
              </a:rPr>
              <a:t>2</a:t>
            </a:r>
            <a:r>
              <a:rPr lang="en-US" sz="1600" dirty="0"/>
              <a:t> = </a:t>
            </a:r>
            <a:r>
              <a:rPr lang="en-US" sz="1600" dirty="0">
                <a:latin typeface="Cambria Math" pitchFamily="18" charset="0"/>
                <a:ea typeface="Cambria Math" pitchFamily="18" charset="0"/>
              </a:rPr>
              <a:t>2</a:t>
            </a:r>
            <a:r>
              <a:rPr lang="en-US" sz="1600" dirty="0"/>
              <a:t> log </a:t>
            </a:r>
            <a:r>
              <a:rPr lang="en-US" sz="1600" i="1" dirty="0"/>
              <a:t>n</a:t>
            </a:r>
            <a:r>
              <a:rPr lang="en-US" sz="1600" dirty="0"/>
              <a:t> + </a:t>
            </a:r>
            <a:r>
              <a:rPr lang="en-US" sz="1600" dirty="0">
                <a:latin typeface="Cambria Math" pitchFamily="18" charset="0"/>
                <a:ea typeface="Cambria Math" pitchFamily="18" charset="0"/>
              </a:rPr>
              <a:t>2</a:t>
            </a:r>
            <a:r>
              <a:rPr lang="en-US" sz="1600" dirty="0"/>
              <a:t> comparisons are made. </a:t>
            </a:r>
          </a:p>
          <a:p>
            <a:pPr lvl="1">
              <a:spcBef>
                <a:spcPts val="0"/>
              </a:spcBef>
              <a:spcAft>
                <a:spcPts val="200"/>
              </a:spcAft>
            </a:pPr>
            <a:r>
              <a:rPr lang="en-US" sz="1600" dirty="0"/>
              <a:t>Therefore, the time complexity is Θ (log </a:t>
            </a:r>
            <a:r>
              <a:rPr lang="en-US" sz="1600" i="1" dirty="0"/>
              <a:t>n</a:t>
            </a:r>
            <a:r>
              <a:rPr lang="en-US" sz="1600" dirty="0"/>
              <a:t>), better than linear search. </a:t>
            </a:r>
          </a:p>
        </p:txBody>
      </p:sp>
    </p:spTree>
    <p:extLst>
      <p:ext uri="{BB962C8B-B14F-4D97-AF65-F5344CB8AC3E}">
        <p14:creationId xmlns:p14="http://schemas.microsoft.com/office/powerpoint/2010/main" val="698516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Worst-Case Complexity of Bubble Sort</a:t>
            </a:r>
          </a:p>
        </p:txBody>
      </p:sp>
      <p:sp>
        <p:nvSpPr>
          <p:cNvPr id="3" name="Content Placeholder 2"/>
          <p:cNvSpPr>
            <a:spLocks noGrp="1"/>
          </p:cNvSpPr>
          <p:nvPr>
            <p:ph idx="1"/>
          </p:nvPr>
        </p:nvSpPr>
        <p:spPr>
          <a:xfrm>
            <a:off x="457200" y="1295400"/>
            <a:ext cx="8229600" cy="796636"/>
          </a:xfrm>
        </p:spPr>
        <p:txBody>
          <a:bodyPr/>
          <a:lstStyle/>
          <a:p>
            <a:r>
              <a:rPr lang="en-US" sz="2400" b="1" dirty="0"/>
              <a:t>Example</a:t>
            </a:r>
            <a:r>
              <a:rPr lang="en-US" sz="2400" dirty="0"/>
              <a:t>: What is the worst-case complexity of bubble sort in terms of the number of comparisons made?</a:t>
            </a:r>
            <a:endParaRPr lang="en-IN" sz="2400" dirty="0"/>
          </a:p>
        </p:txBody>
      </p:sp>
      <p:sp>
        <p:nvSpPr>
          <p:cNvPr id="4" name="Content Placeholder 3"/>
          <p:cNvSpPr>
            <a:spLocks noGrp="1"/>
          </p:cNvSpPr>
          <p:nvPr>
            <p:ph idx="13"/>
          </p:nvPr>
        </p:nvSpPr>
        <p:spPr>
          <a:xfrm>
            <a:off x="1524000" y="2112818"/>
            <a:ext cx="4648200" cy="19812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800" b="1" dirty="0"/>
              <a:t>procedure </a:t>
            </a:r>
            <a:r>
              <a:rPr lang="en-US" sz="1800" i="1" dirty="0" err="1"/>
              <a:t>bubblesort</a:t>
            </a:r>
            <a:r>
              <a:rPr lang="en-US" sz="1800" dirty="0"/>
              <a:t>(</a:t>
            </a:r>
            <a:r>
              <a:rPr lang="en-US" sz="1800" i="1" dirty="0"/>
              <a:t>a</a:t>
            </a:r>
            <a:r>
              <a:rPr lang="en-US" sz="1800" baseline="-25000" dirty="0"/>
              <a:t>1</a:t>
            </a:r>
            <a:r>
              <a:rPr lang="en-US" sz="1800" dirty="0"/>
              <a:t>,…,</a:t>
            </a:r>
            <a:r>
              <a:rPr lang="en-US" sz="1800" i="1" dirty="0"/>
              <a:t>a</a:t>
            </a:r>
            <a:r>
              <a:rPr lang="en-US" sz="1800" i="1" baseline="-25000" dirty="0"/>
              <a:t>n</a:t>
            </a:r>
            <a:r>
              <a:rPr lang="en-US" sz="1800" dirty="0"/>
              <a:t>: real numbers </a:t>
            </a:r>
          </a:p>
          <a:p>
            <a:pPr marL="274320" lvl="0" indent="-274320" defTabSz="914400">
              <a:spcBef>
                <a:spcPts val="0"/>
              </a:spcBef>
              <a:spcAft>
                <a:spcPts val="300"/>
              </a:spcAft>
              <a:buClr>
                <a:schemeClr val="accent3"/>
              </a:buClr>
              <a:buSzPct val="95000"/>
              <a:defRPr/>
            </a:pPr>
            <a:r>
              <a:rPr lang="en-US" sz="1800" dirty="0"/>
              <a:t>			with </a:t>
            </a:r>
            <a:r>
              <a:rPr lang="en-US" sz="1800" i="1" dirty="0"/>
              <a:t>n</a:t>
            </a:r>
            <a:r>
              <a:rPr lang="en-US" sz="1800" dirty="0"/>
              <a:t> ≥ </a:t>
            </a:r>
            <a:r>
              <a:rPr lang="en-US" sz="1800" dirty="0">
                <a:latin typeface="Cambria Math" pitchFamily="18" charset="0"/>
                <a:ea typeface="Cambria Math" pitchFamily="18" charset="0"/>
              </a:rPr>
              <a:t>2</a:t>
            </a:r>
            <a:r>
              <a:rPr lang="en-US" sz="1800" dirty="0"/>
              <a:t>)</a:t>
            </a:r>
          </a:p>
          <a:p>
            <a:pPr marL="274320" lvl="0" indent="-274320" defTabSz="914400">
              <a:spcBef>
                <a:spcPts val="0"/>
              </a:spcBef>
              <a:spcAft>
                <a:spcPts val="300"/>
              </a:spcAft>
              <a:buClr>
                <a:schemeClr val="accent3"/>
              </a:buClr>
              <a:buSzPct val="95000"/>
              <a:defRPr/>
            </a:pPr>
            <a:r>
              <a:rPr lang="en-US" sz="1800" b="1" dirty="0"/>
              <a:t>	for</a:t>
            </a:r>
            <a:r>
              <a:rPr lang="en-US" sz="1800" dirty="0"/>
              <a:t> </a:t>
            </a:r>
            <a:r>
              <a:rPr lang="en-US" sz="1800" i="1" dirty="0" err="1"/>
              <a:t>i</a:t>
            </a:r>
            <a:r>
              <a:rPr lang="en-US" sz="1800" i="1" dirty="0"/>
              <a:t> </a:t>
            </a:r>
            <a:r>
              <a:rPr lang="en-US" sz="1800" dirty="0"/>
              <a:t>:= </a:t>
            </a:r>
            <a:r>
              <a:rPr lang="en-US" sz="1800" dirty="0">
                <a:latin typeface="Cambria Math" pitchFamily="18" charset="0"/>
                <a:ea typeface="Cambria Math" pitchFamily="18" charset="0"/>
              </a:rPr>
              <a:t>1</a:t>
            </a:r>
            <a:r>
              <a:rPr lang="en-US" sz="1800" dirty="0"/>
              <a:t> to </a:t>
            </a:r>
            <a:r>
              <a:rPr lang="en-US" sz="1800" i="1" dirty="0"/>
              <a:t>n</a:t>
            </a:r>
            <a:r>
              <a:rPr lang="en-US" sz="1800" i="1" dirty="0">
                <a:latin typeface="Cambria Math"/>
                <a:ea typeface="Cambria Math"/>
              </a:rPr>
              <a:t>− </a:t>
            </a:r>
            <a:r>
              <a:rPr lang="en-US" sz="1800" dirty="0">
                <a:latin typeface="Cambria Math" pitchFamily="18" charset="0"/>
                <a:ea typeface="Cambria Math" pitchFamily="18" charset="0"/>
              </a:rPr>
              <a:t>1</a:t>
            </a:r>
          </a:p>
          <a:p>
            <a:pPr marL="274320" lvl="0" indent="-274320">
              <a:spcBef>
                <a:spcPts val="0"/>
              </a:spcBef>
              <a:spcAft>
                <a:spcPts val="300"/>
              </a:spcAft>
              <a:buClr>
                <a:schemeClr val="accent3"/>
              </a:buClr>
              <a:buSzPct val="95000"/>
              <a:defRPr/>
            </a:pPr>
            <a:r>
              <a:rPr lang="en-US" sz="1800" b="1" dirty="0"/>
              <a:t>	for </a:t>
            </a:r>
            <a:r>
              <a:rPr lang="en-US" sz="1800" i="1" dirty="0"/>
              <a:t>j</a:t>
            </a:r>
            <a:r>
              <a:rPr lang="en-US" sz="1800" dirty="0"/>
              <a:t> := </a:t>
            </a:r>
            <a:r>
              <a:rPr lang="en-US" sz="1800" dirty="0">
                <a:latin typeface="Cambria Math" pitchFamily="18" charset="0"/>
                <a:ea typeface="Cambria Math" pitchFamily="18" charset="0"/>
              </a:rPr>
              <a:t>1</a:t>
            </a:r>
            <a:r>
              <a:rPr lang="en-US" sz="1800" dirty="0"/>
              <a:t> to </a:t>
            </a:r>
            <a:r>
              <a:rPr lang="en-US" sz="1800" i="1" dirty="0"/>
              <a:t>n</a:t>
            </a:r>
            <a:r>
              <a:rPr lang="en-US" sz="1800" i="1" dirty="0">
                <a:latin typeface="Cambria Math"/>
                <a:ea typeface="Cambria Math"/>
              </a:rPr>
              <a:t> − </a:t>
            </a:r>
            <a:r>
              <a:rPr lang="en-US" sz="1800" i="1" dirty="0" err="1"/>
              <a:t>i</a:t>
            </a:r>
            <a:endParaRPr lang="en-US" sz="1800" i="1" dirty="0"/>
          </a:p>
          <a:p>
            <a:pPr marL="274320" lvl="0" indent="-274320" defTabSz="914400">
              <a:spcBef>
                <a:spcPts val="0"/>
              </a:spcBef>
              <a:spcAft>
                <a:spcPts val="300"/>
              </a:spcAft>
              <a:buClr>
                <a:schemeClr val="accent3"/>
              </a:buClr>
              <a:buSzPct val="95000"/>
              <a:defRPr/>
            </a:pPr>
            <a:r>
              <a:rPr lang="en-US" sz="1800" b="1" dirty="0"/>
              <a:t>		if</a:t>
            </a:r>
            <a:r>
              <a:rPr lang="en-US" sz="1800" dirty="0"/>
              <a:t> </a:t>
            </a:r>
            <a:r>
              <a:rPr lang="en-US" sz="1800" i="1" dirty="0" err="1"/>
              <a:t>a</a:t>
            </a:r>
            <a:r>
              <a:rPr lang="en-US" sz="1800" i="1" baseline="-25000" dirty="0" err="1"/>
              <a:t>j</a:t>
            </a:r>
            <a:r>
              <a:rPr lang="en-US" sz="1800" dirty="0"/>
              <a:t> &gt;</a:t>
            </a:r>
            <a:r>
              <a:rPr lang="en-US" sz="1800" i="1" dirty="0"/>
              <a:t>a</a:t>
            </a:r>
            <a:r>
              <a:rPr lang="en-US" sz="1800" i="1" baseline="-25000" dirty="0"/>
              <a:t>j</a:t>
            </a:r>
            <a:r>
              <a:rPr lang="en-US" sz="1800" baseline="-25000" dirty="0"/>
              <a:t>+1</a:t>
            </a:r>
            <a:r>
              <a:rPr lang="en-US" sz="1800" dirty="0"/>
              <a:t> </a:t>
            </a:r>
            <a:r>
              <a:rPr lang="en-US" sz="1800" b="1" dirty="0"/>
              <a:t>then</a:t>
            </a:r>
            <a:r>
              <a:rPr lang="en-US" sz="1800" dirty="0"/>
              <a:t> interchange </a:t>
            </a:r>
            <a:r>
              <a:rPr lang="en-US" sz="1800" i="1" dirty="0" err="1"/>
              <a:t>a</a:t>
            </a:r>
            <a:r>
              <a:rPr lang="en-US" sz="1800" i="1" baseline="-25000" dirty="0" err="1"/>
              <a:t>j</a:t>
            </a:r>
            <a:r>
              <a:rPr lang="en-US" sz="1800" dirty="0"/>
              <a:t> and </a:t>
            </a:r>
            <a:r>
              <a:rPr lang="en-US" sz="1800" i="1" dirty="0"/>
              <a:t>a</a:t>
            </a:r>
            <a:r>
              <a:rPr lang="en-US" sz="1800" i="1" baseline="-25000" dirty="0"/>
              <a:t>j</a:t>
            </a:r>
            <a:r>
              <a:rPr lang="en-US" sz="1800" baseline="-25000" dirty="0"/>
              <a:t>+1</a:t>
            </a:r>
          </a:p>
          <a:p>
            <a:pPr marL="274320" lvl="0" indent="-274320" defTabSz="914400">
              <a:spcBef>
                <a:spcPts val="0"/>
              </a:spcBef>
              <a:spcAft>
                <a:spcPts val="300"/>
              </a:spcAft>
              <a:buClr>
                <a:schemeClr val="accent3"/>
              </a:buClr>
              <a:buSzPct val="95000"/>
              <a:defRPr/>
            </a:pPr>
            <a:r>
              <a:rPr lang="en-US" sz="1800" dirty="0"/>
              <a:t>{</a:t>
            </a:r>
            <a:r>
              <a:rPr lang="en-US" sz="1800" i="1" dirty="0"/>
              <a:t>a</a:t>
            </a:r>
            <a:r>
              <a:rPr lang="en-US" sz="1800" baseline="-25000" dirty="0"/>
              <a:t>1</a:t>
            </a:r>
            <a:r>
              <a:rPr lang="en-US" sz="1800" dirty="0"/>
              <a:t>,…, </a:t>
            </a:r>
            <a:r>
              <a:rPr lang="en-US" sz="1800" i="1" dirty="0"/>
              <a:t>a</a:t>
            </a:r>
            <a:r>
              <a:rPr lang="en-US" sz="1800" i="1" baseline="-25000" dirty="0"/>
              <a:t>n</a:t>
            </a:r>
            <a:r>
              <a:rPr lang="en-US" sz="1800" dirty="0"/>
              <a:t> is now in increasing order}</a:t>
            </a:r>
          </a:p>
        </p:txBody>
      </p:sp>
      <p:sp>
        <p:nvSpPr>
          <p:cNvPr id="5" name="Content Placeholder 4"/>
          <p:cNvSpPr>
            <a:spLocks noGrp="1"/>
          </p:cNvSpPr>
          <p:nvPr>
            <p:ph idx="14"/>
          </p:nvPr>
        </p:nvSpPr>
        <p:spPr>
          <a:xfrm>
            <a:off x="457200" y="4093242"/>
            <a:ext cx="8229600" cy="838200"/>
          </a:xfrm>
        </p:spPr>
        <p:txBody>
          <a:bodyPr/>
          <a:lstStyle/>
          <a:p>
            <a:r>
              <a:rPr lang="en-US" sz="2400" b="1" dirty="0"/>
              <a:t>Solution</a:t>
            </a:r>
            <a:r>
              <a:rPr lang="en-US" sz="2400" dirty="0"/>
              <a:t>: A sequence of </a:t>
            </a:r>
            <a:r>
              <a:rPr lang="en-US" sz="2400" i="1" dirty="0"/>
              <a:t>n</a:t>
            </a:r>
            <a:r>
              <a:rPr lang="en-US" sz="2400" dirty="0">
                <a:latin typeface="Cambria Math"/>
                <a:ea typeface="Cambria Math"/>
              </a:rPr>
              <a:t>−</a:t>
            </a:r>
            <a:r>
              <a:rPr lang="en-US" sz="2400" dirty="0">
                <a:latin typeface="Cambria Math" pitchFamily="18" charset="0"/>
                <a:ea typeface="Cambria Math" pitchFamily="18" charset="0"/>
              </a:rPr>
              <a:t>1</a:t>
            </a:r>
            <a:r>
              <a:rPr lang="en-US" sz="2400" dirty="0"/>
              <a:t> passes is made through the list. On each pass </a:t>
            </a:r>
            <a:r>
              <a:rPr lang="en-US" sz="2400" i="1" dirty="0"/>
              <a:t>n</a:t>
            </a:r>
            <a:r>
              <a:rPr lang="en-US" sz="2400" dirty="0"/>
              <a:t> </a:t>
            </a:r>
            <a:r>
              <a:rPr lang="en-US" sz="2400" dirty="0">
                <a:latin typeface="Cambria Math"/>
                <a:ea typeface="Cambria Math"/>
              </a:rPr>
              <a:t>−</a:t>
            </a:r>
            <a:r>
              <a:rPr lang="en-US" sz="2400" dirty="0"/>
              <a:t> </a:t>
            </a:r>
            <a:r>
              <a:rPr lang="en-US" sz="2400" i="1" dirty="0" err="1"/>
              <a:t>i</a:t>
            </a:r>
            <a:r>
              <a:rPr lang="en-US" sz="2400" dirty="0"/>
              <a:t> comparisons are made.</a:t>
            </a:r>
          </a:p>
        </p:txBody>
      </p:sp>
      <p:graphicFrame>
        <p:nvGraphicFramePr>
          <p:cNvPr id="9" name="Object 5"/>
          <p:cNvGraphicFramePr>
            <a:graphicFrameLocks noChangeAspect="1"/>
          </p:cNvGraphicFramePr>
          <p:nvPr>
            <p:extLst>
              <p:ext uri="{D42A27DB-BD31-4B8C-83A1-F6EECF244321}">
                <p14:modId xmlns:p14="http://schemas.microsoft.com/office/powerpoint/2010/main" val="3775759378"/>
              </p:ext>
            </p:extLst>
          </p:nvPr>
        </p:nvGraphicFramePr>
        <p:xfrm>
          <a:off x="827088" y="4861303"/>
          <a:ext cx="3371760" cy="628560"/>
        </p:xfrm>
        <a:graphic>
          <a:graphicData uri="http://schemas.openxmlformats.org/presentationml/2006/ole">
            <mc:AlternateContent xmlns:mc="http://schemas.openxmlformats.org/markup-compatibility/2006">
              <mc:Choice xmlns:v="urn:schemas-microsoft-com:vml" Requires="v">
                <p:oleObj spid="_x0000_s122095" name="Equation" r:id="rId3" imgW="2247840" imgH="419040" progId="Equation.DSMT4">
                  <p:embed/>
                </p:oleObj>
              </mc:Choice>
              <mc:Fallback>
                <p:oleObj name="Equation" r:id="rId3" imgW="2247840" imgH="419040" progId="Equation.DSMT4">
                  <p:embed/>
                  <p:pic>
                    <p:nvPicPr>
                      <p:cNvPr id="7" name="Object 3"/>
                      <p:cNvPicPr/>
                      <p:nvPr/>
                    </p:nvPicPr>
                    <p:blipFill>
                      <a:blip r:embed="rId4"/>
                      <a:stretch>
                        <a:fillRect/>
                      </a:stretch>
                    </p:blipFill>
                    <p:spPr>
                      <a:xfrm>
                        <a:off x="827088" y="4861303"/>
                        <a:ext cx="3371760" cy="628560"/>
                      </a:xfrm>
                      <a:prstGeom prst="rect">
                        <a:avLst/>
                      </a:prstGeom>
                    </p:spPr>
                  </p:pic>
                </p:oleObj>
              </mc:Fallback>
            </mc:AlternateContent>
          </a:graphicData>
        </a:graphic>
      </p:graphicFrame>
      <p:sp>
        <p:nvSpPr>
          <p:cNvPr id="6" name="Content Placeholder 6"/>
          <p:cNvSpPr>
            <a:spLocks noGrp="1"/>
          </p:cNvSpPr>
          <p:nvPr>
            <p:ph idx="15"/>
          </p:nvPr>
        </p:nvSpPr>
        <p:spPr>
          <a:xfrm>
            <a:off x="457200" y="5410200"/>
            <a:ext cx="8229600" cy="533400"/>
          </a:xfrm>
        </p:spPr>
        <p:txBody>
          <a:bodyPr/>
          <a:lstStyle/>
          <a:p>
            <a:r>
              <a:rPr lang="en-US" sz="2400" dirty="0">
                <a:latin typeface="Cambria Math"/>
                <a:ea typeface="Cambria Math"/>
              </a:rPr>
              <a:t>The worst-case complexity of bubble sort is  </a:t>
            </a:r>
            <a:r>
              <a:rPr lang="en-US" sz="2400" dirty="0"/>
              <a:t>Θ(</a:t>
            </a:r>
            <a:r>
              <a:rPr lang="en-US" sz="2400" i="1" dirty="0"/>
              <a:t>n</a:t>
            </a:r>
            <a:r>
              <a:rPr lang="en-US" sz="2400" baseline="30000" dirty="0"/>
              <a:t>2</a:t>
            </a:r>
            <a:r>
              <a:rPr lang="en-US" sz="2400" dirty="0"/>
              <a:t>) since</a:t>
            </a:r>
            <a:endParaRPr lang="en-IN" sz="2400" dirty="0"/>
          </a:p>
        </p:txBody>
      </p:sp>
      <p:graphicFrame>
        <p:nvGraphicFramePr>
          <p:cNvPr id="10" name="Object 7"/>
          <p:cNvGraphicFramePr>
            <a:graphicFrameLocks noChangeAspect="1"/>
          </p:cNvGraphicFramePr>
          <p:nvPr>
            <p:extLst>
              <p:ext uri="{D42A27DB-BD31-4B8C-83A1-F6EECF244321}">
                <p14:modId xmlns:p14="http://schemas.microsoft.com/office/powerpoint/2010/main" val="3267539793"/>
              </p:ext>
            </p:extLst>
          </p:nvPr>
        </p:nvGraphicFramePr>
        <p:xfrm>
          <a:off x="827088" y="5848440"/>
          <a:ext cx="1961820" cy="628560"/>
        </p:xfrm>
        <a:graphic>
          <a:graphicData uri="http://schemas.openxmlformats.org/presentationml/2006/ole">
            <mc:AlternateContent xmlns:mc="http://schemas.openxmlformats.org/markup-compatibility/2006">
              <mc:Choice xmlns:v="urn:schemas-microsoft-com:vml" Requires="v">
                <p:oleObj spid="_x0000_s122096" name="Equation" r:id="rId5" imgW="1307880" imgH="419040" progId="Equation.DSMT4">
                  <p:embed/>
                </p:oleObj>
              </mc:Choice>
              <mc:Fallback>
                <p:oleObj name="Equation" r:id="rId5" imgW="1307880" imgH="419040" progId="Equation.DSMT4">
                  <p:embed/>
                  <p:pic>
                    <p:nvPicPr>
                      <p:cNvPr id="9" name="Object 3"/>
                      <p:cNvPicPr/>
                      <p:nvPr/>
                    </p:nvPicPr>
                    <p:blipFill>
                      <a:blip r:embed="rId6"/>
                      <a:stretch>
                        <a:fillRect/>
                      </a:stretch>
                    </p:blipFill>
                    <p:spPr>
                      <a:xfrm>
                        <a:off x="827088" y="5848440"/>
                        <a:ext cx="1961820" cy="628560"/>
                      </a:xfrm>
                      <a:prstGeom prst="rect">
                        <a:avLst/>
                      </a:prstGeom>
                    </p:spPr>
                  </p:pic>
                </p:oleObj>
              </mc:Fallback>
            </mc:AlternateContent>
          </a:graphicData>
        </a:graphic>
      </p:graphicFrame>
    </p:spTree>
    <p:extLst>
      <p:ext uri="{BB962C8B-B14F-4D97-AF65-F5344CB8AC3E}">
        <p14:creationId xmlns:p14="http://schemas.microsoft.com/office/powerpoint/2010/main" val="532127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Worst-Case Complexity of Insertion Sort</a:t>
            </a:r>
          </a:p>
        </p:txBody>
      </p:sp>
      <p:sp>
        <p:nvSpPr>
          <p:cNvPr id="3" name="Content Placeholder 2"/>
          <p:cNvSpPr>
            <a:spLocks noGrp="1"/>
          </p:cNvSpPr>
          <p:nvPr>
            <p:ph idx="1"/>
          </p:nvPr>
        </p:nvSpPr>
        <p:spPr>
          <a:xfrm>
            <a:off x="457200" y="1295400"/>
            <a:ext cx="8229600" cy="792000"/>
          </a:xfrm>
        </p:spPr>
        <p:txBody>
          <a:bodyPr/>
          <a:lstStyle/>
          <a:p>
            <a:r>
              <a:rPr lang="en-US" sz="2400" b="1" dirty="0"/>
              <a:t> Example</a:t>
            </a:r>
            <a:r>
              <a:rPr lang="en-US" sz="2400" dirty="0"/>
              <a:t>: What is the worst-case complexity of insertion sort in terms of the number of comparisons made?</a:t>
            </a:r>
            <a:endParaRPr lang="en-IN" sz="2400" dirty="0"/>
          </a:p>
        </p:txBody>
      </p:sp>
      <p:sp>
        <p:nvSpPr>
          <p:cNvPr id="4" name="Content Placeholder 3"/>
          <p:cNvSpPr>
            <a:spLocks noGrp="1"/>
          </p:cNvSpPr>
          <p:nvPr>
            <p:ph idx="13"/>
          </p:nvPr>
        </p:nvSpPr>
        <p:spPr>
          <a:xfrm>
            <a:off x="457200" y="2895600"/>
            <a:ext cx="3888000" cy="838200"/>
          </a:xfrm>
        </p:spPr>
        <p:txBody>
          <a:bodyPr/>
          <a:lstStyle/>
          <a:p>
            <a:r>
              <a:rPr lang="en-US" sz="2400" b="1" dirty="0"/>
              <a:t>Solution</a:t>
            </a:r>
            <a:r>
              <a:rPr lang="en-US" sz="2400" dirty="0"/>
              <a:t>: The total number of comparisons are</a:t>
            </a:r>
          </a:p>
        </p:txBody>
      </p:sp>
      <p:graphicFrame>
        <p:nvGraphicFramePr>
          <p:cNvPr id="9" name="Object 4"/>
          <p:cNvGraphicFramePr>
            <a:graphicFrameLocks noChangeAspect="1"/>
          </p:cNvGraphicFramePr>
          <p:nvPr>
            <p:extLst>
              <p:ext uri="{D42A27DB-BD31-4B8C-83A1-F6EECF244321}">
                <p14:modId xmlns:p14="http://schemas.microsoft.com/office/powerpoint/2010/main" val="2988528546"/>
              </p:ext>
            </p:extLst>
          </p:nvPr>
        </p:nvGraphicFramePr>
        <p:xfrm>
          <a:off x="609600" y="3867150"/>
          <a:ext cx="2457450" cy="628650"/>
        </p:xfrm>
        <a:graphic>
          <a:graphicData uri="http://schemas.openxmlformats.org/presentationml/2006/ole">
            <mc:AlternateContent xmlns:mc="http://schemas.openxmlformats.org/markup-compatibility/2006">
              <mc:Choice xmlns:v="urn:schemas-microsoft-com:vml" Requires="v">
                <p:oleObj spid="_x0000_s122990" name="Equation" r:id="rId3" imgW="1638000" imgH="419040" progId="Equation.DSMT4">
                  <p:embed/>
                </p:oleObj>
              </mc:Choice>
              <mc:Fallback>
                <p:oleObj name="Equation" r:id="rId3" imgW="1638000" imgH="419040" progId="Equation.DSMT4">
                  <p:embed/>
                  <p:pic>
                    <p:nvPicPr>
                      <p:cNvPr id="9" name="Object 5"/>
                      <p:cNvPicPr/>
                      <p:nvPr/>
                    </p:nvPicPr>
                    <p:blipFill>
                      <a:blip r:embed="rId4"/>
                      <a:stretch>
                        <a:fillRect/>
                      </a:stretch>
                    </p:blipFill>
                    <p:spPr>
                      <a:xfrm>
                        <a:off x="609600" y="3867150"/>
                        <a:ext cx="2457450" cy="628650"/>
                      </a:xfrm>
                      <a:prstGeom prst="rect">
                        <a:avLst/>
                      </a:prstGeom>
                    </p:spPr>
                  </p:pic>
                </p:oleObj>
              </mc:Fallback>
            </mc:AlternateContent>
          </a:graphicData>
        </a:graphic>
      </p:graphicFrame>
      <p:sp>
        <p:nvSpPr>
          <p:cNvPr id="5" name="Content Placeholder 5"/>
          <p:cNvSpPr>
            <a:spLocks noGrp="1"/>
          </p:cNvSpPr>
          <p:nvPr>
            <p:ph idx="14"/>
          </p:nvPr>
        </p:nvSpPr>
        <p:spPr>
          <a:xfrm>
            <a:off x="457200" y="4648200"/>
            <a:ext cx="4356000" cy="468000"/>
          </a:xfrm>
        </p:spPr>
        <p:txBody>
          <a:bodyPr/>
          <a:lstStyle/>
          <a:p>
            <a:r>
              <a:rPr lang="en-US" sz="2400" dirty="0"/>
              <a:t>Therefore the complexity is Θ(</a:t>
            </a:r>
            <a:r>
              <a:rPr lang="en-US" sz="2400" i="1" dirty="0"/>
              <a:t>n</a:t>
            </a:r>
            <a:r>
              <a:rPr lang="en-US" sz="2400" baseline="30000" dirty="0">
                <a:ea typeface="Cambria Math" pitchFamily="18" charset="0"/>
              </a:rPr>
              <a:t>2</a:t>
            </a:r>
            <a:r>
              <a:rPr lang="en-US" sz="2400" dirty="0"/>
              <a:t>).</a:t>
            </a:r>
          </a:p>
        </p:txBody>
      </p:sp>
      <p:sp>
        <p:nvSpPr>
          <p:cNvPr id="6" name="Content Placeholder 6"/>
          <p:cNvSpPr>
            <a:spLocks noGrp="1"/>
          </p:cNvSpPr>
          <p:nvPr>
            <p:ph idx="15"/>
          </p:nvPr>
        </p:nvSpPr>
        <p:spPr>
          <a:xfrm>
            <a:off x="5334000" y="2438400"/>
            <a:ext cx="3429000" cy="32004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800" b="1" dirty="0"/>
              <a:t>procedure</a:t>
            </a:r>
            <a:r>
              <a:rPr lang="en-US" sz="1800" dirty="0"/>
              <a:t> </a:t>
            </a:r>
            <a:r>
              <a:rPr lang="en-US" sz="1800" i="1" dirty="0"/>
              <a:t>insertion sort</a:t>
            </a:r>
            <a:r>
              <a:rPr lang="en-US" sz="1800" dirty="0"/>
              <a:t>(</a:t>
            </a:r>
            <a:r>
              <a:rPr lang="en-US" sz="1800" i="1" dirty="0"/>
              <a:t>a</a:t>
            </a:r>
            <a:r>
              <a:rPr lang="en-US" sz="1800" baseline="-25000" dirty="0"/>
              <a:t>1</a:t>
            </a:r>
            <a:r>
              <a:rPr lang="en-US" sz="1800" dirty="0"/>
              <a:t>,…,</a:t>
            </a:r>
            <a:r>
              <a:rPr lang="en-US" sz="1800" i="1" dirty="0"/>
              <a:t>a</a:t>
            </a:r>
            <a:r>
              <a:rPr lang="en-US" sz="1800" i="1" baseline="-25000" dirty="0"/>
              <a:t>n</a:t>
            </a:r>
            <a:r>
              <a:rPr lang="en-US" sz="1800" dirty="0"/>
              <a:t>: </a:t>
            </a:r>
          </a:p>
          <a:p>
            <a:pPr marL="274320" lvl="0" indent="-274320" defTabSz="914400">
              <a:spcBef>
                <a:spcPts val="0"/>
              </a:spcBef>
              <a:spcAft>
                <a:spcPts val="300"/>
              </a:spcAft>
              <a:buClr>
                <a:schemeClr val="accent3"/>
              </a:buClr>
              <a:buSzPct val="95000"/>
              <a:defRPr/>
            </a:pPr>
            <a:r>
              <a:rPr lang="en-US" sz="1800" dirty="0"/>
              <a:t>		real numbers with </a:t>
            </a:r>
            <a:r>
              <a:rPr lang="en-US" sz="1800" i="1" dirty="0"/>
              <a:t>n</a:t>
            </a:r>
            <a:r>
              <a:rPr lang="en-US" sz="1800" dirty="0"/>
              <a:t> ≥ </a:t>
            </a:r>
            <a:r>
              <a:rPr lang="en-US" sz="1800" dirty="0">
                <a:ea typeface="Cambria Math" pitchFamily="18" charset="0"/>
              </a:rPr>
              <a:t>2</a:t>
            </a:r>
            <a:r>
              <a:rPr lang="en-US" sz="1800" dirty="0"/>
              <a:t>)</a:t>
            </a:r>
          </a:p>
          <a:p>
            <a:pPr marL="274320" lvl="0" indent="-274320" defTabSz="914400">
              <a:spcBef>
                <a:spcPts val="0"/>
              </a:spcBef>
              <a:spcAft>
                <a:spcPts val="300"/>
              </a:spcAft>
              <a:buClr>
                <a:schemeClr val="accent3"/>
              </a:buClr>
              <a:buSzPct val="95000"/>
              <a:defRPr/>
            </a:pPr>
            <a:r>
              <a:rPr lang="en-US" sz="1800" b="1" dirty="0"/>
              <a:t>	for </a:t>
            </a:r>
            <a:r>
              <a:rPr lang="en-US" sz="1800" i="1" dirty="0"/>
              <a:t>j</a:t>
            </a:r>
            <a:r>
              <a:rPr lang="en-US" sz="1800" dirty="0"/>
              <a:t> := </a:t>
            </a:r>
            <a:r>
              <a:rPr lang="en-US" sz="1800" dirty="0">
                <a:ea typeface="Cambria Math" pitchFamily="18" charset="0"/>
              </a:rPr>
              <a:t>2</a:t>
            </a:r>
            <a:r>
              <a:rPr lang="en-US" sz="1800" dirty="0"/>
              <a:t> to </a:t>
            </a:r>
            <a:r>
              <a:rPr lang="en-US" sz="1800" i="1" dirty="0"/>
              <a:t>n</a:t>
            </a:r>
          </a:p>
          <a:p>
            <a:pPr marL="274320" lvl="0" indent="-274320" defTabSz="914400">
              <a:spcBef>
                <a:spcPts val="0"/>
              </a:spcBef>
              <a:spcAft>
                <a:spcPts val="300"/>
              </a:spcAft>
              <a:buClr>
                <a:schemeClr val="accent3"/>
              </a:buClr>
              <a:buSzPct val="95000"/>
              <a:defRPr/>
            </a:pPr>
            <a:r>
              <a:rPr lang="en-US" sz="1800" i="1" dirty="0"/>
              <a:t>	</a:t>
            </a:r>
            <a:r>
              <a:rPr lang="en-US" sz="1800" i="1" dirty="0" err="1"/>
              <a:t>i</a:t>
            </a:r>
            <a:r>
              <a:rPr lang="en-US" sz="1800" dirty="0"/>
              <a:t> := </a:t>
            </a:r>
            <a:r>
              <a:rPr lang="en-US" sz="1800" dirty="0">
                <a:ea typeface="Cambria Math" pitchFamily="18" charset="0"/>
              </a:rPr>
              <a:t>1</a:t>
            </a:r>
          </a:p>
          <a:p>
            <a:pPr marL="274320" lvl="0" indent="-274320" defTabSz="914400">
              <a:spcBef>
                <a:spcPts val="0"/>
              </a:spcBef>
              <a:spcAft>
                <a:spcPts val="300"/>
              </a:spcAft>
              <a:buClr>
                <a:schemeClr val="accent3"/>
              </a:buClr>
              <a:buSzPct val="95000"/>
              <a:defRPr/>
            </a:pPr>
            <a:r>
              <a:rPr lang="en-US" sz="1800" b="1" dirty="0"/>
              <a:t>	while</a:t>
            </a:r>
            <a:r>
              <a:rPr lang="en-US" sz="1800" dirty="0"/>
              <a:t> </a:t>
            </a:r>
            <a:r>
              <a:rPr lang="en-US" sz="1800" i="1" dirty="0" err="1"/>
              <a:t>a</a:t>
            </a:r>
            <a:r>
              <a:rPr lang="en-US" sz="1800" i="1" baseline="-25000" dirty="0" err="1"/>
              <a:t>j</a:t>
            </a:r>
            <a:r>
              <a:rPr lang="en-US" sz="1800" dirty="0"/>
              <a:t> &gt; </a:t>
            </a:r>
            <a:r>
              <a:rPr lang="en-US" sz="1800" i="1" dirty="0" err="1"/>
              <a:t>a</a:t>
            </a:r>
            <a:r>
              <a:rPr lang="en-US" sz="1800" i="1" baseline="-25000" dirty="0" err="1"/>
              <a:t>i</a:t>
            </a:r>
            <a:endParaRPr lang="en-US" sz="1800" i="1" dirty="0"/>
          </a:p>
          <a:p>
            <a:pPr marL="274320" lvl="0" indent="-274320" defTabSz="914400">
              <a:spcBef>
                <a:spcPts val="0"/>
              </a:spcBef>
              <a:spcAft>
                <a:spcPts val="300"/>
              </a:spcAft>
              <a:buClr>
                <a:schemeClr val="accent3"/>
              </a:buClr>
              <a:buSzPct val="95000"/>
              <a:defRPr/>
            </a:pPr>
            <a:r>
              <a:rPr lang="en-US" sz="1800" i="1" dirty="0"/>
              <a:t>		</a:t>
            </a:r>
            <a:r>
              <a:rPr lang="en-US" sz="1800" i="1" dirty="0" err="1"/>
              <a:t>i</a:t>
            </a:r>
            <a:r>
              <a:rPr lang="en-US" sz="1800" dirty="0"/>
              <a:t> := </a:t>
            </a:r>
            <a:r>
              <a:rPr lang="en-US" sz="1800" i="1" dirty="0" err="1"/>
              <a:t>i</a:t>
            </a:r>
            <a:r>
              <a:rPr lang="en-US" sz="1800" dirty="0"/>
              <a:t> + </a:t>
            </a:r>
            <a:r>
              <a:rPr lang="en-US" sz="1800" dirty="0">
                <a:ea typeface="Cambria Math" pitchFamily="18" charset="0"/>
              </a:rPr>
              <a:t>1</a:t>
            </a:r>
          </a:p>
          <a:p>
            <a:pPr marL="274320" lvl="0" indent="-274320" defTabSz="914400">
              <a:spcBef>
                <a:spcPts val="0"/>
              </a:spcBef>
              <a:spcAft>
                <a:spcPts val="300"/>
              </a:spcAft>
              <a:buClr>
                <a:schemeClr val="accent3"/>
              </a:buClr>
              <a:buSzPct val="95000"/>
              <a:defRPr/>
            </a:pPr>
            <a:r>
              <a:rPr lang="en-US" sz="1800" i="1" dirty="0"/>
              <a:t>	m</a:t>
            </a:r>
            <a:r>
              <a:rPr lang="en-US" sz="1800" dirty="0"/>
              <a:t> := </a:t>
            </a:r>
            <a:r>
              <a:rPr lang="en-US" sz="1800" i="1" dirty="0" err="1"/>
              <a:t>a</a:t>
            </a:r>
            <a:r>
              <a:rPr lang="en-US" sz="1800" i="1" baseline="-25000" dirty="0" err="1"/>
              <a:t>j</a:t>
            </a:r>
            <a:endParaRPr lang="en-US" sz="1800" i="1" baseline="-25000" dirty="0"/>
          </a:p>
          <a:p>
            <a:pPr marL="274320" lvl="0" indent="-274320">
              <a:spcBef>
                <a:spcPts val="0"/>
              </a:spcBef>
              <a:spcAft>
                <a:spcPts val="300"/>
              </a:spcAft>
              <a:buClr>
                <a:schemeClr val="accent3"/>
              </a:buClr>
              <a:buSzPct val="95000"/>
              <a:defRPr/>
            </a:pPr>
            <a:r>
              <a:rPr lang="en-US" sz="1800" b="1" dirty="0"/>
              <a:t>	for</a:t>
            </a:r>
            <a:r>
              <a:rPr lang="en-US" sz="1800" dirty="0"/>
              <a:t> </a:t>
            </a:r>
            <a:r>
              <a:rPr lang="en-US" sz="1800" i="1" dirty="0"/>
              <a:t>k</a:t>
            </a:r>
            <a:r>
              <a:rPr lang="en-US" sz="1800" dirty="0"/>
              <a:t> := </a:t>
            </a:r>
            <a:r>
              <a:rPr lang="en-US" sz="1800" dirty="0">
                <a:ea typeface="Cambria Math" pitchFamily="18" charset="0"/>
              </a:rPr>
              <a:t>0</a:t>
            </a:r>
            <a:r>
              <a:rPr lang="en-US" sz="1800" dirty="0"/>
              <a:t> to </a:t>
            </a:r>
            <a:r>
              <a:rPr lang="en-US" sz="1800" i="1" dirty="0"/>
              <a:t>j</a:t>
            </a:r>
            <a:r>
              <a:rPr lang="en-US" sz="1800" dirty="0"/>
              <a:t>  </a:t>
            </a:r>
            <a:r>
              <a:rPr lang="en-US" sz="1800" dirty="0">
                <a:ea typeface="Cambria Math"/>
              </a:rPr>
              <a:t>−</a:t>
            </a:r>
            <a:r>
              <a:rPr lang="en-US" sz="1800" dirty="0"/>
              <a:t> </a:t>
            </a:r>
            <a:r>
              <a:rPr lang="en-US" sz="1800" i="1" dirty="0" err="1"/>
              <a:t>i</a:t>
            </a:r>
            <a:r>
              <a:rPr lang="en-US" sz="1800" i="1" dirty="0"/>
              <a:t> </a:t>
            </a:r>
            <a:r>
              <a:rPr lang="en-US" sz="1800" dirty="0">
                <a:ea typeface="Cambria Math"/>
              </a:rPr>
              <a:t>− </a:t>
            </a:r>
            <a:r>
              <a:rPr lang="en-US" sz="1800" dirty="0">
                <a:ea typeface="Cambria Math" pitchFamily="18" charset="0"/>
              </a:rPr>
              <a:t>1</a:t>
            </a:r>
          </a:p>
          <a:p>
            <a:pPr marL="274320" lvl="0" indent="-274320" defTabSz="914400">
              <a:spcBef>
                <a:spcPts val="0"/>
              </a:spcBef>
              <a:spcAft>
                <a:spcPts val="300"/>
              </a:spcAft>
              <a:buClr>
                <a:schemeClr val="accent3"/>
              </a:buClr>
              <a:buSzPct val="95000"/>
              <a:defRPr/>
            </a:pPr>
            <a:r>
              <a:rPr lang="en-US" sz="1800" i="1" dirty="0"/>
              <a:t>		</a:t>
            </a:r>
            <a:r>
              <a:rPr lang="en-US" sz="1800" i="1" dirty="0" err="1"/>
              <a:t>a</a:t>
            </a:r>
            <a:r>
              <a:rPr lang="en-US" sz="1800" i="1" baseline="-25000" dirty="0" err="1"/>
              <a:t>j</a:t>
            </a:r>
            <a:r>
              <a:rPr lang="en-US" sz="1800" baseline="-25000" dirty="0"/>
              <a:t>-</a:t>
            </a:r>
            <a:r>
              <a:rPr lang="en-US" sz="1800" i="1" baseline="-25000" dirty="0"/>
              <a:t>k</a:t>
            </a:r>
            <a:r>
              <a:rPr lang="en-US" sz="1800" dirty="0"/>
              <a:t> := </a:t>
            </a:r>
            <a:r>
              <a:rPr lang="en-US" sz="1800" i="1" dirty="0"/>
              <a:t>a</a:t>
            </a:r>
            <a:r>
              <a:rPr lang="en-US" sz="1800" i="1" baseline="-25000" dirty="0"/>
              <a:t>j</a:t>
            </a:r>
            <a:r>
              <a:rPr lang="en-US" sz="1800" baseline="-25000" dirty="0"/>
              <a:t>-</a:t>
            </a:r>
            <a:r>
              <a:rPr lang="en-US" sz="1800" i="1" baseline="-25000" dirty="0"/>
              <a:t>k-1</a:t>
            </a:r>
          </a:p>
          <a:p>
            <a:pPr marL="274320" lvl="0" indent="-274320" defTabSz="914400">
              <a:spcBef>
                <a:spcPts val="0"/>
              </a:spcBef>
              <a:spcAft>
                <a:spcPts val="300"/>
              </a:spcAft>
              <a:buClr>
                <a:schemeClr val="accent3"/>
              </a:buClr>
              <a:buSzPct val="95000"/>
              <a:defRPr/>
            </a:pPr>
            <a:r>
              <a:rPr lang="en-US" sz="1800" i="1" dirty="0"/>
              <a:t>	</a:t>
            </a:r>
            <a:r>
              <a:rPr lang="en-US" sz="1800" i="1" dirty="0" err="1"/>
              <a:t>a</a:t>
            </a:r>
            <a:r>
              <a:rPr lang="en-US" sz="1800" i="1" baseline="-25000" dirty="0" err="1"/>
              <a:t>i</a:t>
            </a:r>
            <a:r>
              <a:rPr lang="en-US" sz="1800" dirty="0"/>
              <a:t> := </a:t>
            </a:r>
            <a:r>
              <a:rPr lang="en-US" sz="1800" i="1" dirty="0"/>
              <a:t>m</a:t>
            </a:r>
            <a:endParaRPr lang="en-IN" sz="1800" dirty="0"/>
          </a:p>
        </p:txBody>
      </p:sp>
    </p:spTree>
    <p:extLst>
      <p:ext uri="{BB962C8B-B14F-4D97-AF65-F5344CB8AC3E}">
        <p14:creationId xmlns:p14="http://schemas.microsoft.com/office/powerpoint/2010/main" val="2314536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Matrix Multiplication Algorithm</a:t>
            </a:r>
          </a:p>
        </p:txBody>
      </p:sp>
      <p:sp>
        <p:nvSpPr>
          <p:cNvPr id="3" name="Content Placeholder 2"/>
          <p:cNvSpPr>
            <a:spLocks noGrp="1"/>
          </p:cNvSpPr>
          <p:nvPr>
            <p:ph idx="1"/>
          </p:nvPr>
        </p:nvSpPr>
        <p:spPr>
          <a:xfrm>
            <a:off x="457200" y="1295400"/>
            <a:ext cx="8229600" cy="2057400"/>
          </a:xfrm>
        </p:spPr>
        <p:txBody>
          <a:bodyPr/>
          <a:lstStyle/>
          <a:p>
            <a:pPr>
              <a:spcBef>
                <a:spcPts val="600"/>
              </a:spcBef>
            </a:pPr>
            <a:r>
              <a:rPr lang="en-US" sz="2400" dirty="0"/>
              <a:t>The definition for matrix multiplication can be expressed as an algorithm; </a:t>
            </a:r>
            <a:r>
              <a:rPr lang="en-US" sz="2400" b="1" dirty="0"/>
              <a:t>C</a:t>
            </a:r>
            <a:r>
              <a:rPr lang="en-US" sz="2400" dirty="0"/>
              <a:t> = </a:t>
            </a:r>
            <a:r>
              <a:rPr lang="en-US" sz="2400" b="1" dirty="0"/>
              <a:t>A B</a:t>
            </a:r>
            <a:r>
              <a:rPr lang="en-US" sz="2400" dirty="0"/>
              <a:t> where </a:t>
            </a:r>
            <a:r>
              <a:rPr lang="en-US" sz="2400" b="1" dirty="0"/>
              <a:t>C</a:t>
            </a:r>
            <a:r>
              <a:rPr lang="en-US" sz="2400" dirty="0"/>
              <a:t> is an </a:t>
            </a:r>
            <a:r>
              <a:rPr lang="en-US" sz="2400" i="1" dirty="0"/>
              <a:t>m</a:t>
            </a:r>
            <a:r>
              <a:rPr lang="en-US" sz="2400" dirty="0"/>
              <a:t> </a:t>
            </a:r>
            <a:r>
              <a:rPr lang="en-US" sz="2400" i="1" dirty="0"/>
              <a:t>n</a:t>
            </a:r>
            <a:r>
              <a:rPr lang="en-US" sz="2400" dirty="0"/>
              <a:t> matrix that is the product of the </a:t>
            </a:r>
            <a:r>
              <a:rPr lang="en-US" sz="2400" i="1" dirty="0"/>
              <a:t>m</a:t>
            </a:r>
            <a:r>
              <a:rPr lang="en-US" sz="2400" dirty="0"/>
              <a:t> </a:t>
            </a:r>
            <a:r>
              <a:rPr lang="en-US" sz="2400" i="1" dirty="0"/>
              <a:t>k</a:t>
            </a:r>
            <a:r>
              <a:rPr lang="en-US" sz="2400" dirty="0"/>
              <a:t> matrix </a:t>
            </a:r>
            <a:r>
              <a:rPr lang="en-US" sz="2400" b="1" dirty="0"/>
              <a:t>A</a:t>
            </a:r>
            <a:r>
              <a:rPr lang="en-US" sz="2400" dirty="0"/>
              <a:t> and the </a:t>
            </a:r>
            <a:r>
              <a:rPr lang="en-US" sz="2400" i="1" dirty="0"/>
              <a:t>k</a:t>
            </a:r>
            <a:r>
              <a:rPr lang="en-US" sz="2400" dirty="0"/>
              <a:t> </a:t>
            </a:r>
            <a:r>
              <a:rPr lang="en-US" sz="2400" i="1" dirty="0"/>
              <a:t>n</a:t>
            </a:r>
            <a:r>
              <a:rPr lang="en-US" sz="2400" dirty="0"/>
              <a:t> matrix </a:t>
            </a:r>
            <a:r>
              <a:rPr lang="en-US" sz="2400" b="1" dirty="0"/>
              <a:t>B</a:t>
            </a:r>
            <a:r>
              <a:rPr lang="en-US" sz="2400" dirty="0"/>
              <a:t>.</a:t>
            </a:r>
          </a:p>
          <a:p>
            <a:pPr>
              <a:spcBef>
                <a:spcPts val="600"/>
              </a:spcBef>
            </a:pPr>
            <a:r>
              <a:rPr lang="en-US" sz="2400" dirty="0"/>
              <a:t>This algorithm carries out matrix multiplication based on its definition.</a:t>
            </a:r>
          </a:p>
        </p:txBody>
      </p:sp>
      <p:sp>
        <p:nvSpPr>
          <p:cNvPr id="4" name="Content Placeholder 3"/>
          <p:cNvSpPr>
            <a:spLocks noGrp="1"/>
          </p:cNvSpPr>
          <p:nvPr>
            <p:ph idx="13"/>
          </p:nvPr>
        </p:nvSpPr>
        <p:spPr>
          <a:xfrm>
            <a:off x="1219200" y="3581400"/>
            <a:ext cx="5715000" cy="2743200"/>
          </a:xfrm>
          <a:ln w="19050">
            <a:solidFill>
              <a:srgbClr val="0B508F"/>
            </a:solidFill>
          </a:ln>
        </p:spPr>
        <p:txBody>
          <a:bodyPr/>
          <a:lstStyle/>
          <a:p>
            <a:pPr marL="274320" lvl="0" indent="-274320" defTabSz="914400">
              <a:spcBef>
                <a:spcPct val="20000"/>
              </a:spcBef>
              <a:spcAft>
                <a:spcPts val="0"/>
              </a:spcAft>
              <a:buClr>
                <a:schemeClr val="accent3"/>
              </a:buClr>
              <a:buSzPct val="95000"/>
              <a:defRPr/>
            </a:pPr>
            <a:r>
              <a:rPr lang="en-US" sz="1800" b="1" dirty="0"/>
              <a:t>procedure </a:t>
            </a:r>
            <a:r>
              <a:rPr lang="en-US" sz="1800" i="1" dirty="0"/>
              <a:t>matrix multiplication</a:t>
            </a:r>
            <a:r>
              <a:rPr lang="en-US" sz="1800" dirty="0"/>
              <a:t>(</a:t>
            </a:r>
            <a:r>
              <a:rPr lang="en-US" sz="1800" b="1" dirty="0"/>
              <a:t>A</a:t>
            </a:r>
            <a:r>
              <a:rPr lang="en-US" sz="1800" i="1" dirty="0"/>
              <a:t>,</a:t>
            </a:r>
            <a:r>
              <a:rPr lang="en-US" sz="1800" b="1" dirty="0"/>
              <a:t>B</a:t>
            </a:r>
            <a:r>
              <a:rPr lang="en-US" sz="1800" i="1" dirty="0"/>
              <a:t>: </a:t>
            </a:r>
            <a:r>
              <a:rPr lang="en-US" sz="1800" dirty="0"/>
              <a:t>matrices)</a:t>
            </a:r>
          </a:p>
          <a:p>
            <a:pPr marL="274320" lvl="0" indent="-274320" defTabSz="914400">
              <a:spcBef>
                <a:spcPct val="20000"/>
              </a:spcBef>
              <a:spcAft>
                <a:spcPts val="0"/>
              </a:spcAft>
              <a:buClr>
                <a:schemeClr val="accent3"/>
              </a:buClr>
              <a:buSzPct val="95000"/>
              <a:defRPr/>
            </a:pPr>
            <a:r>
              <a:rPr lang="en-US" sz="1800" b="1" dirty="0"/>
              <a:t>	for</a:t>
            </a:r>
            <a:r>
              <a:rPr lang="en-US" sz="1800" dirty="0"/>
              <a:t> </a:t>
            </a:r>
            <a:r>
              <a:rPr lang="en-US" sz="1800" i="1" dirty="0" err="1"/>
              <a:t>i</a:t>
            </a:r>
            <a:r>
              <a:rPr lang="en-US" sz="1800" i="1" dirty="0"/>
              <a:t> </a:t>
            </a:r>
            <a:r>
              <a:rPr lang="en-US" sz="1800" dirty="0"/>
              <a:t>:= </a:t>
            </a:r>
            <a:r>
              <a:rPr lang="en-US" sz="1800" dirty="0">
                <a:latin typeface="Cambria Math" pitchFamily="18" charset="0"/>
                <a:ea typeface="Cambria Math" pitchFamily="18" charset="0"/>
              </a:rPr>
              <a:t>1</a:t>
            </a:r>
            <a:r>
              <a:rPr lang="en-US" sz="1800" dirty="0"/>
              <a:t> to </a:t>
            </a:r>
            <a:r>
              <a:rPr lang="en-US" sz="1800" i="1" dirty="0"/>
              <a:t>m              </a:t>
            </a:r>
            <a:endParaRPr lang="en-US" sz="1800" dirty="0">
              <a:latin typeface="Cambria Math" pitchFamily="18" charset="0"/>
              <a:ea typeface="Cambria Math" pitchFamily="18" charset="0"/>
            </a:endParaRPr>
          </a:p>
          <a:p>
            <a:pPr marL="274320" lvl="0" indent="-274320">
              <a:spcBef>
                <a:spcPct val="20000"/>
              </a:spcBef>
              <a:buClr>
                <a:schemeClr val="accent3"/>
              </a:buClr>
              <a:buSzPct val="95000"/>
              <a:defRPr/>
            </a:pPr>
            <a:r>
              <a:rPr lang="en-US" sz="1800" b="1" dirty="0"/>
              <a:t>		for </a:t>
            </a:r>
            <a:r>
              <a:rPr lang="en-US" sz="1800" i="1" dirty="0"/>
              <a:t>j</a:t>
            </a:r>
            <a:r>
              <a:rPr lang="en-US" sz="1800" dirty="0"/>
              <a:t> := </a:t>
            </a:r>
            <a:r>
              <a:rPr lang="en-US" sz="1800" dirty="0">
                <a:latin typeface="Cambria Math" pitchFamily="18" charset="0"/>
                <a:ea typeface="Cambria Math" pitchFamily="18" charset="0"/>
              </a:rPr>
              <a:t>1</a:t>
            </a:r>
            <a:r>
              <a:rPr lang="en-US" sz="1800" dirty="0"/>
              <a:t> to </a:t>
            </a:r>
            <a:r>
              <a:rPr lang="en-US" sz="1800" i="1" dirty="0"/>
              <a:t>n</a:t>
            </a:r>
          </a:p>
          <a:p>
            <a:pPr marL="274320" lvl="0" indent="-274320" defTabSz="914400">
              <a:spcBef>
                <a:spcPct val="20000"/>
              </a:spcBef>
              <a:spcAft>
                <a:spcPts val="0"/>
              </a:spcAft>
              <a:buClr>
                <a:schemeClr val="accent3"/>
              </a:buClr>
              <a:buSzPct val="95000"/>
              <a:defRPr/>
            </a:pPr>
            <a:r>
              <a:rPr lang="en-US" sz="1800" i="1" dirty="0"/>
              <a:t>		</a:t>
            </a:r>
            <a:r>
              <a:rPr lang="en-US" sz="1800" i="1" dirty="0" err="1"/>
              <a:t>c</a:t>
            </a:r>
            <a:r>
              <a:rPr lang="en-US" sz="1800" i="1" baseline="-25000" dirty="0" err="1"/>
              <a:t>ij</a:t>
            </a:r>
            <a:r>
              <a:rPr lang="en-US" sz="1800" dirty="0"/>
              <a:t> := </a:t>
            </a:r>
            <a:r>
              <a:rPr lang="en-US" sz="1800" dirty="0">
                <a:latin typeface="Cambria Math" pitchFamily="18" charset="0"/>
                <a:ea typeface="Cambria Math" pitchFamily="18" charset="0"/>
              </a:rPr>
              <a:t>0</a:t>
            </a:r>
          </a:p>
          <a:p>
            <a:pPr marL="274320" lvl="0" indent="-274320">
              <a:spcBef>
                <a:spcPct val="20000"/>
              </a:spcBef>
              <a:buClr>
                <a:schemeClr val="accent3"/>
              </a:buClr>
              <a:buSzPct val="95000"/>
              <a:defRPr/>
            </a:pPr>
            <a:r>
              <a:rPr lang="en-US" sz="1800" b="1" dirty="0"/>
              <a:t>			for </a:t>
            </a:r>
            <a:r>
              <a:rPr lang="en-US" sz="1800" i="1" dirty="0"/>
              <a:t>q</a:t>
            </a:r>
            <a:r>
              <a:rPr lang="en-US" sz="1800" dirty="0"/>
              <a:t> := </a:t>
            </a:r>
            <a:r>
              <a:rPr lang="en-US" sz="1800" dirty="0">
                <a:latin typeface="Cambria Math" pitchFamily="18" charset="0"/>
                <a:ea typeface="Cambria Math" pitchFamily="18" charset="0"/>
              </a:rPr>
              <a:t>1</a:t>
            </a:r>
            <a:r>
              <a:rPr lang="en-US" sz="1800" dirty="0"/>
              <a:t> to </a:t>
            </a:r>
            <a:r>
              <a:rPr lang="en-US" sz="1800" i="1" dirty="0"/>
              <a:t>k</a:t>
            </a:r>
          </a:p>
          <a:p>
            <a:pPr marL="274320" lvl="0" indent="-274320">
              <a:spcBef>
                <a:spcPct val="20000"/>
              </a:spcBef>
              <a:buClr>
                <a:schemeClr val="accent3"/>
              </a:buClr>
              <a:buSzPct val="95000"/>
              <a:defRPr/>
            </a:pPr>
            <a:r>
              <a:rPr lang="en-US" sz="1800" i="1" dirty="0"/>
              <a:t>			</a:t>
            </a:r>
            <a:r>
              <a:rPr lang="en-US" sz="1800" i="1" dirty="0" err="1"/>
              <a:t>c</a:t>
            </a:r>
            <a:r>
              <a:rPr lang="en-US" sz="1800" i="1" baseline="-25000" dirty="0" err="1"/>
              <a:t>ij</a:t>
            </a:r>
            <a:r>
              <a:rPr lang="en-US" sz="1800" dirty="0"/>
              <a:t> := </a:t>
            </a:r>
            <a:r>
              <a:rPr lang="en-US" sz="1800" i="1" dirty="0"/>
              <a:t> </a:t>
            </a:r>
            <a:r>
              <a:rPr lang="en-US" sz="1800" i="1" dirty="0" err="1"/>
              <a:t>c</a:t>
            </a:r>
            <a:r>
              <a:rPr lang="en-US" sz="1800" i="1" baseline="-25000" dirty="0" err="1"/>
              <a:t>ij</a:t>
            </a:r>
            <a:r>
              <a:rPr lang="en-US" sz="1800" dirty="0"/>
              <a:t> + </a:t>
            </a:r>
            <a:r>
              <a:rPr lang="en-US" sz="1800" i="1" dirty="0" err="1"/>
              <a:t>a</a:t>
            </a:r>
            <a:r>
              <a:rPr lang="en-US" sz="1800" i="1" baseline="-25000" dirty="0" err="1"/>
              <a:t>iq</a:t>
            </a:r>
            <a:r>
              <a:rPr lang="en-US" sz="1800" i="1" dirty="0"/>
              <a:t> </a:t>
            </a:r>
            <a:r>
              <a:rPr lang="en-US" sz="1800" i="1" dirty="0" err="1"/>
              <a:t>b</a:t>
            </a:r>
            <a:r>
              <a:rPr lang="en-US" sz="1800" i="1" baseline="-25000" dirty="0" err="1"/>
              <a:t>qj</a:t>
            </a:r>
            <a:endParaRPr lang="en-US" sz="1800" baseline="-25000" dirty="0">
              <a:latin typeface="Cambria Math" pitchFamily="18" charset="0"/>
              <a:ea typeface="Cambria Math" pitchFamily="18" charset="0"/>
            </a:endParaRPr>
          </a:p>
          <a:p>
            <a:pPr marL="274320" lvl="0" indent="-274320">
              <a:spcBef>
                <a:spcPct val="20000"/>
              </a:spcBef>
              <a:buClr>
                <a:schemeClr val="accent3"/>
              </a:buClr>
              <a:buSzPct val="95000"/>
              <a:defRPr/>
            </a:pPr>
            <a:r>
              <a:rPr lang="en-US" sz="1800" b="1" dirty="0"/>
              <a:t>return C</a:t>
            </a:r>
            <a:r>
              <a:rPr lang="en-US" sz="1800" dirty="0"/>
              <a:t>{</a:t>
            </a:r>
            <a:r>
              <a:rPr lang="en-US" sz="1800" b="1" dirty="0"/>
              <a:t>C = [</a:t>
            </a:r>
            <a:r>
              <a:rPr lang="en-US" sz="1800" i="1" dirty="0" err="1"/>
              <a:t>c</a:t>
            </a:r>
            <a:r>
              <a:rPr lang="en-US" sz="1800" i="1" baseline="-25000" dirty="0" err="1"/>
              <a:t>ij</a:t>
            </a:r>
            <a:r>
              <a:rPr lang="en-US" sz="1800" b="1" dirty="0"/>
              <a:t>]</a:t>
            </a:r>
            <a:r>
              <a:rPr lang="en-US" sz="1800" i="1" dirty="0"/>
              <a:t> </a:t>
            </a:r>
            <a:r>
              <a:rPr lang="en-US" sz="1800" dirty="0"/>
              <a:t>is the product of </a:t>
            </a:r>
            <a:r>
              <a:rPr lang="en-US" sz="1800" b="1" dirty="0"/>
              <a:t>A</a:t>
            </a:r>
            <a:r>
              <a:rPr lang="en-US" sz="1800" dirty="0"/>
              <a:t> and </a:t>
            </a:r>
            <a:r>
              <a:rPr lang="en-US" sz="1800" b="1" dirty="0"/>
              <a:t>B</a:t>
            </a:r>
            <a:r>
              <a:rPr lang="en-US" sz="1800" dirty="0"/>
              <a:t>}</a:t>
            </a:r>
          </a:p>
        </p:txBody>
      </p:sp>
      <p:graphicFrame>
        <p:nvGraphicFramePr>
          <p:cNvPr id="7" name="Object 4"/>
          <p:cNvGraphicFramePr>
            <a:graphicFrameLocks noChangeAspect="1"/>
          </p:cNvGraphicFramePr>
          <p:nvPr>
            <p:extLst>
              <p:ext uri="{D42A27DB-BD31-4B8C-83A1-F6EECF244321}">
                <p14:modId xmlns:p14="http://schemas.microsoft.com/office/powerpoint/2010/main" val="1547750455"/>
              </p:ext>
            </p:extLst>
          </p:nvPr>
        </p:nvGraphicFramePr>
        <p:xfrm>
          <a:off x="3505200" y="4000500"/>
          <a:ext cx="2514600" cy="876300"/>
        </p:xfrm>
        <a:graphic>
          <a:graphicData uri="http://schemas.openxmlformats.org/presentationml/2006/ole">
            <mc:AlternateContent xmlns:mc="http://schemas.openxmlformats.org/markup-compatibility/2006">
              <mc:Choice xmlns:v="urn:schemas-microsoft-com:vml" Requires="v">
                <p:oleObj spid="_x0000_s124007" name="Equation" r:id="rId3" imgW="1676160" imgH="583920" progId="Equation.DSMT4">
                  <p:embed/>
                </p:oleObj>
              </mc:Choice>
              <mc:Fallback>
                <p:oleObj name="Equation" r:id="rId3" imgW="1676160" imgH="583920" progId="Equation.DSMT4">
                  <p:embed/>
                  <p:pic>
                    <p:nvPicPr>
                      <p:cNvPr id="9" name="Object 4"/>
                      <p:cNvPicPr/>
                      <p:nvPr/>
                    </p:nvPicPr>
                    <p:blipFill>
                      <a:blip r:embed="rId4"/>
                      <a:stretch>
                        <a:fillRect/>
                      </a:stretch>
                    </p:blipFill>
                    <p:spPr>
                      <a:xfrm>
                        <a:off x="3505200" y="4000500"/>
                        <a:ext cx="2514600" cy="876300"/>
                      </a:xfrm>
                      <a:prstGeom prst="rect">
                        <a:avLst/>
                      </a:prstGeom>
                    </p:spPr>
                  </p:pic>
                </p:oleObj>
              </mc:Fallback>
            </mc:AlternateContent>
          </a:graphicData>
        </a:graphic>
      </p:graphicFrame>
    </p:spTree>
    <p:extLst>
      <p:ext uri="{BB962C8B-B14F-4D97-AF65-F5344CB8AC3E}">
        <p14:creationId xmlns:p14="http://schemas.microsoft.com/office/powerpoint/2010/main" val="256768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Algorithms</a:t>
            </a:r>
            <a:endParaRPr lang="en-US" sz="1500" dirty="0"/>
          </a:p>
        </p:txBody>
      </p:sp>
      <p:sp>
        <p:nvSpPr>
          <p:cNvPr id="3" name="Content Placeholder 2"/>
          <p:cNvSpPr>
            <a:spLocks noGrp="1"/>
          </p:cNvSpPr>
          <p:nvPr>
            <p:ph idx="1"/>
          </p:nvPr>
        </p:nvSpPr>
        <p:spPr>
          <a:xfrm>
            <a:off x="457200" y="1295400"/>
            <a:ext cx="8321040" cy="5257800"/>
          </a:xfrm>
        </p:spPr>
        <p:txBody>
          <a:bodyPr/>
          <a:lstStyle/>
          <a:p>
            <a:pPr>
              <a:spcBef>
                <a:spcPts val="0"/>
              </a:spcBef>
            </a:pPr>
            <a:r>
              <a:rPr lang="en-US" sz="2400" dirty="0"/>
              <a:t>Algorithms can be specified in different ways. Their steps can be described in English or in </a:t>
            </a:r>
            <a:r>
              <a:rPr lang="en-US" sz="2400" i="1" dirty="0"/>
              <a:t>pseudocode.</a:t>
            </a:r>
            <a:endParaRPr lang="en-US" sz="2400" dirty="0"/>
          </a:p>
          <a:p>
            <a:pPr>
              <a:spcBef>
                <a:spcPts val="0"/>
              </a:spcBef>
            </a:pPr>
            <a:r>
              <a:rPr lang="en-US" sz="2400" dirty="0"/>
              <a:t>Pseudocode is an intermediate step between an English language description of the steps and a coding of these steps using a programming language.</a:t>
            </a:r>
          </a:p>
          <a:p>
            <a:pPr>
              <a:spcBef>
                <a:spcPts val="0"/>
              </a:spcBef>
            </a:pPr>
            <a:r>
              <a:rPr lang="en-US" sz="2400" dirty="0"/>
              <a:t>The form of pseudocode we use is specified in Appendix </a:t>
            </a:r>
            <a:r>
              <a:rPr lang="en-US" sz="2400" dirty="0">
                <a:ea typeface="Cambria Math" pitchFamily="18" charset="0"/>
              </a:rPr>
              <a:t>3</a:t>
            </a:r>
            <a:r>
              <a:rPr lang="en-US" sz="2400" dirty="0"/>
              <a:t>. It uses some of the structures found in popular languages such as C++ and Java.</a:t>
            </a:r>
          </a:p>
          <a:p>
            <a:pPr>
              <a:spcBef>
                <a:spcPts val="0"/>
              </a:spcBef>
            </a:pPr>
            <a:r>
              <a:rPr lang="en-US" sz="2400" dirty="0"/>
              <a:t>Programmers can use the description of an algorithm in pseudocode to construct a program in a particular language.</a:t>
            </a:r>
          </a:p>
          <a:p>
            <a:pPr>
              <a:spcBef>
                <a:spcPts val="0"/>
              </a:spcBef>
            </a:pPr>
            <a:r>
              <a:rPr lang="en-US" sz="2400" dirty="0"/>
              <a:t>Pseudocode helps us analyze the time required to solve a problem using an algorithm, independent of the actual programming language used to implement algorithm.</a:t>
            </a:r>
          </a:p>
        </p:txBody>
      </p:sp>
    </p:spTree>
    <p:extLst>
      <p:ext uri="{BB962C8B-B14F-4D97-AF65-F5344CB8AC3E}">
        <p14:creationId xmlns:p14="http://schemas.microsoft.com/office/powerpoint/2010/main" val="1191807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 of Matrix Multiplication</a:t>
            </a:r>
          </a:p>
        </p:txBody>
      </p:sp>
      <p:sp>
        <p:nvSpPr>
          <p:cNvPr id="3" name="Content Placeholder 2"/>
          <p:cNvSpPr>
            <a:spLocks noGrp="1"/>
          </p:cNvSpPr>
          <p:nvPr>
            <p:ph idx="1"/>
          </p:nvPr>
        </p:nvSpPr>
        <p:spPr/>
        <p:txBody>
          <a:bodyPr/>
          <a:lstStyle/>
          <a:p>
            <a:pPr>
              <a:spcBef>
                <a:spcPts val="600"/>
              </a:spcBef>
            </a:pPr>
            <a:r>
              <a:rPr lang="en-US" b="1" dirty="0"/>
              <a:t>Example</a:t>
            </a:r>
            <a:r>
              <a:rPr lang="en-US" dirty="0"/>
              <a:t>: How many additions of integers and multiplications of integers are used by the matrix multiplication algorithm to multiply two </a:t>
            </a:r>
            <a:r>
              <a:rPr lang="en-US" i="1" dirty="0"/>
              <a:t>n</a:t>
            </a:r>
            <a:r>
              <a:rPr lang="en-US" dirty="0"/>
              <a:t> </a:t>
            </a:r>
            <a:r>
              <a:rPr lang="en-US" i="1" dirty="0" err="1"/>
              <a:t>n</a:t>
            </a:r>
            <a:r>
              <a:rPr lang="en-US" dirty="0"/>
              <a:t> matrices.</a:t>
            </a:r>
          </a:p>
          <a:p>
            <a:pPr>
              <a:spcBef>
                <a:spcPts val="600"/>
              </a:spcBef>
            </a:pPr>
            <a:r>
              <a:rPr lang="en-US" b="1" dirty="0"/>
              <a:t>Solution</a:t>
            </a:r>
            <a:r>
              <a:rPr lang="en-US" dirty="0"/>
              <a:t>: There are </a:t>
            </a:r>
            <a:r>
              <a:rPr lang="en-US" i="1" dirty="0"/>
              <a:t>n</a:t>
            </a:r>
            <a:r>
              <a:rPr lang="en-US" baseline="30000" dirty="0">
                <a:ea typeface="Cambria Math" pitchFamily="18" charset="0"/>
              </a:rPr>
              <a:t>2  </a:t>
            </a:r>
            <a:r>
              <a:rPr lang="en-US" dirty="0">
                <a:ea typeface="Cambria Math" pitchFamily="18" charset="0"/>
              </a:rPr>
              <a:t>entries in the product. Finding each entry requires </a:t>
            </a:r>
            <a:r>
              <a:rPr lang="en-US" i="1" dirty="0">
                <a:ea typeface="Cambria Math" pitchFamily="18" charset="0"/>
              </a:rPr>
              <a:t>n</a:t>
            </a:r>
            <a:r>
              <a:rPr lang="en-US" dirty="0">
                <a:ea typeface="Cambria Math" pitchFamily="18" charset="0"/>
              </a:rPr>
              <a:t> multiplications and </a:t>
            </a:r>
            <a:r>
              <a:rPr lang="en-US" i="1" dirty="0">
                <a:ea typeface="Cambria Math" pitchFamily="18" charset="0"/>
              </a:rPr>
              <a:t>n</a:t>
            </a:r>
            <a:r>
              <a:rPr lang="en-US" dirty="0">
                <a:ea typeface="Cambria Math" pitchFamily="18" charset="0"/>
              </a:rPr>
              <a:t> </a:t>
            </a:r>
            <a:r>
              <a:rPr lang="en-US" dirty="0">
                <a:ea typeface="Cambria Math"/>
              </a:rPr>
              <a:t>− 1 additions. Hence, </a:t>
            </a:r>
            <a:r>
              <a:rPr lang="en-US" i="1" dirty="0"/>
              <a:t>n</a:t>
            </a:r>
            <a:r>
              <a:rPr lang="en-US" baseline="30000" dirty="0">
                <a:ea typeface="Cambria Math" pitchFamily="18" charset="0"/>
              </a:rPr>
              <a:t>3</a:t>
            </a:r>
            <a:r>
              <a:rPr lang="en-US" dirty="0">
                <a:ea typeface="Cambria Math"/>
              </a:rPr>
              <a:t> multiplications and </a:t>
            </a:r>
            <a:r>
              <a:rPr lang="en-US" i="1" dirty="0"/>
              <a:t>n</a:t>
            </a:r>
            <a:r>
              <a:rPr lang="en-US" baseline="30000" dirty="0">
                <a:ea typeface="Cambria Math" pitchFamily="18" charset="0"/>
              </a:rPr>
              <a:t>2</a:t>
            </a:r>
            <a:r>
              <a:rPr lang="en-US" dirty="0">
                <a:ea typeface="Cambria Math" pitchFamily="18" charset="0"/>
              </a:rPr>
              <a:t>(</a:t>
            </a:r>
            <a:r>
              <a:rPr lang="en-US" i="1" dirty="0">
                <a:ea typeface="Cambria Math" pitchFamily="18" charset="0"/>
              </a:rPr>
              <a:t>n</a:t>
            </a:r>
            <a:r>
              <a:rPr lang="en-US" dirty="0">
                <a:ea typeface="Cambria Math" pitchFamily="18" charset="0"/>
              </a:rPr>
              <a:t> </a:t>
            </a:r>
            <a:r>
              <a:rPr lang="en-US" dirty="0">
                <a:ea typeface="Cambria Math"/>
              </a:rPr>
              <a:t>− 1) additions are used.</a:t>
            </a:r>
          </a:p>
          <a:p>
            <a:pPr>
              <a:spcBef>
                <a:spcPts val="600"/>
              </a:spcBef>
            </a:pPr>
            <a:r>
              <a:rPr lang="en-US" dirty="0">
                <a:ea typeface="Cambria Math"/>
              </a:rPr>
              <a:t>Hence, the complexity of matrix multiplication is </a:t>
            </a:r>
            <a:r>
              <a:rPr lang="en-US" i="1" dirty="0"/>
              <a:t>O</a:t>
            </a:r>
            <a:r>
              <a:rPr lang="en-US" dirty="0"/>
              <a:t>(</a:t>
            </a:r>
            <a:r>
              <a:rPr lang="en-US" i="1" dirty="0"/>
              <a:t>n</a:t>
            </a:r>
            <a:r>
              <a:rPr lang="en-US" baseline="30000" dirty="0">
                <a:ea typeface="Cambria Math" pitchFamily="18" charset="0"/>
              </a:rPr>
              <a:t>3</a:t>
            </a:r>
            <a:r>
              <a:rPr lang="en-US" dirty="0"/>
              <a:t>).</a:t>
            </a:r>
            <a:endParaRPr lang="en-IN" dirty="0"/>
          </a:p>
        </p:txBody>
      </p:sp>
    </p:spTree>
    <p:extLst>
      <p:ext uri="{BB962C8B-B14F-4D97-AF65-F5344CB8AC3E}">
        <p14:creationId xmlns:p14="http://schemas.microsoft.com/office/powerpoint/2010/main" val="907240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Boolean Product Algorithm</a:t>
            </a:r>
          </a:p>
        </p:txBody>
      </p:sp>
      <p:sp>
        <p:nvSpPr>
          <p:cNvPr id="3" name="Content Placeholder 2"/>
          <p:cNvSpPr>
            <a:spLocks noGrp="1"/>
          </p:cNvSpPr>
          <p:nvPr>
            <p:ph idx="1"/>
          </p:nvPr>
        </p:nvSpPr>
        <p:spPr>
          <a:xfrm>
            <a:off x="457200" y="1295400"/>
            <a:ext cx="8229600" cy="1066800"/>
          </a:xfrm>
        </p:spPr>
        <p:txBody>
          <a:bodyPr/>
          <a:lstStyle/>
          <a:p>
            <a:pPr>
              <a:spcBef>
                <a:spcPts val="600"/>
              </a:spcBef>
            </a:pPr>
            <a:r>
              <a:rPr lang="en-US" dirty="0"/>
              <a:t>The definition of Boolean product  of zero-one matrices can also be converted to an algorithm.</a:t>
            </a:r>
          </a:p>
        </p:txBody>
      </p:sp>
      <p:sp>
        <p:nvSpPr>
          <p:cNvPr id="4" name="Content Placeholder 3"/>
          <p:cNvSpPr>
            <a:spLocks noGrp="1"/>
          </p:cNvSpPr>
          <p:nvPr>
            <p:ph idx="13"/>
          </p:nvPr>
        </p:nvSpPr>
        <p:spPr>
          <a:xfrm>
            <a:off x="1219200" y="2971800"/>
            <a:ext cx="6400800" cy="2819400"/>
          </a:xfrm>
          <a:ln w="19050">
            <a:solidFill>
              <a:srgbClr val="0B508F"/>
            </a:solidFill>
          </a:ln>
        </p:spPr>
        <p:txBody>
          <a:bodyPr/>
          <a:lstStyle/>
          <a:p>
            <a:pPr marL="274320" lvl="0" indent="-274320" defTabSz="914400">
              <a:spcBef>
                <a:spcPct val="20000"/>
              </a:spcBef>
              <a:spcAft>
                <a:spcPts val="0"/>
              </a:spcAft>
              <a:buClr>
                <a:schemeClr val="accent3"/>
              </a:buClr>
              <a:buSzPct val="95000"/>
              <a:defRPr/>
            </a:pPr>
            <a:r>
              <a:rPr lang="en-US" sz="2000" b="1" dirty="0"/>
              <a:t>procedure </a:t>
            </a:r>
            <a:r>
              <a:rPr lang="en-US" sz="2000" i="1" dirty="0"/>
              <a:t>Boolean product</a:t>
            </a:r>
            <a:r>
              <a:rPr lang="en-US" sz="2000" dirty="0"/>
              <a:t>(</a:t>
            </a:r>
            <a:r>
              <a:rPr lang="en-US" sz="2000" b="1" dirty="0"/>
              <a:t>A</a:t>
            </a:r>
            <a:r>
              <a:rPr lang="en-US" sz="2000" i="1" dirty="0"/>
              <a:t>,</a:t>
            </a:r>
            <a:r>
              <a:rPr lang="en-US" sz="2000" b="1" dirty="0"/>
              <a:t>B</a:t>
            </a:r>
            <a:r>
              <a:rPr lang="en-US" sz="2000" i="1" dirty="0"/>
              <a:t>: </a:t>
            </a:r>
            <a:r>
              <a:rPr lang="en-US" sz="2000" dirty="0"/>
              <a:t>zero-one</a:t>
            </a:r>
            <a:r>
              <a:rPr lang="en-US" sz="2000" i="1" dirty="0"/>
              <a:t> </a:t>
            </a:r>
            <a:r>
              <a:rPr lang="en-US" sz="2000" dirty="0"/>
              <a:t>matrices)</a:t>
            </a:r>
          </a:p>
          <a:p>
            <a:pPr marL="274320" lvl="0" indent="-274320" defTabSz="914400">
              <a:spcBef>
                <a:spcPct val="20000"/>
              </a:spcBef>
              <a:spcAft>
                <a:spcPts val="0"/>
              </a:spcAft>
              <a:buClr>
                <a:schemeClr val="accent3"/>
              </a:buClr>
              <a:buSzPct val="95000"/>
              <a:defRPr/>
            </a:pPr>
            <a:r>
              <a:rPr lang="en-US" sz="2000" b="1" dirty="0"/>
              <a:t>	for</a:t>
            </a:r>
            <a:r>
              <a:rPr lang="en-US" sz="2000" dirty="0"/>
              <a:t> </a:t>
            </a:r>
            <a:r>
              <a:rPr lang="en-US" sz="2000" i="1" dirty="0" err="1"/>
              <a:t>i</a:t>
            </a:r>
            <a:r>
              <a:rPr lang="en-US" sz="2000" i="1" dirty="0"/>
              <a:t> </a:t>
            </a:r>
            <a:r>
              <a:rPr lang="en-US" sz="2000" dirty="0"/>
              <a:t>:= </a:t>
            </a:r>
            <a:r>
              <a:rPr lang="en-US" sz="2000" dirty="0">
                <a:ea typeface="Cambria Math" pitchFamily="18" charset="0"/>
              </a:rPr>
              <a:t>1</a:t>
            </a:r>
            <a:r>
              <a:rPr lang="en-US" sz="2000" dirty="0"/>
              <a:t> to </a:t>
            </a:r>
            <a:r>
              <a:rPr lang="en-US" sz="2000" i="1" dirty="0"/>
              <a:t>m</a:t>
            </a:r>
            <a:endParaRPr lang="en-US" sz="2000" dirty="0">
              <a:ea typeface="Cambria Math" pitchFamily="18" charset="0"/>
            </a:endParaRPr>
          </a:p>
          <a:p>
            <a:pPr marL="274320" lvl="0" indent="-274320">
              <a:spcBef>
                <a:spcPct val="20000"/>
              </a:spcBef>
              <a:buClr>
                <a:schemeClr val="accent3"/>
              </a:buClr>
              <a:buSzPct val="95000"/>
              <a:defRPr/>
            </a:pPr>
            <a:r>
              <a:rPr lang="en-US" sz="2000" b="1" dirty="0"/>
              <a:t>		for </a:t>
            </a:r>
            <a:r>
              <a:rPr lang="en-US" sz="2000" i="1" dirty="0"/>
              <a:t>j</a:t>
            </a:r>
            <a:r>
              <a:rPr lang="en-US" sz="2000" dirty="0"/>
              <a:t> := </a:t>
            </a:r>
            <a:r>
              <a:rPr lang="en-US" sz="2000" dirty="0">
                <a:ea typeface="Cambria Math" pitchFamily="18" charset="0"/>
              </a:rPr>
              <a:t>1</a:t>
            </a:r>
            <a:r>
              <a:rPr lang="en-US" sz="2000" dirty="0"/>
              <a:t> to </a:t>
            </a:r>
            <a:r>
              <a:rPr lang="en-US" sz="2000" i="1" dirty="0"/>
              <a:t>n</a:t>
            </a:r>
          </a:p>
          <a:p>
            <a:pPr marL="274320" lvl="0" indent="-274320" defTabSz="914400">
              <a:spcBef>
                <a:spcPct val="20000"/>
              </a:spcBef>
              <a:spcAft>
                <a:spcPts val="0"/>
              </a:spcAft>
              <a:buClr>
                <a:schemeClr val="accent3"/>
              </a:buClr>
              <a:buSzPct val="95000"/>
              <a:defRPr/>
            </a:pPr>
            <a:r>
              <a:rPr lang="en-US" sz="2000" i="1" dirty="0"/>
              <a:t>		</a:t>
            </a:r>
            <a:r>
              <a:rPr lang="en-US" sz="2000" i="1" dirty="0" err="1"/>
              <a:t>c</a:t>
            </a:r>
            <a:r>
              <a:rPr lang="en-US" sz="2000" i="1" baseline="-25000" dirty="0" err="1"/>
              <a:t>ij</a:t>
            </a:r>
            <a:r>
              <a:rPr lang="en-US" sz="2000" dirty="0"/>
              <a:t> := </a:t>
            </a:r>
            <a:r>
              <a:rPr lang="en-US" sz="2000" dirty="0">
                <a:ea typeface="Cambria Math" pitchFamily="18" charset="0"/>
              </a:rPr>
              <a:t>0</a:t>
            </a:r>
          </a:p>
          <a:p>
            <a:pPr marL="274320" lvl="0" indent="-274320">
              <a:spcBef>
                <a:spcPct val="20000"/>
              </a:spcBef>
              <a:buClr>
                <a:schemeClr val="accent3"/>
              </a:buClr>
              <a:buSzPct val="95000"/>
              <a:defRPr/>
            </a:pPr>
            <a:r>
              <a:rPr lang="en-US" sz="2000" b="1" dirty="0"/>
              <a:t>			for </a:t>
            </a:r>
            <a:r>
              <a:rPr lang="en-US" sz="2000" i="1" dirty="0"/>
              <a:t>q</a:t>
            </a:r>
            <a:r>
              <a:rPr lang="en-US" sz="2000" dirty="0"/>
              <a:t> := </a:t>
            </a:r>
            <a:r>
              <a:rPr lang="en-US" sz="2000" dirty="0">
                <a:ea typeface="Cambria Math" pitchFamily="18" charset="0"/>
              </a:rPr>
              <a:t>1</a:t>
            </a:r>
            <a:r>
              <a:rPr lang="en-US" sz="2000" dirty="0"/>
              <a:t> to </a:t>
            </a:r>
            <a:r>
              <a:rPr lang="en-US" sz="2000" i="1" dirty="0"/>
              <a:t>k</a:t>
            </a:r>
          </a:p>
          <a:p>
            <a:pPr marL="274320" lvl="0" indent="-274320">
              <a:spcBef>
                <a:spcPct val="20000"/>
              </a:spcBef>
              <a:buClr>
                <a:schemeClr val="accent3"/>
              </a:buClr>
              <a:buSzPct val="95000"/>
              <a:defRPr/>
            </a:pPr>
            <a:r>
              <a:rPr lang="en-US" sz="2000" i="1" dirty="0">
                <a:ea typeface="Cambria Math"/>
                <a:sym typeface="Symbol"/>
              </a:rPr>
              <a:t>			</a:t>
            </a:r>
            <a:r>
              <a:rPr lang="en-US" sz="2000" i="1" dirty="0" err="1">
                <a:ea typeface="Cambria Math"/>
                <a:sym typeface="Symbol"/>
              </a:rPr>
              <a:t>c</a:t>
            </a:r>
            <a:r>
              <a:rPr lang="en-US" sz="2000" i="1" baseline="-25000" dirty="0" err="1">
                <a:ea typeface="Cambria Math"/>
                <a:sym typeface="Symbol"/>
              </a:rPr>
              <a:t>ij</a:t>
            </a:r>
            <a:r>
              <a:rPr lang="en-US" sz="2000" baseline="-25000" dirty="0">
                <a:ea typeface="Cambria Math"/>
                <a:sym typeface="Symbol"/>
              </a:rPr>
              <a:t>  </a:t>
            </a:r>
            <a:r>
              <a:rPr lang="en-US" sz="2000" dirty="0">
                <a:ea typeface="Cambria Math"/>
                <a:sym typeface="Symbol"/>
              </a:rPr>
              <a:t>:= </a:t>
            </a:r>
            <a:r>
              <a:rPr lang="en-US" sz="2000" i="1" dirty="0" err="1"/>
              <a:t>c</a:t>
            </a:r>
            <a:r>
              <a:rPr lang="en-US" sz="2000" i="1" baseline="-25000" dirty="0" err="1"/>
              <a:t>ij</a:t>
            </a:r>
            <a:r>
              <a:rPr lang="en-US" sz="2000" i="1" baseline="-25000" dirty="0"/>
              <a:t>  </a:t>
            </a:r>
            <a:r>
              <a:rPr lang="en-US" sz="2000" dirty="0">
                <a:ea typeface="Cambria Math"/>
                <a:sym typeface="Symbol"/>
              </a:rPr>
              <a:t>∨ (</a:t>
            </a:r>
            <a:r>
              <a:rPr lang="en-US" sz="2000" i="1" dirty="0" err="1">
                <a:ea typeface="Cambria Math"/>
                <a:sym typeface="Symbol"/>
              </a:rPr>
              <a:t>a</a:t>
            </a:r>
            <a:r>
              <a:rPr lang="en-US" sz="2000" i="1" baseline="-25000" dirty="0" err="1">
                <a:ea typeface="Cambria Math"/>
                <a:sym typeface="Symbol"/>
              </a:rPr>
              <a:t>iq</a:t>
            </a:r>
            <a:r>
              <a:rPr lang="en-US" sz="2000" dirty="0">
                <a:ea typeface="Cambria Math"/>
                <a:sym typeface="Symbol"/>
              </a:rPr>
              <a:t> ∧ </a:t>
            </a:r>
            <a:r>
              <a:rPr lang="en-US" sz="2000" i="1" dirty="0" err="1">
                <a:ea typeface="Cambria Math"/>
                <a:sym typeface="Symbol"/>
              </a:rPr>
              <a:t>b</a:t>
            </a:r>
            <a:r>
              <a:rPr lang="en-US" sz="2000" i="1" baseline="-25000" dirty="0" err="1">
                <a:ea typeface="Cambria Math"/>
                <a:sym typeface="Symbol"/>
              </a:rPr>
              <a:t>qj</a:t>
            </a:r>
            <a:r>
              <a:rPr lang="en-US" sz="2000" dirty="0">
                <a:ea typeface="Cambria Math"/>
                <a:sym typeface="Symbol"/>
              </a:rPr>
              <a:t>)</a:t>
            </a:r>
            <a:endParaRPr lang="en-US" sz="2000" baseline="-25000" dirty="0">
              <a:ea typeface="Cambria Math" pitchFamily="18" charset="0"/>
            </a:endParaRPr>
          </a:p>
          <a:p>
            <a:pPr marL="274320" lvl="0" indent="-274320">
              <a:spcBef>
                <a:spcPct val="20000"/>
              </a:spcBef>
              <a:buClr>
                <a:schemeClr val="accent3"/>
              </a:buClr>
              <a:buSzPct val="95000"/>
              <a:defRPr/>
            </a:pPr>
            <a:r>
              <a:rPr lang="en-US" sz="2000" b="1" dirty="0"/>
              <a:t>return C</a:t>
            </a:r>
            <a:r>
              <a:rPr lang="en-US" sz="2000" dirty="0"/>
              <a:t>{</a:t>
            </a:r>
            <a:r>
              <a:rPr lang="en-US" sz="2000" b="1" dirty="0"/>
              <a:t>C = [</a:t>
            </a:r>
            <a:r>
              <a:rPr lang="en-US" sz="2000" i="1" dirty="0" err="1"/>
              <a:t>c</a:t>
            </a:r>
            <a:r>
              <a:rPr lang="en-US" sz="2000" i="1" baseline="-25000" dirty="0" err="1"/>
              <a:t>ij</a:t>
            </a:r>
            <a:r>
              <a:rPr lang="en-US" sz="2000" b="1" dirty="0"/>
              <a:t>]</a:t>
            </a:r>
            <a:r>
              <a:rPr lang="en-US" sz="2000" i="1" dirty="0"/>
              <a:t> </a:t>
            </a:r>
            <a:r>
              <a:rPr lang="en-US" sz="2000" dirty="0"/>
              <a:t>is the Boolean product of </a:t>
            </a:r>
            <a:r>
              <a:rPr lang="en-US" sz="2000" b="1" dirty="0"/>
              <a:t>A</a:t>
            </a:r>
            <a:r>
              <a:rPr lang="en-US" sz="2000" dirty="0"/>
              <a:t> and </a:t>
            </a:r>
            <a:r>
              <a:rPr lang="en-US" sz="2000" b="1" dirty="0"/>
              <a:t>B</a:t>
            </a:r>
            <a:r>
              <a:rPr lang="en-US" sz="2000" dirty="0"/>
              <a:t>}</a:t>
            </a:r>
          </a:p>
        </p:txBody>
      </p:sp>
    </p:spTree>
    <p:extLst>
      <p:ext uri="{BB962C8B-B14F-4D97-AF65-F5344CB8AC3E}">
        <p14:creationId xmlns:p14="http://schemas.microsoft.com/office/powerpoint/2010/main" val="23215457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 of Boolean Product Algorithm</a:t>
            </a:r>
          </a:p>
        </p:txBody>
      </p:sp>
      <p:sp>
        <p:nvSpPr>
          <p:cNvPr id="3" name="Content Placeholder 2"/>
          <p:cNvSpPr>
            <a:spLocks noGrp="1"/>
          </p:cNvSpPr>
          <p:nvPr>
            <p:ph idx="1"/>
          </p:nvPr>
        </p:nvSpPr>
        <p:spPr/>
        <p:txBody>
          <a:bodyPr/>
          <a:lstStyle/>
          <a:p>
            <a:r>
              <a:rPr lang="en-US" b="1" dirty="0"/>
              <a:t>Example</a:t>
            </a:r>
            <a:r>
              <a:rPr lang="en-US" dirty="0"/>
              <a:t>: How many bit operations are used to find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a:t>
            </a:r>
            <a:r>
              <a:rPr lang="en-US" b="1" dirty="0">
                <a:ea typeface="Cambria Math"/>
                <a:sym typeface="Symbol"/>
              </a:rPr>
              <a:t> </a:t>
            </a:r>
            <a:r>
              <a:rPr lang="en-US" dirty="0">
                <a:sym typeface="Symbol"/>
              </a:rPr>
              <a:t>where A and B are </a:t>
            </a:r>
            <a:r>
              <a:rPr lang="en-US" i="1" dirty="0">
                <a:sym typeface="Symbol"/>
              </a:rPr>
              <a:t>n</a:t>
            </a:r>
            <a:r>
              <a:rPr lang="en-US" dirty="0">
                <a:sym typeface="Symbol"/>
              </a:rPr>
              <a:t> </a:t>
            </a:r>
            <a:r>
              <a:rPr lang="en-US" i="1" dirty="0" err="1">
                <a:sym typeface="Symbol"/>
              </a:rPr>
              <a:t>n</a:t>
            </a:r>
            <a:r>
              <a:rPr lang="en-US" dirty="0">
                <a:sym typeface="Symbol"/>
              </a:rPr>
              <a:t> zero-one matrices?</a:t>
            </a:r>
            <a:endParaRPr lang="en-US" dirty="0"/>
          </a:p>
          <a:p>
            <a:r>
              <a:rPr lang="en-US" b="1" dirty="0"/>
              <a:t>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latin typeface="Cambria Math" pitchFamily="18" charset="0"/>
                <a:ea typeface="Cambria Math" pitchFamily="18" charset="0"/>
              </a:rPr>
              <a:t>. A total of </a:t>
            </a:r>
            <a:r>
              <a:rPr lang="en-US" i="1" dirty="0">
                <a:latin typeface="Cambria Math" pitchFamily="18" charset="0"/>
                <a:ea typeface="Cambria Math" pitchFamily="18" charset="0"/>
              </a:rPr>
              <a:t>n</a:t>
            </a:r>
            <a:r>
              <a:rPr lang="en-US" dirty="0">
                <a:latin typeface="Cambria Math" pitchFamily="18" charset="0"/>
                <a:ea typeface="Cambria Math" pitchFamily="18" charset="0"/>
              </a:rPr>
              <a:t> ORs and </a:t>
            </a:r>
            <a:r>
              <a:rPr lang="en-US" i="1" dirty="0">
                <a:latin typeface="Cambria Math" pitchFamily="18" charset="0"/>
                <a:ea typeface="Cambria Math" pitchFamily="18" charset="0"/>
              </a:rPr>
              <a:t>n</a:t>
            </a:r>
            <a:r>
              <a:rPr lang="en-US" dirty="0">
                <a:latin typeface="Cambria Math" pitchFamily="18" charset="0"/>
                <a:ea typeface="Cambria Math" pitchFamily="18" charset="0"/>
              </a:rPr>
              <a:t> ANDs are used to find each entry. Hence, </a:t>
            </a:r>
            <a:r>
              <a:rPr lang="en-US" dirty="0">
                <a:latin typeface="Cambria Math"/>
                <a:ea typeface="Cambria Math"/>
              </a:rPr>
              <a:t>each entry takes 2</a:t>
            </a:r>
            <a:r>
              <a:rPr lang="en-US" i="1" dirty="0">
                <a:latin typeface="Cambria Math"/>
                <a:ea typeface="Cambria Math"/>
              </a:rPr>
              <a:t>n</a:t>
            </a:r>
            <a:r>
              <a:rPr lang="en-US" dirty="0">
                <a:latin typeface="Cambria Math"/>
                <a:ea typeface="Cambria Math"/>
              </a:rPr>
              <a:t> bit operations. A total of 2</a:t>
            </a:r>
            <a:r>
              <a:rPr lang="en-US" i="1" dirty="0"/>
              <a:t>n</a:t>
            </a:r>
            <a:r>
              <a:rPr lang="en-US" baseline="30000" dirty="0">
                <a:latin typeface="Cambria Math" pitchFamily="18" charset="0"/>
                <a:ea typeface="Cambria Math" pitchFamily="18" charset="0"/>
              </a:rPr>
              <a:t>3</a:t>
            </a:r>
            <a:r>
              <a:rPr lang="en-US" dirty="0">
                <a:latin typeface="Cambria Math"/>
                <a:ea typeface="Cambria Math"/>
              </a:rPr>
              <a:t> operations are used.</a:t>
            </a:r>
          </a:p>
          <a:p>
            <a:r>
              <a:rPr lang="en-US" dirty="0">
                <a:latin typeface="Cambria Math"/>
                <a:ea typeface="Cambria Math"/>
              </a:rPr>
              <a:t>Therefore the complexity is </a:t>
            </a:r>
            <a:r>
              <a:rPr lang="en-US" i="1" dirty="0"/>
              <a:t>O</a:t>
            </a:r>
            <a:r>
              <a:rPr lang="en-US" dirty="0"/>
              <a:t>(</a:t>
            </a:r>
            <a:r>
              <a:rPr lang="en-US" i="1" dirty="0"/>
              <a:t>n</a:t>
            </a:r>
            <a:r>
              <a:rPr lang="en-US" baseline="30000" dirty="0">
                <a:latin typeface="Cambria Math" pitchFamily="18" charset="0"/>
                <a:ea typeface="Cambria Math" pitchFamily="18" charset="0"/>
              </a:rPr>
              <a:t>3</a:t>
            </a:r>
            <a:r>
              <a:rPr lang="en-US" dirty="0"/>
              <a:t>)</a:t>
            </a:r>
            <a:endParaRPr lang="en-IN" dirty="0"/>
          </a:p>
        </p:txBody>
      </p:sp>
    </p:spTree>
    <p:extLst>
      <p:ext uri="{BB962C8B-B14F-4D97-AF65-F5344CB8AC3E}">
        <p14:creationId xmlns:p14="http://schemas.microsoft.com/office/powerpoint/2010/main" val="5562714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Matrix-Chain Multiplication</a:t>
            </a:r>
          </a:p>
        </p:txBody>
      </p:sp>
      <p:sp>
        <p:nvSpPr>
          <p:cNvPr id="3" name="Content Placeholder 2"/>
          <p:cNvSpPr>
            <a:spLocks noGrp="1"/>
          </p:cNvSpPr>
          <p:nvPr>
            <p:ph idx="1"/>
          </p:nvPr>
        </p:nvSpPr>
        <p:spPr>
          <a:xfrm>
            <a:off x="457200" y="1295400"/>
            <a:ext cx="8496000" cy="4752000"/>
          </a:xfrm>
        </p:spPr>
        <p:txBody>
          <a:bodyPr/>
          <a:lstStyle/>
          <a:p>
            <a:pPr>
              <a:spcBef>
                <a:spcPts val="300"/>
              </a:spcBef>
            </a:pPr>
            <a:r>
              <a:rPr lang="en-US" sz="2000" dirty="0"/>
              <a:t>How should the </a:t>
            </a:r>
            <a:r>
              <a:rPr lang="en-US" sz="2000" i="1" dirty="0"/>
              <a:t>matrix-chain</a:t>
            </a:r>
            <a:r>
              <a:rPr lang="en-US" sz="2000" dirty="0"/>
              <a:t>  </a:t>
            </a:r>
            <a:r>
              <a:rPr lang="en-US" sz="2000" b="1" dirty="0"/>
              <a:t>A</a:t>
            </a:r>
            <a:r>
              <a:rPr lang="en-US" sz="2000" baseline="-25000" dirty="0"/>
              <a:t>1</a:t>
            </a:r>
            <a:r>
              <a:rPr lang="en-US" sz="2000" b="1" dirty="0"/>
              <a:t>A</a:t>
            </a:r>
            <a:r>
              <a:rPr lang="en-US" sz="2000" baseline="-25000" dirty="0"/>
              <a:t>2</a:t>
            </a:r>
            <a:r>
              <a:rPr lang="en-US" sz="2000" dirty="0">
                <a:latin typeface="Cambria Math"/>
                <a:ea typeface="Cambria Math"/>
              </a:rPr>
              <a:t>∙ ∙ ∙</a:t>
            </a:r>
            <a:r>
              <a:rPr lang="en-US" sz="2000" b="1" dirty="0"/>
              <a:t>A</a:t>
            </a:r>
            <a:r>
              <a:rPr lang="en-US" sz="2000" i="1" baseline="-25000" dirty="0"/>
              <a:t>n</a:t>
            </a:r>
            <a:r>
              <a:rPr lang="en-US" sz="2000" i="1" dirty="0"/>
              <a:t> </a:t>
            </a:r>
            <a:r>
              <a:rPr lang="en-US" sz="2000" dirty="0"/>
              <a:t>be computed using the fewest multiplications of integers, where </a:t>
            </a:r>
            <a:r>
              <a:rPr lang="en-US" sz="2000" b="1" dirty="0"/>
              <a:t>A</a:t>
            </a:r>
            <a:r>
              <a:rPr lang="en-US" sz="2000" baseline="-25000" dirty="0"/>
              <a:t>1 </a:t>
            </a:r>
            <a:r>
              <a:rPr lang="en-US" sz="2000" dirty="0">
                <a:latin typeface="Cambria Math"/>
                <a:ea typeface="Cambria Math"/>
              </a:rPr>
              <a:t>,</a:t>
            </a:r>
            <a:r>
              <a:rPr lang="en-US" sz="2000" baseline="-25000" dirty="0"/>
              <a:t> </a:t>
            </a:r>
            <a:r>
              <a:rPr lang="en-US" sz="2000" b="1" dirty="0"/>
              <a:t>A</a:t>
            </a:r>
            <a:r>
              <a:rPr lang="en-US" sz="2000" baseline="-25000" dirty="0"/>
              <a:t>2</a:t>
            </a:r>
            <a:r>
              <a:rPr lang="en-US" sz="2000" dirty="0">
                <a:latin typeface="Cambria Math"/>
                <a:ea typeface="Cambria Math"/>
              </a:rPr>
              <a:t> , ∙ ∙ ∙ , </a:t>
            </a:r>
            <a:r>
              <a:rPr lang="en-US" sz="2000" b="1" dirty="0"/>
              <a:t>A</a:t>
            </a:r>
            <a:r>
              <a:rPr lang="en-US" sz="2000" i="1" baseline="-25000" dirty="0"/>
              <a:t>n</a:t>
            </a:r>
            <a:r>
              <a:rPr lang="en-US" sz="2000" i="1" dirty="0"/>
              <a:t> </a:t>
            </a:r>
            <a:r>
              <a:rPr lang="en-US" sz="2000" dirty="0"/>
              <a:t>are </a:t>
            </a:r>
            <a:r>
              <a:rPr lang="en-US" sz="2000" i="1" dirty="0"/>
              <a:t>m</a:t>
            </a:r>
            <a:r>
              <a:rPr lang="en-US" sz="2000" baseline="-25000" dirty="0"/>
              <a:t>1 </a:t>
            </a:r>
            <a:r>
              <a:rPr lang="en-US" sz="2000" i="1" dirty="0"/>
              <a:t>m</a:t>
            </a:r>
            <a:r>
              <a:rPr lang="en-US" sz="2000" baseline="-25000" dirty="0"/>
              <a:t>2</a:t>
            </a:r>
            <a:r>
              <a:rPr lang="en-US" sz="2000" dirty="0"/>
              <a:t>,</a:t>
            </a:r>
            <a:r>
              <a:rPr lang="en-US" sz="2000" i="1" dirty="0"/>
              <a:t> m</a:t>
            </a:r>
            <a:r>
              <a:rPr lang="en-US" sz="2000" baseline="-25000" dirty="0"/>
              <a:t>2 </a:t>
            </a:r>
            <a:r>
              <a:rPr lang="en-US" sz="2000" i="1" dirty="0"/>
              <a:t>m</a:t>
            </a:r>
            <a:r>
              <a:rPr lang="en-US" sz="2000" baseline="-25000" dirty="0"/>
              <a:t>3</a:t>
            </a:r>
            <a:r>
              <a:rPr lang="en-US" sz="2000" dirty="0"/>
              <a:t> ,</a:t>
            </a:r>
            <a:r>
              <a:rPr lang="en-US" sz="2000" dirty="0">
                <a:latin typeface="Cambria Math"/>
                <a:ea typeface="Cambria Math"/>
              </a:rPr>
              <a:t> ∙ ∙ ∙ </a:t>
            </a:r>
            <a:r>
              <a:rPr lang="en-US" sz="2000" i="1" dirty="0" err="1"/>
              <a:t>m</a:t>
            </a:r>
            <a:r>
              <a:rPr lang="en-US" sz="2000" i="1" baseline="-25000" dirty="0" err="1"/>
              <a:t>n</a:t>
            </a:r>
            <a:r>
              <a:rPr lang="en-US" sz="2000" baseline="-25000" dirty="0"/>
              <a:t> </a:t>
            </a:r>
            <a:r>
              <a:rPr lang="en-US" sz="2000" i="1" dirty="0"/>
              <a:t>m</a:t>
            </a:r>
            <a:r>
              <a:rPr lang="en-US" sz="2000" i="1" baseline="-25000" dirty="0"/>
              <a:t>n</a:t>
            </a:r>
            <a:r>
              <a:rPr lang="en-US" sz="2000" baseline="-25000" dirty="0"/>
              <a:t>+1</a:t>
            </a:r>
            <a:r>
              <a:rPr lang="en-US" sz="2000" dirty="0"/>
              <a:t> integer matrices. Matrix multiplication is associative</a:t>
            </a:r>
            <a:br>
              <a:rPr lang="en-US" sz="2000" dirty="0"/>
            </a:br>
            <a:r>
              <a:rPr lang="en-US" sz="2000" dirty="0"/>
              <a:t>(exercise in Section </a:t>
            </a:r>
            <a:r>
              <a:rPr lang="en-US" sz="2000" dirty="0">
                <a:latin typeface="Cambria Math" pitchFamily="18" charset="0"/>
                <a:ea typeface="Cambria Math" pitchFamily="18" charset="0"/>
              </a:rPr>
              <a:t>2.6</a:t>
            </a:r>
            <a:r>
              <a:rPr lang="en-US" sz="2000" dirty="0"/>
              <a:t>).</a:t>
            </a:r>
            <a:endParaRPr lang="en-US" sz="2000" b="1" dirty="0"/>
          </a:p>
          <a:p>
            <a:pPr>
              <a:spcBef>
                <a:spcPts val="300"/>
              </a:spcBef>
            </a:pPr>
            <a:r>
              <a:rPr lang="en-US" sz="2000" b="1" dirty="0"/>
              <a:t>Example</a:t>
            </a:r>
            <a:r>
              <a:rPr lang="en-US" sz="2000" dirty="0"/>
              <a:t>: In which order should the integer matrices </a:t>
            </a:r>
            <a:r>
              <a:rPr lang="en-US" sz="2000" b="1" dirty="0"/>
              <a:t>A</a:t>
            </a:r>
            <a:r>
              <a:rPr lang="en-US" sz="2000" baseline="-25000" dirty="0"/>
              <a:t>1</a:t>
            </a:r>
            <a:r>
              <a:rPr lang="en-US" sz="2000" b="1" dirty="0"/>
              <a:t>A</a:t>
            </a:r>
            <a:r>
              <a:rPr lang="en-US" sz="2000" baseline="-25000" dirty="0"/>
              <a:t>2</a:t>
            </a:r>
            <a:r>
              <a:rPr lang="en-US" sz="2000" b="1" dirty="0"/>
              <a:t>A</a:t>
            </a:r>
            <a:r>
              <a:rPr lang="en-US" sz="2000" baseline="-25000" dirty="0"/>
              <a:t>3</a:t>
            </a:r>
            <a:r>
              <a:rPr lang="en-US" sz="2000" i="1" baseline="-25000" dirty="0"/>
              <a:t> </a:t>
            </a:r>
            <a:r>
              <a:rPr lang="en-US" sz="2000" dirty="0"/>
              <a:t>- where </a:t>
            </a:r>
            <a:r>
              <a:rPr lang="en-US" sz="2000" b="1" dirty="0"/>
              <a:t>A</a:t>
            </a:r>
            <a:r>
              <a:rPr lang="en-US" sz="2000" baseline="-25000" dirty="0"/>
              <a:t>1</a:t>
            </a:r>
            <a:r>
              <a:rPr lang="en-US" sz="2000" dirty="0"/>
              <a:t> is </a:t>
            </a:r>
            <a:r>
              <a:rPr lang="en-US" sz="2000" dirty="0">
                <a:latin typeface="Cambria Math" pitchFamily="18" charset="0"/>
                <a:ea typeface="Cambria Math" pitchFamily="18" charset="0"/>
              </a:rPr>
              <a:t>30    20</a:t>
            </a:r>
            <a:r>
              <a:rPr lang="en-US" sz="2000" baseline="-25000" dirty="0">
                <a:latin typeface="Cambria Math" pitchFamily="18" charset="0"/>
                <a:ea typeface="Cambria Math" pitchFamily="18" charset="0"/>
              </a:rPr>
              <a:t> , </a:t>
            </a:r>
            <a:r>
              <a:rPr lang="en-US" sz="2000" b="1" dirty="0"/>
              <a:t>A</a:t>
            </a:r>
            <a:r>
              <a:rPr lang="en-US" sz="2000" baseline="-25000" dirty="0"/>
              <a:t>2 </a:t>
            </a:r>
            <a:r>
              <a:rPr lang="en-US" sz="2000" dirty="0">
                <a:latin typeface="Cambria Math" pitchFamily="18" charset="0"/>
                <a:ea typeface="Cambria Math" pitchFamily="18" charset="0"/>
              </a:rPr>
              <a:t>20</a:t>
            </a:r>
            <a:r>
              <a:rPr lang="en-US" sz="2000" baseline="-25000" dirty="0">
                <a:latin typeface="Cambria Math" pitchFamily="18" charset="0"/>
                <a:ea typeface="Cambria Math" pitchFamily="18" charset="0"/>
              </a:rPr>
              <a:t> </a:t>
            </a:r>
            <a:r>
              <a:rPr lang="en-US" sz="2000" dirty="0">
                <a:latin typeface="Cambria Math" pitchFamily="18" charset="0"/>
                <a:ea typeface="Cambria Math" pitchFamily="18" charset="0"/>
              </a:rPr>
              <a:t>40</a:t>
            </a:r>
            <a:r>
              <a:rPr lang="en-US" sz="2000" i="1" dirty="0">
                <a:latin typeface="Cambria Math" pitchFamily="18" charset="0"/>
                <a:ea typeface="Cambria Math" pitchFamily="18" charset="0"/>
              </a:rPr>
              <a:t>,</a:t>
            </a:r>
            <a:r>
              <a:rPr lang="en-US" sz="2000" baseline="-25000" dirty="0">
                <a:latin typeface="Cambria Math" pitchFamily="18" charset="0"/>
                <a:ea typeface="Cambria Math" pitchFamily="18" charset="0"/>
              </a:rPr>
              <a:t>  </a:t>
            </a:r>
            <a:r>
              <a:rPr lang="en-US" sz="2000" b="1" dirty="0"/>
              <a:t>A</a:t>
            </a:r>
            <a:r>
              <a:rPr lang="en-US" sz="2000" baseline="-25000" dirty="0"/>
              <a:t>3 </a:t>
            </a:r>
            <a:r>
              <a:rPr lang="en-US" sz="2000" dirty="0">
                <a:latin typeface="Cambria Math" pitchFamily="18" charset="0"/>
                <a:ea typeface="Cambria Math" pitchFamily="18" charset="0"/>
              </a:rPr>
              <a:t>40 10 </a:t>
            </a:r>
            <a:r>
              <a:rPr lang="en-US" sz="2000" dirty="0"/>
              <a:t>- be multiplied to use the least number of multiplications.</a:t>
            </a:r>
            <a:r>
              <a:rPr lang="en-US" sz="2000" b="1" dirty="0"/>
              <a:t> </a:t>
            </a:r>
            <a:endParaRPr lang="en-US" sz="2000" dirty="0"/>
          </a:p>
          <a:p>
            <a:pPr>
              <a:spcBef>
                <a:spcPts val="300"/>
              </a:spcBef>
            </a:pPr>
            <a:r>
              <a:rPr lang="en-US" sz="2000" b="1" dirty="0"/>
              <a:t>Solution</a:t>
            </a:r>
            <a:r>
              <a:rPr lang="en-US" sz="2000" dirty="0"/>
              <a:t>: There are two possible ways to compute </a:t>
            </a:r>
            <a:r>
              <a:rPr lang="en-US" sz="2000" b="1" dirty="0"/>
              <a:t>A</a:t>
            </a:r>
            <a:r>
              <a:rPr lang="en-US" sz="2000" baseline="-25000" dirty="0"/>
              <a:t>1</a:t>
            </a:r>
            <a:r>
              <a:rPr lang="en-US" sz="2000" b="1" dirty="0"/>
              <a:t>A</a:t>
            </a:r>
            <a:r>
              <a:rPr lang="en-US" sz="2000" baseline="-25000" dirty="0"/>
              <a:t>2</a:t>
            </a:r>
            <a:r>
              <a:rPr lang="en-US" sz="2000" b="1" dirty="0"/>
              <a:t>A</a:t>
            </a:r>
            <a:r>
              <a:rPr lang="en-US" sz="2000" baseline="-25000" dirty="0"/>
              <a:t>3</a:t>
            </a:r>
            <a:r>
              <a:rPr lang="en-US" sz="2000" dirty="0"/>
              <a:t>.</a:t>
            </a:r>
          </a:p>
          <a:p>
            <a:pPr lvl="1">
              <a:spcBef>
                <a:spcPts val="300"/>
              </a:spcBef>
            </a:pPr>
            <a:r>
              <a:rPr lang="en-US" sz="1800" b="1" dirty="0"/>
              <a:t>A</a:t>
            </a:r>
            <a:r>
              <a:rPr lang="en-US" sz="1800" baseline="-25000" dirty="0"/>
              <a:t>1</a:t>
            </a:r>
            <a:r>
              <a:rPr lang="en-US" sz="1800" dirty="0"/>
              <a:t>(</a:t>
            </a:r>
            <a:r>
              <a:rPr lang="en-US" sz="1800" b="1" dirty="0"/>
              <a:t>A</a:t>
            </a:r>
            <a:r>
              <a:rPr lang="en-US" sz="1800" baseline="-25000" dirty="0"/>
              <a:t>2</a:t>
            </a:r>
            <a:r>
              <a:rPr lang="en-US" sz="1800" b="1" dirty="0"/>
              <a:t>A</a:t>
            </a:r>
            <a:r>
              <a:rPr lang="en-US" sz="1800" baseline="-25000" dirty="0"/>
              <a:t>3</a:t>
            </a:r>
            <a:r>
              <a:rPr lang="en-US" sz="1800" dirty="0"/>
              <a:t>): </a:t>
            </a:r>
            <a:r>
              <a:rPr lang="en-US" sz="1800" b="1" dirty="0"/>
              <a:t>A</a:t>
            </a:r>
            <a:r>
              <a:rPr lang="en-US" sz="1800" baseline="-25000" dirty="0"/>
              <a:t>2</a:t>
            </a:r>
            <a:r>
              <a:rPr lang="en-US" sz="1800" b="1" dirty="0"/>
              <a:t>A</a:t>
            </a:r>
            <a:r>
              <a:rPr lang="en-US" sz="1800" baseline="-25000" dirty="0"/>
              <a:t>3</a:t>
            </a:r>
            <a:r>
              <a:rPr lang="en-US" sz="1800" dirty="0"/>
              <a:t>  takes </a:t>
            </a:r>
            <a:r>
              <a:rPr lang="en-US" sz="1800" dirty="0">
                <a:latin typeface="Cambria Math" pitchFamily="18" charset="0"/>
                <a:ea typeface="Cambria Math" pitchFamily="18" charset="0"/>
              </a:rPr>
              <a:t>20 </a:t>
            </a:r>
            <a:r>
              <a:rPr lang="en-US" sz="1800" dirty="0">
                <a:latin typeface="Cambria Math"/>
                <a:ea typeface="Cambria Math"/>
              </a:rPr>
              <a:t>∙</a:t>
            </a:r>
            <a:r>
              <a:rPr lang="en-US" sz="1800" dirty="0">
                <a:latin typeface="Cambria Math" pitchFamily="18" charset="0"/>
                <a:ea typeface="Cambria Math" pitchFamily="18" charset="0"/>
              </a:rPr>
              <a:t> 40 </a:t>
            </a:r>
            <a:r>
              <a:rPr lang="en-US" sz="1800" dirty="0">
                <a:latin typeface="Cambria Math"/>
                <a:ea typeface="Cambria Math"/>
              </a:rPr>
              <a:t>∙</a:t>
            </a:r>
            <a:r>
              <a:rPr lang="en-US" sz="1800" dirty="0">
                <a:latin typeface="Cambria Math" pitchFamily="18" charset="0"/>
                <a:ea typeface="Cambria Math" pitchFamily="18" charset="0"/>
              </a:rPr>
              <a:t> 10 = 8000 multiplications. Then multiplying </a:t>
            </a:r>
            <a:r>
              <a:rPr lang="en-US" sz="1800" b="1" dirty="0"/>
              <a:t>A</a:t>
            </a:r>
            <a:r>
              <a:rPr lang="en-US" sz="1800" baseline="-25000" dirty="0"/>
              <a:t>1</a:t>
            </a:r>
            <a:r>
              <a:rPr lang="en-US" sz="1800" dirty="0"/>
              <a:t> by the </a:t>
            </a:r>
            <a:r>
              <a:rPr lang="en-US" sz="1800" dirty="0">
                <a:latin typeface="Cambria Math" pitchFamily="18" charset="0"/>
                <a:ea typeface="Cambria Math" pitchFamily="18" charset="0"/>
              </a:rPr>
              <a:t>20 10 </a:t>
            </a:r>
            <a:r>
              <a:rPr lang="en-US" sz="1800" dirty="0"/>
              <a:t>matrix </a:t>
            </a:r>
            <a:r>
              <a:rPr lang="en-US" sz="1800" b="1" dirty="0"/>
              <a:t>A</a:t>
            </a:r>
            <a:r>
              <a:rPr lang="en-US" sz="1800" baseline="-25000" dirty="0"/>
              <a:t>2</a:t>
            </a:r>
            <a:r>
              <a:rPr lang="en-US" sz="1800" b="1" dirty="0"/>
              <a:t>A</a:t>
            </a:r>
            <a:r>
              <a:rPr lang="en-US" sz="1800" baseline="-25000" dirty="0"/>
              <a:t>3</a:t>
            </a:r>
            <a:r>
              <a:rPr lang="en-US" sz="1800" dirty="0"/>
              <a:t> takes </a:t>
            </a:r>
            <a:r>
              <a:rPr lang="en-US" sz="1800" dirty="0">
                <a:latin typeface="Cambria Math" pitchFamily="18" charset="0"/>
                <a:ea typeface="Cambria Math" pitchFamily="18" charset="0"/>
              </a:rPr>
              <a:t>30 </a:t>
            </a:r>
            <a:r>
              <a:rPr lang="en-US" sz="1800" dirty="0">
                <a:latin typeface="Cambria Math"/>
                <a:ea typeface="Cambria Math"/>
              </a:rPr>
              <a:t>∙</a:t>
            </a:r>
            <a:r>
              <a:rPr lang="en-US" sz="1800" dirty="0">
                <a:latin typeface="Cambria Math" pitchFamily="18" charset="0"/>
                <a:ea typeface="Cambria Math" pitchFamily="18" charset="0"/>
              </a:rPr>
              <a:t> 20 </a:t>
            </a:r>
            <a:r>
              <a:rPr lang="en-US" sz="1800" dirty="0">
                <a:latin typeface="Cambria Math"/>
                <a:ea typeface="Cambria Math"/>
              </a:rPr>
              <a:t>∙</a:t>
            </a:r>
            <a:r>
              <a:rPr lang="en-US" sz="1800" dirty="0">
                <a:latin typeface="Cambria Math" pitchFamily="18" charset="0"/>
                <a:ea typeface="Cambria Math" pitchFamily="18" charset="0"/>
              </a:rPr>
              <a:t> 10 = 6000 multiplications. So the total number is 8000 + 6000 = 14,000.</a:t>
            </a:r>
            <a:endParaRPr lang="en-US" sz="1800" baseline="-25000" dirty="0"/>
          </a:p>
          <a:p>
            <a:pPr lvl="1">
              <a:spcBef>
                <a:spcPts val="300"/>
              </a:spcBef>
            </a:pPr>
            <a:r>
              <a:rPr lang="en-US" sz="1800" dirty="0"/>
              <a:t>(</a:t>
            </a:r>
            <a:r>
              <a:rPr lang="en-US" sz="1800" b="1" dirty="0"/>
              <a:t>A</a:t>
            </a:r>
            <a:r>
              <a:rPr lang="en-US" sz="1800" baseline="-25000" dirty="0"/>
              <a:t>1</a:t>
            </a:r>
            <a:r>
              <a:rPr lang="en-US" sz="1800" b="1" dirty="0"/>
              <a:t>A</a:t>
            </a:r>
            <a:r>
              <a:rPr lang="en-US" sz="1800" baseline="-25000" dirty="0"/>
              <a:t>2</a:t>
            </a:r>
            <a:r>
              <a:rPr lang="en-US" sz="1800" dirty="0"/>
              <a:t>)</a:t>
            </a:r>
            <a:r>
              <a:rPr lang="en-US" sz="1800" b="1" dirty="0"/>
              <a:t>A</a:t>
            </a:r>
            <a:r>
              <a:rPr lang="en-US" sz="1800" baseline="-25000" dirty="0"/>
              <a:t>3</a:t>
            </a:r>
            <a:r>
              <a:rPr lang="en-US" sz="1800" dirty="0"/>
              <a:t>: </a:t>
            </a:r>
            <a:r>
              <a:rPr lang="en-US" sz="1800" b="1" dirty="0"/>
              <a:t>A</a:t>
            </a:r>
            <a:r>
              <a:rPr lang="en-US" sz="1800" baseline="-25000" dirty="0"/>
              <a:t>1</a:t>
            </a:r>
            <a:r>
              <a:rPr lang="en-US" sz="1800" b="1" dirty="0"/>
              <a:t>A</a:t>
            </a:r>
            <a:r>
              <a:rPr lang="en-US" sz="1800" baseline="-25000" dirty="0"/>
              <a:t>2</a:t>
            </a:r>
            <a:r>
              <a:rPr lang="en-US" sz="1800" dirty="0"/>
              <a:t>  takes </a:t>
            </a:r>
            <a:r>
              <a:rPr lang="en-US" sz="1800" dirty="0">
                <a:latin typeface="Cambria Math" pitchFamily="18" charset="0"/>
                <a:ea typeface="Cambria Math" pitchFamily="18" charset="0"/>
              </a:rPr>
              <a:t>30 </a:t>
            </a:r>
            <a:r>
              <a:rPr lang="en-US" sz="1800" dirty="0">
                <a:latin typeface="Cambria Math"/>
                <a:ea typeface="Cambria Math"/>
              </a:rPr>
              <a:t>∙</a:t>
            </a:r>
            <a:r>
              <a:rPr lang="en-US" sz="1800" dirty="0">
                <a:latin typeface="Cambria Math" pitchFamily="18" charset="0"/>
                <a:ea typeface="Cambria Math" pitchFamily="18" charset="0"/>
              </a:rPr>
              <a:t> 20 </a:t>
            </a:r>
            <a:r>
              <a:rPr lang="en-US" sz="1800" dirty="0">
                <a:latin typeface="Cambria Math"/>
                <a:ea typeface="Cambria Math"/>
              </a:rPr>
              <a:t>∙</a:t>
            </a:r>
            <a:r>
              <a:rPr lang="en-US" sz="1800" dirty="0">
                <a:latin typeface="Cambria Math" pitchFamily="18" charset="0"/>
                <a:ea typeface="Cambria Math" pitchFamily="18" charset="0"/>
              </a:rPr>
              <a:t> 40 = 24,000 multiplications. Then multiplying the 30 40 matrix  </a:t>
            </a:r>
            <a:r>
              <a:rPr lang="en-US" sz="1800" b="1" dirty="0"/>
              <a:t>A</a:t>
            </a:r>
            <a:r>
              <a:rPr lang="en-US" sz="1800" baseline="-25000" dirty="0"/>
              <a:t>1</a:t>
            </a:r>
            <a:r>
              <a:rPr lang="en-US" sz="1800" b="1" dirty="0"/>
              <a:t>A</a:t>
            </a:r>
            <a:r>
              <a:rPr lang="en-US" sz="1800" baseline="-25000" dirty="0"/>
              <a:t>2</a:t>
            </a:r>
            <a:r>
              <a:rPr lang="en-US" sz="1800" dirty="0"/>
              <a:t> by </a:t>
            </a:r>
            <a:r>
              <a:rPr lang="en-US" sz="1800" b="1" dirty="0"/>
              <a:t>A</a:t>
            </a:r>
            <a:r>
              <a:rPr lang="en-US" sz="1800" baseline="-25000" dirty="0"/>
              <a:t>3</a:t>
            </a:r>
            <a:r>
              <a:rPr lang="en-US" sz="1800" dirty="0"/>
              <a:t> takes </a:t>
            </a:r>
            <a:r>
              <a:rPr lang="en-US" sz="1800" dirty="0">
                <a:latin typeface="Cambria Math" pitchFamily="18" charset="0"/>
                <a:ea typeface="Cambria Math" pitchFamily="18" charset="0"/>
              </a:rPr>
              <a:t>30 </a:t>
            </a:r>
            <a:r>
              <a:rPr lang="en-US" sz="1800" dirty="0">
                <a:latin typeface="Cambria Math"/>
                <a:ea typeface="Cambria Math"/>
              </a:rPr>
              <a:t>∙</a:t>
            </a:r>
            <a:r>
              <a:rPr lang="en-US" sz="1800" dirty="0">
                <a:latin typeface="Cambria Math" pitchFamily="18" charset="0"/>
                <a:ea typeface="Cambria Math" pitchFamily="18" charset="0"/>
              </a:rPr>
              <a:t> 40 </a:t>
            </a:r>
            <a:r>
              <a:rPr lang="en-US" sz="1800" dirty="0">
                <a:latin typeface="Cambria Math"/>
                <a:ea typeface="Cambria Math"/>
              </a:rPr>
              <a:t>∙</a:t>
            </a:r>
            <a:r>
              <a:rPr lang="en-US" sz="1800" dirty="0">
                <a:latin typeface="Cambria Math" pitchFamily="18" charset="0"/>
                <a:ea typeface="Cambria Math" pitchFamily="18" charset="0"/>
              </a:rPr>
              <a:t> 10 = 12,000 multiplications. So the total number is 24,000 + 12,000 = 36,000.</a:t>
            </a:r>
            <a:endParaRPr lang="en-US" sz="1800" dirty="0"/>
          </a:p>
          <a:p>
            <a:pPr>
              <a:spcBef>
                <a:spcPts val="300"/>
              </a:spcBef>
            </a:pPr>
            <a:r>
              <a:rPr lang="en-US" sz="2000" dirty="0"/>
              <a:t>So the first method is best.</a:t>
            </a:r>
          </a:p>
        </p:txBody>
      </p:sp>
      <p:sp>
        <p:nvSpPr>
          <p:cNvPr id="4" name="Content Placeholder 3"/>
          <p:cNvSpPr>
            <a:spLocks noGrp="1"/>
          </p:cNvSpPr>
          <p:nvPr>
            <p:ph idx="13"/>
          </p:nvPr>
        </p:nvSpPr>
        <p:spPr>
          <a:xfrm>
            <a:off x="5050800" y="5617200"/>
            <a:ext cx="3636000" cy="936000"/>
          </a:xfrm>
          <a:ln w="19050">
            <a:solidFill>
              <a:srgbClr val="0B508F"/>
            </a:solidFill>
          </a:ln>
        </p:spPr>
        <p:txBody>
          <a:bodyPr/>
          <a:lstStyle/>
          <a:p>
            <a:r>
              <a:rPr lang="en-US" sz="1400" dirty="0"/>
              <a:t>An efficient algorithm for finding the best order for matrix-chain multiplication can be based on the algorithmic paradigm known as </a:t>
            </a:r>
            <a:r>
              <a:rPr lang="en-US" sz="1400" i="1" dirty="0"/>
              <a:t>dynamic programming</a:t>
            </a:r>
            <a:r>
              <a:rPr lang="en-US" sz="1400" dirty="0"/>
              <a:t>. (see Ex. </a:t>
            </a:r>
            <a:r>
              <a:rPr lang="en-US" sz="1400" dirty="0">
                <a:latin typeface="Cambria Math" pitchFamily="18" charset="0"/>
                <a:ea typeface="Cambria Math" pitchFamily="18" charset="0"/>
              </a:rPr>
              <a:t>57</a:t>
            </a:r>
            <a:r>
              <a:rPr lang="en-US" sz="1400" dirty="0"/>
              <a:t> in Section 8.1)</a:t>
            </a:r>
          </a:p>
        </p:txBody>
      </p:sp>
    </p:spTree>
    <p:extLst>
      <p:ext uri="{BB962C8B-B14F-4D97-AF65-F5344CB8AC3E}">
        <p14:creationId xmlns:p14="http://schemas.microsoft.com/office/powerpoint/2010/main" val="22850470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Algorithmic Paradigms</a:t>
            </a:r>
          </a:p>
        </p:txBody>
      </p:sp>
      <p:sp>
        <p:nvSpPr>
          <p:cNvPr id="3" name="Content Placeholder 2"/>
          <p:cNvSpPr>
            <a:spLocks noGrp="1"/>
          </p:cNvSpPr>
          <p:nvPr>
            <p:ph idx="1"/>
          </p:nvPr>
        </p:nvSpPr>
        <p:spPr>
          <a:xfrm>
            <a:off x="457200" y="1295400"/>
            <a:ext cx="8352000" cy="5257800"/>
          </a:xfrm>
        </p:spPr>
        <p:txBody>
          <a:bodyPr/>
          <a:lstStyle/>
          <a:p>
            <a:r>
              <a:rPr lang="en-US" dirty="0"/>
              <a:t>An </a:t>
            </a:r>
            <a:r>
              <a:rPr lang="en-US" i="1" dirty="0"/>
              <a:t>algorithmic paradigm </a:t>
            </a:r>
            <a:r>
              <a:rPr lang="en-US" dirty="0"/>
              <a:t>is a general approach based on a particular concept for constructing algorithms to solve a variety of problems. </a:t>
            </a:r>
          </a:p>
          <a:p>
            <a:pPr lvl="1"/>
            <a:r>
              <a:rPr lang="en-US" dirty="0"/>
              <a:t>Greedy algorithms were introduced in Section </a:t>
            </a:r>
            <a:r>
              <a:rPr lang="en-US" dirty="0">
                <a:ea typeface="Cambria Math" pitchFamily="18" charset="0"/>
              </a:rPr>
              <a:t>3.1</a:t>
            </a:r>
            <a:r>
              <a:rPr lang="en-US" dirty="0"/>
              <a:t>.</a:t>
            </a:r>
          </a:p>
          <a:p>
            <a:pPr lvl="1"/>
            <a:r>
              <a:rPr lang="en-US" dirty="0"/>
              <a:t>We discuss brute-force algorithms in this section.</a:t>
            </a:r>
          </a:p>
          <a:p>
            <a:pPr lvl="1"/>
            <a:r>
              <a:rPr lang="en-US" dirty="0"/>
              <a:t>We will see divide-and-conquer algorithms (Chapter 8), dynamic programming (Chapter 8), backtracking (Chapter </a:t>
            </a:r>
            <a:r>
              <a:rPr lang="en-US" dirty="0">
                <a:ea typeface="Cambria Math" pitchFamily="18" charset="0"/>
              </a:rPr>
              <a:t>11</a:t>
            </a:r>
            <a:r>
              <a:rPr lang="en-US" dirty="0"/>
              <a:t>), and probabilistic algorithms (Chapter </a:t>
            </a:r>
            <a:r>
              <a:rPr lang="en-US" dirty="0">
                <a:ea typeface="Cambria Math" pitchFamily="18" charset="0"/>
              </a:rPr>
              <a:t>7</a:t>
            </a:r>
            <a:r>
              <a:rPr lang="en-US" dirty="0"/>
              <a:t>). There are many other paradigms that you may see in later courses.</a:t>
            </a:r>
          </a:p>
        </p:txBody>
      </p:sp>
    </p:spTree>
    <p:extLst>
      <p:ext uri="{BB962C8B-B14F-4D97-AF65-F5344CB8AC3E}">
        <p14:creationId xmlns:p14="http://schemas.microsoft.com/office/powerpoint/2010/main" val="125962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Brute-Force Algorithms</a:t>
            </a:r>
          </a:p>
        </p:txBody>
      </p:sp>
      <p:sp>
        <p:nvSpPr>
          <p:cNvPr id="3" name="Content Placeholder 2"/>
          <p:cNvSpPr>
            <a:spLocks noGrp="1"/>
          </p:cNvSpPr>
          <p:nvPr>
            <p:ph idx="1"/>
          </p:nvPr>
        </p:nvSpPr>
        <p:spPr/>
        <p:txBody>
          <a:bodyPr/>
          <a:lstStyle/>
          <a:p>
            <a:r>
              <a:rPr lang="en-US" dirty="0"/>
              <a:t>A </a:t>
            </a:r>
            <a:r>
              <a:rPr lang="en-US" i="1" dirty="0"/>
              <a:t>brute-force </a:t>
            </a:r>
            <a:r>
              <a:rPr lang="en-US" dirty="0"/>
              <a:t>algorithm is solved in the most straightforward manner, without taking advantage of any ideas that can make the algorithm more efficient.</a:t>
            </a:r>
          </a:p>
          <a:p>
            <a:r>
              <a:rPr lang="en-US" dirty="0"/>
              <a:t>Brute-force algorithms we have previously seen are sequential search, bubble sort, and insertion sort.</a:t>
            </a:r>
          </a:p>
        </p:txBody>
      </p:sp>
      <p:pic>
        <p:nvPicPr>
          <p:cNvPr id="7" name="Picture 3"/>
          <p:cNvPicPr>
            <a:picLocks noGrp="1" noChangeAspect="1" noChangeArrowheads="1"/>
          </p:cNvPicPr>
          <p:nvPr>
            <p:ph idx="13"/>
          </p:nvPr>
        </p:nvPicPr>
        <p:blipFill>
          <a:blip r:embed="rId2" cstate="print"/>
          <a:srcRect/>
          <a:stretch>
            <a:fillRect/>
          </a:stretch>
        </p:blipFill>
        <p:spPr bwMode="auto">
          <a:xfrm>
            <a:off x="7421619" y="141204"/>
            <a:ext cx="1535345" cy="1285814"/>
          </a:xfrm>
          <a:prstGeom prst="rect">
            <a:avLst/>
          </a:prstGeom>
          <a:noFill/>
        </p:spPr>
      </p:pic>
    </p:spTree>
    <p:extLst>
      <p:ext uri="{BB962C8B-B14F-4D97-AF65-F5344CB8AC3E}">
        <p14:creationId xmlns:p14="http://schemas.microsoft.com/office/powerpoint/2010/main" val="34155154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Computing the Closest Pair of Points  by Brute-Force</a:t>
            </a:r>
          </a:p>
        </p:txBody>
      </p:sp>
      <p:sp>
        <p:nvSpPr>
          <p:cNvPr id="3" name="Content Placeholder 2"/>
          <p:cNvSpPr>
            <a:spLocks noGrp="1"/>
          </p:cNvSpPr>
          <p:nvPr>
            <p:ph idx="1"/>
          </p:nvPr>
        </p:nvSpPr>
        <p:spPr>
          <a:xfrm>
            <a:off x="457200" y="1295400"/>
            <a:ext cx="8229600" cy="2667000"/>
          </a:xfrm>
        </p:spPr>
        <p:txBody>
          <a:bodyPr/>
          <a:lstStyle/>
          <a:p>
            <a:r>
              <a:rPr lang="en-US" sz="2600" b="1" dirty="0"/>
              <a:t>Example</a:t>
            </a:r>
            <a:r>
              <a:rPr lang="en-US" sz="2600" dirty="0"/>
              <a:t>: Construct a brute-force algorithm for finding the closest pair of points in a set of </a:t>
            </a:r>
            <a:r>
              <a:rPr lang="en-US" sz="2600" i="1" dirty="0"/>
              <a:t>n</a:t>
            </a:r>
            <a:r>
              <a:rPr lang="en-US" sz="2600" dirty="0"/>
              <a:t> points in the plane and provide a worst-case estimate of the number of arithmetic operations.</a:t>
            </a:r>
          </a:p>
          <a:p>
            <a:r>
              <a:rPr lang="en-US" sz="2600" dirty="0"/>
              <a:t> </a:t>
            </a:r>
            <a:r>
              <a:rPr lang="en-US" sz="2600" b="1" dirty="0"/>
              <a:t>Solution</a:t>
            </a:r>
            <a:r>
              <a:rPr lang="en-US" sz="2600" dirty="0"/>
              <a:t>: Recall that the distance between (</a:t>
            </a:r>
            <a:r>
              <a:rPr lang="en-US" sz="2600" i="1" dirty="0" err="1"/>
              <a:t>x</a:t>
            </a:r>
            <a:r>
              <a:rPr lang="en-US" sz="2600" i="1" baseline="-25000" dirty="0" err="1"/>
              <a:t>i</a:t>
            </a:r>
            <a:r>
              <a:rPr lang="en-US" sz="2600" dirty="0" err="1"/>
              <a:t>,</a:t>
            </a:r>
            <a:r>
              <a:rPr lang="en-US" sz="2600" i="1" dirty="0" err="1"/>
              <a:t>y</a:t>
            </a:r>
            <a:r>
              <a:rPr lang="en-US" sz="2600" i="1" baseline="-25000" dirty="0" err="1"/>
              <a:t>i</a:t>
            </a:r>
            <a:r>
              <a:rPr lang="en-US" sz="2600" dirty="0"/>
              <a:t>) and (</a:t>
            </a:r>
            <a:r>
              <a:rPr lang="en-US" sz="2600" i="1" dirty="0" err="1"/>
              <a:t>x</a:t>
            </a:r>
            <a:r>
              <a:rPr lang="en-US" sz="2600" i="1" baseline="-25000" dirty="0" err="1"/>
              <a:t>j</a:t>
            </a:r>
            <a:r>
              <a:rPr lang="en-US" sz="2600" dirty="0"/>
              <a:t>, </a:t>
            </a:r>
            <a:r>
              <a:rPr lang="en-US" sz="2600" i="1" dirty="0" err="1"/>
              <a:t>y</a:t>
            </a:r>
            <a:r>
              <a:rPr lang="en-US" sz="2600" i="1" baseline="-25000" dirty="0" err="1"/>
              <a:t>j</a:t>
            </a:r>
            <a:r>
              <a:rPr lang="en-US" sz="2600" dirty="0"/>
              <a:t>) is</a:t>
            </a:r>
            <a:endParaRPr lang="en-IN" sz="2600" dirty="0"/>
          </a:p>
        </p:txBody>
      </p:sp>
      <p:graphicFrame>
        <p:nvGraphicFramePr>
          <p:cNvPr id="9" name="Object 3"/>
          <p:cNvGraphicFramePr>
            <a:graphicFrameLocks noChangeAspect="1"/>
          </p:cNvGraphicFramePr>
          <p:nvPr>
            <p:extLst>
              <p:ext uri="{D42A27DB-BD31-4B8C-83A1-F6EECF244321}">
                <p14:modId xmlns:p14="http://schemas.microsoft.com/office/powerpoint/2010/main" val="3839544344"/>
              </p:ext>
            </p:extLst>
          </p:nvPr>
        </p:nvGraphicFramePr>
        <p:xfrm>
          <a:off x="772391" y="3525982"/>
          <a:ext cx="2133600" cy="533400"/>
        </p:xfrm>
        <a:graphic>
          <a:graphicData uri="http://schemas.openxmlformats.org/presentationml/2006/ole">
            <mc:AlternateContent xmlns:mc="http://schemas.openxmlformats.org/markup-compatibility/2006">
              <mc:Choice xmlns:v="urn:schemas-microsoft-com:vml" Requires="v">
                <p:oleObj spid="_x0000_s125017" name="Equation" r:id="rId3" imgW="1422360" imgH="355320" progId="Equation.DSMT4">
                  <p:embed/>
                </p:oleObj>
              </mc:Choice>
              <mc:Fallback>
                <p:oleObj name="Equation" r:id="rId3" imgW="1422360" imgH="355320" progId="Equation.DSMT4">
                  <p:embed/>
                  <p:pic>
                    <p:nvPicPr>
                      <p:cNvPr id="9" name="Object 5"/>
                      <p:cNvPicPr/>
                      <p:nvPr/>
                    </p:nvPicPr>
                    <p:blipFill>
                      <a:blip r:embed="rId4"/>
                      <a:stretch>
                        <a:fillRect/>
                      </a:stretch>
                    </p:blipFill>
                    <p:spPr>
                      <a:xfrm>
                        <a:off x="772391" y="3525982"/>
                        <a:ext cx="2133600" cy="533400"/>
                      </a:xfrm>
                      <a:prstGeom prst="rect">
                        <a:avLst/>
                      </a:prstGeom>
                    </p:spPr>
                  </p:pic>
                </p:oleObj>
              </mc:Fallback>
            </mc:AlternateContent>
          </a:graphicData>
        </a:graphic>
      </p:graphicFrame>
      <p:sp>
        <p:nvSpPr>
          <p:cNvPr id="4" name="Content Placeholder 4"/>
          <p:cNvSpPr>
            <a:spLocks noGrp="1"/>
          </p:cNvSpPr>
          <p:nvPr>
            <p:ph idx="13"/>
          </p:nvPr>
        </p:nvSpPr>
        <p:spPr>
          <a:xfrm>
            <a:off x="2895600" y="3505200"/>
            <a:ext cx="3528000" cy="457200"/>
          </a:xfrm>
        </p:spPr>
        <p:txBody>
          <a:bodyPr/>
          <a:lstStyle/>
          <a:p>
            <a:r>
              <a:rPr lang="en-US" sz="2600" dirty="0"/>
              <a:t>. A brute-force algorithm</a:t>
            </a:r>
            <a:endParaRPr lang="en-IN" sz="2600" dirty="0"/>
          </a:p>
        </p:txBody>
      </p:sp>
      <p:sp>
        <p:nvSpPr>
          <p:cNvPr id="5" name="Content Placeholder 5"/>
          <p:cNvSpPr>
            <a:spLocks noGrp="1"/>
          </p:cNvSpPr>
          <p:nvPr>
            <p:ph idx="14"/>
          </p:nvPr>
        </p:nvSpPr>
        <p:spPr>
          <a:xfrm>
            <a:off x="457200" y="4038600"/>
            <a:ext cx="8229600" cy="838200"/>
          </a:xfrm>
        </p:spPr>
        <p:txBody>
          <a:bodyPr/>
          <a:lstStyle/>
          <a:p>
            <a:r>
              <a:rPr lang="en-US" sz="2600" dirty="0"/>
              <a:t>simply computes the distance between all pairs of points and picks the pair with the smallest distance.</a:t>
            </a:r>
          </a:p>
        </p:txBody>
      </p:sp>
      <p:sp>
        <p:nvSpPr>
          <p:cNvPr id="6" name="Content Placeholder 6"/>
          <p:cNvSpPr>
            <a:spLocks noGrp="1"/>
          </p:cNvSpPr>
          <p:nvPr>
            <p:ph idx="15"/>
          </p:nvPr>
        </p:nvSpPr>
        <p:spPr>
          <a:xfrm>
            <a:off x="838200" y="5181600"/>
            <a:ext cx="8001000" cy="685800"/>
          </a:xfrm>
        </p:spPr>
        <p:txBody>
          <a:bodyPr/>
          <a:lstStyle/>
          <a:p>
            <a:r>
              <a:rPr lang="en-US" sz="2000" b="1" dirty="0"/>
              <a:t>Note</a:t>
            </a:r>
            <a:r>
              <a:rPr lang="en-US" sz="2000" dirty="0"/>
              <a:t>: There is no need to compute the square root, since the square of the distance between two points is smallest when the distance is smallest.</a:t>
            </a:r>
          </a:p>
        </p:txBody>
      </p:sp>
    </p:spTree>
    <p:extLst>
      <p:ext uri="{BB962C8B-B14F-4D97-AF65-F5344CB8AC3E}">
        <p14:creationId xmlns:p14="http://schemas.microsoft.com/office/powerpoint/2010/main" val="19196420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Computing the Closest Pair of Points by Brute-Force</a:t>
            </a:r>
          </a:p>
        </p:txBody>
      </p:sp>
      <p:sp>
        <p:nvSpPr>
          <p:cNvPr id="3" name="Content Placeholder 2"/>
          <p:cNvSpPr>
            <a:spLocks noGrp="1"/>
          </p:cNvSpPr>
          <p:nvPr>
            <p:ph idx="1"/>
          </p:nvPr>
        </p:nvSpPr>
        <p:spPr>
          <a:xfrm>
            <a:off x="457200" y="1295400"/>
            <a:ext cx="8280000" cy="432000"/>
          </a:xfrm>
        </p:spPr>
        <p:txBody>
          <a:bodyPr/>
          <a:lstStyle/>
          <a:p>
            <a:r>
              <a:rPr lang="en-US" sz="2200" dirty="0"/>
              <a:t>Algorithm for finding the closest pair in a set of </a:t>
            </a:r>
            <a:r>
              <a:rPr lang="en-US" sz="2200" i="1" dirty="0"/>
              <a:t>n</a:t>
            </a:r>
            <a:r>
              <a:rPr lang="en-US" sz="2200" dirty="0"/>
              <a:t> points.</a:t>
            </a:r>
          </a:p>
        </p:txBody>
      </p:sp>
      <p:sp>
        <p:nvSpPr>
          <p:cNvPr id="4" name="Content Placeholder 3"/>
          <p:cNvSpPr>
            <a:spLocks noGrp="1"/>
          </p:cNvSpPr>
          <p:nvPr>
            <p:ph idx="13"/>
          </p:nvPr>
        </p:nvSpPr>
        <p:spPr>
          <a:xfrm>
            <a:off x="1044600" y="1859972"/>
            <a:ext cx="6804000" cy="2635828"/>
          </a:xfrm>
          <a:ln w="19050">
            <a:solidFill>
              <a:srgbClr val="0B508F"/>
            </a:solidFill>
          </a:ln>
        </p:spPr>
        <p:txBody>
          <a:bodyPr/>
          <a:lstStyle/>
          <a:p>
            <a:pPr marL="274320" lvl="0" indent="-274320">
              <a:spcBef>
                <a:spcPts val="300"/>
              </a:spcBef>
              <a:buClr>
                <a:schemeClr val="accent3"/>
              </a:buClr>
              <a:buSzPct val="95000"/>
              <a:defRPr/>
            </a:pPr>
            <a:r>
              <a:rPr lang="en-US" sz="1400" b="1" dirty="0"/>
              <a:t>procedure </a:t>
            </a:r>
            <a:r>
              <a:rPr lang="en-US" sz="1400" i="1" dirty="0"/>
              <a:t>closest pair</a:t>
            </a:r>
            <a:r>
              <a:rPr lang="en-US" sz="1400" dirty="0"/>
              <a:t>(</a:t>
            </a:r>
            <a:r>
              <a:rPr lang="en-US" sz="1100" dirty="0"/>
              <a:t>(</a:t>
            </a:r>
            <a:r>
              <a:rPr lang="en-US" sz="1100" i="1" dirty="0"/>
              <a:t>x</a:t>
            </a:r>
            <a:r>
              <a:rPr lang="en-US" sz="1100" baseline="-25000" dirty="0"/>
              <a:t>1</a:t>
            </a:r>
            <a:r>
              <a:rPr lang="en-US" sz="1100" dirty="0"/>
              <a:t>, </a:t>
            </a:r>
            <a:r>
              <a:rPr lang="en-US" sz="1100" i="1" dirty="0"/>
              <a:t>y</a:t>
            </a:r>
            <a:r>
              <a:rPr lang="en-US" sz="1100" baseline="-25000" dirty="0"/>
              <a:t>1</a:t>
            </a:r>
            <a:r>
              <a:rPr lang="en-US" sz="1100" dirty="0"/>
              <a:t>),</a:t>
            </a:r>
            <a:r>
              <a:rPr lang="en-US" sz="1400" dirty="0"/>
              <a:t> </a:t>
            </a:r>
            <a:r>
              <a:rPr lang="en-US" sz="1100" dirty="0"/>
              <a:t>(</a:t>
            </a:r>
            <a:r>
              <a:rPr lang="en-US" sz="1100" i="1" dirty="0"/>
              <a:t>x</a:t>
            </a:r>
            <a:r>
              <a:rPr lang="en-US" sz="1100" baseline="-25000" dirty="0"/>
              <a:t>2</a:t>
            </a:r>
            <a:r>
              <a:rPr lang="en-US" sz="1100" dirty="0"/>
              <a:t>, </a:t>
            </a:r>
            <a:r>
              <a:rPr lang="en-US" sz="1100" i="1" dirty="0"/>
              <a:t>y</a:t>
            </a:r>
            <a:r>
              <a:rPr lang="en-US" sz="1100" baseline="-25000" dirty="0"/>
              <a:t>2</a:t>
            </a:r>
            <a:r>
              <a:rPr lang="en-US" sz="1100" dirty="0"/>
              <a:t>),</a:t>
            </a:r>
            <a:r>
              <a:rPr lang="en-US" sz="1400" dirty="0"/>
              <a:t> …</a:t>
            </a:r>
            <a:r>
              <a:rPr lang="en-US" sz="1400" dirty="0">
                <a:ea typeface="Cambria Math"/>
              </a:rPr>
              <a:t> ,</a:t>
            </a:r>
            <a:r>
              <a:rPr lang="en-US" sz="1100" dirty="0"/>
              <a:t>(</a:t>
            </a:r>
            <a:r>
              <a:rPr lang="en-US" sz="1100" i="1" dirty="0" err="1"/>
              <a:t>x</a:t>
            </a:r>
            <a:r>
              <a:rPr lang="en-US" sz="1100" i="1" baseline="-25000" dirty="0" err="1"/>
              <a:t>n</a:t>
            </a:r>
            <a:r>
              <a:rPr lang="en-US" sz="1100" dirty="0"/>
              <a:t>, </a:t>
            </a:r>
            <a:r>
              <a:rPr lang="en-US" sz="1100" i="1" dirty="0" err="1"/>
              <a:t>y</a:t>
            </a:r>
            <a:r>
              <a:rPr lang="en-US" sz="1100" i="1" baseline="-25000" dirty="0" err="1"/>
              <a:t>n</a:t>
            </a:r>
            <a:r>
              <a:rPr lang="en-US" sz="1100" dirty="0"/>
              <a:t>): </a:t>
            </a:r>
            <a:r>
              <a:rPr lang="en-US" sz="1100" i="1" dirty="0"/>
              <a:t>x</a:t>
            </a:r>
            <a:r>
              <a:rPr lang="en-US" sz="1100" i="1" baseline="-25000" dirty="0"/>
              <a:t>i</a:t>
            </a:r>
            <a:r>
              <a:rPr lang="en-US" sz="1100" dirty="0"/>
              <a:t>, </a:t>
            </a:r>
            <a:r>
              <a:rPr lang="en-US" sz="1100" i="1" dirty="0" err="1"/>
              <a:t>y</a:t>
            </a:r>
            <a:r>
              <a:rPr lang="en-US" sz="1100" i="1" baseline="-25000" dirty="0" err="1"/>
              <a:t>i</a:t>
            </a:r>
            <a:r>
              <a:rPr lang="en-US" sz="1100" dirty="0"/>
              <a:t>  real numbers</a:t>
            </a:r>
            <a:r>
              <a:rPr lang="en-US" sz="1400" dirty="0"/>
              <a:t>)</a:t>
            </a:r>
          </a:p>
          <a:p>
            <a:pPr marL="274320" lvl="0" indent="-274320">
              <a:spcBef>
                <a:spcPts val="300"/>
              </a:spcBef>
              <a:buClr>
                <a:schemeClr val="accent3"/>
              </a:buClr>
              <a:buSzPct val="95000"/>
              <a:defRPr/>
            </a:pPr>
            <a:r>
              <a:rPr lang="en-US" sz="1400" i="1" dirty="0"/>
              <a:t>min </a:t>
            </a:r>
            <a:r>
              <a:rPr lang="en-US" sz="1400" dirty="0"/>
              <a:t>=  </a:t>
            </a:r>
            <a:r>
              <a:rPr lang="en-US" sz="1400" dirty="0">
                <a:ea typeface="Cambria Math"/>
              </a:rPr>
              <a:t>∞</a:t>
            </a:r>
            <a:r>
              <a:rPr lang="en-US" sz="1400" dirty="0"/>
              <a:t>                     </a:t>
            </a:r>
          </a:p>
          <a:p>
            <a:pPr marL="274320" lvl="0" indent="-274320" defTabSz="914400">
              <a:spcBef>
                <a:spcPts val="300"/>
              </a:spcBef>
              <a:buClr>
                <a:schemeClr val="accent3"/>
              </a:buClr>
              <a:buSzPct val="95000"/>
              <a:defRPr/>
            </a:pPr>
            <a:r>
              <a:rPr lang="en-US" sz="1400" b="1" dirty="0"/>
              <a:t>	for</a:t>
            </a:r>
            <a:r>
              <a:rPr lang="en-US" sz="1400" dirty="0"/>
              <a:t> </a:t>
            </a:r>
            <a:r>
              <a:rPr lang="en-US" sz="1400" i="1" dirty="0"/>
              <a:t>i </a:t>
            </a:r>
            <a:r>
              <a:rPr lang="en-US" sz="1400" dirty="0"/>
              <a:t>:= </a:t>
            </a:r>
            <a:r>
              <a:rPr lang="en-US" sz="1400" dirty="0">
                <a:ea typeface="Cambria Math" pitchFamily="18" charset="0"/>
              </a:rPr>
              <a:t>2</a:t>
            </a:r>
            <a:r>
              <a:rPr lang="en-US" sz="1400" dirty="0"/>
              <a:t> to </a:t>
            </a:r>
            <a:r>
              <a:rPr lang="en-US" sz="1400" i="1" dirty="0"/>
              <a:t>n</a:t>
            </a:r>
            <a:endParaRPr lang="en-US" sz="1400" dirty="0">
              <a:ea typeface="Cambria Math" pitchFamily="18" charset="0"/>
            </a:endParaRPr>
          </a:p>
          <a:p>
            <a:pPr marL="274320" lvl="0" indent="-274320">
              <a:spcBef>
                <a:spcPts val="300"/>
              </a:spcBef>
              <a:buClr>
                <a:schemeClr val="accent3"/>
              </a:buClr>
              <a:buSzPct val="95000"/>
              <a:defRPr/>
            </a:pPr>
            <a:r>
              <a:rPr lang="en-US" sz="1400" b="1" dirty="0"/>
              <a:t>		for </a:t>
            </a:r>
            <a:r>
              <a:rPr lang="en-US" sz="1400" i="1" dirty="0"/>
              <a:t>j</a:t>
            </a:r>
            <a:r>
              <a:rPr lang="en-US" sz="1400" dirty="0"/>
              <a:t> := </a:t>
            </a:r>
            <a:r>
              <a:rPr lang="en-US" sz="1400" dirty="0">
                <a:ea typeface="Cambria Math" pitchFamily="18" charset="0"/>
              </a:rPr>
              <a:t>1</a:t>
            </a:r>
            <a:r>
              <a:rPr lang="en-US" sz="1400" dirty="0"/>
              <a:t> to </a:t>
            </a:r>
            <a:r>
              <a:rPr lang="en-US" sz="1400" i="1" dirty="0"/>
              <a:t>i-1</a:t>
            </a:r>
            <a:endParaRPr lang="en-US" sz="1400" dirty="0">
              <a:ea typeface="Cambria Math" pitchFamily="18" charset="0"/>
            </a:endParaRPr>
          </a:p>
          <a:p>
            <a:pPr marL="274320" lvl="0" indent="-274320">
              <a:spcBef>
                <a:spcPts val="300"/>
              </a:spcBef>
              <a:buClr>
                <a:schemeClr val="accent3"/>
              </a:buClr>
              <a:buSzPct val="95000"/>
              <a:defRPr/>
            </a:pPr>
            <a:r>
              <a:rPr lang="en-US" sz="1400" b="1" dirty="0"/>
              <a:t>			if </a:t>
            </a:r>
            <a:r>
              <a:rPr lang="en-US" sz="1400" dirty="0"/>
              <a:t>(</a:t>
            </a:r>
            <a:r>
              <a:rPr lang="en-US" sz="1400" i="1" dirty="0" err="1"/>
              <a:t>x</a:t>
            </a:r>
            <a:r>
              <a:rPr lang="en-US" sz="1400" i="1" baseline="-25000" dirty="0" err="1"/>
              <a:t>j</a:t>
            </a:r>
            <a:r>
              <a:rPr lang="en-US" sz="1400" dirty="0"/>
              <a:t> </a:t>
            </a:r>
            <a:r>
              <a:rPr lang="en-US" sz="1400" dirty="0">
                <a:ea typeface="Cambria Math"/>
              </a:rPr>
              <a:t>−</a:t>
            </a:r>
            <a:r>
              <a:rPr lang="en-US" sz="1400" dirty="0"/>
              <a:t> </a:t>
            </a:r>
            <a:r>
              <a:rPr lang="en-US" sz="1400" i="1" dirty="0"/>
              <a:t>x</a:t>
            </a:r>
            <a:r>
              <a:rPr lang="en-US" sz="1400" i="1" baseline="-25000" dirty="0"/>
              <a:t>i</a:t>
            </a:r>
            <a:r>
              <a:rPr lang="en-US" sz="1400" dirty="0"/>
              <a:t>)</a:t>
            </a:r>
            <a:r>
              <a:rPr lang="en-US" sz="1400" baseline="30000" dirty="0"/>
              <a:t>2   </a:t>
            </a:r>
            <a:r>
              <a:rPr lang="en-US" sz="1400" dirty="0"/>
              <a:t>+ (</a:t>
            </a:r>
            <a:r>
              <a:rPr lang="en-US" sz="1400" i="1" dirty="0" err="1"/>
              <a:t>y</a:t>
            </a:r>
            <a:r>
              <a:rPr lang="en-US" sz="1400" i="1" baseline="-25000" dirty="0" err="1"/>
              <a:t>j</a:t>
            </a:r>
            <a:r>
              <a:rPr lang="en-US" sz="1400" dirty="0"/>
              <a:t> </a:t>
            </a:r>
            <a:r>
              <a:rPr lang="en-US" sz="1400" dirty="0">
                <a:ea typeface="Cambria Math"/>
              </a:rPr>
              <a:t>−</a:t>
            </a:r>
            <a:r>
              <a:rPr lang="en-US" sz="1400" dirty="0"/>
              <a:t> </a:t>
            </a:r>
            <a:r>
              <a:rPr lang="en-US" sz="1400" i="1" dirty="0" err="1"/>
              <a:t>y</a:t>
            </a:r>
            <a:r>
              <a:rPr lang="en-US" sz="1400" i="1" baseline="-25000" dirty="0" err="1"/>
              <a:t>i</a:t>
            </a:r>
            <a:r>
              <a:rPr lang="en-US" sz="1400" dirty="0"/>
              <a:t>)</a:t>
            </a:r>
            <a:r>
              <a:rPr lang="en-US" sz="1400" baseline="30000" dirty="0"/>
              <a:t>2   </a:t>
            </a:r>
            <a:r>
              <a:rPr lang="en-US" sz="1400" dirty="0"/>
              <a:t> &lt; </a:t>
            </a:r>
            <a:r>
              <a:rPr lang="en-US" sz="1400" i="1" dirty="0"/>
              <a:t>min</a:t>
            </a:r>
          </a:p>
          <a:p>
            <a:pPr marL="274320" lvl="0" indent="-274320">
              <a:spcBef>
                <a:spcPts val="300"/>
              </a:spcBef>
              <a:buClr>
                <a:schemeClr val="accent3"/>
              </a:buClr>
              <a:buSzPct val="95000"/>
              <a:defRPr/>
            </a:pPr>
            <a:r>
              <a:rPr lang="en-US" sz="1400" b="1" dirty="0"/>
              <a:t>			then </a:t>
            </a:r>
            <a:r>
              <a:rPr lang="en-US" sz="1400" i="1" dirty="0"/>
              <a:t>  </a:t>
            </a:r>
            <a:r>
              <a:rPr lang="en-US" sz="1400" dirty="0"/>
              <a:t>min := (</a:t>
            </a:r>
            <a:r>
              <a:rPr lang="en-US" sz="1400" i="1" dirty="0" err="1"/>
              <a:t>x</a:t>
            </a:r>
            <a:r>
              <a:rPr lang="en-US" sz="1400" i="1" baseline="-25000" dirty="0" err="1"/>
              <a:t>j</a:t>
            </a:r>
            <a:r>
              <a:rPr lang="en-US" sz="1400" dirty="0"/>
              <a:t> </a:t>
            </a:r>
            <a:r>
              <a:rPr lang="en-US" sz="1400" dirty="0">
                <a:ea typeface="Cambria Math"/>
              </a:rPr>
              <a:t>−</a:t>
            </a:r>
            <a:r>
              <a:rPr lang="en-US" sz="1400" dirty="0"/>
              <a:t> </a:t>
            </a:r>
            <a:r>
              <a:rPr lang="en-US" sz="1400" i="1" dirty="0"/>
              <a:t>x</a:t>
            </a:r>
            <a:r>
              <a:rPr lang="en-US" sz="1400" i="1" baseline="-25000" dirty="0"/>
              <a:t>i</a:t>
            </a:r>
            <a:r>
              <a:rPr lang="en-US" sz="1400" dirty="0"/>
              <a:t>)</a:t>
            </a:r>
            <a:r>
              <a:rPr lang="en-US" sz="1400" baseline="30000" dirty="0"/>
              <a:t>2   </a:t>
            </a:r>
            <a:r>
              <a:rPr lang="en-US" sz="1400" dirty="0"/>
              <a:t>+ (</a:t>
            </a:r>
            <a:r>
              <a:rPr lang="en-US" sz="1400" i="1" dirty="0" err="1"/>
              <a:t>y</a:t>
            </a:r>
            <a:r>
              <a:rPr lang="en-US" sz="1400" i="1" baseline="-25000" dirty="0" err="1"/>
              <a:t>j</a:t>
            </a:r>
            <a:r>
              <a:rPr lang="en-US" sz="1400" dirty="0"/>
              <a:t> </a:t>
            </a:r>
            <a:r>
              <a:rPr lang="en-US" sz="1400" dirty="0">
                <a:ea typeface="Cambria Math"/>
              </a:rPr>
              <a:t>−</a:t>
            </a:r>
            <a:r>
              <a:rPr lang="en-US" sz="1400" dirty="0"/>
              <a:t> </a:t>
            </a:r>
            <a:r>
              <a:rPr lang="en-US" sz="1400" i="1" dirty="0" err="1"/>
              <a:t>y</a:t>
            </a:r>
            <a:r>
              <a:rPr lang="en-US" sz="1400" i="1" baseline="-25000" dirty="0" err="1"/>
              <a:t>i</a:t>
            </a:r>
            <a:r>
              <a:rPr lang="en-US" sz="1400" dirty="0"/>
              <a:t>)</a:t>
            </a:r>
            <a:r>
              <a:rPr lang="en-US" sz="1400" baseline="30000" dirty="0"/>
              <a:t>2  </a:t>
            </a:r>
          </a:p>
          <a:p>
            <a:pPr marL="274320" lvl="0" indent="-274320">
              <a:spcBef>
                <a:spcPts val="300"/>
              </a:spcBef>
              <a:buClr>
                <a:schemeClr val="accent3"/>
              </a:buClr>
              <a:buSzPct val="95000"/>
              <a:defRPr/>
            </a:pPr>
            <a:r>
              <a:rPr lang="en-US" sz="1400" i="1" dirty="0"/>
              <a:t>			closest pair  </a:t>
            </a:r>
            <a:r>
              <a:rPr lang="en-US" sz="1400" dirty="0"/>
              <a:t>:= (</a:t>
            </a:r>
            <a:r>
              <a:rPr lang="en-US" sz="1400" i="1" dirty="0"/>
              <a:t>x</a:t>
            </a:r>
            <a:r>
              <a:rPr lang="en-US" sz="1400" i="1" baseline="-25000" dirty="0"/>
              <a:t>i</a:t>
            </a:r>
            <a:r>
              <a:rPr lang="en-US" sz="1400" dirty="0"/>
              <a:t>, </a:t>
            </a:r>
            <a:r>
              <a:rPr lang="en-US" sz="1400" i="1" dirty="0" err="1"/>
              <a:t>y</a:t>
            </a:r>
            <a:r>
              <a:rPr lang="en-US" sz="1400" i="1" baseline="-25000" dirty="0" err="1"/>
              <a:t>i</a:t>
            </a:r>
            <a:r>
              <a:rPr lang="en-US" sz="1400" dirty="0"/>
              <a:t>),</a:t>
            </a:r>
            <a:r>
              <a:rPr lang="en-US" sz="1400" baseline="30000" dirty="0"/>
              <a:t> </a:t>
            </a:r>
            <a:r>
              <a:rPr lang="en-US" sz="1400" dirty="0"/>
              <a:t>(</a:t>
            </a:r>
            <a:r>
              <a:rPr lang="en-US" sz="1400" i="1" dirty="0" err="1"/>
              <a:t>x</a:t>
            </a:r>
            <a:r>
              <a:rPr lang="en-US" sz="1400" i="1" baseline="-25000" dirty="0" err="1"/>
              <a:t>j</a:t>
            </a:r>
            <a:r>
              <a:rPr lang="en-US" sz="1400" dirty="0"/>
              <a:t>, </a:t>
            </a:r>
            <a:r>
              <a:rPr lang="en-US" sz="1400" i="1" dirty="0" err="1"/>
              <a:t>y</a:t>
            </a:r>
            <a:r>
              <a:rPr lang="en-US" sz="1400" i="1" baseline="-25000" dirty="0" err="1"/>
              <a:t>j</a:t>
            </a:r>
            <a:r>
              <a:rPr lang="en-US" sz="1400" dirty="0"/>
              <a:t>)</a:t>
            </a:r>
            <a:endParaRPr lang="en-US" sz="1400" baseline="-25000" dirty="0">
              <a:ea typeface="Cambria Math" pitchFamily="18" charset="0"/>
            </a:endParaRPr>
          </a:p>
          <a:p>
            <a:pPr marL="274320" lvl="0" indent="-274320">
              <a:spcBef>
                <a:spcPts val="300"/>
              </a:spcBef>
              <a:buClr>
                <a:schemeClr val="accent3"/>
              </a:buClr>
              <a:buSzPct val="95000"/>
              <a:defRPr/>
            </a:pPr>
            <a:r>
              <a:rPr lang="en-US" sz="1400" b="1" dirty="0"/>
              <a:t>return </a:t>
            </a:r>
            <a:r>
              <a:rPr lang="en-US" sz="1400" i="1" dirty="0"/>
              <a:t>closest pair </a:t>
            </a:r>
            <a:endParaRPr lang="en-US" sz="1400" dirty="0"/>
          </a:p>
        </p:txBody>
      </p:sp>
      <p:sp>
        <p:nvSpPr>
          <p:cNvPr id="5" name="Content Placeholder 4"/>
          <p:cNvSpPr>
            <a:spLocks noGrp="1"/>
          </p:cNvSpPr>
          <p:nvPr>
            <p:ph idx="14"/>
          </p:nvPr>
        </p:nvSpPr>
        <p:spPr>
          <a:xfrm>
            <a:off x="457200" y="4677000"/>
            <a:ext cx="8568000" cy="1836000"/>
          </a:xfrm>
        </p:spPr>
        <p:txBody>
          <a:bodyPr/>
          <a:lstStyle/>
          <a:p>
            <a:pPr>
              <a:spcBef>
                <a:spcPts val="300"/>
              </a:spcBef>
            </a:pPr>
            <a:r>
              <a:rPr lang="en-US" sz="2200" dirty="0"/>
              <a:t>The algorithm loops through </a:t>
            </a:r>
            <a:r>
              <a:rPr lang="en-US" sz="2200" i="1" dirty="0"/>
              <a:t>n</a:t>
            </a:r>
            <a:r>
              <a:rPr lang="en-US" sz="2200" dirty="0"/>
              <a:t>(</a:t>
            </a:r>
            <a:r>
              <a:rPr lang="en-US" sz="2200" i="1" dirty="0"/>
              <a:t>n</a:t>
            </a:r>
            <a:r>
              <a:rPr lang="en-US" sz="2200" dirty="0"/>
              <a:t> </a:t>
            </a:r>
            <a:r>
              <a:rPr lang="en-US" sz="2200" dirty="0">
                <a:ea typeface="Cambria Math"/>
              </a:rPr>
              <a:t>−</a:t>
            </a:r>
            <a:r>
              <a:rPr lang="en-US" sz="2200" dirty="0">
                <a:ea typeface="Cambria Math" pitchFamily="18" charset="0"/>
              </a:rPr>
              <a:t>1</a:t>
            </a:r>
            <a:r>
              <a:rPr lang="en-US" sz="2200" dirty="0"/>
              <a:t>)/</a:t>
            </a:r>
            <a:r>
              <a:rPr lang="en-US" sz="2200" dirty="0">
                <a:ea typeface="Cambria Math" pitchFamily="18" charset="0"/>
              </a:rPr>
              <a:t>2</a:t>
            </a:r>
            <a:r>
              <a:rPr lang="en-US" sz="2200" dirty="0"/>
              <a:t> pairs of points, computes the value</a:t>
            </a:r>
            <a:br>
              <a:rPr lang="en-US" sz="2200" dirty="0"/>
            </a:br>
            <a:r>
              <a:rPr lang="en-US" sz="2200" dirty="0"/>
              <a:t>(</a:t>
            </a:r>
            <a:r>
              <a:rPr lang="en-US" sz="2200" i="1" dirty="0" err="1"/>
              <a:t>x</a:t>
            </a:r>
            <a:r>
              <a:rPr lang="en-US" sz="2200" i="1" baseline="-25000" dirty="0" err="1"/>
              <a:t>j</a:t>
            </a:r>
            <a:r>
              <a:rPr lang="en-US" sz="2200" dirty="0"/>
              <a:t> </a:t>
            </a:r>
            <a:r>
              <a:rPr lang="en-US" sz="2200" dirty="0">
                <a:ea typeface="Cambria Math"/>
              </a:rPr>
              <a:t>−</a:t>
            </a:r>
            <a:r>
              <a:rPr lang="en-US" sz="2200" dirty="0"/>
              <a:t> </a:t>
            </a:r>
            <a:r>
              <a:rPr lang="en-US" sz="2200" i="1" dirty="0"/>
              <a:t>x</a:t>
            </a:r>
            <a:r>
              <a:rPr lang="en-US" sz="2200" i="1" baseline="-25000" dirty="0"/>
              <a:t>i</a:t>
            </a:r>
            <a:r>
              <a:rPr lang="en-US" sz="2200" dirty="0"/>
              <a:t>)</a:t>
            </a:r>
            <a:r>
              <a:rPr lang="en-US" sz="2200" baseline="30000" dirty="0"/>
              <a:t>2 </a:t>
            </a:r>
            <a:r>
              <a:rPr lang="en-US" sz="2200" dirty="0"/>
              <a:t>+ (</a:t>
            </a:r>
            <a:r>
              <a:rPr lang="en-US" sz="2200" i="1" dirty="0" err="1"/>
              <a:t>y</a:t>
            </a:r>
            <a:r>
              <a:rPr lang="en-US" sz="2200" i="1" baseline="-25000" dirty="0" err="1"/>
              <a:t>j</a:t>
            </a:r>
            <a:r>
              <a:rPr lang="en-US" sz="2200" dirty="0"/>
              <a:t> </a:t>
            </a:r>
            <a:r>
              <a:rPr lang="en-US" sz="2200" dirty="0">
                <a:ea typeface="Cambria Math"/>
              </a:rPr>
              <a:t>−</a:t>
            </a:r>
            <a:r>
              <a:rPr lang="en-US" sz="2200" dirty="0"/>
              <a:t> </a:t>
            </a:r>
            <a:r>
              <a:rPr lang="en-US" sz="2200" i="1" dirty="0" err="1"/>
              <a:t>y</a:t>
            </a:r>
            <a:r>
              <a:rPr lang="en-US" sz="2200" i="1" baseline="-25000" dirty="0" err="1"/>
              <a:t>i</a:t>
            </a:r>
            <a:r>
              <a:rPr lang="en-US" sz="2200" dirty="0"/>
              <a:t>)</a:t>
            </a:r>
            <a:r>
              <a:rPr lang="en-US" sz="2200" baseline="30000" dirty="0"/>
              <a:t>2 </a:t>
            </a:r>
            <a:r>
              <a:rPr lang="en-US" sz="2200" dirty="0"/>
              <a:t> and compares it with the minimum, etc. So, the algorithm uses Θ(</a:t>
            </a:r>
            <a:r>
              <a:rPr lang="en-US" sz="2200" i="1" dirty="0"/>
              <a:t>n</a:t>
            </a:r>
            <a:r>
              <a:rPr lang="en-US" sz="2200" baseline="30000" dirty="0"/>
              <a:t>2</a:t>
            </a:r>
            <a:r>
              <a:rPr lang="en-US" sz="2200" dirty="0"/>
              <a:t>) arithmetic and comparison operations.</a:t>
            </a:r>
          </a:p>
          <a:p>
            <a:pPr>
              <a:spcBef>
                <a:spcPts val="300"/>
              </a:spcBef>
            </a:pPr>
            <a:r>
              <a:rPr lang="en-US" sz="2200" dirty="0"/>
              <a:t>We will develop an algorithm with </a:t>
            </a:r>
            <a:r>
              <a:rPr lang="en-US" sz="2200" i="1" dirty="0"/>
              <a:t>O</a:t>
            </a:r>
            <a:r>
              <a:rPr lang="en-US" sz="2200" dirty="0"/>
              <a:t>(</a:t>
            </a:r>
            <a:r>
              <a:rPr lang="en-US" sz="2200" i="1" dirty="0"/>
              <a:t>n</a:t>
            </a:r>
            <a:r>
              <a:rPr lang="en-US" sz="2200" dirty="0"/>
              <a:t> log </a:t>
            </a:r>
            <a:r>
              <a:rPr lang="en-US" sz="2200" i="1" dirty="0"/>
              <a:t>n</a:t>
            </a:r>
            <a:r>
              <a:rPr lang="en-US" sz="2200" dirty="0"/>
              <a:t>) worst-case complexity in Section </a:t>
            </a:r>
            <a:r>
              <a:rPr lang="en-US" sz="2200" dirty="0">
                <a:ea typeface="Cambria Math" pitchFamily="18" charset="0"/>
              </a:rPr>
              <a:t>8.3</a:t>
            </a:r>
            <a:r>
              <a:rPr lang="en-US" sz="2200" dirty="0"/>
              <a:t>.</a:t>
            </a:r>
          </a:p>
        </p:txBody>
      </p:sp>
    </p:spTree>
    <p:extLst>
      <p:ext uri="{BB962C8B-B14F-4D97-AF65-F5344CB8AC3E}">
        <p14:creationId xmlns:p14="http://schemas.microsoft.com/office/powerpoint/2010/main" val="10467952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the Complexity of Algorithms</a:t>
            </a:r>
            <a:r>
              <a:rPr lang="en-IN" sz="1500" dirty="0"/>
              <a:t> 1</a:t>
            </a:r>
          </a:p>
        </p:txBody>
      </p:sp>
      <p:sp>
        <p:nvSpPr>
          <p:cNvPr id="3" name="Content Placeholder 2"/>
          <p:cNvSpPr>
            <a:spLocks noGrp="1"/>
          </p:cNvSpPr>
          <p:nvPr>
            <p:ph idx="1"/>
          </p:nvPr>
        </p:nvSpPr>
        <p:spPr>
          <a:xfrm>
            <a:off x="1486500" y="2053937"/>
            <a:ext cx="6094800" cy="684000"/>
          </a:xfrm>
          <a:solidFill>
            <a:srgbClr val="E1F3FF"/>
          </a:solidFill>
          <a:ln w="19050">
            <a:solidFill>
              <a:srgbClr val="0B508F"/>
            </a:solidFill>
          </a:ln>
        </p:spPr>
        <p:txBody>
          <a:bodyPr/>
          <a:lstStyle/>
          <a:p>
            <a:r>
              <a:rPr lang="en-IN" sz="2000" b="1" dirty="0"/>
              <a:t>TABLE 1 </a:t>
            </a:r>
            <a:r>
              <a:rPr lang="en-IN" sz="2000" dirty="0"/>
              <a:t>Commonly Used Terminology for the Complexity of Algorithms.</a:t>
            </a:r>
          </a:p>
        </p:txBody>
      </p:sp>
      <p:graphicFrame>
        <p:nvGraphicFramePr>
          <p:cNvPr id="6" name="Table 3"/>
          <p:cNvGraphicFramePr>
            <a:graphicFrameLocks noGrp="1"/>
          </p:cNvGraphicFramePr>
          <p:nvPr>
            <p:extLst>
              <p:ext uri="{D42A27DB-BD31-4B8C-83A1-F6EECF244321}">
                <p14:modId xmlns:p14="http://schemas.microsoft.com/office/powerpoint/2010/main" val="174614105"/>
              </p:ext>
            </p:extLst>
          </p:nvPr>
        </p:nvGraphicFramePr>
        <p:xfrm>
          <a:off x="1485900" y="27432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61990015"/>
                    </a:ext>
                  </a:extLst>
                </a:gridCol>
                <a:gridCol w="3048000">
                  <a:extLst>
                    <a:ext uri="{9D8B030D-6E8A-4147-A177-3AD203B41FA5}">
                      <a16:colId xmlns:a16="http://schemas.microsoft.com/office/drawing/2014/main" val="3894909304"/>
                    </a:ext>
                  </a:extLst>
                </a:gridCol>
              </a:tblGrid>
              <a:tr h="370840">
                <a:tc>
                  <a:txBody>
                    <a:bodyPr/>
                    <a:lstStyle/>
                    <a:p>
                      <a:r>
                        <a:rPr lang="en-IN" sz="1800" b="1" i="1" u="none" strike="noStrike" kern="1200" baseline="0" dirty="0">
                          <a:solidFill>
                            <a:schemeClr val="tx1"/>
                          </a:solidFill>
                          <a:latin typeface="+mn-lt"/>
                          <a:ea typeface="+mn-ea"/>
                          <a:cs typeface="+mn-cs"/>
                        </a:rPr>
                        <a:t>Complexity</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800" b="1" i="1" u="none" strike="noStrike" kern="1200" baseline="0" dirty="0">
                          <a:solidFill>
                            <a:schemeClr val="tx1"/>
                          </a:solidFill>
                          <a:latin typeface="+mn-lt"/>
                          <a:ea typeface="+mn-ea"/>
                          <a:cs typeface="+mn-cs"/>
                        </a:rPr>
                        <a:t>Terminology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3952371646"/>
                  </a:ext>
                </a:extLst>
              </a:tr>
              <a:tr h="370840">
                <a:tc>
                  <a:txBody>
                    <a:bodyPr/>
                    <a:lstStyle/>
                    <a:p>
                      <a:r>
                        <a:rPr lang="el-GR" sz="1800" b="0" i="0" u="none" strike="noStrike" kern="1200" baseline="0" dirty="0">
                          <a:solidFill>
                            <a:schemeClr val="tx1"/>
                          </a:solidFill>
                          <a:latin typeface="+mn-lt"/>
                          <a:ea typeface="+mn-ea"/>
                          <a:cs typeface="+mn-cs"/>
                        </a:rPr>
                        <a:t>Θ(1)</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noFill/>
                  </a:tcPr>
                </a:tc>
                <a:tc>
                  <a:txBody>
                    <a:bodyPr/>
                    <a:lstStyle/>
                    <a:p>
                      <a:r>
                        <a:rPr lang="en-IN" sz="1800" b="0" i="0" u="none" strike="noStrike" kern="1200" baseline="0" dirty="0">
                          <a:solidFill>
                            <a:schemeClr val="tx1"/>
                          </a:solidFill>
                          <a:latin typeface="+mn-lt"/>
                          <a:ea typeface="+mn-ea"/>
                          <a:cs typeface="+mn-cs"/>
                        </a:rPr>
                        <a:t>Constant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noFill/>
                  </a:tcPr>
                </a:tc>
                <a:extLst>
                  <a:ext uri="{0D108BD9-81ED-4DB2-BD59-A6C34878D82A}">
                    <a16:rowId xmlns:a16="http://schemas.microsoft.com/office/drawing/2014/main" val="222819685"/>
                  </a:ext>
                </a:extLst>
              </a:tr>
              <a:tr h="370840">
                <a:tc>
                  <a:txBody>
                    <a:bodyPr/>
                    <a:lstStyle/>
                    <a:p>
                      <a:r>
                        <a:rPr lang="el-GR" sz="1800" b="0" i="0" u="none" strike="noStrike" kern="1200" baseline="0" dirty="0">
                          <a:solidFill>
                            <a:schemeClr val="tx1"/>
                          </a:solidFill>
                          <a:latin typeface="+mn-lt"/>
                          <a:ea typeface="+mn-ea"/>
                          <a:cs typeface="+mn-cs"/>
                        </a:rPr>
                        <a:t>Θ(</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Logarithmic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1977837724"/>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Linear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2500681692"/>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 </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err="1">
                          <a:solidFill>
                            <a:schemeClr val="tx1"/>
                          </a:solidFill>
                          <a:latin typeface="+mn-lt"/>
                          <a:ea typeface="+mn-ea"/>
                          <a:cs typeface="+mn-cs"/>
                        </a:rPr>
                        <a:t>Linearithmic</a:t>
                      </a:r>
                      <a:r>
                        <a:rPr lang="en-IN" sz="1800" b="0" i="0" u="none" strike="noStrike" kern="1200" baseline="0" dirty="0">
                          <a:solidFill>
                            <a:schemeClr val="tx1"/>
                          </a:solidFill>
                          <a:latin typeface="+mn-lt"/>
                          <a:ea typeface="+mn-ea"/>
                          <a:cs typeface="+mn-cs"/>
                        </a:rPr>
                        <a: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3177082833"/>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n</a:t>
                      </a:r>
                      <a:r>
                        <a:rPr lang="en-IN" sz="1800" b="0" i="1" u="none" strike="noStrike" kern="1200" baseline="30000" dirty="0" err="1">
                          <a:solidFill>
                            <a:schemeClr val="tx1"/>
                          </a:solidFill>
                          <a:latin typeface="+mn-lt"/>
                          <a:ea typeface="+mn-ea"/>
                          <a:cs typeface="+mn-cs"/>
                        </a:rPr>
                        <a:t>b</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Polynomial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1946778765"/>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b</a:t>
                      </a:r>
                      <a:r>
                        <a:rPr lang="en-IN" sz="1800" b="0" i="1" u="none" strike="noStrike" kern="1200" baseline="30000" dirty="0" err="1">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 where </a:t>
                      </a:r>
                      <a:r>
                        <a:rPr lang="en-IN" sz="1800" b="0" i="1" u="none" strike="noStrike" kern="1200" baseline="0" dirty="0">
                          <a:solidFill>
                            <a:schemeClr val="tx1"/>
                          </a:solidFill>
                          <a:latin typeface="+mn-lt"/>
                          <a:ea typeface="+mn-ea"/>
                          <a:cs typeface="+mn-cs"/>
                        </a:rPr>
                        <a:t>b &gt; </a:t>
                      </a:r>
                      <a:r>
                        <a:rPr lang="en-IN" sz="1800" b="0" i="0" u="none" strike="noStrike" kern="1200" baseline="0" dirty="0">
                          <a:solidFill>
                            <a:schemeClr val="tx1"/>
                          </a:solidFill>
                          <a:latin typeface="+mn-lt"/>
                          <a:ea typeface="+mn-ea"/>
                          <a:cs typeface="+mn-cs"/>
                        </a:rPr>
                        <a:t>1</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Exponential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4026666765"/>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lnB w="19050" cap="flat" cmpd="sng" algn="ctr">
                      <a:solidFill>
                        <a:srgbClr val="04617B"/>
                      </a:solidFill>
                      <a:prstDash val="solid"/>
                      <a:round/>
                      <a:headEnd type="none" w="med" len="med"/>
                      <a:tailEnd type="none" w="med" len="med"/>
                    </a:lnB>
                    <a:noFill/>
                  </a:tcPr>
                </a:tc>
                <a:tc>
                  <a:txBody>
                    <a:bodyPr/>
                    <a:lstStyle/>
                    <a:p>
                      <a:r>
                        <a:rPr lang="en-IN" sz="1800" b="0" i="0" u="none" strike="noStrike" kern="1200" baseline="0" dirty="0">
                          <a:solidFill>
                            <a:schemeClr val="tx1"/>
                          </a:solidFill>
                          <a:latin typeface="+mn-lt"/>
                          <a:ea typeface="+mn-ea"/>
                          <a:cs typeface="+mn-cs"/>
                        </a:rPr>
                        <a:t>Factorial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942254179"/>
                  </a:ext>
                </a:extLst>
              </a:tr>
            </a:tbl>
          </a:graphicData>
        </a:graphic>
      </p:graphicFrame>
    </p:spTree>
    <p:extLst>
      <p:ext uri="{BB962C8B-B14F-4D97-AF65-F5344CB8AC3E}">
        <p14:creationId xmlns:p14="http://schemas.microsoft.com/office/powerpoint/2010/main" val="374190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the Complexity of Algorithms</a:t>
            </a:r>
            <a:r>
              <a:rPr lang="en-IN" sz="1500" dirty="0"/>
              <a:t> 2</a:t>
            </a:r>
          </a:p>
        </p:txBody>
      </p:sp>
      <p:sp>
        <p:nvSpPr>
          <p:cNvPr id="3" name="Content Placeholder 2"/>
          <p:cNvSpPr>
            <a:spLocks noGrp="1"/>
          </p:cNvSpPr>
          <p:nvPr>
            <p:ph idx="1"/>
          </p:nvPr>
        </p:nvSpPr>
        <p:spPr>
          <a:xfrm>
            <a:off x="304800" y="1745266"/>
            <a:ext cx="8420400" cy="457200"/>
          </a:xfrm>
          <a:solidFill>
            <a:srgbClr val="E1F3FF"/>
          </a:solidFill>
          <a:ln w="19050">
            <a:solidFill>
              <a:srgbClr val="0B508F"/>
            </a:solidFill>
          </a:ln>
        </p:spPr>
        <p:txBody>
          <a:bodyPr/>
          <a:lstStyle/>
          <a:p>
            <a:r>
              <a:rPr lang="en-IN" sz="2000" b="1" dirty="0"/>
              <a:t>TABLE 2 </a:t>
            </a:r>
            <a:r>
              <a:rPr lang="en-IN" sz="2000" dirty="0"/>
              <a:t>The Computer Time Used by Algorithms.</a:t>
            </a:r>
          </a:p>
        </p:txBody>
      </p:sp>
      <p:graphicFrame>
        <p:nvGraphicFramePr>
          <p:cNvPr id="6" name="Table 3"/>
          <p:cNvGraphicFramePr>
            <a:graphicFrameLocks noGrp="1"/>
          </p:cNvGraphicFramePr>
          <p:nvPr>
            <p:extLst>
              <p:ext uri="{D42A27DB-BD31-4B8C-83A1-F6EECF244321}">
                <p14:modId xmlns:p14="http://schemas.microsoft.com/office/powerpoint/2010/main" val="953724305"/>
              </p:ext>
            </p:extLst>
          </p:nvPr>
        </p:nvGraphicFramePr>
        <p:xfrm>
          <a:off x="304800" y="2216320"/>
          <a:ext cx="8418857" cy="311768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1861990015"/>
                    </a:ext>
                  </a:extLst>
                </a:gridCol>
                <a:gridCol w="1368000">
                  <a:extLst>
                    <a:ext uri="{9D8B030D-6E8A-4147-A177-3AD203B41FA5}">
                      <a16:colId xmlns:a16="http://schemas.microsoft.com/office/drawing/2014/main" val="3894909304"/>
                    </a:ext>
                  </a:extLst>
                </a:gridCol>
                <a:gridCol w="900000">
                  <a:extLst>
                    <a:ext uri="{9D8B030D-6E8A-4147-A177-3AD203B41FA5}">
                      <a16:colId xmlns:a16="http://schemas.microsoft.com/office/drawing/2014/main" val="2183335631"/>
                    </a:ext>
                  </a:extLst>
                </a:gridCol>
                <a:gridCol w="1692000">
                  <a:extLst>
                    <a:ext uri="{9D8B030D-6E8A-4147-A177-3AD203B41FA5}">
                      <a16:colId xmlns:a16="http://schemas.microsoft.com/office/drawing/2014/main" val="2511007364"/>
                    </a:ext>
                  </a:extLst>
                </a:gridCol>
                <a:gridCol w="1044000">
                  <a:extLst>
                    <a:ext uri="{9D8B030D-6E8A-4147-A177-3AD203B41FA5}">
                      <a16:colId xmlns:a16="http://schemas.microsoft.com/office/drawing/2014/main" val="518275038"/>
                    </a:ext>
                  </a:extLst>
                </a:gridCol>
                <a:gridCol w="1182857">
                  <a:extLst>
                    <a:ext uri="{9D8B030D-6E8A-4147-A177-3AD203B41FA5}">
                      <a16:colId xmlns:a16="http://schemas.microsoft.com/office/drawing/2014/main" val="2825988992"/>
                    </a:ext>
                  </a:extLst>
                </a:gridCol>
                <a:gridCol w="1080000">
                  <a:extLst>
                    <a:ext uri="{9D8B030D-6E8A-4147-A177-3AD203B41FA5}">
                      <a16:colId xmlns:a16="http://schemas.microsoft.com/office/drawing/2014/main" val="1127962065"/>
                    </a:ext>
                  </a:extLst>
                </a:gridCol>
              </a:tblGrid>
              <a:tr h="370840">
                <a:tc>
                  <a:txBody>
                    <a:bodyPr/>
                    <a:lstStyle/>
                    <a:p>
                      <a:r>
                        <a:rPr lang="en-IN" sz="1400" b="1" i="1" u="none" strike="noStrike" kern="1200" baseline="0" dirty="0">
                          <a:solidFill>
                            <a:schemeClr val="tx1"/>
                          </a:solidFill>
                          <a:latin typeface="+mn-lt"/>
                          <a:ea typeface="+mn-ea"/>
                          <a:cs typeface="+mn-cs"/>
                        </a:rPr>
                        <a:t>Problem Size</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400" b="1" i="1" u="none" strike="noStrike" kern="1200" baseline="0" dirty="0">
                          <a:solidFill>
                            <a:schemeClr val="tx1"/>
                          </a:solidFill>
                          <a:latin typeface="+mn-lt"/>
                          <a:ea typeface="+mn-ea"/>
                          <a:cs typeface="+mn-cs"/>
                        </a:rPr>
                        <a:t>Bit Operations Used</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3952371646"/>
                  </a:ext>
                </a:extLst>
              </a:tr>
              <a:tr h="370840">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 </a:t>
                      </a: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30000" dirty="0">
                          <a:solidFill>
                            <a:schemeClr val="dk1"/>
                          </a:solidFill>
                          <a:latin typeface="+mn-lt"/>
                          <a:ea typeface="+mn-ea"/>
                          <a:cs typeface="+mn-cs"/>
                        </a:rPr>
                        <a:t>2</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2</a:t>
                      </a:r>
                      <a:r>
                        <a:rPr lang="en-IN" sz="1400" b="1" i="1" u="none" strike="noStrike" kern="1200" baseline="30000" dirty="0">
                          <a:solidFill>
                            <a:schemeClr val="dk1"/>
                          </a:solidFill>
                          <a:latin typeface="+mn-lt"/>
                          <a:ea typeface="+mn-ea"/>
                          <a:cs typeface="+mn-cs"/>
                        </a:rPr>
                        <a:t>n</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0" dirty="0">
                          <a:solidFill>
                            <a:schemeClr val="dk1"/>
                          </a:solidFill>
                          <a:latin typeface="+mn-lt"/>
                          <a:ea typeface="+mn-ea"/>
                          <a:cs typeface="+mn-cs"/>
                        </a:rPr>
                        <a:t>!</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222819685"/>
                  </a:ext>
                </a:extLst>
              </a:tr>
              <a:tr h="2376000">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1977837724"/>
                  </a:ext>
                </a:extLst>
              </a:tr>
            </a:tbl>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623966926"/>
              </p:ext>
            </p:extLst>
          </p:nvPr>
        </p:nvGraphicFramePr>
        <p:xfrm>
          <a:off x="686100" y="3042254"/>
          <a:ext cx="380700" cy="2114100"/>
        </p:xfrm>
        <a:graphic>
          <a:graphicData uri="http://schemas.openxmlformats.org/presentationml/2006/ole">
            <mc:AlternateContent xmlns:mc="http://schemas.openxmlformats.org/markup-compatibility/2006">
              <mc:Choice xmlns:v="urn:schemas-microsoft-com:vml" Requires="v">
                <p:oleObj spid="_x0000_s126432" name="Equation" r:id="rId3" imgW="253800" imgH="1409400" progId="Equation.DSMT4">
                  <p:embed/>
                </p:oleObj>
              </mc:Choice>
              <mc:Fallback>
                <p:oleObj name="Equation" r:id="rId3" imgW="253800" imgH="1409400" progId="Equation.DSMT4">
                  <p:embed/>
                  <p:pic>
                    <p:nvPicPr>
                      <p:cNvPr id="0" name=""/>
                      <p:cNvPicPr/>
                      <p:nvPr/>
                    </p:nvPicPr>
                    <p:blipFill>
                      <a:blip r:embed="rId4"/>
                      <a:stretch>
                        <a:fillRect/>
                      </a:stretch>
                    </p:blipFill>
                    <p:spPr>
                      <a:xfrm>
                        <a:off x="686100" y="3042254"/>
                        <a:ext cx="380700" cy="2114100"/>
                      </a:xfrm>
                      <a:prstGeom prst="rect">
                        <a:avLst/>
                      </a:prstGeom>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323696716"/>
              </p:ext>
            </p:extLst>
          </p:nvPr>
        </p:nvGraphicFramePr>
        <p:xfrm>
          <a:off x="1600200" y="3042254"/>
          <a:ext cx="1143000" cy="2152650"/>
        </p:xfrm>
        <a:graphic>
          <a:graphicData uri="http://schemas.openxmlformats.org/presentationml/2006/ole">
            <mc:AlternateContent xmlns:mc="http://schemas.openxmlformats.org/markup-compatibility/2006">
              <mc:Choice xmlns:v="urn:schemas-microsoft-com:vml" Requires="v">
                <p:oleObj spid="_x0000_s126433" name="Equation" r:id="rId5" imgW="761760" imgH="1434960" progId="Equation.DSMT4">
                  <p:embed/>
                </p:oleObj>
              </mc:Choice>
              <mc:Fallback>
                <p:oleObj name="Equation" r:id="rId5" imgW="761760" imgH="1434960" progId="Equation.DSMT4">
                  <p:embed/>
                  <p:pic>
                    <p:nvPicPr>
                      <p:cNvPr id="0" name=""/>
                      <p:cNvPicPr/>
                      <p:nvPr/>
                    </p:nvPicPr>
                    <p:blipFill>
                      <a:blip r:embed="rId6"/>
                      <a:stretch>
                        <a:fillRect/>
                      </a:stretch>
                    </p:blipFill>
                    <p:spPr>
                      <a:xfrm>
                        <a:off x="1600200" y="3042254"/>
                        <a:ext cx="1143000" cy="2152650"/>
                      </a:xfrm>
                      <a:prstGeom prst="rect">
                        <a:avLst/>
                      </a:prstGeom>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2179627936"/>
              </p:ext>
            </p:extLst>
          </p:nvPr>
        </p:nvGraphicFramePr>
        <p:xfrm>
          <a:off x="2971800" y="3042254"/>
          <a:ext cx="609600" cy="2152650"/>
        </p:xfrm>
        <a:graphic>
          <a:graphicData uri="http://schemas.openxmlformats.org/presentationml/2006/ole">
            <mc:AlternateContent xmlns:mc="http://schemas.openxmlformats.org/markup-compatibility/2006">
              <mc:Choice xmlns:v="urn:schemas-microsoft-com:vml" Requires="v">
                <p:oleObj spid="_x0000_s126434" name="Equation" r:id="rId7" imgW="406080" imgH="1434960" progId="Equation.DSMT4">
                  <p:embed/>
                </p:oleObj>
              </mc:Choice>
              <mc:Fallback>
                <p:oleObj name="Equation" r:id="rId7" imgW="406080" imgH="1434960" progId="Equation.DSMT4">
                  <p:embed/>
                  <p:pic>
                    <p:nvPicPr>
                      <p:cNvPr id="9" name="Object 8"/>
                      <p:cNvPicPr/>
                      <p:nvPr/>
                    </p:nvPicPr>
                    <p:blipFill>
                      <a:blip r:embed="rId8"/>
                      <a:stretch>
                        <a:fillRect/>
                      </a:stretch>
                    </p:blipFill>
                    <p:spPr>
                      <a:xfrm>
                        <a:off x="2971800" y="3042254"/>
                        <a:ext cx="609600" cy="2152650"/>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1209270687"/>
              </p:ext>
            </p:extLst>
          </p:nvPr>
        </p:nvGraphicFramePr>
        <p:xfrm>
          <a:off x="3886200" y="3042254"/>
          <a:ext cx="1104900" cy="2152650"/>
        </p:xfrm>
        <a:graphic>
          <a:graphicData uri="http://schemas.openxmlformats.org/presentationml/2006/ole">
            <mc:AlternateContent xmlns:mc="http://schemas.openxmlformats.org/markup-compatibility/2006">
              <mc:Choice xmlns:v="urn:schemas-microsoft-com:vml" Requires="v">
                <p:oleObj spid="_x0000_s126435" name="Equation" r:id="rId9" imgW="736560" imgH="1434960" progId="Equation.DSMT4">
                  <p:embed/>
                </p:oleObj>
              </mc:Choice>
              <mc:Fallback>
                <p:oleObj name="Equation" r:id="rId9" imgW="736560" imgH="1434960" progId="Equation.DSMT4">
                  <p:embed/>
                  <p:pic>
                    <p:nvPicPr>
                      <p:cNvPr id="8" name="Object 7"/>
                      <p:cNvPicPr/>
                      <p:nvPr/>
                    </p:nvPicPr>
                    <p:blipFill>
                      <a:blip r:embed="rId10"/>
                      <a:stretch>
                        <a:fillRect/>
                      </a:stretch>
                    </p:blipFill>
                    <p:spPr>
                      <a:xfrm>
                        <a:off x="3886200" y="3042254"/>
                        <a:ext cx="1104900" cy="2152650"/>
                      </a:xfrm>
                      <a:prstGeom prst="rect">
                        <a:avLst/>
                      </a:prstGeom>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2918755173"/>
              </p:ext>
            </p:extLst>
          </p:nvPr>
        </p:nvGraphicFramePr>
        <p:xfrm>
          <a:off x="5410200" y="3042254"/>
          <a:ext cx="895350" cy="2095500"/>
        </p:xfrm>
        <a:graphic>
          <a:graphicData uri="http://schemas.openxmlformats.org/presentationml/2006/ole">
            <mc:AlternateContent xmlns:mc="http://schemas.openxmlformats.org/markup-compatibility/2006">
              <mc:Choice xmlns:v="urn:schemas-microsoft-com:vml" Requires="v">
                <p:oleObj spid="_x0000_s126436" name="Equation" r:id="rId11" imgW="596880" imgH="1396800" progId="Equation.DSMT4">
                  <p:embed/>
                </p:oleObj>
              </mc:Choice>
              <mc:Fallback>
                <p:oleObj name="Equation" r:id="rId11" imgW="596880" imgH="1396800" progId="Equation.DSMT4">
                  <p:embed/>
                  <p:pic>
                    <p:nvPicPr>
                      <p:cNvPr id="10" name="Object 9"/>
                      <p:cNvPicPr/>
                      <p:nvPr/>
                    </p:nvPicPr>
                    <p:blipFill>
                      <a:blip r:embed="rId12"/>
                      <a:stretch>
                        <a:fillRect/>
                      </a:stretch>
                    </p:blipFill>
                    <p:spPr>
                      <a:xfrm>
                        <a:off x="5410200" y="3042254"/>
                        <a:ext cx="895350" cy="2095500"/>
                      </a:xfrm>
                      <a:prstGeom prst="rect">
                        <a:avLst/>
                      </a:prstGeom>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2588124582"/>
              </p:ext>
            </p:extLst>
          </p:nvPr>
        </p:nvGraphicFramePr>
        <p:xfrm>
          <a:off x="6553200" y="3042254"/>
          <a:ext cx="990600" cy="1981200"/>
        </p:xfrm>
        <a:graphic>
          <a:graphicData uri="http://schemas.openxmlformats.org/presentationml/2006/ole">
            <mc:AlternateContent xmlns:mc="http://schemas.openxmlformats.org/markup-compatibility/2006">
              <mc:Choice xmlns:v="urn:schemas-microsoft-com:vml" Requires="v">
                <p:oleObj spid="_x0000_s126437" name="Equation" r:id="rId13" imgW="660240" imgH="1320480" progId="Equation.DSMT4">
                  <p:embed/>
                </p:oleObj>
              </mc:Choice>
              <mc:Fallback>
                <p:oleObj name="Equation" r:id="rId13" imgW="660240" imgH="1320480" progId="Equation.DSMT4">
                  <p:embed/>
                  <p:pic>
                    <p:nvPicPr>
                      <p:cNvPr id="11" name="Object 10"/>
                      <p:cNvPicPr/>
                      <p:nvPr/>
                    </p:nvPicPr>
                    <p:blipFill>
                      <a:blip r:embed="rId14"/>
                      <a:stretch>
                        <a:fillRect/>
                      </a:stretch>
                    </p:blipFill>
                    <p:spPr>
                      <a:xfrm>
                        <a:off x="6553200" y="3042254"/>
                        <a:ext cx="990600" cy="1981200"/>
                      </a:xfrm>
                      <a:prstGeom prst="rect">
                        <a:avLst/>
                      </a:prstGeom>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797961492"/>
              </p:ext>
            </p:extLst>
          </p:nvPr>
        </p:nvGraphicFramePr>
        <p:xfrm>
          <a:off x="7751618" y="3042254"/>
          <a:ext cx="914400" cy="1943100"/>
        </p:xfrm>
        <a:graphic>
          <a:graphicData uri="http://schemas.openxmlformats.org/presentationml/2006/ole">
            <mc:AlternateContent xmlns:mc="http://schemas.openxmlformats.org/markup-compatibility/2006">
              <mc:Choice xmlns:v="urn:schemas-microsoft-com:vml" Requires="v">
                <p:oleObj spid="_x0000_s126438" name="Equation" r:id="rId15" imgW="609480" imgH="1295280" progId="Equation.DSMT4">
                  <p:embed/>
                </p:oleObj>
              </mc:Choice>
              <mc:Fallback>
                <p:oleObj name="Equation" r:id="rId15" imgW="609480" imgH="1295280" progId="Equation.DSMT4">
                  <p:embed/>
                  <p:pic>
                    <p:nvPicPr>
                      <p:cNvPr id="13" name="Object 12"/>
                      <p:cNvPicPr/>
                      <p:nvPr/>
                    </p:nvPicPr>
                    <p:blipFill>
                      <a:blip r:embed="rId16"/>
                      <a:stretch>
                        <a:fillRect/>
                      </a:stretch>
                    </p:blipFill>
                    <p:spPr>
                      <a:xfrm>
                        <a:off x="7751618" y="3042254"/>
                        <a:ext cx="914400" cy="1943100"/>
                      </a:xfrm>
                      <a:prstGeom prst="rect">
                        <a:avLst/>
                      </a:prstGeom>
                    </p:spPr>
                  </p:pic>
                </p:oleObj>
              </mc:Fallback>
            </mc:AlternateContent>
          </a:graphicData>
        </a:graphic>
      </p:graphicFrame>
      <p:sp>
        <p:nvSpPr>
          <p:cNvPr id="4" name="Content Placeholder 11"/>
          <p:cNvSpPr>
            <a:spLocks noGrp="1"/>
          </p:cNvSpPr>
          <p:nvPr>
            <p:ph idx="13"/>
          </p:nvPr>
        </p:nvSpPr>
        <p:spPr>
          <a:xfrm>
            <a:off x="2133600" y="5786120"/>
            <a:ext cx="6019800" cy="462280"/>
          </a:xfrm>
        </p:spPr>
        <p:txBody>
          <a:bodyPr/>
          <a:lstStyle/>
          <a:p>
            <a:r>
              <a:rPr lang="en-US" sz="2000" dirty="0"/>
              <a:t>Times of more than </a:t>
            </a:r>
            <a:r>
              <a:rPr lang="en-US" sz="2000" dirty="0">
                <a:ea typeface="Cambria Math" pitchFamily="18" charset="0"/>
              </a:rPr>
              <a:t>10</a:t>
            </a:r>
            <a:r>
              <a:rPr lang="en-US" sz="2000" baseline="30000" dirty="0">
                <a:ea typeface="Cambria Math" pitchFamily="18" charset="0"/>
              </a:rPr>
              <a:t>100 </a:t>
            </a:r>
            <a:r>
              <a:rPr lang="en-US" sz="2000" dirty="0"/>
              <a:t>years are indicated with an *.</a:t>
            </a:r>
            <a:endParaRPr lang="en-US" sz="2000" dirty="0">
              <a:ea typeface="Cambria Math" pitchFamily="18" charset="0"/>
            </a:endParaRPr>
          </a:p>
        </p:txBody>
      </p:sp>
    </p:spTree>
    <p:extLst>
      <p:ext uri="{BB962C8B-B14F-4D97-AF65-F5344CB8AC3E}">
        <p14:creationId xmlns:p14="http://schemas.microsoft.com/office/powerpoint/2010/main" val="408200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Algorithms</a:t>
            </a:r>
            <a:endParaRPr lang="en-US" sz="1500" dirty="0"/>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400" i="1" dirty="0"/>
              <a:t>Input</a:t>
            </a:r>
            <a:r>
              <a:rPr lang="en-US" sz="2400" dirty="0"/>
              <a:t>: An algorithm has input values from a specified set.</a:t>
            </a:r>
          </a:p>
          <a:p>
            <a:pPr>
              <a:spcBef>
                <a:spcPts val="600"/>
              </a:spcBef>
            </a:pPr>
            <a:r>
              <a:rPr lang="en-US" sz="2400" i="1" dirty="0"/>
              <a:t>Output</a:t>
            </a:r>
            <a:r>
              <a:rPr lang="en-US" sz="2400" dirty="0"/>
              <a:t>: From the input values, the algorithm produces the output values from a specified set. The output values are the solution.</a:t>
            </a:r>
          </a:p>
          <a:p>
            <a:pPr>
              <a:spcBef>
                <a:spcPts val="600"/>
              </a:spcBef>
            </a:pPr>
            <a:r>
              <a:rPr lang="en-US" sz="2400" i="1" dirty="0"/>
              <a:t>Correctness</a:t>
            </a:r>
            <a:r>
              <a:rPr lang="en-US" sz="2400" dirty="0"/>
              <a:t>: An algorithm should produce the correct output values for each set of input values.</a:t>
            </a:r>
          </a:p>
          <a:p>
            <a:pPr>
              <a:spcBef>
                <a:spcPts val="600"/>
              </a:spcBef>
            </a:pPr>
            <a:r>
              <a:rPr lang="en-US" sz="2400" i="1" dirty="0"/>
              <a:t>Finiteness</a:t>
            </a:r>
            <a:r>
              <a:rPr lang="en-US" sz="2400" dirty="0"/>
              <a:t>: An algorithm should produce the output after a finite number of steps for any input.</a:t>
            </a:r>
          </a:p>
          <a:p>
            <a:pPr>
              <a:spcBef>
                <a:spcPts val="600"/>
              </a:spcBef>
            </a:pPr>
            <a:r>
              <a:rPr lang="en-US" sz="2400" i="1" dirty="0"/>
              <a:t>Effectiveness</a:t>
            </a:r>
            <a:r>
              <a:rPr lang="en-US" sz="2400" dirty="0"/>
              <a:t>: It must be possible to perform each step of the algorithm correctly and in a finite amount of time.</a:t>
            </a:r>
          </a:p>
          <a:p>
            <a:pPr>
              <a:spcBef>
                <a:spcPts val="600"/>
              </a:spcBef>
            </a:pPr>
            <a:r>
              <a:rPr lang="en-US" sz="2400" i="1" dirty="0"/>
              <a:t>Generality</a:t>
            </a:r>
            <a:r>
              <a:rPr lang="en-US" sz="2400" dirty="0"/>
              <a:t>: The algorithm should work for all problems of the desired form.</a:t>
            </a:r>
          </a:p>
        </p:txBody>
      </p:sp>
    </p:spTree>
    <p:extLst>
      <p:ext uri="{BB962C8B-B14F-4D97-AF65-F5344CB8AC3E}">
        <p14:creationId xmlns:p14="http://schemas.microsoft.com/office/powerpoint/2010/main" val="9290419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 of Problems</a:t>
            </a:r>
          </a:p>
        </p:txBody>
      </p:sp>
      <p:sp>
        <p:nvSpPr>
          <p:cNvPr id="3" name="Content Placeholder 2"/>
          <p:cNvSpPr>
            <a:spLocks noGrp="1"/>
          </p:cNvSpPr>
          <p:nvPr>
            <p:ph idx="1"/>
          </p:nvPr>
        </p:nvSpPr>
        <p:spPr>
          <a:xfrm>
            <a:off x="457200" y="1295400"/>
            <a:ext cx="8280000" cy="5257800"/>
          </a:xfrm>
        </p:spPr>
        <p:txBody>
          <a:bodyPr/>
          <a:lstStyle/>
          <a:p>
            <a:pPr>
              <a:spcBef>
                <a:spcPts val="300"/>
              </a:spcBef>
            </a:pPr>
            <a:r>
              <a:rPr lang="en-US" sz="2400" i="1" dirty="0"/>
              <a:t>Tractable Problem</a:t>
            </a:r>
            <a:r>
              <a:rPr lang="en-US" sz="2400" dirty="0"/>
              <a:t>: There exists a polynomial time algorithm to solve this problem. These problems are said to belong to the </a:t>
            </a:r>
            <a:r>
              <a:rPr lang="en-US" sz="2400" i="1" dirty="0"/>
              <a:t>Class P</a:t>
            </a:r>
            <a:r>
              <a:rPr lang="en-US" sz="2400" dirty="0"/>
              <a:t>.</a:t>
            </a:r>
          </a:p>
          <a:p>
            <a:pPr>
              <a:spcBef>
                <a:spcPts val="300"/>
              </a:spcBef>
            </a:pPr>
            <a:r>
              <a:rPr lang="en-US" sz="2400" i="1" dirty="0"/>
              <a:t>Intractable Problem</a:t>
            </a:r>
            <a:r>
              <a:rPr lang="en-US" sz="2400" dirty="0"/>
              <a:t>: There does not exist a polynomial time algorithm to solve this problem</a:t>
            </a:r>
          </a:p>
          <a:p>
            <a:pPr>
              <a:spcBef>
                <a:spcPts val="300"/>
              </a:spcBef>
            </a:pPr>
            <a:r>
              <a:rPr lang="en-US" sz="2400" i="1" dirty="0"/>
              <a:t>Unsolvable Problem </a:t>
            </a:r>
            <a:r>
              <a:rPr lang="en-US" sz="2400" dirty="0"/>
              <a:t>: No algorithm exists to solve this problem, e.g., halting problem.</a:t>
            </a:r>
          </a:p>
          <a:p>
            <a:pPr>
              <a:spcBef>
                <a:spcPts val="300"/>
              </a:spcBef>
            </a:pPr>
            <a:r>
              <a:rPr lang="en-US" sz="2400" i="1" dirty="0"/>
              <a:t>Class NP</a:t>
            </a:r>
            <a:r>
              <a:rPr lang="en-US" sz="2400" dirty="0"/>
              <a:t>: Solution can be checked in polynomial time. But no polynomial time algorithm has been found for finding a solution to problems in this class. </a:t>
            </a:r>
          </a:p>
          <a:p>
            <a:pPr>
              <a:spcBef>
                <a:spcPts val="300"/>
              </a:spcBef>
            </a:pPr>
            <a:r>
              <a:rPr lang="en-US" sz="2400" i="1" dirty="0"/>
              <a:t>NP Complete Class</a:t>
            </a:r>
            <a:r>
              <a:rPr lang="en-US" sz="2400" dirty="0"/>
              <a:t>: If you find a polynomial time algorithm for one member of the class, it can be used to solve all the problems in the class.</a:t>
            </a:r>
          </a:p>
        </p:txBody>
      </p:sp>
    </p:spTree>
    <p:extLst>
      <p:ext uri="{BB962C8B-B14F-4D97-AF65-F5344CB8AC3E}">
        <p14:creationId xmlns:p14="http://schemas.microsoft.com/office/powerpoint/2010/main" val="3710389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 Problem</a:t>
            </a:r>
          </a:p>
        </p:txBody>
      </p:sp>
      <p:sp>
        <p:nvSpPr>
          <p:cNvPr id="3" name="Content Placeholder 2"/>
          <p:cNvSpPr>
            <a:spLocks noGrp="1"/>
          </p:cNvSpPr>
          <p:nvPr>
            <p:ph idx="1"/>
          </p:nvPr>
        </p:nvSpPr>
        <p:spPr>
          <a:xfrm>
            <a:off x="457200" y="1295400"/>
            <a:ext cx="8388000" cy="5257800"/>
          </a:xfrm>
        </p:spPr>
        <p:txBody>
          <a:bodyPr/>
          <a:lstStyle/>
          <a:p>
            <a:pPr>
              <a:spcBef>
                <a:spcPts val="800"/>
              </a:spcBef>
            </a:pPr>
            <a:r>
              <a:rPr lang="en-US" sz="2000" dirty="0"/>
              <a:t>The </a:t>
            </a:r>
            <a:r>
              <a:rPr lang="en-US" sz="2000" i="1" dirty="0"/>
              <a:t>P versus NP problem </a:t>
            </a:r>
            <a:r>
              <a:rPr lang="en-US" sz="2000" dirty="0"/>
              <a:t>asks whether the class P = NP? Are there problems whose solutions can be checked in polynomial time, but can not be solved in polynomial time?</a:t>
            </a:r>
          </a:p>
          <a:p>
            <a:pPr lvl="1">
              <a:spcBef>
                <a:spcPts val="800"/>
              </a:spcBef>
            </a:pPr>
            <a:r>
              <a:rPr lang="en-US" sz="1800" dirty="0"/>
              <a:t>Note that just because no one has found a polynomial time algorithm is different from showing that the problem can not be solved by a polynomial time algorithm.</a:t>
            </a:r>
          </a:p>
          <a:p>
            <a:pPr>
              <a:spcBef>
                <a:spcPts val="800"/>
              </a:spcBef>
            </a:pPr>
            <a:r>
              <a:rPr lang="en-US" sz="2000" dirty="0"/>
              <a:t>If a polynomial time algorithm for any of the problems in the NP complete class were found, then that algorithm could be used to obtain a polynomial time algorithm for every problem in the NP complete class.</a:t>
            </a:r>
          </a:p>
          <a:p>
            <a:pPr lvl="1">
              <a:spcBef>
                <a:spcPts val="800"/>
              </a:spcBef>
            </a:pPr>
            <a:r>
              <a:rPr lang="en-US" sz="1800" dirty="0"/>
              <a:t>Satisfiability (in Section </a:t>
            </a:r>
            <a:r>
              <a:rPr lang="en-US" sz="1800" dirty="0">
                <a:ea typeface="Cambria Math" pitchFamily="18" charset="0"/>
              </a:rPr>
              <a:t>1.3</a:t>
            </a:r>
            <a:r>
              <a:rPr lang="en-US" sz="1800" dirty="0"/>
              <a:t>) is an NP complete problem. </a:t>
            </a:r>
          </a:p>
          <a:p>
            <a:pPr>
              <a:spcBef>
                <a:spcPts val="800"/>
              </a:spcBef>
            </a:pPr>
            <a:r>
              <a:rPr lang="en-US" sz="2000" dirty="0"/>
              <a:t>It is generally believed that P</a:t>
            </a:r>
            <a:r>
              <a:rPr lang="en-US" sz="2000" dirty="0">
                <a:ea typeface="Cambria Math"/>
              </a:rPr>
              <a:t>≠NP since no one has been able to find a polynomial time algorithm for any of the problems in the NP complete class. </a:t>
            </a:r>
          </a:p>
          <a:p>
            <a:pPr>
              <a:spcBef>
                <a:spcPts val="800"/>
              </a:spcBef>
            </a:pPr>
            <a:r>
              <a:rPr lang="en-US" sz="2000" dirty="0">
                <a:ea typeface="Cambria Math"/>
              </a:rPr>
              <a:t>The problem of P versus NP remains one of the most famous unsolved problems in mathematics (including theoretical computer science). The Clay Mathematics Institute has offered a prize of $1,000,000 for a solution.</a:t>
            </a:r>
            <a:endParaRPr lang="en-US" sz="2000" dirty="0"/>
          </a:p>
        </p:txBody>
      </p:sp>
      <p:pic>
        <p:nvPicPr>
          <p:cNvPr id="15" name="Picture 3" descr="A portrait of Stephen Cook."/>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954982" y="163673"/>
            <a:ext cx="914666" cy="107473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7879800" y="182880"/>
            <a:ext cx="1188000" cy="900000"/>
          </a:xfrm>
        </p:spPr>
        <p:txBody>
          <a:bodyPr/>
          <a:lstStyle/>
          <a:p>
            <a:pPr>
              <a:spcBef>
                <a:spcPts val="300"/>
              </a:spcBef>
            </a:pPr>
            <a:r>
              <a:rPr lang="en-US" sz="1600" dirty="0"/>
              <a:t>Stephen Cook</a:t>
            </a:r>
          </a:p>
          <a:p>
            <a:pPr>
              <a:spcBef>
                <a:spcPts val="300"/>
              </a:spcBef>
            </a:pPr>
            <a:r>
              <a:rPr lang="en-US" sz="1600" dirty="0"/>
              <a:t>(Born 1939)</a:t>
            </a:r>
          </a:p>
        </p:txBody>
      </p:sp>
    </p:spTree>
    <p:extLst>
      <p:ext uri="{BB962C8B-B14F-4D97-AF65-F5344CB8AC3E}">
        <p14:creationId xmlns:p14="http://schemas.microsoft.com/office/powerpoint/2010/main" val="21107417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045525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Bubble Sort</a:t>
            </a:r>
            <a:r>
              <a:rPr lang="en-IN" sz="1500" dirty="0"/>
              <a:t> 2</a:t>
            </a:r>
            <a:r>
              <a:rPr lang="en-IN" dirty="0"/>
              <a:t>- Appendix</a:t>
            </a:r>
          </a:p>
        </p:txBody>
      </p:sp>
      <p:sp>
        <p:nvSpPr>
          <p:cNvPr id="3" name="Content Placeholder 2"/>
          <p:cNvSpPr>
            <a:spLocks noGrp="1"/>
          </p:cNvSpPr>
          <p:nvPr>
            <p:ph idx="1"/>
          </p:nvPr>
        </p:nvSpPr>
        <p:spPr/>
        <p:txBody>
          <a:bodyPr/>
          <a:lstStyle/>
          <a:p>
            <a:r>
              <a:rPr lang="en-IN" sz="1800" dirty="0"/>
              <a:t>There are four passes of using a bubble sort for a column of numbers. There are 5 columns in the first pass. In the first column, the numbers from the top to the bottom are 3, 2, 4, 1, and 5. Numbers 3 and 2 are interchanged. In the second column, the numbers are 2, 3, 4, 1, and 5. Numbers 3 and 4 are in the correct order. In the third column, numbers 4 and 1 are interchanged. In the fourth column, the numbers are 2, 3, 1, 4, and 5. Numbers 4 and 5 are in the correct order. There are 3 columns in the second pass. In the first column, the numbers are 2, 3, 1, 4, and 5. Numbers 2 and 3 are in the correct order, number 5 is guaranteed to be in the correct order. In the second column, numbers 3 and 1 are interchanged, number 5 is guaranteed to be in the correct order. In the third column, the numbers are 2, 1, 3, 4, and 5. Numbers 3 and 4 are in the correct order, and number 5 is guaranteed to be in the correct order. There are 2 columns in the third pass. In the first column, the numbers are 2, 1, 3, 4, and 5. Numbers 2 and 1 are interchanged, numbers 4 and 5 are guaranteed to be in the correct order. In the second column, the numbers are 1, 2, 3, 4, and 5. Numbers 2 and 3 are in the correct order, numbers 4 and 5 are guaranteed to be in the correct order. There is one column in the fourth pass. The numbers are 1, 2, 3, 4, and 5. Numbers 1 and 2 are in the correct order, numbers 3, 4 and 5 are guaranteed to be in the correct </a:t>
            </a:r>
            <a:r>
              <a:rPr lang="en-IN" sz="1800" dirty="0" err="1"/>
              <a:t>order.s</a:t>
            </a:r>
            <a:endParaRPr lang="en-IN" sz="18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33800929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Halting Problem</a:t>
            </a:r>
            <a:r>
              <a:rPr lang="en-IN" sz="1500" dirty="0"/>
              <a:t> 1</a:t>
            </a:r>
            <a:r>
              <a:rPr lang="en-IN" dirty="0"/>
              <a:t>- Appendix</a:t>
            </a:r>
          </a:p>
        </p:txBody>
      </p:sp>
      <p:sp>
        <p:nvSpPr>
          <p:cNvPr id="3" name="Content Placeholder 2"/>
          <p:cNvSpPr>
            <a:spLocks noGrp="1"/>
          </p:cNvSpPr>
          <p:nvPr>
            <p:ph idx="1"/>
          </p:nvPr>
        </p:nvSpPr>
        <p:spPr/>
        <p:txBody>
          <a:bodyPr/>
          <a:lstStyle/>
          <a:p>
            <a:r>
              <a:rPr lang="en-IN" sz="2800" dirty="0"/>
              <a:t>There is an input Program P. It divides into 2 branches. P as a program and P as an input. They both go to a box named Program H left parenthesis P, I right parenthesis. An output of this box is H left parenthesis P, P right parenthesis. It goes to a box called Program K left parenthesis P right parenthesis. The box has two outputs. The first output is if H left parenthesis P, P right parenthesis equals "halts", then loop forever. The second output is if H left parenthesis P, P right parenthesis equals "loops forever" then halt.</a:t>
            </a:r>
          </a:p>
        </p:txBody>
      </p:sp>
      <p:sp>
        <p:nvSpPr>
          <p:cNvPr id="5"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902982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Illustration of Big-</a:t>
            </a:r>
            <a:r>
              <a:rPr lang="en-IN" i="1" dirty="0"/>
              <a:t>O</a:t>
            </a:r>
            <a:r>
              <a:rPr lang="en-IN" dirty="0"/>
              <a:t> Notation</a:t>
            </a:r>
            <a:r>
              <a:rPr lang="en-IN" sz="1500" dirty="0"/>
              <a:t> 2</a:t>
            </a:r>
            <a:r>
              <a:rPr lang="en-IN" dirty="0"/>
              <a:t>- Appendix</a:t>
            </a:r>
          </a:p>
        </p:txBody>
      </p:sp>
      <p:sp>
        <p:nvSpPr>
          <p:cNvPr id="3" name="Content Placeholder 2"/>
          <p:cNvSpPr>
            <a:spLocks noGrp="1"/>
          </p:cNvSpPr>
          <p:nvPr>
            <p:ph idx="1"/>
          </p:nvPr>
        </p:nvSpPr>
        <p:spPr/>
        <p:txBody>
          <a:bodyPr/>
          <a:lstStyle/>
          <a:p>
            <a:r>
              <a:rPr lang="en-IN" sz="2800" dirty="0"/>
              <a:t>The first curve is given by the equation x squared. The second curve is given by the equation x squared plus two x plus one. The third curve is given by the equation 4 times x squared. The first and the second curves intersect at the point 1, 4. After the intersection point, the second curve is between the first and the third curves and highlighted.</a:t>
            </a:r>
          </a:p>
        </p:txBody>
      </p:sp>
      <p:sp>
        <p:nvSpPr>
          <p:cNvPr id="5"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854251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Illustration of Big-</a:t>
            </a:r>
            <a:r>
              <a:rPr lang="en-IN" i="1" dirty="0"/>
              <a:t>O</a:t>
            </a:r>
            <a:r>
              <a:rPr lang="en-IN" dirty="0"/>
              <a:t> Notation</a:t>
            </a:r>
            <a:r>
              <a:rPr lang="en-IN" sz="1500" dirty="0"/>
              <a:t> 1</a:t>
            </a:r>
            <a:r>
              <a:rPr lang="en-IN" dirty="0"/>
              <a:t>- Appendix</a:t>
            </a:r>
          </a:p>
        </p:txBody>
      </p:sp>
      <p:sp>
        <p:nvSpPr>
          <p:cNvPr id="3" name="Content Placeholder 2"/>
          <p:cNvSpPr>
            <a:spLocks noGrp="1"/>
          </p:cNvSpPr>
          <p:nvPr>
            <p:ph idx="1"/>
          </p:nvPr>
        </p:nvSpPr>
        <p:spPr/>
        <p:txBody>
          <a:bodyPr/>
          <a:lstStyle/>
          <a:p>
            <a:r>
              <a:rPr lang="en-IN" sz="2800" dirty="0"/>
              <a:t>The first curve is Cg(x). The second curve is f(x). The third curve is g(x). The first and the second curves intersect at x = k. After the intersection point, the second curve is between the first and the third curves and highlighted.</a:t>
            </a:r>
          </a:p>
        </p:txBody>
      </p:sp>
      <p:sp>
        <p:nvSpPr>
          <p:cNvPr id="5"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0196780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 of Growth of Functions- Appendix</a:t>
            </a:r>
          </a:p>
        </p:txBody>
      </p:sp>
      <p:sp>
        <p:nvSpPr>
          <p:cNvPr id="3" name="Content Placeholder 2"/>
          <p:cNvSpPr>
            <a:spLocks noGrp="1"/>
          </p:cNvSpPr>
          <p:nvPr>
            <p:ph idx="1"/>
          </p:nvPr>
        </p:nvSpPr>
        <p:spPr/>
        <p:txBody>
          <a:bodyPr/>
          <a:lstStyle/>
          <a:p>
            <a:r>
              <a:rPr lang="en-IN" sz="2800" dirty="0"/>
              <a:t>The vertical scale is logarithmic, and it ranges from 0 to 4096. From the top to the bottom the curves are: n factorial starting from y = 2, two raised to the n power starting from y = 4, n squared starting from y = 4, n logarithm n starting from y = 2, n starting from y = 2, logarithm n starting from y = 1, one starting from y = 1.</a:t>
            </a:r>
          </a:p>
        </p:txBody>
      </p:sp>
      <p:sp>
        <p:nvSpPr>
          <p:cNvPr id="5"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65757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the Maximum Element in a Finite Sequence</a:t>
            </a:r>
          </a:p>
        </p:txBody>
      </p:sp>
      <p:sp>
        <p:nvSpPr>
          <p:cNvPr id="3" name="Content Placeholder 2"/>
          <p:cNvSpPr>
            <a:spLocks noGrp="1"/>
          </p:cNvSpPr>
          <p:nvPr>
            <p:ph idx="1"/>
          </p:nvPr>
        </p:nvSpPr>
        <p:spPr>
          <a:xfrm>
            <a:off x="457200" y="1295400"/>
            <a:ext cx="8229600" cy="609600"/>
          </a:xfrm>
        </p:spPr>
        <p:txBody>
          <a:bodyPr/>
          <a:lstStyle/>
          <a:p>
            <a:r>
              <a:rPr lang="en-US" dirty="0"/>
              <a:t>The algorithm in pseudocode:</a:t>
            </a:r>
            <a:endParaRPr lang="en-IN" dirty="0"/>
          </a:p>
        </p:txBody>
      </p:sp>
      <p:sp>
        <p:nvSpPr>
          <p:cNvPr id="4" name="Content Placeholder 3"/>
          <p:cNvSpPr>
            <a:spLocks noGrp="1"/>
          </p:cNvSpPr>
          <p:nvPr>
            <p:ph idx="13"/>
          </p:nvPr>
        </p:nvSpPr>
        <p:spPr>
          <a:xfrm>
            <a:off x="457200" y="2362200"/>
            <a:ext cx="5029200" cy="2362200"/>
          </a:xfrm>
          <a:ln w="19050">
            <a:solidFill>
              <a:srgbClr val="0B508F"/>
            </a:solidFill>
          </a:ln>
        </p:spPr>
        <p:txBody>
          <a:bodyPr/>
          <a:lstStyle/>
          <a:p>
            <a:pPr marL="274320" lvl="0" indent="-274320" defTabSz="914400">
              <a:spcBef>
                <a:spcPts val="0"/>
              </a:spcBef>
              <a:buClr>
                <a:schemeClr val="accent3"/>
              </a:buClr>
              <a:buSzPct val="95000"/>
              <a:defRPr/>
            </a:pPr>
            <a:r>
              <a:rPr lang="en-US" sz="2400" b="1" dirty="0"/>
              <a:t>procedure</a:t>
            </a:r>
            <a:r>
              <a:rPr lang="en-US" sz="2400" dirty="0"/>
              <a:t> </a:t>
            </a:r>
            <a:r>
              <a:rPr lang="en-US" sz="2400" i="1" dirty="0"/>
              <a:t>max</a:t>
            </a:r>
            <a:r>
              <a:rPr lang="en-US" sz="2400" dirty="0"/>
              <a:t>(</a:t>
            </a:r>
            <a:r>
              <a:rPr lang="en-US" sz="2400" i="1" dirty="0"/>
              <a:t>a</a:t>
            </a:r>
            <a:r>
              <a:rPr lang="en-US" sz="2400" baseline="-25000" dirty="0"/>
              <a:t>1</a:t>
            </a:r>
            <a:r>
              <a:rPr lang="en-US" sz="2400" dirty="0"/>
              <a:t>, </a:t>
            </a:r>
            <a:r>
              <a:rPr lang="en-US" sz="2400" i="1" dirty="0"/>
              <a:t>a</a:t>
            </a:r>
            <a:r>
              <a:rPr lang="en-US" sz="2400" baseline="-25000" dirty="0"/>
              <a:t>2</a:t>
            </a:r>
            <a:r>
              <a:rPr lang="en-US" sz="2400" dirty="0"/>
              <a:t>, …., </a:t>
            </a:r>
            <a:r>
              <a:rPr lang="en-US" sz="2400" i="1" dirty="0"/>
              <a:t>a</a:t>
            </a:r>
            <a:r>
              <a:rPr lang="en-US" sz="2400" baseline="-25000" dirty="0"/>
              <a:t>n</a:t>
            </a:r>
            <a:r>
              <a:rPr lang="en-US" sz="2400" dirty="0"/>
              <a:t>: integers)</a:t>
            </a:r>
          </a:p>
          <a:p>
            <a:pPr marL="274320" lvl="0" indent="-274320" defTabSz="914400">
              <a:spcBef>
                <a:spcPts val="0"/>
              </a:spcBef>
              <a:buClr>
                <a:schemeClr val="accent3"/>
              </a:buClr>
              <a:buSzPct val="95000"/>
              <a:defRPr/>
            </a:pPr>
            <a:r>
              <a:rPr lang="en-US" sz="2400" i="1" dirty="0"/>
              <a:t>max</a:t>
            </a:r>
            <a:r>
              <a:rPr lang="en-US" sz="2400" dirty="0"/>
              <a:t> := </a:t>
            </a:r>
            <a:r>
              <a:rPr lang="en-US" sz="2400" i="1" dirty="0"/>
              <a:t>a</a:t>
            </a:r>
            <a:r>
              <a:rPr lang="en-US" sz="2400" baseline="-25000" dirty="0"/>
              <a:t>1</a:t>
            </a:r>
          </a:p>
          <a:p>
            <a:pPr marL="274320" lvl="0" indent="-274320" defTabSz="914400">
              <a:spcBef>
                <a:spcPts val="0"/>
              </a:spcBef>
              <a:buClr>
                <a:schemeClr val="accent3"/>
              </a:buClr>
              <a:buSzPct val="95000"/>
              <a:defRPr/>
            </a:pPr>
            <a:r>
              <a:rPr lang="en-US" sz="2400" b="1" dirty="0"/>
              <a:t>for</a:t>
            </a:r>
            <a:r>
              <a:rPr lang="en-US" sz="2400" dirty="0"/>
              <a:t> </a:t>
            </a:r>
            <a:r>
              <a:rPr lang="en-US" sz="2400" i="1" dirty="0" err="1"/>
              <a:t>i</a:t>
            </a:r>
            <a:r>
              <a:rPr lang="en-US" sz="2400" dirty="0"/>
              <a:t> := </a:t>
            </a:r>
            <a:r>
              <a:rPr lang="en-US" sz="2400" dirty="0">
                <a:ea typeface="Cambria Math" pitchFamily="18" charset="0"/>
              </a:rPr>
              <a:t>2</a:t>
            </a:r>
            <a:r>
              <a:rPr lang="en-US" sz="2400" dirty="0"/>
              <a:t> to </a:t>
            </a:r>
            <a:r>
              <a:rPr lang="en-US" sz="2400" i="1" dirty="0"/>
              <a:t>n</a:t>
            </a:r>
          </a:p>
          <a:p>
            <a:pPr marL="274320" lvl="0" indent="-274320">
              <a:spcBef>
                <a:spcPts val="0"/>
              </a:spcBef>
              <a:buClr>
                <a:schemeClr val="accent3"/>
              </a:buClr>
              <a:buSzPct val="95000"/>
            </a:pPr>
            <a:r>
              <a:rPr lang="en-US" sz="2400" dirty="0"/>
              <a:t>if </a:t>
            </a:r>
            <a:r>
              <a:rPr lang="en-US" sz="2400" i="1" dirty="0"/>
              <a:t>max</a:t>
            </a:r>
            <a:r>
              <a:rPr lang="en-US" sz="2400" dirty="0"/>
              <a:t> &lt; </a:t>
            </a:r>
            <a:r>
              <a:rPr lang="en-US" sz="2400" i="1" dirty="0" err="1"/>
              <a:t>a</a:t>
            </a:r>
            <a:r>
              <a:rPr lang="en-US" sz="2400" i="1" baseline="-25000" dirty="0" err="1"/>
              <a:t>i</a:t>
            </a:r>
            <a:r>
              <a:rPr lang="en-US" sz="2400" dirty="0"/>
              <a:t> then </a:t>
            </a:r>
            <a:r>
              <a:rPr lang="en-US" sz="2400" i="1" dirty="0"/>
              <a:t>max</a:t>
            </a:r>
            <a:r>
              <a:rPr lang="en-US" sz="2400" dirty="0"/>
              <a:t> := </a:t>
            </a:r>
            <a:r>
              <a:rPr lang="en-US" sz="2400" i="1" dirty="0" err="1"/>
              <a:t>a</a:t>
            </a:r>
            <a:r>
              <a:rPr lang="en-US" sz="2400" i="1" baseline="-25000" dirty="0" err="1"/>
              <a:t>i</a:t>
            </a:r>
            <a:endParaRPr lang="en-US" sz="2400" i="1" baseline="-25000" dirty="0"/>
          </a:p>
          <a:p>
            <a:pPr marL="274320" lvl="0" indent="-274320">
              <a:spcBef>
                <a:spcPts val="0"/>
              </a:spcBef>
              <a:buClr>
                <a:schemeClr val="accent3"/>
              </a:buClr>
              <a:buSzPct val="95000"/>
            </a:pPr>
            <a:r>
              <a:rPr lang="en-US" sz="2400" dirty="0"/>
              <a:t>return </a:t>
            </a:r>
            <a:r>
              <a:rPr lang="en-US" sz="2400" i="1" dirty="0"/>
              <a:t>max</a:t>
            </a:r>
            <a:r>
              <a:rPr lang="en-US" sz="2400" dirty="0"/>
              <a:t>{</a:t>
            </a:r>
            <a:r>
              <a:rPr lang="en-US" sz="2400" i="1" dirty="0"/>
              <a:t>max </a:t>
            </a:r>
            <a:r>
              <a:rPr lang="en-US" sz="2400" dirty="0"/>
              <a:t>is the largest element}</a:t>
            </a:r>
          </a:p>
        </p:txBody>
      </p:sp>
      <p:sp>
        <p:nvSpPr>
          <p:cNvPr id="5" name="Content Placeholder 4"/>
          <p:cNvSpPr>
            <a:spLocks noGrp="1"/>
          </p:cNvSpPr>
          <p:nvPr>
            <p:ph idx="14"/>
          </p:nvPr>
        </p:nvSpPr>
        <p:spPr>
          <a:xfrm>
            <a:off x="457200" y="5181600"/>
            <a:ext cx="8229600" cy="1066800"/>
          </a:xfrm>
        </p:spPr>
        <p:txBody>
          <a:bodyPr/>
          <a:lstStyle/>
          <a:p>
            <a:r>
              <a:rPr lang="en-US" dirty="0"/>
              <a:t>Does this algorithm have all the properties listed on the previous slide?</a:t>
            </a:r>
          </a:p>
        </p:txBody>
      </p:sp>
    </p:spTree>
    <p:extLst>
      <p:ext uri="{BB962C8B-B14F-4D97-AF65-F5344CB8AC3E}">
        <p14:creationId xmlns:p14="http://schemas.microsoft.com/office/powerpoint/2010/main" val="1914919936"/>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6408</TotalTime>
  <Words>6903</Words>
  <Application>Microsoft Office PowerPoint</Application>
  <PresentationFormat>On-screen Show (4:3)</PresentationFormat>
  <Paragraphs>611</Paragraphs>
  <Slides>87</Slides>
  <Notes>1</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87</vt:i4>
      </vt:variant>
    </vt:vector>
  </HeadingPairs>
  <TitlesOfParts>
    <vt:vector size="104" baseType="lpstr">
      <vt:lpstr>Arial</vt:lpstr>
      <vt:lpstr>ArumSans Bold</vt:lpstr>
      <vt:lpstr>ArumSans Regular</vt:lpstr>
      <vt:lpstr>Calibri</vt:lpstr>
      <vt:lpstr>Cambria Math</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The Foundations: Logic and Proofs</vt:lpstr>
      <vt:lpstr>Chapter Summary</vt:lpstr>
      <vt:lpstr>Algorithms </vt:lpstr>
      <vt:lpstr>Section Summary 1</vt:lpstr>
      <vt:lpstr>Problems and Algorithms</vt:lpstr>
      <vt:lpstr>Algorithms</vt:lpstr>
      <vt:lpstr>Specifying Algorithms</vt:lpstr>
      <vt:lpstr>Properties of Algorithms</vt:lpstr>
      <vt:lpstr>Finding the Maximum Element in a Finite Sequence</vt:lpstr>
      <vt:lpstr>Some Example Algorithm Problems</vt:lpstr>
      <vt:lpstr>Searching Problems</vt:lpstr>
      <vt:lpstr>Linear Search Algorithm</vt:lpstr>
      <vt:lpstr>Binary Search 1</vt:lpstr>
      <vt:lpstr>Binary Search 2</vt:lpstr>
      <vt:lpstr>Binary Search 3</vt:lpstr>
      <vt:lpstr>Sorting</vt:lpstr>
      <vt:lpstr>Bubble Sort 1</vt:lpstr>
      <vt:lpstr>Bubble Sort 2</vt:lpstr>
      <vt:lpstr>Insertion Sort 1</vt:lpstr>
      <vt:lpstr>Insertion Sort 2</vt:lpstr>
      <vt:lpstr>Greedy Algorithms</vt:lpstr>
      <vt:lpstr>Greedy Algorithms: Making Change</vt:lpstr>
      <vt:lpstr>Greedy Change-Making Algorithm 1</vt:lpstr>
      <vt:lpstr>Proving Optimality for U.S. Coins 1</vt:lpstr>
      <vt:lpstr>Proving Optimality for U.S. Coins 2</vt:lpstr>
      <vt:lpstr>Greedy Change-Making Algorithm 2</vt:lpstr>
      <vt:lpstr>Greedy Scheduling 1</vt:lpstr>
      <vt:lpstr>Greedy Scheduling 2</vt:lpstr>
      <vt:lpstr>Greedy Scheduling algorithm</vt:lpstr>
      <vt:lpstr>Halting Problem</vt:lpstr>
      <vt:lpstr>Halting Problem 1</vt:lpstr>
      <vt:lpstr>Halting Problem 2</vt:lpstr>
      <vt:lpstr>The Growth of Functions </vt:lpstr>
      <vt:lpstr>Section Summarys</vt:lpstr>
      <vt:lpstr>The Growth of Functions</vt:lpstr>
      <vt:lpstr>Big-O Notation 1</vt:lpstr>
      <vt:lpstr>Illustration of Big-O Notation 1</vt:lpstr>
      <vt:lpstr>Some Important Points about Big-O Notation</vt:lpstr>
      <vt:lpstr>Using the Definition of Big-O Notation 1</vt:lpstr>
      <vt:lpstr>Illustration of Big-O Notation 2</vt:lpstr>
      <vt:lpstr>Big-O Notation 2</vt:lpstr>
      <vt:lpstr>Using the Definition of Big-O Notation 2</vt:lpstr>
      <vt:lpstr>Big-O Estimates for Polynomials</vt:lpstr>
      <vt:lpstr>Big-O Estimates for some Important Functions 1</vt:lpstr>
      <vt:lpstr>Big-O Estimates for some Important Functions 2</vt:lpstr>
      <vt:lpstr>Display of Growth of Functions</vt:lpstr>
      <vt:lpstr>Useful Big-O Estimates Involving Logarithms, Powers, and Exponents</vt:lpstr>
      <vt:lpstr>Combinations of Functions 1</vt:lpstr>
      <vt:lpstr>Combinations of Functions 2</vt:lpstr>
      <vt:lpstr>Ordering Functions by Order of Growth</vt:lpstr>
      <vt:lpstr>Big-Omega Notation 1</vt:lpstr>
      <vt:lpstr>Big-Omega Notation 2</vt:lpstr>
      <vt:lpstr>Big-Theta Notation 1</vt:lpstr>
      <vt:lpstr>Big-Theta Notation 2</vt:lpstr>
      <vt:lpstr>Big-Theta Notation 3</vt:lpstr>
      <vt:lpstr>Big-Theta Notation 4</vt:lpstr>
      <vt:lpstr>Big-Theta Estimates for Polynomials</vt:lpstr>
      <vt:lpstr>Complexity of Algorithms</vt:lpstr>
      <vt:lpstr>Section Summary</vt:lpstr>
      <vt:lpstr>The Complexity of Algorithms 1</vt:lpstr>
      <vt:lpstr>The Complexity of Algorithms 2</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 1</vt:lpstr>
      <vt:lpstr>Understanding the Complexity of Algorithms 2</vt:lpstr>
      <vt:lpstr>Complexity of Problems</vt:lpstr>
      <vt:lpstr>P Versus NP Problem</vt:lpstr>
      <vt:lpstr>Appendix of Image Long Descriptions</vt:lpstr>
      <vt:lpstr>Bubble Sort 2- Appendix</vt:lpstr>
      <vt:lpstr>Halting Problem 1- Appendix</vt:lpstr>
      <vt:lpstr>Illustration of Big-O Notation 2- Appendix</vt:lpstr>
      <vt:lpstr>Illustration of Big-O Notation 1- Appendix</vt:lpstr>
      <vt:lpstr>Display of Growth of Functions-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1163</cp:revision>
  <dcterms:created xsi:type="dcterms:W3CDTF">2017-12-05T17:18:18Z</dcterms:created>
  <dcterms:modified xsi:type="dcterms:W3CDTF">2018-08-13T18:00:34Z</dcterms:modified>
</cp:coreProperties>
</file>